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8" r:id="rId2"/>
    <p:sldId id="284" r:id="rId3"/>
    <p:sldId id="278" r:id="rId4"/>
    <p:sldId id="287" r:id="rId5"/>
    <p:sldId id="351" r:id="rId6"/>
    <p:sldId id="352" r:id="rId7"/>
    <p:sldId id="354" r:id="rId8"/>
    <p:sldId id="380" r:id="rId9"/>
    <p:sldId id="356" r:id="rId10"/>
    <p:sldId id="358" r:id="rId11"/>
    <p:sldId id="359" r:id="rId12"/>
    <p:sldId id="345" r:id="rId13"/>
    <p:sldId id="346" r:id="rId14"/>
    <p:sldId id="371" r:id="rId15"/>
    <p:sldId id="347" r:id="rId16"/>
    <p:sldId id="348" r:id="rId17"/>
    <p:sldId id="349" r:id="rId18"/>
    <p:sldId id="362" r:id="rId19"/>
    <p:sldId id="363" r:id="rId20"/>
    <p:sldId id="364" r:id="rId21"/>
    <p:sldId id="373" r:id="rId22"/>
    <p:sldId id="377" r:id="rId23"/>
    <p:sldId id="379" r:id="rId24"/>
    <p:sldId id="382" r:id="rId25"/>
    <p:sldId id="383" r:id="rId26"/>
    <p:sldId id="374" r:id="rId27"/>
    <p:sldId id="384" r:id="rId28"/>
    <p:sldId id="389" r:id="rId29"/>
    <p:sldId id="390" r:id="rId30"/>
    <p:sldId id="378" r:id="rId31"/>
    <p:sldId id="385" r:id="rId32"/>
    <p:sldId id="388" r:id="rId33"/>
    <p:sldId id="375" r:id="rId34"/>
    <p:sldId id="381" r:id="rId35"/>
    <p:sldId id="376" r:id="rId36"/>
    <p:sldId id="386" r:id="rId37"/>
    <p:sldId id="387" r:id="rId38"/>
    <p:sldId id="370" r:id="rId39"/>
    <p:sldId id="361" r:id="rId40"/>
    <p:sldId id="339" r:id="rId41"/>
    <p:sldId id="277" r:id="rId42"/>
    <p:sldId id="34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9" autoAdjust="0"/>
    <p:restoredTop sz="94660"/>
  </p:normalViewPr>
  <p:slideViewPr>
    <p:cSldViewPr>
      <p:cViewPr>
        <p:scale>
          <a:sx n="69" d="100"/>
          <a:sy n="69" d="100"/>
        </p:scale>
        <p:origin x="14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17D39-6EB5-4480-853D-3CA7D342315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B54D-CF35-4E66-AAB5-68525C21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4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07628-68CC-4275-BDB2-ACCA0EEEDDBD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E27A-A823-43B6-AF27-F900CDA361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18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4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1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4EE6-EA0C-4CC9-814E-EC6F581A81A4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4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CD0B-7DF3-4B63-9A04-32C5CE0A7753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6C43-955E-4A85-AFB4-F2B3523FC432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09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4880-5693-4903-96FB-EC046CC5960B}" type="datetime6">
              <a:rPr lang="en-US" smtClean="0"/>
              <a:t>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09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CFFD-B500-46B5-8B90-CB5D539EF326}" type="datetime6">
              <a:rPr lang="en-US" smtClean="0"/>
              <a:t>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8572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ADB2-FAF7-4803-9C98-9907F81EFFCA}" type="datetime6">
              <a:rPr lang="en-US" smtClean="0"/>
              <a:t>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00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D0E4-16F0-4EF1-85D5-9CB56170B240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6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442D-0FB9-436F-BBE7-2A1116BEDD62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DD3A-4F5A-42F8-A130-42CB46E173F9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9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1DC-E7D1-4776-BFE8-2BF6EAF4E48A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D51B-B88F-445D-B867-75A4F5DC246D}" type="datetime6">
              <a:rPr lang="en-US" smtClean="0"/>
              <a:t>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8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2AE-1CAA-4F08-8572-9E8485F50C1E}" type="datetime6">
              <a:rPr lang="en-US" smtClean="0"/>
              <a:t>December 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5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2382-21B7-4E52-AC0C-1B11F3AD9999}" type="datetime6">
              <a:rPr lang="en-US" smtClean="0"/>
              <a:t>December 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9F01-B356-4C7C-8C89-8DF5A8C41092}" type="datetime6">
              <a:rPr lang="en-US" smtClean="0"/>
              <a:t>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4C18-24DD-47E0-8274-90DC1F6DC38E}" type="datetime6">
              <a:rPr lang="en-US" smtClean="0"/>
              <a:t>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1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ECDE-18D1-42A4-85CC-17E52CB57E51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6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studio/write/firebase" TargetMode="External"/><Relationship Id="rId3" Type="http://schemas.openxmlformats.org/officeDocument/2006/relationships/hyperlink" Target="http://www.islamabadtrafficpolice.gov.pk/violation-and-fine.php" TargetMode="External"/><Relationship Id="rId7" Type="http://schemas.openxmlformats.org/officeDocument/2006/relationships/hyperlink" Target="https://www.youtube.com/watch?v=2MYgZQjX7N0" TargetMode="External"/><Relationship Id="rId2" Type="http://schemas.openxmlformats.org/officeDocument/2006/relationships/hyperlink" Target="https://play.google.com/store/apps/details?id=com.ykinfocom4u.echal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7esl.com/vehicles-vocabulary/" TargetMode="External"/><Relationship Id="rId11" Type="http://schemas.openxmlformats.org/officeDocument/2006/relationships/hyperlink" Target="https://play.google.com/store/apps/details?id=org.planmyshift.planmyshift&amp;hl=en_GB" TargetMode="External"/><Relationship Id="rId5" Type="http://schemas.openxmlformats.org/officeDocument/2006/relationships/hyperlink" Target="https://www.encyclopedia.com/law/encyclopedias-almanacs-transcripts-and-maps/traffic-violations" TargetMode="External"/><Relationship Id="rId10" Type="http://schemas.openxmlformats.org/officeDocument/2006/relationships/hyperlink" Target="https://play.google.com/store/apps/details?id=com.lorenzen.u8soccerroster&amp;hl=en_GB" TargetMode="External"/><Relationship Id="rId4" Type="http://schemas.openxmlformats.org/officeDocument/2006/relationships/hyperlink" Target="https://www.youtube.com/playlist?list=PL1q3ROAofjeOUwh7lPBnGbg__DUodwLN7" TargetMode="External"/><Relationship Id="rId9" Type="http://schemas.openxmlformats.org/officeDocument/2006/relationships/hyperlink" Target="https://play.google.com/store/apps/details?id=com.papershiftlocationapp.android.plan&amp;hl=en_US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32" y="548908"/>
            <a:ext cx="841248" cy="841248"/>
          </a:xfrm>
          <a:prstGeom prst="rect">
            <a:avLst/>
          </a:prstGeom>
        </p:spPr>
      </p:pic>
      <p:pic>
        <p:nvPicPr>
          <p:cNvPr id="12" name="Picture 11" descr="Bismillah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3600" y="2743200"/>
            <a:ext cx="6019800" cy="1295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67600" y="6000709"/>
            <a:ext cx="1058480" cy="370171"/>
          </a:xfrm>
        </p:spPr>
        <p:txBody>
          <a:bodyPr/>
          <a:lstStyle/>
          <a:p>
            <a:fld id="{1439FA6E-B0B1-407B-BF2B-2681CC5559DC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8380" y="6005755"/>
            <a:ext cx="2248585" cy="365125"/>
          </a:xfrm>
        </p:spPr>
        <p:txBody>
          <a:bodyPr/>
          <a:lstStyle/>
          <a:p>
            <a:r>
              <a:rPr lang="en-US" smtClean="0"/>
              <a:t>Final Presentation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91" y="646154"/>
            <a:ext cx="6589199" cy="6483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cs typeface="Times New Roman" panose="02020603050405020304" pitchFamily="18" charset="0"/>
              </a:rPr>
              <a:t>Modern tools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109101"/>
              </p:ext>
            </p:extLst>
          </p:nvPr>
        </p:nvGraphicFramePr>
        <p:xfrm>
          <a:off x="1942415" y="1752600"/>
          <a:ext cx="6286500" cy="35549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93880">
                  <a:extLst>
                    <a:ext uri="{9D8B030D-6E8A-4147-A177-3AD203B41FA5}">
                      <a16:colId xmlns:a16="http://schemas.microsoft.com/office/drawing/2014/main" xmlns="" val="3677104097"/>
                    </a:ext>
                  </a:extLst>
                </a:gridCol>
                <a:gridCol w="3192620">
                  <a:extLst>
                    <a:ext uri="{9D8B030D-6E8A-4147-A177-3AD203B41FA5}">
                      <a16:colId xmlns:a16="http://schemas.microsoft.com/office/drawing/2014/main" xmlns="" val="2275269168"/>
                    </a:ext>
                  </a:extLst>
                </a:gridCol>
              </a:tblGrid>
              <a:tr h="46836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Tools</a:t>
                      </a:r>
                      <a:r>
                        <a:rPr lang="en-US" sz="1800" baseline="0" dirty="0" smtClean="0"/>
                        <a:t> &amp; Technologies       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Rationale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8191278"/>
                  </a:ext>
                </a:extLst>
              </a:tr>
              <a:tr h="468362">
                <a:tc>
                  <a:txBody>
                    <a:bodyPr/>
                    <a:lstStyle/>
                    <a:p>
                      <a:r>
                        <a:rPr lang="en-IE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962375"/>
                  </a:ext>
                </a:extLst>
              </a:tr>
              <a:tr h="46836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word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 work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0571447"/>
                  </a:ext>
                </a:extLst>
              </a:tr>
              <a:tr h="11891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PowerPoint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 work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3723845"/>
                  </a:ext>
                </a:extLst>
              </a:tr>
              <a:tr h="6578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IE" sz="1800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Visio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Diagram work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4814220"/>
                  </a:ext>
                </a:extLst>
              </a:tr>
              <a:tr h="468362">
                <a:tc>
                  <a:txBody>
                    <a:bodyPr/>
                    <a:lstStyle/>
                    <a:p>
                      <a:r>
                        <a:rPr lang="en-IE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Studio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Programing tool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1408456"/>
                  </a:ext>
                </a:extLst>
              </a:tr>
              <a:tr h="657895">
                <a:tc>
                  <a:txBody>
                    <a:bodyPr/>
                    <a:lstStyle/>
                    <a:p>
                      <a:r>
                        <a:rPr lang="en-IE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Firebase Real Time Database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work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968496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7B6AC921-DFC6-4F17-9A9E-5A5AA0F0571E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05946"/>
            <a:ext cx="6019800" cy="528798"/>
          </a:xfrm>
        </p:spPr>
        <p:txBody>
          <a:bodyPr>
            <a:noAutofit/>
          </a:bodyPr>
          <a:lstStyle/>
          <a:p>
            <a:r>
              <a:rPr lang="en-US" sz="3200" dirty="0" smtClean="0">
                <a:cs typeface="Times New Roman" panose="02020603050405020304" pitchFamily="18" charset="0"/>
                <a:sym typeface="+mn-ea"/>
              </a:rPr>
              <a:t>Benefits</a:t>
            </a:r>
            <a:r>
              <a:rPr lang="en-US" sz="3200" dirty="0" smtClean="0">
                <a:sym typeface="+mn-ea"/>
              </a:rPr>
              <a:t> 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64770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time saving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process, transparent process.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human efforts.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 on professional behavior score and get priority,  based on that score.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(officers) can set their preferences with just a few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user can check his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hence will generate the urge to improve that.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990600" cy="370171"/>
          </a:xfrm>
        </p:spPr>
        <p:txBody>
          <a:bodyPr/>
          <a:lstStyle/>
          <a:p>
            <a:fld id="{3B3B9BFD-A935-46B3-991E-839C43553E1D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2172385" cy="365125"/>
          </a:xfrm>
        </p:spPr>
        <p:txBody>
          <a:bodyPr/>
          <a:lstStyle/>
          <a:p>
            <a:r>
              <a:rPr lang="en-US" smtClean="0"/>
              <a:t>Final Presentation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Diagram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DD3A-4F5A-42F8-A130-42CB46E173F9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236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Admin Use Case Diagram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58903" y="6135089"/>
            <a:ext cx="1104097" cy="365845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C:\Users\aiman\OneDrive\Desktop\Nhmp2.PN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94" y="1267468"/>
            <a:ext cx="5942330" cy="4832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95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23690"/>
          </a:xfrm>
        </p:spPr>
        <p:txBody>
          <a:bodyPr/>
          <a:lstStyle/>
          <a:p>
            <a:r>
              <a:rPr lang="en-US" dirty="0" smtClean="0"/>
              <a:t>Officer use case Diagram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67601" y="6135089"/>
            <a:ext cx="10711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C:\Users\aiman\OneDrive\Desktop\NHMp1.PN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42" y="1295400"/>
            <a:ext cx="6051658" cy="4690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968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/>
          <a:lstStyle/>
          <a:p>
            <a:r>
              <a:rPr lang="en-US" dirty="0" smtClean="0"/>
              <a:t>Admin Activity Diagram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C:\Users\aiman\OneDrive\Desktop\nhmp3.PNG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1" r="14010"/>
          <a:stretch/>
        </p:blipFill>
        <p:spPr bwMode="auto">
          <a:xfrm>
            <a:off x="1650532" y="1288220"/>
            <a:ext cx="6883867" cy="48468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622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23690"/>
          </a:xfrm>
        </p:spPr>
        <p:txBody>
          <a:bodyPr/>
          <a:lstStyle/>
          <a:p>
            <a:r>
              <a:rPr lang="en-US" dirty="0" smtClean="0"/>
              <a:t>Officer Activity Diagram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91400" y="6135089"/>
            <a:ext cx="11473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C:\Users\aiman\OneDrive\Desktop\Nhmp 4.PNG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23" r="18604"/>
          <a:stretch/>
        </p:blipFill>
        <p:spPr bwMode="auto">
          <a:xfrm>
            <a:off x="1600200" y="1244319"/>
            <a:ext cx="6705600" cy="48907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14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23690"/>
          </a:xfrm>
        </p:spPr>
        <p:txBody>
          <a:bodyPr/>
          <a:lstStyle/>
          <a:p>
            <a:r>
              <a:rPr lang="en-US" dirty="0" smtClean="0"/>
              <a:t>System class Diagram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91401" y="6135089"/>
            <a:ext cx="11473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C:\Users\aiman\Downloads\Class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5532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013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976090"/>
          </a:xfrm>
        </p:spPr>
        <p:txBody>
          <a:bodyPr/>
          <a:lstStyle/>
          <a:p>
            <a:r>
              <a:rPr lang="en-US" dirty="0" smtClean="0"/>
              <a:t>Splash Screen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91401" y="6135089"/>
            <a:ext cx="11473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 descr="C:\Users\aiman\OneDrive\Desktop\New album\Screenshot_20201008_102357_com.example.dutyrosterfornhmp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86310"/>
            <a:ext cx="2495550" cy="4249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6553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/>
          <a:lstStyle/>
          <a:p>
            <a:r>
              <a:rPr lang="en-US" dirty="0" smtClean="0"/>
              <a:t>Main Activity Screen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43801" y="6135089"/>
            <a:ext cx="9949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C:\Users\aiman\OneDrive\Desktop\New album\IMG-20201120-WA0014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2"/>
          <a:stretch/>
        </p:blipFill>
        <p:spPr bwMode="auto">
          <a:xfrm>
            <a:off x="3048000" y="1600200"/>
            <a:ext cx="2743199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915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8" y="436526"/>
            <a:ext cx="1302336" cy="1298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58" y="-96699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543800" y="6315128"/>
            <a:ext cx="1130709" cy="370171"/>
          </a:xfrm>
        </p:spPr>
        <p:txBody>
          <a:bodyPr/>
          <a:lstStyle/>
          <a:p>
            <a:fld id="{3A988ECB-A820-4137-BE0B-558353F58127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47800" y="6320174"/>
            <a:ext cx="2096185" cy="365125"/>
          </a:xfrm>
        </p:spPr>
        <p:txBody>
          <a:bodyPr/>
          <a:lstStyle/>
          <a:p>
            <a:r>
              <a:rPr lang="en-US" smtClean="0"/>
              <a:t>Final Presentation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51733" y="1697509"/>
            <a:ext cx="643958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Duty roster for NHMP</a:t>
            </a:r>
            <a:endParaRPr lang="en-US" sz="24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 Armughan Ali</a:t>
            </a:r>
          </a:p>
          <a:p>
            <a:pPr algn="ctr"/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pPr algn="ctr"/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Arsalan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Amjad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SP19-MCS-001 )</a:t>
            </a:r>
            <a:endParaRPr lang="en-US" sz="20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Hina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begum ( FA18-MCS-033 ) </a:t>
            </a:r>
          </a:p>
          <a:p>
            <a:pPr algn="ctr"/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Naveed Hussain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SP19-MCS-013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on</a:t>
            </a:r>
          </a:p>
          <a:p>
            <a:pPr algn="ctr"/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 Department) COMSATS </a:t>
            </a: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Islamabad</a:t>
            </a:r>
          </a:p>
          <a:p>
            <a:pPr algn="ctr"/>
            <a:r>
              <a:rPr lang="en-US" sz="2000" b="1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Attock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Campus</a:t>
            </a:r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/>
          <a:lstStyle/>
          <a:p>
            <a:r>
              <a:rPr lang="en-US" dirty="0" smtClean="0"/>
              <a:t>Admin Dashboard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43801" y="6135089"/>
            <a:ext cx="9949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2415" y="6172200"/>
            <a:ext cx="5716488" cy="365125"/>
          </a:xfrm>
        </p:spPr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7"/>
          <a:stretch/>
        </p:blipFill>
        <p:spPr>
          <a:xfrm>
            <a:off x="3276600" y="1371600"/>
            <a:ext cx="2476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76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/>
          <a:lstStyle/>
          <a:p>
            <a:r>
              <a:rPr lang="en-US" dirty="0" smtClean="0"/>
              <a:t>Officer list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94" y="1503218"/>
            <a:ext cx="2640330" cy="42351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5419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23690"/>
          </a:xfrm>
        </p:spPr>
        <p:txBody>
          <a:bodyPr/>
          <a:lstStyle/>
          <a:p>
            <a:r>
              <a:rPr lang="en-US" dirty="0" smtClean="0"/>
              <a:t>Officer list for ratings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01553" y="6135089"/>
            <a:ext cx="1237228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"/>
          <a:stretch/>
        </p:blipFill>
        <p:spPr>
          <a:xfrm>
            <a:off x="3352800" y="1600200"/>
            <a:ext cx="2197883" cy="42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38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23690"/>
          </a:xfrm>
        </p:spPr>
        <p:txBody>
          <a:bodyPr/>
          <a:lstStyle/>
          <a:p>
            <a:r>
              <a:rPr lang="en-US" dirty="0" smtClean="0"/>
              <a:t>Add rating &amp; Score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01" y="6135089"/>
            <a:ext cx="1223580" cy="370171"/>
          </a:xfrm>
        </p:spPr>
        <p:txBody>
          <a:bodyPr/>
          <a:lstStyle/>
          <a:p>
            <a:fld id="{36A70303-C923-4AE2-8CC6-C46AF8EEFA76}" type="datetime6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Final Presentation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1"/>
          <a:stretch/>
        </p:blipFill>
        <p:spPr>
          <a:xfrm>
            <a:off x="3276600" y="1447800"/>
            <a:ext cx="2462463" cy="505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67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23690"/>
          </a:xfrm>
        </p:spPr>
        <p:txBody>
          <a:bodyPr/>
          <a:lstStyle/>
          <a:p>
            <a:r>
              <a:rPr lang="en-US" dirty="0" smtClean="0"/>
              <a:t>Duty Roster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01" y="6135089"/>
            <a:ext cx="1223580" cy="370171"/>
          </a:xfrm>
        </p:spPr>
        <p:txBody>
          <a:bodyPr/>
          <a:lstStyle/>
          <a:p>
            <a:fld id="{36A70303-C923-4AE2-8CC6-C46AF8EEFA76}" type="datetime6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Final Presentation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58" y="1349581"/>
            <a:ext cx="2476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44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23690"/>
          </a:xfrm>
        </p:spPr>
        <p:txBody>
          <a:bodyPr/>
          <a:lstStyle/>
          <a:p>
            <a:r>
              <a:rPr lang="en-US" dirty="0" smtClean="0"/>
              <a:t>View Roster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01" y="6135089"/>
            <a:ext cx="1223580" cy="370171"/>
          </a:xfrm>
        </p:spPr>
        <p:txBody>
          <a:bodyPr/>
          <a:lstStyle/>
          <a:p>
            <a:fld id="{36A70303-C923-4AE2-8CC6-C46AF8EEFA76}" type="datetime6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Final Presentation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86301"/>
            <a:ext cx="2362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98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/>
          <a:lstStyle/>
          <a:p>
            <a:r>
              <a:rPr lang="en-US" dirty="0" smtClean="0"/>
              <a:t>Duty roster history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"/>
          <a:stretch/>
        </p:blipFill>
        <p:spPr>
          <a:xfrm>
            <a:off x="3276600" y="1295399"/>
            <a:ext cx="2476500" cy="484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9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/>
          <a:lstStyle/>
          <a:p>
            <a:r>
              <a:rPr lang="en-US" dirty="0" smtClean="0"/>
              <a:t>View Leave Request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09" y="1317028"/>
            <a:ext cx="240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25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485" y="1299657"/>
            <a:ext cx="2352115" cy="496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45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>
            <a:normAutofit/>
          </a:bodyPr>
          <a:lstStyle/>
          <a:p>
            <a:r>
              <a:rPr lang="en-US" dirty="0" smtClean="0"/>
              <a:t>Orders 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758" y="1212971"/>
            <a:ext cx="25527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72799"/>
            <a:ext cx="4953000" cy="595090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72799"/>
            <a:ext cx="5782953" cy="58804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(diagrams)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Screenshots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/>
          <a:lstStyle/>
          <a:p>
            <a:r>
              <a:rPr lang="en-US" dirty="0" smtClean="0"/>
              <a:t>Officer Dashboard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91401" y="6135089"/>
            <a:ext cx="1147380" cy="370171"/>
          </a:xfrm>
        </p:spPr>
        <p:txBody>
          <a:bodyPr/>
          <a:lstStyle/>
          <a:p>
            <a:fld id="{36A70303-C923-4AE2-8CC6-C46AF8EEFA76}" type="datetime6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1638985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Final Presentation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295400"/>
            <a:ext cx="2324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31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/>
          <a:lstStyle/>
          <a:p>
            <a:r>
              <a:rPr lang="en-US" dirty="0" smtClean="0"/>
              <a:t>Drawer </a:t>
            </a:r>
            <a:r>
              <a:rPr lang="en-US" dirty="0" smtClean="0"/>
              <a:t>panel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8"/>
          <a:stretch/>
        </p:blipFill>
        <p:spPr>
          <a:xfrm>
            <a:off x="3146322" y="1447800"/>
            <a:ext cx="294967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81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09" y="1330883"/>
            <a:ext cx="240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67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choices (For Senior officers)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1461" y="6135089"/>
            <a:ext cx="1087319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0"/>
          <a:stretch/>
        </p:blipFill>
        <p:spPr>
          <a:xfrm>
            <a:off x="3676709" y="1524000"/>
            <a:ext cx="22479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36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choices (For Junior Officers)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1461" y="6135089"/>
            <a:ext cx="1087319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05" y="1337810"/>
            <a:ext cx="240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83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23690"/>
          </a:xfrm>
        </p:spPr>
        <p:txBody>
          <a:bodyPr/>
          <a:lstStyle/>
          <a:p>
            <a:r>
              <a:rPr lang="en-US" dirty="0" smtClean="0"/>
              <a:t>View Roster History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67600" y="6135089"/>
            <a:ext cx="10711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309" y="1238745"/>
            <a:ext cx="25527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02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23690"/>
          </a:xfrm>
        </p:spPr>
        <p:txBody>
          <a:bodyPr/>
          <a:lstStyle/>
          <a:p>
            <a:r>
              <a:rPr lang="en-US" dirty="0" smtClean="0"/>
              <a:t>Add leave request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67600" y="6135089"/>
            <a:ext cx="10711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9"/>
          <a:stretch/>
        </p:blipFill>
        <p:spPr>
          <a:xfrm>
            <a:off x="2947737" y="1447800"/>
            <a:ext cx="3072063" cy="468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44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23690"/>
          </a:xfrm>
        </p:spPr>
        <p:txBody>
          <a:bodyPr>
            <a:normAutofit/>
          </a:bodyPr>
          <a:lstStyle/>
          <a:p>
            <a:r>
              <a:rPr lang="en-US" dirty="0" smtClean="0"/>
              <a:t>Leaves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67600" y="6135089"/>
            <a:ext cx="10711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09" y="1287236"/>
            <a:ext cx="2476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16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/>
          <a:lstStyle/>
          <a:p>
            <a:r>
              <a:rPr lang="en-US" dirty="0" smtClean="0"/>
              <a:t>Forgot password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67601" y="6135089"/>
            <a:ext cx="10711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 descr="C:\Users\aiman\OneDrive\Desktop\New album\Screenshot_20201008_102642_com.example.dutyrosterfornhmp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"/>
          <a:stretch/>
        </p:blipFill>
        <p:spPr bwMode="auto">
          <a:xfrm>
            <a:off x="3048000" y="1676400"/>
            <a:ext cx="2743199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651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24000"/>
            <a:ext cx="6591985" cy="377762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learnt the usage of android studio &amp;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 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ion  with different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to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our application we added many features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Moreover it will be implemented or used by NHMP.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future, we can further improve our application through several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ways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like: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cover all beats under jurisdiction of NHMP.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of E-ticketing will be connected to enter the score of officers.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interactive way of communication like chat, and detailed news feed.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1" y="6135089"/>
            <a:ext cx="1299780" cy="370171"/>
          </a:xfrm>
        </p:spPr>
        <p:txBody>
          <a:bodyPr/>
          <a:lstStyle/>
          <a:p>
            <a:fld id="{BBE1DD3A-4F5A-42F8-A130-42CB46E173F9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Final Presentation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5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06688"/>
            <a:ext cx="6589199" cy="527313"/>
          </a:xfrm>
        </p:spPr>
        <p:txBody>
          <a:bodyPr>
            <a:noAutofit/>
          </a:bodyPr>
          <a:lstStyle/>
          <a:p>
            <a:r>
              <a:rPr lang="en-US" sz="3200" dirty="0" smtClean="0"/>
              <a:t>   Introduction 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981200"/>
            <a:ext cx="6591985" cy="3429000"/>
          </a:xfrm>
        </p:spPr>
        <p:txBody>
          <a:bodyPr>
            <a:normAutofit fontScale="97500"/>
          </a:bodyPr>
          <a:lstStyle/>
          <a:p>
            <a:pPr marL="0" indent="0" algn="just">
              <a:buNone/>
            </a:pPr>
            <a:endParaRPr lang="en-I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We are proposing an android application name “Duty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oster for NHMP” and replacing the manual system. </a:t>
            </a:r>
          </a:p>
          <a:p>
            <a:pPr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Save time,  remove human error &amp; biasness.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as an option because its easy to use, popular and free. Moreover, officers of NHMP are well aware of using Android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devices.</a:t>
            </a:r>
            <a:endParaRPr lang="en-I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E" b="1" i="1" dirty="0" smtClean="0"/>
          </a:p>
          <a:p>
            <a:pPr algn="just"/>
            <a:endParaRPr lang="en-IE" b="1" i="1" dirty="0" smtClean="0"/>
          </a:p>
          <a:p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0A5F8D6A-971D-454F-B019-87AC34172AFC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91" y="685800"/>
            <a:ext cx="6589199" cy="747490"/>
          </a:xfrm>
        </p:spPr>
        <p:txBody>
          <a:bodyPr>
            <a:normAutofit/>
          </a:bodyPr>
          <a:lstStyle/>
          <a:p>
            <a:r>
              <a:rPr lang="en-US" sz="32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391" y="1371600"/>
            <a:ext cx="6591985" cy="3777622"/>
          </a:xfrm>
        </p:spPr>
        <p:txBody>
          <a:bodyPr>
            <a:normAutofit fontScale="62500" lnSpcReduction="20000"/>
          </a:bodyPr>
          <a:lstStyle/>
          <a:p>
            <a:endParaRPr lang="en-US" dirty="0" smtClean="0">
              <a:hlinkClick r:id="rId2"/>
            </a:endParaRPr>
          </a:p>
          <a:p>
            <a:pPr lvl="0"/>
            <a:r>
              <a:rPr lang="en-US" u="sng" dirty="0">
                <a:hlinkClick r:id="rId3"/>
              </a:rPr>
              <a:t>http://www.islamabadtrafficpolice.gov.pk/violation-and-fine.php</a:t>
            </a:r>
            <a:endParaRPr lang="en-US" dirty="0"/>
          </a:p>
          <a:p>
            <a:pPr lvl="0"/>
            <a:r>
              <a:rPr lang="en-US" u="sng" dirty="0">
                <a:hlinkClick r:id="rId4"/>
              </a:rPr>
              <a:t>https://www.youtube.com/playlist?list=PL1q3ROAofjeOUwh7lPBnGbg__DUodwLN7</a:t>
            </a:r>
            <a:endParaRPr lang="en-US" dirty="0"/>
          </a:p>
          <a:p>
            <a:pPr lvl="0"/>
            <a:r>
              <a:rPr lang="en-US" u="sng" dirty="0">
                <a:hlinkClick r:id="rId5"/>
              </a:rPr>
              <a:t>https://www.encyclopedia.com/law/encyclopedias-almanacs-transcripts-and-maps/traffic-violations</a:t>
            </a:r>
            <a:endParaRPr lang="en-US" dirty="0"/>
          </a:p>
          <a:p>
            <a:pPr lvl="0"/>
            <a:r>
              <a:rPr lang="en-US" u="sng" dirty="0">
                <a:hlinkClick r:id="rId6"/>
              </a:rPr>
              <a:t>https://7esl.com/vehicles-vocabulary/</a:t>
            </a:r>
            <a:endParaRPr lang="en-US" dirty="0"/>
          </a:p>
          <a:p>
            <a:pPr lvl="0"/>
            <a:r>
              <a:rPr lang="en-US" u="sng" dirty="0">
                <a:hlinkClick r:id="rId7"/>
              </a:rPr>
              <a:t>https://www.youtube.com/watch?v=2MYgZQjX7N0</a:t>
            </a:r>
            <a:endParaRPr lang="en-US" dirty="0"/>
          </a:p>
          <a:p>
            <a:pPr lvl="0"/>
            <a:r>
              <a:rPr lang="en-US" u="sng" dirty="0">
                <a:hlinkClick r:id="rId8"/>
              </a:rPr>
              <a:t>https://developer.android.com/studio/write/firebase</a:t>
            </a:r>
            <a:endParaRPr lang="en-US" dirty="0"/>
          </a:p>
          <a:p>
            <a:endParaRPr lang="en-US" dirty="0" smtClean="0"/>
          </a:p>
          <a:p>
            <a:r>
              <a:rPr lang="en-US" u="sng" dirty="0">
                <a:hlinkClick r:id="rId9"/>
              </a:rPr>
              <a:t>https://play.google.com/store/apps/details?id=com.papershiftlocationapp.android.plan&amp;hl=en_US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u="sng" dirty="0">
                <a:hlinkClick r:id="rId10"/>
              </a:rPr>
              <a:t>https://play.google.com/store/apps/details?id=com.lorenzen.u8soccerroster&amp;hl=en_GB</a:t>
            </a:r>
            <a:r>
              <a:rPr lang="en-US" dirty="0"/>
              <a:t> </a:t>
            </a:r>
          </a:p>
          <a:p>
            <a:r>
              <a:rPr lang="en-US" u="sng" dirty="0">
                <a:hlinkClick r:id="rId11"/>
              </a:rPr>
              <a:t>https://play.google.com/store/apps/details?id=org.planmyshift.planmyshift&amp;hl=en_GB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1" y="6135089"/>
            <a:ext cx="994980" cy="370171"/>
          </a:xfrm>
        </p:spPr>
        <p:txBody>
          <a:bodyPr/>
          <a:lstStyle/>
          <a:p>
            <a:fld id="{AD1EAB98-36BA-4343-AE18-9AB0154C6E92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966" y="549721"/>
            <a:ext cx="841248" cy="841248"/>
          </a:xfrm>
          <a:prstGeom prst="rect">
            <a:avLst/>
          </a:prstGeom>
        </p:spPr>
      </p:pic>
      <p:pic>
        <p:nvPicPr>
          <p:cNvPr id="10" name="Picture 2" descr="F:\IMPORTANT DOCUMENTs\MY LECTURES &amp; documents\course stuff\5th semester course\QuestionMark2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549721"/>
            <a:ext cx="2355273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43801" y="6135089"/>
            <a:ext cx="994980" cy="370171"/>
          </a:xfrm>
        </p:spPr>
        <p:txBody>
          <a:bodyPr/>
          <a:lstStyle/>
          <a:p>
            <a:fld id="{5E4DC681-9926-4B54-81B8-8DBCFC3B095B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454" y="2362200"/>
            <a:ext cx="1303146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2382-21B7-4E52-AC0C-1B11F3AD9999}" type="datetime6">
              <a:rPr lang="en-US" smtClean="0"/>
              <a:t>December 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42222"/>
          <a:stretch/>
        </p:blipFill>
        <p:spPr>
          <a:xfrm>
            <a:off x="-27794" y="0"/>
            <a:ext cx="9171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65545"/>
            <a:ext cx="6159770" cy="6096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sym typeface="+mn-ea"/>
              </a:rPr>
              <a:t>   Problem Statement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585" y="1275145"/>
            <a:ext cx="6477000" cy="31543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 of making a duty roaster is manual and Admin officer of a particular beat is responsible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Manual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always time taking and effort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manage it.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system is prone to have errors in it and a level of biasness exists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manual assignment of duty roster could be solved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made automatic.</a:t>
            </a:r>
            <a:endParaRPr lang="en-I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37585" y="6135089"/>
            <a:ext cx="1001195" cy="370171"/>
          </a:xfrm>
        </p:spPr>
        <p:txBody>
          <a:bodyPr/>
          <a:lstStyle/>
          <a:p>
            <a:pPr algn="just"/>
            <a:fld id="{C81DB607-A7A2-424B-B46C-F898757D999B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en-US" smtClean="0"/>
              <a:t>Final Presentation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001" y="670019"/>
            <a:ext cx="6589199" cy="63678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ym typeface="+mn-ea"/>
              </a:rPr>
              <a:t>Objectives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052" y="1483140"/>
            <a:ext cx="6324600" cy="5017794"/>
          </a:xfrm>
        </p:spPr>
        <p:txBody>
          <a:bodyPr>
            <a:noAutofit/>
          </a:bodyPr>
          <a:lstStyle/>
          <a:p>
            <a:pPr marL="0" lvl="0" indent="0" algn="just" fontAlgn="base">
              <a:lnSpc>
                <a:spcPct val="2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saving the manual effort by making an automated system.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Unbiased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process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duty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roster.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alert and vigilant field formation.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behavior, E-ticketing, Helps. 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lvl="0" algn="just" fontAlgn="base"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E8575C54-DEA1-4D98-B32E-7048F42183B9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Final Presentation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3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65545"/>
            <a:ext cx="6589199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  Methodology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682" y="1285931"/>
            <a:ext cx="6518717" cy="48394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Model</a:t>
            </a:r>
            <a:endParaRPr lang="en-US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breakdown in smaller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make those changes without changing other modules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67600" y="6135089"/>
            <a:ext cx="994980" cy="370171"/>
          </a:xfrm>
        </p:spPr>
        <p:txBody>
          <a:bodyPr/>
          <a:lstStyle/>
          <a:p>
            <a:fld id="{C675CD16-2172-48C4-8266-457F46C731B8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5345" y="6015374"/>
            <a:ext cx="1461655" cy="609599"/>
          </a:xfrm>
        </p:spPr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2" descr="Incremental Model in SDLC: Use, Advantage &amp; Disadvant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5" y="2693862"/>
            <a:ext cx="6938580" cy="31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59" y="174364"/>
            <a:ext cx="6589200" cy="823690"/>
          </a:xfrm>
        </p:spPr>
        <p:txBody>
          <a:bodyPr/>
          <a:lstStyle/>
          <a:p>
            <a:r>
              <a:rPr lang="en-US" dirty="0" smtClean="0"/>
              <a:t>Comparison table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350410"/>
              </p:ext>
            </p:extLst>
          </p:nvPr>
        </p:nvGraphicFramePr>
        <p:xfrm>
          <a:off x="1451288" y="787783"/>
          <a:ext cx="6092512" cy="5851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4854">
                  <a:extLst>
                    <a:ext uri="{9D8B030D-6E8A-4147-A177-3AD203B41FA5}">
                      <a16:colId xmlns:a16="http://schemas.microsoft.com/office/drawing/2014/main" xmlns="" val="2878110649"/>
                    </a:ext>
                  </a:extLst>
                </a:gridCol>
                <a:gridCol w="1074927">
                  <a:extLst>
                    <a:ext uri="{9D8B030D-6E8A-4147-A177-3AD203B41FA5}">
                      <a16:colId xmlns:a16="http://schemas.microsoft.com/office/drawing/2014/main" xmlns="" val="3845311061"/>
                    </a:ext>
                  </a:extLst>
                </a:gridCol>
                <a:gridCol w="1373937">
                  <a:extLst>
                    <a:ext uri="{9D8B030D-6E8A-4147-A177-3AD203B41FA5}">
                      <a16:colId xmlns:a16="http://schemas.microsoft.com/office/drawing/2014/main" xmlns="" val="2097866778"/>
                    </a:ext>
                  </a:extLst>
                </a:gridCol>
                <a:gridCol w="901451">
                  <a:extLst>
                    <a:ext uri="{9D8B030D-6E8A-4147-A177-3AD203B41FA5}">
                      <a16:colId xmlns:a16="http://schemas.microsoft.com/office/drawing/2014/main" xmlns="" val="3587378864"/>
                    </a:ext>
                  </a:extLst>
                </a:gridCol>
                <a:gridCol w="1607343">
                  <a:extLst>
                    <a:ext uri="{9D8B030D-6E8A-4147-A177-3AD203B41FA5}">
                      <a16:colId xmlns:a16="http://schemas.microsoft.com/office/drawing/2014/main" xmlns="" val="2776922988"/>
                    </a:ext>
                  </a:extLst>
                </a:gridCol>
              </a:tblGrid>
              <a:tr h="5884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Features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Plan</a:t>
                      </a:r>
                      <a:r>
                        <a:rPr lang="en-US" sz="900" dirty="0">
                          <a:effectLst/>
                        </a:rPr>
                        <a:t>: Roster Plan For </a:t>
                      </a:r>
                      <a:r>
                        <a:rPr lang="en-US" sz="900" dirty="0" smtClean="0">
                          <a:effectLst/>
                        </a:rPr>
                        <a:t>Shifts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Plan my shift: duty </a:t>
                      </a:r>
                      <a:r>
                        <a:rPr lang="en-US" sz="900" dirty="0" smtClean="0">
                          <a:effectLst/>
                        </a:rPr>
                        <a:t>roster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Roster </a:t>
                      </a:r>
                      <a:r>
                        <a:rPr lang="en-US" sz="900" dirty="0" smtClean="0">
                          <a:effectLst/>
                        </a:rPr>
                        <a:t>maker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Duty Roster for </a:t>
                      </a:r>
                      <a:r>
                        <a:rPr lang="en-US" sz="900" dirty="0" smtClean="0">
                          <a:effectLst/>
                        </a:rPr>
                        <a:t>NHMP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:a16="http://schemas.microsoft.com/office/drawing/2014/main" xmlns="" val="1645728623"/>
                  </a:ext>
                </a:extLst>
              </a:tr>
              <a:tr h="4421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Specific for department </a:t>
                      </a:r>
                      <a:endParaRPr lang="en-US" sz="9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No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No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No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Yes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:a16="http://schemas.microsoft.com/office/drawing/2014/main" xmlns="" val="2735740059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:a16="http://schemas.microsoft.com/office/drawing/2014/main" xmlns="" val="2399871752"/>
                  </a:ext>
                </a:extLst>
              </a:tr>
              <a:tr h="5884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Priority/Rating  based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assignment </a:t>
                      </a:r>
                      <a:endParaRPr lang="en-US" sz="9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No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No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No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Yes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:a16="http://schemas.microsoft.com/office/drawing/2014/main" xmlns="" val="501549620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:a16="http://schemas.microsoft.com/office/drawing/2014/main" xmlns="" val="1534184442"/>
                  </a:ext>
                </a:extLst>
              </a:tr>
              <a:tr h="3121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 interactive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Yes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Yes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Yes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Yes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:a16="http://schemas.microsoft.com/office/drawing/2014/main" xmlns="" val="3768902736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:a16="http://schemas.microsoft.com/office/drawing/2014/main" xmlns="" val="4003790038"/>
                  </a:ext>
                </a:extLst>
              </a:tr>
              <a:tr h="6369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View </a:t>
                      </a:r>
                      <a:r>
                        <a:rPr lang="en-US" sz="1000" dirty="0">
                          <a:effectLst/>
                        </a:rPr>
                        <a:t>previous </a:t>
                      </a:r>
                      <a:r>
                        <a:rPr lang="en-US" sz="1000" dirty="0" smtClean="0">
                          <a:effectLst/>
                        </a:rPr>
                        <a:t>record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No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Yes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Yes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Yes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:a16="http://schemas.microsoft.com/office/drawing/2014/main" xmlns="" val="2543216578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:a16="http://schemas.microsoft.com/office/drawing/2014/main" xmlns="" val="1667853538"/>
                  </a:ext>
                </a:extLst>
              </a:tr>
              <a:tr h="6372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Automatic </a:t>
                      </a:r>
                      <a:r>
                        <a:rPr lang="en-US" sz="1000" dirty="0">
                          <a:effectLst/>
                        </a:rPr>
                        <a:t>Duty </a:t>
                      </a:r>
                      <a:r>
                        <a:rPr lang="en-US" sz="1000" dirty="0" smtClean="0">
                          <a:effectLst/>
                        </a:rPr>
                        <a:t>assignment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Yes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Yes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Yes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Yes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:a16="http://schemas.microsoft.com/office/drawing/2014/main" xmlns="" val="355760094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:a16="http://schemas.microsoft.com/office/drawing/2014/main" xmlns="" val="3824439850"/>
                  </a:ext>
                </a:extLst>
              </a:tr>
              <a:tr h="6372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Set </a:t>
                      </a:r>
                      <a:r>
                        <a:rPr lang="en-US" sz="1000" dirty="0">
                          <a:effectLst/>
                        </a:rPr>
                        <a:t>preferences /</a:t>
                      </a:r>
                      <a:r>
                        <a:rPr lang="en-US" sz="1000" dirty="0" smtClean="0">
                          <a:effectLst/>
                        </a:rPr>
                        <a:t>choice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No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No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No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Yes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:a16="http://schemas.microsoft.com/office/drawing/2014/main" xmlns="" val="3646356179"/>
                  </a:ext>
                </a:extLst>
              </a:tr>
              <a:tr h="1491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:a16="http://schemas.microsoft.com/office/drawing/2014/main" xmlns="" val="1310330641"/>
                  </a:ext>
                </a:extLst>
              </a:tr>
              <a:tr h="6372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Put </a:t>
                      </a:r>
                      <a:r>
                        <a:rPr lang="en-US" sz="1000" dirty="0">
                          <a:effectLst/>
                        </a:rPr>
                        <a:t>Up leave </a:t>
                      </a:r>
                      <a:r>
                        <a:rPr lang="en-US" sz="1000" dirty="0" smtClean="0">
                          <a:effectLst/>
                        </a:rPr>
                        <a:t>request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No </a:t>
                      </a:r>
                      <a:endParaRPr lang="en-US" sz="9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No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No </a:t>
                      </a:r>
                      <a:endParaRPr lang="en-US" sz="9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Yes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:a16="http://schemas.microsoft.com/office/drawing/2014/main" xmlns="" val="417232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1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0378"/>
            <a:ext cx="6589199" cy="61430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Functional Requirements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6591985" cy="48396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registration/ Add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users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duty roster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roster history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officer rating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orders related to field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 </a:t>
            </a:r>
          </a:p>
          <a:p>
            <a:pPr marL="0" indent="0"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Officers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choices/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roster history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orders passed by Admin officer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BBE1DD3A-4F5A-42F8-A130-42CB46E173F9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2311</TotalTime>
  <Words>801</Words>
  <Application>Microsoft Office PowerPoint</Application>
  <PresentationFormat>On-screen Show (4:3)</PresentationFormat>
  <Paragraphs>334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PowerPoint Presentation</vt:lpstr>
      <vt:lpstr> </vt:lpstr>
      <vt:lpstr>Outline</vt:lpstr>
      <vt:lpstr>   Introduction   </vt:lpstr>
      <vt:lpstr>   Problem Statement </vt:lpstr>
      <vt:lpstr>Objectives </vt:lpstr>
      <vt:lpstr>   Methodology  </vt:lpstr>
      <vt:lpstr>Comparison table </vt:lpstr>
      <vt:lpstr>Functional Requirements</vt:lpstr>
      <vt:lpstr>Modern tools</vt:lpstr>
      <vt:lpstr>Benefits   </vt:lpstr>
      <vt:lpstr>Work flow</vt:lpstr>
      <vt:lpstr>Admin Use Case Diagram</vt:lpstr>
      <vt:lpstr>Officer use case Diagram</vt:lpstr>
      <vt:lpstr>Admin Activity Diagram</vt:lpstr>
      <vt:lpstr>Officer Activity Diagram </vt:lpstr>
      <vt:lpstr>System class Diagram</vt:lpstr>
      <vt:lpstr>Splash Screen </vt:lpstr>
      <vt:lpstr>Main Activity Screen </vt:lpstr>
      <vt:lpstr>Admin Dashboard</vt:lpstr>
      <vt:lpstr>Officer list </vt:lpstr>
      <vt:lpstr>Officer list for ratings</vt:lpstr>
      <vt:lpstr>Add rating &amp; Score</vt:lpstr>
      <vt:lpstr>Duty Roster </vt:lpstr>
      <vt:lpstr>View Roster </vt:lpstr>
      <vt:lpstr>Duty roster history</vt:lpstr>
      <vt:lpstr>View Leave Request</vt:lpstr>
      <vt:lpstr>Create Orders</vt:lpstr>
      <vt:lpstr>Orders List</vt:lpstr>
      <vt:lpstr>Officer Dashboard</vt:lpstr>
      <vt:lpstr>Drawer panel</vt:lpstr>
      <vt:lpstr>Profile</vt:lpstr>
      <vt:lpstr>Set choices (For Senior officers)</vt:lpstr>
      <vt:lpstr>Set choices (For Junior Officers) </vt:lpstr>
      <vt:lpstr>View Roster History</vt:lpstr>
      <vt:lpstr>Add leave request</vt:lpstr>
      <vt:lpstr>Leaves</vt:lpstr>
      <vt:lpstr>Forgot password</vt:lpstr>
      <vt:lpstr>Conclusion 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Arsalan Amjad</dc:creator>
  <cp:lastModifiedBy>Arsalan Amjad</cp:lastModifiedBy>
  <cp:revision>550</cp:revision>
  <dcterms:created xsi:type="dcterms:W3CDTF">2014-09-12T06:08:00Z</dcterms:created>
  <dcterms:modified xsi:type="dcterms:W3CDTF">2020-12-27T08:07:37Z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  <property fmtid="{D5CDD505-2E9C-101B-9397-08002B2CF9AE}" pid="3" name="NXPowerLiteLastOptimized">
    <vt:lpwstr>1234325</vt:lpwstr>
  </property>
  <property fmtid="{D5CDD505-2E9C-101B-9397-08002B2CF9AE}" pid="4" name="NXPowerLiteSettings">
    <vt:lpwstr>C700052003A000</vt:lpwstr>
  </property>
  <property fmtid="{D5CDD505-2E9C-101B-9397-08002B2CF9AE}" pid="5" name="NXPowerLiteVersion">
    <vt:lpwstr>D8.0.11</vt:lpwstr>
  </property>
</Properties>
</file>