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6.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8.xml"/><Relationship Id="rId10" Type="http://schemas.openxmlformats.org/officeDocument/2006/relationships/slide" Target="slides/slide4.xml"/><Relationship Id="rId32" Type="http://schemas.openxmlformats.org/officeDocument/2006/relationships/slide" Target="slides/slide27.xml"/><Relationship Id="rId13" Type="http://schemas.openxmlformats.org/officeDocument/2006/relationships/slide" Target="slides/slide7.xml"/><Relationship Id="rId35" Type="http://schemas.openxmlformats.org/officeDocument/2006/relationships/slide" Target="slides/slide30.xml"/><Relationship Id="rId12" Type="http://schemas.openxmlformats.org/officeDocument/2006/relationships/slide" Target="slides/slide6.xml"/><Relationship Id="rId34" Type="http://schemas.openxmlformats.org/officeDocument/2006/relationships/slide" Target="slides/slide29.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1.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6/2/2021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val="249231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14</a:t>
            </a:fld>
            <a:endParaRPr lang="en-US"/>
          </a:p>
        </p:txBody>
      </p:sp>
    </p:spTree>
    <p:extLst>
      <p:ext uri="{BB962C8B-B14F-4D97-AF65-F5344CB8AC3E}">
        <p14:creationId xmlns:p14="http://schemas.microsoft.com/office/powerpoint/2010/main" val="176690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val="63208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val="4128171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17</a:t>
            </a:fld>
            <a:endParaRPr lang="en-US"/>
          </a:p>
        </p:txBody>
      </p:sp>
    </p:spTree>
    <p:extLst>
      <p:ext uri="{BB962C8B-B14F-4D97-AF65-F5344CB8AC3E}">
        <p14:creationId xmlns:p14="http://schemas.microsoft.com/office/powerpoint/2010/main" val="213070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18</a:t>
            </a:fld>
            <a:endParaRPr lang="en-US"/>
          </a:p>
        </p:txBody>
      </p:sp>
    </p:spTree>
    <p:extLst>
      <p:ext uri="{BB962C8B-B14F-4D97-AF65-F5344CB8AC3E}">
        <p14:creationId xmlns:p14="http://schemas.microsoft.com/office/powerpoint/2010/main" val="1077056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19</a:t>
            </a:fld>
            <a:endParaRPr lang="en-US"/>
          </a:p>
        </p:txBody>
      </p:sp>
    </p:spTree>
    <p:extLst>
      <p:ext uri="{BB962C8B-B14F-4D97-AF65-F5344CB8AC3E}">
        <p14:creationId xmlns:p14="http://schemas.microsoft.com/office/powerpoint/2010/main" val="238554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20</a:t>
            </a:fld>
            <a:endParaRPr lang="en-US"/>
          </a:p>
        </p:txBody>
      </p:sp>
    </p:spTree>
    <p:extLst>
      <p:ext uri="{BB962C8B-B14F-4D97-AF65-F5344CB8AC3E}">
        <p14:creationId xmlns:p14="http://schemas.microsoft.com/office/powerpoint/2010/main" val="1475346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29</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30</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31</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359510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9802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18602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cstate="print"/>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sp>
        <p:nvSpPr>
          <p:cNvPr id="11" name="Rectangle 10">
            <a:extLst>
              <a:ext uri="{FF2B5EF4-FFF2-40B4-BE49-F238E27FC236}">
                <a16:creationId xmlns:a16="http://schemas.microsoft.com/office/drawing/2014/main" id="{2D9036D5-9F5B-4441-86ED-EDB93B95D04F}"/>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1262517-3462-4349-A01D-C2F054052E2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BC316E6-680B-4D22-9F7C-F9D7A2D461FA}"/>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4" name="Title 1">
            <a:extLst>
              <a:ext uri="{FF2B5EF4-FFF2-40B4-BE49-F238E27FC236}">
                <a16:creationId xmlns:a16="http://schemas.microsoft.com/office/drawing/2014/main" id="{828C80A2-E513-42E3-93D8-37C7B615A191}"/>
              </a:ext>
            </a:extLst>
          </p:cNvPr>
          <p:cNvSpPr txBox="1">
            <a:spLocks/>
          </p:cNvSpPr>
          <p:nvPr/>
        </p:nvSpPr>
        <p:spPr>
          <a:xfrm>
            <a:off x="1828800" y="23812"/>
            <a:ext cx="4953000" cy="381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u="sng" dirty="0">
                <a:latin typeface="Times New Roman" pitchFamily="18" charset="0"/>
                <a:cs typeface="Times New Roman" pitchFamily="18" charset="0"/>
                <a:sym typeface="+mn-ea"/>
              </a:rPr>
              <a:t> Interface</a:t>
            </a:r>
            <a:endParaRPr lang="en-US" sz="4800" b="1" u="sng" dirty="0">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055E9057-C49B-42CC-88D9-1009C92C55E0}"/>
              </a:ext>
            </a:extLst>
          </p:cNvPr>
          <p:cNvSpPr txBox="1">
            <a:spLocks/>
          </p:cNvSpPr>
          <p:nvPr/>
        </p:nvSpPr>
        <p:spPr>
          <a:xfrm>
            <a:off x="433387" y="519608"/>
            <a:ext cx="82296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a:p>
            <a:endParaRPr lang="en-US" dirty="0"/>
          </a:p>
        </p:txBody>
      </p:sp>
      <p:sp>
        <p:nvSpPr>
          <p:cNvPr id="19" name="Slide Number Placeholder 15">
            <a:extLst>
              <a:ext uri="{FF2B5EF4-FFF2-40B4-BE49-F238E27FC236}">
                <a16:creationId xmlns:a16="http://schemas.microsoft.com/office/drawing/2014/main" id="{3273E169-60A0-47DA-9238-6538B1F6867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10</a:t>
            </a:fld>
            <a:endParaRPr lang="en-US"/>
          </a:p>
        </p:txBody>
      </p:sp>
      <p:sp>
        <p:nvSpPr>
          <p:cNvPr id="20" name="TextBox 19">
            <a:extLst>
              <a:ext uri="{FF2B5EF4-FFF2-40B4-BE49-F238E27FC236}">
                <a16:creationId xmlns:a16="http://schemas.microsoft.com/office/drawing/2014/main" id="{931CB622-7767-45F3-B884-5AEFD2B721D1}"/>
              </a:ext>
            </a:extLst>
          </p:cNvPr>
          <p:cNvSpPr txBox="1"/>
          <p:nvPr/>
        </p:nvSpPr>
        <p:spPr>
          <a:xfrm>
            <a:off x="3869125" y="743294"/>
            <a:ext cx="1312475" cy="338554"/>
          </a:xfrm>
          <a:prstGeom prst="rect">
            <a:avLst/>
          </a:prstGeom>
          <a:noFill/>
        </p:spPr>
        <p:txBody>
          <a:bodyPr wrap="none" rtlCol="0">
            <a:spAutoFit/>
          </a:bodyPr>
          <a:lstStyle/>
          <a:p>
            <a:pPr algn="ctr"/>
            <a:r>
              <a:rPr lang="en-US" sz="1600" b="1" dirty="0"/>
              <a:t>Home Screen</a:t>
            </a:r>
          </a:p>
        </p:txBody>
      </p:sp>
      <p:pic>
        <p:nvPicPr>
          <p:cNvPr id="21" name="Picture 20">
            <a:extLst>
              <a:ext uri="{FF2B5EF4-FFF2-40B4-BE49-F238E27FC236}">
                <a16:creationId xmlns:a16="http://schemas.microsoft.com/office/drawing/2014/main" id="{F2392578-2833-4283-A170-6EA9264AF163}"/>
              </a:ext>
            </a:extLst>
          </p:cNvPr>
          <p:cNvPicPr>
            <a:picLocks noChangeAspect="1"/>
          </p:cNvPicPr>
          <p:nvPr/>
        </p:nvPicPr>
        <p:blipFill>
          <a:blip r:embed="rId3"/>
          <a:stretch>
            <a:fillRect/>
          </a:stretch>
        </p:blipFill>
        <p:spPr>
          <a:xfrm>
            <a:off x="3148460" y="1243394"/>
            <a:ext cx="2847079" cy="4371211"/>
          </a:xfrm>
          <a:prstGeom prst="rect">
            <a:avLst/>
          </a:prstGeom>
        </p:spPr>
      </p:pic>
    </p:spTree>
    <p:extLst>
      <p:ext uri="{BB962C8B-B14F-4D97-AF65-F5344CB8AC3E}">
        <p14:creationId xmlns:p14="http://schemas.microsoft.com/office/powerpoint/2010/main" val="357675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r>
              <a:rPr lang="en-US" sz="2400" b="1" dirty="0">
                <a:latin typeface="Times New Roman" pitchFamily="18" charset="0"/>
                <a:cs typeface="Times New Roman" pitchFamily="18" charset="0"/>
              </a:rPr>
              <a:t>Login Activity:-</a:t>
            </a:r>
          </a:p>
          <a:p>
            <a:endParaRPr lang="en-US" b="1"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
        <p:nvSpPr>
          <p:cNvPr id="8" name="Rectangle 7">
            <a:extLst>
              <a:ext uri="{FF2B5EF4-FFF2-40B4-BE49-F238E27FC236}">
                <a16:creationId xmlns:a16="http://schemas.microsoft.com/office/drawing/2014/main" id="{208698FD-2CB8-42BC-BEBD-18485EB1985D}"/>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CC28BD5-AF37-4B12-8612-D972B5E7BB0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58DEA25-0757-4460-B6A9-57978B65195B}"/>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3" name="Content Placeholder 2">
            <a:extLst>
              <a:ext uri="{FF2B5EF4-FFF2-40B4-BE49-F238E27FC236}">
                <a16:creationId xmlns:a16="http://schemas.microsoft.com/office/drawing/2014/main" id="{A69CC78D-8D3A-4549-AFDC-F1C72A09961A}"/>
              </a:ext>
            </a:extLst>
          </p:cNvPr>
          <p:cNvSpPr txBox="1">
            <a:spLocks/>
          </p:cNvSpPr>
          <p:nvPr/>
        </p:nvSpPr>
        <p:spPr>
          <a:xfrm>
            <a:off x="433387" y="519608"/>
            <a:ext cx="82296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a:p>
            <a:endParaRPr lang="en-US" dirty="0"/>
          </a:p>
        </p:txBody>
      </p:sp>
      <p:sp>
        <p:nvSpPr>
          <p:cNvPr id="14" name="Slide Number Placeholder 15">
            <a:extLst>
              <a:ext uri="{FF2B5EF4-FFF2-40B4-BE49-F238E27FC236}">
                <a16:creationId xmlns:a16="http://schemas.microsoft.com/office/drawing/2014/main" id="{1D4D7089-6323-4F79-BD6D-4C29D8DFB255}"/>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11</a:t>
            </a:fld>
            <a:endParaRPr lang="en-US"/>
          </a:p>
        </p:txBody>
      </p:sp>
      <p:pic>
        <p:nvPicPr>
          <p:cNvPr id="19" name="Picture 18">
            <a:extLst>
              <a:ext uri="{FF2B5EF4-FFF2-40B4-BE49-F238E27FC236}">
                <a16:creationId xmlns:a16="http://schemas.microsoft.com/office/drawing/2014/main" id="{1193534B-9BD0-4FFB-8653-A800F090B593}"/>
              </a:ext>
            </a:extLst>
          </p:cNvPr>
          <p:cNvPicPr>
            <a:picLocks noChangeAspect="1"/>
          </p:cNvPicPr>
          <p:nvPr/>
        </p:nvPicPr>
        <p:blipFill>
          <a:blip r:embed="rId3"/>
          <a:stretch>
            <a:fillRect/>
          </a:stretch>
        </p:blipFill>
        <p:spPr>
          <a:xfrm>
            <a:off x="3402981" y="1696900"/>
            <a:ext cx="2566638" cy="4048095"/>
          </a:xfrm>
          <a:prstGeom prst="rect">
            <a:avLst/>
          </a:prstGeom>
        </p:spPr>
      </p:pic>
    </p:spTree>
    <p:extLst>
      <p:ext uri="{BB962C8B-B14F-4D97-AF65-F5344CB8AC3E}">
        <p14:creationId xmlns:p14="http://schemas.microsoft.com/office/powerpoint/2010/main" val="228661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
        <p:nvSpPr>
          <p:cNvPr id="8" name="Rectangle 7">
            <a:extLst>
              <a:ext uri="{FF2B5EF4-FFF2-40B4-BE49-F238E27FC236}">
                <a16:creationId xmlns:a16="http://schemas.microsoft.com/office/drawing/2014/main" id="{BC74EC82-A522-4211-83B8-9C6846A0974E}"/>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376E66E-9FDC-44D2-9457-19A514071863}"/>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92CA3C3-7C19-4038-89FF-F3C5B3B52027}"/>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3" name="Slide Number Placeholder 15">
            <a:extLst>
              <a:ext uri="{FF2B5EF4-FFF2-40B4-BE49-F238E27FC236}">
                <a16:creationId xmlns:a16="http://schemas.microsoft.com/office/drawing/2014/main" id="{545A8287-6399-40D3-8F63-6FAA5D417CA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12</a:t>
            </a:fld>
            <a:endParaRPr lang="en-US"/>
          </a:p>
        </p:txBody>
      </p:sp>
      <p:sp>
        <p:nvSpPr>
          <p:cNvPr id="14" name="Rectangle 13">
            <a:extLst>
              <a:ext uri="{FF2B5EF4-FFF2-40B4-BE49-F238E27FC236}">
                <a16:creationId xmlns:a16="http://schemas.microsoft.com/office/drawing/2014/main" id="{F0B020B1-EFFE-43F9-9023-12201B323654}"/>
              </a:ext>
            </a:extLst>
          </p:cNvPr>
          <p:cNvSpPr/>
          <p:nvPr/>
        </p:nvSpPr>
        <p:spPr>
          <a:xfrm>
            <a:off x="838200" y="457200"/>
            <a:ext cx="7696200" cy="1202829"/>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Add driver and police Record (License Office Dashboard)</a:t>
            </a:r>
          </a:p>
          <a:p>
            <a:pPr algn="just"/>
            <a:r>
              <a:rPr lang="en-GB" dirty="0">
                <a:latin typeface="Times New Roman" panose="02020603050405020304" pitchFamily="18" charset="0"/>
                <a:cs typeface="Times New Roman" panose="02020603050405020304" pitchFamily="18" charset="0"/>
              </a:rPr>
              <a:t>After login page, the registry of police and driver page will appear to the license office. Here now the record of driver and police is registered so that it can easily be detected by monogram and QR code later by police officer.</a:t>
            </a:r>
          </a:p>
        </p:txBody>
      </p:sp>
      <p:sp>
        <p:nvSpPr>
          <p:cNvPr id="15" name="Rectangle 3">
            <a:extLst>
              <a:ext uri="{FF2B5EF4-FFF2-40B4-BE49-F238E27FC236}">
                <a16:creationId xmlns:a16="http://schemas.microsoft.com/office/drawing/2014/main" id="{6BA05121-9E1B-4AAA-932B-E93906769F7C}"/>
              </a:ext>
            </a:extLst>
          </p:cNvPr>
          <p:cNvSpPr>
            <a:spLocks noChangeArrowheads="1"/>
          </p:cNvSpPr>
          <p:nvPr/>
        </p:nvSpPr>
        <p:spPr bwMode="auto">
          <a:xfrm>
            <a:off x="2900362" y="26812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a:extLst>
              <a:ext uri="{FF2B5EF4-FFF2-40B4-BE49-F238E27FC236}">
                <a16:creationId xmlns:a16="http://schemas.microsoft.com/office/drawing/2014/main" id="{88492856-F607-4183-ABF2-FD1E4EB3A3D0}"/>
              </a:ext>
            </a:extLst>
          </p:cNvPr>
          <p:cNvPicPr>
            <a:picLocks noChangeAspect="1"/>
          </p:cNvPicPr>
          <p:nvPr/>
        </p:nvPicPr>
        <p:blipFill>
          <a:blip r:embed="rId3"/>
          <a:stretch>
            <a:fillRect/>
          </a:stretch>
        </p:blipFill>
        <p:spPr>
          <a:xfrm>
            <a:off x="3053964" y="1660029"/>
            <a:ext cx="3036071" cy="4432712"/>
          </a:xfrm>
          <a:prstGeom prst="rect">
            <a:avLst/>
          </a:prstGeom>
        </p:spPr>
      </p:pic>
    </p:spTree>
    <p:extLst>
      <p:ext uri="{BB962C8B-B14F-4D97-AF65-F5344CB8AC3E}">
        <p14:creationId xmlns:p14="http://schemas.microsoft.com/office/powerpoint/2010/main" val="127137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13</a:t>
            </a:fld>
            <a:endParaRPr lang="en-US"/>
          </a:p>
        </p:txBody>
      </p:sp>
      <p:sp>
        <p:nvSpPr>
          <p:cNvPr id="8" name="Rectangle 7">
            <a:extLst>
              <a:ext uri="{FF2B5EF4-FFF2-40B4-BE49-F238E27FC236}">
                <a16:creationId xmlns:a16="http://schemas.microsoft.com/office/drawing/2014/main" id="{F1FEC5D5-117C-4141-9F36-42BB0B850396}"/>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CB76EDB-EDD8-467D-A306-BB9BD96D6FE6}"/>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5FABA76-D531-4AF8-89E7-14F7284018EB}"/>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3" name="Title 1">
            <a:extLst>
              <a:ext uri="{FF2B5EF4-FFF2-40B4-BE49-F238E27FC236}">
                <a16:creationId xmlns:a16="http://schemas.microsoft.com/office/drawing/2014/main" id="{F3DAC95B-06C3-458E-AD3E-7459D23EEE8C}"/>
              </a:ext>
            </a:extLst>
          </p:cNvPr>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4" name="Content Placeholder 2">
            <a:extLst>
              <a:ext uri="{FF2B5EF4-FFF2-40B4-BE49-F238E27FC236}">
                <a16:creationId xmlns:a16="http://schemas.microsoft.com/office/drawing/2014/main" id="{CA581068-0AED-453E-8E2A-90B470AA4E23}"/>
              </a:ext>
            </a:extLst>
          </p:cNvPr>
          <p:cNvSpPr txBox="1">
            <a:spLocks/>
          </p:cNvSpPr>
          <p:nvPr/>
        </p:nvSpPr>
        <p:spPr>
          <a:xfrm>
            <a:off x="433387" y="519608"/>
            <a:ext cx="82296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a:p>
            <a:endParaRPr lang="en-US" dirty="0"/>
          </a:p>
        </p:txBody>
      </p:sp>
      <p:sp>
        <p:nvSpPr>
          <p:cNvPr id="15" name="Slide Number Placeholder 15">
            <a:extLst>
              <a:ext uri="{FF2B5EF4-FFF2-40B4-BE49-F238E27FC236}">
                <a16:creationId xmlns:a16="http://schemas.microsoft.com/office/drawing/2014/main" id="{766AF8A2-5109-4A80-B476-4F4BD9FA2EC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13</a:t>
            </a:fld>
            <a:endParaRPr lang="en-US"/>
          </a:p>
        </p:txBody>
      </p:sp>
      <p:sp>
        <p:nvSpPr>
          <p:cNvPr id="17" name="Rectangle 16">
            <a:extLst>
              <a:ext uri="{FF2B5EF4-FFF2-40B4-BE49-F238E27FC236}">
                <a16:creationId xmlns:a16="http://schemas.microsoft.com/office/drawing/2014/main" id="{334004F9-3B86-4C5C-8400-BA55A99D4D59}"/>
              </a:ext>
            </a:extLst>
          </p:cNvPr>
          <p:cNvSpPr/>
          <p:nvPr/>
        </p:nvSpPr>
        <p:spPr>
          <a:xfrm>
            <a:off x="1371600" y="670141"/>
            <a:ext cx="5636418" cy="336118"/>
          </a:xfrm>
          <a:prstGeom prst="rect">
            <a:avLst/>
          </a:prstGeom>
        </p:spPr>
        <p:txBody>
          <a:bodyPr wrap="square">
            <a:spAutoFit/>
          </a:bodyPr>
          <a:lstStyle/>
          <a:p>
            <a:pPr marL="810260" marR="860425" algn="ctr">
              <a:lnSpc>
                <a:spcPct val="150000"/>
              </a:lnSpc>
              <a:spcBef>
                <a:spcPts val="425"/>
              </a:spcBef>
              <a:spcAft>
                <a:spcPts val="0"/>
              </a:spcAft>
            </a:pPr>
            <a:r>
              <a:rPr lang="en-US" sz="1200" dirty="0">
                <a:latin typeface="Times New Roman" panose="02020603050405020304" pitchFamily="18" charset="0"/>
                <a:ea typeface="Times New Roman" panose="02020603050405020304" pitchFamily="18" charset="0"/>
              </a:rPr>
              <a:t>Driver/Police Registry</a:t>
            </a:r>
            <a:endParaRPr lang="en-US" sz="1200" dirty="0">
              <a:effectLst/>
              <a:latin typeface="Times New Roman" panose="02020603050405020304" pitchFamily="18" charset="0"/>
              <a:ea typeface="Times New Roman" panose="02020603050405020304" pitchFamily="18" charset="0"/>
            </a:endParaRPr>
          </a:p>
        </p:txBody>
      </p:sp>
      <p:pic>
        <p:nvPicPr>
          <p:cNvPr id="19" name="Picture 18">
            <a:extLst>
              <a:ext uri="{FF2B5EF4-FFF2-40B4-BE49-F238E27FC236}">
                <a16:creationId xmlns:a16="http://schemas.microsoft.com/office/drawing/2014/main" id="{6279877D-C6EC-4B8B-B34F-6D0CF549BE37}"/>
              </a:ext>
            </a:extLst>
          </p:cNvPr>
          <p:cNvPicPr>
            <a:picLocks noChangeAspect="1"/>
          </p:cNvPicPr>
          <p:nvPr/>
        </p:nvPicPr>
        <p:blipFill>
          <a:blip r:embed="rId3"/>
          <a:stretch>
            <a:fillRect/>
          </a:stretch>
        </p:blipFill>
        <p:spPr>
          <a:xfrm>
            <a:off x="3053964" y="1179381"/>
            <a:ext cx="3036071" cy="4499238"/>
          </a:xfrm>
          <a:prstGeom prst="rect">
            <a:avLst/>
          </a:prstGeom>
        </p:spPr>
      </p:pic>
    </p:spTree>
    <p:extLst>
      <p:ext uri="{BB962C8B-B14F-4D97-AF65-F5344CB8AC3E}">
        <p14:creationId xmlns:p14="http://schemas.microsoft.com/office/powerpoint/2010/main" val="133244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2A8FAA-6416-4FCD-A7EF-EDAD07541D1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BA6553-B83C-4468-9689-D3B54D07F222}"/>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208ACE-8CBB-4892-B024-4983AC01FB36}"/>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4" name="Title 1">
            <a:extLst>
              <a:ext uri="{FF2B5EF4-FFF2-40B4-BE49-F238E27FC236}">
                <a16:creationId xmlns:a16="http://schemas.microsoft.com/office/drawing/2014/main" id="{F854E1DC-65A1-426C-A018-E7AD999C31F5}"/>
              </a:ext>
            </a:extLst>
          </p:cNvPr>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C0AC6E16-97BA-4C83-9FB8-741536D6C437}"/>
              </a:ext>
            </a:extLst>
          </p:cNvPr>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7" name="Slide Number Placeholder 15">
            <a:extLst>
              <a:ext uri="{FF2B5EF4-FFF2-40B4-BE49-F238E27FC236}">
                <a16:creationId xmlns:a16="http://schemas.microsoft.com/office/drawing/2014/main" id="{805898AA-F42F-4D2B-AB1F-330D1080EC06}"/>
              </a:ext>
            </a:extLst>
          </p:cNvPr>
          <p:cNvSpPr>
            <a:spLocks noGrp="1"/>
          </p:cNvSpPr>
          <p:nvPr>
            <p:ph type="sldNum" sz="quarter" idx="12"/>
          </p:nvPr>
        </p:nvSpPr>
        <p:spPr>
          <a:xfrm>
            <a:off x="6553200" y="6356350"/>
            <a:ext cx="2133600" cy="365125"/>
          </a:xfrm>
        </p:spPr>
        <p:txBody>
          <a:bodyPr/>
          <a:lstStyle/>
          <a:p>
            <a:fld id="{21BAB6EE-EAEA-4561-8880-8DF9D3AB286A}" type="slidenum">
              <a:rPr lang="en-US" smtClean="0"/>
              <a:pPr/>
              <a:t>14</a:t>
            </a:fld>
            <a:endParaRPr lang="en-US"/>
          </a:p>
        </p:txBody>
      </p:sp>
      <p:sp>
        <p:nvSpPr>
          <p:cNvPr id="19" name="Rectangle 18">
            <a:extLst>
              <a:ext uri="{FF2B5EF4-FFF2-40B4-BE49-F238E27FC236}">
                <a16:creationId xmlns:a16="http://schemas.microsoft.com/office/drawing/2014/main" id="{DFAB3833-B93D-4628-8A7F-DAA50EF8B481}"/>
              </a:ext>
            </a:extLst>
          </p:cNvPr>
          <p:cNvSpPr/>
          <p:nvPr/>
        </p:nvSpPr>
        <p:spPr>
          <a:xfrm>
            <a:off x="404812" y="300400"/>
            <a:ext cx="4167187" cy="710579"/>
          </a:xfrm>
          <a:prstGeom prst="rect">
            <a:avLst/>
          </a:prstGeom>
        </p:spPr>
        <p:txBody>
          <a:bodyPr wrap="square">
            <a:spAutoFit/>
          </a:bodyPr>
          <a:lstStyle/>
          <a:p>
            <a:pPr marL="810260" marR="860425" algn="ctr">
              <a:lnSpc>
                <a:spcPct val="150000"/>
              </a:lnSpc>
              <a:spcBef>
                <a:spcPts val="425"/>
              </a:spcBef>
              <a:spcAft>
                <a:spcPts val="0"/>
              </a:spcAft>
            </a:pPr>
            <a:r>
              <a:rPr lang="en-US" sz="1400" dirty="0">
                <a:latin typeface="Times New Roman" panose="02020603050405020304" pitchFamily="18" charset="0"/>
                <a:cs typeface="Times New Roman" panose="02020603050405020304" pitchFamily="18" charset="0"/>
              </a:rPr>
              <a:t>Police Registry</a:t>
            </a:r>
          </a:p>
          <a:p>
            <a:pPr marL="810260" marR="860425" algn="ctr">
              <a:lnSpc>
                <a:spcPct val="150000"/>
              </a:lnSpc>
              <a:spcBef>
                <a:spcPts val="425"/>
              </a:spcBef>
              <a:spcAft>
                <a:spcPts val="0"/>
              </a:spcAft>
            </a:pPr>
            <a:endParaRPr lang="en-US" sz="12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D34A849-D4C6-43A7-8414-D2B8D652AAEE}"/>
              </a:ext>
            </a:extLst>
          </p:cNvPr>
          <p:cNvSpPr/>
          <p:nvPr/>
        </p:nvSpPr>
        <p:spPr>
          <a:xfrm>
            <a:off x="4169569" y="360668"/>
            <a:ext cx="5636418" cy="376834"/>
          </a:xfrm>
          <a:prstGeom prst="rect">
            <a:avLst/>
          </a:prstGeom>
        </p:spPr>
        <p:txBody>
          <a:bodyPr wrap="square">
            <a:spAutoFit/>
          </a:bodyPr>
          <a:lstStyle/>
          <a:p>
            <a:pPr marL="810260" marR="860425" algn="ctr">
              <a:lnSpc>
                <a:spcPct val="150000"/>
              </a:lnSpc>
              <a:spcBef>
                <a:spcPts val="425"/>
              </a:spcBef>
              <a:spcAft>
                <a:spcPts val="0"/>
              </a:spcAft>
            </a:pPr>
            <a:r>
              <a:rPr lang="en-US" sz="1400" dirty="0">
                <a:latin typeface="Times New Roman" panose="02020603050405020304" pitchFamily="18" charset="0"/>
                <a:ea typeface="Times New Roman" panose="02020603050405020304" pitchFamily="18" charset="0"/>
              </a:rPr>
              <a:t>Driver Registry</a:t>
            </a:r>
            <a:r>
              <a:rPr lang="en-US" sz="1400" dirty="0">
                <a:effectLst/>
                <a:latin typeface="Times New Roman" panose="02020603050405020304" pitchFamily="18" charset="0"/>
                <a:ea typeface="Times New Roman" panose="02020603050405020304" pitchFamily="18" charset="0"/>
              </a:rPr>
              <a:t>.</a:t>
            </a:r>
          </a:p>
        </p:txBody>
      </p:sp>
      <p:pic>
        <p:nvPicPr>
          <p:cNvPr id="21" name="Picture 20">
            <a:extLst>
              <a:ext uri="{FF2B5EF4-FFF2-40B4-BE49-F238E27FC236}">
                <a16:creationId xmlns:a16="http://schemas.microsoft.com/office/drawing/2014/main" id="{309A9661-1279-4F77-966D-F1F2CCAAB83F}"/>
              </a:ext>
            </a:extLst>
          </p:cNvPr>
          <p:cNvPicPr>
            <a:picLocks noChangeAspect="1"/>
          </p:cNvPicPr>
          <p:nvPr/>
        </p:nvPicPr>
        <p:blipFill>
          <a:blip r:embed="rId3"/>
          <a:stretch>
            <a:fillRect/>
          </a:stretch>
        </p:blipFill>
        <p:spPr>
          <a:xfrm>
            <a:off x="1600200" y="1128466"/>
            <a:ext cx="2286198" cy="4182218"/>
          </a:xfrm>
          <a:prstGeom prst="rect">
            <a:avLst/>
          </a:prstGeom>
        </p:spPr>
      </p:pic>
      <p:pic>
        <p:nvPicPr>
          <p:cNvPr id="22" name="Picture 21">
            <a:extLst>
              <a:ext uri="{FF2B5EF4-FFF2-40B4-BE49-F238E27FC236}">
                <a16:creationId xmlns:a16="http://schemas.microsoft.com/office/drawing/2014/main" id="{E648B903-47DD-400D-A69E-56336EC9AE79}"/>
              </a:ext>
            </a:extLst>
          </p:cNvPr>
          <p:cNvPicPr>
            <a:picLocks noChangeAspect="1"/>
          </p:cNvPicPr>
          <p:nvPr/>
        </p:nvPicPr>
        <p:blipFill>
          <a:blip r:embed="rId4"/>
          <a:stretch>
            <a:fillRect/>
          </a:stretch>
        </p:blipFill>
        <p:spPr>
          <a:xfrm>
            <a:off x="5803615" y="1107631"/>
            <a:ext cx="2164268" cy="4249280"/>
          </a:xfrm>
          <a:prstGeom prst="rect">
            <a:avLst/>
          </a:prstGeom>
        </p:spPr>
      </p:pic>
    </p:spTree>
    <p:extLst>
      <p:ext uri="{BB962C8B-B14F-4D97-AF65-F5344CB8AC3E}">
        <p14:creationId xmlns:p14="http://schemas.microsoft.com/office/powerpoint/2010/main" val="263342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24CC49-B730-4F4F-B1C9-E3364F4BAFE9}"/>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F54C6FD-002A-4B30-96D1-265DC89CE63B}"/>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3160F92-441C-4046-8831-79FA08AD9317}"/>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4" name="Title 1">
            <a:extLst>
              <a:ext uri="{FF2B5EF4-FFF2-40B4-BE49-F238E27FC236}">
                <a16:creationId xmlns:a16="http://schemas.microsoft.com/office/drawing/2014/main" id="{E07351D7-641A-48AA-A37F-0730C27F6417}"/>
              </a:ext>
            </a:extLst>
          </p:cNvPr>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C8684C07-0FDA-4545-B25F-5799B969926B}"/>
              </a:ext>
            </a:extLst>
          </p:cNvPr>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7" name="Slide Number Placeholder 15">
            <a:extLst>
              <a:ext uri="{FF2B5EF4-FFF2-40B4-BE49-F238E27FC236}">
                <a16:creationId xmlns:a16="http://schemas.microsoft.com/office/drawing/2014/main" id="{E1ED2D89-4C4C-4254-BD7B-CFA9E44BD790}"/>
              </a:ext>
            </a:extLst>
          </p:cNvPr>
          <p:cNvSpPr>
            <a:spLocks noGrp="1"/>
          </p:cNvSpPr>
          <p:nvPr>
            <p:ph type="sldNum" sz="quarter" idx="12"/>
          </p:nvPr>
        </p:nvSpPr>
        <p:spPr>
          <a:xfrm>
            <a:off x="6553200" y="6356350"/>
            <a:ext cx="2133600" cy="365125"/>
          </a:xfrm>
        </p:spPr>
        <p:txBody>
          <a:bodyPr/>
          <a:lstStyle/>
          <a:p>
            <a:fld id="{21BAB6EE-EAEA-4561-8880-8DF9D3AB286A}" type="slidenum">
              <a:rPr lang="en-US" smtClean="0"/>
              <a:pPr/>
              <a:t>15</a:t>
            </a:fld>
            <a:endParaRPr lang="en-US"/>
          </a:p>
        </p:txBody>
      </p:sp>
      <p:sp>
        <p:nvSpPr>
          <p:cNvPr id="19" name="Rectangle 18">
            <a:extLst>
              <a:ext uri="{FF2B5EF4-FFF2-40B4-BE49-F238E27FC236}">
                <a16:creationId xmlns:a16="http://schemas.microsoft.com/office/drawing/2014/main" id="{3A5BE298-9F55-463C-8EF7-11E951DF3F9B}"/>
              </a:ext>
            </a:extLst>
          </p:cNvPr>
          <p:cNvSpPr/>
          <p:nvPr/>
        </p:nvSpPr>
        <p:spPr>
          <a:xfrm>
            <a:off x="404812" y="300400"/>
            <a:ext cx="4167187" cy="376834"/>
          </a:xfrm>
          <a:prstGeom prst="rect">
            <a:avLst/>
          </a:prstGeom>
        </p:spPr>
        <p:txBody>
          <a:bodyPr wrap="square">
            <a:spAutoFit/>
          </a:bodyPr>
          <a:lstStyle/>
          <a:p>
            <a:pPr marL="810260" marR="860425" algn="ctr">
              <a:lnSpc>
                <a:spcPct val="150000"/>
              </a:lnSpc>
              <a:spcBef>
                <a:spcPts val="425"/>
              </a:spcBef>
              <a:spcAft>
                <a:spcPts val="0"/>
              </a:spcAft>
            </a:pPr>
            <a:r>
              <a:rPr lang="en-US" sz="1400" dirty="0">
                <a:latin typeface="Times New Roman" panose="02020603050405020304" pitchFamily="18" charset="0"/>
                <a:cs typeface="Times New Roman" panose="02020603050405020304" pitchFamily="18" charset="0"/>
              </a:rPr>
              <a:t>Dashboard</a:t>
            </a:r>
          </a:p>
        </p:txBody>
      </p:sp>
      <p:sp>
        <p:nvSpPr>
          <p:cNvPr id="20" name="Rectangle 19">
            <a:extLst>
              <a:ext uri="{FF2B5EF4-FFF2-40B4-BE49-F238E27FC236}">
                <a16:creationId xmlns:a16="http://schemas.microsoft.com/office/drawing/2014/main" id="{1EB22157-5F12-404C-95D2-2381167E5C4D}"/>
              </a:ext>
            </a:extLst>
          </p:cNvPr>
          <p:cNvSpPr/>
          <p:nvPr/>
        </p:nvSpPr>
        <p:spPr>
          <a:xfrm>
            <a:off x="4169569" y="360668"/>
            <a:ext cx="5636418" cy="463397"/>
          </a:xfrm>
          <a:prstGeom prst="rect">
            <a:avLst/>
          </a:prstGeom>
        </p:spPr>
        <p:txBody>
          <a:bodyPr wrap="square">
            <a:spAutoFit/>
          </a:bodyPr>
          <a:lstStyle/>
          <a:p>
            <a:pPr marL="810260" marR="860425" algn="ctr">
              <a:lnSpc>
                <a:spcPct val="150000"/>
              </a:lnSpc>
              <a:spcBef>
                <a:spcPts val="425"/>
              </a:spcBef>
              <a:spcAft>
                <a:spcPts val="0"/>
              </a:spcAft>
            </a:pPr>
            <a:r>
              <a:rPr lang="en-GB" dirty="0"/>
              <a:t>Scan QR Code</a:t>
            </a:r>
            <a:endParaRPr lang="en-US" sz="1200" dirty="0">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53CB8BDE-BB64-44F3-A536-8306612E21F3}"/>
              </a:ext>
            </a:extLst>
          </p:cNvPr>
          <p:cNvPicPr>
            <a:picLocks noChangeAspect="1"/>
          </p:cNvPicPr>
          <p:nvPr/>
        </p:nvPicPr>
        <p:blipFill>
          <a:blip r:embed="rId3"/>
          <a:stretch>
            <a:fillRect/>
          </a:stretch>
        </p:blipFill>
        <p:spPr>
          <a:xfrm>
            <a:off x="1708374" y="1274503"/>
            <a:ext cx="2621507" cy="3700593"/>
          </a:xfrm>
          <a:prstGeom prst="rect">
            <a:avLst/>
          </a:prstGeom>
        </p:spPr>
      </p:pic>
      <p:pic>
        <p:nvPicPr>
          <p:cNvPr id="22" name="Picture 21">
            <a:extLst>
              <a:ext uri="{FF2B5EF4-FFF2-40B4-BE49-F238E27FC236}">
                <a16:creationId xmlns:a16="http://schemas.microsoft.com/office/drawing/2014/main" id="{69F8259F-709B-4ABF-A827-AAC76CA6AE57}"/>
              </a:ext>
            </a:extLst>
          </p:cNvPr>
          <p:cNvPicPr>
            <a:picLocks noChangeAspect="1"/>
          </p:cNvPicPr>
          <p:nvPr/>
        </p:nvPicPr>
        <p:blipFill>
          <a:blip r:embed="rId4"/>
          <a:stretch>
            <a:fillRect/>
          </a:stretch>
        </p:blipFill>
        <p:spPr>
          <a:xfrm>
            <a:off x="5135777" y="1775654"/>
            <a:ext cx="2895851" cy="2938527"/>
          </a:xfrm>
          <a:prstGeom prst="rect">
            <a:avLst/>
          </a:prstGeom>
        </p:spPr>
      </p:pic>
    </p:spTree>
    <p:extLst>
      <p:ext uri="{BB962C8B-B14F-4D97-AF65-F5344CB8AC3E}">
        <p14:creationId xmlns:p14="http://schemas.microsoft.com/office/powerpoint/2010/main" val="292630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16</a:t>
            </a:fld>
            <a:endParaRPr lang="en-US"/>
          </a:p>
        </p:txBody>
      </p:sp>
      <p:sp>
        <p:nvSpPr>
          <p:cNvPr id="6" name="Rectangle 6"/>
          <p:cNvSpPr>
            <a:spLocks noChangeArrowheads="1"/>
          </p:cNvSpPr>
          <p:nvPr/>
        </p:nvSpPr>
        <p:spPr bwMode="auto">
          <a:xfrm>
            <a:off x="1428750" y="20467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998662" y="2625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D486794-076B-4997-95EE-2EB5E0802A23}"/>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784D844-D7D9-4E40-9509-DB60823D740B}"/>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F393929-20F7-47F4-9B7F-B9FC4BC9A321}"/>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4" name="Title 1">
            <a:extLst>
              <a:ext uri="{FF2B5EF4-FFF2-40B4-BE49-F238E27FC236}">
                <a16:creationId xmlns:a16="http://schemas.microsoft.com/office/drawing/2014/main" id="{AB5B5980-C13F-49D8-9F9D-6C66503E144D}"/>
              </a:ext>
            </a:extLst>
          </p:cNvPr>
          <p:cNvSpPr>
            <a:spLocks noGrp="1"/>
          </p:cNvSpPr>
          <p:nvPr>
            <p:ph type="title"/>
          </p:nvPr>
        </p:nvSpPr>
        <p:spPr>
          <a:xfrm>
            <a:off x="1828800" y="23812"/>
            <a:ext cx="4953000" cy="381000"/>
          </a:xfrm>
        </p:spPr>
        <p:txBody>
          <a:bodyPr>
            <a:normAutofit fontScale="90000"/>
          </a:bodyPr>
          <a:lstStyle/>
          <a:p>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5" name="Content Placeholder 2">
            <a:extLst>
              <a:ext uri="{FF2B5EF4-FFF2-40B4-BE49-F238E27FC236}">
                <a16:creationId xmlns:a16="http://schemas.microsoft.com/office/drawing/2014/main" id="{E5E19B44-3C2B-4F85-BAE4-A0E9BF7FF78A}"/>
              </a:ext>
            </a:extLst>
          </p:cNvPr>
          <p:cNvSpPr txBox="1">
            <a:spLocks/>
          </p:cNvSpPr>
          <p:nvPr/>
        </p:nvSpPr>
        <p:spPr>
          <a:xfrm>
            <a:off x="433387" y="519608"/>
            <a:ext cx="82296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a:p>
            <a:endParaRPr lang="en-US" dirty="0"/>
          </a:p>
        </p:txBody>
      </p:sp>
      <p:sp>
        <p:nvSpPr>
          <p:cNvPr id="17" name="Slide Number Placeholder 15">
            <a:extLst>
              <a:ext uri="{FF2B5EF4-FFF2-40B4-BE49-F238E27FC236}">
                <a16:creationId xmlns:a16="http://schemas.microsoft.com/office/drawing/2014/main" id="{7DD17948-7AB7-4E44-B380-2AC25F55B1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16</a:t>
            </a:fld>
            <a:endParaRPr lang="en-US"/>
          </a:p>
        </p:txBody>
      </p:sp>
      <p:sp>
        <p:nvSpPr>
          <p:cNvPr id="19" name="Rectangle 18">
            <a:extLst>
              <a:ext uri="{FF2B5EF4-FFF2-40B4-BE49-F238E27FC236}">
                <a16:creationId xmlns:a16="http://schemas.microsoft.com/office/drawing/2014/main" id="{2B6F61DC-5298-4DE7-86B6-1B84474AF2CB}"/>
              </a:ext>
            </a:extLst>
          </p:cNvPr>
          <p:cNvSpPr/>
          <p:nvPr/>
        </p:nvSpPr>
        <p:spPr>
          <a:xfrm>
            <a:off x="404812" y="300401"/>
            <a:ext cx="7977187" cy="463397"/>
          </a:xfrm>
          <a:prstGeom prst="rect">
            <a:avLst/>
          </a:prstGeom>
        </p:spPr>
        <p:txBody>
          <a:bodyPr wrap="square">
            <a:spAutoFit/>
          </a:bodyPr>
          <a:lstStyle/>
          <a:p>
            <a:pPr marL="810260" marR="860425" algn="ctr">
              <a:lnSpc>
                <a:spcPct val="150000"/>
              </a:lnSpc>
              <a:spcBef>
                <a:spcPts val="425"/>
              </a:spcBef>
              <a:spcAft>
                <a:spcPts val="0"/>
              </a:spcAft>
            </a:pPr>
            <a:r>
              <a:rPr lang="en-GB" dirty="0"/>
              <a:t>Adding driver and Scanning QR Code</a:t>
            </a:r>
            <a:endParaRPr lang="en-US" sz="12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D74E743D-FE4A-4732-BA8C-373DB2824172}"/>
              </a:ext>
            </a:extLst>
          </p:cNvPr>
          <p:cNvPicPr>
            <a:picLocks noChangeAspect="1"/>
          </p:cNvPicPr>
          <p:nvPr/>
        </p:nvPicPr>
        <p:blipFill>
          <a:blip r:embed="rId3"/>
          <a:stretch>
            <a:fillRect/>
          </a:stretch>
        </p:blipFill>
        <p:spPr>
          <a:xfrm>
            <a:off x="1213004" y="1264247"/>
            <a:ext cx="2673196" cy="3957797"/>
          </a:xfrm>
          <a:prstGeom prst="rect">
            <a:avLst/>
          </a:prstGeom>
        </p:spPr>
      </p:pic>
      <p:pic>
        <p:nvPicPr>
          <p:cNvPr id="21" name="Picture 20">
            <a:extLst>
              <a:ext uri="{FF2B5EF4-FFF2-40B4-BE49-F238E27FC236}">
                <a16:creationId xmlns:a16="http://schemas.microsoft.com/office/drawing/2014/main" id="{CA64EFEB-5574-42E3-8643-C6B14F491A6B}"/>
              </a:ext>
            </a:extLst>
          </p:cNvPr>
          <p:cNvPicPr>
            <a:picLocks noChangeAspect="1"/>
          </p:cNvPicPr>
          <p:nvPr/>
        </p:nvPicPr>
        <p:blipFill>
          <a:blip r:embed="rId4"/>
          <a:stretch>
            <a:fillRect/>
          </a:stretch>
        </p:blipFill>
        <p:spPr>
          <a:xfrm>
            <a:off x="5361309" y="1197186"/>
            <a:ext cx="2840982" cy="3974937"/>
          </a:xfrm>
          <a:prstGeom prst="rect">
            <a:avLst/>
          </a:prstGeom>
        </p:spPr>
      </p:pic>
    </p:spTree>
    <p:extLst>
      <p:ext uri="{BB962C8B-B14F-4D97-AF65-F5344CB8AC3E}">
        <p14:creationId xmlns:p14="http://schemas.microsoft.com/office/powerpoint/2010/main" val="242908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433387" y="519608"/>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17</a:t>
            </a:fld>
            <a:endParaRPr lang="en-US"/>
          </a:p>
        </p:txBody>
      </p:sp>
      <p:sp>
        <p:nvSpPr>
          <p:cNvPr id="6" name="Rectangle 6"/>
          <p:cNvSpPr>
            <a:spLocks noChangeArrowheads="1"/>
          </p:cNvSpPr>
          <p:nvPr/>
        </p:nvSpPr>
        <p:spPr bwMode="auto">
          <a:xfrm>
            <a:off x="1428750" y="20467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998662" y="2625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1911093" y="238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C09AF0F9-B4EB-408E-91CA-58658281744C}"/>
              </a:ext>
            </a:extLst>
          </p:cNvPr>
          <p:cNvSpPr>
            <a:spLocks noGrp="1"/>
          </p:cNvSpPr>
          <p:nvPr>
            <p:ph type="title"/>
          </p:nvPr>
        </p:nvSpPr>
        <p:spPr>
          <a:xfrm>
            <a:off x="457200" y="274638"/>
            <a:ext cx="8229600" cy="1108792"/>
          </a:xfrm>
        </p:spPr>
        <p:txBody>
          <a:bodyPr>
            <a:normAutofit/>
          </a:bodyPr>
          <a:lstStyle/>
          <a:p>
            <a:r>
              <a:rPr lang="en-GB" sz="2000" dirty="0">
                <a:latin typeface="Times New Roman" panose="02020603050405020304" pitchFamily="18" charset="0"/>
                <a:cs typeface="Times New Roman" panose="02020603050405020304" pitchFamily="18" charset="0"/>
              </a:rPr>
              <a:t>Add Challan</a:t>
            </a:r>
          </a:p>
        </p:txBody>
      </p:sp>
      <p:sp>
        <p:nvSpPr>
          <p:cNvPr id="12" name="Slide Number Placeholder 3">
            <a:extLst>
              <a:ext uri="{FF2B5EF4-FFF2-40B4-BE49-F238E27FC236}">
                <a16:creationId xmlns:a16="http://schemas.microsoft.com/office/drawing/2014/main" id="{5EF22C5C-E954-4E2F-BE0C-8A4B7ECE94F1}"/>
              </a:ext>
            </a:extLst>
          </p:cNvPr>
          <p:cNvSpPr txBox="1">
            <a:spLocks/>
          </p:cNvSpPr>
          <p:nvPr/>
        </p:nvSpPr>
        <p:spPr>
          <a:xfrm>
            <a:off x="6553200" y="6356350"/>
            <a:ext cx="2133600" cy="35419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17</a:t>
            </a:fld>
            <a:endParaRPr lang="en-US"/>
          </a:p>
        </p:txBody>
      </p:sp>
      <p:pic>
        <p:nvPicPr>
          <p:cNvPr id="13" name="Picture 12" descr="Graphical user interface, application&#10;&#10;Description automatically generated">
            <a:extLst>
              <a:ext uri="{FF2B5EF4-FFF2-40B4-BE49-F238E27FC236}">
                <a16:creationId xmlns:a16="http://schemas.microsoft.com/office/drawing/2014/main" id="{E62B4DBA-5148-41D2-B7A0-FC0DA0A3D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944" y="1219200"/>
            <a:ext cx="3658111" cy="4952995"/>
          </a:xfrm>
          <a:prstGeom prst="rect">
            <a:avLst/>
          </a:prstGeom>
        </p:spPr>
      </p:pic>
      <p:pic>
        <p:nvPicPr>
          <p:cNvPr id="14" name="Picture 13">
            <a:extLst>
              <a:ext uri="{FF2B5EF4-FFF2-40B4-BE49-F238E27FC236}">
                <a16:creationId xmlns:a16="http://schemas.microsoft.com/office/drawing/2014/main" id="{8A8C1A35-E1A1-4E9E-A796-C61FEE6168EF}"/>
              </a:ext>
            </a:extLst>
          </p:cNvPr>
          <p:cNvPicPr>
            <a:picLocks noChangeAspect="1"/>
          </p:cNvPicPr>
          <p:nvPr/>
        </p:nvPicPr>
        <p:blipFill>
          <a:blip r:embed="rId4"/>
          <a:stretch>
            <a:fillRect/>
          </a:stretch>
        </p:blipFill>
        <p:spPr>
          <a:xfrm>
            <a:off x="-1" y="-1"/>
            <a:ext cx="304801" cy="9272755"/>
          </a:xfrm>
          <a:prstGeom prst="rect">
            <a:avLst/>
          </a:prstGeom>
        </p:spPr>
      </p:pic>
      <p:pic>
        <p:nvPicPr>
          <p:cNvPr id="15" name="Picture 14">
            <a:extLst>
              <a:ext uri="{FF2B5EF4-FFF2-40B4-BE49-F238E27FC236}">
                <a16:creationId xmlns:a16="http://schemas.microsoft.com/office/drawing/2014/main" id="{3716805E-A616-4A65-8AF8-C30C0E2F16D6}"/>
              </a:ext>
            </a:extLst>
          </p:cNvPr>
          <p:cNvPicPr>
            <a:picLocks noChangeAspect="1"/>
          </p:cNvPicPr>
          <p:nvPr/>
        </p:nvPicPr>
        <p:blipFill>
          <a:blip r:embed="rId4"/>
          <a:stretch>
            <a:fillRect/>
          </a:stretch>
        </p:blipFill>
        <p:spPr>
          <a:xfrm>
            <a:off x="8839198" y="0"/>
            <a:ext cx="353531" cy="7170187"/>
          </a:xfrm>
          <a:prstGeom prst="rect">
            <a:avLst/>
          </a:prstGeom>
        </p:spPr>
      </p:pic>
    </p:spTree>
    <p:extLst>
      <p:ext uri="{BB962C8B-B14F-4D97-AF65-F5344CB8AC3E}">
        <p14:creationId xmlns:p14="http://schemas.microsoft.com/office/powerpoint/2010/main" val="20715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1045138" y="2147682"/>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18</a:t>
            </a:fld>
            <a:endParaRPr lang="en-US"/>
          </a:p>
        </p:txBody>
      </p:sp>
      <p:sp>
        <p:nvSpPr>
          <p:cNvPr id="6" name="Rectangle 6"/>
          <p:cNvSpPr>
            <a:spLocks noChangeArrowheads="1"/>
          </p:cNvSpPr>
          <p:nvPr/>
        </p:nvSpPr>
        <p:spPr bwMode="auto">
          <a:xfrm>
            <a:off x="1428750" y="20467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998662" y="2625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1911093" y="238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1421376" y="20852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4012BA59-F2D0-4867-877A-ACF92E84D5E3}"/>
              </a:ext>
            </a:extLst>
          </p:cNvPr>
          <p:cNvSpPr>
            <a:spLocks noGrp="1"/>
          </p:cNvSpPr>
          <p:nvPr>
            <p:ph type="title"/>
          </p:nvPr>
        </p:nvSpPr>
        <p:spPr>
          <a:xfrm>
            <a:off x="457200" y="274638"/>
            <a:ext cx="8229600" cy="1057480"/>
          </a:xfrm>
        </p:spPr>
        <p:txBody>
          <a:bodyPr>
            <a:noAutofit/>
          </a:bodyPr>
          <a:lstStyle/>
          <a:p>
            <a:pPr algn="l"/>
            <a:r>
              <a:rPr lang="en-GB" sz="1800" b="1" dirty="0">
                <a:latin typeface="Times New Roman" panose="02020603050405020304" pitchFamily="18" charset="0"/>
                <a:cs typeface="Times New Roman" panose="02020603050405020304" pitchFamily="18" charset="0"/>
              </a:rPr>
              <a:t>Scan Monogram (Police Dashboard)</a:t>
            </a:r>
            <a:br>
              <a:rPr lang="en-GB" sz="1800" b="1"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Police Officer can also scan vehicle’s Monogram to predict vehicle’s company either it is fake or original.</a:t>
            </a:r>
            <a:br>
              <a:rPr lang="en-GB" sz="1800" dirty="0">
                <a:latin typeface="Times New Roman" panose="02020603050405020304" pitchFamily="18" charset="0"/>
                <a:cs typeface="Times New Roman" panose="02020603050405020304" pitchFamily="18" charset="0"/>
              </a:rPr>
            </a:br>
            <a:endParaRPr lang="en-GB" sz="1800" dirty="0"/>
          </a:p>
        </p:txBody>
      </p:sp>
      <p:sp>
        <p:nvSpPr>
          <p:cNvPr id="12" name="Slide Number Placeholder 3">
            <a:extLst>
              <a:ext uri="{FF2B5EF4-FFF2-40B4-BE49-F238E27FC236}">
                <a16:creationId xmlns:a16="http://schemas.microsoft.com/office/drawing/2014/main" id="{5FE2D6DA-DEE9-49E6-A7E9-D38AF214684C}"/>
              </a:ext>
            </a:extLst>
          </p:cNvPr>
          <p:cNvSpPr txBox="1">
            <a:spLocks/>
          </p:cNvSpPr>
          <p:nvPr/>
        </p:nvSpPr>
        <p:spPr>
          <a:xfrm>
            <a:off x="6553200" y="6356351"/>
            <a:ext cx="2133600" cy="33780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18</a:t>
            </a:fld>
            <a:endParaRPr lang="en-US"/>
          </a:p>
        </p:txBody>
      </p:sp>
      <p:pic>
        <p:nvPicPr>
          <p:cNvPr id="13" name="Picture 12" descr="Graphical user interface, application&#10;&#10;Description automatically generated">
            <a:extLst>
              <a:ext uri="{FF2B5EF4-FFF2-40B4-BE49-F238E27FC236}">
                <a16:creationId xmlns:a16="http://schemas.microsoft.com/office/drawing/2014/main" id="{2096915B-2D13-44FD-A5FB-50E4DC80D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382" y="1110044"/>
            <a:ext cx="3781953" cy="5138356"/>
          </a:xfrm>
          <a:prstGeom prst="rect">
            <a:avLst/>
          </a:prstGeom>
        </p:spPr>
      </p:pic>
      <p:pic>
        <p:nvPicPr>
          <p:cNvPr id="14" name="Picture 13">
            <a:extLst>
              <a:ext uri="{FF2B5EF4-FFF2-40B4-BE49-F238E27FC236}">
                <a16:creationId xmlns:a16="http://schemas.microsoft.com/office/drawing/2014/main" id="{0BAC265A-01AF-4F03-8898-5EFE3497C677}"/>
              </a:ext>
            </a:extLst>
          </p:cNvPr>
          <p:cNvPicPr>
            <a:picLocks noChangeAspect="1"/>
          </p:cNvPicPr>
          <p:nvPr/>
        </p:nvPicPr>
        <p:blipFill>
          <a:blip r:embed="rId4"/>
          <a:stretch>
            <a:fillRect/>
          </a:stretch>
        </p:blipFill>
        <p:spPr>
          <a:xfrm>
            <a:off x="0" y="0"/>
            <a:ext cx="349886" cy="6767871"/>
          </a:xfrm>
          <a:prstGeom prst="rect">
            <a:avLst/>
          </a:prstGeom>
        </p:spPr>
      </p:pic>
      <p:pic>
        <p:nvPicPr>
          <p:cNvPr id="15" name="Picture 14">
            <a:extLst>
              <a:ext uri="{FF2B5EF4-FFF2-40B4-BE49-F238E27FC236}">
                <a16:creationId xmlns:a16="http://schemas.microsoft.com/office/drawing/2014/main" id="{077A82EB-66ED-40E2-A580-0913E7CF9331}"/>
              </a:ext>
            </a:extLst>
          </p:cNvPr>
          <p:cNvPicPr>
            <a:picLocks noChangeAspect="1"/>
          </p:cNvPicPr>
          <p:nvPr/>
        </p:nvPicPr>
        <p:blipFill>
          <a:blip r:embed="rId5"/>
          <a:stretch>
            <a:fillRect/>
          </a:stretch>
        </p:blipFill>
        <p:spPr>
          <a:xfrm>
            <a:off x="8794114" y="0"/>
            <a:ext cx="351130" cy="6767871"/>
          </a:xfrm>
          <a:prstGeom prst="rect">
            <a:avLst/>
          </a:prstGeom>
        </p:spPr>
      </p:pic>
    </p:spTree>
    <p:extLst>
      <p:ext uri="{BB962C8B-B14F-4D97-AF65-F5344CB8AC3E}">
        <p14:creationId xmlns:p14="http://schemas.microsoft.com/office/powerpoint/2010/main" val="405562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1045138" y="2147682"/>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19</a:t>
            </a:fld>
            <a:endParaRPr lang="en-US"/>
          </a:p>
        </p:txBody>
      </p:sp>
      <p:sp>
        <p:nvSpPr>
          <p:cNvPr id="6" name="Rectangle 6"/>
          <p:cNvSpPr>
            <a:spLocks noChangeArrowheads="1"/>
          </p:cNvSpPr>
          <p:nvPr/>
        </p:nvSpPr>
        <p:spPr bwMode="auto">
          <a:xfrm>
            <a:off x="1428750" y="20467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998662" y="2625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1911093" y="238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1421376" y="2085274"/>
            <a:ext cx="3531624" cy="103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B57EBF9-639E-4AFD-95BB-AB5680A46962}"/>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F452F05-BE6B-42B8-AB20-10143675C6A5}"/>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F711E05-BD45-4C30-8879-2B396DBC26E3}"/>
              </a:ext>
            </a:extLst>
          </p:cNvPr>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4" name="Content Placeholder 2">
            <a:extLst>
              <a:ext uri="{FF2B5EF4-FFF2-40B4-BE49-F238E27FC236}">
                <a16:creationId xmlns:a16="http://schemas.microsoft.com/office/drawing/2014/main" id="{73961F84-F9A5-44D5-A307-CE207914BDF1}"/>
              </a:ext>
            </a:extLst>
          </p:cNvPr>
          <p:cNvSpPr txBox="1">
            <a:spLocks/>
          </p:cNvSpPr>
          <p:nvPr/>
        </p:nvSpPr>
        <p:spPr>
          <a:xfrm>
            <a:off x="433387" y="519608"/>
            <a:ext cx="82296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a:p>
          <a:p>
            <a:endParaRPr lang="en-US" dirty="0"/>
          </a:p>
        </p:txBody>
      </p:sp>
      <p:sp>
        <p:nvSpPr>
          <p:cNvPr id="15" name="Slide Number Placeholder 15">
            <a:extLst>
              <a:ext uri="{FF2B5EF4-FFF2-40B4-BE49-F238E27FC236}">
                <a16:creationId xmlns:a16="http://schemas.microsoft.com/office/drawing/2014/main" id="{7274B57A-742D-4B2E-8DFB-6735D227DD20}"/>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19</a:t>
            </a:fld>
            <a:endParaRPr lang="en-US"/>
          </a:p>
        </p:txBody>
      </p:sp>
      <p:sp>
        <p:nvSpPr>
          <p:cNvPr id="17" name="Rectangle 16">
            <a:extLst>
              <a:ext uri="{FF2B5EF4-FFF2-40B4-BE49-F238E27FC236}">
                <a16:creationId xmlns:a16="http://schemas.microsoft.com/office/drawing/2014/main" id="{C9F57D21-6F3F-49FF-93A4-1D43F5A5A2A6}"/>
              </a:ext>
            </a:extLst>
          </p:cNvPr>
          <p:cNvSpPr/>
          <p:nvPr/>
        </p:nvSpPr>
        <p:spPr>
          <a:xfrm>
            <a:off x="685799" y="699792"/>
            <a:ext cx="7315201" cy="369332"/>
          </a:xfrm>
          <a:prstGeom prst="rect">
            <a:avLst/>
          </a:prstGeom>
        </p:spPr>
        <p:txBody>
          <a:bodyPr wrap="square">
            <a:spAutoFit/>
          </a:bodyPr>
          <a:lstStyle/>
          <a:p>
            <a:pPr algn="just"/>
            <a:r>
              <a:rPr lang="en-GB" dirty="0">
                <a:latin typeface="Times New Roman" panose="02020603050405020304" pitchFamily="18" charset="0"/>
                <a:cs typeface="Times New Roman" panose="02020603050405020304" pitchFamily="18" charset="0"/>
              </a:rPr>
              <a:t>.</a:t>
            </a:r>
          </a:p>
        </p:txBody>
      </p:sp>
      <p:pic>
        <p:nvPicPr>
          <p:cNvPr id="19" name="Picture 18">
            <a:extLst>
              <a:ext uri="{FF2B5EF4-FFF2-40B4-BE49-F238E27FC236}">
                <a16:creationId xmlns:a16="http://schemas.microsoft.com/office/drawing/2014/main" id="{7F19E8AF-1DCB-4AA3-89A1-B1294EE04E9D}"/>
              </a:ext>
            </a:extLst>
          </p:cNvPr>
          <p:cNvPicPr>
            <a:picLocks noChangeAspect="1"/>
          </p:cNvPicPr>
          <p:nvPr/>
        </p:nvPicPr>
        <p:blipFill>
          <a:blip r:embed="rId3"/>
          <a:stretch>
            <a:fillRect/>
          </a:stretch>
        </p:blipFill>
        <p:spPr>
          <a:xfrm>
            <a:off x="1124413" y="1371600"/>
            <a:ext cx="2298391" cy="4072923"/>
          </a:xfrm>
          <a:prstGeom prst="rect">
            <a:avLst/>
          </a:prstGeom>
        </p:spPr>
      </p:pic>
      <p:pic>
        <p:nvPicPr>
          <p:cNvPr id="20" name="Picture 19" descr="Graphical user interface, website&#10;&#10;Description automatically generated">
            <a:extLst>
              <a:ext uri="{FF2B5EF4-FFF2-40B4-BE49-F238E27FC236}">
                <a16:creationId xmlns:a16="http://schemas.microsoft.com/office/drawing/2014/main" id="{A7A59F32-6CFB-45D5-9B35-296DEB6E7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599" y="1255960"/>
            <a:ext cx="2743201" cy="4375400"/>
          </a:xfrm>
          <a:prstGeom prst="rect">
            <a:avLst/>
          </a:prstGeom>
        </p:spPr>
      </p:pic>
    </p:spTree>
    <p:extLst>
      <p:ext uri="{BB962C8B-B14F-4D97-AF65-F5344CB8AC3E}">
        <p14:creationId xmlns:p14="http://schemas.microsoft.com/office/powerpoint/2010/main" val="1456408453"/>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id="25" name="Google Shape;25;p1"/>
          <p:cNvPicPr preferRelativeResize="0"/>
          <p:nvPr/>
        </p:nvPicPr>
        <p:blipFill rotWithShape="1">
          <a:blip r:embed="rId2">
            <a:alphaModFix/>
          </a:blip>
          <a:srcRect b="0" l="0" r="0" t="0"/>
          <a:stretch/>
        </p:blipFill>
        <p:spPr>
          <a:xfrm>
            <a:off x="3733800" y="914400"/>
            <a:ext cx="1302336" cy="1298448"/>
          </a:xfrm>
          <a:prstGeom prst="rect">
            <a:avLst/>
          </a:prstGeom>
          <a:noFill/>
          <a:ln>
            <a:noFill/>
          </a:ln>
        </p:spPr>
      </p:pic>
      <p:sp>
        <p:nvSpPr>
          <p:cNvPr id="26" name="Google Shape;26;p1"/>
          <p:cNvSpPr txBox="1"/>
          <p:nvPr>
            <p:ph type="title"/>
          </p:nvPr>
        </p:nvSpPr>
        <p:spPr>
          <a:xfrm>
            <a:off x="330958" y="-96699"/>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QR Based License Detector</a:t>
            </a:r>
            <a:endParaRPr sz="2800">
              <a:latin typeface="Times New Roman"/>
              <a:ea typeface="Times New Roman"/>
              <a:cs typeface="Times New Roman"/>
              <a:sym typeface="Times New Roman"/>
            </a:endParaRPr>
          </a:p>
        </p:txBody>
      </p:sp>
      <p:sp>
        <p:nvSpPr>
          <p:cNvPr id="27" name="Google Shape;27;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 name="Google Shape;28;p1"/>
          <p:cNvSpPr/>
          <p:nvPr/>
        </p:nvSpPr>
        <p:spPr>
          <a:xfrm>
            <a:off x="0" y="1905000"/>
            <a:ext cx="8763000" cy="4401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US" sz="2000" u="sng" cap="none" strike="noStrike">
                <a:solidFill>
                  <a:schemeClr val="dk1"/>
                </a:solidFill>
                <a:latin typeface="Times New Roman"/>
                <a:ea typeface="Times New Roman"/>
                <a:cs typeface="Times New Roman"/>
                <a:sym typeface="Times New Roman"/>
              </a:rPr>
            </a:br>
            <a:r>
              <a:rPr b="1" i="0" lang="en-US" sz="2000" u="sng" cap="none" strike="noStrike">
                <a:solidFill>
                  <a:schemeClr val="dk1"/>
                </a:solidFill>
                <a:latin typeface="Times New Roman"/>
                <a:ea typeface="Times New Roman"/>
                <a:cs typeface="Times New Roman"/>
                <a:sym typeface="Times New Roman"/>
              </a:rPr>
              <a:t>Supervised by:</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M</a:t>
            </a:r>
            <a:r>
              <a:rPr b="0" i="0" lang="en-US" sz="2000" u="none" cap="none" strike="noStrike">
                <a:solidFill>
                  <a:schemeClr val="dk1"/>
                </a:solidFill>
                <a:latin typeface="Times New Roman"/>
                <a:ea typeface="Times New Roman"/>
                <a:cs typeface="Times New Roman"/>
                <a:sym typeface="Times New Roman"/>
              </a:rPr>
              <a:t>r. Najam Dar</a:t>
            </a:r>
            <a:endParaRPr/>
          </a:p>
          <a:p>
            <a:pPr indent="0" lvl="0" marL="0" marR="0" rtl="0" algn="ctr">
              <a:spcBef>
                <a:spcPts val="0"/>
              </a:spcBef>
              <a:spcAft>
                <a:spcPts val="0"/>
              </a:spcAft>
              <a:buNone/>
            </a:pPr>
            <a:r>
              <a:t/>
            </a:r>
            <a:endParaRPr b="0" i="0" sz="2000" u="sng"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sng" cap="none" strike="noStrike">
                <a:solidFill>
                  <a:schemeClr val="dk1"/>
                </a:solidFill>
                <a:latin typeface="Times New Roman"/>
                <a:ea typeface="Times New Roman"/>
                <a:cs typeface="Times New Roman"/>
                <a:sym typeface="Times New Roman"/>
              </a:rPr>
              <a:t>Group Members:</a:t>
            </a:r>
            <a:endParaRPr/>
          </a:p>
          <a:p>
            <a:pPr indent="0" lvl="0" marL="0" marR="0" rtl="0" algn="ctr">
              <a:spcBef>
                <a:spcPts val="0"/>
              </a:spcBef>
              <a:spcAft>
                <a:spcPts val="0"/>
              </a:spcAft>
              <a:buNone/>
            </a:pPr>
            <a:r>
              <a:t/>
            </a:r>
            <a:endParaRPr b="1" i="0" sz="2000" u="sng"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Saadia Mumraiz (FA19-MCS-019) </a:t>
            </a:r>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Mariyam Arif (FA19-MCS-023)</a:t>
            </a:r>
            <a:endParaRPr/>
          </a:p>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Department of Computer Science </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COMSATS </a:t>
            </a:r>
            <a:r>
              <a:rPr b="0" i="0" lang="en-US" sz="2000" u="none" cap="none" strike="noStrike">
                <a:solidFill>
                  <a:schemeClr val="dk1"/>
                </a:solidFill>
                <a:latin typeface="Times New Roman"/>
                <a:ea typeface="Times New Roman"/>
                <a:cs typeface="Times New Roman"/>
                <a:sym typeface="Times New Roman"/>
              </a:rPr>
              <a:t>University Islamabad, Attock Campus</a:t>
            </a:r>
            <a:endParaRPr/>
          </a:p>
        </p:txBody>
      </p:sp>
      <p:sp>
        <p:nvSpPr>
          <p:cNvPr id="29" name="Google Shape;29;p1"/>
          <p:cNvSpPr/>
          <p:nvPr/>
        </p:nvSpPr>
        <p:spPr>
          <a:xfrm>
            <a:off x="883920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
          <p:cNvSpPr/>
          <p:nvPr/>
        </p:nvSpPr>
        <p:spPr>
          <a:xfrm>
            <a:off x="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8" name="Content Placeholder 2"/>
          <p:cNvSpPr>
            <a:spLocks noGrp="1"/>
          </p:cNvSpPr>
          <p:nvPr>
            <p:ph idx="1"/>
          </p:nvPr>
        </p:nvSpPr>
        <p:spPr>
          <a:xfrm>
            <a:off x="1045138" y="2147682"/>
            <a:ext cx="8229600" cy="4678363"/>
          </a:xfrm>
        </p:spPr>
        <p:txBody>
          <a:bodyPr>
            <a:normAutofit/>
          </a:bodyPr>
          <a:lstStyle/>
          <a:p>
            <a:pPr marL="0" indent="0">
              <a:buNone/>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20</a:t>
            </a:fld>
            <a:endParaRPr lang="en-US"/>
          </a:p>
        </p:txBody>
      </p:sp>
      <p:sp>
        <p:nvSpPr>
          <p:cNvPr id="6" name="Rectangle 6"/>
          <p:cNvSpPr>
            <a:spLocks noChangeArrowheads="1"/>
          </p:cNvSpPr>
          <p:nvPr/>
        </p:nvSpPr>
        <p:spPr bwMode="auto">
          <a:xfrm>
            <a:off x="1428750" y="20467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998662" y="26259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1911093" y="238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1421376" y="2085274"/>
            <a:ext cx="3531624" cy="103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F95C5230-D005-4575-9D98-AB3F32F29AAE}"/>
              </a:ext>
            </a:extLst>
          </p:cNvPr>
          <p:cNvSpPr>
            <a:spLocks noGrp="1"/>
          </p:cNvSpPr>
          <p:nvPr>
            <p:ph type="title"/>
          </p:nvPr>
        </p:nvSpPr>
        <p:spPr>
          <a:xfrm>
            <a:off x="457200" y="274638"/>
            <a:ext cx="8229600" cy="734596"/>
          </a:xfrm>
        </p:spPr>
        <p:txBody>
          <a:bodyPr>
            <a:normAutofit/>
          </a:bodyPr>
          <a:lstStyle/>
          <a:p>
            <a:r>
              <a:rPr lang="en-GB" sz="2000" dirty="0">
                <a:latin typeface="Times New Roman" panose="02020603050405020304" pitchFamily="18" charset="0"/>
                <a:cs typeface="Times New Roman" panose="02020603050405020304" pitchFamily="18" charset="0"/>
              </a:rPr>
              <a:t>Driver Scan directly from verification code</a:t>
            </a:r>
          </a:p>
        </p:txBody>
      </p:sp>
      <p:pic>
        <p:nvPicPr>
          <p:cNvPr id="12" name="Content Placeholder 4">
            <a:extLst>
              <a:ext uri="{FF2B5EF4-FFF2-40B4-BE49-F238E27FC236}">
                <a16:creationId xmlns:a16="http://schemas.microsoft.com/office/drawing/2014/main" id="{6E886DAF-AADB-46EC-87A8-3BD7812C2D38}"/>
              </a:ext>
            </a:extLst>
          </p:cNvPr>
          <p:cNvPicPr>
            <a:picLocks noChangeAspect="1"/>
          </p:cNvPicPr>
          <p:nvPr/>
        </p:nvPicPr>
        <p:blipFill>
          <a:blip r:embed="rId3"/>
          <a:stretch>
            <a:fillRect/>
          </a:stretch>
        </p:blipFill>
        <p:spPr>
          <a:xfrm>
            <a:off x="2743200" y="1416688"/>
            <a:ext cx="3409321" cy="4603109"/>
          </a:xfrm>
          <a:prstGeom prst="rect">
            <a:avLst/>
          </a:prstGeom>
        </p:spPr>
      </p:pic>
      <p:sp>
        <p:nvSpPr>
          <p:cNvPr id="13" name="Slide Number Placeholder 3">
            <a:extLst>
              <a:ext uri="{FF2B5EF4-FFF2-40B4-BE49-F238E27FC236}">
                <a16:creationId xmlns:a16="http://schemas.microsoft.com/office/drawing/2014/main" id="{5BC47BCC-7BDF-4F26-A987-A8D0A5D6D365}"/>
              </a:ext>
            </a:extLst>
          </p:cNvPr>
          <p:cNvSpPr txBox="1">
            <a:spLocks/>
          </p:cNvSpPr>
          <p:nvPr/>
        </p:nvSpPr>
        <p:spPr>
          <a:xfrm>
            <a:off x="6553200" y="6356351"/>
            <a:ext cx="2133600" cy="30888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20</a:t>
            </a:fld>
            <a:endParaRPr lang="en-US"/>
          </a:p>
        </p:txBody>
      </p:sp>
      <p:pic>
        <p:nvPicPr>
          <p:cNvPr id="14" name="Picture 13">
            <a:extLst>
              <a:ext uri="{FF2B5EF4-FFF2-40B4-BE49-F238E27FC236}">
                <a16:creationId xmlns:a16="http://schemas.microsoft.com/office/drawing/2014/main" id="{EBCE1CE1-7A12-42C0-BE97-7678FB46E4CA}"/>
              </a:ext>
            </a:extLst>
          </p:cNvPr>
          <p:cNvPicPr>
            <a:picLocks noChangeAspect="1"/>
          </p:cNvPicPr>
          <p:nvPr/>
        </p:nvPicPr>
        <p:blipFill>
          <a:blip r:embed="rId4"/>
          <a:stretch>
            <a:fillRect/>
          </a:stretch>
        </p:blipFill>
        <p:spPr>
          <a:xfrm>
            <a:off x="0" y="0"/>
            <a:ext cx="328018" cy="5801564"/>
          </a:xfrm>
          <a:prstGeom prst="rect">
            <a:avLst/>
          </a:prstGeom>
        </p:spPr>
      </p:pic>
      <p:pic>
        <p:nvPicPr>
          <p:cNvPr id="15" name="Picture 14">
            <a:extLst>
              <a:ext uri="{FF2B5EF4-FFF2-40B4-BE49-F238E27FC236}">
                <a16:creationId xmlns:a16="http://schemas.microsoft.com/office/drawing/2014/main" id="{54456CAF-DDE8-47FA-A347-621A6F612D81}"/>
              </a:ext>
            </a:extLst>
          </p:cNvPr>
          <p:cNvPicPr>
            <a:picLocks noChangeAspect="1"/>
          </p:cNvPicPr>
          <p:nvPr/>
        </p:nvPicPr>
        <p:blipFill>
          <a:blip r:embed="rId4"/>
          <a:stretch>
            <a:fillRect/>
          </a:stretch>
        </p:blipFill>
        <p:spPr>
          <a:xfrm>
            <a:off x="8815982" y="0"/>
            <a:ext cx="328018" cy="5801564"/>
          </a:xfrm>
          <a:prstGeom prst="rect">
            <a:avLst/>
          </a:prstGeom>
        </p:spPr>
      </p:pic>
    </p:spTree>
    <p:extLst>
      <p:ext uri="{BB962C8B-B14F-4D97-AF65-F5344CB8AC3E}">
        <p14:creationId xmlns:p14="http://schemas.microsoft.com/office/powerpoint/2010/main" val="269102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CFD7-FB3F-4EC7-BEA4-A662BC731A99}"/>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3B7FC19-A243-40F2-880F-C55C548B0E6A}"/>
              </a:ext>
            </a:extLst>
          </p:cNvPr>
          <p:cNvPicPr>
            <a:picLocks noGrp="1" noChangeAspect="1"/>
          </p:cNvPicPr>
          <p:nvPr>
            <p:ph idx="1"/>
          </p:nvPr>
        </p:nvPicPr>
        <p:blipFill>
          <a:blip r:embed="rId2"/>
          <a:stretch>
            <a:fillRect/>
          </a:stretch>
        </p:blipFill>
        <p:spPr>
          <a:xfrm>
            <a:off x="533400" y="1647203"/>
            <a:ext cx="2545854" cy="4525963"/>
          </a:xfrm>
          <a:prstGeom prst="rect">
            <a:avLst/>
          </a:prstGeom>
        </p:spPr>
      </p:pic>
      <p:sp>
        <p:nvSpPr>
          <p:cNvPr id="4" name="Slide Number Placeholder 3">
            <a:extLst>
              <a:ext uri="{FF2B5EF4-FFF2-40B4-BE49-F238E27FC236}">
                <a16:creationId xmlns:a16="http://schemas.microsoft.com/office/drawing/2014/main" id="{658A086E-40CC-40C9-AE65-4B45F001B02D}"/>
              </a:ext>
            </a:extLst>
          </p:cNvPr>
          <p:cNvSpPr>
            <a:spLocks noGrp="1"/>
          </p:cNvSpPr>
          <p:nvPr>
            <p:ph type="sldNum" sz="quarter" idx="12"/>
          </p:nvPr>
        </p:nvSpPr>
        <p:spPr/>
        <p:txBody>
          <a:bodyPr/>
          <a:lstStyle/>
          <a:p>
            <a:fld id="{21BAB6EE-EAEA-4561-8880-8DF9D3AB286A}" type="slidenum">
              <a:rPr lang="en-US" smtClean="0"/>
              <a:pPr/>
              <a:t>21</a:t>
            </a:fld>
            <a:endParaRPr lang="en-US"/>
          </a:p>
        </p:txBody>
      </p:sp>
      <p:pic>
        <p:nvPicPr>
          <p:cNvPr id="6" name="Picture 5">
            <a:extLst>
              <a:ext uri="{FF2B5EF4-FFF2-40B4-BE49-F238E27FC236}">
                <a16:creationId xmlns:a16="http://schemas.microsoft.com/office/drawing/2014/main" id="{39508CC1-62E9-470C-B753-D0EBE051A605}"/>
              </a:ext>
            </a:extLst>
          </p:cNvPr>
          <p:cNvPicPr>
            <a:picLocks noChangeAspect="1"/>
          </p:cNvPicPr>
          <p:nvPr/>
        </p:nvPicPr>
        <p:blipFill>
          <a:blip r:embed="rId3"/>
          <a:stretch>
            <a:fillRect/>
          </a:stretch>
        </p:blipFill>
        <p:spPr>
          <a:xfrm>
            <a:off x="4135935" y="1640577"/>
            <a:ext cx="3857625" cy="4942785"/>
          </a:xfrm>
          <a:prstGeom prst="rect">
            <a:avLst/>
          </a:prstGeom>
        </p:spPr>
      </p:pic>
      <p:pic>
        <p:nvPicPr>
          <p:cNvPr id="7" name="Picture 6">
            <a:extLst>
              <a:ext uri="{FF2B5EF4-FFF2-40B4-BE49-F238E27FC236}">
                <a16:creationId xmlns:a16="http://schemas.microsoft.com/office/drawing/2014/main" id="{4DD2953F-FCE8-4615-BFBE-B982B5671AD8}"/>
              </a:ext>
            </a:extLst>
          </p:cNvPr>
          <p:cNvPicPr>
            <a:picLocks noChangeAspect="1"/>
          </p:cNvPicPr>
          <p:nvPr/>
        </p:nvPicPr>
        <p:blipFill>
          <a:blip r:embed="rId4"/>
          <a:stretch>
            <a:fillRect/>
          </a:stretch>
        </p:blipFill>
        <p:spPr>
          <a:xfrm>
            <a:off x="0" y="0"/>
            <a:ext cx="327407" cy="6858000"/>
          </a:xfrm>
          <a:prstGeom prst="rect">
            <a:avLst/>
          </a:prstGeom>
        </p:spPr>
      </p:pic>
      <p:pic>
        <p:nvPicPr>
          <p:cNvPr id="8" name="Picture 7">
            <a:extLst>
              <a:ext uri="{FF2B5EF4-FFF2-40B4-BE49-F238E27FC236}">
                <a16:creationId xmlns:a16="http://schemas.microsoft.com/office/drawing/2014/main" id="{351CFB82-543F-499B-BE04-2ED16C70ACF8}"/>
              </a:ext>
            </a:extLst>
          </p:cNvPr>
          <p:cNvPicPr>
            <a:picLocks noChangeAspect="1"/>
          </p:cNvPicPr>
          <p:nvPr/>
        </p:nvPicPr>
        <p:blipFill>
          <a:blip r:embed="rId4"/>
          <a:stretch>
            <a:fillRect/>
          </a:stretch>
        </p:blipFill>
        <p:spPr>
          <a:xfrm>
            <a:off x="8831107" y="0"/>
            <a:ext cx="327407" cy="6858000"/>
          </a:xfrm>
          <a:prstGeom prst="rect">
            <a:avLst/>
          </a:prstGeom>
        </p:spPr>
      </p:pic>
    </p:spTree>
    <p:extLst>
      <p:ext uri="{BB962C8B-B14F-4D97-AF65-F5344CB8AC3E}">
        <p14:creationId xmlns:p14="http://schemas.microsoft.com/office/powerpoint/2010/main" val="185756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marL="107315" marR="922020" indent="0" algn="just">
              <a:lnSpc>
                <a:spcPct val="150000"/>
              </a:lnSpc>
              <a:buNone/>
            </a:pPr>
            <a:r>
              <a:rPr lang="en-US" sz="2500" i="1" u="sng" dirty="0">
                <a:latin typeface="Times New Roman" panose="02020603050405020304" pitchFamily="18" charset="0"/>
                <a:ea typeface="Times New Roman" panose="02020603050405020304" pitchFamily="18" charset="0"/>
              </a:rPr>
              <a:t>Software Requirements dependence:</a:t>
            </a:r>
            <a:endParaRPr lang="en-US" sz="2500" u="sng"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IDE: Android Studio 3.5</a:t>
            </a:r>
          </a:p>
          <a:p>
            <a:pPr marR="922020" algn="just">
              <a:spcBef>
                <a:spcPts val="775"/>
              </a:spcBef>
            </a:pPr>
            <a:r>
              <a:rPr lang="en-US" sz="2500" dirty="0">
                <a:latin typeface="Times New Roman" panose="02020603050405020304" pitchFamily="18" charset="0"/>
                <a:ea typeface="Times New Roman" panose="02020603050405020304" pitchFamily="18" charset="0"/>
              </a:rPr>
              <a:t>Programming language: JAVA , Python.</a:t>
            </a:r>
          </a:p>
          <a:p>
            <a:pPr marR="922020" algn="just">
              <a:spcBef>
                <a:spcPts val="775"/>
              </a:spcBef>
            </a:pPr>
            <a:r>
              <a:rPr lang="en-US" sz="2500" dirty="0">
                <a:latin typeface="Times New Roman" panose="02020603050405020304" pitchFamily="18" charset="0"/>
                <a:ea typeface="Times New Roman" panose="02020603050405020304" pitchFamily="18" charset="0"/>
              </a:rPr>
              <a:t>Database: Firebase</a:t>
            </a:r>
          </a:p>
          <a:p>
            <a:pPr algn="just">
              <a:spcBef>
                <a:spcPts val="775"/>
              </a:spcBef>
            </a:pPr>
            <a:r>
              <a:rPr lang="en-US" sz="2500" dirty="0">
                <a:latin typeface="Times New Roman" panose="02020603050405020304" pitchFamily="18" charset="0"/>
                <a:ea typeface="Times New Roman" panose="02020603050405020304" pitchFamily="18" charset="0"/>
              </a:rPr>
              <a:t>Tools:</a:t>
            </a:r>
          </a:p>
          <a:p>
            <a:pPr algn="just">
              <a:spcBef>
                <a:spcPts val="775"/>
              </a:spcBef>
            </a:pPr>
            <a:r>
              <a:rPr lang="en-US" sz="2500" dirty="0">
                <a:latin typeface="Times New Roman" panose="02020603050405020304" pitchFamily="18" charset="0"/>
                <a:ea typeface="Times New Roman" panose="02020603050405020304" pitchFamily="18" charset="0"/>
              </a:rPr>
              <a:t>JDK</a:t>
            </a:r>
          </a:p>
          <a:p>
            <a:pPr algn="just">
              <a:spcBef>
                <a:spcPts val="775"/>
              </a:spcBef>
            </a:pPr>
            <a:r>
              <a:rPr lang="en-US" sz="2500" dirty="0">
                <a:latin typeface="Times New Roman" panose="02020603050405020304" pitchFamily="18" charset="0"/>
                <a:ea typeface="Times New Roman" panose="02020603050405020304" pitchFamily="18" charset="0"/>
              </a:rPr>
              <a:t>SDK</a:t>
            </a:r>
          </a:p>
          <a:p>
            <a:pPr algn="just">
              <a:spcBef>
                <a:spcPts val="775"/>
              </a:spcBef>
            </a:pPr>
            <a:r>
              <a:rPr lang="en-US" sz="2500" dirty="0">
                <a:latin typeface="Times New Roman" panose="02020603050405020304" pitchFamily="18" charset="0"/>
                <a:ea typeface="Times New Roman" panose="02020603050405020304" pitchFamily="18" charset="0"/>
              </a:rPr>
              <a:t>Jupiter notebook</a:t>
            </a:r>
          </a:p>
          <a:p>
            <a:pPr algn="just">
              <a:spcBef>
                <a:spcPts val="775"/>
              </a:spcBef>
            </a:pPr>
            <a:r>
              <a:rPr lang="en-US" sz="2500" dirty="0" err="1">
                <a:latin typeface="Times New Roman" panose="02020603050405020304" pitchFamily="18" charset="0"/>
                <a:ea typeface="Times New Roman" panose="02020603050405020304" pitchFamily="18" charset="0"/>
              </a:rPr>
              <a:t>PyCharm</a:t>
            </a:r>
            <a:endParaRPr lang="en-US" sz="2500" dirty="0">
              <a:latin typeface="Times New Roman" panose="02020603050405020304" pitchFamily="18" charset="0"/>
              <a:ea typeface="Times New Roman" panose="02020603050405020304" pitchFamily="18" charset="0"/>
            </a:endParaRPr>
          </a:p>
          <a:p>
            <a:pPr marL="107315" indent="0" algn="just">
              <a:spcBef>
                <a:spcPts val="775"/>
              </a:spcBef>
              <a:buNone/>
            </a:pPr>
            <a:r>
              <a:rPr lang="en-US" sz="2500" i="1" u="sng" dirty="0">
                <a:latin typeface="Times New Roman" panose="02020603050405020304" pitchFamily="18" charset="0"/>
                <a:ea typeface="Times New Roman" panose="02020603050405020304" pitchFamily="18" charset="0"/>
              </a:rPr>
              <a:t>Hardware Requirements dependence: </a:t>
            </a:r>
            <a:endParaRPr lang="en-US" sz="2500" u="sng" dirty="0">
              <a:latin typeface="Times New Roman" panose="02020603050405020304" pitchFamily="18" charset="0"/>
              <a:ea typeface="Times New Roman" panose="02020603050405020304" pitchFamily="18" charset="0"/>
            </a:endParaRPr>
          </a:p>
          <a:p>
            <a:pPr algn="just">
              <a:spcBef>
                <a:spcPts val="775"/>
              </a:spcBef>
            </a:pPr>
            <a:r>
              <a:rPr lang="en-US" sz="2800" dirty="0">
                <a:latin typeface="Times New Roman" panose="02020603050405020304" pitchFamily="18" charset="0"/>
                <a:ea typeface="Times New Roman" panose="02020603050405020304" pitchFamily="18" charset="0"/>
              </a:rPr>
              <a:t>Smart Mobile Phone</a:t>
            </a:r>
          </a:p>
          <a:p>
            <a:pPr>
              <a:spcBef>
                <a:spcPts val="775"/>
              </a:spcBef>
            </a:pPr>
            <a:endParaRPr lang="en-US" sz="2500" dirty="0">
              <a:latin typeface="Times New Roman" panose="02020603050405020304" pitchFamily="18" charset="0"/>
              <a:ea typeface="Times New Roman" panose="02020603050405020304" pitchFamily="18" charset="0"/>
            </a:endParaRPr>
          </a:p>
          <a:p>
            <a:pPr>
              <a:spcBef>
                <a:spcPts val="775"/>
              </a:spcBef>
            </a:pPr>
            <a:endParaRPr lang="en-US"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22</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3756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3200" b="1" u="sng" dirty="0">
                <a:latin typeface="Times New Roman" panose="02020603050405020304" pitchFamily="18" charset="0"/>
                <a:ea typeface="Times New Roman" panose="02020603050405020304" pitchFamily="18" charset="0"/>
              </a:rPr>
              <a:t>Methodology</a:t>
            </a:r>
            <a:endParaRPr lang="en-US" sz="3200"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23</a:t>
            </a:fld>
            <a:endParaRPr lang="en-US"/>
          </a:p>
        </p:txBody>
      </p:sp>
      <p:sp>
        <p:nvSpPr>
          <p:cNvPr id="2" name="TextBox 1"/>
          <p:cNvSpPr txBox="1"/>
          <p:nvPr/>
        </p:nvSpPr>
        <p:spPr>
          <a:xfrm>
            <a:off x="838200" y="2801561"/>
            <a:ext cx="7467600" cy="3139321"/>
          </a:xfrm>
          <a:prstGeom prst="rect">
            <a:avLst/>
          </a:prstGeom>
          <a:noFill/>
        </p:spPr>
        <p:txBody>
          <a:bodyPr wrap="square" rtlCol="0">
            <a:spAutoFit/>
          </a:bodyPr>
          <a:lstStyle/>
          <a:p>
            <a:pPr algn="just"/>
            <a:r>
              <a:rPr lang="en-US" dirty="0"/>
              <a:t>We are using Incremental Methodology for our system. Purpose of choosing this methodology is that we are developing in increments so if changes are required, we can change according to our needs.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t>Easy identified errors of the system and removed early, and the system will progress without any errors.</a:t>
            </a:r>
            <a:endParaRPr lang="en-GB" dirty="0"/>
          </a:p>
          <a:p>
            <a:pPr marL="285750" lvl="0" indent="-285750" algn="just">
              <a:buFont typeface="Arial" panose="020B0604020202020204" pitchFamily="34" charset="0"/>
              <a:buChar char="•"/>
            </a:pPr>
            <a:r>
              <a:rPr lang="en-US" dirty="0"/>
              <a:t>During this practice, any suggestion by our supervisor on the working of the system we can easily change and implement.</a:t>
            </a:r>
            <a:endParaRPr lang="en-GB" dirty="0"/>
          </a:p>
          <a:p>
            <a:pPr marL="285750" lvl="0" indent="-285750" algn="just">
              <a:buFont typeface="Arial" panose="020B0604020202020204" pitchFamily="34" charset="0"/>
              <a:buChar char="•"/>
            </a:pPr>
            <a:r>
              <a:rPr lang="en-US" dirty="0"/>
              <a:t>Test after every increment will ensure the working of the system as if it is working efficiently or not.</a:t>
            </a:r>
            <a:endParaRPr lang="en-GB" dirty="0"/>
          </a:p>
          <a:p>
            <a:pPr marL="285750" indent="-285750" algn="just">
              <a:buFont typeface="Arial" panose="020B0604020202020204" pitchFamily="34" charset="0"/>
              <a:buChar char="•"/>
            </a:pPr>
            <a:r>
              <a:rPr lang="en-GB" dirty="0"/>
              <a:t>It is flexible and less expensive to change requirements and scope.</a:t>
            </a: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p:txBody>
      </p:sp>
      <p:pic>
        <p:nvPicPr>
          <p:cNvPr id="12" name="Picture 4" descr="Incremental Model | What is Incremental Model with Examples?">
            <a:extLst>
              <a:ext uri="{FF2B5EF4-FFF2-40B4-BE49-F238E27FC236}">
                <a16:creationId xmlns:a16="http://schemas.microsoft.com/office/drawing/2014/main" id="{B346410E-CCEA-4348-94B1-68B2AEE781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892" y="917576"/>
            <a:ext cx="6203908" cy="19599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944562"/>
          </a:xfrm>
        </p:spPr>
        <p:txBody>
          <a:bodyPr>
            <a:normAutofit/>
          </a:bodyPr>
          <a:lstStyle/>
          <a:p>
            <a:r>
              <a:rPr lang="en-GB" sz="2700" b="1" dirty="0">
                <a:latin typeface="Times New Roman" pitchFamily="18" charset="0"/>
                <a:cs typeface="Times New Roman" pitchFamily="18" charset="0"/>
              </a:rPr>
              <a:t>USE CASE DIAGRAM:</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534400" cy="5211763"/>
          </a:xfrm>
        </p:spPr>
        <p:txBody>
          <a:bodyPr/>
          <a:lstStyle/>
          <a:p>
            <a:pPr>
              <a:buNone/>
            </a:pPr>
            <a:r>
              <a:rPr lang="en-GB" sz="2400" dirty="0"/>
              <a:t> A use case diagram that models the functionality of a system using actors and use cases. </a:t>
            </a:r>
            <a:endParaRPr lang="en-US" sz="2400"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24</a:t>
            </a:fld>
            <a:endParaRPr lang="en-US"/>
          </a:p>
        </p:txBody>
      </p:sp>
      <p:pic>
        <p:nvPicPr>
          <p:cNvPr id="5" name="Picture 4">
            <a:extLst>
              <a:ext uri="{FF2B5EF4-FFF2-40B4-BE49-F238E27FC236}">
                <a16:creationId xmlns:a16="http://schemas.microsoft.com/office/drawing/2014/main" id="{231DF256-8A04-42E8-85C6-0972BCA2E429}"/>
              </a:ext>
            </a:extLst>
          </p:cNvPr>
          <p:cNvPicPr>
            <a:picLocks noChangeAspect="1"/>
          </p:cNvPicPr>
          <p:nvPr/>
        </p:nvPicPr>
        <p:blipFill>
          <a:blip r:embed="rId2"/>
          <a:stretch>
            <a:fillRect/>
          </a:stretch>
        </p:blipFill>
        <p:spPr>
          <a:xfrm>
            <a:off x="838200" y="1858962"/>
            <a:ext cx="7467600" cy="4518025"/>
          </a:xfrm>
          <a:prstGeom prst="rect">
            <a:avLst/>
          </a:prstGeom>
        </p:spPr>
      </p:pic>
      <p:pic>
        <p:nvPicPr>
          <p:cNvPr id="6" name="Picture 5">
            <a:extLst>
              <a:ext uri="{FF2B5EF4-FFF2-40B4-BE49-F238E27FC236}">
                <a16:creationId xmlns:a16="http://schemas.microsoft.com/office/drawing/2014/main" id="{235C946A-CD56-41B0-9142-FB2E4442B081}"/>
              </a:ext>
            </a:extLst>
          </p:cNvPr>
          <p:cNvPicPr>
            <a:picLocks noChangeAspect="1"/>
          </p:cNvPicPr>
          <p:nvPr/>
        </p:nvPicPr>
        <p:blipFill>
          <a:blip r:embed="rId3"/>
          <a:stretch>
            <a:fillRect/>
          </a:stretch>
        </p:blipFill>
        <p:spPr>
          <a:xfrm>
            <a:off x="-54784" y="14514"/>
            <a:ext cx="341902" cy="7148286"/>
          </a:xfrm>
          <a:prstGeom prst="rect">
            <a:avLst/>
          </a:prstGeom>
        </p:spPr>
      </p:pic>
      <p:pic>
        <p:nvPicPr>
          <p:cNvPr id="8" name="Picture 7">
            <a:extLst>
              <a:ext uri="{FF2B5EF4-FFF2-40B4-BE49-F238E27FC236}">
                <a16:creationId xmlns:a16="http://schemas.microsoft.com/office/drawing/2014/main" id="{BA50882B-6D3C-48FA-ADC1-F7EFFA78287D}"/>
              </a:ext>
            </a:extLst>
          </p:cNvPr>
          <p:cNvPicPr>
            <a:picLocks noChangeAspect="1"/>
          </p:cNvPicPr>
          <p:nvPr/>
        </p:nvPicPr>
        <p:blipFill>
          <a:blip r:embed="rId4"/>
          <a:stretch>
            <a:fillRect/>
          </a:stretch>
        </p:blipFill>
        <p:spPr>
          <a:xfrm>
            <a:off x="8835927" y="0"/>
            <a:ext cx="341958" cy="7162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BAB6EE-EAEA-4561-8880-8DF9D3AB286A}" type="slidenum">
              <a:rPr lang="en-US" smtClean="0"/>
              <a:pPr/>
              <a:t>26</a:t>
            </a:fld>
            <a:endParaRPr lang="en-US"/>
          </a:p>
        </p:txBody>
      </p:sp>
      <p:pic>
        <p:nvPicPr>
          <p:cNvPr id="2" name="Picture 1">
            <a:extLst>
              <a:ext uri="{FF2B5EF4-FFF2-40B4-BE49-F238E27FC236}">
                <a16:creationId xmlns:a16="http://schemas.microsoft.com/office/drawing/2014/main" id="{F26F3202-69E2-4261-A4B6-81579AFBA8B1}"/>
              </a:ext>
            </a:extLst>
          </p:cNvPr>
          <p:cNvPicPr>
            <a:picLocks noChangeAspect="1"/>
          </p:cNvPicPr>
          <p:nvPr/>
        </p:nvPicPr>
        <p:blipFill>
          <a:blip r:embed="rId2"/>
          <a:stretch>
            <a:fillRect/>
          </a:stretch>
        </p:blipFill>
        <p:spPr>
          <a:xfrm>
            <a:off x="1706631" y="1143000"/>
            <a:ext cx="5730737" cy="5014196"/>
          </a:xfrm>
          <a:prstGeom prst="rect">
            <a:avLst/>
          </a:prstGeom>
        </p:spPr>
      </p:pic>
      <p:sp>
        <p:nvSpPr>
          <p:cNvPr id="3" name="Rectangle 2">
            <a:extLst>
              <a:ext uri="{FF2B5EF4-FFF2-40B4-BE49-F238E27FC236}">
                <a16:creationId xmlns:a16="http://schemas.microsoft.com/office/drawing/2014/main" id="{B5332908-8BBE-4089-AED8-A75B442F70C4}"/>
              </a:ext>
            </a:extLst>
          </p:cNvPr>
          <p:cNvSpPr/>
          <p:nvPr/>
        </p:nvSpPr>
        <p:spPr>
          <a:xfrm>
            <a:off x="2971800" y="516138"/>
            <a:ext cx="2747291" cy="369332"/>
          </a:xfrm>
          <a:prstGeom prst="rect">
            <a:avLst/>
          </a:prstGeom>
        </p:spPr>
        <p:txBody>
          <a:bodyPr wrap="none">
            <a:spAutoFit/>
          </a:bodyPr>
          <a:lstStyle/>
          <a:p>
            <a:r>
              <a:rPr lang="en-GB" dirty="0"/>
              <a:t>TRP officer activity diagram</a:t>
            </a:r>
          </a:p>
        </p:txBody>
      </p:sp>
      <p:pic>
        <p:nvPicPr>
          <p:cNvPr id="5" name="Picture 4">
            <a:extLst>
              <a:ext uri="{FF2B5EF4-FFF2-40B4-BE49-F238E27FC236}">
                <a16:creationId xmlns:a16="http://schemas.microsoft.com/office/drawing/2014/main" id="{92547891-8ABD-43FB-9DDC-00E517011827}"/>
              </a:ext>
            </a:extLst>
          </p:cNvPr>
          <p:cNvPicPr>
            <a:picLocks noChangeAspect="1"/>
          </p:cNvPicPr>
          <p:nvPr/>
        </p:nvPicPr>
        <p:blipFill>
          <a:blip r:embed="rId3"/>
          <a:stretch>
            <a:fillRect/>
          </a:stretch>
        </p:blipFill>
        <p:spPr>
          <a:xfrm>
            <a:off x="14514" y="0"/>
            <a:ext cx="328018" cy="6858000"/>
          </a:xfrm>
          <a:prstGeom prst="rect">
            <a:avLst/>
          </a:prstGeom>
        </p:spPr>
      </p:pic>
      <p:pic>
        <p:nvPicPr>
          <p:cNvPr id="6" name="Picture 5">
            <a:extLst>
              <a:ext uri="{FF2B5EF4-FFF2-40B4-BE49-F238E27FC236}">
                <a16:creationId xmlns:a16="http://schemas.microsoft.com/office/drawing/2014/main" id="{C3746929-A4A8-4636-8B19-30AC750F264B}"/>
              </a:ext>
            </a:extLst>
          </p:cNvPr>
          <p:cNvPicPr>
            <a:picLocks noChangeAspect="1"/>
          </p:cNvPicPr>
          <p:nvPr/>
        </p:nvPicPr>
        <p:blipFill>
          <a:blip r:embed="rId3"/>
          <a:stretch>
            <a:fillRect/>
          </a:stretch>
        </p:blipFill>
        <p:spPr>
          <a:xfrm>
            <a:off x="8786952" y="0"/>
            <a:ext cx="335307" cy="7010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 name="Google Shape;48;p4"/>
          <p:cNvSpPr/>
          <p:nvPr/>
        </p:nvSpPr>
        <p:spPr>
          <a:xfrm>
            <a:off x="3657600" y="609600"/>
            <a:ext cx="2377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License Office activity</a:t>
            </a:r>
            <a:endParaRPr sz="1800">
              <a:solidFill>
                <a:schemeClr val="dk1"/>
              </a:solidFill>
              <a:latin typeface="Calibri"/>
              <a:ea typeface="Calibri"/>
              <a:cs typeface="Calibri"/>
              <a:sym typeface="Calibri"/>
            </a:endParaRPr>
          </a:p>
        </p:txBody>
      </p:sp>
      <p:pic>
        <p:nvPicPr>
          <p:cNvPr id="49" name="Google Shape;49;p4"/>
          <p:cNvPicPr preferRelativeResize="0"/>
          <p:nvPr/>
        </p:nvPicPr>
        <p:blipFill rotWithShape="1">
          <a:blip r:embed="rId2">
            <a:alphaModFix/>
          </a:blip>
          <a:srcRect b="0" l="0" r="0" t="0"/>
          <a:stretch/>
        </p:blipFill>
        <p:spPr>
          <a:xfrm>
            <a:off x="1706625" y="1166150"/>
            <a:ext cx="5730750" cy="5691850"/>
          </a:xfrm>
          <a:prstGeom prst="rect">
            <a:avLst/>
          </a:prstGeom>
          <a:noFill/>
          <a:ln>
            <a:noFill/>
          </a:ln>
        </p:spPr>
      </p:pic>
      <p:pic>
        <p:nvPicPr>
          <p:cNvPr id="50" name="Google Shape;50;p4"/>
          <p:cNvPicPr preferRelativeResize="0"/>
          <p:nvPr/>
        </p:nvPicPr>
        <p:blipFill rotWithShape="1">
          <a:blip r:embed="rId3">
            <a:alphaModFix/>
          </a:blip>
          <a:srcRect b="0" l="0" r="0" t="0"/>
          <a:stretch/>
        </p:blipFill>
        <p:spPr>
          <a:xfrm>
            <a:off x="8769825" y="0"/>
            <a:ext cx="353531" cy="7391399"/>
          </a:xfrm>
          <a:prstGeom prst="rect">
            <a:avLst/>
          </a:prstGeom>
          <a:noFill/>
          <a:ln>
            <a:noFill/>
          </a:ln>
        </p:spPr>
      </p:pic>
      <p:pic>
        <p:nvPicPr>
          <p:cNvPr id="51" name="Google Shape;51;p4"/>
          <p:cNvPicPr preferRelativeResize="0"/>
          <p:nvPr/>
        </p:nvPicPr>
        <p:blipFill rotWithShape="1">
          <a:blip r:embed="rId3">
            <a:alphaModFix/>
          </a:blip>
          <a:srcRect b="0" l="0" r="0" t="0"/>
          <a:stretch/>
        </p:blipFill>
        <p:spPr>
          <a:xfrm>
            <a:off x="27932" y="0"/>
            <a:ext cx="346241" cy="72390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041C-348F-4F87-8888-1C1190430AFA}"/>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 Driver</a:t>
            </a:r>
          </a:p>
        </p:txBody>
      </p:sp>
      <p:sp>
        <p:nvSpPr>
          <p:cNvPr id="4" name="Slide Number Placeholder 3">
            <a:extLst>
              <a:ext uri="{FF2B5EF4-FFF2-40B4-BE49-F238E27FC236}">
                <a16:creationId xmlns:a16="http://schemas.microsoft.com/office/drawing/2014/main" id="{EB095A4B-0AC6-47D6-A595-0E35F3689F56}"/>
              </a:ext>
            </a:extLst>
          </p:cNvPr>
          <p:cNvSpPr>
            <a:spLocks noGrp="1"/>
          </p:cNvSpPr>
          <p:nvPr>
            <p:ph type="sldNum" sz="quarter" idx="12"/>
          </p:nvPr>
        </p:nvSpPr>
        <p:spPr/>
        <p:txBody>
          <a:bodyPr/>
          <a:lstStyle/>
          <a:p>
            <a:fld id="{21BAB6EE-EAEA-4561-8880-8DF9D3AB286A}" type="slidenum">
              <a:rPr lang="en-US" smtClean="0"/>
              <a:pPr/>
              <a:t>28</a:t>
            </a:fld>
            <a:endParaRPr lang="en-US"/>
          </a:p>
        </p:txBody>
      </p:sp>
      <p:pic>
        <p:nvPicPr>
          <p:cNvPr id="5" name="Picture 4">
            <a:extLst>
              <a:ext uri="{FF2B5EF4-FFF2-40B4-BE49-F238E27FC236}">
                <a16:creationId xmlns:a16="http://schemas.microsoft.com/office/drawing/2014/main" id="{04F4601A-E48B-44DE-B7A9-140EB6295EFE}"/>
              </a:ext>
            </a:extLst>
          </p:cNvPr>
          <p:cNvPicPr>
            <a:picLocks noChangeAspect="1"/>
          </p:cNvPicPr>
          <p:nvPr/>
        </p:nvPicPr>
        <p:blipFill>
          <a:blip r:embed="rId2"/>
          <a:stretch>
            <a:fillRect/>
          </a:stretch>
        </p:blipFill>
        <p:spPr>
          <a:xfrm>
            <a:off x="1706631" y="1737356"/>
            <a:ext cx="5730737" cy="4651651"/>
          </a:xfrm>
          <a:prstGeom prst="rect">
            <a:avLst/>
          </a:prstGeom>
        </p:spPr>
      </p:pic>
      <p:pic>
        <p:nvPicPr>
          <p:cNvPr id="6" name="Picture 5">
            <a:extLst>
              <a:ext uri="{FF2B5EF4-FFF2-40B4-BE49-F238E27FC236}">
                <a16:creationId xmlns:a16="http://schemas.microsoft.com/office/drawing/2014/main" id="{02E97C0D-2AAF-4588-87D6-F63FE1FAA585}"/>
              </a:ext>
            </a:extLst>
          </p:cNvPr>
          <p:cNvPicPr>
            <a:picLocks noChangeAspect="1"/>
          </p:cNvPicPr>
          <p:nvPr/>
        </p:nvPicPr>
        <p:blipFill>
          <a:blip r:embed="rId3"/>
          <a:stretch>
            <a:fillRect/>
          </a:stretch>
        </p:blipFill>
        <p:spPr>
          <a:xfrm>
            <a:off x="8837752" y="0"/>
            <a:ext cx="357175" cy="7467600"/>
          </a:xfrm>
          <a:prstGeom prst="rect">
            <a:avLst/>
          </a:prstGeom>
        </p:spPr>
      </p:pic>
      <p:pic>
        <p:nvPicPr>
          <p:cNvPr id="7" name="Picture 6">
            <a:extLst>
              <a:ext uri="{FF2B5EF4-FFF2-40B4-BE49-F238E27FC236}">
                <a16:creationId xmlns:a16="http://schemas.microsoft.com/office/drawing/2014/main" id="{81E0DFAC-64F7-4D56-BCCD-860415F5458C}"/>
              </a:ext>
            </a:extLst>
          </p:cNvPr>
          <p:cNvPicPr>
            <a:picLocks noChangeAspect="1"/>
          </p:cNvPicPr>
          <p:nvPr/>
        </p:nvPicPr>
        <p:blipFill>
          <a:blip r:embed="rId3"/>
          <a:stretch>
            <a:fillRect/>
          </a:stretch>
        </p:blipFill>
        <p:spPr>
          <a:xfrm>
            <a:off x="0" y="0"/>
            <a:ext cx="349886" cy="7315200"/>
          </a:xfrm>
          <a:prstGeom prst="rect">
            <a:avLst/>
          </a:prstGeom>
        </p:spPr>
      </p:pic>
    </p:spTree>
    <p:extLst>
      <p:ext uri="{BB962C8B-B14F-4D97-AF65-F5344CB8AC3E}">
        <p14:creationId xmlns:p14="http://schemas.microsoft.com/office/powerpoint/2010/main" val="151355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u="sng" dirty="0">
                <a:latin typeface="Times New Roman" pitchFamily="18" charset="0"/>
                <a:cs typeface="Times New Roman" pitchFamily="18" charset="0"/>
                <a:sym typeface="+mn-ea"/>
              </a:rPr>
              <a:t>Modern tools </a:t>
            </a:r>
            <a:endParaRPr lang="en-US" u="sng"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29</a:t>
            </a:fld>
            <a:endParaRPr lang="en-US"/>
          </a:p>
        </p:txBody>
      </p:sp>
      <p:graphicFrame>
        <p:nvGraphicFramePr>
          <p:cNvPr id="11" name="Content Placeholder 8">
            <a:extLst>
              <a:ext uri="{FF2B5EF4-FFF2-40B4-BE49-F238E27FC236}">
                <a16:creationId xmlns:a16="http://schemas.microsoft.com/office/drawing/2014/main" id="{7D671F44-AF9E-434D-B1D4-2280BA0EF85F}"/>
              </a:ext>
            </a:extLst>
          </p:cNvPr>
          <p:cNvGraphicFramePr>
            <a:graphicFrameLocks noGrp="1"/>
          </p:cNvGraphicFramePr>
          <p:nvPr>
            <p:ph idx="1"/>
            <p:extLst>
              <p:ext uri="{D42A27DB-BD31-4B8C-83A1-F6EECF244321}">
                <p14:modId xmlns:p14="http://schemas.microsoft.com/office/powerpoint/2010/main" val="2664540847"/>
              </p:ext>
            </p:extLst>
          </p:nvPr>
        </p:nvGraphicFramePr>
        <p:xfrm>
          <a:off x="1981200" y="1752600"/>
          <a:ext cx="5272709" cy="2286001"/>
        </p:xfrm>
        <a:graphic>
          <a:graphicData uri="http://schemas.openxmlformats.org/drawingml/2006/table">
            <a:tbl>
              <a:tblPr firstRow="1" firstCol="1" bandRow="1">
                <a:tableStyleId>{5C22544A-7EE6-4342-B048-85BDC9FD1C3A}</a:tableStyleId>
              </a:tblPr>
              <a:tblGrid>
                <a:gridCol w="1443537">
                  <a:extLst>
                    <a:ext uri="{9D8B030D-6E8A-4147-A177-3AD203B41FA5}">
                      <a16:colId xmlns:a16="http://schemas.microsoft.com/office/drawing/2014/main" val="2877915195"/>
                    </a:ext>
                  </a:extLst>
                </a:gridCol>
                <a:gridCol w="1549903">
                  <a:extLst>
                    <a:ext uri="{9D8B030D-6E8A-4147-A177-3AD203B41FA5}">
                      <a16:colId xmlns:a16="http://schemas.microsoft.com/office/drawing/2014/main" val="3064654163"/>
                    </a:ext>
                  </a:extLst>
                </a:gridCol>
                <a:gridCol w="2279269">
                  <a:extLst>
                    <a:ext uri="{9D8B030D-6E8A-4147-A177-3AD203B41FA5}">
                      <a16:colId xmlns:a16="http://schemas.microsoft.com/office/drawing/2014/main" val="3269296559"/>
                    </a:ext>
                  </a:extLst>
                </a:gridCol>
              </a:tblGrid>
              <a:tr h="330117">
                <a:tc>
                  <a:txBody>
                    <a:bodyPr/>
                    <a:lstStyle/>
                    <a:p>
                      <a:pPr algn="ctr">
                        <a:spcBef>
                          <a:spcPts val="600"/>
                        </a:spcBef>
                        <a:spcAft>
                          <a:spcPts val="1200"/>
                        </a:spcAft>
                        <a:tabLst>
                          <a:tab pos="57150" algn="l"/>
                        </a:tabLst>
                      </a:pPr>
                      <a:r>
                        <a:rPr lang="en-US" sz="1600" dirty="0">
                          <a:effectLst/>
                        </a:rPr>
                        <a:t>Tools</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Version</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Rationale</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775403105"/>
                  </a:ext>
                </a:extLst>
              </a:tr>
              <a:tr h="647825">
                <a:tc>
                  <a:txBody>
                    <a:bodyPr/>
                    <a:lstStyle/>
                    <a:p>
                      <a:pPr algn="ctr">
                        <a:spcBef>
                          <a:spcPts val="600"/>
                        </a:spcBef>
                        <a:spcAft>
                          <a:spcPts val="1200"/>
                        </a:spcAft>
                        <a:tabLst>
                          <a:tab pos="57150" algn="l"/>
                        </a:tabLst>
                      </a:pPr>
                      <a:r>
                        <a:rPr lang="en-US" sz="1600">
                          <a:effectLst/>
                        </a:rPr>
                        <a:t>Android studio </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     3.5</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IDE</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4201296465"/>
                  </a:ext>
                </a:extLst>
              </a:tr>
              <a:tr h="330117">
                <a:tc>
                  <a:txBody>
                    <a:bodyPr/>
                    <a:lstStyle/>
                    <a:p>
                      <a:pPr algn="ctr">
                        <a:spcBef>
                          <a:spcPts val="600"/>
                        </a:spcBef>
                        <a:spcAft>
                          <a:spcPts val="1200"/>
                        </a:spcAft>
                        <a:tabLst>
                          <a:tab pos="57150" algn="l"/>
                        </a:tabLst>
                      </a:pPr>
                      <a:r>
                        <a:rPr lang="en-US" sz="1600" dirty="0">
                          <a:effectLst/>
                          <a:latin typeface="+mn-lt"/>
                          <a:ea typeface="+mn-ea"/>
                        </a:rPr>
                        <a:t>Firebase</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  2018</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942586612"/>
                  </a:ext>
                </a:extLst>
              </a:tr>
              <a:tr h="330117">
                <a:tc>
                  <a:txBody>
                    <a:bodyPr/>
                    <a:lstStyle/>
                    <a:p>
                      <a:pPr algn="ctr">
                        <a:spcBef>
                          <a:spcPts val="600"/>
                        </a:spcBef>
                        <a:spcAft>
                          <a:spcPts val="1200"/>
                        </a:spcAft>
                        <a:tabLst>
                          <a:tab pos="57150" algn="l"/>
                        </a:tabLst>
                      </a:pPr>
                      <a:r>
                        <a:rPr lang="en-US" sz="1600">
                          <a:effectLst/>
                        </a:rPr>
                        <a:t>MS Word</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2019</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Documentation</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340106521"/>
                  </a:ext>
                </a:extLst>
              </a:tr>
              <a:tr h="647825">
                <a:tc>
                  <a:txBody>
                    <a:bodyPr/>
                    <a:lstStyle/>
                    <a:p>
                      <a:pPr algn="ctr">
                        <a:spcBef>
                          <a:spcPts val="600"/>
                        </a:spcBef>
                        <a:spcAft>
                          <a:spcPts val="1200"/>
                        </a:spcAft>
                        <a:tabLst>
                          <a:tab pos="57150" algn="l"/>
                        </a:tabLst>
                      </a:pPr>
                      <a:r>
                        <a:rPr lang="en-US" sz="1600">
                          <a:effectLst/>
                        </a:rPr>
                        <a:t>MS Power Point</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2019</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Presentation</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2989583959"/>
                  </a:ext>
                </a:extLst>
              </a:tr>
            </a:tbl>
          </a:graphicData>
        </a:graphic>
      </p:graphicFrame>
      <p:graphicFrame>
        <p:nvGraphicFramePr>
          <p:cNvPr id="12" name="Table 11">
            <a:extLst>
              <a:ext uri="{FF2B5EF4-FFF2-40B4-BE49-F238E27FC236}">
                <a16:creationId xmlns:a16="http://schemas.microsoft.com/office/drawing/2014/main" id="{3BBA4745-2D59-45C6-969F-B7A23CA7BAAA}"/>
              </a:ext>
            </a:extLst>
          </p:cNvPr>
          <p:cNvGraphicFramePr>
            <a:graphicFrameLocks noGrp="1"/>
          </p:cNvGraphicFramePr>
          <p:nvPr>
            <p:extLst>
              <p:ext uri="{D42A27DB-BD31-4B8C-83A1-F6EECF244321}">
                <p14:modId xmlns:p14="http://schemas.microsoft.com/office/powerpoint/2010/main" val="17084084"/>
              </p:ext>
            </p:extLst>
          </p:nvPr>
        </p:nvGraphicFramePr>
        <p:xfrm>
          <a:off x="1958009" y="4419600"/>
          <a:ext cx="5295900" cy="1287780"/>
        </p:xfrm>
        <a:graphic>
          <a:graphicData uri="http://schemas.openxmlformats.org/drawingml/2006/table">
            <a:tbl>
              <a:tblPr firstRow="1" firstCol="1" bandRow="1">
                <a:tableStyleId>{5C22544A-7EE6-4342-B048-85BDC9FD1C3A}</a:tableStyleId>
              </a:tblPr>
              <a:tblGrid>
                <a:gridCol w="1981200">
                  <a:extLst>
                    <a:ext uri="{9D8B030D-6E8A-4147-A177-3AD203B41FA5}">
                      <a16:colId xmlns:a16="http://schemas.microsoft.com/office/drawing/2014/main" val="2454493952"/>
                    </a:ext>
                  </a:extLst>
                </a:gridCol>
                <a:gridCol w="1320800">
                  <a:extLst>
                    <a:ext uri="{9D8B030D-6E8A-4147-A177-3AD203B41FA5}">
                      <a16:colId xmlns:a16="http://schemas.microsoft.com/office/drawing/2014/main" val="4116198592"/>
                    </a:ext>
                  </a:extLst>
                </a:gridCol>
                <a:gridCol w="1993900">
                  <a:extLst>
                    <a:ext uri="{9D8B030D-6E8A-4147-A177-3AD203B41FA5}">
                      <a16:colId xmlns:a16="http://schemas.microsoft.com/office/drawing/2014/main" val="2353842506"/>
                    </a:ext>
                  </a:extLst>
                </a:gridCol>
              </a:tblGrid>
              <a:tr h="321945">
                <a:tc>
                  <a:txBody>
                    <a:bodyPr/>
                    <a:lstStyle/>
                    <a:p>
                      <a:pPr algn="ctr">
                        <a:spcBef>
                          <a:spcPts val="600"/>
                        </a:spcBef>
                        <a:spcAft>
                          <a:spcPts val="1200"/>
                        </a:spcAft>
                        <a:tabLst>
                          <a:tab pos="57150" algn="l"/>
                        </a:tabLst>
                      </a:pPr>
                      <a:r>
                        <a:rPr lang="en-US" sz="1600" dirty="0">
                          <a:effectLst/>
                        </a:rPr>
                        <a:t>Technology</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Version</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Rationale</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779693701"/>
                  </a:ext>
                </a:extLst>
              </a:tr>
              <a:tr h="321945">
                <a:tc>
                  <a:txBody>
                    <a:bodyPr/>
                    <a:lstStyle/>
                    <a:p>
                      <a:pPr algn="ctr">
                        <a:spcBef>
                          <a:spcPts val="600"/>
                        </a:spcBef>
                        <a:spcAft>
                          <a:spcPts val="1200"/>
                        </a:spcAft>
                        <a:tabLst>
                          <a:tab pos="57150" algn="l"/>
                        </a:tabLst>
                      </a:pPr>
                      <a:r>
                        <a:rPr lang="en-US" sz="1600">
                          <a:effectLst/>
                        </a:rPr>
                        <a:t>Python</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3.7.0</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Programming language</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3079790276"/>
                  </a:ext>
                </a:extLst>
              </a:tr>
              <a:tr h="321945">
                <a:tc>
                  <a:txBody>
                    <a:bodyPr/>
                    <a:lstStyle/>
                    <a:p>
                      <a:pPr algn="ctr">
                        <a:spcBef>
                          <a:spcPts val="600"/>
                        </a:spcBef>
                        <a:spcAft>
                          <a:spcPts val="1200"/>
                        </a:spcAft>
                        <a:tabLst>
                          <a:tab pos="57150" algn="l"/>
                        </a:tabLst>
                      </a:pPr>
                      <a:r>
                        <a:rPr lang="en-US" sz="1600" dirty="0">
                          <a:effectLst/>
                        </a:rPr>
                        <a:t> Java</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dirty="0">
                          <a:effectLst/>
                        </a:rPr>
                        <a:t>   3.8</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pPr algn="ctr">
                        <a:spcBef>
                          <a:spcPts val="600"/>
                        </a:spcBef>
                        <a:spcAft>
                          <a:spcPts val="1200"/>
                        </a:spcAft>
                        <a:tabLst>
                          <a:tab pos="57150" algn="l"/>
                        </a:tabLst>
                      </a:pPr>
                      <a:r>
                        <a:rPr lang="en-US" sz="1600">
                          <a:effectLst/>
                        </a:rPr>
                        <a:t> Programming language</a:t>
                      </a:r>
                      <a:endParaRPr lang="en-GB" sz="110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3695703300"/>
                  </a:ext>
                </a:extLst>
              </a:tr>
              <a:tr h="321945">
                <a:tc>
                  <a:txBody>
                    <a:bodyPr/>
                    <a:lstStyle/>
                    <a:p>
                      <a:pPr algn="ctr">
                        <a:spcBef>
                          <a:spcPts val="600"/>
                        </a:spcBef>
                        <a:spcAft>
                          <a:spcPts val="1200"/>
                        </a:spcAft>
                        <a:tabLst>
                          <a:tab pos="57150" algn="l"/>
                        </a:tabLst>
                      </a:pPr>
                      <a:r>
                        <a:rPr lang="en-GB" sz="1600" dirty="0">
                          <a:effectLst/>
                        </a:rPr>
                        <a:t>Android  Mobile</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tc>
                  <a:txBody>
                    <a:bodyPr/>
                    <a:lstStyle/>
                    <a:p>
                      <a:r>
                        <a:rPr lang="en-GB" sz="1400" dirty="0">
                          <a:effectLst/>
                          <a:latin typeface="Times New Roman" panose="02020603050405020304" pitchFamily="18" charset="0"/>
                        </a:rPr>
                        <a:t>           8,9,10</a:t>
                      </a:r>
                    </a:p>
                  </a:txBody>
                  <a:tcPr marL="9525" marR="9525" marT="9525" marB="0" anchor="ctr"/>
                </a:tc>
                <a:tc>
                  <a:txBody>
                    <a:bodyPr/>
                    <a:lstStyle/>
                    <a:p>
                      <a:pPr algn="ctr">
                        <a:spcBef>
                          <a:spcPts val="600"/>
                        </a:spcBef>
                        <a:spcAft>
                          <a:spcPts val="1200"/>
                        </a:spcAft>
                        <a:tabLst>
                          <a:tab pos="57150" algn="l"/>
                        </a:tabLst>
                      </a:pPr>
                      <a:r>
                        <a:rPr lang="en-US" sz="1600" dirty="0">
                          <a:effectLst/>
                        </a:rPr>
                        <a:t>Testing Purpose</a:t>
                      </a:r>
                      <a:endParaRPr lang="en-GB" sz="1100" dirty="0">
                        <a:effectLst/>
                        <a:latin typeface="Times New Roman" panose="02020603050405020304" pitchFamily="18" charset="0"/>
                        <a:ea typeface="Times New Roman" panose="02020603050405020304" pitchFamily="18" charset="0"/>
                      </a:endParaRPr>
                    </a:p>
                  </a:txBody>
                  <a:tcPr marL="9525" marR="9525" marT="9525" marB="0" anchor="ctr"/>
                </a:tc>
                <a:extLst>
                  <a:ext uri="{0D108BD9-81ED-4DB2-BD59-A6C34878D82A}">
                    <a16:rowId xmlns:a16="http://schemas.microsoft.com/office/drawing/2014/main" val="174585841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u="sng" dirty="0">
                <a:latin typeface="Times New Roman" pitchFamily="18" charset="0"/>
                <a:cs typeface="Times New Roman" pitchFamily="18" charset="0"/>
              </a:rPr>
              <a:t>Outline</a:t>
            </a: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latin typeface="Times New Roman" pitchFamily="18" charset="0"/>
                <a:cs typeface="Times New Roman" pitchFamily="18" charset="0"/>
              </a:rPr>
              <a:t>Introduction</a:t>
            </a:r>
          </a:p>
          <a:p>
            <a:r>
              <a:rPr lang="en-US" sz="2400" dirty="0">
                <a:latin typeface="Times New Roman" pitchFamily="18" charset="0"/>
                <a:cs typeface="Times New Roman" pitchFamily="18" charset="0"/>
              </a:rPr>
              <a:t>Working flow</a:t>
            </a:r>
          </a:p>
          <a:p>
            <a:r>
              <a:rPr lang="en-US" sz="2400" dirty="0">
                <a:latin typeface="Times New Roman" pitchFamily="18" charset="0"/>
                <a:cs typeface="Times New Roman" pitchFamily="18" charset="0"/>
              </a:rPr>
              <a:t>Comparison table</a:t>
            </a:r>
          </a:p>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Objectives </a:t>
            </a:r>
          </a:p>
          <a:p>
            <a:r>
              <a:rPr lang="en-US" sz="2400" dirty="0">
                <a:latin typeface="Times New Roman" pitchFamily="18" charset="0"/>
                <a:cs typeface="Times New Roman" pitchFamily="18" charset="0"/>
              </a:rPr>
              <a:t>Interface</a:t>
            </a:r>
          </a:p>
          <a:p>
            <a:r>
              <a:rPr lang="en-US" sz="2400" dirty="0">
                <a:latin typeface="Times New Roman" pitchFamily="18" charset="0"/>
                <a:cs typeface="Times New Roman" pitchFamily="18" charset="0"/>
              </a:rPr>
              <a:t>Methodology </a:t>
            </a:r>
          </a:p>
          <a:p>
            <a:r>
              <a:rPr lang="en-US" sz="2400" dirty="0">
                <a:latin typeface="Times New Roman" pitchFamily="18" charset="0"/>
                <a:cs typeface="Times New Roman" pitchFamily="18" charset="0"/>
              </a:rPr>
              <a:t>Modern tools </a:t>
            </a:r>
          </a:p>
          <a:p>
            <a:r>
              <a:rPr lang="en-US" sz="2400" dirty="0">
                <a:latin typeface="Times New Roman" pitchFamily="18" charset="0"/>
                <a:cs typeface="Times New Roman" pitchFamily="18" charset="0"/>
              </a:rPr>
              <a:t>Benefits </a:t>
            </a:r>
          </a:p>
          <a:p>
            <a:r>
              <a:rPr lang="en-US" sz="2400" dirty="0">
                <a:latin typeface="Times New Roman" pitchFamily="18" charset="0"/>
                <a:cs typeface="Times New Roman" pitchFamily="18" charset="0"/>
              </a:rPr>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5"/>
          <p:cNvSpPr/>
          <p:nvPr/>
        </p:nvSpPr>
        <p:spPr>
          <a:xfrm>
            <a:off x="883920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5"/>
          <p:cNvSpPr/>
          <p:nvPr/>
        </p:nvSpPr>
        <p:spPr>
          <a:xfrm>
            <a:off x="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5"/>
          <p:cNvSpPr txBox="1"/>
          <p:nvPr/>
        </p:nvSpPr>
        <p:spPr>
          <a:xfrm>
            <a:off x="228600" y="5631359"/>
            <a:ext cx="8915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u="sng">
                <a:solidFill>
                  <a:srgbClr val="17365D"/>
                </a:solidFill>
                <a:latin typeface="Calibri"/>
                <a:ea typeface="Calibri"/>
                <a:cs typeface="Calibri"/>
                <a:sym typeface="Calibri"/>
              </a:rPr>
              <a:t>_______________________________</a:t>
            </a:r>
            <a:endParaRPr/>
          </a:p>
        </p:txBody>
      </p:sp>
      <p:sp>
        <p:nvSpPr>
          <p:cNvPr id="56" name="Google Shape;56;p5"/>
          <p:cNvSpPr txBox="1"/>
          <p:nvPr>
            <p:ph type="title"/>
          </p:nvPr>
        </p:nvSpPr>
        <p:spPr>
          <a:xfrm>
            <a:off x="457200" y="274638"/>
            <a:ext cx="8229600" cy="94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Benefits </a:t>
            </a:r>
            <a:endParaRPr u="sng">
              <a:latin typeface="Times New Roman"/>
              <a:ea typeface="Times New Roman"/>
              <a:cs typeface="Times New Roman"/>
              <a:sym typeface="Times New Roman"/>
            </a:endParaRPr>
          </a:p>
        </p:txBody>
      </p:sp>
      <p:sp>
        <p:nvSpPr>
          <p:cNvPr id="57" name="Google Shape;57;p5"/>
          <p:cNvSpPr txBox="1"/>
          <p:nvPr>
            <p:ph idx="1" type="body"/>
          </p:nvPr>
        </p:nvSpPr>
        <p:spPr>
          <a:xfrm>
            <a:off x="457200" y="1219200"/>
            <a:ext cx="8229600" cy="4907100"/>
          </a:xfrm>
          <a:prstGeom prst="rect">
            <a:avLst/>
          </a:prstGeom>
          <a:noFill/>
          <a:ln>
            <a:noFill/>
          </a:ln>
        </p:spPr>
        <p:txBody>
          <a:bodyPr anchorCtr="0" anchor="t" bIns="45700" lIns="91425" spcFirstLastPara="1" rIns="91425" wrap="square" tIns="45700">
            <a:normAutofit/>
          </a:bodyPr>
          <a:lstStyle/>
          <a:p>
            <a:pPr indent="-299085" lvl="0" marL="342900" rtl="0" algn="just">
              <a:spcBef>
                <a:spcPts val="0"/>
              </a:spcBef>
              <a:spcAft>
                <a:spcPts val="0"/>
              </a:spcAft>
              <a:buClr>
                <a:schemeClr val="dk1"/>
              </a:buClr>
              <a:buSzPts val="2100"/>
              <a:buChar char="•"/>
            </a:pPr>
            <a:r>
              <a:rPr b="1" lang="en-US" sz="2100">
                <a:latin typeface="Times New Roman"/>
                <a:ea typeface="Times New Roman"/>
                <a:cs typeface="Times New Roman"/>
                <a:sym typeface="Times New Roman"/>
              </a:rPr>
              <a:t>Quick way of verification:- </a:t>
            </a:r>
            <a:r>
              <a:rPr lang="en-US" sz="2100">
                <a:latin typeface="Times New Roman"/>
                <a:ea typeface="Times New Roman"/>
                <a:cs typeface="Times New Roman"/>
                <a:sym typeface="Times New Roman"/>
              </a:rPr>
              <a:t>Since it just take a few seconds to scan monogram and QR. Plus the probability of negligence in manual checking of documents also eliminates.</a:t>
            </a:r>
            <a:endParaRPr sz="2100"/>
          </a:p>
          <a:p>
            <a:pPr indent="-299085" lvl="0" marL="342900" rtl="0" algn="just">
              <a:spcBef>
                <a:spcPts val="558"/>
              </a:spcBef>
              <a:spcAft>
                <a:spcPts val="0"/>
              </a:spcAft>
              <a:buClr>
                <a:schemeClr val="dk1"/>
              </a:buClr>
              <a:buSzPts val="2100"/>
              <a:buChar char="•"/>
            </a:pPr>
            <a:r>
              <a:rPr b="1" lang="en-US" sz="2100">
                <a:latin typeface="Times New Roman"/>
                <a:ea typeface="Times New Roman"/>
                <a:cs typeface="Times New Roman"/>
                <a:sym typeface="Times New Roman"/>
              </a:rPr>
              <a:t>Documents will remain intact always:</a:t>
            </a:r>
            <a:r>
              <a:rPr lang="en-US" sz="2100">
                <a:latin typeface="Times New Roman"/>
                <a:ea typeface="Times New Roman"/>
                <a:cs typeface="Times New Roman"/>
                <a:sym typeface="Times New Roman"/>
              </a:rPr>
              <a:t>-The driver will not have to worry about misplacing/losing and forgetting their documents while on the go. </a:t>
            </a:r>
            <a:endParaRPr sz="2100"/>
          </a:p>
          <a:p>
            <a:pPr indent="-299085" lvl="0" marL="342900" rtl="0" algn="just">
              <a:spcBef>
                <a:spcPts val="558"/>
              </a:spcBef>
              <a:spcAft>
                <a:spcPts val="0"/>
              </a:spcAft>
              <a:buClr>
                <a:schemeClr val="dk1"/>
              </a:buClr>
              <a:buSzPts val="2100"/>
              <a:buChar char="•"/>
            </a:pPr>
            <a:r>
              <a:rPr b="1" lang="en-US" sz="2100">
                <a:latin typeface="Times New Roman"/>
                <a:ea typeface="Times New Roman"/>
                <a:cs typeface="Times New Roman"/>
                <a:sym typeface="Times New Roman"/>
              </a:rPr>
              <a:t>Checking become more authentic:- </a:t>
            </a:r>
            <a:r>
              <a:rPr lang="en-US" sz="2100">
                <a:latin typeface="Times New Roman"/>
                <a:ea typeface="Times New Roman"/>
                <a:cs typeface="Times New Roman"/>
                <a:sym typeface="Times New Roman"/>
              </a:rPr>
              <a:t>It is almost impossible to bypass the verification process facilitated by a QR code. Hence with this system Traffic police will be able to authenticate the identify of  driver and vehicle with ease.</a:t>
            </a:r>
            <a:endParaRPr sz="2100"/>
          </a:p>
          <a:p>
            <a:pPr indent="-160020" lvl="0" marL="342900" rtl="0" algn="l">
              <a:spcBef>
                <a:spcPts val="576"/>
              </a:spcBef>
              <a:spcAft>
                <a:spcPts val="0"/>
              </a:spcAft>
              <a:buClr>
                <a:schemeClr val="dk1"/>
              </a:buClr>
              <a:buSzPts val="3200"/>
              <a:buNone/>
            </a:pPr>
            <a:r>
              <a:t/>
            </a:r>
            <a:endParaRPr/>
          </a:p>
        </p:txBody>
      </p:sp>
      <p:sp>
        <p:nvSpPr>
          <p:cNvPr id="58" name="Google Shape;58;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br>
              <a:rPr lang="en-US" u="sng" dirty="0">
                <a:latin typeface="Times New Roman" pitchFamily="18" charset="0"/>
                <a:cs typeface="Times New Roman" pitchFamily="18" charset="0"/>
                <a:sym typeface="+mn-ea"/>
              </a:rPr>
            </a:br>
            <a:r>
              <a:rPr lang="en-US" u="sng" dirty="0">
                <a:latin typeface="Times New Roman" pitchFamily="18" charset="0"/>
                <a:cs typeface="Times New Roman" pitchFamily="18" charset="0"/>
                <a:sym typeface="+mn-ea"/>
              </a:rPr>
              <a:t>References</a:t>
            </a:r>
            <a:br>
              <a:rPr lang="en-US" dirty="0"/>
            </a:br>
            <a:endParaRPr lang="en-US" dirty="0"/>
          </a:p>
        </p:txBody>
      </p:sp>
      <p:sp>
        <p:nvSpPr>
          <p:cNvPr id="12" name="Content Placeholder 2"/>
          <p:cNvSpPr>
            <a:spLocks noGrp="1"/>
          </p:cNvSpPr>
          <p:nvPr>
            <p:ph idx="1"/>
          </p:nvPr>
        </p:nvSpPr>
        <p:spPr/>
        <p:txBody>
          <a:bodyPr>
            <a:noAutofit/>
          </a:bodyPr>
          <a:lstStyle/>
          <a:p>
            <a:pPr algn="just"/>
            <a:r>
              <a:rPr lang="en-GB" sz="2000" dirty="0">
                <a:latin typeface="Times New Roman" panose="02020603050405020304" pitchFamily="18" charset="0"/>
                <a:cs typeface="Times New Roman" panose="02020603050405020304" pitchFamily="18" charset="0"/>
              </a:rPr>
              <a:t>[1]</a:t>
            </a:r>
            <a:r>
              <a:rPr lang="en-GB" sz="2000" dirty="0" err="1">
                <a:latin typeface="Times New Roman" panose="02020603050405020304" pitchFamily="18" charset="0"/>
                <a:cs typeface="Times New Roman" panose="02020603050405020304" pitchFamily="18" charset="0"/>
              </a:rPr>
              <a:t>Ihekweaba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Chukwugoziem</a:t>
            </a:r>
            <a:r>
              <a:rPr lang="en-GB" sz="2000" dirty="0">
                <a:latin typeface="Times New Roman" panose="02020603050405020304" pitchFamily="18" charset="0"/>
                <a:cs typeface="Times New Roman" panose="02020603050405020304" pitchFamily="18" charset="0"/>
              </a:rPr>
              <a:t>, Aru Okereke Eze, E. </a:t>
            </a:r>
            <a:r>
              <a:rPr lang="en-GB" sz="2000" dirty="0" err="1">
                <a:latin typeface="Times New Roman" panose="02020603050405020304" pitchFamily="18" charset="0"/>
                <a:cs typeface="Times New Roman" panose="02020603050405020304" pitchFamily="18" charset="0"/>
              </a:rPr>
              <a:t>Chiaghana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Chukwunonso</a:t>
            </a:r>
            <a:r>
              <a:rPr lang="en-GB" sz="2000" dirty="0">
                <a:latin typeface="Times New Roman" panose="02020603050405020304" pitchFamily="18" charset="0"/>
                <a:cs typeface="Times New Roman" panose="02020603050405020304" pitchFamily="18" charset="0"/>
              </a:rPr>
              <a:t>, International Journal of scientific and engineering research ISJER, A Quick Response (QR) code generator with mobile scan application for mobile network recharge options, 10, ( 2019). </a:t>
            </a:r>
          </a:p>
          <a:p>
            <a:pPr algn="just"/>
            <a:r>
              <a:rPr lang="en-GB" sz="2000" dirty="0">
                <a:latin typeface="Times New Roman" panose="02020603050405020304" pitchFamily="18" charset="0"/>
                <a:cs typeface="Times New Roman" panose="02020603050405020304" pitchFamily="18" charset="0"/>
              </a:rPr>
              <a:t>[2] S.R. </a:t>
            </a:r>
            <a:r>
              <a:rPr lang="en-GB" sz="2000" dirty="0" err="1">
                <a:latin typeface="Times New Roman" panose="02020603050405020304" pitchFamily="18" charset="0"/>
                <a:cs typeface="Times New Roman" panose="02020603050405020304" pitchFamily="18" charset="0"/>
              </a:rPr>
              <a:t>Bharamagoudar</a:t>
            </a:r>
            <a:r>
              <a:rPr lang="en-GB" sz="2000" dirty="0">
                <a:latin typeface="Times New Roman" panose="02020603050405020304" pitchFamily="18" charset="0"/>
                <a:cs typeface="Times New Roman" panose="02020603050405020304" pitchFamily="18" charset="0"/>
              </a:rPr>
              <a:t>, R.B. Geeta, S.G. </a:t>
            </a:r>
            <a:r>
              <a:rPr lang="en-GB" sz="2000" dirty="0" err="1">
                <a:latin typeface="Times New Roman" panose="02020603050405020304" pitchFamily="18" charset="0"/>
                <a:cs typeface="Times New Roman" panose="02020603050405020304" pitchFamily="18" charset="0"/>
              </a:rPr>
              <a:t>Totad</a:t>
            </a:r>
            <a:r>
              <a:rPr lang="en-GB" sz="2000" dirty="0">
                <a:latin typeface="Times New Roman" panose="02020603050405020304" pitchFamily="18" charset="0"/>
                <a:cs typeface="Times New Roman" panose="02020603050405020304" pitchFamily="18" charset="0"/>
              </a:rPr>
              <a:t>, Journal at International journal of advanced research in computer and Communication engineering “Web based student information management system” 2 (2013). </a:t>
            </a:r>
          </a:p>
          <a:p>
            <a:pPr algn="just"/>
            <a:r>
              <a:rPr lang="en-GB" sz="2000" dirty="0">
                <a:latin typeface="Times New Roman" panose="02020603050405020304" pitchFamily="18" charset="0"/>
                <a:cs typeface="Times New Roman" panose="02020603050405020304" pitchFamily="18" charset="0"/>
              </a:rPr>
              <a:t>[3] Md. </a:t>
            </a:r>
            <a:r>
              <a:rPr lang="en-GB" sz="2000" dirty="0" err="1">
                <a:latin typeface="Times New Roman" panose="02020603050405020304" pitchFamily="18" charset="0"/>
                <a:cs typeface="Times New Roman" panose="02020603050405020304" pitchFamily="18" charset="0"/>
              </a:rPr>
              <a:t>Sanaul</a:t>
            </a:r>
            <a:r>
              <a:rPr lang="en-GB" sz="2000" dirty="0">
                <a:latin typeface="Times New Roman" panose="02020603050405020304" pitchFamily="18" charset="0"/>
                <a:cs typeface="Times New Roman" panose="02020603050405020304" pitchFamily="18" charset="0"/>
              </a:rPr>
              <a:t> Haque, Richard </a:t>
            </a:r>
            <a:r>
              <a:rPr lang="en-GB" sz="2000" dirty="0" err="1">
                <a:latin typeface="Times New Roman" panose="02020603050405020304" pitchFamily="18" charset="0"/>
                <a:cs typeface="Times New Roman" panose="02020603050405020304" pitchFamily="18" charset="0"/>
              </a:rPr>
              <a:t>Dybowski</a:t>
            </a:r>
            <a:r>
              <a:rPr lang="en-GB" sz="2000" dirty="0">
                <a:latin typeface="Times New Roman" panose="02020603050405020304" pitchFamily="18" charset="0"/>
                <a:cs typeface="Times New Roman" panose="02020603050405020304" pitchFamily="18" charset="0"/>
              </a:rPr>
              <a:t>, at First International Conference on systems Informatics, </a:t>
            </a:r>
            <a:r>
              <a:rPr lang="en-GB" sz="2000" dirty="0" err="1">
                <a:latin typeface="Times New Roman" panose="02020603050405020304" pitchFamily="18" charset="0"/>
                <a:cs typeface="Times New Roman" panose="02020603050405020304" pitchFamily="18" charset="0"/>
              </a:rPr>
              <a:t>Modeling</a:t>
            </a:r>
            <a:r>
              <a:rPr lang="en-GB" sz="2000" dirty="0">
                <a:latin typeface="Times New Roman" panose="02020603050405020304" pitchFamily="18" charset="0"/>
                <a:cs typeface="Times New Roman" panose="02020603050405020304" pitchFamily="18" charset="0"/>
              </a:rPr>
              <a:t> and Simulation “Advanced QR Code based Identity card: A new era for generating student ID card in developing countries” (2014).</a:t>
            </a:r>
          </a:p>
          <a:p>
            <a:pPr algn="just"/>
            <a:r>
              <a:rPr lang="en-GB" sz="2000" dirty="0">
                <a:latin typeface="Times New Roman" panose="02020603050405020304" pitchFamily="18" charset="0"/>
                <a:cs typeface="Times New Roman" panose="02020603050405020304" pitchFamily="18" charset="0"/>
              </a:rPr>
              <a:t>[4] </a:t>
            </a:r>
            <a:r>
              <a:rPr lang="en-GB" sz="2000" dirty="0" err="1">
                <a:latin typeface="Times New Roman" panose="02020603050405020304" pitchFamily="18" charset="0"/>
                <a:cs typeface="Times New Roman" panose="02020603050405020304" pitchFamily="18" charset="0"/>
              </a:rPr>
              <a:t>SmitaPatil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ShrutiDesurkar,DipaliSanas</a:t>
            </a:r>
            <a:r>
              <a:rPr lang="en-GB" sz="2000" dirty="0">
                <a:latin typeface="Times New Roman" panose="02020603050405020304" pitchFamily="18" charset="0"/>
                <a:cs typeface="Times New Roman" panose="02020603050405020304" pitchFamily="18" charset="0"/>
              </a:rPr>
              <a:t>; “An Intelligent Ticket Checker Application for Train using QR Code”; International Journal of Computer Applications, (2016), pp.15-20.</a:t>
            </a:r>
          </a:p>
          <a:p>
            <a:endParaRPr lang="en-US" sz="2000" dirty="0">
              <a:latin typeface="Times New Roman" panose="02020603050405020304"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2"/>
          <p:cNvSpPr/>
          <p:nvPr/>
        </p:nvSpPr>
        <p:spPr>
          <a:xfrm>
            <a:off x="883920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
          <p:cNvSpPr/>
          <p:nvPr/>
        </p:nvSpPr>
        <p:spPr>
          <a:xfrm>
            <a:off x="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
          <p:cNvSpPr txBox="1"/>
          <p:nvPr/>
        </p:nvSpPr>
        <p:spPr>
          <a:xfrm>
            <a:off x="228600" y="5631359"/>
            <a:ext cx="8915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u="sng">
                <a:solidFill>
                  <a:srgbClr val="17365D"/>
                </a:solidFill>
                <a:latin typeface="Calibri"/>
                <a:ea typeface="Calibri"/>
                <a:cs typeface="Calibri"/>
                <a:sym typeface="Calibri"/>
              </a:rPr>
              <a:t>_______________________________</a:t>
            </a:r>
            <a:endParaRPr/>
          </a:p>
        </p:txBody>
      </p:sp>
      <p:sp>
        <p:nvSpPr>
          <p:cNvPr id="35" name="Google Shape;35;p2"/>
          <p:cNvSpPr txBox="1"/>
          <p:nvPr>
            <p:ph type="title"/>
          </p:nvPr>
        </p:nvSpPr>
        <p:spPr>
          <a:xfrm>
            <a:off x="457200" y="228600"/>
            <a:ext cx="8229600" cy="851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Introduction</a:t>
            </a:r>
            <a:r>
              <a:rPr lang="en-US"/>
              <a:t>   </a:t>
            </a:r>
            <a:endParaRPr/>
          </a:p>
        </p:txBody>
      </p:sp>
      <p:sp>
        <p:nvSpPr>
          <p:cNvPr id="36" name="Google Shape;36;p2"/>
          <p:cNvSpPr txBox="1"/>
          <p:nvPr>
            <p:ph idx="1" type="body"/>
          </p:nvPr>
        </p:nvSpPr>
        <p:spPr>
          <a:xfrm>
            <a:off x="419100" y="1219195"/>
            <a:ext cx="8305800" cy="5181600"/>
          </a:xfrm>
          <a:prstGeom prst="rect">
            <a:avLst/>
          </a:prstGeom>
          <a:noFill/>
          <a:ln>
            <a:noFill/>
          </a:ln>
        </p:spPr>
        <p:txBody>
          <a:bodyPr anchorCtr="0" anchor="t" bIns="45700" lIns="91425" spcFirstLastPara="1" rIns="91425" wrap="square" tIns="45700">
            <a:normAutofit fontScale="77500" lnSpcReduction="20000"/>
          </a:bodyPr>
          <a:lstStyle/>
          <a:p>
            <a:pPr indent="-211962" lvl="0" marL="342900" rtl="0" algn="just">
              <a:spcBef>
                <a:spcPts val="0"/>
              </a:spcBef>
              <a:spcAft>
                <a:spcPts val="0"/>
              </a:spcAft>
              <a:buClr>
                <a:schemeClr val="dk1"/>
              </a:buClr>
              <a:buSzPct val="100000"/>
              <a:buNone/>
            </a:pPr>
            <a:r>
              <a:t/>
            </a:r>
            <a:endParaRPr sz="2500">
              <a:latin typeface="Times New Roman"/>
              <a:ea typeface="Times New Roman"/>
              <a:cs typeface="Times New Roman"/>
              <a:sym typeface="Times New Roman"/>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Pakistan is one of the countries having dangerous roads of world. </a:t>
            </a:r>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The country is also lacking in modern traffic management training institutions.</a:t>
            </a:r>
            <a:endParaRPr/>
          </a:p>
          <a:p>
            <a:pPr indent="-201485" lvl="0" marL="342900" rtl="0" algn="just">
              <a:spcBef>
                <a:spcPts val="445"/>
              </a:spcBef>
              <a:spcAft>
                <a:spcPts val="0"/>
              </a:spcAft>
              <a:buClr>
                <a:schemeClr val="dk1"/>
              </a:buClr>
              <a:buSzPct val="100000"/>
              <a:buNone/>
            </a:pPr>
            <a:r>
              <a:t/>
            </a:r>
            <a:endParaRPr sz="2700">
              <a:latin typeface="Times New Roman"/>
              <a:ea typeface="Times New Roman"/>
              <a:cs typeface="Times New Roman"/>
              <a:sym typeface="Times New Roman"/>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Detection of license, checking the validity of license is very difficult and time taking task </a:t>
            </a:r>
            <a:r>
              <a:rPr lang="en-US" sz="2500">
                <a:latin typeface="Times New Roman"/>
                <a:ea typeface="Times New Roman"/>
                <a:cs typeface="Times New Roman"/>
                <a:sym typeface="Times New Roman"/>
              </a:rPr>
              <a:t>in this crowded world. </a:t>
            </a:r>
            <a:endParaRPr/>
          </a:p>
          <a:p>
            <a:pPr indent="-201485" lvl="0" marL="342900" rtl="0" algn="just">
              <a:spcBef>
                <a:spcPts val="445"/>
              </a:spcBef>
              <a:spcAft>
                <a:spcPts val="0"/>
              </a:spcAft>
              <a:buClr>
                <a:schemeClr val="dk1"/>
              </a:buClr>
              <a:buSzPct val="100000"/>
              <a:buNone/>
            </a:pPr>
            <a:r>
              <a:t/>
            </a:r>
            <a:endParaRPr sz="2700">
              <a:latin typeface="Times New Roman"/>
              <a:ea typeface="Times New Roman"/>
              <a:cs typeface="Times New Roman"/>
              <a:sym typeface="Times New Roman"/>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Vehicle's detection is also an important part of Traffic Police’s tasks. </a:t>
            </a:r>
            <a:endParaRPr sz="2700">
              <a:latin typeface="Times New Roman"/>
              <a:ea typeface="Times New Roman"/>
              <a:cs typeface="Times New Roman"/>
              <a:sym typeface="Times New Roman"/>
            </a:endParaRPr>
          </a:p>
          <a:p>
            <a:pPr indent="0" lvl="0" marL="342900" rtl="0" algn="just">
              <a:spcBef>
                <a:spcPts val="445"/>
              </a:spcBef>
              <a:spcAft>
                <a:spcPts val="0"/>
              </a:spcAft>
              <a:buNone/>
            </a:pPr>
            <a:r>
              <a:t/>
            </a:r>
            <a:endParaRPr sz="2700">
              <a:latin typeface="Times New Roman"/>
              <a:ea typeface="Times New Roman"/>
              <a:cs typeface="Times New Roman"/>
              <a:sym typeface="Times New Roman"/>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We introduced a system that will cover main tasks of Traffic Police  by scanning driver’s License with QR code</a:t>
            </a:r>
            <a:endParaRPr sz="2700">
              <a:latin typeface="Times New Roman"/>
              <a:ea typeface="Times New Roman"/>
              <a:cs typeface="Times New Roman"/>
              <a:sym typeface="Times New Roman"/>
            </a:endParaRPr>
          </a:p>
          <a:p>
            <a:pPr indent="0" lvl="0" marL="342900" rtl="0" algn="just">
              <a:spcBef>
                <a:spcPts val="445"/>
              </a:spcBef>
              <a:spcAft>
                <a:spcPts val="0"/>
              </a:spcAft>
              <a:buNone/>
            </a:pPr>
            <a:r>
              <a:t/>
            </a:r>
            <a:endParaRPr sz="2700">
              <a:latin typeface="Times New Roman"/>
              <a:ea typeface="Times New Roman"/>
              <a:cs typeface="Times New Roman"/>
              <a:sym typeface="Times New Roman"/>
            </a:endParaRPr>
          </a:p>
          <a:p>
            <a:pPr indent="-334359" lvl="0" marL="342900" rtl="0" algn="just">
              <a:spcBef>
                <a:spcPts val="445"/>
              </a:spcBef>
              <a:spcAft>
                <a:spcPts val="0"/>
              </a:spcAft>
              <a:buClr>
                <a:schemeClr val="dk1"/>
              </a:buClr>
              <a:buSzPct val="100000"/>
              <a:buChar char="•"/>
            </a:pPr>
            <a:r>
              <a:rPr lang="en-US" sz="2700">
                <a:latin typeface="Times New Roman"/>
                <a:ea typeface="Times New Roman"/>
                <a:cs typeface="Times New Roman"/>
                <a:sym typeface="Times New Roman"/>
              </a:rPr>
              <a:t>They can also detect vehicle’s Monogram to check company name.</a:t>
            </a:r>
            <a:endParaRPr sz="2000">
              <a:latin typeface="Times New Roman"/>
              <a:ea typeface="Times New Roman"/>
              <a:cs typeface="Times New Roman"/>
              <a:sym typeface="Times New Roman"/>
            </a:endParaRPr>
          </a:p>
        </p:txBody>
      </p:sp>
      <p:sp>
        <p:nvSpPr>
          <p:cNvPr id="37" name="Google Shape;37;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 name="Google Shape;38;p2"/>
          <p:cNvPicPr preferRelativeResize="0"/>
          <p:nvPr/>
        </p:nvPicPr>
        <p:blipFill rotWithShape="1">
          <a:blip r:embed="rId3">
            <a:alphaModFix/>
          </a:blip>
          <a:srcRect b="0" l="0" r="0" t="0"/>
          <a:stretch/>
        </p:blipFill>
        <p:spPr>
          <a:xfrm>
            <a:off x="7663815" y="197485"/>
            <a:ext cx="922655" cy="8515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E0A68E-1FDE-4FD2-8155-3E14B5E1B2F7}"/>
              </a:ext>
            </a:extLst>
          </p:cNvPr>
          <p:cNvSpPr>
            <a:spLocks noGrp="1"/>
          </p:cNvSpPr>
          <p:nvPr>
            <p:ph type="sldNum" sz="quarter" idx="12"/>
          </p:nvPr>
        </p:nvSpPr>
        <p:spPr/>
        <p:txBody>
          <a:bodyPr/>
          <a:lstStyle/>
          <a:p>
            <a:fld id="{21BAB6EE-EAEA-4561-8880-8DF9D3AB286A}" type="slidenum">
              <a:rPr lang="en-US" smtClean="0"/>
              <a:pPr/>
              <a:t>5</a:t>
            </a:fld>
            <a:endParaRPr lang="en-US"/>
          </a:p>
        </p:txBody>
      </p:sp>
      <p:sp>
        <p:nvSpPr>
          <p:cNvPr id="5" name="Rectangle 4">
            <a:extLst>
              <a:ext uri="{FF2B5EF4-FFF2-40B4-BE49-F238E27FC236}">
                <a16:creationId xmlns:a16="http://schemas.microsoft.com/office/drawing/2014/main" id="{1FD3A0DE-35E8-452C-8BD0-CFE6861E26B0}"/>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4DA4356-E3A7-493A-981A-D7F4C4AFC21C}"/>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F4A56F5B-D2D6-44A7-BE98-70FD691F73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
        <p:nvSpPr>
          <p:cNvPr id="9" name="Rectangle 8"/>
          <p:cNvSpPr/>
          <p:nvPr/>
        </p:nvSpPr>
        <p:spPr>
          <a:xfrm>
            <a:off x="2286000" y="609600"/>
            <a:ext cx="3733800" cy="523220"/>
          </a:xfrm>
          <a:prstGeom prst="rect">
            <a:avLst/>
          </a:prstGeom>
        </p:spPr>
        <p:txBody>
          <a:bodyPr wrap="square">
            <a:spAutoFit/>
          </a:bodyPr>
          <a:lstStyle/>
          <a:p>
            <a:r>
              <a:rPr lang="en-US" sz="2800" dirty="0">
                <a:latin typeface="Times New Roman" pitchFamily="18" charset="0"/>
                <a:cs typeface="Times New Roman" pitchFamily="18" charset="0"/>
              </a:rPr>
              <a:t>           Working flow</a:t>
            </a:r>
          </a:p>
        </p:txBody>
      </p:sp>
      <p:sp>
        <p:nvSpPr>
          <p:cNvPr id="2" name="Content Placeholder 1"/>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59A948B6-7FFC-42AA-BE52-4C87ABC37D73}"/>
              </a:ext>
            </a:extLst>
          </p:cNvPr>
          <p:cNvPicPr>
            <a:picLocks noChangeAspect="1"/>
          </p:cNvPicPr>
          <p:nvPr/>
        </p:nvPicPr>
        <p:blipFill>
          <a:blip r:embed="rId3"/>
          <a:stretch>
            <a:fillRect/>
          </a:stretch>
        </p:blipFill>
        <p:spPr>
          <a:xfrm>
            <a:off x="457200" y="1456773"/>
            <a:ext cx="8381999" cy="5203742"/>
          </a:xfrm>
          <a:prstGeom prst="rect">
            <a:avLst/>
          </a:prstGeom>
        </p:spPr>
      </p:pic>
    </p:spTree>
    <p:extLst>
      <p:ext uri="{BB962C8B-B14F-4D97-AF65-F5344CB8AC3E}">
        <p14:creationId xmlns:p14="http://schemas.microsoft.com/office/powerpoint/2010/main" val="39861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BAB6EE-EAEA-4561-8880-8DF9D3AB286A}" type="slidenum">
              <a:rPr lang="en-US" smtClean="0"/>
              <a:pPr/>
              <a:t>6</a:t>
            </a:fld>
            <a:endParaRPr lang="en-US"/>
          </a:p>
        </p:txBody>
      </p:sp>
      <p:sp>
        <p:nvSpPr>
          <p:cNvPr id="5" name="Rectangle 4">
            <a:extLst>
              <a:ext uri="{FF2B5EF4-FFF2-40B4-BE49-F238E27FC236}">
                <a16:creationId xmlns:a16="http://schemas.microsoft.com/office/drawing/2014/main" id="{20D39422-862B-4CC7-B168-EA0162794DD9}"/>
              </a:ext>
            </a:extLst>
          </p:cNvPr>
          <p:cNvSpPr/>
          <p:nvPr/>
        </p:nvSpPr>
        <p:spPr>
          <a:xfrm>
            <a:off x="2743200" y="761654"/>
            <a:ext cx="3303212" cy="369909"/>
          </a:xfrm>
          <a:prstGeom prst="rect">
            <a:avLst/>
          </a:prstGeom>
        </p:spPr>
        <p:txBody>
          <a:bodyPr wrap="none">
            <a:spAutoFit/>
          </a:bodyPr>
          <a:lstStyle/>
          <a:p>
            <a:pPr algn="just">
              <a:lnSpc>
                <a:spcPct val="105000"/>
              </a:lnSpc>
              <a:spcBef>
                <a:spcPts val="600"/>
              </a:spcBef>
            </a:pPr>
            <a:r>
              <a:rPr lang="en-GB" b="1" dirty="0">
                <a:latin typeface="Times New Roman" panose="02020603050405020304" pitchFamily="18" charset="0"/>
                <a:ea typeface="Times New Roman" panose="02020603050405020304" pitchFamily="18" charset="0"/>
                <a:cs typeface="Times New Roman" panose="02020603050405020304" pitchFamily="18" charset="0"/>
              </a:rPr>
              <a:t>TRP Officer Sequence Diagram</a:t>
            </a:r>
            <a:endParaRPr lang="en-GB" b="1" dirty="0">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7E8F25-CB4D-4776-8747-B6B9FE16BB1E}"/>
              </a:ext>
            </a:extLst>
          </p:cNvPr>
          <p:cNvPicPr>
            <a:picLocks noChangeAspect="1"/>
          </p:cNvPicPr>
          <p:nvPr/>
        </p:nvPicPr>
        <p:blipFill>
          <a:blip r:embed="rId2"/>
          <a:stretch>
            <a:fillRect/>
          </a:stretch>
        </p:blipFill>
        <p:spPr>
          <a:xfrm>
            <a:off x="1737114" y="1276925"/>
            <a:ext cx="5669771" cy="4304149"/>
          </a:xfrm>
          <a:prstGeom prst="rect">
            <a:avLst/>
          </a:prstGeom>
        </p:spPr>
      </p:pic>
      <p:pic>
        <p:nvPicPr>
          <p:cNvPr id="8" name="Picture 7">
            <a:extLst>
              <a:ext uri="{FF2B5EF4-FFF2-40B4-BE49-F238E27FC236}">
                <a16:creationId xmlns:a16="http://schemas.microsoft.com/office/drawing/2014/main" id="{79820B89-C28F-4B9C-B967-5C2EA94D988A}"/>
              </a:ext>
            </a:extLst>
          </p:cNvPr>
          <p:cNvPicPr>
            <a:picLocks noChangeAspect="1"/>
          </p:cNvPicPr>
          <p:nvPr/>
        </p:nvPicPr>
        <p:blipFill>
          <a:blip r:embed="rId3"/>
          <a:stretch>
            <a:fillRect/>
          </a:stretch>
        </p:blipFill>
        <p:spPr>
          <a:xfrm>
            <a:off x="8769392" y="-1"/>
            <a:ext cx="338321" cy="7086609"/>
          </a:xfrm>
          <a:prstGeom prst="rect">
            <a:avLst/>
          </a:prstGeom>
        </p:spPr>
      </p:pic>
      <p:pic>
        <p:nvPicPr>
          <p:cNvPr id="9" name="Picture 8">
            <a:extLst>
              <a:ext uri="{FF2B5EF4-FFF2-40B4-BE49-F238E27FC236}">
                <a16:creationId xmlns:a16="http://schemas.microsoft.com/office/drawing/2014/main" id="{C0FBD207-5F5A-4FEC-994E-930721587835}"/>
              </a:ext>
            </a:extLst>
          </p:cNvPr>
          <p:cNvPicPr>
            <a:picLocks noChangeAspect="1"/>
          </p:cNvPicPr>
          <p:nvPr/>
        </p:nvPicPr>
        <p:blipFill>
          <a:blip r:embed="rId3"/>
          <a:stretch>
            <a:fillRect/>
          </a:stretch>
        </p:blipFill>
        <p:spPr>
          <a:xfrm>
            <a:off x="0" y="-2"/>
            <a:ext cx="338321" cy="70866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ctrTitle"/>
          </p:nvPr>
        </p:nvSpPr>
        <p:spPr>
          <a:xfrm>
            <a:off x="685800" y="228600"/>
            <a:ext cx="7772400" cy="685800"/>
          </a:xfrm>
        </p:spPr>
        <p:txBody>
          <a:bodyPr>
            <a:noAutofit/>
          </a:bodyPr>
          <a:lstStyle/>
          <a:p>
            <a:r>
              <a:rPr lang="en-US" sz="3600" u="sng" dirty="0">
                <a:latin typeface="Times New Roman" pitchFamily="18" charset="0"/>
                <a:cs typeface="Times New Roman" pitchFamily="18" charset="0"/>
                <a:sym typeface="+mn-ea"/>
              </a:rPr>
              <a:t>Applications And Comparison Table</a:t>
            </a:r>
            <a:endParaRPr lang="en-US" sz="3600" u="sng" dirty="0">
              <a:latin typeface="Times New Roman" pitchFamily="18" charset="0"/>
              <a:cs typeface="Times New Roman" pitchFamily="18" charset="0"/>
            </a:endParaRPr>
          </a:p>
        </p:txBody>
      </p:sp>
      <p:graphicFrame>
        <p:nvGraphicFramePr>
          <p:cNvPr id="11" name="Table 10"/>
          <p:cNvGraphicFramePr>
            <a:graphicFrameLocks noGrp="1"/>
          </p:cNvGraphicFramePr>
          <p:nvPr/>
        </p:nvGraphicFramePr>
        <p:xfrm>
          <a:off x="762000" y="990602"/>
          <a:ext cx="7696199" cy="5333998"/>
        </p:xfrm>
        <a:graphic>
          <a:graphicData uri="http://schemas.openxmlformats.org/drawingml/2006/table">
            <a:tbl>
              <a:tblPr/>
              <a:tblGrid>
                <a:gridCol w="1691273">
                  <a:extLst>
                    <a:ext uri="{9D8B030D-6E8A-4147-A177-3AD203B41FA5}">
                      <a16:colId xmlns:a16="http://schemas.microsoft.com/office/drawing/2014/main" val="20000"/>
                    </a:ext>
                  </a:extLst>
                </a:gridCol>
                <a:gridCol w="1486461">
                  <a:extLst>
                    <a:ext uri="{9D8B030D-6E8A-4147-A177-3AD203B41FA5}">
                      <a16:colId xmlns:a16="http://schemas.microsoft.com/office/drawing/2014/main" val="20001"/>
                    </a:ext>
                  </a:extLst>
                </a:gridCol>
                <a:gridCol w="1551844">
                  <a:extLst>
                    <a:ext uri="{9D8B030D-6E8A-4147-A177-3AD203B41FA5}">
                      <a16:colId xmlns:a16="http://schemas.microsoft.com/office/drawing/2014/main" val="20002"/>
                    </a:ext>
                  </a:extLst>
                </a:gridCol>
                <a:gridCol w="1264319">
                  <a:extLst>
                    <a:ext uri="{9D8B030D-6E8A-4147-A177-3AD203B41FA5}">
                      <a16:colId xmlns:a16="http://schemas.microsoft.com/office/drawing/2014/main" val="20003"/>
                    </a:ext>
                  </a:extLst>
                </a:gridCol>
                <a:gridCol w="1702302">
                  <a:extLst>
                    <a:ext uri="{9D8B030D-6E8A-4147-A177-3AD203B41FA5}">
                      <a16:colId xmlns:a16="http://schemas.microsoft.com/office/drawing/2014/main" val="20004"/>
                    </a:ext>
                  </a:extLst>
                </a:gridCol>
              </a:tblGrid>
              <a:tr h="2147246">
                <a:tc>
                  <a:txBody>
                    <a:bodyPr/>
                    <a:lstStyle/>
                    <a:p>
                      <a:pPr marL="228600" marR="0" algn="l">
                        <a:lnSpc>
                          <a:spcPct val="105000"/>
                        </a:lnSpc>
                        <a:spcBef>
                          <a:spcPts val="0"/>
                        </a:spcBef>
                        <a:spcAft>
                          <a:spcPts val="800"/>
                        </a:spcAft>
                      </a:pPr>
                      <a:r>
                        <a:rPr lang="en-US" sz="1000" b="1" dirty="0">
                          <a:solidFill>
                            <a:srgbClr val="000000"/>
                          </a:solidFill>
                          <a:latin typeface="Calibri"/>
                          <a:ea typeface="Times New Roman"/>
                          <a:cs typeface="Arial"/>
                        </a:rPr>
                        <a:t>Functionality </a:t>
                      </a:r>
                      <a:endParaRPr lang="en-US" sz="1100" dirty="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QR based License Detection (Proposed)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b="1" dirty="0">
                          <a:solidFill>
                            <a:srgbClr val="000000"/>
                          </a:solidFill>
                          <a:latin typeface="Calibri"/>
                          <a:ea typeface="Times New Roman"/>
                          <a:cs typeface="Arial"/>
                        </a:rPr>
                        <a:t>Driving License Verification Pakistan </a:t>
                      </a:r>
                      <a:endParaRPr lang="en-US" sz="1100" dirty="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Scanner-Driver’s license scanner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DMV Driver License </a:t>
                      </a:r>
                      <a:endParaRPr lang="en-US" sz="1100">
                        <a:latin typeface="Calibri"/>
                        <a:ea typeface="Times New Roman"/>
                        <a:cs typeface="Arial"/>
                      </a:endParaRPr>
                    </a:p>
                    <a:p>
                      <a:pPr marL="228600" marR="0" algn="l">
                        <a:lnSpc>
                          <a:spcPct val="105000"/>
                        </a:lnSpc>
                        <a:spcBef>
                          <a:spcPts val="0"/>
                        </a:spcBef>
                        <a:spcAft>
                          <a:spcPts val="800"/>
                        </a:spcAft>
                      </a:pPr>
                      <a:r>
                        <a:rPr lang="en-US" sz="1000" b="1">
                          <a:solidFill>
                            <a:srgbClr val="000000"/>
                          </a:solidFill>
                          <a:latin typeface="Calibri"/>
                          <a:ea typeface="Times New Roman"/>
                          <a:cs typeface="Arial"/>
                        </a:rPr>
                        <a:t> Scanner &amp; Decoder, Reader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600026">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Scan QR Code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1"/>
                  </a:ext>
                </a:extLst>
              </a:tr>
              <a:tr h="600026">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Scan vehicle’s Monogram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2"/>
                  </a:ext>
                </a:extLst>
              </a:tr>
              <a:tr h="600026">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Match info with driver’s database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dirty="0">
                          <a:solidFill>
                            <a:srgbClr val="000000"/>
                          </a:solidFill>
                          <a:latin typeface="MS Gothic"/>
                          <a:ea typeface="Times New Roman"/>
                          <a:cs typeface="MS Gothic"/>
                        </a:rPr>
                        <a:t>✖</a:t>
                      </a:r>
                      <a:r>
                        <a:rPr lang="en-US" sz="1000" dirty="0">
                          <a:solidFill>
                            <a:srgbClr val="000000"/>
                          </a:solidFill>
                          <a:latin typeface="Calibri"/>
                          <a:ea typeface="Times New Roman"/>
                          <a:cs typeface="Arial"/>
                        </a:rPr>
                        <a:t> </a:t>
                      </a:r>
                      <a:endParaRPr lang="en-US" sz="1100" dirty="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3"/>
                  </a:ext>
                </a:extLst>
              </a:tr>
              <a:tr h="600026">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Detect Fake license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0004"/>
                  </a:ext>
                </a:extLst>
              </a:tr>
              <a:tr h="786648">
                <a:tc>
                  <a:txBody>
                    <a:bodyPr/>
                    <a:lstStyle/>
                    <a:p>
                      <a:pPr marL="228600" marR="0" algn="l">
                        <a:lnSpc>
                          <a:spcPct val="105000"/>
                        </a:lnSpc>
                        <a:spcBef>
                          <a:spcPts val="0"/>
                        </a:spcBef>
                        <a:spcAft>
                          <a:spcPts val="800"/>
                        </a:spcAft>
                      </a:pPr>
                      <a:r>
                        <a:rPr lang="en-US" sz="1000" b="1">
                          <a:solidFill>
                            <a:srgbClr val="000000"/>
                          </a:solidFill>
                          <a:latin typeface="Calibri"/>
                          <a:ea typeface="Times New Roman"/>
                          <a:cs typeface="Arial"/>
                        </a:rPr>
                        <a:t>Add/remove  employees and drivers in the DB</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228600" marR="0" algn="l">
                        <a:lnSpc>
                          <a:spcPct val="105000"/>
                        </a:lnSpc>
                        <a:spcBef>
                          <a:spcPts val="0"/>
                        </a:spcBef>
                        <a:spcAft>
                          <a:spcPts val="800"/>
                        </a:spcAft>
                      </a:pP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Calibri"/>
                          <a:ea typeface="Times New Roman"/>
                          <a:cs typeface="Arial"/>
                        </a:rPr>
                        <a:t>         </a:t>
                      </a:r>
                      <a:endParaRPr lang="en-US" sz="1100">
                        <a:latin typeface="Calibri"/>
                        <a:ea typeface="Times New Roman"/>
                        <a:cs typeface="Arial"/>
                      </a:endParaRPr>
                    </a:p>
                    <a:p>
                      <a:pPr marL="228600" marR="0" algn="l">
                        <a:lnSpc>
                          <a:spcPct val="105000"/>
                        </a:lnSpc>
                        <a:spcBef>
                          <a:spcPts val="0"/>
                        </a:spcBef>
                        <a:spcAft>
                          <a:spcPts val="800"/>
                        </a:spcAft>
                      </a:pPr>
                      <a:r>
                        <a:rPr lang="en-US" sz="1000">
                          <a:solidFill>
                            <a:srgbClr val="000000"/>
                          </a:solidFill>
                          <a:latin typeface="Calibri"/>
                          <a:ea typeface="Times New Roman"/>
                          <a:cs typeface="Arial"/>
                        </a:rPr>
                        <a:t>       </a:t>
                      </a: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a:solidFill>
                            <a:srgbClr val="000000"/>
                          </a:solidFill>
                          <a:latin typeface="Calibri"/>
                          <a:ea typeface="Times New Roman"/>
                          <a:cs typeface="Arial"/>
                        </a:rPr>
                        <a:t>              </a:t>
                      </a:r>
                      <a:endParaRPr lang="en-US" sz="1100">
                        <a:latin typeface="Calibri"/>
                        <a:ea typeface="Times New Roman"/>
                        <a:cs typeface="Arial"/>
                      </a:endParaRPr>
                    </a:p>
                    <a:p>
                      <a:pPr marL="228600" marR="0" algn="l">
                        <a:lnSpc>
                          <a:spcPct val="105000"/>
                        </a:lnSpc>
                        <a:spcBef>
                          <a:spcPts val="0"/>
                        </a:spcBef>
                        <a:spcAft>
                          <a:spcPts val="800"/>
                        </a:spcAft>
                      </a:pPr>
                      <a:r>
                        <a:rPr lang="en-US" sz="1000">
                          <a:solidFill>
                            <a:srgbClr val="000000"/>
                          </a:solidFill>
                          <a:latin typeface="Calibri"/>
                          <a:ea typeface="Times New Roman"/>
                          <a:cs typeface="Arial"/>
                        </a:rPr>
                        <a:t>            </a:t>
                      </a:r>
                      <a:r>
                        <a:rPr lang="en-US" sz="1000">
                          <a:solidFill>
                            <a:srgbClr val="000000"/>
                          </a:solidFill>
                          <a:latin typeface="MS Gothic"/>
                          <a:ea typeface="Times New Roman"/>
                          <a:cs typeface="MS Gothic"/>
                        </a:rPr>
                        <a:t>✖</a:t>
                      </a:r>
                      <a:r>
                        <a:rPr lang="en-US" sz="1000">
                          <a:solidFill>
                            <a:srgbClr val="000000"/>
                          </a:solidFill>
                          <a:latin typeface="Calibri"/>
                          <a:ea typeface="Times New Roman"/>
                          <a:cs typeface="Arial"/>
                        </a:rPr>
                        <a:t> </a:t>
                      </a:r>
                      <a:endParaRPr lang="en-US" sz="110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marL="228600" marR="0" algn="l">
                        <a:lnSpc>
                          <a:spcPct val="105000"/>
                        </a:lnSpc>
                        <a:spcBef>
                          <a:spcPts val="0"/>
                        </a:spcBef>
                        <a:spcAft>
                          <a:spcPts val="800"/>
                        </a:spcAft>
                      </a:pPr>
                      <a:r>
                        <a:rPr lang="en-US" sz="1000" dirty="0">
                          <a:solidFill>
                            <a:srgbClr val="000000"/>
                          </a:solidFill>
                          <a:latin typeface="Calibri"/>
                          <a:ea typeface="Times New Roman"/>
                          <a:cs typeface="Arial"/>
                        </a:rPr>
                        <a:t>           </a:t>
                      </a:r>
                      <a:r>
                        <a:rPr lang="en-US" sz="1000" dirty="0">
                          <a:solidFill>
                            <a:srgbClr val="000000"/>
                          </a:solidFill>
                          <a:latin typeface="MS Gothic"/>
                          <a:ea typeface="Times New Roman"/>
                          <a:cs typeface="MS Gothic"/>
                        </a:rPr>
                        <a:t>✖</a:t>
                      </a:r>
                      <a:r>
                        <a:rPr lang="en-US" sz="1000" dirty="0">
                          <a:solidFill>
                            <a:srgbClr val="000000"/>
                          </a:solidFill>
                          <a:latin typeface="Calibri"/>
                          <a:ea typeface="Times New Roman"/>
                          <a:cs typeface="Arial"/>
                        </a:rPr>
                        <a:t> </a:t>
                      </a:r>
                      <a:endParaRPr lang="en-US" sz="1100" dirty="0">
                        <a:latin typeface="Calibri"/>
                        <a:ea typeface="Times New Roman"/>
                        <a:cs typeface="Arial"/>
                      </a:endParaRPr>
                    </a:p>
                  </a:txBody>
                  <a:tcPr marL="53687" marR="53687" marT="93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u="sng" dirty="0">
                <a:latin typeface="Times New Roman" pitchFamily="18" charset="0"/>
                <a:cs typeface="Times New Roman" pitchFamily="18" charset="0"/>
                <a:sym typeface="+mn-ea"/>
              </a:rPr>
              <a:t>Problem statement</a:t>
            </a:r>
            <a:endParaRPr lang="en-US" u="sng" dirty="0">
              <a:latin typeface="Times New Roman" pitchFamily="18" charset="0"/>
              <a:cs typeface="Times New Roman" pitchFamily="18" charset="0"/>
            </a:endParaRPr>
          </a:p>
        </p:txBody>
      </p:sp>
      <p:sp>
        <p:nvSpPr>
          <p:cNvPr id="18" name="Content Placeholder 2"/>
          <p:cNvSpPr>
            <a:spLocks noGrp="1"/>
          </p:cNvSpPr>
          <p:nvPr>
            <p:ph idx="1"/>
          </p:nvPr>
        </p:nvSpPr>
        <p:spPr>
          <a:xfrm>
            <a:off x="685800" y="1600201"/>
            <a:ext cx="7772400" cy="4298950"/>
          </a:xfrm>
        </p:spPr>
        <p:txBody>
          <a:bodyPr>
            <a:normAutofit/>
          </a:bodyPr>
          <a:lstStyle/>
          <a:p>
            <a:pPr algn="just"/>
            <a:r>
              <a:rPr lang="en-GB" sz="2000" dirty="0">
                <a:latin typeface="Times New Roman" pitchFamily="18" charset="0"/>
                <a:cs typeface="Times New Roman" pitchFamily="18" charset="0"/>
              </a:rPr>
              <a:t>Pakistan is a densely populated country where we face heavy traffic on roads So, verification of every vehicle and drivers manually is a difficult task for  Traffic Police Officers.</a:t>
            </a:r>
          </a:p>
          <a:p>
            <a:pPr algn="just">
              <a:buNone/>
            </a:pPr>
            <a:r>
              <a:rPr lang="en-GB"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And there is not efficient way of detecting validity of the license given by thy drivers without using special device.</a:t>
            </a:r>
          </a:p>
          <a:p>
            <a:pPr algn="just">
              <a:buNone/>
            </a:pPr>
            <a:endParaRPr lang="en-GB" sz="2000" dirty="0">
              <a:latin typeface="Times New Roman" pitchFamily="18" charset="0"/>
              <a:cs typeface="Times New Roman" pitchFamily="18" charset="0"/>
            </a:endParaRPr>
          </a:p>
          <a:p>
            <a:pPr algn="just"/>
            <a:r>
              <a:rPr lang="en-GB" sz="2000" dirty="0">
                <a:latin typeface="Times New Roman" pitchFamily="18" charset="0"/>
                <a:cs typeface="Times New Roman" pitchFamily="18" charset="0"/>
              </a:rPr>
              <a:t>Driver faces problem in keeping all the documents  everywhere.</a:t>
            </a:r>
          </a:p>
          <a:p>
            <a:pPr algn="just"/>
            <a:r>
              <a:rPr lang="en-GB" sz="2000" dirty="0">
                <a:latin typeface="Times New Roman" pitchFamily="18" charset="0"/>
                <a:cs typeface="Times New Roman" pitchFamily="18" charset="0"/>
              </a:rPr>
              <a:t> Vehicles verification is also a difficult task for Traffic police as there are many un-registered vehicles.</a:t>
            </a:r>
          </a:p>
          <a:p>
            <a:pPr algn="just">
              <a:buNone/>
            </a:pPr>
            <a:endParaRPr lang="en-GB" sz="2000" dirty="0">
              <a:latin typeface="Times New Roman" pitchFamily="18" charset="0"/>
              <a:cs typeface="Times New Roman" pitchFamily="18" charset="0"/>
            </a:endParaRPr>
          </a:p>
          <a:p>
            <a:pPr>
              <a:buNone/>
            </a:pPr>
            <a:endParaRPr lang="en-US" sz="23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3"/>
          <p:cNvSpPr/>
          <p:nvPr/>
        </p:nvSpPr>
        <p:spPr>
          <a:xfrm>
            <a:off x="883920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3"/>
          <p:cNvSpPr/>
          <p:nvPr/>
        </p:nvSpPr>
        <p:spPr>
          <a:xfrm>
            <a:off x="0" y="0"/>
            <a:ext cx="304800" cy="6858000"/>
          </a:xfrm>
          <a:prstGeom prst="rect">
            <a:avLst/>
          </a:prstGeom>
          <a:solidFill>
            <a:srgbClr val="17365D"/>
          </a:solidFill>
          <a:ln cap="flat" cmpd="sng" w="25400">
            <a:solidFill>
              <a:srgbClr val="1736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3"/>
          <p:cNvSpPr txBox="1"/>
          <p:nvPr/>
        </p:nvSpPr>
        <p:spPr>
          <a:xfrm>
            <a:off x="228600" y="5631359"/>
            <a:ext cx="89154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u="sng">
                <a:solidFill>
                  <a:srgbClr val="17365D"/>
                </a:solidFill>
                <a:latin typeface="Calibri"/>
                <a:ea typeface="Calibri"/>
                <a:cs typeface="Calibri"/>
                <a:sym typeface="Calibri"/>
              </a:rPr>
              <a:t>_______________________________</a:t>
            </a:r>
            <a:endParaRPr/>
          </a:p>
        </p:txBody>
      </p:sp>
      <p:sp>
        <p:nvSpPr>
          <p:cNvPr id="43" name="Google Shape;43;p3"/>
          <p:cNvSpPr txBox="1"/>
          <p:nvPr>
            <p:ph type="title"/>
          </p:nvPr>
        </p:nvSpPr>
        <p:spPr>
          <a:xfrm>
            <a:off x="3810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u="sng">
                <a:latin typeface="Times New Roman"/>
                <a:ea typeface="Times New Roman"/>
                <a:cs typeface="Times New Roman"/>
                <a:sym typeface="Times New Roman"/>
              </a:rPr>
              <a:t>Objectives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44" name="Google Shape;44;p3"/>
          <p:cNvSpPr txBox="1"/>
          <p:nvPr>
            <p:ph idx="1" type="body"/>
          </p:nvPr>
        </p:nvSpPr>
        <p:spPr>
          <a:xfrm>
            <a:off x="570600" y="1295400"/>
            <a:ext cx="8002800" cy="4723500"/>
          </a:xfrm>
          <a:prstGeom prst="rect">
            <a:avLst/>
          </a:prstGeom>
          <a:noFill/>
          <a:ln>
            <a:noFill/>
          </a:ln>
        </p:spPr>
        <p:txBody>
          <a:bodyPr anchorCtr="0" anchor="t" bIns="45700" lIns="91425" spcFirstLastPara="1" rIns="91425" wrap="square" tIns="45700">
            <a:normAutofit fontScale="85000" lnSpcReduction="20000"/>
          </a:bodyPr>
          <a:lstStyle/>
          <a:p>
            <a:pPr indent="-330517" lvl="0" marL="342900" rtl="0" algn="just">
              <a:spcBef>
                <a:spcPts val="0"/>
              </a:spcBef>
              <a:spcAft>
                <a:spcPts val="0"/>
              </a:spcAft>
              <a:buClr>
                <a:schemeClr val="dk1"/>
              </a:buClr>
              <a:buSzPct val="100000"/>
              <a:buChar char="•"/>
            </a:pPr>
            <a:r>
              <a:rPr lang="en-US" sz="2600">
                <a:latin typeface="Times New Roman"/>
                <a:ea typeface="Times New Roman"/>
                <a:cs typeface="Times New Roman"/>
                <a:sym typeface="Times New Roman"/>
              </a:rPr>
              <a:t>This project is specially designed for traffic police and facilitate them to find out authorized users.</a:t>
            </a:r>
            <a:endParaRPr sz="2600">
              <a:latin typeface="Times New Roman"/>
              <a:ea typeface="Times New Roman"/>
              <a:cs typeface="Times New Roman"/>
              <a:sym typeface="Times New Roman"/>
            </a:endParaRPr>
          </a:p>
          <a:p>
            <a:pPr indent="0" lvl="0" marL="342900" rtl="0" algn="just">
              <a:spcBef>
                <a:spcPts val="0"/>
              </a:spcBef>
              <a:spcAft>
                <a:spcPts val="0"/>
              </a:spcAft>
              <a:buNone/>
            </a:pPr>
            <a:r>
              <a:t/>
            </a:r>
            <a:endParaRPr sz="2600">
              <a:latin typeface="Times New Roman"/>
              <a:ea typeface="Times New Roman"/>
              <a:cs typeface="Times New Roman"/>
              <a:sym typeface="Times New Roman"/>
            </a:endParaRPr>
          </a:p>
          <a:p>
            <a:pPr indent="-330517" lvl="0" marL="342900" rtl="0" algn="just">
              <a:spcBef>
                <a:spcPts val="481"/>
              </a:spcBef>
              <a:spcAft>
                <a:spcPts val="0"/>
              </a:spcAft>
              <a:buSzPct val="100000"/>
              <a:buChar char="•"/>
            </a:pPr>
            <a:r>
              <a:rPr lang="en-US" sz="2600">
                <a:latin typeface="Times New Roman"/>
                <a:ea typeface="Times New Roman"/>
                <a:cs typeface="Times New Roman"/>
                <a:sym typeface="Times New Roman"/>
              </a:rPr>
              <a:t>Help them to detect those having fake license</a:t>
            </a:r>
            <a:r>
              <a:rPr i="1" lang="en-US" sz="2600">
                <a:latin typeface="Times New Roman"/>
                <a:ea typeface="Times New Roman"/>
                <a:cs typeface="Times New Roman"/>
                <a:sym typeface="Times New Roman"/>
              </a:rPr>
              <a:t>.</a:t>
            </a:r>
            <a:endParaRPr i="1" sz="2600">
              <a:latin typeface="Times New Roman"/>
              <a:ea typeface="Times New Roman"/>
              <a:cs typeface="Times New Roman"/>
              <a:sym typeface="Times New Roman"/>
            </a:endParaRPr>
          </a:p>
          <a:p>
            <a:pPr indent="0" lvl="0" marL="0" rtl="0" algn="just">
              <a:spcBef>
                <a:spcPts val="481"/>
              </a:spcBef>
              <a:spcAft>
                <a:spcPts val="0"/>
              </a:spcAft>
              <a:buNone/>
            </a:pPr>
            <a:r>
              <a:t/>
            </a:r>
            <a:endParaRPr i="1" sz="2600">
              <a:latin typeface="Times New Roman"/>
              <a:ea typeface="Times New Roman"/>
              <a:cs typeface="Times New Roman"/>
              <a:sym typeface="Times New Roman"/>
            </a:endParaRPr>
          </a:p>
          <a:p>
            <a:pPr indent="-330517" lvl="0" marL="342900" rtl="0" algn="just">
              <a:spcBef>
                <a:spcPts val="481"/>
              </a:spcBef>
              <a:spcAft>
                <a:spcPts val="0"/>
              </a:spcAft>
              <a:buSzPct val="100000"/>
              <a:buChar char="•"/>
            </a:pPr>
            <a:r>
              <a:rPr lang="en-US" sz="2600">
                <a:latin typeface="Times New Roman"/>
                <a:ea typeface="Times New Roman"/>
                <a:cs typeface="Times New Roman"/>
                <a:sym typeface="Times New Roman"/>
              </a:rPr>
              <a:t>Our Objective behind this effort is to get rid of extra devices for scanning and verifying license.</a:t>
            </a:r>
            <a:endParaRPr sz="2600">
              <a:latin typeface="Times New Roman"/>
              <a:ea typeface="Times New Roman"/>
              <a:cs typeface="Times New Roman"/>
              <a:sym typeface="Times New Roman"/>
            </a:endParaRPr>
          </a:p>
          <a:p>
            <a:pPr indent="0" lvl="0" marL="342900" rtl="0" algn="just">
              <a:spcBef>
                <a:spcPts val="0"/>
              </a:spcBef>
              <a:spcAft>
                <a:spcPts val="0"/>
              </a:spcAft>
              <a:buNone/>
            </a:pPr>
            <a:r>
              <a:t/>
            </a:r>
            <a:endParaRPr sz="2600">
              <a:latin typeface="Times New Roman"/>
              <a:ea typeface="Times New Roman"/>
              <a:cs typeface="Times New Roman"/>
              <a:sym typeface="Times New Roman"/>
            </a:endParaRPr>
          </a:p>
          <a:p>
            <a:pPr indent="0" lvl="0" marL="342900" rtl="0" algn="just">
              <a:spcBef>
                <a:spcPts val="481"/>
              </a:spcBef>
              <a:spcAft>
                <a:spcPts val="0"/>
              </a:spcAft>
              <a:buNone/>
            </a:pPr>
            <a:r>
              <a:t/>
            </a:r>
            <a:endParaRPr i="1" sz="2600">
              <a:latin typeface="Times New Roman"/>
              <a:ea typeface="Times New Roman"/>
              <a:cs typeface="Times New Roman"/>
              <a:sym typeface="Times New Roman"/>
            </a:endParaRPr>
          </a:p>
          <a:p>
            <a:pPr indent="0" lvl="0" marL="342900" rtl="0" algn="just">
              <a:spcBef>
                <a:spcPts val="481"/>
              </a:spcBef>
              <a:spcAft>
                <a:spcPts val="0"/>
              </a:spcAft>
              <a:buNone/>
            </a:pPr>
            <a:r>
              <a:t/>
            </a:r>
            <a:endParaRPr i="1" sz="2600">
              <a:latin typeface="Times New Roman"/>
              <a:ea typeface="Times New Roman"/>
              <a:cs typeface="Times New Roman"/>
              <a:sym typeface="Times New Roman"/>
            </a:endParaRPr>
          </a:p>
          <a:p>
            <a:pPr indent="-330517" lvl="0" marL="342900" rtl="0" algn="just">
              <a:spcBef>
                <a:spcPts val="481"/>
              </a:spcBef>
              <a:spcAft>
                <a:spcPts val="0"/>
              </a:spcAft>
              <a:buSzPct val="100000"/>
              <a:buChar char="•"/>
            </a:pPr>
            <a:r>
              <a:rPr lang="en-US" sz="2600">
                <a:latin typeface="Times New Roman"/>
                <a:ea typeface="Times New Roman"/>
                <a:cs typeface="Times New Roman"/>
                <a:sym typeface="Times New Roman"/>
              </a:rPr>
              <a:t>Drivers  do not have to carry their License all the time. </a:t>
            </a:r>
            <a:endParaRPr/>
          </a:p>
          <a:p>
            <a:pPr indent="0" lvl="0" marL="342900" rtl="0" algn="just">
              <a:spcBef>
                <a:spcPts val="481"/>
              </a:spcBef>
              <a:spcAft>
                <a:spcPts val="0"/>
              </a:spcAft>
              <a:buNone/>
            </a:pPr>
            <a:r>
              <a:t/>
            </a:r>
            <a:endParaRPr sz="2600">
              <a:latin typeface="Times New Roman"/>
              <a:ea typeface="Times New Roman"/>
              <a:cs typeface="Times New Roman"/>
              <a:sym typeface="Times New Roman"/>
            </a:endParaRPr>
          </a:p>
          <a:p>
            <a:pPr indent="0" lvl="0" marL="342900" rtl="0" algn="just">
              <a:spcBef>
                <a:spcPts val="481"/>
              </a:spcBef>
              <a:spcAft>
                <a:spcPts val="0"/>
              </a:spcAft>
              <a:buNone/>
            </a:pPr>
            <a:r>
              <a:t/>
            </a:r>
            <a:endParaRPr/>
          </a:p>
        </p:txBody>
      </p:sp>
      <p:sp>
        <p:nvSpPr>
          <p:cNvPr id="45" name="Google Shape;45;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