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1"/>
  </p:notesMasterIdLst>
  <p:sldIdLst>
    <p:sldId id="256" r:id="rId2"/>
    <p:sldId id="258" r:id="rId3"/>
    <p:sldId id="259" r:id="rId4"/>
    <p:sldId id="262" r:id="rId5"/>
    <p:sldId id="279" r:id="rId6"/>
    <p:sldId id="322" r:id="rId7"/>
    <p:sldId id="323" r:id="rId8"/>
    <p:sldId id="325" r:id="rId9"/>
    <p:sldId id="326" r:id="rId10"/>
    <p:sldId id="328" r:id="rId11"/>
    <p:sldId id="327" r:id="rId12"/>
    <p:sldId id="320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7" r:id="rId22"/>
    <p:sldId id="339" r:id="rId23"/>
    <p:sldId id="340" r:id="rId24"/>
    <p:sldId id="341" r:id="rId25"/>
    <p:sldId id="342" r:id="rId26"/>
    <p:sldId id="343" r:id="rId27"/>
    <p:sldId id="344" r:id="rId28"/>
    <p:sldId id="338" r:id="rId29"/>
    <p:sldId id="318" r:id="rId3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2"/>
    </p:embeddedFont>
    <p:embeddedFont>
      <p:font typeface="Fira Sans Extra Condensed Medium" panose="020B060402020202020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E8665-679B-4D13-821E-11D7494C71A8}">
  <a:tblStyle styleId="{C98E8665-679B-4D13-821E-11D7494C71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AC1EB3B-6809-AAC2-D517-BFA67306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FE881D99-75A7-BFE1-666A-699CD430D0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4A31230A-4D28-A733-6AF3-236F9FD085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880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C28700DE-6C71-E570-0DF0-C83D6729F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>
            <a:extLst>
              <a:ext uri="{FF2B5EF4-FFF2-40B4-BE49-F238E27FC236}">
                <a16:creationId xmlns:a16="http://schemas.microsoft.com/office/drawing/2014/main" id="{77AC479E-74B1-B202-FD7C-8D23911E5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>
            <a:extLst>
              <a:ext uri="{FF2B5EF4-FFF2-40B4-BE49-F238E27FC236}">
                <a16:creationId xmlns:a16="http://schemas.microsoft.com/office/drawing/2014/main" id="{18171DC3-CB26-0598-8297-60EA9B26E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079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530C61F-7A66-B236-88D5-E46F708EC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30FA4660-A136-EF14-1DDD-10B224261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11662E8B-DB87-8B04-CABC-9D78D699D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645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EB72E52-FB5F-F141-B27F-63869CA7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4F728BB6-FCE2-1628-BB9D-7CACDA6A19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A4BE1A43-EAC5-EE1A-A28E-6779054977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980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D390D301-6984-5172-793B-BD49C09D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>
            <a:extLst>
              <a:ext uri="{FF2B5EF4-FFF2-40B4-BE49-F238E27FC236}">
                <a16:creationId xmlns:a16="http://schemas.microsoft.com/office/drawing/2014/main" id="{40472C44-86BC-D865-51DF-D7C143BF02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>
            <a:extLst>
              <a:ext uri="{FF2B5EF4-FFF2-40B4-BE49-F238E27FC236}">
                <a16:creationId xmlns:a16="http://schemas.microsoft.com/office/drawing/2014/main" id="{4F868170-F8B9-B2D5-948F-B18C23171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272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86111FD-BDF0-01CB-8AF8-E4C0BCBFC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98AC539A-CF5F-17C4-F89D-36709765BE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B0ED7ED9-3EC5-2C13-7948-CC35F8590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726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D96D03D-F9EA-8BE9-20F7-CD0B421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59749543-870F-E26A-23A3-1933965A19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68F6018B-EC82-43EF-605A-2A8B444868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022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183E9DF-1F38-08DB-B62D-73D264FC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56997A0E-A554-C757-6084-5E172347AD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4B25A7AA-A0B5-5215-1327-DB217CAAE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2856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09A108D5-B0AE-DAB2-53AC-19C3D30D6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>
            <a:extLst>
              <a:ext uri="{FF2B5EF4-FFF2-40B4-BE49-F238E27FC236}">
                <a16:creationId xmlns:a16="http://schemas.microsoft.com/office/drawing/2014/main" id="{B89E647A-757A-626F-4BD6-A074949B1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>
            <a:extLst>
              <a:ext uri="{FF2B5EF4-FFF2-40B4-BE49-F238E27FC236}">
                <a16:creationId xmlns:a16="http://schemas.microsoft.com/office/drawing/2014/main" id="{CCB31A15-EB79-F8A7-A91A-A1D618992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68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>
          <a:extLst>
            <a:ext uri="{FF2B5EF4-FFF2-40B4-BE49-F238E27FC236}">
              <a16:creationId xmlns:a16="http://schemas.microsoft.com/office/drawing/2014/main" id="{246DBC3F-9433-B323-1225-2B930F03B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>
            <a:extLst>
              <a:ext uri="{FF2B5EF4-FFF2-40B4-BE49-F238E27FC236}">
                <a16:creationId xmlns:a16="http://schemas.microsoft.com/office/drawing/2014/main" id="{D65B6097-437F-4F68-9CCE-442C9D6C88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>
            <a:extLst>
              <a:ext uri="{FF2B5EF4-FFF2-40B4-BE49-F238E27FC236}">
                <a16:creationId xmlns:a16="http://schemas.microsoft.com/office/drawing/2014/main" id="{C809D951-7F43-8CCF-143B-3E224B726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929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0332F0B-BFAB-858E-4F3B-303FB298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06F41C3D-70FD-08CD-4D60-AF1387B11E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8A26C8F7-268F-D5EA-B915-987406467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340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87141CC-B254-A014-F031-6E7E66E39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C06B99D2-0E5F-E7C7-7D47-9740FEEF8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DCDA0CFA-E52D-1832-B74A-2FDF30D3E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3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25B16925-47B4-A029-0D1E-278B3D11E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604452E9-799F-7576-62F6-EE4E3A1798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7FF27CD1-BB5A-6AB2-D1B1-09B2DD251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1326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6603E9AA-ADD3-790A-33A0-6A590DB3E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500DED31-CBBA-331B-8B20-89D9AEDAE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F2FEEE1C-7C9B-3827-493A-3F6309E1C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347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36670ACD-39C2-F152-2BEF-F672F6853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63778DA5-468C-1E53-5518-7AF422821D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92CB2D5A-81BE-0954-5066-D4010A280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2607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4C481E29-4187-C36A-58D9-251EC59A8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32B4EF3D-3417-9902-D73B-456B68C8C3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321C4685-62B3-4401-4588-8E68D954D9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440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D73DCDEF-A89D-B778-19D2-7CD01E8E7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269A2795-D3FE-C439-4827-5A68F73E1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9F2799A0-05BD-977C-4D37-58BB4C3E3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013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EF62A036-E0D0-6243-B7AE-CDDC0F367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>
            <a:extLst>
              <a:ext uri="{FF2B5EF4-FFF2-40B4-BE49-F238E27FC236}">
                <a16:creationId xmlns:a16="http://schemas.microsoft.com/office/drawing/2014/main" id="{8ECA0B90-D8EF-F190-9539-4478AB4D46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>
            <a:extLst>
              <a:ext uri="{FF2B5EF4-FFF2-40B4-BE49-F238E27FC236}">
                <a16:creationId xmlns:a16="http://schemas.microsoft.com/office/drawing/2014/main" id="{C924B198-5044-B211-6DEF-908102120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0047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0EC7602-DF17-ECA8-F35E-EFA4DC3F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F4B0D020-B328-3C1B-289C-326280E209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D2AA5A92-13B6-5619-1F24-096DCEEC8A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0524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33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a9fa940987_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a9fa940987_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FE30720-F8CF-DC7D-F8CD-8C1AAA7C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AA3D3219-E0CC-901F-7C9F-A62AD986C2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052DCC6E-1507-8961-329A-E043B46798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545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0C2CACF-C200-84C8-1930-0F293B9D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66B0B96F-900D-FA3C-C533-1D16F8A422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FCF1D282-8B79-4BC8-9D0E-65B97536E0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932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80EBC4D-082D-DA16-B9D4-E3AB62A5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C18B7E25-E5D0-09B6-4E0A-E4DC832EDB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D2733A96-7DEB-A8C2-0B9E-EBB0C70A4D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89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DC25343-3077-9762-9CB3-50E454F18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>
            <a:extLst>
              <a:ext uri="{FF2B5EF4-FFF2-40B4-BE49-F238E27FC236}">
                <a16:creationId xmlns:a16="http://schemas.microsoft.com/office/drawing/2014/main" id="{A897471C-7E19-AF17-87A4-8145588D5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>
            <a:extLst>
              <a:ext uri="{FF2B5EF4-FFF2-40B4-BE49-F238E27FC236}">
                <a16:creationId xmlns:a16="http://schemas.microsoft.com/office/drawing/2014/main" id="{8128B439-0C98-B695-F1AA-D91C5E129E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67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13375" y="2227050"/>
            <a:ext cx="4462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13225" y="3045375"/>
            <a:ext cx="4462500" cy="6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 idx="2" hasCustomPrompt="1"/>
          </p:nvPr>
        </p:nvSpPr>
        <p:spPr>
          <a:xfrm>
            <a:off x="713300" y="1262325"/>
            <a:ext cx="4462500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6" name="Google Shape;46;p9"/>
          <p:cNvSpPr/>
          <p:nvPr/>
        </p:nvSpPr>
        <p:spPr>
          <a:xfrm>
            <a:off x="5270400" y="979500"/>
            <a:ext cx="1216200" cy="159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6486600" y="2571900"/>
            <a:ext cx="12162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istor-calculator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facebook.com/profile.php?id=61565684507204&amp;mibextid=ZbWKw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ieee-bau-robotics-and-automation-society-center-53780b300/?lipi=urn%3Ali%3Apage%3Ad_flagship3_profile_verification_details%3BCxfUNLT8T6SnV8ASRrsuBA%3D%3D" TargetMode="External"/><Relationship Id="rId5" Type="http://schemas.openxmlformats.org/officeDocument/2006/relationships/hyperlink" Target="https://www.instagram.com/ras.ieee.bau?igsh=MWJhdHdrcGc2dGZhNw%3D%3D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403273" y="1680290"/>
            <a:ext cx="6337453" cy="17829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Electronic Circuit </a:t>
            </a:r>
            <a:r>
              <a:rPr lang="en-US" dirty="0">
                <a:solidFill>
                  <a:schemeClr val="bg2"/>
                </a:solidFill>
              </a:rPr>
              <a:t>Fundamentals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58289-1F6A-D7B3-0C6E-88B99F8E2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103" y="4268802"/>
            <a:ext cx="1352550" cy="390525"/>
          </a:xfrm>
          <a:prstGeom prst="rect">
            <a:avLst/>
          </a:prstGeom>
        </p:spPr>
      </p:pic>
      <p:pic>
        <p:nvPicPr>
          <p:cNvPr id="7" name="Picture 6" descr="A purple ribbon with red text&#10;&#10;Description automatically generated">
            <a:extLst>
              <a:ext uri="{FF2B5EF4-FFF2-40B4-BE49-F238E27FC236}">
                <a16:creationId xmlns:a16="http://schemas.microsoft.com/office/drawing/2014/main" id="{77F50010-EB5F-9F5C-DBF3-05369DC1D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382" y="4170161"/>
            <a:ext cx="1428750" cy="523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E426121-52D4-D8D5-BC32-3D1F4D3D9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F650AA44-9584-7368-AB50-2E658C618ED5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BE08FB7C-BA34-6297-0D2F-FBC4FA1F85F1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26FED-27EC-287E-9F04-27AC6F7C9733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02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292AC-BB5D-7D7E-0411-1A3F3A2D4E82}"/>
              </a:ext>
            </a:extLst>
          </p:cNvPr>
          <p:cNvSpPr txBox="1"/>
          <p:nvPr/>
        </p:nvSpPr>
        <p:spPr>
          <a:xfrm>
            <a:off x="1317584" y="256141"/>
            <a:ext cx="38979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/>
                <a:sym typeface="Montserrat"/>
              </a:rPr>
              <a:t>Voltage, Current, and Resistance</a:t>
            </a: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FD3A64C3-7C73-FEFE-4993-2F90E8D85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54" y="209320"/>
            <a:ext cx="1428750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909A25-BE45-1E97-A394-14E6EB1FDE29}"/>
              </a:ext>
            </a:extLst>
          </p:cNvPr>
          <p:cNvSpPr txBox="1"/>
          <p:nvPr/>
        </p:nvSpPr>
        <p:spPr>
          <a:xfrm>
            <a:off x="597764" y="1890139"/>
            <a:ext cx="6131361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Carbon job is the most famous of the electric flame Also known as its representative pair's resistor 220-ohm color (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red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red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brown silver).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  <a:latin typeface="Montserrat" panose="00000500000000000000" pitchFamily="2" charset="0"/>
              </a:rPr>
              <a:t>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By searching in Google, we find many sites that calculate the resistance value.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  <a:latin typeface="Montserrat" panose="00000500000000000000" pitchFamily="2" charset="0"/>
              </a:rPr>
              <a:t>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Example of a resistor calculator site: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https://www.resistor-calculator.com/</a:t>
            </a:r>
            <a:endParaRPr lang="en-US" sz="1800" kern="100" dirty="0">
              <a:solidFill>
                <a:schemeClr val="bg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A4DA3-6B25-0A94-1DEA-EDED84A1E376}"/>
              </a:ext>
            </a:extLst>
          </p:cNvPr>
          <p:cNvSpPr txBox="1"/>
          <p:nvPr/>
        </p:nvSpPr>
        <p:spPr>
          <a:xfrm>
            <a:off x="597764" y="1418917"/>
            <a:ext cx="4482236" cy="42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More about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RESISTANCE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4591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E4EA34F9-59C2-6E4B-9140-0B0DB522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>
            <a:extLst>
              <a:ext uri="{FF2B5EF4-FFF2-40B4-BE49-F238E27FC236}">
                <a16:creationId xmlns:a16="http://schemas.microsoft.com/office/drawing/2014/main" id="{FEB185AE-6C81-AE5D-83AA-979BC9CC7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69" y="2301726"/>
            <a:ext cx="5348231" cy="1557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Key Electrical Laws and Principles</a:t>
            </a:r>
          </a:p>
        </p:txBody>
      </p:sp>
      <p:sp>
        <p:nvSpPr>
          <p:cNvPr id="499" name="Google Shape;499;p53">
            <a:extLst>
              <a:ext uri="{FF2B5EF4-FFF2-40B4-BE49-F238E27FC236}">
                <a16:creationId xmlns:a16="http://schemas.microsoft.com/office/drawing/2014/main" id="{95F46FEA-503D-F1E9-7F84-6320A583876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469" y="1034305"/>
            <a:ext cx="1379904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7" name="Picture 6" descr="A purple ribbon with red text&#10;&#10;Description automatically generated">
            <a:extLst>
              <a:ext uri="{FF2B5EF4-FFF2-40B4-BE49-F238E27FC236}">
                <a16:creationId xmlns:a16="http://schemas.microsoft.com/office/drawing/2014/main" id="{5D1186AD-737A-310D-25A4-127E56505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00" y="-723616"/>
            <a:ext cx="1428750" cy="523875"/>
          </a:xfrm>
          <a:prstGeom prst="rect">
            <a:avLst/>
          </a:prstGeom>
        </p:spPr>
      </p:pic>
      <p:sp>
        <p:nvSpPr>
          <p:cNvPr id="2" name="Google Shape;497;p53">
            <a:extLst>
              <a:ext uri="{FF2B5EF4-FFF2-40B4-BE49-F238E27FC236}">
                <a16:creationId xmlns:a16="http://schemas.microsoft.com/office/drawing/2014/main" id="{1467238B-4D17-2419-49BC-EEDEE98116EB}"/>
              </a:ext>
            </a:extLst>
          </p:cNvPr>
          <p:cNvSpPr txBox="1">
            <a:spLocks/>
          </p:cNvSpPr>
          <p:nvPr/>
        </p:nvSpPr>
        <p:spPr>
          <a:xfrm>
            <a:off x="-5678431" y="2176105"/>
            <a:ext cx="5348231" cy="155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7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buSzPts val="2000"/>
              <a:defRPr/>
            </a:pPr>
            <a:r>
              <a:rPr lang="en-US" sz="4000" dirty="0">
                <a:solidFill>
                  <a:srgbClr val="6E2770"/>
                </a:solidFill>
                <a:latin typeface="Montserrat" panose="00000500000000000000" pitchFamily="2" charset="0"/>
              </a:rPr>
              <a:t>Key Electrical Laws and Principles</a:t>
            </a:r>
          </a:p>
        </p:txBody>
      </p:sp>
      <p:sp>
        <p:nvSpPr>
          <p:cNvPr id="3" name="Google Shape;499;p53">
            <a:extLst>
              <a:ext uri="{FF2B5EF4-FFF2-40B4-BE49-F238E27FC236}">
                <a16:creationId xmlns:a16="http://schemas.microsoft.com/office/drawing/2014/main" id="{81870AF4-180E-EEB4-8CAB-C5A90258C4D7}"/>
              </a:ext>
            </a:extLst>
          </p:cNvPr>
          <p:cNvSpPr txBox="1">
            <a:spLocks/>
          </p:cNvSpPr>
          <p:nvPr/>
        </p:nvSpPr>
        <p:spPr>
          <a:xfrm>
            <a:off x="-5678431" y="1159926"/>
            <a:ext cx="1379904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77312C-A307-2FEC-6331-0EAB381DA95E}"/>
              </a:ext>
            </a:extLst>
          </p:cNvPr>
          <p:cNvSpPr txBox="1"/>
          <p:nvPr/>
        </p:nvSpPr>
        <p:spPr>
          <a:xfrm>
            <a:off x="11044900" y="2527553"/>
            <a:ext cx="1216201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accent2"/>
                </a:solidFill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voltage</a:t>
            </a:r>
            <a:endParaRPr lang="en-US" sz="2000" b="1" kern="100" dirty="0">
              <a:solidFill>
                <a:schemeClr val="accent2"/>
              </a:solidFill>
              <a:effectLst/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AB0814-1F8B-0196-6A67-60AFB44C99CB}"/>
              </a:ext>
            </a:extLst>
          </p:cNvPr>
          <p:cNvSpPr txBox="1"/>
          <p:nvPr/>
        </p:nvSpPr>
        <p:spPr>
          <a:xfrm>
            <a:off x="11044901" y="4929947"/>
            <a:ext cx="12162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100" dirty="0"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current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110273-D9DD-9B3C-7E8B-E7A4F285389E}"/>
              </a:ext>
            </a:extLst>
          </p:cNvPr>
          <p:cNvSpPr txBox="1"/>
          <p:nvPr/>
        </p:nvSpPr>
        <p:spPr>
          <a:xfrm>
            <a:off x="-3583115" y="4146435"/>
            <a:ext cx="1621721" cy="42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resistance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81764A-E345-E78E-949A-B7D1BE6E178D}"/>
              </a:ext>
            </a:extLst>
          </p:cNvPr>
          <p:cNvCxnSpPr>
            <a:cxnSpLocks/>
          </p:cNvCxnSpPr>
          <p:nvPr/>
        </p:nvCxnSpPr>
        <p:spPr>
          <a:xfrm>
            <a:off x="-2079412" y="4439140"/>
            <a:ext cx="888787" cy="12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9DA56D-5AE1-6B7F-1C14-B0B2A9C3E91C}"/>
              </a:ext>
            </a:extLst>
          </p:cNvPr>
          <p:cNvCxnSpPr>
            <a:cxnSpLocks/>
          </p:cNvCxnSpPr>
          <p:nvPr/>
        </p:nvCxnSpPr>
        <p:spPr>
          <a:xfrm flipH="1">
            <a:off x="9994071" y="2826762"/>
            <a:ext cx="1133760" cy="254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890907-832D-657E-9438-D20907479FE1}"/>
              </a:ext>
            </a:extLst>
          </p:cNvPr>
          <p:cNvCxnSpPr>
            <a:cxnSpLocks/>
          </p:cNvCxnSpPr>
          <p:nvPr/>
        </p:nvCxnSpPr>
        <p:spPr>
          <a:xfrm flipH="1" flipV="1">
            <a:off x="10557082" y="5017169"/>
            <a:ext cx="523820" cy="12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9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1E32107-3B4C-0043-B160-73F44FB9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92F850C6-85DB-7301-4BE1-EFFB1E145026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9EB7FE01-281A-7852-D444-C1CC089B2AA5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4E8C4-4DA3-EBE9-3BD4-37F7A451DE17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03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F9F56-2B23-16A4-DDC7-F20750CC5830}"/>
              </a:ext>
            </a:extLst>
          </p:cNvPr>
          <p:cNvSpPr txBox="1"/>
          <p:nvPr/>
        </p:nvSpPr>
        <p:spPr>
          <a:xfrm>
            <a:off x="1317584" y="256141"/>
            <a:ext cx="38979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Key Electrical Laws and Principles</a:t>
            </a: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68B9D57E-ACF7-5F1A-22D7-DF67B889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54" y="209320"/>
            <a:ext cx="1428750" cy="523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1FE9C-6E68-1FD7-AC3E-61D0E0A43632}"/>
              </a:ext>
            </a:extLst>
          </p:cNvPr>
          <p:cNvSpPr txBox="1"/>
          <p:nvPr/>
        </p:nvSpPr>
        <p:spPr>
          <a:xfrm>
            <a:off x="600764" y="1651000"/>
            <a:ext cx="6231836" cy="123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1) 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Ohm’s Law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  <a:latin typeface="Montserrat" panose="00000500000000000000" pitchFamily="2" charset="0"/>
              </a:rPr>
              <a:t>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Ohm’s law states that current is directly proportional to voltage and inversely proportional to resistance.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920857-BE63-ED74-BE47-AD1FDF7E0251}"/>
                  </a:ext>
                </a:extLst>
              </p:cNvPr>
              <p:cNvSpPr txBox="1"/>
              <p:nvPr/>
            </p:nvSpPr>
            <p:spPr>
              <a:xfrm>
                <a:off x="3060882" y="3731220"/>
                <a:ext cx="1216201" cy="810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num>
                        <m:den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den>
                      </m:f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920857-BE63-ED74-BE47-AD1FDF7E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82" y="3731220"/>
                <a:ext cx="1216201" cy="810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ECFAE1-12E7-61F8-95E1-8D5F3D16564E}"/>
              </a:ext>
            </a:extLst>
          </p:cNvPr>
          <p:cNvSpPr txBox="1"/>
          <p:nvPr/>
        </p:nvSpPr>
        <p:spPr>
          <a:xfrm>
            <a:off x="600764" y="2930956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  <a:latin typeface="Aptos" panose="020B0004020202020204" pitchFamily="34" charset="0"/>
              </a:rPr>
              <a:t> 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Ohm’s law formula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DBB04-4051-2181-7018-6D629EEE89E4}"/>
              </a:ext>
            </a:extLst>
          </p:cNvPr>
          <p:cNvSpPr txBox="1"/>
          <p:nvPr/>
        </p:nvSpPr>
        <p:spPr>
          <a:xfrm>
            <a:off x="5140229" y="3304114"/>
            <a:ext cx="1216201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accent2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Arial" panose="020B0604020202020204" pitchFamily="34" charset="0"/>
              </a:rPr>
              <a:t>voltage</a:t>
            </a:r>
            <a:endParaRPr lang="en-US" sz="2000" b="1" kern="100" dirty="0">
              <a:solidFill>
                <a:schemeClr val="accent2"/>
              </a:solidFill>
              <a:effectLst/>
              <a:latin typeface="Montserrat" panose="00000500000000000000" pitchFamily="2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B8B20-448E-A336-C583-F396176B509E}"/>
              </a:ext>
            </a:extLst>
          </p:cNvPr>
          <p:cNvSpPr txBox="1"/>
          <p:nvPr/>
        </p:nvSpPr>
        <p:spPr>
          <a:xfrm>
            <a:off x="4620279" y="4269784"/>
            <a:ext cx="12162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100" dirty="0"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current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15CA09-BFC9-3D4C-085C-0EF9017535F0}"/>
              </a:ext>
            </a:extLst>
          </p:cNvPr>
          <p:cNvSpPr txBox="1"/>
          <p:nvPr/>
        </p:nvSpPr>
        <p:spPr>
          <a:xfrm>
            <a:off x="836485" y="3731759"/>
            <a:ext cx="1621721" cy="42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resistance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4D9FCE-E961-C41B-522D-AA2C901A4DE6}"/>
              </a:ext>
            </a:extLst>
          </p:cNvPr>
          <p:cNvCxnSpPr>
            <a:cxnSpLocks/>
          </p:cNvCxnSpPr>
          <p:nvPr/>
        </p:nvCxnSpPr>
        <p:spPr>
          <a:xfrm>
            <a:off x="2340188" y="4024464"/>
            <a:ext cx="888787" cy="1284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972BDE-6E4D-0B91-E6C8-5A30F7BD2CCD}"/>
              </a:ext>
            </a:extLst>
          </p:cNvPr>
          <p:cNvCxnSpPr>
            <a:cxnSpLocks/>
          </p:cNvCxnSpPr>
          <p:nvPr/>
        </p:nvCxnSpPr>
        <p:spPr>
          <a:xfrm flipH="1">
            <a:off x="4089400" y="3603323"/>
            <a:ext cx="1133760" cy="254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24034A-E59B-1B7D-F0D0-BF789D5F3DFF}"/>
              </a:ext>
            </a:extLst>
          </p:cNvPr>
          <p:cNvCxnSpPr>
            <a:cxnSpLocks/>
          </p:cNvCxnSpPr>
          <p:nvPr/>
        </p:nvCxnSpPr>
        <p:spPr>
          <a:xfrm flipH="1" flipV="1">
            <a:off x="4132460" y="4357006"/>
            <a:ext cx="523820" cy="12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037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F89B7EF-9F9F-BF5A-2D43-49754A388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FB4844BD-1481-C00B-DF49-8D4D343D6FD6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D58B6433-5610-BB3E-5260-9D8F58B903AA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E3779-5735-B7CC-D658-4D0125C55AB4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03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66668-2B6C-84FB-85C4-14F5722A0ACC}"/>
              </a:ext>
            </a:extLst>
          </p:cNvPr>
          <p:cNvSpPr txBox="1"/>
          <p:nvPr/>
        </p:nvSpPr>
        <p:spPr>
          <a:xfrm>
            <a:off x="1317584" y="256141"/>
            <a:ext cx="38979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cs typeface="Arial"/>
                <a:sym typeface="Arial"/>
              </a:rPr>
              <a:t>Key Electrical Laws and Principles</a:t>
            </a: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9EB64856-0DFA-FC80-712F-CB5E3833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54" y="209320"/>
            <a:ext cx="1428750" cy="523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E7C481-16FA-204A-F24B-C1A51A170BF3}"/>
              </a:ext>
            </a:extLst>
          </p:cNvPr>
          <p:cNvSpPr txBox="1"/>
          <p:nvPr/>
        </p:nvSpPr>
        <p:spPr>
          <a:xfrm>
            <a:off x="600764" y="1651000"/>
            <a:ext cx="6231836" cy="1267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ENERGY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POWER</a:t>
            </a:r>
          </a:p>
          <a:p>
            <a:pPr marL="0" marR="0"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Energy is the ability to do work (Joule) </a:t>
            </a:r>
          </a:p>
          <a:p>
            <a:pPr marL="0" marR="0"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Power is the rate at which energy is used (Watt)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BDF249-22A0-F519-B028-54DC82DE70B6}"/>
                  </a:ext>
                </a:extLst>
              </p:cNvPr>
              <p:cNvSpPr txBox="1"/>
              <p:nvPr/>
            </p:nvSpPr>
            <p:spPr>
              <a:xfrm>
                <a:off x="978694" y="3331066"/>
                <a:ext cx="121620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𝑽𝑰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BDF249-22A0-F519-B028-54DC82DE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94" y="3331066"/>
                <a:ext cx="1216201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24417D0-DC46-3F15-B8DA-311B985ED049}"/>
              </a:ext>
            </a:extLst>
          </p:cNvPr>
          <p:cNvSpPr txBox="1"/>
          <p:nvPr/>
        </p:nvSpPr>
        <p:spPr>
          <a:xfrm>
            <a:off x="600764" y="2930956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  <a:latin typeface="Aptos" panose="020B0004020202020204" pitchFamily="34" charset="0"/>
              </a:rPr>
              <a:t>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Power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law formula</a:t>
            </a:r>
            <a:endParaRPr lang="en-US" sz="2000" dirty="0"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5CD3E5-28AE-370E-A406-F30F15B2A77D}"/>
              </a:ext>
            </a:extLst>
          </p:cNvPr>
          <p:cNvSpPr txBox="1"/>
          <p:nvPr/>
        </p:nvSpPr>
        <p:spPr>
          <a:xfrm>
            <a:off x="3266569" y="2930956"/>
            <a:ext cx="2908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  <a:latin typeface="Aptos" panose="020B0004020202020204" pitchFamily="34" charset="0"/>
              </a:rPr>
              <a:t>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Energy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law formula</a:t>
            </a:r>
            <a:endParaRPr lang="en-US" sz="2000"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1E0D28-5FB4-4B3F-0D59-4279993A4E81}"/>
                  </a:ext>
                </a:extLst>
              </p:cNvPr>
              <p:cNvSpPr txBox="1"/>
              <p:nvPr/>
            </p:nvSpPr>
            <p:spPr>
              <a:xfrm>
                <a:off x="3509064" y="3356040"/>
                <a:ext cx="135163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𝑷𝒕</m:t>
                      </m:r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1E0D28-5FB4-4B3F-0D59-4279993A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064" y="3356040"/>
                <a:ext cx="1351636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15AD4F-BEDE-0E6F-C8C5-49D618CA4153}"/>
              </a:ext>
            </a:extLst>
          </p:cNvPr>
          <p:cNvCxnSpPr>
            <a:cxnSpLocks/>
          </p:cNvCxnSpPr>
          <p:nvPr/>
        </p:nvCxnSpPr>
        <p:spPr>
          <a:xfrm flipH="1" flipV="1">
            <a:off x="4761700" y="3668010"/>
            <a:ext cx="523820" cy="1263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441959-8371-7C44-991B-E25C3F27F1DD}"/>
              </a:ext>
            </a:extLst>
          </p:cNvPr>
          <p:cNvSpPr txBox="1"/>
          <p:nvPr/>
        </p:nvSpPr>
        <p:spPr>
          <a:xfrm>
            <a:off x="5253278" y="3594567"/>
            <a:ext cx="860058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000" b="1" kern="100" dirty="0"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time</a:t>
            </a:r>
            <a:endParaRPr kumimoji="0" lang="en-US" sz="2000" b="1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 panose="00000500000000000000" pitchFamily="2" charset="0"/>
              <a:ea typeface="Aptos" panose="020B0004020202020204" pitchFamily="34" charset="0"/>
              <a:cs typeface="Arial" panose="020B0604020202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596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CBEDF2C7-2E04-7D9D-EE29-459A91552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>
            <a:extLst>
              <a:ext uri="{FF2B5EF4-FFF2-40B4-BE49-F238E27FC236}">
                <a16:creationId xmlns:a16="http://schemas.microsoft.com/office/drawing/2014/main" id="{52D7C599-FE45-C1A1-DCAF-237B734BFD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69" y="2136626"/>
            <a:ext cx="4706231" cy="1557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ontserrat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Understanding Battery Configurations</a:t>
            </a:r>
          </a:p>
        </p:txBody>
      </p:sp>
      <p:sp>
        <p:nvSpPr>
          <p:cNvPr id="499" name="Google Shape;499;p53">
            <a:extLst>
              <a:ext uri="{FF2B5EF4-FFF2-40B4-BE49-F238E27FC236}">
                <a16:creationId xmlns:a16="http://schemas.microsoft.com/office/drawing/2014/main" id="{C65EE309-7DD7-3C05-558D-A9C302C4767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468" y="1034305"/>
            <a:ext cx="1482351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7" name="Picture 6" descr="A purple ribbon with red text&#10;&#10;Description automatically generated">
            <a:extLst>
              <a:ext uri="{FF2B5EF4-FFF2-40B4-BE49-F238E27FC236}">
                <a16:creationId xmlns:a16="http://schemas.microsoft.com/office/drawing/2014/main" id="{FF51F049-DCAA-F9A8-EF59-4262CCECE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00" y="-723616"/>
            <a:ext cx="1428750" cy="523875"/>
          </a:xfrm>
          <a:prstGeom prst="rect">
            <a:avLst/>
          </a:prstGeom>
        </p:spPr>
      </p:pic>
      <p:sp>
        <p:nvSpPr>
          <p:cNvPr id="2" name="Google Shape;497;p53">
            <a:extLst>
              <a:ext uri="{FF2B5EF4-FFF2-40B4-BE49-F238E27FC236}">
                <a16:creationId xmlns:a16="http://schemas.microsoft.com/office/drawing/2014/main" id="{322AE035-15C4-1CA6-1CA1-D4AC36E6904A}"/>
              </a:ext>
            </a:extLst>
          </p:cNvPr>
          <p:cNvSpPr txBox="1">
            <a:spLocks/>
          </p:cNvSpPr>
          <p:nvPr/>
        </p:nvSpPr>
        <p:spPr>
          <a:xfrm>
            <a:off x="-5744593" y="1102321"/>
            <a:ext cx="4706231" cy="155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7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buSzPts val="2000"/>
              <a:defRPr/>
            </a:pPr>
            <a:r>
              <a:rPr lang="en-US" sz="4000">
                <a:solidFill>
                  <a:srgbClr val="6E2770"/>
                </a:solidFill>
                <a:latin typeface="Montserrat" panose="00000500000000000000" pitchFamily="2" charset="0"/>
              </a:rPr>
              <a:t>Understanding Battery Configurations</a:t>
            </a:r>
            <a:endParaRPr lang="en-US" sz="4000" dirty="0">
              <a:solidFill>
                <a:srgbClr val="6E277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499;p53">
            <a:extLst>
              <a:ext uri="{FF2B5EF4-FFF2-40B4-BE49-F238E27FC236}">
                <a16:creationId xmlns:a16="http://schemas.microsoft.com/office/drawing/2014/main" id="{8C34EB09-77E2-CED7-4E83-EF57E91BB94F}"/>
              </a:ext>
            </a:extLst>
          </p:cNvPr>
          <p:cNvSpPr txBox="1">
            <a:spLocks/>
          </p:cNvSpPr>
          <p:nvPr/>
        </p:nvSpPr>
        <p:spPr>
          <a:xfrm>
            <a:off x="-5744594" y="0"/>
            <a:ext cx="1482351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16529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C670E07-847C-38B9-4205-A4BD5FA71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8AA59689-5207-E271-CD12-E996D610DCD7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11ADF984-C120-DDAA-0897-62B2BA828D35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15692-C03D-B105-E600-E22816D2016C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04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D3B3D-4F8D-6BDB-1C56-3FD00F00920D}"/>
              </a:ext>
            </a:extLst>
          </p:cNvPr>
          <p:cNvSpPr txBox="1"/>
          <p:nvPr/>
        </p:nvSpPr>
        <p:spPr>
          <a:xfrm>
            <a:off x="1317584" y="256141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Understanding Battery Configurations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51D98001-B0BC-796C-1C99-B3E2E3D80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22" y="4363484"/>
            <a:ext cx="1428750" cy="523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9C7D98-D878-C834-D659-0ECC2CCE28F6}"/>
              </a:ext>
            </a:extLst>
          </p:cNvPr>
          <p:cNvSpPr txBox="1"/>
          <p:nvPr/>
        </p:nvSpPr>
        <p:spPr>
          <a:xfrm>
            <a:off x="600764" y="1651000"/>
            <a:ext cx="6587436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batteries can be connected in two ways:..</a:t>
            </a:r>
          </a:p>
          <a:p>
            <a:pPr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bg2"/>
                </a:solidFill>
                <a:ea typeface="Aptos" panose="020B0004020202020204" pitchFamily="34" charset="0"/>
              </a:rPr>
              <a:t> 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Series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Configuration Connection: Positive terminal of one battery connects to the negative terminal of the next.</a:t>
            </a:r>
          </a:p>
          <a:p>
            <a:pPr>
              <a:spcAft>
                <a:spcPts val="800"/>
              </a:spcAft>
            </a:pP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Effect on Voltage and Capacity: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Voltage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Adds up. 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Capacity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(current): Remains the same.​</a:t>
            </a:r>
          </a:p>
        </p:txBody>
      </p:sp>
    </p:spTree>
    <p:extLst>
      <p:ext uri="{BB962C8B-B14F-4D97-AF65-F5344CB8AC3E}">
        <p14:creationId xmlns:p14="http://schemas.microsoft.com/office/powerpoint/2010/main" val="3181542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AB352E9-8CB1-5968-9FFA-11AB7D0F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A8BD3D73-4114-973F-8325-32FB9D75867D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0D688183-D3AD-2DDC-DCE7-CA17FA454F40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1770C-2898-A6B6-BF9A-028DEB54A3B2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04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CD254-0E34-86F6-9E5A-12A2EBB4AF53}"/>
              </a:ext>
            </a:extLst>
          </p:cNvPr>
          <p:cNvSpPr txBox="1"/>
          <p:nvPr/>
        </p:nvSpPr>
        <p:spPr>
          <a:xfrm>
            <a:off x="1317584" y="256141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Understanding Battery Configurations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0DA3455F-898D-5554-E81E-542B160A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22" y="4363484"/>
            <a:ext cx="1428750" cy="523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0092FD-E79D-E6AF-3679-3CAF42773FA1}"/>
              </a:ext>
            </a:extLst>
          </p:cNvPr>
          <p:cNvSpPr txBox="1"/>
          <p:nvPr/>
        </p:nvSpPr>
        <p:spPr>
          <a:xfrm>
            <a:off x="600764" y="1651000"/>
            <a:ext cx="6435036" cy="2451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800"/>
              </a:spcAft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batteries can be connected in two ways:..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 Parallel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Configuration Connection: Positive terminals are connected, and negative terminals are connected.</a:t>
            </a:r>
          </a:p>
          <a:p>
            <a:pPr marL="0" marR="0">
              <a:spcAft>
                <a:spcPts val="800"/>
              </a:spcAft>
            </a:pP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Effect on Voltage and Capacity:</a:t>
            </a:r>
          </a:p>
          <a:p>
            <a:pPr marL="0" marR="0"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Voltage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Remains the same.​ 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Capacity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(current): Adds up.</a:t>
            </a:r>
          </a:p>
        </p:txBody>
      </p:sp>
    </p:spTree>
    <p:extLst>
      <p:ext uri="{BB962C8B-B14F-4D97-AF65-F5344CB8AC3E}">
        <p14:creationId xmlns:p14="http://schemas.microsoft.com/office/powerpoint/2010/main" val="3117572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DEB4ACC-D6EE-D1ED-3818-BCCC7B97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660E237D-4860-7035-D2F3-6DEFEB819F3D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E966A966-071C-CF3F-B2A7-4A792B9C4F67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E6ECC-5191-E9D7-1057-81BBD4893BFD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04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BC4002-4A8E-E957-FDC3-B8AE1D20A652}"/>
              </a:ext>
            </a:extLst>
          </p:cNvPr>
          <p:cNvSpPr txBox="1"/>
          <p:nvPr/>
        </p:nvSpPr>
        <p:spPr>
          <a:xfrm>
            <a:off x="1317584" y="256141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Understanding Battery Configurations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3A5C76EC-6686-8973-1FEA-65E660DD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22" y="4363484"/>
            <a:ext cx="1428750" cy="523875"/>
          </a:xfrm>
          <a:prstGeom prst="rect">
            <a:avLst/>
          </a:prstGeom>
        </p:spPr>
      </p:pic>
      <p:pic>
        <p:nvPicPr>
          <p:cNvPr id="4" name="Picture 3" descr="A green and black symbols&#10;&#10;Description automatically generated with medium confidence">
            <a:extLst>
              <a:ext uri="{FF2B5EF4-FFF2-40B4-BE49-F238E27FC236}">
                <a16:creationId xmlns:a16="http://schemas.microsoft.com/office/drawing/2014/main" id="{F58DBCC7-6F34-DDBD-CCCD-9369139E5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74" y="1210248"/>
            <a:ext cx="3667637" cy="1609950"/>
          </a:xfrm>
          <a:prstGeom prst="rect">
            <a:avLst/>
          </a:prstGeom>
        </p:spPr>
      </p:pic>
      <p:pic>
        <p:nvPicPr>
          <p:cNvPr id="6" name="Picture 5" descr="A green rectangle with red and black lines&#10;&#10;Description automatically generated">
            <a:extLst>
              <a:ext uri="{FF2B5EF4-FFF2-40B4-BE49-F238E27FC236}">
                <a16:creationId xmlns:a16="http://schemas.microsoft.com/office/drawing/2014/main" id="{54C9368D-3AF9-BF9F-0369-81681FB1EAA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920" t="2822" r="15913" b="2874"/>
          <a:stretch/>
        </p:blipFill>
        <p:spPr>
          <a:xfrm>
            <a:off x="4210015" y="837756"/>
            <a:ext cx="1550411" cy="3019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0942A3-80DE-88F2-E31B-0A6993F3C676}"/>
              </a:ext>
            </a:extLst>
          </p:cNvPr>
          <p:cNvSpPr txBox="1"/>
          <p:nvPr/>
        </p:nvSpPr>
        <p:spPr>
          <a:xfrm>
            <a:off x="686791" y="2673299"/>
            <a:ext cx="2932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00" dirty="0">
                <a:solidFill>
                  <a:schemeClr val="bg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Series</a:t>
            </a:r>
            <a:r>
              <a:rPr lang="en-US" sz="20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Configuration Connection</a:t>
            </a: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D58DA-6860-19E0-45FD-037E844152E2}"/>
              </a:ext>
            </a:extLst>
          </p:cNvPr>
          <p:cNvSpPr txBox="1"/>
          <p:nvPr/>
        </p:nvSpPr>
        <p:spPr>
          <a:xfrm>
            <a:off x="3872511" y="3857550"/>
            <a:ext cx="31124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00" dirty="0">
                <a:solidFill>
                  <a:schemeClr val="bg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Parallel</a:t>
            </a:r>
            <a:r>
              <a:rPr lang="en-US" sz="2000" kern="100" dirty="0">
                <a:effectLst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 Configuration Connection</a:t>
            </a:r>
            <a:endParaRPr lang="en-US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800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B8B8172D-C379-37BB-F84D-0E13244B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>
            <a:extLst>
              <a:ext uri="{FF2B5EF4-FFF2-40B4-BE49-F238E27FC236}">
                <a16:creationId xmlns:a16="http://schemas.microsoft.com/office/drawing/2014/main" id="{CC5E391B-63C5-0D56-FA6B-A6B2662AA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69" y="2136626"/>
            <a:ext cx="4706231" cy="1557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000" dirty="0">
                <a:latin typeface="Montserrat" panose="00000500000000000000" pitchFamily="2" charset="0"/>
              </a:rPr>
              <a:t>Interpreting Data Sheets</a:t>
            </a:r>
          </a:p>
        </p:txBody>
      </p:sp>
      <p:sp>
        <p:nvSpPr>
          <p:cNvPr id="499" name="Google Shape;499;p53">
            <a:extLst>
              <a:ext uri="{FF2B5EF4-FFF2-40B4-BE49-F238E27FC236}">
                <a16:creationId xmlns:a16="http://schemas.microsoft.com/office/drawing/2014/main" id="{4F6888DD-EF86-F8DE-C9EF-9F767F73161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468" y="1034305"/>
            <a:ext cx="1482351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pic>
        <p:nvPicPr>
          <p:cNvPr id="7" name="Picture 6" descr="A purple ribbon with red text&#10;&#10;Description automatically generated">
            <a:extLst>
              <a:ext uri="{FF2B5EF4-FFF2-40B4-BE49-F238E27FC236}">
                <a16:creationId xmlns:a16="http://schemas.microsoft.com/office/drawing/2014/main" id="{B8410E50-AB0A-2BB5-5E56-42C104831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00" y="-723616"/>
            <a:ext cx="1428750" cy="523875"/>
          </a:xfrm>
          <a:prstGeom prst="rect">
            <a:avLst/>
          </a:prstGeom>
        </p:spPr>
      </p:pic>
      <p:sp>
        <p:nvSpPr>
          <p:cNvPr id="2" name="Google Shape;497;p53">
            <a:extLst>
              <a:ext uri="{FF2B5EF4-FFF2-40B4-BE49-F238E27FC236}">
                <a16:creationId xmlns:a16="http://schemas.microsoft.com/office/drawing/2014/main" id="{D7F8CE77-2AE8-23E9-BF1E-0CA327727E3F}"/>
              </a:ext>
            </a:extLst>
          </p:cNvPr>
          <p:cNvSpPr txBox="1">
            <a:spLocks/>
          </p:cNvSpPr>
          <p:nvPr/>
        </p:nvSpPr>
        <p:spPr>
          <a:xfrm>
            <a:off x="-5744594" y="1560010"/>
            <a:ext cx="4706231" cy="155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7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buSzPts val="2000"/>
              <a:defRPr/>
            </a:pPr>
            <a:r>
              <a:rPr lang="en-US" sz="4000" dirty="0">
                <a:latin typeface="Montserrat" panose="00000500000000000000" pitchFamily="2" charset="0"/>
              </a:rPr>
              <a:t>Project Calculations and Planning</a:t>
            </a:r>
          </a:p>
          <a:p>
            <a:pPr>
              <a:buClr>
                <a:srgbClr val="000000"/>
              </a:buClr>
              <a:buSzPts val="2000"/>
              <a:defRPr/>
            </a:pPr>
            <a:endParaRPr lang="en-US" sz="4000" dirty="0">
              <a:solidFill>
                <a:srgbClr val="6E277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499;p53">
            <a:extLst>
              <a:ext uri="{FF2B5EF4-FFF2-40B4-BE49-F238E27FC236}">
                <a16:creationId xmlns:a16="http://schemas.microsoft.com/office/drawing/2014/main" id="{09343F8D-C881-CD2B-9BC7-5712483D4AD3}"/>
              </a:ext>
            </a:extLst>
          </p:cNvPr>
          <p:cNvSpPr txBox="1">
            <a:spLocks/>
          </p:cNvSpPr>
          <p:nvPr/>
        </p:nvSpPr>
        <p:spPr>
          <a:xfrm>
            <a:off x="-5744594" y="0"/>
            <a:ext cx="1482351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528072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>
          <a:extLst>
            <a:ext uri="{FF2B5EF4-FFF2-40B4-BE49-F238E27FC236}">
              <a16:creationId xmlns:a16="http://schemas.microsoft.com/office/drawing/2014/main" id="{3E64FEFC-3F61-C61B-F088-FD392EED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>
            <a:extLst>
              <a:ext uri="{FF2B5EF4-FFF2-40B4-BE49-F238E27FC236}">
                <a16:creationId xmlns:a16="http://schemas.microsoft.com/office/drawing/2014/main" id="{05D4684A-DF5C-4CE1-DAC4-B372F199F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6469" y="2136626"/>
            <a:ext cx="4706231" cy="1557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2000"/>
              <a:defRPr/>
            </a:pPr>
            <a:r>
              <a:rPr lang="en-US" sz="4000" dirty="0">
                <a:latin typeface="Montserrat" panose="00000500000000000000" pitchFamily="2" charset="0"/>
              </a:rPr>
              <a:t>Project Calculations and Planning</a:t>
            </a:r>
          </a:p>
        </p:txBody>
      </p:sp>
      <p:sp>
        <p:nvSpPr>
          <p:cNvPr id="499" name="Google Shape;499;p53">
            <a:extLst>
              <a:ext uri="{FF2B5EF4-FFF2-40B4-BE49-F238E27FC236}">
                <a16:creationId xmlns:a16="http://schemas.microsoft.com/office/drawing/2014/main" id="{79C15747-D3BD-CC1B-FA57-3097CEC525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468" y="1034305"/>
            <a:ext cx="1482351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pic>
        <p:nvPicPr>
          <p:cNvPr id="7" name="Picture 6" descr="A purple ribbon with red text&#10;&#10;Description automatically generated">
            <a:extLst>
              <a:ext uri="{FF2B5EF4-FFF2-40B4-BE49-F238E27FC236}">
                <a16:creationId xmlns:a16="http://schemas.microsoft.com/office/drawing/2014/main" id="{5A32202F-BB40-1A97-1831-0078B382A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00" y="-723616"/>
            <a:ext cx="1428750" cy="523875"/>
          </a:xfrm>
          <a:prstGeom prst="rect">
            <a:avLst/>
          </a:prstGeom>
        </p:spPr>
      </p:pic>
      <p:sp>
        <p:nvSpPr>
          <p:cNvPr id="2" name="Google Shape;497;p53">
            <a:extLst>
              <a:ext uri="{FF2B5EF4-FFF2-40B4-BE49-F238E27FC236}">
                <a16:creationId xmlns:a16="http://schemas.microsoft.com/office/drawing/2014/main" id="{0A4E754E-6055-124D-03BA-7B76327DFB4C}"/>
              </a:ext>
            </a:extLst>
          </p:cNvPr>
          <p:cNvSpPr txBox="1">
            <a:spLocks/>
          </p:cNvSpPr>
          <p:nvPr/>
        </p:nvSpPr>
        <p:spPr>
          <a:xfrm>
            <a:off x="-5744594" y="1560010"/>
            <a:ext cx="4706231" cy="155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7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buSzPts val="2000"/>
              <a:defRPr/>
            </a:pPr>
            <a:r>
              <a:rPr lang="en-US" sz="4000" dirty="0">
                <a:latin typeface="Montserrat" panose="00000500000000000000" pitchFamily="2" charset="0"/>
              </a:rPr>
              <a:t>Project Calculations and Planning</a:t>
            </a:r>
          </a:p>
          <a:p>
            <a:pPr>
              <a:buClr>
                <a:srgbClr val="000000"/>
              </a:buClr>
              <a:buSzPts val="2000"/>
              <a:defRPr/>
            </a:pPr>
            <a:endParaRPr lang="en-US" sz="4000" dirty="0">
              <a:solidFill>
                <a:srgbClr val="6E277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499;p53">
            <a:extLst>
              <a:ext uri="{FF2B5EF4-FFF2-40B4-BE49-F238E27FC236}">
                <a16:creationId xmlns:a16="http://schemas.microsoft.com/office/drawing/2014/main" id="{7B785281-52E0-F0B1-8DCA-ED2B06987B74}"/>
              </a:ext>
            </a:extLst>
          </p:cNvPr>
          <p:cNvSpPr txBox="1">
            <a:spLocks/>
          </p:cNvSpPr>
          <p:nvPr/>
        </p:nvSpPr>
        <p:spPr>
          <a:xfrm>
            <a:off x="-5744594" y="0"/>
            <a:ext cx="1482351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564617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ctrTitle" idx="2"/>
          </p:nvPr>
        </p:nvSpPr>
        <p:spPr>
          <a:xfrm>
            <a:off x="1213979" y="1274216"/>
            <a:ext cx="2603278" cy="519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Introduction</a:t>
            </a:r>
            <a:r>
              <a:rPr lang="en-US" sz="2200" dirty="0"/>
              <a:t>.</a:t>
            </a:r>
          </a:p>
        </p:txBody>
      </p:sp>
      <p:sp>
        <p:nvSpPr>
          <p:cNvPr id="199" name="Google Shape;199;p32"/>
          <p:cNvSpPr txBox="1">
            <a:spLocks noGrp="1"/>
          </p:cNvSpPr>
          <p:nvPr>
            <p:ph type="title" idx="3"/>
          </p:nvPr>
        </p:nvSpPr>
        <p:spPr>
          <a:xfrm>
            <a:off x="423955" y="1026921"/>
            <a:ext cx="790024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01</a:t>
            </a:r>
            <a:endParaRPr sz="4400" dirty="0"/>
          </a:p>
        </p:txBody>
      </p:sp>
      <p:sp>
        <p:nvSpPr>
          <p:cNvPr id="201" name="Google Shape;201;p32"/>
          <p:cNvSpPr txBox="1">
            <a:spLocks noGrp="1"/>
          </p:cNvSpPr>
          <p:nvPr>
            <p:ph type="ctrTitle" idx="4"/>
          </p:nvPr>
        </p:nvSpPr>
        <p:spPr>
          <a:xfrm>
            <a:off x="5198761" y="1193881"/>
            <a:ext cx="3995555" cy="859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dirty="0">
                <a:effectLst/>
                <a:latin typeface="Montserrat" panose="00000500000000000000" pitchFamily="2" charset="0"/>
              </a:rPr>
              <a:t>Fundamentals of Voltage, Current, and Resistance.</a:t>
            </a:r>
            <a:endParaRPr lang="en-US" sz="2200" dirty="0">
              <a:latin typeface="Montserrat" panose="00000500000000000000" pitchFamily="2" charset="0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5"/>
          </p:nvPr>
        </p:nvSpPr>
        <p:spPr>
          <a:xfrm>
            <a:off x="4302438" y="1278291"/>
            <a:ext cx="913737" cy="5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02</a:t>
            </a:r>
            <a:endParaRPr sz="4400" dirty="0"/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 idx="7"/>
          </p:nvPr>
        </p:nvSpPr>
        <p:spPr>
          <a:xfrm>
            <a:off x="1285733" y="2201611"/>
            <a:ext cx="3037942" cy="859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dirty="0">
                <a:effectLst/>
                <a:latin typeface="Montserrat" panose="00000500000000000000" pitchFamily="2" charset="0"/>
              </a:rPr>
              <a:t>Key Electrical Laws and Principles</a:t>
            </a:r>
            <a:r>
              <a:rPr lang="en" sz="2200" i="0" dirty="0">
                <a:effectLst/>
                <a:latin typeface="Montserrat" panose="00000500000000000000" pitchFamily="2" charset="0"/>
              </a:rPr>
              <a:t>.</a:t>
            </a:r>
            <a:endParaRPr sz="2200" dirty="0">
              <a:latin typeface="Montserrat" panose="00000500000000000000" pitchFamily="2" charset="0"/>
            </a:endParaRPr>
          </a:p>
        </p:txBody>
      </p:sp>
      <p:sp>
        <p:nvSpPr>
          <p:cNvPr id="205" name="Google Shape;205;p32"/>
          <p:cNvSpPr txBox="1">
            <a:spLocks noGrp="1"/>
          </p:cNvSpPr>
          <p:nvPr>
            <p:ph type="title" idx="8"/>
          </p:nvPr>
        </p:nvSpPr>
        <p:spPr>
          <a:xfrm>
            <a:off x="405444" y="2243970"/>
            <a:ext cx="904914" cy="580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03</a:t>
            </a:r>
          </a:p>
        </p:txBody>
      </p:sp>
      <p:sp>
        <p:nvSpPr>
          <p:cNvPr id="207" name="Google Shape;207;p32"/>
          <p:cNvSpPr txBox="1">
            <a:spLocks noGrp="1"/>
          </p:cNvSpPr>
          <p:nvPr>
            <p:ph type="ctrTitle" idx="13"/>
          </p:nvPr>
        </p:nvSpPr>
        <p:spPr>
          <a:xfrm>
            <a:off x="5280919" y="2238379"/>
            <a:ext cx="3831240" cy="673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i="0" dirty="0">
                <a:effectLst/>
                <a:latin typeface="Montserrat" panose="00000500000000000000" pitchFamily="2" charset="0"/>
              </a:rPr>
              <a:t>Understanding Battery Configurations.</a:t>
            </a:r>
            <a:endParaRPr lang="en-US" sz="2200" dirty="0">
              <a:latin typeface="Montserrat" panose="00000500000000000000" pitchFamily="2" charset="0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14"/>
          </p:nvPr>
        </p:nvSpPr>
        <p:spPr>
          <a:xfrm>
            <a:off x="4130343" y="2291438"/>
            <a:ext cx="1112111" cy="5809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04</a:t>
            </a:r>
            <a:endParaRPr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CC7E8A-F9D3-B026-831D-86D965A3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511" y="173302"/>
            <a:ext cx="1352550" cy="390525"/>
          </a:xfrm>
          <a:prstGeom prst="rect">
            <a:avLst/>
          </a:prstGeom>
        </p:spPr>
      </p:pic>
      <p:pic>
        <p:nvPicPr>
          <p:cNvPr id="13" name="Picture 12" descr="A purple ribbon with red text&#10;&#10;Description automatically generated">
            <a:extLst>
              <a:ext uri="{FF2B5EF4-FFF2-40B4-BE49-F238E27FC236}">
                <a16:creationId xmlns:a16="http://schemas.microsoft.com/office/drawing/2014/main" id="{914A728A-B1C6-42B1-2966-A4F36098A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09" y="339422"/>
            <a:ext cx="1428750" cy="523875"/>
          </a:xfrm>
          <a:prstGeom prst="rect">
            <a:avLst/>
          </a:prstGeom>
        </p:spPr>
      </p:pic>
      <p:pic>
        <p:nvPicPr>
          <p:cNvPr id="16" name="Picture 15" descr="A purple ribbon with red text&#10;&#10;Description automatically generated">
            <a:extLst>
              <a:ext uri="{FF2B5EF4-FFF2-40B4-BE49-F238E27FC236}">
                <a16:creationId xmlns:a16="http://schemas.microsoft.com/office/drawing/2014/main" id="{50D94512-C70B-4E8E-E977-0D23E10E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761" y="-940110"/>
            <a:ext cx="1428750" cy="523875"/>
          </a:xfrm>
          <a:prstGeom prst="rect">
            <a:avLst/>
          </a:prstGeom>
        </p:spPr>
      </p:pic>
      <p:sp>
        <p:nvSpPr>
          <p:cNvPr id="3" name="Google Shape;205;p32">
            <a:extLst>
              <a:ext uri="{FF2B5EF4-FFF2-40B4-BE49-F238E27FC236}">
                <a16:creationId xmlns:a16="http://schemas.microsoft.com/office/drawing/2014/main" id="{44167546-373C-7CFB-4F27-A8682FDD4697}"/>
              </a:ext>
            </a:extLst>
          </p:cNvPr>
          <p:cNvSpPr txBox="1">
            <a:spLocks/>
          </p:cNvSpPr>
          <p:nvPr/>
        </p:nvSpPr>
        <p:spPr>
          <a:xfrm>
            <a:off x="423955" y="3506435"/>
            <a:ext cx="904914" cy="58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Montserrat"/>
              <a:buNone/>
              <a:defRPr sz="7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dirty="0"/>
              <a:t>05</a:t>
            </a:r>
          </a:p>
        </p:txBody>
      </p:sp>
      <p:sp>
        <p:nvSpPr>
          <p:cNvPr id="5" name="Google Shape;207;p32">
            <a:extLst>
              <a:ext uri="{FF2B5EF4-FFF2-40B4-BE49-F238E27FC236}">
                <a16:creationId xmlns:a16="http://schemas.microsoft.com/office/drawing/2014/main" id="{DBABA517-BE4B-5D85-4306-181D981B54F3}"/>
              </a:ext>
            </a:extLst>
          </p:cNvPr>
          <p:cNvSpPr txBox="1">
            <a:spLocks/>
          </p:cNvSpPr>
          <p:nvPr/>
        </p:nvSpPr>
        <p:spPr>
          <a:xfrm>
            <a:off x="1310358" y="3400220"/>
            <a:ext cx="3531925" cy="6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200" dirty="0">
                <a:latin typeface="Montserrat" panose="00000500000000000000" pitchFamily="2" charset="0"/>
              </a:rPr>
              <a:t>Interpreting Data Sheets.</a:t>
            </a:r>
          </a:p>
        </p:txBody>
      </p:sp>
      <p:sp>
        <p:nvSpPr>
          <p:cNvPr id="7" name="Google Shape;205;p32">
            <a:extLst>
              <a:ext uri="{FF2B5EF4-FFF2-40B4-BE49-F238E27FC236}">
                <a16:creationId xmlns:a16="http://schemas.microsoft.com/office/drawing/2014/main" id="{EBA207D0-D9F0-BA78-B5DE-D4EDC09FE41F}"/>
              </a:ext>
            </a:extLst>
          </p:cNvPr>
          <p:cNvSpPr txBox="1">
            <a:spLocks/>
          </p:cNvSpPr>
          <p:nvPr/>
        </p:nvSpPr>
        <p:spPr>
          <a:xfrm>
            <a:off x="4280685" y="3506435"/>
            <a:ext cx="957244" cy="58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Montserrat"/>
              <a:buNone/>
              <a:defRPr sz="7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 dirty="0"/>
              <a:t>06</a:t>
            </a:r>
          </a:p>
        </p:txBody>
      </p:sp>
      <p:sp>
        <p:nvSpPr>
          <p:cNvPr id="8" name="Google Shape;207;p32">
            <a:extLst>
              <a:ext uri="{FF2B5EF4-FFF2-40B4-BE49-F238E27FC236}">
                <a16:creationId xmlns:a16="http://schemas.microsoft.com/office/drawing/2014/main" id="{26292209-30FC-FED3-6CC4-165B7B677433}"/>
              </a:ext>
            </a:extLst>
          </p:cNvPr>
          <p:cNvSpPr txBox="1">
            <a:spLocks/>
          </p:cNvSpPr>
          <p:nvPr/>
        </p:nvSpPr>
        <p:spPr>
          <a:xfrm>
            <a:off x="5280919" y="3418271"/>
            <a:ext cx="3531925" cy="6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1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  <a:defRPr sz="2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200" dirty="0">
                <a:latin typeface="Montserrat" panose="00000500000000000000" pitchFamily="2" charset="0"/>
              </a:rPr>
              <a:t>Project Calculations and Planning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1AB93-C1B5-128B-F8CA-D534542EAAC6}"/>
              </a:ext>
            </a:extLst>
          </p:cNvPr>
          <p:cNvSpPr txBox="1"/>
          <p:nvPr/>
        </p:nvSpPr>
        <p:spPr>
          <a:xfrm>
            <a:off x="-611981" y="1946374"/>
            <a:ext cx="335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endParaRPr lang="en-US" dirty="0"/>
          </a:p>
        </p:txBody>
      </p:sp>
      <p:sp>
        <p:nvSpPr>
          <p:cNvPr id="20" name="Google Shape;199;p32">
            <a:extLst>
              <a:ext uri="{FF2B5EF4-FFF2-40B4-BE49-F238E27FC236}">
                <a16:creationId xmlns:a16="http://schemas.microsoft.com/office/drawing/2014/main" id="{2B6B11C5-DDDE-9699-32E0-73EA93048FCF}"/>
              </a:ext>
            </a:extLst>
          </p:cNvPr>
          <p:cNvSpPr txBox="1">
            <a:spLocks/>
          </p:cNvSpPr>
          <p:nvPr/>
        </p:nvSpPr>
        <p:spPr>
          <a:xfrm>
            <a:off x="-3598576" y="383175"/>
            <a:ext cx="790024" cy="9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Montserrat"/>
              <a:buNone/>
              <a:defRPr sz="70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ra Sans Extra Condensed Medium"/>
              <a:buNone/>
              <a:defRPr sz="8000" b="1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sz="4400"/>
              <a:t>01</a:t>
            </a:r>
            <a:endParaRPr lang="en" sz="4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483BB-0153-DAAF-BFD8-413EE7D7153E}"/>
              </a:ext>
            </a:extLst>
          </p:cNvPr>
          <p:cNvSpPr txBox="1"/>
          <p:nvPr/>
        </p:nvSpPr>
        <p:spPr>
          <a:xfrm>
            <a:off x="-2869294" y="1063265"/>
            <a:ext cx="253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/>
                <a:sym typeface="Montserrat"/>
              </a:rPr>
              <a:t>Introduction</a:t>
            </a:r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52BE033-09F9-DF83-B5A8-DF75E409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62F9F0B3-0C0D-4D75-6AC0-8ACF24FA3259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B91EFFAC-FDD8-562F-D21E-41463573CE7C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FF54D8-B0CF-4787-7580-BCA2B07ED4C8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7D1C12-061F-86F0-0432-CF9B5EC9DECF}"/>
              </a:ext>
            </a:extLst>
          </p:cNvPr>
          <p:cNvSpPr txBox="1"/>
          <p:nvPr/>
        </p:nvSpPr>
        <p:spPr>
          <a:xfrm>
            <a:off x="1317584" y="256141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Project Calculations and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F49BDDB5-A920-35E6-BABA-81CD5A73B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22" y="4363484"/>
            <a:ext cx="1428750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AD4B07-F1F4-13D8-2252-F0438BF91B0C}"/>
              </a:ext>
            </a:extLst>
          </p:cNvPr>
          <p:cNvSpPr txBox="1"/>
          <p:nvPr/>
        </p:nvSpPr>
        <p:spPr>
          <a:xfrm>
            <a:off x="838200" y="1320800"/>
            <a:ext cx="568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ptos" panose="020B0004020202020204" pitchFamily="34" charset="0"/>
              </a:rPr>
              <a:t>To solidify our understanding of the concepts covered in the previous slides, let’s work through a practical example. This hands-on approach will clarify and reinforce key points.</a:t>
            </a:r>
          </a:p>
          <a:p>
            <a:endParaRPr lang="en-US" sz="2000" dirty="0"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ptos" panose="020B0004020202020204" pitchFamily="34" charset="0"/>
              </a:rPr>
              <a:t>Here’s how we can effectively manage the power requirements for a simple object-avoidance car project.</a:t>
            </a:r>
          </a:p>
          <a:p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00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630C920-4A66-290C-F56F-E53EDF51C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3B64F5D4-9598-067B-ACB6-AF59CF3CC8B6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4F3F405E-C8EB-A411-F25C-2BBE2D27DF61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CC68-68D2-E3F1-68BA-2CD422D76659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83F38D-C1FD-00EC-85D1-1CF7A40E879D}"/>
              </a:ext>
            </a:extLst>
          </p:cNvPr>
          <p:cNvSpPr txBox="1"/>
          <p:nvPr/>
        </p:nvSpPr>
        <p:spPr>
          <a:xfrm>
            <a:off x="1317584" y="256141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Project Calculations and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DD65F26E-4886-4D43-9215-2A7AE83F0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22" y="4363484"/>
            <a:ext cx="1428750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37A393-A6FF-9AA1-537F-F13E5689277B}"/>
              </a:ext>
            </a:extLst>
          </p:cNvPr>
          <p:cNvSpPr txBox="1"/>
          <p:nvPr/>
        </p:nvSpPr>
        <p:spPr>
          <a:xfrm>
            <a:off x="838200" y="1320800"/>
            <a:ext cx="568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ptos" panose="020B0004020202020204" pitchFamily="34" charset="0"/>
              </a:rPr>
              <a:t>To solidify our understanding of the concepts covered in the previous slides, let’s work through a practical example. This hands-on approach will clarify and reinforce key points.</a:t>
            </a:r>
          </a:p>
          <a:p>
            <a:endParaRPr lang="en-US" sz="2000" dirty="0">
              <a:latin typeface="Aptos" panose="020B0004020202020204" pitchFamily="34" charset="0"/>
            </a:endParaRPr>
          </a:p>
          <a:p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ptos" panose="020B0004020202020204" pitchFamily="34" charset="0"/>
              </a:rPr>
              <a:t>Here’s how we can effectively manage the power requirements for a simple object-avoidance car project.</a:t>
            </a:r>
          </a:p>
          <a:p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40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9641EB02-0511-1BD9-8757-16F45D8C6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urple ribbon with red text&#10;&#10;Description automatically generated">
            <a:extLst>
              <a:ext uri="{FF2B5EF4-FFF2-40B4-BE49-F238E27FC236}">
                <a16:creationId xmlns:a16="http://schemas.microsoft.com/office/drawing/2014/main" id="{D1B740E7-AB25-8B73-1617-8242D48C4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91" y="209319"/>
            <a:ext cx="1428750" cy="52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98D8A2-EB5A-314D-3E2B-D1E5CC828FBB}"/>
              </a:ext>
            </a:extLst>
          </p:cNvPr>
          <p:cNvSpPr txBox="1"/>
          <p:nvPr/>
        </p:nvSpPr>
        <p:spPr>
          <a:xfrm>
            <a:off x="600764" y="1245015"/>
            <a:ext cx="773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1. Voltage and Current Requirements:</a:t>
            </a:r>
            <a:endParaRPr lang="en-US" sz="20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9AE46-7630-9609-F322-BF382E6349C3}"/>
              </a:ext>
            </a:extLst>
          </p:cNvPr>
          <p:cNvSpPr txBox="1"/>
          <p:nvPr/>
        </p:nvSpPr>
        <p:spPr>
          <a:xfrm>
            <a:off x="577781" y="117314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E920D-E244-B461-41FA-A0ED9B8A7DDA}"/>
              </a:ext>
            </a:extLst>
          </p:cNvPr>
          <p:cNvSpPr txBox="1"/>
          <p:nvPr/>
        </p:nvSpPr>
        <p:spPr>
          <a:xfrm>
            <a:off x="1374017" y="117314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Project Calculations and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09091A-CA14-6835-1B52-F00603198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65909"/>
              </p:ext>
            </p:extLst>
          </p:nvPr>
        </p:nvGraphicFramePr>
        <p:xfrm>
          <a:off x="1172692" y="1818719"/>
          <a:ext cx="6454775" cy="22961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90955">
                  <a:extLst>
                    <a:ext uri="{9D8B030D-6E8A-4147-A177-3AD203B41FA5}">
                      <a16:colId xmlns:a16="http://schemas.microsoft.com/office/drawing/2014/main" val="2702713492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3019161504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693154624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49559051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137858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anose="00000500000000000000" pitchFamily="2" charset="0"/>
                        </a:rPr>
                        <a:t>Component</a:t>
                      </a:r>
                      <a:endParaRPr lang="en-US" dirty="0"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Voltage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ontserrat" panose="00000500000000000000" pitchFamily="2" charset="0"/>
                        </a:rPr>
                        <a:t>Current (A)</a:t>
                      </a:r>
                      <a:r>
                        <a:rPr lang="en-US" dirty="0">
                          <a:latin typeface="Montserrat" panose="00000500000000000000" pitchFamily="2" charset="0"/>
                        </a:rPr>
                        <a:t> (Typical)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tserrat" panose="00000500000000000000" pitchFamily="2" charset="0"/>
                        </a:rPr>
                        <a:t>Total Current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95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DC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6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Servo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L293D Motor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12V (motors) / 5V (logic)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0.1A per driver (logic)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92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Ultrasonic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909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00BB4B-2B3E-4B03-A4C2-D09E54E4351A}"/>
                  </a:ext>
                </a:extLst>
              </p:cNvPr>
              <p:cNvSpPr txBox="1"/>
              <p:nvPr/>
            </p:nvSpPr>
            <p:spPr>
              <a:xfrm>
                <a:off x="1065731" y="4288473"/>
                <a:ext cx="7119801" cy="437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kern="100" dirty="0" smtClean="0">
                          <a:solidFill>
                            <a:schemeClr val="bg2"/>
                          </a:solidFill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•</m:t>
                      </m:r>
                      <m:r>
                        <a:rPr lang="en-US" sz="2000" b="1" i="1" kern="100" dirty="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𝑪𝒖𝒓𝒓𝒆𝒏𝒕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𝟎𝟏𝟓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𝟐𝟏𝟓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00BB4B-2B3E-4B03-A4C2-D09E54E43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731" y="4288473"/>
                <a:ext cx="7119801" cy="437684"/>
              </a:xfrm>
              <a:prstGeom prst="rect">
                <a:avLst/>
              </a:prstGeom>
              <a:blipFill>
                <a:blip r:embed="rId4"/>
                <a:stretch>
                  <a:fillRect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816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CE200EAF-0B43-6543-FD9A-A82671F4F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urple ribbon with red text&#10;&#10;Description automatically generated">
            <a:extLst>
              <a:ext uri="{FF2B5EF4-FFF2-40B4-BE49-F238E27FC236}">
                <a16:creationId xmlns:a16="http://schemas.microsoft.com/office/drawing/2014/main" id="{3E28D0A8-64D3-6E52-307A-3162A525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91" y="209319"/>
            <a:ext cx="1428750" cy="52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28C39D-2A67-ADC4-DF07-38A0F90C10B1}"/>
              </a:ext>
            </a:extLst>
          </p:cNvPr>
          <p:cNvSpPr txBox="1"/>
          <p:nvPr/>
        </p:nvSpPr>
        <p:spPr>
          <a:xfrm>
            <a:off x="600764" y="1245015"/>
            <a:ext cx="8267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2. Battery Voltage</a:t>
            </a:r>
            <a:br>
              <a:rPr lang="en-US" sz="2000" dirty="0">
                <a:latin typeface="Montserrat" panose="00000500000000000000" pitchFamily="2" charset="0"/>
              </a:rPr>
            </a:br>
            <a:endParaRPr lang="en-US" sz="2000" dirty="0">
              <a:latin typeface="Montserrat" panose="00000500000000000000" pitchFamily="2" charset="0"/>
            </a:endParaRPr>
          </a:p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kern="100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ptos" panose="020B0004020202020204" pitchFamily="34" charset="0"/>
              </a:rPr>
              <a:t>Main Battery Voltage: </a:t>
            </a:r>
          </a:p>
          <a:p>
            <a:r>
              <a:rPr lang="en-US" sz="2000" dirty="0">
                <a:latin typeface="Aptos" panose="020B0004020202020204" pitchFamily="34" charset="0"/>
              </a:rPr>
              <a:t>   12V (chosen to match the DC motors and motor drivers' requirements).</a:t>
            </a:r>
            <a:br>
              <a:rPr lang="en-US" sz="2000" dirty="0">
                <a:latin typeface="Aptos" panose="020B0004020202020204" pitchFamily="34" charset="0"/>
              </a:rPr>
            </a:br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kern="100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ptos" panose="020B0004020202020204" pitchFamily="34" charset="0"/>
              </a:rPr>
              <a:t>Voltage Regulation:</a:t>
            </a:r>
          </a:p>
          <a:p>
            <a:r>
              <a:rPr lang="en-US" sz="2000" dirty="0">
                <a:latin typeface="Aptos" panose="020B0004020202020204" pitchFamily="34" charset="0"/>
              </a:rPr>
              <a:t>Use a 5V regulator to step down from 12V for the servo motor, ultrasonic sensor, and L293D logic.</a:t>
            </a:r>
          </a:p>
          <a:p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BDD48-8614-F040-3ED1-20275C5812D2}"/>
              </a:ext>
            </a:extLst>
          </p:cNvPr>
          <p:cNvSpPr txBox="1"/>
          <p:nvPr/>
        </p:nvSpPr>
        <p:spPr>
          <a:xfrm>
            <a:off x="577781" y="117314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06120-4760-8798-4204-994AC1732569}"/>
              </a:ext>
            </a:extLst>
          </p:cNvPr>
          <p:cNvSpPr txBox="1"/>
          <p:nvPr/>
        </p:nvSpPr>
        <p:spPr>
          <a:xfrm>
            <a:off x="1374017" y="117314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Project Calculations and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3561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E6E0CE45-F90D-1A97-9827-92CF1322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urple ribbon with red text&#10;&#10;Description automatically generated">
            <a:extLst>
              <a:ext uri="{FF2B5EF4-FFF2-40B4-BE49-F238E27FC236}">
                <a16:creationId xmlns:a16="http://schemas.microsoft.com/office/drawing/2014/main" id="{8E489078-7BA3-CE56-97E9-09E4DF5BF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91" y="209319"/>
            <a:ext cx="1428750" cy="52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E8CF63-43CF-24BF-E9EC-E3A257F8A5BF}"/>
              </a:ext>
            </a:extLst>
          </p:cNvPr>
          <p:cNvSpPr txBox="1"/>
          <p:nvPr/>
        </p:nvSpPr>
        <p:spPr>
          <a:xfrm>
            <a:off x="600764" y="1245015"/>
            <a:ext cx="8267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2. Battery Voltage</a:t>
            </a:r>
            <a:br>
              <a:rPr lang="en-US" sz="2000" dirty="0">
                <a:latin typeface="Montserrat" panose="00000500000000000000" pitchFamily="2" charset="0"/>
              </a:rPr>
            </a:br>
            <a:endParaRPr lang="en-US" sz="2000" dirty="0">
              <a:latin typeface="Montserrat" panose="00000500000000000000" pitchFamily="2" charset="0"/>
            </a:endParaRPr>
          </a:p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kern="100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ptos" panose="020B0004020202020204" pitchFamily="34" charset="0"/>
              </a:rPr>
              <a:t>Main Battery Voltage: </a:t>
            </a:r>
          </a:p>
          <a:p>
            <a:r>
              <a:rPr lang="en-US" sz="2000" dirty="0">
                <a:latin typeface="Aptos" panose="020B0004020202020204" pitchFamily="34" charset="0"/>
              </a:rPr>
              <a:t>   12V (chosen to match the DC motors and motor drivers' requirements).</a:t>
            </a:r>
            <a:br>
              <a:rPr lang="en-US" sz="2000" dirty="0">
                <a:latin typeface="Aptos" panose="020B0004020202020204" pitchFamily="34" charset="0"/>
              </a:rPr>
            </a:br>
            <a:endParaRPr lang="en-US" sz="2000" dirty="0">
              <a:latin typeface="Aptos" panose="020B0004020202020204" pitchFamily="34" charset="0"/>
            </a:endParaRPr>
          </a:p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kern="100" dirty="0">
                <a:solidFill>
                  <a:schemeClr val="bg2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ptos" panose="020B0004020202020204" pitchFamily="34" charset="0"/>
              </a:rPr>
              <a:t>Voltage Regulation:</a:t>
            </a:r>
          </a:p>
          <a:p>
            <a:r>
              <a:rPr lang="en-US" sz="2000" dirty="0">
                <a:latin typeface="Aptos" panose="020B0004020202020204" pitchFamily="34" charset="0"/>
              </a:rPr>
              <a:t>Use a 5V regulator to step down from 12V for the servo motor, ultrasonic sensor, and L293D logic.</a:t>
            </a:r>
          </a:p>
          <a:p>
            <a:endParaRPr 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8D577-5468-0534-7AFB-9285AFEF21C8}"/>
              </a:ext>
            </a:extLst>
          </p:cNvPr>
          <p:cNvSpPr txBox="1"/>
          <p:nvPr/>
        </p:nvSpPr>
        <p:spPr>
          <a:xfrm>
            <a:off x="577781" y="117314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6DA23-AF66-FAC4-453E-182FE2EB65D8}"/>
              </a:ext>
            </a:extLst>
          </p:cNvPr>
          <p:cNvSpPr txBox="1"/>
          <p:nvPr/>
        </p:nvSpPr>
        <p:spPr>
          <a:xfrm>
            <a:off x="1374017" y="117314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Project Calculations and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4832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AAF66136-1FF6-686D-0C09-5B23428FB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urple ribbon with red text&#10;&#10;Description automatically generated">
            <a:extLst>
              <a:ext uri="{FF2B5EF4-FFF2-40B4-BE49-F238E27FC236}">
                <a16:creationId xmlns:a16="http://schemas.microsoft.com/office/drawing/2014/main" id="{FBF068D4-1152-E0E4-0D57-F1D78F312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91" y="209319"/>
            <a:ext cx="1428750" cy="523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9E92D6-E480-71BC-DB93-9E7E60920DE6}"/>
                  </a:ext>
                </a:extLst>
              </p:cNvPr>
              <p:cNvSpPr txBox="1"/>
              <p:nvPr/>
            </p:nvSpPr>
            <p:spPr>
              <a:xfrm>
                <a:off x="600764" y="1245015"/>
                <a:ext cx="8267814" cy="2496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ontserrat" panose="00000500000000000000" pitchFamily="2" charset="0"/>
                  </a:rPr>
                  <a:t>3. Battery Capacity Calculation</a:t>
                </a:r>
              </a:p>
              <a:p>
                <a:r>
                  <a:rPr lang="en-US" sz="2000" dirty="0">
                    <a:latin typeface="Aptos" panose="020B0004020202020204" pitchFamily="34" charset="0"/>
                  </a:rPr>
                  <a:t>Let’s assume you want the system to run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1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100" b="1" dirty="0">
                    <a:latin typeface="Aptos" panose="020B0004020202020204" pitchFamily="34" charset="0"/>
                  </a:rPr>
                  <a:t>  </a:t>
                </a:r>
                <a:r>
                  <a:rPr lang="en-US" sz="2000" dirty="0">
                    <a:latin typeface="Aptos" panose="020B0004020202020204" pitchFamily="34" charset="0"/>
                  </a:rPr>
                  <a:t>hour on a single charge.</a:t>
                </a:r>
              </a:p>
              <a:p>
                <a:pPr/>
                <a:r>
                  <a:rPr lang="en-US" sz="2000" kern="100" dirty="0">
                    <a:solidFill>
                      <a:schemeClr val="bg2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sz="2000" dirty="0">
                    <a:solidFill>
                      <a:schemeClr val="bg2"/>
                    </a:solidFill>
                    <a:latin typeface="Aptos" panose="020B0004020202020204" pitchFamily="34" charset="0"/>
                  </a:rPr>
                  <a:t>Energy Requirement </a:t>
                </a:r>
                <a:r>
                  <a:rPr lang="en-US" sz="2000" dirty="0">
                    <a:latin typeface="Aptos" panose="020B0004020202020204" pitchFamily="34" charset="0"/>
                  </a:rPr>
                  <a:t>(Watt-hours):</a:t>
                </a:r>
                <a:br>
                  <a:rPr lang="en-US" sz="2000" dirty="0">
                    <a:latin typeface="Aptos" panose="020B00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𝑉𝑜𝑙𝑡𝑎𝑔𝑒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𝐶𝑢𝑟𝑟𝑒𝑛𝑡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𝐸𝑛𝑒𝑟𝑔𝑦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800" i="1" dirty="0" err="1" smtClean="0">
                          <a:latin typeface="Cambria Math" panose="02040503050406030204" pitchFamily="18" charset="0"/>
                        </a:rPr>
                        <m:t>𝑊h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)=12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×5.215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h𝑜𝑢𝑟𝑠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=31.29 </m:t>
                      </m:r>
                    </m:oMath>
                  </m:oMathPara>
                </a14:m>
                <a:endParaRPr lang="en-US" sz="1800" b="1" dirty="0"/>
              </a:p>
              <a:p>
                <a:r>
                  <a:rPr lang="en-US" sz="2000" kern="100" dirty="0">
                    <a:solidFill>
                      <a:schemeClr val="bg2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•</a:t>
                </a:r>
                <a:r>
                  <a:rPr lang="en-US" sz="2800" b="1" dirty="0"/>
                  <a:t> </a:t>
                </a:r>
                <a:r>
                  <a:rPr lang="en-US" sz="2000" dirty="0">
                    <a:solidFill>
                      <a:schemeClr val="bg2"/>
                    </a:solidFill>
                    <a:latin typeface="Aptos" panose="020B0004020202020204" pitchFamily="34" charset="0"/>
                  </a:rPr>
                  <a:t>Battery Capacity </a:t>
                </a:r>
                <a:r>
                  <a:rPr lang="en-US" sz="2000" dirty="0">
                    <a:latin typeface="Aptos" panose="020B0004020202020204" pitchFamily="34" charset="0"/>
                  </a:rPr>
                  <a:t>(Ampere-hours):</a:t>
                </a:r>
                <a:endParaRPr lang="en-US" sz="2000" b="1" dirty="0"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9E92D6-E480-71BC-DB93-9E7E60920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4" y="1245015"/>
                <a:ext cx="8267814" cy="2496774"/>
              </a:xfrm>
              <a:prstGeom prst="rect">
                <a:avLst/>
              </a:prstGeom>
              <a:blipFill>
                <a:blip r:embed="rId4"/>
                <a:stretch>
                  <a:fillRect l="-811" t="-976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C860403-8D9E-1D7F-D900-86235FCDDE9F}"/>
              </a:ext>
            </a:extLst>
          </p:cNvPr>
          <p:cNvSpPr txBox="1"/>
          <p:nvPr/>
        </p:nvSpPr>
        <p:spPr>
          <a:xfrm>
            <a:off x="577781" y="117314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AC393C-8E3B-4C24-C8ED-6D0AB0CE0331}"/>
              </a:ext>
            </a:extLst>
          </p:cNvPr>
          <p:cNvSpPr txBox="1"/>
          <p:nvPr/>
        </p:nvSpPr>
        <p:spPr>
          <a:xfrm>
            <a:off x="1374017" y="117314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Project Calculations and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78985-40CF-CA37-6221-DF2CA07D71C0}"/>
                  </a:ext>
                </a:extLst>
              </p:cNvPr>
              <p:cNvSpPr txBox="1"/>
              <p:nvPr/>
            </p:nvSpPr>
            <p:spPr>
              <a:xfrm>
                <a:off x="600764" y="3741789"/>
                <a:ext cx="7645705" cy="653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𝐶𝑎𝑝𝑎𝑐𝑖𝑡𝑦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𝐴h</m:t>
                        </m:r>
                      </m:e>
                    </m:d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𝐸𝑛𝑒𝑟𝑔𝑦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𝑊h</m:t>
                            </m:r>
                          </m:e>
                        </m:d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𝐵𝑎𝑡𝑡𝑒𝑟𝑦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𝑉𝑜𝑙𝑡𝑎𝑔𝑒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31.29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2.6075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𝐴h</m:t>
                    </m:r>
                  </m:oMath>
                </a14:m>
                <a:r>
                  <a:rPr lang="en-US" sz="2800" dirty="0"/>
                  <a:t>​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E78985-40CF-CA37-6221-DF2CA07D7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4" y="3741789"/>
                <a:ext cx="7645705" cy="653256"/>
              </a:xfrm>
              <a:prstGeom prst="rect">
                <a:avLst/>
              </a:prstGeom>
              <a:blipFill>
                <a:blip r:embed="rId5"/>
                <a:stretch>
                  <a:fillRect t="-8411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463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C2E5F602-BD87-68C3-73EA-E7858AD2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urple ribbon with red text&#10;&#10;Description automatically generated">
            <a:extLst>
              <a:ext uri="{FF2B5EF4-FFF2-40B4-BE49-F238E27FC236}">
                <a16:creationId xmlns:a16="http://schemas.microsoft.com/office/drawing/2014/main" id="{BE027C41-886A-226C-2023-0A0C5DB1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91" y="209319"/>
            <a:ext cx="1428750" cy="523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932D15-801D-E896-2479-71B67D89085A}"/>
                  </a:ext>
                </a:extLst>
              </p:cNvPr>
              <p:cNvSpPr txBox="1"/>
              <p:nvPr/>
            </p:nvSpPr>
            <p:spPr>
              <a:xfrm>
                <a:off x="600764" y="1245015"/>
                <a:ext cx="8267814" cy="369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ontserrat" panose="00000500000000000000" pitchFamily="2" charset="0"/>
                  </a:rPr>
                  <a:t>3. Battery Capacity Calculation</a:t>
                </a:r>
              </a:p>
              <a:p>
                <a:r>
                  <a:rPr lang="en-US" sz="2000" kern="100" dirty="0">
                    <a:solidFill>
                      <a:schemeClr val="bg2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•</a:t>
                </a:r>
                <a:r>
                  <a:rPr lang="en-US" sz="2800" b="1" dirty="0"/>
                  <a:t> </a:t>
                </a:r>
                <a:r>
                  <a:rPr lang="en-US" sz="2000" dirty="0">
                    <a:solidFill>
                      <a:schemeClr val="accent6"/>
                    </a:solidFill>
                    <a:latin typeface="Aptos" panose="020B0004020202020204" pitchFamily="34" charset="0"/>
                  </a:rPr>
                  <a:t>Include a </a:t>
                </a:r>
                <a:r>
                  <a:rPr lang="en-US" sz="2000" dirty="0">
                    <a:solidFill>
                      <a:schemeClr val="bg2"/>
                    </a:solidFill>
                    <a:latin typeface="Aptos" panose="020B0004020202020204" pitchFamily="34" charset="0"/>
                  </a:rPr>
                  <a:t>Safety Margin </a:t>
                </a:r>
                <a:r>
                  <a:rPr lang="en-US" sz="2000" dirty="0">
                    <a:solidFill>
                      <a:schemeClr val="accent6"/>
                    </a:solidFill>
                    <a:latin typeface="Aptos" panose="020B0004020202020204" pitchFamily="34" charset="0"/>
                  </a:rPr>
                  <a:t>(~20%):</a:t>
                </a:r>
              </a:p>
              <a:p>
                <a:endParaRPr lang="en-US" sz="2000" b="1" dirty="0">
                  <a:solidFill>
                    <a:schemeClr val="accent6"/>
                  </a:solidFill>
                  <a:latin typeface="Aptos" panose="020B00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𝑅𝑒𝑞𝑢𝑖𝑟𝑒𝑑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𝐶𝑎𝑝𝑎𝑐𝑖𝑡𝑦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=2.6075×(1+</m:t>
                      </m:r>
                      <m:f>
                        <m:fPr>
                          <m:ctrlPr>
                            <a:rPr lang="en-US" sz="20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3.129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sz="2000" dirty="0">
                  <a:latin typeface="Aptos" panose="020B0004020202020204" pitchFamily="34" charset="0"/>
                </a:endParaRPr>
              </a:p>
              <a:p>
                <a:endParaRPr lang="en-US" sz="2000" b="1" dirty="0">
                  <a:solidFill>
                    <a:schemeClr val="accent6"/>
                  </a:solidFill>
                  <a:latin typeface="Aptos" panose="020B0004020202020204" pitchFamily="34" charset="0"/>
                </a:endParaRPr>
              </a:p>
              <a:p>
                <a:r>
                  <a:rPr lang="en-US" sz="2000" dirty="0">
                    <a:latin typeface="Montserrat" panose="00000500000000000000" pitchFamily="2" charset="0"/>
                  </a:rPr>
                  <a:t>4. Battery Selection</a:t>
                </a:r>
              </a:p>
              <a:p>
                <a:r>
                  <a:rPr lang="en-US" sz="2000" kern="100" dirty="0">
                    <a:solidFill>
                      <a:schemeClr val="bg2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sz="2000" dirty="0">
                    <a:latin typeface="Aptos" panose="020B0004020202020204" pitchFamily="34" charset="0"/>
                  </a:rPr>
                  <a:t>Voltage: 12V</a:t>
                </a:r>
              </a:p>
              <a:p>
                <a:r>
                  <a:rPr lang="en-US" sz="2000" kern="100" dirty="0">
                    <a:solidFill>
                      <a:schemeClr val="bg2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sz="2000" dirty="0">
                    <a:latin typeface="Aptos" panose="020B0004020202020204" pitchFamily="34" charset="0"/>
                  </a:rPr>
                  <a:t>Capacity: At least 3.1Ah to ensure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Aptos" panose="020B0004020202020204" pitchFamily="34" charset="0"/>
                  </a:rPr>
                  <a:t>- hour runtime with a safety margin.</a:t>
                </a:r>
              </a:p>
              <a:p>
                <a:endParaRPr lang="en-US" sz="2000" b="1" dirty="0">
                  <a:solidFill>
                    <a:schemeClr val="accent6"/>
                  </a:solidFill>
                  <a:latin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932D15-801D-E896-2479-71B67D890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4" y="1245015"/>
                <a:ext cx="8267814" cy="3699090"/>
              </a:xfrm>
              <a:prstGeom prst="rect">
                <a:avLst/>
              </a:prstGeom>
              <a:blipFill>
                <a:blip r:embed="rId4"/>
                <a:stretch>
                  <a:fillRect l="-811"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31A34A-7882-7A2E-A181-B83318D1A23F}"/>
              </a:ext>
            </a:extLst>
          </p:cNvPr>
          <p:cNvSpPr txBox="1"/>
          <p:nvPr/>
        </p:nvSpPr>
        <p:spPr>
          <a:xfrm>
            <a:off x="577781" y="117314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C4A6F-D88E-7EDC-D238-8C19A907EC91}"/>
              </a:ext>
            </a:extLst>
          </p:cNvPr>
          <p:cNvSpPr txBox="1"/>
          <p:nvPr/>
        </p:nvSpPr>
        <p:spPr>
          <a:xfrm>
            <a:off x="1374017" y="117314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Project Calculations and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00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C64FE955-24D7-25EE-F403-C1DA5D56C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urple ribbon with red text&#10;&#10;Description automatically generated">
            <a:extLst>
              <a:ext uri="{FF2B5EF4-FFF2-40B4-BE49-F238E27FC236}">
                <a16:creationId xmlns:a16="http://schemas.microsoft.com/office/drawing/2014/main" id="{89B199C5-FE55-768C-D687-975EE50A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691" y="209319"/>
            <a:ext cx="1428750" cy="523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73DC48-2159-69DF-04CE-A433169995D5}"/>
                  </a:ext>
                </a:extLst>
              </p:cNvPr>
              <p:cNvSpPr txBox="1"/>
              <p:nvPr/>
            </p:nvSpPr>
            <p:spPr>
              <a:xfrm>
                <a:off x="600764" y="1245015"/>
                <a:ext cx="8267814" cy="1766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Montserrat" panose="00000500000000000000" pitchFamily="2" charset="0"/>
                  </a:rPr>
                  <a:t>4. Battery Selection</a:t>
                </a:r>
              </a:p>
              <a:p>
                <a:r>
                  <a:rPr lang="en-US" sz="2000" kern="100" dirty="0">
                    <a:solidFill>
                      <a:schemeClr val="bg2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sz="2000" dirty="0">
                    <a:latin typeface="Aptos" panose="020B0004020202020204" pitchFamily="34" charset="0"/>
                  </a:rPr>
                  <a:t>Voltage: 12V</a:t>
                </a:r>
              </a:p>
              <a:p>
                <a:r>
                  <a:rPr lang="en-US" sz="2000" kern="100" dirty="0">
                    <a:solidFill>
                      <a:schemeClr val="bg2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sz="2000" dirty="0">
                    <a:latin typeface="Aptos" panose="020B0004020202020204" pitchFamily="34" charset="0"/>
                  </a:rPr>
                  <a:t>Capacity: At least 3.1Ah to ensure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Aptos" panose="020B0004020202020204" pitchFamily="34" charset="0"/>
                  </a:rPr>
                  <a:t>- hour runtime with a safety margin.</a:t>
                </a:r>
              </a:p>
              <a:p>
                <a:r>
                  <a:rPr lang="en-US" sz="2000" kern="100" dirty="0">
                    <a:solidFill>
                      <a:schemeClr val="bg2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• </a:t>
                </a:r>
                <a:r>
                  <a:rPr lang="en-US" sz="2000" kern="100" dirty="0">
                    <a:solidFill>
                      <a:schemeClr val="tx1"/>
                    </a:solidFill>
                    <a:effectLst/>
                    <a:latin typeface="Montserrat" panose="00000500000000000000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suggestions</a:t>
                </a:r>
                <a:r>
                  <a:rPr lang="en-US" sz="2000" kern="100" dirty="0">
                    <a:solidFill>
                      <a:schemeClr val="bg2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73DC48-2159-69DF-04CE-A43316999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4" y="1245015"/>
                <a:ext cx="8267814" cy="1766637"/>
              </a:xfrm>
              <a:prstGeom prst="rect">
                <a:avLst/>
              </a:prstGeom>
              <a:blipFill>
                <a:blip r:embed="rId4"/>
                <a:stretch>
                  <a:fillRect l="-811" t="-1379" b="-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7EC1B3D-D236-2F84-BFEF-FE0DF104E625}"/>
              </a:ext>
            </a:extLst>
          </p:cNvPr>
          <p:cNvSpPr txBox="1"/>
          <p:nvPr/>
        </p:nvSpPr>
        <p:spPr>
          <a:xfrm>
            <a:off x="577781" y="117314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5BB9A-8393-C349-12A3-69FA574CE549}"/>
              </a:ext>
            </a:extLst>
          </p:cNvPr>
          <p:cNvSpPr txBox="1"/>
          <p:nvPr/>
        </p:nvSpPr>
        <p:spPr>
          <a:xfrm>
            <a:off x="1374017" y="117314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Project Calculations and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pic>
        <p:nvPicPr>
          <p:cNvPr id="5" name="Picture 4" descr="A battery with wires attached to it&#10;&#10;Description automatically generated">
            <a:extLst>
              <a:ext uri="{FF2B5EF4-FFF2-40B4-BE49-F238E27FC236}">
                <a16:creationId xmlns:a16="http://schemas.microsoft.com/office/drawing/2014/main" id="{5110720D-384D-E09A-6C0B-7ED2DDA2ECA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255" r="94" b="15181"/>
          <a:stretch/>
        </p:blipFill>
        <p:spPr>
          <a:xfrm>
            <a:off x="6433813" y="2696912"/>
            <a:ext cx="2571750" cy="18164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15D040-9048-8F8D-892E-CF0CE947F536}"/>
                  </a:ext>
                </a:extLst>
              </p:cNvPr>
              <p:cNvSpPr txBox="1"/>
              <p:nvPr/>
            </p:nvSpPr>
            <p:spPr>
              <a:xfrm>
                <a:off x="600764" y="3185246"/>
                <a:ext cx="5833049" cy="586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𝑟𝑢𝑛</m:t>
                    </m:r>
                    <m:r>
                      <a:rPr lang="en-US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𝑡𝑖𝑚𝑒</m:t>
                    </m:r>
                    <m:r>
                      <a:rPr lang="en-US" sz="2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f>
                      <m:fPr>
                        <m:ctrlPr>
                          <a:rPr lang="en-US" sz="20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Battery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Capacity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𝑙𝑜𝑎𝑑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𝑐𝑢𝑟𝑟𝑒𝑛𝑡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5.215</m:t>
                        </m:r>
                      </m:den>
                    </m:f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≈ 0.7 hours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15D040-9048-8F8D-892E-CF0CE947F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64" y="3185246"/>
                <a:ext cx="5833049" cy="586699"/>
              </a:xfrm>
              <a:prstGeom prst="rect">
                <a:avLst/>
              </a:prstGeom>
              <a:blipFill>
                <a:blip r:embed="rId6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21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1FC6DBC-24AD-0FED-6C92-F40B9805F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AA90541D-492D-74B1-E235-0D0506B454A6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34FA1224-73AF-F750-76D5-63E12ACBC5FD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A99C6-441B-1576-7411-D2F8993B5538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8927B-C86B-8AD3-AB31-40937812EB3E}"/>
              </a:ext>
            </a:extLst>
          </p:cNvPr>
          <p:cNvSpPr txBox="1"/>
          <p:nvPr/>
        </p:nvSpPr>
        <p:spPr>
          <a:xfrm>
            <a:off x="1317584" y="256141"/>
            <a:ext cx="45316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 panose="00000500000000000000" pitchFamily="2" charset="0"/>
                <a:sym typeface="Montserrat"/>
              </a:rPr>
              <a:t>Project Calculations and Planning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6E2770"/>
              </a:solidFill>
              <a:effectLst/>
              <a:uLnTx/>
              <a:uFillTx/>
              <a:latin typeface="Montserrat" panose="00000500000000000000" pitchFamily="2" charset="0"/>
              <a:cs typeface="Arial"/>
              <a:sym typeface="Arial"/>
            </a:endParaRP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31C5E334-8141-02AB-9CD8-83061F179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22" y="4363484"/>
            <a:ext cx="1428750" cy="523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4A84EC-A693-50CD-5B3C-9E3742C3858D}"/>
              </a:ext>
            </a:extLst>
          </p:cNvPr>
          <p:cNvSpPr txBox="1"/>
          <p:nvPr/>
        </p:nvSpPr>
        <p:spPr>
          <a:xfrm>
            <a:off x="600764" y="1285800"/>
            <a:ext cx="4583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Montserrat" panose="00000500000000000000" pitchFamily="2" charset="0"/>
              </a:rPr>
              <a:t>5. Final Circuit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06F252-1CDE-22DA-1150-B148082AAB4B}"/>
              </a:ext>
            </a:extLst>
          </p:cNvPr>
          <p:cNvSpPr txBox="1"/>
          <p:nvPr/>
        </p:nvSpPr>
        <p:spPr>
          <a:xfrm>
            <a:off x="793215" y="1761462"/>
            <a:ext cx="45830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12V Battery</a:t>
            </a:r>
          </a:p>
          <a:p>
            <a:r>
              <a:rPr lang="en-US" b="1" dirty="0">
                <a:latin typeface="+mj-lt"/>
              </a:rPr>
              <a:t>  +       -</a:t>
            </a:r>
          </a:p>
          <a:p>
            <a:r>
              <a:rPr lang="en-US" b="1" dirty="0">
                <a:latin typeface="+mj-lt"/>
              </a:rPr>
              <a:t>  |       |</a:t>
            </a:r>
          </a:p>
          <a:p>
            <a:r>
              <a:rPr lang="en-US" b="1" dirty="0">
                <a:latin typeface="+mj-lt"/>
              </a:rPr>
              <a:t>  |       |------------------------------</a:t>
            </a:r>
          </a:p>
          <a:p>
            <a:r>
              <a:rPr lang="en-US" b="1" dirty="0">
                <a:latin typeface="+mj-lt"/>
              </a:rPr>
              <a:t>  |                              | GND |</a:t>
            </a:r>
          </a:p>
          <a:p>
            <a:r>
              <a:rPr lang="en-US" b="1" dirty="0">
                <a:latin typeface="+mj-lt"/>
              </a:rPr>
              <a:t>  |                              -------</a:t>
            </a:r>
          </a:p>
          <a:p>
            <a:r>
              <a:rPr lang="en-US" b="1" dirty="0">
                <a:latin typeface="+mj-lt"/>
              </a:rPr>
              <a:t>  |-&gt; 12V Rail -&gt; L293D (Vcc2, Motors)</a:t>
            </a:r>
          </a:p>
          <a:p>
            <a:r>
              <a:rPr lang="en-US" b="1" dirty="0">
                <a:latin typeface="+mj-lt"/>
              </a:rPr>
              <a:t>  |-&gt; 5V Regulator -&gt; 5V Rail</a:t>
            </a:r>
          </a:p>
          <a:p>
            <a:r>
              <a:rPr lang="en-US" b="1" dirty="0">
                <a:latin typeface="+mj-lt"/>
              </a:rPr>
              <a:t>                     |-&gt; Servo Motor</a:t>
            </a:r>
          </a:p>
          <a:p>
            <a:r>
              <a:rPr lang="en-US" b="1" dirty="0">
                <a:latin typeface="+mj-lt"/>
              </a:rPr>
              <a:t>                     |-&gt; Ultrasonic Sensor</a:t>
            </a:r>
          </a:p>
          <a:p>
            <a:r>
              <a:rPr lang="en-US" b="1" dirty="0">
                <a:latin typeface="+mj-lt"/>
              </a:rPr>
              <a:t>                     |-&gt; L293D (Vcc1, Logic)</a:t>
            </a:r>
          </a:p>
          <a:p>
            <a:r>
              <a:rPr lang="en-US" b="1" dirty="0">
                <a:latin typeface="+mj-lt"/>
              </a:rPr>
              <a:t>                     |-&gt;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137853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648;p62">
            <a:extLst>
              <a:ext uri="{FF2B5EF4-FFF2-40B4-BE49-F238E27FC236}">
                <a16:creationId xmlns:a16="http://schemas.microsoft.com/office/drawing/2014/main" id="{2752F222-CE15-B044-7D16-2AFFCA6B6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8589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1" name="Google Shape;650;p62">
            <a:extLst>
              <a:ext uri="{FF2B5EF4-FFF2-40B4-BE49-F238E27FC236}">
                <a16:creationId xmlns:a16="http://schemas.microsoft.com/office/drawing/2014/main" id="{FB754803-5CBE-3B44-71B3-427B27BC040F}"/>
              </a:ext>
            </a:extLst>
          </p:cNvPr>
          <p:cNvSpPr/>
          <p:nvPr/>
        </p:nvSpPr>
        <p:spPr>
          <a:xfrm>
            <a:off x="823351" y="1450717"/>
            <a:ext cx="407383" cy="407383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651;p62">
            <a:extLst>
              <a:ext uri="{FF2B5EF4-FFF2-40B4-BE49-F238E27FC236}">
                <a16:creationId xmlns:a16="http://schemas.microsoft.com/office/drawing/2014/main" id="{C93DDA3B-BFB1-7ADC-6BBD-689A0EF9F499}"/>
              </a:ext>
            </a:extLst>
          </p:cNvPr>
          <p:cNvGrpSpPr/>
          <p:nvPr/>
        </p:nvGrpSpPr>
        <p:grpSpPr>
          <a:xfrm>
            <a:off x="815080" y="1946415"/>
            <a:ext cx="407432" cy="407391"/>
            <a:chOff x="812101" y="2571761"/>
            <a:chExt cx="417066" cy="417024"/>
          </a:xfrm>
        </p:grpSpPr>
        <p:sp>
          <p:nvSpPr>
            <p:cNvPr id="13" name="Google Shape;652;p62">
              <a:extLst>
                <a:ext uri="{FF2B5EF4-FFF2-40B4-BE49-F238E27FC236}">
                  <a16:creationId xmlns:a16="http://schemas.microsoft.com/office/drawing/2014/main" id="{A3A61A85-5FCE-C6E5-78A4-358F2426EC1E}"/>
                </a:ext>
              </a:extLst>
            </p:cNvPr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3;p62">
              <a:extLst>
                <a:ext uri="{FF2B5EF4-FFF2-40B4-BE49-F238E27FC236}">
                  <a16:creationId xmlns:a16="http://schemas.microsoft.com/office/drawing/2014/main" id="{B981E262-E6E0-DA54-7BFE-080D66967B82}"/>
                </a:ext>
              </a:extLst>
            </p:cNvPr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4;p62">
              <a:extLst>
                <a:ext uri="{FF2B5EF4-FFF2-40B4-BE49-F238E27FC236}">
                  <a16:creationId xmlns:a16="http://schemas.microsoft.com/office/drawing/2014/main" id="{F769A7BA-E3F7-3C46-BCBD-64196B6318FF}"/>
                </a:ext>
              </a:extLst>
            </p:cNvPr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5;p62">
              <a:extLst>
                <a:ext uri="{FF2B5EF4-FFF2-40B4-BE49-F238E27FC236}">
                  <a16:creationId xmlns:a16="http://schemas.microsoft.com/office/drawing/2014/main" id="{627EF8E7-BAF3-B3F2-D524-4B1F03FA2DC2}"/>
                </a:ext>
              </a:extLst>
            </p:cNvPr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56;p62">
            <a:extLst>
              <a:ext uri="{FF2B5EF4-FFF2-40B4-BE49-F238E27FC236}">
                <a16:creationId xmlns:a16="http://schemas.microsoft.com/office/drawing/2014/main" id="{A7784B01-39FC-98B8-FE14-C73746DC05A9}"/>
              </a:ext>
            </a:extLst>
          </p:cNvPr>
          <p:cNvGrpSpPr/>
          <p:nvPr/>
        </p:nvGrpSpPr>
        <p:grpSpPr>
          <a:xfrm>
            <a:off x="817887" y="2431150"/>
            <a:ext cx="407391" cy="407391"/>
            <a:chOff x="1323129" y="2571761"/>
            <a:chExt cx="417024" cy="417024"/>
          </a:xfrm>
        </p:grpSpPr>
        <p:sp>
          <p:nvSpPr>
            <p:cNvPr id="18" name="Google Shape;657;p62">
              <a:extLst>
                <a:ext uri="{FF2B5EF4-FFF2-40B4-BE49-F238E27FC236}">
                  <a16:creationId xmlns:a16="http://schemas.microsoft.com/office/drawing/2014/main" id="{1465C90C-E476-302F-7E4C-DCA66F65239C}"/>
                </a:ext>
              </a:extLst>
            </p:cNvPr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8;p62">
              <a:extLst>
                <a:ext uri="{FF2B5EF4-FFF2-40B4-BE49-F238E27FC236}">
                  <a16:creationId xmlns:a16="http://schemas.microsoft.com/office/drawing/2014/main" id="{10C6A5E2-3D4F-5753-3766-81B4BEDD1D9C}"/>
                </a:ext>
              </a:extLst>
            </p:cNvPr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9;p62">
              <a:extLst>
                <a:ext uri="{FF2B5EF4-FFF2-40B4-BE49-F238E27FC236}">
                  <a16:creationId xmlns:a16="http://schemas.microsoft.com/office/drawing/2014/main" id="{4878788B-DA1A-3290-CB42-89D3B31B062B}"/>
                </a:ext>
              </a:extLst>
            </p:cNvPr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0;p62">
              <a:extLst>
                <a:ext uri="{FF2B5EF4-FFF2-40B4-BE49-F238E27FC236}">
                  <a16:creationId xmlns:a16="http://schemas.microsoft.com/office/drawing/2014/main" id="{78C7527D-77F3-44B7-0A25-EEBB0AB3D150}"/>
                </a:ext>
              </a:extLst>
            </p:cNvPr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D0C204-02A5-2A99-9439-55D8D082CA72}"/>
              </a:ext>
            </a:extLst>
          </p:cNvPr>
          <p:cNvSpPr txBox="1"/>
          <p:nvPr/>
        </p:nvSpPr>
        <p:spPr>
          <a:xfrm>
            <a:off x="862827" y="383975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chemeClr val="bg2"/>
                </a:solidFill>
                <a:latin typeface="Montserrat" panose="00000500000000000000" pitchFamily="2" charset="0"/>
              </a:rPr>
              <a:t>BAU-RAS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Montserrat" panose="00000500000000000000" pitchFamily="2" charset="0"/>
              </a:rPr>
              <a:t> workshops manager: </a:t>
            </a:r>
            <a:endParaRPr lang="en-US" sz="1800" b="1" dirty="0">
              <a:latin typeface="Montserrat" panose="00000500000000000000" pitchFamily="2" charset="0"/>
            </a:endParaRPr>
          </a:p>
          <a:p>
            <a:r>
              <a:rPr lang="en-US" sz="1800" b="1" dirty="0" err="1">
                <a:latin typeface="Montserrat" panose="00000500000000000000" pitchFamily="2" charset="0"/>
              </a:rPr>
              <a:t>Jullnar</a:t>
            </a:r>
            <a:r>
              <a:rPr lang="en-US" sz="1800" b="1" dirty="0">
                <a:latin typeface="Montserrat" panose="00000500000000000000" pitchFamily="2" charset="0"/>
              </a:rPr>
              <a:t> Radwan</a:t>
            </a:r>
            <a:endParaRPr lang="en-US" sz="1800" dirty="0">
              <a:latin typeface="Montserrat" panose="00000500000000000000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F0E332-D51C-C27B-F3F1-5AC97A3FE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873" y="1028408"/>
            <a:ext cx="1352550" cy="390525"/>
          </a:xfrm>
          <a:prstGeom prst="rect">
            <a:avLst/>
          </a:prstGeom>
        </p:spPr>
      </p:pic>
      <p:pic>
        <p:nvPicPr>
          <p:cNvPr id="24" name="Picture 23" descr="A purple ribbon with red text&#10;&#10;Description automatically generated">
            <a:extLst>
              <a:ext uri="{FF2B5EF4-FFF2-40B4-BE49-F238E27FC236}">
                <a16:creationId xmlns:a16="http://schemas.microsoft.com/office/drawing/2014/main" id="{0520D944-4CB2-53B3-CA9E-7768CAEA1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873" y="259786"/>
            <a:ext cx="1428750" cy="523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12099A-B0E0-190A-C67D-0FCA924E6E8A}"/>
              </a:ext>
            </a:extLst>
          </p:cNvPr>
          <p:cNvSpPr txBox="1"/>
          <p:nvPr/>
        </p:nvSpPr>
        <p:spPr>
          <a:xfrm>
            <a:off x="1294907" y="1978406"/>
            <a:ext cx="1466850" cy="31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 err="1">
                <a:solidFill>
                  <a:schemeClr val="accent2"/>
                </a:solidFill>
                <a:effectLst/>
                <a:latin typeface="Montserrat" panose="000005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ras.ieee.bau</a:t>
            </a:r>
            <a:endParaRPr lang="en-US" b="1" i="0" u="none" strike="noStrike" dirty="0">
              <a:solidFill>
                <a:schemeClr val="accent2"/>
              </a:solidFill>
              <a:effectLst/>
              <a:latin typeface="Montserrat" panose="00000500000000000000" pitchFamily="2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7B6B-1C7E-2EC3-F4FC-06E8D40416F9}"/>
              </a:ext>
            </a:extLst>
          </p:cNvPr>
          <p:cNvSpPr txBox="1"/>
          <p:nvPr/>
        </p:nvSpPr>
        <p:spPr>
          <a:xfrm>
            <a:off x="1270137" y="2407455"/>
            <a:ext cx="3940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BAU Robotics and Automation Society - Center</a:t>
            </a:r>
            <a:endParaRPr lang="en-US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F60B8-100A-EF32-9391-857B3E918577}"/>
              </a:ext>
            </a:extLst>
          </p:cNvPr>
          <p:cNvSpPr txBox="1"/>
          <p:nvPr/>
        </p:nvSpPr>
        <p:spPr>
          <a:xfrm>
            <a:off x="1294907" y="153411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Montserrat" panose="000005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RAS BAU - Center </a:t>
            </a:r>
            <a:endParaRPr lang="en-US" b="1" i="0" dirty="0">
              <a:solidFill>
                <a:schemeClr val="tx1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ED4887-9E67-3CF4-7609-154A7F1DE959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01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39E71-2335-D8ED-4674-F618D57F07E7}"/>
              </a:ext>
            </a:extLst>
          </p:cNvPr>
          <p:cNvSpPr txBox="1"/>
          <p:nvPr/>
        </p:nvSpPr>
        <p:spPr>
          <a:xfrm>
            <a:off x="1324025" y="298506"/>
            <a:ext cx="253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/>
                <a:sym typeface="Montserrat"/>
              </a:rPr>
              <a:t>Introduction</a:t>
            </a:r>
            <a:endParaRPr lang="en-US" sz="1800" dirty="0"/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B7164F1E-0496-A934-7E51-C8F676CA7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16" y="209320"/>
            <a:ext cx="1428750" cy="52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A13C88-3BCA-E5A6-D979-1980D9897C6F}"/>
              </a:ext>
            </a:extLst>
          </p:cNvPr>
          <p:cNvSpPr txBox="1"/>
          <p:nvPr/>
        </p:nvSpPr>
        <p:spPr>
          <a:xfrm>
            <a:off x="600764" y="1285800"/>
            <a:ext cx="6228661" cy="3271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  <a:latin typeface="Montserrat" panose="00000500000000000000" pitchFamily="2" charset="0"/>
              </a:rPr>
              <a:t>Electricity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 is a fundamental part of modern technology, used in countless devices and systems. Understanding basic electrical concepts is essential for engineers, technicians, and anyone working with electrical or electronic systems. Below is a foundational overview of key concepts in electricity.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0F638EA-A544-B21B-A218-C853DA430BE6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01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F18735-4441-A0C0-48FE-05D433D7E6C2}"/>
              </a:ext>
            </a:extLst>
          </p:cNvPr>
          <p:cNvSpPr txBox="1"/>
          <p:nvPr/>
        </p:nvSpPr>
        <p:spPr>
          <a:xfrm>
            <a:off x="1324025" y="298506"/>
            <a:ext cx="253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/>
                <a:sym typeface="Montserrat"/>
              </a:rPr>
              <a:t>Introduction</a:t>
            </a:r>
            <a:endParaRPr lang="en-US" sz="1800" dirty="0"/>
          </a:p>
        </p:txBody>
      </p:sp>
      <p:pic>
        <p:nvPicPr>
          <p:cNvPr id="18" name="Picture 17" descr="A purple ribbon with red text&#10;&#10;Description automatically generated">
            <a:extLst>
              <a:ext uri="{FF2B5EF4-FFF2-40B4-BE49-F238E27FC236}">
                <a16:creationId xmlns:a16="http://schemas.microsoft.com/office/drawing/2014/main" id="{DB8B5AA2-C64E-3B6C-3B50-CDE9C20B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16" y="209320"/>
            <a:ext cx="1428750" cy="523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A33F28-3E66-15B2-BAC8-358713448F1B}"/>
              </a:ext>
            </a:extLst>
          </p:cNvPr>
          <p:cNvSpPr txBox="1"/>
          <p:nvPr/>
        </p:nvSpPr>
        <p:spPr>
          <a:xfrm>
            <a:off x="600764" y="1245015"/>
            <a:ext cx="7730436" cy="2502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What is </a:t>
            </a:r>
            <a:r>
              <a:rPr lang="en-US" sz="2000" dirty="0">
                <a:solidFill>
                  <a:schemeClr val="bg2"/>
                </a:solidFill>
                <a:latin typeface="Montserrat" panose="00000500000000000000" pitchFamily="2" charset="0"/>
              </a:rPr>
              <a:t>Electricity</a:t>
            </a: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?</a:t>
            </a:r>
          </a:p>
          <a:p>
            <a:endParaRPr lang="en-US" sz="20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  <a:latin typeface="Montserrat" panose="00000500000000000000" pitchFamily="2" charset="0"/>
              </a:rPr>
              <a:t>Electricity is the flow of electric charge, typically through a conductor such as a wire. This flow is driven by a difference in electric potential (voltage). Electricity is the foundation for operating devices, lighting, and powering machines.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>
            <a:spLocks noGrp="1"/>
          </p:cNvSpPr>
          <p:nvPr>
            <p:ph type="title"/>
          </p:nvPr>
        </p:nvSpPr>
        <p:spPr>
          <a:xfrm>
            <a:off x="506469" y="2136626"/>
            <a:ext cx="4834788" cy="15578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i="0" dirty="0">
                <a:effectLst/>
                <a:latin typeface="Montserrat" panose="00000500000000000000" pitchFamily="2" charset="0"/>
              </a:rPr>
              <a:t>Voltage, Current, and Resistance</a:t>
            </a:r>
            <a:endParaRPr lang="en-US" sz="4000" dirty="0">
              <a:latin typeface="Montserrat" panose="00000500000000000000" pitchFamily="2" charset="0"/>
            </a:endParaRPr>
          </a:p>
        </p:txBody>
      </p:sp>
      <p:sp>
        <p:nvSpPr>
          <p:cNvPr id="499" name="Google Shape;499;p53"/>
          <p:cNvSpPr txBox="1">
            <a:spLocks noGrp="1"/>
          </p:cNvSpPr>
          <p:nvPr>
            <p:ph type="title" idx="2"/>
          </p:nvPr>
        </p:nvSpPr>
        <p:spPr>
          <a:xfrm>
            <a:off x="506469" y="1034305"/>
            <a:ext cx="1379904" cy="11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7" name="Picture 6" descr="A purple ribbon with red text&#10;&#10;Description automatically generated">
            <a:extLst>
              <a:ext uri="{FF2B5EF4-FFF2-40B4-BE49-F238E27FC236}">
                <a16:creationId xmlns:a16="http://schemas.microsoft.com/office/drawing/2014/main" id="{B63A9093-C319-A8E1-CC62-54E1998BB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00" y="-723616"/>
            <a:ext cx="1428750" cy="523875"/>
          </a:xfrm>
          <a:prstGeom prst="rect">
            <a:avLst/>
          </a:prstGeom>
        </p:spPr>
      </p:pic>
      <p:sp>
        <p:nvSpPr>
          <p:cNvPr id="4" name="Google Shape;497;p53">
            <a:extLst>
              <a:ext uri="{FF2B5EF4-FFF2-40B4-BE49-F238E27FC236}">
                <a16:creationId xmlns:a16="http://schemas.microsoft.com/office/drawing/2014/main" id="{8B527564-2F22-FD88-CB32-5BEBB6FA62BE}"/>
              </a:ext>
            </a:extLst>
          </p:cNvPr>
          <p:cNvSpPr txBox="1">
            <a:spLocks/>
          </p:cNvSpPr>
          <p:nvPr/>
        </p:nvSpPr>
        <p:spPr>
          <a:xfrm>
            <a:off x="-5423182" y="1895297"/>
            <a:ext cx="5753382" cy="155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47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i="0" dirty="0">
                <a:effectLst/>
                <a:latin typeface="Montserrat" panose="00000500000000000000" pitchFamily="2" charset="0"/>
              </a:rPr>
              <a:t>Voltage, Current, and Resistance</a:t>
            </a:r>
            <a:endParaRPr lang="en-US" sz="4000" dirty="0"/>
          </a:p>
        </p:txBody>
      </p:sp>
      <p:sp>
        <p:nvSpPr>
          <p:cNvPr id="5" name="Google Shape;499;p53">
            <a:extLst>
              <a:ext uri="{FF2B5EF4-FFF2-40B4-BE49-F238E27FC236}">
                <a16:creationId xmlns:a16="http://schemas.microsoft.com/office/drawing/2014/main" id="{615CEE02-496F-595C-F807-3CECBC96D6E9}"/>
              </a:ext>
            </a:extLst>
          </p:cNvPr>
          <p:cNvSpPr txBox="1">
            <a:spLocks/>
          </p:cNvSpPr>
          <p:nvPr/>
        </p:nvSpPr>
        <p:spPr>
          <a:xfrm>
            <a:off x="-5246913" y="1034305"/>
            <a:ext cx="1379904" cy="1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Montserrat"/>
              <a:buNone/>
              <a:defRPr sz="7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 dirty="0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231EADD-A71E-8C68-39E2-A7B62133A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40EE2CE9-5A33-6D30-C837-2D02FFD25582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64D70D36-09B2-78B9-2274-21EB4D0D9929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B5472-A86F-C478-6F88-CFAA4D63D47F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02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123C7-F2AF-0A91-2603-1CC0A0B6F3A8}"/>
              </a:ext>
            </a:extLst>
          </p:cNvPr>
          <p:cNvSpPr txBox="1"/>
          <p:nvPr/>
        </p:nvSpPr>
        <p:spPr>
          <a:xfrm>
            <a:off x="1317584" y="256141"/>
            <a:ext cx="38979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/>
                <a:sym typeface="Montserrat"/>
              </a:rPr>
              <a:t>Voltage, Current, and Resistance</a:t>
            </a: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151591B7-62DF-B4DE-2322-2669CD922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54" y="209320"/>
            <a:ext cx="1428750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6413DE-12DA-88A2-E4FD-B0666F386F09}"/>
              </a:ext>
            </a:extLst>
          </p:cNvPr>
          <p:cNvSpPr txBox="1"/>
          <p:nvPr/>
        </p:nvSpPr>
        <p:spPr>
          <a:xfrm>
            <a:off x="600764" y="1746931"/>
            <a:ext cx="5596569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1) </a:t>
            </a:r>
            <a:r>
              <a:rPr lang="en-US" sz="2000" kern="100" dirty="0">
                <a:solidFill>
                  <a:schemeClr val="accent2"/>
                </a:solidFill>
                <a:effectLst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</a:rPr>
              <a:t>VOLTAGE.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23C73-B2A1-89CF-03CA-390C40009E9A}"/>
              </a:ext>
            </a:extLst>
          </p:cNvPr>
          <p:cNvSpPr txBox="1"/>
          <p:nvPr/>
        </p:nvSpPr>
        <p:spPr>
          <a:xfrm>
            <a:off x="600764" y="2358047"/>
            <a:ext cx="18288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2)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CURRENT.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6C5FA-61A0-9D5A-2192-277AEAB26BE7}"/>
              </a:ext>
            </a:extLst>
          </p:cNvPr>
          <p:cNvSpPr txBox="1"/>
          <p:nvPr/>
        </p:nvSpPr>
        <p:spPr>
          <a:xfrm>
            <a:off x="600764" y="2969163"/>
            <a:ext cx="22225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3)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RESISTANCE.</a:t>
            </a:r>
          </a:p>
        </p:txBody>
      </p:sp>
    </p:spTree>
    <p:extLst>
      <p:ext uri="{BB962C8B-B14F-4D97-AF65-F5344CB8AC3E}">
        <p14:creationId xmlns:p14="http://schemas.microsoft.com/office/powerpoint/2010/main" val="100949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92F0778-6835-CD87-6F50-D8DDFC4D4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52681351-4BBC-BD6F-6F56-E24C5B750346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1FB21FDB-7F4C-9BBD-4EC2-2385490DB508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4AF73-DCCD-8A85-479E-C8A078D35D46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02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44317-72B0-2076-2C85-88B4D390F471}"/>
              </a:ext>
            </a:extLst>
          </p:cNvPr>
          <p:cNvSpPr txBox="1"/>
          <p:nvPr/>
        </p:nvSpPr>
        <p:spPr>
          <a:xfrm>
            <a:off x="1317584" y="256141"/>
            <a:ext cx="38979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/>
                <a:sym typeface="Montserrat"/>
              </a:rPr>
              <a:t>Voltage, Current, and Resistance</a:t>
            </a: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8FADDF6F-876B-F8EA-DC4A-2DDC5F7A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54" y="209320"/>
            <a:ext cx="1428750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C5D442-DB87-46BB-7635-30FF04D89513}"/>
              </a:ext>
            </a:extLst>
          </p:cNvPr>
          <p:cNvSpPr txBox="1"/>
          <p:nvPr/>
        </p:nvSpPr>
        <p:spPr>
          <a:xfrm>
            <a:off x="597764" y="2168367"/>
            <a:ext cx="5596569" cy="1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Voltage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defined as energy per unit of charge.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unit of voltage is the 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volt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symbolized by 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108A8-BF83-B207-5D83-6C9B9FD56029}"/>
              </a:ext>
            </a:extLst>
          </p:cNvPr>
          <p:cNvSpPr txBox="1"/>
          <p:nvPr/>
        </p:nvSpPr>
        <p:spPr>
          <a:xfrm>
            <a:off x="598278" y="3567108"/>
            <a:ext cx="18288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2)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CURRENT.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C4CB-8E5D-5706-3CEF-0B2883C12C7A}"/>
              </a:ext>
            </a:extLst>
          </p:cNvPr>
          <p:cNvSpPr txBox="1"/>
          <p:nvPr/>
        </p:nvSpPr>
        <p:spPr>
          <a:xfrm>
            <a:off x="600764" y="3994213"/>
            <a:ext cx="22225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3)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RESISTANCE.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97638-3705-02C2-25E5-D9AB6E591806}"/>
              </a:ext>
            </a:extLst>
          </p:cNvPr>
          <p:cNvSpPr txBox="1"/>
          <p:nvPr/>
        </p:nvSpPr>
        <p:spPr>
          <a:xfrm>
            <a:off x="597764" y="1746931"/>
            <a:ext cx="22225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1)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VOLTAGE.</a:t>
            </a:r>
          </a:p>
        </p:txBody>
      </p:sp>
    </p:spTree>
    <p:extLst>
      <p:ext uri="{BB962C8B-B14F-4D97-AF65-F5344CB8AC3E}">
        <p14:creationId xmlns:p14="http://schemas.microsoft.com/office/powerpoint/2010/main" val="721283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6E0CCDD-19DD-778B-D690-1F06DA635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93ADC291-92BA-EC5E-B6DE-AE5CCBDC406A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5E28EE04-8813-F060-9569-7D385C905DE6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E0D23-424C-D658-8856-D55A2C1D464A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02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59008-6E45-241D-51D6-6131D0374225}"/>
              </a:ext>
            </a:extLst>
          </p:cNvPr>
          <p:cNvSpPr txBox="1"/>
          <p:nvPr/>
        </p:nvSpPr>
        <p:spPr>
          <a:xfrm>
            <a:off x="1317584" y="256141"/>
            <a:ext cx="38979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/>
                <a:sym typeface="Montserrat"/>
              </a:rPr>
              <a:t>Voltage, Current, and Resistance</a:t>
            </a: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35F3A5EA-6E44-F93A-68FE-3C30AFAF8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54" y="209320"/>
            <a:ext cx="1428750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EDD2A6-0287-ACC5-DD26-3680E56DB0A4}"/>
              </a:ext>
            </a:extLst>
          </p:cNvPr>
          <p:cNvSpPr txBox="1"/>
          <p:nvPr/>
        </p:nvSpPr>
        <p:spPr>
          <a:xfrm>
            <a:off x="627378" y="2602230"/>
            <a:ext cx="645922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Current </a:t>
            </a:r>
            <a:r>
              <a:rPr lang="en-US" sz="2000" b="0" i="0" dirty="0">
                <a:effectLst/>
                <a:latin typeface="Aptos" panose="020B0004020202020204" pitchFamily="34" charset="0"/>
              </a:rPr>
              <a:t>The rate at which electric charge flows through a conductor.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unit of </a:t>
            </a:r>
            <a:r>
              <a:rPr lang="en-US" sz="2000" kern="1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2000" b="0" i="0" u="none" strike="noStrike" kern="1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urrent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000" kern="100" dirty="0">
                <a:solidFill>
                  <a:schemeClr val="bg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Amperes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•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symbolized by 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A185E-DD12-DDB1-D4FF-452C29CBF08E}"/>
              </a:ext>
            </a:extLst>
          </p:cNvPr>
          <p:cNvSpPr txBox="1"/>
          <p:nvPr/>
        </p:nvSpPr>
        <p:spPr>
          <a:xfrm>
            <a:off x="627378" y="2175125"/>
            <a:ext cx="18288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2)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CURRENT.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86C4E-0E9F-81EF-2BC3-ED7259D8CCC5}"/>
              </a:ext>
            </a:extLst>
          </p:cNvPr>
          <p:cNvSpPr txBox="1"/>
          <p:nvPr/>
        </p:nvSpPr>
        <p:spPr>
          <a:xfrm>
            <a:off x="597764" y="4161484"/>
            <a:ext cx="22225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3)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RESISTANCE.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58095-AB89-E3E2-986C-B5A7F80DBC7D}"/>
              </a:ext>
            </a:extLst>
          </p:cNvPr>
          <p:cNvSpPr txBox="1"/>
          <p:nvPr/>
        </p:nvSpPr>
        <p:spPr>
          <a:xfrm>
            <a:off x="597764" y="1746931"/>
            <a:ext cx="22225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1)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VOLTAGE.</a:t>
            </a:r>
          </a:p>
        </p:txBody>
      </p:sp>
    </p:spTree>
    <p:extLst>
      <p:ext uri="{BB962C8B-B14F-4D97-AF65-F5344CB8AC3E}">
        <p14:creationId xmlns:p14="http://schemas.microsoft.com/office/powerpoint/2010/main" val="440550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17887B9-33A3-E53D-A342-41E1646C7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>
            <a:extLst>
              <a:ext uri="{FF2B5EF4-FFF2-40B4-BE49-F238E27FC236}">
                <a16:creationId xmlns:a16="http://schemas.microsoft.com/office/drawing/2014/main" id="{E237C62D-2FFB-D2A0-F9D3-FC3A7205BE3F}"/>
              </a:ext>
            </a:extLst>
          </p:cNvPr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>
            <a:extLst>
              <a:ext uri="{FF2B5EF4-FFF2-40B4-BE49-F238E27FC236}">
                <a16:creationId xmlns:a16="http://schemas.microsoft.com/office/drawing/2014/main" id="{FD7CB8D4-70A6-9723-86F5-D2A8716EB53B}"/>
              </a:ext>
            </a:extLst>
          </p:cNvPr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D1A1AF-9277-DB67-1EC9-D3E74A4DD7CB}"/>
              </a:ext>
            </a:extLst>
          </p:cNvPr>
          <p:cNvSpPr txBox="1"/>
          <p:nvPr/>
        </p:nvSpPr>
        <p:spPr>
          <a:xfrm>
            <a:off x="600764" y="209320"/>
            <a:ext cx="11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/>
                </a:solidFill>
                <a:latin typeface="Montserrat" panose="00000500000000000000" pitchFamily="2" charset="0"/>
              </a:rPr>
              <a:t>02</a:t>
            </a:r>
            <a:endParaRPr lang="en-US" sz="7000" b="1" dirty="0">
              <a:solidFill>
                <a:schemeClr val="bg2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34DED-6995-C991-8DE5-0259E59B1D4A}"/>
              </a:ext>
            </a:extLst>
          </p:cNvPr>
          <p:cNvSpPr txBox="1"/>
          <p:nvPr/>
        </p:nvSpPr>
        <p:spPr>
          <a:xfrm>
            <a:off x="1317584" y="256141"/>
            <a:ext cx="38979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6E2770"/>
                </a:solidFill>
                <a:effectLst/>
                <a:uLnTx/>
                <a:uFillTx/>
                <a:latin typeface="Montserrat"/>
                <a:sym typeface="Montserrat"/>
              </a:rPr>
              <a:t>Voltage, Current, and Resistance</a:t>
            </a:r>
          </a:p>
        </p:txBody>
      </p:sp>
      <p:pic>
        <p:nvPicPr>
          <p:cNvPr id="12" name="Picture 11" descr="A purple ribbon with red text&#10;&#10;Description automatically generated">
            <a:extLst>
              <a:ext uri="{FF2B5EF4-FFF2-40B4-BE49-F238E27FC236}">
                <a16:creationId xmlns:a16="http://schemas.microsoft.com/office/drawing/2014/main" id="{A48B8B07-8737-A37D-B053-45C630DC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54" y="209320"/>
            <a:ext cx="1428750" cy="523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54FFE-14A8-1FF5-B39D-79829FD47F3B}"/>
              </a:ext>
            </a:extLst>
          </p:cNvPr>
          <p:cNvSpPr txBox="1"/>
          <p:nvPr/>
        </p:nvSpPr>
        <p:spPr>
          <a:xfrm>
            <a:off x="597764" y="3029011"/>
            <a:ext cx="6628536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3"/>
                </a:solidFill>
                <a:latin typeface="Montserrat" panose="00000500000000000000" pitchFamily="2" charset="0"/>
              </a:rPr>
              <a:t>●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Resistance </a:t>
            </a:r>
            <a:r>
              <a:rPr lang="en-US" sz="2000" b="0" i="0" dirty="0">
                <a:effectLst/>
                <a:latin typeface="Aptos" panose="020B0004020202020204" pitchFamily="34" charset="0"/>
              </a:rPr>
              <a:t>The opposition to the flow of electric current.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3"/>
                </a:solidFill>
                <a:latin typeface="Montserrat" panose="00000500000000000000" pitchFamily="2" charset="0"/>
              </a:rPr>
              <a:t>●</a:t>
            </a:r>
            <a:r>
              <a:rPr lang="en-US" sz="2000" dirty="0">
                <a:solidFill>
                  <a:schemeClr val="accent3"/>
                </a:solidFill>
              </a:rPr>
              <a:t>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unit of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Resistance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000" kern="100" dirty="0">
                <a:solidFill>
                  <a:schemeClr val="bg2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Ohm’s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</a:t>
            </a:r>
            <a:r>
              <a:rPr lang="el-GR" sz="2000" b="0" i="0" dirty="0">
                <a:effectLst/>
                <a:latin typeface="Aptos" panose="020B0004020202020204" pitchFamily="34" charset="0"/>
              </a:rPr>
              <a:t>Ω</a:t>
            </a:r>
            <a:r>
              <a:rPr lang="en-US" sz="2000" b="0" i="0" dirty="0">
                <a:effectLst/>
                <a:latin typeface="Aptos" panose="020B0004020202020204" pitchFamily="34" charset="0"/>
              </a:rPr>
              <a:t>)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800"/>
              </a:spcAft>
            </a:pPr>
            <a:r>
              <a:rPr lang="en-US" sz="2000" dirty="0">
                <a:solidFill>
                  <a:schemeClr val="accent3"/>
                </a:solidFill>
                <a:latin typeface="Montserrat" panose="00000500000000000000" pitchFamily="2" charset="0"/>
              </a:rPr>
              <a:t>●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symbolized by </a:t>
            </a:r>
            <a:r>
              <a:rPr lang="en-US" sz="2000" kern="100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A60AB-7D36-6659-B200-F9D90957D75A}"/>
              </a:ext>
            </a:extLst>
          </p:cNvPr>
          <p:cNvSpPr txBox="1"/>
          <p:nvPr/>
        </p:nvSpPr>
        <p:spPr>
          <a:xfrm>
            <a:off x="597764" y="2156135"/>
            <a:ext cx="18288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2)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CURRENT.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3B936-9175-7E84-D618-D42902F7C017}"/>
              </a:ext>
            </a:extLst>
          </p:cNvPr>
          <p:cNvSpPr txBox="1"/>
          <p:nvPr/>
        </p:nvSpPr>
        <p:spPr>
          <a:xfrm>
            <a:off x="600764" y="2565338"/>
            <a:ext cx="22225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3)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RESISTANCE.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4641D-DFD7-C918-DF48-91F061EEED3E}"/>
              </a:ext>
            </a:extLst>
          </p:cNvPr>
          <p:cNvSpPr txBox="1"/>
          <p:nvPr/>
        </p:nvSpPr>
        <p:spPr>
          <a:xfrm>
            <a:off x="597764" y="1746931"/>
            <a:ext cx="2222500" cy="42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B017B3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1) </a:t>
            </a: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  <a:ea typeface="Aptos" panose="020B0004020202020204" pitchFamily="34" charset="0"/>
                <a:cs typeface="Arial" panose="020B0604020202020204" pitchFamily="34" charset="0"/>
                <a:sym typeface="Arial"/>
              </a:rPr>
              <a:t>VOLTAGE.</a:t>
            </a:r>
          </a:p>
        </p:txBody>
      </p:sp>
    </p:spTree>
    <p:extLst>
      <p:ext uri="{BB962C8B-B14F-4D97-AF65-F5344CB8AC3E}">
        <p14:creationId xmlns:p14="http://schemas.microsoft.com/office/powerpoint/2010/main" val="9063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B017B3"/>
      </a:dk2>
      <a:lt2>
        <a:srgbClr val="EFEFEF"/>
      </a:lt2>
      <a:accent1>
        <a:srgbClr val="6E2770"/>
      </a:accent1>
      <a:accent2>
        <a:srgbClr val="000000"/>
      </a:accent2>
      <a:accent3>
        <a:srgbClr val="B017B3"/>
      </a:accent3>
      <a:accent4>
        <a:srgbClr val="EFEFEF"/>
      </a:accent4>
      <a:accent5>
        <a:srgbClr val="6E2770"/>
      </a:accent5>
      <a:accent6>
        <a:srgbClr val="000000"/>
      </a:accent6>
      <a:hlink>
        <a:srgbClr val="6E277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1193</Words>
  <Application>Microsoft Office PowerPoint</Application>
  <PresentationFormat>On-screen Show (16:9)</PresentationFormat>
  <Paragraphs>218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Montserrat</vt:lpstr>
      <vt:lpstr>Arial</vt:lpstr>
      <vt:lpstr>Aptos</vt:lpstr>
      <vt:lpstr>Fira Sans Extra Condensed Medium</vt:lpstr>
      <vt:lpstr>Cambria Math</vt:lpstr>
      <vt:lpstr>Management Consulting Toolkit by Slidesgo</vt:lpstr>
      <vt:lpstr>Electronic Circuit Fundamentals</vt:lpstr>
      <vt:lpstr>Table of Contents</vt:lpstr>
      <vt:lpstr>PowerPoint Presentation</vt:lpstr>
      <vt:lpstr>PowerPoint Presentation</vt:lpstr>
      <vt:lpstr>Voltage, Current, and Resistance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Electrical Laws and Principles</vt:lpstr>
      <vt:lpstr>PowerPoint Presentation</vt:lpstr>
      <vt:lpstr>PowerPoint Presentation</vt:lpstr>
      <vt:lpstr>Understanding Battery Configurations</vt:lpstr>
      <vt:lpstr>PowerPoint Presentation</vt:lpstr>
      <vt:lpstr>PowerPoint Presentation</vt:lpstr>
      <vt:lpstr>PowerPoint Presentation</vt:lpstr>
      <vt:lpstr>Interpreting Data Sheets</vt:lpstr>
      <vt:lpstr>Project Calculations and Planning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Mohammad Ismail</cp:lastModifiedBy>
  <cp:revision>30</cp:revision>
  <dcterms:modified xsi:type="dcterms:W3CDTF">2024-12-06T13:34:10Z</dcterms:modified>
</cp:coreProperties>
</file>