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65" r:id="rId5"/>
    <p:sldId id="266" r:id="rId6"/>
    <p:sldId id="269" r:id="rId7"/>
    <p:sldId id="267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7BE"/>
    <a:srgbClr val="126A05"/>
    <a:srgbClr val="1EA609"/>
    <a:srgbClr val="000000"/>
    <a:srgbClr val="D10000"/>
    <a:srgbClr val="0000CB"/>
    <a:srgbClr val="37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8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4300" y="25400"/>
            <a:ext cx="6400800" cy="1358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User Interface: </a:t>
            </a:r>
            <a:r>
              <a:rPr lang="en-US" dirty="0" smtClean="0">
                <a:solidFill>
                  <a:srgbClr val="0000CB"/>
                </a:solidFill>
                <a:latin typeface="Arial Rounded MT Bold"/>
                <a:cs typeface="Arial Rounded MT Bold"/>
              </a:rPr>
              <a:t>Log in</a:t>
            </a:r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Welcome 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863600"/>
            <a:ext cx="6070600" cy="318216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25499" y="2235200"/>
            <a:ext cx="1189567" cy="364066"/>
          </a:xfrm>
          <a:prstGeom prst="ellipse">
            <a:avLst/>
          </a:prstGeom>
          <a:noFill/>
          <a:ln w="19050" cmpd="sng">
            <a:solidFill>
              <a:srgbClr val="D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i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" t="-3" r="42500" b="27994"/>
          <a:stretch/>
        </p:blipFill>
        <p:spPr>
          <a:xfrm>
            <a:off x="3221566" y="2869220"/>
            <a:ext cx="5274734" cy="34299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0372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 Rounded MT Bold"/>
                <a:cs typeface="Arial Rounded MT Bold"/>
              </a:rPr>
              <a:t>Eye-</a:t>
            </a:r>
            <a:r>
              <a:rPr lang="en-US" dirty="0">
                <a:latin typeface="Arial Rounded MT Bold"/>
                <a:cs typeface="Arial Rounded MT Bold"/>
              </a:rPr>
              <a:t>T</a:t>
            </a:r>
            <a:r>
              <a:rPr lang="en-US" dirty="0" smtClean="0">
                <a:latin typeface="Arial Rounded MT Bold"/>
                <a:cs typeface="Arial Rounded MT Bold"/>
              </a:rPr>
              <a:t>racking Experiment</a:t>
            </a:r>
            <a:endParaRPr lang="en-US" dirty="0">
              <a:latin typeface="Arial Rounded MT Bold"/>
              <a:cs typeface="Arial Rounded MT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3098800"/>
            <a:ext cx="6400800" cy="88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Rounded MT Bold"/>
                <a:cs typeface="Arial Rounded MT Bold"/>
              </a:rPr>
              <a:t>Tutorial</a:t>
            </a:r>
            <a:endParaRPr lang="en-US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0438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4300" y="25400"/>
            <a:ext cx="6400800" cy="1092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3 Tasks Screen:</a:t>
            </a:r>
          </a:p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20 sentences per task</a:t>
            </a:r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3" name="Picture 2" descr="3 Task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384300"/>
            <a:ext cx="8138002" cy="42545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28700" y="2324100"/>
            <a:ext cx="571500" cy="190500"/>
          </a:xfrm>
          <a:prstGeom prst="ellipse">
            <a:avLst/>
          </a:prstGeom>
          <a:noFill/>
          <a:ln w="19050" cmpd="sng">
            <a:solidFill>
              <a:srgbClr val="1EA6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8700" y="2561167"/>
            <a:ext cx="571500" cy="190500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8700" y="2781300"/>
            <a:ext cx="571500" cy="190500"/>
          </a:xfrm>
          <a:prstGeom prst="ellipse">
            <a:avLst/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718733" y="2401148"/>
            <a:ext cx="982134" cy="45719"/>
          </a:xfrm>
          <a:prstGeom prst="leftArrow">
            <a:avLst/>
          </a:prstGeom>
          <a:noFill/>
          <a:ln w="12700" cmpd="sng">
            <a:solidFill>
              <a:srgbClr val="1EA6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718733" y="2638215"/>
            <a:ext cx="982134" cy="45719"/>
          </a:xfrm>
          <a:prstGeom prst="leftArrow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1718733" y="2849881"/>
            <a:ext cx="982134" cy="45719"/>
          </a:xfrm>
          <a:prstGeom prst="leftArrow">
            <a:avLst/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00867" y="2262648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Task 1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0867" y="2499715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Task 2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0867" y="2717662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Task 3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028700" y="4013200"/>
            <a:ext cx="7454900" cy="736600"/>
          </a:xfrm>
          <a:prstGeom prst="rect">
            <a:avLst/>
          </a:prstGeom>
          <a:ln w="9525" cmpd="sng"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sz="37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Click on </a:t>
            </a:r>
            <a:r>
              <a:rPr lang="en-US" sz="3700" dirty="0" smtClean="0">
                <a:solidFill>
                  <a:srgbClr val="1EA609"/>
                </a:solidFill>
                <a:latin typeface="Arial Rounded MT Bold"/>
                <a:cs typeface="Arial Rounded MT Bold"/>
              </a:rPr>
              <a:t>Task 1</a:t>
            </a:r>
            <a:r>
              <a:rPr lang="en-US" sz="37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. Time is measured, so do not interrupt it. You can rest after its completion.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700" dirty="0">
                <a:solidFill>
                  <a:srgbClr val="370002"/>
                </a:solidFill>
                <a:latin typeface="Arial Rounded MT Bold"/>
                <a:cs typeface="Arial Rounded MT Bold"/>
              </a:rPr>
              <a:t>Click on </a:t>
            </a:r>
            <a:r>
              <a:rPr lang="en-US" sz="3700" dirty="0">
                <a:solidFill>
                  <a:srgbClr val="FF0000"/>
                </a:solidFill>
                <a:latin typeface="Arial Rounded MT Bold"/>
                <a:cs typeface="Arial Rounded MT Bold"/>
              </a:rPr>
              <a:t>Task </a:t>
            </a:r>
            <a:r>
              <a:rPr lang="en-US" sz="37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2</a:t>
            </a:r>
            <a:r>
              <a:rPr lang="en-US" sz="37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. </a:t>
            </a:r>
            <a:r>
              <a:rPr lang="en-US" sz="3700" dirty="0">
                <a:solidFill>
                  <a:srgbClr val="370002"/>
                </a:solidFill>
                <a:latin typeface="Arial Rounded MT Bold"/>
                <a:cs typeface="Arial Rounded MT Bold"/>
              </a:rPr>
              <a:t>Time is measured, so do not interrupt it. You can rest after its completion.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700" dirty="0">
                <a:solidFill>
                  <a:srgbClr val="370002"/>
                </a:solidFill>
                <a:latin typeface="Arial Rounded MT Bold"/>
                <a:cs typeface="Arial Rounded MT Bold"/>
              </a:rPr>
              <a:t>Click on </a:t>
            </a:r>
            <a:r>
              <a:rPr lang="en-US" sz="3700" dirty="0">
                <a:solidFill>
                  <a:srgbClr val="0000FF"/>
                </a:solidFill>
                <a:latin typeface="Arial Rounded MT Bold"/>
                <a:cs typeface="Arial Rounded MT Bold"/>
              </a:rPr>
              <a:t>Task </a:t>
            </a:r>
            <a:r>
              <a:rPr lang="en-US" sz="3700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3</a:t>
            </a:r>
            <a:r>
              <a:rPr lang="en-US" sz="37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. </a:t>
            </a:r>
            <a:r>
              <a:rPr lang="en-US" sz="3700" dirty="0">
                <a:solidFill>
                  <a:srgbClr val="370002"/>
                </a:solidFill>
                <a:latin typeface="Arial Rounded MT Bold"/>
                <a:cs typeface="Arial Rounded MT Bold"/>
              </a:rPr>
              <a:t>Time is measured, so do not interrupt it. You can rest after its completion.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rgbClr val="370002"/>
              </a:solidFill>
              <a:latin typeface="Arial Rounded MT Bold"/>
              <a:cs typeface="Arial Rounded MT Bold"/>
            </a:endParaRP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rgbClr val="370002"/>
              </a:solidFill>
              <a:latin typeface="Arial Rounded MT Bold"/>
              <a:cs typeface="Arial Rounded MT Bold"/>
            </a:endParaRPr>
          </a:p>
          <a:p>
            <a:pPr algn="l"/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4821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4300" y="25400"/>
            <a:ext cx="6400800" cy="1358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Task 1: You can see the:</a:t>
            </a:r>
          </a:p>
          <a:p>
            <a:r>
              <a:rPr lang="en-US" dirty="0" smtClean="0">
                <a:solidFill>
                  <a:srgbClr val="D10000"/>
                </a:solidFill>
                <a:latin typeface="Arial Rounded MT Bold"/>
                <a:cs typeface="Arial Rounded MT Bold"/>
              </a:rPr>
              <a:t>Machine-Translated sentence to evaluate (in English)</a:t>
            </a:r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 and the </a:t>
            </a:r>
            <a:r>
              <a:rPr lang="en-US" dirty="0" smtClean="0">
                <a:solidFill>
                  <a:srgbClr val="1EA609"/>
                </a:solidFill>
                <a:latin typeface="Arial Rounded MT Bold"/>
                <a:cs typeface="Arial Rounded MT Bold"/>
              </a:rPr>
              <a:t>Original text (in Spanish)</a:t>
            </a:r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Task 1 - before choo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77721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733800" y="4686300"/>
            <a:ext cx="4610100" cy="5588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Move </a:t>
            </a:r>
            <a:r>
              <a:rPr lang="en-US" sz="2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the slider to evaluate</a:t>
            </a:r>
            <a:endParaRPr lang="en-US" sz="2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2554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4300" y="25400"/>
            <a:ext cx="6400800" cy="13589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Task 1: You can see:</a:t>
            </a:r>
          </a:p>
          <a:p>
            <a:r>
              <a:rPr lang="en-US" dirty="0" smtClean="0">
                <a:solidFill>
                  <a:srgbClr val="D10000"/>
                </a:solidFill>
                <a:latin typeface="Arial Rounded MT Bold"/>
                <a:cs typeface="Arial Rounded MT Bold"/>
              </a:rPr>
              <a:t>The Machine-Translated sentence to evaluate (in English)</a:t>
            </a:r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 and the </a:t>
            </a:r>
            <a:r>
              <a:rPr lang="en-US" dirty="0" smtClean="0">
                <a:solidFill>
                  <a:srgbClr val="1EA609"/>
                </a:solidFill>
                <a:latin typeface="Arial Rounded MT Bold"/>
                <a:cs typeface="Arial Rounded MT Bold"/>
              </a:rPr>
              <a:t>Original text (in Spanish)</a:t>
            </a:r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Task 1 - before choo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700"/>
            <a:ext cx="9144000" cy="477721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940300" y="4591747"/>
            <a:ext cx="4610100" cy="56445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Move </a:t>
            </a:r>
            <a:r>
              <a:rPr lang="en-US" sz="2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the slider to evaluate</a:t>
            </a:r>
            <a:endParaRPr lang="en-US" sz="2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1295400"/>
            <a:ext cx="2781300" cy="2501900"/>
          </a:xfrm>
          <a:prstGeom prst="rect">
            <a:avLst/>
          </a:prstGeom>
          <a:noFill/>
          <a:ln w="9525" cmpd="sng">
            <a:solidFill>
              <a:srgbClr val="1EA6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4559300"/>
            <a:ext cx="3581400" cy="596900"/>
          </a:xfrm>
          <a:prstGeom prst="rect">
            <a:avLst/>
          </a:prstGeom>
          <a:noFill/>
          <a:ln w="9525" cmpd="sng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19200" y="3797300"/>
            <a:ext cx="6184900" cy="762000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84300" y="2387600"/>
            <a:ext cx="2514600" cy="825500"/>
          </a:xfrm>
          <a:prstGeom prst="rect">
            <a:avLst/>
          </a:prstGeom>
          <a:noFill/>
          <a:ln w="9525" cmpd="sng">
            <a:solidFill>
              <a:srgbClr val="126A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0" y="2616200"/>
            <a:ext cx="850900" cy="40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Original sentence</a:t>
            </a:r>
            <a:endParaRPr lang="en-US" sz="1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Right Arrow 14"/>
          <p:cNvSpPr/>
          <p:nvPr/>
        </p:nvSpPr>
        <p:spPr>
          <a:xfrm rot="577145">
            <a:off x="638369" y="1735340"/>
            <a:ext cx="635000" cy="165100"/>
          </a:xfrm>
          <a:prstGeom prst="righ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201383">
            <a:off x="19496" y="2503760"/>
            <a:ext cx="1666492" cy="148678"/>
          </a:xfrm>
          <a:prstGeom prst="rightArrow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0" y="1319066"/>
            <a:ext cx="850900" cy="5461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Original sentence</a:t>
            </a:r>
          </a:p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context</a:t>
            </a:r>
            <a:endParaRPr lang="en-US" sz="1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300" y="2705100"/>
            <a:ext cx="635000" cy="165100"/>
          </a:xfrm>
          <a:prstGeom prst="rightArrow">
            <a:avLst/>
          </a:prstGeom>
          <a:solidFill>
            <a:srgbClr val="126A0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5400" y="3784600"/>
            <a:ext cx="850900" cy="40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Translated sentence</a:t>
            </a:r>
            <a:endParaRPr lang="en-US" sz="1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49300" y="4025900"/>
            <a:ext cx="635000" cy="165100"/>
          </a:xfrm>
          <a:prstGeom prst="rightArrow">
            <a:avLst/>
          </a:prstGeom>
          <a:solidFill>
            <a:srgbClr val="D1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0" y="4749800"/>
            <a:ext cx="850900" cy="406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Evaluation</a:t>
            </a:r>
          </a:p>
          <a:p>
            <a:pPr algn="l"/>
            <a:r>
              <a:rPr lang="en-US" sz="1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slider</a:t>
            </a:r>
            <a:endParaRPr lang="en-US" sz="1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84200" y="4953000"/>
            <a:ext cx="635000" cy="1651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84300" y="25400"/>
            <a:ext cx="6400800" cy="13589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Task 1: After moving the slider:</a:t>
            </a:r>
            <a:endParaRPr lang="en-US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3" name="Picture 2" descr="Task 1 - after choo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73410"/>
          </a:xfrm>
          <a:prstGeom prst="rect">
            <a:avLst/>
          </a:prstGeom>
        </p:spPr>
      </p:pic>
      <p:pic>
        <p:nvPicPr>
          <p:cNvPr id="4" name="Picture 3" descr="Feed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816100"/>
            <a:ext cx="3784600" cy="368300"/>
          </a:xfrm>
          <a:prstGeom prst="rect">
            <a:avLst/>
          </a:prstGeom>
          <a:ln>
            <a:solidFill>
              <a:srgbClr val="D10000"/>
            </a:solidFill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102100" y="2368550"/>
            <a:ext cx="4610100" cy="74295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/>
              <a:buChar char="•"/>
            </a:pPr>
            <a:r>
              <a:rPr lang="en-US" sz="2000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Click on “Next” to go to the next sentence.</a:t>
            </a:r>
            <a:endParaRPr lang="en-US" sz="2000" dirty="0">
              <a:solidFill>
                <a:srgbClr val="D1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5" name="Left Arrow 4"/>
          <p:cNvSpPr/>
          <p:nvPr/>
        </p:nvSpPr>
        <p:spPr>
          <a:xfrm rot="19821650">
            <a:off x="1439337" y="3886100"/>
            <a:ext cx="5000456" cy="135838"/>
          </a:xfrm>
          <a:prstGeom prst="leftArrow">
            <a:avLst>
              <a:gd name="adj1" fmla="val 50000"/>
              <a:gd name="adj2" fmla="val 90306"/>
            </a:avLst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7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87400" y="25400"/>
            <a:ext cx="8242300" cy="12065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Task 2: You can see:</a:t>
            </a:r>
          </a:p>
          <a:p>
            <a:r>
              <a:rPr lang="en-US" dirty="0" smtClean="0">
                <a:solidFill>
                  <a:srgbClr val="D10000"/>
                </a:solidFill>
                <a:latin typeface="Arial Rounded MT Bold"/>
                <a:cs typeface="Arial Rounded MT Bold"/>
              </a:rPr>
              <a:t>The Machine-Translated sentence to evaluate (in English),</a:t>
            </a:r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 </a:t>
            </a:r>
            <a:r>
              <a:rPr lang="en-US" dirty="0" smtClean="0">
                <a:solidFill>
                  <a:srgbClr val="1EA609"/>
                </a:solidFill>
                <a:latin typeface="Arial Rounded MT Bold"/>
                <a:cs typeface="Arial Rounded MT Bold"/>
              </a:rPr>
              <a:t>the Original text (in Spanish), </a:t>
            </a: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and the Reference translation</a:t>
            </a:r>
            <a:endParaRPr lang="en-US" dirty="0">
              <a:solidFill>
                <a:srgbClr val="0000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3" name="Picture 2" descr="Task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9144000" cy="47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6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87400" y="25400"/>
            <a:ext cx="8242300" cy="12065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Task 3: You can see:</a:t>
            </a:r>
          </a:p>
          <a:p>
            <a:r>
              <a:rPr lang="en-US" dirty="0" smtClean="0">
                <a:solidFill>
                  <a:srgbClr val="D10000"/>
                </a:solidFill>
                <a:latin typeface="Arial Rounded MT Bold"/>
                <a:cs typeface="Arial Rounded MT Bold"/>
              </a:rPr>
              <a:t>The Machine-Translated sentence to evaluate (in English) </a:t>
            </a:r>
            <a:r>
              <a:rPr lang="en-US" dirty="0" smtClean="0">
                <a:solidFill>
                  <a:srgbClr val="0000FF"/>
                </a:solidFill>
                <a:latin typeface="Arial Rounded MT Bold"/>
                <a:cs typeface="Arial Rounded MT Bold"/>
              </a:rPr>
              <a:t>and the Reference translation</a:t>
            </a:r>
            <a:endParaRPr lang="en-US" dirty="0">
              <a:solidFill>
                <a:srgbClr val="0000FF"/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2" name="Picture 1" descr="Task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6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08000" y="203200"/>
            <a:ext cx="8242300" cy="800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70002"/>
                </a:solidFill>
                <a:latin typeface="Arial Rounded MT Bold"/>
                <a:cs typeface="Arial Rounded MT Bold"/>
              </a:rPr>
              <a:t>Training: 2 sentences per task</a:t>
            </a:r>
          </a:p>
        </p:txBody>
      </p:sp>
      <p:pic>
        <p:nvPicPr>
          <p:cNvPr id="3" name="Picture 2" descr="Task 1 - before choos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6028">
            <a:off x="111342" y="2328829"/>
            <a:ext cx="4010964" cy="20955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Picture 4" descr="Task 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556">
            <a:off x="5045021" y="2434461"/>
            <a:ext cx="4010964" cy="20364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Picture 5" descr="Evaluation-Slid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4760866"/>
            <a:ext cx="4305300" cy="119053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 descr="Task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114" y="1231901"/>
            <a:ext cx="4076700" cy="213141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274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5643</TotalTime>
  <Words>240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Eye-Tracking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Irina Temnikova</cp:lastModifiedBy>
  <cp:revision>86</cp:revision>
  <dcterms:created xsi:type="dcterms:W3CDTF">2010-04-12T23:12:02Z</dcterms:created>
  <dcterms:modified xsi:type="dcterms:W3CDTF">2014-11-16T20:39:31Z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