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05E-B367-45B0-8930-7987D159C37C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5E58CB-9D1A-468A-B8F3-0000F01E9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05E-B367-45B0-8930-7987D159C37C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58CB-9D1A-468A-B8F3-0000F01E9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15E58CB-9D1A-468A-B8F3-0000F01E9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05E-B367-45B0-8930-7987D159C37C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05E-B367-45B0-8930-7987D159C37C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15E58CB-9D1A-468A-B8F3-0000F01E9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05E-B367-45B0-8930-7987D159C37C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5E58CB-9D1A-468A-B8F3-0000F01E9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838C05E-B367-45B0-8930-7987D159C37C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58CB-9D1A-468A-B8F3-0000F01E9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05E-B367-45B0-8930-7987D159C37C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15E58CB-9D1A-468A-B8F3-0000F01E9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05E-B367-45B0-8930-7987D159C37C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15E58CB-9D1A-468A-B8F3-0000F01E9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05E-B367-45B0-8930-7987D159C37C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5E58CB-9D1A-468A-B8F3-0000F01E9A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5E58CB-9D1A-468A-B8F3-0000F01E9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05E-B367-45B0-8930-7987D159C37C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15E58CB-9D1A-468A-B8F3-0000F01E9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838C05E-B367-45B0-8930-7987D159C37C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838C05E-B367-45B0-8930-7987D159C37C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5E58CB-9D1A-468A-B8F3-0000F01E9A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5715000"/>
            <a:ext cx="4191000" cy="53340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</a:rPr>
              <a:t>PERTEMUAN 3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286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PENGEMBANGAN SISTEM INFORMASI</a:t>
            </a:r>
            <a:endParaRPr 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Dari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basis data.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komponen</a:t>
            </a:r>
            <a:r>
              <a:rPr lang="en-US" dirty="0" smtClean="0"/>
              <a:t> model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i="1" dirty="0" smtClean="0"/>
              <a:t>relevance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.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akurat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Komponen-komponen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Sistem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981200"/>
            <a:ext cx="850392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Komponen</a:t>
            </a:r>
            <a:r>
              <a:rPr lang="en-US" b="1" dirty="0" smtClean="0"/>
              <a:t> </a:t>
            </a:r>
            <a:r>
              <a:rPr lang="en-US" b="1" i="1" dirty="0" smtClean="0"/>
              <a:t>Input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Komponen</a:t>
            </a:r>
            <a:r>
              <a:rPr lang="en-US" b="1" dirty="0" smtClean="0"/>
              <a:t> Model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Komponen</a:t>
            </a:r>
            <a:r>
              <a:rPr lang="en-US" b="1" dirty="0" smtClean="0"/>
              <a:t> </a:t>
            </a:r>
            <a:r>
              <a:rPr lang="en-US" b="1" i="1" dirty="0" smtClean="0"/>
              <a:t>Output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Komponen</a:t>
            </a:r>
            <a:r>
              <a:rPr lang="en-US" b="1" dirty="0" smtClean="0"/>
              <a:t> Basis Data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Komponen</a:t>
            </a:r>
            <a:r>
              <a:rPr lang="en-US" b="1" dirty="0" smtClean="0"/>
              <a:t> </a:t>
            </a:r>
            <a:r>
              <a:rPr lang="en-US" b="1" dirty="0" err="1" smtClean="0"/>
              <a:t>Teknologi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Komponen</a:t>
            </a:r>
            <a:r>
              <a:rPr lang="en-US" b="1" dirty="0" smtClean="0"/>
              <a:t> </a:t>
            </a:r>
            <a:r>
              <a:rPr lang="en-US" b="1" dirty="0" err="1" smtClean="0"/>
              <a:t>Kontrol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7239000" cy="586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Konsep</a:t>
            </a:r>
            <a:r>
              <a:rPr lang="en-US" b="1" dirty="0" smtClean="0">
                <a:solidFill>
                  <a:schemeClr val="tx1"/>
                </a:solidFill>
              </a:rPr>
              <a:t> Basis Data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sederhana</a:t>
            </a:r>
            <a:r>
              <a:rPr lang="en-US" sz="2800" dirty="0" smtClean="0"/>
              <a:t> </a:t>
            </a:r>
            <a:r>
              <a:rPr lang="en-US" sz="2800" i="1" dirty="0" smtClean="0"/>
              <a:t>database </a:t>
            </a:r>
            <a:r>
              <a:rPr lang="en-US" sz="2800" dirty="0" smtClean="0"/>
              <a:t>(basis data)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didefinisikan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pengorganisasian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bantuan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memungkinkan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diakses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cepat</a:t>
            </a:r>
            <a:r>
              <a:rPr lang="en-US" sz="2800" dirty="0" smtClean="0"/>
              <a:t>. </a:t>
            </a:r>
            <a:r>
              <a:rPr lang="en-US" sz="2800" dirty="0" err="1" smtClean="0"/>
              <a:t>Pengertian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mencakup</a:t>
            </a:r>
            <a:r>
              <a:rPr lang="en-US" sz="2800" dirty="0" smtClean="0"/>
              <a:t> </a:t>
            </a:r>
            <a:r>
              <a:rPr lang="en-US" sz="2800" dirty="0" err="1" smtClean="0"/>
              <a:t>pengambilan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pengolahan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menambah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menghapus</a:t>
            </a:r>
            <a:r>
              <a:rPr lang="en-US" sz="2800" dirty="0" smtClean="0"/>
              <a:t> data.  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dirancang</a:t>
            </a:r>
            <a:r>
              <a:rPr lang="en-US" sz="2800" dirty="0" smtClean="0"/>
              <a:t> </a:t>
            </a:r>
            <a:r>
              <a:rPr lang="en-US" sz="2800" dirty="0" err="1" smtClean="0"/>
              <a:t>khusus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memudahkan</a:t>
            </a:r>
            <a:r>
              <a:rPr lang="en-US" sz="2800" dirty="0" smtClean="0"/>
              <a:t> </a:t>
            </a:r>
            <a:r>
              <a:rPr lang="en-US" sz="2800" dirty="0" err="1" smtClean="0"/>
              <a:t>pengelolaan</a:t>
            </a:r>
            <a:r>
              <a:rPr lang="en-US" sz="2800" dirty="0" smtClean="0"/>
              <a:t> basis data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DBMS (</a:t>
            </a:r>
            <a:r>
              <a:rPr lang="en-US" sz="2800" i="1" dirty="0" smtClean="0"/>
              <a:t>Database Management System</a:t>
            </a:r>
            <a:r>
              <a:rPr lang="en-US" sz="2800" dirty="0" smtClean="0"/>
              <a:t>). </a:t>
            </a:r>
            <a:r>
              <a:rPr lang="en-US" sz="2800" dirty="0" err="1" smtClean="0"/>
              <a:t>Salah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jenis</a:t>
            </a:r>
            <a:r>
              <a:rPr lang="en-US" sz="2800" dirty="0" smtClean="0"/>
              <a:t> DBMS yang </a:t>
            </a:r>
            <a:r>
              <a:rPr lang="en-US" sz="2800" dirty="0" err="1" smtClean="0"/>
              <a:t>populer</a:t>
            </a:r>
            <a:r>
              <a:rPr lang="en-US" sz="2800" dirty="0" smtClean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RDBMS (</a:t>
            </a:r>
            <a:r>
              <a:rPr lang="en-US" sz="2800" i="1" dirty="0" smtClean="0"/>
              <a:t>Relational Database Management System</a:t>
            </a:r>
            <a:r>
              <a:rPr lang="en-US" sz="2800" dirty="0" smtClean="0"/>
              <a:t>), yang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model basis data </a:t>
            </a:r>
            <a:r>
              <a:rPr lang="en-US" sz="2800" dirty="0" err="1" smtClean="0"/>
              <a:t>relasional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tabel-tabel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saling</a:t>
            </a:r>
            <a:r>
              <a:rPr lang="en-US" sz="2800" dirty="0" smtClean="0"/>
              <a:t> </a:t>
            </a:r>
            <a:r>
              <a:rPr lang="en-US" sz="2800" dirty="0" err="1" smtClean="0"/>
              <a:t>terhubungkan</a:t>
            </a:r>
            <a:r>
              <a:rPr lang="en-US" sz="2800" dirty="0" smtClean="0"/>
              <a:t>.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RDBMS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Microsoft Access</a:t>
            </a:r>
            <a:r>
              <a:rPr lang="en-US" dirty="0" smtClean="0"/>
              <a:t>.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yang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: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nn-NO" dirty="0" smtClean="0"/>
              <a:t>Mengelola </a:t>
            </a:r>
            <a:r>
              <a:rPr lang="nn-NO" i="1" dirty="0" smtClean="0"/>
              <a:t>database</a:t>
            </a:r>
            <a:endParaRPr lang="nn-NO" dirty="0" smtClean="0"/>
          </a:p>
          <a:p>
            <a:pPr>
              <a:buFont typeface="Wingdings" pitchFamily="2" charset="2"/>
              <a:buChar char="q"/>
            </a:pPr>
            <a:r>
              <a:rPr lang="nn-NO" dirty="0" smtClean="0"/>
              <a:t> Melakukan query</a:t>
            </a:r>
          </a:p>
          <a:p>
            <a:pPr>
              <a:buFont typeface="Wingdings" pitchFamily="2" charset="2"/>
              <a:buChar char="q"/>
            </a:pPr>
            <a:r>
              <a:rPr lang="nn-NO" dirty="0" smtClean="0"/>
              <a:t> Membuat form</a:t>
            </a:r>
          </a:p>
          <a:p>
            <a:pPr>
              <a:buFont typeface="Wingdings" pitchFamily="2" charset="2"/>
              <a:buChar char="q"/>
            </a:pPr>
            <a:r>
              <a:rPr lang="nn-NO" dirty="0" smtClean="0"/>
              <a:t> Membuat laporan</a:t>
            </a:r>
          </a:p>
          <a:p>
            <a:pPr>
              <a:buFont typeface="Wingdings" pitchFamily="2" charset="2"/>
              <a:buChar char="q"/>
            </a:pPr>
            <a:r>
              <a:rPr lang="nn-NO" dirty="0" smtClean="0"/>
              <a:t> dan lain-lain </a:t>
            </a:r>
            <a:br>
              <a:rPr lang="nn-NO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21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Entity Relationship Diagram (ERD)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09800"/>
            <a:ext cx="8503920" cy="388924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Model E-R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komponen-komponen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komponenrelasi</a:t>
            </a:r>
            <a:r>
              <a:rPr lang="en-US" dirty="0" smtClean="0"/>
              <a:t> yang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atribut-atribut</a:t>
            </a:r>
            <a:r>
              <a:rPr lang="en-US" dirty="0" smtClean="0"/>
              <a:t> yang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tinjau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sistematis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Diagram E-R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3716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Notasi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simbolik</a:t>
            </a:r>
            <a:r>
              <a:rPr lang="en-US" dirty="0" smtClean="0">
                <a:solidFill>
                  <a:schemeClr val="tx1"/>
                </a:solidFill>
              </a:rPr>
              <a:t> E-R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sebagai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berikut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52600"/>
            <a:ext cx="850392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,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endParaRPr lang="en-US" dirty="0" smtClean="0"/>
          </a:p>
          <a:p>
            <a:r>
              <a:rPr lang="en-US" dirty="0" err="1" smtClean="0"/>
              <a:t>Lingkaran</a:t>
            </a:r>
            <a:r>
              <a:rPr lang="en-US" dirty="0" smtClean="0"/>
              <a:t>/</a:t>
            </a:r>
            <a:r>
              <a:rPr lang="en-US" dirty="0" err="1" smtClean="0"/>
              <a:t>elips</a:t>
            </a:r>
            <a:r>
              <a:rPr lang="en-US" dirty="0" smtClean="0"/>
              <a:t>,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(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digarisbawahi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Belah</a:t>
            </a:r>
            <a:r>
              <a:rPr lang="en-US" dirty="0" smtClean="0"/>
              <a:t> </a:t>
            </a:r>
            <a:r>
              <a:rPr lang="en-US" dirty="0" err="1" smtClean="0"/>
              <a:t>ketupat</a:t>
            </a:r>
            <a:r>
              <a:rPr lang="en-US" dirty="0" smtClean="0"/>
              <a:t>,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endParaRPr lang="en-US" dirty="0" smtClean="0"/>
          </a:p>
          <a:p>
            <a:r>
              <a:rPr lang="en-US" dirty="0" err="1" smtClean="0"/>
              <a:t>Garis</a:t>
            </a:r>
            <a:r>
              <a:rPr lang="en-US" dirty="0" smtClean="0"/>
              <a:t>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atributnya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Kardinalitas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pemakaian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(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,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)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Normalisasi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057400"/>
            <a:ext cx="8763000" cy="404164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Normalisasi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yang </a:t>
            </a:r>
            <a:r>
              <a:rPr lang="en-US" dirty="0" err="1" smtClean="0"/>
              <a:t>menstrukturkan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cara-cara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timbulnya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database</a:t>
            </a:r>
            <a:r>
              <a:rPr lang="en-US" dirty="0" smtClean="0"/>
              <a:t>. </a:t>
            </a:r>
            <a:r>
              <a:rPr lang="en-US" dirty="0" err="1" smtClean="0"/>
              <a:t>Normalisasi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pengelompokkan</a:t>
            </a:r>
            <a:r>
              <a:rPr lang="en-US" dirty="0" smtClean="0"/>
              <a:t> data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tabel-tabel</a:t>
            </a:r>
            <a:r>
              <a:rPr lang="en-US" dirty="0" smtClean="0"/>
              <a:t>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relasinya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Konsep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normalisasi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antara</a:t>
            </a:r>
            <a:r>
              <a:rPr lang="en-US" dirty="0" smtClean="0">
                <a:solidFill>
                  <a:schemeClr val="tx1"/>
                </a:solidFill>
              </a:rPr>
              <a:t> lain :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Key field </a:t>
            </a:r>
            <a:r>
              <a:rPr lang="en-US" dirty="0" smtClean="0"/>
              <a:t>/ </a:t>
            </a:r>
            <a:r>
              <a:rPr lang="en-US" i="1" dirty="0" smtClean="0"/>
              <a:t>Key </a:t>
            </a:r>
            <a:r>
              <a:rPr lang="en-US" i="1" dirty="0" err="1" smtClean="0"/>
              <a:t>Atribute</a:t>
            </a:r>
            <a:r>
              <a:rPr lang="en-US" i="1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i="1" dirty="0" smtClean="0"/>
              <a:t>field </a:t>
            </a:r>
            <a:r>
              <a:rPr lang="en-US" dirty="0" smtClean="0"/>
              <a:t>yang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i="1" dirty="0" smtClean="0"/>
              <a:t>record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err="1" smtClean="0"/>
              <a:t>tupple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Candidate Key </a:t>
            </a:r>
            <a:r>
              <a:rPr lang="en-US" dirty="0" smtClean="0"/>
              <a:t>/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Kandidat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set </a:t>
            </a:r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mengidentifikasikan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. </a:t>
            </a:r>
          </a:p>
          <a:p>
            <a:r>
              <a:rPr lang="en-US" i="1" dirty="0" smtClean="0"/>
              <a:t>Primary Key </a:t>
            </a:r>
            <a:r>
              <a:rPr lang="en-US" dirty="0" smtClean="0"/>
              <a:t>/ </a:t>
            </a:r>
            <a:r>
              <a:rPr lang="en-US" dirty="0" err="1" smtClean="0"/>
              <a:t>Kunci</a:t>
            </a:r>
            <a:r>
              <a:rPr lang="en-US" dirty="0" smtClean="0"/>
              <a:t> Primer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set </a:t>
            </a:r>
            <a:r>
              <a:rPr lang="en-US" dirty="0" err="1" smtClean="0"/>
              <a:t>atribut</a:t>
            </a:r>
            <a:r>
              <a:rPr lang="en-US" dirty="0" smtClean="0"/>
              <a:t> yang </a:t>
            </a:r>
            <a:r>
              <a:rPr lang="en-US" dirty="0" err="1" smtClean="0"/>
              <a:t>mengidentifikasikan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Alternate Key </a:t>
            </a:r>
            <a:r>
              <a:rPr lang="en-US" dirty="0" smtClean="0"/>
              <a:t>/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kandidat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primer.</a:t>
            </a:r>
          </a:p>
          <a:p>
            <a:r>
              <a:rPr lang="en-US" i="1" dirty="0" smtClean="0"/>
              <a:t>Foreign Key </a:t>
            </a:r>
            <a:r>
              <a:rPr lang="en-US" dirty="0" smtClean="0"/>
              <a:t>/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Tamu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set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melengkapi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induknya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Bentuk-bentuk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Normalisasi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8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Normal </a:t>
            </a:r>
            <a:r>
              <a:rPr lang="en-US" dirty="0" err="1" smtClean="0"/>
              <a:t>Kesatu</a:t>
            </a:r>
            <a:r>
              <a:rPr lang="en-US" dirty="0" smtClean="0"/>
              <a:t> (1st NF / </a:t>
            </a:r>
            <a:r>
              <a:rPr lang="en-US" i="1" dirty="0" smtClean="0"/>
              <a:t>First Normal Form</a:t>
            </a:r>
            <a:r>
              <a:rPr lang="en-US" dirty="0" smtClean="0"/>
              <a:t>),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normal</a:t>
            </a:r>
            <a:br>
              <a:rPr lang="en-US" dirty="0" smtClean="0"/>
            </a:br>
            <a:r>
              <a:rPr lang="en-US" dirty="0" err="1" smtClean="0"/>
              <a:t>kesatu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atomik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Normal </a:t>
            </a:r>
            <a:r>
              <a:rPr lang="en-US" dirty="0" err="1" smtClean="0"/>
              <a:t>Kedua</a:t>
            </a:r>
            <a:r>
              <a:rPr lang="en-US" dirty="0" smtClean="0"/>
              <a:t> (2nd NF / </a:t>
            </a:r>
            <a:r>
              <a:rPr lang="en-US" i="1" dirty="0" smtClean="0"/>
              <a:t>Second Normal Form</a:t>
            </a:r>
            <a:r>
              <a:rPr lang="en-US" dirty="0" smtClean="0"/>
              <a:t>),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merupakan</a:t>
            </a:r>
            <a:r>
              <a:rPr lang="en-US" dirty="0" smtClean="0"/>
              <a:t> normal </a:t>
            </a:r>
            <a:r>
              <a:rPr lang="en-US" dirty="0" err="1" smtClean="0"/>
              <a:t>kesatu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primer.</a:t>
            </a:r>
          </a:p>
          <a:p>
            <a:r>
              <a:rPr lang="en-US" dirty="0" smtClean="0"/>
              <a:t>Normal </a:t>
            </a:r>
            <a:r>
              <a:rPr lang="en-US" dirty="0" err="1" smtClean="0"/>
              <a:t>Ketiga</a:t>
            </a:r>
            <a:r>
              <a:rPr lang="en-US" dirty="0" smtClean="0"/>
              <a:t> (3rd NF / </a:t>
            </a:r>
            <a:r>
              <a:rPr lang="en-US" i="1" dirty="0" smtClean="0"/>
              <a:t>Third Normal Form</a:t>
            </a:r>
            <a:r>
              <a:rPr lang="en-US" dirty="0" smtClean="0"/>
              <a:t>),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merupakan</a:t>
            </a:r>
            <a:r>
              <a:rPr lang="en-US" dirty="0" smtClean="0"/>
              <a:t> normal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transitif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primer.</a:t>
            </a:r>
          </a:p>
          <a:p>
            <a:r>
              <a:rPr lang="en-US" dirty="0" smtClean="0"/>
              <a:t>BCNF (</a:t>
            </a:r>
            <a:r>
              <a:rPr lang="en-US" i="1" dirty="0" smtClean="0"/>
              <a:t>Boyce Code Normal Form</a:t>
            </a:r>
            <a:r>
              <a:rPr lang="en-US" dirty="0" smtClean="0"/>
              <a:t>),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BCNF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penentunya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kandidat</a:t>
            </a:r>
            <a:r>
              <a:rPr lang="en-US" dirty="0" smtClean="0"/>
              <a:t> &amp;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normal </a:t>
            </a:r>
            <a:r>
              <a:rPr lang="en-US" dirty="0" err="1" smtClean="0"/>
              <a:t>ketiga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10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Metode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Pengembangan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Sistem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Aplikasi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en-US" dirty="0" smtClean="0"/>
              <a:t>	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terbukti</a:t>
            </a:r>
            <a:r>
              <a:rPr lang="en-US" dirty="0" smtClean="0"/>
              <a:t> </a:t>
            </a:r>
            <a:r>
              <a:rPr lang="en-US" dirty="0" err="1" smtClean="0"/>
              <a:t>keunggulannya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(</a:t>
            </a:r>
            <a:r>
              <a:rPr lang="en-US" i="1" dirty="0" smtClean="0"/>
              <a:t>structured analysis and design</a:t>
            </a:r>
            <a:r>
              <a:rPr lang="en-US" dirty="0" smtClean="0"/>
              <a:t>). </a:t>
            </a:r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alat-alat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Diagram </a:t>
            </a:r>
            <a:r>
              <a:rPr lang="en-US" dirty="0" err="1" smtClean="0"/>
              <a:t>arus</a:t>
            </a:r>
            <a:r>
              <a:rPr lang="en-US" dirty="0" smtClean="0"/>
              <a:t> data (</a:t>
            </a:r>
            <a:r>
              <a:rPr lang="en-US" i="1" dirty="0" smtClean="0"/>
              <a:t>dataflow diagram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Kamus</a:t>
            </a:r>
            <a:r>
              <a:rPr lang="en-US" dirty="0" smtClean="0"/>
              <a:t> data (</a:t>
            </a:r>
            <a:r>
              <a:rPr lang="en-US" i="1" dirty="0" smtClean="0"/>
              <a:t>data dictionary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Bagan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(</a:t>
            </a:r>
            <a:r>
              <a:rPr lang="en-US" i="1" dirty="0" smtClean="0"/>
              <a:t>structured chart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sz="3100" b="1" dirty="0" err="1" smtClean="0">
                <a:solidFill>
                  <a:schemeClr val="tx1"/>
                </a:solidFill>
              </a:rPr>
              <a:t>Beberapa</a:t>
            </a:r>
            <a:r>
              <a:rPr lang="en-US" sz="3100" b="1" dirty="0" smtClean="0">
                <a:solidFill>
                  <a:schemeClr val="tx1"/>
                </a:solidFill>
              </a:rPr>
              <a:t> Model </a:t>
            </a:r>
            <a:r>
              <a:rPr lang="en-US" sz="3100" b="1" dirty="0" err="1" smtClean="0">
                <a:solidFill>
                  <a:schemeClr val="tx1"/>
                </a:solidFill>
              </a:rPr>
              <a:t>Rekayasa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Perangkat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Lunak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600200"/>
            <a:ext cx="4038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600200"/>
            <a:ext cx="441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“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r>
              <a:rPr lang="en-US" dirty="0" smtClean="0"/>
              <a:t>”  </a:t>
            </a:r>
            <a:r>
              <a:rPr lang="en-US" dirty="0" err="1" smtClean="0"/>
              <a:t>atau</a:t>
            </a:r>
            <a:r>
              <a:rPr lang="en-US" dirty="0" smtClean="0"/>
              <a:t> “model air </a:t>
            </a:r>
            <a:r>
              <a:rPr lang="en-US" dirty="0" err="1" smtClean="0"/>
              <a:t>terjun</a:t>
            </a:r>
            <a:r>
              <a:rPr lang="en-US" dirty="0" smtClean="0"/>
              <a:t>” (</a:t>
            </a:r>
            <a:r>
              <a:rPr lang="en-US" i="1" dirty="0" smtClean="0"/>
              <a:t>waterfall</a:t>
            </a:r>
            <a:r>
              <a:rPr lang="en-US" dirty="0" smtClean="0"/>
              <a:t>). Model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model yang paling </a:t>
            </a:r>
            <a:r>
              <a:rPr lang="en-US" dirty="0" err="1" smtClean="0"/>
              <a:t>tua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paling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kelemahan-kelemahan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/>
              <a:t>Sekuensial</a:t>
            </a:r>
            <a:r>
              <a:rPr lang="en-US" dirty="0" smtClean="0"/>
              <a:t> linear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sistematik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sekuensial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, </a:t>
            </a:r>
            <a:r>
              <a:rPr lang="en-US" dirty="0" err="1" smtClean="0"/>
              <a:t>desain</a:t>
            </a:r>
            <a:r>
              <a:rPr lang="en-US" dirty="0" smtClean="0"/>
              <a:t>, </a:t>
            </a:r>
            <a:r>
              <a:rPr lang="en-US" dirty="0" err="1" smtClean="0"/>
              <a:t>kode</a:t>
            </a:r>
            <a:r>
              <a:rPr lang="en-US" dirty="0" smtClean="0"/>
              <a:t>, </a:t>
            </a: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Model </a:t>
            </a:r>
            <a:r>
              <a:rPr lang="en-US" b="1" dirty="0" err="1" smtClean="0">
                <a:solidFill>
                  <a:schemeClr val="tx1"/>
                </a:solidFill>
              </a:rPr>
              <a:t>Prototipe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981200"/>
            <a:ext cx="39433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1676400"/>
            <a:ext cx="4724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odel</a:t>
            </a:r>
            <a:r>
              <a:rPr lang="en-US" dirty="0" smtClean="0"/>
              <a:t> </a:t>
            </a:r>
            <a:r>
              <a:rPr lang="en-US" dirty="0" err="1" smtClean="0"/>
              <a:t>Prototipe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pemberi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bertemu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obyektif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, </a:t>
            </a:r>
            <a:r>
              <a:rPr lang="en-US" dirty="0" err="1" smtClean="0"/>
              <a:t>mengidentifikasi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yang </a:t>
            </a:r>
            <a:r>
              <a:rPr lang="en-US" dirty="0" err="1" smtClean="0"/>
              <a:t>diketahui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area</a:t>
            </a:r>
            <a:br>
              <a:rPr lang="en-US" dirty="0" smtClean="0"/>
            </a:b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disepakati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kilat</a:t>
            </a:r>
            <a:r>
              <a:rPr lang="en-US" dirty="0" smtClean="0"/>
              <a:t>” yang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pemberi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(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i="1" dirty="0" smtClean="0"/>
              <a:t>input </a:t>
            </a:r>
            <a:r>
              <a:rPr lang="en-US" dirty="0" err="1" smtClean="0"/>
              <a:t>dan</a:t>
            </a:r>
            <a:r>
              <a:rPr lang="en-US" dirty="0" smtClean="0"/>
              <a:t> format</a:t>
            </a:r>
            <a:br>
              <a:rPr lang="en-US" dirty="0" smtClean="0"/>
            </a:br>
            <a:r>
              <a:rPr lang="en-US" i="1" dirty="0" smtClean="0"/>
              <a:t>output</a:t>
            </a:r>
            <a:r>
              <a:rPr lang="en-US" dirty="0" smtClean="0"/>
              <a:t>).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kilat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konstruksi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prototipe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Model RAD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524000"/>
            <a:ext cx="448706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" y="1447800"/>
            <a:ext cx="4267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Model RAD (</a:t>
            </a:r>
            <a:r>
              <a:rPr lang="en-US" i="1" dirty="0" smtClean="0"/>
              <a:t>Rapid Application Development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model</a:t>
            </a:r>
            <a:br>
              <a:rPr lang="en-US" dirty="0" smtClean="0"/>
            </a:b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sekuensial</a:t>
            </a:r>
            <a:r>
              <a:rPr lang="en-US" dirty="0" smtClean="0"/>
              <a:t> linear yang </a:t>
            </a:r>
            <a:r>
              <a:rPr lang="en-US" dirty="0" err="1" smtClean="0"/>
              <a:t>menekankan</a:t>
            </a:r>
            <a:r>
              <a:rPr lang="en-US" dirty="0" smtClean="0"/>
              <a:t> 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. Model RAD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adaptasi</a:t>
            </a:r>
            <a:r>
              <a:rPr lang="en-US" dirty="0" smtClean="0"/>
              <a:t> “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” </a:t>
            </a:r>
            <a:r>
              <a:rPr lang="en-US" dirty="0" err="1" smtClean="0"/>
              <a:t>dari</a:t>
            </a:r>
            <a:r>
              <a:rPr lang="en-US" dirty="0" smtClean="0"/>
              <a:t> model </a:t>
            </a:r>
            <a:r>
              <a:rPr lang="en-US" dirty="0" err="1" smtClean="0"/>
              <a:t>sekuensial</a:t>
            </a:r>
            <a:r>
              <a:rPr lang="en-US" dirty="0" smtClean="0"/>
              <a:t> linear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konstruksi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proses</a:t>
            </a:r>
            <a:r>
              <a:rPr lang="en-US" dirty="0" smtClean="0"/>
              <a:t> RAD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“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yang </a:t>
            </a:r>
            <a:r>
              <a:rPr lang="en-US" dirty="0" err="1" smtClean="0"/>
              <a:t>utuh</a:t>
            </a:r>
            <a:r>
              <a:rPr lang="en-US" dirty="0" smtClean="0"/>
              <a:t>”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 (60-30 </a:t>
            </a:r>
            <a:r>
              <a:rPr lang="en-US" dirty="0" err="1" smtClean="0"/>
              <a:t>hari</a:t>
            </a:r>
            <a:r>
              <a:rPr lang="en-US" dirty="0" smtClean="0"/>
              <a:t>).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21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Model </a:t>
            </a:r>
            <a:r>
              <a:rPr lang="en-US" b="1" dirty="0" err="1" smtClean="0">
                <a:solidFill>
                  <a:schemeClr val="tx1"/>
                </a:solidFill>
              </a:rPr>
              <a:t>Inkremental</a:t>
            </a:r>
            <a:r>
              <a:rPr lang="en-US" b="1" dirty="0" smtClean="0">
                <a:solidFill>
                  <a:schemeClr val="tx1"/>
                </a:solidFill>
              </a:rPr>
              <a:t>/</a:t>
            </a:r>
            <a:r>
              <a:rPr lang="en-US" b="1" dirty="0" err="1" smtClean="0">
                <a:solidFill>
                  <a:schemeClr val="tx1"/>
                </a:solidFill>
              </a:rPr>
              <a:t>Pertambahan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85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 Model </a:t>
            </a:r>
            <a:r>
              <a:rPr lang="en-US" dirty="0" err="1" smtClean="0"/>
              <a:t>inkremental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model </a:t>
            </a:r>
            <a:r>
              <a:rPr lang="en-US" dirty="0" err="1" smtClean="0"/>
              <a:t>sekuensial</a:t>
            </a:r>
            <a:r>
              <a:rPr lang="en-US" dirty="0" smtClean="0"/>
              <a:t> linear (</a:t>
            </a:r>
            <a:r>
              <a:rPr lang="en-US" dirty="0" err="1" smtClean="0"/>
              <a:t>diaplikasikan</a:t>
            </a:r>
            <a:r>
              <a:rPr lang="en-US" dirty="0" smtClean="0"/>
              <a:t> </a:t>
            </a:r>
            <a:r>
              <a:rPr lang="en-US" dirty="0" err="1" smtClean="0"/>
              <a:t>berulang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filosofi</a:t>
            </a:r>
            <a:r>
              <a:rPr lang="en-US" dirty="0" smtClean="0"/>
              <a:t> </a:t>
            </a:r>
            <a:r>
              <a:rPr lang="en-US" dirty="0" err="1" smtClean="0"/>
              <a:t>prototipe</a:t>
            </a:r>
            <a:r>
              <a:rPr lang="en-US" dirty="0" smtClean="0"/>
              <a:t> </a:t>
            </a:r>
            <a:r>
              <a:rPr lang="en-US" dirty="0" err="1" smtClean="0"/>
              <a:t>interatif</a:t>
            </a:r>
            <a:r>
              <a:rPr lang="en-US" dirty="0" smtClean="0"/>
              <a:t>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linear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pertambahan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“yang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disampaikan</a:t>
            </a:r>
            <a:r>
              <a:rPr lang="en-US" dirty="0" smtClean="0"/>
              <a:t>”. </a:t>
            </a:r>
            <a:br>
              <a:rPr lang="en-US" dirty="0" smtClean="0"/>
            </a:b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model </a:t>
            </a:r>
            <a:r>
              <a:rPr lang="en-US" dirty="0" err="1" smtClean="0"/>
              <a:t>pertambahan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pertambahan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r>
              <a:rPr lang="en-US" dirty="0" smtClean="0"/>
              <a:t> (</a:t>
            </a:r>
            <a:r>
              <a:rPr lang="en-US" i="1" dirty="0" smtClean="0"/>
              <a:t>core product</a:t>
            </a:r>
            <a:r>
              <a:rPr lang="en-US" dirty="0" smtClean="0"/>
              <a:t>),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model </a:t>
            </a:r>
            <a:r>
              <a:rPr lang="en-US" dirty="0" err="1" smtClean="0"/>
              <a:t>pertambahan</a:t>
            </a:r>
            <a:r>
              <a:rPr lang="en-US" dirty="0" smtClean="0"/>
              <a:t> yang </a:t>
            </a:r>
            <a:r>
              <a:rPr lang="en-US" dirty="0" err="1" smtClean="0"/>
              <a:t>dipergunakan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(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)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disampaikan</a:t>
            </a:r>
            <a:r>
              <a:rPr lang="en-US" dirty="0" smtClean="0"/>
              <a:t>.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dievaluasi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5750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melaksanakan</a:t>
            </a:r>
            <a:r>
              <a:rPr lang="en-US" sz="3200" dirty="0" smtClean="0"/>
              <a:t> </a:t>
            </a:r>
            <a:r>
              <a:rPr lang="en-US" sz="3200" dirty="0" err="1" smtClean="0"/>
              <a:t>pembangunan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, </a:t>
            </a:r>
            <a:r>
              <a:rPr lang="en-US" sz="3200" dirty="0" err="1" smtClean="0"/>
              <a:t>maka</a:t>
            </a:r>
            <a:r>
              <a:rPr lang="en-US" sz="3200" dirty="0" smtClean="0"/>
              <a:t> </a:t>
            </a:r>
            <a:r>
              <a:rPr lang="en-US" sz="3200" dirty="0" err="1" smtClean="0"/>
              <a:t>kegiatankegiatan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dilakukan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rangka</a:t>
            </a:r>
            <a:r>
              <a:rPr lang="en-US" sz="3200" dirty="0" smtClean="0"/>
              <a:t> </a:t>
            </a:r>
            <a:r>
              <a:rPr lang="en-US" sz="3200" dirty="0" err="1" smtClean="0"/>
              <a:t>pengembangan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dirty="0" err="1" smtClean="0"/>
              <a:t>memanfaatkan</a:t>
            </a:r>
            <a:r>
              <a:rPr lang="en-US" sz="3200" dirty="0" smtClean="0"/>
              <a:t> </a:t>
            </a:r>
            <a:r>
              <a:rPr lang="en-US" sz="3200" dirty="0" err="1" smtClean="0"/>
              <a:t>seluruh</a:t>
            </a:r>
            <a:r>
              <a:rPr lang="en-US" sz="3200" dirty="0" smtClean="0"/>
              <a:t> </a:t>
            </a:r>
            <a:r>
              <a:rPr lang="en-US" sz="3200" dirty="0" err="1" smtClean="0"/>
              <a:t>pendekatan</a:t>
            </a:r>
            <a:r>
              <a:rPr lang="en-US" sz="3200" dirty="0" smtClean="0"/>
              <a:t> </a:t>
            </a:r>
            <a:r>
              <a:rPr lang="en-US" sz="3200" dirty="0" err="1" smtClean="0"/>
              <a:t>diatas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langkah-langkah</a:t>
            </a:r>
            <a:r>
              <a:rPr lang="en-US" sz="3200" dirty="0" smtClean="0"/>
              <a:t>/</a:t>
            </a:r>
            <a:r>
              <a:rPr lang="en-US" sz="3200" dirty="0" err="1" smtClean="0"/>
              <a:t>tahapan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pelaksanaan</a:t>
            </a:r>
            <a:r>
              <a:rPr lang="en-US" sz="3200" dirty="0" smtClean="0"/>
              <a:t> </a:t>
            </a:r>
            <a:r>
              <a:rPr lang="en-US" sz="3200" dirty="0" err="1" smtClean="0"/>
              <a:t>selanjutnya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dikelompokkan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5 (lima) </a:t>
            </a:r>
            <a:r>
              <a:rPr lang="en-US" sz="3200" dirty="0" err="1" smtClean="0"/>
              <a:t>tahapan</a:t>
            </a:r>
            <a:r>
              <a:rPr lang="en-US" sz="3200" dirty="0" smtClean="0"/>
              <a:t> </a:t>
            </a:r>
            <a:r>
              <a:rPr lang="en-US" sz="3200" dirty="0" err="1" smtClean="0"/>
              <a:t>utama</a:t>
            </a:r>
            <a:r>
              <a:rPr lang="en-US" sz="3200" dirty="0" smtClean="0"/>
              <a:t>, </a:t>
            </a:r>
            <a:r>
              <a:rPr lang="en-US" sz="3200" dirty="0" err="1" smtClean="0"/>
              <a:t>yaitu</a:t>
            </a:r>
            <a:r>
              <a:rPr lang="en-US" sz="3200" dirty="0" smtClean="0"/>
              <a:t> : 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err="1" smtClean="0"/>
              <a:t>Tahap</a:t>
            </a:r>
            <a:r>
              <a:rPr lang="en-US" sz="3200" dirty="0" smtClean="0"/>
              <a:t> </a:t>
            </a:r>
            <a:r>
              <a:rPr lang="en-US" sz="3200" dirty="0" err="1" smtClean="0"/>
              <a:t>Persiapan</a:t>
            </a:r>
            <a:endParaRPr lang="en-US" sz="3200" dirty="0" smtClean="0"/>
          </a:p>
          <a:p>
            <a:r>
              <a:rPr lang="en-US" sz="3200" dirty="0" err="1" smtClean="0"/>
              <a:t>Tahap</a:t>
            </a:r>
            <a:r>
              <a:rPr lang="en-US" sz="3200" dirty="0" smtClean="0"/>
              <a:t> </a:t>
            </a:r>
            <a:r>
              <a:rPr lang="en-US" sz="3200" dirty="0" err="1" smtClean="0"/>
              <a:t>Identifikasi</a:t>
            </a:r>
            <a:endParaRPr lang="en-US" sz="3200" dirty="0" smtClean="0"/>
          </a:p>
          <a:p>
            <a:r>
              <a:rPr lang="en-US" sz="3200" dirty="0" err="1" smtClean="0"/>
              <a:t>Tahap</a:t>
            </a:r>
            <a:r>
              <a:rPr lang="en-US" sz="3200" dirty="0" smtClean="0"/>
              <a:t> </a:t>
            </a:r>
            <a:r>
              <a:rPr lang="en-US" sz="3200" dirty="0" err="1" smtClean="0"/>
              <a:t>Analisa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Perencanaan</a:t>
            </a:r>
            <a:endParaRPr lang="en-US" sz="3200" dirty="0" smtClean="0"/>
          </a:p>
          <a:p>
            <a:r>
              <a:rPr lang="en-US" sz="3200" dirty="0" err="1" smtClean="0"/>
              <a:t>Tahap</a:t>
            </a:r>
            <a:r>
              <a:rPr lang="en-US" sz="3200" dirty="0" smtClean="0"/>
              <a:t> Pembangunan</a:t>
            </a:r>
          </a:p>
          <a:p>
            <a:r>
              <a:rPr lang="en-US" sz="3200" dirty="0" err="1" smtClean="0"/>
              <a:t>Tahap</a:t>
            </a:r>
            <a:r>
              <a:rPr lang="en-US" sz="3200" dirty="0" smtClean="0"/>
              <a:t> </a:t>
            </a:r>
            <a:r>
              <a:rPr lang="en-US" sz="3200" dirty="0" err="1" smtClean="0"/>
              <a:t>Implementasi</a:t>
            </a:r>
            <a:r>
              <a:rPr lang="en-US" sz="32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1371600"/>
            <a:ext cx="86868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Konsep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Sistem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Informasi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 smtClean="0"/>
              <a:t>	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  <a:r>
              <a:rPr lang="en-US" b="1" dirty="0" err="1" smtClean="0"/>
              <a:t>Sistem</a:t>
            </a:r>
            <a:r>
              <a:rPr lang="en-US" b="1" dirty="0" smtClean="0"/>
              <a:t> (</a:t>
            </a:r>
            <a:r>
              <a:rPr lang="en-US" b="1" i="1" dirty="0" smtClean="0"/>
              <a:t>system</a:t>
            </a:r>
            <a:r>
              <a:rPr lang="en-US" b="1" dirty="0" smtClean="0"/>
              <a:t>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pendekatan</a:t>
            </a:r>
            <a:r>
              <a:rPr lang="en-US" b="1" dirty="0" smtClean="0"/>
              <a:t> </a:t>
            </a:r>
            <a:r>
              <a:rPr lang="en-US" b="1" dirty="0" err="1" smtClean="0"/>
              <a:t>prosedur</a:t>
            </a:r>
            <a:r>
              <a:rPr lang="en-US" b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pendekatan</a:t>
            </a:r>
            <a:r>
              <a:rPr lang="en-US" b="1" dirty="0" smtClean="0"/>
              <a:t> </a:t>
            </a:r>
            <a:r>
              <a:rPr lang="en-US" b="1" dirty="0" err="1" smtClean="0"/>
              <a:t>komponen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prosedur-prosedur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data yang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pemakainya</a:t>
            </a:r>
            <a:r>
              <a:rPr lang="en-US" dirty="0" smtClean="0"/>
              <a:t>. Data yang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data yang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pemakainya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didukung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pilar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orangnya</a:t>
            </a:r>
            <a:r>
              <a:rPr lang="en-US" dirty="0" smtClean="0"/>
              <a:t> (</a:t>
            </a:r>
            <a:r>
              <a:rPr lang="en-US" i="1" dirty="0" smtClean="0"/>
              <a:t>relevance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(</a:t>
            </a:r>
            <a:r>
              <a:rPr lang="en-US" i="1" dirty="0" smtClean="0"/>
              <a:t>timeliness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r>
              <a:rPr lang="en-US" dirty="0" smtClean="0"/>
              <a:t> (</a:t>
            </a:r>
            <a:r>
              <a:rPr lang="en-US" i="1" dirty="0" smtClean="0"/>
              <a:t>accurate</a:t>
            </a:r>
            <a:r>
              <a:rPr lang="en-US" dirty="0" smtClean="0"/>
              <a:t>)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267200"/>
            <a:ext cx="72390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1676400"/>
            <a:ext cx="83058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Data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diolah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dijadikan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 smtClean="0"/>
              <a:t>berguna</a:t>
            </a:r>
            <a:r>
              <a:rPr lang="en-US" sz="2800" dirty="0" smtClean="0"/>
              <a:t> </a:t>
            </a:r>
            <a:r>
              <a:rPr lang="en-US" sz="2800" dirty="0" err="1" smtClean="0"/>
              <a:t>lewat</a:t>
            </a:r>
            <a:r>
              <a:rPr lang="en-US" sz="2800" dirty="0" smtClean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siklus</a:t>
            </a:r>
            <a:r>
              <a:rPr lang="en-US" sz="2800" dirty="0"/>
              <a:t> yang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siklus</a:t>
            </a:r>
            <a:r>
              <a:rPr lang="en-US" sz="2800" dirty="0"/>
              <a:t> </a:t>
            </a:r>
            <a:r>
              <a:rPr lang="en-US" sz="2800" dirty="0" err="1"/>
              <a:t>pengolahan</a:t>
            </a:r>
            <a:r>
              <a:rPr lang="en-US" sz="2800" dirty="0"/>
              <a:t> data (</a:t>
            </a:r>
            <a:r>
              <a:rPr lang="en-US" sz="2800" i="1" dirty="0"/>
              <a:t>data processing life </a:t>
            </a:r>
            <a:r>
              <a:rPr lang="en-US" sz="2800" i="1" dirty="0" smtClean="0"/>
              <a:t>cycle</a:t>
            </a:r>
            <a:r>
              <a:rPr lang="en-US" sz="2800" dirty="0" smtClean="0"/>
              <a:t>)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siklus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(</a:t>
            </a:r>
            <a:r>
              <a:rPr lang="en-US" sz="2800" i="1" dirty="0"/>
              <a:t>information life cycle</a:t>
            </a:r>
            <a:r>
              <a:rPr lang="en-US" sz="2800" dirty="0"/>
              <a:t>).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5115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simpanan</a:t>
            </a:r>
            <a:r>
              <a:rPr lang="en-US" dirty="0" smtClean="0"/>
              <a:t> (</a:t>
            </a:r>
            <a:r>
              <a:rPr lang="en-US" i="1" dirty="0" smtClean="0"/>
              <a:t>storage</a:t>
            </a:r>
            <a:r>
              <a:rPr lang="en-US" dirty="0" smtClean="0"/>
              <a:t>)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basis data yang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 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extended data processing life cycle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581400"/>
            <a:ext cx="6553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294</TotalTime>
  <Words>334</Words>
  <Application>Microsoft Office PowerPoint</Application>
  <PresentationFormat>On-screen Show (4:3)</PresentationFormat>
  <Paragraphs>64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PENGEMBANGAN SISTEM INFORMASI</vt:lpstr>
      <vt:lpstr>Metode Pengembangan Sistem Aplikasi  </vt:lpstr>
      <vt:lpstr>Slide 3</vt:lpstr>
      <vt:lpstr>Slide 4</vt:lpstr>
      <vt:lpstr>Slide 5</vt:lpstr>
      <vt:lpstr>Konsep Dasar Sistem Informasi  </vt:lpstr>
      <vt:lpstr>Slide 7</vt:lpstr>
      <vt:lpstr>Slide 8</vt:lpstr>
      <vt:lpstr>Slide 9</vt:lpstr>
      <vt:lpstr>Slide 10</vt:lpstr>
      <vt:lpstr>Komponen-komponen Sistem Informasi  </vt:lpstr>
      <vt:lpstr>Slide 12</vt:lpstr>
      <vt:lpstr>Konsep Basis Data  </vt:lpstr>
      <vt:lpstr>Slide 14</vt:lpstr>
      <vt:lpstr>Entity Relationship Diagram (ERD)  </vt:lpstr>
      <vt:lpstr>Notasi simbolik E-R adalah sebagai berikut :  </vt:lpstr>
      <vt:lpstr>Normalisasi  </vt:lpstr>
      <vt:lpstr>Konsep normalisasi antara lain :  </vt:lpstr>
      <vt:lpstr>Bentuk-bentuk Normalisasi:  </vt:lpstr>
      <vt:lpstr>Beberapa Model Rekayasa Perangkat Lunak  </vt:lpstr>
      <vt:lpstr>Model Prototipe  </vt:lpstr>
      <vt:lpstr>Model RAD  </vt:lpstr>
      <vt:lpstr>Model Inkremental/Pertambahan  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SISTEM INFORMASI</dc:title>
  <dc:creator>Cha</dc:creator>
  <cp:lastModifiedBy>Cha</cp:lastModifiedBy>
  <cp:revision>13</cp:revision>
  <dcterms:created xsi:type="dcterms:W3CDTF">2023-09-20T00:55:05Z</dcterms:created>
  <dcterms:modified xsi:type="dcterms:W3CDTF">2023-10-03T00:55:48Z</dcterms:modified>
</cp:coreProperties>
</file>