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lueberry" charset="1" panose="02000500000000000000"/>
      <p:regular r:id="rId17"/>
    </p:embeddedFont>
    <p:embeddedFont>
      <p:font typeface="Handy Casual"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svg" Type="http://schemas.openxmlformats.org/officeDocument/2006/relationships/image"/><Relationship Id="rId11" Target="../media/image56.png" Type="http://schemas.openxmlformats.org/officeDocument/2006/relationships/image"/><Relationship Id="rId12" Target="../media/image57.svg" Type="http://schemas.openxmlformats.org/officeDocument/2006/relationships/image"/><Relationship Id="rId13" Target="../media/image58.png" Type="http://schemas.openxmlformats.org/officeDocument/2006/relationships/image"/><Relationship Id="rId14" Target="../media/image59.svg" Type="http://schemas.openxmlformats.org/officeDocument/2006/relationships/image"/><Relationship Id="rId15" Target="../media/image36.png" Type="http://schemas.openxmlformats.org/officeDocument/2006/relationships/image"/><Relationship Id="rId16" Target="../media/image37.svg" Type="http://schemas.openxmlformats.org/officeDocument/2006/relationships/image"/><Relationship Id="rId17" Target="../media/image38.png" Type="http://schemas.openxmlformats.org/officeDocument/2006/relationships/image"/><Relationship Id="rId18" Target="../media/image39.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85.jpeg" Type="http://schemas.openxmlformats.org/officeDocument/2006/relationships/image"/><Relationship Id="rId7" Target="../media/image50.png" Type="http://schemas.openxmlformats.org/officeDocument/2006/relationships/image"/><Relationship Id="rId8" Target="../media/image51.svg" Type="http://schemas.openxmlformats.org/officeDocument/2006/relationships/image"/><Relationship Id="rId9" Target="../media/image5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8.png" Type="http://schemas.openxmlformats.org/officeDocument/2006/relationships/image"/><Relationship Id="rId11" Target="../media/image89.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38.png" Type="http://schemas.openxmlformats.org/officeDocument/2006/relationships/image"/><Relationship Id="rId15" Target="../media/image39.svg" Type="http://schemas.openxmlformats.org/officeDocument/2006/relationships/image"/><Relationship Id="rId16" Target="../media/image90.png" Type="http://schemas.openxmlformats.org/officeDocument/2006/relationships/image"/><Relationship Id="rId17" Target="../media/image91.svg" Type="http://schemas.openxmlformats.org/officeDocument/2006/relationships/image"/><Relationship Id="rId18" Target="../media/image92.png" Type="http://schemas.openxmlformats.org/officeDocument/2006/relationships/image"/><Relationship Id="rId19" Target="../media/image93.svg" Type="http://schemas.openxmlformats.org/officeDocument/2006/relationships/image"/><Relationship Id="rId2" Target="../media/image25.png" Type="http://schemas.openxmlformats.org/officeDocument/2006/relationships/image"/><Relationship Id="rId20" Target="../media/image56.png" Type="http://schemas.openxmlformats.org/officeDocument/2006/relationships/image"/><Relationship Id="rId21" Target="../media/image57.svg" Type="http://schemas.openxmlformats.org/officeDocument/2006/relationships/image"/><Relationship Id="rId3" Target="../media/image26.svg" Type="http://schemas.openxmlformats.org/officeDocument/2006/relationships/image"/><Relationship Id="rId4" Target="../media/image86.png" Type="http://schemas.openxmlformats.org/officeDocument/2006/relationships/image"/><Relationship Id="rId5" Target="../media/image87.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63.png" Type="http://schemas.openxmlformats.org/officeDocument/2006/relationships/image"/><Relationship Id="rId9" Target="../media/image6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jpeg" Type="http://schemas.openxmlformats.org/officeDocument/2006/relationships/image"/><Relationship Id="rId11" Target="../media/image20.pn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34.png" Type="http://schemas.openxmlformats.org/officeDocument/2006/relationships/image"/><Relationship Id="rId12" Target="../media/image35.svg" Type="http://schemas.openxmlformats.org/officeDocument/2006/relationships/image"/><Relationship Id="rId13" Target="../media/image36.png" Type="http://schemas.openxmlformats.org/officeDocument/2006/relationships/image"/><Relationship Id="rId14" Target="../media/image37.svg" Type="http://schemas.openxmlformats.org/officeDocument/2006/relationships/image"/><Relationship Id="rId15" Target="../media/image38.png" Type="http://schemas.openxmlformats.org/officeDocument/2006/relationships/image"/><Relationship Id="rId16" Target="../media/image39.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jpe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3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svg" Type="http://schemas.openxmlformats.org/officeDocument/2006/relationships/image"/><Relationship Id="rId11" Target="../media/image45.png" Type="http://schemas.openxmlformats.org/officeDocument/2006/relationships/image"/><Relationship Id="rId12" Target="../media/image46.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jpe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4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svg" Type="http://schemas.openxmlformats.org/officeDocument/2006/relationships/image"/><Relationship Id="rId11" Target="../media/image54.png" Type="http://schemas.openxmlformats.org/officeDocument/2006/relationships/image"/><Relationship Id="rId12" Target="../media/image55.svg" Type="http://schemas.openxmlformats.org/officeDocument/2006/relationships/image"/><Relationship Id="rId13" Target="../media/image56.png" Type="http://schemas.openxmlformats.org/officeDocument/2006/relationships/image"/><Relationship Id="rId14" Target="../media/image57.svg" Type="http://schemas.openxmlformats.org/officeDocument/2006/relationships/image"/><Relationship Id="rId15" Target="../media/image58.png" Type="http://schemas.openxmlformats.org/officeDocument/2006/relationships/image"/><Relationship Id="rId16" Target="../media/image59.svg" Type="http://schemas.openxmlformats.org/officeDocument/2006/relationships/image"/><Relationship Id="rId17" Target="../media/image36.png" Type="http://schemas.openxmlformats.org/officeDocument/2006/relationships/image"/><Relationship Id="rId18" Target="../media/image37.svg" Type="http://schemas.openxmlformats.org/officeDocument/2006/relationships/image"/><Relationship Id="rId19" Target="../media/image38.png" Type="http://schemas.openxmlformats.org/officeDocument/2006/relationships/image"/><Relationship Id="rId2" Target="../media/image25.png" Type="http://schemas.openxmlformats.org/officeDocument/2006/relationships/image"/><Relationship Id="rId20" Target="../media/image39.svg" Type="http://schemas.openxmlformats.org/officeDocument/2006/relationships/image"/><Relationship Id="rId3" Target="../media/image2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jpeg" Type="http://schemas.openxmlformats.org/officeDocument/2006/relationships/image"/><Relationship Id="rId7" Target="../media/image50.png" Type="http://schemas.openxmlformats.org/officeDocument/2006/relationships/image"/><Relationship Id="rId8" Target="../media/image51.svg" Type="http://schemas.openxmlformats.org/officeDocument/2006/relationships/image"/><Relationship Id="rId9" Target="../media/image5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4.svg" Type="http://schemas.openxmlformats.org/officeDocument/2006/relationships/image"/><Relationship Id="rId11" Target="../media/image65.png" Type="http://schemas.openxmlformats.org/officeDocument/2006/relationships/image"/><Relationship Id="rId12" Target="../media/image66.svg" Type="http://schemas.openxmlformats.org/officeDocument/2006/relationships/image"/><Relationship Id="rId13" Target="../media/image5.png" Type="http://schemas.openxmlformats.org/officeDocument/2006/relationships/image"/><Relationship Id="rId14" Target="../media/image6.svg" Type="http://schemas.openxmlformats.org/officeDocument/2006/relationships/image"/><Relationship Id="rId15" Target="../media/image11.png" Type="http://schemas.openxmlformats.org/officeDocument/2006/relationships/image"/><Relationship Id="rId16" Target="../media/image12.svg" Type="http://schemas.openxmlformats.org/officeDocument/2006/relationships/image"/><Relationship Id="rId17" Target="../media/image67.png" Type="http://schemas.openxmlformats.org/officeDocument/2006/relationships/image"/><Relationship Id="rId18" Target="../media/image6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60.jpeg" Type="http://schemas.openxmlformats.org/officeDocument/2006/relationships/image"/><Relationship Id="rId7" Target="../media/image61.png" Type="http://schemas.openxmlformats.org/officeDocument/2006/relationships/image"/><Relationship Id="rId8" Target="../media/image62.svg" Type="http://schemas.openxmlformats.org/officeDocument/2006/relationships/image"/><Relationship Id="rId9" Target="../media/image6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3.jpeg" Type="http://schemas.openxmlformats.org/officeDocument/2006/relationships/image"/><Relationship Id="rId11" Target="../media/image74.png" Type="http://schemas.openxmlformats.org/officeDocument/2006/relationships/image"/><Relationship Id="rId12" Target="../media/image75.svg" Type="http://schemas.openxmlformats.org/officeDocument/2006/relationships/image"/><Relationship Id="rId13" Target="../media/image36.png" Type="http://schemas.openxmlformats.org/officeDocument/2006/relationships/image"/><Relationship Id="rId14" Target="../media/image37.svg" Type="http://schemas.openxmlformats.org/officeDocument/2006/relationships/image"/><Relationship Id="rId15" Target="../media/image38.png" Type="http://schemas.openxmlformats.org/officeDocument/2006/relationships/image"/><Relationship Id="rId16" Target="../media/image39.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63.png" Type="http://schemas.openxmlformats.org/officeDocument/2006/relationships/image"/><Relationship Id="rId5" Target="../media/image64.svg" Type="http://schemas.openxmlformats.org/officeDocument/2006/relationships/image"/><Relationship Id="rId6" Target="../media/image69.png" Type="http://schemas.openxmlformats.org/officeDocument/2006/relationships/image"/><Relationship Id="rId7" Target="../media/image70.svg" Type="http://schemas.openxmlformats.org/officeDocument/2006/relationships/image"/><Relationship Id="rId8" Target="../media/image71.png" Type="http://schemas.openxmlformats.org/officeDocument/2006/relationships/image"/><Relationship Id="rId9" Target="../media/image7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79.png" Type="http://schemas.openxmlformats.org/officeDocument/2006/relationships/image"/><Relationship Id="rId12" Target="../media/image80.svg" Type="http://schemas.openxmlformats.org/officeDocument/2006/relationships/image"/><Relationship Id="rId13" Target="../media/image81.png" Type="http://schemas.openxmlformats.org/officeDocument/2006/relationships/image"/><Relationship Id="rId14" Target="../media/image82.svg" Type="http://schemas.openxmlformats.org/officeDocument/2006/relationships/image"/><Relationship Id="rId15" Target="../media/image65.png" Type="http://schemas.openxmlformats.org/officeDocument/2006/relationships/image"/><Relationship Id="rId16" Target="../media/image66.svg" Type="http://schemas.openxmlformats.org/officeDocument/2006/relationships/image"/><Relationship Id="rId17" Target="../media/image54.png" Type="http://schemas.openxmlformats.org/officeDocument/2006/relationships/image"/><Relationship Id="rId18" Target="../media/image55.svg" Type="http://schemas.openxmlformats.org/officeDocument/2006/relationships/image"/><Relationship Id="rId19" Target="../media/image11.png" Type="http://schemas.openxmlformats.org/officeDocument/2006/relationships/image"/><Relationship Id="rId2" Target="../media/image1.png" Type="http://schemas.openxmlformats.org/officeDocument/2006/relationships/image"/><Relationship Id="rId20" Target="../media/image12.sv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76.png" Type="http://schemas.openxmlformats.org/officeDocument/2006/relationships/image"/><Relationship Id="rId7" Target="../media/image77.svg" Type="http://schemas.openxmlformats.org/officeDocument/2006/relationships/image"/><Relationship Id="rId8" Target="../media/image78.jpeg" Type="http://schemas.openxmlformats.org/officeDocument/2006/relationships/image"/><Relationship Id="rId9"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jpeg" Type="http://schemas.openxmlformats.org/officeDocument/2006/relationships/image"/><Relationship Id="rId11" Target="../media/image74.png" Type="http://schemas.openxmlformats.org/officeDocument/2006/relationships/image"/><Relationship Id="rId12" Target="../media/image75.svg" Type="http://schemas.openxmlformats.org/officeDocument/2006/relationships/image"/><Relationship Id="rId13" Target="../media/image36.png" Type="http://schemas.openxmlformats.org/officeDocument/2006/relationships/image"/><Relationship Id="rId14" Target="../media/image37.svg" Type="http://schemas.openxmlformats.org/officeDocument/2006/relationships/image"/><Relationship Id="rId15" Target="../media/image83.png" Type="http://schemas.openxmlformats.org/officeDocument/2006/relationships/image"/><Relationship Id="rId16" Target="../media/image84.svg" Type="http://schemas.openxmlformats.org/officeDocument/2006/relationships/image"/><Relationship Id="rId17" Target="../media/image38.png" Type="http://schemas.openxmlformats.org/officeDocument/2006/relationships/image"/><Relationship Id="rId18" Target="../media/image39.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63.png" Type="http://schemas.openxmlformats.org/officeDocument/2006/relationships/image"/><Relationship Id="rId5" Target="../media/image64.svg" Type="http://schemas.openxmlformats.org/officeDocument/2006/relationships/image"/><Relationship Id="rId6" Target="../media/image69.png" Type="http://schemas.openxmlformats.org/officeDocument/2006/relationships/image"/><Relationship Id="rId7" Target="../media/image70.svg" Type="http://schemas.openxmlformats.org/officeDocument/2006/relationships/image"/><Relationship Id="rId8" Target="../media/image71.png" Type="http://schemas.openxmlformats.org/officeDocument/2006/relationships/image"/><Relationship Id="rId9" Target="../media/image7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989403"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116548">
            <a:off x="4564480" y="287249"/>
            <a:ext cx="9480015" cy="10365822"/>
          </a:xfrm>
          <a:custGeom>
            <a:avLst/>
            <a:gdLst/>
            <a:ahLst/>
            <a:cxnLst/>
            <a:rect r="r" b="b" t="t" l="l"/>
            <a:pathLst>
              <a:path h="10365822" w="9480015">
                <a:moveTo>
                  <a:pt x="0" y="0"/>
                </a:moveTo>
                <a:lnTo>
                  <a:pt x="9480015" y="0"/>
                </a:lnTo>
                <a:lnTo>
                  <a:pt x="9480015" y="10365822"/>
                </a:lnTo>
                <a:lnTo>
                  <a:pt x="0" y="10365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36574">
            <a:off x="2713220" y="7179042"/>
            <a:ext cx="3657600" cy="1801368"/>
          </a:xfrm>
          <a:custGeom>
            <a:avLst/>
            <a:gdLst/>
            <a:ahLst/>
            <a:cxnLst/>
            <a:rect r="r" b="b" t="t" l="l"/>
            <a:pathLst>
              <a:path h="1801368" w="3657600">
                <a:moveTo>
                  <a:pt x="0" y="0"/>
                </a:moveTo>
                <a:lnTo>
                  <a:pt x="3657600" y="0"/>
                </a:lnTo>
                <a:lnTo>
                  <a:pt x="3657600" y="1801368"/>
                </a:lnTo>
                <a:lnTo>
                  <a:pt x="0" y="18013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826469" y="1028700"/>
            <a:ext cx="2602776" cy="3457795"/>
          </a:xfrm>
          <a:custGeom>
            <a:avLst/>
            <a:gdLst/>
            <a:ahLst/>
            <a:cxnLst/>
            <a:rect r="r" b="b" t="t" l="l"/>
            <a:pathLst>
              <a:path h="3457795" w="2602776">
                <a:moveTo>
                  <a:pt x="0" y="0"/>
                </a:moveTo>
                <a:lnTo>
                  <a:pt x="2602776" y="0"/>
                </a:lnTo>
                <a:lnTo>
                  <a:pt x="2602776" y="3457795"/>
                </a:lnTo>
                <a:lnTo>
                  <a:pt x="0" y="34577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0" y="0"/>
            <a:ext cx="3514920" cy="4114800"/>
          </a:xfrm>
          <a:custGeom>
            <a:avLst/>
            <a:gdLst/>
            <a:ahLst/>
            <a:cxnLst/>
            <a:rect r="r" b="b" t="t" l="l"/>
            <a:pathLst>
              <a:path h="4114800" w="3514920">
                <a:moveTo>
                  <a:pt x="0" y="0"/>
                </a:moveTo>
                <a:lnTo>
                  <a:pt x="3514920" y="0"/>
                </a:lnTo>
                <a:lnTo>
                  <a:pt x="351492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663081" y="854586"/>
            <a:ext cx="9282812" cy="3996522"/>
          </a:xfrm>
          <a:prstGeom prst="rect">
            <a:avLst/>
          </a:prstGeom>
        </p:spPr>
        <p:txBody>
          <a:bodyPr anchor="t" rtlCol="false" tIns="0" lIns="0" bIns="0" rIns="0">
            <a:spAutoFit/>
          </a:bodyPr>
          <a:lstStyle/>
          <a:p>
            <a:pPr algn="ctr">
              <a:lnSpc>
                <a:spcPts val="10321"/>
              </a:lnSpc>
            </a:pPr>
            <a:r>
              <a:rPr lang="en-US" sz="10321">
                <a:solidFill>
                  <a:srgbClr val="000000"/>
                </a:solidFill>
                <a:latin typeface="Blueberry"/>
              </a:rPr>
              <a:t>Komponen Antar Muka Grafis</a:t>
            </a:r>
          </a:p>
        </p:txBody>
      </p:sp>
      <p:sp>
        <p:nvSpPr>
          <p:cNvPr name="TextBox 8" id="8"/>
          <p:cNvSpPr txBox="true"/>
          <p:nvPr/>
        </p:nvSpPr>
        <p:spPr>
          <a:xfrm rot="0">
            <a:off x="4530922" y="4946358"/>
            <a:ext cx="9203961" cy="819150"/>
          </a:xfrm>
          <a:prstGeom prst="rect">
            <a:avLst/>
          </a:prstGeom>
        </p:spPr>
        <p:txBody>
          <a:bodyPr anchor="t" rtlCol="false" tIns="0" lIns="0" bIns="0" rIns="0">
            <a:spAutoFit/>
          </a:bodyPr>
          <a:lstStyle/>
          <a:p>
            <a:pPr algn="ctr">
              <a:lnSpc>
                <a:spcPts val="6000"/>
              </a:lnSpc>
            </a:pPr>
            <a:r>
              <a:rPr lang="en-US" sz="6000">
                <a:solidFill>
                  <a:srgbClr val="FFFFF8"/>
                </a:solidFill>
                <a:latin typeface="Handy Casual"/>
              </a:rPr>
              <a:t>Disusun Oleh : Kelompok 5</a:t>
            </a:r>
          </a:p>
        </p:txBody>
      </p:sp>
      <p:sp>
        <p:nvSpPr>
          <p:cNvPr name="Freeform 9" id="9"/>
          <p:cNvSpPr/>
          <p:nvPr/>
        </p:nvSpPr>
        <p:spPr>
          <a:xfrm flipH="true" flipV="true" rot="0">
            <a:off x="14773080" y="6172200"/>
            <a:ext cx="3514920" cy="4114800"/>
          </a:xfrm>
          <a:custGeom>
            <a:avLst/>
            <a:gdLst/>
            <a:ahLst/>
            <a:cxnLst/>
            <a:rect r="r" b="b" t="t" l="l"/>
            <a:pathLst>
              <a:path h="4114800" w="3514920">
                <a:moveTo>
                  <a:pt x="3514920" y="4114800"/>
                </a:moveTo>
                <a:lnTo>
                  <a:pt x="0" y="4114800"/>
                </a:lnTo>
                <a:lnTo>
                  <a:pt x="0" y="0"/>
                </a:lnTo>
                <a:lnTo>
                  <a:pt x="3514920" y="0"/>
                </a:lnTo>
                <a:lnTo>
                  <a:pt x="3514920" y="411480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2633936" y="2855133"/>
            <a:ext cx="3445735" cy="3692259"/>
          </a:xfrm>
          <a:custGeom>
            <a:avLst/>
            <a:gdLst/>
            <a:ahLst/>
            <a:cxnLst/>
            <a:rect r="r" b="b" t="t" l="l"/>
            <a:pathLst>
              <a:path h="3692259" w="3445735">
                <a:moveTo>
                  <a:pt x="0" y="0"/>
                </a:moveTo>
                <a:lnTo>
                  <a:pt x="3445735" y="0"/>
                </a:lnTo>
                <a:lnTo>
                  <a:pt x="3445735" y="3692259"/>
                </a:lnTo>
                <a:lnTo>
                  <a:pt x="0" y="369225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13127857" y="4701262"/>
            <a:ext cx="2465764" cy="2642177"/>
          </a:xfrm>
          <a:custGeom>
            <a:avLst/>
            <a:gdLst/>
            <a:ahLst/>
            <a:cxnLst/>
            <a:rect r="r" b="b" t="t" l="l"/>
            <a:pathLst>
              <a:path h="2642177" w="2465764">
                <a:moveTo>
                  <a:pt x="0" y="0"/>
                </a:moveTo>
                <a:lnTo>
                  <a:pt x="2465764" y="0"/>
                </a:lnTo>
                <a:lnTo>
                  <a:pt x="2465764" y="2642177"/>
                </a:lnTo>
                <a:lnTo>
                  <a:pt x="0" y="26421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4542020" y="5860758"/>
            <a:ext cx="9203961" cy="3867150"/>
          </a:xfrm>
          <a:prstGeom prst="rect">
            <a:avLst/>
          </a:prstGeom>
        </p:spPr>
        <p:txBody>
          <a:bodyPr anchor="t" rtlCol="false" tIns="0" lIns="0" bIns="0" rIns="0">
            <a:spAutoFit/>
          </a:bodyPr>
          <a:lstStyle/>
          <a:p>
            <a:pPr algn="ctr">
              <a:lnSpc>
                <a:spcPts val="6000"/>
              </a:lnSpc>
            </a:pPr>
            <a:r>
              <a:rPr lang="en-US" sz="6000">
                <a:solidFill>
                  <a:srgbClr val="000000"/>
                </a:solidFill>
                <a:latin typeface="Handy Casual"/>
              </a:rPr>
              <a:t>Arasty Rustam</a:t>
            </a:r>
          </a:p>
          <a:p>
            <a:pPr algn="ctr">
              <a:lnSpc>
                <a:spcPts val="6000"/>
              </a:lnSpc>
            </a:pPr>
            <a:r>
              <a:rPr lang="en-US" sz="6000">
                <a:solidFill>
                  <a:srgbClr val="000000"/>
                </a:solidFill>
                <a:latin typeface="Handy Casual"/>
              </a:rPr>
              <a:t>Delvicka Kastilong</a:t>
            </a:r>
          </a:p>
          <a:p>
            <a:pPr algn="ctr">
              <a:lnSpc>
                <a:spcPts val="6000"/>
              </a:lnSpc>
            </a:pPr>
            <a:r>
              <a:rPr lang="en-US" sz="6000">
                <a:solidFill>
                  <a:srgbClr val="000000"/>
                </a:solidFill>
                <a:latin typeface="Handy Casual"/>
              </a:rPr>
              <a:t>Siti Aisyah launa</a:t>
            </a:r>
          </a:p>
          <a:p>
            <a:pPr algn="ctr">
              <a:lnSpc>
                <a:spcPts val="6000"/>
              </a:lnSpc>
            </a:pPr>
            <a:r>
              <a:rPr lang="en-US" sz="6000">
                <a:solidFill>
                  <a:srgbClr val="000000"/>
                </a:solidFill>
                <a:latin typeface="Handy Casual"/>
              </a:rPr>
              <a:t>Rahman Zumar. S</a:t>
            </a:r>
          </a:p>
          <a:p>
            <a:pPr algn="ctr">
              <a:lnSpc>
                <a:spcPts val="6000"/>
              </a:lnSpc>
            </a:pPr>
            <a:r>
              <a:rPr lang="en-US" sz="6000">
                <a:solidFill>
                  <a:srgbClr val="000000"/>
                </a:solidFill>
                <a:latin typeface="Handy Casual"/>
              </a:rPr>
              <a:t>Alvian Alting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685506"/>
            <a:ext cx="13091749" cy="9601494"/>
          </a:xfrm>
          <a:custGeom>
            <a:avLst/>
            <a:gdLst/>
            <a:ahLst/>
            <a:cxnLst/>
            <a:rect r="r" b="b" t="t" l="l"/>
            <a:pathLst>
              <a:path h="9601494" w="13091749">
                <a:moveTo>
                  <a:pt x="13091749" y="0"/>
                </a:moveTo>
                <a:lnTo>
                  <a:pt x="0" y="0"/>
                </a:lnTo>
                <a:lnTo>
                  <a:pt x="0" y="9601494"/>
                </a:lnTo>
                <a:lnTo>
                  <a:pt x="13091749" y="9601494"/>
                </a:lnTo>
                <a:lnTo>
                  <a:pt x="1309174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2060037" y="388110"/>
            <a:ext cx="5542562" cy="9529851"/>
            <a:chOff x="0" y="0"/>
            <a:chExt cx="3693160" cy="6350000"/>
          </a:xfrm>
        </p:grpSpPr>
        <p:sp>
          <p:nvSpPr>
            <p:cNvPr name="Freeform 5" id="5"/>
            <p:cNvSpPr/>
            <p:nvPr/>
          </p:nvSpPr>
          <p:spPr>
            <a:xfrm flipH="false" flipV="false" rot="0">
              <a:off x="-190500" y="-190500"/>
              <a:ext cx="4074160" cy="6731000"/>
            </a:xfrm>
            <a:custGeom>
              <a:avLst/>
              <a:gdLst/>
              <a:ahLst/>
              <a:cxnLst/>
              <a:rect r="r" b="b" t="t" l="l"/>
              <a:pathLst>
                <a:path h="6731000" w="4074160">
                  <a:moveTo>
                    <a:pt x="3318510" y="3365500"/>
                  </a:moveTo>
                  <a:cubicBezTo>
                    <a:pt x="4052570" y="2658110"/>
                    <a:pt x="4072890" y="1488440"/>
                    <a:pt x="3365500" y="754380"/>
                  </a:cubicBezTo>
                  <a:cubicBezTo>
                    <a:pt x="2658110" y="20320"/>
                    <a:pt x="1488440" y="0"/>
                    <a:pt x="754380" y="707390"/>
                  </a:cubicBezTo>
                  <a:cubicBezTo>
                    <a:pt x="20320" y="1414780"/>
                    <a:pt x="0" y="2584450"/>
                    <a:pt x="708660" y="3318510"/>
                  </a:cubicBezTo>
                  <a:cubicBezTo>
                    <a:pt x="723900" y="3335020"/>
                    <a:pt x="739140" y="3350260"/>
                    <a:pt x="755650" y="3365500"/>
                  </a:cubicBezTo>
                  <a:cubicBezTo>
                    <a:pt x="21590" y="4072890"/>
                    <a:pt x="1270" y="5242560"/>
                    <a:pt x="708660" y="5976620"/>
                  </a:cubicBezTo>
                  <a:cubicBezTo>
                    <a:pt x="1416050" y="6710680"/>
                    <a:pt x="2585720" y="6731000"/>
                    <a:pt x="3319780" y="6023610"/>
                  </a:cubicBezTo>
                  <a:cubicBezTo>
                    <a:pt x="4053840" y="5316220"/>
                    <a:pt x="4074160" y="4146550"/>
                    <a:pt x="3366770" y="3412490"/>
                  </a:cubicBezTo>
                  <a:cubicBezTo>
                    <a:pt x="3350260" y="3395980"/>
                    <a:pt x="3335020" y="3380740"/>
                    <a:pt x="3318510" y="3365500"/>
                  </a:cubicBezTo>
                  <a:close/>
                </a:path>
              </a:pathLst>
            </a:custGeom>
            <a:blipFill>
              <a:blip r:embed="rId6"/>
              <a:stretch>
                <a:fillRect l="0" t="-11353" r="0" b="-11353"/>
              </a:stretch>
            </a:blipFill>
          </p:spPr>
        </p:sp>
      </p:grpSp>
      <p:sp>
        <p:nvSpPr>
          <p:cNvPr name="Freeform 6" id="6"/>
          <p:cNvSpPr/>
          <p:nvPr/>
        </p:nvSpPr>
        <p:spPr>
          <a:xfrm flipH="false" flipV="false" rot="0">
            <a:off x="10201145" y="7343775"/>
            <a:ext cx="2438728" cy="2057400"/>
          </a:xfrm>
          <a:custGeom>
            <a:avLst/>
            <a:gdLst/>
            <a:ahLst/>
            <a:cxnLst/>
            <a:rect r="r" b="b" t="t" l="l"/>
            <a:pathLst>
              <a:path h="2057400" w="2438728">
                <a:moveTo>
                  <a:pt x="0" y="0"/>
                </a:moveTo>
                <a:lnTo>
                  <a:pt x="2438728" y="0"/>
                </a:lnTo>
                <a:lnTo>
                  <a:pt x="2438728"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208387" y="7751059"/>
            <a:ext cx="2183345" cy="2587668"/>
          </a:xfrm>
          <a:custGeom>
            <a:avLst/>
            <a:gdLst/>
            <a:ahLst/>
            <a:cxnLst/>
            <a:rect r="r" b="b" t="t" l="l"/>
            <a:pathLst>
              <a:path h="2587668" w="2183345">
                <a:moveTo>
                  <a:pt x="0" y="0"/>
                </a:moveTo>
                <a:lnTo>
                  <a:pt x="2183345" y="0"/>
                </a:lnTo>
                <a:lnTo>
                  <a:pt x="2183345" y="2587668"/>
                </a:lnTo>
                <a:lnTo>
                  <a:pt x="0" y="25876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743417">
            <a:off x="29682" y="-394884"/>
            <a:ext cx="1927913" cy="2075815"/>
          </a:xfrm>
          <a:custGeom>
            <a:avLst/>
            <a:gdLst/>
            <a:ahLst/>
            <a:cxnLst/>
            <a:rect r="r" b="b" t="t" l="l"/>
            <a:pathLst>
              <a:path h="2075815" w="1927913">
                <a:moveTo>
                  <a:pt x="0" y="0"/>
                </a:moveTo>
                <a:lnTo>
                  <a:pt x="1927913" y="0"/>
                </a:lnTo>
                <a:lnTo>
                  <a:pt x="1927913" y="2075815"/>
                </a:lnTo>
                <a:lnTo>
                  <a:pt x="0" y="207581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5705156" y="7343775"/>
            <a:ext cx="5165688" cy="2574186"/>
          </a:xfrm>
          <a:custGeom>
            <a:avLst/>
            <a:gdLst/>
            <a:ahLst/>
            <a:cxnLst/>
            <a:rect r="r" b="b" t="t" l="l"/>
            <a:pathLst>
              <a:path h="2574186" w="5165688">
                <a:moveTo>
                  <a:pt x="0" y="0"/>
                </a:moveTo>
                <a:lnTo>
                  <a:pt x="5165688" y="0"/>
                </a:lnTo>
                <a:lnTo>
                  <a:pt x="5165688" y="2574186"/>
                </a:lnTo>
                <a:lnTo>
                  <a:pt x="0" y="25741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0" id="10"/>
          <p:cNvSpPr txBox="true"/>
          <p:nvPr/>
        </p:nvSpPr>
        <p:spPr>
          <a:xfrm rot="0">
            <a:off x="758932" y="3048249"/>
            <a:ext cx="10468152" cy="6867525"/>
          </a:xfrm>
          <a:prstGeom prst="rect">
            <a:avLst/>
          </a:prstGeom>
        </p:spPr>
        <p:txBody>
          <a:bodyPr anchor="t" rtlCol="false" tIns="0" lIns="0" bIns="0" rIns="0">
            <a:spAutoFit/>
          </a:bodyPr>
          <a:lstStyle/>
          <a:p>
            <a:pPr algn="just">
              <a:lnSpc>
                <a:spcPts val="3351"/>
              </a:lnSpc>
            </a:pPr>
            <a:r>
              <a:rPr lang="en-US" sz="2792">
                <a:solidFill>
                  <a:srgbClr val="000000"/>
                </a:solidFill>
                <a:latin typeface="Handy Casual"/>
              </a:rPr>
              <a:t>Desain grafis adalah salah satu elemen penting dalam menciptakan visual konten yang menarik dan memikat. Baik kamu seorang pemilik bisnis, marketer, atau content creator, memiliki pengetahuan dasar tentang desain grafis akan sangat membantu dalam mengoptimalkan visual konten.</a:t>
            </a:r>
          </a:p>
          <a:p>
            <a:pPr algn="just">
              <a:lnSpc>
                <a:spcPts val="3351"/>
              </a:lnSpc>
            </a:pPr>
          </a:p>
          <a:p>
            <a:pPr algn="just">
              <a:lnSpc>
                <a:spcPts val="3351"/>
              </a:lnSpc>
            </a:pPr>
            <a:r>
              <a:rPr lang="en-US" sz="2792">
                <a:solidFill>
                  <a:srgbClr val="000000"/>
                </a:solidFill>
                <a:latin typeface="Handy Casual"/>
              </a:rPr>
              <a:t>Ada Beberapa Tips Yaitu :</a:t>
            </a:r>
          </a:p>
          <a:p>
            <a:pPr algn="just" marL="775661" indent="-387831" lvl="1">
              <a:lnSpc>
                <a:spcPts val="4311"/>
              </a:lnSpc>
              <a:buFont typeface="Arial"/>
              <a:buChar char="•"/>
            </a:pPr>
            <a:r>
              <a:rPr lang="en-US" sz="3592">
                <a:solidFill>
                  <a:srgbClr val="000000"/>
                </a:solidFill>
                <a:latin typeface="Handy Casual"/>
              </a:rPr>
              <a:t>Gunakamn Desain tools Yang mudah</a:t>
            </a:r>
          </a:p>
          <a:p>
            <a:pPr algn="just" marL="775661" indent="-387831" lvl="1">
              <a:lnSpc>
                <a:spcPts val="4311"/>
              </a:lnSpc>
              <a:buFont typeface="Arial"/>
              <a:buChar char="•"/>
            </a:pPr>
            <a:r>
              <a:rPr lang="en-US" sz="3592">
                <a:solidFill>
                  <a:srgbClr val="000000"/>
                </a:solidFill>
                <a:latin typeface="Handy Casual"/>
              </a:rPr>
              <a:t>Pilih Warna Yang Sesuai</a:t>
            </a:r>
          </a:p>
          <a:p>
            <a:pPr algn="just" marL="775661" indent="-387831" lvl="1">
              <a:lnSpc>
                <a:spcPts val="4311"/>
              </a:lnSpc>
              <a:buFont typeface="Arial"/>
              <a:buChar char="•"/>
            </a:pPr>
            <a:r>
              <a:rPr lang="en-US" sz="3592">
                <a:solidFill>
                  <a:srgbClr val="000000"/>
                </a:solidFill>
                <a:latin typeface="Handy Casual"/>
              </a:rPr>
              <a:t>Gunakan Kontras Yang Tepat</a:t>
            </a:r>
          </a:p>
          <a:p>
            <a:pPr algn="just" marL="775661" indent="-387831" lvl="1">
              <a:lnSpc>
                <a:spcPts val="4311"/>
              </a:lnSpc>
              <a:buFont typeface="Arial"/>
              <a:buChar char="•"/>
            </a:pPr>
            <a:r>
              <a:rPr lang="en-US" sz="3592">
                <a:solidFill>
                  <a:srgbClr val="000000"/>
                </a:solidFill>
                <a:latin typeface="Handy Casual"/>
              </a:rPr>
              <a:t>Perhatikan Koposisi</a:t>
            </a:r>
          </a:p>
          <a:p>
            <a:pPr algn="just" marL="775661" indent="-387831" lvl="1">
              <a:lnSpc>
                <a:spcPts val="4311"/>
              </a:lnSpc>
              <a:buFont typeface="Arial"/>
              <a:buChar char="•"/>
            </a:pPr>
            <a:r>
              <a:rPr lang="en-US" sz="3592">
                <a:solidFill>
                  <a:srgbClr val="000000"/>
                </a:solidFill>
                <a:latin typeface="Handy Casual"/>
              </a:rPr>
              <a:t>Pilih Font Yang Mudah Dibaca</a:t>
            </a:r>
          </a:p>
          <a:p>
            <a:pPr algn="just" marL="775661" indent="-387831" lvl="1">
              <a:lnSpc>
                <a:spcPts val="4311"/>
              </a:lnSpc>
              <a:buFont typeface="Arial"/>
              <a:buChar char="•"/>
            </a:pPr>
            <a:r>
              <a:rPr lang="en-US" sz="3592">
                <a:solidFill>
                  <a:srgbClr val="000000"/>
                </a:solidFill>
                <a:latin typeface="Handy Casual"/>
              </a:rPr>
              <a:t>Gunakan Gambar dan ilustrasi berkualitas</a:t>
            </a:r>
          </a:p>
          <a:p>
            <a:pPr algn="just" marL="775661" indent="-387831" lvl="1">
              <a:lnSpc>
                <a:spcPts val="4311"/>
              </a:lnSpc>
              <a:buFont typeface="Arial"/>
              <a:buChar char="•"/>
            </a:pPr>
            <a:r>
              <a:rPr lang="en-US" sz="3592">
                <a:solidFill>
                  <a:srgbClr val="000000"/>
                </a:solidFill>
                <a:latin typeface="Handy Casual"/>
              </a:rPr>
              <a:t>gunakan ruag putih dengan bijak</a:t>
            </a:r>
          </a:p>
          <a:p>
            <a:pPr algn="just" marL="775661" indent="-387831" lvl="1">
              <a:lnSpc>
                <a:spcPts val="4311"/>
              </a:lnSpc>
              <a:buFont typeface="Arial"/>
              <a:buChar char="•"/>
            </a:pPr>
            <a:r>
              <a:rPr lang="en-US" sz="3592">
                <a:solidFill>
                  <a:srgbClr val="000000"/>
                </a:solidFill>
                <a:latin typeface="Handy Casual"/>
              </a:rPr>
              <a:t>praktik dan minta masukan</a:t>
            </a:r>
          </a:p>
        </p:txBody>
      </p:sp>
      <p:sp>
        <p:nvSpPr>
          <p:cNvPr name="Freeform 11" id="11"/>
          <p:cNvSpPr/>
          <p:nvPr/>
        </p:nvSpPr>
        <p:spPr>
          <a:xfrm flipH="false" flipV="false" rot="571083">
            <a:off x="10012745" y="-1301219"/>
            <a:ext cx="2428678" cy="2602437"/>
          </a:xfrm>
          <a:custGeom>
            <a:avLst/>
            <a:gdLst/>
            <a:ahLst/>
            <a:cxnLst/>
            <a:rect r="r" b="b" t="t" l="l"/>
            <a:pathLst>
              <a:path h="2602437" w="2428678">
                <a:moveTo>
                  <a:pt x="0" y="0"/>
                </a:moveTo>
                <a:lnTo>
                  <a:pt x="2428678" y="0"/>
                </a:lnTo>
                <a:lnTo>
                  <a:pt x="2428678" y="2602438"/>
                </a:lnTo>
                <a:lnTo>
                  <a:pt x="0" y="260243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571083">
            <a:off x="1582662" y="9441188"/>
            <a:ext cx="2428678" cy="2602437"/>
          </a:xfrm>
          <a:custGeom>
            <a:avLst/>
            <a:gdLst/>
            <a:ahLst/>
            <a:cxnLst/>
            <a:rect r="r" b="b" t="t" l="l"/>
            <a:pathLst>
              <a:path h="2602437" w="2428678">
                <a:moveTo>
                  <a:pt x="0" y="0"/>
                </a:moveTo>
                <a:lnTo>
                  <a:pt x="2428678" y="0"/>
                </a:lnTo>
                <a:lnTo>
                  <a:pt x="2428678" y="2602437"/>
                </a:lnTo>
                <a:lnTo>
                  <a:pt x="0" y="260243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1350246">
            <a:off x="16572126" y="3988383"/>
            <a:ext cx="1374347" cy="1147669"/>
          </a:xfrm>
          <a:custGeom>
            <a:avLst/>
            <a:gdLst/>
            <a:ahLst/>
            <a:cxnLst/>
            <a:rect r="r" b="b" t="t" l="l"/>
            <a:pathLst>
              <a:path h="1147669" w="1374347">
                <a:moveTo>
                  <a:pt x="0" y="0"/>
                </a:moveTo>
                <a:lnTo>
                  <a:pt x="1374348" y="0"/>
                </a:lnTo>
                <a:lnTo>
                  <a:pt x="1374348" y="1147670"/>
                </a:lnTo>
                <a:lnTo>
                  <a:pt x="0" y="114767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4" id="14"/>
          <p:cNvSpPr txBox="true"/>
          <p:nvPr/>
        </p:nvSpPr>
        <p:spPr>
          <a:xfrm rot="0">
            <a:off x="1384211" y="1691231"/>
            <a:ext cx="9147123" cy="870584"/>
          </a:xfrm>
          <a:prstGeom prst="rect">
            <a:avLst/>
          </a:prstGeom>
        </p:spPr>
        <p:txBody>
          <a:bodyPr anchor="t" rtlCol="false" tIns="0" lIns="0" bIns="0" rIns="0">
            <a:spAutoFit/>
          </a:bodyPr>
          <a:lstStyle/>
          <a:p>
            <a:pPr algn="ctr">
              <a:lnSpc>
                <a:spcPts val="7140"/>
              </a:lnSpc>
            </a:pPr>
            <a:r>
              <a:rPr lang="en-US" sz="5100">
                <a:solidFill>
                  <a:srgbClr val="4C9CAE"/>
                </a:solidFill>
                <a:latin typeface="Blueberry"/>
              </a:rPr>
              <a:t>Tips Pengoptimalan Desain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5811" y="2088355"/>
            <a:ext cx="13058572" cy="5460857"/>
          </a:xfrm>
          <a:custGeom>
            <a:avLst/>
            <a:gdLst/>
            <a:ahLst/>
            <a:cxnLst/>
            <a:rect r="r" b="b" t="t" l="l"/>
            <a:pathLst>
              <a:path h="5460857" w="13058572">
                <a:moveTo>
                  <a:pt x="0" y="0"/>
                </a:moveTo>
                <a:lnTo>
                  <a:pt x="13058572" y="0"/>
                </a:lnTo>
                <a:lnTo>
                  <a:pt x="13058572" y="5460858"/>
                </a:lnTo>
                <a:lnTo>
                  <a:pt x="0" y="54608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931552" y="3583709"/>
            <a:ext cx="12424896" cy="2222501"/>
          </a:xfrm>
          <a:prstGeom prst="rect">
            <a:avLst/>
          </a:prstGeom>
        </p:spPr>
        <p:txBody>
          <a:bodyPr anchor="t" rtlCol="false" tIns="0" lIns="0" bIns="0" rIns="0">
            <a:spAutoFit/>
          </a:bodyPr>
          <a:lstStyle/>
          <a:p>
            <a:pPr algn="ctr">
              <a:lnSpc>
                <a:spcPts val="18199"/>
              </a:lnSpc>
            </a:pPr>
            <a:r>
              <a:rPr lang="en-US" sz="12999">
                <a:solidFill>
                  <a:srgbClr val="4C9CAE"/>
                </a:solidFill>
                <a:latin typeface="Blueberry"/>
              </a:rPr>
              <a:t>ArigaThanks</a:t>
            </a:r>
          </a:p>
        </p:txBody>
      </p:sp>
      <p:sp>
        <p:nvSpPr>
          <p:cNvPr name="Freeform 5" id="5"/>
          <p:cNvSpPr/>
          <p:nvPr/>
        </p:nvSpPr>
        <p:spPr>
          <a:xfrm flipH="false" flipV="true" rot="0">
            <a:off x="0" y="6172200"/>
            <a:ext cx="3514920" cy="4114800"/>
          </a:xfrm>
          <a:custGeom>
            <a:avLst/>
            <a:gdLst/>
            <a:ahLst/>
            <a:cxnLst/>
            <a:rect r="r" b="b" t="t" l="l"/>
            <a:pathLst>
              <a:path h="4114800" w="3514920">
                <a:moveTo>
                  <a:pt x="0" y="4114800"/>
                </a:moveTo>
                <a:lnTo>
                  <a:pt x="3514920" y="4114800"/>
                </a:lnTo>
                <a:lnTo>
                  <a:pt x="3514920"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4773080" y="0"/>
            <a:ext cx="3514920" cy="4114800"/>
          </a:xfrm>
          <a:custGeom>
            <a:avLst/>
            <a:gdLst/>
            <a:ahLst/>
            <a:cxnLst/>
            <a:rect r="r" b="b" t="t" l="l"/>
            <a:pathLst>
              <a:path h="4114800" w="3514920">
                <a:moveTo>
                  <a:pt x="3514920" y="0"/>
                </a:moveTo>
                <a:lnTo>
                  <a:pt x="0" y="0"/>
                </a:lnTo>
                <a:lnTo>
                  <a:pt x="0" y="4114800"/>
                </a:lnTo>
                <a:lnTo>
                  <a:pt x="3514920" y="4114800"/>
                </a:lnTo>
                <a:lnTo>
                  <a:pt x="351492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896868">
            <a:off x="1639433" y="5588486"/>
            <a:ext cx="3787272" cy="2568459"/>
          </a:xfrm>
          <a:custGeom>
            <a:avLst/>
            <a:gdLst/>
            <a:ahLst/>
            <a:cxnLst/>
            <a:rect r="r" b="b" t="t" l="l"/>
            <a:pathLst>
              <a:path h="2568459" w="3787272">
                <a:moveTo>
                  <a:pt x="0" y="0"/>
                </a:moveTo>
                <a:lnTo>
                  <a:pt x="3787272" y="0"/>
                </a:lnTo>
                <a:lnTo>
                  <a:pt x="3787272" y="2568459"/>
                </a:lnTo>
                <a:lnTo>
                  <a:pt x="0" y="256845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571083">
            <a:off x="11827597" y="-1301219"/>
            <a:ext cx="2428678" cy="2602437"/>
          </a:xfrm>
          <a:custGeom>
            <a:avLst/>
            <a:gdLst/>
            <a:ahLst/>
            <a:cxnLst/>
            <a:rect r="r" b="b" t="t" l="l"/>
            <a:pathLst>
              <a:path h="2602437" w="2428678">
                <a:moveTo>
                  <a:pt x="0" y="0"/>
                </a:moveTo>
                <a:lnTo>
                  <a:pt x="2428678" y="0"/>
                </a:lnTo>
                <a:lnTo>
                  <a:pt x="2428678" y="2602438"/>
                </a:lnTo>
                <a:lnTo>
                  <a:pt x="0" y="260243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571083">
            <a:off x="4099157" y="8784819"/>
            <a:ext cx="2428678" cy="2602437"/>
          </a:xfrm>
          <a:custGeom>
            <a:avLst/>
            <a:gdLst/>
            <a:ahLst/>
            <a:cxnLst/>
            <a:rect r="r" b="b" t="t" l="l"/>
            <a:pathLst>
              <a:path h="2602437" w="2428678">
                <a:moveTo>
                  <a:pt x="0" y="0"/>
                </a:moveTo>
                <a:lnTo>
                  <a:pt x="2428678" y="0"/>
                </a:lnTo>
                <a:lnTo>
                  <a:pt x="2428678" y="2602437"/>
                </a:lnTo>
                <a:lnTo>
                  <a:pt x="0" y="26024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350246">
            <a:off x="1070286" y="2307675"/>
            <a:ext cx="1374347" cy="1147669"/>
          </a:xfrm>
          <a:custGeom>
            <a:avLst/>
            <a:gdLst/>
            <a:ahLst/>
            <a:cxnLst/>
            <a:rect r="r" b="b" t="t" l="l"/>
            <a:pathLst>
              <a:path h="1147669" w="1374347">
                <a:moveTo>
                  <a:pt x="0" y="0"/>
                </a:moveTo>
                <a:lnTo>
                  <a:pt x="1374348" y="0"/>
                </a:lnTo>
                <a:lnTo>
                  <a:pt x="1374348" y="1147669"/>
                </a:lnTo>
                <a:lnTo>
                  <a:pt x="0" y="11476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7582028">
            <a:off x="16753485" y="5598365"/>
            <a:ext cx="1374347" cy="1147669"/>
          </a:xfrm>
          <a:custGeom>
            <a:avLst/>
            <a:gdLst/>
            <a:ahLst/>
            <a:cxnLst/>
            <a:rect r="r" b="b" t="t" l="l"/>
            <a:pathLst>
              <a:path h="1147669" w="1374347">
                <a:moveTo>
                  <a:pt x="0" y="0"/>
                </a:moveTo>
                <a:lnTo>
                  <a:pt x="1374347" y="0"/>
                </a:lnTo>
                <a:lnTo>
                  <a:pt x="1374347" y="1147670"/>
                </a:lnTo>
                <a:lnTo>
                  <a:pt x="0" y="114767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1110622">
            <a:off x="8316556" y="7914691"/>
            <a:ext cx="2851474" cy="3369541"/>
          </a:xfrm>
          <a:custGeom>
            <a:avLst/>
            <a:gdLst/>
            <a:ahLst/>
            <a:cxnLst/>
            <a:rect r="r" b="b" t="t" l="l"/>
            <a:pathLst>
              <a:path h="3369541" w="2851474">
                <a:moveTo>
                  <a:pt x="0" y="0"/>
                </a:moveTo>
                <a:lnTo>
                  <a:pt x="2851475" y="0"/>
                </a:lnTo>
                <a:lnTo>
                  <a:pt x="2851475" y="3369541"/>
                </a:lnTo>
                <a:lnTo>
                  <a:pt x="0" y="336954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2355971" y="0"/>
            <a:ext cx="1762050" cy="2088355"/>
          </a:xfrm>
          <a:custGeom>
            <a:avLst/>
            <a:gdLst/>
            <a:ahLst/>
            <a:cxnLst/>
            <a:rect r="r" b="b" t="t" l="l"/>
            <a:pathLst>
              <a:path h="2088355" w="1762050">
                <a:moveTo>
                  <a:pt x="0" y="0"/>
                </a:moveTo>
                <a:lnTo>
                  <a:pt x="1762050" y="0"/>
                </a:lnTo>
                <a:lnTo>
                  <a:pt x="1762050" y="2088355"/>
                </a:lnTo>
                <a:lnTo>
                  <a:pt x="0" y="208835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3199745">
            <a:off x="12609597" y="8503778"/>
            <a:ext cx="2634840" cy="2836974"/>
          </a:xfrm>
          <a:custGeom>
            <a:avLst/>
            <a:gdLst/>
            <a:ahLst/>
            <a:cxnLst/>
            <a:rect r="r" b="b" t="t" l="l"/>
            <a:pathLst>
              <a:path h="2836974" w="2634840">
                <a:moveTo>
                  <a:pt x="0" y="0"/>
                </a:moveTo>
                <a:lnTo>
                  <a:pt x="2634840" y="0"/>
                </a:lnTo>
                <a:lnTo>
                  <a:pt x="2634840" y="2836974"/>
                </a:lnTo>
                <a:lnTo>
                  <a:pt x="0" y="283697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989403"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712022"/>
            <a:ext cx="8556782" cy="8862957"/>
          </a:xfrm>
          <a:custGeom>
            <a:avLst/>
            <a:gdLst/>
            <a:ahLst/>
            <a:cxnLst/>
            <a:rect r="r" b="b" t="t" l="l"/>
            <a:pathLst>
              <a:path h="8862957" w="8556782">
                <a:moveTo>
                  <a:pt x="0" y="0"/>
                </a:moveTo>
                <a:lnTo>
                  <a:pt x="8556782" y="0"/>
                </a:lnTo>
                <a:lnTo>
                  <a:pt x="8556782" y="8862956"/>
                </a:lnTo>
                <a:lnTo>
                  <a:pt x="0" y="8862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640503">
            <a:off x="15700309" y="7340594"/>
            <a:ext cx="2932792" cy="3465633"/>
          </a:xfrm>
          <a:custGeom>
            <a:avLst/>
            <a:gdLst/>
            <a:ahLst/>
            <a:cxnLst/>
            <a:rect r="r" b="b" t="t" l="l"/>
            <a:pathLst>
              <a:path h="3465633" w="2932792">
                <a:moveTo>
                  <a:pt x="0" y="0"/>
                </a:moveTo>
                <a:lnTo>
                  <a:pt x="2932791" y="0"/>
                </a:lnTo>
                <a:lnTo>
                  <a:pt x="2932791" y="3465633"/>
                </a:lnTo>
                <a:lnTo>
                  <a:pt x="0" y="34656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066203" y="397765"/>
            <a:ext cx="3097322" cy="4114800"/>
          </a:xfrm>
          <a:custGeom>
            <a:avLst/>
            <a:gdLst/>
            <a:ahLst/>
            <a:cxnLst/>
            <a:rect r="r" b="b" t="t" l="l"/>
            <a:pathLst>
              <a:path h="4114800" w="3097322">
                <a:moveTo>
                  <a:pt x="0" y="0"/>
                </a:moveTo>
                <a:lnTo>
                  <a:pt x="3097322" y="0"/>
                </a:lnTo>
                <a:lnTo>
                  <a:pt x="309732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0326597" y="1874792"/>
            <a:ext cx="6825102" cy="6537416"/>
            <a:chOff x="0" y="0"/>
            <a:chExt cx="6629438" cy="6350000"/>
          </a:xfrm>
        </p:grpSpPr>
        <p:sp>
          <p:nvSpPr>
            <p:cNvPr name="Freeform 7" id="7"/>
            <p:cNvSpPr/>
            <p:nvPr/>
          </p:nvSpPr>
          <p:spPr>
            <a:xfrm flipH="false" flipV="false" rot="0">
              <a:off x="0" y="-63691"/>
              <a:ext cx="6629450" cy="6428054"/>
            </a:xfrm>
            <a:custGeom>
              <a:avLst/>
              <a:gdLst/>
              <a:ahLst/>
              <a:cxnLst/>
              <a:rect r="r" b="b" t="t" l="l"/>
              <a:pathLst>
                <a:path h="6428054" w="6629450">
                  <a:moveTo>
                    <a:pt x="5039132" y="5663667"/>
                  </a:moveTo>
                  <a:cubicBezTo>
                    <a:pt x="4972520" y="5722125"/>
                    <a:pt x="4905807" y="5780647"/>
                    <a:pt x="4834776" y="5833657"/>
                  </a:cubicBezTo>
                  <a:cubicBezTo>
                    <a:pt x="4698467" y="5935383"/>
                    <a:pt x="4547680" y="6015737"/>
                    <a:pt x="4403738" y="6106338"/>
                  </a:cubicBezTo>
                  <a:cubicBezTo>
                    <a:pt x="4277601" y="6185726"/>
                    <a:pt x="4156088" y="6273394"/>
                    <a:pt x="4022332" y="6339142"/>
                  </a:cubicBezTo>
                  <a:cubicBezTo>
                    <a:pt x="3888588" y="6404902"/>
                    <a:pt x="3622612" y="6428054"/>
                    <a:pt x="3475355" y="6405017"/>
                  </a:cubicBezTo>
                  <a:cubicBezTo>
                    <a:pt x="2710294" y="6285281"/>
                    <a:pt x="1894319" y="5898617"/>
                    <a:pt x="1198614" y="5558575"/>
                  </a:cubicBezTo>
                  <a:cubicBezTo>
                    <a:pt x="997522" y="5123612"/>
                    <a:pt x="680923" y="4753712"/>
                    <a:pt x="432638" y="4343858"/>
                  </a:cubicBezTo>
                  <a:cubicBezTo>
                    <a:pt x="290754" y="4109619"/>
                    <a:pt x="95352" y="3692805"/>
                    <a:pt x="0" y="3436074"/>
                  </a:cubicBezTo>
                  <a:cubicBezTo>
                    <a:pt x="90881" y="2946413"/>
                    <a:pt x="340347" y="2502904"/>
                    <a:pt x="585978" y="2069681"/>
                  </a:cubicBezTo>
                  <a:cubicBezTo>
                    <a:pt x="708050" y="1854378"/>
                    <a:pt x="932777" y="1431379"/>
                    <a:pt x="1117079" y="1266178"/>
                  </a:cubicBezTo>
                  <a:cubicBezTo>
                    <a:pt x="1615897" y="819036"/>
                    <a:pt x="2110804" y="100267"/>
                    <a:pt x="2779865" y="66790"/>
                  </a:cubicBezTo>
                  <a:cubicBezTo>
                    <a:pt x="4114940" y="0"/>
                    <a:pt x="5370157" y="1025894"/>
                    <a:pt x="5933021" y="1844510"/>
                  </a:cubicBezTo>
                  <a:cubicBezTo>
                    <a:pt x="6381000" y="2496046"/>
                    <a:pt x="6554368" y="3141460"/>
                    <a:pt x="6629450" y="3551581"/>
                  </a:cubicBezTo>
                  <a:cubicBezTo>
                    <a:pt x="6586106" y="3653904"/>
                    <a:pt x="6542760" y="3756228"/>
                    <a:pt x="6499415" y="3858552"/>
                  </a:cubicBezTo>
                  <a:cubicBezTo>
                    <a:pt x="6056604" y="4304907"/>
                    <a:pt x="5799696" y="4663326"/>
                    <a:pt x="5645086" y="4914278"/>
                  </a:cubicBezTo>
                  <a:cubicBezTo>
                    <a:pt x="5638267" y="4925327"/>
                    <a:pt x="5372798" y="5370881"/>
                    <a:pt x="5039132" y="5663667"/>
                  </a:cubicBezTo>
                  <a:close/>
                </a:path>
              </a:pathLst>
            </a:custGeom>
            <a:blipFill>
              <a:blip r:embed="rId10"/>
              <a:stretch>
                <a:fillRect l="0" t="-52418" r="0" b="-52418"/>
              </a:stretch>
            </a:blipFill>
          </p:spPr>
        </p:sp>
      </p:grpSp>
      <p:sp>
        <p:nvSpPr>
          <p:cNvPr name="Freeform 8" id="8"/>
          <p:cNvSpPr/>
          <p:nvPr/>
        </p:nvSpPr>
        <p:spPr>
          <a:xfrm flipH="false" flipV="false" rot="423996">
            <a:off x="10183958" y="1105333"/>
            <a:ext cx="1361972" cy="1880818"/>
          </a:xfrm>
          <a:custGeom>
            <a:avLst/>
            <a:gdLst/>
            <a:ahLst/>
            <a:cxnLst/>
            <a:rect r="r" b="b" t="t" l="l"/>
            <a:pathLst>
              <a:path h="1880818" w="1361972">
                <a:moveTo>
                  <a:pt x="0" y="0"/>
                </a:moveTo>
                <a:lnTo>
                  <a:pt x="1361972" y="0"/>
                </a:lnTo>
                <a:lnTo>
                  <a:pt x="1361972" y="1880819"/>
                </a:lnTo>
                <a:lnTo>
                  <a:pt x="0" y="1880819"/>
                </a:lnTo>
                <a:lnTo>
                  <a:pt x="0" y="0"/>
                </a:lnTo>
                <a:close/>
              </a:path>
            </a:pathLst>
          </a:custGeom>
          <a:blipFill>
            <a:blip r:embed="rId11"/>
            <a:stretch>
              <a:fillRect l="0" t="0" r="0" b="0"/>
            </a:stretch>
          </a:blipFill>
        </p:spPr>
      </p:sp>
      <p:sp>
        <p:nvSpPr>
          <p:cNvPr name="Freeform 9" id="9"/>
          <p:cNvSpPr/>
          <p:nvPr/>
        </p:nvSpPr>
        <p:spPr>
          <a:xfrm flipH="false" flipV="false" rot="-2947023">
            <a:off x="8996746" y="6606536"/>
            <a:ext cx="2659703" cy="2466875"/>
          </a:xfrm>
          <a:custGeom>
            <a:avLst/>
            <a:gdLst/>
            <a:ahLst/>
            <a:cxnLst/>
            <a:rect r="r" b="b" t="t" l="l"/>
            <a:pathLst>
              <a:path h="2466875" w="2659703">
                <a:moveTo>
                  <a:pt x="0" y="0"/>
                </a:moveTo>
                <a:lnTo>
                  <a:pt x="2659703" y="0"/>
                </a:lnTo>
                <a:lnTo>
                  <a:pt x="2659703" y="2466875"/>
                </a:lnTo>
                <a:lnTo>
                  <a:pt x="0" y="24668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985854">
            <a:off x="-1177512" y="8187144"/>
            <a:ext cx="2903997" cy="3111763"/>
          </a:xfrm>
          <a:custGeom>
            <a:avLst/>
            <a:gdLst/>
            <a:ahLst/>
            <a:cxnLst/>
            <a:rect r="r" b="b" t="t" l="l"/>
            <a:pathLst>
              <a:path h="3111763" w="2903997">
                <a:moveTo>
                  <a:pt x="0" y="0"/>
                </a:moveTo>
                <a:lnTo>
                  <a:pt x="2903997" y="0"/>
                </a:lnTo>
                <a:lnTo>
                  <a:pt x="2903997" y="3111763"/>
                </a:lnTo>
                <a:lnTo>
                  <a:pt x="0" y="31117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2767676" y="-1717048"/>
            <a:ext cx="2903997" cy="3111763"/>
          </a:xfrm>
          <a:custGeom>
            <a:avLst/>
            <a:gdLst/>
            <a:ahLst/>
            <a:cxnLst/>
            <a:rect r="r" b="b" t="t" l="l"/>
            <a:pathLst>
              <a:path h="3111763" w="2903997">
                <a:moveTo>
                  <a:pt x="0" y="0"/>
                </a:moveTo>
                <a:lnTo>
                  <a:pt x="2903997" y="0"/>
                </a:lnTo>
                <a:lnTo>
                  <a:pt x="2903997" y="3111763"/>
                </a:lnTo>
                <a:lnTo>
                  <a:pt x="0" y="31117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1263276" y="1014350"/>
            <a:ext cx="7695737" cy="2795904"/>
          </a:xfrm>
          <a:prstGeom prst="rect">
            <a:avLst/>
          </a:prstGeom>
        </p:spPr>
        <p:txBody>
          <a:bodyPr anchor="t" rtlCol="false" tIns="0" lIns="0" bIns="0" rIns="0">
            <a:spAutoFit/>
          </a:bodyPr>
          <a:lstStyle/>
          <a:p>
            <a:pPr algn="ctr">
              <a:lnSpc>
                <a:spcPts val="6440"/>
              </a:lnSpc>
            </a:pPr>
            <a:r>
              <a:rPr lang="en-US" sz="4600">
                <a:solidFill>
                  <a:srgbClr val="FFFFFF"/>
                </a:solidFill>
                <a:latin typeface="Blueberry"/>
              </a:rPr>
              <a:t>Pengertian Komponen Antar Muka Grafis</a:t>
            </a:r>
          </a:p>
          <a:p>
            <a:pPr algn="ctr">
              <a:lnSpc>
                <a:spcPts val="9799"/>
              </a:lnSpc>
            </a:pPr>
          </a:p>
        </p:txBody>
      </p:sp>
      <p:sp>
        <p:nvSpPr>
          <p:cNvPr name="TextBox 13" id="13"/>
          <p:cNvSpPr txBox="true"/>
          <p:nvPr/>
        </p:nvSpPr>
        <p:spPr>
          <a:xfrm rot="0">
            <a:off x="1788732" y="3053260"/>
            <a:ext cx="7036717" cy="3325705"/>
          </a:xfrm>
          <a:prstGeom prst="rect">
            <a:avLst/>
          </a:prstGeom>
        </p:spPr>
        <p:txBody>
          <a:bodyPr anchor="t" rtlCol="false" tIns="0" lIns="0" bIns="0" rIns="0">
            <a:spAutoFit/>
          </a:bodyPr>
          <a:lstStyle/>
          <a:p>
            <a:pPr algn="just">
              <a:lnSpc>
                <a:spcPts val="5305"/>
              </a:lnSpc>
            </a:pPr>
            <a:r>
              <a:rPr lang="en-US" sz="4421">
                <a:solidFill>
                  <a:srgbClr val="FFFFFF"/>
                </a:solidFill>
                <a:latin typeface="Handy Casual"/>
              </a:rPr>
              <a:t>Komponen antar muka grafis adalah bentuk bentuk tampilan yang dapat dilihat dan umumnya bersifat tetap yang selalu digunakan pada sebuah program aplikasi komputer.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0278" y="1028700"/>
            <a:ext cx="12534310" cy="9661608"/>
          </a:xfrm>
          <a:custGeom>
            <a:avLst/>
            <a:gdLst/>
            <a:ahLst/>
            <a:cxnLst/>
            <a:rect r="r" b="b" t="t" l="l"/>
            <a:pathLst>
              <a:path h="9661608" w="12534310">
                <a:moveTo>
                  <a:pt x="0" y="0"/>
                </a:moveTo>
                <a:lnTo>
                  <a:pt x="12534310" y="0"/>
                </a:lnTo>
                <a:lnTo>
                  <a:pt x="12534310" y="9661608"/>
                </a:lnTo>
                <a:lnTo>
                  <a:pt x="0" y="96616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2173552" y="1028700"/>
            <a:ext cx="5132145" cy="8475132"/>
            <a:chOff x="0" y="0"/>
            <a:chExt cx="3792968" cy="6263640"/>
          </a:xfrm>
        </p:grpSpPr>
        <p:sp>
          <p:nvSpPr>
            <p:cNvPr name="Freeform 5" id="5"/>
            <p:cNvSpPr/>
            <p:nvPr/>
          </p:nvSpPr>
          <p:spPr>
            <a:xfrm flipH="false" flipV="false" rot="0">
              <a:off x="0" y="0"/>
              <a:ext cx="3792968" cy="6267450"/>
            </a:xfrm>
            <a:custGeom>
              <a:avLst/>
              <a:gdLst/>
              <a:ahLst/>
              <a:cxnLst/>
              <a:rect r="r" b="b" t="t" l="l"/>
              <a:pathLst>
                <a:path h="6267450" w="3792968">
                  <a:moveTo>
                    <a:pt x="0" y="6263640"/>
                  </a:moveTo>
                  <a:cubicBezTo>
                    <a:pt x="0" y="5816600"/>
                    <a:pt x="472027" y="5816600"/>
                    <a:pt x="472027" y="5368290"/>
                  </a:cubicBezTo>
                  <a:cubicBezTo>
                    <a:pt x="472027" y="4919980"/>
                    <a:pt x="0" y="4921250"/>
                    <a:pt x="0" y="4474210"/>
                  </a:cubicBezTo>
                  <a:cubicBezTo>
                    <a:pt x="0" y="4025900"/>
                    <a:pt x="472027" y="4025900"/>
                    <a:pt x="472027" y="3578860"/>
                  </a:cubicBezTo>
                  <a:cubicBezTo>
                    <a:pt x="472027" y="3131820"/>
                    <a:pt x="0" y="3131820"/>
                    <a:pt x="0" y="2683510"/>
                  </a:cubicBezTo>
                  <a:cubicBezTo>
                    <a:pt x="0" y="2236470"/>
                    <a:pt x="472027" y="2236470"/>
                    <a:pt x="472027" y="1788160"/>
                  </a:cubicBezTo>
                  <a:cubicBezTo>
                    <a:pt x="472027" y="1341120"/>
                    <a:pt x="0" y="1341120"/>
                    <a:pt x="0" y="892810"/>
                  </a:cubicBezTo>
                  <a:cubicBezTo>
                    <a:pt x="0" y="447040"/>
                    <a:pt x="472027" y="447040"/>
                    <a:pt x="472027" y="0"/>
                  </a:cubicBezTo>
                  <a:lnTo>
                    <a:pt x="3792968" y="0"/>
                  </a:lnTo>
                  <a:cubicBezTo>
                    <a:pt x="3792968" y="447040"/>
                    <a:pt x="3320941" y="447040"/>
                    <a:pt x="3320941" y="895350"/>
                  </a:cubicBezTo>
                  <a:cubicBezTo>
                    <a:pt x="3320941" y="1342390"/>
                    <a:pt x="3792968" y="1342390"/>
                    <a:pt x="3792968" y="1790700"/>
                  </a:cubicBezTo>
                  <a:cubicBezTo>
                    <a:pt x="3792968" y="2237740"/>
                    <a:pt x="3320941" y="2237740"/>
                    <a:pt x="3320941" y="2686050"/>
                  </a:cubicBezTo>
                  <a:cubicBezTo>
                    <a:pt x="3320941" y="3133090"/>
                    <a:pt x="3792968" y="3133090"/>
                    <a:pt x="3792968" y="3581400"/>
                  </a:cubicBezTo>
                  <a:cubicBezTo>
                    <a:pt x="3792968" y="4028440"/>
                    <a:pt x="3320941" y="4028440"/>
                    <a:pt x="3320941" y="4476750"/>
                  </a:cubicBezTo>
                  <a:cubicBezTo>
                    <a:pt x="3320941" y="4923790"/>
                    <a:pt x="3792968" y="4923790"/>
                    <a:pt x="3792968" y="5372100"/>
                  </a:cubicBezTo>
                  <a:cubicBezTo>
                    <a:pt x="3792968" y="5820410"/>
                    <a:pt x="3320941" y="5819140"/>
                    <a:pt x="3320941" y="6267450"/>
                  </a:cubicBezTo>
                  <a:lnTo>
                    <a:pt x="0" y="6267450"/>
                  </a:lnTo>
                  <a:close/>
                </a:path>
              </a:pathLst>
            </a:custGeom>
            <a:blipFill>
              <a:blip r:embed="rId6"/>
              <a:stretch>
                <a:fillRect l="0" t="-3751" r="0" b="-3751"/>
              </a:stretch>
            </a:blipFill>
          </p:spPr>
        </p:sp>
      </p:grpSp>
      <p:sp>
        <p:nvSpPr>
          <p:cNvPr name="TextBox 6" id="6"/>
          <p:cNvSpPr txBox="true"/>
          <p:nvPr/>
        </p:nvSpPr>
        <p:spPr>
          <a:xfrm rot="0">
            <a:off x="1784904" y="1526087"/>
            <a:ext cx="9299022" cy="1633219"/>
          </a:xfrm>
          <a:prstGeom prst="rect">
            <a:avLst/>
          </a:prstGeom>
        </p:spPr>
        <p:txBody>
          <a:bodyPr anchor="t" rtlCol="false" tIns="0" lIns="0" bIns="0" rIns="0">
            <a:spAutoFit/>
          </a:bodyPr>
          <a:lstStyle/>
          <a:p>
            <a:pPr algn="ctr">
              <a:lnSpc>
                <a:spcPts val="6580"/>
              </a:lnSpc>
            </a:pPr>
            <a:r>
              <a:rPr lang="en-US" sz="4700">
                <a:solidFill>
                  <a:srgbClr val="000000"/>
                </a:solidFill>
                <a:latin typeface="Blueberry"/>
              </a:rPr>
              <a:t>Tujuan Perancangan Komponen Antar Muak Grafis</a:t>
            </a:r>
          </a:p>
        </p:txBody>
      </p:sp>
      <p:sp>
        <p:nvSpPr>
          <p:cNvPr name="Freeform 7" id="7"/>
          <p:cNvSpPr/>
          <p:nvPr/>
        </p:nvSpPr>
        <p:spPr>
          <a:xfrm flipH="false" flipV="false" rot="0">
            <a:off x="0" y="0"/>
            <a:ext cx="2344134" cy="2744199"/>
          </a:xfrm>
          <a:custGeom>
            <a:avLst/>
            <a:gdLst/>
            <a:ahLst/>
            <a:cxnLst/>
            <a:rect r="r" b="b" t="t" l="l"/>
            <a:pathLst>
              <a:path h="2744199" w="2344134">
                <a:moveTo>
                  <a:pt x="0" y="0"/>
                </a:moveTo>
                <a:lnTo>
                  <a:pt x="2344134" y="0"/>
                </a:lnTo>
                <a:lnTo>
                  <a:pt x="2344134" y="2744199"/>
                </a:lnTo>
                <a:lnTo>
                  <a:pt x="0" y="274419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true" rot="0">
            <a:off x="14773080" y="6172200"/>
            <a:ext cx="3514920" cy="4114800"/>
          </a:xfrm>
          <a:custGeom>
            <a:avLst/>
            <a:gdLst/>
            <a:ahLst/>
            <a:cxnLst/>
            <a:rect r="r" b="b" t="t" l="l"/>
            <a:pathLst>
              <a:path h="4114800" w="3514920">
                <a:moveTo>
                  <a:pt x="3514920" y="4114800"/>
                </a:moveTo>
                <a:lnTo>
                  <a:pt x="0" y="4114800"/>
                </a:lnTo>
                <a:lnTo>
                  <a:pt x="0" y="0"/>
                </a:lnTo>
                <a:lnTo>
                  <a:pt x="3514920" y="0"/>
                </a:lnTo>
                <a:lnTo>
                  <a:pt x="3514920" y="411480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0608202" y="7289677"/>
            <a:ext cx="2174264" cy="2576905"/>
          </a:xfrm>
          <a:custGeom>
            <a:avLst/>
            <a:gdLst/>
            <a:ahLst/>
            <a:cxnLst/>
            <a:rect r="r" b="b" t="t" l="l"/>
            <a:pathLst>
              <a:path h="2576905" w="2174264">
                <a:moveTo>
                  <a:pt x="0" y="0"/>
                </a:moveTo>
                <a:lnTo>
                  <a:pt x="2174264" y="0"/>
                </a:lnTo>
                <a:lnTo>
                  <a:pt x="2174264" y="2576906"/>
                </a:lnTo>
                <a:lnTo>
                  <a:pt x="0" y="257690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571083">
            <a:off x="11568127" y="-1413226"/>
            <a:ext cx="2428678" cy="2602437"/>
          </a:xfrm>
          <a:custGeom>
            <a:avLst/>
            <a:gdLst/>
            <a:ahLst/>
            <a:cxnLst/>
            <a:rect r="r" b="b" t="t" l="l"/>
            <a:pathLst>
              <a:path h="2602437" w="2428678">
                <a:moveTo>
                  <a:pt x="0" y="0"/>
                </a:moveTo>
                <a:lnTo>
                  <a:pt x="2428678" y="0"/>
                </a:lnTo>
                <a:lnTo>
                  <a:pt x="2428678" y="2602437"/>
                </a:lnTo>
                <a:lnTo>
                  <a:pt x="0" y="26024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1119093" y="7947950"/>
            <a:ext cx="2903997" cy="3111763"/>
          </a:xfrm>
          <a:custGeom>
            <a:avLst/>
            <a:gdLst/>
            <a:ahLst/>
            <a:cxnLst/>
            <a:rect r="r" b="b" t="t" l="l"/>
            <a:pathLst>
              <a:path h="3111763" w="2903997">
                <a:moveTo>
                  <a:pt x="0" y="0"/>
                </a:moveTo>
                <a:lnTo>
                  <a:pt x="2903997" y="0"/>
                </a:lnTo>
                <a:lnTo>
                  <a:pt x="2903997" y="3111763"/>
                </a:lnTo>
                <a:lnTo>
                  <a:pt x="0" y="311176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1350246">
            <a:off x="-512956" y="5303958"/>
            <a:ext cx="1374347" cy="1147669"/>
          </a:xfrm>
          <a:custGeom>
            <a:avLst/>
            <a:gdLst/>
            <a:ahLst/>
            <a:cxnLst/>
            <a:rect r="r" b="b" t="t" l="l"/>
            <a:pathLst>
              <a:path h="1147669" w="1374347">
                <a:moveTo>
                  <a:pt x="0" y="0"/>
                </a:moveTo>
                <a:lnTo>
                  <a:pt x="1374348" y="0"/>
                </a:lnTo>
                <a:lnTo>
                  <a:pt x="1374348" y="1147669"/>
                </a:lnTo>
                <a:lnTo>
                  <a:pt x="0" y="1147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3" id="13"/>
          <p:cNvSpPr txBox="true"/>
          <p:nvPr/>
        </p:nvSpPr>
        <p:spPr>
          <a:xfrm rot="0">
            <a:off x="1503728" y="3162300"/>
            <a:ext cx="8501953" cy="3009900"/>
          </a:xfrm>
          <a:prstGeom prst="rect">
            <a:avLst/>
          </a:prstGeom>
        </p:spPr>
        <p:txBody>
          <a:bodyPr anchor="t" rtlCol="false" tIns="0" lIns="0" bIns="0" rIns="0">
            <a:spAutoFit/>
          </a:bodyPr>
          <a:lstStyle/>
          <a:p>
            <a:pPr algn="l" marL="863599" indent="-431800" lvl="1">
              <a:lnSpc>
                <a:spcPts val="4799"/>
              </a:lnSpc>
              <a:buFont typeface="Arial"/>
              <a:buChar char="•"/>
            </a:pPr>
            <a:r>
              <a:rPr lang="en-US" sz="3999">
                <a:solidFill>
                  <a:srgbClr val="000000"/>
                </a:solidFill>
                <a:latin typeface="Handy Casual"/>
              </a:rPr>
              <a:t>Tujuan perancangan antarmuka pada dasarnya adalah untuk mendapatkan satu kriteria yang sangat penting dalam pengoperasian sebuah program aplikasi, yakni aspek ramah dengan pengguna (user friendly).</a:t>
            </a:r>
          </a:p>
        </p:txBody>
      </p:sp>
      <p:sp>
        <p:nvSpPr>
          <p:cNvPr name="TextBox 14" id="14"/>
          <p:cNvSpPr txBox="true"/>
          <p:nvPr/>
        </p:nvSpPr>
        <p:spPr>
          <a:xfrm rot="0">
            <a:off x="1946829" y="6162675"/>
            <a:ext cx="8501953" cy="3609975"/>
          </a:xfrm>
          <a:prstGeom prst="rect">
            <a:avLst/>
          </a:prstGeom>
        </p:spPr>
        <p:txBody>
          <a:bodyPr anchor="t" rtlCol="false" tIns="0" lIns="0" bIns="0" rIns="0">
            <a:spAutoFit/>
          </a:bodyPr>
          <a:lstStyle/>
          <a:p>
            <a:pPr algn="l" marL="734063" indent="-367031" lvl="1">
              <a:lnSpc>
                <a:spcPts val="4080"/>
              </a:lnSpc>
              <a:buFont typeface="Arial"/>
              <a:buChar char="•"/>
            </a:pPr>
            <a:r>
              <a:rPr lang="en-US" sz="3400">
                <a:solidFill>
                  <a:srgbClr val="000000"/>
                </a:solidFill>
                <a:latin typeface="Handy Casual"/>
              </a:rPr>
              <a:t>Ada beberapa Aspek yang perlu dimiliki yaitu</a:t>
            </a:r>
          </a:p>
          <a:p>
            <a:pPr algn="l" marL="734063" indent="-367031" lvl="1">
              <a:lnSpc>
                <a:spcPts val="4080"/>
              </a:lnSpc>
              <a:buAutoNum type="arabicPeriod" startAt="1"/>
            </a:pPr>
            <a:r>
              <a:rPr lang="en-US" sz="3400">
                <a:solidFill>
                  <a:srgbClr val="000000"/>
                </a:solidFill>
                <a:latin typeface="Handy Casual"/>
              </a:rPr>
              <a:t>Keluwesan</a:t>
            </a:r>
          </a:p>
          <a:p>
            <a:pPr algn="l" marL="734063" indent="-367031" lvl="1">
              <a:lnSpc>
                <a:spcPts val="4080"/>
              </a:lnSpc>
              <a:buAutoNum type="arabicPeriod" startAt="1"/>
            </a:pPr>
            <a:r>
              <a:rPr lang="en-US" sz="3400">
                <a:solidFill>
                  <a:srgbClr val="000000"/>
                </a:solidFill>
                <a:latin typeface="Handy Casual"/>
              </a:rPr>
              <a:t>Kompleksitas</a:t>
            </a:r>
          </a:p>
          <a:p>
            <a:pPr algn="l" marL="734063" indent="-367031" lvl="1">
              <a:lnSpc>
                <a:spcPts val="4080"/>
              </a:lnSpc>
              <a:buAutoNum type="arabicPeriod" startAt="1"/>
            </a:pPr>
            <a:r>
              <a:rPr lang="en-US" sz="3400">
                <a:solidFill>
                  <a:srgbClr val="000000"/>
                </a:solidFill>
                <a:latin typeface="Handy Casual"/>
              </a:rPr>
              <a:t>Konsistensi</a:t>
            </a:r>
          </a:p>
          <a:p>
            <a:pPr algn="l" marL="734063" indent="-367031" lvl="1">
              <a:lnSpc>
                <a:spcPts val="4080"/>
              </a:lnSpc>
              <a:buAutoNum type="arabicPeriod" startAt="1"/>
            </a:pPr>
            <a:r>
              <a:rPr lang="en-US" sz="3400">
                <a:solidFill>
                  <a:srgbClr val="000000"/>
                </a:solidFill>
                <a:latin typeface="Handy Casual"/>
              </a:rPr>
              <a:t>Observabilitas</a:t>
            </a:r>
          </a:p>
          <a:p>
            <a:pPr algn="l" marL="734063" indent="-367031" lvl="1">
              <a:lnSpc>
                <a:spcPts val="4080"/>
              </a:lnSpc>
              <a:buAutoNum type="arabicPeriod" startAt="1"/>
            </a:pPr>
            <a:r>
              <a:rPr lang="en-US" sz="3400">
                <a:solidFill>
                  <a:srgbClr val="000000"/>
                </a:solidFill>
                <a:latin typeface="Handy Casual"/>
              </a:rPr>
              <a:t>umpan Balik</a:t>
            </a:r>
          </a:p>
          <a:p>
            <a:pPr algn="l" marL="734063" indent="-367031" lvl="1">
              <a:lnSpc>
                <a:spcPts val="4080"/>
              </a:lnSpc>
              <a:buAutoNum type="arabicPeriod" startAt="1"/>
            </a:pPr>
            <a:r>
              <a:rPr lang="en-US" sz="3400">
                <a:solidFill>
                  <a:srgbClr val="000000"/>
                </a:solidFill>
                <a:latin typeface="Handy Casual"/>
              </a:rPr>
              <a:t>Kontrolabilitastas</a:t>
            </a:r>
            <a:r>
              <a:rPr lang="en-US" sz="3400">
                <a:solidFill>
                  <a:srgbClr val="000000"/>
                </a:solidFill>
                <a:latin typeface="Handy Casual"/>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190544" y="1028700"/>
            <a:ext cx="11221156" cy="8229600"/>
          </a:xfrm>
          <a:custGeom>
            <a:avLst/>
            <a:gdLst/>
            <a:ahLst/>
            <a:cxnLst/>
            <a:rect r="r" b="b" t="t" l="l"/>
            <a:pathLst>
              <a:path h="8229600" w="11221156">
                <a:moveTo>
                  <a:pt x="0" y="0"/>
                </a:moveTo>
                <a:lnTo>
                  <a:pt x="11221156" y="0"/>
                </a:lnTo>
                <a:lnTo>
                  <a:pt x="11221156"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838004" y="1284728"/>
            <a:ext cx="3992970" cy="7717544"/>
            <a:chOff x="0" y="0"/>
            <a:chExt cx="2858770" cy="5525382"/>
          </a:xfrm>
        </p:grpSpPr>
        <p:sp>
          <p:nvSpPr>
            <p:cNvPr name="Freeform 5" id="5"/>
            <p:cNvSpPr/>
            <p:nvPr/>
          </p:nvSpPr>
          <p:spPr>
            <a:xfrm flipH="false" flipV="false" rot="0">
              <a:off x="0" y="0"/>
              <a:ext cx="2858770" cy="5525382"/>
            </a:xfrm>
            <a:custGeom>
              <a:avLst/>
              <a:gdLst/>
              <a:ahLst/>
              <a:cxnLst/>
              <a:rect r="r" b="b" t="t" l="l"/>
              <a:pathLst>
                <a:path h="5525382" w="2858770">
                  <a:moveTo>
                    <a:pt x="1827530" y="5525382"/>
                  </a:moveTo>
                  <a:lnTo>
                    <a:pt x="0" y="5525382"/>
                  </a:lnTo>
                  <a:lnTo>
                    <a:pt x="0" y="898040"/>
                  </a:lnTo>
                  <a:cubicBezTo>
                    <a:pt x="0" y="401464"/>
                    <a:pt x="461010" y="0"/>
                    <a:pt x="1031240" y="0"/>
                  </a:cubicBezTo>
                  <a:lnTo>
                    <a:pt x="2858770" y="0"/>
                  </a:lnTo>
                  <a:lnTo>
                    <a:pt x="2858770" y="4627341"/>
                  </a:lnTo>
                  <a:cubicBezTo>
                    <a:pt x="2858770" y="5123918"/>
                    <a:pt x="2397760" y="5525382"/>
                    <a:pt x="1827530" y="5525382"/>
                  </a:cubicBezTo>
                  <a:close/>
                </a:path>
              </a:pathLst>
            </a:custGeom>
            <a:blipFill>
              <a:blip r:embed="rId6"/>
              <a:stretch>
                <a:fillRect l="-4352" t="0" r="-4352" b="0"/>
              </a:stretch>
            </a:blipFill>
          </p:spPr>
        </p:sp>
      </p:grpSp>
      <p:sp>
        <p:nvSpPr>
          <p:cNvPr name="Freeform 6" id="6"/>
          <p:cNvSpPr/>
          <p:nvPr/>
        </p:nvSpPr>
        <p:spPr>
          <a:xfrm flipH="false" flipV="false" rot="0">
            <a:off x="-943954" y="6637625"/>
            <a:ext cx="3945307" cy="5241350"/>
          </a:xfrm>
          <a:custGeom>
            <a:avLst/>
            <a:gdLst/>
            <a:ahLst/>
            <a:cxnLst/>
            <a:rect r="r" b="b" t="t" l="l"/>
            <a:pathLst>
              <a:path h="5241350" w="3945307">
                <a:moveTo>
                  <a:pt x="0" y="0"/>
                </a:moveTo>
                <a:lnTo>
                  <a:pt x="3945308" y="0"/>
                </a:lnTo>
                <a:lnTo>
                  <a:pt x="3945308" y="5241350"/>
                </a:lnTo>
                <a:lnTo>
                  <a:pt x="0" y="52413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667012" y="896351"/>
            <a:ext cx="1694504" cy="1703797"/>
          </a:xfrm>
          <a:custGeom>
            <a:avLst/>
            <a:gdLst/>
            <a:ahLst/>
            <a:cxnLst/>
            <a:rect r="r" b="b" t="t" l="l"/>
            <a:pathLst>
              <a:path h="1703797" w="1694504">
                <a:moveTo>
                  <a:pt x="0" y="0"/>
                </a:moveTo>
                <a:lnTo>
                  <a:pt x="1694504" y="0"/>
                </a:lnTo>
                <a:lnTo>
                  <a:pt x="1694504" y="1703798"/>
                </a:lnTo>
                <a:lnTo>
                  <a:pt x="0" y="170379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5979703" y="7575378"/>
            <a:ext cx="2731487" cy="2711622"/>
          </a:xfrm>
          <a:custGeom>
            <a:avLst/>
            <a:gdLst/>
            <a:ahLst/>
            <a:cxnLst/>
            <a:rect r="r" b="b" t="t" l="l"/>
            <a:pathLst>
              <a:path h="2711622" w="2731487">
                <a:moveTo>
                  <a:pt x="0" y="0"/>
                </a:moveTo>
                <a:lnTo>
                  <a:pt x="2731487" y="0"/>
                </a:lnTo>
                <a:lnTo>
                  <a:pt x="2731487" y="2711622"/>
                </a:lnTo>
                <a:lnTo>
                  <a:pt x="0" y="271162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5065750" y="9002272"/>
            <a:ext cx="2302397" cy="2467121"/>
          </a:xfrm>
          <a:custGeom>
            <a:avLst/>
            <a:gdLst/>
            <a:ahLst/>
            <a:cxnLst/>
            <a:rect r="r" b="b" t="t" l="l"/>
            <a:pathLst>
              <a:path h="2467121" w="2302397">
                <a:moveTo>
                  <a:pt x="0" y="0"/>
                </a:moveTo>
                <a:lnTo>
                  <a:pt x="2302397" y="0"/>
                </a:lnTo>
                <a:lnTo>
                  <a:pt x="2302397" y="2467121"/>
                </a:lnTo>
                <a:lnTo>
                  <a:pt x="0" y="246712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5979703" y="-659530"/>
            <a:ext cx="2173874" cy="2329404"/>
          </a:xfrm>
          <a:custGeom>
            <a:avLst/>
            <a:gdLst/>
            <a:ahLst/>
            <a:cxnLst/>
            <a:rect r="r" b="b" t="t" l="l"/>
            <a:pathLst>
              <a:path h="2329404" w="2173874">
                <a:moveTo>
                  <a:pt x="0" y="0"/>
                </a:moveTo>
                <a:lnTo>
                  <a:pt x="2173874" y="0"/>
                </a:lnTo>
                <a:lnTo>
                  <a:pt x="2173874" y="2329404"/>
                </a:lnTo>
                <a:lnTo>
                  <a:pt x="0" y="232940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1" id="11"/>
          <p:cNvSpPr txBox="true"/>
          <p:nvPr/>
        </p:nvSpPr>
        <p:spPr>
          <a:xfrm rot="0">
            <a:off x="7026099" y="3933825"/>
            <a:ext cx="9492896" cy="2409825"/>
          </a:xfrm>
          <a:prstGeom prst="rect">
            <a:avLst/>
          </a:prstGeom>
        </p:spPr>
        <p:txBody>
          <a:bodyPr anchor="t" rtlCol="false" tIns="0" lIns="0" bIns="0" rIns="0">
            <a:spAutoFit/>
          </a:bodyPr>
          <a:lstStyle/>
          <a:p>
            <a:pPr algn="ctr" marL="863599" indent="-431800" lvl="1">
              <a:lnSpc>
                <a:spcPts val="4799"/>
              </a:lnSpc>
              <a:buFont typeface="Arial"/>
              <a:buChar char="•"/>
            </a:pPr>
            <a:r>
              <a:rPr lang="en-US" sz="3999">
                <a:solidFill>
                  <a:srgbClr val="FFFFFF"/>
                </a:solidFill>
                <a:latin typeface="Handy Casual"/>
              </a:rPr>
              <a:t>Antar Muka Yang Dihasilkan Menjadi Lebih Baik.</a:t>
            </a:r>
          </a:p>
          <a:p>
            <a:pPr algn="ctr" marL="863599" indent="-431800" lvl="1">
              <a:lnSpc>
                <a:spcPts val="4799"/>
              </a:lnSpc>
              <a:buFont typeface="Arial"/>
              <a:buChar char="•"/>
            </a:pPr>
            <a:r>
              <a:rPr lang="en-US" sz="3999">
                <a:solidFill>
                  <a:srgbClr val="FFFFFF"/>
                </a:solidFill>
                <a:latin typeface="Handy Casual"/>
              </a:rPr>
              <a:t>Program Antar Muka Menjadi Mudah Ditulis dan Lebih Ekonomis untuk Dipelihara.</a:t>
            </a:r>
          </a:p>
          <a:p>
            <a:pPr algn="ctr">
              <a:lnSpc>
                <a:spcPts val="4799"/>
              </a:lnSpc>
            </a:pPr>
          </a:p>
        </p:txBody>
      </p:sp>
      <p:sp>
        <p:nvSpPr>
          <p:cNvPr name="TextBox 12" id="12"/>
          <p:cNvSpPr txBox="true"/>
          <p:nvPr/>
        </p:nvSpPr>
        <p:spPr>
          <a:xfrm rot="0">
            <a:off x="7098473" y="1584149"/>
            <a:ext cx="9348148" cy="2795904"/>
          </a:xfrm>
          <a:prstGeom prst="rect">
            <a:avLst/>
          </a:prstGeom>
        </p:spPr>
        <p:txBody>
          <a:bodyPr anchor="t" rtlCol="false" tIns="0" lIns="0" bIns="0" rIns="0">
            <a:spAutoFit/>
          </a:bodyPr>
          <a:lstStyle/>
          <a:p>
            <a:pPr algn="r">
              <a:lnSpc>
                <a:spcPts val="6440"/>
              </a:lnSpc>
            </a:pPr>
            <a:r>
              <a:rPr lang="en-US" sz="4600">
                <a:solidFill>
                  <a:srgbClr val="000000"/>
                </a:solidFill>
                <a:latin typeface="Blueberry"/>
              </a:rPr>
              <a:t>Keuntungan Perancangan antar muka grafis</a:t>
            </a:r>
          </a:p>
          <a:p>
            <a:pPr algn="r">
              <a:lnSpc>
                <a:spcPts val="97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58932" y="1242107"/>
            <a:ext cx="10639190" cy="7802786"/>
          </a:xfrm>
          <a:custGeom>
            <a:avLst/>
            <a:gdLst/>
            <a:ahLst/>
            <a:cxnLst/>
            <a:rect r="r" b="b" t="t" l="l"/>
            <a:pathLst>
              <a:path h="7802786" w="10639190">
                <a:moveTo>
                  <a:pt x="10639189" y="0"/>
                </a:moveTo>
                <a:lnTo>
                  <a:pt x="0" y="0"/>
                </a:lnTo>
                <a:lnTo>
                  <a:pt x="0" y="7802786"/>
                </a:lnTo>
                <a:lnTo>
                  <a:pt x="10639189" y="7802786"/>
                </a:lnTo>
                <a:lnTo>
                  <a:pt x="1063918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1766805" y="1242107"/>
            <a:ext cx="4538100" cy="7802786"/>
            <a:chOff x="0" y="0"/>
            <a:chExt cx="3693160" cy="6350000"/>
          </a:xfrm>
        </p:grpSpPr>
        <p:sp>
          <p:nvSpPr>
            <p:cNvPr name="Freeform 5" id="5"/>
            <p:cNvSpPr/>
            <p:nvPr/>
          </p:nvSpPr>
          <p:spPr>
            <a:xfrm flipH="false" flipV="false" rot="0">
              <a:off x="-190500" y="-190500"/>
              <a:ext cx="4074160" cy="6731000"/>
            </a:xfrm>
            <a:custGeom>
              <a:avLst/>
              <a:gdLst/>
              <a:ahLst/>
              <a:cxnLst/>
              <a:rect r="r" b="b" t="t" l="l"/>
              <a:pathLst>
                <a:path h="6731000" w="4074160">
                  <a:moveTo>
                    <a:pt x="3318510" y="3365500"/>
                  </a:moveTo>
                  <a:cubicBezTo>
                    <a:pt x="4052570" y="2658110"/>
                    <a:pt x="4072890" y="1488440"/>
                    <a:pt x="3365500" y="754380"/>
                  </a:cubicBezTo>
                  <a:cubicBezTo>
                    <a:pt x="2658110" y="20320"/>
                    <a:pt x="1488440" y="0"/>
                    <a:pt x="754380" y="707390"/>
                  </a:cubicBezTo>
                  <a:cubicBezTo>
                    <a:pt x="20320" y="1414780"/>
                    <a:pt x="0" y="2584450"/>
                    <a:pt x="708660" y="3318510"/>
                  </a:cubicBezTo>
                  <a:cubicBezTo>
                    <a:pt x="723900" y="3335020"/>
                    <a:pt x="739140" y="3350260"/>
                    <a:pt x="755650" y="3365500"/>
                  </a:cubicBezTo>
                  <a:cubicBezTo>
                    <a:pt x="21590" y="4072890"/>
                    <a:pt x="1270" y="5242560"/>
                    <a:pt x="708660" y="5976620"/>
                  </a:cubicBezTo>
                  <a:cubicBezTo>
                    <a:pt x="1416050" y="6710680"/>
                    <a:pt x="2585720" y="6731000"/>
                    <a:pt x="3319780" y="6023610"/>
                  </a:cubicBezTo>
                  <a:cubicBezTo>
                    <a:pt x="4053840" y="5316220"/>
                    <a:pt x="4074160" y="4146550"/>
                    <a:pt x="3366770" y="3412490"/>
                  </a:cubicBezTo>
                  <a:cubicBezTo>
                    <a:pt x="3350260" y="3395980"/>
                    <a:pt x="3335020" y="3380740"/>
                    <a:pt x="3318510" y="3365500"/>
                  </a:cubicBezTo>
                  <a:close/>
                </a:path>
              </a:pathLst>
            </a:custGeom>
            <a:blipFill>
              <a:blip r:embed="rId6"/>
              <a:stretch>
                <a:fillRect l="0" t="-1659" r="0" b="-1659"/>
              </a:stretch>
            </a:blipFill>
          </p:spPr>
        </p:sp>
      </p:grpSp>
      <p:sp>
        <p:nvSpPr>
          <p:cNvPr name="Freeform 6" id="6"/>
          <p:cNvSpPr/>
          <p:nvPr/>
        </p:nvSpPr>
        <p:spPr>
          <a:xfrm flipH="false" flipV="false" rot="0">
            <a:off x="10201145" y="7343775"/>
            <a:ext cx="2438728" cy="2057400"/>
          </a:xfrm>
          <a:custGeom>
            <a:avLst/>
            <a:gdLst/>
            <a:ahLst/>
            <a:cxnLst/>
            <a:rect r="r" b="b" t="t" l="l"/>
            <a:pathLst>
              <a:path h="2057400" w="2438728">
                <a:moveTo>
                  <a:pt x="0" y="0"/>
                </a:moveTo>
                <a:lnTo>
                  <a:pt x="2438728" y="0"/>
                </a:lnTo>
                <a:lnTo>
                  <a:pt x="2438728"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true" flipV="true" rot="0">
            <a:off x="14831318" y="-1268752"/>
            <a:ext cx="4259245" cy="5037816"/>
          </a:xfrm>
          <a:custGeom>
            <a:avLst/>
            <a:gdLst/>
            <a:ahLst/>
            <a:cxnLst/>
            <a:rect r="r" b="b" t="t" l="l"/>
            <a:pathLst>
              <a:path h="5037816" w="4259245">
                <a:moveTo>
                  <a:pt x="4259244" y="5037816"/>
                </a:moveTo>
                <a:lnTo>
                  <a:pt x="0" y="5037816"/>
                </a:lnTo>
                <a:lnTo>
                  <a:pt x="0" y="0"/>
                </a:lnTo>
                <a:lnTo>
                  <a:pt x="4259244" y="0"/>
                </a:lnTo>
                <a:lnTo>
                  <a:pt x="4259244" y="5037816"/>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208387" y="7751059"/>
            <a:ext cx="2183345" cy="2587668"/>
          </a:xfrm>
          <a:custGeom>
            <a:avLst/>
            <a:gdLst/>
            <a:ahLst/>
            <a:cxnLst/>
            <a:rect r="r" b="b" t="t" l="l"/>
            <a:pathLst>
              <a:path h="2587668" w="2183345">
                <a:moveTo>
                  <a:pt x="0" y="0"/>
                </a:moveTo>
                <a:lnTo>
                  <a:pt x="2183345" y="0"/>
                </a:lnTo>
                <a:lnTo>
                  <a:pt x="2183345" y="2587668"/>
                </a:lnTo>
                <a:lnTo>
                  <a:pt x="0" y="258766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4743417">
            <a:off x="631019" y="239152"/>
            <a:ext cx="1927913" cy="2075815"/>
          </a:xfrm>
          <a:custGeom>
            <a:avLst/>
            <a:gdLst/>
            <a:ahLst/>
            <a:cxnLst/>
            <a:rect r="r" b="b" t="t" l="l"/>
            <a:pathLst>
              <a:path h="2075815" w="1927913">
                <a:moveTo>
                  <a:pt x="0" y="0"/>
                </a:moveTo>
                <a:lnTo>
                  <a:pt x="1927913" y="0"/>
                </a:lnTo>
                <a:lnTo>
                  <a:pt x="1927913" y="2075815"/>
                </a:lnTo>
                <a:lnTo>
                  <a:pt x="0" y="207581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5705156" y="7343775"/>
            <a:ext cx="5165688" cy="2574186"/>
          </a:xfrm>
          <a:custGeom>
            <a:avLst/>
            <a:gdLst/>
            <a:ahLst/>
            <a:cxnLst/>
            <a:rect r="r" b="b" t="t" l="l"/>
            <a:pathLst>
              <a:path h="2574186" w="5165688">
                <a:moveTo>
                  <a:pt x="0" y="0"/>
                </a:moveTo>
                <a:lnTo>
                  <a:pt x="5165688" y="0"/>
                </a:lnTo>
                <a:lnTo>
                  <a:pt x="5165688" y="2574186"/>
                </a:lnTo>
                <a:lnTo>
                  <a:pt x="0" y="257418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571083">
            <a:off x="10012745" y="-1301219"/>
            <a:ext cx="2428678" cy="2602437"/>
          </a:xfrm>
          <a:custGeom>
            <a:avLst/>
            <a:gdLst/>
            <a:ahLst/>
            <a:cxnLst/>
            <a:rect r="r" b="b" t="t" l="l"/>
            <a:pathLst>
              <a:path h="2602437" w="2428678">
                <a:moveTo>
                  <a:pt x="0" y="0"/>
                </a:moveTo>
                <a:lnTo>
                  <a:pt x="2428678" y="0"/>
                </a:lnTo>
                <a:lnTo>
                  <a:pt x="2428678" y="2602438"/>
                </a:lnTo>
                <a:lnTo>
                  <a:pt x="0" y="260243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571083">
            <a:off x="1582662" y="9441188"/>
            <a:ext cx="2428678" cy="2602437"/>
          </a:xfrm>
          <a:custGeom>
            <a:avLst/>
            <a:gdLst/>
            <a:ahLst/>
            <a:cxnLst/>
            <a:rect r="r" b="b" t="t" l="l"/>
            <a:pathLst>
              <a:path h="2602437" w="2428678">
                <a:moveTo>
                  <a:pt x="0" y="0"/>
                </a:moveTo>
                <a:lnTo>
                  <a:pt x="2428678" y="0"/>
                </a:lnTo>
                <a:lnTo>
                  <a:pt x="2428678" y="2602437"/>
                </a:lnTo>
                <a:lnTo>
                  <a:pt x="0" y="260243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3" id="13"/>
          <p:cNvSpPr/>
          <p:nvPr/>
        </p:nvSpPr>
        <p:spPr>
          <a:xfrm flipH="false" flipV="false" rot="-1350246">
            <a:off x="16572126" y="3988383"/>
            <a:ext cx="1374347" cy="1147669"/>
          </a:xfrm>
          <a:custGeom>
            <a:avLst/>
            <a:gdLst/>
            <a:ahLst/>
            <a:cxnLst/>
            <a:rect r="r" b="b" t="t" l="l"/>
            <a:pathLst>
              <a:path h="1147669" w="1374347">
                <a:moveTo>
                  <a:pt x="0" y="0"/>
                </a:moveTo>
                <a:lnTo>
                  <a:pt x="1374348" y="0"/>
                </a:lnTo>
                <a:lnTo>
                  <a:pt x="1374348" y="1147670"/>
                </a:lnTo>
                <a:lnTo>
                  <a:pt x="0" y="114767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14" id="14"/>
          <p:cNvSpPr txBox="true"/>
          <p:nvPr/>
        </p:nvSpPr>
        <p:spPr>
          <a:xfrm rot="0">
            <a:off x="1384211" y="1691231"/>
            <a:ext cx="9147123" cy="1775459"/>
          </a:xfrm>
          <a:prstGeom prst="rect">
            <a:avLst/>
          </a:prstGeom>
        </p:spPr>
        <p:txBody>
          <a:bodyPr anchor="t" rtlCol="false" tIns="0" lIns="0" bIns="0" rIns="0">
            <a:spAutoFit/>
          </a:bodyPr>
          <a:lstStyle/>
          <a:p>
            <a:pPr algn="ctr">
              <a:lnSpc>
                <a:spcPts val="7140"/>
              </a:lnSpc>
            </a:pPr>
            <a:r>
              <a:rPr lang="en-US" sz="5100">
                <a:solidFill>
                  <a:srgbClr val="000000"/>
                </a:solidFill>
                <a:latin typeface="Blueberry"/>
              </a:rPr>
              <a:t>Komponen Dasar Antar Muka Grafis</a:t>
            </a:r>
          </a:p>
        </p:txBody>
      </p:sp>
      <p:sp>
        <p:nvSpPr>
          <p:cNvPr name="TextBox 15" id="15"/>
          <p:cNvSpPr txBox="true"/>
          <p:nvPr/>
        </p:nvSpPr>
        <p:spPr>
          <a:xfrm rot="0">
            <a:off x="1974958" y="3759539"/>
            <a:ext cx="8207137" cy="3609975"/>
          </a:xfrm>
          <a:prstGeom prst="rect">
            <a:avLst/>
          </a:prstGeom>
        </p:spPr>
        <p:txBody>
          <a:bodyPr anchor="t" rtlCol="false" tIns="0" lIns="0" bIns="0" rIns="0">
            <a:spAutoFit/>
          </a:bodyPr>
          <a:lstStyle/>
          <a:p>
            <a:pPr algn="just">
              <a:lnSpc>
                <a:spcPts val="4799"/>
              </a:lnSpc>
            </a:pPr>
            <a:r>
              <a:rPr lang="en-US" sz="3999">
                <a:solidFill>
                  <a:srgbClr val="4C9CAE"/>
                </a:solidFill>
                <a:latin typeface="Handy Casual"/>
              </a:rPr>
              <a:t>Ada Beberapa Komponenen Dasar Yaitu :</a:t>
            </a:r>
          </a:p>
          <a:p>
            <a:pPr algn="just" marL="863599" indent="-431800" lvl="1">
              <a:lnSpc>
                <a:spcPts val="4799"/>
              </a:lnSpc>
              <a:buFont typeface="Arial"/>
              <a:buChar char="•"/>
            </a:pPr>
            <a:r>
              <a:rPr lang="en-US" sz="3999">
                <a:solidFill>
                  <a:srgbClr val="4C9CAE"/>
                </a:solidFill>
                <a:latin typeface="Handy Casual"/>
              </a:rPr>
              <a:t>Spin Box</a:t>
            </a:r>
          </a:p>
          <a:p>
            <a:pPr algn="just" marL="863599" indent="-431800" lvl="1">
              <a:lnSpc>
                <a:spcPts val="4799"/>
              </a:lnSpc>
              <a:buFont typeface="Arial"/>
              <a:buChar char="•"/>
            </a:pPr>
            <a:r>
              <a:rPr lang="en-US" sz="3999">
                <a:solidFill>
                  <a:srgbClr val="4C9CAE"/>
                </a:solidFill>
                <a:latin typeface="Handy Casual"/>
              </a:rPr>
              <a:t>List box</a:t>
            </a:r>
          </a:p>
          <a:p>
            <a:pPr algn="just" marL="863599" indent="-431800" lvl="1">
              <a:lnSpc>
                <a:spcPts val="4799"/>
              </a:lnSpc>
              <a:buFont typeface="Arial"/>
              <a:buChar char="•"/>
            </a:pPr>
            <a:r>
              <a:rPr lang="en-US" sz="3999">
                <a:solidFill>
                  <a:srgbClr val="4C9CAE"/>
                </a:solidFill>
                <a:latin typeface="Handy Casual"/>
              </a:rPr>
              <a:t>Check Box</a:t>
            </a:r>
          </a:p>
          <a:p>
            <a:pPr algn="just" marL="863599" indent="-431800" lvl="1">
              <a:lnSpc>
                <a:spcPts val="4799"/>
              </a:lnSpc>
              <a:buFont typeface="Arial"/>
              <a:buChar char="•"/>
            </a:pPr>
            <a:r>
              <a:rPr lang="en-US" sz="3999">
                <a:solidFill>
                  <a:srgbClr val="4C9CAE"/>
                </a:solidFill>
                <a:latin typeface="Handy Casual"/>
              </a:rPr>
              <a:t>Tombol Radio</a:t>
            </a:r>
          </a:p>
          <a:p>
            <a:pPr algn="just" marL="863599" indent="-431800" lvl="1">
              <a:lnSpc>
                <a:spcPts val="4799"/>
              </a:lnSpc>
              <a:buFont typeface="Arial"/>
              <a:buChar char="•"/>
            </a:pPr>
            <a:r>
              <a:rPr lang="en-US" sz="3999">
                <a:solidFill>
                  <a:srgbClr val="4C9CAE"/>
                </a:solidFill>
                <a:latin typeface="Handy Casual"/>
              </a:rPr>
              <a:t>Tombol Tekan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38622" y="1378120"/>
            <a:ext cx="10268278" cy="7530759"/>
          </a:xfrm>
          <a:custGeom>
            <a:avLst/>
            <a:gdLst/>
            <a:ahLst/>
            <a:cxnLst/>
            <a:rect r="r" b="b" t="t" l="l"/>
            <a:pathLst>
              <a:path h="7530759" w="10268278">
                <a:moveTo>
                  <a:pt x="0" y="0"/>
                </a:moveTo>
                <a:lnTo>
                  <a:pt x="10268278" y="0"/>
                </a:lnTo>
                <a:lnTo>
                  <a:pt x="10268278" y="7530760"/>
                </a:lnTo>
                <a:lnTo>
                  <a:pt x="0" y="75307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004869"/>
            <a:ext cx="5648293" cy="8253431"/>
            <a:chOff x="0" y="0"/>
            <a:chExt cx="11062970" cy="16165496"/>
          </a:xfrm>
        </p:grpSpPr>
        <p:sp>
          <p:nvSpPr>
            <p:cNvPr name="Freeform 5" id="5"/>
            <p:cNvSpPr/>
            <p:nvPr/>
          </p:nvSpPr>
          <p:spPr>
            <a:xfrm flipH="false" flipV="false" rot="0">
              <a:off x="0" y="0"/>
              <a:ext cx="11062970" cy="16165497"/>
            </a:xfrm>
            <a:custGeom>
              <a:avLst/>
              <a:gdLst/>
              <a:ahLst/>
              <a:cxnLst/>
              <a:rect r="r" b="b" t="t" l="l"/>
              <a:pathLst>
                <a:path h="16165497" w="11062970">
                  <a:moveTo>
                    <a:pt x="6649720" y="0"/>
                  </a:moveTo>
                  <a:lnTo>
                    <a:pt x="11062970" y="0"/>
                  </a:lnTo>
                  <a:lnTo>
                    <a:pt x="11062970" y="16165497"/>
                  </a:lnTo>
                  <a:lnTo>
                    <a:pt x="0" y="16165497"/>
                  </a:lnTo>
                  <a:lnTo>
                    <a:pt x="0" y="8097440"/>
                  </a:lnTo>
                  <a:cubicBezTo>
                    <a:pt x="0" y="3624981"/>
                    <a:pt x="2976880" y="0"/>
                    <a:pt x="6649720" y="0"/>
                  </a:cubicBezTo>
                  <a:close/>
                </a:path>
              </a:pathLst>
            </a:custGeom>
            <a:blipFill>
              <a:blip r:embed="rId6"/>
              <a:stretch>
                <a:fillRect l="0" t="-2553" r="0" b="-2553"/>
              </a:stretch>
            </a:blipFill>
          </p:spPr>
        </p:sp>
      </p:grpSp>
      <p:sp>
        <p:nvSpPr>
          <p:cNvPr name="TextBox 6" id="6"/>
          <p:cNvSpPr txBox="true"/>
          <p:nvPr/>
        </p:nvSpPr>
        <p:spPr>
          <a:xfrm rot="0">
            <a:off x="7831436" y="1843956"/>
            <a:ext cx="8492200" cy="1775459"/>
          </a:xfrm>
          <a:prstGeom prst="rect">
            <a:avLst/>
          </a:prstGeom>
        </p:spPr>
        <p:txBody>
          <a:bodyPr anchor="t" rtlCol="false" tIns="0" lIns="0" bIns="0" rIns="0">
            <a:spAutoFit/>
          </a:bodyPr>
          <a:lstStyle/>
          <a:p>
            <a:pPr algn="ctr">
              <a:lnSpc>
                <a:spcPts val="7140"/>
              </a:lnSpc>
            </a:pPr>
            <a:r>
              <a:rPr lang="en-US" sz="5100">
                <a:solidFill>
                  <a:srgbClr val="FFFFFF"/>
                </a:solidFill>
                <a:latin typeface="Blueberry"/>
              </a:rPr>
              <a:t>Strategi Pengembangan Antar Muka Grafis</a:t>
            </a:r>
          </a:p>
        </p:txBody>
      </p:sp>
      <p:sp>
        <p:nvSpPr>
          <p:cNvPr name="TextBox 7" id="7"/>
          <p:cNvSpPr txBox="true"/>
          <p:nvPr/>
        </p:nvSpPr>
        <p:spPr>
          <a:xfrm rot="0">
            <a:off x="7312092" y="3719753"/>
            <a:ext cx="9370848" cy="3657600"/>
          </a:xfrm>
          <a:prstGeom prst="rect">
            <a:avLst/>
          </a:prstGeom>
        </p:spPr>
        <p:txBody>
          <a:bodyPr anchor="t" rtlCol="false" tIns="0" lIns="0" bIns="0" rIns="0">
            <a:spAutoFit/>
          </a:bodyPr>
          <a:lstStyle/>
          <a:p>
            <a:pPr algn="just">
              <a:lnSpc>
                <a:spcPts val="3600"/>
              </a:lnSpc>
            </a:pPr>
            <a:r>
              <a:rPr lang="en-US" sz="3000">
                <a:solidFill>
                  <a:srgbClr val="FFFFFF"/>
                </a:solidFill>
                <a:latin typeface="Handy Casual"/>
              </a:rPr>
              <a:t>Secara garis besar, pengembangan bagian antarmuka perlu memperhatikan beberapa hal sebagai berikut:</a:t>
            </a:r>
          </a:p>
          <a:p>
            <a:pPr algn="just" marL="647705" indent="-323852" lvl="1">
              <a:lnSpc>
                <a:spcPts val="3600"/>
              </a:lnSpc>
              <a:buFont typeface="Arial"/>
              <a:buChar char="•"/>
            </a:pPr>
            <a:r>
              <a:rPr lang="en-US" sz="3000">
                <a:solidFill>
                  <a:srgbClr val="FFFFFF"/>
                </a:solidFill>
                <a:latin typeface="Handy Casual"/>
              </a:rPr>
              <a:t>Pengetahuan umum (common sense) sering menjadi salah satu petunjuk penting dalam pembangunan antarmuka.</a:t>
            </a:r>
          </a:p>
          <a:p>
            <a:pPr algn="just" marL="626115" indent="-313058" lvl="1">
              <a:lnSpc>
                <a:spcPts val="3480"/>
              </a:lnSpc>
              <a:buFont typeface="Arial"/>
              <a:buChar char="•"/>
            </a:pPr>
            <a:r>
              <a:rPr lang="en-US" sz="2900">
                <a:solidFill>
                  <a:srgbClr val="FFFFFF"/>
                </a:solidFill>
                <a:latin typeface="Handy Casual"/>
              </a:rPr>
              <a:t>mekanisme fungsi manusia sebagai pengguna komputer</a:t>
            </a:r>
          </a:p>
          <a:p>
            <a:pPr algn="just" marL="647705" indent="-323852" lvl="1">
              <a:lnSpc>
                <a:spcPts val="3600"/>
              </a:lnSpc>
              <a:buFont typeface="Arial"/>
              <a:buChar char="•"/>
            </a:pPr>
            <a:r>
              <a:rPr lang="en-US" sz="3000">
                <a:solidFill>
                  <a:srgbClr val="FFFFFF"/>
                </a:solidFill>
                <a:latin typeface="Handy Casual"/>
              </a:rPr>
              <a:t>Penggunaan protitipe </a:t>
            </a:r>
          </a:p>
          <a:p>
            <a:pPr algn="just" marL="647705" indent="-323852" lvl="1">
              <a:lnSpc>
                <a:spcPts val="3600"/>
              </a:lnSpc>
              <a:buFont typeface="Arial"/>
              <a:buChar char="•"/>
            </a:pPr>
            <a:r>
              <a:rPr lang="en-US" sz="3000">
                <a:solidFill>
                  <a:srgbClr val="FFFFFF"/>
                </a:solidFill>
                <a:latin typeface="Handy Casual"/>
              </a:rPr>
              <a:t>Teknik evaluasi </a:t>
            </a:r>
          </a:p>
          <a:p>
            <a:pPr algn="just">
              <a:lnSpc>
                <a:spcPts val="3600"/>
              </a:lnSpc>
            </a:pPr>
          </a:p>
        </p:txBody>
      </p:sp>
      <p:sp>
        <p:nvSpPr>
          <p:cNvPr name="Freeform 8" id="8"/>
          <p:cNvSpPr/>
          <p:nvPr/>
        </p:nvSpPr>
        <p:spPr>
          <a:xfrm flipH="false" flipV="true" rot="0">
            <a:off x="0" y="6172200"/>
            <a:ext cx="3514920" cy="4114800"/>
          </a:xfrm>
          <a:custGeom>
            <a:avLst/>
            <a:gdLst/>
            <a:ahLst/>
            <a:cxnLst/>
            <a:rect r="r" b="b" t="t" l="l"/>
            <a:pathLst>
              <a:path h="4114800" w="3514920">
                <a:moveTo>
                  <a:pt x="0" y="4114800"/>
                </a:moveTo>
                <a:lnTo>
                  <a:pt x="3514920" y="4114800"/>
                </a:lnTo>
                <a:lnTo>
                  <a:pt x="3514920" y="0"/>
                </a:lnTo>
                <a:lnTo>
                  <a:pt x="0" y="0"/>
                </a:lnTo>
                <a:lnTo>
                  <a:pt x="0"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14773080" y="0"/>
            <a:ext cx="3514920" cy="4114800"/>
          </a:xfrm>
          <a:custGeom>
            <a:avLst/>
            <a:gdLst/>
            <a:ahLst/>
            <a:cxnLst/>
            <a:rect r="r" b="b" t="t" l="l"/>
            <a:pathLst>
              <a:path h="4114800" w="3514920">
                <a:moveTo>
                  <a:pt x="3514920" y="0"/>
                </a:moveTo>
                <a:lnTo>
                  <a:pt x="0" y="0"/>
                </a:lnTo>
                <a:lnTo>
                  <a:pt x="0" y="4114800"/>
                </a:lnTo>
                <a:lnTo>
                  <a:pt x="3514920" y="4114800"/>
                </a:lnTo>
                <a:lnTo>
                  <a:pt x="351492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957683">
            <a:off x="2298262" y="7820594"/>
            <a:ext cx="2433317" cy="2875412"/>
          </a:xfrm>
          <a:custGeom>
            <a:avLst/>
            <a:gdLst/>
            <a:ahLst/>
            <a:cxnLst/>
            <a:rect r="r" b="b" t="t" l="l"/>
            <a:pathLst>
              <a:path h="2875412" w="2433317">
                <a:moveTo>
                  <a:pt x="0" y="0"/>
                </a:moveTo>
                <a:lnTo>
                  <a:pt x="2433317" y="0"/>
                </a:lnTo>
                <a:lnTo>
                  <a:pt x="2433317" y="2875412"/>
                </a:lnTo>
                <a:lnTo>
                  <a:pt x="0" y="287541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4666135" y="7802511"/>
            <a:ext cx="3315003" cy="1632639"/>
          </a:xfrm>
          <a:custGeom>
            <a:avLst/>
            <a:gdLst/>
            <a:ahLst/>
            <a:cxnLst/>
            <a:rect r="r" b="b" t="t" l="l"/>
            <a:pathLst>
              <a:path h="1632639" w="3315003">
                <a:moveTo>
                  <a:pt x="0" y="0"/>
                </a:moveTo>
                <a:lnTo>
                  <a:pt x="3315003" y="0"/>
                </a:lnTo>
                <a:lnTo>
                  <a:pt x="3315003" y="1632639"/>
                </a:lnTo>
                <a:lnTo>
                  <a:pt x="0" y="163263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true" flipV="false" rot="0">
            <a:off x="14925480" y="152400"/>
            <a:ext cx="3514920" cy="4114800"/>
          </a:xfrm>
          <a:custGeom>
            <a:avLst/>
            <a:gdLst/>
            <a:ahLst/>
            <a:cxnLst/>
            <a:rect r="r" b="b" t="t" l="l"/>
            <a:pathLst>
              <a:path h="4114800" w="3514920">
                <a:moveTo>
                  <a:pt x="3514920" y="0"/>
                </a:moveTo>
                <a:lnTo>
                  <a:pt x="0" y="0"/>
                </a:lnTo>
                <a:lnTo>
                  <a:pt x="0" y="4114800"/>
                </a:lnTo>
                <a:lnTo>
                  <a:pt x="3514920" y="4114800"/>
                </a:lnTo>
                <a:lnTo>
                  <a:pt x="351492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571083">
            <a:off x="543121" y="-1301219"/>
            <a:ext cx="2428678" cy="2602437"/>
          </a:xfrm>
          <a:custGeom>
            <a:avLst/>
            <a:gdLst/>
            <a:ahLst/>
            <a:cxnLst/>
            <a:rect r="r" b="b" t="t" l="l"/>
            <a:pathLst>
              <a:path h="2602437" w="2428678">
                <a:moveTo>
                  <a:pt x="0" y="0"/>
                </a:moveTo>
                <a:lnTo>
                  <a:pt x="2428678" y="0"/>
                </a:lnTo>
                <a:lnTo>
                  <a:pt x="2428678" y="2602438"/>
                </a:lnTo>
                <a:lnTo>
                  <a:pt x="0" y="260243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571083">
            <a:off x="11679036" y="8801718"/>
            <a:ext cx="2428678" cy="2602437"/>
          </a:xfrm>
          <a:custGeom>
            <a:avLst/>
            <a:gdLst/>
            <a:ahLst/>
            <a:cxnLst/>
            <a:rect r="r" b="b" t="t" l="l"/>
            <a:pathLst>
              <a:path h="2602437" w="2428678">
                <a:moveTo>
                  <a:pt x="0" y="0"/>
                </a:moveTo>
                <a:lnTo>
                  <a:pt x="2428678" y="0"/>
                </a:lnTo>
                <a:lnTo>
                  <a:pt x="2428678" y="2602438"/>
                </a:lnTo>
                <a:lnTo>
                  <a:pt x="0" y="260243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5" id="15"/>
          <p:cNvSpPr/>
          <p:nvPr/>
        </p:nvSpPr>
        <p:spPr>
          <a:xfrm flipH="false" flipV="false" rot="0">
            <a:off x="15233957" y="365399"/>
            <a:ext cx="2593165" cy="1573807"/>
          </a:xfrm>
          <a:custGeom>
            <a:avLst/>
            <a:gdLst/>
            <a:ahLst/>
            <a:cxnLst/>
            <a:rect r="r" b="b" t="t" l="l"/>
            <a:pathLst>
              <a:path h="1573807" w="2593165">
                <a:moveTo>
                  <a:pt x="0" y="0"/>
                </a:moveTo>
                <a:lnTo>
                  <a:pt x="2593165" y="0"/>
                </a:lnTo>
                <a:lnTo>
                  <a:pt x="2593165" y="1573807"/>
                </a:lnTo>
                <a:lnTo>
                  <a:pt x="0" y="157380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244792"/>
            <a:ext cx="2766372" cy="3238500"/>
          </a:xfrm>
          <a:custGeom>
            <a:avLst/>
            <a:gdLst/>
            <a:ahLst/>
            <a:cxnLst/>
            <a:rect r="r" b="b" t="t" l="l"/>
            <a:pathLst>
              <a:path h="3238500" w="2766372">
                <a:moveTo>
                  <a:pt x="0" y="0"/>
                </a:moveTo>
                <a:lnTo>
                  <a:pt x="2766372" y="0"/>
                </a:lnTo>
                <a:lnTo>
                  <a:pt x="2766372" y="3238500"/>
                </a:lnTo>
                <a:lnTo>
                  <a:pt x="0" y="3238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123055" y="5953953"/>
            <a:ext cx="7164945" cy="4333047"/>
          </a:xfrm>
          <a:custGeom>
            <a:avLst/>
            <a:gdLst/>
            <a:ahLst/>
            <a:cxnLst/>
            <a:rect r="r" b="b" t="t" l="l"/>
            <a:pathLst>
              <a:path h="4333047" w="7164945">
                <a:moveTo>
                  <a:pt x="0" y="0"/>
                </a:moveTo>
                <a:lnTo>
                  <a:pt x="7164945" y="0"/>
                </a:lnTo>
                <a:lnTo>
                  <a:pt x="7164945" y="4333047"/>
                </a:lnTo>
                <a:lnTo>
                  <a:pt x="0" y="43330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712022"/>
            <a:ext cx="8556782" cy="8862957"/>
          </a:xfrm>
          <a:custGeom>
            <a:avLst/>
            <a:gdLst/>
            <a:ahLst/>
            <a:cxnLst/>
            <a:rect r="r" b="b" t="t" l="l"/>
            <a:pathLst>
              <a:path h="8862957" w="8556782">
                <a:moveTo>
                  <a:pt x="0" y="0"/>
                </a:moveTo>
                <a:lnTo>
                  <a:pt x="8556782" y="0"/>
                </a:lnTo>
                <a:lnTo>
                  <a:pt x="8556782" y="8862956"/>
                </a:lnTo>
                <a:lnTo>
                  <a:pt x="0" y="88629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9585482" y="708880"/>
            <a:ext cx="8451957" cy="8549420"/>
            <a:chOff x="0" y="0"/>
            <a:chExt cx="6277610" cy="6350000"/>
          </a:xfrm>
        </p:grpSpPr>
        <p:sp>
          <p:nvSpPr>
            <p:cNvPr name="Freeform 7" id="7"/>
            <p:cNvSpPr/>
            <p:nvPr/>
          </p:nvSpPr>
          <p:spPr>
            <a:xfrm flipH="false" flipV="false" rot="0">
              <a:off x="-519430" y="-454660"/>
              <a:ext cx="7205980" cy="7128510"/>
            </a:xfrm>
            <a:custGeom>
              <a:avLst/>
              <a:gdLst/>
              <a:ahLst/>
              <a:cxnLst/>
              <a:rect r="r" b="b" t="t" l="l"/>
              <a:pathLst>
                <a:path h="7128510" w="7205980">
                  <a:moveTo>
                    <a:pt x="3219450" y="1496060"/>
                  </a:moveTo>
                  <a:cubicBezTo>
                    <a:pt x="3219450" y="1496060"/>
                    <a:pt x="1988820" y="471170"/>
                    <a:pt x="994410" y="1413510"/>
                  </a:cubicBezTo>
                  <a:cubicBezTo>
                    <a:pt x="0" y="2355850"/>
                    <a:pt x="877570" y="3361690"/>
                    <a:pt x="877570" y="3361690"/>
                  </a:cubicBezTo>
                  <a:cubicBezTo>
                    <a:pt x="877570" y="3361690"/>
                    <a:pt x="255270" y="4075430"/>
                    <a:pt x="886460" y="4650740"/>
                  </a:cubicBezTo>
                  <a:cubicBezTo>
                    <a:pt x="1517650" y="5226050"/>
                    <a:pt x="2331720" y="4805680"/>
                    <a:pt x="2331720" y="4805680"/>
                  </a:cubicBezTo>
                  <a:cubicBezTo>
                    <a:pt x="2331720" y="4805680"/>
                    <a:pt x="1508760" y="6214110"/>
                    <a:pt x="2569210" y="6671310"/>
                  </a:cubicBezTo>
                  <a:cubicBezTo>
                    <a:pt x="3629660" y="7128510"/>
                    <a:pt x="4417060" y="6333490"/>
                    <a:pt x="4554220" y="5234940"/>
                  </a:cubicBezTo>
                  <a:cubicBezTo>
                    <a:pt x="4554220" y="5234940"/>
                    <a:pt x="6164580" y="5582920"/>
                    <a:pt x="6685280" y="4109720"/>
                  </a:cubicBezTo>
                  <a:cubicBezTo>
                    <a:pt x="7205980" y="2636520"/>
                    <a:pt x="5734050" y="2564130"/>
                    <a:pt x="5734050" y="2564130"/>
                  </a:cubicBezTo>
                  <a:cubicBezTo>
                    <a:pt x="5734050" y="2564130"/>
                    <a:pt x="6200140" y="1188720"/>
                    <a:pt x="5093970" y="594360"/>
                  </a:cubicBezTo>
                  <a:cubicBezTo>
                    <a:pt x="3987800" y="0"/>
                    <a:pt x="3219450" y="1496060"/>
                    <a:pt x="3219450" y="1496060"/>
                  </a:cubicBezTo>
                  <a:close/>
                </a:path>
              </a:pathLst>
            </a:custGeom>
            <a:blipFill>
              <a:blip r:embed="rId10"/>
              <a:stretch>
                <a:fillRect l="0" t="-37819" r="0" b="-37819"/>
              </a:stretch>
            </a:blipFill>
          </p:spPr>
        </p:sp>
      </p:grpSp>
      <p:sp>
        <p:nvSpPr>
          <p:cNvPr name="Freeform 8" id="8"/>
          <p:cNvSpPr/>
          <p:nvPr/>
        </p:nvSpPr>
        <p:spPr>
          <a:xfrm flipH="false" flipV="false" rot="-1075212">
            <a:off x="9100642" y="7195712"/>
            <a:ext cx="3113430" cy="2397341"/>
          </a:xfrm>
          <a:custGeom>
            <a:avLst/>
            <a:gdLst/>
            <a:ahLst/>
            <a:cxnLst/>
            <a:rect r="r" b="b" t="t" l="l"/>
            <a:pathLst>
              <a:path h="2397341" w="3113430">
                <a:moveTo>
                  <a:pt x="0" y="0"/>
                </a:moveTo>
                <a:lnTo>
                  <a:pt x="3113430" y="0"/>
                </a:lnTo>
                <a:lnTo>
                  <a:pt x="3113430" y="2397341"/>
                </a:lnTo>
                <a:lnTo>
                  <a:pt x="0" y="23973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571083">
            <a:off x="15280954" y="-1184360"/>
            <a:ext cx="2428678" cy="2602437"/>
          </a:xfrm>
          <a:custGeom>
            <a:avLst/>
            <a:gdLst/>
            <a:ahLst/>
            <a:cxnLst/>
            <a:rect r="r" b="b" t="t" l="l"/>
            <a:pathLst>
              <a:path h="2602437" w="2428678">
                <a:moveTo>
                  <a:pt x="0" y="0"/>
                </a:moveTo>
                <a:lnTo>
                  <a:pt x="2428678" y="0"/>
                </a:lnTo>
                <a:lnTo>
                  <a:pt x="2428678" y="2602437"/>
                </a:lnTo>
                <a:lnTo>
                  <a:pt x="0" y="26024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571083">
            <a:off x="-820290" y="8985781"/>
            <a:ext cx="2428678" cy="2602437"/>
          </a:xfrm>
          <a:custGeom>
            <a:avLst/>
            <a:gdLst/>
            <a:ahLst/>
            <a:cxnLst/>
            <a:rect r="r" b="b" t="t" l="l"/>
            <a:pathLst>
              <a:path h="2602437" w="2428678">
                <a:moveTo>
                  <a:pt x="0" y="0"/>
                </a:moveTo>
                <a:lnTo>
                  <a:pt x="2428678" y="0"/>
                </a:lnTo>
                <a:lnTo>
                  <a:pt x="2428678" y="2602438"/>
                </a:lnTo>
                <a:lnTo>
                  <a:pt x="0" y="260243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1350246">
            <a:off x="16366427" y="2087581"/>
            <a:ext cx="1374347" cy="1147669"/>
          </a:xfrm>
          <a:custGeom>
            <a:avLst/>
            <a:gdLst/>
            <a:ahLst/>
            <a:cxnLst/>
            <a:rect r="r" b="b" t="t" l="l"/>
            <a:pathLst>
              <a:path h="1147669" w="1374347">
                <a:moveTo>
                  <a:pt x="0" y="0"/>
                </a:moveTo>
                <a:lnTo>
                  <a:pt x="1374347" y="0"/>
                </a:lnTo>
                <a:lnTo>
                  <a:pt x="1374347" y="1147669"/>
                </a:lnTo>
                <a:lnTo>
                  <a:pt x="0" y="1147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1350246">
            <a:off x="-687174" y="6994195"/>
            <a:ext cx="1374347" cy="1147669"/>
          </a:xfrm>
          <a:custGeom>
            <a:avLst/>
            <a:gdLst/>
            <a:ahLst/>
            <a:cxnLst/>
            <a:rect r="r" b="b" t="t" l="l"/>
            <a:pathLst>
              <a:path h="1147669" w="1374347">
                <a:moveTo>
                  <a:pt x="0" y="0"/>
                </a:moveTo>
                <a:lnTo>
                  <a:pt x="1374348" y="0"/>
                </a:lnTo>
                <a:lnTo>
                  <a:pt x="1374348" y="1147669"/>
                </a:lnTo>
                <a:lnTo>
                  <a:pt x="0" y="1147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3" id="13"/>
          <p:cNvSpPr txBox="true"/>
          <p:nvPr/>
        </p:nvSpPr>
        <p:spPr>
          <a:xfrm rot="0">
            <a:off x="1093325" y="1134877"/>
            <a:ext cx="8427532" cy="1526538"/>
          </a:xfrm>
          <a:prstGeom prst="rect">
            <a:avLst/>
          </a:prstGeom>
        </p:spPr>
        <p:txBody>
          <a:bodyPr anchor="t" rtlCol="false" tIns="0" lIns="0" bIns="0" rIns="0">
            <a:spAutoFit/>
          </a:bodyPr>
          <a:lstStyle/>
          <a:p>
            <a:pPr algn="ctr">
              <a:lnSpc>
                <a:spcPts val="6160"/>
              </a:lnSpc>
            </a:pPr>
            <a:r>
              <a:rPr lang="en-US" sz="4400">
                <a:solidFill>
                  <a:srgbClr val="000000"/>
                </a:solidFill>
                <a:latin typeface="Blueberry"/>
              </a:rPr>
              <a:t>Strategi Pembuatan Antarmuka Grafis</a:t>
            </a:r>
          </a:p>
        </p:txBody>
      </p:sp>
      <p:sp>
        <p:nvSpPr>
          <p:cNvPr name="TextBox 14" id="14"/>
          <p:cNvSpPr txBox="true"/>
          <p:nvPr/>
        </p:nvSpPr>
        <p:spPr>
          <a:xfrm rot="0">
            <a:off x="1806839" y="2984183"/>
            <a:ext cx="7000504" cy="4810125"/>
          </a:xfrm>
          <a:prstGeom prst="rect">
            <a:avLst/>
          </a:prstGeom>
        </p:spPr>
        <p:txBody>
          <a:bodyPr anchor="t" rtlCol="false" tIns="0" lIns="0" bIns="0" rIns="0">
            <a:spAutoFit/>
          </a:bodyPr>
          <a:lstStyle/>
          <a:p>
            <a:pPr algn="just">
              <a:lnSpc>
                <a:spcPts val="4799"/>
              </a:lnSpc>
            </a:pPr>
            <a:r>
              <a:rPr lang="en-US" sz="3999">
                <a:solidFill>
                  <a:srgbClr val="4C9CAE"/>
                </a:solidFill>
                <a:latin typeface="Handy Casual"/>
              </a:rPr>
              <a:t>Ada beberapa Strategi yaitu :</a:t>
            </a:r>
          </a:p>
          <a:p>
            <a:pPr algn="just" marL="863599" indent="-431800" lvl="1">
              <a:lnSpc>
                <a:spcPts val="4799"/>
              </a:lnSpc>
              <a:buFont typeface="Arial"/>
              <a:buChar char="•"/>
            </a:pPr>
            <a:r>
              <a:rPr lang="en-US" sz="3999">
                <a:solidFill>
                  <a:srgbClr val="4C9CAE"/>
                </a:solidFill>
                <a:latin typeface="Handy Casual"/>
              </a:rPr>
              <a:t>Starategi Pembuatan Antar Muka Grafis  Berbasiskan WIMP</a:t>
            </a:r>
          </a:p>
          <a:p>
            <a:pPr algn="just" marL="863599" indent="-431800" lvl="1">
              <a:lnSpc>
                <a:spcPts val="4799"/>
              </a:lnSpc>
              <a:buFont typeface="Arial"/>
              <a:buChar char="•"/>
            </a:pPr>
            <a:r>
              <a:rPr lang="en-US" sz="3999">
                <a:solidFill>
                  <a:srgbClr val="4C9CAE"/>
                </a:solidFill>
                <a:latin typeface="Handy Casual"/>
              </a:rPr>
              <a:t>Strategi Pembuatan Antar Muka Grafis Berbasiskan Sistem Menu</a:t>
            </a:r>
          </a:p>
          <a:p>
            <a:pPr algn="just" marL="863599" indent="-431800" lvl="1">
              <a:lnSpc>
                <a:spcPts val="4799"/>
              </a:lnSpc>
              <a:buFont typeface="Arial"/>
              <a:buChar char="•"/>
            </a:pPr>
            <a:r>
              <a:rPr lang="en-US" sz="3999">
                <a:solidFill>
                  <a:srgbClr val="4C9CAE"/>
                </a:solidFill>
                <a:latin typeface="Handy Casual"/>
              </a:rPr>
              <a:t> Strategi Pembuatan Antar Muka Grafis Berbasis Ikon</a:t>
            </a:r>
          </a:p>
          <a:p>
            <a:pPr algn="just" marL="863599" indent="-431800" lvl="1">
              <a:lnSpc>
                <a:spcPts val="4799"/>
              </a:lnSpc>
              <a:buFont typeface="Arial"/>
              <a:buChar char="•"/>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712022"/>
            <a:ext cx="8556782" cy="8862957"/>
          </a:xfrm>
          <a:custGeom>
            <a:avLst/>
            <a:gdLst/>
            <a:ahLst/>
            <a:cxnLst/>
            <a:rect r="r" b="b" t="t" l="l"/>
            <a:pathLst>
              <a:path h="8862957" w="8556782">
                <a:moveTo>
                  <a:pt x="0" y="0"/>
                </a:moveTo>
                <a:lnTo>
                  <a:pt x="8556782" y="0"/>
                </a:lnTo>
                <a:lnTo>
                  <a:pt x="8556782" y="8862956"/>
                </a:lnTo>
                <a:lnTo>
                  <a:pt x="0" y="8862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944908">
            <a:off x="7897401" y="8796916"/>
            <a:ext cx="5141575" cy="6107703"/>
          </a:xfrm>
          <a:custGeom>
            <a:avLst/>
            <a:gdLst/>
            <a:ahLst/>
            <a:cxnLst/>
            <a:rect r="r" b="b" t="t" l="l"/>
            <a:pathLst>
              <a:path h="6107703" w="5141575">
                <a:moveTo>
                  <a:pt x="0" y="0"/>
                </a:moveTo>
                <a:lnTo>
                  <a:pt x="5141575" y="0"/>
                </a:lnTo>
                <a:lnTo>
                  <a:pt x="5141575" y="6107703"/>
                </a:lnTo>
                <a:lnTo>
                  <a:pt x="0" y="61077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9515963" y="755216"/>
            <a:ext cx="7885180" cy="8144165"/>
            <a:chOff x="0" y="0"/>
            <a:chExt cx="6148070" cy="6350000"/>
          </a:xfrm>
        </p:grpSpPr>
        <p:sp>
          <p:nvSpPr>
            <p:cNvPr name="Freeform 6" id="6"/>
            <p:cNvSpPr/>
            <p:nvPr/>
          </p:nvSpPr>
          <p:spPr>
            <a:xfrm flipH="false" flipV="false" rot="0">
              <a:off x="-118110" y="-12700"/>
              <a:ext cx="6300470" cy="6418580"/>
            </a:xfrm>
            <a:custGeom>
              <a:avLst/>
              <a:gdLst/>
              <a:ahLst/>
              <a:cxnLst/>
              <a:rect r="r" b="b" t="t" l="l"/>
              <a:pathLst>
                <a:path h="6418580" w="6300470">
                  <a:moveTo>
                    <a:pt x="1379220" y="12700"/>
                  </a:moveTo>
                  <a:cubicBezTo>
                    <a:pt x="1699260" y="0"/>
                    <a:pt x="2311400" y="720090"/>
                    <a:pt x="2921000" y="1793240"/>
                  </a:cubicBezTo>
                  <a:cubicBezTo>
                    <a:pt x="2966720" y="1583690"/>
                    <a:pt x="3030220" y="1408430"/>
                    <a:pt x="3107690" y="1273810"/>
                  </a:cubicBezTo>
                  <a:cubicBezTo>
                    <a:pt x="3139440" y="1182370"/>
                    <a:pt x="3195320" y="1102360"/>
                    <a:pt x="3271520" y="1042670"/>
                  </a:cubicBezTo>
                  <a:cubicBezTo>
                    <a:pt x="3547110" y="830580"/>
                    <a:pt x="4030980" y="961390"/>
                    <a:pt x="4513580" y="1330960"/>
                  </a:cubicBezTo>
                  <a:cubicBezTo>
                    <a:pt x="4654550" y="760730"/>
                    <a:pt x="4939030" y="370840"/>
                    <a:pt x="5278120" y="359410"/>
                  </a:cubicBezTo>
                  <a:cubicBezTo>
                    <a:pt x="5787390" y="341630"/>
                    <a:pt x="6229350" y="1178560"/>
                    <a:pt x="6264910" y="2226310"/>
                  </a:cubicBezTo>
                  <a:cubicBezTo>
                    <a:pt x="6300470" y="3274060"/>
                    <a:pt x="5916930" y="4138930"/>
                    <a:pt x="5407660" y="4155440"/>
                  </a:cubicBezTo>
                  <a:cubicBezTo>
                    <a:pt x="5382260" y="4156710"/>
                    <a:pt x="5356860" y="4155440"/>
                    <a:pt x="5332730" y="4151630"/>
                  </a:cubicBezTo>
                  <a:cubicBezTo>
                    <a:pt x="5171440" y="4169410"/>
                    <a:pt x="4980940" y="4126230"/>
                    <a:pt x="4779010" y="4033520"/>
                  </a:cubicBezTo>
                  <a:cubicBezTo>
                    <a:pt x="4833620" y="5163820"/>
                    <a:pt x="4585970" y="6042660"/>
                    <a:pt x="4156710" y="6101080"/>
                  </a:cubicBezTo>
                  <a:cubicBezTo>
                    <a:pt x="4141470" y="6103620"/>
                    <a:pt x="4124960" y="6104890"/>
                    <a:pt x="4108450" y="6103620"/>
                  </a:cubicBezTo>
                  <a:cubicBezTo>
                    <a:pt x="4102100" y="6103620"/>
                    <a:pt x="4097020" y="6103620"/>
                    <a:pt x="4090670" y="6103620"/>
                  </a:cubicBezTo>
                  <a:cubicBezTo>
                    <a:pt x="3966210" y="6097270"/>
                    <a:pt x="3839210" y="6022340"/>
                    <a:pt x="3716020" y="5892800"/>
                  </a:cubicBezTo>
                  <a:cubicBezTo>
                    <a:pt x="3503930" y="5703570"/>
                    <a:pt x="3255010" y="5397500"/>
                    <a:pt x="2992120" y="5005070"/>
                  </a:cubicBezTo>
                  <a:cubicBezTo>
                    <a:pt x="2983230" y="5568950"/>
                    <a:pt x="2879090" y="5938520"/>
                    <a:pt x="2682240" y="5984240"/>
                  </a:cubicBezTo>
                  <a:cubicBezTo>
                    <a:pt x="2663190" y="5988050"/>
                    <a:pt x="2644140" y="5989320"/>
                    <a:pt x="2626360" y="5988050"/>
                  </a:cubicBezTo>
                  <a:cubicBezTo>
                    <a:pt x="2410460" y="6003290"/>
                    <a:pt x="2094230" y="5730240"/>
                    <a:pt x="1758950" y="5270500"/>
                  </a:cubicBezTo>
                  <a:cubicBezTo>
                    <a:pt x="1714500" y="5904230"/>
                    <a:pt x="1565910" y="6327140"/>
                    <a:pt x="1336040" y="6360160"/>
                  </a:cubicBezTo>
                  <a:cubicBezTo>
                    <a:pt x="933450" y="6418580"/>
                    <a:pt x="431800" y="5261610"/>
                    <a:pt x="215900" y="3778250"/>
                  </a:cubicBezTo>
                  <a:cubicBezTo>
                    <a:pt x="0" y="2294890"/>
                    <a:pt x="153670" y="1043940"/>
                    <a:pt x="556260" y="985520"/>
                  </a:cubicBezTo>
                  <a:cubicBezTo>
                    <a:pt x="567690" y="984250"/>
                    <a:pt x="577850" y="982980"/>
                    <a:pt x="589280" y="982980"/>
                  </a:cubicBezTo>
                  <a:cubicBezTo>
                    <a:pt x="708660" y="981710"/>
                    <a:pt x="857250" y="1062990"/>
                    <a:pt x="1021080" y="1214120"/>
                  </a:cubicBezTo>
                  <a:cubicBezTo>
                    <a:pt x="1004570" y="529590"/>
                    <a:pt x="1108710" y="67310"/>
                    <a:pt x="1329690" y="17780"/>
                  </a:cubicBezTo>
                  <a:cubicBezTo>
                    <a:pt x="1346200" y="13970"/>
                    <a:pt x="1362710" y="11430"/>
                    <a:pt x="1379220" y="12700"/>
                  </a:cubicBezTo>
                  <a:close/>
                </a:path>
              </a:pathLst>
            </a:custGeom>
            <a:blipFill>
              <a:blip r:embed="rId8"/>
              <a:stretch>
                <a:fillRect l="-1632" t="0" r="-1632" b="0"/>
              </a:stretch>
            </a:blipFill>
          </p:spPr>
        </p:sp>
      </p:grpSp>
      <p:sp>
        <p:nvSpPr>
          <p:cNvPr name="TextBox 7" id="7"/>
          <p:cNvSpPr txBox="true"/>
          <p:nvPr/>
        </p:nvSpPr>
        <p:spPr>
          <a:xfrm rot="0">
            <a:off x="1446997" y="4495283"/>
            <a:ext cx="7720188" cy="4133850"/>
          </a:xfrm>
          <a:prstGeom prst="rect">
            <a:avLst/>
          </a:prstGeom>
        </p:spPr>
        <p:txBody>
          <a:bodyPr anchor="t" rtlCol="false" tIns="0" lIns="0" bIns="0" rIns="0">
            <a:spAutoFit/>
          </a:bodyPr>
          <a:lstStyle/>
          <a:p>
            <a:pPr algn="just">
              <a:lnSpc>
                <a:spcPts val="3600"/>
              </a:lnSpc>
            </a:pPr>
            <a:r>
              <a:rPr lang="en-US" sz="3000">
                <a:solidFill>
                  <a:srgbClr val="FFFFFF"/>
                </a:solidFill>
                <a:latin typeface="Handy Casual"/>
              </a:rPr>
              <a:t>Pembuatan komponen grafis yang baik hendaknya memperhatikan aspek-aspek yang berpengaruh lansung secara fisiologis bagi pengguna, ada 3 indera pada manusia yang langsung berhubungan dengan interaksi antara manusia dan komputer, yaitu penglihatan, pendengaran, dan sentuhan.</a:t>
            </a:r>
          </a:p>
          <a:p>
            <a:pPr algn="just">
              <a:lnSpc>
                <a:spcPts val="3600"/>
              </a:lnSpc>
            </a:pPr>
          </a:p>
          <a:p>
            <a:pPr algn="just">
              <a:lnSpc>
                <a:spcPts val="3600"/>
              </a:lnSpc>
            </a:pPr>
          </a:p>
          <a:p>
            <a:pPr algn="just">
              <a:lnSpc>
                <a:spcPts val="3600"/>
              </a:lnSpc>
            </a:pPr>
          </a:p>
          <a:p>
            <a:pPr algn="just">
              <a:lnSpc>
                <a:spcPts val="3600"/>
              </a:lnSpc>
            </a:pPr>
          </a:p>
        </p:txBody>
      </p:sp>
      <p:sp>
        <p:nvSpPr>
          <p:cNvPr name="Freeform 8" id="8"/>
          <p:cNvSpPr/>
          <p:nvPr/>
        </p:nvSpPr>
        <p:spPr>
          <a:xfrm flipH="false" flipV="false" rot="336574">
            <a:off x="662639" y="8357616"/>
            <a:ext cx="3657600" cy="1801368"/>
          </a:xfrm>
          <a:custGeom>
            <a:avLst/>
            <a:gdLst/>
            <a:ahLst/>
            <a:cxnLst/>
            <a:rect r="r" b="b" t="t" l="l"/>
            <a:pathLst>
              <a:path h="1801368" w="3657600">
                <a:moveTo>
                  <a:pt x="0" y="0"/>
                </a:moveTo>
                <a:lnTo>
                  <a:pt x="3657600" y="0"/>
                </a:lnTo>
                <a:lnTo>
                  <a:pt x="3657600" y="1801368"/>
                </a:lnTo>
                <a:lnTo>
                  <a:pt x="0" y="18013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5023429" y="-1191519"/>
            <a:ext cx="3634545" cy="4828502"/>
          </a:xfrm>
          <a:custGeom>
            <a:avLst/>
            <a:gdLst/>
            <a:ahLst/>
            <a:cxnLst/>
            <a:rect r="r" b="b" t="t" l="l"/>
            <a:pathLst>
              <a:path h="4828502" w="3634545">
                <a:moveTo>
                  <a:pt x="0" y="0"/>
                </a:moveTo>
                <a:lnTo>
                  <a:pt x="3634545" y="0"/>
                </a:lnTo>
                <a:lnTo>
                  <a:pt x="3634545" y="4828502"/>
                </a:lnTo>
                <a:lnTo>
                  <a:pt x="0" y="482850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2602187">
            <a:off x="9928268" y="6630197"/>
            <a:ext cx="2266311" cy="2102003"/>
          </a:xfrm>
          <a:custGeom>
            <a:avLst/>
            <a:gdLst/>
            <a:ahLst/>
            <a:cxnLst/>
            <a:rect r="r" b="b" t="t" l="l"/>
            <a:pathLst>
              <a:path h="2102003" w="2266311">
                <a:moveTo>
                  <a:pt x="0" y="0"/>
                </a:moveTo>
                <a:lnTo>
                  <a:pt x="2266310" y="0"/>
                </a:lnTo>
                <a:lnTo>
                  <a:pt x="2266310" y="2102003"/>
                </a:lnTo>
                <a:lnTo>
                  <a:pt x="0" y="21020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2003197">
            <a:off x="15898667" y="7615516"/>
            <a:ext cx="2721265" cy="3215675"/>
          </a:xfrm>
          <a:custGeom>
            <a:avLst/>
            <a:gdLst/>
            <a:ahLst/>
            <a:cxnLst/>
            <a:rect r="r" b="b" t="t" l="l"/>
            <a:pathLst>
              <a:path h="3215675" w="2721265">
                <a:moveTo>
                  <a:pt x="0" y="0"/>
                </a:moveTo>
                <a:lnTo>
                  <a:pt x="2721266" y="0"/>
                </a:lnTo>
                <a:lnTo>
                  <a:pt x="2721266" y="3215675"/>
                </a:lnTo>
                <a:lnTo>
                  <a:pt x="0" y="321567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0">
            <a:off x="-60007" y="-67587"/>
            <a:ext cx="1837160" cy="2177374"/>
          </a:xfrm>
          <a:custGeom>
            <a:avLst/>
            <a:gdLst/>
            <a:ahLst/>
            <a:cxnLst/>
            <a:rect r="r" b="b" t="t" l="l"/>
            <a:pathLst>
              <a:path h="2177374" w="1837160">
                <a:moveTo>
                  <a:pt x="0" y="0"/>
                </a:moveTo>
                <a:lnTo>
                  <a:pt x="1837160" y="0"/>
                </a:lnTo>
                <a:lnTo>
                  <a:pt x="1837160" y="2177375"/>
                </a:lnTo>
                <a:lnTo>
                  <a:pt x="0" y="217737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3" id="13"/>
          <p:cNvSpPr/>
          <p:nvPr/>
        </p:nvSpPr>
        <p:spPr>
          <a:xfrm flipH="false" flipV="false" rot="571083">
            <a:off x="12172458" y="8985781"/>
            <a:ext cx="2428678" cy="2602437"/>
          </a:xfrm>
          <a:custGeom>
            <a:avLst/>
            <a:gdLst/>
            <a:ahLst/>
            <a:cxnLst/>
            <a:rect r="r" b="b" t="t" l="l"/>
            <a:pathLst>
              <a:path h="2602437" w="2428678">
                <a:moveTo>
                  <a:pt x="0" y="0"/>
                </a:moveTo>
                <a:lnTo>
                  <a:pt x="2428678" y="0"/>
                </a:lnTo>
                <a:lnTo>
                  <a:pt x="2428678" y="2602438"/>
                </a:lnTo>
                <a:lnTo>
                  <a:pt x="0" y="260243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4" id="14"/>
          <p:cNvSpPr/>
          <p:nvPr/>
        </p:nvSpPr>
        <p:spPr>
          <a:xfrm flipH="false" flipV="false" rot="571083">
            <a:off x="9714414" y="-1301219"/>
            <a:ext cx="2428678" cy="2602437"/>
          </a:xfrm>
          <a:custGeom>
            <a:avLst/>
            <a:gdLst/>
            <a:ahLst/>
            <a:cxnLst/>
            <a:rect r="r" b="b" t="t" l="l"/>
            <a:pathLst>
              <a:path h="2602437" w="2428678">
                <a:moveTo>
                  <a:pt x="0" y="0"/>
                </a:moveTo>
                <a:lnTo>
                  <a:pt x="2428678" y="0"/>
                </a:lnTo>
                <a:lnTo>
                  <a:pt x="2428678" y="2602438"/>
                </a:lnTo>
                <a:lnTo>
                  <a:pt x="0" y="260243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15" id="15"/>
          <p:cNvSpPr txBox="true"/>
          <p:nvPr/>
        </p:nvSpPr>
        <p:spPr>
          <a:xfrm rot="0">
            <a:off x="1841532" y="1512887"/>
            <a:ext cx="6778718" cy="2380613"/>
          </a:xfrm>
          <a:prstGeom prst="rect">
            <a:avLst/>
          </a:prstGeom>
        </p:spPr>
        <p:txBody>
          <a:bodyPr anchor="t" rtlCol="false" tIns="0" lIns="0" bIns="0" rIns="0">
            <a:spAutoFit/>
          </a:bodyPr>
          <a:lstStyle/>
          <a:p>
            <a:pPr algn="ctr">
              <a:lnSpc>
                <a:spcPts val="4760"/>
              </a:lnSpc>
            </a:pPr>
            <a:r>
              <a:rPr lang="en-US" sz="3400">
                <a:solidFill>
                  <a:srgbClr val="000000"/>
                </a:solidFill>
                <a:latin typeface="Blueberry"/>
              </a:rPr>
              <a:t>Pembuatan Komponen Pembuatan Grafis Ditinjau dari aspek Pengguna  (Manuasia)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244792"/>
            <a:ext cx="2766372" cy="3238500"/>
          </a:xfrm>
          <a:custGeom>
            <a:avLst/>
            <a:gdLst/>
            <a:ahLst/>
            <a:cxnLst/>
            <a:rect r="r" b="b" t="t" l="l"/>
            <a:pathLst>
              <a:path h="3238500" w="2766372">
                <a:moveTo>
                  <a:pt x="0" y="0"/>
                </a:moveTo>
                <a:lnTo>
                  <a:pt x="2766372" y="0"/>
                </a:lnTo>
                <a:lnTo>
                  <a:pt x="2766372" y="3238500"/>
                </a:lnTo>
                <a:lnTo>
                  <a:pt x="0" y="3238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123055" y="5953953"/>
            <a:ext cx="7164945" cy="4333047"/>
          </a:xfrm>
          <a:custGeom>
            <a:avLst/>
            <a:gdLst/>
            <a:ahLst/>
            <a:cxnLst/>
            <a:rect r="r" b="b" t="t" l="l"/>
            <a:pathLst>
              <a:path h="4333047" w="7164945">
                <a:moveTo>
                  <a:pt x="0" y="0"/>
                </a:moveTo>
                <a:lnTo>
                  <a:pt x="7164945" y="0"/>
                </a:lnTo>
                <a:lnTo>
                  <a:pt x="7164945" y="4333047"/>
                </a:lnTo>
                <a:lnTo>
                  <a:pt x="0" y="43330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712022"/>
            <a:ext cx="8556782" cy="8862957"/>
          </a:xfrm>
          <a:custGeom>
            <a:avLst/>
            <a:gdLst/>
            <a:ahLst/>
            <a:cxnLst/>
            <a:rect r="r" b="b" t="t" l="l"/>
            <a:pathLst>
              <a:path h="8862957" w="8556782">
                <a:moveTo>
                  <a:pt x="0" y="0"/>
                </a:moveTo>
                <a:lnTo>
                  <a:pt x="8556782" y="0"/>
                </a:lnTo>
                <a:lnTo>
                  <a:pt x="8556782" y="8862956"/>
                </a:lnTo>
                <a:lnTo>
                  <a:pt x="0" y="88629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9950496" y="1374458"/>
            <a:ext cx="7308804" cy="7393085"/>
            <a:chOff x="0" y="0"/>
            <a:chExt cx="6277610" cy="6350000"/>
          </a:xfrm>
        </p:grpSpPr>
        <p:sp>
          <p:nvSpPr>
            <p:cNvPr name="Freeform 7" id="7"/>
            <p:cNvSpPr/>
            <p:nvPr/>
          </p:nvSpPr>
          <p:spPr>
            <a:xfrm flipH="false" flipV="false" rot="0">
              <a:off x="-519430" y="-454660"/>
              <a:ext cx="7205980" cy="7128510"/>
            </a:xfrm>
            <a:custGeom>
              <a:avLst/>
              <a:gdLst/>
              <a:ahLst/>
              <a:cxnLst/>
              <a:rect r="r" b="b" t="t" l="l"/>
              <a:pathLst>
                <a:path h="7128510" w="7205980">
                  <a:moveTo>
                    <a:pt x="3219450" y="1496060"/>
                  </a:moveTo>
                  <a:cubicBezTo>
                    <a:pt x="3219450" y="1496060"/>
                    <a:pt x="1988820" y="471170"/>
                    <a:pt x="994410" y="1413510"/>
                  </a:cubicBezTo>
                  <a:cubicBezTo>
                    <a:pt x="0" y="2355850"/>
                    <a:pt x="877570" y="3361690"/>
                    <a:pt x="877570" y="3361690"/>
                  </a:cubicBezTo>
                  <a:cubicBezTo>
                    <a:pt x="877570" y="3361690"/>
                    <a:pt x="255270" y="4075430"/>
                    <a:pt x="886460" y="4650740"/>
                  </a:cubicBezTo>
                  <a:cubicBezTo>
                    <a:pt x="1517650" y="5226050"/>
                    <a:pt x="2331720" y="4805680"/>
                    <a:pt x="2331720" y="4805680"/>
                  </a:cubicBezTo>
                  <a:cubicBezTo>
                    <a:pt x="2331720" y="4805680"/>
                    <a:pt x="1508760" y="6214110"/>
                    <a:pt x="2569210" y="6671310"/>
                  </a:cubicBezTo>
                  <a:cubicBezTo>
                    <a:pt x="3629660" y="7128510"/>
                    <a:pt x="4417060" y="6333490"/>
                    <a:pt x="4554220" y="5234940"/>
                  </a:cubicBezTo>
                  <a:cubicBezTo>
                    <a:pt x="4554220" y="5234940"/>
                    <a:pt x="6164580" y="5582920"/>
                    <a:pt x="6685280" y="4109720"/>
                  </a:cubicBezTo>
                  <a:cubicBezTo>
                    <a:pt x="7205980" y="2636520"/>
                    <a:pt x="5734050" y="2564130"/>
                    <a:pt x="5734050" y="2564130"/>
                  </a:cubicBezTo>
                  <a:cubicBezTo>
                    <a:pt x="5734050" y="2564130"/>
                    <a:pt x="6200140" y="1188720"/>
                    <a:pt x="5093970" y="594360"/>
                  </a:cubicBezTo>
                  <a:cubicBezTo>
                    <a:pt x="3987800" y="0"/>
                    <a:pt x="3219450" y="1496060"/>
                    <a:pt x="3219450" y="1496060"/>
                  </a:cubicBezTo>
                  <a:close/>
                </a:path>
              </a:pathLst>
            </a:custGeom>
            <a:blipFill>
              <a:blip r:embed="rId10"/>
              <a:stretch>
                <a:fillRect l="0" t="-46997" r="0" b="-46997"/>
              </a:stretch>
            </a:blipFill>
          </p:spPr>
        </p:sp>
      </p:grpSp>
      <p:sp>
        <p:nvSpPr>
          <p:cNvPr name="Freeform 8" id="8"/>
          <p:cNvSpPr/>
          <p:nvPr/>
        </p:nvSpPr>
        <p:spPr>
          <a:xfrm flipH="false" flipV="false" rot="-1075212">
            <a:off x="9100642" y="7195712"/>
            <a:ext cx="3113430" cy="2397341"/>
          </a:xfrm>
          <a:custGeom>
            <a:avLst/>
            <a:gdLst/>
            <a:ahLst/>
            <a:cxnLst/>
            <a:rect r="r" b="b" t="t" l="l"/>
            <a:pathLst>
              <a:path h="2397341" w="3113430">
                <a:moveTo>
                  <a:pt x="0" y="0"/>
                </a:moveTo>
                <a:lnTo>
                  <a:pt x="3113430" y="0"/>
                </a:lnTo>
                <a:lnTo>
                  <a:pt x="3113430" y="2397341"/>
                </a:lnTo>
                <a:lnTo>
                  <a:pt x="0" y="23973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571083">
            <a:off x="15280954" y="-1184360"/>
            <a:ext cx="2428678" cy="2602437"/>
          </a:xfrm>
          <a:custGeom>
            <a:avLst/>
            <a:gdLst/>
            <a:ahLst/>
            <a:cxnLst/>
            <a:rect r="r" b="b" t="t" l="l"/>
            <a:pathLst>
              <a:path h="2602437" w="2428678">
                <a:moveTo>
                  <a:pt x="0" y="0"/>
                </a:moveTo>
                <a:lnTo>
                  <a:pt x="2428678" y="0"/>
                </a:lnTo>
                <a:lnTo>
                  <a:pt x="2428678" y="2602437"/>
                </a:lnTo>
                <a:lnTo>
                  <a:pt x="0" y="26024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571083">
            <a:off x="-820290" y="8985781"/>
            <a:ext cx="2428678" cy="2602437"/>
          </a:xfrm>
          <a:custGeom>
            <a:avLst/>
            <a:gdLst/>
            <a:ahLst/>
            <a:cxnLst/>
            <a:rect r="r" b="b" t="t" l="l"/>
            <a:pathLst>
              <a:path h="2602437" w="2428678">
                <a:moveTo>
                  <a:pt x="0" y="0"/>
                </a:moveTo>
                <a:lnTo>
                  <a:pt x="2428678" y="0"/>
                </a:lnTo>
                <a:lnTo>
                  <a:pt x="2428678" y="2602438"/>
                </a:lnTo>
                <a:lnTo>
                  <a:pt x="0" y="260243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2153444">
            <a:off x="9918402" y="1258615"/>
            <a:ext cx="1881564" cy="1745151"/>
          </a:xfrm>
          <a:custGeom>
            <a:avLst/>
            <a:gdLst/>
            <a:ahLst/>
            <a:cxnLst/>
            <a:rect r="r" b="b" t="t" l="l"/>
            <a:pathLst>
              <a:path h="1745151" w="1881564">
                <a:moveTo>
                  <a:pt x="0" y="0"/>
                </a:moveTo>
                <a:lnTo>
                  <a:pt x="1881564" y="0"/>
                </a:lnTo>
                <a:lnTo>
                  <a:pt x="1881564" y="1745151"/>
                </a:lnTo>
                <a:lnTo>
                  <a:pt x="0" y="174515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1350246">
            <a:off x="16366427" y="2087581"/>
            <a:ext cx="1374347" cy="1147669"/>
          </a:xfrm>
          <a:custGeom>
            <a:avLst/>
            <a:gdLst/>
            <a:ahLst/>
            <a:cxnLst/>
            <a:rect r="r" b="b" t="t" l="l"/>
            <a:pathLst>
              <a:path h="1147669" w="1374347">
                <a:moveTo>
                  <a:pt x="0" y="0"/>
                </a:moveTo>
                <a:lnTo>
                  <a:pt x="1374347" y="0"/>
                </a:lnTo>
                <a:lnTo>
                  <a:pt x="1374347" y="1147669"/>
                </a:lnTo>
                <a:lnTo>
                  <a:pt x="0" y="114766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3" id="13"/>
          <p:cNvSpPr/>
          <p:nvPr/>
        </p:nvSpPr>
        <p:spPr>
          <a:xfrm flipH="false" flipV="false" rot="-1350246">
            <a:off x="-687174" y="6994195"/>
            <a:ext cx="1374347" cy="1147669"/>
          </a:xfrm>
          <a:custGeom>
            <a:avLst/>
            <a:gdLst/>
            <a:ahLst/>
            <a:cxnLst/>
            <a:rect r="r" b="b" t="t" l="l"/>
            <a:pathLst>
              <a:path h="1147669" w="1374347">
                <a:moveTo>
                  <a:pt x="0" y="0"/>
                </a:moveTo>
                <a:lnTo>
                  <a:pt x="1374348" y="0"/>
                </a:lnTo>
                <a:lnTo>
                  <a:pt x="1374348" y="1147669"/>
                </a:lnTo>
                <a:lnTo>
                  <a:pt x="0" y="114766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4" id="14"/>
          <p:cNvSpPr txBox="true"/>
          <p:nvPr/>
        </p:nvSpPr>
        <p:spPr>
          <a:xfrm rot="0">
            <a:off x="1093325" y="1125352"/>
            <a:ext cx="8427532" cy="1500503"/>
          </a:xfrm>
          <a:prstGeom prst="rect">
            <a:avLst/>
          </a:prstGeom>
        </p:spPr>
        <p:txBody>
          <a:bodyPr anchor="t" rtlCol="false" tIns="0" lIns="0" bIns="0" rIns="0">
            <a:spAutoFit/>
          </a:bodyPr>
          <a:lstStyle/>
          <a:p>
            <a:pPr algn="ctr">
              <a:lnSpc>
                <a:spcPts val="6020"/>
              </a:lnSpc>
            </a:pPr>
            <a:r>
              <a:rPr lang="en-US" sz="4300">
                <a:solidFill>
                  <a:srgbClr val="000000"/>
                </a:solidFill>
                <a:latin typeface="Blueberry"/>
              </a:rPr>
              <a:t>Pengujian dan </a:t>
            </a:r>
          </a:p>
          <a:p>
            <a:pPr algn="ctr">
              <a:lnSpc>
                <a:spcPts val="6020"/>
              </a:lnSpc>
            </a:pPr>
            <a:r>
              <a:rPr lang="en-US" sz="4300">
                <a:solidFill>
                  <a:srgbClr val="000000"/>
                </a:solidFill>
                <a:latin typeface="Blueberry"/>
              </a:rPr>
              <a:t>Pengoptinalan</a:t>
            </a:r>
          </a:p>
        </p:txBody>
      </p:sp>
      <p:sp>
        <p:nvSpPr>
          <p:cNvPr name="TextBox 15" id="15"/>
          <p:cNvSpPr txBox="true"/>
          <p:nvPr/>
        </p:nvSpPr>
        <p:spPr>
          <a:xfrm rot="0">
            <a:off x="1503481" y="2718049"/>
            <a:ext cx="7640519" cy="5257800"/>
          </a:xfrm>
          <a:prstGeom prst="rect">
            <a:avLst/>
          </a:prstGeom>
        </p:spPr>
        <p:txBody>
          <a:bodyPr anchor="t" rtlCol="false" tIns="0" lIns="0" bIns="0" rIns="0">
            <a:spAutoFit/>
          </a:bodyPr>
          <a:lstStyle/>
          <a:p>
            <a:pPr algn="just">
              <a:lnSpc>
                <a:spcPts val="4638"/>
              </a:lnSpc>
            </a:pPr>
            <a:r>
              <a:rPr lang="en-US" sz="3865">
                <a:solidFill>
                  <a:srgbClr val="4C9CAE"/>
                </a:solidFill>
                <a:latin typeface="Handy Casual"/>
              </a:rPr>
              <a:t>Strategi Pengujian Antarmuka Grafis :</a:t>
            </a:r>
          </a:p>
          <a:p>
            <a:pPr algn="just">
              <a:lnSpc>
                <a:spcPts val="3460"/>
              </a:lnSpc>
            </a:pPr>
            <a:r>
              <a:rPr lang="en-US" sz="2883">
                <a:solidFill>
                  <a:srgbClr val="4C9CAE"/>
                </a:solidFill>
                <a:latin typeface="Handy Casual"/>
              </a:rPr>
              <a:t>Strategi pengujian antar muka (interface testing) adalah proses untuk memastikan bahwa berbagai komponen dari suatu sistem perangkat lunak dapat berkomunikasi satu sama lain dengan benar dan tanpa kesalahan. Pengujian antar muka melibatkan pengujian titik interaksi antara berbagai modul, baik itu antar perangkat lunak, antar perangkat keras, atau antar perangkat lunak dan perangkat keras.</a:t>
            </a:r>
          </a:p>
          <a:p>
            <a:pPr algn="just">
              <a:lnSpc>
                <a:spcPts val="3460"/>
              </a:lnSpc>
            </a:pPr>
          </a:p>
          <a:p>
            <a:pPr algn="just">
              <a:lnSpc>
                <a:spcPts val="4638"/>
              </a:lnSpc>
            </a:pPr>
          </a:p>
          <a:p>
            <a:pPr algn="just">
              <a:lnSpc>
                <a:spcPts val="463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DAGGbLXpvFc</dc:identifier>
  <dcterms:modified xsi:type="dcterms:W3CDTF">2011-08-01T06:04:30Z</dcterms:modified>
  <cp:revision>1</cp:revision>
  <dc:title>Putih Biru Aesthetic Modern Presentasi Laporan Penelitian</dc:title>
</cp:coreProperties>
</file>