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9" r:id="rId4"/>
    <p:sldId id="294" r:id="rId5"/>
    <p:sldId id="262" r:id="rId6"/>
    <p:sldId id="295" r:id="rId7"/>
    <p:sldId id="296" r:id="rId8"/>
    <p:sldId id="298" r:id="rId9"/>
    <p:sldId id="274" r:id="rId10"/>
    <p:sldId id="299" r:id="rId11"/>
  </p:sldIdLst>
  <p:sldSz cx="9144000" cy="5143500" type="screen16x9"/>
  <p:notesSz cx="6858000" cy="9144000"/>
  <p:embeddedFontLst>
    <p:embeddedFont>
      <p:font typeface="Roboto Thin" panose="020B0604020202020204" charset="0"/>
      <p:regular r:id="rId13"/>
      <p:bold r:id="rId14"/>
      <p:italic r:id="rId15"/>
      <p:boldItalic r:id="rId16"/>
    </p:embeddedFont>
    <p:embeddedFont>
      <p:font typeface="Roboto Light" panose="020B0604020202020204" charset="0"/>
      <p:regular r:id="rId17"/>
      <p:bold r:id="rId18"/>
      <p:italic r:id="rId19"/>
      <p:boldItalic r:id="rId20"/>
    </p:embeddedFont>
    <p:embeddedFont>
      <p:font typeface="Bree Serif" panose="020B0604020202020204" charset="0"/>
      <p:regular r:id="rId21"/>
    </p:embeddedFont>
    <p:embeddedFont>
      <p:font typeface="Roboto Black" panose="020B0604020202020204"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8AB366-255E-454B-B555-02E759E00F62}">
  <a:tblStyle styleId="{AC8AB366-255E-454B-B555-02E759E00F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554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10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3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236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992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60"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636361" y="1082123"/>
            <a:ext cx="3730613" cy="145057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smtClean="0">
                <a:solidFill>
                  <a:schemeClr val="accent1"/>
                </a:solidFill>
              </a:rPr>
              <a:t>IOT (Internet Of Things) Tantangan dan Pendekatan</a:t>
            </a:r>
            <a:endParaRPr dirty="0">
              <a:solidFill>
                <a:schemeClr val="accent1"/>
              </a:solidFill>
            </a:endParaRPr>
          </a:p>
        </p:txBody>
      </p:sp>
      <p:sp>
        <p:nvSpPr>
          <p:cNvPr id="110" name="Google Shape;110;p22"/>
          <p:cNvSpPr txBox="1">
            <a:spLocks noGrp="1"/>
          </p:cNvSpPr>
          <p:nvPr>
            <p:ph type="subTitle" idx="1"/>
          </p:nvPr>
        </p:nvSpPr>
        <p:spPr>
          <a:xfrm>
            <a:off x="5237375" y="2971249"/>
            <a:ext cx="3129600" cy="181650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sz="1400" dirty="0" smtClean="0">
                <a:solidFill>
                  <a:schemeClr val="accent1"/>
                </a:solidFill>
              </a:rPr>
              <a:t>OLEH KELOMPOK 3:</a:t>
            </a:r>
          </a:p>
          <a:p>
            <a:pPr marL="0" lvl="0" indent="0" algn="r" rtl="0">
              <a:spcBef>
                <a:spcPts val="0"/>
              </a:spcBef>
              <a:spcAft>
                <a:spcPts val="0"/>
              </a:spcAft>
              <a:buNone/>
            </a:pPr>
            <a:endParaRPr lang="id-ID" sz="1400" dirty="0" smtClean="0">
              <a:solidFill>
                <a:schemeClr val="accent1"/>
              </a:solidFill>
            </a:endParaRPr>
          </a:p>
          <a:p>
            <a:pPr marL="0" lvl="0" indent="0" algn="r" rtl="0">
              <a:spcBef>
                <a:spcPts val="0"/>
              </a:spcBef>
              <a:spcAft>
                <a:spcPts val="0"/>
              </a:spcAft>
              <a:buNone/>
            </a:pPr>
            <a:r>
              <a:rPr lang="id-ID" sz="1400" dirty="0" smtClean="0">
                <a:solidFill>
                  <a:schemeClr val="accent1"/>
                </a:solidFill>
              </a:rPr>
              <a:t>PUTRI </a:t>
            </a:r>
            <a:r>
              <a:rPr lang="id-ID" sz="1400" dirty="0" smtClean="0">
                <a:solidFill>
                  <a:schemeClr val="accent1"/>
                </a:solidFill>
              </a:rPr>
              <a:t>JIRAN M. </a:t>
            </a:r>
            <a:r>
              <a:rPr lang="id-ID" sz="1400" dirty="0" smtClean="0">
                <a:solidFill>
                  <a:schemeClr val="accent1"/>
                </a:solidFill>
              </a:rPr>
              <a:t>YAMIN</a:t>
            </a:r>
          </a:p>
          <a:p>
            <a:pPr marL="0" lvl="0" indent="0" algn="r" rtl="0">
              <a:spcBef>
                <a:spcPts val="0"/>
              </a:spcBef>
              <a:spcAft>
                <a:spcPts val="0"/>
              </a:spcAft>
              <a:buNone/>
            </a:pPr>
            <a:r>
              <a:rPr lang="id-ID" sz="1400" dirty="0" smtClean="0">
                <a:solidFill>
                  <a:schemeClr val="accent1"/>
                </a:solidFill>
              </a:rPr>
              <a:t>MUSTARI HUSAEN</a:t>
            </a:r>
          </a:p>
          <a:p>
            <a:pPr marL="0" lvl="0" indent="0" algn="r" rtl="0">
              <a:spcBef>
                <a:spcPts val="0"/>
              </a:spcBef>
              <a:spcAft>
                <a:spcPts val="0"/>
              </a:spcAft>
              <a:buNone/>
            </a:pPr>
            <a:r>
              <a:rPr lang="id-ID" sz="1400" dirty="0" smtClean="0">
                <a:solidFill>
                  <a:schemeClr val="accent1"/>
                </a:solidFill>
              </a:rPr>
              <a:t>HAFID JANWAR</a:t>
            </a:r>
          </a:p>
          <a:p>
            <a:pPr marL="0" lvl="0" indent="0" algn="r" rtl="0">
              <a:spcBef>
                <a:spcPts val="0"/>
              </a:spcBef>
              <a:spcAft>
                <a:spcPts val="0"/>
              </a:spcAft>
              <a:buNone/>
            </a:pPr>
            <a:r>
              <a:rPr lang="id-ID" sz="1400" dirty="0" smtClean="0">
                <a:solidFill>
                  <a:schemeClr val="accent1"/>
                </a:solidFill>
              </a:rPr>
              <a:t>RAHMAN ZUMAR. S</a:t>
            </a:r>
          </a:p>
          <a:p>
            <a:pPr marL="0" lvl="0" indent="0" algn="r" rtl="0">
              <a:spcBef>
                <a:spcPts val="0"/>
              </a:spcBef>
              <a:spcAft>
                <a:spcPts val="0"/>
              </a:spcAft>
              <a:buNone/>
            </a:pPr>
            <a:r>
              <a:rPr lang="id-ID" sz="1400" dirty="0" smtClean="0">
                <a:solidFill>
                  <a:schemeClr val="accent1"/>
                </a:solidFill>
              </a:rPr>
              <a:t>SURTINA ALI</a:t>
            </a:r>
            <a:endParaRPr sz="1400" dirty="0">
              <a:solidFill>
                <a:schemeClr val="accent1"/>
              </a:solidFill>
            </a:endParaRPr>
          </a:p>
        </p:txBody>
      </p:sp>
      <p:sp>
        <p:nvSpPr>
          <p:cNvPr id="111" name="Google Shape;111;p22"/>
          <p:cNvSpPr/>
          <p:nvPr/>
        </p:nvSpPr>
        <p:spPr>
          <a:xfrm>
            <a:off x="2249963" y="4425405"/>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00443" y="890821"/>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1056761" y="3339523"/>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1153691" y="3428996"/>
            <a:ext cx="268960" cy="152825"/>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527888" y="364149"/>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672040" y="485956"/>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4580482" cy="15953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THANKS!</a:t>
            </a:r>
            <a:endParaRPr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72623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Pengantar IoT</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7" name="Title 6"/>
          <p:cNvSpPr>
            <a:spLocks noGrp="1"/>
          </p:cNvSpPr>
          <p:nvPr>
            <p:ph type="ctrTitle" idx="17"/>
          </p:nvPr>
        </p:nvSpPr>
        <p:spPr>
          <a:xfrm>
            <a:off x="311700" y="1738851"/>
            <a:ext cx="8345213" cy="2028497"/>
          </a:xfrm>
        </p:spPr>
        <p:txBody>
          <a:bodyPr/>
          <a:lstStyle/>
          <a:p>
            <a:pPr algn="just"/>
            <a:r>
              <a:rPr lang="id-ID" sz="1600" dirty="0" smtClean="0">
                <a:latin typeface="Roboto Black" panose="020B0604020202020204" charset="0"/>
                <a:ea typeface="Roboto Black" panose="020B0604020202020204" charset="0"/>
              </a:rPr>
              <a:t>	Internet </a:t>
            </a:r>
            <a:r>
              <a:rPr lang="id-ID" sz="1600" dirty="0">
                <a:latin typeface="Roboto Black" panose="020B0604020202020204" charset="0"/>
                <a:ea typeface="Roboto Black" panose="020B0604020202020204" charset="0"/>
              </a:rPr>
              <a:t>of Things (IoT) adalah konsep yang menghubungkan berbagai perangkat fisik ke internet, memungkinkan mereka untuk mengumpulkan, bertukar, dan memproses data. </a:t>
            </a:r>
            <a:r>
              <a:rPr lang="id-ID" sz="1600" dirty="0"/>
              <a:t>Contoh perangkat IoT termasuk perangkat rumah pintar seperti termostat cerdas dan kamera keamanan, sensor industri yang memantau mesin pabrik, serta perangkat kesehatan seperti alat pemantau detak jantung. Meskipun IoT menawarkan banyak manfaat, seperti peningkatan efisiensi dan kenyamanan, juga membawa tantangan keamanan yang signifikan.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336331"/>
            <a:ext cx="8520600" cy="481071"/>
          </a:xfrm>
          <a:prstGeom prst="rect">
            <a:avLst/>
          </a:prstGeom>
        </p:spPr>
        <p:txBody>
          <a:bodyPr spcFirstLastPara="1" wrap="square" lIns="91425" tIns="91425" rIns="91425" bIns="91425" anchor="b" anchorCtr="0">
            <a:noAutofit/>
          </a:bodyPr>
          <a:lstStyle/>
          <a:p>
            <a:r>
              <a:rPr lang="id-ID" dirty="0"/>
              <a:t>Tantangan Keamanan IoT</a:t>
            </a:r>
          </a:p>
        </p:txBody>
      </p:sp>
      <p:sp>
        <p:nvSpPr>
          <p:cNvPr id="276" name="Google Shape;276;p25"/>
          <p:cNvSpPr txBox="1">
            <a:spLocks noGrp="1"/>
          </p:cNvSpPr>
          <p:nvPr>
            <p:ph type="subTitle" idx="1"/>
          </p:nvPr>
        </p:nvSpPr>
        <p:spPr>
          <a:xfrm>
            <a:off x="115614" y="1949496"/>
            <a:ext cx="4368570" cy="2898313"/>
          </a:xfrm>
          <a:prstGeom prst="rect">
            <a:avLst/>
          </a:prstGeom>
        </p:spPr>
        <p:txBody>
          <a:bodyPr spcFirstLastPara="1" wrap="square" lIns="91425" tIns="91425" rIns="91425" bIns="91425" anchor="t" anchorCtr="0">
            <a:noAutofit/>
          </a:bodyPr>
          <a:lstStyle/>
          <a:p>
            <a:pPr algn="l"/>
            <a:r>
              <a:rPr lang="id-ID" sz="1600" dirty="0" smtClean="0"/>
              <a:t>Variasi Produsen </a:t>
            </a:r>
            <a:r>
              <a:rPr lang="id-ID" sz="1600" dirty="0"/>
              <a:t>dan Perangkat: Beragamnya perangkat dan produsen IoT menyebabkan kurangnya standar keamanan yang konsisten. Setiap produsen mungkin memiliki pendekatan yang berbeda terhadap keamanan.</a:t>
            </a:r>
          </a:p>
          <a:p>
            <a:pPr algn="l"/>
            <a:r>
              <a:rPr lang="id-ID" sz="1600" dirty="0"/>
              <a:t>Desain yang Tidak Mengutamakan Keamanan: Banyak perangkat IoT dirancang dengan fokus pada biaya rendah dan waktu ke pasar yang cepat, sehingga keamanan sering kali diabaikan atau menjadi pertimbangan sekunder.</a:t>
            </a:r>
          </a:p>
        </p:txBody>
      </p:sp>
      <p:sp>
        <p:nvSpPr>
          <p:cNvPr id="278" name="Google Shape;278;p25"/>
          <p:cNvSpPr txBox="1">
            <a:spLocks noGrp="1"/>
          </p:cNvSpPr>
          <p:nvPr>
            <p:ph type="subTitle" idx="3"/>
          </p:nvPr>
        </p:nvSpPr>
        <p:spPr>
          <a:xfrm>
            <a:off x="4484184" y="1752340"/>
            <a:ext cx="4591302" cy="3042193"/>
          </a:xfrm>
          <a:prstGeom prst="rect">
            <a:avLst/>
          </a:prstGeom>
        </p:spPr>
        <p:txBody>
          <a:bodyPr spcFirstLastPara="1" wrap="square" lIns="91425" tIns="91425" rIns="91425" bIns="91425" anchor="t" anchorCtr="0">
            <a:noAutofit/>
          </a:bodyPr>
          <a:lstStyle/>
          <a:p>
            <a:pPr algn="l"/>
            <a:r>
              <a:rPr lang="id-ID" sz="1600" dirty="0" smtClean="0"/>
              <a:t>Daya </a:t>
            </a:r>
            <a:r>
              <a:rPr lang="id-ID" sz="1600" dirty="0"/>
              <a:t>dan Kapasitas Terbatas: Banyak perangkat IoT memiliki keterbatasan daya, memori, dan kemampuan pemrosesan, yang membatasi kemampuan mereka untuk menjalankan mekanisme keamanan yang kompleks seperti enkripsi yang kuat atau analisis anomali secara real-time.</a:t>
            </a:r>
          </a:p>
          <a:p>
            <a:pPr algn="l"/>
            <a:r>
              <a:rPr lang="id-ID" sz="1600" dirty="0"/>
              <a:t>Fungsi Terbatas: Karena perangkat IoT sering kali dirancang untuk tugas-tugas khusus dengan fungsi minimal, menambahkan fitur keamanan yang canggih bisa menjadi tantangan teknis.</a:t>
            </a:r>
          </a:p>
          <a:p>
            <a:pPr algn="l"/>
            <a:r>
              <a:rPr lang="id-ID" sz="2400" dirty="0"/>
              <a:t> </a:t>
            </a:r>
          </a:p>
        </p:txBody>
      </p:sp>
      <p:sp>
        <p:nvSpPr>
          <p:cNvPr id="279" name="Google Shape;279;p25"/>
          <p:cNvSpPr txBox="1">
            <a:spLocks noGrp="1"/>
          </p:cNvSpPr>
          <p:nvPr>
            <p:ph type="ctrTitle"/>
          </p:nvPr>
        </p:nvSpPr>
        <p:spPr>
          <a:xfrm>
            <a:off x="-329931" y="1274864"/>
            <a:ext cx="4348635" cy="576054"/>
          </a:xfrm>
          <a:prstGeom prst="rect">
            <a:avLst/>
          </a:prstGeom>
        </p:spPr>
        <p:txBody>
          <a:bodyPr spcFirstLastPara="1" wrap="square" lIns="91425" tIns="91425" rIns="91425" bIns="91425" anchor="b" anchorCtr="0">
            <a:noAutofit/>
          </a:bodyPr>
          <a:lstStyle/>
          <a:p>
            <a:r>
              <a:rPr lang="id-ID" sz="1600" dirty="0" smtClean="0"/>
              <a:t>1. </a:t>
            </a:r>
            <a:r>
              <a:rPr lang="id-ID" sz="1600" dirty="0"/>
              <a:t>Kurangnya Standar Keamanan</a:t>
            </a:r>
            <a:endParaRPr lang="id-ID" dirty="0"/>
          </a:p>
        </p:txBody>
      </p:sp>
      <p:cxnSp>
        <p:nvCxnSpPr>
          <p:cNvPr id="291" name="Google Shape;291;p25"/>
          <p:cNvCxnSpPr/>
          <p:nvPr/>
        </p:nvCxnSpPr>
        <p:spPr>
          <a:xfrm>
            <a:off x="311700" y="842454"/>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itle 1"/>
          <p:cNvSpPr>
            <a:spLocks noGrp="1"/>
          </p:cNvSpPr>
          <p:nvPr>
            <p:ph type="ctrTitle" idx="5"/>
          </p:nvPr>
        </p:nvSpPr>
        <p:spPr>
          <a:xfrm>
            <a:off x="4484184" y="1593773"/>
            <a:ext cx="4659816" cy="247381"/>
          </a:xfrm>
        </p:spPr>
        <p:txBody>
          <a:bodyPr/>
          <a:lstStyle/>
          <a:p>
            <a:r>
              <a:rPr lang="id-ID" sz="1600" dirty="0" smtClean="0"/>
              <a:t>2.</a:t>
            </a:r>
            <a:r>
              <a:rPr lang="id-ID" sz="2000" dirty="0" smtClean="0"/>
              <a:t> </a:t>
            </a:r>
            <a:r>
              <a:rPr lang="id-ID" sz="1600" dirty="0"/>
              <a:t>Keterbatasan Sumber Daya Perangkat</a:t>
            </a:r>
          </a:p>
        </p:txBody>
      </p:sp>
      <p:sp>
        <p:nvSpPr>
          <p:cNvPr id="5" name="Rounded Rectangle 4"/>
          <p:cNvSpPr/>
          <p:nvPr/>
        </p:nvSpPr>
        <p:spPr>
          <a:xfrm>
            <a:off x="115614" y="1198178"/>
            <a:ext cx="4368570" cy="384678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4614042" y="1198179"/>
            <a:ext cx="4393324" cy="384678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336331"/>
            <a:ext cx="8520600" cy="4810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2400" dirty="0"/>
          </a:p>
        </p:txBody>
      </p:sp>
      <p:sp>
        <p:nvSpPr>
          <p:cNvPr id="276" name="Google Shape;276;p25"/>
          <p:cNvSpPr txBox="1">
            <a:spLocks noGrp="1"/>
          </p:cNvSpPr>
          <p:nvPr>
            <p:ph type="subTitle" idx="1"/>
          </p:nvPr>
        </p:nvSpPr>
        <p:spPr>
          <a:xfrm>
            <a:off x="311700" y="1797270"/>
            <a:ext cx="4172484" cy="3050540"/>
          </a:xfrm>
          <a:prstGeom prst="rect">
            <a:avLst/>
          </a:prstGeom>
        </p:spPr>
        <p:txBody>
          <a:bodyPr spcFirstLastPara="1" wrap="square" lIns="91425" tIns="91425" rIns="91425" bIns="91425" anchor="t" anchorCtr="0">
            <a:noAutofit/>
          </a:bodyPr>
          <a:lstStyle/>
          <a:p>
            <a:pPr marL="268288" indent="-268288" algn="l"/>
            <a:r>
              <a:rPr lang="id-ID" sz="1600" dirty="0"/>
              <a:t>Patch Keamanan Tidak Rutin: Beberapa perangkat IoT jarang atau bahkan tidak pernah menerima pembaruan perangkat lunak, yang berarti mereka tetap rentan terhadap kerentanan keamanan yang diketahui.</a:t>
            </a:r>
          </a:p>
          <a:p>
            <a:pPr marL="268288" indent="-268288" algn="l"/>
            <a:r>
              <a:rPr lang="id-ID" sz="1600" dirty="0"/>
              <a:t>Kompleksitas Distribusi Update: Distribusi dan pengelolaan update perangkat lunak bisa rumit, terutama untuk perangkat yang tidak memiliki mekanisme pembaruan otomatis atau yang dipasang di lokasi terpencil.</a:t>
            </a:r>
          </a:p>
          <a:p>
            <a:pPr marL="0" lvl="0" indent="0" algn="l"/>
            <a:endParaRPr sz="3600" dirty="0"/>
          </a:p>
        </p:txBody>
      </p:sp>
      <p:sp>
        <p:nvSpPr>
          <p:cNvPr id="278" name="Google Shape;278;p25"/>
          <p:cNvSpPr txBox="1">
            <a:spLocks noGrp="1"/>
          </p:cNvSpPr>
          <p:nvPr>
            <p:ph type="subTitle" idx="3"/>
          </p:nvPr>
        </p:nvSpPr>
        <p:spPr>
          <a:xfrm>
            <a:off x="4572000" y="1904788"/>
            <a:ext cx="4288242" cy="1985126"/>
          </a:xfrm>
          <a:prstGeom prst="rect">
            <a:avLst/>
          </a:prstGeom>
        </p:spPr>
        <p:txBody>
          <a:bodyPr spcFirstLastPara="1" wrap="square" lIns="91425" tIns="91425" rIns="91425" bIns="91425" anchor="t" anchorCtr="0">
            <a:noAutofit/>
          </a:bodyPr>
          <a:lstStyle/>
          <a:p>
            <a:pPr algn="l"/>
            <a:r>
              <a:rPr lang="id-ID" sz="1600" dirty="0"/>
              <a:t>Kredensial Default: Banyak perangkat IoT menggunakan kredensial default (seperti username dan password standar) yang sering tidak diubah oleh pengguna, sehingga mudah ditebak oleh peretas.</a:t>
            </a:r>
          </a:p>
          <a:p>
            <a:pPr algn="l"/>
            <a:r>
              <a:rPr lang="id-ID" sz="1600" dirty="0"/>
              <a:t>Metode Autentikasi Lemah: Metode autentikasi yang tidak memadai, seperti password yang lemah atau tidak adanya otentikasi dua faktor, membuat perangkat rentan terhadap akses tidak sah.</a:t>
            </a:r>
          </a:p>
          <a:p>
            <a:pPr lvl="0" algn="l"/>
            <a:endParaRPr lang="id-ID" sz="2400" dirty="0"/>
          </a:p>
        </p:txBody>
      </p:sp>
      <p:sp>
        <p:nvSpPr>
          <p:cNvPr id="279" name="Google Shape;279;p25"/>
          <p:cNvSpPr txBox="1">
            <a:spLocks noGrp="1"/>
          </p:cNvSpPr>
          <p:nvPr>
            <p:ph type="ctrTitle"/>
          </p:nvPr>
        </p:nvSpPr>
        <p:spPr>
          <a:xfrm>
            <a:off x="-76059" y="1442311"/>
            <a:ext cx="4560243" cy="461269"/>
          </a:xfrm>
          <a:prstGeom prst="rect">
            <a:avLst/>
          </a:prstGeom>
        </p:spPr>
        <p:txBody>
          <a:bodyPr spcFirstLastPara="1" wrap="square" lIns="91425" tIns="91425" rIns="91425" bIns="91425" anchor="b" anchorCtr="0">
            <a:noAutofit/>
          </a:bodyPr>
          <a:lstStyle/>
          <a:p>
            <a:r>
              <a:rPr lang="id-ID" sz="1600" dirty="0"/>
              <a:t>3</a:t>
            </a:r>
            <a:r>
              <a:rPr lang="id-ID" sz="1600" dirty="0" smtClean="0"/>
              <a:t>. </a:t>
            </a:r>
            <a:r>
              <a:rPr lang="id-ID" sz="1600" dirty="0"/>
              <a:t>Update Perangkat Lunak yang Tidak Konsisten</a:t>
            </a:r>
            <a:endParaRPr lang="id-ID" dirty="0"/>
          </a:p>
        </p:txBody>
      </p:sp>
      <p:cxnSp>
        <p:nvCxnSpPr>
          <p:cNvPr id="291" name="Google Shape;291;p25"/>
          <p:cNvCxnSpPr/>
          <p:nvPr/>
        </p:nvCxnSpPr>
        <p:spPr>
          <a:xfrm>
            <a:off x="311700" y="842454"/>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Title 1"/>
          <p:cNvSpPr>
            <a:spLocks noGrp="1"/>
          </p:cNvSpPr>
          <p:nvPr>
            <p:ph type="ctrTitle" idx="5"/>
          </p:nvPr>
        </p:nvSpPr>
        <p:spPr>
          <a:xfrm>
            <a:off x="4484184" y="1545761"/>
            <a:ext cx="4523182" cy="357819"/>
          </a:xfrm>
        </p:spPr>
        <p:txBody>
          <a:bodyPr/>
          <a:lstStyle/>
          <a:p>
            <a:r>
              <a:rPr lang="id-ID" sz="1600" dirty="0"/>
              <a:t>4</a:t>
            </a:r>
            <a:r>
              <a:rPr lang="id-ID" sz="1600" dirty="0" smtClean="0"/>
              <a:t>. </a:t>
            </a:r>
            <a:r>
              <a:rPr lang="id-ID" sz="1600" dirty="0"/>
              <a:t>Otentikasi dan Otorisasi yang Lemah</a:t>
            </a:r>
            <a:br>
              <a:rPr lang="id-ID" sz="1600" dirty="0"/>
            </a:br>
            <a:endParaRPr lang="id-ID" sz="1600" dirty="0"/>
          </a:p>
        </p:txBody>
      </p:sp>
      <p:sp>
        <p:nvSpPr>
          <p:cNvPr id="5" name="Rounded Rectangle 4"/>
          <p:cNvSpPr/>
          <p:nvPr/>
        </p:nvSpPr>
        <p:spPr>
          <a:xfrm>
            <a:off x="115614" y="1198179"/>
            <a:ext cx="4456386" cy="382576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ounded Rectangle 22"/>
          <p:cNvSpPr/>
          <p:nvPr/>
        </p:nvSpPr>
        <p:spPr>
          <a:xfrm>
            <a:off x="4675857" y="1198179"/>
            <a:ext cx="4331509" cy="382576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217349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2" name="Google Shape;402;p28"/>
          <p:cNvSpPr/>
          <p:nvPr/>
        </p:nvSpPr>
        <p:spPr>
          <a:xfrm>
            <a:off x="631896" y="1125008"/>
            <a:ext cx="169089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4" name="Google Shape;404;p28"/>
          <p:cNvSpPr txBox="1">
            <a:spLocks noGrp="1"/>
          </p:cNvSpPr>
          <p:nvPr>
            <p:ph type="ctrTitle"/>
          </p:nvPr>
        </p:nvSpPr>
        <p:spPr>
          <a:xfrm>
            <a:off x="652695" y="1277942"/>
            <a:ext cx="2076000" cy="196200"/>
          </a:xfrm>
          <a:prstGeom prst="rect">
            <a:avLst/>
          </a:prstGeom>
        </p:spPr>
        <p:txBody>
          <a:bodyPr spcFirstLastPara="1" wrap="square" lIns="91425" tIns="91425" rIns="91425" bIns="91425" anchor="b" anchorCtr="0">
            <a:noAutofit/>
          </a:bodyPr>
          <a:lstStyle/>
          <a:p>
            <a:pPr lvl="0"/>
            <a:r>
              <a:rPr lang="id-ID" dirty="0">
                <a:solidFill>
                  <a:schemeClr val="tx1"/>
                </a:solidFill>
              </a:rPr>
              <a:t>Kerentanan Jaringan</a:t>
            </a:r>
            <a:endParaRPr dirty="0">
              <a:solidFill>
                <a:schemeClr val="tx1"/>
              </a:solidFill>
            </a:endParaRPr>
          </a:p>
        </p:txBody>
      </p:sp>
      <p:cxnSp>
        <p:nvCxnSpPr>
          <p:cNvPr id="407" name="Google Shape;407;p28"/>
          <p:cNvCxnSpPr/>
          <p:nvPr/>
        </p:nvCxnSpPr>
        <p:spPr>
          <a:xfrm>
            <a:off x="0" y="778197"/>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94711" y="112500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207996" y="1238817"/>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6" name="Google Shape;436;p28"/>
          <p:cNvSpPr/>
          <p:nvPr/>
        </p:nvSpPr>
        <p:spPr>
          <a:xfrm>
            <a:off x="7261881" y="1282045"/>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7395965" y="1386021"/>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907471" y="2948494"/>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8052008" y="1595162"/>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622741" y="1736271"/>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819641" y="2113773"/>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603668" y="1104388"/>
            <a:ext cx="4542029" cy="2862322"/>
          </a:xfrm>
          <a:prstGeom prst="rect">
            <a:avLst/>
          </a:prstGeom>
          <a:noFill/>
        </p:spPr>
        <p:txBody>
          <a:bodyPr wrap="square" rtlCol="0">
            <a:spAutoFit/>
          </a:bodyPr>
          <a:lstStyle/>
          <a:p>
            <a:r>
              <a:rPr lang="id-ID" sz="1600" dirty="0">
                <a:solidFill>
                  <a:schemeClr val="bg1"/>
                </a:solidFill>
              </a:rPr>
              <a:t>Koneksi Tidak Aman: Perangkat IoT sering terhubung melalui jaringan yang tidak aman, yang meningkatkan risiko intersepsi data dan serangan man-in-the-middle.</a:t>
            </a:r>
          </a:p>
          <a:p>
            <a:r>
              <a:rPr lang="id-ID" sz="1600" dirty="0">
                <a:solidFill>
                  <a:schemeClr val="bg1"/>
                </a:solidFill>
              </a:rPr>
              <a:t>Penyebaran Tidak Terkendali: Banyak perangkat IoT tersebar luas dan sering kali tidak dikelola dengan baik, menciptakan titik-titik lemah dalam jaringan yang dapat dieksploitasi oleh penyerang.</a:t>
            </a:r>
          </a:p>
          <a:p>
            <a:r>
              <a:rPr lang="id-ID" sz="1800" dirty="0">
                <a:solidFill>
                  <a:schemeClr val="bg1"/>
                </a:solidFill>
              </a:rPr>
              <a:t> </a:t>
            </a:r>
          </a:p>
          <a:p>
            <a:endParaRPr lang="id-ID" sz="1800" dirty="0">
              <a:solidFill>
                <a:schemeClr val="bg1"/>
              </a:solidFill>
            </a:endParaRPr>
          </a:p>
        </p:txBody>
      </p:sp>
      <p:sp>
        <p:nvSpPr>
          <p:cNvPr id="46" name="Google Shape;410;p28"/>
          <p:cNvSpPr/>
          <p:nvPr/>
        </p:nvSpPr>
        <p:spPr>
          <a:xfrm>
            <a:off x="306660" y="3316009"/>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1" name="Google Shape;401;p28"/>
          <p:cNvSpPr/>
          <p:nvPr/>
        </p:nvSpPr>
        <p:spPr>
          <a:xfrm>
            <a:off x="730559" y="3255183"/>
            <a:ext cx="2083345" cy="428331"/>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631896" y="1002882"/>
            <a:ext cx="2089049" cy="60726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0" y="115614"/>
            <a:ext cx="9043639" cy="662583"/>
          </a:xfrm>
          <a:prstGeom prst="rect">
            <a:avLst/>
          </a:prstGeom>
        </p:spPr>
        <p:txBody>
          <a:bodyPr spcFirstLastPara="1" wrap="square" lIns="91425" tIns="91425" rIns="91425" bIns="91425" anchor="b" anchorCtr="0">
            <a:noAutofit/>
          </a:bodyPr>
          <a:lstStyle/>
          <a:p>
            <a:r>
              <a:rPr lang="id-ID" dirty="0"/>
              <a:t>Pendekatan untuk Meningkatkan Keamanan IoT</a:t>
            </a:r>
          </a:p>
        </p:txBody>
      </p:sp>
      <p:sp>
        <p:nvSpPr>
          <p:cNvPr id="404" name="Google Shape;404;p28"/>
          <p:cNvSpPr txBox="1">
            <a:spLocks noGrp="1"/>
          </p:cNvSpPr>
          <p:nvPr>
            <p:ph type="ctrTitle"/>
          </p:nvPr>
        </p:nvSpPr>
        <p:spPr>
          <a:xfrm>
            <a:off x="617275" y="1536068"/>
            <a:ext cx="2076000" cy="196200"/>
          </a:xfrm>
          <a:prstGeom prst="rect">
            <a:avLst/>
          </a:prstGeom>
        </p:spPr>
        <p:txBody>
          <a:bodyPr spcFirstLastPara="1" wrap="square" lIns="91425" tIns="91425" rIns="91425" bIns="91425" anchor="b" anchorCtr="0">
            <a:noAutofit/>
          </a:bodyPr>
          <a:lstStyle/>
          <a:p>
            <a:r>
              <a:rPr lang="id-ID" dirty="0">
                <a:solidFill>
                  <a:schemeClr val="tx1"/>
                </a:solidFill>
              </a:rPr>
              <a:t>Desain Keamanan Sejak Awal (Security by Design)</a:t>
            </a:r>
            <a:br>
              <a:rPr lang="id-ID" dirty="0">
                <a:solidFill>
                  <a:schemeClr val="tx1"/>
                </a:solidFill>
              </a:rPr>
            </a:br>
            <a:endParaRPr dirty="0">
              <a:solidFill>
                <a:schemeClr val="tx1"/>
              </a:solidFill>
            </a:endParaRPr>
          </a:p>
        </p:txBody>
      </p:sp>
      <p:cxnSp>
        <p:nvCxnSpPr>
          <p:cNvPr id="407" name="Google Shape;407;p28"/>
          <p:cNvCxnSpPr/>
          <p:nvPr/>
        </p:nvCxnSpPr>
        <p:spPr>
          <a:xfrm>
            <a:off x="0" y="778197"/>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94711" y="112500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193375" y="324599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207996" y="1238817"/>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6" name="Google Shape;436;p28"/>
          <p:cNvSpPr/>
          <p:nvPr/>
        </p:nvSpPr>
        <p:spPr>
          <a:xfrm>
            <a:off x="7261881" y="1282045"/>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7395965" y="1386021"/>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907471" y="2948494"/>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8052008" y="1595162"/>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622741" y="1736271"/>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819641" y="2113773"/>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747522" y="1092083"/>
            <a:ext cx="4542029" cy="2277547"/>
          </a:xfrm>
          <a:prstGeom prst="rect">
            <a:avLst/>
          </a:prstGeom>
          <a:noFill/>
        </p:spPr>
        <p:txBody>
          <a:bodyPr wrap="square" rtlCol="0">
            <a:spAutoFit/>
          </a:bodyPr>
          <a:lstStyle/>
          <a:p>
            <a:pPr>
              <a:tabLst>
                <a:tab pos="357188" algn="l"/>
              </a:tabLst>
            </a:pPr>
            <a:r>
              <a:rPr lang="id-ID" dirty="0">
                <a:solidFill>
                  <a:schemeClr val="bg1"/>
                </a:solidFill>
              </a:rPr>
              <a:t>	</a:t>
            </a:r>
            <a:r>
              <a:rPr lang="id-ID" dirty="0" smtClean="0">
                <a:solidFill>
                  <a:schemeClr val="bg1"/>
                </a:solidFill>
              </a:rPr>
              <a:t>Pendekatan </a:t>
            </a:r>
            <a:r>
              <a:rPr lang="id-ID" dirty="0">
                <a:solidFill>
                  <a:schemeClr val="bg1"/>
                </a:solidFill>
              </a:rPr>
              <a:t>Proaktif: Memastikan bahwa keamanan menjadi bagian integral dari proses desain dan pengembangan perangkat IoT. Ini termasuk analisis risiko keamanan sejak tahap awal pengembangan.</a:t>
            </a:r>
          </a:p>
          <a:p>
            <a:pPr>
              <a:tabLst>
                <a:tab pos="357188" algn="l"/>
              </a:tabLst>
            </a:pPr>
            <a:r>
              <a:rPr lang="id-ID" dirty="0">
                <a:solidFill>
                  <a:schemeClr val="bg1"/>
                </a:solidFill>
              </a:rPr>
              <a:t>	</a:t>
            </a:r>
            <a:r>
              <a:rPr lang="id-ID" dirty="0" smtClean="0">
                <a:solidFill>
                  <a:schemeClr val="bg1"/>
                </a:solidFill>
              </a:rPr>
              <a:t>Enkripsi </a:t>
            </a:r>
            <a:r>
              <a:rPr lang="id-ID" dirty="0">
                <a:solidFill>
                  <a:schemeClr val="bg1"/>
                </a:solidFill>
              </a:rPr>
              <a:t>Data: Mengimplementasikan enkripsi untuk data yang sedang ditransfer antar perangkat dan data yang disimpan di perangkat untuk melindungi dari penyadapan dan pencurian data.</a:t>
            </a:r>
          </a:p>
          <a:p>
            <a:r>
              <a:rPr lang="id-ID" sz="1600" dirty="0">
                <a:solidFill>
                  <a:schemeClr val="bg1"/>
                </a:solidFill>
              </a:rPr>
              <a:t> </a:t>
            </a:r>
          </a:p>
        </p:txBody>
      </p:sp>
      <p:sp>
        <p:nvSpPr>
          <p:cNvPr id="46" name="Google Shape;410;p28"/>
          <p:cNvSpPr/>
          <p:nvPr/>
        </p:nvSpPr>
        <p:spPr>
          <a:xfrm>
            <a:off x="306660" y="337176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8" name="Google Shape;404;p28"/>
          <p:cNvSpPr txBox="1">
            <a:spLocks noGrp="1"/>
          </p:cNvSpPr>
          <p:nvPr>
            <p:ph type="ctrTitle"/>
          </p:nvPr>
        </p:nvSpPr>
        <p:spPr>
          <a:xfrm>
            <a:off x="737905" y="3683515"/>
            <a:ext cx="2076000" cy="196200"/>
          </a:xfrm>
          <a:prstGeom prst="rect">
            <a:avLst/>
          </a:prstGeom>
        </p:spPr>
        <p:txBody>
          <a:bodyPr spcFirstLastPara="1" wrap="square" lIns="91425" tIns="91425" rIns="91425" bIns="91425" anchor="b" anchorCtr="0">
            <a:noAutofit/>
          </a:bodyPr>
          <a:lstStyle/>
          <a:p>
            <a:r>
              <a:rPr lang="id-ID" dirty="0">
                <a:solidFill>
                  <a:schemeClr val="tx1"/>
                </a:solidFill>
              </a:rPr>
              <a:t>Otentikasi dan Otorisasi yang Kuat</a:t>
            </a:r>
            <a:br>
              <a:rPr lang="id-ID" dirty="0">
                <a:solidFill>
                  <a:schemeClr val="tx1"/>
                </a:solidFill>
              </a:rPr>
            </a:br>
            <a:endParaRPr dirty="0">
              <a:solidFill>
                <a:schemeClr val="tx1"/>
              </a:solidFill>
            </a:endParaRPr>
          </a:p>
        </p:txBody>
      </p:sp>
      <p:sp>
        <p:nvSpPr>
          <p:cNvPr id="5" name="TextBox 4"/>
          <p:cNvSpPr txBox="1"/>
          <p:nvPr/>
        </p:nvSpPr>
        <p:spPr>
          <a:xfrm>
            <a:off x="2813904" y="3292732"/>
            <a:ext cx="5924718" cy="1846659"/>
          </a:xfrm>
          <a:prstGeom prst="rect">
            <a:avLst/>
          </a:prstGeom>
          <a:noFill/>
        </p:spPr>
        <p:txBody>
          <a:bodyPr wrap="square" rtlCol="0">
            <a:spAutoFit/>
          </a:bodyPr>
          <a:lstStyle/>
          <a:p>
            <a:pPr>
              <a:tabLst>
                <a:tab pos="268288" algn="l"/>
              </a:tabLst>
            </a:pPr>
            <a:r>
              <a:rPr lang="id-ID" dirty="0" smtClean="0">
                <a:solidFill>
                  <a:schemeClr val="bg1"/>
                </a:solidFill>
              </a:rPr>
              <a:t>	Autentikasi </a:t>
            </a:r>
            <a:r>
              <a:rPr lang="id-ID" dirty="0">
                <a:solidFill>
                  <a:schemeClr val="bg1"/>
                </a:solidFill>
              </a:rPr>
              <a:t>Multi-Faktor (MFA): Menggunakan autentikasi multi-faktor untuk meningkatkan keamanan akses perangkat, sehingga meskipun satu faktor (seperti password) kompromi, perangkat tetap aman.</a:t>
            </a:r>
          </a:p>
          <a:p>
            <a:pPr>
              <a:tabLst>
                <a:tab pos="268288" algn="l"/>
              </a:tabLst>
            </a:pPr>
            <a:r>
              <a:rPr lang="id-ID" dirty="0" smtClean="0">
                <a:solidFill>
                  <a:schemeClr val="bg1"/>
                </a:solidFill>
              </a:rPr>
              <a:t>	Pengelolaan </a:t>
            </a:r>
            <a:r>
              <a:rPr lang="id-ID" dirty="0">
                <a:solidFill>
                  <a:schemeClr val="bg1"/>
                </a:solidFill>
              </a:rPr>
              <a:t>Kredensial: Menghindari penggunaan kredensial default dan memastikan kredensial mudah diubah oleh pengguna. Selain itu, mendesain perangkat dengan kemampuan untuk mendeteksi dan menolak penggunaan kredensial default.</a:t>
            </a:r>
          </a:p>
          <a:p>
            <a:pPr lvl="0"/>
            <a:endParaRPr lang="id-ID" sz="1600" dirty="0">
              <a:solidFill>
                <a:schemeClr val="bg1"/>
              </a:solidFill>
            </a:endParaRPr>
          </a:p>
        </p:txBody>
      </p:sp>
    </p:spTree>
    <p:extLst>
      <p:ext uri="{BB962C8B-B14F-4D97-AF65-F5344CB8AC3E}">
        <p14:creationId xmlns:p14="http://schemas.microsoft.com/office/powerpoint/2010/main" val="1752745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1" name="Google Shape;401;p28"/>
          <p:cNvSpPr/>
          <p:nvPr/>
        </p:nvSpPr>
        <p:spPr>
          <a:xfrm>
            <a:off x="730559" y="3255183"/>
            <a:ext cx="2083345" cy="428331"/>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631896" y="1002882"/>
            <a:ext cx="2089049" cy="60726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0" y="115614"/>
            <a:ext cx="9043639" cy="662583"/>
          </a:xfrm>
          <a:prstGeom prst="rect">
            <a:avLst/>
          </a:prstGeom>
        </p:spPr>
        <p:txBody>
          <a:bodyPr spcFirstLastPara="1" wrap="square" lIns="91425" tIns="91425" rIns="91425" bIns="91425" anchor="b" anchorCtr="0">
            <a:noAutofit/>
          </a:bodyPr>
          <a:lstStyle/>
          <a:p>
            <a:r>
              <a:rPr lang="id-ID" dirty="0"/>
              <a:t>Pendekatan untuk Meningkatkan Keamanan IoT</a:t>
            </a:r>
          </a:p>
        </p:txBody>
      </p:sp>
      <p:sp>
        <p:nvSpPr>
          <p:cNvPr id="404" name="Google Shape;404;p28"/>
          <p:cNvSpPr txBox="1">
            <a:spLocks noGrp="1"/>
          </p:cNvSpPr>
          <p:nvPr>
            <p:ph type="ctrTitle"/>
          </p:nvPr>
        </p:nvSpPr>
        <p:spPr>
          <a:xfrm>
            <a:off x="617275" y="1713201"/>
            <a:ext cx="2076000" cy="196200"/>
          </a:xfrm>
          <a:prstGeom prst="rect">
            <a:avLst/>
          </a:prstGeom>
        </p:spPr>
        <p:txBody>
          <a:bodyPr spcFirstLastPara="1" wrap="square" lIns="91425" tIns="91425" rIns="91425" bIns="91425" anchor="b" anchorCtr="0">
            <a:noAutofit/>
          </a:bodyPr>
          <a:lstStyle/>
          <a:p>
            <a:r>
              <a:rPr lang="id-ID" dirty="0">
                <a:solidFill>
                  <a:schemeClr val="tx1"/>
                </a:solidFill>
              </a:rPr>
              <a:t>Pembaruan Perangkat Lunak Berkala</a:t>
            </a:r>
            <a:br>
              <a:rPr lang="id-ID" dirty="0">
                <a:solidFill>
                  <a:schemeClr val="tx1"/>
                </a:solidFill>
              </a:rPr>
            </a:br>
            <a:r>
              <a:rPr lang="id-ID" dirty="0">
                <a:solidFill>
                  <a:schemeClr val="tx1"/>
                </a:solidFill>
              </a:rPr>
              <a:t/>
            </a:r>
            <a:br>
              <a:rPr lang="id-ID" dirty="0">
                <a:solidFill>
                  <a:schemeClr val="tx1"/>
                </a:solidFill>
              </a:rPr>
            </a:br>
            <a:endParaRPr dirty="0">
              <a:solidFill>
                <a:schemeClr val="tx1"/>
              </a:solidFill>
            </a:endParaRPr>
          </a:p>
        </p:txBody>
      </p:sp>
      <p:cxnSp>
        <p:nvCxnSpPr>
          <p:cNvPr id="407" name="Google Shape;407;p28"/>
          <p:cNvCxnSpPr/>
          <p:nvPr/>
        </p:nvCxnSpPr>
        <p:spPr>
          <a:xfrm>
            <a:off x="0" y="778197"/>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94711" y="112500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193375" y="324599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207996" y="1238817"/>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6" name="Google Shape;436;p28"/>
          <p:cNvSpPr/>
          <p:nvPr/>
        </p:nvSpPr>
        <p:spPr>
          <a:xfrm>
            <a:off x="7261881" y="1282045"/>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7395965" y="1386021"/>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907471" y="2948494"/>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8052008" y="1595162"/>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622741" y="1736271"/>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819641" y="2113773"/>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747522" y="1092083"/>
            <a:ext cx="4542029" cy="2277547"/>
          </a:xfrm>
          <a:prstGeom prst="rect">
            <a:avLst/>
          </a:prstGeom>
          <a:noFill/>
        </p:spPr>
        <p:txBody>
          <a:bodyPr wrap="square" rtlCol="0">
            <a:spAutoFit/>
          </a:bodyPr>
          <a:lstStyle/>
          <a:p>
            <a:pPr>
              <a:tabLst>
                <a:tab pos="268288" algn="l"/>
              </a:tabLst>
            </a:pPr>
            <a:r>
              <a:rPr lang="id-ID" dirty="0" smtClean="0">
                <a:solidFill>
                  <a:schemeClr val="bg1"/>
                </a:solidFill>
              </a:rPr>
              <a:t>	Sistem </a:t>
            </a:r>
            <a:r>
              <a:rPr lang="id-ID" dirty="0">
                <a:solidFill>
                  <a:schemeClr val="bg1"/>
                </a:solidFill>
              </a:rPr>
              <a:t>Update Otomatis: Mengembangkan mekanisme pembaruan perangkat lunak yang otomatis dan mudah digunakan, sehingga perangkat dapat menerima patch keamanan dan update lainnya secara teratur tanpa intervensi manual.</a:t>
            </a:r>
          </a:p>
          <a:p>
            <a:pPr>
              <a:tabLst>
                <a:tab pos="268288" algn="l"/>
              </a:tabLst>
            </a:pPr>
            <a:r>
              <a:rPr lang="id-ID" dirty="0" smtClean="0">
                <a:solidFill>
                  <a:schemeClr val="bg1"/>
                </a:solidFill>
              </a:rPr>
              <a:t>	Dukungan </a:t>
            </a:r>
            <a:r>
              <a:rPr lang="id-ID" dirty="0">
                <a:solidFill>
                  <a:schemeClr val="bg1"/>
                </a:solidFill>
              </a:rPr>
              <a:t>Produsen: Mendorong produsen untuk terus menyediakan patch keamanan dan pembaruan perangkat lunak sepanjang masa hidup produk, serta memberikan transparansi tentang jadwal pembaruan.</a:t>
            </a:r>
          </a:p>
          <a:p>
            <a:r>
              <a:rPr lang="id-ID" sz="1600" dirty="0">
                <a:solidFill>
                  <a:schemeClr val="bg1"/>
                </a:solidFill>
              </a:rPr>
              <a:t> </a:t>
            </a:r>
          </a:p>
        </p:txBody>
      </p:sp>
      <p:sp>
        <p:nvSpPr>
          <p:cNvPr id="46" name="Google Shape;410;p28"/>
          <p:cNvSpPr/>
          <p:nvPr/>
        </p:nvSpPr>
        <p:spPr>
          <a:xfrm>
            <a:off x="306660" y="337176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8" name="Google Shape;404;p28"/>
          <p:cNvSpPr txBox="1">
            <a:spLocks noGrp="1"/>
          </p:cNvSpPr>
          <p:nvPr>
            <p:ph type="ctrTitle"/>
          </p:nvPr>
        </p:nvSpPr>
        <p:spPr>
          <a:xfrm>
            <a:off x="737904" y="3524863"/>
            <a:ext cx="2076000" cy="196200"/>
          </a:xfrm>
          <a:prstGeom prst="rect">
            <a:avLst/>
          </a:prstGeom>
        </p:spPr>
        <p:txBody>
          <a:bodyPr spcFirstLastPara="1" wrap="square" lIns="91425" tIns="91425" rIns="91425" bIns="91425" anchor="b" anchorCtr="0">
            <a:noAutofit/>
          </a:bodyPr>
          <a:lstStyle/>
          <a:p>
            <a:r>
              <a:rPr lang="id-ID" dirty="0">
                <a:solidFill>
                  <a:schemeClr val="tx1"/>
                </a:solidFill>
              </a:rPr>
              <a:t>Manajemen Aset dan Pemantauan Jaringan</a:t>
            </a:r>
          </a:p>
        </p:txBody>
      </p:sp>
      <p:sp>
        <p:nvSpPr>
          <p:cNvPr id="5" name="TextBox 4"/>
          <p:cNvSpPr txBox="1"/>
          <p:nvPr/>
        </p:nvSpPr>
        <p:spPr>
          <a:xfrm>
            <a:off x="2813904" y="3292732"/>
            <a:ext cx="5924718" cy="1846659"/>
          </a:xfrm>
          <a:prstGeom prst="rect">
            <a:avLst/>
          </a:prstGeom>
          <a:noFill/>
        </p:spPr>
        <p:txBody>
          <a:bodyPr wrap="square" rtlCol="0">
            <a:spAutoFit/>
          </a:bodyPr>
          <a:lstStyle/>
          <a:p>
            <a:pPr>
              <a:tabLst>
                <a:tab pos="268288" algn="l"/>
              </a:tabLst>
            </a:pPr>
            <a:r>
              <a:rPr lang="id-ID" dirty="0" smtClean="0">
                <a:solidFill>
                  <a:schemeClr val="bg1"/>
                </a:solidFill>
              </a:rPr>
              <a:t>	</a:t>
            </a:r>
            <a:r>
              <a:rPr lang="id-ID" dirty="0">
                <a:solidFill>
                  <a:schemeClr val="bg1"/>
                </a:solidFill>
              </a:rPr>
              <a:t>Identifikasi dan Pelacakan Perangkat: Mengidentifikasi dan melacak semua perangkat yang terhubung ke jaringan untuk memastikan tidak ada perangkat yang tidak dikenal atau tidak diizinkan terhubung.</a:t>
            </a:r>
          </a:p>
          <a:p>
            <a:pPr>
              <a:tabLst>
                <a:tab pos="268288" algn="l"/>
              </a:tabLst>
            </a:pPr>
            <a:r>
              <a:rPr lang="id-ID" dirty="0" smtClean="0">
                <a:solidFill>
                  <a:schemeClr val="bg1"/>
                </a:solidFill>
              </a:rPr>
              <a:t>	Pemantauan </a:t>
            </a:r>
            <a:r>
              <a:rPr lang="id-ID" dirty="0">
                <a:solidFill>
                  <a:schemeClr val="bg1"/>
                </a:solidFill>
              </a:rPr>
              <a:t>Aktivitas: Menggunakan sistem pemantauan untuk mendeteksi aktivitas yang mencurigakan atau tidak biasa pada jaringan, seperti peningkatan tiba-tiba dalam lalu lintas atau percobaan akses tidak sah.</a:t>
            </a:r>
          </a:p>
          <a:p>
            <a:pPr lvl="0"/>
            <a:endParaRPr lang="id-ID" sz="1600" dirty="0">
              <a:solidFill>
                <a:schemeClr val="bg1"/>
              </a:solidFill>
            </a:endParaRPr>
          </a:p>
        </p:txBody>
      </p:sp>
    </p:spTree>
    <p:extLst>
      <p:ext uri="{BB962C8B-B14F-4D97-AF65-F5344CB8AC3E}">
        <p14:creationId xmlns:p14="http://schemas.microsoft.com/office/powerpoint/2010/main" val="304715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1" name="Google Shape;401;p28"/>
          <p:cNvSpPr/>
          <p:nvPr/>
        </p:nvSpPr>
        <p:spPr>
          <a:xfrm>
            <a:off x="730559" y="3255183"/>
            <a:ext cx="2083345" cy="428331"/>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631896" y="1125008"/>
            <a:ext cx="2089049" cy="4239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0" y="115614"/>
            <a:ext cx="9043639" cy="662583"/>
          </a:xfrm>
          <a:prstGeom prst="rect">
            <a:avLst/>
          </a:prstGeom>
        </p:spPr>
        <p:txBody>
          <a:bodyPr spcFirstLastPara="1" wrap="square" lIns="91425" tIns="91425" rIns="91425" bIns="91425" anchor="b" anchorCtr="0">
            <a:noAutofit/>
          </a:bodyPr>
          <a:lstStyle/>
          <a:p>
            <a:r>
              <a:rPr lang="id-ID" dirty="0"/>
              <a:t>Pendekatan untuk Meningkatkan Keamanan IoT</a:t>
            </a:r>
          </a:p>
        </p:txBody>
      </p:sp>
      <p:sp>
        <p:nvSpPr>
          <p:cNvPr id="404" name="Google Shape;404;p28"/>
          <p:cNvSpPr txBox="1">
            <a:spLocks noGrp="1"/>
          </p:cNvSpPr>
          <p:nvPr>
            <p:ph type="ctrTitle"/>
          </p:nvPr>
        </p:nvSpPr>
        <p:spPr>
          <a:xfrm>
            <a:off x="737904" y="1617974"/>
            <a:ext cx="2076000" cy="196200"/>
          </a:xfrm>
          <a:prstGeom prst="rect">
            <a:avLst/>
          </a:prstGeom>
        </p:spPr>
        <p:txBody>
          <a:bodyPr spcFirstLastPara="1" wrap="square" lIns="91425" tIns="91425" rIns="91425" bIns="91425" anchor="b" anchorCtr="0">
            <a:noAutofit/>
          </a:bodyPr>
          <a:lstStyle/>
          <a:p>
            <a:r>
              <a:rPr lang="id-ID" dirty="0">
                <a:solidFill>
                  <a:schemeClr val="tx1"/>
                </a:solidFill>
              </a:rPr>
              <a:t>Enkripsi Data</a:t>
            </a:r>
            <a:br>
              <a:rPr lang="id-ID" dirty="0">
                <a:solidFill>
                  <a:schemeClr val="tx1"/>
                </a:solidFill>
              </a:rPr>
            </a:br>
            <a:r>
              <a:rPr lang="id-ID" dirty="0">
                <a:solidFill>
                  <a:schemeClr val="tx1"/>
                </a:solidFill>
              </a:rPr>
              <a:t/>
            </a:r>
            <a:br>
              <a:rPr lang="id-ID" dirty="0">
                <a:solidFill>
                  <a:schemeClr val="tx1"/>
                </a:solidFill>
              </a:rPr>
            </a:br>
            <a:endParaRPr dirty="0">
              <a:solidFill>
                <a:schemeClr val="tx1"/>
              </a:solidFill>
            </a:endParaRPr>
          </a:p>
        </p:txBody>
      </p:sp>
      <p:cxnSp>
        <p:nvCxnSpPr>
          <p:cNvPr id="407" name="Google Shape;407;p28"/>
          <p:cNvCxnSpPr/>
          <p:nvPr/>
        </p:nvCxnSpPr>
        <p:spPr>
          <a:xfrm>
            <a:off x="0" y="778197"/>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94711" y="112500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193375" y="3245993"/>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207996" y="1238817"/>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6" name="Google Shape;436;p28"/>
          <p:cNvSpPr/>
          <p:nvPr/>
        </p:nvSpPr>
        <p:spPr>
          <a:xfrm>
            <a:off x="7261881" y="1282045"/>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7395965" y="1386021"/>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907471" y="2948494"/>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8052008" y="1595162"/>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622741" y="1736271"/>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819641" y="2113773"/>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747522" y="1092083"/>
            <a:ext cx="4542029" cy="2062103"/>
          </a:xfrm>
          <a:prstGeom prst="rect">
            <a:avLst/>
          </a:prstGeom>
          <a:noFill/>
        </p:spPr>
        <p:txBody>
          <a:bodyPr wrap="square" rtlCol="0">
            <a:spAutoFit/>
          </a:bodyPr>
          <a:lstStyle/>
          <a:p>
            <a:r>
              <a:rPr lang="id-ID" dirty="0">
                <a:solidFill>
                  <a:schemeClr val="bg1"/>
                </a:solidFill>
              </a:rPr>
              <a:t>Komunikasi Aman: Mengimplementasikan enkripsi untuk semua komunikasi data antar perangkat IoT, menggunakan protokol keamanan seperti TLS (Transport Layer Security).</a:t>
            </a:r>
          </a:p>
          <a:p>
            <a:r>
              <a:rPr lang="id-ID" dirty="0">
                <a:solidFill>
                  <a:schemeClr val="bg1"/>
                </a:solidFill>
              </a:rPr>
              <a:t>Perlindungan Data Tersimpan: Memastikan bahwa data yang disimpan di perangkat IoT juga dilindungi dengan enkripsi yang kuat untuk mencegah akses tidak sah jika perangkat dicuri atau disusupi.</a:t>
            </a:r>
          </a:p>
          <a:p>
            <a:pPr>
              <a:tabLst>
                <a:tab pos="268288" algn="l"/>
              </a:tabLst>
            </a:pPr>
            <a:endParaRPr lang="id-ID" sz="1600" dirty="0">
              <a:solidFill>
                <a:schemeClr val="bg1"/>
              </a:solidFill>
            </a:endParaRPr>
          </a:p>
        </p:txBody>
      </p:sp>
      <p:sp>
        <p:nvSpPr>
          <p:cNvPr id="46" name="Google Shape;410;p28"/>
          <p:cNvSpPr/>
          <p:nvPr/>
        </p:nvSpPr>
        <p:spPr>
          <a:xfrm>
            <a:off x="306660" y="3371764"/>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8" name="Google Shape;404;p28"/>
          <p:cNvSpPr txBox="1">
            <a:spLocks noGrp="1"/>
          </p:cNvSpPr>
          <p:nvPr>
            <p:ph type="ctrTitle"/>
          </p:nvPr>
        </p:nvSpPr>
        <p:spPr>
          <a:xfrm>
            <a:off x="737904" y="3524863"/>
            <a:ext cx="2076000" cy="196200"/>
          </a:xfrm>
          <a:prstGeom prst="rect">
            <a:avLst/>
          </a:prstGeom>
        </p:spPr>
        <p:txBody>
          <a:bodyPr spcFirstLastPara="1" wrap="square" lIns="91425" tIns="91425" rIns="91425" bIns="91425" anchor="b" anchorCtr="0">
            <a:noAutofit/>
          </a:bodyPr>
          <a:lstStyle/>
          <a:p>
            <a:r>
              <a:rPr lang="id-ID" dirty="0">
                <a:solidFill>
                  <a:schemeClr val="tx1"/>
                </a:solidFill>
              </a:rPr>
              <a:t>Edukasi dan Kesadaran Pengguna</a:t>
            </a:r>
          </a:p>
        </p:txBody>
      </p:sp>
      <p:sp>
        <p:nvSpPr>
          <p:cNvPr id="5" name="TextBox 4"/>
          <p:cNvSpPr txBox="1"/>
          <p:nvPr/>
        </p:nvSpPr>
        <p:spPr>
          <a:xfrm>
            <a:off x="2813904" y="3292732"/>
            <a:ext cx="5924718" cy="1384995"/>
          </a:xfrm>
          <a:prstGeom prst="rect">
            <a:avLst/>
          </a:prstGeom>
          <a:noFill/>
        </p:spPr>
        <p:txBody>
          <a:bodyPr wrap="square" rtlCol="0">
            <a:spAutoFit/>
          </a:bodyPr>
          <a:lstStyle/>
          <a:p>
            <a:r>
              <a:rPr lang="id-ID" dirty="0">
                <a:solidFill>
                  <a:schemeClr val="bg1"/>
                </a:solidFill>
              </a:rPr>
              <a:t>Pelatihan Keamanan: Mendidik pengguna tentang pentingnya keamanan IoT dan cara melindungi perangkat mereka, termasuk praktik terbaik dalam penggunaan password dan pengelolaan perangkat.</a:t>
            </a:r>
          </a:p>
          <a:p>
            <a:r>
              <a:rPr lang="id-ID" dirty="0">
                <a:solidFill>
                  <a:schemeClr val="bg1"/>
                </a:solidFill>
              </a:rPr>
              <a:t>Panduan Penggunaan: Menyediakan panduan yang jelas tentang konfigurasi dan pembaruan keamanan untuk pengguna, termasuk cara mengubah kredensial default dan mengatur fitur keamanan.</a:t>
            </a:r>
          </a:p>
        </p:txBody>
      </p:sp>
    </p:spTree>
    <p:extLst>
      <p:ext uri="{BB962C8B-B14F-4D97-AF65-F5344CB8AC3E}">
        <p14:creationId xmlns:p14="http://schemas.microsoft.com/office/powerpoint/2010/main" val="1557352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4418506" y="933593"/>
            <a:ext cx="4580482" cy="9257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Kesimpulan</a:t>
            </a:r>
            <a:endParaRPr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126;p40"/>
          <p:cNvSpPr txBox="1">
            <a:spLocks/>
          </p:cNvSpPr>
          <p:nvPr/>
        </p:nvSpPr>
        <p:spPr>
          <a:xfrm>
            <a:off x="4233204" y="1886009"/>
            <a:ext cx="4910796" cy="20693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2A47"/>
              </a:buClr>
              <a:buSzPts val="3000"/>
              <a:buFont typeface="Roboto Black"/>
              <a:buNone/>
              <a:defRPr sz="3000" b="0" i="0" u="none" strike="noStrike" cap="none">
                <a:solidFill>
                  <a:srgbClr val="0E2A47"/>
                </a:solidFill>
                <a:latin typeface="Roboto Black"/>
                <a:ea typeface="Roboto Black"/>
                <a:cs typeface="Roboto Black"/>
                <a:sym typeface="Roboto Black"/>
              </a:defRPr>
            </a:lvl1pPr>
            <a:lvl2pPr marR="0" lvl="1"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2pPr>
            <a:lvl3pPr marR="0" lvl="2"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3pPr>
            <a:lvl4pPr marR="0" lvl="3"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4pPr>
            <a:lvl5pPr marR="0" lvl="4"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5pPr>
            <a:lvl6pPr marR="0" lvl="5"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6pPr>
            <a:lvl7pPr marR="0" lvl="6"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7pPr>
            <a:lvl8pPr marR="0" lvl="7"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8pPr>
            <a:lvl9pPr marR="0" lvl="8"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9pPr>
          </a:lstStyle>
          <a:p>
            <a:pPr algn="ctr"/>
            <a:r>
              <a:rPr lang="id-ID" sz="1200" dirty="0"/>
              <a:t>Keamanan IoT merupakan tantangan yang kompleks dan beragam, mengingat sifat dan skala jaringan IoT yang luas. Pendekatan yang komprehensif, mulai dari desain hingga implementasi, serta edukasi pengguna, sangat penting untuk mengatasi tantangan ini. Dengan memperhatikan keamanan sejak awal dan terus beradaptasi dengan ancaman yang berkembang, kita dapat memaksimalkan manfaat IoT sambil meminimalkan risiko keamanannya.</a:t>
            </a:r>
          </a:p>
          <a:p>
            <a:pPr algn="ctr"/>
            <a:endParaRPr lang="id-ID"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562</Words>
  <Application>Microsoft Office PowerPoint</Application>
  <PresentationFormat>On-screen Show (16:9)</PresentationFormat>
  <Paragraphs>54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 Thin</vt:lpstr>
      <vt:lpstr>Roboto Light</vt:lpstr>
      <vt:lpstr>Bree Serif</vt:lpstr>
      <vt:lpstr>Roboto Black</vt:lpstr>
      <vt:lpstr>Arial</vt:lpstr>
      <vt:lpstr>WEB PROPOSAL</vt:lpstr>
      <vt:lpstr>IOT (Internet Of Things) Tantangan dan Pendekatan</vt:lpstr>
      <vt:lpstr>Pengantar IoT</vt:lpstr>
      <vt:lpstr>Tantangan Keamanan IoT</vt:lpstr>
      <vt:lpstr>PowerPoint Presentation</vt:lpstr>
      <vt:lpstr>Kerentanan Jaringan</vt:lpstr>
      <vt:lpstr>Pendekatan untuk Meningkatkan Keamanan IoT</vt:lpstr>
      <vt:lpstr>Pendekatan untuk Meningkatkan Keamanan IoT</vt:lpstr>
      <vt:lpstr>Pendekatan untuk Meningkatkan Keamanan IoT</vt:lpstr>
      <vt:lpstr>Kesimpulan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AKUNTANSI </dc:title>
  <cp:lastModifiedBy>Putri Jiran</cp:lastModifiedBy>
  <cp:revision>17</cp:revision>
  <dcterms:modified xsi:type="dcterms:W3CDTF">2024-05-30T06:33:21Z</dcterms:modified>
</cp:coreProperties>
</file>