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Titillium Web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  <p15:guide id="2" orient="horz" pos="23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E17F17-44DC-4110-954D-A5DAC9A7E417}">
  <a:tblStyle styleId="{D3E17F17-44DC-4110-954D-A5DAC9A7E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3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4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7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6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Komponen Sistem Komputer (</a:t>
            </a:r>
            <a:r>
              <a:rPr lang="en"/>
              <a:t>Hardware, Software, Brainware dan Jaringan Komputer)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Ancaman keamanan yang terjadi di Software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Ciptaan manusia pasti ada kekurangan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66eaaeb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766eaaeb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Penjelasan tentang password (membatasi otoritas dan menjaga kerahasiaan)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Password</a:t>
            </a:r>
            <a:r>
              <a:rPr lang="en">
                <a:solidFill>
                  <a:schemeClr val="dk1"/>
                </a:solidFill>
              </a:rPr>
              <a:t> tersimpan dilocal drive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Perbedaan password dengan Hash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22e2922f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422e2922f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Ancaman keamanan password </a:t>
            </a:r>
            <a:r>
              <a:rPr lang="en">
                <a:solidFill>
                  <a:schemeClr val="dk1"/>
                </a:solidFill>
              </a:rPr>
              <a:t>bisa dihapus,</a:t>
            </a:r>
            <a:r>
              <a:rPr lang="en">
                <a:solidFill>
                  <a:schemeClr val="dk1"/>
                </a:solidFill>
              </a:rPr>
              <a:t> bisa ditebak dan bisa dicrack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Padahal tujuan password adalah membatasi otoritas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534f919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7534f919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Deskripsi tentang vidio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Lewatkan, minta mahasiswanya lihat sendiri vidio demonya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ea2560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3ea2560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Selain ancaman hapus password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Password bisa ditebak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Bahkan tebak password menggunakan komputer, prosesnya lebih cepat dan lebih efisien.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66eaaebe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766eaaebe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Hash password SO yang disimpan di local drive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Bukan </a:t>
            </a:r>
            <a:r>
              <a:rPr lang="en"/>
              <a:t>ciphertext</a:t>
            </a:r>
            <a:r>
              <a:rPr lang="en"/>
              <a:t> yang bisa </a:t>
            </a:r>
            <a:r>
              <a:rPr lang="en"/>
              <a:t>didekripsi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memecahkan hash dilakukan Bruteforce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Bruteforce pada dasarnya adalah menebak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Buat dugaan-dugaan password dan disimpan ke sebuah file (wordlist)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Dugaan password dilakukan proses hash satu demi satu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Kemudian dicocokkan dengan hash dari SO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Jika hash dari wordlist sama dengan hash dari SO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Jika tidak maka lanjut ke dugaan password berikutnya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Sampai menemukan hash yang cocok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66eaaeb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766eaaeb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22e2922f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422e2922f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111bbcf1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111bbcf1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66eaaeb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766eaaeb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4005df9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44005df9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Hashdump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Screenshoot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Help, ancaman apa yang bisa dilakukan di metasploit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ea2560d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3ea2560d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3 Pembahasan (Malware, Password Attack dan Zero Day Exploit)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Pembahasan malware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malware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Jenis-jenis malware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salah satu malware (PRORAT)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Teknik penyebaran malware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meminimalisir dampak ancaman malware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Pembahasan Windows password attack 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teknik, ancaman password Sistem Operasi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hapus password windows 10 tanpa login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Disclaimer “Bukan mengajarkan melakukan Hacking, tapi mengajarkan bagaimana hacking dilakukan agar kita bisa mencegah”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f66d1e5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7f66d1e5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67e6d1f0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67e6d1f0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d37107c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3d37107c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Mengganggu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</a:t>
            </a:r>
            <a:r>
              <a:rPr lang="en"/>
              <a:t>embuat komputer lambat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</a:t>
            </a:r>
            <a:r>
              <a:rPr lang="en"/>
              <a:t>enampilkan iklan-iklan yang tidak relevan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Merusak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</a:t>
            </a:r>
            <a:r>
              <a:rPr lang="en"/>
              <a:t>embuat file tidak bisa dibuka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</a:t>
            </a:r>
            <a:r>
              <a:rPr lang="en"/>
              <a:t>embuat sistem operasi tidak bisa dijalankan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Mengakses .. 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</a:t>
            </a:r>
            <a:r>
              <a:rPr lang="en"/>
              <a:t>ackdoor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10bca09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410bca09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Fokus </a:t>
            </a:r>
            <a:r>
              <a:rPr lang="en">
                <a:solidFill>
                  <a:schemeClr val="dk1"/>
                </a:solidFill>
              </a:rPr>
              <a:t>ke bahaya trojan</a:t>
            </a:r>
            <a:r>
              <a:rPr lang="en"/>
              <a:t>nya bukan ke cara pakenya.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d89f041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3d89f041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Bagian penting dari perkuliahan, agar bisa meminimalisir ancaman.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Menjawab pertanyaan bagaimana melakukan pencegahan malware dengan mengetahui bagaimana teknik penyebaran malware 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d89f041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3d89f041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3ba34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773ba34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Phishing/fishing ?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Celah pada teknik yang kedua ini ada pada pengguna komputer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Kerentanan yang biasa dijadikan celah </a:t>
            </a:r>
            <a:endParaRPr/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Rasa penasaran/ketertarikan —-&gt; (hadiah dadakan, jangan diklik)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Rasa takut/khawatir —-&gt; (komputer terdeteksi ransomware)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Kebutuhan —-&gt; (aplikasi bajakan)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1649e3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6e1649e3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Bahas tentang cara pencegahan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Antivirus saja belum cukup untuk pencegahan </a:t>
            </a:r>
            <a:r>
              <a:rPr lang="en">
                <a:solidFill>
                  <a:schemeClr val="dk1"/>
                </a:solidFill>
              </a:rPr>
              <a:t>karena </a:t>
            </a:r>
            <a:endParaRPr/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masih ada orang yang mematikan anti virus ketika menginstall aplikasi bajakan</a:t>
            </a:r>
            <a:endParaRPr/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</a:t>
            </a:r>
            <a:r>
              <a:rPr lang="en"/>
              <a:t>ebagian malware bisa </a:t>
            </a:r>
            <a:r>
              <a:rPr lang="en"/>
              <a:t>mengelabui</a:t>
            </a:r>
            <a:r>
              <a:rPr lang="en"/>
              <a:t> anti virus agar tidak terdeteksi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111bbcf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111bbcf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hyperlink" Target="http://www.youtube.com/watch?v=ux2TxAzw7FQ" TargetMode="External"/><Relationship Id="rId7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8000" y="76975"/>
            <a:ext cx="789595" cy="28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77125" y="76975"/>
            <a:ext cx="992400" cy="270550"/>
            <a:chOff x="77125" y="76975"/>
            <a:chExt cx="992400" cy="27055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5775" y="86700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125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/>
          <p:nvPr/>
        </p:nvSpPr>
        <p:spPr>
          <a:xfrm>
            <a:off x="75" y="4613275"/>
            <a:ext cx="9144000" cy="530100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0300" y="14643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Pertemuan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0300" y="1916025"/>
            <a:ext cx="790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Ancaman Keamanan &amp; </a:t>
            </a: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Pencegahannya</a:t>
            </a: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“</a:t>
            </a: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Software”</a:t>
            </a:r>
            <a:endParaRPr b="1" i="0" sz="4600" u="none" cap="none" strike="noStrike">
              <a:solidFill>
                <a:srgbClr val="F26E2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500" y="4681350"/>
            <a:ext cx="32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Sistem Informasi, Universitas Pradita</a:t>
            </a:r>
            <a:b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Manajemen Informatika, STMIK Tidore Mandiri</a:t>
            </a:r>
            <a:endParaRPr b="0" i="0" sz="6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8945" y="3568273"/>
            <a:ext cx="2014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PRU/SPMI/FR-BM-18/0222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753050" y="2767800"/>
            <a:ext cx="78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Lokasi penyimpanan hash password di sistem operasi : </a:t>
            </a:r>
            <a:endParaRPr>
              <a:solidFill>
                <a:srgbClr val="434343"/>
              </a:solidFill>
            </a:endParaRPr>
          </a:p>
          <a:p>
            <a:pPr indent="-2493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Windows 	: /Windows/System32/config/SAM</a:t>
            </a:r>
            <a:endParaRPr>
              <a:solidFill>
                <a:srgbClr val="434343"/>
              </a:solidFill>
            </a:endParaRPr>
          </a:p>
          <a:p>
            <a:pPr indent="-2493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Linux 		: /etc/shadow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20" name="Google Shape;220;p22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21" name="Google Shape;22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22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25" name="Google Shape;225;p22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27" name="Google Shape;227;p22"/>
          <p:cNvSpPr txBox="1"/>
          <p:nvPr/>
        </p:nvSpPr>
        <p:spPr>
          <a:xfrm>
            <a:off x="753050" y="953400"/>
            <a:ext cx="782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Password membatasi </a:t>
            </a:r>
            <a:r>
              <a:rPr b="1" lang="en">
                <a:solidFill>
                  <a:srgbClr val="434343"/>
                </a:solidFill>
              </a:rPr>
              <a:t>otoritas </a:t>
            </a:r>
            <a:r>
              <a:rPr lang="en">
                <a:solidFill>
                  <a:srgbClr val="434343"/>
                </a:solidFill>
              </a:rPr>
              <a:t>pengguna komputer dalam mengakses atau mengubah data di dalam sebuah komputer.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500475" y="5540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2"/>
            </a:pPr>
            <a:r>
              <a:rPr b="1" lang="en" sz="1600">
                <a:solidFill>
                  <a:srgbClr val="434343"/>
                </a:solidFill>
              </a:rPr>
              <a:t>Ancaman </a:t>
            </a:r>
            <a:r>
              <a:rPr b="1" lang="en" sz="1600">
                <a:solidFill>
                  <a:srgbClr val="434343"/>
                </a:solidFill>
              </a:rPr>
              <a:t>Keamanan “password sistem operasi”</a:t>
            </a:r>
            <a:endParaRPr b="1" sz="1600">
              <a:solidFill>
                <a:srgbClr val="434343"/>
              </a:solidFill>
            </a:endParaRPr>
          </a:p>
        </p:txBody>
      </p:sp>
      <p:graphicFrame>
        <p:nvGraphicFramePr>
          <p:cNvPr id="229" name="Google Shape;229;p22"/>
          <p:cNvGraphicFramePr/>
          <p:nvPr/>
        </p:nvGraphicFramePr>
        <p:xfrm>
          <a:off x="1324425" y="196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{D3E17F17-44DC-4110-954D-A5DAC9A7E417}</a:tableStyleId>
              </a:tblPr>
              <a:tblGrid>
                <a:gridCol w="1248175"/>
                <a:gridCol w="867350"/>
                <a:gridCol w="1208150"/>
                <a:gridCol w="875475"/>
                <a:gridCol w="2611625"/>
              </a:tblGrid>
              <a:tr h="35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password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algoritma hash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hash password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22"/>
          <p:cNvSpPr txBox="1"/>
          <p:nvPr/>
        </p:nvSpPr>
        <p:spPr>
          <a:xfrm>
            <a:off x="753050" y="1636775"/>
            <a:ext cx="78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Password dengan Hash password 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1324425" y="2326525"/>
            <a:ext cx="6766550" cy="304950"/>
            <a:chOff x="1476825" y="2504750"/>
            <a:chExt cx="6766550" cy="304950"/>
          </a:xfrm>
        </p:grpSpPr>
        <p:sp>
          <p:nvSpPr>
            <p:cNvPr id="232" name="Google Shape;232;p22"/>
            <p:cNvSpPr/>
            <p:nvPr/>
          </p:nvSpPr>
          <p:spPr>
            <a:xfrm rot="810">
              <a:off x="1476975" y="2504900"/>
              <a:ext cx="1273200" cy="304500"/>
            </a:xfrm>
            <a:prstGeom prst="roundRect">
              <a:avLst>
                <a:gd fmla="val 50000" name="adj"/>
              </a:avLst>
            </a:prstGeom>
            <a:solidFill>
              <a:srgbClr val="008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g4nt3ng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 rot="402">
              <a:off x="5676125" y="2504900"/>
              <a:ext cx="2567100" cy="304500"/>
            </a:xfrm>
            <a:prstGeom prst="roundRect">
              <a:avLst>
                <a:gd fmla="val 50000" name="adj"/>
              </a:avLst>
            </a:prstGeom>
            <a:solidFill>
              <a:srgbClr val="008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</a:rPr>
                <a:t>D763FAF53E3EE9AB9941692D4B83A87F</a:t>
              </a:r>
              <a:endParaRPr sz="900"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3592350" y="2504900"/>
              <a:ext cx="1208100" cy="304800"/>
            </a:xfrm>
            <a:prstGeom prst="rect">
              <a:avLst/>
            </a:prstGeom>
            <a:solidFill>
              <a:srgbClr val="B3D1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MD4</a:t>
              </a:r>
              <a:endParaRPr/>
            </a:p>
          </p:txBody>
        </p:sp>
        <p:cxnSp>
          <p:nvCxnSpPr>
            <p:cNvPr id="235" name="Google Shape;235;p22"/>
            <p:cNvCxnSpPr>
              <a:stCxn id="232" idx="3"/>
              <a:endCxn id="234" idx="1"/>
            </p:cNvCxnSpPr>
            <p:nvPr/>
          </p:nvCxnSpPr>
          <p:spPr>
            <a:xfrm>
              <a:off x="2750175" y="2657300"/>
              <a:ext cx="84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22"/>
            <p:cNvCxnSpPr>
              <a:stCxn id="234" idx="3"/>
              <a:endCxn id="233" idx="1"/>
            </p:cNvCxnSpPr>
            <p:nvPr/>
          </p:nvCxnSpPr>
          <p:spPr>
            <a:xfrm flipH="1" rot="10800000">
              <a:off x="4800450" y="2657000"/>
              <a:ext cx="8757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3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42" name="Google Shape;24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23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46" name="Google Shape;246;p23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48" name="Google Shape;248;p23"/>
          <p:cNvSpPr txBox="1"/>
          <p:nvPr/>
        </p:nvSpPr>
        <p:spPr>
          <a:xfrm>
            <a:off x="739175" y="2028450"/>
            <a:ext cx="76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b="1" lang="en" sz="2200">
                <a:solidFill>
                  <a:srgbClr val="434343"/>
                </a:solidFill>
              </a:rPr>
              <a:t>Ancaman </a:t>
            </a:r>
            <a:r>
              <a:rPr b="1" lang="en" sz="2200">
                <a:solidFill>
                  <a:srgbClr val="434343"/>
                </a:solidFill>
              </a:rPr>
              <a:t>Remove </a:t>
            </a:r>
            <a:r>
              <a:rPr b="1" lang="en" sz="2200">
                <a:solidFill>
                  <a:srgbClr val="434343"/>
                </a:solidFill>
              </a:rPr>
              <a:t>Password SO Windows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4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54" name="Google Shape;25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24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58" name="Google Shape;258;p24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60" name="Google Shape;260;p24"/>
          <p:cNvSpPr txBox="1"/>
          <p:nvPr/>
        </p:nvSpPr>
        <p:spPr>
          <a:xfrm>
            <a:off x="396825" y="756575"/>
            <a:ext cx="8091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Software 		: chntpw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File Password 	: /Windows/System32/config/</a:t>
            </a:r>
            <a:r>
              <a:rPr b="1" lang="en">
                <a:solidFill>
                  <a:srgbClr val="434343"/>
                </a:solidFill>
              </a:rPr>
              <a:t>SAM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Demo, Hapus </a:t>
            </a:r>
            <a:r>
              <a:rPr b="1" lang="en" sz="1600">
                <a:solidFill>
                  <a:srgbClr val="434343"/>
                </a:solidFill>
              </a:rPr>
              <a:t>Password </a:t>
            </a:r>
            <a:r>
              <a:rPr b="1" lang="en" sz="1600">
                <a:solidFill>
                  <a:srgbClr val="434343"/>
                </a:solidFill>
              </a:rPr>
              <a:t>Windows 10 Tanpa Login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262" name="Google Shape;262;p24" title="Hapus Password Windows 10 Tanpa Login - chntpw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350" y="1535600"/>
            <a:ext cx="8135475" cy="28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5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68" name="Google Shape;26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25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72" name="Google Shape;272;p25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74" name="Google Shape;274;p25"/>
          <p:cNvSpPr txBox="1"/>
          <p:nvPr/>
        </p:nvSpPr>
        <p:spPr>
          <a:xfrm>
            <a:off x="739175" y="2028450"/>
            <a:ext cx="76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 startAt="2"/>
            </a:pPr>
            <a:r>
              <a:rPr b="1" lang="en" sz="2200">
                <a:solidFill>
                  <a:srgbClr val="434343"/>
                </a:solidFill>
              </a:rPr>
              <a:t>Ancaman Cracking </a:t>
            </a:r>
            <a:r>
              <a:rPr b="1" lang="en" sz="2200">
                <a:solidFill>
                  <a:srgbClr val="434343"/>
                </a:solidFill>
              </a:rPr>
              <a:t>Password SO ?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6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80" name="Google Shape;28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26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84" name="Google Shape;284;p26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aphicFrame>
        <p:nvGraphicFramePr>
          <p:cNvPr id="286" name="Google Shape;286;p26"/>
          <p:cNvGraphicFramePr/>
          <p:nvPr/>
        </p:nvGraphicFramePr>
        <p:xfrm>
          <a:off x="1933500" y="18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{D3E17F17-44DC-4110-954D-A5DAC9A7E417}</a:tableStyleId>
              </a:tblPr>
              <a:tblGrid>
                <a:gridCol w="2567400"/>
                <a:gridCol w="1631925"/>
                <a:gridCol w="2567225"/>
              </a:tblGrid>
              <a:tr h="35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hash password dari wordlist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hash password dari SO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26"/>
          <p:cNvPicPr preferRelativeResize="0"/>
          <p:nvPr/>
        </p:nvPicPr>
        <p:blipFill rotWithShape="1">
          <a:blip r:embed="rId6">
            <a:alphaModFix/>
          </a:blip>
          <a:srcRect b="11243" l="4281" r="5015" t="21511"/>
          <a:stretch/>
        </p:blipFill>
        <p:spPr>
          <a:xfrm>
            <a:off x="503675" y="2090375"/>
            <a:ext cx="875699" cy="64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/>
          <p:nvPr/>
        </p:nvSpPr>
        <p:spPr>
          <a:xfrm rot="402">
            <a:off x="6132800" y="2262725"/>
            <a:ext cx="2567100" cy="304500"/>
          </a:xfrm>
          <a:prstGeom prst="roundRect">
            <a:avLst>
              <a:gd fmla="val 50000" name="adj"/>
            </a:avLst>
          </a:prstGeom>
          <a:solidFill>
            <a:srgbClr val="E43E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53C1BF6DEAEDE22FA6110FF189023576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289" name="Google Shape;289;p26"/>
          <p:cNvGrpSpPr/>
          <p:nvPr/>
        </p:nvGrpSpPr>
        <p:grpSpPr>
          <a:xfrm>
            <a:off x="4500750" y="2082150"/>
            <a:ext cx="1632050" cy="665700"/>
            <a:chOff x="4500750" y="2082150"/>
            <a:chExt cx="1632050" cy="665700"/>
          </a:xfrm>
        </p:grpSpPr>
        <p:sp>
          <p:nvSpPr>
            <p:cNvPr id="290" name="Google Shape;290;p26"/>
            <p:cNvSpPr/>
            <p:nvPr/>
          </p:nvSpPr>
          <p:spPr>
            <a:xfrm>
              <a:off x="5038125" y="2082150"/>
              <a:ext cx="557400" cy="6657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=</a:t>
              </a:r>
              <a:endParaRPr/>
            </a:p>
          </p:txBody>
        </p:sp>
        <p:cxnSp>
          <p:nvCxnSpPr>
            <p:cNvPr id="291" name="Google Shape;291;p26"/>
            <p:cNvCxnSpPr>
              <a:stCxn id="292" idx="3"/>
              <a:endCxn id="290" idx="1"/>
            </p:cNvCxnSpPr>
            <p:nvPr/>
          </p:nvCxnSpPr>
          <p:spPr>
            <a:xfrm>
              <a:off x="4500750" y="2415125"/>
              <a:ext cx="53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26"/>
            <p:cNvCxnSpPr>
              <a:stCxn id="288" idx="1"/>
              <a:endCxn id="290" idx="3"/>
            </p:cNvCxnSpPr>
            <p:nvPr/>
          </p:nvCxnSpPr>
          <p:spPr>
            <a:xfrm flipH="1">
              <a:off x="5595500" y="2414825"/>
              <a:ext cx="5373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4" name="Google Shape;294;p26"/>
          <p:cNvGrpSpPr/>
          <p:nvPr/>
        </p:nvGrpSpPr>
        <p:grpSpPr>
          <a:xfrm>
            <a:off x="1379374" y="2084763"/>
            <a:ext cx="3121526" cy="482613"/>
            <a:chOff x="1379374" y="2084763"/>
            <a:chExt cx="3121526" cy="482613"/>
          </a:xfrm>
        </p:grpSpPr>
        <p:sp>
          <p:nvSpPr>
            <p:cNvPr id="292" name="Google Shape;292;p26"/>
            <p:cNvSpPr/>
            <p:nvPr/>
          </p:nvSpPr>
          <p:spPr>
            <a:xfrm rot="402">
              <a:off x="1933650" y="2262725"/>
              <a:ext cx="2567100" cy="304500"/>
            </a:xfrm>
            <a:prstGeom prst="roundRect">
              <a:avLst>
                <a:gd fmla="val 50000" name="adj"/>
              </a:avLst>
            </a:prstGeom>
            <a:solidFill>
              <a:srgbClr val="E43E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</a:rPr>
                <a:t>53C1BF6DEAEDE22FA6110FF189023576</a:t>
              </a:r>
              <a:endParaRPr sz="900">
                <a:solidFill>
                  <a:schemeClr val="lt1"/>
                </a:solidFill>
              </a:endParaRPr>
            </a:p>
          </p:txBody>
        </p:sp>
        <p:cxnSp>
          <p:nvCxnSpPr>
            <p:cNvPr id="295" name="Google Shape;295;p26"/>
            <p:cNvCxnSpPr>
              <a:stCxn id="287" idx="3"/>
              <a:endCxn id="292" idx="1"/>
            </p:cNvCxnSpPr>
            <p:nvPr/>
          </p:nvCxnSpPr>
          <p:spPr>
            <a:xfrm flipH="1" rot="10800000">
              <a:off x="1379374" y="2414675"/>
              <a:ext cx="5544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6" name="Google Shape;296;p26"/>
            <p:cNvSpPr txBox="1"/>
            <p:nvPr/>
          </p:nvSpPr>
          <p:spPr>
            <a:xfrm>
              <a:off x="1424250" y="2084763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p</a:t>
              </a:r>
              <a:endParaRPr/>
            </a:p>
          </p:txBody>
        </p:sp>
      </p:grpSp>
      <p:grpSp>
        <p:nvGrpSpPr>
          <p:cNvPr id="297" name="Google Shape;297;p26"/>
          <p:cNvGrpSpPr/>
          <p:nvPr/>
        </p:nvGrpSpPr>
        <p:grpSpPr>
          <a:xfrm>
            <a:off x="2604700" y="2553038"/>
            <a:ext cx="2712125" cy="487738"/>
            <a:chOff x="2604700" y="2553038"/>
            <a:chExt cx="2712125" cy="487738"/>
          </a:xfrm>
        </p:grpSpPr>
        <p:sp>
          <p:nvSpPr>
            <p:cNvPr id="298" name="Google Shape;298;p26"/>
            <p:cNvSpPr/>
            <p:nvPr/>
          </p:nvSpPr>
          <p:spPr>
            <a:xfrm>
              <a:off x="2604700" y="2735975"/>
              <a:ext cx="1208100" cy="304800"/>
            </a:xfrm>
            <a:prstGeom prst="rect">
              <a:avLst/>
            </a:prstGeom>
            <a:solidFill>
              <a:srgbClr val="EE4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password = p</a:t>
              </a:r>
              <a:endParaRPr sz="1200">
                <a:solidFill>
                  <a:schemeClr val="lt1"/>
                </a:solidFill>
              </a:endParaRPr>
            </a:p>
          </p:txBody>
        </p:sp>
        <p:cxnSp>
          <p:nvCxnSpPr>
            <p:cNvPr id="299" name="Google Shape;299;p26"/>
            <p:cNvCxnSpPr>
              <a:stCxn id="290" idx="2"/>
              <a:endCxn id="298" idx="3"/>
            </p:cNvCxnSpPr>
            <p:nvPr/>
          </p:nvCxnSpPr>
          <p:spPr>
            <a:xfrm rot="5400000">
              <a:off x="4494675" y="2066100"/>
              <a:ext cx="140400" cy="1503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0" name="Google Shape;300;p26"/>
            <p:cNvSpPr txBox="1"/>
            <p:nvPr/>
          </p:nvSpPr>
          <p:spPr>
            <a:xfrm>
              <a:off x="4369500" y="2553038"/>
              <a:ext cx="557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</a:rPr>
                <a:t>ya</a:t>
              </a:r>
              <a:endParaRPr/>
            </a:p>
          </p:txBody>
        </p:sp>
      </p:grpSp>
      <p:grpSp>
        <p:nvGrpSpPr>
          <p:cNvPr id="301" name="Google Shape;301;p26"/>
          <p:cNvGrpSpPr/>
          <p:nvPr/>
        </p:nvGrpSpPr>
        <p:grpSpPr>
          <a:xfrm>
            <a:off x="941525" y="1566975"/>
            <a:ext cx="4375200" cy="523400"/>
            <a:chOff x="941525" y="1566975"/>
            <a:chExt cx="4375200" cy="523400"/>
          </a:xfrm>
        </p:grpSpPr>
        <p:cxnSp>
          <p:nvCxnSpPr>
            <p:cNvPr id="302" name="Google Shape;302;p26"/>
            <p:cNvCxnSpPr>
              <a:stCxn id="287" idx="0"/>
              <a:endCxn id="290" idx="0"/>
            </p:cNvCxnSpPr>
            <p:nvPr/>
          </p:nvCxnSpPr>
          <p:spPr>
            <a:xfrm rot="-5400000">
              <a:off x="3125075" y="-101275"/>
              <a:ext cx="8100" cy="4375200"/>
            </a:xfrm>
            <a:prstGeom prst="bentConnector3">
              <a:avLst>
                <a:gd fmla="val 304135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03" name="Google Shape;303;p26"/>
            <p:cNvSpPr txBox="1"/>
            <p:nvPr/>
          </p:nvSpPr>
          <p:spPr>
            <a:xfrm>
              <a:off x="4369500" y="1566975"/>
              <a:ext cx="557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</a:rPr>
                <a:t>tidak</a:t>
              </a:r>
              <a:endParaRPr sz="1100"/>
            </a:p>
          </p:txBody>
        </p:sp>
      </p:grpSp>
      <p:sp>
        <p:nvSpPr>
          <p:cNvPr id="304" name="Google Shape;304;p26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Alur Cracking </a:t>
            </a:r>
            <a:r>
              <a:rPr b="1" lang="en" sz="1600">
                <a:solidFill>
                  <a:srgbClr val="434343"/>
                </a:solidFill>
              </a:rPr>
              <a:t>Password Menggunakan Teknik Bruteforce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7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10" name="Google Shape;31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27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14" name="Google Shape;314;p27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16" name="Google Shape;316;p27"/>
          <p:cNvSpPr txBox="1"/>
          <p:nvPr/>
        </p:nvSpPr>
        <p:spPr>
          <a:xfrm>
            <a:off x="396825" y="908975"/>
            <a:ext cx="8091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Software 		: John The Ripper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File Password 	: /etc/shadow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447625" y="5540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Demo, Crack Password Linux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1595100" y="2033175"/>
            <a:ext cx="59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</a:rPr>
              <a:t>LIVE DEMO </a:t>
            </a:r>
            <a:endParaRPr sz="2000"/>
          </a:p>
        </p:txBody>
      </p:sp>
      <p:sp>
        <p:nvSpPr>
          <p:cNvPr id="319" name="Google Shape;319;p27"/>
          <p:cNvSpPr txBox="1"/>
          <p:nvPr/>
        </p:nvSpPr>
        <p:spPr>
          <a:xfrm>
            <a:off x="396825" y="3183125"/>
            <a:ext cx="8091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Perintah 1		: sudo cp /etc/shadow /etc/passwd ~/Documents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Perintah 2		: sudo unshadow passwd shadow &gt;&gt; unshadow.txt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Perintah 3 		: sudo john unshadow.txt --wordlist /usr/share/wordlists/fasttrack.txt --format=crypt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8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25" name="Google Shape;32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p28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29" name="Google Shape;329;p28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31" name="Google Shape;331;p28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ancaman keamanan password sistem operasi</a:t>
            </a:r>
            <a:endParaRPr b="1" sz="1600">
              <a:solidFill>
                <a:srgbClr val="434343"/>
              </a:solidFill>
            </a:endParaRPr>
          </a:p>
        </p:txBody>
      </p:sp>
      <p:graphicFrame>
        <p:nvGraphicFramePr>
          <p:cNvPr id="332" name="Google Shape;332;p28"/>
          <p:cNvGraphicFramePr/>
          <p:nvPr/>
        </p:nvGraphicFramePr>
        <p:xfrm>
          <a:off x="562975" y="9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{D3E17F17-44DC-4110-954D-A5DAC9A7E417}</a:tableStyleId>
              </a:tblPr>
              <a:tblGrid>
                <a:gridCol w="2057775"/>
                <a:gridCol w="621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Ancaman</a:t>
                      </a:r>
                      <a:endParaRPr b="1"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Pencegahan</a:t>
                      </a:r>
                      <a:endParaRPr b="1"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Password Cracking 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385500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AutoNum type="arabicPeriod"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Panjang password minimal 8 karakter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AutoNum type="arabicPeriod"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Jangan gunakan kata-kata yang ada didalam kamus, kata-kata yang umum, nama orang dan nama tempat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AutoNum type="arabicPeriod"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Gunakan gabungan huruf kecil, huruf besar, angka dan simbol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Password Remove 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AutoNum type="arabicPeriod"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Enkripsi partisi system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300"/>
                        <a:buAutoNum type="arabicPeriod"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…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/>
        </p:nvSpPr>
        <p:spPr>
          <a:xfrm>
            <a:off x="753050" y="801000"/>
            <a:ext cx="782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Vulnerability adalah kualitas atau keadaan sebuah software yang memiliki celah/bug yang membahayakan sistem komputer.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Exploit adalah sebuah </a:t>
            </a:r>
            <a:r>
              <a:rPr b="1" lang="en">
                <a:solidFill>
                  <a:srgbClr val="434343"/>
                </a:solidFill>
              </a:rPr>
              <a:t>script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b="1" lang="en">
                <a:solidFill>
                  <a:srgbClr val="434343"/>
                </a:solidFill>
              </a:rPr>
              <a:t>perangkat lunak</a:t>
            </a:r>
            <a:r>
              <a:rPr lang="en">
                <a:solidFill>
                  <a:srgbClr val="434343"/>
                </a:solidFill>
              </a:rPr>
              <a:t> atau </a:t>
            </a:r>
            <a:r>
              <a:rPr b="1" lang="en">
                <a:solidFill>
                  <a:srgbClr val="434343"/>
                </a:solidFill>
              </a:rPr>
              <a:t>dokumen</a:t>
            </a:r>
            <a:r>
              <a:rPr lang="en">
                <a:solidFill>
                  <a:srgbClr val="434343"/>
                </a:solidFill>
              </a:rPr>
              <a:t> yang memanfaatkan Vulnerability atau Kerentanan yang ada </a:t>
            </a:r>
            <a:r>
              <a:rPr lang="en">
                <a:solidFill>
                  <a:srgbClr val="434343"/>
                </a:solidFill>
              </a:rPr>
              <a:t>di sebuah</a:t>
            </a:r>
            <a:r>
              <a:rPr lang="en">
                <a:solidFill>
                  <a:srgbClr val="434343"/>
                </a:solidFill>
              </a:rPr>
              <a:t> software termasuk sistem operasi untuk mendapatkan akses </a:t>
            </a:r>
            <a:r>
              <a:rPr lang="en">
                <a:solidFill>
                  <a:srgbClr val="434343"/>
                </a:solidFill>
              </a:rPr>
              <a:t>sebuah </a:t>
            </a:r>
            <a:r>
              <a:rPr lang="en">
                <a:solidFill>
                  <a:srgbClr val="434343"/>
                </a:solidFill>
              </a:rPr>
              <a:t>sistem komputer tanpa proses autentikasi.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Zero Day Exploit adalah Exploit yang baru berumur 0 hari atau baru dibuat dan belum ada patch atau perbaikan pada Vulnerability-nya. 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345" name="Google Shape;345;p30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46" name="Google Shape;346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30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50" name="Google Shape;350;p30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52" name="Google Shape;352;p30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3"/>
            </a:pPr>
            <a:r>
              <a:rPr b="1" lang="en" sz="1600">
                <a:solidFill>
                  <a:srgbClr val="434343"/>
                </a:solidFill>
              </a:rPr>
              <a:t>Ancaman </a:t>
            </a:r>
            <a:r>
              <a:rPr b="1" lang="en" sz="1600">
                <a:solidFill>
                  <a:srgbClr val="434343"/>
                </a:solidFill>
              </a:rPr>
              <a:t>Keamanan “Zero Day Exploit”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1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58" name="Google Shape;35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31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62" name="Google Shape;362;p31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64" name="Google Shape;364;p31"/>
          <p:cNvSpPr txBox="1"/>
          <p:nvPr/>
        </p:nvSpPr>
        <p:spPr>
          <a:xfrm>
            <a:off x="1595100" y="1928300"/>
            <a:ext cx="59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</a:rPr>
              <a:t>LIVE DEMO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6696488" y="30204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Zero Day Exploit</a:t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696488" y="30204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Perbedaan 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Vulnerability, Exploit dan Zero Day Exploit, Demo Salah Satu Bahaya Exploit, Vidio salah satu Exploit, </a:t>
            </a: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Bagaimana pencegahan ancaman</a:t>
            </a:r>
            <a:r>
              <a:rPr b="1"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 txBox="1"/>
          <p:nvPr/>
        </p:nvSpPr>
        <p:spPr>
          <a:xfrm>
            <a:off x="6720898" y="4759575"/>
            <a:ext cx="24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Sistem Informasi, Universitas Pradita</a:t>
            </a:r>
            <a:b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Manajemen Informatika, STMIK Mandiri Tidore</a:t>
            </a:r>
            <a:endParaRPr b="0" i="0" sz="6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75" name="Google Shape;75;p14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348075" y="4016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Pembahasan dan Sub Pembahasan Ancaman Keamanan Software</a:t>
            </a:r>
            <a:endParaRPr b="1" sz="1600">
              <a:solidFill>
                <a:srgbClr val="434343"/>
              </a:solidFill>
            </a:endParaRPr>
          </a:p>
        </p:txBody>
      </p:sp>
      <p:grpSp>
        <p:nvGrpSpPr>
          <p:cNvPr id="78" name="Google Shape;78;p14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Malware</a:t>
              </a:r>
              <a:endParaRPr b="1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6F6F6"/>
                  </a:solidFill>
                  <a:latin typeface="Roboto"/>
                  <a:ea typeface="Roboto"/>
                  <a:cs typeface="Roboto"/>
                  <a:sym typeface="Roboto"/>
                </a:rPr>
                <a:t>Apa itu malware, Jenis-jenis malware, Demo salah satu malware (PRORAT), Teknik penyebaran malware, Bagaimana meminimalisir dampak ancaman malware.</a:t>
              </a:r>
              <a:endParaRPr sz="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" name="Google Shape;80;p1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1" name="Google Shape;81;p14"/>
          <p:cNvSpPr txBox="1"/>
          <p:nvPr/>
        </p:nvSpPr>
        <p:spPr>
          <a:xfrm>
            <a:off x="6696488" y="10603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Password Attack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5209838" y="17052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3" name="Google Shape;83;p14"/>
          <p:cNvCxnSpPr/>
          <p:nvPr/>
        </p:nvCxnSpPr>
        <p:spPr>
          <a:xfrm>
            <a:off x="5209838" y="36483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84" name="Google Shape;84;p14"/>
          <p:cNvSpPr txBox="1"/>
          <p:nvPr/>
        </p:nvSpPr>
        <p:spPr>
          <a:xfrm>
            <a:off x="6700875" y="1060350"/>
            <a:ext cx="21240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Perbedaan password dengan 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hash,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Demo 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password attack dan </a:t>
            </a: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Bagaimana pencegahan ancaman password attack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86" name="Google Shape;86;p1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0" name="Google Shape;90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3" name="Google Shape;93;p1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6" name="Google Shape;96;p1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314400" y="198690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Apa itu malware dan jenis-jenisnya, Bahaya malware, Teknik penyebaran malware dan </a:t>
            </a:r>
            <a:r>
              <a:rPr b="1"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Bagaimana </a:t>
            </a:r>
            <a:r>
              <a:rPr b="1"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pencegahan </a:t>
            </a:r>
            <a:r>
              <a:rPr b="1"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ancaman malware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32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70" name="Google Shape;37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32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74" name="Google Shape;374;p32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2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76" name="Google Shape;376;p32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dari ancaman Exploit</a:t>
            </a:r>
            <a:endParaRPr b="1" sz="1600">
              <a:solidFill>
                <a:srgbClr val="434343"/>
              </a:solidFill>
            </a:endParaRPr>
          </a:p>
        </p:txBody>
      </p:sp>
      <p:graphicFrame>
        <p:nvGraphicFramePr>
          <p:cNvPr id="377" name="Google Shape;377;p32"/>
          <p:cNvGraphicFramePr/>
          <p:nvPr/>
        </p:nvGraphicFramePr>
        <p:xfrm>
          <a:off x="562975" y="9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{D3E17F17-44DC-4110-954D-A5DAC9A7E417}</a:tableStyleId>
              </a:tblPr>
              <a:tblGrid>
                <a:gridCol w="3173000"/>
                <a:gridCol w="510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Ancaman</a:t>
                      </a:r>
                      <a:endParaRPr b="1"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Pencegahan</a:t>
                      </a:r>
                      <a:endParaRPr b="1"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Exploit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Rutinkan update SO dan aplikasi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Zero Day Exploit 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-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3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83" name="Google Shape;38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Google Shape;386;p33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87" name="Google Shape;387;p33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89" name="Google Shape;389;p33"/>
          <p:cNvSpPr txBox="1"/>
          <p:nvPr/>
        </p:nvSpPr>
        <p:spPr>
          <a:xfrm>
            <a:off x="1410600" y="1292975"/>
            <a:ext cx="63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  <a:t>TERIMA KASIH</a:t>
            </a:r>
            <a:b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  <a:t>PERTANYAAN ?</a:t>
            </a:r>
            <a:endParaRPr sz="6000">
              <a:solidFill>
                <a:srgbClr val="F26E2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5"/>
          <p:cNvSpPr txBox="1"/>
          <p:nvPr/>
        </p:nvSpPr>
        <p:spPr>
          <a:xfrm>
            <a:off x="633300" y="3954650"/>
            <a:ext cx="77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Virus + Trojan + Worm menjadi satu ?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12" name="Google Shape;112;p15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4" name="Google Shape;114;p15"/>
          <p:cNvSpPr txBox="1"/>
          <p:nvPr/>
        </p:nvSpPr>
        <p:spPr>
          <a:xfrm>
            <a:off x="3480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/>
            </a:pPr>
            <a:r>
              <a:rPr b="1" lang="en" sz="1600">
                <a:solidFill>
                  <a:srgbClr val="434343"/>
                </a:solidFill>
              </a:rPr>
              <a:t>Ancaman Keamanan “Malware”</a:t>
            </a:r>
            <a:endParaRPr b="1" sz="1600">
              <a:solidFill>
                <a:srgbClr val="434343"/>
              </a:solidFill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3001369" y="1779853"/>
            <a:ext cx="1905844" cy="2099173"/>
            <a:chOff x="0" y="2295575"/>
            <a:chExt cx="2286007" cy="2517900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0" y="2295575"/>
              <a:ext cx="2286007" cy="2516162"/>
              <a:chOff x="0" y="2295575"/>
              <a:chExt cx="2286007" cy="2516162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" y="2823937"/>
                <a:ext cx="2286000" cy="19878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15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1974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216302" y="2958645"/>
              <a:ext cx="1853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Trojan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" name="Google Shape;121;p15"/>
            <p:cNvCxnSpPr/>
            <p:nvPr/>
          </p:nvCxnSpPr>
          <p:spPr>
            <a:xfrm>
              <a:off x="2286000" y="2295575"/>
              <a:ext cx="0" cy="25179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5"/>
            <p:cNvSpPr txBox="1"/>
            <p:nvPr/>
          </p:nvSpPr>
          <p:spPr>
            <a:xfrm>
              <a:off x="216300" y="3394341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Derived from the ancient Greek story of the deceptive Trojan Horse that led to the fall of the city of Troy.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4907275" y="1779853"/>
            <a:ext cx="1905838" cy="2099173"/>
            <a:chOff x="0" y="2295575"/>
            <a:chExt cx="2286000" cy="2517900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0" y="2295575"/>
              <a:ext cx="2286000" cy="2516162"/>
              <a:chOff x="0" y="2295575"/>
              <a:chExt cx="2286000" cy="2516162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0" y="2823937"/>
                <a:ext cx="2286000" cy="19878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" name="Google Shape;127;p15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1988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216295" y="2958644"/>
              <a:ext cx="18534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Worm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216270" y="3394341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 takes advantage of bugs and security holes to travel from network to network. By. Robert Morris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5"/>
            <p:cNvCxnSpPr/>
            <p:nvPr/>
          </p:nvCxnSpPr>
          <p:spPr>
            <a:xfrm>
              <a:off x="2286000" y="2295575"/>
              <a:ext cx="0" cy="25179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1" name="Google Shape;131;p15"/>
          <p:cNvGrpSpPr/>
          <p:nvPr/>
        </p:nvGrpSpPr>
        <p:grpSpPr>
          <a:xfrm>
            <a:off x="1095450" y="1779853"/>
            <a:ext cx="1905838" cy="2113179"/>
            <a:chOff x="0" y="2295575"/>
            <a:chExt cx="2286000" cy="2534700"/>
          </a:xfrm>
        </p:grpSpPr>
        <p:grpSp>
          <p:nvGrpSpPr>
            <p:cNvPr id="132" name="Google Shape;132;p15"/>
            <p:cNvGrpSpPr/>
            <p:nvPr/>
          </p:nvGrpSpPr>
          <p:grpSpPr>
            <a:xfrm>
              <a:off x="0" y="2295575"/>
              <a:ext cx="2286000" cy="2516162"/>
              <a:chOff x="0" y="2295575"/>
              <a:chExt cx="2286000" cy="2516162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0" y="2823937"/>
                <a:ext cx="2286000" cy="19878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15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1949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216295" y="2958645"/>
              <a:ext cx="18534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Virus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216295" y="3395832"/>
              <a:ext cx="1853400" cy="9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“Theory of self-reproducing automata” By. John Von Neuman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5"/>
            <p:cNvCxnSpPr/>
            <p:nvPr/>
          </p:nvCxnSpPr>
          <p:spPr>
            <a:xfrm>
              <a:off x="2286000" y="2295575"/>
              <a:ext cx="0" cy="25347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39" name="Google Shape;139;p15"/>
          <p:cNvSpPr txBox="1"/>
          <p:nvPr/>
        </p:nvSpPr>
        <p:spPr>
          <a:xfrm>
            <a:off x="633300" y="724800"/>
            <a:ext cx="779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Malware atau malicious software adalah perangkat lunak yang dirancang khusus untuk </a:t>
            </a:r>
            <a:r>
              <a:rPr b="1" i="1" lang="en">
                <a:solidFill>
                  <a:srgbClr val="434343"/>
                </a:solidFill>
              </a:rPr>
              <a:t>mengganggu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b="1" i="1" lang="en">
                <a:solidFill>
                  <a:srgbClr val="434343"/>
                </a:solidFill>
              </a:rPr>
              <a:t>merusak </a:t>
            </a:r>
            <a:r>
              <a:rPr lang="en">
                <a:solidFill>
                  <a:srgbClr val="434343"/>
                </a:solidFill>
              </a:rPr>
              <a:t>atau </a:t>
            </a:r>
            <a:r>
              <a:rPr b="1" i="1" lang="en">
                <a:solidFill>
                  <a:srgbClr val="434343"/>
                </a:solidFill>
              </a:rPr>
              <a:t>mengakses </a:t>
            </a:r>
            <a:r>
              <a:rPr b="1" i="1" lang="en">
                <a:solidFill>
                  <a:srgbClr val="434343"/>
                </a:solidFill>
              </a:rPr>
              <a:t>sebuah sistem komputer </a:t>
            </a:r>
            <a:r>
              <a:rPr lang="en">
                <a:solidFill>
                  <a:srgbClr val="434343"/>
                </a:solidFill>
              </a:rPr>
              <a:t>secara tidak sah</a:t>
            </a:r>
            <a:r>
              <a:rPr lang="en">
                <a:solidFill>
                  <a:srgbClr val="434343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Jenis-jenis malware :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45" name="Google Shape;14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16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49" name="Google Shape;149;p16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51" name="Google Shape;151;p16"/>
          <p:cNvSpPr txBox="1"/>
          <p:nvPr/>
        </p:nvSpPr>
        <p:spPr>
          <a:xfrm>
            <a:off x="2374200" y="2028450"/>
            <a:ext cx="439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LIVE DEMO TROJAN PRORAT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7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57" name="Google Shape;15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7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61" name="Google Shape;161;p17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63" name="Google Shape;163;p17"/>
          <p:cNvSpPr txBox="1"/>
          <p:nvPr/>
        </p:nvSpPr>
        <p:spPr>
          <a:xfrm>
            <a:off x="0" y="160812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Bagaimana melakukan pencegahan malware ?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0" y="231015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Bagaimana teknik penyebaran malware ?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96825" y="680375"/>
            <a:ext cx="809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7820" lvl="0" marL="412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M</a:t>
            </a:r>
            <a:r>
              <a:rPr lang="en">
                <a:solidFill>
                  <a:srgbClr val="434343"/>
                </a:solidFill>
              </a:rPr>
              <a:t>elalui media penyimpanan USB atau jaringan, biasanya malware memanfaatkan kerentanan atau celah yang ada pada sistem operasi. </a:t>
            </a:r>
            <a:endParaRPr>
              <a:solidFill>
                <a:srgbClr val="434343"/>
              </a:solidFill>
            </a:endParaRPr>
          </a:p>
          <a:p>
            <a:pPr indent="-317500" lvl="0" marL="71042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Fitur Auto Run di Windows </a:t>
            </a:r>
            <a:endParaRPr>
              <a:solidFill>
                <a:srgbClr val="434343"/>
              </a:solidFill>
            </a:endParaRPr>
          </a:p>
          <a:p>
            <a:pPr indent="-317500" lvl="0" marL="71042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Vulnerabilities : </a:t>
            </a:r>
            <a:r>
              <a:rPr lang="en">
                <a:solidFill>
                  <a:srgbClr val="434343"/>
                </a:solidFill>
              </a:rPr>
              <a:t>SMBv1 (Server Message Block version 1)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lang="en">
                <a:solidFill>
                  <a:srgbClr val="434343"/>
                </a:solidFill>
              </a:rPr>
              <a:t>Common Log File System (CLFS), Bash Bug 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71" name="Google Shape;17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18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75" name="Google Shape;175;p18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77" name="Google Shape;177;p18"/>
          <p:cNvSpPr txBox="1"/>
          <p:nvPr/>
        </p:nvSpPr>
        <p:spPr>
          <a:xfrm>
            <a:off x="447625" y="2492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Bagaimana teknik penyebaran malware ?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6">
            <a:alphaModFix/>
          </a:blip>
          <a:srcRect b="4843" l="0" r="0" t="0"/>
          <a:stretch/>
        </p:blipFill>
        <p:spPr>
          <a:xfrm>
            <a:off x="1116875" y="2433800"/>
            <a:ext cx="5734050" cy="19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875" y="2433800"/>
            <a:ext cx="79007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863" y="2433788"/>
            <a:ext cx="63912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396825" y="524075"/>
            <a:ext cx="80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 startAt="2"/>
            </a:pPr>
            <a:r>
              <a:rPr lang="en">
                <a:solidFill>
                  <a:srgbClr val="434343"/>
                </a:solidFill>
              </a:rPr>
              <a:t>Melalui </a:t>
            </a:r>
            <a:r>
              <a:rPr i="1" lang="en">
                <a:solidFill>
                  <a:srgbClr val="434343"/>
                </a:solidFill>
              </a:rPr>
              <a:t>E-mail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i="1" lang="en">
                <a:solidFill>
                  <a:srgbClr val="434343"/>
                </a:solidFill>
              </a:rPr>
              <a:t>media social </a:t>
            </a:r>
            <a:r>
              <a:rPr lang="en">
                <a:solidFill>
                  <a:srgbClr val="434343"/>
                </a:solidFill>
              </a:rPr>
              <a:t>dan </a:t>
            </a:r>
            <a:r>
              <a:rPr i="1" lang="en">
                <a:solidFill>
                  <a:srgbClr val="434343"/>
                </a:solidFill>
              </a:rPr>
              <a:t>aplikasi bajakan</a:t>
            </a:r>
            <a:r>
              <a:rPr lang="en">
                <a:solidFill>
                  <a:srgbClr val="434343"/>
                </a:solidFill>
              </a:rPr>
              <a:t> dengan teknik </a:t>
            </a:r>
            <a:r>
              <a:rPr i="1" lang="en">
                <a:solidFill>
                  <a:srgbClr val="434343"/>
                </a:solidFill>
              </a:rPr>
              <a:t>phishing </a:t>
            </a:r>
            <a:r>
              <a:rPr lang="en">
                <a:solidFill>
                  <a:srgbClr val="434343"/>
                </a:solidFill>
              </a:rPr>
              <a:t>atau </a:t>
            </a:r>
            <a:r>
              <a:rPr i="1" lang="en">
                <a:solidFill>
                  <a:srgbClr val="434343"/>
                </a:solidFill>
              </a:rPr>
              <a:t>fishing</a:t>
            </a:r>
            <a:r>
              <a:rPr lang="en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96825" y="2043513"/>
            <a:ext cx="809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Kerentanan yang biasa dijadikan celah : </a:t>
            </a:r>
            <a:endParaRPr>
              <a:solidFill>
                <a:srgbClr val="434343"/>
              </a:solidFill>
            </a:endParaRPr>
          </a:p>
          <a:p>
            <a:pPr indent="-296406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Rasa penasaran/ketertarikan</a:t>
            </a:r>
            <a:endParaRPr>
              <a:solidFill>
                <a:srgbClr val="434343"/>
              </a:solidFill>
            </a:endParaRPr>
          </a:p>
          <a:p>
            <a:pPr indent="-296406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Rasa takut/khawatir</a:t>
            </a:r>
            <a:endParaRPr>
              <a:solidFill>
                <a:srgbClr val="434343"/>
              </a:solidFill>
            </a:endParaRPr>
          </a:p>
          <a:p>
            <a:pPr indent="-296406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Kebutuhan</a:t>
            </a:r>
            <a:endParaRPr>
              <a:solidFill>
                <a:srgbClr val="434343"/>
              </a:solidFill>
            </a:endParaRPr>
          </a:p>
          <a:p>
            <a:pPr indent="-296406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Ketidaktahuan</a:t>
            </a:r>
            <a:endParaRPr>
              <a:solidFill>
                <a:srgbClr val="434343"/>
              </a:solidFill>
            </a:endParaRPr>
          </a:p>
          <a:p>
            <a:pPr indent="-296406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Ketidaktelitian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87" name="Google Shape;187;p19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88" name="Google Shape;18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19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92" name="Google Shape;192;p19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396825" y="960550"/>
            <a:ext cx="809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Teknik </a:t>
            </a:r>
            <a:r>
              <a:rPr i="1" lang="en">
                <a:solidFill>
                  <a:srgbClr val="434343"/>
                </a:solidFill>
              </a:rPr>
              <a:t>phishing </a:t>
            </a:r>
            <a:r>
              <a:rPr lang="en">
                <a:solidFill>
                  <a:srgbClr val="434343"/>
                </a:solidFill>
              </a:rPr>
              <a:t>juga disebut teknik </a:t>
            </a:r>
            <a:r>
              <a:rPr i="1" lang="en">
                <a:solidFill>
                  <a:srgbClr val="434343"/>
                </a:solidFill>
              </a:rPr>
              <a:t>social engineering </a:t>
            </a:r>
            <a:r>
              <a:rPr lang="en">
                <a:solidFill>
                  <a:srgbClr val="434343"/>
                </a:solidFill>
              </a:rPr>
              <a:t>karena memanfaatkan kerentanan atau celah yang ada pada manusia sebagai pengguna komputer untuk membahayakan atau menyerang sebuah sistem komputer.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0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00" name="Google Shape;20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20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04" name="Google Shape;204;p20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06" name="Google Shape;206;p20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dari ancaman malware</a:t>
            </a:r>
            <a:endParaRPr b="1" sz="1600">
              <a:solidFill>
                <a:srgbClr val="434343"/>
              </a:solidFill>
            </a:endParaRPr>
          </a:p>
        </p:txBody>
      </p:sp>
      <p:graphicFrame>
        <p:nvGraphicFramePr>
          <p:cNvPr id="207" name="Google Shape;207;p20"/>
          <p:cNvGraphicFramePr/>
          <p:nvPr/>
        </p:nvGraphicFramePr>
        <p:xfrm>
          <a:off x="562975" y="9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{D3E17F17-44DC-4110-954D-A5DAC9A7E417}</a:tableStyleId>
              </a:tblPr>
              <a:tblGrid>
                <a:gridCol w="3173000"/>
                <a:gridCol w="510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Teknik penyebaran malware</a:t>
                      </a:r>
                      <a:endParaRPr b="1"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34343"/>
                          </a:solidFill>
                        </a:rPr>
                        <a:t>Pencegahan</a:t>
                      </a:r>
                      <a:endParaRPr b="1"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Melalui USB Memory Drive 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385500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Mematikan fitur Autorun USB di </a:t>
                      </a: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SO </a:t>
                      </a: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windows 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Melalui Vulnerabilities/Bug Software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Rutinkan update SO dan aplikasi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Melalui E-mail, medsos dan aplikasi bajakan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Selalu verifikasi sebelum </a:t>
                      </a: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membuka</a:t>
                      </a: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 link, mengizinkan akses atau menginstall aplikasi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