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Titillium Web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747775"/>
          </p15:clr>
        </p15:guide>
        <p15:guide id="2" orient="horz" pos="232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154EDF-833F-44DD-A0C5-848AADB0098F}">
  <a:tblStyle styleId="{81154EDF-833F-44DD-A0C5-848AADB009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232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TitilliumWeb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TitilliumWeb-italic.fntdata"/><Relationship Id="rId12" Type="http://schemas.openxmlformats.org/officeDocument/2006/relationships/slide" Target="slides/slide6.xml"/><Relationship Id="rId34" Type="http://schemas.openxmlformats.org/officeDocument/2006/relationships/font" Target="fonts/TitilliumWeb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TitilliumWeb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Ancaman keamanan yang terjadi di Jaringan Komputer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a6a6c10d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7a6a6c10d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a6a6c10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27a6a6c10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91689292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791689292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66eaaebe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766eaaebe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66eaaebe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766eaaebe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0d1a1db7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40d1a1db7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Normal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40d1a1db7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240d1a1db7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DOS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0d1a1db79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40d1a1db79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0d1a1db79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40d1a1db79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0d1a1db79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40d1a1db79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ea2560d3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3ea2560d3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0d1a1db79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240d1a1db79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0d1a1db79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40d1a1db79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7e6d1f0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267e6d1f0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d37107c7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3d37107c7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Komunikasi ke Internet “Normal”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a6a6c10d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7a6a6c10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80145ec4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780145ec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9034645f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79034645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SSLStrip Attack tidak bisa digunakan untuk alamat yang sudah menggunakan TLS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Twin Devil Attack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Kedepannya ada yang temukan cara melakukan dekripsi paket data HTTPS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a6a6c10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7a6a6c10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978db1f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7978db1f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a6a6c10d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7a6a6c10d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oLloO2Rfl0E" TargetMode="External"/><Relationship Id="rId4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youtube.com/watch?v=6I9e4CFgnoI" TargetMode="External"/><Relationship Id="rId4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gif"/><Relationship Id="rId4" Type="http://schemas.openxmlformats.org/officeDocument/2006/relationships/image" Target="../media/image14.png"/><Relationship Id="rId10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PdEZpY64E44" TargetMode="External"/><Relationship Id="rId4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9vhkfBHTMUA" TargetMode="External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8000" y="76975"/>
            <a:ext cx="789595" cy="280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3"/>
          <p:cNvGrpSpPr/>
          <p:nvPr/>
        </p:nvGrpSpPr>
        <p:grpSpPr>
          <a:xfrm>
            <a:off x="77125" y="76975"/>
            <a:ext cx="992400" cy="270550"/>
            <a:chOff x="77125" y="76975"/>
            <a:chExt cx="992400" cy="270550"/>
          </a:xfrm>
        </p:grpSpPr>
        <p:pic>
          <p:nvPicPr>
            <p:cNvPr id="56" name="Google Shape;56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45775" y="86700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7125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13"/>
          <p:cNvSpPr/>
          <p:nvPr/>
        </p:nvSpPr>
        <p:spPr>
          <a:xfrm>
            <a:off x="75" y="4613275"/>
            <a:ext cx="9144000" cy="530100"/>
          </a:xfrm>
          <a:prstGeom prst="rect">
            <a:avLst/>
          </a:prstGeom>
          <a:solidFill>
            <a:srgbClr val="F26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20300" y="1464375"/>
            <a:ext cx="14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Pertemuan 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20300" y="1916025"/>
            <a:ext cx="7907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rPr b="1" lang="en" sz="4600">
                <a:solidFill>
                  <a:srgbClr val="F26E22"/>
                </a:solidFill>
                <a:latin typeface="Titillium Web"/>
                <a:ea typeface="Titillium Web"/>
                <a:cs typeface="Titillium Web"/>
                <a:sym typeface="Titillium Web"/>
              </a:rPr>
              <a:t>Ancaman Keamanan &amp; Pencegahannya “Network”</a:t>
            </a:r>
            <a:endParaRPr b="1" sz="4600">
              <a:solidFill>
                <a:srgbClr val="F26E2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5500" y="4681350"/>
            <a:ext cx="32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Program Studi Sistem Informasi, Universitas Pradita</a:t>
            </a:r>
            <a:br>
              <a:rPr b="0" i="0" lang="en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0" i="0" lang="en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Program Studi Manajemen Informatika, STMIK Tidore Mandiri</a:t>
            </a:r>
            <a:endParaRPr b="0" i="0" sz="6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08945" y="3568273"/>
            <a:ext cx="2014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PRU/SPMI/FR-BM-18/0222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202" name="Google Shape;202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" name="Google Shape;205;p22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206" name="Google Shape;206;p22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2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208" name="Google Shape;208;p22"/>
          <p:cNvSpPr txBox="1"/>
          <p:nvPr/>
        </p:nvSpPr>
        <p:spPr>
          <a:xfrm>
            <a:off x="453900" y="401675"/>
            <a:ext cx="823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Pencegahan dari ancaman Sniffing 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396825" y="832775"/>
            <a:ext cx="80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7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Selalu gunakan protokol HTTPs dan Jangan menerima sertifikat yang mencurigakan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500" y="1286175"/>
            <a:ext cx="5684492" cy="30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3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216" name="Google Shape;216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Google Shape;219;p23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220" name="Google Shape;220;p23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3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222" name="Google Shape;222;p23"/>
          <p:cNvSpPr txBox="1"/>
          <p:nvPr/>
        </p:nvSpPr>
        <p:spPr>
          <a:xfrm>
            <a:off x="739175" y="2028450"/>
            <a:ext cx="766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</a:rPr>
              <a:t>D E M O</a:t>
            </a:r>
            <a:endParaRPr b="1"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4" title="Untitl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5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233" name="Google Shape;233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6" name="Google Shape;236;p25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237" name="Google Shape;237;p25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239" name="Google Shape;239;p25"/>
          <p:cNvSpPr txBox="1"/>
          <p:nvPr/>
        </p:nvSpPr>
        <p:spPr>
          <a:xfrm>
            <a:off x="500475" y="325475"/>
            <a:ext cx="844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lphaUcPeriod" startAt="2"/>
            </a:pPr>
            <a:r>
              <a:rPr b="1" lang="en" sz="1600">
                <a:solidFill>
                  <a:srgbClr val="434343"/>
                </a:solidFill>
              </a:rPr>
              <a:t>Ancaman </a:t>
            </a:r>
            <a:r>
              <a:rPr b="1" lang="en" sz="1600">
                <a:solidFill>
                  <a:srgbClr val="434343"/>
                </a:solidFill>
              </a:rPr>
              <a:t>Keamanan “</a:t>
            </a:r>
            <a:r>
              <a:rPr b="1" lang="en" sz="1600">
                <a:solidFill>
                  <a:srgbClr val="434343"/>
                </a:solidFill>
              </a:rPr>
              <a:t>Website </a:t>
            </a:r>
            <a:r>
              <a:rPr b="1" lang="en" sz="1600">
                <a:solidFill>
                  <a:srgbClr val="434343"/>
                </a:solidFill>
              </a:rPr>
              <a:t>P</a:t>
            </a:r>
            <a:r>
              <a:rPr b="1" lang="en" sz="1600">
                <a:solidFill>
                  <a:srgbClr val="434343"/>
                </a:solidFill>
              </a:rPr>
              <a:t>hishing</a:t>
            </a:r>
            <a:r>
              <a:rPr b="1" lang="en" sz="1600">
                <a:solidFill>
                  <a:srgbClr val="434343"/>
                </a:solidFill>
              </a:rPr>
              <a:t>”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753050" y="724800"/>
            <a:ext cx="7824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39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Sasaran Website Phishing</a:t>
            </a:r>
            <a:endParaRPr>
              <a:solidFill>
                <a:srgbClr val="434343"/>
              </a:solidFill>
            </a:endParaRPr>
          </a:p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User name, password, pin dan kode rahasia lainnya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753050" y="1448100"/>
            <a:ext cx="7824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39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Perbedaan E-Mail Phishing dan Website Phishing </a:t>
            </a:r>
            <a:endParaRPr>
              <a:solidFill>
                <a:srgbClr val="434343"/>
              </a:solidFill>
            </a:endParaRPr>
          </a:p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Umpan E-mail phishing : kalimat yang menggugah</a:t>
            </a:r>
            <a:endParaRPr>
              <a:solidFill>
                <a:srgbClr val="434343"/>
              </a:solidFill>
            </a:endParaRPr>
          </a:p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Umpan Website phishing : tampilan yang mirip </a:t>
            </a:r>
            <a:endParaRPr>
              <a:solidFill>
                <a:srgbClr val="434343"/>
              </a:solidFill>
            </a:endParaRPr>
          </a:p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Mata Kail E-mail phishing : link untuk mengarahkan korban</a:t>
            </a:r>
            <a:endParaRPr>
              <a:solidFill>
                <a:srgbClr val="434343"/>
              </a:solidFill>
            </a:endParaRPr>
          </a:p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Mata Kail Website phishing : input box user name, password, dll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753050" y="3141300"/>
            <a:ext cx="782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39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Pencegahan ancaman </a:t>
            </a:r>
            <a:endParaRPr>
              <a:solidFill>
                <a:srgbClr val="434343"/>
              </a:solidFill>
            </a:endParaRPr>
          </a:p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Software Anti Website Phishing </a:t>
            </a:r>
            <a:endParaRPr>
              <a:solidFill>
                <a:srgbClr val="434343"/>
              </a:solidFill>
            </a:endParaRPr>
          </a:p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There is no patch for stupidity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/>
        </p:nvSpPr>
        <p:spPr>
          <a:xfrm>
            <a:off x="753050" y="801000"/>
            <a:ext cx="78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39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Apa itu </a:t>
            </a:r>
            <a:r>
              <a:rPr lang="en">
                <a:solidFill>
                  <a:srgbClr val="434343"/>
                </a:solidFill>
              </a:rPr>
              <a:t>DOS </a:t>
            </a:r>
            <a:r>
              <a:rPr lang="en">
                <a:solidFill>
                  <a:srgbClr val="434343"/>
                </a:solidFill>
              </a:rPr>
              <a:t>(Denial of Service) ?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248" name="Google Shape;248;p26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249" name="Google Shape;249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2" name="Google Shape;252;p26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253" name="Google Shape;253;p26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6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255" name="Google Shape;255;p26"/>
          <p:cNvSpPr txBox="1"/>
          <p:nvPr/>
        </p:nvSpPr>
        <p:spPr>
          <a:xfrm>
            <a:off x="500475" y="325475"/>
            <a:ext cx="844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lphaUcPeriod" startAt="3"/>
            </a:pPr>
            <a:r>
              <a:rPr b="1" lang="en" sz="1600">
                <a:solidFill>
                  <a:srgbClr val="434343"/>
                </a:solidFill>
              </a:rPr>
              <a:t>Ancaman </a:t>
            </a:r>
            <a:r>
              <a:rPr b="1" lang="en" sz="1600">
                <a:solidFill>
                  <a:srgbClr val="434343"/>
                </a:solidFill>
              </a:rPr>
              <a:t>Keamanan “DOS &amp; DDOS”</a:t>
            </a:r>
            <a:endParaRPr b="1" sz="16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7"/>
          <p:cNvSpPr/>
          <p:nvPr/>
        </p:nvSpPr>
        <p:spPr>
          <a:xfrm>
            <a:off x="4327170" y="4467225"/>
            <a:ext cx="4695900" cy="56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6E22"/>
                </a:solidFill>
                <a:latin typeface="Roboto"/>
                <a:ea typeface="Roboto"/>
                <a:cs typeface="Roboto"/>
                <a:sym typeface="Roboto"/>
              </a:rPr>
              <a:t>Cara kerja komputer melayani paket data mirip dengan manusia melayani antrian. Ada FIFO, LIFO, SIFO, </a:t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5257800" y="4038600"/>
            <a:ext cx="3762300" cy="35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trike="sngStrike">
                <a:solidFill>
                  <a:srgbClr val="F26E22"/>
                </a:solidFill>
                <a:latin typeface="Roboto"/>
                <a:ea typeface="Roboto"/>
                <a:cs typeface="Roboto"/>
                <a:sym typeface="Roboto"/>
              </a:rPr>
              <a:t>DOS (Denial of service) / penolakan layanan</a:t>
            </a:r>
            <a:endParaRPr strike="sngStrik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8"/>
          <p:cNvPicPr preferRelativeResize="0"/>
          <p:nvPr/>
        </p:nvPicPr>
        <p:blipFill rotWithShape="1">
          <a:blip r:embed="rId3">
            <a:alphaModFix/>
          </a:blip>
          <a:srcRect b="4964" l="308" r="317" t="111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8"/>
          <p:cNvSpPr/>
          <p:nvPr/>
        </p:nvSpPr>
        <p:spPr>
          <a:xfrm>
            <a:off x="5257800" y="4038600"/>
            <a:ext cx="3762300" cy="35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6E22"/>
                </a:solidFill>
                <a:latin typeface="Roboto"/>
                <a:ea typeface="Roboto"/>
                <a:cs typeface="Roboto"/>
                <a:sym typeface="Roboto"/>
              </a:rPr>
              <a:t>DOS (Denial of service) / penolakan layanan</a:t>
            </a:r>
            <a:endParaRPr/>
          </a:p>
        </p:txBody>
      </p:sp>
      <p:sp>
        <p:nvSpPr>
          <p:cNvPr id="269" name="Google Shape;269;p28"/>
          <p:cNvSpPr/>
          <p:nvPr/>
        </p:nvSpPr>
        <p:spPr>
          <a:xfrm>
            <a:off x="4327170" y="4467225"/>
            <a:ext cx="4695900" cy="56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6E22"/>
                </a:solidFill>
                <a:latin typeface="Roboto"/>
                <a:ea typeface="Roboto"/>
                <a:cs typeface="Roboto"/>
                <a:sym typeface="Roboto"/>
              </a:rPr>
              <a:t>Cara kerja komputer melayani paket data mirip dengan manusia melayani antrian. Ada FIFO, LIFO, SIFO,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/>
        </p:nvSpPr>
        <p:spPr>
          <a:xfrm>
            <a:off x="753050" y="801000"/>
            <a:ext cx="78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39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Apa itu DOS (</a:t>
            </a:r>
            <a:r>
              <a:rPr lang="en">
                <a:solidFill>
                  <a:srgbClr val="434343"/>
                </a:solidFill>
              </a:rPr>
              <a:t>Denial</a:t>
            </a:r>
            <a:r>
              <a:rPr lang="en">
                <a:solidFill>
                  <a:srgbClr val="434343"/>
                </a:solidFill>
              </a:rPr>
              <a:t> of Service) ?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275" name="Google Shape;275;p29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276" name="Google Shape;276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9" name="Google Shape;279;p29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280" name="Google Shape;280;p29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9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282" name="Google Shape;282;p29"/>
          <p:cNvSpPr txBox="1"/>
          <p:nvPr/>
        </p:nvSpPr>
        <p:spPr>
          <a:xfrm>
            <a:off x="500475" y="325475"/>
            <a:ext cx="844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lphaUcPeriod" startAt="3"/>
            </a:pPr>
            <a:r>
              <a:rPr b="1" lang="en" sz="1600">
                <a:solidFill>
                  <a:srgbClr val="434343"/>
                </a:solidFill>
              </a:rPr>
              <a:t>Ancaman Keamanan “DOS &amp; DDOS”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283" name="Google Shape;283;p29"/>
          <p:cNvSpPr txBox="1"/>
          <p:nvPr/>
        </p:nvSpPr>
        <p:spPr>
          <a:xfrm>
            <a:off x="753050" y="1201200"/>
            <a:ext cx="78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39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Apa itu DDOS (Distributed Denial of Service) ?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/>
          <p:nvPr/>
        </p:nvSpPr>
        <p:spPr>
          <a:xfrm>
            <a:off x="514350" y="447675"/>
            <a:ext cx="3181200" cy="35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6E2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lang="en">
                <a:solidFill>
                  <a:srgbClr val="F26E22"/>
                </a:solidFill>
                <a:latin typeface="Roboto"/>
                <a:ea typeface="Roboto"/>
                <a:cs typeface="Roboto"/>
                <a:sym typeface="Roboto"/>
              </a:rPr>
              <a:t>DOS (Distributed Denial of service)</a:t>
            </a:r>
            <a:endParaRPr/>
          </a:p>
        </p:txBody>
      </p:sp>
      <p:pic>
        <p:nvPicPr>
          <p:cNvPr id="289" name="Google Shape;2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800" y="0"/>
            <a:ext cx="649838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/>
          <p:nvPr/>
        </p:nvSpPr>
        <p:spPr>
          <a:xfrm>
            <a:off x="5495925" y="4362450"/>
            <a:ext cx="27813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6E22"/>
                </a:solidFill>
                <a:latin typeface="Roboto"/>
                <a:ea typeface="Roboto"/>
                <a:cs typeface="Roboto"/>
                <a:sym typeface="Roboto"/>
              </a:rPr>
              <a:t>Server memiliki keterbatasan, Bandwidth, CPU dan RAM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/>
        </p:nvSpPr>
        <p:spPr>
          <a:xfrm>
            <a:off x="753050" y="801000"/>
            <a:ext cx="78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39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Apa itu DOS (Denial of Service) ?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296" name="Google Shape;296;p31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297" name="Google Shape;297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" name="Google Shape;300;p31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301" name="Google Shape;301;p31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1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303" name="Google Shape;303;p31"/>
          <p:cNvSpPr txBox="1"/>
          <p:nvPr/>
        </p:nvSpPr>
        <p:spPr>
          <a:xfrm>
            <a:off x="500475" y="325475"/>
            <a:ext cx="844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lphaUcPeriod" startAt="3"/>
            </a:pPr>
            <a:r>
              <a:rPr b="1" lang="en" sz="1600">
                <a:solidFill>
                  <a:srgbClr val="434343"/>
                </a:solidFill>
              </a:rPr>
              <a:t>Ancaman Keamanan “DOS &amp; DDOS”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753050" y="1201200"/>
            <a:ext cx="78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39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Apa itu DDOS (Distributed Denial of Service) 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753050" y="1591725"/>
            <a:ext cx="7824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39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Target DDOS : </a:t>
            </a:r>
            <a:endParaRPr>
              <a:solidFill>
                <a:srgbClr val="434343"/>
              </a:solidFill>
            </a:endParaRPr>
          </a:p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Komputer Server </a:t>
            </a:r>
            <a:endParaRPr>
              <a:solidFill>
                <a:srgbClr val="434343"/>
              </a:solidFill>
            </a:endParaRPr>
          </a:p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Router / Access Point </a:t>
            </a:r>
            <a:endParaRPr>
              <a:solidFill>
                <a:srgbClr val="434343"/>
              </a:solidFill>
            </a:endParaRPr>
          </a:p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Komputer Client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753050" y="2961525"/>
            <a:ext cx="782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39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Pencegahan ancaman </a:t>
            </a:r>
            <a:endParaRPr>
              <a:solidFill>
                <a:srgbClr val="434343"/>
              </a:solidFill>
            </a:endParaRPr>
          </a:p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Distributed System </a:t>
            </a:r>
            <a:endParaRPr>
              <a:solidFill>
                <a:srgbClr val="434343"/>
              </a:solidFill>
            </a:endParaRPr>
          </a:p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IPS (Intrusion </a:t>
            </a:r>
            <a:r>
              <a:rPr lang="en">
                <a:solidFill>
                  <a:srgbClr val="434343"/>
                </a:solidFill>
              </a:rPr>
              <a:t>Prevention</a:t>
            </a:r>
            <a:r>
              <a:rPr lang="en">
                <a:solidFill>
                  <a:srgbClr val="434343"/>
                </a:solidFill>
              </a:rPr>
              <a:t> System)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6696488" y="3020450"/>
            <a:ext cx="21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Memahami perbedaan ancaman keamanan DOS dengan DDOS, </a:t>
            </a:r>
            <a:r>
              <a:rPr b="1"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Memahami bagaimana </a:t>
            </a:r>
            <a:r>
              <a:rPr b="1"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melakukan tindakan pencegahannya.</a:t>
            </a:r>
            <a:endParaRPr b="1"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700875" y="1060350"/>
            <a:ext cx="21240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Memahami ancaman keamanan Website Phissing, Membedakan antara E-mail Phishing dengan Website phishing, </a:t>
            </a:r>
            <a:r>
              <a:rPr b="1"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memahami cara memanilis dampak dari website phishing.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70" name="Google Shape;70;p14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Sniffing</a:t>
              </a:r>
              <a:endParaRPr b="1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6F6F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00">
                <a:solidFill>
                  <a:srgbClr val="F6F6F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F6F6F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1" name="Google Shape;71;p14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72" name="Google Shape;72;p14"/>
          <p:cNvSpPr txBox="1"/>
          <p:nvPr/>
        </p:nvSpPr>
        <p:spPr>
          <a:xfrm>
            <a:off x="314400" y="1986900"/>
            <a:ext cx="21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Memahami </a:t>
            </a:r>
            <a:r>
              <a:rPr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Apa itu Sniffing</a:t>
            </a:r>
            <a:r>
              <a:rPr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Memahami cara kerja jenis serangan ARP Poisoning</a:t>
            </a:r>
            <a:r>
              <a:rPr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Mengenal software Sniffing dan MITM, mengetahui cara </a:t>
            </a:r>
            <a:r>
              <a:rPr b="1"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meminimalisir dampak ancaman sniffing</a:t>
            </a:r>
            <a:r>
              <a:rPr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696488" y="3020450"/>
            <a:ext cx="21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DOS &amp; DDOS</a:t>
            </a:r>
            <a:endParaRPr b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75" name="Google Shape;7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" name="Google Shape;78;p14"/>
          <p:cNvSpPr txBox="1"/>
          <p:nvPr/>
        </p:nvSpPr>
        <p:spPr>
          <a:xfrm>
            <a:off x="6720898" y="4759575"/>
            <a:ext cx="242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Program Studi Sistem Informasi, Universitas Pradita</a:t>
            </a:r>
            <a:br>
              <a:rPr b="0" i="0" lang="en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0" i="0" lang="en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Program Studi Manajemen Informatika, STMIK Mandiri Tidore</a:t>
            </a:r>
            <a:endParaRPr b="0" i="0" sz="6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79" name="Google Shape;79;p14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80" name="Google Shape;80;p14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82" name="Google Shape;82;p14"/>
          <p:cNvSpPr txBox="1"/>
          <p:nvPr/>
        </p:nvSpPr>
        <p:spPr>
          <a:xfrm>
            <a:off x="348075" y="401675"/>
            <a:ext cx="844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Pembahasan dan Sub Pembahasan Ancaman Keamanan Jaringan Komputer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6696488" y="1060350"/>
            <a:ext cx="21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Website Phishing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" name="Google Shape;84;p14"/>
          <p:cNvCxnSpPr/>
          <p:nvPr/>
        </p:nvCxnSpPr>
        <p:spPr>
          <a:xfrm>
            <a:off x="5209838" y="1705200"/>
            <a:ext cx="1286700" cy="0"/>
          </a:xfrm>
          <a:prstGeom prst="straightConnector1">
            <a:avLst/>
          </a:prstGeom>
          <a:noFill/>
          <a:ln cap="flat" cmpd="sng" w="9525">
            <a:solidFill>
              <a:srgbClr val="155B54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85" name="Google Shape;85;p14"/>
          <p:cNvCxnSpPr/>
          <p:nvPr/>
        </p:nvCxnSpPr>
        <p:spPr>
          <a:xfrm>
            <a:off x="5209838" y="3648300"/>
            <a:ext cx="1286700" cy="0"/>
          </a:xfrm>
          <a:prstGeom prst="straightConnector1">
            <a:avLst/>
          </a:prstGeom>
          <a:noFill/>
          <a:ln cap="flat" cmpd="sng" w="9525">
            <a:solidFill>
              <a:srgbClr val="1D7E74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86" name="Google Shape;86;p14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87" name="Google Shape;87;p14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" name="Google Shape;90;p14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" name="Google Shape;91;p1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" name="Google Shape;93;p14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4" name="Google Shape;94;p14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Google Shape;96;p14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7" name="Google Shape;97;p14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" name="Google Shape;99;p14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2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312" name="Google Shape;312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5" name="Google Shape;315;p32"/>
          <p:cNvSpPr txBox="1"/>
          <p:nvPr/>
        </p:nvSpPr>
        <p:spPr>
          <a:xfrm>
            <a:off x="753050" y="724800"/>
            <a:ext cx="782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Intrusion Prevention System (IPS) adalah perangkat lunak yang memiliki kemampuan untuk mendeteksi dan mencegah paket data intrusi atau aktifitas berbahaya di jaringan komputer.</a:t>
            </a:r>
            <a:endParaRPr>
              <a:solidFill>
                <a:srgbClr val="434343"/>
              </a:solidFill>
            </a:endParaRPr>
          </a:p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Alur cara kerja salah satu script IPS dibuat menggunakan “Snort + IPTables”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316" name="Google Shape;316;p32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317" name="Google Shape;317;p32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2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319" name="Google Shape;319;p32"/>
          <p:cNvSpPr txBox="1"/>
          <p:nvPr/>
        </p:nvSpPr>
        <p:spPr>
          <a:xfrm>
            <a:off x="500475" y="325475"/>
            <a:ext cx="844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lphaUcPeriod" startAt="4"/>
            </a:pPr>
            <a:r>
              <a:rPr b="1" lang="en" sz="1600">
                <a:solidFill>
                  <a:srgbClr val="434343"/>
                </a:solidFill>
              </a:rPr>
              <a:t>Intrusion Prevention System (IPS)</a:t>
            </a:r>
            <a:endParaRPr b="1" sz="1600">
              <a:solidFill>
                <a:srgbClr val="434343"/>
              </a:solidFill>
            </a:endParaRPr>
          </a:p>
        </p:txBody>
      </p:sp>
      <p:pic>
        <p:nvPicPr>
          <p:cNvPr id="320" name="Google Shape;32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7300" y="1866750"/>
            <a:ext cx="4667251" cy="24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3" title="Pengujian Intrusion Prevention System Berbasis Snort dan IPTables Terhadap DDOS, Scanning dan XS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34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331" name="Google Shape;331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4" name="Google Shape;334;p34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335" name="Google Shape;335;p34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4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337" name="Google Shape;337;p34"/>
          <p:cNvSpPr txBox="1"/>
          <p:nvPr/>
        </p:nvSpPr>
        <p:spPr>
          <a:xfrm>
            <a:off x="1410600" y="1292975"/>
            <a:ext cx="6322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26E22"/>
                </a:solidFill>
                <a:latin typeface="Impact"/>
                <a:ea typeface="Impact"/>
                <a:cs typeface="Impact"/>
                <a:sym typeface="Impact"/>
              </a:rPr>
              <a:t>TERIMA KASIH</a:t>
            </a:r>
            <a:br>
              <a:rPr lang="en" sz="6000">
                <a:solidFill>
                  <a:srgbClr val="F26E2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en" sz="6000">
                <a:solidFill>
                  <a:srgbClr val="F26E22"/>
                </a:solidFill>
                <a:latin typeface="Impact"/>
                <a:ea typeface="Impact"/>
                <a:cs typeface="Impact"/>
                <a:sym typeface="Impact"/>
              </a:rPr>
              <a:t>PERTANYAAN ?</a:t>
            </a:r>
            <a:endParaRPr sz="6000">
              <a:solidFill>
                <a:srgbClr val="F26E2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5"/>
          <p:cNvGrpSpPr/>
          <p:nvPr/>
        </p:nvGrpSpPr>
        <p:grpSpPr>
          <a:xfrm>
            <a:off x="1094425" y="2532825"/>
            <a:ext cx="7466975" cy="1867800"/>
            <a:chOff x="1094425" y="1500525"/>
            <a:chExt cx="7466975" cy="1867800"/>
          </a:xfrm>
        </p:grpSpPr>
        <p:grpSp>
          <p:nvGrpSpPr>
            <p:cNvPr id="107" name="Google Shape;107;p15"/>
            <p:cNvGrpSpPr/>
            <p:nvPr/>
          </p:nvGrpSpPr>
          <p:grpSpPr>
            <a:xfrm>
              <a:off x="1094425" y="2463400"/>
              <a:ext cx="881275" cy="805350"/>
              <a:chOff x="1094425" y="2169075"/>
              <a:chExt cx="881275" cy="805350"/>
            </a:xfrm>
          </p:grpSpPr>
          <p:pic>
            <p:nvPicPr>
              <p:cNvPr id="108" name="Google Shape;108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1787475" y="2556250"/>
                <a:ext cx="188225" cy="188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" name="Google Shape;109;p1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1094425" y="2169075"/>
                <a:ext cx="805350" cy="805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0" name="Google Shape;110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15463" y="2669263"/>
              <a:ext cx="518625" cy="518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1" name="Google Shape;111;p15"/>
            <p:cNvGrpSpPr/>
            <p:nvPr/>
          </p:nvGrpSpPr>
          <p:grpSpPr>
            <a:xfrm>
              <a:off x="5573875" y="1500525"/>
              <a:ext cx="2987525" cy="1867800"/>
              <a:chOff x="5573875" y="1500525"/>
              <a:chExt cx="2987525" cy="1867800"/>
            </a:xfrm>
          </p:grpSpPr>
          <p:pic>
            <p:nvPicPr>
              <p:cNvPr id="112" name="Google Shape;112;p15"/>
              <p:cNvPicPr preferRelativeResize="0"/>
              <p:nvPr/>
            </p:nvPicPr>
            <p:blipFill rotWithShape="1">
              <a:blip r:embed="rId6">
                <a:alphaModFix/>
              </a:blip>
              <a:srcRect b="19105" l="0" r="0" t="19638"/>
              <a:stretch/>
            </p:blipFill>
            <p:spPr>
              <a:xfrm>
                <a:off x="5573875" y="1500525"/>
                <a:ext cx="2987525" cy="18300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" name="Google Shape;113;p15"/>
              <p:cNvSpPr txBox="1"/>
              <p:nvPr/>
            </p:nvSpPr>
            <p:spPr>
              <a:xfrm>
                <a:off x="6727400" y="2968125"/>
                <a:ext cx="786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internet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aphicFrame>
        <p:nvGraphicFramePr>
          <p:cNvPr id="114" name="Google Shape;114;p15"/>
          <p:cNvGraphicFramePr/>
          <p:nvPr/>
        </p:nvGraphicFramePr>
        <p:xfrm>
          <a:off x="265176" y="273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{81154EDF-833F-44DD-A0C5-848AADB0098F}</a:tableStyleId>
              </a:tblPr>
              <a:tblGrid>
                <a:gridCol w="642375"/>
                <a:gridCol w="963825"/>
                <a:gridCol w="809900"/>
              </a:tblGrid>
              <a:tr h="16917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</a:rPr>
                        <a:t>TABEL ARP NORMAL</a:t>
                      </a:r>
                      <a:endParaRPr b="1" sz="900">
                        <a:solidFill>
                          <a:schemeClr val="dk2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16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</a:rPr>
                        <a:t>komputer</a:t>
                      </a:r>
                      <a:endParaRPr b="1" sz="900">
                        <a:solidFill>
                          <a:schemeClr val="dk2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</a:rPr>
                        <a:t>IP address</a:t>
                      </a:r>
                      <a:endParaRPr b="1" sz="900">
                        <a:solidFill>
                          <a:schemeClr val="dk2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</a:rPr>
                        <a:t>MAC addres</a:t>
                      </a:r>
                      <a:endParaRPr b="1" sz="900">
                        <a:solidFill>
                          <a:schemeClr val="dk2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</a:tr>
              <a:tr h="16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</a:rPr>
                        <a:t>1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</a:rPr>
                        <a:t>192.168.1.1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</a:rPr>
                        <a:t>AAAA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</a:tr>
              <a:tr h="16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</a:rPr>
                        <a:t>3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</a:rPr>
                        <a:t>192.168.1.3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</a:rPr>
                        <a:t>CCCC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Google Shape;115;p15"/>
          <p:cNvGraphicFramePr/>
          <p:nvPr/>
        </p:nvGraphicFramePr>
        <p:xfrm>
          <a:off x="4355351" y="372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{81154EDF-833F-44DD-A0C5-848AADB0098F}</a:tableStyleId>
              </a:tblPr>
              <a:tblGrid>
                <a:gridCol w="642375"/>
                <a:gridCol w="963825"/>
                <a:gridCol w="809900"/>
              </a:tblGrid>
              <a:tr h="16917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</a:rPr>
                        <a:t>TABEL ARP NORMAL</a:t>
                      </a:r>
                      <a:endParaRPr b="1" sz="900">
                        <a:solidFill>
                          <a:schemeClr val="dk2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16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</a:rPr>
                        <a:t>komputer</a:t>
                      </a:r>
                      <a:endParaRPr b="1" sz="900">
                        <a:solidFill>
                          <a:schemeClr val="dk2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</a:rPr>
                        <a:t>IP address</a:t>
                      </a:r>
                      <a:endParaRPr b="1" sz="900">
                        <a:solidFill>
                          <a:schemeClr val="dk2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</a:rPr>
                        <a:t>MAC addres</a:t>
                      </a:r>
                      <a:endParaRPr b="1" sz="900">
                        <a:solidFill>
                          <a:schemeClr val="dk2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</a:tr>
              <a:tr h="16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</a:rPr>
                        <a:t>2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</a:rPr>
                        <a:t>192.168.1.2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</a:rPr>
                        <a:t>BBBB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</a:tr>
              <a:tr h="16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</a:rPr>
                        <a:t>3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</a:rPr>
                        <a:t>192.168.1.3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</a:rPr>
                        <a:t>CCCC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Google Shape;116;p15"/>
          <p:cNvGraphicFramePr/>
          <p:nvPr/>
        </p:nvGraphicFramePr>
        <p:xfrm>
          <a:off x="265176" y="273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{81154EDF-833F-44DD-A0C5-848AADB0098F}</a:tableStyleId>
              </a:tblPr>
              <a:tblGrid>
                <a:gridCol w="642375"/>
                <a:gridCol w="963825"/>
                <a:gridCol w="809900"/>
              </a:tblGrid>
              <a:tr h="16917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34343"/>
                          </a:solidFill>
                        </a:rPr>
                        <a:t>TABEL ARP POISONING</a:t>
                      </a:r>
                      <a:endParaRPr b="1" sz="900">
                        <a:solidFill>
                          <a:srgbClr val="434343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16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34343"/>
                          </a:solidFill>
                        </a:rPr>
                        <a:t>komputer</a:t>
                      </a:r>
                      <a:endParaRPr b="1" sz="900">
                        <a:solidFill>
                          <a:srgbClr val="434343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34343"/>
                          </a:solidFill>
                        </a:rPr>
                        <a:t>IP address</a:t>
                      </a:r>
                      <a:endParaRPr b="1" sz="900">
                        <a:solidFill>
                          <a:srgbClr val="434343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34343"/>
                          </a:solidFill>
                        </a:rPr>
                        <a:t>MAC addres</a:t>
                      </a:r>
                      <a:endParaRPr b="1" sz="900">
                        <a:solidFill>
                          <a:srgbClr val="434343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</a:tr>
              <a:tr h="16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</a:rPr>
                        <a:t>1</a:t>
                      </a:r>
                      <a:endParaRPr sz="900">
                        <a:solidFill>
                          <a:srgbClr val="434343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</a:rPr>
                        <a:t>192.168.1.1</a:t>
                      </a:r>
                      <a:endParaRPr sz="900">
                        <a:solidFill>
                          <a:srgbClr val="434343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</a:rPr>
                        <a:t>CCCC</a:t>
                      </a:r>
                      <a:endParaRPr sz="900">
                        <a:solidFill>
                          <a:srgbClr val="434343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</a:tr>
              <a:tr h="16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</a:rPr>
                        <a:t>3</a:t>
                      </a:r>
                      <a:endParaRPr sz="900">
                        <a:solidFill>
                          <a:srgbClr val="434343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</a:rPr>
                        <a:t>192.168.1.3</a:t>
                      </a:r>
                      <a:endParaRPr sz="900">
                        <a:solidFill>
                          <a:srgbClr val="434343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</a:rPr>
                        <a:t>CCCC</a:t>
                      </a:r>
                      <a:endParaRPr sz="900">
                        <a:solidFill>
                          <a:srgbClr val="434343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7" name="Google Shape;117;p15"/>
          <p:cNvSpPr txBox="1"/>
          <p:nvPr/>
        </p:nvSpPr>
        <p:spPr>
          <a:xfrm>
            <a:off x="633300" y="1733325"/>
            <a:ext cx="7791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9250" lvl="0" marL="3525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Sniffing atau juga disebut MITM (Man In The Middle Attack) biasanya dilakukan dengan teknik ARP Poisoning (meracuni ARP).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118" name="Google Shape;118;p15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119" name="Google Shape;119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15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123" name="Google Shape;123;p15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125" name="Google Shape;125;p15"/>
          <p:cNvSpPr txBox="1"/>
          <p:nvPr/>
        </p:nvSpPr>
        <p:spPr>
          <a:xfrm>
            <a:off x="348075" y="325475"/>
            <a:ext cx="844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lphaUcPeriod"/>
            </a:pPr>
            <a:r>
              <a:rPr b="1" lang="en" sz="1600">
                <a:solidFill>
                  <a:srgbClr val="434343"/>
                </a:solidFill>
              </a:rPr>
              <a:t>Ancaman Keamanan “Sniffing”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633300" y="724800"/>
            <a:ext cx="779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9250" lvl="0" marL="3525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Sniffing adalah aktivitas penyadapan atau menangkap informasi-informasi yang dikirimkan </a:t>
            </a:r>
            <a:r>
              <a:rPr lang="en">
                <a:solidFill>
                  <a:srgbClr val="434343"/>
                </a:solidFill>
              </a:rPr>
              <a:t>antara </a:t>
            </a:r>
            <a:r>
              <a:rPr lang="en">
                <a:solidFill>
                  <a:srgbClr val="434343"/>
                </a:solidFill>
              </a:rPr>
              <a:t>satu komputer </a:t>
            </a:r>
            <a:r>
              <a:rPr lang="en">
                <a:solidFill>
                  <a:srgbClr val="434343"/>
                </a:solidFill>
              </a:rPr>
              <a:t>dengan </a:t>
            </a:r>
            <a:r>
              <a:rPr lang="en">
                <a:solidFill>
                  <a:srgbClr val="434343"/>
                </a:solidFill>
              </a:rPr>
              <a:t>komputer lainnya dijaringan komputer, dengan tujuan untuk mendapatkan username, password atau kode rahasia lainnya</a:t>
            </a:r>
            <a:r>
              <a:rPr lang="en">
                <a:solidFill>
                  <a:srgbClr val="434343"/>
                </a:solidFill>
              </a:rPr>
              <a:t>.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03825" y="2651263"/>
            <a:ext cx="691900" cy="691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15"/>
          <p:cNvGraphicFramePr/>
          <p:nvPr/>
        </p:nvGraphicFramePr>
        <p:xfrm>
          <a:off x="4355351" y="372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{81154EDF-833F-44DD-A0C5-848AADB0098F}</a:tableStyleId>
              </a:tblPr>
              <a:tblGrid>
                <a:gridCol w="642375"/>
                <a:gridCol w="963825"/>
                <a:gridCol w="809900"/>
              </a:tblGrid>
              <a:tr h="16917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34343"/>
                          </a:solidFill>
                        </a:rPr>
                        <a:t>TABEL ARP POISONING</a:t>
                      </a:r>
                      <a:endParaRPr b="1" sz="900">
                        <a:solidFill>
                          <a:srgbClr val="434343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16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34343"/>
                          </a:solidFill>
                        </a:rPr>
                        <a:t>komputer</a:t>
                      </a:r>
                      <a:endParaRPr b="1" sz="900">
                        <a:solidFill>
                          <a:srgbClr val="434343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34343"/>
                          </a:solidFill>
                        </a:rPr>
                        <a:t>IP address</a:t>
                      </a:r>
                      <a:endParaRPr b="1" sz="900">
                        <a:solidFill>
                          <a:srgbClr val="434343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34343"/>
                          </a:solidFill>
                        </a:rPr>
                        <a:t>MAC addres</a:t>
                      </a:r>
                      <a:endParaRPr b="1" sz="900">
                        <a:solidFill>
                          <a:srgbClr val="434343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</a:tr>
              <a:tr h="16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</a:rPr>
                        <a:t>2</a:t>
                      </a:r>
                      <a:endParaRPr sz="900">
                        <a:solidFill>
                          <a:srgbClr val="434343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</a:rPr>
                        <a:t>192.168.1.2</a:t>
                      </a:r>
                      <a:endParaRPr sz="900">
                        <a:solidFill>
                          <a:srgbClr val="434343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</a:rPr>
                        <a:t>CCCC</a:t>
                      </a:r>
                      <a:endParaRPr sz="900">
                        <a:solidFill>
                          <a:srgbClr val="434343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</a:tr>
              <a:tr h="16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</a:rPr>
                        <a:t>3</a:t>
                      </a:r>
                      <a:endParaRPr sz="900">
                        <a:solidFill>
                          <a:srgbClr val="434343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</a:rPr>
                        <a:t>192.168.1.</a:t>
                      </a:r>
                      <a:r>
                        <a:rPr lang="en" sz="900">
                          <a:solidFill>
                            <a:srgbClr val="434343"/>
                          </a:solidFill>
                        </a:rPr>
                        <a:t>3</a:t>
                      </a:r>
                      <a:endParaRPr sz="900">
                        <a:solidFill>
                          <a:srgbClr val="434343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</a:rPr>
                        <a:t>CCCC</a:t>
                      </a:r>
                      <a:endParaRPr sz="900">
                        <a:solidFill>
                          <a:srgbClr val="434343"/>
                        </a:solidFill>
                      </a:endParaRPr>
                    </a:p>
                  </a:txBody>
                  <a:tcPr marT="0" marB="0" marR="0" marL="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29" name="Google Shape;129;p15"/>
          <p:cNvGrpSpPr/>
          <p:nvPr/>
        </p:nvGrpSpPr>
        <p:grpSpPr>
          <a:xfrm>
            <a:off x="1563175" y="3099988"/>
            <a:ext cx="2786725" cy="1053175"/>
            <a:chOff x="1563175" y="3099988"/>
            <a:chExt cx="2786725" cy="1053175"/>
          </a:xfrm>
        </p:grpSpPr>
        <p:grpSp>
          <p:nvGrpSpPr>
            <p:cNvPr id="130" name="Google Shape;130;p15"/>
            <p:cNvGrpSpPr/>
            <p:nvPr/>
          </p:nvGrpSpPr>
          <p:grpSpPr>
            <a:xfrm>
              <a:off x="1563175" y="3099988"/>
              <a:ext cx="2282000" cy="1053175"/>
              <a:chOff x="1563175" y="3099988"/>
              <a:chExt cx="2282000" cy="1053175"/>
            </a:xfrm>
          </p:grpSpPr>
          <p:sp>
            <p:nvSpPr>
              <p:cNvPr id="131" name="Google Shape;131;p15"/>
              <p:cNvSpPr txBox="1"/>
              <p:nvPr/>
            </p:nvSpPr>
            <p:spPr>
              <a:xfrm>
                <a:off x="3654375" y="3099988"/>
                <a:ext cx="190800" cy="1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highlight>
                      <a:srgbClr val="F26E22"/>
                    </a:highlight>
                  </a:rPr>
                  <a:t>3</a:t>
                </a:r>
                <a:endParaRPr b="1" sz="1200">
                  <a:solidFill>
                    <a:schemeClr val="lt1"/>
                  </a:solidFill>
                  <a:highlight>
                    <a:srgbClr val="F26E22"/>
                  </a:highlight>
                </a:endParaRPr>
              </a:p>
            </p:txBody>
          </p:sp>
          <p:sp>
            <p:nvSpPr>
              <p:cNvPr id="132" name="Google Shape;132;p15"/>
              <p:cNvSpPr txBox="1"/>
              <p:nvPr/>
            </p:nvSpPr>
            <p:spPr>
              <a:xfrm>
                <a:off x="1563175" y="3869388"/>
                <a:ext cx="190800" cy="1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highlight>
                      <a:srgbClr val="F26E22"/>
                    </a:highlight>
                  </a:rPr>
                  <a:t>2</a:t>
                </a:r>
                <a:endParaRPr b="1" sz="1200">
                  <a:solidFill>
                    <a:schemeClr val="lt1"/>
                  </a:solidFill>
                  <a:highlight>
                    <a:srgbClr val="F26E22"/>
                  </a:highlight>
                </a:endParaRPr>
              </a:p>
            </p:txBody>
          </p:sp>
          <p:sp>
            <p:nvSpPr>
              <p:cNvPr id="133" name="Google Shape;133;p15"/>
              <p:cNvSpPr txBox="1"/>
              <p:nvPr/>
            </p:nvSpPr>
            <p:spPr>
              <a:xfrm>
                <a:off x="3616225" y="3968363"/>
                <a:ext cx="190800" cy="1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highlight>
                      <a:srgbClr val="F26E22"/>
                    </a:highlight>
                  </a:rPr>
                  <a:t>1</a:t>
                </a:r>
                <a:endParaRPr b="1" sz="1200">
                  <a:solidFill>
                    <a:schemeClr val="lt1"/>
                  </a:solidFill>
                  <a:highlight>
                    <a:srgbClr val="F26E22"/>
                  </a:highlight>
                </a:endParaRPr>
              </a:p>
            </p:txBody>
          </p:sp>
          <p:cxnSp>
            <p:nvCxnSpPr>
              <p:cNvPr id="134" name="Google Shape;134;p15"/>
              <p:cNvCxnSpPr/>
              <p:nvPr/>
            </p:nvCxnSpPr>
            <p:spPr>
              <a:xfrm>
                <a:off x="1709400" y="3411200"/>
                <a:ext cx="0" cy="40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35" name="Google Shape;135;p15"/>
            <p:cNvCxnSpPr/>
            <p:nvPr/>
          </p:nvCxnSpPr>
          <p:spPr>
            <a:xfrm>
              <a:off x="4021700" y="4113275"/>
              <a:ext cx="32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6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141" name="Google Shape;141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6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145" name="Google Shape;145;p16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147" name="Google Shape;147;p16"/>
          <p:cNvSpPr txBox="1"/>
          <p:nvPr/>
        </p:nvSpPr>
        <p:spPr>
          <a:xfrm>
            <a:off x="739175" y="2028450"/>
            <a:ext cx="766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</a:rPr>
              <a:t>DEMO VIDIO SNIFFING</a:t>
            </a:r>
            <a:endParaRPr b="1"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 title="Sniffing Jaringan Komput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900" y="2317300"/>
            <a:ext cx="4349454" cy="2295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Google Shape;158;p18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159" name="Google Shape;159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18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163" name="Google Shape;163;p18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8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165" name="Google Shape;165;p18"/>
          <p:cNvSpPr txBox="1"/>
          <p:nvPr/>
        </p:nvSpPr>
        <p:spPr>
          <a:xfrm>
            <a:off x="633300" y="339150"/>
            <a:ext cx="7791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9250" lvl="0" marL="3525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Teknik sniffing username dan password hanya berhasil dilakukan di HTTP, FTP, Telnet dan beberapa protokol lama. </a:t>
            </a:r>
            <a:endParaRPr>
              <a:solidFill>
                <a:srgbClr val="434343"/>
              </a:solidFill>
            </a:endParaRPr>
          </a:p>
          <a:p>
            <a:pPr indent="-329250" lvl="0" marL="3525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b="1" lang="en">
                <a:solidFill>
                  <a:srgbClr val="434343"/>
                </a:solidFill>
              </a:rPr>
              <a:t>Lalu apa bahayanya ? </a:t>
            </a:r>
            <a:endParaRPr>
              <a:solidFill>
                <a:srgbClr val="434343"/>
              </a:solidFill>
            </a:endParaRPr>
          </a:p>
          <a:p>
            <a:pPr indent="-233895" lvl="1" marL="65629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Decrypt HTTPS/TLS traffic </a:t>
            </a:r>
            <a:endParaRPr>
              <a:solidFill>
                <a:srgbClr val="434343"/>
              </a:solidFill>
            </a:endParaRPr>
          </a:p>
          <a:p>
            <a:pPr indent="-233895" lvl="1" marL="65629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Twin Devil Attack / Fake Free Internet + DNS Spoofing </a:t>
            </a:r>
            <a:endParaRPr>
              <a:solidFill>
                <a:srgbClr val="434343"/>
              </a:solidFill>
            </a:endParaRPr>
          </a:p>
          <a:p>
            <a:pPr indent="-233895" lvl="1" marL="65629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Masih banyak sistem informasi dan website menggunakan HTTP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9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171" name="Google Shape;171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" name="Google Shape;174;p19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175" name="Google Shape;175;p19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177" name="Google Shape;177;p19"/>
          <p:cNvSpPr txBox="1"/>
          <p:nvPr/>
        </p:nvSpPr>
        <p:spPr>
          <a:xfrm>
            <a:off x="453900" y="401675"/>
            <a:ext cx="823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Pencegahan dari ancaman </a:t>
            </a:r>
            <a:r>
              <a:rPr b="1" lang="en" sz="1600">
                <a:solidFill>
                  <a:srgbClr val="434343"/>
                </a:solidFill>
              </a:rPr>
              <a:t>ARP Poisoning</a:t>
            </a:r>
            <a:endParaRPr b="1"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0" title="ARP Poison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396825" y="877200"/>
            <a:ext cx="8091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Buat Tabel ARP menjadi static : </a:t>
            </a:r>
            <a:endParaRPr>
              <a:solidFill>
                <a:srgbClr val="434343"/>
              </a:solidFill>
            </a:endParaRPr>
          </a:p>
          <a:p>
            <a:pPr indent="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188" name="Google Shape;188;p21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189" name="Google Shape;18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1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193" name="Google Shape;193;p21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1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195" name="Google Shape;195;p21"/>
          <p:cNvSpPr txBox="1"/>
          <p:nvPr/>
        </p:nvSpPr>
        <p:spPr>
          <a:xfrm>
            <a:off x="453900" y="401675"/>
            <a:ext cx="823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Pencegahan dari ancaman ARP Poisoning</a:t>
            </a:r>
            <a:endParaRPr b="1" sz="1600">
              <a:solidFill>
                <a:srgbClr val="434343"/>
              </a:solidFill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 rotWithShape="1">
          <a:blip r:embed="rId6">
            <a:alphaModFix/>
          </a:blip>
          <a:srcRect b="56348" l="387" r="29115" t="8496"/>
          <a:stretch/>
        </p:blipFill>
        <p:spPr>
          <a:xfrm>
            <a:off x="549425" y="1312600"/>
            <a:ext cx="5509351" cy="297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