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Roboto Medium"/>
      <p:regular r:id="rId32"/>
      <p:bold r:id="rId33"/>
      <p:italic r:id="rId34"/>
      <p:boldItalic r:id="rId35"/>
    </p:embeddedFont>
    <p:embeddedFont>
      <p:font typeface="Titillium Web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747775"/>
          </p15:clr>
        </p15:guide>
        <p15:guide id="2" orient="horz" pos="2327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408060-8808-4CA1-98EE-FD3BD1EF8F40}">
  <a:tblStyle styleId="{7F408060-8808-4CA1-98EE-FD3BD1EF8F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232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RobotoMedium-bold.fntdata"/><Relationship Id="rId10" Type="http://schemas.openxmlformats.org/officeDocument/2006/relationships/slide" Target="slides/slide4.xml"/><Relationship Id="rId32" Type="http://schemas.openxmlformats.org/officeDocument/2006/relationships/font" Target="fonts/RobotoMedium-regular.fntdata"/><Relationship Id="rId13" Type="http://schemas.openxmlformats.org/officeDocument/2006/relationships/slide" Target="slides/slide7.xml"/><Relationship Id="rId35" Type="http://schemas.openxmlformats.org/officeDocument/2006/relationships/font" Target="fonts/RobotoMedium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Medium-italic.fntdata"/><Relationship Id="rId15" Type="http://schemas.openxmlformats.org/officeDocument/2006/relationships/slide" Target="slides/slide9.xml"/><Relationship Id="rId37" Type="http://schemas.openxmlformats.org/officeDocument/2006/relationships/font" Target="fonts/TitilliumWeb-bold.fntdata"/><Relationship Id="rId14" Type="http://schemas.openxmlformats.org/officeDocument/2006/relationships/slide" Target="slides/slide8.xml"/><Relationship Id="rId36" Type="http://schemas.openxmlformats.org/officeDocument/2006/relationships/font" Target="fonts/TitilliumWeb-regular.fntdata"/><Relationship Id="rId17" Type="http://schemas.openxmlformats.org/officeDocument/2006/relationships/slide" Target="slides/slide11.xml"/><Relationship Id="rId39" Type="http://schemas.openxmlformats.org/officeDocument/2006/relationships/font" Target="fonts/TitilliumWeb-boldItalic.fntdata"/><Relationship Id="rId16" Type="http://schemas.openxmlformats.org/officeDocument/2006/relationships/slide" Target="slides/slide10.xml"/><Relationship Id="rId38" Type="http://schemas.openxmlformats.org/officeDocument/2006/relationships/font" Target="fonts/TitilliumWeb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Ancaman keamanan yang terjadi di Software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3d89f041c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23d89f041c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773ba34f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2773ba34f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Rasa penasaran/ketertarikan —-&gt; (hadiah dadakan)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Rasa takut/khawatir </a:t>
            </a:r>
            <a:r>
              <a:rPr lang="en"/>
              <a:t>—-</a:t>
            </a:r>
            <a:r>
              <a:rPr lang="en"/>
              <a:t>&gt; (akun kena hack, ancaman ransomware)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Kebutuhan —-&gt; (aplikasi bajakan)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6e1649e36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26e1649e36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766eaaebe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2766eaaebe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Review kembali hasil survey pertanyaan kedua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Sebenarnya password adalah salah satu fitur keamanan di sistem operasi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Definisi dictionary attack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3ea2560d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23ea2560d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Bagian penting dari perkuliahan keamanan informasi dan internet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Agar bisa meminimalisir ancaman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7534f919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27534f919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766eaaebe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2766eaaebe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Gunakan kali Linux Live CD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766eaaebe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2766eaaebe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Bisa juga digunakan untuk Cracking password Website, menggunakan aplikasi Hydra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766eaaebe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2766eaaebe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766eaaebe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2766eaaebe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2250ec1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242250ec1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7783d663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27783d663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67e6d1f07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267e6d1f07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ea2560d3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3ea2560d3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3 Pembahasan (Malware, Password Attack dan Zero Day Exploit)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Sub pembahasan malware 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 itu malware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Jenis-jenis malware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salah satu malware (PRORAT)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Teknik penyebaran malware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Bagaimana meminimalisir dampak ancaman malware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Sub pembahasan Windows password attack :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teknik, ancaman password Sistem Operasi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hapus password windows 10 tanpa login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d37107c7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3d37107c7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d37107c7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d37107c7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eda1744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eda1744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d37107c7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23d37107c7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410bca094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410bca094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Fokus </a:t>
            </a:r>
            <a:r>
              <a:rPr lang="en">
                <a:solidFill>
                  <a:schemeClr val="dk1"/>
                </a:solidFill>
              </a:rPr>
              <a:t>ke bahaya trojan</a:t>
            </a:r>
            <a:r>
              <a:rPr lang="en"/>
              <a:t>nya bukan ke cara pakenya 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- Bisa melihat aktifitas kita dikomputer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- Mengambil data tanpa kita sadari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- Menyadap username dan password (keylogger)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3d89f041c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23d89f041c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Bagian penting dari perkuliahan keamanan informasi dan internet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Agar bisa meminimalisir ancaman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12.png"/><Relationship Id="rId8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hyperlink" Target="http://www.youtube.com/watch?v=ux2TxAzw7FQ" TargetMode="External"/><Relationship Id="rId7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8000" y="76975"/>
            <a:ext cx="789595" cy="280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13"/>
          <p:cNvGrpSpPr/>
          <p:nvPr/>
        </p:nvGrpSpPr>
        <p:grpSpPr>
          <a:xfrm>
            <a:off x="77125" y="76975"/>
            <a:ext cx="992400" cy="270550"/>
            <a:chOff x="77125" y="76975"/>
            <a:chExt cx="992400" cy="270550"/>
          </a:xfrm>
        </p:grpSpPr>
        <p:pic>
          <p:nvPicPr>
            <p:cNvPr id="56" name="Google Shape;56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45775" y="86700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7125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" name="Google Shape;58;p13"/>
          <p:cNvSpPr/>
          <p:nvPr/>
        </p:nvSpPr>
        <p:spPr>
          <a:xfrm>
            <a:off x="75" y="4613275"/>
            <a:ext cx="9144000" cy="530100"/>
          </a:xfrm>
          <a:prstGeom prst="rect">
            <a:avLst/>
          </a:prstGeom>
          <a:solidFill>
            <a:srgbClr val="F26E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20300" y="1464375"/>
            <a:ext cx="147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Pertemuan </a:t>
            </a: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20300" y="1916025"/>
            <a:ext cx="79077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lang="en" sz="4600">
                <a:solidFill>
                  <a:srgbClr val="F26E22"/>
                </a:solidFill>
                <a:latin typeface="Titillium Web"/>
                <a:ea typeface="Titillium Web"/>
                <a:cs typeface="Titillium Web"/>
                <a:sym typeface="Titillium Web"/>
              </a:rPr>
              <a:t>Ancaman Keamanan &amp; </a:t>
            </a:r>
            <a:r>
              <a:rPr b="1" lang="en" sz="4600">
                <a:solidFill>
                  <a:srgbClr val="F26E22"/>
                </a:solidFill>
                <a:latin typeface="Titillium Web"/>
                <a:ea typeface="Titillium Web"/>
                <a:cs typeface="Titillium Web"/>
                <a:sym typeface="Titillium Web"/>
              </a:rPr>
              <a:t>Pencegahannya</a:t>
            </a:r>
            <a:r>
              <a:rPr b="1" lang="en" sz="4600">
                <a:solidFill>
                  <a:srgbClr val="F26E22"/>
                </a:solidFill>
                <a:latin typeface="Titillium Web"/>
                <a:ea typeface="Titillium Web"/>
                <a:cs typeface="Titillium Web"/>
                <a:sym typeface="Titillium Web"/>
              </a:rPr>
              <a:t> “</a:t>
            </a:r>
            <a:r>
              <a:rPr b="1" lang="en" sz="4600">
                <a:solidFill>
                  <a:srgbClr val="F26E22"/>
                </a:solidFill>
                <a:latin typeface="Titillium Web"/>
                <a:ea typeface="Titillium Web"/>
                <a:cs typeface="Titillium Web"/>
                <a:sym typeface="Titillium Web"/>
              </a:rPr>
              <a:t>Software”</a:t>
            </a:r>
            <a:endParaRPr b="1" i="0" sz="4600" u="none" cap="none" strike="noStrike">
              <a:solidFill>
                <a:srgbClr val="F26E2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5500" y="4681350"/>
            <a:ext cx="32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Program Studi Sistem Informasi, Universitas Pradita</a:t>
            </a:r>
            <a:br>
              <a:rPr b="0" i="0" lang="en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b="0" i="0" lang="en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Program Studi Manajemen Informatika, STMIK Tidore Mandiri</a:t>
            </a:r>
            <a:endParaRPr b="0" i="0" sz="600" u="none" cap="none" strike="noStrike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408945" y="3568273"/>
            <a:ext cx="2014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PRU/SPMI/FR-BM-18/0222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/>
        </p:nvSpPr>
        <p:spPr>
          <a:xfrm>
            <a:off x="396825" y="680375"/>
            <a:ext cx="8091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7820" lvl="0" marL="41204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">
                <a:solidFill>
                  <a:srgbClr val="434343"/>
                </a:solidFill>
              </a:rPr>
              <a:t>Penularan melalui media penyimpanan USB atau jaringan, biasanya malware memanfaatkan kerentanan atau celah yang ada pada sistem operasi. </a:t>
            </a:r>
            <a:endParaRPr>
              <a:solidFill>
                <a:srgbClr val="434343"/>
              </a:solidFill>
            </a:endParaRPr>
          </a:p>
          <a:p>
            <a:pPr indent="-317500" lvl="0" marL="71042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Fitur Auto Run di Windows </a:t>
            </a:r>
            <a:endParaRPr>
              <a:solidFill>
                <a:srgbClr val="434343"/>
              </a:solidFill>
            </a:endParaRPr>
          </a:p>
          <a:p>
            <a:pPr indent="-317500" lvl="0" marL="71042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Vulnerabilities : </a:t>
            </a:r>
            <a:r>
              <a:rPr lang="en">
                <a:solidFill>
                  <a:srgbClr val="434343"/>
                </a:solidFill>
              </a:rPr>
              <a:t>SMBv1 (Server Message Block version 1)</a:t>
            </a:r>
            <a:r>
              <a:rPr lang="en">
                <a:solidFill>
                  <a:srgbClr val="434343"/>
                </a:solidFill>
              </a:rPr>
              <a:t>, </a:t>
            </a:r>
            <a:r>
              <a:rPr lang="en">
                <a:solidFill>
                  <a:srgbClr val="434343"/>
                </a:solidFill>
              </a:rPr>
              <a:t>Common Log File System (CLFS), Bash Bug </a:t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215" name="Google Shape;215;p22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216" name="Google Shape;216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9" name="Google Shape;219;p22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220" name="Google Shape;220;p22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2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222" name="Google Shape;222;p22"/>
          <p:cNvSpPr txBox="1"/>
          <p:nvPr/>
        </p:nvSpPr>
        <p:spPr>
          <a:xfrm>
            <a:off x="447625" y="249275"/>
            <a:ext cx="823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</a:rPr>
              <a:t>Bagaimana teknik penyebaran malware ?</a:t>
            </a:r>
            <a:endParaRPr b="1" sz="1600">
              <a:solidFill>
                <a:srgbClr val="434343"/>
              </a:solidFill>
            </a:endParaRPr>
          </a:p>
        </p:txBody>
      </p:sp>
      <p:pic>
        <p:nvPicPr>
          <p:cNvPr id="223" name="Google Shape;223;p22"/>
          <p:cNvPicPr preferRelativeResize="0"/>
          <p:nvPr/>
        </p:nvPicPr>
        <p:blipFill rotWithShape="1">
          <a:blip r:embed="rId6">
            <a:alphaModFix/>
          </a:blip>
          <a:srcRect b="4843" l="0" r="0" t="0"/>
          <a:stretch/>
        </p:blipFill>
        <p:spPr>
          <a:xfrm>
            <a:off x="1116875" y="2433800"/>
            <a:ext cx="5734050" cy="19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6875" y="2433800"/>
            <a:ext cx="7900725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16863" y="2433788"/>
            <a:ext cx="639127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/>
        </p:nvSpPr>
        <p:spPr>
          <a:xfrm>
            <a:off x="396825" y="447875"/>
            <a:ext cx="8091300" cy="3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 startAt="2"/>
            </a:pPr>
            <a:r>
              <a:rPr lang="en">
                <a:solidFill>
                  <a:srgbClr val="434343"/>
                </a:solidFill>
              </a:rPr>
              <a:t>Social Engineering adalah teknik exploitasi yang memanfaatkan kerentanan, </a:t>
            </a:r>
            <a:r>
              <a:rPr lang="en">
                <a:solidFill>
                  <a:srgbClr val="434343"/>
                </a:solidFill>
              </a:rPr>
              <a:t>ketidaktahuan</a:t>
            </a:r>
            <a:r>
              <a:rPr lang="en">
                <a:solidFill>
                  <a:srgbClr val="434343"/>
                </a:solidFill>
              </a:rPr>
              <a:t>, </a:t>
            </a:r>
            <a:r>
              <a:rPr lang="en">
                <a:solidFill>
                  <a:srgbClr val="434343"/>
                </a:solidFill>
              </a:rPr>
              <a:t>ketidaktelitian</a:t>
            </a:r>
            <a:r>
              <a:rPr lang="en">
                <a:solidFill>
                  <a:srgbClr val="434343"/>
                </a:solidFill>
              </a:rPr>
              <a:t> manusia sebagai pengguna komputer sebagai celah untuk memperoleh akses kedalam sistem komputer yang ditargetkan.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Kerentanan yang biasa dijadikan celah : </a:t>
            </a:r>
            <a:endParaRPr>
              <a:solidFill>
                <a:srgbClr val="434343"/>
              </a:solidFill>
            </a:endParaRPr>
          </a:p>
          <a:p>
            <a:pPr indent="-296406" lvl="0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Rasa penasaran/ketertarikan</a:t>
            </a:r>
            <a:endParaRPr>
              <a:solidFill>
                <a:srgbClr val="434343"/>
              </a:solidFill>
            </a:endParaRPr>
          </a:p>
          <a:p>
            <a:pPr indent="-296406" lvl="0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Rasa takut/khawatir</a:t>
            </a:r>
            <a:endParaRPr>
              <a:solidFill>
                <a:srgbClr val="434343"/>
              </a:solidFill>
            </a:endParaRPr>
          </a:p>
          <a:p>
            <a:pPr indent="-296406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Kebutuhan</a:t>
            </a: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Bentuk-bentuk Social Engineering untuk penyebaran malware :</a:t>
            </a:r>
            <a:endParaRPr>
              <a:solidFill>
                <a:srgbClr val="434343"/>
              </a:solidFill>
            </a:endParaRPr>
          </a:p>
          <a:p>
            <a:pPr indent="-296406" lvl="0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Tidak langsung (phishing melalui Aplikasi Bajakan, E-Mail, Postingan di Sosial Media dan Tebar Flash Disc)</a:t>
            </a:r>
            <a:endParaRPr>
              <a:solidFill>
                <a:srgbClr val="434343"/>
              </a:solidFill>
            </a:endParaRPr>
          </a:p>
          <a:p>
            <a:pPr indent="-296406" lvl="0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Langsung </a:t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231" name="Google Shape;231;p23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232" name="Google Shape;232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5" name="Google Shape;235;p23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236" name="Google Shape;236;p23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3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24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243" name="Google Shape;243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6" name="Google Shape;246;p24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247" name="Google Shape;247;p24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4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249" name="Google Shape;249;p24"/>
          <p:cNvSpPr txBox="1"/>
          <p:nvPr/>
        </p:nvSpPr>
        <p:spPr>
          <a:xfrm>
            <a:off x="447625" y="401675"/>
            <a:ext cx="823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</a:rPr>
              <a:t>Pencegahan dari ancaman malware</a:t>
            </a:r>
            <a:endParaRPr b="1" sz="1600">
              <a:solidFill>
                <a:srgbClr val="434343"/>
              </a:solidFill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396825" y="832775"/>
            <a:ext cx="80913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">
                <a:solidFill>
                  <a:srgbClr val="434343"/>
                </a:solidFill>
              </a:rPr>
              <a:t>Anti Virus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">
                <a:solidFill>
                  <a:srgbClr val="434343"/>
                </a:solidFill>
              </a:rPr>
              <a:t>Matikan Fitur </a:t>
            </a:r>
            <a:r>
              <a:rPr lang="en">
                <a:solidFill>
                  <a:srgbClr val="434343"/>
                </a:solidFill>
              </a:rPr>
              <a:t>Autorun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">
                <a:solidFill>
                  <a:srgbClr val="434343"/>
                </a:solidFill>
              </a:rPr>
              <a:t>Update Sistem Operasi dan Aplikasi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">
                <a:solidFill>
                  <a:srgbClr val="434343"/>
                </a:solidFill>
              </a:rPr>
              <a:t>Selalu Verifikasi sebelum mengklik link dari E-Mail atau Pesan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">
                <a:solidFill>
                  <a:srgbClr val="434343"/>
                </a:solidFill>
              </a:rPr>
              <a:t>Download Aplikasi dari sumber resmi 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/>
          <p:nvPr/>
        </p:nvSpPr>
        <p:spPr>
          <a:xfrm>
            <a:off x="753050" y="2844000"/>
            <a:ext cx="7824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5273" lvl="0" marL="4166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Lokasi penyimpanan hash password di sistem operasi : </a:t>
            </a:r>
            <a:endParaRPr>
              <a:solidFill>
                <a:srgbClr val="434343"/>
              </a:solidFill>
            </a:endParaRPr>
          </a:p>
          <a:p>
            <a:pPr indent="-2493" lvl="0" marL="4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Windows 	: /Windows/System32/config/SAM</a:t>
            </a:r>
            <a:endParaRPr>
              <a:solidFill>
                <a:srgbClr val="434343"/>
              </a:solidFill>
            </a:endParaRPr>
          </a:p>
          <a:p>
            <a:pPr indent="-2493" lvl="0" marL="4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Linux 		: /etc/shadow </a:t>
            </a:r>
            <a:endParaRPr>
              <a:solidFill>
                <a:srgbClr val="434343"/>
              </a:solidFill>
            </a:endParaRPr>
          </a:p>
          <a:p>
            <a:pPr indent="-345273" lvl="0" marL="4166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Ancaman keamanan password sistem operasi (hapus password windows tanpa login, cracking password windows dan linux tanpa login)</a:t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256" name="Google Shape;256;p25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257" name="Google Shape;257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0" name="Google Shape;260;p25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261" name="Google Shape;261;p25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5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263" name="Google Shape;263;p25"/>
          <p:cNvSpPr txBox="1"/>
          <p:nvPr/>
        </p:nvSpPr>
        <p:spPr>
          <a:xfrm>
            <a:off x="500475" y="325475"/>
            <a:ext cx="844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3050" lvl="0" marL="3429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lphaUcPeriod" startAt="2"/>
            </a:pPr>
            <a:r>
              <a:rPr b="1" lang="en" sz="1600">
                <a:solidFill>
                  <a:srgbClr val="434343"/>
                </a:solidFill>
              </a:rPr>
              <a:t>Ancaman </a:t>
            </a:r>
            <a:r>
              <a:rPr b="1" lang="en" sz="1600">
                <a:solidFill>
                  <a:srgbClr val="434343"/>
                </a:solidFill>
              </a:rPr>
              <a:t>Keamanan “password sistem operasi”</a:t>
            </a:r>
            <a:endParaRPr b="1" sz="1600">
              <a:solidFill>
                <a:srgbClr val="434343"/>
              </a:solidFill>
            </a:endParaRPr>
          </a:p>
        </p:txBody>
      </p:sp>
      <p:graphicFrame>
        <p:nvGraphicFramePr>
          <p:cNvPr id="264" name="Google Shape;264;p25"/>
          <p:cNvGraphicFramePr/>
          <p:nvPr/>
        </p:nvGraphicFramePr>
        <p:xfrm>
          <a:off x="1324425" y="2036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{7F408060-8808-4CA1-98EE-FD3BD1EF8F40}</a:tableStyleId>
              </a:tblPr>
              <a:tblGrid>
                <a:gridCol w="1248175"/>
                <a:gridCol w="867350"/>
                <a:gridCol w="1208150"/>
                <a:gridCol w="875475"/>
                <a:gridCol w="2611625"/>
              </a:tblGrid>
              <a:tr h="352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password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algoritma hash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hash password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65" name="Google Shape;265;p25"/>
          <p:cNvGrpSpPr/>
          <p:nvPr/>
        </p:nvGrpSpPr>
        <p:grpSpPr>
          <a:xfrm>
            <a:off x="1324425" y="2402725"/>
            <a:ext cx="6766550" cy="304950"/>
            <a:chOff x="1476825" y="2504750"/>
            <a:chExt cx="6766550" cy="304950"/>
          </a:xfrm>
        </p:grpSpPr>
        <p:sp>
          <p:nvSpPr>
            <p:cNvPr id="266" name="Google Shape;266;p25"/>
            <p:cNvSpPr/>
            <p:nvPr/>
          </p:nvSpPr>
          <p:spPr>
            <a:xfrm rot="810">
              <a:off x="1476975" y="2504900"/>
              <a:ext cx="1273200" cy="304500"/>
            </a:xfrm>
            <a:prstGeom prst="roundRect">
              <a:avLst>
                <a:gd fmla="val 50000" name="adj"/>
              </a:avLst>
            </a:prstGeom>
            <a:solidFill>
              <a:srgbClr val="0086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</a:rPr>
                <a:t>g4nt3ng</a:t>
              </a:r>
              <a:endParaRPr sz="1000">
                <a:solidFill>
                  <a:schemeClr val="lt1"/>
                </a:solidFill>
              </a:endParaRPr>
            </a:p>
          </p:txBody>
        </p:sp>
        <p:sp>
          <p:nvSpPr>
            <p:cNvPr id="267" name="Google Shape;267;p25"/>
            <p:cNvSpPr/>
            <p:nvPr/>
          </p:nvSpPr>
          <p:spPr>
            <a:xfrm rot="402">
              <a:off x="5676125" y="2504900"/>
              <a:ext cx="2567100" cy="304500"/>
            </a:xfrm>
            <a:prstGeom prst="roundRect">
              <a:avLst>
                <a:gd fmla="val 50000" name="adj"/>
              </a:avLst>
            </a:prstGeom>
            <a:solidFill>
              <a:srgbClr val="0086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</a:rPr>
                <a:t>D763FAF53E3EE9AB9941692D4B83A87F</a:t>
              </a:r>
              <a:endParaRPr sz="900">
                <a:solidFill>
                  <a:schemeClr val="lt1"/>
                </a:solidFill>
              </a:endParaRPr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3592350" y="2504900"/>
              <a:ext cx="1208100" cy="304800"/>
            </a:xfrm>
            <a:prstGeom prst="rect">
              <a:avLst/>
            </a:prstGeom>
            <a:solidFill>
              <a:srgbClr val="B3D1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MD4</a:t>
              </a:r>
              <a:endParaRPr/>
            </a:p>
          </p:txBody>
        </p:sp>
        <p:cxnSp>
          <p:nvCxnSpPr>
            <p:cNvPr id="269" name="Google Shape;269;p25"/>
            <p:cNvCxnSpPr>
              <a:stCxn id="266" idx="3"/>
              <a:endCxn id="268" idx="1"/>
            </p:cNvCxnSpPr>
            <p:nvPr/>
          </p:nvCxnSpPr>
          <p:spPr>
            <a:xfrm>
              <a:off x="2750175" y="2657300"/>
              <a:ext cx="84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0" name="Google Shape;270;p25"/>
            <p:cNvCxnSpPr>
              <a:stCxn id="268" idx="3"/>
              <a:endCxn id="267" idx="1"/>
            </p:cNvCxnSpPr>
            <p:nvPr/>
          </p:nvCxnSpPr>
          <p:spPr>
            <a:xfrm flipH="1" rot="10800000">
              <a:off x="4800450" y="2657000"/>
              <a:ext cx="875700" cy="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71" name="Google Shape;271;p25"/>
          <p:cNvSpPr txBox="1"/>
          <p:nvPr/>
        </p:nvSpPr>
        <p:spPr>
          <a:xfrm>
            <a:off x="753050" y="724800"/>
            <a:ext cx="78243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5273" lvl="0" marL="4166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Password adalah susunan </a:t>
            </a:r>
            <a:r>
              <a:rPr b="1" lang="en">
                <a:solidFill>
                  <a:srgbClr val="434343"/>
                </a:solidFill>
              </a:rPr>
              <a:t>karakter rahasia</a:t>
            </a:r>
            <a:r>
              <a:rPr lang="en">
                <a:solidFill>
                  <a:srgbClr val="434343"/>
                </a:solidFill>
              </a:rPr>
              <a:t>, biasanya berupa huruf, angka dan simbol yang digunakan untuk memberikan </a:t>
            </a:r>
            <a:r>
              <a:rPr b="1" lang="en">
                <a:solidFill>
                  <a:srgbClr val="434343"/>
                </a:solidFill>
              </a:rPr>
              <a:t>otoritas </a:t>
            </a:r>
            <a:r>
              <a:rPr lang="en">
                <a:solidFill>
                  <a:srgbClr val="434343"/>
                </a:solidFill>
              </a:rPr>
              <a:t>kepada pengguna dalam mengakses informasi dan data yang ada dalam sebuah sistem komputer.</a:t>
            </a:r>
            <a:endParaRPr>
              <a:solidFill>
                <a:srgbClr val="434343"/>
              </a:solidFill>
            </a:endParaRPr>
          </a:p>
          <a:p>
            <a:pPr indent="-345273" lvl="0" marL="4166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Password dan Hash password 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26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277" name="Google Shape;277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0" name="Google Shape;280;p26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281" name="Google Shape;281;p26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283" name="Google Shape;283;p26"/>
          <p:cNvSpPr txBox="1"/>
          <p:nvPr/>
        </p:nvSpPr>
        <p:spPr>
          <a:xfrm>
            <a:off x="739175" y="2028450"/>
            <a:ext cx="766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34343"/>
                </a:solidFill>
              </a:rPr>
              <a:t>Bagaimana teknik Ancaman Password SO ?</a:t>
            </a:r>
            <a:endParaRPr b="1" sz="2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27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289" name="Google Shape;289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" name="Google Shape;292;p27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293" name="Google Shape;293;p27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7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295" name="Google Shape;295;p27"/>
          <p:cNvSpPr txBox="1"/>
          <p:nvPr/>
        </p:nvSpPr>
        <p:spPr>
          <a:xfrm>
            <a:off x="396825" y="756575"/>
            <a:ext cx="80913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">
                <a:solidFill>
                  <a:srgbClr val="434343"/>
                </a:solidFill>
              </a:rPr>
              <a:t>Software 		: chntpw 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">
                <a:solidFill>
                  <a:srgbClr val="434343"/>
                </a:solidFill>
              </a:rPr>
              <a:t>File Password 	: /Windows/System32/config/</a:t>
            </a:r>
            <a:r>
              <a:rPr b="1" lang="en">
                <a:solidFill>
                  <a:srgbClr val="434343"/>
                </a:solidFill>
              </a:rPr>
              <a:t>SAM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296" name="Google Shape;296;p27"/>
          <p:cNvSpPr txBox="1"/>
          <p:nvPr/>
        </p:nvSpPr>
        <p:spPr>
          <a:xfrm>
            <a:off x="447625" y="401675"/>
            <a:ext cx="823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</a:rPr>
              <a:t>Demo, Hapus </a:t>
            </a:r>
            <a:r>
              <a:rPr b="1" lang="en" sz="1600">
                <a:solidFill>
                  <a:srgbClr val="434343"/>
                </a:solidFill>
              </a:rPr>
              <a:t>Password </a:t>
            </a:r>
            <a:r>
              <a:rPr b="1" lang="en" sz="1600">
                <a:solidFill>
                  <a:srgbClr val="434343"/>
                </a:solidFill>
              </a:rPr>
              <a:t>Windows 10 Tanpa Login</a:t>
            </a:r>
            <a:endParaRPr b="1" sz="1600">
              <a:solidFill>
                <a:srgbClr val="434343"/>
              </a:solidFill>
            </a:endParaRPr>
          </a:p>
        </p:txBody>
      </p:sp>
      <p:pic>
        <p:nvPicPr>
          <p:cNvPr id="297" name="Google Shape;297;p27" title="Hapus Password Windows 10 Tanpa Login - chntpw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8350" y="1535600"/>
            <a:ext cx="8135475" cy="28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28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303" name="Google Shape;303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Google Shape;305;p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6" name="Google Shape;306;p28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307" name="Google Shape;307;p28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8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309" name="Google Shape;309;p28"/>
          <p:cNvSpPr txBox="1"/>
          <p:nvPr/>
        </p:nvSpPr>
        <p:spPr>
          <a:xfrm>
            <a:off x="396825" y="756575"/>
            <a:ext cx="80913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">
                <a:solidFill>
                  <a:srgbClr val="434343"/>
                </a:solidFill>
              </a:rPr>
              <a:t>Software 		: John The Ripper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">
                <a:solidFill>
                  <a:srgbClr val="434343"/>
                </a:solidFill>
              </a:rPr>
              <a:t>File Password 	: /etc/shadow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310" name="Google Shape;310;p28"/>
          <p:cNvSpPr txBox="1"/>
          <p:nvPr/>
        </p:nvSpPr>
        <p:spPr>
          <a:xfrm>
            <a:off x="447625" y="401675"/>
            <a:ext cx="823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</a:rPr>
              <a:t>Demo, Crack Password Linux Tanpa Login</a:t>
            </a:r>
            <a:endParaRPr b="1" sz="1600">
              <a:solidFill>
                <a:srgbClr val="434343"/>
              </a:solidFill>
            </a:endParaRPr>
          </a:p>
        </p:txBody>
      </p:sp>
      <p:sp>
        <p:nvSpPr>
          <p:cNvPr id="311" name="Google Shape;311;p28"/>
          <p:cNvSpPr txBox="1"/>
          <p:nvPr/>
        </p:nvSpPr>
        <p:spPr>
          <a:xfrm>
            <a:off x="1595100" y="2187750"/>
            <a:ext cx="595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</a:rPr>
              <a:t>LIVE DEMO 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29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317" name="Google Shape;317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Google Shape;319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0" name="Google Shape;320;p29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321" name="Google Shape;321;p29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9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aphicFrame>
        <p:nvGraphicFramePr>
          <p:cNvPr id="323" name="Google Shape;323;p29"/>
          <p:cNvGraphicFramePr/>
          <p:nvPr/>
        </p:nvGraphicFramePr>
        <p:xfrm>
          <a:off x="1933500" y="1898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{7F408060-8808-4CA1-98EE-FD3BD1EF8F40}</a:tableStyleId>
              </a:tblPr>
              <a:tblGrid>
                <a:gridCol w="2567400"/>
                <a:gridCol w="1631925"/>
                <a:gridCol w="2567225"/>
              </a:tblGrid>
              <a:tr h="352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hash dari kamus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hash dari password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4" name="Google Shape;324;p29"/>
          <p:cNvSpPr/>
          <p:nvPr/>
        </p:nvSpPr>
        <p:spPr>
          <a:xfrm rot="402">
            <a:off x="1933650" y="2262725"/>
            <a:ext cx="2567100" cy="304500"/>
          </a:xfrm>
          <a:prstGeom prst="roundRect">
            <a:avLst>
              <a:gd fmla="val 50000" name="adj"/>
            </a:avLst>
          </a:prstGeom>
          <a:solidFill>
            <a:srgbClr val="E43E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53C1BF6DEAEDE22FA6110FF189023576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325" name="Google Shape;325;p29"/>
          <p:cNvPicPr preferRelativeResize="0"/>
          <p:nvPr/>
        </p:nvPicPr>
        <p:blipFill rotWithShape="1">
          <a:blip r:embed="rId6">
            <a:alphaModFix/>
          </a:blip>
          <a:srcRect b="11243" l="4281" r="5015" t="21511"/>
          <a:stretch/>
        </p:blipFill>
        <p:spPr>
          <a:xfrm>
            <a:off x="503675" y="2090375"/>
            <a:ext cx="875699" cy="649201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9"/>
          <p:cNvSpPr/>
          <p:nvPr/>
        </p:nvSpPr>
        <p:spPr>
          <a:xfrm rot="402">
            <a:off x="6132800" y="2262725"/>
            <a:ext cx="2567100" cy="304500"/>
          </a:xfrm>
          <a:prstGeom prst="roundRect">
            <a:avLst>
              <a:gd fmla="val 50000" name="adj"/>
            </a:avLst>
          </a:prstGeom>
          <a:solidFill>
            <a:srgbClr val="E43E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53C1BF6DEAEDE22FA6110FF189023576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27" name="Google Shape;327;p29"/>
          <p:cNvSpPr/>
          <p:nvPr/>
        </p:nvSpPr>
        <p:spPr>
          <a:xfrm>
            <a:off x="5038125" y="2082150"/>
            <a:ext cx="557400" cy="6657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</a:t>
            </a:r>
            <a:endParaRPr/>
          </a:p>
        </p:txBody>
      </p:sp>
      <p:cxnSp>
        <p:nvCxnSpPr>
          <p:cNvPr id="328" name="Google Shape;328;p29"/>
          <p:cNvCxnSpPr>
            <a:stCxn id="325" idx="0"/>
            <a:endCxn id="327" idx="0"/>
          </p:cNvCxnSpPr>
          <p:nvPr/>
        </p:nvCxnSpPr>
        <p:spPr>
          <a:xfrm rot="-5400000">
            <a:off x="3125075" y="-101275"/>
            <a:ext cx="8100" cy="4375200"/>
          </a:xfrm>
          <a:prstGeom prst="bentConnector3">
            <a:avLst>
              <a:gd fmla="val 3041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29" name="Google Shape;329;p29"/>
          <p:cNvCxnSpPr>
            <a:stCxn id="325" idx="3"/>
            <a:endCxn id="324" idx="1"/>
          </p:cNvCxnSpPr>
          <p:nvPr/>
        </p:nvCxnSpPr>
        <p:spPr>
          <a:xfrm flipH="1" rot="10800000">
            <a:off x="1379374" y="2414675"/>
            <a:ext cx="5544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29"/>
          <p:cNvCxnSpPr>
            <a:stCxn id="324" idx="3"/>
            <a:endCxn id="327" idx="1"/>
          </p:cNvCxnSpPr>
          <p:nvPr/>
        </p:nvCxnSpPr>
        <p:spPr>
          <a:xfrm>
            <a:off x="4500750" y="2415125"/>
            <a:ext cx="53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29"/>
          <p:cNvCxnSpPr>
            <a:stCxn id="326" idx="1"/>
            <a:endCxn id="327" idx="3"/>
          </p:cNvCxnSpPr>
          <p:nvPr/>
        </p:nvCxnSpPr>
        <p:spPr>
          <a:xfrm flipH="1">
            <a:off x="5595500" y="2414825"/>
            <a:ext cx="5373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29"/>
          <p:cNvSpPr/>
          <p:nvPr/>
        </p:nvSpPr>
        <p:spPr>
          <a:xfrm>
            <a:off x="2604700" y="2735975"/>
            <a:ext cx="1208100" cy="304800"/>
          </a:xfrm>
          <a:prstGeom prst="rect">
            <a:avLst/>
          </a:prstGeom>
          <a:solidFill>
            <a:srgbClr val="EE43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password = p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33" name="Google Shape;333;p29"/>
          <p:cNvSpPr txBox="1"/>
          <p:nvPr/>
        </p:nvSpPr>
        <p:spPr>
          <a:xfrm>
            <a:off x="1424250" y="2084763"/>
            <a:ext cx="35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p</a:t>
            </a:r>
            <a:endParaRPr/>
          </a:p>
        </p:txBody>
      </p:sp>
      <p:cxnSp>
        <p:nvCxnSpPr>
          <p:cNvPr id="334" name="Google Shape;334;p29"/>
          <p:cNvCxnSpPr>
            <a:stCxn id="327" idx="2"/>
            <a:endCxn id="332" idx="3"/>
          </p:cNvCxnSpPr>
          <p:nvPr/>
        </p:nvCxnSpPr>
        <p:spPr>
          <a:xfrm rot="5400000">
            <a:off x="4494675" y="2066100"/>
            <a:ext cx="140400" cy="1503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29"/>
          <p:cNvSpPr txBox="1"/>
          <p:nvPr/>
        </p:nvSpPr>
        <p:spPr>
          <a:xfrm>
            <a:off x="4369500" y="2553038"/>
            <a:ext cx="557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</a:rPr>
              <a:t>ya</a:t>
            </a:r>
            <a:endParaRPr/>
          </a:p>
        </p:txBody>
      </p:sp>
      <p:sp>
        <p:nvSpPr>
          <p:cNvPr id="336" name="Google Shape;336;p29"/>
          <p:cNvSpPr txBox="1"/>
          <p:nvPr/>
        </p:nvSpPr>
        <p:spPr>
          <a:xfrm>
            <a:off x="4369500" y="1566975"/>
            <a:ext cx="557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</a:rPr>
              <a:t>tidak</a:t>
            </a:r>
            <a:endParaRPr sz="1100"/>
          </a:p>
        </p:txBody>
      </p:sp>
      <p:sp>
        <p:nvSpPr>
          <p:cNvPr id="337" name="Google Shape;337;p29"/>
          <p:cNvSpPr txBox="1"/>
          <p:nvPr/>
        </p:nvSpPr>
        <p:spPr>
          <a:xfrm>
            <a:off x="447625" y="401675"/>
            <a:ext cx="823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</a:rPr>
              <a:t>Alur Cracking </a:t>
            </a:r>
            <a:r>
              <a:rPr b="1" lang="en" sz="1600">
                <a:solidFill>
                  <a:srgbClr val="434343"/>
                </a:solidFill>
              </a:rPr>
              <a:t>Password Menggunakan Teknik Bruteforce</a:t>
            </a:r>
            <a:endParaRPr b="1" sz="16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30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343" name="Google Shape;343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" name="Google Shape;345;p3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6" name="Google Shape;346;p30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347" name="Google Shape;347;p30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0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349" name="Google Shape;349;p30"/>
          <p:cNvSpPr txBox="1"/>
          <p:nvPr/>
        </p:nvSpPr>
        <p:spPr>
          <a:xfrm>
            <a:off x="447625" y="401675"/>
            <a:ext cx="823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</a:rPr>
              <a:t>Pencegahan ancaman keamanan password sistem operasi</a:t>
            </a:r>
            <a:endParaRPr b="1" sz="1600">
              <a:solidFill>
                <a:srgbClr val="434343"/>
              </a:solidFill>
            </a:endParaRPr>
          </a:p>
        </p:txBody>
      </p:sp>
      <p:sp>
        <p:nvSpPr>
          <p:cNvPr id="350" name="Google Shape;350;p30"/>
          <p:cNvSpPr txBox="1"/>
          <p:nvPr/>
        </p:nvSpPr>
        <p:spPr>
          <a:xfrm>
            <a:off x="396825" y="756575"/>
            <a:ext cx="80913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">
                <a:solidFill>
                  <a:srgbClr val="434343"/>
                </a:solidFill>
              </a:rPr>
              <a:t>Panjang password minimal 8 karakter 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">
                <a:solidFill>
                  <a:srgbClr val="434343"/>
                </a:solidFill>
              </a:rPr>
              <a:t>Jangan gunakan kata-kata yang ada didalam kamus, nama orang dan nama tempat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">
                <a:solidFill>
                  <a:srgbClr val="434343"/>
                </a:solidFill>
              </a:rPr>
              <a:t>Gunakan gabungan </a:t>
            </a:r>
            <a:r>
              <a:rPr lang="en">
                <a:solidFill>
                  <a:srgbClr val="434343"/>
                </a:solidFill>
              </a:rPr>
              <a:t>huruf kecil, huruf besar, angka dan simbol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">
                <a:solidFill>
                  <a:srgbClr val="434343"/>
                </a:solidFill>
              </a:rPr>
              <a:t>Enkripsi Hard Disk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"/>
          <p:cNvSpPr txBox="1"/>
          <p:nvPr/>
        </p:nvSpPr>
        <p:spPr>
          <a:xfrm>
            <a:off x="753050" y="801000"/>
            <a:ext cx="7824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5273" lvl="0" marL="4166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Vulnerability adalah kualitas atau keadaan sebuah software yang memiliki celah/bug dan berpeluang membahayakan sistem komputer secara keseluruhan. </a:t>
            </a:r>
            <a:endParaRPr>
              <a:solidFill>
                <a:srgbClr val="434343"/>
              </a:solidFill>
            </a:endParaRPr>
          </a:p>
          <a:p>
            <a:pPr indent="-345273" lvl="0" marL="4166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Exploit adalah sebuah script, perangkat lunak atau dokumen yang memanfaatkan Vulnerability atau Kerentanan pada sebuah software termasuk sistem operasi untuk mendapatkan akses pada sebuah sistem komputer tanpa proses autentikasi. </a:t>
            </a:r>
            <a:endParaRPr>
              <a:solidFill>
                <a:srgbClr val="434343"/>
              </a:solidFill>
            </a:endParaRPr>
          </a:p>
          <a:p>
            <a:pPr indent="-345273" lvl="0" marL="4166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Zero Day Exploit adalah Exploit yang baru berumur 0 hari atau baru dibuat dan belum ada patch atau perbaikan pada Vulnerability aplikasi yang digunakan oleh Exploit tersebut. </a:t>
            </a:r>
            <a:endParaRPr b="1">
              <a:solidFill>
                <a:srgbClr val="434343"/>
              </a:solidFill>
            </a:endParaRPr>
          </a:p>
        </p:txBody>
      </p:sp>
      <p:grpSp>
        <p:nvGrpSpPr>
          <p:cNvPr id="356" name="Google Shape;356;p31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357" name="Google Shape;357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" name="Google Shape;358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Google Shape;359;p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0" name="Google Shape;360;p31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361" name="Google Shape;361;p31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1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363" name="Google Shape;363;p31"/>
          <p:cNvSpPr txBox="1"/>
          <p:nvPr/>
        </p:nvSpPr>
        <p:spPr>
          <a:xfrm>
            <a:off x="500475" y="325475"/>
            <a:ext cx="844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3050" lvl="0" marL="3429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lphaUcPeriod" startAt="3"/>
            </a:pPr>
            <a:r>
              <a:rPr b="1" lang="en" sz="1600">
                <a:solidFill>
                  <a:srgbClr val="434343"/>
                </a:solidFill>
              </a:rPr>
              <a:t>Ancaman </a:t>
            </a:r>
            <a:r>
              <a:rPr b="1" lang="en" sz="1600">
                <a:solidFill>
                  <a:srgbClr val="434343"/>
                </a:solidFill>
              </a:rPr>
              <a:t>Keamanan “Zero Day Exploit”</a:t>
            </a:r>
            <a:endParaRPr b="1" sz="16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4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68" name="Google Shape;68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" name="Google Shape;71;p14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72" name="Google Shape;72;p14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74" name="Google Shape;74;p14"/>
          <p:cNvSpPr/>
          <p:nvPr/>
        </p:nvSpPr>
        <p:spPr>
          <a:xfrm>
            <a:off x="2780362" y="877484"/>
            <a:ext cx="3566100" cy="2742600"/>
          </a:xfrm>
          <a:prstGeom prst="triangle">
            <a:avLst>
              <a:gd fmla="val 50000" name="adj"/>
            </a:avLst>
          </a:prstGeom>
          <a:solidFill>
            <a:srgbClr val="83E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3573620" y="2341835"/>
            <a:ext cx="19806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Information</a:t>
            </a:r>
            <a:endParaRPr b="1" sz="1200"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(Informasi)</a:t>
            </a:r>
            <a:endParaRPr sz="1200">
              <a:solidFill>
                <a:srgbClr val="1B786E"/>
              </a:solidFill>
            </a:endParaRPr>
          </a:p>
        </p:txBody>
      </p:sp>
      <p:grpSp>
        <p:nvGrpSpPr>
          <p:cNvPr id="76" name="Google Shape;76;p14"/>
          <p:cNvGrpSpPr/>
          <p:nvPr/>
        </p:nvGrpSpPr>
        <p:grpSpPr>
          <a:xfrm>
            <a:off x="3365897" y="3204904"/>
            <a:ext cx="3361220" cy="1082567"/>
            <a:chOff x="3698064" y="3159725"/>
            <a:chExt cx="2449869" cy="789043"/>
          </a:xfrm>
        </p:grpSpPr>
        <p:sp>
          <p:nvSpPr>
            <p:cNvPr id="77" name="Google Shape;77;p14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78" name="Google Shape;78;p14"/>
            <p:cNvSpPr txBox="1"/>
            <p:nvPr/>
          </p:nvSpPr>
          <p:spPr>
            <a:xfrm rot="620">
              <a:off x="3771608" y="3655818"/>
              <a:ext cx="166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Integrity (integritas)</a:t>
              </a:r>
              <a:endParaRPr sz="1000">
                <a:solidFill>
                  <a:srgbClr val="1D7E74"/>
                </a:solidFill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582733" y="3159725"/>
              <a:ext cx="565200" cy="565500"/>
            </a:xfrm>
            <a:prstGeom prst="ellipse">
              <a:avLst/>
            </a:prstGeom>
            <a:solidFill>
              <a:srgbClr val="1D7E74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</a:t>
              </a:r>
              <a:endPara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2453611" y="963035"/>
            <a:ext cx="1714441" cy="3017735"/>
            <a:chOff x="3033133" y="1525710"/>
            <a:chExt cx="1249592" cy="2199515"/>
          </a:xfrm>
        </p:grpSpPr>
        <p:sp>
          <p:nvSpPr>
            <p:cNvPr id="81" name="Google Shape;81;p14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82" name="Google Shape;82;p14"/>
            <p:cNvSpPr txBox="1"/>
            <p:nvPr/>
          </p:nvSpPr>
          <p:spPr>
            <a:xfrm rot="-3365016">
              <a:off x="2786718" y="2151658"/>
              <a:ext cx="1664030" cy="292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249C90"/>
                  </a:solidFill>
                  <a:latin typeface="Roboto"/>
                  <a:ea typeface="Roboto"/>
                  <a:cs typeface="Roboto"/>
                  <a:sym typeface="Roboto"/>
                </a:rPr>
                <a:t>Availability (ketersediaan)</a:t>
              </a:r>
              <a:endParaRPr sz="1000">
                <a:solidFill>
                  <a:srgbClr val="249C90"/>
                </a:solidFill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3058183" y="3159725"/>
              <a:ext cx="565200" cy="565500"/>
            </a:xfrm>
            <a:prstGeom prst="ellipse">
              <a:avLst/>
            </a:prstGeom>
            <a:solidFill>
              <a:srgbClr val="249C90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</a:t>
              </a:r>
              <a:endPara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84" name="Google Shape;84;p14"/>
          <p:cNvGrpSpPr/>
          <p:nvPr/>
        </p:nvGrpSpPr>
        <p:grpSpPr>
          <a:xfrm>
            <a:off x="4176260" y="513554"/>
            <a:ext cx="2424919" cy="2554661"/>
            <a:chOff x="4288708" y="1198100"/>
            <a:chExt cx="1767434" cy="1861998"/>
          </a:xfrm>
        </p:grpSpPr>
        <p:sp>
          <p:nvSpPr>
            <p:cNvPr id="85" name="Google Shape;85;p14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4288708" y="1198100"/>
              <a:ext cx="565200" cy="5655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</a:t>
              </a:r>
              <a:endPara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87" name="Google Shape;87;p14"/>
            <p:cNvSpPr txBox="1"/>
            <p:nvPr/>
          </p:nvSpPr>
          <p:spPr>
            <a:xfrm rot="3420634">
              <a:off x="4640653" y="2101762"/>
              <a:ext cx="1673878" cy="292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Confidentiality (kerahasiaan)</a:t>
              </a:r>
              <a:endParaRPr sz="1000">
                <a:solidFill>
                  <a:srgbClr val="155B54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32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369" name="Google Shape;369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2" name="Google Shape;372;p32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373" name="Google Shape;373;p32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2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33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380" name="Google Shape;380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1" name="Google Shape;381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Google Shape;382;p3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3" name="Google Shape;383;p33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384" name="Google Shape;384;p33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3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386" name="Google Shape;386;p33"/>
          <p:cNvSpPr txBox="1"/>
          <p:nvPr/>
        </p:nvSpPr>
        <p:spPr>
          <a:xfrm>
            <a:off x="1410600" y="1292975"/>
            <a:ext cx="6322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26E22"/>
                </a:solidFill>
                <a:latin typeface="Impact"/>
                <a:ea typeface="Impact"/>
                <a:cs typeface="Impact"/>
                <a:sym typeface="Impact"/>
              </a:rPr>
              <a:t>TERIMA KASIH</a:t>
            </a:r>
            <a:br>
              <a:rPr lang="en" sz="6000">
                <a:solidFill>
                  <a:srgbClr val="F26E2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lang="en" sz="6000">
                <a:solidFill>
                  <a:srgbClr val="F26E22"/>
                </a:solidFill>
                <a:latin typeface="Impact"/>
                <a:ea typeface="Impact"/>
                <a:cs typeface="Impact"/>
                <a:sym typeface="Impact"/>
              </a:rPr>
              <a:t>PERTANYAAN ?</a:t>
            </a:r>
            <a:endParaRPr sz="6000">
              <a:solidFill>
                <a:srgbClr val="F26E2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/>
        </p:nvSpPr>
        <p:spPr>
          <a:xfrm>
            <a:off x="6696488" y="3020450"/>
            <a:ext cx="21240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Zero Day Exploit</a:t>
            </a:r>
            <a:endParaRPr b="1"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9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6696488" y="3020450"/>
            <a:ext cx="21240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Membedakan, Vulnerability, Exploit dan Zero Day Exploit, M</a:t>
            </a:r>
            <a:r>
              <a:rPr b="1" lang="en"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ampu melakukan tindakan pencegahan.</a:t>
            </a:r>
            <a:endParaRPr b="1" sz="9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4" name="Google Shape;94;p15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95" name="Google Shape;95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" name="Google Shape;98;p15"/>
          <p:cNvSpPr txBox="1"/>
          <p:nvPr/>
        </p:nvSpPr>
        <p:spPr>
          <a:xfrm>
            <a:off x="6720898" y="4759575"/>
            <a:ext cx="242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Program Studi Sistem Informasi, Universitas Pradita</a:t>
            </a:r>
            <a:br>
              <a:rPr b="0" i="0" lang="en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b="0" i="0" lang="en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Program Studi Manajemen Informatika, STMIK Mandiri Tidore</a:t>
            </a:r>
            <a:endParaRPr b="0" i="0" sz="600" u="none" cap="none" strike="noStrike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99" name="Google Shape;99;p15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100" name="Google Shape;100;p15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102" name="Google Shape;102;p15"/>
          <p:cNvSpPr txBox="1"/>
          <p:nvPr/>
        </p:nvSpPr>
        <p:spPr>
          <a:xfrm>
            <a:off x="348075" y="401675"/>
            <a:ext cx="844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</a:rPr>
              <a:t>Pembahasan dan Sub Pembahasan Ancaman Keamanan Software</a:t>
            </a:r>
            <a:endParaRPr b="1" sz="1600">
              <a:solidFill>
                <a:srgbClr val="434343"/>
              </a:solidFill>
            </a:endParaRPr>
          </a:p>
        </p:txBody>
      </p:sp>
      <p:grpSp>
        <p:nvGrpSpPr>
          <p:cNvPr id="103" name="Google Shape;103;p15"/>
          <p:cNvGrpSpPr/>
          <p:nvPr/>
        </p:nvGrpSpPr>
        <p:grpSpPr>
          <a:xfrm>
            <a:off x="323513" y="1986800"/>
            <a:ext cx="2952125" cy="1289700"/>
            <a:chOff x="323513" y="1986800"/>
            <a:chExt cx="2952125" cy="1289700"/>
          </a:xfrm>
        </p:grpSpPr>
        <p:sp>
          <p:nvSpPr>
            <p:cNvPr id="104" name="Google Shape;104;p15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Malware</a:t>
              </a:r>
              <a:endParaRPr b="1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900">
                  <a:solidFill>
                    <a:srgbClr val="F6F6F6"/>
                  </a:solidFill>
                  <a:latin typeface="Roboto"/>
                  <a:ea typeface="Roboto"/>
                  <a:cs typeface="Roboto"/>
                  <a:sym typeface="Roboto"/>
                </a:rPr>
                <a:t>Apa itu malware, Jenis-jenis malware, Demo salah satu malware (PRORAT), Teknik penyebaran malware, Bagaimana meminimalisir dampak ancaman malware.</a:t>
              </a:r>
              <a:endParaRPr sz="900">
                <a:solidFill>
                  <a:srgbClr val="F6F6F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5" name="Google Shape;105;p15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249C9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06" name="Google Shape;106;p15"/>
          <p:cNvSpPr txBox="1"/>
          <p:nvPr/>
        </p:nvSpPr>
        <p:spPr>
          <a:xfrm>
            <a:off x="6696488" y="1060350"/>
            <a:ext cx="21240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Password Attack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7" name="Google Shape;107;p15"/>
          <p:cNvCxnSpPr/>
          <p:nvPr/>
        </p:nvCxnSpPr>
        <p:spPr>
          <a:xfrm>
            <a:off x="5209838" y="1705200"/>
            <a:ext cx="1286700" cy="0"/>
          </a:xfrm>
          <a:prstGeom prst="straightConnector1">
            <a:avLst/>
          </a:prstGeom>
          <a:noFill/>
          <a:ln cap="flat" cmpd="sng" w="9525">
            <a:solidFill>
              <a:srgbClr val="155B54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08" name="Google Shape;108;p15"/>
          <p:cNvCxnSpPr/>
          <p:nvPr/>
        </p:nvCxnSpPr>
        <p:spPr>
          <a:xfrm>
            <a:off x="5209838" y="3648300"/>
            <a:ext cx="1286700" cy="0"/>
          </a:xfrm>
          <a:prstGeom prst="straightConnector1">
            <a:avLst/>
          </a:prstGeom>
          <a:noFill/>
          <a:ln cap="flat" cmpd="sng" w="9525">
            <a:solidFill>
              <a:srgbClr val="1D7E74"/>
            </a:solidFill>
            <a:prstDash val="solid"/>
            <a:round/>
            <a:headEnd len="sm" w="sm" type="none"/>
            <a:tailEnd len="med" w="med" type="oval"/>
          </a:ln>
        </p:spPr>
      </p:cxnSp>
      <p:grpSp>
        <p:nvGrpSpPr>
          <p:cNvPr id="109" name="Google Shape;109;p15"/>
          <p:cNvGrpSpPr/>
          <p:nvPr/>
        </p:nvGrpSpPr>
        <p:grpSpPr>
          <a:xfrm>
            <a:off x="2662213" y="728463"/>
            <a:ext cx="3814835" cy="3790597"/>
            <a:chOff x="2662213" y="676344"/>
            <a:chExt cx="3814835" cy="3790597"/>
          </a:xfrm>
        </p:grpSpPr>
        <p:sp>
          <p:nvSpPr>
            <p:cNvPr id="110" name="Google Shape;110;p15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p15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114" name="Google Shape;114;p15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249C90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249C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15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117" name="Google Shape;117;p15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55B5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" name="Google Shape;119;p15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120" name="Google Shape;120;p15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D7E7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D7E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2" name="Google Shape;122;p15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5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15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5" name="Google Shape;125;p15"/>
          <p:cNvSpPr txBox="1"/>
          <p:nvPr/>
        </p:nvSpPr>
        <p:spPr>
          <a:xfrm>
            <a:off x="314400" y="1986900"/>
            <a:ext cx="21240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Mengenal </a:t>
            </a:r>
            <a:r>
              <a:rPr lang="en"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Apa itu malware dan jenis-jenisnya, Mengetahui bahaya dari malware, Mengetahui teknik penyebaran malware dan mampu </a:t>
            </a:r>
            <a:r>
              <a:rPr b="1" lang="en"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meminimalisir dampak ancaman malware</a:t>
            </a:r>
            <a:r>
              <a:rPr lang="en"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9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6700875" y="1060350"/>
            <a:ext cx="2124000" cy="15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Membedakan password dengan </a:t>
            </a: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hash,</a:t>
            </a: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Mengetahui </a:t>
            </a: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ancaman penghapusan juga cracking password dan Mampu </a:t>
            </a:r>
            <a:r>
              <a:rPr b="1"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melakukan tindakan pencegahan ancaman</a:t>
            </a: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19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153" name="Google Shape;153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6" name="Google Shape;156;p19"/>
          <p:cNvSpPr txBox="1"/>
          <p:nvPr/>
        </p:nvSpPr>
        <p:spPr>
          <a:xfrm>
            <a:off x="633300" y="3954650"/>
            <a:ext cx="77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9250" lvl="0" marL="35251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Virus + Trojan + Worm menjadi satu ?</a:t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157" name="Google Shape;157;p19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158" name="Google Shape;158;p19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9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160" name="Google Shape;160;p19"/>
          <p:cNvSpPr txBox="1"/>
          <p:nvPr/>
        </p:nvSpPr>
        <p:spPr>
          <a:xfrm>
            <a:off x="348075" y="325475"/>
            <a:ext cx="844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3050" lvl="0" marL="3429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lphaUcPeriod"/>
            </a:pPr>
            <a:r>
              <a:rPr b="1" lang="en" sz="1600">
                <a:solidFill>
                  <a:srgbClr val="434343"/>
                </a:solidFill>
              </a:rPr>
              <a:t>Ancaman Keamanan “Malware”</a:t>
            </a:r>
            <a:endParaRPr b="1" sz="1600">
              <a:solidFill>
                <a:srgbClr val="434343"/>
              </a:solidFill>
            </a:endParaRPr>
          </a:p>
        </p:txBody>
      </p:sp>
      <p:grpSp>
        <p:nvGrpSpPr>
          <p:cNvPr id="161" name="Google Shape;161;p19"/>
          <p:cNvGrpSpPr/>
          <p:nvPr/>
        </p:nvGrpSpPr>
        <p:grpSpPr>
          <a:xfrm>
            <a:off x="3001369" y="1779853"/>
            <a:ext cx="1905844" cy="2099173"/>
            <a:chOff x="0" y="2295575"/>
            <a:chExt cx="2286007" cy="2517900"/>
          </a:xfrm>
        </p:grpSpPr>
        <p:grpSp>
          <p:nvGrpSpPr>
            <p:cNvPr id="162" name="Google Shape;162;p19"/>
            <p:cNvGrpSpPr/>
            <p:nvPr/>
          </p:nvGrpSpPr>
          <p:grpSpPr>
            <a:xfrm>
              <a:off x="0" y="2295575"/>
              <a:ext cx="2286007" cy="2516162"/>
              <a:chOff x="0" y="2295575"/>
              <a:chExt cx="2286007" cy="2516162"/>
            </a:xfrm>
          </p:grpSpPr>
          <p:sp>
            <p:nvSpPr>
              <p:cNvPr id="163" name="Google Shape;163;p19"/>
              <p:cNvSpPr/>
              <p:nvPr/>
            </p:nvSpPr>
            <p:spPr>
              <a:xfrm>
                <a:off x="7" y="2823937"/>
                <a:ext cx="2286000" cy="19878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9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5" name="Google Shape;165;p19"/>
            <p:cNvSpPr txBox="1"/>
            <p:nvPr/>
          </p:nvSpPr>
          <p:spPr>
            <a:xfrm>
              <a:off x="216291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1974</a:t>
              </a:r>
              <a:endParaRPr b="1" sz="10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p19"/>
            <p:cNvSpPr txBox="1"/>
            <p:nvPr/>
          </p:nvSpPr>
          <p:spPr>
            <a:xfrm>
              <a:off x="216302" y="2958645"/>
              <a:ext cx="1853400" cy="41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Trojan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7" name="Google Shape;167;p19"/>
            <p:cNvCxnSpPr/>
            <p:nvPr/>
          </p:nvCxnSpPr>
          <p:spPr>
            <a:xfrm>
              <a:off x="2286000" y="2295575"/>
              <a:ext cx="0" cy="2517900"/>
            </a:xfrm>
            <a:prstGeom prst="straightConnector1">
              <a:avLst/>
            </a:prstGeom>
            <a:noFill/>
            <a:ln cap="flat" cmpd="sng" w="9525">
              <a:solidFill>
                <a:srgbClr val="83E3D9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168" name="Google Shape;168;p19"/>
            <p:cNvSpPr txBox="1"/>
            <p:nvPr/>
          </p:nvSpPr>
          <p:spPr>
            <a:xfrm>
              <a:off x="216300" y="3394341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Derived from the ancient Greek story of the deceptive Trojan Horse that led to the fall of the city of Troy.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" name="Google Shape;169;p19"/>
          <p:cNvGrpSpPr/>
          <p:nvPr/>
        </p:nvGrpSpPr>
        <p:grpSpPr>
          <a:xfrm>
            <a:off x="4907275" y="1779853"/>
            <a:ext cx="1905838" cy="2099173"/>
            <a:chOff x="0" y="2295575"/>
            <a:chExt cx="2286000" cy="2517900"/>
          </a:xfrm>
        </p:grpSpPr>
        <p:grpSp>
          <p:nvGrpSpPr>
            <p:cNvPr id="170" name="Google Shape;170;p19"/>
            <p:cNvGrpSpPr/>
            <p:nvPr/>
          </p:nvGrpSpPr>
          <p:grpSpPr>
            <a:xfrm>
              <a:off x="0" y="2295575"/>
              <a:ext cx="2286000" cy="2516162"/>
              <a:chOff x="0" y="2295575"/>
              <a:chExt cx="2286000" cy="2516162"/>
            </a:xfrm>
          </p:grpSpPr>
          <p:sp>
            <p:nvSpPr>
              <p:cNvPr id="171" name="Google Shape;171;p19"/>
              <p:cNvSpPr/>
              <p:nvPr/>
            </p:nvSpPr>
            <p:spPr>
              <a:xfrm>
                <a:off x="0" y="2823937"/>
                <a:ext cx="2286000" cy="19878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9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3" name="Google Shape;173;p19"/>
            <p:cNvSpPr txBox="1"/>
            <p:nvPr/>
          </p:nvSpPr>
          <p:spPr>
            <a:xfrm>
              <a:off x="216291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1988</a:t>
              </a:r>
              <a:endParaRPr b="1" sz="10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" name="Google Shape;174;p19"/>
            <p:cNvSpPr txBox="1"/>
            <p:nvPr/>
          </p:nvSpPr>
          <p:spPr>
            <a:xfrm>
              <a:off x="216295" y="2958644"/>
              <a:ext cx="1853400" cy="47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Worm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p19"/>
            <p:cNvSpPr txBox="1"/>
            <p:nvPr/>
          </p:nvSpPr>
          <p:spPr>
            <a:xfrm>
              <a:off x="216270" y="3394341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It takes advantage of bugs and security holes to travel from network to network. By. Robert Morris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6" name="Google Shape;176;p19"/>
            <p:cNvCxnSpPr/>
            <p:nvPr/>
          </p:nvCxnSpPr>
          <p:spPr>
            <a:xfrm>
              <a:off x="2286000" y="2295575"/>
              <a:ext cx="0" cy="2517900"/>
            </a:xfrm>
            <a:prstGeom prst="straightConnector1">
              <a:avLst/>
            </a:prstGeom>
            <a:noFill/>
            <a:ln cap="flat" cmpd="sng" w="9525">
              <a:solidFill>
                <a:srgbClr val="83E3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77" name="Google Shape;177;p19"/>
          <p:cNvGrpSpPr/>
          <p:nvPr/>
        </p:nvGrpSpPr>
        <p:grpSpPr>
          <a:xfrm>
            <a:off x="1095450" y="1779853"/>
            <a:ext cx="1905838" cy="2113179"/>
            <a:chOff x="0" y="2295575"/>
            <a:chExt cx="2286000" cy="2534700"/>
          </a:xfrm>
        </p:grpSpPr>
        <p:grpSp>
          <p:nvGrpSpPr>
            <p:cNvPr id="178" name="Google Shape;178;p19"/>
            <p:cNvGrpSpPr/>
            <p:nvPr/>
          </p:nvGrpSpPr>
          <p:grpSpPr>
            <a:xfrm>
              <a:off x="0" y="2295575"/>
              <a:ext cx="2286000" cy="2516162"/>
              <a:chOff x="0" y="2295575"/>
              <a:chExt cx="2286000" cy="2516162"/>
            </a:xfrm>
          </p:grpSpPr>
          <p:sp>
            <p:nvSpPr>
              <p:cNvPr id="179" name="Google Shape;179;p19"/>
              <p:cNvSpPr/>
              <p:nvPr/>
            </p:nvSpPr>
            <p:spPr>
              <a:xfrm>
                <a:off x="0" y="2823937"/>
                <a:ext cx="2286000" cy="19878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9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1" name="Google Shape;181;p19"/>
            <p:cNvSpPr txBox="1"/>
            <p:nvPr/>
          </p:nvSpPr>
          <p:spPr>
            <a:xfrm>
              <a:off x="216291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1949</a:t>
              </a:r>
              <a:endParaRPr b="1" sz="10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" name="Google Shape;182;p19"/>
            <p:cNvSpPr txBox="1"/>
            <p:nvPr/>
          </p:nvSpPr>
          <p:spPr>
            <a:xfrm>
              <a:off x="216295" y="2958645"/>
              <a:ext cx="1853400" cy="4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Virus 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" name="Google Shape;183;p19"/>
            <p:cNvSpPr txBox="1"/>
            <p:nvPr/>
          </p:nvSpPr>
          <p:spPr>
            <a:xfrm>
              <a:off x="216295" y="3395832"/>
              <a:ext cx="1853400" cy="9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“Theory of self-reproducing automata” By. John Von Neuman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4" name="Google Shape;184;p19"/>
            <p:cNvCxnSpPr/>
            <p:nvPr/>
          </p:nvCxnSpPr>
          <p:spPr>
            <a:xfrm>
              <a:off x="2286000" y="2295575"/>
              <a:ext cx="0" cy="2534700"/>
            </a:xfrm>
            <a:prstGeom prst="straightConnector1">
              <a:avLst/>
            </a:prstGeom>
            <a:noFill/>
            <a:ln cap="flat" cmpd="sng" w="9525">
              <a:solidFill>
                <a:srgbClr val="83E3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185" name="Google Shape;185;p19"/>
          <p:cNvSpPr txBox="1"/>
          <p:nvPr/>
        </p:nvSpPr>
        <p:spPr>
          <a:xfrm>
            <a:off x="633300" y="724800"/>
            <a:ext cx="7791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9250" lvl="0" marL="35251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Malware atau malicious software adalah perangkat lunak yang dirancang khusus untuk </a:t>
            </a:r>
            <a:r>
              <a:rPr b="1" i="1" lang="en">
                <a:solidFill>
                  <a:srgbClr val="434343"/>
                </a:solidFill>
              </a:rPr>
              <a:t>mengganggu</a:t>
            </a:r>
            <a:r>
              <a:rPr lang="en">
                <a:solidFill>
                  <a:srgbClr val="434343"/>
                </a:solidFill>
              </a:rPr>
              <a:t>, </a:t>
            </a:r>
            <a:r>
              <a:rPr b="1" i="1" lang="en">
                <a:solidFill>
                  <a:srgbClr val="434343"/>
                </a:solidFill>
              </a:rPr>
              <a:t>merusak </a:t>
            </a:r>
            <a:r>
              <a:rPr lang="en">
                <a:solidFill>
                  <a:srgbClr val="434343"/>
                </a:solidFill>
              </a:rPr>
              <a:t>atau </a:t>
            </a:r>
            <a:r>
              <a:rPr b="1" i="1" lang="en">
                <a:solidFill>
                  <a:srgbClr val="434343"/>
                </a:solidFill>
              </a:rPr>
              <a:t>mengakses </a:t>
            </a:r>
            <a:r>
              <a:rPr b="1" i="1" lang="en">
                <a:solidFill>
                  <a:srgbClr val="434343"/>
                </a:solidFill>
              </a:rPr>
              <a:t>sebuah sistem komputer </a:t>
            </a:r>
            <a:r>
              <a:rPr lang="en">
                <a:solidFill>
                  <a:srgbClr val="434343"/>
                </a:solidFill>
              </a:rPr>
              <a:t>secara tidak sah</a:t>
            </a:r>
            <a:r>
              <a:rPr lang="en">
                <a:solidFill>
                  <a:srgbClr val="434343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-329250" lvl="0" marL="35251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Jenis-jenis malware : 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20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191" name="Google Shape;191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4" name="Google Shape;194;p20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195" name="Google Shape;195;p20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0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197" name="Google Shape;197;p20"/>
          <p:cNvSpPr txBox="1"/>
          <p:nvPr/>
        </p:nvSpPr>
        <p:spPr>
          <a:xfrm>
            <a:off x="2374200" y="2028450"/>
            <a:ext cx="439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34343"/>
                </a:solidFill>
              </a:rPr>
              <a:t>LIVE DEMO TROJAN PRORAT</a:t>
            </a:r>
            <a:endParaRPr b="1" sz="2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1"/>
          <p:cNvGrpSpPr/>
          <p:nvPr/>
        </p:nvGrpSpPr>
        <p:grpSpPr>
          <a:xfrm>
            <a:off x="7186350" y="76975"/>
            <a:ext cx="1831245" cy="280275"/>
            <a:chOff x="7186350" y="76975"/>
            <a:chExt cx="1831245" cy="280275"/>
          </a:xfrm>
        </p:grpSpPr>
        <p:pic>
          <p:nvPicPr>
            <p:cNvPr id="203" name="Google Shape;203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8000" y="76975"/>
              <a:ext cx="789595" cy="28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6750" y="76975"/>
              <a:ext cx="323750" cy="26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86350" y="76975"/>
              <a:ext cx="602911" cy="260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6" name="Google Shape;206;p21"/>
          <p:cNvGrpSpPr/>
          <p:nvPr/>
        </p:nvGrpSpPr>
        <p:grpSpPr>
          <a:xfrm>
            <a:off x="75" y="4613275"/>
            <a:ext cx="9144000" cy="530100"/>
            <a:chOff x="75" y="4613275"/>
            <a:chExt cx="9144000" cy="530100"/>
          </a:xfrm>
        </p:grpSpPr>
        <p:sp>
          <p:nvSpPr>
            <p:cNvPr id="207" name="Google Shape;207;p21"/>
            <p:cNvSpPr/>
            <p:nvPr/>
          </p:nvSpPr>
          <p:spPr>
            <a:xfrm>
              <a:off x="75" y="4613275"/>
              <a:ext cx="9144000" cy="530100"/>
            </a:xfrm>
            <a:prstGeom prst="rect">
              <a:avLst/>
            </a:prstGeom>
            <a:solidFill>
              <a:srgbClr val="F26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1"/>
            <p:cNvSpPr txBox="1"/>
            <p:nvPr/>
          </p:nvSpPr>
          <p:spPr>
            <a:xfrm>
              <a:off x="15500" y="4681350"/>
              <a:ext cx="32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Sistem Informasi, Universitas Pradita</a:t>
              </a:r>
              <a:b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r>
                <a:rPr b="0" i="0" lang="en" sz="600" u="none" cap="none" strike="noStrike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Program Studi Manajemen Informatika, STMIK Tidore Mandiri</a:t>
              </a:r>
              <a:endParaRPr b="0" i="0" sz="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209" name="Google Shape;209;p21"/>
          <p:cNvSpPr txBox="1"/>
          <p:nvPr/>
        </p:nvSpPr>
        <p:spPr>
          <a:xfrm>
            <a:off x="739175" y="2028450"/>
            <a:ext cx="766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34343"/>
                </a:solidFill>
              </a:rPr>
              <a:t>Bagaimana teknik penyebaran malware ?</a:t>
            </a:r>
            <a:endParaRPr b="1" sz="2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