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56" r:id="rId3"/>
    <p:sldId id="257" r:id="rId4"/>
    <p:sldId id="258" r:id="rId5"/>
    <p:sldId id="259" r:id="rId6"/>
    <p:sldId id="260" r:id="rId7"/>
    <p:sldId id="261" r:id="rId8"/>
    <p:sldId id="262"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2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228A19-28DD-BD6D-B54F-7B7A00A5D69B}"/>
              </a:ext>
            </a:extLst>
          </p:cNvPr>
          <p:cNvSpPr txBox="1"/>
          <p:nvPr/>
        </p:nvSpPr>
        <p:spPr>
          <a:xfrm>
            <a:off x="529389" y="625642"/>
            <a:ext cx="13154527" cy="9510296"/>
          </a:xfrm>
          <a:prstGeom prst="rect">
            <a:avLst/>
          </a:prstGeom>
          <a:noFill/>
        </p:spPr>
        <p:txBody>
          <a:bodyPr wrap="square" rtlCol="0">
            <a:spAutoFit/>
          </a:bodyPr>
          <a:lstStyle/>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r>
              <a:rPr lang="en-US" sz="3600" b="1" dirty="0">
                <a:latin typeface="Times New Roman" panose="02020603050405020304" pitchFamily="18" charset="0"/>
                <a:cs typeface="Times New Roman" panose="02020603050405020304" pitchFamily="18" charset="0"/>
              </a:rPr>
              <a:t>MANAJEMEN MEMORY 2</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lnSpc>
                <a:spcPct val="150000"/>
              </a:lnSpc>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NAMA KELOMPOK </a:t>
            </a:r>
          </a:p>
          <a:p>
            <a:pPr marL="342900" indent="-342900" algn="ctr">
              <a:lnSpc>
                <a:spcPct val="150000"/>
              </a:lnSpc>
              <a:buAutoNum type="arabicPeriod"/>
            </a:pPr>
            <a:r>
              <a:rPr lang="en-US" sz="2400" dirty="0">
                <a:latin typeface="Times New Roman" panose="02020603050405020304" pitchFamily="18" charset="0"/>
                <a:cs typeface="Times New Roman" panose="02020603050405020304" pitchFamily="18" charset="0"/>
              </a:rPr>
              <a:t>ENI SETIAWATI  (6101121062)</a:t>
            </a:r>
          </a:p>
          <a:p>
            <a:pPr marL="342900" indent="-342900" algn="ctr">
              <a:lnSpc>
                <a:spcPct val="150000"/>
              </a:lnSpc>
              <a:buAutoNum type="arabicPeriod"/>
            </a:pPr>
            <a:r>
              <a:rPr lang="en-US" sz="2400" dirty="0">
                <a:latin typeface="Times New Roman" panose="02020603050405020304" pitchFamily="18" charset="0"/>
                <a:cs typeface="Times New Roman" panose="02020603050405020304" pitchFamily="18" charset="0"/>
              </a:rPr>
              <a:t>FALDI MUHAMMAD  (6101121006)</a:t>
            </a:r>
          </a:p>
          <a:p>
            <a:pPr marL="342900" indent="-342900" algn="ctr">
              <a:lnSpc>
                <a:spcPct val="150000"/>
              </a:lnSpc>
              <a:buAutoNum type="arabicPeriod"/>
            </a:pPr>
            <a:r>
              <a:rPr lang="en-US" sz="2400" dirty="0">
                <a:latin typeface="Times New Roman" panose="02020603050405020304" pitchFamily="18" charset="0"/>
                <a:cs typeface="Times New Roman" panose="02020603050405020304" pitchFamily="18" charset="0"/>
              </a:rPr>
              <a:t>FIQIH CHAERUNISA   (6110121011)</a:t>
            </a:r>
          </a:p>
          <a:p>
            <a:pPr marL="342900" indent="-342900" algn="ctr">
              <a:lnSpc>
                <a:spcPct val="150000"/>
              </a:lnSpc>
              <a:buAutoNum type="arabicPeriod"/>
            </a:pPr>
            <a:r>
              <a:rPr lang="en-US" sz="2400" dirty="0">
                <a:latin typeface="Times New Roman" panose="02020603050405020304" pitchFamily="18" charset="0"/>
                <a:cs typeface="Times New Roman" panose="02020603050405020304" pitchFamily="18" charset="0"/>
              </a:rPr>
              <a:t>NURSINA A LATIF  (6101121038)</a:t>
            </a:r>
          </a:p>
          <a:p>
            <a:pPr marL="342900" indent="-342900" algn="ctr">
              <a:lnSpc>
                <a:spcPct val="150000"/>
              </a:lnSpc>
              <a:buAutoNum type="arabicPeriod"/>
            </a:pPr>
            <a:r>
              <a:rPr lang="en-US" sz="2400" dirty="0">
                <a:latin typeface="Times New Roman" panose="02020603050405020304" pitchFamily="18" charset="0"/>
                <a:cs typeface="Times New Roman" panose="02020603050405020304" pitchFamily="18" charset="0"/>
              </a:rPr>
              <a:t>SISWATI S KONORA  (6101121031)</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442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5789" y="1006818"/>
            <a:ext cx="7477601" cy="3107982"/>
          </a:xfrm>
          <a:prstGeom prst="rect">
            <a:avLst/>
          </a:prstGeom>
          <a:noFill/>
          <a:ln/>
        </p:spPr>
        <p:txBody>
          <a:bodyPr wrap="square" rtlCol="0" anchor="t"/>
          <a:lstStyle/>
          <a:p>
            <a:pPr marL="0" indent="0">
              <a:lnSpc>
                <a:spcPts val="7545"/>
              </a:lnSpc>
              <a:buNone/>
            </a:pPr>
            <a:r>
              <a:rPr lang="en-US" sz="4000" b="1" dirty="0">
                <a:solidFill>
                  <a:srgbClr val="443728"/>
                </a:solidFill>
                <a:latin typeface="Times New Roman" panose="02020603050405020304" pitchFamily="18" charset="0"/>
                <a:ea typeface="Crimson Pro" pitchFamily="34" charset="-122"/>
                <a:cs typeface="Times New Roman" panose="02020603050405020304" pitchFamily="18" charset="0"/>
              </a:rPr>
              <a:t>Pengantar: Definisi Manajemen Memori</a:t>
            </a:r>
            <a:endParaRPr lang="en-US" sz="4000" dirty="0">
              <a:latin typeface="Times New Roman" panose="02020603050405020304" pitchFamily="18" charset="0"/>
              <a:cs typeface="Times New Roman" panose="02020603050405020304" pitchFamily="18" charset="0"/>
            </a:endParaRPr>
          </a:p>
        </p:txBody>
      </p:sp>
      <p:sp>
        <p:nvSpPr>
          <p:cNvPr id="6" name="Text 3"/>
          <p:cNvSpPr/>
          <p:nvPr/>
        </p:nvSpPr>
        <p:spPr>
          <a:xfrm>
            <a:off x="6096001" y="3162363"/>
            <a:ext cx="7701200" cy="3498827"/>
          </a:xfrm>
          <a:prstGeom prst="rect">
            <a:avLst/>
          </a:prstGeom>
          <a:noFill/>
          <a:ln/>
        </p:spPr>
        <p:txBody>
          <a:bodyPr wrap="square" rtlCol="0" anchor="t"/>
          <a:lstStyle/>
          <a:p>
            <a:pPr marL="0" indent="0" algn="just">
              <a:lnSpc>
                <a:spcPct val="150000"/>
              </a:lnSpc>
              <a:buNone/>
            </a:pPr>
            <a:r>
              <a:rPr lang="en-US" sz="2000" dirty="0">
                <a:latin typeface="Times New Roman" panose="02020603050405020304" pitchFamily="18" charset="0"/>
                <a:ea typeface="Open Sans" pitchFamily="34" charset="-122"/>
                <a:cs typeface="Times New Roman" panose="02020603050405020304" pitchFamily="18" charset="0"/>
              </a:rPr>
              <a:t>	</a:t>
            </a:r>
            <a:r>
              <a:rPr lang="en-US" sz="2000" dirty="0" err="1">
                <a:latin typeface="Times New Roman" panose="02020603050405020304" pitchFamily="18" charset="0"/>
                <a:ea typeface="Open Sans" pitchFamily="34" charset="-122"/>
                <a:cs typeface="Times New Roman" panose="02020603050405020304" pitchFamily="18" charset="0"/>
              </a:rPr>
              <a:t>Manajemen</a:t>
            </a:r>
            <a:r>
              <a:rPr lang="en-US" sz="2000" dirty="0">
                <a:latin typeface="Times New Roman" panose="02020603050405020304" pitchFamily="18" charset="0"/>
                <a:ea typeface="Open Sans" pitchFamily="34" charset="-122"/>
                <a:cs typeface="Times New Roman" panose="02020603050405020304" pitchFamily="18" charset="0"/>
              </a:rPr>
              <a:t> </a:t>
            </a:r>
            <a:r>
              <a:rPr lang="en-US" sz="2000" dirty="0" err="1">
                <a:latin typeface="Times New Roman" panose="02020603050405020304" pitchFamily="18" charset="0"/>
                <a:ea typeface="Open Sans" pitchFamily="34" charset="-122"/>
                <a:cs typeface="Times New Roman" panose="02020603050405020304" pitchFamily="18" charset="0"/>
              </a:rPr>
              <a:t>Memori</a:t>
            </a:r>
            <a:r>
              <a:rPr lang="en-US" sz="2000" dirty="0">
                <a:latin typeface="Times New Roman" panose="02020603050405020304" pitchFamily="18" charset="0"/>
                <a:ea typeface="Open Sans" pitchFamily="34" charset="-122"/>
                <a:cs typeface="Times New Roman" panose="02020603050405020304" pitchFamily="18" charset="0"/>
              </a:rPr>
              <a:t> </a:t>
            </a:r>
            <a:r>
              <a:rPr lang="en-US" sz="2000" dirty="0" err="1">
                <a:latin typeface="Times New Roman" panose="02020603050405020304" pitchFamily="18" charset="0"/>
                <a:ea typeface="Open Sans" pitchFamily="34" charset="-122"/>
                <a:cs typeface="Times New Roman" panose="02020603050405020304" pitchFamily="18" charset="0"/>
              </a:rPr>
              <a:t>adalah</a:t>
            </a:r>
            <a:r>
              <a:rPr lang="en-US" sz="2000" dirty="0">
                <a:latin typeface="Times New Roman" panose="02020603050405020304" pitchFamily="18" charset="0"/>
                <a:ea typeface="Open Sans" pitchFamily="34" charset="-122"/>
                <a:cs typeface="Times New Roman" panose="02020603050405020304" pitchFamily="18" charset="0"/>
              </a:rPr>
              <a:t> salah satu aspek penting dalam sistem operasi yang bertanggung jawab atas alokasi dan pengelolaan memori komputer. Memori adalah sumber daya yang sangat berharga dalam sistem komputer, dan manajemen memori yang efisien sangat penting untuk memastikan bahwa semua proses dapat berjalan lancar dan efektif. Dalam bagian pengantar ini, kita akan membahas definisi dasar dari manajemen memori dan pentingnya konsep ini dalam sistem operasi modern.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3070264" y="924878"/>
            <a:ext cx="8124825" cy="694373"/>
          </a:xfrm>
          <a:prstGeom prst="rect">
            <a:avLst/>
          </a:prstGeom>
          <a:noFill/>
          <a:ln/>
        </p:spPr>
        <p:txBody>
          <a:bodyPr wrap="none" rtlCol="0" anchor="t"/>
          <a:lstStyle/>
          <a:p>
            <a:pPr marL="0" indent="0">
              <a:lnSpc>
                <a:spcPts val="5468"/>
              </a:lnSpc>
              <a:buNone/>
            </a:pPr>
            <a:r>
              <a:rPr lang="en-US" sz="4374" b="1" dirty="0">
                <a:solidFill>
                  <a:srgbClr val="443728"/>
                </a:solidFill>
                <a:latin typeface="Times New Roman" panose="02020603050405020304" pitchFamily="18" charset="0"/>
                <a:ea typeface="Crimson Pro" pitchFamily="34" charset="-122"/>
                <a:cs typeface="Times New Roman" panose="02020603050405020304" pitchFamily="18" charset="0"/>
              </a:rPr>
              <a:t>Konsep Dasar Manajemen Memori</a:t>
            </a:r>
            <a:endParaRPr lang="en-US" sz="4374" dirty="0">
              <a:latin typeface="Times New Roman" panose="02020603050405020304" pitchFamily="18" charset="0"/>
              <a:cs typeface="Times New Roman" panose="02020603050405020304" pitchFamily="18" charset="0"/>
            </a:endParaRPr>
          </a:p>
        </p:txBody>
      </p:sp>
      <p:sp>
        <p:nvSpPr>
          <p:cNvPr id="5" name="Text 3"/>
          <p:cNvSpPr/>
          <p:nvPr/>
        </p:nvSpPr>
        <p:spPr>
          <a:xfrm>
            <a:off x="2037993" y="2222659"/>
            <a:ext cx="2777490" cy="347186"/>
          </a:xfrm>
          <a:prstGeom prst="rect">
            <a:avLst/>
          </a:prstGeom>
          <a:noFill/>
          <a:ln/>
        </p:spPr>
        <p:txBody>
          <a:bodyPr wrap="none" rtlCol="0" anchor="t"/>
          <a:lstStyle/>
          <a:p>
            <a:pPr marL="0" indent="0" algn="ctr">
              <a:lnSpc>
                <a:spcPts val="2734"/>
              </a:lnSpc>
              <a:buNone/>
            </a:pPr>
            <a:r>
              <a:rPr lang="en-US" sz="2800" b="1" dirty="0">
                <a:latin typeface="Times New Roman" panose="02020603050405020304" pitchFamily="18" charset="0"/>
                <a:ea typeface="Crimson Pro" pitchFamily="34" charset="-122"/>
                <a:cs typeface="Times New Roman" panose="02020603050405020304" pitchFamily="18" charset="0"/>
              </a:rPr>
              <a:t>Ruang Alamat</a:t>
            </a:r>
            <a:endParaRPr lang="en-US" sz="2800" dirty="0">
              <a:latin typeface="Times New Roman" panose="02020603050405020304" pitchFamily="18" charset="0"/>
              <a:cs typeface="Times New Roman" panose="02020603050405020304" pitchFamily="18" charset="0"/>
            </a:endParaRPr>
          </a:p>
        </p:txBody>
      </p:sp>
      <p:sp>
        <p:nvSpPr>
          <p:cNvPr id="6" name="Text 4"/>
          <p:cNvSpPr/>
          <p:nvPr/>
        </p:nvSpPr>
        <p:spPr>
          <a:xfrm>
            <a:off x="2037993" y="2792016"/>
            <a:ext cx="3156347" cy="4264819"/>
          </a:xfrm>
          <a:prstGeom prst="rect">
            <a:avLst/>
          </a:prstGeom>
          <a:noFill/>
          <a:ln/>
        </p:spPr>
        <p:txBody>
          <a:bodyPr wrap="square" rtlCol="0" anchor="t"/>
          <a:lstStyle/>
          <a:p>
            <a:pPr marL="0" indent="0" algn="just">
              <a:lnSpc>
                <a:spcPct val="150000"/>
              </a:lnSpc>
              <a:buNone/>
            </a:pPr>
            <a:r>
              <a:rPr lang="en-US" dirty="0">
                <a:latin typeface="Times New Roman" panose="02020603050405020304" pitchFamily="18" charset="0"/>
                <a:ea typeface="Open Sans" pitchFamily="34" charset="-122"/>
                <a:cs typeface="Times New Roman" panose="02020603050405020304" pitchFamily="18" charset="0"/>
              </a:rPr>
              <a:t>Setiap proses dalam sistem operasi memiliki ruang alamat sendiri, yang merupakan area memori yang dapat diakses oleh proses tersebut. Manajemen memori harus memastikan bahwa setiap proses hanya dapat mengakses ruang alamatnya sendiri, untuk mencegah akses yang tidak sah ke memori lain.</a:t>
            </a:r>
            <a:endParaRPr lang="en-US" dirty="0">
              <a:latin typeface="Times New Roman" panose="02020603050405020304" pitchFamily="18" charset="0"/>
              <a:cs typeface="Times New Roman" panose="02020603050405020304" pitchFamily="18" charset="0"/>
            </a:endParaRPr>
          </a:p>
        </p:txBody>
      </p:sp>
      <p:sp>
        <p:nvSpPr>
          <p:cNvPr id="7" name="Text 5"/>
          <p:cNvSpPr/>
          <p:nvPr/>
        </p:nvSpPr>
        <p:spPr>
          <a:xfrm>
            <a:off x="5743932" y="2222659"/>
            <a:ext cx="2777490" cy="347186"/>
          </a:xfrm>
          <a:prstGeom prst="rect">
            <a:avLst/>
          </a:prstGeom>
          <a:noFill/>
          <a:ln/>
        </p:spPr>
        <p:txBody>
          <a:bodyPr wrap="none" rtlCol="0" anchor="t"/>
          <a:lstStyle/>
          <a:p>
            <a:pPr marL="0" indent="0">
              <a:lnSpc>
                <a:spcPts val="2734"/>
              </a:lnSpc>
              <a:buNone/>
            </a:pPr>
            <a:r>
              <a:rPr lang="en-US" sz="2800" b="1" dirty="0">
                <a:latin typeface="Times New Roman" panose="02020603050405020304" pitchFamily="18" charset="0"/>
                <a:ea typeface="Crimson Pro" pitchFamily="34" charset="-122"/>
                <a:cs typeface="Times New Roman" panose="02020603050405020304" pitchFamily="18" charset="0"/>
              </a:rPr>
              <a:t>Proteksi Memori</a:t>
            </a:r>
            <a:endParaRPr lang="en-US" sz="2800" dirty="0">
              <a:latin typeface="Times New Roman" panose="02020603050405020304" pitchFamily="18" charset="0"/>
              <a:cs typeface="Times New Roman" panose="02020603050405020304" pitchFamily="18" charset="0"/>
            </a:endParaRPr>
          </a:p>
        </p:txBody>
      </p:sp>
      <p:sp>
        <p:nvSpPr>
          <p:cNvPr id="8" name="Text 6"/>
          <p:cNvSpPr/>
          <p:nvPr/>
        </p:nvSpPr>
        <p:spPr>
          <a:xfrm>
            <a:off x="5743932" y="2792016"/>
            <a:ext cx="3156347" cy="3554016"/>
          </a:xfrm>
          <a:prstGeom prst="rect">
            <a:avLst/>
          </a:prstGeom>
          <a:noFill/>
          <a:ln/>
        </p:spPr>
        <p:txBody>
          <a:bodyPr wrap="square" rtlCol="0" anchor="t"/>
          <a:lstStyle/>
          <a:p>
            <a:pPr marL="0" indent="0" algn="just">
              <a:lnSpc>
                <a:spcPct val="150000"/>
              </a:lnSpc>
              <a:buNone/>
            </a:pPr>
            <a:r>
              <a:rPr lang="en-US" sz="1750" dirty="0">
                <a:latin typeface="Times New Roman" panose="02020603050405020304" pitchFamily="18" charset="0"/>
                <a:ea typeface="Open Sans" pitchFamily="34" charset="-122"/>
                <a:cs typeface="Times New Roman" panose="02020603050405020304" pitchFamily="18" charset="0"/>
              </a:rPr>
              <a:t>Selain itu, manajemen memori juga harus menyediakan mekanisme proteksi memori untuk mencegah proses dari mengakses atau memodifikasi area memori yang tidak diizinkan. Hal ini penting untuk menjaga keamanan dan stabilitas sistem operasi.</a:t>
            </a:r>
            <a:endParaRPr lang="en-US" sz="1750" dirty="0">
              <a:latin typeface="Times New Roman" panose="02020603050405020304" pitchFamily="18" charset="0"/>
              <a:cs typeface="Times New Roman" panose="02020603050405020304" pitchFamily="18" charset="0"/>
            </a:endParaRPr>
          </a:p>
        </p:txBody>
      </p:sp>
      <p:sp>
        <p:nvSpPr>
          <p:cNvPr id="9" name="Text 7"/>
          <p:cNvSpPr/>
          <p:nvPr/>
        </p:nvSpPr>
        <p:spPr>
          <a:xfrm>
            <a:off x="9449872" y="2222659"/>
            <a:ext cx="2777490" cy="347186"/>
          </a:xfrm>
          <a:prstGeom prst="rect">
            <a:avLst/>
          </a:prstGeom>
          <a:noFill/>
          <a:ln/>
        </p:spPr>
        <p:txBody>
          <a:bodyPr wrap="none" rtlCol="0" anchor="t"/>
          <a:lstStyle/>
          <a:p>
            <a:pPr marL="0" indent="0" algn="ctr">
              <a:lnSpc>
                <a:spcPts val="2734"/>
              </a:lnSpc>
              <a:buNone/>
            </a:pPr>
            <a:r>
              <a:rPr lang="en-US" sz="2800" b="1" dirty="0">
                <a:latin typeface="Crimson Pro" pitchFamily="34" charset="0"/>
                <a:ea typeface="Crimson Pro" pitchFamily="34" charset="-122"/>
                <a:cs typeface="Crimson Pro" pitchFamily="34" charset="-120"/>
              </a:rPr>
              <a:t>Alokasi Memori</a:t>
            </a:r>
            <a:endParaRPr lang="en-US" sz="2800" dirty="0"/>
          </a:p>
        </p:txBody>
      </p:sp>
      <p:sp>
        <p:nvSpPr>
          <p:cNvPr id="10" name="Text 8"/>
          <p:cNvSpPr/>
          <p:nvPr/>
        </p:nvSpPr>
        <p:spPr>
          <a:xfrm>
            <a:off x="9449872" y="2792016"/>
            <a:ext cx="3156347" cy="3909417"/>
          </a:xfrm>
          <a:prstGeom prst="rect">
            <a:avLst/>
          </a:prstGeom>
          <a:noFill/>
          <a:ln/>
        </p:spPr>
        <p:txBody>
          <a:bodyPr wrap="square" rtlCol="0" anchor="t"/>
          <a:lstStyle/>
          <a:p>
            <a:pPr marL="0" indent="0" algn="just">
              <a:lnSpc>
                <a:spcPct val="150000"/>
              </a:lnSpc>
              <a:buNone/>
            </a:pPr>
            <a:r>
              <a:rPr lang="en-US" sz="1750" dirty="0">
                <a:latin typeface="Times New Roman" panose="02020603050405020304" pitchFamily="18" charset="0"/>
                <a:ea typeface="Open Sans" pitchFamily="34" charset="-122"/>
                <a:cs typeface="Times New Roman" panose="02020603050405020304" pitchFamily="18" charset="0"/>
              </a:rPr>
              <a:t>Manajemen memori juga bertanggung jawab untuk mengalokasikan memori kepada proses yang membutuhkannya. Ini termasuk menentukan berapa banyak memori yang dialokasikan untuk setiap proses dan di mana memori tersebut ditempatkan dalam struktur memori sistem.</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2819995" y="793300"/>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Times New Roman" panose="02020603050405020304" pitchFamily="18" charset="0"/>
                <a:ea typeface="Crimson Pro" pitchFamily="34" charset="-122"/>
                <a:cs typeface="Times New Roman" panose="02020603050405020304" pitchFamily="18" charset="0"/>
              </a:rPr>
              <a:t>Teknik Alokasi Memori</a:t>
            </a:r>
            <a:endParaRPr lang="en-US" sz="4374" dirty="0">
              <a:latin typeface="Times New Roman" panose="02020603050405020304" pitchFamily="18" charset="0"/>
              <a:cs typeface="Times New Roman" panose="02020603050405020304" pitchFamily="18" charset="0"/>
            </a:endParaRPr>
          </a:p>
        </p:txBody>
      </p:sp>
      <p:sp>
        <p:nvSpPr>
          <p:cNvPr id="6" name="Shape 3"/>
          <p:cNvSpPr/>
          <p:nvPr/>
        </p:nvSpPr>
        <p:spPr>
          <a:xfrm>
            <a:off x="833199" y="2006084"/>
            <a:ext cx="499943" cy="499943"/>
          </a:xfrm>
          <a:prstGeom prst="roundRect">
            <a:avLst>
              <a:gd name="adj" fmla="val 20000"/>
            </a:avLst>
          </a:prstGeom>
          <a:solidFill>
            <a:srgbClr val="EBE2E0"/>
          </a:solidFill>
          <a:ln w="7620">
            <a:solidFill>
              <a:srgbClr val="D1C8C6"/>
            </a:solidFill>
            <a:prstDash val="solid"/>
          </a:ln>
        </p:spPr>
      </p:sp>
      <p:sp>
        <p:nvSpPr>
          <p:cNvPr id="7" name="Text 4"/>
          <p:cNvSpPr/>
          <p:nvPr/>
        </p:nvSpPr>
        <p:spPr>
          <a:xfrm>
            <a:off x="1020842" y="2047756"/>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8" name="Text 5"/>
          <p:cNvSpPr/>
          <p:nvPr/>
        </p:nvSpPr>
        <p:spPr>
          <a:xfrm>
            <a:off x="1555313" y="2082403"/>
            <a:ext cx="3465076" cy="347186"/>
          </a:xfrm>
          <a:prstGeom prst="rect">
            <a:avLst/>
          </a:prstGeom>
          <a:noFill/>
          <a:ln/>
        </p:spPr>
        <p:txBody>
          <a:bodyPr wrap="none" rtlCol="0" anchor="t"/>
          <a:lstStyle/>
          <a:p>
            <a:pPr marL="0" indent="0">
              <a:lnSpc>
                <a:spcPts val="2734"/>
              </a:lnSpc>
              <a:buNone/>
            </a:pPr>
            <a:r>
              <a:rPr lang="en-US" sz="2187" b="1" dirty="0">
                <a:solidFill>
                  <a:srgbClr val="443728"/>
                </a:solidFill>
                <a:latin typeface="Times New Roman" panose="02020603050405020304" pitchFamily="18" charset="0"/>
                <a:ea typeface="Crimson Pro" pitchFamily="34" charset="-122"/>
                <a:cs typeface="Times New Roman" panose="02020603050405020304" pitchFamily="18" charset="0"/>
              </a:rPr>
              <a:t>Allocating Fixed-Sized Blocks</a:t>
            </a:r>
            <a:endParaRPr lang="en-US" sz="2187" dirty="0">
              <a:latin typeface="Times New Roman" panose="02020603050405020304" pitchFamily="18" charset="0"/>
              <a:cs typeface="Times New Roman" panose="02020603050405020304" pitchFamily="18" charset="0"/>
            </a:endParaRPr>
          </a:p>
        </p:txBody>
      </p:sp>
      <p:sp>
        <p:nvSpPr>
          <p:cNvPr id="9" name="Text 6"/>
          <p:cNvSpPr/>
          <p:nvPr/>
        </p:nvSpPr>
        <p:spPr>
          <a:xfrm>
            <a:off x="1555313" y="2562820"/>
            <a:ext cx="3820001" cy="2487811"/>
          </a:xfrm>
          <a:prstGeom prst="rect">
            <a:avLst/>
          </a:prstGeom>
          <a:noFill/>
          <a:ln/>
        </p:spPr>
        <p:txBody>
          <a:bodyPr wrap="square" rtlCol="0" anchor="t"/>
          <a:lstStyle/>
          <a:p>
            <a:pPr marL="0" indent="0" algn="just">
              <a:lnSpc>
                <a:spcPct val="150000"/>
              </a:lnSpc>
              <a:buNone/>
            </a:pPr>
            <a:r>
              <a:rPr lang="en-US" sz="1750" dirty="0">
                <a:latin typeface="Times New Roman" panose="02020603050405020304" pitchFamily="18" charset="0"/>
                <a:ea typeface="Open Sans" pitchFamily="34" charset="-122"/>
                <a:cs typeface="Times New Roman" panose="02020603050405020304" pitchFamily="18" charset="0"/>
              </a:rPr>
              <a:t>Teknik ini mengalokasikan memori dalam blok-blok berukuran tetap, yang memudahkan manajemen dan pengalokasian memori. Namun, hal ini dapat menyebabkan pemborosan memori jika ukuran blok tidak sesuai dengan kebutuhan proses.</a:t>
            </a:r>
            <a:endParaRPr lang="en-US" sz="1750" dirty="0">
              <a:latin typeface="Times New Roman" panose="02020603050405020304" pitchFamily="18" charset="0"/>
              <a:cs typeface="Times New Roman" panose="02020603050405020304" pitchFamily="18" charset="0"/>
            </a:endParaRPr>
          </a:p>
        </p:txBody>
      </p:sp>
      <p:sp>
        <p:nvSpPr>
          <p:cNvPr id="10" name="Shape 7"/>
          <p:cNvSpPr/>
          <p:nvPr/>
        </p:nvSpPr>
        <p:spPr>
          <a:xfrm>
            <a:off x="5597485" y="2006084"/>
            <a:ext cx="499943" cy="499943"/>
          </a:xfrm>
          <a:prstGeom prst="roundRect">
            <a:avLst>
              <a:gd name="adj" fmla="val 20000"/>
            </a:avLst>
          </a:prstGeom>
          <a:solidFill>
            <a:srgbClr val="EBE2E0"/>
          </a:solidFill>
          <a:ln w="7620">
            <a:solidFill>
              <a:srgbClr val="D1C8C6"/>
            </a:solidFill>
            <a:prstDash val="solid"/>
          </a:ln>
        </p:spPr>
      </p:sp>
      <p:sp>
        <p:nvSpPr>
          <p:cNvPr id="11" name="Text 8"/>
          <p:cNvSpPr/>
          <p:nvPr/>
        </p:nvSpPr>
        <p:spPr>
          <a:xfrm>
            <a:off x="5762506" y="2047756"/>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2" name="Text 9"/>
          <p:cNvSpPr/>
          <p:nvPr/>
        </p:nvSpPr>
        <p:spPr>
          <a:xfrm>
            <a:off x="6319599" y="2082403"/>
            <a:ext cx="3804285" cy="347186"/>
          </a:xfrm>
          <a:prstGeom prst="rect">
            <a:avLst/>
          </a:prstGeom>
          <a:noFill/>
          <a:ln/>
        </p:spPr>
        <p:txBody>
          <a:bodyPr wrap="none" rtlCol="0" anchor="t"/>
          <a:lstStyle/>
          <a:p>
            <a:pPr marL="0" indent="0">
              <a:lnSpc>
                <a:spcPts val="2734"/>
              </a:lnSpc>
              <a:buNone/>
            </a:pPr>
            <a:r>
              <a:rPr lang="en-US" sz="2187" b="1" dirty="0">
                <a:solidFill>
                  <a:srgbClr val="443728"/>
                </a:solidFill>
                <a:latin typeface="Times New Roman" panose="02020603050405020304" pitchFamily="18" charset="0"/>
                <a:ea typeface="Crimson Pro" pitchFamily="34" charset="-122"/>
                <a:cs typeface="Times New Roman" panose="02020603050405020304" pitchFamily="18" charset="0"/>
              </a:rPr>
              <a:t>Allocating Variable-Sized Blocks</a:t>
            </a:r>
            <a:endParaRPr lang="en-US" sz="2187" dirty="0">
              <a:latin typeface="Times New Roman" panose="02020603050405020304" pitchFamily="18" charset="0"/>
              <a:cs typeface="Times New Roman" panose="02020603050405020304" pitchFamily="18" charset="0"/>
            </a:endParaRPr>
          </a:p>
        </p:txBody>
      </p:sp>
      <p:sp>
        <p:nvSpPr>
          <p:cNvPr id="13" name="Text 10"/>
          <p:cNvSpPr/>
          <p:nvPr/>
        </p:nvSpPr>
        <p:spPr>
          <a:xfrm>
            <a:off x="6319599" y="2562820"/>
            <a:ext cx="3820001" cy="2843213"/>
          </a:xfrm>
          <a:prstGeom prst="rect">
            <a:avLst/>
          </a:prstGeom>
          <a:noFill/>
          <a:ln/>
        </p:spPr>
        <p:txBody>
          <a:bodyPr wrap="square" rtlCol="0" anchor="t"/>
          <a:lstStyle/>
          <a:p>
            <a:pPr marL="0" indent="0" algn="just">
              <a:lnSpc>
                <a:spcPct val="150000"/>
              </a:lnSpc>
              <a:buNone/>
            </a:pPr>
            <a:r>
              <a:rPr lang="en-US" sz="1750" dirty="0">
                <a:latin typeface="Times New Roman" panose="02020603050405020304" pitchFamily="18" charset="0"/>
                <a:ea typeface="Open Sans" pitchFamily="34" charset="-122"/>
                <a:cs typeface="Times New Roman" panose="02020603050405020304" pitchFamily="18" charset="0"/>
              </a:rPr>
              <a:t>Teknik ini mengalokasikan memori dalam blok-blok berukuran variabel, yang lebih fleksibel dan dapat menyesuaikan dengan kebutuhan proses. Namun, teknik ini juga lebih kompleks dalam pengelolaan dan dapat menyebabkan fragmentasi memori.</a:t>
            </a:r>
            <a:endParaRPr lang="en-US" sz="1750" dirty="0">
              <a:latin typeface="Times New Roman" panose="02020603050405020304" pitchFamily="18" charset="0"/>
              <a:cs typeface="Times New Roman" panose="02020603050405020304" pitchFamily="18" charset="0"/>
            </a:endParaRPr>
          </a:p>
        </p:txBody>
      </p:sp>
      <p:sp>
        <p:nvSpPr>
          <p:cNvPr id="14" name="Shape 11"/>
          <p:cNvSpPr/>
          <p:nvPr/>
        </p:nvSpPr>
        <p:spPr>
          <a:xfrm>
            <a:off x="833199" y="5801797"/>
            <a:ext cx="499943" cy="499943"/>
          </a:xfrm>
          <a:prstGeom prst="roundRect">
            <a:avLst>
              <a:gd name="adj" fmla="val 20000"/>
            </a:avLst>
          </a:prstGeom>
          <a:solidFill>
            <a:srgbClr val="EBE2E0"/>
          </a:solidFill>
          <a:ln w="7620">
            <a:solidFill>
              <a:srgbClr val="D1C8C6"/>
            </a:solidFill>
            <a:prstDash val="solid"/>
          </a:ln>
        </p:spPr>
      </p:sp>
      <p:sp>
        <p:nvSpPr>
          <p:cNvPr id="15" name="Text 12"/>
          <p:cNvSpPr/>
          <p:nvPr/>
        </p:nvSpPr>
        <p:spPr>
          <a:xfrm>
            <a:off x="1001792" y="5843468"/>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6" name="Text 13"/>
          <p:cNvSpPr/>
          <p:nvPr/>
        </p:nvSpPr>
        <p:spPr>
          <a:xfrm>
            <a:off x="1555313" y="5878116"/>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Times New Roman" panose="02020603050405020304" pitchFamily="18" charset="0"/>
                <a:ea typeface="Crimson Pro" pitchFamily="34" charset="-122"/>
                <a:cs typeface="Times New Roman" panose="02020603050405020304" pitchFamily="18" charset="0"/>
              </a:rPr>
              <a:t>Paging dan Segmentasi</a:t>
            </a:r>
            <a:endParaRPr lang="en-US" sz="2187" dirty="0">
              <a:latin typeface="Times New Roman" panose="02020603050405020304" pitchFamily="18" charset="0"/>
              <a:cs typeface="Times New Roman" panose="02020603050405020304" pitchFamily="18" charset="0"/>
            </a:endParaRPr>
          </a:p>
        </p:txBody>
      </p:sp>
      <p:sp>
        <p:nvSpPr>
          <p:cNvPr id="17" name="Text 14"/>
          <p:cNvSpPr/>
          <p:nvPr/>
        </p:nvSpPr>
        <p:spPr>
          <a:xfrm>
            <a:off x="1555313" y="6358533"/>
            <a:ext cx="8584287" cy="1066205"/>
          </a:xfrm>
          <a:prstGeom prst="rect">
            <a:avLst/>
          </a:prstGeom>
          <a:noFill/>
          <a:ln/>
        </p:spPr>
        <p:txBody>
          <a:bodyPr wrap="square" rtlCol="0" anchor="t"/>
          <a:lstStyle/>
          <a:p>
            <a:pPr marL="0" indent="0" algn="just">
              <a:lnSpc>
                <a:spcPct val="150000"/>
              </a:lnSpc>
              <a:buNone/>
            </a:pPr>
            <a:r>
              <a:rPr lang="en-US" sz="1750" dirty="0">
                <a:latin typeface="Times New Roman" panose="02020603050405020304" pitchFamily="18" charset="0"/>
                <a:ea typeface="Open Sans" pitchFamily="34" charset="-122"/>
                <a:cs typeface="Times New Roman" panose="02020603050405020304" pitchFamily="18" charset="0"/>
              </a:rPr>
              <a:t>Teknik paging dan segmentasi memecah memori menjadi blok-blok kecil yang dapat dialokasikan secara terpisah. Ini memungkinkan manajemen memori yang lebih efisien dan fleksibel.</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1023223" y="666393"/>
            <a:ext cx="4697968" cy="587216"/>
          </a:xfrm>
          <a:prstGeom prst="rect">
            <a:avLst/>
          </a:prstGeom>
          <a:noFill/>
          <a:ln/>
        </p:spPr>
        <p:txBody>
          <a:bodyPr wrap="none" rtlCol="0" anchor="t"/>
          <a:lstStyle/>
          <a:p>
            <a:pPr marL="0" indent="0">
              <a:lnSpc>
                <a:spcPts val="4624"/>
              </a:lnSpc>
              <a:buNone/>
            </a:pPr>
            <a:r>
              <a:rPr lang="en-US" sz="3699" b="1" dirty="0">
                <a:solidFill>
                  <a:srgbClr val="443728"/>
                </a:solidFill>
                <a:latin typeface="Times New Roman" panose="02020603050405020304" pitchFamily="18" charset="0"/>
                <a:ea typeface="Crimson Pro" pitchFamily="34" charset="-122"/>
                <a:cs typeface="Times New Roman" panose="02020603050405020304" pitchFamily="18" charset="0"/>
              </a:rPr>
              <a:t>Paging dan Segmentasi</a:t>
            </a:r>
            <a:endParaRPr lang="en-US" sz="3699" dirty="0">
              <a:latin typeface="Times New Roman" panose="02020603050405020304" pitchFamily="18" charset="0"/>
              <a:cs typeface="Times New Roman" panose="02020603050405020304" pitchFamily="18" charset="0"/>
            </a:endParaRPr>
          </a:p>
        </p:txBody>
      </p:sp>
      <p:sp>
        <p:nvSpPr>
          <p:cNvPr id="6" name="Shape 3"/>
          <p:cNvSpPr/>
          <p:nvPr/>
        </p:nvSpPr>
        <p:spPr>
          <a:xfrm>
            <a:off x="1286351" y="1535430"/>
            <a:ext cx="37505" cy="6027777"/>
          </a:xfrm>
          <a:prstGeom prst="roundRect">
            <a:avLst>
              <a:gd name="adj" fmla="val 225475"/>
            </a:avLst>
          </a:prstGeom>
          <a:solidFill>
            <a:srgbClr val="D1C8C6"/>
          </a:solidFill>
          <a:ln/>
        </p:spPr>
      </p:sp>
      <p:sp>
        <p:nvSpPr>
          <p:cNvPr id="7" name="Shape 4"/>
          <p:cNvSpPr/>
          <p:nvPr/>
        </p:nvSpPr>
        <p:spPr>
          <a:xfrm>
            <a:off x="1516440" y="1874818"/>
            <a:ext cx="657701" cy="37505"/>
          </a:xfrm>
          <a:prstGeom prst="roundRect">
            <a:avLst>
              <a:gd name="adj" fmla="val 225475"/>
            </a:avLst>
          </a:prstGeom>
          <a:solidFill>
            <a:srgbClr val="D1C8C6"/>
          </a:solidFill>
          <a:ln/>
        </p:spPr>
      </p:sp>
      <p:sp>
        <p:nvSpPr>
          <p:cNvPr id="8" name="Shape 5"/>
          <p:cNvSpPr/>
          <p:nvPr/>
        </p:nvSpPr>
        <p:spPr>
          <a:xfrm>
            <a:off x="1093649" y="1682234"/>
            <a:ext cx="422791" cy="422791"/>
          </a:xfrm>
          <a:prstGeom prst="roundRect">
            <a:avLst>
              <a:gd name="adj" fmla="val 20001"/>
            </a:avLst>
          </a:prstGeom>
          <a:solidFill>
            <a:srgbClr val="EBE2E0"/>
          </a:solidFill>
          <a:ln w="7620">
            <a:solidFill>
              <a:srgbClr val="D1C8C6"/>
            </a:solidFill>
            <a:prstDash val="solid"/>
          </a:ln>
        </p:spPr>
      </p:sp>
      <p:sp>
        <p:nvSpPr>
          <p:cNvPr id="9" name="Text 6"/>
          <p:cNvSpPr/>
          <p:nvPr/>
        </p:nvSpPr>
        <p:spPr>
          <a:xfrm>
            <a:off x="1252240" y="1717358"/>
            <a:ext cx="105489" cy="352425"/>
          </a:xfrm>
          <a:prstGeom prst="rect">
            <a:avLst/>
          </a:prstGeom>
          <a:noFill/>
          <a:ln/>
        </p:spPr>
        <p:txBody>
          <a:bodyPr wrap="none" rtlCol="0" anchor="t"/>
          <a:lstStyle/>
          <a:p>
            <a:pPr marL="0" indent="0" algn="ctr">
              <a:lnSpc>
                <a:spcPts val="2774"/>
              </a:lnSpc>
              <a:buNone/>
            </a:pPr>
            <a:r>
              <a:rPr lang="en-US" sz="2220" b="1" dirty="0">
                <a:solidFill>
                  <a:srgbClr val="443728"/>
                </a:solidFill>
                <a:latin typeface="Times New Roman" panose="02020603050405020304" pitchFamily="18" charset="0"/>
                <a:ea typeface="Crimson Pro" pitchFamily="34" charset="-122"/>
                <a:cs typeface="Times New Roman" panose="02020603050405020304" pitchFamily="18" charset="0"/>
              </a:rPr>
              <a:t>1</a:t>
            </a:r>
            <a:endParaRPr lang="en-US" sz="2220" dirty="0">
              <a:latin typeface="Times New Roman" panose="02020603050405020304" pitchFamily="18" charset="0"/>
              <a:cs typeface="Times New Roman" panose="02020603050405020304" pitchFamily="18" charset="0"/>
            </a:endParaRPr>
          </a:p>
        </p:txBody>
      </p:sp>
      <p:sp>
        <p:nvSpPr>
          <p:cNvPr id="10" name="Text 7"/>
          <p:cNvSpPr/>
          <p:nvPr/>
        </p:nvSpPr>
        <p:spPr>
          <a:xfrm>
            <a:off x="2338507" y="1723311"/>
            <a:ext cx="2348984" cy="293608"/>
          </a:xfrm>
          <a:prstGeom prst="rect">
            <a:avLst/>
          </a:prstGeom>
          <a:noFill/>
          <a:ln/>
        </p:spPr>
        <p:txBody>
          <a:bodyPr wrap="none" rtlCol="0" anchor="t"/>
          <a:lstStyle/>
          <a:p>
            <a:pPr marL="0" indent="0" algn="l">
              <a:lnSpc>
                <a:spcPts val="2312"/>
              </a:lnSpc>
              <a:buNone/>
            </a:pPr>
            <a:r>
              <a:rPr lang="en-US" sz="2000" b="1" dirty="0">
                <a:latin typeface="Times New Roman" panose="02020603050405020304" pitchFamily="18" charset="0"/>
                <a:ea typeface="Crimson Pro" pitchFamily="34" charset="-122"/>
                <a:cs typeface="Times New Roman" panose="02020603050405020304" pitchFamily="18" charset="0"/>
              </a:rPr>
              <a:t>Paging</a:t>
            </a:r>
            <a:endParaRPr lang="en-US" sz="2000" dirty="0">
              <a:latin typeface="Times New Roman" panose="02020603050405020304" pitchFamily="18" charset="0"/>
              <a:cs typeface="Times New Roman" panose="02020603050405020304" pitchFamily="18" charset="0"/>
            </a:endParaRPr>
          </a:p>
        </p:txBody>
      </p:sp>
      <p:sp>
        <p:nvSpPr>
          <p:cNvPr id="11" name="Text 8"/>
          <p:cNvSpPr/>
          <p:nvPr/>
        </p:nvSpPr>
        <p:spPr>
          <a:xfrm>
            <a:off x="2338507" y="2129671"/>
            <a:ext cx="7610951" cy="1608415"/>
          </a:xfrm>
          <a:prstGeom prst="rect">
            <a:avLst/>
          </a:prstGeom>
          <a:noFill/>
          <a:ln/>
        </p:spPr>
        <p:txBody>
          <a:bodyPr wrap="square" rtlCol="0" anchor="t"/>
          <a:lstStyle/>
          <a:p>
            <a:pPr marL="0" indent="0" algn="just">
              <a:lnSpc>
                <a:spcPct val="150000"/>
              </a:lnSpc>
              <a:buNone/>
            </a:pPr>
            <a:r>
              <a:rPr lang="en-US" sz="1600" dirty="0">
                <a:latin typeface="Times New Roman" panose="02020603050405020304" pitchFamily="18" charset="0"/>
                <a:ea typeface="Open Sans" pitchFamily="34" charset="-122"/>
                <a:cs typeface="Times New Roman" panose="02020603050405020304" pitchFamily="18" charset="0"/>
              </a:rPr>
              <a:t>Paging adalah </a:t>
            </a:r>
            <a:r>
              <a:rPr lang="en-US" dirty="0">
                <a:latin typeface="Times New Roman" panose="02020603050405020304" pitchFamily="18" charset="0"/>
                <a:ea typeface="Open Sans" pitchFamily="34" charset="-122"/>
                <a:cs typeface="Times New Roman" panose="02020603050405020304" pitchFamily="18" charset="0"/>
              </a:rPr>
              <a:t>teknik</a:t>
            </a:r>
            <a:r>
              <a:rPr lang="en-US" sz="1600" dirty="0">
                <a:latin typeface="Times New Roman" panose="02020603050405020304" pitchFamily="18" charset="0"/>
                <a:ea typeface="Open Sans" pitchFamily="34" charset="-122"/>
                <a:cs typeface="Times New Roman" panose="02020603050405020304" pitchFamily="18" charset="0"/>
              </a:rPr>
              <a:t> di mana memori fisik dipecah menjadi blok-blok kecil yang disebut halaman. Setiap proses memiliki tabel halaman yang memetakan halaman logis ke halaman fisik. Sistem operasi dapat dengan mudah memindahkan halaman antara memori utama </a:t>
            </a:r>
            <a:r>
              <a:rPr lang="en-US" dirty="0">
                <a:latin typeface="Times New Roman" panose="02020603050405020304" pitchFamily="18" charset="0"/>
                <a:ea typeface="Open Sans" pitchFamily="34" charset="-122"/>
                <a:cs typeface="Times New Roman" panose="02020603050405020304" pitchFamily="18" charset="0"/>
              </a:rPr>
              <a:t>dan</a:t>
            </a:r>
            <a:r>
              <a:rPr lang="en-US" sz="1600" dirty="0">
                <a:latin typeface="Times New Roman" panose="02020603050405020304" pitchFamily="18" charset="0"/>
                <a:ea typeface="Open Sans" pitchFamily="34" charset="-122"/>
                <a:cs typeface="Times New Roman" panose="02020603050405020304" pitchFamily="18" charset="0"/>
              </a:rPr>
              <a:t> disk.</a:t>
            </a:r>
            <a:endParaRPr lang="en-US" sz="1600" dirty="0">
              <a:latin typeface="Times New Roman" panose="02020603050405020304" pitchFamily="18" charset="0"/>
              <a:cs typeface="Times New Roman" panose="02020603050405020304" pitchFamily="18" charset="0"/>
            </a:endParaRPr>
          </a:p>
        </p:txBody>
      </p:sp>
      <p:sp>
        <p:nvSpPr>
          <p:cNvPr id="12" name="Shape 9"/>
          <p:cNvSpPr/>
          <p:nvPr/>
        </p:nvSpPr>
        <p:spPr>
          <a:xfrm>
            <a:off x="1516440" y="4046875"/>
            <a:ext cx="657701" cy="37505"/>
          </a:xfrm>
          <a:prstGeom prst="roundRect">
            <a:avLst>
              <a:gd name="adj" fmla="val 225475"/>
            </a:avLst>
          </a:prstGeom>
          <a:solidFill>
            <a:srgbClr val="D1C8C6"/>
          </a:solidFill>
          <a:ln/>
        </p:spPr>
      </p:sp>
      <p:sp>
        <p:nvSpPr>
          <p:cNvPr id="13" name="Shape 10"/>
          <p:cNvSpPr/>
          <p:nvPr/>
        </p:nvSpPr>
        <p:spPr>
          <a:xfrm>
            <a:off x="1093649" y="3854291"/>
            <a:ext cx="422791" cy="422791"/>
          </a:xfrm>
          <a:prstGeom prst="roundRect">
            <a:avLst>
              <a:gd name="adj" fmla="val 20001"/>
            </a:avLst>
          </a:prstGeom>
          <a:solidFill>
            <a:srgbClr val="EBE2E0"/>
          </a:solidFill>
          <a:ln w="7620">
            <a:solidFill>
              <a:srgbClr val="D1C8C6"/>
            </a:solidFill>
            <a:prstDash val="solid"/>
          </a:ln>
        </p:spPr>
      </p:sp>
      <p:sp>
        <p:nvSpPr>
          <p:cNvPr id="14" name="Text 11"/>
          <p:cNvSpPr/>
          <p:nvPr/>
        </p:nvSpPr>
        <p:spPr>
          <a:xfrm>
            <a:off x="1233190" y="3889415"/>
            <a:ext cx="143708" cy="352425"/>
          </a:xfrm>
          <a:prstGeom prst="rect">
            <a:avLst/>
          </a:prstGeom>
          <a:noFill/>
          <a:ln/>
        </p:spPr>
        <p:txBody>
          <a:bodyPr wrap="none" rtlCol="0" anchor="t"/>
          <a:lstStyle/>
          <a:p>
            <a:pPr marL="0" indent="0" algn="ctr">
              <a:lnSpc>
                <a:spcPts val="2774"/>
              </a:lnSpc>
              <a:buNone/>
            </a:pPr>
            <a:r>
              <a:rPr lang="en-US" sz="2220" b="1" dirty="0">
                <a:solidFill>
                  <a:srgbClr val="443728"/>
                </a:solidFill>
                <a:latin typeface="Times New Roman" panose="02020603050405020304" pitchFamily="18" charset="0"/>
                <a:ea typeface="Crimson Pro" pitchFamily="34" charset="-122"/>
                <a:cs typeface="Times New Roman" panose="02020603050405020304" pitchFamily="18" charset="0"/>
              </a:rPr>
              <a:t>2</a:t>
            </a:r>
            <a:endParaRPr lang="en-US" sz="2220" dirty="0">
              <a:latin typeface="Times New Roman" panose="02020603050405020304" pitchFamily="18" charset="0"/>
              <a:cs typeface="Times New Roman" panose="02020603050405020304" pitchFamily="18" charset="0"/>
            </a:endParaRPr>
          </a:p>
        </p:txBody>
      </p:sp>
      <p:sp>
        <p:nvSpPr>
          <p:cNvPr id="15" name="Text 12"/>
          <p:cNvSpPr/>
          <p:nvPr/>
        </p:nvSpPr>
        <p:spPr>
          <a:xfrm>
            <a:off x="2338507" y="3895368"/>
            <a:ext cx="2348984" cy="293608"/>
          </a:xfrm>
          <a:prstGeom prst="rect">
            <a:avLst/>
          </a:prstGeom>
          <a:noFill/>
          <a:ln/>
        </p:spPr>
        <p:txBody>
          <a:bodyPr wrap="none" rtlCol="0" anchor="t"/>
          <a:lstStyle/>
          <a:p>
            <a:pPr marL="0" indent="0" algn="l">
              <a:lnSpc>
                <a:spcPts val="2312"/>
              </a:lnSpc>
              <a:buNone/>
            </a:pPr>
            <a:r>
              <a:rPr lang="en-US" sz="2000" b="1" dirty="0">
                <a:latin typeface="Times New Roman" panose="02020603050405020304" pitchFamily="18" charset="0"/>
                <a:ea typeface="Crimson Pro" pitchFamily="34" charset="-122"/>
                <a:cs typeface="Times New Roman" panose="02020603050405020304" pitchFamily="18" charset="0"/>
              </a:rPr>
              <a:t>Segmentasi</a:t>
            </a:r>
            <a:endParaRPr lang="en-US" sz="2000" dirty="0">
              <a:latin typeface="Times New Roman" panose="02020603050405020304" pitchFamily="18" charset="0"/>
              <a:cs typeface="Times New Roman" panose="02020603050405020304" pitchFamily="18" charset="0"/>
            </a:endParaRPr>
          </a:p>
        </p:txBody>
      </p:sp>
      <p:sp>
        <p:nvSpPr>
          <p:cNvPr id="16" name="Text 13"/>
          <p:cNvSpPr/>
          <p:nvPr/>
        </p:nvSpPr>
        <p:spPr>
          <a:xfrm>
            <a:off x="2338507" y="4301728"/>
            <a:ext cx="7610951" cy="1202055"/>
          </a:xfrm>
          <a:prstGeom prst="rect">
            <a:avLst/>
          </a:prstGeom>
          <a:noFill/>
          <a:ln/>
        </p:spPr>
        <p:txBody>
          <a:bodyPr wrap="square" rtlCol="0" anchor="t"/>
          <a:lstStyle/>
          <a:p>
            <a:pPr marL="0" indent="0" algn="just">
              <a:lnSpc>
                <a:spcPct val="150000"/>
              </a:lnSpc>
              <a:buNone/>
            </a:pPr>
            <a:r>
              <a:rPr lang="en-US" dirty="0">
                <a:latin typeface="Times New Roman" panose="02020603050405020304" pitchFamily="18" charset="0"/>
                <a:ea typeface="Open Sans" pitchFamily="34" charset="-122"/>
                <a:cs typeface="Times New Roman" panose="02020603050405020304" pitchFamily="18" charset="0"/>
              </a:rPr>
              <a:t>Segmentasi adalah teknik di mana memori logis dipecah menjadi segmen-segmen yang berbeda, seperti kode, data, dan tumpukan. Setiap segmen memiliki ukuran yang berbeda dan dapat dialokasikan secara terpisah. Ini memungkinkan manajemen memori yang lebih fleksibel.</a:t>
            </a:r>
            <a:endParaRPr lang="en-US" dirty="0">
              <a:latin typeface="Times New Roman" panose="02020603050405020304" pitchFamily="18" charset="0"/>
              <a:cs typeface="Times New Roman" panose="02020603050405020304" pitchFamily="18" charset="0"/>
            </a:endParaRPr>
          </a:p>
        </p:txBody>
      </p:sp>
      <p:sp>
        <p:nvSpPr>
          <p:cNvPr id="17" name="Shape 14"/>
          <p:cNvSpPr/>
          <p:nvPr/>
        </p:nvSpPr>
        <p:spPr>
          <a:xfrm>
            <a:off x="1516440" y="6218932"/>
            <a:ext cx="657701" cy="37505"/>
          </a:xfrm>
          <a:prstGeom prst="roundRect">
            <a:avLst>
              <a:gd name="adj" fmla="val 225475"/>
            </a:avLst>
          </a:prstGeom>
          <a:solidFill>
            <a:srgbClr val="D1C8C6"/>
          </a:solidFill>
          <a:ln/>
        </p:spPr>
      </p:sp>
      <p:sp>
        <p:nvSpPr>
          <p:cNvPr id="18" name="Shape 15"/>
          <p:cNvSpPr/>
          <p:nvPr/>
        </p:nvSpPr>
        <p:spPr>
          <a:xfrm>
            <a:off x="1093649" y="6026348"/>
            <a:ext cx="422791" cy="422791"/>
          </a:xfrm>
          <a:prstGeom prst="roundRect">
            <a:avLst>
              <a:gd name="adj" fmla="val 20001"/>
            </a:avLst>
          </a:prstGeom>
          <a:solidFill>
            <a:srgbClr val="EBE2E0"/>
          </a:solidFill>
          <a:ln w="7620">
            <a:solidFill>
              <a:srgbClr val="D1C8C6"/>
            </a:solidFill>
            <a:prstDash val="solid"/>
          </a:ln>
        </p:spPr>
      </p:sp>
      <p:sp>
        <p:nvSpPr>
          <p:cNvPr id="19" name="Text 16"/>
          <p:cNvSpPr/>
          <p:nvPr/>
        </p:nvSpPr>
        <p:spPr>
          <a:xfrm>
            <a:off x="1236166" y="6061472"/>
            <a:ext cx="137636" cy="352425"/>
          </a:xfrm>
          <a:prstGeom prst="rect">
            <a:avLst/>
          </a:prstGeom>
          <a:noFill/>
          <a:ln/>
        </p:spPr>
        <p:txBody>
          <a:bodyPr wrap="none" rtlCol="0" anchor="t"/>
          <a:lstStyle/>
          <a:p>
            <a:pPr marL="0" indent="0" algn="ctr">
              <a:lnSpc>
                <a:spcPts val="2774"/>
              </a:lnSpc>
              <a:buNone/>
            </a:pPr>
            <a:r>
              <a:rPr lang="en-US" sz="2220" b="1" dirty="0">
                <a:solidFill>
                  <a:srgbClr val="443728"/>
                </a:solidFill>
                <a:latin typeface="Times New Roman" panose="02020603050405020304" pitchFamily="18" charset="0"/>
                <a:ea typeface="Crimson Pro" pitchFamily="34" charset="-122"/>
                <a:cs typeface="Times New Roman" panose="02020603050405020304" pitchFamily="18" charset="0"/>
              </a:rPr>
              <a:t>3</a:t>
            </a:r>
            <a:endParaRPr lang="en-US" sz="2220" dirty="0">
              <a:latin typeface="Times New Roman" panose="02020603050405020304" pitchFamily="18" charset="0"/>
              <a:cs typeface="Times New Roman" panose="02020603050405020304" pitchFamily="18" charset="0"/>
            </a:endParaRPr>
          </a:p>
        </p:txBody>
      </p:sp>
      <p:sp>
        <p:nvSpPr>
          <p:cNvPr id="20" name="Text 17"/>
          <p:cNvSpPr/>
          <p:nvPr/>
        </p:nvSpPr>
        <p:spPr>
          <a:xfrm>
            <a:off x="2338507" y="6067425"/>
            <a:ext cx="3420308" cy="293608"/>
          </a:xfrm>
          <a:prstGeom prst="rect">
            <a:avLst/>
          </a:prstGeom>
          <a:noFill/>
          <a:ln/>
        </p:spPr>
        <p:txBody>
          <a:bodyPr wrap="none" rtlCol="0" anchor="t"/>
          <a:lstStyle/>
          <a:p>
            <a:pPr marL="0" indent="0" algn="l">
              <a:lnSpc>
                <a:spcPts val="2312"/>
              </a:lnSpc>
              <a:buNone/>
            </a:pPr>
            <a:r>
              <a:rPr lang="en-US" sz="2000" b="1" dirty="0">
                <a:latin typeface="Times New Roman" panose="02020603050405020304" pitchFamily="18" charset="0"/>
                <a:ea typeface="Crimson Pro" pitchFamily="34" charset="-122"/>
                <a:cs typeface="Times New Roman" panose="02020603050405020304" pitchFamily="18" charset="0"/>
              </a:rPr>
              <a:t>Kombinasi Paging dan Segmentasi</a:t>
            </a:r>
            <a:endParaRPr lang="en-US" sz="2000" dirty="0">
              <a:latin typeface="Times New Roman" panose="02020603050405020304" pitchFamily="18" charset="0"/>
              <a:cs typeface="Times New Roman" panose="02020603050405020304" pitchFamily="18" charset="0"/>
            </a:endParaRPr>
          </a:p>
        </p:txBody>
      </p:sp>
      <p:sp>
        <p:nvSpPr>
          <p:cNvPr id="21" name="Text 18"/>
          <p:cNvSpPr/>
          <p:nvPr/>
        </p:nvSpPr>
        <p:spPr>
          <a:xfrm>
            <a:off x="2338507" y="6473785"/>
            <a:ext cx="7610951" cy="901541"/>
          </a:xfrm>
          <a:prstGeom prst="rect">
            <a:avLst/>
          </a:prstGeom>
          <a:noFill/>
          <a:ln/>
        </p:spPr>
        <p:txBody>
          <a:bodyPr wrap="square" rtlCol="0" anchor="t"/>
          <a:lstStyle/>
          <a:p>
            <a:pPr marL="0" indent="0" algn="l">
              <a:lnSpc>
                <a:spcPct val="150000"/>
              </a:lnSpc>
              <a:buNone/>
            </a:pPr>
            <a:r>
              <a:rPr lang="en-US" dirty="0">
                <a:latin typeface="Times New Roman" panose="02020603050405020304" pitchFamily="18" charset="0"/>
                <a:ea typeface="Open Sans" pitchFamily="34" charset="-122"/>
                <a:cs typeface="Times New Roman" panose="02020603050405020304" pitchFamily="18" charset="0"/>
              </a:rPr>
              <a:t>Banyak sistem operasi modern menggunakan kombinasi paging dan segmentasi untuk mendapatkan keuntungan dari kedua teknik. Misalnya, setiap segmen dapat dipecah menjadi halaman-halaman kecil untuk meningkatkan efisiensi alokasi memori.</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34482"/>
          </a:xfrm>
          <a:prstGeom prst="rect">
            <a:avLst/>
          </a:prstGeom>
          <a:solidFill>
            <a:srgbClr val="FFFCFA"/>
          </a:solidFill>
          <a:ln/>
        </p:spPr>
      </p:sp>
      <p:sp>
        <p:nvSpPr>
          <p:cNvPr id="4" name="Text 2"/>
          <p:cNvSpPr/>
          <p:nvPr/>
        </p:nvSpPr>
        <p:spPr>
          <a:xfrm>
            <a:off x="2337554" y="576263"/>
            <a:ext cx="7276028" cy="654963"/>
          </a:xfrm>
          <a:prstGeom prst="rect">
            <a:avLst/>
          </a:prstGeom>
          <a:noFill/>
          <a:ln/>
        </p:spPr>
        <p:txBody>
          <a:bodyPr wrap="none" rtlCol="0" anchor="t"/>
          <a:lstStyle/>
          <a:p>
            <a:pPr marL="0" indent="0">
              <a:lnSpc>
                <a:spcPts val="5157"/>
              </a:lnSpc>
              <a:buNone/>
            </a:pPr>
            <a:r>
              <a:rPr lang="en-US" sz="4126" b="1" dirty="0">
                <a:solidFill>
                  <a:srgbClr val="443728"/>
                </a:solidFill>
                <a:latin typeface="Times New Roman" panose="02020603050405020304" pitchFamily="18" charset="0"/>
                <a:ea typeface="Crimson Pro" pitchFamily="34" charset="-122"/>
                <a:cs typeface="Times New Roman" panose="02020603050405020304" pitchFamily="18" charset="0"/>
              </a:rPr>
              <a:t>Algoritma Penggantian Halaman</a:t>
            </a:r>
            <a:endParaRPr lang="en-US" sz="4126" dirty="0">
              <a:latin typeface="Times New Roman" panose="02020603050405020304" pitchFamily="18" charset="0"/>
              <a:cs typeface="Times New Roman" panose="02020603050405020304" pitchFamily="18" charset="0"/>
            </a:endParaRPr>
          </a:p>
        </p:txBody>
      </p:sp>
      <p:sp>
        <p:nvSpPr>
          <p:cNvPr id="5" name="Shape 3"/>
          <p:cNvSpPr/>
          <p:nvPr/>
        </p:nvSpPr>
        <p:spPr>
          <a:xfrm>
            <a:off x="2337554" y="1650325"/>
            <a:ext cx="4872871" cy="2899172"/>
          </a:xfrm>
          <a:prstGeom prst="roundRect">
            <a:avLst>
              <a:gd name="adj" fmla="val 3253"/>
            </a:avLst>
          </a:prstGeom>
          <a:solidFill>
            <a:srgbClr val="EBE2E0"/>
          </a:solidFill>
          <a:ln w="7620">
            <a:solidFill>
              <a:srgbClr val="D1C8C6"/>
            </a:solidFill>
            <a:prstDash val="solid"/>
          </a:ln>
        </p:spPr>
      </p:sp>
      <p:sp>
        <p:nvSpPr>
          <p:cNvPr id="6" name="Text 4"/>
          <p:cNvSpPr/>
          <p:nvPr/>
        </p:nvSpPr>
        <p:spPr>
          <a:xfrm>
            <a:off x="2554724" y="1867495"/>
            <a:ext cx="2780586" cy="327422"/>
          </a:xfrm>
          <a:prstGeom prst="rect">
            <a:avLst/>
          </a:prstGeom>
          <a:noFill/>
          <a:ln/>
        </p:spPr>
        <p:txBody>
          <a:bodyPr wrap="none" rtlCol="0" anchor="t"/>
          <a:lstStyle/>
          <a:p>
            <a:pPr marL="0" indent="0">
              <a:lnSpc>
                <a:spcPts val="2579"/>
              </a:lnSpc>
              <a:buNone/>
            </a:pPr>
            <a:r>
              <a:rPr lang="en-US" sz="2063" b="1" dirty="0">
                <a:solidFill>
                  <a:srgbClr val="443728"/>
                </a:solidFill>
                <a:latin typeface="Times New Roman" panose="02020603050405020304" pitchFamily="18" charset="0"/>
                <a:ea typeface="Crimson Pro" pitchFamily="34" charset="-122"/>
                <a:cs typeface="Times New Roman" panose="02020603050405020304" pitchFamily="18" charset="0"/>
              </a:rPr>
              <a:t>FIFO (First-In-First-Out)</a:t>
            </a:r>
            <a:endParaRPr lang="en-US" sz="2063" dirty="0">
              <a:latin typeface="Times New Roman" panose="02020603050405020304" pitchFamily="18" charset="0"/>
              <a:cs typeface="Times New Roman" panose="02020603050405020304" pitchFamily="18" charset="0"/>
            </a:endParaRPr>
          </a:p>
        </p:txBody>
      </p:sp>
      <p:sp>
        <p:nvSpPr>
          <p:cNvPr id="7" name="Text 5"/>
          <p:cNvSpPr/>
          <p:nvPr/>
        </p:nvSpPr>
        <p:spPr>
          <a:xfrm>
            <a:off x="2554724" y="2320647"/>
            <a:ext cx="4438531" cy="2011680"/>
          </a:xfrm>
          <a:prstGeom prst="rect">
            <a:avLst/>
          </a:prstGeom>
          <a:noFill/>
          <a:ln/>
        </p:spPr>
        <p:txBody>
          <a:bodyPr wrap="square" rtlCol="0" anchor="t"/>
          <a:lstStyle/>
          <a:p>
            <a:pPr marL="0" indent="0" algn="just">
              <a:lnSpc>
                <a:spcPct val="150000"/>
              </a:lnSpc>
              <a:buNone/>
            </a:pPr>
            <a:r>
              <a:rPr lang="en-US" sz="1600" dirty="0">
                <a:latin typeface="Times New Roman" panose="02020603050405020304" pitchFamily="18" charset="0"/>
                <a:ea typeface="Open Sans" pitchFamily="34" charset="-122"/>
                <a:cs typeface="Times New Roman" panose="02020603050405020304" pitchFamily="18" charset="0"/>
              </a:rPr>
              <a:t>Algoritma FIFO sederhana, di mana halaman yang paling lama berada di memori akan diganti terlebih dahulu. Meskipun mudah diimplementasikan, algoritma ini tidak mempertimbangkan frekuensi penggunaan halaman.</a:t>
            </a:r>
            <a:endParaRPr lang="en-US" sz="1600" dirty="0">
              <a:latin typeface="Times New Roman" panose="02020603050405020304" pitchFamily="18" charset="0"/>
              <a:cs typeface="Times New Roman" panose="02020603050405020304" pitchFamily="18" charset="0"/>
            </a:endParaRPr>
          </a:p>
        </p:txBody>
      </p:sp>
      <p:sp>
        <p:nvSpPr>
          <p:cNvPr id="8" name="Shape 6"/>
          <p:cNvSpPr/>
          <p:nvPr/>
        </p:nvSpPr>
        <p:spPr>
          <a:xfrm>
            <a:off x="7419975" y="1650325"/>
            <a:ext cx="4872871" cy="2899172"/>
          </a:xfrm>
          <a:prstGeom prst="roundRect">
            <a:avLst>
              <a:gd name="adj" fmla="val 3253"/>
            </a:avLst>
          </a:prstGeom>
          <a:solidFill>
            <a:srgbClr val="EBE2E0"/>
          </a:solidFill>
          <a:ln w="7620">
            <a:solidFill>
              <a:srgbClr val="D1C8C6"/>
            </a:solidFill>
            <a:prstDash val="solid"/>
          </a:ln>
        </p:spPr>
      </p:sp>
      <p:sp>
        <p:nvSpPr>
          <p:cNvPr id="9" name="Text 7"/>
          <p:cNvSpPr/>
          <p:nvPr/>
        </p:nvSpPr>
        <p:spPr>
          <a:xfrm>
            <a:off x="7637145" y="1867495"/>
            <a:ext cx="2923342" cy="327422"/>
          </a:xfrm>
          <a:prstGeom prst="rect">
            <a:avLst/>
          </a:prstGeom>
          <a:noFill/>
          <a:ln/>
        </p:spPr>
        <p:txBody>
          <a:bodyPr wrap="none" rtlCol="0" anchor="t"/>
          <a:lstStyle/>
          <a:p>
            <a:pPr marL="0" indent="0">
              <a:lnSpc>
                <a:spcPts val="2579"/>
              </a:lnSpc>
              <a:buNone/>
            </a:pPr>
            <a:r>
              <a:rPr lang="en-US" sz="2063" b="1" dirty="0">
                <a:solidFill>
                  <a:srgbClr val="443728"/>
                </a:solidFill>
                <a:latin typeface="Times New Roman" panose="02020603050405020304" pitchFamily="18" charset="0"/>
                <a:ea typeface="Crimson Pro" pitchFamily="34" charset="-122"/>
                <a:cs typeface="Times New Roman" panose="02020603050405020304" pitchFamily="18" charset="0"/>
              </a:rPr>
              <a:t>LRU (Least Recently Used)</a:t>
            </a:r>
            <a:endParaRPr lang="en-US" sz="2063" dirty="0">
              <a:latin typeface="Times New Roman" panose="02020603050405020304" pitchFamily="18" charset="0"/>
              <a:cs typeface="Times New Roman" panose="02020603050405020304" pitchFamily="18" charset="0"/>
            </a:endParaRPr>
          </a:p>
        </p:txBody>
      </p:sp>
      <p:sp>
        <p:nvSpPr>
          <p:cNvPr id="10" name="Text 8"/>
          <p:cNvSpPr/>
          <p:nvPr/>
        </p:nvSpPr>
        <p:spPr>
          <a:xfrm>
            <a:off x="7637145" y="2320647"/>
            <a:ext cx="4438531" cy="1676400"/>
          </a:xfrm>
          <a:prstGeom prst="rect">
            <a:avLst/>
          </a:prstGeom>
          <a:noFill/>
          <a:ln/>
        </p:spPr>
        <p:txBody>
          <a:bodyPr wrap="square" rtlCol="0" anchor="t"/>
          <a:lstStyle/>
          <a:p>
            <a:pPr marL="0" indent="0" algn="just">
              <a:lnSpc>
                <a:spcPct val="150000"/>
              </a:lnSpc>
              <a:buNone/>
            </a:pPr>
            <a:r>
              <a:rPr lang="en-US" sz="1650" dirty="0">
                <a:latin typeface="Times New Roman" panose="02020603050405020304" pitchFamily="18" charset="0"/>
                <a:ea typeface="Open Sans" pitchFamily="34" charset="-122"/>
                <a:cs typeface="Times New Roman" panose="02020603050405020304" pitchFamily="18" charset="0"/>
              </a:rPr>
              <a:t>Algoritma LRU mengganti halaman yang paling lama tidak diakses. Ini lebih efektif daripada FIFO karena mempertimbangkan pola akses, tetapi lebih rumit untuk diimplementasikan.</a:t>
            </a:r>
            <a:endParaRPr lang="en-US" sz="1650" dirty="0">
              <a:latin typeface="Times New Roman" panose="02020603050405020304" pitchFamily="18" charset="0"/>
              <a:cs typeface="Times New Roman" panose="02020603050405020304" pitchFamily="18" charset="0"/>
            </a:endParaRPr>
          </a:p>
        </p:txBody>
      </p:sp>
      <p:sp>
        <p:nvSpPr>
          <p:cNvPr id="11" name="Shape 9"/>
          <p:cNvSpPr/>
          <p:nvPr/>
        </p:nvSpPr>
        <p:spPr>
          <a:xfrm>
            <a:off x="2337554" y="4759047"/>
            <a:ext cx="4872871" cy="2899172"/>
          </a:xfrm>
          <a:prstGeom prst="roundRect">
            <a:avLst>
              <a:gd name="adj" fmla="val 3253"/>
            </a:avLst>
          </a:prstGeom>
          <a:solidFill>
            <a:srgbClr val="EBE2E0"/>
          </a:solidFill>
          <a:ln w="7620">
            <a:solidFill>
              <a:srgbClr val="D1C8C6"/>
            </a:solidFill>
            <a:prstDash val="solid"/>
          </a:ln>
        </p:spPr>
      </p:sp>
      <p:sp>
        <p:nvSpPr>
          <p:cNvPr id="12" name="Text 10"/>
          <p:cNvSpPr/>
          <p:nvPr/>
        </p:nvSpPr>
        <p:spPr>
          <a:xfrm>
            <a:off x="2554724" y="4976217"/>
            <a:ext cx="2619732" cy="327422"/>
          </a:xfrm>
          <a:prstGeom prst="rect">
            <a:avLst/>
          </a:prstGeom>
          <a:noFill/>
          <a:ln/>
        </p:spPr>
        <p:txBody>
          <a:bodyPr wrap="none" rtlCol="0" anchor="t"/>
          <a:lstStyle/>
          <a:p>
            <a:pPr marL="0" indent="0">
              <a:lnSpc>
                <a:spcPts val="2579"/>
              </a:lnSpc>
              <a:buNone/>
            </a:pPr>
            <a:r>
              <a:rPr lang="en-US" sz="2063" b="1" dirty="0">
                <a:solidFill>
                  <a:srgbClr val="443728"/>
                </a:solidFill>
                <a:latin typeface="Times New Roman" panose="02020603050405020304" pitchFamily="18" charset="0"/>
                <a:ea typeface="Crimson Pro" pitchFamily="34" charset="-122"/>
                <a:cs typeface="Times New Roman" panose="02020603050405020304" pitchFamily="18" charset="0"/>
              </a:rPr>
              <a:t>Optimal</a:t>
            </a:r>
            <a:endParaRPr lang="en-US" sz="2063" dirty="0">
              <a:latin typeface="Times New Roman" panose="02020603050405020304" pitchFamily="18" charset="0"/>
              <a:cs typeface="Times New Roman" panose="02020603050405020304" pitchFamily="18" charset="0"/>
            </a:endParaRPr>
          </a:p>
        </p:txBody>
      </p:sp>
      <p:sp>
        <p:nvSpPr>
          <p:cNvPr id="13" name="Text 11"/>
          <p:cNvSpPr/>
          <p:nvPr/>
        </p:nvSpPr>
        <p:spPr>
          <a:xfrm>
            <a:off x="2554724" y="5429369"/>
            <a:ext cx="4438531" cy="2011680"/>
          </a:xfrm>
          <a:prstGeom prst="rect">
            <a:avLst/>
          </a:prstGeom>
          <a:noFill/>
          <a:ln/>
        </p:spPr>
        <p:txBody>
          <a:bodyPr wrap="square" rtlCol="0" anchor="t"/>
          <a:lstStyle/>
          <a:p>
            <a:pPr marL="0" indent="0" algn="just">
              <a:lnSpc>
                <a:spcPct val="150000"/>
              </a:lnSpc>
              <a:buNone/>
            </a:pPr>
            <a:r>
              <a:rPr lang="en-US" sz="1650" dirty="0">
                <a:latin typeface="Times New Roman" panose="02020603050405020304" pitchFamily="18" charset="0"/>
                <a:ea typeface="Open Sans" pitchFamily="34" charset="-122"/>
                <a:cs typeface="Times New Roman" panose="02020603050405020304" pitchFamily="18" charset="0"/>
              </a:rPr>
              <a:t>Algoritma optimal adalah yang paling efektif, di mana halaman yang tidak akan diakses dalam waktu dekat akan diganti. Namun, algoritma ini membutuhkan pengetahuan masa depan yang tidak tersedia dalam praktik.</a:t>
            </a:r>
            <a:endParaRPr lang="en-US" sz="1650" dirty="0">
              <a:latin typeface="Times New Roman" panose="02020603050405020304" pitchFamily="18" charset="0"/>
              <a:cs typeface="Times New Roman" panose="02020603050405020304" pitchFamily="18" charset="0"/>
            </a:endParaRPr>
          </a:p>
        </p:txBody>
      </p:sp>
      <p:sp>
        <p:nvSpPr>
          <p:cNvPr id="14" name="Shape 12"/>
          <p:cNvSpPr/>
          <p:nvPr/>
        </p:nvSpPr>
        <p:spPr>
          <a:xfrm>
            <a:off x="7419975" y="4759047"/>
            <a:ext cx="4872871" cy="2899172"/>
          </a:xfrm>
          <a:prstGeom prst="roundRect">
            <a:avLst>
              <a:gd name="adj" fmla="val 3253"/>
            </a:avLst>
          </a:prstGeom>
          <a:solidFill>
            <a:srgbClr val="EBE2E0"/>
          </a:solidFill>
          <a:ln w="7620">
            <a:solidFill>
              <a:srgbClr val="D1C8C6"/>
            </a:solidFill>
            <a:prstDash val="solid"/>
          </a:ln>
        </p:spPr>
      </p:sp>
      <p:sp>
        <p:nvSpPr>
          <p:cNvPr id="15" name="Text 13"/>
          <p:cNvSpPr/>
          <p:nvPr/>
        </p:nvSpPr>
        <p:spPr>
          <a:xfrm>
            <a:off x="7637145" y="4976217"/>
            <a:ext cx="2619732" cy="327422"/>
          </a:xfrm>
          <a:prstGeom prst="rect">
            <a:avLst/>
          </a:prstGeom>
          <a:noFill/>
          <a:ln/>
        </p:spPr>
        <p:txBody>
          <a:bodyPr wrap="none" rtlCol="0" anchor="t"/>
          <a:lstStyle/>
          <a:p>
            <a:pPr marL="0" indent="0">
              <a:lnSpc>
                <a:spcPts val="2579"/>
              </a:lnSpc>
              <a:buNone/>
            </a:pPr>
            <a:r>
              <a:rPr lang="en-US" sz="2063" b="1" dirty="0">
                <a:solidFill>
                  <a:srgbClr val="443728"/>
                </a:solidFill>
                <a:latin typeface="Times New Roman" panose="02020603050405020304" pitchFamily="18" charset="0"/>
                <a:ea typeface="Crimson Pro" pitchFamily="34" charset="-122"/>
                <a:cs typeface="Times New Roman" panose="02020603050405020304" pitchFamily="18" charset="0"/>
              </a:rPr>
              <a:t>Algoritma Lainnya</a:t>
            </a:r>
            <a:endParaRPr lang="en-US" sz="2063" dirty="0">
              <a:latin typeface="Times New Roman" panose="02020603050405020304" pitchFamily="18" charset="0"/>
              <a:cs typeface="Times New Roman" panose="02020603050405020304" pitchFamily="18" charset="0"/>
            </a:endParaRPr>
          </a:p>
        </p:txBody>
      </p:sp>
      <p:sp>
        <p:nvSpPr>
          <p:cNvPr id="16" name="Text 14"/>
          <p:cNvSpPr/>
          <p:nvPr/>
        </p:nvSpPr>
        <p:spPr>
          <a:xfrm>
            <a:off x="7637145" y="5429369"/>
            <a:ext cx="4438531" cy="1676400"/>
          </a:xfrm>
          <a:prstGeom prst="rect">
            <a:avLst/>
          </a:prstGeom>
          <a:noFill/>
          <a:ln/>
        </p:spPr>
        <p:txBody>
          <a:bodyPr wrap="square" rtlCol="0" anchor="t"/>
          <a:lstStyle/>
          <a:p>
            <a:pPr marL="0" indent="0" algn="just">
              <a:lnSpc>
                <a:spcPct val="150000"/>
              </a:lnSpc>
              <a:buNone/>
            </a:pPr>
            <a:r>
              <a:rPr lang="en-US" sz="1650" dirty="0">
                <a:latin typeface="Times New Roman" panose="02020603050405020304" pitchFamily="18" charset="0"/>
                <a:ea typeface="Open Sans" pitchFamily="34" charset="-122"/>
                <a:cs typeface="Times New Roman" panose="02020603050405020304" pitchFamily="18" charset="0"/>
              </a:rPr>
              <a:t>Terdapat juga algoritma penggantian halaman lainnya, seperti Random, NRU (Not Recently Used), dan ARC (Adaptive Replacement Cache), masing-masing dengan kelebihan dan kekurangan tertentu.</a:t>
            </a:r>
            <a:endParaRPr lang="en-US" sz="16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91440" y="91440"/>
            <a:ext cx="14630400" cy="8647629"/>
          </a:xfrm>
          <a:prstGeom prst="rect">
            <a:avLst/>
          </a:prstGeom>
          <a:solidFill>
            <a:srgbClr val="FFFCFA"/>
          </a:solidFill>
          <a:ln/>
        </p:spPr>
      </p:sp>
      <p:sp>
        <p:nvSpPr>
          <p:cNvPr id="5" name="Text 2"/>
          <p:cNvSpPr/>
          <p:nvPr/>
        </p:nvSpPr>
        <p:spPr>
          <a:xfrm>
            <a:off x="4248507" y="900552"/>
            <a:ext cx="4842034" cy="605195"/>
          </a:xfrm>
          <a:prstGeom prst="rect">
            <a:avLst/>
          </a:prstGeom>
          <a:noFill/>
          <a:ln/>
        </p:spPr>
        <p:txBody>
          <a:bodyPr wrap="none" rtlCol="0" anchor="t"/>
          <a:lstStyle/>
          <a:p>
            <a:pPr marL="0" indent="0">
              <a:lnSpc>
                <a:spcPts val="4766"/>
              </a:lnSpc>
              <a:buNone/>
            </a:pPr>
            <a:r>
              <a:rPr lang="en-US" sz="3813" b="1" dirty="0">
                <a:solidFill>
                  <a:srgbClr val="443728"/>
                </a:solidFill>
                <a:latin typeface="Times New Roman" panose="02020603050405020304" pitchFamily="18" charset="0"/>
                <a:ea typeface="Crimson Pro" pitchFamily="34" charset="-122"/>
                <a:cs typeface="Times New Roman" panose="02020603050405020304" pitchFamily="18" charset="0"/>
              </a:rPr>
              <a:t>Fragmentasi Memori</a:t>
            </a:r>
            <a:endParaRPr lang="en-US" sz="3813" dirty="0">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a:blip r:embed="rId3"/>
          <a:stretch>
            <a:fillRect/>
          </a:stretch>
        </p:blipFill>
        <p:spPr>
          <a:xfrm>
            <a:off x="2715220" y="2508765"/>
            <a:ext cx="3066574" cy="774621"/>
          </a:xfrm>
          <a:prstGeom prst="rect">
            <a:avLst/>
          </a:prstGeom>
        </p:spPr>
      </p:pic>
      <p:sp>
        <p:nvSpPr>
          <p:cNvPr id="7" name="Text 3"/>
          <p:cNvSpPr/>
          <p:nvPr/>
        </p:nvSpPr>
        <p:spPr>
          <a:xfrm>
            <a:off x="2908816" y="3275286"/>
            <a:ext cx="2428161" cy="302538"/>
          </a:xfrm>
          <a:prstGeom prst="rect">
            <a:avLst/>
          </a:prstGeom>
          <a:noFill/>
          <a:ln/>
        </p:spPr>
        <p:txBody>
          <a:bodyPr wrap="none" rtlCol="0" anchor="t"/>
          <a:lstStyle/>
          <a:p>
            <a:pPr marL="0" indent="0" algn="l">
              <a:lnSpc>
                <a:spcPts val="2383"/>
              </a:lnSpc>
              <a:buNone/>
            </a:pPr>
            <a:r>
              <a:rPr lang="en-US" sz="1906" b="1" dirty="0">
                <a:solidFill>
                  <a:srgbClr val="443728"/>
                </a:solidFill>
                <a:latin typeface="Times New Roman" panose="02020603050405020304" pitchFamily="18" charset="0"/>
                <a:ea typeface="Crimson Pro" pitchFamily="34" charset="-122"/>
                <a:cs typeface="Times New Roman" panose="02020603050405020304" pitchFamily="18" charset="0"/>
              </a:rPr>
              <a:t>Internal Fragmentation</a:t>
            </a:r>
            <a:endParaRPr lang="en-US" sz="1906" dirty="0">
              <a:latin typeface="Times New Roman" panose="02020603050405020304" pitchFamily="18" charset="0"/>
              <a:cs typeface="Times New Roman" panose="02020603050405020304" pitchFamily="18" charset="0"/>
            </a:endParaRPr>
          </a:p>
        </p:txBody>
      </p:sp>
      <p:sp>
        <p:nvSpPr>
          <p:cNvPr id="8" name="Text 4"/>
          <p:cNvSpPr/>
          <p:nvPr/>
        </p:nvSpPr>
        <p:spPr>
          <a:xfrm>
            <a:off x="2872978" y="3601410"/>
            <a:ext cx="2715221" cy="2928869"/>
          </a:xfrm>
          <a:prstGeom prst="rect">
            <a:avLst/>
          </a:prstGeom>
          <a:noFill/>
          <a:ln/>
        </p:spPr>
        <p:txBody>
          <a:bodyPr wrap="square" rtlCol="0" anchor="t"/>
          <a:lstStyle/>
          <a:p>
            <a:pPr marL="0" indent="0" algn="just">
              <a:lnSpc>
                <a:spcPct val="150000"/>
              </a:lnSpc>
              <a:buNone/>
            </a:pPr>
            <a:r>
              <a:rPr lang="en-US" dirty="0">
                <a:latin typeface="Times New Roman" panose="02020603050405020304" pitchFamily="18" charset="0"/>
                <a:ea typeface="Open Sans" pitchFamily="34" charset="-122"/>
                <a:cs typeface="Times New Roman" panose="02020603050405020304" pitchFamily="18" charset="0"/>
              </a:rPr>
              <a:t>Terjadi ketika memori yang dialokasikan untuk suatu proses lebih besar dari yang dibutuhkan. Hal ini menyebabkan pemborosan ruang memori.</a:t>
            </a:r>
            <a:endParaRPr lang="en-US" dirty="0">
              <a:latin typeface="Times New Roman" panose="02020603050405020304" pitchFamily="18" charset="0"/>
              <a:cs typeface="Times New Roman" panose="02020603050405020304" pitchFamily="18" charset="0"/>
            </a:endParaRPr>
          </a:p>
        </p:txBody>
      </p:sp>
      <p:pic>
        <p:nvPicPr>
          <p:cNvPr id="9" name="Image 2" descr="preencoded.png"/>
          <p:cNvPicPr>
            <a:picLocks noChangeAspect="1"/>
          </p:cNvPicPr>
          <p:nvPr/>
        </p:nvPicPr>
        <p:blipFill>
          <a:blip r:embed="rId4"/>
          <a:stretch>
            <a:fillRect/>
          </a:stretch>
        </p:blipFill>
        <p:spPr>
          <a:xfrm>
            <a:off x="5841971" y="2500665"/>
            <a:ext cx="3066693" cy="774621"/>
          </a:xfrm>
          <a:prstGeom prst="rect">
            <a:avLst/>
          </a:prstGeom>
        </p:spPr>
      </p:pic>
      <p:sp>
        <p:nvSpPr>
          <p:cNvPr id="10" name="Text 5"/>
          <p:cNvSpPr/>
          <p:nvPr/>
        </p:nvSpPr>
        <p:spPr>
          <a:xfrm>
            <a:off x="5945267" y="3314819"/>
            <a:ext cx="2460308" cy="302538"/>
          </a:xfrm>
          <a:prstGeom prst="rect">
            <a:avLst/>
          </a:prstGeom>
          <a:noFill/>
          <a:ln/>
        </p:spPr>
        <p:txBody>
          <a:bodyPr wrap="none" rtlCol="0" anchor="t"/>
          <a:lstStyle/>
          <a:p>
            <a:pPr marL="0" indent="0" algn="l">
              <a:lnSpc>
                <a:spcPts val="2383"/>
              </a:lnSpc>
              <a:buNone/>
            </a:pPr>
            <a:r>
              <a:rPr lang="en-US" sz="1906" b="1" dirty="0">
                <a:solidFill>
                  <a:srgbClr val="443728"/>
                </a:solidFill>
                <a:latin typeface="Times New Roman" panose="02020603050405020304" pitchFamily="18" charset="0"/>
                <a:ea typeface="Crimson Pro" pitchFamily="34" charset="-122"/>
                <a:cs typeface="Times New Roman" panose="02020603050405020304" pitchFamily="18" charset="0"/>
              </a:rPr>
              <a:t>External Fragmentation</a:t>
            </a:r>
            <a:endParaRPr lang="en-US" sz="1906" dirty="0">
              <a:latin typeface="Times New Roman" panose="02020603050405020304" pitchFamily="18" charset="0"/>
              <a:cs typeface="Times New Roman" panose="02020603050405020304" pitchFamily="18" charset="0"/>
            </a:endParaRPr>
          </a:p>
        </p:txBody>
      </p:sp>
      <p:sp>
        <p:nvSpPr>
          <p:cNvPr id="11" name="Text 6"/>
          <p:cNvSpPr/>
          <p:nvPr/>
        </p:nvSpPr>
        <p:spPr>
          <a:xfrm>
            <a:off x="5781794" y="3656890"/>
            <a:ext cx="2873098" cy="2169438"/>
          </a:xfrm>
          <a:prstGeom prst="rect">
            <a:avLst/>
          </a:prstGeom>
          <a:noFill/>
          <a:ln/>
        </p:spPr>
        <p:txBody>
          <a:bodyPr wrap="square" rtlCol="0" anchor="t"/>
          <a:lstStyle/>
          <a:p>
            <a:pPr marL="0" indent="0" algn="just">
              <a:lnSpc>
                <a:spcPct val="150000"/>
              </a:lnSpc>
              <a:buNone/>
            </a:pPr>
            <a:r>
              <a:rPr lang="en-US" dirty="0">
                <a:latin typeface="Times New Roman" panose="02020603050405020304" pitchFamily="18" charset="0"/>
                <a:ea typeface="Open Sans" pitchFamily="34" charset="-122"/>
                <a:cs typeface="Times New Roman" panose="02020603050405020304" pitchFamily="18" charset="0"/>
              </a:rPr>
              <a:t>Terjadi ketika terdapat cukup memori yang tersedia, tetapi tidak dapat dialokasikan untuk suatu proses karena tersebar di berbagai lokasi. Ini menyulitkan alokasi memori.</a:t>
            </a:r>
            <a:endParaRPr lang="en-US" dirty="0">
              <a:latin typeface="Times New Roman" panose="02020603050405020304" pitchFamily="18" charset="0"/>
              <a:cs typeface="Times New Roman" panose="02020603050405020304" pitchFamily="18" charset="0"/>
            </a:endParaRPr>
          </a:p>
        </p:txBody>
      </p:sp>
      <p:pic>
        <p:nvPicPr>
          <p:cNvPr id="12" name="Image 3" descr="preencoded.png"/>
          <p:cNvPicPr>
            <a:picLocks noChangeAspect="1"/>
          </p:cNvPicPr>
          <p:nvPr/>
        </p:nvPicPr>
        <p:blipFill>
          <a:blip r:embed="rId5"/>
          <a:stretch>
            <a:fillRect/>
          </a:stretch>
        </p:blipFill>
        <p:spPr>
          <a:xfrm>
            <a:off x="8908664" y="2540198"/>
            <a:ext cx="3066693" cy="774621"/>
          </a:xfrm>
          <a:prstGeom prst="rect">
            <a:avLst/>
          </a:prstGeom>
        </p:spPr>
      </p:pic>
      <p:sp>
        <p:nvSpPr>
          <p:cNvPr id="13" name="Text 7"/>
          <p:cNvSpPr/>
          <p:nvPr/>
        </p:nvSpPr>
        <p:spPr>
          <a:xfrm>
            <a:off x="9300567" y="3321367"/>
            <a:ext cx="2421017" cy="302538"/>
          </a:xfrm>
          <a:prstGeom prst="rect">
            <a:avLst/>
          </a:prstGeom>
          <a:noFill/>
          <a:ln/>
        </p:spPr>
        <p:txBody>
          <a:bodyPr wrap="none" rtlCol="0" anchor="t"/>
          <a:lstStyle/>
          <a:p>
            <a:pPr marL="0" indent="0" algn="l">
              <a:lnSpc>
                <a:spcPts val="2383"/>
              </a:lnSpc>
              <a:buNone/>
            </a:pPr>
            <a:r>
              <a:rPr lang="en-US" sz="1906" b="1" dirty="0">
                <a:solidFill>
                  <a:srgbClr val="443728"/>
                </a:solidFill>
                <a:latin typeface="Times New Roman" panose="02020603050405020304" pitchFamily="18" charset="0"/>
                <a:ea typeface="Crimson Pro" pitchFamily="34" charset="-122"/>
                <a:cs typeface="Times New Roman" panose="02020603050405020304" pitchFamily="18" charset="0"/>
              </a:rPr>
              <a:t>Kompaksi Memori</a:t>
            </a:r>
            <a:endParaRPr lang="en-US" sz="1906" dirty="0">
              <a:latin typeface="Times New Roman" panose="02020603050405020304" pitchFamily="18" charset="0"/>
              <a:cs typeface="Times New Roman" panose="02020603050405020304" pitchFamily="18" charset="0"/>
            </a:endParaRPr>
          </a:p>
        </p:txBody>
      </p:sp>
      <p:sp>
        <p:nvSpPr>
          <p:cNvPr id="14" name="Text 8"/>
          <p:cNvSpPr/>
          <p:nvPr/>
        </p:nvSpPr>
        <p:spPr>
          <a:xfrm>
            <a:off x="9171323" y="3648393"/>
            <a:ext cx="2804033" cy="2928870"/>
          </a:xfrm>
          <a:prstGeom prst="rect">
            <a:avLst/>
          </a:prstGeom>
          <a:noFill/>
          <a:ln/>
        </p:spPr>
        <p:txBody>
          <a:bodyPr wrap="square" rtlCol="0" anchor="t"/>
          <a:lstStyle/>
          <a:p>
            <a:pPr marL="0" indent="0" algn="just">
              <a:lnSpc>
                <a:spcPct val="150000"/>
              </a:lnSpc>
              <a:buNone/>
            </a:pPr>
            <a:r>
              <a:rPr lang="en-US" dirty="0">
                <a:latin typeface="Times New Roman" panose="02020603050405020304" pitchFamily="18" charset="0"/>
                <a:ea typeface="Open Sans" pitchFamily="34" charset="-122"/>
                <a:cs typeface="Times New Roman" panose="02020603050405020304" pitchFamily="18" charset="0"/>
              </a:rPr>
              <a:t>Teknik untuk mengatasi fragmentasi memori dengan cara memindahkan blok-blok memori yang terpisah agar menjadi satu area memori yang lebih besar dan kontinu.</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3513867" y="703005"/>
            <a:ext cx="6552367" cy="694373"/>
          </a:xfrm>
          <a:prstGeom prst="rect">
            <a:avLst/>
          </a:prstGeom>
          <a:noFill/>
          <a:ln/>
        </p:spPr>
        <p:txBody>
          <a:bodyPr wrap="none" rtlCol="0" anchor="t"/>
          <a:lstStyle/>
          <a:p>
            <a:pPr marL="0" indent="0">
              <a:lnSpc>
                <a:spcPts val="5468"/>
              </a:lnSpc>
              <a:buNone/>
            </a:pPr>
            <a:r>
              <a:rPr lang="en-US" sz="4374" b="1" dirty="0">
                <a:solidFill>
                  <a:srgbClr val="443728"/>
                </a:solidFill>
                <a:latin typeface="Times New Roman" panose="02020603050405020304" pitchFamily="18" charset="0"/>
                <a:ea typeface="Crimson Pro" pitchFamily="34" charset="-122"/>
                <a:cs typeface="Times New Roman" panose="02020603050405020304" pitchFamily="18" charset="0"/>
              </a:rPr>
              <a:t>Manajemen Memori Virtual</a:t>
            </a:r>
            <a:endParaRPr lang="en-US" sz="4374"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2315706" y="2100382"/>
            <a:ext cx="555427" cy="555427"/>
          </a:xfrm>
          <a:prstGeom prst="rect">
            <a:avLst/>
          </a:prstGeom>
        </p:spPr>
      </p:pic>
      <p:sp>
        <p:nvSpPr>
          <p:cNvPr id="6" name="Text 3"/>
          <p:cNvSpPr/>
          <p:nvPr/>
        </p:nvSpPr>
        <p:spPr>
          <a:xfrm>
            <a:off x="1527452" y="2900463"/>
            <a:ext cx="2388632" cy="694373"/>
          </a:xfrm>
          <a:prstGeom prst="rect">
            <a:avLst/>
          </a:prstGeom>
          <a:noFill/>
          <a:ln/>
        </p:spPr>
        <p:txBody>
          <a:bodyPr wrap="square" rtlCol="0" anchor="t"/>
          <a:lstStyle/>
          <a:p>
            <a:pPr marL="0" indent="0" algn="ctr">
              <a:lnSpc>
                <a:spcPts val="2734"/>
              </a:lnSpc>
              <a:buNone/>
            </a:pPr>
            <a:r>
              <a:rPr lang="en-US" sz="2187" b="1" dirty="0" err="1">
                <a:solidFill>
                  <a:srgbClr val="443728"/>
                </a:solidFill>
                <a:latin typeface="Times New Roman" panose="02020603050405020304" pitchFamily="18" charset="0"/>
                <a:ea typeface="Crimson Pro" pitchFamily="34" charset="-122"/>
                <a:cs typeface="Times New Roman" panose="02020603050405020304" pitchFamily="18" charset="0"/>
              </a:rPr>
              <a:t>Penyimpanan</a:t>
            </a:r>
            <a:r>
              <a:rPr lang="en-US" sz="2187" b="1" dirty="0">
                <a:solidFill>
                  <a:srgbClr val="443728"/>
                </a:solidFill>
                <a:latin typeface="Times New Roman" panose="02020603050405020304" pitchFamily="18" charset="0"/>
                <a:ea typeface="Crimson Pro" pitchFamily="34" charset="-122"/>
                <a:cs typeface="Times New Roman" panose="02020603050405020304" pitchFamily="18" charset="0"/>
              </a:rPr>
              <a:t> Sekunder</a:t>
            </a:r>
            <a:endParaRPr lang="en-US" sz="2187" dirty="0">
              <a:latin typeface="Times New Roman" panose="02020603050405020304" pitchFamily="18" charset="0"/>
              <a:cs typeface="Times New Roman" panose="02020603050405020304" pitchFamily="18" charset="0"/>
            </a:endParaRPr>
          </a:p>
        </p:txBody>
      </p:sp>
      <p:sp>
        <p:nvSpPr>
          <p:cNvPr id="7" name="Text 4"/>
          <p:cNvSpPr/>
          <p:nvPr/>
        </p:nvSpPr>
        <p:spPr>
          <a:xfrm>
            <a:off x="1379621" y="3705582"/>
            <a:ext cx="3047004" cy="3554016"/>
          </a:xfrm>
          <a:prstGeom prst="rect">
            <a:avLst/>
          </a:prstGeom>
          <a:noFill/>
          <a:ln/>
        </p:spPr>
        <p:txBody>
          <a:bodyPr wrap="square" rtlCol="0" anchor="t"/>
          <a:lstStyle/>
          <a:p>
            <a:pPr marL="0" indent="0" algn="just">
              <a:lnSpc>
                <a:spcPct val="150000"/>
              </a:lnSpc>
              <a:buNone/>
            </a:pPr>
            <a:r>
              <a:rPr lang="en-US" dirty="0">
                <a:latin typeface="Times New Roman" panose="02020603050405020304" pitchFamily="18" charset="0"/>
                <a:ea typeface="Open Sans" pitchFamily="34" charset="-122"/>
                <a:cs typeface="Times New Roman" panose="02020603050405020304" pitchFamily="18" charset="0"/>
              </a:rPr>
              <a:t>Memori virtual menggunakan penyimpanan sekunder (disk) sebagai ekstensi dari memori utama (RAM), sehingga proses dapat mengakses ruang alamat yang lebih besar.</a:t>
            </a:r>
            <a:endParaRPr lang="en-US"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5554594" y="2100173"/>
            <a:ext cx="555427" cy="555427"/>
          </a:xfrm>
          <a:prstGeom prst="rect">
            <a:avLst/>
          </a:prstGeom>
        </p:spPr>
      </p:pic>
      <p:sp>
        <p:nvSpPr>
          <p:cNvPr id="9" name="Text 5"/>
          <p:cNvSpPr/>
          <p:nvPr/>
        </p:nvSpPr>
        <p:spPr>
          <a:xfrm>
            <a:off x="4665940" y="2900463"/>
            <a:ext cx="2388632" cy="347186"/>
          </a:xfrm>
          <a:prstGeom prst="rect">
            <a:avLst/>
          </a:prstGeom>
          <a:noFill/>
          <a:ln/>
        </p:spPr>
        <p:txBody>
          <a:bodyPr wrap="none" rtlCol="0" anchor="t"/>
          <a:lstStyle/>
          <a:p>
            <a:pPr marL="0" indent="0" algn="ctr">
              <a:lnSpc>
                <a:spcPts val="2734"/>
              </a:lnSpc>
              <a:buNone/>
            </a:pPr>
            <a:r>
              <a:rPr lang="en-US" sz="2187" b="1" dirty="0">
                <a:solidFill>
                  <a:srgbClr val="443728"/>
                </a:solidFill>
                <a:latin typeface="Times New Roman" panose="02020603050405020304" pitchFamily="18" charset="0"/>
                <a:ea typeface="Crimson Pro" pitchFamily="34" charset="-122"/>
                <a:cs typeface="Times New Roman" panose="02020603050405020304" pitchFamily="18" charset="0"/>
              </a:rPr>
              <a:t>Swap In-Out</a:t>
            </a:r>
            <a:endParaRPr lang="en-US" sz="2187" dirty="0">
              <a:latin typeface="Times New Roman" panose="02020603050405020304" pitchFamily="18" charset="0"/>
              <a:cs typeface="Times New Roman" panose="02020603050405020304" pitchFamily="18" charset="0"/>
            </a:endParaRPr>
          </a:p>
        </p:txBody>
      </p:sp>
      <p:sp>
        <p:nvSpPr>
          <p:cNvPr id="10" name="Text 6"/>
          <p:cNvSpPr/>
          <p:nvPr/>
        </p:nvSpPr>
        <p:spPr>
          <a:xfrm>
            <a:off x="4572000" y="3358396"/>
            <a:ext cx="2576513" cy="3909417"/>
          </a:xfrm>
          <a:prstGeom prst="rect">
            <a:avLst/>
          </a:prstGeom>
          <a:noFill/>
          <a:ln/>
        </p:spPr>
        <p:txBody>
          <a:bodyPr wrap="square" rtlCol="0" anchor="t"/>
          <a:lstStyle/>
          <a:p>
            <a:pPr marL="0" indent="0" algn="just">
              <a:lnSpc>
                <a:spcPct val="150000"/>
              </a:lnSpc>
              <a:buNone/>
            </a:pPr>
            <a:r>
              <a:rPr lang="en-US" dirty="0">
                <a:latin typeface="Times New Roman" panose="02020603050405020304" pitchFamily="18" charset="0"/>
                <a:ea typeface="Open Sans" pitchFamily="34" charset="-122"/>
                <a:cs typeface="Times New Roman" panose="02020603050405020304" pitchFamily="18" charset="0"/>
              </a:rPr>
              <a:t>Sistem operasi dapat memindahkan halaman antara memori utama dan disk saat dibutuhkan, sehingga proses dapat berjalan meskipun ukuran memori yang dibutuhkan melebihi memori fisik yang tersedia.</a:t>
            </a:r>
            <a:endParaRPr lang="en-US"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8238055" y="2100382"/>
            <a:ext cx="555427" cy="555427"/>
          </a:xfrm>
          <a:prstGeom prst="rect">
            <a:avLst/>
          </a:prstGeom>
        </p:spPr>
      </p:pic>
      <p:sp>
        <p:nvSpPr>
          <p:cNvPr id="12" name="Text 7"/>
          <p:cNvSpPr/>
          <p:nvPr/>
        </p:nvSpPr>
        <p:spPr>
          <a:xfrm>
            <a:off x="7481768" y="2877979"/>
            <a:ext cx="2388632" cy="694373"/>
          </a:xfrm>
          <a:prstGeom prst="rect">
            <a:avLst/>
          </a:prstGeom>
          <a:noFill/>
          <a:ln/>
        </p:spPr>
        <p:txBody>
          <a:bodyPr wrap="square" rtlCol="0" anchor="t"/>
          <a:lstStyle/>
          <a:p>
            <a:pPr marL="0" indent="0" algn="ctr">
              <a:lnSpc>
                <a:spcPts val="2734"/>
              </a:lnSpc>
              <a:buNone/>
            </a:pPr>
            <a:r>
              <a:rPr lang="en-US" sz="2187" b="1" dirty="0">
                <a:solidFill>
                  <a:srgbClr val="443728"/>
                </a:solidFill>
                <a:latin typeface="Times New Roman" panose="02020603050405020304" pitchFamily="18" charset="0"/>
                <a:ea typeface="Crimson Pro" pitchFamily="34" charset="-122"/>
                <a:cs typeface="Times New Roman" panose="02020603050405020304" pitchFamily="18" charset="0"/>
              </a:rPr>
              <a:t>Peningkatan Performa</a:t>
            </a:r>
            <a:endParaRPr lang="en-US" sz="2187" dirty="0">
              <a:latin typeface="Times New Roman" panose="02020603050405020304" pitchFamily="18" charset="0"/>
              <a:cs typeface="Times New Roman" panose="02020603050405020304" pitchFamily="18" charset="0"/>
            </a:endParaRPr>
          </a:p>
        </p:txBody>
      </p:sp>
      <p:sp>
        <p:nvSpPr>
          <p:cNvPr id="13" name="Text 8"/>
          <p:cNvSpPr/>
          <p:nvPr/>
        </p:nvSpPr>
        <p:spPr>
          <a:xfrm>
            <a:off x="7367716" y="3705582"/>
            <a:ext cx="3261817" cy="2843213"/>
          </a:xfrm>
          <a:prstGeom prst="rect">
            <a:avLst/>
          </a:prstGeom>
          <a:noFill/>
          <a:ln/>
        </p:spPr>
        <p:txBody>
          <a:bodyPr wrap="square" rtlCol="0" anchor="t"/>
          <a:lstStyle/>
          <a:p>
            <a:pPr marL="0" indent="0" algn="just">
              <a:lnSpc>
                <a:spcPct val="150000"/>
              </a:lnSpc>
              <a:buNone/>
            </a:pPr>
            <a:r>
              <a:rPr lang="en-US" dirty="0">
                <a:latin typeface="Times New Roman" panose="02020603050405020304" pitchFamily="18" charset="0"/>
                <a:ea typeface="Open Sans" pitchFamily="34" charset="-122"/>
                <a:cs typeface="Times New Roman" panose="02020603050405020304" pitchFamily="18" charset="0"/>
              </a:rPr>
              <a:t>Manajemen memori virtual dapat meningkatkan performa sistem dengan cara menyembunyikan kompleksitas alokasi memori dari pengguna dan aplikasi.</a:t>
            </a:r>
            <a:endParaRPr lang="en-US" dirty="0">
              <a:latin typeface="Times New Roman" panose="02020603050405020304" pitchFamily="18" charset="0"/>
              <a:cs typeface="Times New Roman" panose="02020603050405020304" pitchFamily="18" charset="0"/>
            </a:endParaRPr>
          </a:p>
        </p:txBody>
      </p:sp>
      <p:pic>
        <p:nvPicPr>
          <p:cNvPr id="14" name="Image 3" descr="preencoded.png"/>
          <p:cNvPicPr>
            <a:picLocks noChangeAspect="1"/>
          </p:cNvPicPr>
          <p:nvPr/>
        </p:nvPicPr>
        <p:blipFill>
          <a:blip r:embed="rId6"/>
          <a:stretch>
            <a:fillRect/>
          </a:stretch>
        </p:blipFill>
        <p:spPr>
          <a:xfrm>
            <a:off x="11801011" y="2100382"/>
            <a:ext cx="555427" cy="555427"/>
          </a:xfrm>
          <a:prstGeom prst="rect">
            <a:avLst/>
          </a:prstGeom>
        </p:spPr>
      </p:pic>
      <p:sp>
        <p:nvSpPr>
          <p:cNvPr id="15" name="Text 9"/>
          <p:cNvSpPr/>
          <p:nvPr/>
        </p:nvSpPr>
        <p:spPr>
          <a:xfrm>
            <a:off x="11047333" y="2859650"/>
            <a:ext cx="2388751" cy="347186"/>
          </a:xfrm>
          <a:prstGeom prst="rect">
            <a:avLst/>
          </a:prstGeom>
          <a:noFill/>
          <a:ln/>
        </p:spPr>
        <p:txBody>
          <a:bodyPr wrap="none" rtlCol="0" anchor="t"/>
          <a:lstStyle/>
          <a:p>
            <a:pPr marL="0" indent="0" algn="ctr">
              <a:lnSpc>
                <a:spcPts val="2734"/>
              </a:lnSpc>
              <a:buNone/>
            </a:pPr>
            <a:r>
              <a:rPr lang="en-US" sz="2187" b="1" dirty="0">
                <a:solidFill>
                  <a:srgbClr val="443728"/>
                </a:solidFill>
                <a:latin typeface="Times New Roman" panose="02020603050405020304" pitchFamily="18" charset="0"/>
                <a:ea typeface="Crimson Pro" pitchFamily="34" charset="-122"/>
                <a:cs typeface="Times New Roman" panose="02020603050405020304" pitchFamily="18" charset="0"/>
              </a:rPr>
              <a:t>Keamanan</a:t>
            </a:r>
            <a:endParaRPr lang="en-US" sz="2187" dirty="0">
              <a:latin typeface="Times New Roman" panose="02020603050405020304" pitchFamily="18" charset="0"/>
              <a:cs typeface="Times New Roman" panose="02020603050405020304" pitchFamily="18" charset="0"/>
            </a:endParaRPr>
          </a:p>
        </p:txBody>
      </p:sp>
      <p:sp>
        <p:nvSpPr>
          <p:cNvPr id="16" name="Text 10"/>
          <p:cNvSpPr/>
          <p:nvPr/>
        </p:nvSpPr>
        <p:spPr>
          <a:xfrm>
            <a:off x="10848737" y="3468973"/>
            <a:ext cx="3091852" cy="2843213"/>
          </a:xfrm>
          <a:prstGeom prst="rect">
            <a:avLst/>
          </a:prstGeom>
          <a:noFill/>
          <a:ln/>
        </p:spPr>
        <p:txBody>
          <a:bodyPr wrap="square" rtlCol="0" anchor="t"/>
          <a:lstStyle/>
          <a:p>
            <a:pPr marL="0" indent="0" algn="just">
              <a:lnSpc>
                <a:spcPct val="150000"/>
              </a:lnSpc>
              <a:buNone/>
            </a:pPr>
            <a:r>
              <a:rPr lang="en-US" dirty="0">
                <a:latin typeface="Times New Roman" panose="02020603050405020304" pitchFamily="18" charset="0"/>
                <a:ea typeface="Open Sans" pitchFamily="34" charset="-122"/>
                <a:cs typeface="Times New Roman" panose="02020603050405020304" pitchFamily="18" charset="0"/>
              </a:rPr>
              <a:t>Memori virtual juga menyediakan lapisan keamanan dengan memisahkan ruang alamat proses, sehingga mencegah akses yang tidak sah ke memori.</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4267845" y="2479238"/>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Times New Roman" panose="02020603050405020304" pitchFamily="18" charset="0"/>
                <a:ea typeface="Crimson Pro" pitchFamily="34" charset="-122"/>
                <a:cs typeface="Times New Roman" panose="02020603050405020304" pitchFamily="18" charset="0"/>
              </a:rPr>
              <a:t>Kesimpulan dan Saran</a:t>
            </a:r>
            <a:endParaRPr lang="en-US" sz="4374" dirty="0">
              <a:latin typeface="Times New Roman" panose="02020603050405020304" pitchFamily="18" charset="0"/>
              <a:cs typeface="Times New Roman" panose="02020603050405020304" pitchFamily="18" charset="0"/>
            </a:endParaRPr>
          </a:p>
        </p:txBody>
      </p:sp>
      <p:sp>
        <p:nvSpPr>
          <p:cNvPr id="5" name="Text 3"/>
          <p:cNvSpPr/>
          <p:nvPr/>
        </p:nvSpPr>
        <p:spPr>
          <a:xfrm>
            <a:off x="2037993" y="3173612"/>
            <a:ext cx="10554414" cy="2576750"/>
          </a:xfrm>
          <a:prstGeom prst="rect">
            <a:avLst/>
          </a:prstGeom>
          <a:noFill/>
          <a:ln/>
        </p:spPr>
        <p:txBody>
          <a:bodyPr wrap="square" rtlCol="0" anchor="t"/>
          <a:lstStyle/>
          <a:p>
            <a:pPr marL="0" indent="0" algn="just">
              <a:lnSpc>
                <a:spcPct val="150000"/>
              </a:lnSpc>
              <a:buNone/>
            </a:pPr>
            <a:r>
              <a:rPr lang="en-US" sz="2000" dirty="0">
                <a:latin typeface="Times New Roman" panose="02020603050405020304" pitchFamily="18" charset="0"/>
                <a:ea typeface="Open Sans" pitchFamily="34" charset="-122"/>
                <a:cs typeface="Times New Roman" panose="02020603050405020304" pitchFamily="18" charset="0"/>
              </a:rPr>
              <a:t>	</a:t>
            </a:r>
            <a:r>
              <a:rPr lang="en-US" sz="2000" dirty="0" err="1">
                <a:latin typeface="Times New Roman" panose="02020603050405020304" pitchFamily="18" charset="0"/>
                <a:ea typeface="Open Sans" pitchFamily="34" charset="-122"/>
                <a:cs typeface="Times New Roman" panose="02020603050405020304" pitchFamily="18" charset="0"/>
              </a:rPr>
              <a:t>Manajemen</a:t>
            </a:r>
            <a:r>
              <a:rPr lang="en-US" sz="2000" dirty="0">
                <a:latin typeface="Times New Roman" panose="02020603050405020304" pitchFamily="18" charset="0"/>
                <a:ea typeface="Open Sans" pitchFamily="34" charset="-122"/>
                <a:cs typeface="Times New Roman" panose="02020603050405020304" pitchFamily="18" charset="0"/>
              </a:rPr>
              <a:t> memori adalah aspek kunci dalam sistem operasi yang memastikan penggunaan memori yang efisien dan aman. Teknik-teknik seperti paging, segmentasi, dan algoritma penggantian halaman memainkan peran penting dalam mencapai tujuan ini. Selain itu, manajemen memori virtual memungkinkan penggunaan memori yang lebih besar dari yang tersedia secara fisik. Untuk memaksimalkan kinerja sistem, sangat penting bagi sistem operasi untuk menerapkan strategi manajemen memori yang tepat dan efektif.</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869</Words>
  <Application>Microsoft Office PowerPoint</Application>
  <PresentationFormat>Custom</PresentationFormat>
  <Paragraphs>86</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Crimson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Laptop Acer</cp:lastModifiedBy>
  <cp:revision>6</cp:revision>
  <dcterms:created xsi:type="dcterms:W3CDTF">2024-05-21T22:29:42Z</dcterms:created>
  <dcterms:modified xsi:type="dcterms:W3CDTF">2024-05-22T01:54:27Z</dcterms:modified>
</cp:coreProperties>
</file>