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</p:sldIdLst>
  <p:sldSz cx="18288000" cy="10287000"/>
  <p:notesSz cx="6858000" cy="9144000"/>
  <p:embeddedFontLst>
    <p:embeddedFont>
      <p:font typeface="Balsamiq Sans" panose="020B0604020202020204" charset="0"/>
      <p:regular r:id="rId15"/>
    </p:embeddedFont>
    <p:embeddedFont>
      <p:font typeface="Balsamiq Sans Bold" panose="020B0604020202020204" charset="0"/>
      <p:regular r:id="rId16"/>
    </p:embeddedFont>
    <p:embeddedFont>
      <p:font typeface="Glacial Indifference" panose="020B0604020202020204" charset="0"/>
      <p:regular r:id="rId17"/>
    </p:embeddedFont>
    <p:embeddedFont>
      <p:font typeface="Glacial Indifferen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9.sv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svg"/><Relationship Id="rId3" Type="http://schemas.openxmlformats.org/officeDocument/2006/relationships/image" Target="../media/image23.svg"/><Relationship Id="rId7" Type="http://schemas.openxmlformats.org/officeDocument/2006/relationships/image" Target="../media/image51.svg"/><Relationship Id="rId12" Type="http://schemas.openxmlformats.org/officeDocument/2006/relationships/image" Target="../media/image54.png"/><Relationship Id="rId17" Type="http://schemas.openxmlformats.org/officeDocument/2006/relationships/image" Target="../media/image15.svg"/><Relationship Id="rId2" Type="http://schemas.openxmlformats.org/officeDocument/2006/relationships/image" Target="../media/image2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7.svg"/><Relationship Id="rId5" Type="http://schemas.openxmlformats.org/officeDocument/2006/relationships/image" Target="../media/image9.svg"/><Relationship Id="rId15" Type="http://schemas.openxmlformats.org/officeDocument/2006/relationships/image" Target="../media/image57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53.sv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1.svg"/><Relationship Id="rId18" Type="http://schemas.openxmlformats.org/officeDocument/2006/relationships/image" Target="../media/image62.png"/><Relationship Id="rId3" Type="http://schemas.openxmlformats.org/officeDocument/2006/relationships/image" Target="../media/image23.svg"/><Relationship Id="rId21" Type="http://schemas.openxmlformats.org/officeDocument/2006/relationships/image" Target="../media/image17.svg"/><Relationship Id="rId7" Type="http://schemas.openxmlformats.org/officeDocument/2006/relationships/image" Target="../media/image59.svg"/><Relationship Id="rId12" Type="http://schemas.openxmlformats.org/officeDocument/2006/relationships/image" Target="../media/image60.png"/><Relationship Id="rId17" Type="http://schemas.openxmlformats.org/officeDocument/2006/relationships/image" Target="../media/image15.svg"/><Relationship Id="rId2" Type="http://schemas.openxmlformats.org/officeDocument/2006/relationships/image" Target="../media/image22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9.svg"/><Relationship Id="rId5" Type="http://schemas.openxmlformats.org/officeDocument/2006/relationships/image" Target="../media/image2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63.svg"/><Relationship Id="rId4" Type="http://schemas.openxmlformats.org/officeDocument/2006/relationships/image" Target="../media/image24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6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sv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svg"/><Relationship Id="rId4" Type="http://schemas.openxmlformats.org/officeDocument/2006/relationships/image" Target="../media/image3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7.svg"/><Relationship Id="rId2" Type="http://schemas.openxmlformats.org/officeDocument/2006/relationships/image" Target="../media/image2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9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3" Type="http://schemas.openxmlformats.org/officeDocument/2006/relationships/image" Target="../media/image35.sv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1.svg"/><Relationship Id="rId5" Type="http://schemas.openxmlformats.org/officeDocument/2006/relationships/image" Target="../media/image23.svg"/><Relationship Id="rId15" Type="http://schemas.openxmlformats.org/officeDocument/2006/relationships/image" Target="../media/image7.sv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9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svg"/><Relationship Id="rId18" Type="http://schemas.openxmlformats.org/officeDocument/2006/relationships/image" Target="../media/image42.png"/><Relationship Id="rId3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17" Type="http://schemas.openxmlformats.org/officeDocument/2006/relationships/image" Target="../media/image41.svg"/><Relationship Id="rId2" Type="http://schemas.openxmlformats.org/officeDocument/2006/relationships/image" Target="../media/image2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25.svg"/><Relationship Id="rId15" Type="http://schemas.openxmlformats.org/officeDocument/2006/relationships/image" Target="../media/image39.svg"/><Relationship Id="rId10" Type="http://schemas.openxmlformats.org/officeDocument/2006/relationships/image" Target="../media/image16.png"/><Relationship Id="rId19" Type="http://schemas.openxmlformats.org/officeDocument/2006/relationships/image" Target="../media/image43.sv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5.svg"/><Relationship Id="rId5" Type="http://schemas.openxmlformats.org/officeDocument/2006/relationships/image" Target="../media/image9.svg"/><Relationship Id="rId10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3.svg"/><Relationship Id="rId3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25.svg"/><Relationship Id="rId15" Type="http://schemas.openxmlformats.org/officeDocument/2006/relationships/image" Target="../media/image47.svg"/><Relationship Id="rId10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21803" y="5382657"/>
            <a:ext cx="14244394" cy="3739153"/>
          </a:xfrm>
          <a:custGeom>
            <a:avLst/>
            <a:gdLst/>
            <a:ahLst/>
            <a:cxnLst/>
            <a:rect l="l" t="t" r="r" b="b"/>
            <a:pathLst>
              <a:path w="14244394" h="3739153">
                <a:moveTo>
                  <a:pt x="0" y="0"/>
                </a:moveTo>
                <a:lnTo>
                  <a:pt x="14244394" y="0"/>
                </a:lnTo>
                <a:lnTo>
                  <a:pt x="14244394" y="3739154"/>
                </a:lnTo>
                <a:lnTo>
                  <a:pt x="0" y="3739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21803" y="1957935"/>
            <a:ext cx="14244394" cy="6371129"/>
          </a:xfrm>
          <a:custGeom>
            <a:avLst/>
            <a:gdLst/>
            <a:ahLst/>
            <a:cxnLst/>
            <a:rect l="l" t="t" r="r" b="b"/>
            <a:pathLst>
              <a:path w="14244394" h="6371129">
                <a:moveTo>
                  <a:pt x="0" y="0"/>
                </a:moveTo>
                <a:lnTo>
                  <a:pt x="14244394" y="0"/>
                </a:lnTo>
                <a:lnTo>
                  <a:pt x="14244394" y="6371130"/>
                </a:lnTo>
                <a:lnTo>
                  <a:pt x="0" y="6371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1492">
            <a:off x="918702" y="616015"/>
            <a:ext cx="1308856" cy="1246983"/>
          </a:xfrm>
          <a:custGeom>
            <a:avLst/>
            <a:gdLst/>
            <a:ahLst/>
            <a:cxnLst/>
            <a:rect l="l" t="t" r="r" b="b"/>
            <a:pathLst>
              <a:path w="1308856" h="1246983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26743" y="1771742"/>
            <a:ext cx="3034515" cy="800008"/>
          </a:xfrm>
          <a:custGeom>
            <a:avLst/>
            <a:gdLst/>
            <a:ahLst/>
            <a:cxnLst/>
            <a:rect l="l" t="t" r="r" b="b"/>
            <a:pathLst>
              <a:path w="3034515" h="800008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05252" y="3477852"/>
            <a:ext cx="13077497" cy="274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11500">
                <a:solidFill>
                  <a:srgbClr val="FFFFFF"/>
                </a:solidFill>
                <a:latin typeface="Balsamiq Sans Bold"/>
              </a:rPr>
              <a:t>MANAJEMEN I/O (INPUT/OUTPUT)</a:t>
            </a:r>
          </a:p>
        </p:txBody>
      </p:sp>
      <p:sp>
        <p:nvSpPr>
          <p:cNvPr id="11" name="Freeform 11"/>
          <p:cNvSpPr/>
          <p:nvPr/>
        </p:nvSpPr>
        <p:spPr>
          <a:xfrm rot="582438">
            <a:off x="14598029" y="6014670"/>
            <a:ext cx="2169438" cy="3121494"/>
          </a:xfrm>
          <a:custGeom>
            <a:avLst/>
            <a:gdLst/>
            <a:ahLst/>
            <a:cxnLst/>
            <a:rect l="l" t="t" r="r" b="b"/>
            <a:pathLst>
              <a:path w="2169438" h="3121494">
                <a:moveTo>
                  <a:pt x="0" y="0"/>
                </a:moveTo>
                <a:lnTo>
                  <a:pt x="2169439" y="0"/>
                </a:lnTo>
                <a:lnTo>
                  <a:pt x="2169439" y="3121494"/>
                </a:lnTo>
                <a:lnTo>
                  <a:pt x="0" y="3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732052">
            <a:off x="558711" y="4930889"/>
            <a:ext cx="2935819" cy="1686433"/>
          </a:xfrm>
          <a:custGeom>
            <a:avLst/>
            <a:gdLst/>
            <a:ahLst/>
            <a:cxnLst/>
            <a:rect l="l" t="t" r="r" b="b"/>
            <a:pathLst>
              <a:path w="2935819" h="1686433">
                <a:moveTo>
                  <a:pt x="0" y="0"/>
                </a:moveTo>
                <a:lnTo>
                  <a:pt x="2935819" y="0"/>
                </a:lnTo>
                <a:lnTo>
                  <a:pt x="2935819" y="1686433"/>
                </a:lnTo>
                <a:lnTo>
                  <a:pt x="0" y="16864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278887">
            <a:off x="11952947" y="8509179"/>
            <a:ext cx="1371267" cy="1278707"/>
          </a:xfrm>
          <a:custGeom>
            <a:avLst/>
            <a:gdLst/>
            <a:ahLst/>
            <a:cxnLst/>
            <a:rect l="l" t="t" r="r" b="b"/>
            <a:pathLst>
              <a:path w="1371267" h="1278707">
                <a:moveTo>
                  <a:pt x="0" y="0"/>
                </a:moveTo>
                <a:lnTo>
                  <a:pt x="1371267" y="0"/>
                </a:lnTo>
                <a:lnTo>
                  <a:pt x="1371267" y="1278707"/>
                </a:lnTo>
                <a:lnTo>
                  <a:pt x="0" y="12787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077083">
            <a:off x="16822244" y="3886212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1816903">
            <a:off x="5472074" y="761308"/>
            <a:ext cx="1025628" cy="956398"/>
          </a:xfrm>
          <a:custGeom>
            <a:avLst/>
            <a:gdLst/>
            <a:ahLst/>
            <a:cxnLst/>
            <a:rect l="l" t="t" r="r" b="b"/>
            <a:pathLst>
              <a:path w="1025628" h="956398">
                <a:moveTo>
                  <a:pt x="0" y="0"/>
                </a:moveTo>
                <a:lnTo>
                  <a:pt x="1025627" y="0"/>
                </a:lnTo>
                <a:lnTo>
                  <a:pt x="1025627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10247">
            <a:off x="8796332" y="8726313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1077083">
            <a:off x="13252128" y="1602024"/>
            <a:ext cx="1195982" cy="1139445"/>
          </a:xfrm>
          <a:custGeom>
            <a:avLst/>
            <a:gdLst/>
            <a:ahLst/>
            <a:cxnLst/>
            <a:rect l="l" t="t" r="r" b="b"/>
            <a:pathLst>
              <a:path w="1195982" h="1139445">
                <a:moveTo>
                  <a:pt x="0" y="0"/>
                </a:moveTo>
                <a:lnTo>
                  <a:pt x="1195982" y="0"/>
                </a:lnTo>
                <a:lnTo>
                  <a:pt x="1195982" y="1139444"/>
                </a:lnTo>
                <a:lnTo>
                  <a:pt x="0" y="1139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 rot="-286205">
            <a:off x="4162449" y="7619215"/>
            <a:ext cx="1096909" cy="1045055"/>
          </a:xfrm>
          <a:custGeom>
            <a:avLst/>
            <a:gdLst/>
            <a:ahLst/>
            <a:cxnLst/>
            <a:rect l="l" t="t" r="r" b="b"/>
            <a:pathLst>
              <a:path w="1096909" h="1045055">
                <a:moveTo>
                  <a:pt x="0" y="0"/>
                </a:moveTo>
                <a:lnTo>
                  <a:pt x="1096909" y="0"/>
                </a:lnTo>
                <a:lnTo>
                  <a:pt x="1096909" y="1045056"/>
                </a:lnTo>
                <a:lnTo>
                  <a:pt x="0" y="104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9" name="Group 19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2605252" y="6908084"/>
            <a:ext cx="1307749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3999">
                <a:solidFill>
                  <a:srgbClr val="FFFFFF"/>
                </a:solidFill>
                <a:latin typeface="Balsamiq Sans"/>
              </a:rPr>
              <a:t>Disusun oleh : Kelompok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23228" y="-1787910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960319" y="5143500"/>
            <a:ext cx="210207" cy="2102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096596" y="9355259"/>
            <a:ext cx="210207" cy="2102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4129076" y="9777521"/>
            <a:ext cx="210207" cy="210207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7392538" y="5563899"/>
            <a:ext cx="210207" cy="210207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 rot="1077083">
            <a:off x="13786395" y="1726338"/>
            <a:ext cx="1195982" cy="1139445"/>
          </a:xfrm>
          <a:custGeom>
            <a:avLst/>
            <a:gdLst/>
            <a:ahLst/>
            <a:cxnLst/>
            <a:rect l="l" t="t" r="r" b="b"/>
            <a:pathLst>
              <a:path w="1195982" h="1139445">
                <a:moveTo>
                  <a:pt x="0" y="0"/>
                </a:moveTo>
                <a:lnTo>
                  <a:pt x="1195982" y="0"/>
                </a:lnTo>
                <a:lnTo>
                  <a:pt x="1195982" y="1139445"/>
                </a:lnTo>
                <a:lnTo>
                  <a:pt x="0" y="1139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3" name="Freeform 43"/>
          <p:cNvSpPr/>
          <p:nvPr/>
        </p:nvSpPr>
        <p:spPr>
          <a:xfrm>
            <a:off x="5275704" y="3998710"/>
            <a:ext cx="8963729" cy="4693734"/>
          </a:xfrm>
          <a:custGeom>
            <a:avLst/>
            <a:gdLst/>
            <a:ahLst/>
            <a:cxnLst/>
            <a:rect l="l" t="t" r="r" b="b"/>
            <a:pathLst>
              <a:path w="8963729" h="4693734">
                <a:moveTo>
                  <a:pt x="0" y="0"/>
                </a:moveTo>
                <a:lnTo>
                  <a:pt x="8963729" y="0"/>
                </a:lnTo>
                <a:lnTo>
                  <a:pt x="8963729" y="4693734"/>
                </a:lnTo>
                <a:lnTo>
                  <a:pt x="0" y="4693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623869" y="73817"/>
            <a:ext cx="10472727" cy="3332231"/>
          </a:xfrm>
          <a:custGeom>
            <a:avLst/>
            <a:gdLst/>
            <a:ahLst/>
            <a:cxnLst/>
            <a:rect l="l" t="t" r="r" b="b"/>
            <a:pathLst>
              <a:path w="10472727" h="3332231">
                <a:moveTo>
                  <a:pt x="0" y="0"/>
                </a:moveTo>
                <a:lnTo>
                  <a:pt x="10472727" y="0"/>
                </a:lnTo>
                <a:lnTo>
                  <a:pt x="10472727" y="3332231"/>
                </a:lnTo>
                <a:lnTo>
                  <a:pt x="0" y="3332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 rot="-541492">
            <a:off x="5338264" y="7769717"/>
            <a:ext cx="912834" cy="869682"/>
          </a:xfrm>
          <a:custGeom>
            <a:avLst/>
            <a:gdLst/>
            <a:ahLst/>
            <a:cxnLst/>
            <a:rect l="l" t="t" r="r" b="b"/>
            <a:pathLst>
              <a:path w="912834" h="869682">
                <a:moveTo>
                  <a:pt x="0" y="0"/>
                </a:moveTo>
                <a:lnTo>
                  <a:pt x="912835" y="0"/>
                </a:lnTo>
                <a:lnTo>
                  <a:pt x="912835" y="869682"/>
                </a:lnTo>
                <a:lnTo>
                  <a:pt x="0" y="869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1191988" y="806620"/>
            <a:ext cx="8239737" cy="281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9. Masalah – Masalah Dalam Menejemen I/O</a:t>
            </a:r>
          </a:p>
          <a:p>
            <a:pPr algn="l">
              <a:lnSpc>
                <a:spcPts val="5400"/>
              </a:lnSpc>
            </a:pPr>
            <a:endParaRPr lang="en-US" sz="6000">
              <a:solidFill>
                <a:srgbClr val="FFFFFF"/>
              </a:solidFill>
              <a:latin typeface="Balsamiq Sans Bold"/>
            </a:endParaRPr>
          </a:p>
          <a:p>
            <a:pPr algn="l">
              <a:lnSpc>
                <a:spcPts val="5400"/>
              </a:lnSpc>
            </a:pPr>
            <a:endParaRPr lang="en-US" sz="6000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6228103" y="5086350"/>
            <a:ext cx="7516912" cy="204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lacial Indifference"/>
              </a:rPr>
              <a:t>Penamaan yang seragam (uniform naming).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lacial Indifference"/>
              </a:rPr>
              <a:t>Penanganan kesalahan (error handling).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lacial Indifference"/>
              </a:rPr>
              <a:t>Transfer sinkron vs asinkron.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lacial Indifference"/>
              </a:rPr>
              <a:t>Sharable vs dedicated.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68556" y="-1569860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64866" y="4365170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86763" y="7145968"/>
            <a:ext cx="210207" cy="21020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46335" y="1282128"/>
            <a:ext cx="210207" cy="2102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134949" y="9504832"/>
            <a:ext cx="210207" cy="2102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660808" y="2835558"/>
            <a:ext cx="210207" cy="2102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042950" y="9715039"/>
            <a:ext cx="210207" cy="2102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687005" y="1488073"/>
            <a:ext cx="210207" cy="2102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803078" y="801945"/>
            <a:ext cx="210207" cy="2102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738368" y="2304195"/>
            <a:ext cx="210207" cy="2102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76828" y="2835558"/>
            <a:ext cx="210207" cy="2102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970215" y="8884730"/>
            <a:ext cx="210207" cy="2102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857747" y="3283720"/>
            <a:ext cx="210207" cy="21020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096959" y="1382970"/>
            <a:ext cx="210207" cy="21020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570132" y="8250852"/>
            <a:ext cx="210207" cy="21020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15395298" y="500502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8" y="0"/>
                </a:lnTo>
                <a:lnTo>
                  <a:pt x="3461258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 flipV="1">
            <a:off x="-375475" y="8603445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9"/>
                </a:moveTo>
                <a:lnTo>
                  <a:pt x="3461259" y="1605159"/>
                </a:lnTo>
                <a:lnTo>
                  <a:pt x="3461259" y="0"/>
                </a:lnTo>
                <a:lnTo>
                  <a:pt x="0" y="0"/>
                </a:lnTo>
                <a:lnTo>
                  <a:pt x="0" y="1605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3551439" y="3319282"/>
            <a:ext cx="10624115" cy="5775655"/>
          </a:xfrm>
          <a:custGeom>
            <a:avLst/>
            <a:gdLst/>
            <a:ahLst/>
            <a:cxnLst/>
            <a:rect l="l" t="t" r="r" b="b"/>
            <a:pathLst>
              <a:path w="10624115" h="5775655">
                <a:moveTo>
                  <a:pt x="0" y="0"/>
                </a:moveTo>
                <a:lnTo>
                  <a:pt x="10624115" y="0"/>
                </a:lnTo>
                <a:lnTo>
                  <a:pt x="10624115" y="5775655"/>
                </a:lnTo>
                <a:lnTo>
                  <a:pt x="0" y="5775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4523373" y="409705"/>
            <a:ext cx="8412875" cy="2217940"/>
          </a:xfrm>
          <a:custGeom>
            <a:avLst/>
            <a:gdLst/>
            <a:ahLst/>
            <a:cxnLst/>
            <a:rect l="l" t="t" r="r" b="b"/>
            <a:pathLst>
              <a:path w="8412875" h="2217940">
                <a:moveTo>
                  <a:pt x="0" y="0"/>
                </a:moveTo>
                <a:lnTo>
                  <a:pt x="8412875" y="0"/>
                </a:lnTo>
                <a:lnTo>
                  <a:pt x="8412875" y="2217939"/>
                </a:lnTo>
                <a:lnTo>
                  <a:pt x="0" y="22179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7" name="Freeform 47"/>
          <p:cNvSpPr/>
          <p:nvPr/>
        </p:nvSpPr>
        <p:spPr>
          <a:xfrm rot="-863111">
            <a:off x="5118827" y="2147675"/>
            <a:ext cx="963167" cy="917635"/>
          </a:xfrm>
          <a:custGeom>
            <a:avLst/>
            <a:gdLst/>
            <a:ahLst/>
            <a:cxnLst/>
            <a:rect l="l" t="t" r="r" b="b"/>
            <a:pathLst>
              <a:path w="963167" h="917635">
                <a:moveTo>
                  <a:pt x="0" y="0"/>
                </a:moveTo>
                <a:lnTo>
                  <a:pt x="963167" y="0"/>
                </a:lnTo>
                <a:lnTo>
                  <a:pt x="963167" y="917635"/>
                </a:lnTo>
                <a:lnTo>
                  <a:pt x="0" y="917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8" name="Freeform 48"/>
          <p:cNvSpPr/>
          <p:nvPr/>
        </p:nvSpPr>
        <p:spPr>
          <a:xfrm>
            <a:off x="5019938" y="3506372"/>
            <a:ext cx="7697227" cy="5751928"/>
          </a:xfrm>
          <a:custGeom>
            <a:avLst/>
            <a:gdLst/>
            <a:ahLst/>
            <a:cxnLst/>
            <a:rect l="l" t="t" r="r" b="b"/>
            <a:pathLst>
              <a:path w="7697227" h="5751928">
                <a:moveTo>
                  <a:pt x="0" y="0"/>
                </a:moveTo>
                <a:lnTo>
                  <a:pt x="7697227" y="0"/>
                </a:lnTo>
                <a:lnTo>
                  <a:pt x="7697227" y="5751928"/>
                </a:lnTo>
                <a:lnTo>
                  <a:pt x="0" y="57519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4759834" y="1017420"/>
            <a:ext cx="7482152" cy="192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r>
              <a:rPr lang="en-US" sz="4116">
                <a:solidFill>
                  <a:srgbClr val="FFFFFF"/>
                </a:solidFill>
                <a:latin typeface="Balsamiq Sans Bold"/>
              </a:rPr>
              <a:t>10. Hirarki manajemen perangkat I/O</a:t>
            </a:r>
          </a:p>
          <a:p>
            <a:pPr algn="ctr">
              <a:lnSpc>
                <a:spcPts val="3704"/>
              </a:lnSpc>
            </a:pPr>
            <a:endParaRPr lang="en-US" sz="4116">
              <a:solidFill>
                <a:srgbClr val="FFFFFF"/>
              </a:solidFill>
              <a:latin typeface="Balsamiq Sans Bold"/>
            </a:endParaRPr>
          </a:p>
          <a:p>
            <a:pPr algn="ctr">
              <a:lnSpc>
                <a:spcPts val="3704"/>
              </a:lnSpc>
            </a:pPr>
            <a:endParaRPr lang="en-US" sz="4116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50" name="Freeform 50"/>
          <p:cNvSpPr/>
          <p:nvPr/>
        </p:nvSpPr>
        <p:spPr>
          <a:xfrm>
            <a:off x="1355154" y="3388824"/>
            <a:ext cx="1647438" cy="1712837"/>
          </a:xfrm>
          <a:custGeom>
            <a:avLst/>
            <a:gdLst/>
            <a:ahLst/>
            <a:cxnLst/>
            <a:rect l="l" t="t" r="r" b="b"/>
            <a:pathLst>
              <a:path w="1647438" h="1712837">
                <a:moveTo>
                  <a:pt x="0" y="0"/>
                </a:moveTo>
                <a:lnTo>
                  <a:pt x="1647439" y="0"/>
                </a:lnTo>
                <a:lnTo>
                  <a:pt x="1647439" y="1712837"/>
                </a:lnTo>
                <a:lnTo>
                  <a:pt x="0" y="17128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 rot="732052">
            <a:off x="14088405" y="7751417"/>
            <a:ext cx="3647756" cy="2095394"/>
          </a:xfrm>
          <a:custGeom>
            <a:avLst/>
            <a:gdLst/>
            <a:ahLst/>
            <a:cxnLst/>
            <a:rect l="l" t="t" r="r" b="b"/>
            <a:pathLst>
              <a:path w="3647756" h="2095394">
                <a:moveTo>
                  <a:pt x="0" y="0"/>
                </a:moveTo>
                <a:lnTo>
                  <a:pt x="3647757" y="0"/>
                </a:lnTo>
                <a:lnTo>
                  <a:pt x="3647757" y="2095394"/>
                </a:lnTo>
                <a:lnTo>
                  <a:pt x="0" y="20953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52"/>
          <p:cNvSpPr txBox="1"/>
          <p:nvPr/>
        </p:nvSpPr>
        <p:spPr>
          <a:xfrm>
            <a:off x="5600411" y="4494648"/>
            <a:ext cx="6741371" cy="403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0484" lvl="1" indent="-415242" algn="l">
              <a:lnSpc>
                <a:spcPts val="5385"/>
              </a:lnSpc>
              <a:buFont typeface="Arial"/>
              <a:buChar char="•"/>
            </a:pPr>
            <a:r>
              <a:rPr lang="en-US" sz="3846">
                <a:solidFill>
                  <a:srgbClr val="000000"/>
                </a:solidFill>
                <a:latin typeface="Glacial Indifference"/>
              </a:rPr>
              <a:t>Interrupt handler.</a:t>
            </a:r>
          </a:p>
          <a:p>
            <a:pPr marL="830484" lvl="1" indent="-415242" algn="l">
              <a:lnSpc>
                <a:spcPts val="5385"/>
              </a:lnSpc>
              <a:buFont typeface="Arial"/>
              <a:buChar char="•"/>
            </a:pPr>
            <a:r>
              <a:rPr lang="en-US" sz="3846">
                <a:solidFill>
                  <a:srgbClr val="000000"/>
                </a:solidFill>
                <a:latin typeface="Glacial Indifference"/>
              </a:rPr>
              <a:t>Device drivers.</a:t>
            </a:r>
          </a:p>
          <a:p>
            <a:pPr marL="830484" lvl="1" indent="-415242" algn="l">
              <a:lnSpc>
                <a:spcPts val="5385"/>
              </a:lnSpc>
              <a:buFont typeface="Arial"/>
              <a:buChar char="•"/>
            </a:pPr>
            <a:r>
              <a:rPr lang="en-US" sz="3846">
                <a:solidFill>
                  <a:srgbClr val="000000"/>
                </a:solidFill>
                <a:latin typeface="Glacial Indifference"/>
              </a:rPr>
              <a:t>Perangkat lunak device independent.</a:t>
            </a:r>
          </a:p>
          <a:p>
            <a:pPr marL="830484" lvl="1" indent="-415242" algn="l">
              <a:lnSpc>
                <a:spcPts val="5385"/>
              </a:lnSpc>
              <a:buFont typeface="Arial"/>
              <a:buChar char="•"/>
            </a:pPr>
            <a:r>
              <a:rPr lang="en-US" sz="3846">
                <a:solidFill>
                  <a:srgbClr val="000000"/>
                </a:solidFill>
                <a:latin typeface="Glacial Indifference"/>
              </a:rPr>
              <a:t>Perangkat lunak level pemakai.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28143" y="6642656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474221" y="-2836871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3131" y="864427"/>
            <a:ext cx="5110246" cy="4171819"/>
          </a:xfrm>
          <a:custGeom>
            <a:avLst/>
            <a:gdLst/>
            <a:ahLst/>
            <a:cxnLst/>
            <a:rect l="l" t="t" r="r" b="b"/>
            <a:pathLst>
              <a:path w="5110246" h="4171819">
                <a:moveTo>
                  <a:pt x="0" y="0"/>
                </a:moveTo>
                <a:lnTo>
                  <a:pt x="5110246" y="0"/>
                </a:lnTo>
                <a:lnTo>
                  <a:pt x="5110246" y="4171819"/>
                </a:lnTo>
                <a:lnTo>
                  <a:pt x="0" y="4171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1492">
            <a:off x="918702" y="616015"/>
            <a:ext cx="1308856" cy="1246983"/>
          </a:xfrm>
          <a:custGeom>
            <a:avLst/>
            <a:gdLst/>
            <a:ahLst/>
            <a:cxnLst/>
            <a:rect l="l" t="t" r="r" b="b"/>
            <a:pathLst>
              <a:path w="1308856" h="1246983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187852">
            <a:off x="5349713" y="541406"/>
            <a:ext cx="2018299" cy="2018299"/>
          </a:xfrm>
          <a:custGeom>
            <a:avLst/>
            <a:gdLst/>
            <a:ahLst/>
            <a:cxnLst/>
            <a:rect l="l" t="t" r="r" b="b"/>
            <a:pathLst>
              <a:path w="2018299" h="2018299">
                <a:moveTo>
                  <a:pt x="0" y="0"/>
                </a:moveTo>
                <a:lnTo>
                  <a:pt x="2018298" y="0"/>
                </a:lnTo>
                <a:lnTo>
                  <a:pt x="2018298" y="2018298"/>
                </a:lnTo>
                <a:lnTo>
                  <a:pt x="0" y="20182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6683377" y="4050081"/>
            <a:ext cx="9285424" cy="412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535353"/>
                </a:solidFill>
                <a:latin typeface="Balsamiq Sans Bold"/>
              </a:rPr>
              <a:t>Sri Rahayu Husen(6101121051)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535353"/>
                </a:solidFill>
                <a:latin typeface="Balsamiq Sans Bold"/>
              </a:rPr>
              <a:t>Delvicka Kastilong(6101121058)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535353"/>
                </a:solidFill>
                <a:latin typeface="Balsamiq Sans Bold"/>
              </a:rPr>
              <a:t>Surtina Ali(6101121052)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535353"/>
                </a:solidFill>
                <a:latin typeface="Balsamiq Sans Bold"/>
              </a:rPr>
              <a:t>Hafid Janwar(6101121047)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535353"/>
                </a:solidFill>
                <a:latin typeface="Balsamiq Sans Bold"/>
              </a:rPr>
              <a:t>Mustarin Husain(6101121046)</a:t>
            </a:r>
          </a:p>
          <a:p>
            <a:pPr algn="l">
              <a:lnSpc>
                <a:spcPts val="5400"/>
              </a:lnSpc>
            </a:pPr>
            <a:endParaRPr lang="en-US" sz="4500">
              <a:solidFill>
                <a:srgbClr val="535353"/>
              </a:solidFill>
              <a:latin typeface="Balsamiq Sans Bold"/>
            </a:endParaRPr>
          </a:p>
        </p:txBody>
      </p:sp>
      <p:sp>
        <p:nvSpPr>
          <p:cNvPr id="39" name="Freeform 39"/>
          <p:cNvSpPr/>
          <p:nvPr/>
        </p:nvSpPr>
        <p:spPr>
          <a:xfrm rot="582438">
            <a:off x="15290775" y="5934659"/>
            <a:ext cx="2169438" cy="3121494"/>
          </a:xfrm>
          <a:custGeom>
            <a:avLst/>
            <a:gdLst/>
            <a:ahLst/>
            <a:cxnLst/>
            <a:rect l="l" t="t" r="r" b="b"/>
            <a:pathLst>
              <a:path w="2169438" h="3121494">
                <a:moveTo>
                  <a:pt x="0" y="0"/>
                </a:moveTo>
                <a:lnTo>
                  <a:pt x="2169439" y="0"/>
                </a:lnTo>
                <a:lnTo>
                  <a:pt x="2169439" y="3121494"/>
                </a:lnTo>
                <a:lnTo>
                  <a:pt x="0" y="3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 rot="732052">
            <a:off x="12634627" y="7786587"/>
            <a:ext cx="2935819" cy="1686433"/>
          </a:xfrm>
          <a:custGeom>
            <a:avLst/>
            <a:gdLst/>
            <a:ahLst/>
            <a:cxnLst/>
            <a:rect l="l" t="t" r="r" b="b"/>
            <a:pathLst>
              <a:path w="2935819" h="1686433">
                <a:moveTo>
                  <a:pt x="0" y="0"/>
                </a:moveTo>
                <a:lnTo>
                  <a:pt x="2935820" y="0"/>
                </a:lnTo>
                <a:lnTo>
                  <a:pt x="2935820" y="1686434"/>
                </a:lnTo>
                <a:lnTo>
                  <a:pt x="0" y="16864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9966661" y="759323"/>
            <a:ext cx="1713253" cy="2057400"/>
          </a:xfrm>
          <a:custGeom>
            <a:avLst/>
            <a:gdLst/>
            <a:ahLst/>
            <a:cxnLst/>
            <a:rect l="l" t="t" r="r" b="b"/>
            <a:pathLst>
              <a:path w="1713253" h="2057400">
                <a:moveTo>
                  <a:pt x="0" y="0"/>
                </a:moveTo>
                <a:lnTo>
                  <a:pt x="1713253" y="0"/>
                </a:lnTo>
                <a:lnTo>
                  <a:pt x="171325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2008036" y="1944883"/>
            <a:ext cx="4675341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Anggota Kelompok :</a:t>
            </a:r>
          </a:p>
        </p:txBody>
      </p:sp>
      <p:sp>
        <p:nvSpPr>
          <p:cNvPr id="43" name="Freeform 43"/>
          <p:cNvSpPr/>
          <p:nvPr/>
        </p:nvSpPr>
        <p:spPr>
          <a:xfrm rot="278887">
            <a:off x="4564064" y="7123556"/>
            <a:ext cx="1371267" cy="1278707"/>
          </a:xfrm>
          <a:custGeom>
            <a:avLst/>
            <a:gdLst/>
            <a:ahLst/>
            <a:cxnLst/>
            <a:rect l="l" t="t" r="r" b="b"/>
            <a:pathLst>
              <a:path w="1371267" h="1278707">
                <a:moveTo>
                  <a:pt x="0" y="0"/>
                </a:moveTo>
                <a:lnTo>
                  <a:pt x="1371268" y="0"/>
                </a:lnTo>
                <a:lnTo>
                  <a:pt x="1371268" y="1278706"/>
                </a:lnTo>
                <a:lnTo>
                  <a:pt x="0" y="12787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 rot="-1816903">
            <a:off x="13232202" y="2209634"/>
            <a:ext cx="1025628" cy="956398"/>
          </a:xfrm>
          <a:custGeom>
            <a:avLst/>
            <a:gdLst/>
            <a:ahLst/>
            <a:cxnLst/>
            <a:rect l="l" t="t" r="r" b="b"/>
            <a:pathLst>
              <a:path w="1025628" h="956398">
                <a:moveTo>
                  <a:pt x="0" y="0"/>
                </a:moveTo>
                <a:lnTo>
                  <a:pt x="1025627" y="0"/>
                </a:lnTo>
                <a:lnTo>
                  <a:pt x="1025627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 rot="-510247">
            <a:off x="8796332" y="8726313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6" name="Freeform 46"/>
          <p:cNvSpPr/>
          <p:nvPr/>
        </p:nvSpPr>
        <p:spPr>
          <a:xfrm rot="1077083">
            <a:off x="1719614" y="5192818"/>
            <a:ext cx="1195982" cy="1139445"/>
          </a:xfrm>
          <a:custGeom>
            <a:avLst/>
            <a:gdLst/>
            <a:ahLst/>
            <a:cxnLst/>
            <a:rect l="l" t="t" r="r" b="b"/>
            <a:pathLst>
              <a:path w="1195982" h="1139445">
                <a:moveTo>
                  <a:pt x="0" y="0"/>
                </a:moveTo>
                <a:lnTo>
                  <a:pt x="1195981" y="0"/>
                </a:lnTo>
                <a:lnTo>
                  <a:pt x="1195981" y="1139444"/>
                </a:lnTo>
                <a:lnTo>
                  <a:pt x="0" y="1139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00684" y="5066805"/>
            <a:ext cx="12686632" cy="3330241"/>
          </a:xfrm>
          <a:custGeom>
            <a:avLst/>
            <a:gdLst/>
            <a:ahLst/>
            <a:cxnLst/>
            <a:rect l="l" t="t" r="r" b="b"/>
            <a:pathLst>
              <a:path w="12686632" h="3330241">
                <a:moveTo>
                  <a:pt x="0" y="0"/>
                </a:moveTo>
                <a:lnTo>
                  <a:pt x="12686632" y="0"/>
                </a:lnTo>
                <a:lnTo>
                  <a:pt x="12686632" y="3330241"/>
                </a:lnTo>
                <a:lnTo>
                  <a:pt x="0" y="333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00684" y="2016610"/>
            <a:ext cx="12686632" cy="5674384"/>
          </a:xfrm>
          <a:custGeom>
            <a:avLst/>
            <a:gdLst/>
            <a:ahLst/>
            <a:cxnLst/>
            <a:rect l="l" t="t" r="r" b="b"/>
            <a:pathLst>
              <a:path w="12686632" h="5674384">
                <a:moveTo>
                  <a:pt x="0" y="0"/>
                </a:moveTo>
                <a:lnTo>
                  <a:pt x="12686632" y="0"/>
                </a:lnTo>
                <a:lnTo>
                  <a:pt x="12686632" y="5674384"/>
                </a:lnTo>
                <a:lnTo>
                  <a:pt x="0" y="567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6743" y="1771742"/>
            <a:ext cx="3034515" cy="800008"/>
          </a:xfrm>
          <a:custGeom>
            <a:avLst/>
            <a:gdLst/>
            <a:ahLst/>
            <a:cxnLst/>
            <a:rect l="l" t="t" r="r" b="b"/>
            <a:pathLst>
              <a:path w="3034515" h="800008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605252" y="3953903"/>
            <a:ext cx="13077497" cy="142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11500">
                <a:solidFill>
                  <a:srgbClr val="FFFFFF"/>
                </a:solidFill>
                <a:latin typeface="Balsamiq Sans Bold"/>
              </a:rPr>
              <a:t>Terima Kasih</a:t>
            </a:r>
          </a:p>
        </p:txBody>
      </p:sp>
      <p:sp>
        <p:nvSpPr>
          <p:cNvPr id="37" name="Freeform 37"/>
          <p:cNvSpPr/>
          <p:nvPr/>
        </p:nvSpPr>
        <p:spPr>
          <a:xfrm>
            <a:off x="2033432" y="1867551"/>
            <a:ext cx="2499475" cy="1640564"/>
          </a:xfrm>
          <a:custGeom>
            <a:avLst/>
            <a:gdLst/>
            <a:ahLst/>
            <a:cxnLst/>
            <a:rect l="l" t="t" r="r" b="b"/>
            <a:pathLst>
              <a:path w="2499475" h="1640564">
                <a:moveTo>
                  <a:pt x="0" y="0"/>
                </a:moveTo>
                <a:lnTo>
                  <a:pt x="2499474" y="0"/>
                </a:lnTo>
                <a:lnTo>
                  <a:pt x="2499474" y="1640564"/>
                </a:lnTo>
                <a:lnTo>
                  <a:pt x="0" y="16405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605252" y="5506482"/>
            <a:ext cx="130774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000">
                <a:solidFill>
                  <a:srgbClr val="FFEEAC"/>
                </a:solidFill>
                <a:latin typeface="Balsamiq Sans Bold"/>
              </a:rPr>
              <a:t>Apakah ada pertanyaan?</a:t>
            </a:r>
          </a:p>
        </p:txBody>
      </p:sp>
      <p:sp>
        <p:nvSpPr>
          <p:cNvPr id="39" name="Freeform 39"/>
          <p:cNvSpPr/>
          <p:nvPr/>
        </p:nvSpPr>
        <p:spPr>
          <a:xfrm flipH="1">
            <a:off x="13639912" y="6388168"/>
            <a:ext cx="2499475" cy="1640564"/>
          </a:xfrm>
          <a:custGeom>
            <a:avLst/>
            <a:gdLst/>
            <a:ahLst/>
            <a:cxnLst/>
            <a:rect l="l" t="t" r="r" b="b"/>
            <a:pathLst>
              <a:path w="2499475" h="1640564">
                <a:moveTo>
                  <a:pt x="2499475" y="0"/>
                </a:moveTo>
                <a:lnTo>
                  <a:pt x="0" y="0"/>
                </a:lnTo>
                <a:lnTo>
                  <a:pt x="0" y="1640564"/>
                </a:lnTo>
                <a:lnTo>
                  <a:pt x="2499475" y="1640564"/>
                </a:lnTo>
                <a:lnTo>
                  <a:pt x="249947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41570" y="2062710"/>
            <a:ext cx="14621190" cy="7948611"/>
          </a:xfrm>
          <a:custGeom>
            <a:avLst/>
            <a:gdLst/>
            <a:ahLst/>
            <a:cxnLst/>
            <a:rect l="l" t="t" r="r" b="b"/>
            <a:pathLst>
              <a:path w="14621190" h="7948611">
                <a:moveTo>
                  <a:pt x="0" y="0"/>
                </a:moveTo>
                <a:lnTo>
                  <a:pt x="14621191" y="0"/>
                </a:lnTo>
                <a:lnTo>
                  <a:pt x="14621191" y="7948611"/>
                </a:lnTo>
                <a:lnTo>
                  <a:pt x="0" y="7948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077083">
            <a:off x="15317295" y="9024026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096596" y="9355259"/>
            <a:ext cx="210207" cy="21020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4129076" y="9777521"/>
            <a:ext cx="210207" cy="21020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713390" y="5669002"/>
            <a:ext cx="210207" cy="21020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7392538" y="5563899"/>
            <a:ext cx="210207" cy="210207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623869" y="69772"/>
            <a:ext cx="7536676" cy="2398033"/>
          </a:xfrm>
          <a:custGeom>
            <a:avLst/>
            <a:gdLst/>
            <a:ahLst/>
            <a:cxnLst/>
            <a:rect l="l" t="t" r="r" b="b"/>
            <a:pathLst>
              <a:path w="7536676" h="2398033">
                <a:moveTo>
                  <a:pt x="0" y="0"/>
                </a:moveTo>
                <a:lnTo>
                  <a:pt x="7536676" y="0"/>
                </a:lnTo>
                <a:lnTo>
                  <a:pt x="7536676" y="2398033"/>
                </a:lnTo>
                <a:lnTo>
                  <a:pt x="0" y="2398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191988" y="806620"/>
            <a:ext cx="8239737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1. Pengertian Manajemen I/O</a:t>
            </a:r>
          </a:p>
        </p:txBody>
      </p:sp>
      <p:sp>
        <p:nvSpPr>
          <p:cNvPr id="49" name="Freeform 49"/>
          <p:cNvSpPr/>
          <p:nvPr/>
        </p:nvSpPr>
        <p:spPr>
          <a:xfrm rot="-541492">
            <a:off x="1884611" y="3593953"/>
            <a:ext cx="1308856" cy="1246983"/>
          </a:xfrm>
          <a:custGeom>
            <a:avLst/>
            <a:gdLst/>
            <a:ahLst/>
            <a:cxnLst/>
            <a:rect l="l" t="t" r="r" b="b"/>
            <a:pathLst>
              <a:path w="1308856" h="1246983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3770549" y="2567323"/>
            <a:ext cx="12154063" cy="795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3"/>
              </a:lnSpc>
            </a:pPr>
            <a:r>
              <a:rPr lang="en-US" sz="3269">
                <a:solidFill>
                  <a:srgbClr val="535353"/>
                </a:solidFill>
                <a:latin typeface="Balsamiq Sans"/>
              </a:rPr>
              <a:t>Manajemen sistem I/O merupakan aspek perancangan sistem operasi yang terluas disebabkan sangat beragamnya perangkat dan begitu banyaknya aplikasi dari perangkat- perangkat itu.</a:t>
            </a:r>
          </a:p>
          <a:p>
            <a:pPr algn="l">
              <a:lnSpc>
                <a:spcPts val="3923"/>
              </a:lnSpc>
            </a:pPr>
            <a:r>
              <a:rPr lang="en-US" sz="3269">
                <a:solidFill>
                  <a:srgbClr val="535353"/>
                </a:solidFill>
                <a:latin typeface="Balsamiq Sans"/>
              </a:rPr>
              <a:t>Manajemen perangkat masukan/keluaran merupakan aspek perancangan sistem</a:t>
            </a:r>
          </a:p>
          <a:p>
            <a:pPr algn="l">
              <a:lnSpc>
                <a:spcPts val="3923"/>
              </a:lnSpc>
            </a:pPr>
            <a:r>
              <a:rPr lang="en-US" sz="3269">
                <a:solidFill>
                  <a:srgbClr val="535353"/>
                </a:solidFill>
                <a:latin typeface="Balsamiq Sans"/>
              </a:rPr>
              <a:t>operasi terluas dan kompleks karena sangat beragam perangkat dan aplikasinya.</a:t>
            </a:r>
          </a:p>
          <a:p>
            <a:pPr algn="l">
              <a:lnSpc>
                <a:spcPts val="3923"/>
              </a:lnSpc>
            </a:pPr>
            <a:r>
              <a:rPr lang="en-US" sz="3269">
                <a:solidFill>
                  <a:srgbClr val="535353"/>
                </a:solidFill>
                <a:latin typeface="Balsamiq Sans"/>
              </a:rPr>
              <a:t>Dalam sistem komputer manajemen i/o sangat diperlukan karena i/o adalah sarana user untuk bisa berkomunikasi dengan komputer. Contoh perangkat i/o seperti keyboard, mouse, audio controllers, video controllers, disk drives, networking ports, dll. Manajemen i/o pun diperlukan agar user dapat langsung menggunakan perangkat i/o tanpa harus menginialisasi terlebih dahulu. Oleh karena itu, dalam setiap system operasi selalu terdapat i/o manager.</a:t>
            </a:r>
          </a:p>
          <a:p>
            <a:pPr algn="l">
              <a:lnSpc>
                <a:spcPts val="3923"/>
              </a:lnSpc>
            </a:pPr>
            <a:endParaRPr lang="en-US" sz="3269">
              <a:solidFill>
                <a:srgbClr val="535353"/>
              </a:solidFill>
              <a:latin typeface="Balsamiq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28143" y="6642656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474221" y="-2836871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5036" y="3074541"/>
            <a:ext cx="3933895" cy="4318647"/>
          </a:xfrm>
          <a:custGeom>
            <a:avLst/>
            <a:gdLst/>
            <a:ahLst/>
            <a:cxnLst/>
            <a:rect l="l" t="t" r="r" b="b"/>
            <a:pathLst>
              <a:path w="3933895" h="4318647">
                <a:moveTo>
                  <a:pt x="0" y="0"/>
                </a:moveTo>
                <a:lnTo>
                  <a:pt x="3933895" y="0"/>
                </a:lnTo>
                <a:lnTo>
                  <a:pt x="3933895" y="4318647"/>
                </a:lnTo>
                <a:lnTo>
                  <a:pt x="0" y="4318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65005" y="3078650"/>
            <a:ext cx="4530644" cy="4973761"/>
          </a:xfrm>
          <a:custGeom>
            <a:avLst/>
            <a:gdLst/>
            <a:ahLst/>
            <a:cxnLst/>
            <a:rect l="l" t="t" r="r" b="b"/>
            <a:pathLst>
              <a:path w="4530644" h="4973761">
                <a:moveTo>
                  <a:pt x="0" y="0"/>
                </a:moveTo>
                <a:lnTo>
                  <a:pt x="4530644" y="0"/>
                </a:lnTo>
                <a:lnTo>
                  <a:pt x="4530644" y="4973762"/>
                </a:lnTo>
                <a:lnTo>
                  <a:pt x="0" y="4973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101310" y="3082759"/>
            <a:ext cx="4722893" cy="5184813"/>
          </a:xfrm>
          <a:custGeom>
            <a:avLst/>
            <a:gdLst/>
            <a:ahLst/>
            <a:cxnLst/>
            <a:rect l="l" t="t" r="r" b="b"/>
            <a:pathLst>
              <a:path w="4722893" h="5184813">
                <a:moveTo>
                  <a:pt x="0" y="0"/>
                </a:moveTo>
                <a:lnTo>
                  <a:pt x="4722893" y="0"/>
                </a:lnTo>
                <a:lnTo>
                  <a:pt x="4722893" y="5184813"/>
                </a:lnTo>
                <a:lnTo>
                  <a:pt x="0" y="5184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971783" y="9357108"/>
            <a:ext cx="210207" cy="2102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575202" y="2156471"/>
            <a:ext cx="210207" cy="21020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623869" y="223158"/>
            <a:ext cx="8520131" cy="2710951"/>
          </a:xfrm>
          <a:custGeom>
            <a:avLst/>
            <a:gdLst/>
            <a:ahLst/>
            <a:cxnLst/>
            <a:rect l="l" t="t" r="r" b="b"/>
            <a:pathLst>
              <a:path w="8520131" h="2710951">
                <a:moveTo>
                  <a:pt x="0" y="0"/>
                </a:moveTo>
                <a:lnTo>
                  <a:pt x="8520131" y="0"/>
                </a:lnTo>
                <a:lnTo>
                  <a:pt x="8520131" y="2710951"/>
                </a:lnTo>
                <a:lnTo>
                  <a:pt x="0" y="27109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742818" y="806620"/>
            <a:ext cx="6942571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>
                <a:solidFill>
                  <a:srgbClr val="FFFFFF"/>
                </a:solidFill>
                <a:latin typeface="Balsamiq Sans Bold"/>
              </a:rPr>
              <a:t>2. Komponen Sistem Operasi Untuk Sistem I/O</a:t>
            </a:r>
          </a:p>
        </p:txBody>
      </p:sp>
      <p:sp>
        <p:nvSpPr>
          <p:cNvPr id="40" name="Freeform 40"/>
          <p:cNvSpPr/>
          <p:nvPr/>
        </p:nvSpPr>
        <p:spPr>
          <a:xfrm rot="278887">
            <a:off x="4420282" y="8097652"/>
            <a:ext cx="1371267" cy="1278707"/>
          </a:xfrm>
          <a:custGeom>
            <a:avLst/>
            <a:gdLst/>
            <a:ahLst/>
            <a:cxnLst/>
            <a:rect l="l" t="t" r="r" b="b"/>
            <a:pathLst>
              <a:path w="1371267" h="1278707">
                <a:moveTo>
                  <a:pt x="0" y="0"/>
                </a:moveTo>
                <a:lnTo>
                  <a:pt x="1371267" y="0"/>
                </a:lnTo>
                <a:lnTo>
                  <a:pt x="1371267" y="1278707"/>
                </a:lnTo>
                <a:lnTo>
                  <a:pt x="0" y="12787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 rot="-1816903">
            <a:off x="11800105" y="2881173"/>
            <a:ext cx="1025628" cy="956398"/>
          </a:xfrm>
          <a:custGeom>
            <a:avLst/>
            <a:gdLst/>
            <a:ahLst/>
            <a:cxnLst/>
            <a:rect l="l" t="t" r="r" b="b"/>
            <a:pathLst>
              <a:path w="1025628" h="956398">
                <a:moveTo>
                  <a:pt x="0" y="0"/>
                </a:moveTo>
                <a:lnTo>
                  <a:pt x="1025628" y="0"/>
                </a:lnTo>
                <a:lnTo>
                  <a:pt x="1025628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 rot="-1141563">
            <a:off x="10165222" y="1026954"/>
            <a:ext cx="918880" cy="875442"/>
          </a:xfrm>
          <a:custGeom>
            <a:avLst/>
            <a:gdLst/>
            <a:ahLst/>
            <a:cxnLst/>
            <a:rect l="l" t="t" r="r" b="b"/>
            <a:pathLst>
              <a:path w="918880" h="875442">
                <a:moveTo>
                  <a:pt x="0" y="0"/>
                </a:moveTo>
                <a:lnTo>
                  <a:pt x="918880" y="0"/>
                </a:lnTo>
                <a:lnTo>
                  <a:pt x="918880" y="875442"/>
                </a:lnTo>
                <a:lnTo>
                  <a:pt x="0" y="875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3" name="Freeform 43"/>
          <p:cNvSpPr/>
          <p:nvPr/>
        </p:nvSpPr>
        <p:spPr>
          <a:xfrm rot="256394">
            <a:off x="16835967" y="8071368"/>
            <a:ext cx="843126" cy="803269"/>
          </a:xfrm>
          <a:custGeom>
            <a:avLst/>
            <a:gdLst/>
            <a:ahLst/>
            <a:cxnLst/>
            <a:rect l="l" t="t" r="r" b="b"/>
            <a:pathLst>
              <a:path w="843126" h="803269">
                <a:moveTo>
                  <a:pt x="0" y="0"/>
                </a:moveTo>
                <a:lnTo>
                  <a:pt x="843126" y="0"/>
                </a:lnTo>
                <a:lnTo>
                  <a:pt x="843126" y="803269"/>
                </a:lnTo>
                <a:lnTo>
                  <a:pt x="0" y="8032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4" name="Group 44"/>
          <p:cNvGrpSpPr/>
          <p:nvPr/>
        </p:nvGrpSpPr>
        <p:grpSpPr>
          <a:xfrm>
            <a:off x="11807049" y="8737005"/>
            <a:ext cx="210207" cy="210207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665036" y="3714370"/>
            <a:ext cx="3890798" cy="292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5"/>
              </a:lnSpc>
            </a:pPr>
            <a:r>
              <a:rPr lang="en-US" sz="3204">
                <a:solidFill>
                  <a:srgbClr val="535353"/>
                </a:solidFill>
                <a:latin typeface="Balsamiq Sans"/>
              </a:rPr>
              <a:t>Buffer :</a:t>
            </a:r>
          </a:p>
          <a:p>
            <a:pPr algn="l">
              <a:lnSpc>
                <a:spcPts val="3845"/>
              </a:lnSpc>
            </a:pPr>
            <a:r>
              <a:rPr lang="en-US" sz="3204">
                <a:solidFill>
                  <a:srgbClr val="535353"/>
                </a:solidFill>
                <a:latin typeface="Balsamiq Sans"/>
              </a:rPr>
              <a:t>Menampung sementara data dari/ke perangkat I/O.</a:t>
            </a:r>
          </a:p>
          <a:p>
            <a:pPr algn="l">
              <a:lnSpc>
                <a:spcPts val="3845"/>
              </a:lnSpc>
            </a:pPr>
            <a:endParaRPr lang="en-US" sz="3204">
              <a:solidFill>
                <a:srgbClr val="535353"/>
              </a:solidFill>
              <a:latin typeface="Balsamiq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201341" y="3710261"/>
            <a:ext cx="3885317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Spooling : Melakukan penjadwalan pemakaian I/O sistem supaya lebih efisien. 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737646" y="3706152"/>
            <a:ext cx="3885317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Menyediakan “Driver” untuk dapat melakukan operasi “rinci” untuk perangkat keras I/O.</a:t>
            </a: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535353"/>
              </a:solidFill>
              <a:latin typeface="Balsamiq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84081" y="729305"/>
            <a:ext cx="16020309" cy="8477995"/>
          </a:xfrm>
          <a:custGeom>
            <a:avLst/>
            <a:gdLst/>
            <a:ahLst/>
            <a:cxnLst/>
            <a:rect l="l" t="t" r="r" b="b"/>
            <a:pathLst>
              <a:path w="16020309" h="8477995">
                <a:moveTo>
                  <a:pt x="0" y="0"/>
                </a:moveTo>
                <a:lnTo>
                  <a:pt x="16020309" y="0"/>
                </a:lnTo>
                <a:lnTo>
                  <a:pt x="16020309" y="8477995"/>
                </a:lnTo>
                <a:lnTo>
                  <a:pt x="0" y="84779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78" t="-4480" r="-1312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4947545" y="8585616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096596" y="9355259"/>
            <a:ext cx="210207" cy="21020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4129076" y="9777521"/>
            <a:ext cx="210207" cy="21020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3390" y="5669002"/>
            <a:ext cx="210207" cy="21020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7392538" y="5563899"/>
            <a:ext cx="210207" cy="21020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543351" y="1716600"/>
            <a:ext cx="16358443" cy="813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3.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Manajemen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I/O Pada Windows</a:t>
            </a:r>
          </a:p>
          <a:p>
            <a:pPr algn="l">
              <a:lnSpc>
                <a:spcPts val="4270"/>
              </a:lnSpc>
            </a:pPr>
            <a:endParaRPr lang="en-US" sz="3558" dirty="0">
              <a:solidFill>
                <a:srgbClr val="535353"/>
              </a:solidFill>
              <a:latin typeface="Balsamiq Sans Bold"/>
            </a:endParaRPr>
          </a:p>
          <a:p>
            <a:pPr algn="l">
              <a:lnSpc>
                <a:spcPts val="4270"/>
              </a:lnSpc>
            </a:pP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Dalam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windows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sistem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/o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menyediakan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model driver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berlapis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yang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dinamakan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stack.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Biasanya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IRP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akan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berpindah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dari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satu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driver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ke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driver lain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dalam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satu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stack yang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sama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ke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fasilitas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komunikasi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.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Misalkan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mouse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ketika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digunakan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harus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berkomunikasi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dengan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USB hub,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kemudian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USB hub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harus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berkomunikasi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dengan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USB Host Controller,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selanjutnya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USB Host Controller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harus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berkomunikasi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melalui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PCI bus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ke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seluruh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hardware computer.</a:t>
            </a:r>
          </a:p>
          <a:p>
            <a:pPr algn="l">
              <a:lnSpc>
                <a:spcPts val="4270"/>
              </a:lnSpc>
            </a:pPr>
            <a:endParaRPr lang="en-US" sz="3558" dirty="0">
              <a:solidFill>
                <a:srgbClr val="535353"/>
              </a:solidFill>
              <a:latin typeface="Balsamiq Sans Bold"/>
            </a:endParaRPr>
          </a:p>
          <a:p>
            <a:pPr algn="l">
              <a:lnSpc>
                <a:spcPts val="4270"/>
              </a:lnSpc>
            </a:pP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I/O manager pada windows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mempunyai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2 sub component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yaitu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: Plug and Play manager and power manager. PnP manager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adalah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teknologi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PnP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milik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Microsoft yang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berfungsi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untuk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mengenali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dan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mengadaptasi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perubahan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pada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konfigurasi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hardware. Agar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Pnp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bekerja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maka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perangkat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dan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drivernya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harus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memenuhi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</a:t>
            </a:r>
            <a:r>
              <a:rPr lang="en-US" sz="3558" dirty="0" err="1">
                <a:solidFill>
                  <a:srgbClr val="535353"/>
                </a:solidFill>
                <a:latin typeface="Balsamiq Sans Bold"/>
              </a:rPr>
              <a:t>standar</a:t>
            </a:r>
            <a:r>
              <a:rPr lang="en-US" sz="3558" dirty="0">
                <a:solidFill>
                  <a:srgbClr val="535353"/>
                </a:solidFill>
                <a:latin typeface="Balsamiq Sans Bold"/>
              </a:rPr>
              <a:t> PnP.</a:t>
            </a:r>
          </a:p>
          <a:p>
            <a:pPr algn="l">
              <a:lnSpc>
                <a:spcPts val="4270"/>
              </a:lnSpc>
            </a:pPr>
            <a:endParaRPr lang="en-US" sz="3558" dirty="0">
              <a:solidFill>
                <a:srgbClr val="535353"/>
              </a:solidFill>
              <a:latin typeface="Balsamiq Sans Bold"/>
            </a:endParaRPr>
          </a:p>
        </p:txBody>
      </p:sp>
      <p:sp>
        <p:nvSpPr>
          <p:cNvPr id="47" name="Freeform 47"/>
          <p:cNvSpPr/>
          <p:nvPr/>
        </p:nvSpPr>
        <p:spPr>
          <a:xfrm rot="278887">
            <a:off x="-2225476" y="3612466"/>
            <a:ext cx="1681868" cy="1568342"/>
          </a:xfrm>
          <a:custGeom>
            <a:avLst/>
            <a:gdLst/>
            <a:ahLst/>
            <a:cxnLst/>
            <a:rect l="l" t="t" r="r" b="b"/>
            <a:pathLst>
              <a:path w="1681868" h="1568342">
                <a:moveTo>
                  <a:pt x="0" y="0"/>
                </a:moveTo>
                <a:lnTo>
                  <a:pt x="1681867" y="0"/>
                </a:lnTo>
                <a:lnTo>
                  <a:pt x="1681867" y="1568342"/>
                </a:lnTo>
                <a:lnTo>
                  <a:pt x="0" y="1568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 rot="-998660">
            <a:off x="11039376" y="605764"/>
            <a:ext cx="1349923" cy="1258803"/>
          </a:xfrm>
          <a:custGeom>
            <a:avLst/>
            <a:gdLst/>
            <a:ahLst/>
            <a:cxnLst/>
            <a:rect l="l" t="t" r="r" b="b"/>
            <a:pathLst>
              <a:path w="1349923" h="1258803">
                <a:moveTo>
                  <a:pt x="0" y="0"/>
                </a:moveTo>
                <a:lnTo>
                  <a:pt x="1349923" y="0"/>
                </a:lnTo>
                <a:lnTo>
                  <a:pt x="1349923" y="1258803"/>
                </a:lnTo>
                <a:lnTo>
                  <a:pt x="0" y="1258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43464" y="2523564"/>
            <a:ext cx="11933422" cy="3146084"/>
          </a:xfrm>
          <a:custGeom>
            <a:avLst/>
            <a:gdLst/>
            <a:ahLst/>
            <a:cxnLst/>
            <a:rect l="l" t="t" r="r" b="b"/>
            <a:pathLst>
              <a:path w="11933422" h="3146084">
                <a:moveTo>
                  <a:pt x="0" y="0"/>
                </a:moveTo>
                <a:lnTo>
                  <a:pt x="11933422" y="0"/>
                </a:lnTo>
                <a:lnTo>
                  <a:pt x="11933422" y="3146084"/>
                </a:lnTo>
                <a:lnTo>
                  <a:pt x="0" y="3146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28143" y="6642656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474221" y="-2836871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971783" y="9357108"/>
            <a:ext cx="210207" cy="2102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575202" y="2156471"/>
            <a:ext cx="210207" cy="2102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623869" y="-12814"/>
            <a:ext cx="7796231" cy="2480619"/>
          </a:xfrm>
          <a:custGeom>
            <a:avLst/>
            <a:gdLst/>
            <a:ahLst/>
            <a:cxnLst/>
            <a:rect l="l" t="t" r="r" b="b"/>
            <a:pathLst>
              <a:path w="7796231" h="2480619">
                <a:moveTo>
                  <a:pt x="0" y="0"/>
                </a:moveTo>
                <a:lnTo>
                  <a:pt x="7796231" y="0"/>
                </a:lnTo>
                <a:lnTo>
                  <a:pt x="7796231" y="2480619"/>
                </a:lnTo>
                <a:lnTo>
                  <a:pt x="0" y="24806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278887">
            <a:off x="1195378" y="4538385"/>
            <a:ext cx="1703847" cy="1588837"/>
          </a:xfrm>
          <a:custGeom>
            <a:avLst/>
            <a:gdLst/>
            <a:ahLst/>
            <a:cxnLst/>
            <a:rect l="l" t="t" r="r" b="b"/>
            <a:pathLst>
              <a:path w="1703847" h="1588837">
                <a:moveTo>
                  <a:pt x="0" y="0"/>
                </a:moveTo>
                <a:lnTo>
                  <a:pt x="1703847" y="0"/>
                </a:lnTo>
                <a:lnTo>
                  <a:pt x="1703847" y="1588837"/>
                </a:lnTo>
                <a:lnTo>
                  <a:pt x="0" y="15888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 rot="-1816903">
            <a:off x="15458969" y="4665301"/>
            <a:ext cx="1025628" cy="956398"/>
          </a:xfrm>
          <a:custGeom>
            <a:avLst/>
            <a:gdLst/>
            <a:ahLst/>
            <a:cxnLst/>
            <a:rect l="l" t="t" r="r" b="b"/>
            <a:pathLst>
              <a:path w="1025628" h="956398">
                <a:moveTo>
                  <a:pt x="0" y="0"/>
                </a:moveTo>
                <a:lnTo>
                  <a:pt x="1025628" y="0"/>
                </a:lnTo>
                <a:lnTo>
                  <a:pt x="1025628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459903">
            <a:off x="9206218" y="943704"/>
            <a:ext cx="1053287" cy="1003495"/>
          </a:xfrm>
          <a:custGeom>
            <a:avLst/>
            <a:gdLst/>
            <a:ahLst/>
            <a:cxnLst/>
            <a:rect l="l" t="t" r="r" b="b"/>
            <a:pathLst>
              <a:path w="1053287" h="1003495">
                <a:moveTo>
                  <a:pt x="0" y="0"/>
                </a:moveTo>
                <a:lnTo>
                  <a:pt x="1053287" y="0"/>
                </a:lnTo>
                <a:lnTo>
                  <a:pt x="1053287" y="1003495"/>
                </a:lnTo>
                <a:lnTo>
                  <a:pt x="0" y="10034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0" name="Freeform 40"/>
          <p:cNvSpPr/>
          <p:nvPr/>
        </p:nvSpPr>
        <p:spPr>
          <a:xfrm rot="256394">
            <a:off x="16993334" y="8077239"/>
            <a:ext cx="690949" cy="658286"/>
          </a:xfrm>
          <a:custGeom>
            <a:avLst/>
            <a:gdLst/>
            <a:ahLst/>
            <a:cxnLst/>
            <a:rect l="l" t="t" r="r" b="b"/>
            <a:pathLst>
              <a:path w="690949" h="658286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1" name="Group 41"/>
          <p:cNvGrpSpPr/>
          <p:nvPr/>
        </p:nvGrpSpPr>
        <p:grpSpPr>
          <a:xfrm>
            <a:off x="11807049" y="8737005"/>
            <a:ext cx="210207" cy="21020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191988" y="637150"/>
            <a:ext cx="6570887" cy="23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7"/>
              </a:lnSpc>
            </a:pPr>
            <a:r>
              <a:rPr lang="en-US" sz="6519">
                <a:solidFill>
                  <a:srgbClr val="FFFFFF"/>
                </a:solidFill>
                <a:latin typeface="Balsamiq Sans Bold"/>
              </a:rPr>
              <a:t>4. Manajemen I/O Pada Linux</a:t>
            </a:r>
          </a:p>
          <a:p>
            <a:pPr algn="l">
              <a:lnSpc>
                <a:spcPts val="5867"/>
              </a:lnSpc>
            </a:pPr>
            <a:endParaRPr lang="en-US" sz="6519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307293" y="3115531"/>
            <a:ext cx="10401731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Dalam Linux system i/o kurang lebih mirip dengan yang terdapat pada Unix. User dapat membuka saluran akses ke perangkat sama seperti membuka file-perangkat lain yang tampak sebagai objek dalam file sistem.</a:t>
            </a: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535353"/>
              </a:solidFill>
              <a:latin typeface="Balsamiq Sans"/>
            </a:endParaRPr>
          </a:p>
        </p:txBody>
      </p:sp>
      <p:sp>
        <p:nvSpPr>
          <p:cNvPr id="46" name="Freeform 46"/>
          <p:cNvSpPr/>
          <p:nvPr/>
        </p:nvSpPr>
        <p:spPr>
          <a:xfrm>
            <a:off x="4143464" y="5872189"/>
            <a:ext cx="11933422" cy="3146084"/>
          </a:xfrm>
          <a:custGeom>
            <a:avLst/>
            <a:gdLst/>
            <a:ahLst/>
            <a:cxnLst/>
            <a:rect l="l" t="t" r="r" b="b"/>
            <a:pathLst>
              <a:path w="11933422" h="3146084">
                <a:moveTo>
                  <a:pt x="0" y="0"/>
                </a:moveTo>
                <a:lnTo>
                  <a:pt x="11933422" y="0"/>
                </a:lnTo>
                <a:lnTo>
                  <a:pt x="11933422" y="3146084"/>
                </a:lnTo>
                <a:lnTo>
                  <a:pt x="0" y="3146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7" name="TextBox 47"/>
          <p:cNvSpPr txBox="1"/>
          <p:nvPr/>
        </p:nvSpPr>
        <p:spPr>
          <a:xfrm>
            <a:off x="5307293" y="6464156"/>
            <a:ext cx="10401731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Linux membagi semua perangkat i/o menjadi 3 kelas: 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•block devices, 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•character devices,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</a:rPr>
              <a:t>•network devices.</a:t>
            </a: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535353"/>
              </a:solidFill>
              <a:latin typeface="Balsamiq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23228" y="-1787910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061758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096596" y="9355259"/>
            <a:ext cx="210207" cy="2102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4129076" y="9777521"/>
            <a:ext cx="210207" cy="210207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713390" y="5669002"/>
            <a:ext cx="210207" cy="210207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392538" y="5563899"/>
            <a:ext cx="210207" cy="2102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 rot="278887">
            <a:off x="1229298" y="989164"/>
            <a:ext cx="1681868" cy="1568342"/>
          </a:xfrm>
          <a:custGeom>
            <a:avLst/>
            <a:gdLst/>
            <a:ahLst/>
            <a:cxnLst/>
            <a:rect l="l" t="t" r="r" b="b"/>
            <a:pathLst>
              <a:path w="1681868" h="1568342">
                <a:moveTo>
                  <a:pt x="0" y="0"/>
                </a:moveTo>
                <a:lnTo>
                  <a:pt x="1681867" y="0"/>
                </a:lnTo>
                <a:lnTo>
                  <a:pt x="1681867" y="1568341"/>
                </a:lnTo>
                <a:lnTo>
                  <a:pt x="0" y="1568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3807701" y="352777"/>
            <a:ext cx="11139844" cy="2936868"/>
          </a:xfrm>
          <a:custGeom>
            <a:avLst/>
            <a:gdLst/>
            <a:ahLst/>
            <a:cxnLst/>
            <a:rect l="l" t="t" r="r" b="b"/>
            <a:pathLst>
              <a:path w="11139844" h="2936868">
                <a:moveTo>
                  <a:pt x="0" y="0"/>
                </a:moveTo>
                <a:lnTo>
                  <a:pt x="11139844" y="0"/>
                </a:lnTo>
                <a:lnTo>
                  <a:pt x="11139844" y="2936868"/>
                </a:lnTo>
                <a:lnTo>
                  <a:pt x="0" y="2936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-998660">
            <a:off x="15757378" y="8456864"/>
            <a:ext cx="1349923" cy="1258803"/>
          </a:xfrm>
          <a:custGeom>
            <a:avLst/>
            <a:gdLst/>
            <a:ahLst/>
            <a:cxnLst/>
            <a:rect l="l" t="t" r="r" b="b"/>
            <a:pathLst>
              <a:path w="1349923" h="1258803">
                <a:moveTo>
                  <a:pt x="0" y="0"/>
                </a:moveTo>
                <a:lnTo>
                  <a:pt x="1349923" y="0"/>
                </a:lnTo>
                <a:lnTo>
                  <a:pt x="1349923" y="1258803"/>
                </a:lnTo>
                <a:lnTo>
                  <a:pt x="0" y="1258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 rot="-510247">
            <a:off x="8796332" y="8726313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9" name="Freeform 49"/>
          <p:cNvSpPr/>
          <p:nvPr/>
        </p:nvSpPr>
        <p:spPr>
          <a:xfrm rot="1077083">
            <a:off x="13786395" y="1726338"/>
            <a:ext cx="1195982" cy="1139445"/>
          </a:xfrm>
          <a:custGeom>
            <a:avLst/>
            <a:gdLst/>
            <a:ahLst/>
            <a:cxnLst/>
            <a:rect l="l" t="t" r="r" b="b"/>
            <a:pathLst>
              <a:path w="1195982" h="1139445">
                <a:moveTo>
                  <a:pt x="0" y="0"/>
                </a:moveTo>
                <a:lnTo>
                  <a:pt x="1195982" y="0"/>
                </a:lnTo>
                <a:lnTo>
                  <a:pt x="1195982" y="1139445"/>
                </a:lnTo>
                <a:lnTo>
                  <a:pt x="0" y="1139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0" name="Freeform 50"/>
          <p:cNvSpPr/>
          <p:nvPr/>
        </p:nvSpPr>
        <p:spPr>
          <a:xfrm rot="213298">
            <a:off x="5164578" y="2049181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6" y="0"/>
                </a:lnTo>
                <a:lnTo>
                  <a:pt x="695336" y="662465"/>
                </a:lnTo>
                <a:lnTo>
                  <a:pt x="0" y="662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1" name="Group 51"/>
          <p:cNvGrpSpPr/>
          <p:nvPr/>
        </p:nvGrpSpPr>
        <p:grpSpPr>
          <a:xfrm>
            <a:off x="13545502" y="7390447"/>
            <a:ext cx="188595" cy="184785"/>
            <a:chOff x="0" y="0"/>
            <a:chExt cx="251460" cy="246380"/>
          </a:xfrm>
        </p:grpSpPr>
        <p:sp>
          <p:nvSpPr>
            <p:cNvPr id="52" name="Freeform 52"/>
            <p:cNvSpPr/>
            <p:nvPr/>
          </p:nvSpPr>
          <p:spPr>
            <a:xfrm>
              <a:off x="49530" y="49530"/>
              <a:ext cx="149860" cy="151130"/>
            </a:xfrm>
            <a:custGeom>
              <a:avLst/>
              <a:gdLst/>
              <a:ahLst/>
              <a:cxnLst/>
              <a:rect l="l" t="t" r="r" b="b"/>
              <a:pathLst>
                <a:path w="149860" h="151130">
                  <a:moveTo>
                    <a:pt x="149860" y="53340"/>
                  </a:moveTo>
                  <a:cubicBezTo>
                    <a:pt x="130810" y="134620"/>
                    <a:pt x="121920" y="140970"/>
                    <a:pt x="109220" y="144780"/>
                  </a:cubicBezTo>
                  <a:cubicBezTo>
                    <a:pt x="9144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CEC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1133803" y="3022355"/>
            <a:ext cx="3094309" cy="3094309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D9AD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18157" lvl="1" indent="-259078" algn="ctr">
                <a:lnSpc>
                  <a:spcPts val="3359"/>
                </a:lnSpc>
                <a:buAutoNum type="arabicPeriod"/>
              </a:pPr>
              <a:r>
                <a:rPr lang="en-US" sz="2399">
                  <a:solidFill>
                    <a:srgbClr val="FDFDFD"/>
                  </a:solidFill>
                  <a:latin typeface="Glacial Indifference"/>
                </a:rPr>
                <a:t>Mengirim perintah ke perangkat I/O agar menyediakan layanan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4942487" y="5143500"/>
            <a:ext cx="3086100" cy="3086100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D9ADD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DFDFD"/>
                  </a:solidFill>
                  <a:latin typeface="Glacial Indifference"/>
                </a:rPr>
                <a:t>2. Menangani interupsi perangkat I/O.</a:t>
              </a:r>
            </a:p>
            <a:p>
              <a:pPr algn="ctr">
                <a:lnSpc>
                  <a:spcPts val="2659"/>
                </a:lnSpc>
              </a:pPr>
              <a:endParaRPr lang="en-US" sz="2399">
                <a:solidFill>
                  <a:srgbClr val="FDFDFD"/>
                </a:solidFill>
                <a:latin typeface="Glacial Indifference"/>
              </a:endParaRP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9144000" y="3909857"/>
            <a:ext cx="3211171" cy="3211171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D9ADD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DFDFD"/>
                  </a:solidFill>
                  <a:latin typeface="Glacial Indifference"/>
                </a:rPr>
                <a:t>3. Menangani kesalahan perangkat I/O.</a:t>
              </a:r>
            </a:p>
            <a:p>
              <a:pPr algn="ctr">
                <a:lnSpc>
                  <a:spcPts val="2659"/>
                </a:lnSpc>
              </a:pPr>
              <a:endParaRPr lang="en-US" sz="2399">
                <a:solidFill>
                  <a:srgbClr val="FDFDFD"/>
                </a:solidFill>
                <a:latin typeface="Glacial Indifference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3071855" y="5147020"/>
            <a:ext cx="3308701" cy="3308701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D9ADD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DFDFD"/>
                  </a:solidFill>
                  <a:latin typeface="Glacial Indifference"/>
                </a:rPr>
                <a:t>4. Menyediakan interface ke pemakai.</a:t>
              </a:r>
            </a:p>
            <a:p>
              <a:pPr algn="ctr">
                <a:lnSpc>
                  <a:spcPts val="3079"/>
                </a:lnSpc>
              </a:pPr>
              <a:endParaRPr lang="en-US" sz="2399">
                <a:solidFill>
                  <a:srgbClr val="FDFDFD"/>
                </a:solidFill>
                <a:latin typeface="Glacial Indifference"/>
              </a:endParaRPr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5932829" y="699214"/>
            <a:ext cx="6422341" cy="3229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3"/>
              </a:lnSpc>
            </a:pPr>
            <a:r>
              <a:rPr lang="en-US" sz="6904">
                <a:solidFill>
                  <a:srgbClr val="FFFFFF"/>
                </a:solidFill>
                <a:latin typeface="Balsamiq Sans Bold"/>
              </a:rPr>
              <a:t>5. Fungsi Manajemen I/O (Input/Output)</a:t>
            </a:r>
          </a:p>
          <a:p>
            <a:pPr algn="ctr">
              <a:lnSpc>
                <a:spcPts val="6213"/>
              </a:lnSpc>
            </a:pPr>
            <a:endParaRPr lang="en-US" sz="6904">
              <a:solidFill>
                <a:srgbClr val="FFFFFF"/>
              </a:solidFill>
              <a:latin typeface="Balsamiq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28143" y="6642656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474221" y="-2836871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971783" y="9357108"/>
            <a:ext cx="210207" cy="2102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575202" y="2156471"/>
            <a:ext cx="210207" cy="21020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623869" y="196303"/>
            <a:ext cx="7796231" cy="2480619"/>
          </a:xfrm>
          <a:custGeom>
            <a:avLst/>
            <a:gdLst/>
            <a:ahLst/>
            <a:cxnLst/>
            <a:rect l="l" t="t" r="r" b="b"/>
            <a:pathLst>
              <a:path w="7796231" h="2480619">
                <a:moveTo>
                  <a:pt x="0" y="0"/>
                </a:moveTo>
                <a:lnTo>
                  <a:pt x="7796231" y="0"/>
                </a:lnTo>
                <a:lnTo>
                  <a:pt x="7796231" y="2480619"/>
                </a:lnTo>
                <a:lnTo>
                  <a:pt x="0" y="24806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1816903">
            <a:off x="15458969" y="4665301"/>
            <a:ext cx="1025628" cy="956398"/>
          </a:xfrm>
          <a:custGeom>
            <a:avLst/>
            <a:gdLst/>
            <a:ahLst/>
            <a:cxnLst/>
            <a:rect l="l" t="t" r="r" b="b"/>
            <a:pathLst>
              <a:path w="1025628" h="956398">
                <a:moveTo>
                  <a:pt x="0" y="0"/>
                </a:moveTo>
                <a:lnTo>
                  <a:pt x="1025628" y="0"/>
                </a:lnTo>
                <a:lnTo>
                  <a:pt x="1025628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459903">
            <a:off x="9206218" y="943704"/>
            <a:ext cx="1053287" cy="1003495"/>
          </a:xfrm>
          <a:custGeom>
            <a:avLst/>
            <a:gdLst/>
            <a:ahLst/>
            <a:cxnLst/>
            <a:rect l="l" t="t" r="r" b="b"/>
            <a:pathLst>
              <a:path w="1053287" h="1003495">
                <a:moveTo>
                  <a:pt x="0" y="0"/>
                </a:moveTo>
                <a:lnTo>
                  <a:pt x="1053287" y="0"/>
                </a:lnTo>
                <a:lnTo>
                  <a:pt x="1053287" y="1003495"/>
                </a:lnTo>
                <a:lnTo>
                  <a:pt x="0" y="1003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8" name="Freeform 38"/>
          <p:cNvSpPr/>
          <p:nvPr/>
        </p:nvSpPr>
        <p:spPr>
          <a:xfrm rot="256394">
            <a:off x="16993334" y="8077239"/>
            <a:ext cx="690949" cy="658286"/>
          </a:xfrm>
          <a:custGeom>
            <a:avLst/>
            <a:gdLst/>
            <a:ahLst/>
            <a:cxnLst/>
            <a:rect l="l" t="t" r="r" b="b"/>
            <a:pathLst>
              <a:path w="690949" h="658286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9" name="Group 39"/>
          <p:cNvGrpSpPr/>
          <p:nvPr/>
        </p:nvGrpSpPr>
        <p:grpSpPr>
          <a:xfrm>
            <a:off x="11807049" y="8737005"/>
            <a:ext cx="210207" cy="210207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74765" y="559248"/>
            <a:ext cx="953935" cy="1754729"/>
          </a:xfrm>
          <a:custGeom>
            <a:avLst/>
            <a:gdLst/>
            <a:ahLst/>
            <a:cxnLst/>
            <a:rect l="l" t="t" r="r" b="b"/>
            <a:pathLst>
              <a:path w="953935" h="1754729">
                <a:moveTo>
                  <a:pt x="0" y="0"/>
                </a:moveTo>
                <a:lnTo>
                  <a:pt x="953935" y="0"/>
                </a:lnTo>
                <a:lnTo>
                  <a:pt x="953935" y="1754730"/>
                </a:lnTo>
                <a:lnTo>
                  <a:pt x="0" y="17547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551733" y="2313978"/>
            <a:ext cx="5554484" cy="6360260"/>
          </a:xfrm>
          <a:custGeom>
            <a:avLst/>
            <a:gdLst/>
            <a:ahLst/>
            <a:cxnLst/>
            <a:rect l="l" t="t" r="r" b="b"/>
            <a:pathLst>
              <a:path w="5554484" h="6360260">
                <a:moveTo>
                  <a:pt x="0" y="0"/>
                </a:moveTo>
                <a:lnTo>
                  <a:pt x="5554484" y="0"/>
                </a:lnTo>
                <a:lnTo>
                  <a:pt x="5554484" y="6360260"/>
                </a:lnTo>
                <a:lnTo>
                  <a:pt x="0" y="636026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7321943" y="3818113"/>
            <a:ext cx="5554484" cy="6360260"/>
          </a:xfrm>
          <a:custGeom>
            <a:avLst/>
            <a:gdLst/>
            <a:ahLst/>
            <a:cxnLst/>
            <a:rect l="l" t="t" r="r" b="b"/>
            <a:pathLst>
              <a:path w="5554484" h="6360260">
                <a:moveTo>
                  <a:pt x="0" y="0"/>
                </a:moveTo>
                <a:lnTo>
                  <a:pt x="5554484" y="0"/>
                </a:lnTo>
                <a:lnTo>
                  <a:pt x="5554484" y="6360260"/>
                </a:lnTo>
                <a:lnTo>
                  <a:pt x="0" y="636026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085869" y="3952232"/>
            <a:ext cx="4604807" cy="3759197"/>
          </a:xfrm>
          <a:custGeom>
            <a:avLst/>
            <a:gdLst/>
            <a:ahLst/>
            <a:cxnLst/>
            <a:rect l="l" t="t" r="r" b="b"/>
            <a:pathLst>
              <a:path w="4604807" h="3759197">
                <a:moveTo>
                  <a:pt x="0" y="0"/>
                </a:moveTo>
                <a:lnTo>
                  <a:pt x="4604807" y="0"/>
                </a:lnTo>
                <a:lnTo>
                  <a:pt x="4604807" y="3759197"/>
                </a:lnTo>
                <a:lnTo>
                  <a:pt x="0" y="37591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8001194" y="5494108"/>
            <a:ext cx="4604807" cy="3759197"/>
          </a:xfrm>
          <a:custGeom>
            <a:avLst/>
            <a:gdLst/>
            <a:ahLst/>
            <a:cxnLst/>
            <a:rect l="l" t="t" r="r" b="b"/>
            <a:pathLst>
              <a:path w="4604807" h="3759197">
                <a:moveTo>
                  <a:pt x="0" y="0"/>
                </a:moveTo>
                <a:lnTo>
                  <a:pt x="4604807" y="0"/>
                </a:lnTo>
                <a:lnTo>
                  <a:pt x="4604807" y="3759197"/>
                </a:lnTo>
                <a:lnTo>
                  <a:pt x="0" y="37591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1191988" y="588207"/>
            <a:ext cx="6047012" cy="2098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9"/>
              </a:lnSpc>
            </a:pPr>
            <a:r>
              <a:rPr lang="en-US" sz="5932">
                <a:solidFill>
                  <a:srgbClr val="FFFFFF"/>
                </a:solidFill>
                <a:latin typeface="Balsamiq Sans Bold"/>
              </a:rPr>
              <a:t>6. Perangkat I/O (Input/Output)</a:t>
            </a:r>
          </a:p>
          <a:p>
            <a:pPr algn="l">
              <a:lnSpc>
                <a:spcPts val="5339"/>
              </a:lnSpc>
            </a:pPr>
            <a:endParaRPr lang="en-US" sz="5932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191988" y="3521518"/>
            <a:ext cx="4127401" cy="386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sz="3677">
                <a:solidFill>
                  <a:srgbClr val="000000"/>
                </a:solidFill>
                <a:latin typeface="Glacial Indifference"/>
              </a:rPr>
              <a:t>Software</a:t>
            </a:r>
          </a:p>
          <a:p>
            <a:pPr marL="794074" lvl="1" indent="-397037" algn="just">
              <a:lnSpc>
                <a:spcPts val="5149"/>
              </a:lnSpc>
              <a:buFont typeface="Arial"/>
              <a:buChar char="•"/>
            </a:pPr>
            <a:r>
              <a:rPr lang="en-US" sz="3677">
                <a:solidFill>
                  <a:srgbClr val="000000"/>
                </a:solidFill>
                <a:latin typeface="Glacial Indifference"/>
              </a:rPr>
              <a:t>Device handler</a:t>
            </a:r>
          </a:p>
          <a:p>
            <a:pPr marL="794074" lvl="1" indent="-397037" algn="just">
              <a:lnSpc>
                <a:spcPts val="5149"/>
              </a:lnSpc>
              <a:buFont typeface="Arial"/>
              <a:buChar char="•"/>
            </a:pPr>
            <a:r>
              <a:rPr lang="en-US" sz="3677">
                <a:solidFill>
                  <a:srgbClr val="000000"/>
                </a:solidFill>
                <a:latin typeface="Glacial Indifference"/>
              </a:rPr>
              <a:t>Interrupt handler</a:t>
            </a:r>
          </a:p>
          <a:p>
            <a:pPr marL="794074" lvl="1" indent="-397037" algn="just">
              <a:lnSpc>
                <a:spcPts val="5149"/>
              </a:lnSpc>
              <a:buFont typeface="Arial"/>
              <a:buChar char="•"/>
            </a:pPr>
            <a:r>
              <a:rPr lang="en-US" sz="3677">
                <a:solidFill>
                  <a:srgbClr val="000000"/>
                </a:solidFill>
                <a:latin typeface="Glacial Indifference"/>
              </a:rPr>
              <a:t>Subsistem</a:t>
            </a:r>
          </a:p>
          <a:p>
            <a:pPr marL="794074" lvl="1" indent="-397037" algn="just">
              <a:lnSpc>
                <a:spcPts val="5149"/>
              </a:lnSpc>
              <a:buFont typeface="Arial"/>
              <a:buChar char="•"/>
            </a:pPr>
            <a:r>
              <a:rPr lang="en-US" sz="3677">
                <a:solidFill>
                  <a:srgbClr val="000000"/>
                </a:solidFill>
                <a:latin typeface="Glacial Indifference"/>
              </a:rPr>
              <a:t>Pustaka aplikasi</a:t>
            </a:r>
          </a:p>
          <a:p>
            <a:pPr algn="just">
              <a:lnSpc>
                <a:spcPts val="5149"/>
              </a:lnSpc>
            </a:pPr>
            <a:endParaRPr lang="en-US" sz="3677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7862840" y="5636574"/>
            <a:ext cx="5013587" cy="264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4"/>
              </a:lnSpc>
              <a:spcBef>
                <a:spcPct val="0"/>
              </a:spcBef>
            </a:pPr>
            <a:r>
              <a:rPr lang="en-US" sz="3781">
                <a:solidFill>
                  <a:srgbClr val="000000"/>
                </a:solidFill>
                <a:latin typeface="Glacial Indifference"/>
              </a:rPr>
              <a:t>Hardware</a:t>
            </a:r>
          </a:p>
          <a:p>
            <a:pPr marL="816533" lvl="1" indent="-408266" algn="l">
              <a:lnSpc>
                <a:spcPts val="5294"/>
              </a:lnSpc>
              <a:buFont typeface="Arial"/>
              <a:buChar char="•"/>
            </a:pPr>
            <a:r>
              <a:rPr lang="en-US" sz="3781">
                <a:solidFill>
                  <a:srgbClr val="000000"/>
                </a:solidFill>
                <a:latin typeface="Glacial Indifference"/>
              </a:rPr>
              <a:t>Device driver</a:t>
            </a:r>
          </a:p>
          <a:p>
            <a:pPr marL="816533" lvl="1" indent="-408266" algn="l">
              <a:lnSpc>
                <a:spcPts val="5294"/>
              </a:lnSpc>
              <a:buFont typeface="Arial"/>
              <a:buChar char="•"/>
            </a:pPr>
            <a:r>
              <a:rPr lang="en-US" sz="3781">
                <a:solidFill>
                  <a:srgbClr val="000000"/>
                </a:solidFill>
                <a:latin typeface="Glacial Indifference"/>
              </a:rPr>
              <a:t>Bus I/O</a:t>
            </a:r>
          </a:p>
          <a:p>
            <a:pPr marL="816533" lvl="1" indent="-408266" algn="l">
              <a:lnSpc>
                <a:spcPts val="5294"/>
              </a:lnSpc>
              <a:buFont typeface="Arial"/>
              <a:buChar char="•"/>
            </a:pPr>
            <a:r>
              <a:rPr lang="en-US" sz="3781">
                <a:solidFill>
                  <a:srgbClr val="000000"/>
                </a:solidFill>
                <a:latin typeface="Glacial Indifference"/>
              </a:rPr>
              <a:t>Device controller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5794" y="-388344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8952442"/>
            <a:ext cx="210207" cy="2102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326622" y="818493"/>
            <a:ext cx="210207" cy="21020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096596" y="9355259"/>
            <a:ext cx="210207" cy="2102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4129076" y="9777521"/>
            <a:ext cx="210207" cy="210207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713390" y="5669002"/>
            <a:ext cx="210207" cy="210207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392538" y="5563899"/>
            <a:ext cx="210207" cy="2102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8110" y="51464"/>
            <a:ext cx="9135890" cy="2408553"/>
          </a:xfrm>
          <a:custGeom>
            <a:avLst/>
            <a:gdLst/>
            <a:ahLst/>
            <a:cxnLst/>
            <a:rect l="l" t="t" r="r" b="b"/>
            <a:pathLst>
              <a:path w="9135890" h="2408553">
                <a:moveTo>
                  <a:pt x="0" y="0"/>
                </a:moveTo>
                <a:lnTo>
                  <a:pt x="9135890" y="0"/>
                </a:lnTo>
                <a:lnTo>
                  <a:pt x="9135890" y="2408553"/>
                </a:lnTo>
                <a:lnTo>
                  <a:pt x="0" y="2408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 rot="1077083">
            <a:off x="13786395" y="1726338"/>
            <a:ext cx="1195982" cy="1139445"/>
          </a:xfrm>
          <a:custGeom>
            <a:avLst/>
            <a:gdLst/>
            <a:ahLst/>
            <a:cxnLst/>
            <a:rect l="l" t="t" r="r" b="b"/>
            <a:pathLst>
              <a:path w="1195982" h="1139445">
                <a:moveTo>
                  <a:pt x="0" y="0"/>
                </a:moveTo>
                <a:lnTo>
                  <a:pt x="1195982" y="0"/>
                </a:lnTo>
                <a:lnTo>
                  <a:pt x="1195982" y="1139445"/>
                </a:lnTo>
                <a:lnTo>
                  <a:pt x="0" y="11394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7" name="Freeform 47"/>
          <p:cNvSpPr/>
          <p:nvPr/>
        </p:nvSpPr>
        <p:spPr>
          <a:xfrm rot="213298">
            <a:off x="5164578" y="2049181"/>
            <a:ext cx="695336" cy="662466"/>
          </a:xfrm>
          <a:custGeom>
            <a:avLst/>
            <a:gdLst/>
            <a:ahLst/>
            <a:cxnLst/>
            <a:rect l="l" t="t" r="r" b="b"/>
            <a:pathLst>
              <a:path w="695336" h="662466">
                <a:moveTo>
                  <a:pt x="0" y="0"/>
                </a:moveTo>
                <a:lnTo>
                  <a:pt x="695336" y="0"/>
                </a:lnTo>
                <a:lnTo>
                  <a:pt x="695336" y="662465"/>
                </a:lnTo>
                <a:lnTo>
                  <a:pt x="0" y="662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8" name="Freeform 48"/>
          <p:cNvSpPr/>
          <p:nvPr/>
        </p:nvSpPr>
        <p:spPr>
          <a:xfrm>
            <a:off x="1191988" y="3022355"/>
            <a:ext cx="8974076" cy="2121145"/>
          </a:xfrm>
          <a:custGeom>
            <a:avLst/>
            <a:gdLst/>
            <a:ahLst/>
            <a:cxnLst/>
            <a:rect l="l" t="t" r="r" b="b"/>
            <a:pathLst>
              <a:path w="8974076" h="2121145">
                <a:moveTo>
                  <a:pt x="0" y="0"/>
                </a:moveTo>
                <a:lnTo>
                  <a:pt x="8974076" y="0"/>
                </a:lnTo>
                <a:lnTo>
                  <a:pt x="8974076" y="2121145"/>
                </a:lnTo>
                <a:lnTo>
                  <a:pt x="0" y="21211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867750" y="3282066"/>
            <a:ext cx="7669078" cy="1544999"/>
            <a:chOff x="0" y="0"/>
            <a:chExt cx="2019840" cy="4069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019840" cy="406913"/>
            </a:xfrm>
            <a:custGeom>
              <a:avLst/>
              <a:gdLst/>
              <a:ahLst/>
              <a:cxnLst/>
              <a:rect l="l" t="t" r="r" b="b"/>
              <a:pathLst>
                <a:path w="2019840" h="406913">
                  <a:moveTo>
                    <a:pt x="0" y="0"/>
                  </a:moveTo>
                  <a:lnTo>
                    <a:pt x="2019840" y="0"/>
                  </a:lnTo>
                  <a:lnTo>
                    <a:pt x="2019840" y="406913"/>
                  </a:lnTo>
                  <a:lnTo>
                    <a:pt x="0" y="406913"/>
                  </a:lnTo>
                  <a:close/>
                </a:path>
              </a:pathLst>
            </a:custGeom>
            <a:solidFill>
              <a:srgbClr val="86AADF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2019840" cy="473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04515" lvl="1" indent="-302257" algn="ctr">
                <a:lnSpc>
                  <a:spcPts val="3919"/>
                </a:lnSpc>
                <a:buAutoNum type="arabicPeriod"/>
              </a:pPr>
              <a:r>
                <a:rPr lang="en-US" sz="2799">
                  <a:solidFill>
                    <a:srgbClr val="FFFFFF"/>
                  </a:solidFill>
                  <a:latin typeface="Glacial Indifference Bold"/>
                </a:rPr>
                <a:t>Perangkat I/O terprogram (programmed I/O)</a:t>
              </a:r>
            </a:p>
            <a:p>
              <a:pPr algn="ctr">
                <a:lnSpc>
                  <a:spcPts val="2659"/>
                </a:lnSpc>
              </a:pPr>
              <a:endParaRPr lang="en-US" sz="2799">
                <a:solidFill>
                  <a:srgbClr val="FFFFFF"/>
                </a:solidFill>
                <a:latin typeface="Glacial Indifference Bold"/>
              </a:endParaRPr>
            </a:p>
          </p:txBody>
        </p:sp>
      </p:grpSp>
      <p:sp>
        <p:nvSpPr>
          <p:cNvPr id="52" name="Freeform 52"/>
          <p:cNvSpPr/>
          <p:nvPr/>
        </p:nvSpPr>
        <p:spPr>
          <a:xfrm>
            <a:off x="2922618" y="5563899"/>
            <a:ext cx="9161337" cy="2165407"/>
          </a:xfrm>
          <a:custGeom>
            <a:avLst/>
            <a:gdLst/>
            <a:ahLst/>
            <a:cxnLst/>
            <a:rect l="l" t="t" r="r" b="b"/>
            <a:pathLst>
              <a:path w="9161337" h="2165407">
                <a:moveTo>
                  <a:pt x="0" y="0"/>
                </a:moveTo>
                <a:lnTo>
                  <a:pt x="9161337" y="0"/>
                </a:lnTo>
                <a:lnTo>
                  <a:pt x="9161337" y="2165407"/>
                </a:lnTo>
                <a:lnTo>
                  <a:pt x="0" y="21654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53" name="Group 53"/>
          <p:cNvGrpSpPr/>
          <p:nvPr/>
        </p:nvGrpSpPr>
        <p:grpSpPr>
          <a:xfrm>
            <a:off x="3590051" y="5773682"/>
            <a:ext cx="7771322" cy="1745841"/>
            <a:chOff x="0" y="0"/>
            <a:chExt cx="2046768" cy="45981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046768" cy="459810"/>
            </a:xfrm>
            <a:custGeom>
              <a:avLst/>
              <a:gdLst/>
              <a:ahLst/>
              <a:cxnLst/>
              <a:rect l="l" t="t" r="r" b="b"/>
              <a:pathLst>
                <a:path w="2046768" h="459810">
                  <a:moveTo>
                    <a:pt x="0" y="0"/>
                  </a:moveTo>
                  <a:lnTo>
                    <a:pt x="2046768" y="0"/>
                  </a:lnTo>
                  <a:lnTo>
                    <a:pt x="2046768" y="459810"/>
                  </a:lnTo>
                  <a:lnTo>
                    <a:pt x="0" y="459810"/>
                  </a:lnTo>
                  <a:close/>
                </a:path>
              </a:pathLst>
            </a:custGeom>
            <a:solidFill>
              <a:srgbClr val="0058AA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2046768" cy="526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lacial Indifference Bold"/>
                </a:rPr>
                <a:t>2. Perangkat berkendalikan interupsi (Interrupt I/O)</a:t>
              </a:r>
            </a:p>
            <a:p>
              <a:pPr algn="ctr">
                <a:lnSpc>
                  <a:spcPts val="2659"/>
                </a:lnSpc>
              </a:pPr>
              <a:endParaRPr lang="en-US" sz="2799">
                <a:solidFill>
                  <a:srgbClr val="FFFFFF"/>
                </a:solidFill>
                <a:latin typeface="Glacial Indifference Bold"/>
              </a:endParaRPr>
            </a:p>
            <a:p>
              <a:pPr algn="ctr">
                <a:lnSpc>
                  <a:spcPts val="2659"/>
                </a:lnSpc>
              </a:pPr>
              <a:endParaRPr lang="en-US" sz="2799">
                <a:solidFill>
                  <a:srgbClr val="FFFFFF"/>
                </a:solidFill>
                <a:latin typeface="Glacial Indifference Bold"/>
              </a:endParaRPr>
            </a:p>
          </p:txBody>
        </p:sp>
      </p:grpSp>
      <p:sp>
        <p:nvSpPr>
          <p:cNvPr id="56" name="Freeform 56"/>
          <p:cNvSpPr/>
          <p:nvPr/>
        </p:nvSpPr>
        <p:spPr>
          <a:xfrm>
            <a:off x="7988684" y="7787178"/>
            <a:ext cx="9719164" cy="2297257"/>
          </a:xfrm>
          <a:custGeom>
            <a:avLst/>
            <a:gdLst/>
            <a:ahLst/>
            <a:cxnLst/>
            <a:rect l="l" t="t" r="r" b="b"/>
            <a:pathLst>
              <a:path w="9719164" h="2297257">
                <a:moveTo>
                  <a:pt x="0" y="0"/>
                </a:moveTo>
                <a:lnTo>
                  <a:pt x="9719164" y="0"/>
                </a:lnTo>
                <a:lnTo>
                  <a:pt x="9719164" y="2297257"/>
                </a:lnTo>
                <a:lnTo>
                  <a:pt x="0" y="22972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8694229" y="8086914"/>
            <a:ext cx="8308074" cy="1731057"/>
            <a:chOff x="0" y="0"/>
            <a:chExt cx="2188135" cy="455916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188135" cy="455916"/>
            </a:xfrm>
            <a:custGeom>
              <a:avLst/>
              <a:gdLst/>
              <a:ahLst/>
              <a:cxnLst/>
              <a:rect l="l" t="t" r="r" b="b"/>
              <a:pathLst>
                <a:path w="2188135" h="455916">
                  <a:moveTo>
                    <a:pt x="0" y="0"/>
                  </a:moveTo>
                  <a:lnTo>
                    <a:pt x="2188135" y="0"/>
                  </a:lnTo>
                  <a:lnTo>
                    <a:pt x="2188135" y="455916"/>
                  </a:lnTo>
                  <a:lnTo>
                    <a:pt x="0" y="455916"/>
                  </a:lnTo>
                  <a:close/>
                </a:path>
              </a:pathLst>
            </a:custGeom>
            <a:solidFill>
              <a:srgbClr val="B8CAFF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-66675"/>
              <a:ext cx="2188135" cy="522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lacial Indifference Bold"/>
                </a:rPr>
                <a:t>3. DMA (Direct Memory Address)</a:t>
              </a:r>
            </a:p>
            <a:p>
              <a:pPr algn="ctr">
                <a:lnSpc>
                  <a:spcPts val="2659"/>
                </a:lnSpc>
              </a:pPr>
              <a:endParaRPr lang="en-US" sz="2799">
                <a:solidFill>
                  <a:srgbClr val="FFFFFF"/>
                </a:solidFill>
                <a:latin typeface="Glacial Indifference Bold"/>
              </a:endParaRP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713390" y="296532"/>
            <a:ext cx="6708232" cy="254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0"/>
              </a:lnSpc>
            </a:pPr>
            <a:r>
              <a:rPr lang="en-US" sz="7211">
                <a:solidFill>
                  <a:srgbClr val="FFFFFF"/>
                </a:solidFill>
                <a:latin typeface="Balsamiq Sans Bold"/>
              </a:rPr>
              <a:t>7. Teknik I/O (Input/Output) </a:t>
            </a:r>
          </a:p>
          <a:p>
            <a:pPr algn="ctr">
              <a:lnSpc>
                <a:spcPts val="6490"/>
              </a:lnSpc>
            </a:pPr>
            <a:endParaRPr lang="en-US" sz="7211">
              <a:solidFill>
                <a:srgbClr val="FFFFFF"/>
              </a:solidFill>
              <a:latin typeface="Balsamiq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1723" y="-171758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74221" y="-2836871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700" y="4217445"/>
            <a:ext cx="7491690" cy="7491690"/>
          </a:xfrm>
          <a:custGeom>
            <a:avLst/>
            <a:gdLst/>
            <a:ahLst/>
            <a:cxnLst/>
            <a:rect l="l" t="t" r="r" b="b"/>
            <a:pathLst>
              <a:path w="7491690" h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28143" y="6642656"/>
            <a:ext cx="6434078" cy="6481215"/>
          </a:xfrm>
          <a:custGeom>
            <a:avLst/>
            <a:gdLst/>
            <a:ahLst/>
            <a:cxnLst/>
            <a:rect l="l" t="t" r="r" b="b"/>
            <a:pathLst>
              <a:path w="6434078" h="6481215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32131" y="352777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538641" y="8455721"/>
            <a:ext cx="3461259" cy="1605159"/>
          </a:xfrm>
          <a:custGeom>
            <a:avLst/>
            <a:gdLst/>
            <a:ahLst/>
            <a:cxnLst/>
            <a:rect l="l" t="t" r="r" b="b"/>
            <a:pathLst>
              <a:path w="3461259" h="16051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23597" y="6998243"/>
            <a:ext cx="210207" cy="2102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83169" y="1134403"/>
            <a:ext cx="210207" cy="2102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971783" y="9357108"/>
            <a:ext cx="210207" cy="2102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497641" y="2687833"/>
            <a:ext cx="210207" cy="21020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879784" y="9567315"/>
            <a:ext cx="210207" cy="2102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523839" y="1340348"/>
            <a:ext cx="210207" cy="21020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639912" y="654220"/>
            <a:ext cx="210207" cy="21020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575202" y="2156471"/>
            <a:ext cx="210207" cy="21020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13662" y="2687833"/>
            <a:ext cx="210207" cy="21020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623869" y="-148541"/>
            <a:ext cx="12240365" cy="3894662"/>
          </a:xfrm>
          <a:custGeom>
            <a:avLst/>
            <a:gdLst/>
            <a:ahLst/>
            <a:cxnLst/>
            <a:rect l="l" t="t" r="r" b="b"/>
            <a:pathLst>
              <a:path w="12240365" h="3894662">
                <a:moveTo>
                  <a:pt x="0" y="0"/>
                </a:moveTo>
                <a:lnTo>
                  <a:pt x="12240365" y="0"/>
                </a:lnTo>
                <a:lnTo>
                  <a:pt x="12240365" y="3894661"/>
                </a:lnTo>
                <a:lnTo>
                  <a:pt x="0" y="38946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459903">
            <a:off x="2644490" y="3137633"/>
            <a:ext cx="1277359" cy="1216975"/>
          </a:xfrm>
          <a:custGeom>
            <a:avLst/>
            <a:gdLst/>
            <a:ahLst/>
            <a:cxnLst/>
            <a:rect l="l" t="t" r="r" b="b"/>
            <a:pathLst>
              <a:path w="1277359" h="1216975">
                <a:moveTo>
                  <a:pt x="0" y="0"/>
                </a:moveTo>
                <a:lnTo>
                  <a:pt x="1277358" y="0"/>
                </a:lnTo>
                <a:lnTo>
                  <a:pt x="1277358" y="1216975"/>
                </a:lnTo>
                <a:lnTo>
                  <a:pt x="0" y="1216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7" name="Freeform 37"/>
          <p:cNvSpPr/>
          <p:nvPr/>
        </p:nvSpPr>
        <p:spPr>
          <a:xfrm rot="256394">
            <a:off x="16993334" y="8077239"/>
            <a:ext cx="690949" cy="658286"/>
          </a:xfrm>
          <a:custGeom>
            <a:avLst/>
            <a:gdLst/>
            <a:ahLst/>
            <a:cxnLst/>
            <a:rect l="l" t="t" r="r" b="b"/>
            <a:pathLst>
              <a:path w="690949" h="658286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8" name="Group 38"/>
          <p:cNvGrpSpPr/>
          <p:nvPr/>
        </p:nvGrpSpPr>
        <p:grpSpPr>
          <a:xfrm>
            <a:off x="11807049" y="8737005"/>
            <a:ext cx="210207" cy="21020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91988" y="972348"/>
            <a:ext cx="10331851" cy="265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6"/>
              </a:lnSpc>
            </a:pPr>
            <a:r>
              <a:rPr lang="en-US" sz="5684">
                <a:solidFill>
                  <a:srgbClr val="FFFFFF"/>
                </a:solidFill>
                <a:latin typeface="Balsamiq Sans Bold"/>
              </a:rPr>
              <a:t>8. Prinsip Menejemen Perangkat I/O (Input/Output)</a:t>
            </a:r>
          </a:p>
          <a:p>
            <a:pPr algn="l">
              <a:lnSpc>
                <a:spcPts val="5116"/>
              </a:lnSpc>
            </a:pPr>
            <a:endParaRPr lang="en-US" sz="5684">
              <a:solidFill>
                <a:srgbClr val="FFFFFF"/>
              </a:solidFill>
              <a:latin typeface="Balsamiq Sans Bold"/>
            </a:endParaRPr>
          </a:p>
          <a:p>
            <a:pPr algn="l">
              <a:lnSpc>
                <a:spcPts val="5116"/>
              </a:lnSpc>
            </a:pPr>
            <a:endParaRPr lang="en-US" sz="5684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42" name="Freeform 42"/>
          <p:cNvSpPr/>
          <p:nvPr/>
        </p:nvSpPr>
        <p:spPr>
          <a:xfrm rot="582438">
            <a:off x="13735467" y="5590588"/>
            <a:ext cx="2628622" cy="3782190"/>
          </a:xfrm>
          <a:custGeom>
            <a:avLst/>
            <a:gdLst/>
            <a:ahLst/>
            <a:cxnLst/>
            <a:rect l="l" t="t" r="r" b="b"/>
            <a:pathLst>
              <a:path w="2628622" h="3782190">
                <a:moveTo>
                  <a:pt x="0" y="0"/>
                </a:moveTo>
                <a:lnTo>
                  <a:pt x="2628622" y="0"/>
                </a:lnTo>
                <a:lnTo>
                  <a:pt x="2628622" y="3782191"/>
                </a:lnTo>
                <a:lnTo>
                  <a:pt x="0" y="3782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7694581" y="3135996"/>
            <a:ext cx="210207" cy="21020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933793" y="1235245"/>
            <a:ext cx="210207" cy="210207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406965" y="8103128"/>
            <a:ext cx="210207" cy="210207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Freeform 52"/>
          <p:cNvSpPr/>
          <p:nvPr/>
        </p:nvSpPr>
        <p:spPr>
          <a:xfrm>
            <a:off x="1880295" y="4434359"/>
            <a:ext cx="8209185" cy="3703462"/>
          </a:xfrm>
          <a:custGeom>
            <a:avLst/>
            <a:gdLst/>
            <a:ahLst/>
            <a:cxnLst/>
            <a:rect l="l" t="t" r="r" b="b"/>
            <a:pathLst>
              <a:path w="8209185" h="3703462">
                <a:moveTo>
                  <a:pt x="0" y="0"/>
                </a:moveTo>
                <a:lnTo>
                  <a:pt x="8209185" y="0"/>
                </a:lnTo>
                <a:lnTo>
                  <a:pt x="8209185" y="3703462"/>
                </a:lnTo>
                <a:lnTo>
                  <a:pt x="0" y="37034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53" name="Group 53"/>
          <p:cNvGrpSpPr/>
          <p:nvPr/>
        </p:nvGrpSpPr>
        <p:grpSpPr>
          <a:xfrm>
            <a:off x="2357250" y="4858848"/>
            <a:ext cx="7465482" cy="2819790"/>
            <a:chOff x="0" y="0"/>
            <a:chExt cx="1966218" cy="74266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966218" cy="742661"/>
            </a:xfrm>
            <a:custGeom>
              <a:avLst/>
              <a:gdLst/>
              <a:ahLst/>
              <a:cxnLst/>
              <a:rect l="l" t="t" r="r" b="b"/>
              <a:pathLst>
                <a:path w="1966218" h="742661">
                  <a:moveTo>
                    <a:pt x="0" y="0"/>
                  </a:moveTo>
                  <a:lnTo>
                    <a:pt x="1966218" y="0"/>
                  </a:lnTo>
                  <a:lnTo>
                    <a:pt x="1966218" y="742661"/>
                  </a:lnTo>
                  <a:lnTo>
                    <a:pt x="0" y="742661"/>
                  </a:lnTo>
                  <a:close/>
                </a:path>
              </a:pathLst>
            </a:custGeom>
            <a:solidFill>
              <a:srgbClr val="F0817C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1966218" cy="809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Glacial Indifference"/>
                </a:rPr>
                <a:t>Terdapat dua sasaran perancangan I/O, yaitu :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Glacial Indifference"/>
                </a:rPr>
                <a:t>•Efisiensi.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Glacial Indifference"/>
                </a:rPr>
                <a:t>•Generalitas (device independence).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000000"/>
                </a:solidFill>
                <a:latin typeface="Glacial Indifference"/>
              </a:endParaRP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000000"/>
                </a:solidFill>
                <a:latin typeface="Glacial Indifferenc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632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Balsamiq Sans</vt:lpstr>
      <vt:lpstr>Balsamiq Sans Bold</vt:lpstr>
      <vt:lpstr>Calibri</vt:lpstr>
      <vt:lpstr>Arial</vt:lpstr>
      <vt:lpstr>Glacial Indifference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Penuh Warna Ceria Lucu Presentasi Tugas Kelompok</dc:title>
  <cp:lastModifiedBy>surtina ali</cp:lastModifiedBy>
  <cp:revision>2</cp:revision>
  <dcterms:created xsi:type="dcterms:W3CDTF">2006-08-16T00:00:00Z</dcterms:created>
  <dcterms:modified xsi:type="dcterms:W3CDTF">2024-05-28T13:28:03Z</dcterms:modified>
  <dc:identifier>DAGGCwjTtkM</dc:identifier>
</cp:coreProperties>
</file>