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3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67EB38-D7BD-4DCB-887D-4A1EF8EC9584}" type="datetimeFigureOut">
              <a:rPr lang="es-ES" smtClean="0"/>
              <a:t>02/05/2013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3E75B2-970D-43AC-98D9-012E6CAD4B0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POWER 775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531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endParaRPr lang="es-PE" sz="2400" dirty="0" smtClean="0"/>
          </a:p>
          <a:p>
            <a:pPr lvl="0" algn="just"/>
            <a:r>
              <a:rPr lang="es-PE" sz="2400" dirty="0" smtClean="0"/>
              <a:t>Sólido </a:t>
            </a:r>
            <a:r>
              <a:rPr lang="es-PE" sz="2400" dirty="0"/>
              <a:t>servidor escalable de alto rendimiento que ofrece una capacidad sin parangón, optimizado para ejecutar cargas de trabajo de análisis empresariales y técnicos a gran </a:t>
            </a:r>
            <a:r>
              <a:rPr lang="es-PE" sz="2400" dirty="0" smtClean="0"/>
              <a:t>escala</a:t>
            </a:r>
          </a:p>
          <a:p>
            <a:pPr marL="109728" lvl="0" indent="0" algn="just">
              <a:buNone/>
            </a:pPr>
            <a:endParaRPr lang="es-ES" sz="2400" dirty="0"/>
          </a:p>
          <a:p>
            <a:pPr lvl="0" algn="just"/>
            <a:r>
              <a:rPr lang="es-PE" sz="2400" dirty="0"/>
              <a:t>Su diseño modular compacto y altamente integrado permite la consolidación del centro de datos, cuando el espacio es un requisito a tener en cuenta.</a:t>
            </a:r>
            <a:endParaRPr lang="es-ES" sz="2400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POWER 775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8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Cargas de trabajo ideales para este sistema incluyen aplicaciones de computación de alto rendimiento (HPC), como:</a:t>
            </a:r>
            <a:endParaRPr lang="es-ES" dirty="0"/>
          </a:p>
          <a:p>
            <a:pPr marL="0" indent="0" algn="just">
              <a:lnSpc>
                <a:spcPct val="100000"/>
              </a:lnSpc>
              <a:buSzPct val="68000"/>
              <a:buNone/>
            </a:pPr>
            <a:endParaRPr lang="es-ES" dirty="0" smtClean="0"/>
          </a:p>
          <a:p>
            <a:pPr lvl="2" algn="just">
              <a:buSzPct val="45000"/>
              <a:buFont typeface="StarSymbol"/>
              <a:buChar char="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El clima y la modelización del clima.</a:t>
            </a:r>
          </a:p>
          <a:p>
            <a:pPr lvl="2" algn="just">
              <a:buSzPct val="45000"/>
              <a:buFont typeface="StarSymbol"/>
              <a:buChar char=""/>
            </a:pPr>
            <a:r>
              <a:rPr lang="es-ES" dirty="0" smtClean="0"/>
              <a:t>Predicción del clima.</a:t>
            </a:r>
          </a:p>
          <a:p>
            <a:pPr lvl="2" algn="just">
              <a:buSzPct val="45000"/>
              <a:buFont typeface="StarSymbol"/>
              <a:buChar char="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La química computacional.</a:t>
            </a:r>
            <a:endParaRPr lang="es-ES" dirty="0" smtClean="0"/>
          </a:p>
          <a:p>
            <a:pPr lvl="2" algn="just">
              <a:buSzPct val="45000"/>
              <a:buFont typeface="StarSymbol"/>
              <a:buChar char="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Física.</a:t>
            </a:r>
            <a:endParaRPr lang="es-ES" dirty="0" smtClean="0"/>
          </a:p>
          <a:p>
            <a:pPr lvl="2" algn="just">
              <a:buSzPct val="45000"/>
              <a:buFont typeface="StarSymbol"/>
              <a:buChar char="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Ingeniería asistida por ordenador.</a:t>
            </a:r>
            <a:endParaRPr lang="es-ES" dirty="0" smtClean="0"/>
          </a:p>
          <a:p>
            <a:pPr lvl="2" algn="just">
              <a:buSzPct val="45000"/>
              <a:buFont typeface="StarSymbol"/>
              <a:buChar char="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La dinámica de fluidos computacional.</a:t>
            </a:r>
            <a:endParaRPr lang="es-ES" dirty="0" smtClean="0"/>
          </a:p>
          <a:p>
            <a:pPr lvl="2" algn="just">
              <a:buSzPct val="45000"/>
              <a:buFont typeface="StarSymbol"/>
              <a:buChar char="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La exploración de petróleo.</a:t>
            </a:r>
            <a:endParaRPr lang="es-ES" dirty="0" smtClean="0"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endParaRPr lang="es-ES" dirty="0" smtClean="0"/>
          </a:p>
          <a:p>
            <a:pPr algn="just"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s-ES" sz="2000" dirty="0" smtClean="0">
                <a:solidFill>
                  <a:srgbClr val="000000"/>
                </a:solidFill>
                <a:latin typeface="Lucida Sans Unicode"/>
              </a:rPr>
              <a:t>Se requieren cálculos de gran intensidad en la carga de trabajo se alinea con metodologías de procesamiento paralelo 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90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PE" dirty="0"/>
              <a:t>El servidor de supercomputación IBM </a:t>
            </a:r>
            <a:r>
              <a:rPr lang="es-PE" dirty="0" err="1"/>
              <a:t>Power</a:t>
            </a:r>
            <a:r>
              <a:rPr lang="es-PE" dirty="0"/>
              <a:t> 775 se ha diseñado para organizaciones que necesitan un sistema muy escalable con una enorme potencia de procesamiento paralelo y diseño modular compacto. 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Utilícelo </a:t>
            </a:r>
            <a:r>
              <a:rPr lang="es-PE" dirty="0"/>
              <a:t>en configuraciones de clúster de solo 512 </a:t>
            </a:r>
            <a:r>
              <a:rPr lang="es-PE" dirty="0" err="1"/>
              <a:t>cores</a:t>
            </a:r>
            <a:r>
              <a:rPr lang="es-PE" dirty="0"/>
              <a:t> de procesador o en configuraciones de superordenadores de alto nivel de cientos de miles de procesadores. Junto con el software especializado de IBM, este sistema está diseñado para rendir y representa la tecnología </a:t>
            </a:r>
            <a:r>
              <a:rPr lang="es-PE" dirty="0" err="1"/>
              <a:t>Power</a:t>
            </a:r>
            <a:r>
              <a:rPr lang="es-PE" dirty="0"/>
              <a:t> más reciente.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IBM Y POWER 775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64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00000"/>
              </a:lnSpc>
              <a:buNone/>
            </a:pPr>
            <a:endParaRPr lang="es-ES" sz="2000" dirty="0">
              <a:solidFill>
                <a:srgbClr val="000000"/>
              </a:solidFill>
              <a:latin typeface="Lucida Sans Unicode"/>
            </a:endParaRPr>
          </a:p>
          <a:p>
            <a:pPr lvl="1" algn="just"/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Es un modulo de estante refrigerado con agua ( </a:t>
            </a:r>
            <a:r>
              <a:rPr lang="es-ES" sz="1800" dirty="0" err="1" smtClean="0">
                <a:solidFill>
                  <a:srgbClr val="000000"/>
                </a:solidFill>
                <a:latin typeface="Lucida Sans Unicode"/>
              </a:rPr>
              <a:t>water-cooled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).</a:t>
            </a:r>
          </a:p>
          <a:p>
            <a:pPr marL="393192" lvl="1" indent="0" algn="just">
              <a:buNone/>
            </a:pPr>
            <a:endParaRPr lang="es-ES" sz="1800" dirty="0" smtClean="0">
              <a:solidFill>
                <a:srgbClr val="000000"/>
              </a:solidFill>
              <a:latin typeface="Lucida Sans Unicode"/>
            </a:endParaRPr>
          </a:p>
          <a:p>
            <a:pPr lvl="1" algn="just"/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0 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pulgadas de 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ancho.</a:t>
            </a:r>
          </a:p>
          <a:p>
            <a:pPr marL="393192" lvl="1" indent="0" algn="just">
              <a:buNone/>
            </a:pPr>
            <a:endParaRPr lang="es-ES" sz="1800" dirty="0" smtClean="0">
              <a:solidFill>
                <a:srgbClr val="000000"/>
              </a:solidFill>
              <a:latin typeface="Lucida Sans Unicode"/>
            </a:endParaRPr>
          </a:p>
          <a:p>
            <a:pPr lvl="1" algn="just"/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6 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metros de 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profundidad.</a:t>
            </a:r>
          </a:p>
          <a:p>
            <a:pPr marL="393192" lvl="1" indent="0" algn="just">
              <a:buNone/>
            </a:pPr>
            <a:endParaRPr lang="es-ES" sz="1800" dirty="0" smtClean="0">
              <a:solidFill>
                <a:srgbClr val="000000"/>
              </a:solidFill>
              <a:latin typeface="Lucida Sans Unicode"/>
            </a:endParaRPr>
          </a:p>
          <a:p>
            <a:pPr lvl="1" algn="just"/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3.5 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pulgadas de 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alto.</a:t>
            </a:r>
          </a:p>
          <a:p>
            <a:pPr marL="393192" lvl="1" indent="0" algn="just">
              <a:buNone/>
            </a:pPr>
            <a:endParaRPr lang="es-ES" sz="1800" dirty="0" smtClean="0">
              <a:solidFill>
                <a:srgbClr val="000000"/>
              </a:solidFill>
              <a:latin typeface="Lucida Sans Unicode"/>
            </a:endParaRPr>
          </a:p>
          <a:p>
            <a:pPr lvl="1" algn="just"/>
            <a:r>
              <a:rPr lang="es-ES" sz="1800" dirty="0">
                <a:solidFill>
                  <a:srgbClr val="000000"/>
                </a:solidFill>
                <a:latin typeface="Lucida Sans Unicode"/>
              </a:rPr>
              <a:t>C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ada </a:t>
            </a:r>
            <a:r>
              <a:rPr lang="es-ES" sz="1800" dirty="0" err="1" smtClean="0">
                <a:solidFill>
                  <a:srgbClr val="000000"/>
                </a:solidFill>
                <a:latin typeface="Lucida Sans Unicode"/>
              </a:rPr>
              <a:t>cajon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 comprende hasta 8 nodos con un MCM con </a:t>
            </a:r>
            <a:r>
              <a:rPr lang="es-ES" sz="1800" dirty="0" err="1" smtClean="0">
                <a:solidFill>
                  <a:srgbClr val="000000"/>
                </a:solidFill>
                <a:latin typeface="Lucida Sans Unicode"/>
              </a:rPr>
              <a:t>CPUs</a:t>
            </a:r>
            <a:r>
              <a:rPr lang="es-ES" sz="1800" dirty="0" smtClean="0">
                <a:solidFill>
                  <a:srgbClr val="000000"/>
                </a:solidFill>
                <a:latin typeface="Lucida Sans Unicode"/>
              </a:rPr>
              <a:t> de cuatro POWER7 cada uno, y 16 ranuras SDRAM DDR3.</a:t>
            </a:r>
            <a:endParaRPr lang="es-ES" sz="1800" dirty="0" smtClean="0"/>
          </a:p>
          <a:p>
            <a:pPr algn="just">
              <a:lnSpc>
                <a:spcPct val="100000"/>
              </a:lnSpc>
            </a:pPr>
            <a:endParaRPr lang="es-ES" dirty="0" smtClean="0"/>
          </a:p>
          <a:p>
            <a:pPr marL="109728" indent="0" algn="just">
              <a:lnSpc>
                <a:spcPct val="100000"/>
              </a:lnSpc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rgbClr val="464646"/>
                </a:solidFill>
                <a:latin typeface="Lucida Sans Unicode"/>
              </a:rPr>
              <a:t/>
            </a:r>
            <a:br>
              <a:rPr lang="es-ES" b="1" dirty="0" smtClean="0">
                <a:solidFill>
                  <a:srgbClr val="464646"/>
                </a:solidFill>
                <a:latin typeface="Lucida Sans Unicode"/>
              </a:rPr>
            </a:br>
            <a:r>
              <a:rPr lang="es-ES" b="1" dirty="0" smtClean="0">
                <a:solidFill>
                  <a:srgbClr val="464646"/>
                </a:solidFill>
                <a:latin typeface="Lucida Sans Unicode"/>
              </a:rPr>
              <a:t>Características HW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638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>
                <a:solidFill>
                  <a:srgbClr val="000000"/>
                </a:solidFill>
              </a:rPr>
              <a:t>El </a:t>
            </a:r>
            <a:r>
              <a:rPr lang="es-ES" dirty="0">
                <a:solidFill>
                  <a:srgbClr val="000000"/>
                </a:solidFill>
              </a:rPr>
              <a:t>sistema soporta hasta 24 TB de memoria</a:t>
            </a:r>
            <a:endParaRPr lang="es-ES" dirty="0"/>
          </a:p>
          <a:p>
            <a:pPr lvl="1"/>
            <a:endParaRPr lang="es-ES" dirty="0" smtClean="0">
              <a:solidFill>
                <a:srgbClr val="000000"/>
              </a:solidFill>
            </a:endParaRPr>
          </a:p>
          <a:p>
            <a:pPr lvl="1"/>
            <a:r>
              <a:rPr lang="es-ES" dirty="0" smtClean="0">
                <a:solidFill>
                  <a:srgbClr val="000000"/>
                </a:solidFill>
              </a:rPr>
              <a:t>230 </a:t>
            </a:r>
            <a:r>
              <a:rPr lang="es-ES" dirty="0">
                <a:solidFill>
                  <a:srgbClr val="000000"/>
                </a:solidFill>
              </a:rPr>
              <a:t>TB de almacenamiento por estante.</a:t>
            </a:r>
            <a:endParaRPr lang="es-ES" dirty="0"/>
          </a:p>
          <a:p>
            <a:pPr lvl="1"/>
            <a:endParaRPr lang="es-ES" dirty="0" smtClean="0">
              <a:solidFill>
                <a:srgbClr val="000000"/>
              </a:solidFill>
            </a:endParaRPr>
          </a:p>
          <a:p>
            <a:pPr lvl="1"/>
            <a:r>
              <a:rPr lang="es-ES" dirty="0" smtClean="0">
                <a:solidFill>
                  <a:srgbClr val="000000"/>
                </a:solidFill>
              </a:rPr>
              <a:t>Se </a:t>
            </a:r>
            <a:r>
              <a:rPr lang="es-ES" dirty="0">
                <a:solidFill>
                  <a:srgbClr val="000000"/>
                </a:solidFill>
              </a:rPr>
              <a:t>estima alcanzar mas de 96 </a:t>
            </a:r>
            <a:r>
              <a:rPr lang="es-ES" dirty="0" err="1">
                <a:solidFill>
                  <a:srgbClr val="000000"/>
                </a:solidFill>
              </a:rPr>
              <a:t>TFlops</a:t>
            </a:r>
            <a:r>
              <a:rPr lang="es-ES" dirty="0">
                <a:solidFill>
                  <a:srgbClr val="000000"/>
                </a:solidFill>
              </a:rPr>
              <a:t> por rack</a:t>
            </a:r>
            <a:endParaRPr lang="es-ES" dirty="0"/>
          </a:p>
          <a:p>
            <a:pPr lvl="1"/>
            <a:endParaRPr lang="es-ES" dirty="0" smtClean="0">
              <a:solidFill>
                <a:srgbClr val="000000"/>
              </a:solidFill>
            </a:endParaRPr>
          </a:p>
          <a:p>
            <a:pPr lvl="1"/>
            <a:r>
              <a:rPr lang="es-ES" dirty="0" smtClean="0">
                <a:solidFill>
                  <a:srgbClr val="000000"/>
                </a:solidFill>
              </a:rPr>
              <a:t>Sistema </a:t>
            </a:r>
            <a:r>
              <a:rPr lang="es-ES" dirty="0">
                <a:solidFill>
                  <a:srgbClr val="000000"/>
                </a:solidFill>
              </a:rPr>
              <a:t>Operativo </a:t>
            </a:r>
            <a:r>
              <a:rPr lang="es-ES" dirty="0" smtClean="0">
                <a:solidFill>
                  <a:srgbClr val="000000"/>
                </a:solidFill>
              </a:rPr>
              <a:t>AIX</a:t>
            </a:r>
          </a:p>
          <a:p>
            <a:pPr lvl="1"/>
            <a:endParaRPr lang="es-ES" dirty="0">
              <a:solidFill>
                <a:srgbClr val="000000"/>
              </a:solidFill>
            </a:endParaRPr>
          </a:p>
          <a:p>
            <a:pPr lvl="1"/>
            <a:r>
              <a:rPr lang="es-ES" dirty="0" smtClean="0">
                <a:solidFill>
                  <a:srgbClr val="000000"/>
                </a:solidFill>
              </a:rPr>
              <a:t>RMAX </a:t>
            </a:r>
            <a:r>
              <a:rPr lang="es-ES" dirty="0"/>
              <a:t>612.2 </a:t>
            </a:r>
            <a:r>
              <a:rPr lang="es-ES" dirty="0" err="1" smtClean="0"/>
              <a:t>TFlop</a:t>
            </a:r>
            <a:r>
              <a:rPr lang="es-ES" dirty="0" smtClean="0"/>
              <a:t>/s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RPEACK </a:t>
            </a:r>
            <a:r>
              <a:rPr lang="es-ES" dirty="0"/>
              <a:t>754.2 </a:t>
            </a:r>
            <a:r>
              <a:rPr lang="es-ES" dirty="0" err="1"/>
              <a:t>TFlop</a:t>
            </a:r>
            <a:r>
              <a:rPr lang="es-ES" dirty="0"/>
              <a:t>/s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Características SW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52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3" charset="2"/>
              <a:buChar char=""/>
            </a:pPr>
            <a:endParaRPr lang="es-ES" sz="2000" dirty="0" smtClean="0">
              <a:solidFill>
                <a:srgbClr val="000000"/>
              </a:solidFill>
            </a:endParaRPr>
          </a:p>
          <a:p>
            <a:pPr algn="just">
              <a:buFont typeface="Wingdings 3" charset="2"/>
              <a:buChar char=""/>
            </a:pPr>
            <a:r>
              <a:rPr lang="es-ES" sz="2000" dirty="0" smtClean="0">
                <a:solidFill>
                  <a:srgbClr val="000000"/>
                </a:solidFill>
              </a:rPr>
              <a:t>Es </a:t>
            </a:r>
            <a:r>
              <a:rPr lang="es-ES" sz="2000" dirty="0">
                <a:solidFill>
                  <a:srgbClr val="000000"/>
                </a:solidFill>
              </a:rPr>
              <a:t>un sistema operativo UNIX </a:t>
            </a:r>
            <a:r>
              <a:rPr lang="es-ES" sz="2000" dirty="0" err="1">
                <a:solidFill>
                  <a:srgbClr val="000000"/>
                </a:solidFill>
              </a:rPr>
              <a:t>System</a:t>
            </a:r>
            <a:r>
              <a:rPr lang="es-ES" sz="2000" dirty="0">
                <a:solidFill>
                  <a:srgbClr val="000000"/>
                </a:solidFill>
              </a:rPr>
              <a:t> V propiedad de IBM. Inicialmente significaba "</a:t>
            </a:r>
            <a:r>
              <a:rPr lang="es-ES" sz="2000" dirty="0" err="1">
                <a:solidFill>
                  <a:srgbClr val="000000"/>
                </a:solidFill>
              </a:rPr>
              <a:t>Advance</a:t>
            </a:r>
            <a:r>
              <a:rPr lang="es-ES" sz="2000" dirty="0">
                <a:solidFill>
                  <a:srgbClr val="000000"/>
                </a:solidFill>
              </a:rPr>
              <a:t> IBM Unix" pero probablemente el nombre no fue aprobado por el departamento legal y fue cambiado a  "</a:t>
            </a:r>
            <a:r>
              <a:rPr lang="es-ES" sz="2000" dirty="0" err="1">
                <a:solidFill>
                  <a:srgbClr val="000000"/>
                </a:solidFill>
              </a:rPr>
              <a:t>Advance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Interactive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eXecute</a:t>
            </a:r>
            <a:r>
              <a:rPr lang="es-ES" sz="2000" dirty="0">
                <a:solidFill>
                  <a:srgbClr val="000000"/>
                </a:solidFill>
              </a:rPr>
              <a:t>“</a:t>
            </a:r>
            <a:endParaRPr lang="es-ES" sz="2000" dirty="0"/>
          </a:p>
          <a:p>
            <a:pPr algn="just">
              <a:lnSpc>
                <a:spcPct val="100000"/>
              </a:lnSpc>
            </a:pPr>
            <a:endParaRPr lang="es-ES" sz="2000" dirty="0"/>
          </a:p>
          <a:p>
            <a:pPr algn="just">
              <a:buFont typeface="Wingdings 3" charset="2"/>
              <a:buChar char=""/>
            </a:pPr>
            <a:r>
              <a:rPr lang="es-ES" sz="2000" dirty="0">
                <a:solidFill>
                  <a:srgbClr val="000000"/>
                </a:solidFill>
              </a:rPr>
              <a:t>AIX corre en los servidores IBM </a:t>
            </a:r>
            <a:r>
              <a:rPr lang="es-ES" sz="2000" dirty="0" err="1">
                <a:solidFill>
                  <a:srgbClr val="000000"/>
                </a:solidFill>
              </a:rPr>
              <a:t>eServers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pSeries</a:t>
            </a:r>
            <a:r>
              <a:rPr lang="es-ES" sz="2000" dirty="0">
                <a:solidFill>
                  <a:srgbClr val="000000"/>
                </a:solidFill>
              </a:rPr>
              <a:t>, utilizando procesadores de la familia IBM POWER de 32 y 64 bits</a:t>
            </a:r>
            <a:endParaRPr lang="es-ES" sz="2000" dirty="0"/>
          </a:p>
          <a:p>
            <a:pPr>
              <a:lnSpc>
                <a:spcPct val="100000"/>
              </a:lnSpc>
            </a:pP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 AIX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5381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284</Words>
  <Application>Microsoft Office PowerPoint</Application>
  <PresentationFormat>Presentación en pantalla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POWER 775</vt:lpstr>
      <vt:lpstr>POWER 775</vt:lpstr>
      <vt:lpstr>Usos</vt:lpstr>
      <vt:lpstr>IBM Y POWER 775</vt:lpstr>
      <vt:lpstr> Características HW </vt:lpstr>
      <vt:lpstr>Características SW</vt:lpstr>
      <vt:lpstr>SO AIX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775</dc:title>
  <dc:creator>jean</dc:creator>
  <cp:lastModifiedBy>jean</cp:lastModifiedBy>
  <cp:revision>4</cp:revision>
  <dcterms:created xsi:type="dcterms:W3CDTF">2013-04-26T13:47:58Z</dcterms:created>
  <dcterms:modified xsi:type="dcterms:W3CDTF">2013-05-02T18:43:09Z</dcterms:modified>
</cp:coreProperties>
</file>