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67" userDrawn="1">
          <p15:clr>
            <a:srgbClr val="A4A3A4"/>
          </p15:clr>
        </p15:guide>
        <p15:guide id="4" pos="3613" userDrawn="1">
          <p15:clr>
            <a:srgbClr val="A4A3A4"/>
          </p15:clr>
        </p15:guide>
        <p15:guide id="5" pos="7491" userDrawn="1">
          <p15:clr>
            <a:srgbClr val="A4A3A4"/>
          </p15:clr>
        </p15:guide>
        <p15:guide id="6" pos="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b Bortsov" initials="GB" lastIdx="1" clrIdx="0">
    <p:extLst>
      <p:ext uri="{19B8F6BF-5375-455C-9EA6-DF929625EA0E}">
        <p15:presenceInfo xmlns:p15="http://schemas.microsoft.com/office/powerpoint/2012/main" userId="3aa9aeb50e9bd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ABC"/>
    <a:srgbClr val="D44942"/>
    <a:srgbClr val="DDA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  <p:guide pos="4067"/>
        <p:guide pos="3613"/>
        <p:guide pos="7491"/>
        <p:guide pos="1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B4EF5-BE98-4DE4-BEA7-19DF46E1D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AE34D1-1559-4CB6-9E71-B5FDBB52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097B6-E3D9-4A75-91AD-69825539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6AD1B-F4D1-478E-BB71-70695E3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3B1D4-DB4D-469C-A1F7-638B8BFA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54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3FB7C-056F-4E61-97D7-018AD89A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263F58-0713-47B8-8B6E-3E44D72A3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DB443-1493-4650-B22D-D6C65AA5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E05AA-114B-4E2C-8FA3-DE8D4960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567B0-F49B-4C9D-8150-34FB4949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9BC88E-D4E6-47E5-87B3-B478D834A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50334E-9530-4640-B65A-F45D041A5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E9DFD-7021-440E-B43B-5F344A50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262075-45D1-41E2-B4E3-EDD8311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009EB-A638-4477-9BFE-0AE85D1A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DB6AA-240B-487F-8724-2D7B78DB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3D836-D129-4689-A6E5-971AF7D8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AC36C0-3762-4363-9B84-7C7ED0DA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0B82E-3CEF-46E4-917C-3C0ABA59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0ECB6-64EC-41F2-A62B-A3F7D479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3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E5E20-5588-4436-A0E5-0DEFD4D2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4961C-D480-4036-B6E4-F6D0BB740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AF6E8F-2522-4988-A9F9-AB203A78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46CC2-AAEB-47A3-8A2C-05FF707A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7809DA-2E69-4C73-9307-10D0C8D6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25AA4-7565-4BC0-905B-0E1880C6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19D2D-8ECB-4F92-B5F1-88C0D7772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DA7ED6-90EB-4362-B0BF-4797B7CB5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33547-EB1E-4D7E-B33B-1CC0AC3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A72B24-EC03-41E1-B747-6F339971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C3E52F-930B-4D26-81D1-E12D9E4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ACE6A-C39D-4D98-8771-EEBECA0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13DC54-184C-48BD-BEEA-DBE9A5D4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947C0-990C-419D-89AB-154F5A588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DF484E-B85E-4B4C-9C38-9D7D00CC4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853A32-1D67-4D34-A832-EC9ABB5B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06868C-5A3E-4E65-98EE-6B36EFDF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4F3D17-D177-4CCD-8313-61C5D62A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973181-79FE-4D11-A346-B2A5A720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47523-0383-4368-8B15-345E25AB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0481E6-EFD0-41C7-B21E-B2579E98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066F47-48F8-4EB2-8B06-FF315F2E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33F75A-458A-46FB-9C3E-4830505A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0C33D6-0DC1-4225-905A-F1BAACFD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E674B4-EF7D-46AC-B330-7E64813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C8A2FF-AB8E-40D7-BF43-0A32DCC7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2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B1C0C-5D7A-4752-B21B-BCBCBB10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4826D-F04F-40F4-83A0-0569FFEA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ADFFA0-04EB-4FF6-9AA7-48937AF1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F6B7BF-B387-4DC2-B052-B81BFC69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E856B5-4B74-4CAD-BF47-B9F89387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3FB874-E923-4BA2-A4CF-21C7B7D2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4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7CEC3-668D-4A57-821F-36271766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F748CF-3438-467D-9BE0-8ECD5141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A3EBC1-3E17-4F6F-86C6-3A2AFAF9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DD6BB7-A833-461D-9B8F-89859AAB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9668E0-FDE7-4FBD-B43B-07AF854C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28E813-9783-4678-8ADE-A8BEAD6A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343B1-DF33-4571-AAAE-29EA1A26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9215E-03AE-4981-AF6D-54302CA6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3C268-053D-4EC5-A853-AA7C82D21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F855-1246-4D78-AB87-FBCFD4B8EEC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84CB6-2B43-4F33-B67F-7B073091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4A452-448A-4581-A74C-E2279012B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FE87-3157-4617-93F1-AC2058368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3AC3EB2-BE68-45EA-9CD7-1A7D1C7F6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52303"/>
              </p:ext>
            </p:extLst>
          </p:nvPr>
        </p:nvGraphicFramePr>
        <p:xfrm>
          <a:off x="865076" y="264161"/>
          <a:ext cx="2136744" cy="2194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6124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28DDEB-118E-4EED-A445-9B29CAA86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84239"/>
              </p:ext>
            </p:extLst>
          </p:nvPr>
        </p:nvGraphicFramePr>
        <p:xfrm>
          <a:off x="1856349" y="4028900"/>
          <a:ext cx="2136744" cy="2194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6124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85D98D6-8F16-4218-83FA-FBD292B1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35775"/>
              </p:ext>
            </p:extLst>
          </p:nvPr>
        </p:nvGraphicFramePr>
        <p:xfrm>
          <a:off x="7716984" y="2213255"/>
          <a:ext cx="2136744" cy="2194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6124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356124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940FE2-0BB0-4C8D-AB79-8F41276A9386}"/>
              </a:ext>
            </a:extLst>
          </p:cNvPr>
          <p:cNvSpPr txBox="1"/>
          <p:nvPr/>
        </p:nvSpPr>
        <p:spPr>
          <a:xfrm>
            <a:off x="6336290" y="1003636"/>
            <a:ext cx="5555673" cy="1446550"/>
          </a:xfrm>
          <a:prstGeom prst="rect">
            <a:avLst/>
          </a:prstGeom>
          <a:solidFill>
            <a:srgbClr val="D0CABC"/>
          </a:solidFill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D44942"/>
                </a:solidFill>
                <a:latin typeface="Playfair Display" pitchFamily="2" charset="-52"/>
              </a:rPr>
              <a:t>Многостраничный дизайн</a:t>
            </a:r>
            <a:endParaRPr lang="en-US" sz="4400" dirty="0">
              <a:solidFill>
                <a:srgbClr val="D44942"/>
              </a:solidFill>
              <a:latin typeface="Playfair Display" pitchFamily="2" charset="-52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77BD429-5585-4662-A542-26B592F3C7AD}"/>
              </a:ext>
            </a:extLst>
          </p:cNvPr>
          <p:cNvGrpSpPr/>
          <p:nvPr/>
        </p:nvGrpSpPr>
        <p:grpSpPr>
          <a:xfrm>
            <a:off x="2338273" y="824939"/>
            <a:ext cx="3757728" cy="5208122"/>
            <a:chOff x="2456873" y="1156854"/>
            <a:chExt cx="3278765" cy="454429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A7BF627-46F3-488C-8549-25115A1ED3D1}"/>
                </a:ext>
              </a:extLst>
            </p:cNvPr>
            <p:cNvSpPr/>
            <p:nvPr/>
          </p:nvSpPr>
          <p:spPr>
            <a:xfrm>
              <a:off x="2456873" y="1156854"/>
              <a:ext cx="3278765" cy="4544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CF30EB6-2005-4DA3-9F8B-C14D2399D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6" r="26465"/>
            <a:stretch/>
          </p:blipFill>
          <p:spPr>
            <a:xfrm>
              <a:off x="2522694" y="1229591"/>
              <a:ext cx="3147122" cy="439881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C146CBD-CDBE-49D6-B47C-2FAD5377E6C6}"/>
              </a:ext>
            </a:extLst>
          </p:cNvPr>
          <p:cNvSpPr txBox="1"/>
          <p:nvPr/>
        </p:nvSpPr>
        <p:spPr>
          <a:xfrm>
            <a:off x="7701727" y="6314900"/>
            <a:ext cx="430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rgbClr val="D44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</a:t>
            </a:r>
            <a:r>
              <a:rPr lang="en-US" sz="2000" dirty="0">
                <a:solidFill>
                  <a:srgbClr val="D449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B005C-2C5B-458B-B60D-4D3CE7200E60}"/>
              </a:ext>
            </a:extLst>
          </p:cNvPr>
          <p:cNvSpPr txBox="1"/>
          <p:nvPr/>
        </p:nvSpPr>
        <p:spPr>
          <a:xfrm>
            <a:off x="6336290" y="2394069"/>
            <a:ext cx="5555673" cy="400110"/>
          </a:xfrm>
          <a:prstGeom prst="rect">
            <a:avLst/>
          </a:prstGeom>
          <a:solidFill>
            <a:srgbClr val="D0CABC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layfair Display" pitchFamily="2" charset="-52"/>
              </a:rPr>
              <a:t>знакомство и повторение</a:t>
            </a:r>
            <a:endParaRPr lang="en-US" sz="2000" dirty="0">
              <a:latin typeface="Playfair Display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6423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108E42-BCC6-477F-97FB-5C76112E174B}"/>
              </a:ext>
            </a:extLst>
          </p:cNvPr>
          <p:cNvSpPr/>
          <p:nvPr/>
        </p:nvSpPr>
        <p:spPr>
          <a:xfrm>
            <a:off x="6456363" y="0"/>
            <a:ext cx="5735637" cy="6858000"/>
          </a:xfrm>
          <a:prstGeom prst="rect">
            <a:avLst/>
          </a:prstGeom>
          <a:solidFill>
            <a:srgbClr val="D4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3AC3EB2-BE68-45EA-9CD7-1A7D1C7F6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88327"/>
              </p:ext>
            </p:extLst>
          </p:nvPr>
        </p:nvGraphicFramePr>
        <p:xfrm>
          <a:off x="300038" y="687185"/>
          <a:ext cx="1455018" cy="14943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2503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28DDEB-118E-4EED-A445-9B29CAA86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47804"/>
              </p:ext>
            </p:extLst>
          </p:nvPr>
        </p:nvGraphicFramePr>
        <p:xfrm>
          <a:off x="4416370" y="4574931"/>
          <a:ext cx="1670904" cy="17149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8484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286019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85D98D6-8F16-4218-83FA-FBD292B1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354"/>
              </p:ext>
            </p:extLst>
          </p:nvPr>
        </p:nvGraphicFramePr>
        <p:xfrm>
          <a:off x="6944302" y="1037690"/>
          <a:ext cx="1672236" cy="17174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8706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278706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278706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278706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278706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278706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286248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286248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286248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286248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286248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286248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62" marR="71562" marT="35781" marB="35781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940FE2-0BB0-4C8D-AB79-8F41276A9386}"/>
              </a:ext>
            </a:extLst>
          </p:cNvPr>
          <p:cNvSpPr txBox="1"/>
          <p:nvPr/>
        </p:nvSpPr>
        <p:spPr>
          <a:xfrm>
            <a:off x="8309332" y="430981"/>
            <a:ext cx="3696396" cy="584775"/>
          </a:xfrm>
          <a:prstGeom prst="rect">
            <a:avLst/>
          </a:prstGeom>
          <a:solidFill>
            <a:srgbClr val="D44942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Первая неделя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F4B585-71AC-4A9B-8FDE-8048B584F096}"/>
              </a:ext>
            </a:extLst>
          </p:cNvPr>
          <p:cNvSpPr/>
          <p:nvPr/>
        </p:nvSpPr>
        <p:spPr>
          <a:xfrm>
            <a:off x="6585527" y="525070"/>
            <a:ext cx="905163" cy="1080655"/>
          </a:xfrm>
          <a:prstGeom prst="rect">
            <a:avLst/>
          </a:prstGeom>
          <a:solidFill>
            <a:srgbClr val="D4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83E4FB-5FC4-432E-8650-936F83F43FA6}"/>
              </a:ext>
            </a:extLst>
          </p:cNvPr>
          <p:cNvSpPr/>
          <p:nvPr/>
        </p:nvSpPr>
        <p:spPr>
          <a:xfrm>
            <a:off x="7795497" y="2195397"/>
            <a:ext cx="1343763" cy="1224367"/>
          </a:xfrm>
          <a:prstGeom prst="rect">
            <a:avLst/>
          </a:prstGeom>
          <a:solidFill>
            <a:srgbClr val="D4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158567-06B5-4CB8-8EFA-7324A3FA3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1473" r="3958" b="2187"/>
          <a:stretch/>
        </p:blipFill>
        <p:spPr>
          <a:xfrm>
            <a:off x="6456362" y="2881745"/>
            <a:ext cx="5735637" cy="39762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FAC862-6A91-41C5-9023-CD4662AB3B68}"/>
              </a:ext>
            </a:extLst>
          </p:cNvPr>
          <p:cNvSpPr txBox="1"/>
          <p:nvPr/>
        </p:nvSpPr>
        <p:spPr>
          <a:xfrm>
            <a:off x="3500436" y="430981"/>
            <a:ext cx="2595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layfair Display" pitchFamily="2" charset="-52"/>
              </a:rPr>
              <a:t>Меня зовут —</a:t>
            </a:r>
          </a:p>
          <a:p>
            <a:r>
              <a:rPr lang="ru-RU" sz="2000" b="1" dirty="0">
                <a:latin typeface="Playfair Display" pitchFamily="2" charset="-52"/>
              </a:rPr>
              <a:t>Глеб Витальевич</a:t>
            </a:r>
            <a:endParaRPr lang="ru-RU" sz="2000" dirty="0">
              <a:latin typeface="Playfair Display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B967C-2688-476B-8621-88F22D85440D}"/>
              </a:ext>
            </a:extLst>
          </p:cNvPr>
          <p:cNvSpPr txBox="1"/>
          <p:nvPr/>
        </p:nvSpPr>
        <p:spPr>
          <a:xfrm>
            <a:off x="216914" y="5699347"/>
            <a:ext cx="3177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Playfair Display" pitchFamily="2" charset="-52"/>
              </a:rPr>
              <a:t>Задача: </a:t>
            </a:r>
            <a:r>
              <a:rPr lang="ru-RU" sz="2000" dirty="0">
                <a:latin typeface="Playfair Display" pitchFamily="2" charset="-52"/>
              </a:rPr>
              <a:t>познакомиться и узнать ваши навыки, знания и способности</a:t>
            </a:r>
            <a:endParaRPr lang="en-US" sz="2000" dirty="0">
              <a:latin typeface="Playfair Display" pitchFamily="2" charset="-52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260D4CB-F2B9-430E-9182-8153AC90C637}"/>
              </a:ext>
            </a:extLst>
          </p:cNvPr>
          <p:cNvGrpSpPr/>
          <p:nvPr/>
        </p:nvGrpSpPr>
        <p:grpSpPr>
          <a:xfrm>
            <a:off x="1111992" y="1286521"/>
            <a:ext cx="3796145" cy="4061333"/>
            <a:chOff x="1016000" y="1415830"/>
            <a:chExt cx="3796145" cy="4061333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8E41075B-A561-4B88-9D40-F3BB98BDA44C}"/>
                </a:ext>
              </a:extLst>
            </p:cNvPr>
            <p:cNvSpPr/>
            <p:nvPr/>
          </p:nvSpPr>
          <p:spPr>
            <a:xfrm>
              <a:off x="1016000" y="1415830"/>
              <a:ext cx="3796145" cy="4061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1C788A8A-27F4-40A5-B9B8-2B12E45E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463" y="1500387"/>
              <a:ext cx="3657294" cy="3898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28DDEB-118E-4EED-A445-9B29CAA86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46650"/>
              </p:ext>
            </p:extLst>
          </p:nvPr>
        </p:nvGraphicFramePr>
        <p:xfrm>
          <a:off x="5450792" y="1081467"/>
          <a:ext cx="1670904" cy="171495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8484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278484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286019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286019"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71505" marR="71505" marT="35752" marB="35752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B453E27-8EE4-4B33-B1F8-79C6A4EF1F4B}"/>
              </a:ext>
            </a:extLst>
          </p:cNvPr>
          <p:cNvSpPr/>
          <p:nvPr/>
        </p:nvSpPr>
        <p:spPr>
          <a:xfrm>
            <a:off x="6456363" y="1"/>
            <a:ext cx="5735637" cy="6858000"/>
          </a:xfrm>
          <a:prstGeom prst="rect">
            <a:avLst/>
          </a:prstGeom>
          <a:solidFill>
            <a:srgbClr val="DDA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108E42-BCC6-477F-97FB-5C76112E174B}"/>
              </a:ext>
            </a:extLst>
          </p:cNvPr>
          <p:cNvSpPr/>
          <p:nvPr/>
        </p:nvSpPr>
        <p:spPr>
          <a:xfrm>
            <a:off x="5735638" y="2041236"/>
            <a:ext cx="6156325" cy="323274"/>
          </a:xfrm>
          <a:prstGeom prst="rect">
            <a:avLst/>
          </a:prstGeom>
          <a:solidFill>
            <a:srgbClr val="D4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3AC3EB2-BE68-45EA-9CD7-1A7D1C7F6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74085"/>
              </p:ext>
            </p:extLst>
          </p:nvPr>
        </p:nvGraphicFramePr>
        <p:xfrm>
          <a:off x="683369" y="282073"/>
          <a:ext cx="1455018" cy="14943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2503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0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940FE2-0BB0-4C8D-AB79-8F41276A9386}"/>
              </a:ext>
            </a:extLst>
          </p:cNvPr>
          <p:cNvSpPr txBox="1"/>
          <p:nvPr/>
        </p:nvSpPr>
        <p:spPr>
          <a:xfrm>
            <a:off x="7970276" y="430981"/>
            <a:ext cx="4035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Критерии оценивания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F26A7FD-A059-4E55-A579-8FFAB859E188}"/>
              </a:ext>
            </a:extLst>
          </p:cNvPr>
          <p:cNvGrpSpPr/>
          <p:nvPr/>
        </p:nvGrpSpPr>
        <p:grpSpPr>
          <a:xfrm>
            <a:off x="779478" y="2181569"/>
            <a:ext cx="2785873" cy="2473558"/>
            <a:chOff x="770242" y="2202874"/>
            <a:chExt cx="2785873" cy="2473558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E574CB2-1F85-4D42-BDA7-EA1A8D000168}"/>
                </a:ext>
              </a:extLst>
            </p:cNvPr>
            <p:cNvSpPr/>
            <p:nvPr/>
          </p:nvSpPr>
          <p:spPr>
            <a:xfrm>
              <a:off x="770242" y="2202874"/>
              <a:ext cx="2785873" cy="2473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FAC862-6A91-41C5-9023-CD4662AB3B68}"/>
                </a:ext>
              </a:extLst>
            </p:cNvPr>
            <p:cNvSpPr txBox="1"/>
            <p:nvPr/>
          </p:nvSpPr>
          <p:spPr>
            <a:xfrm>
              <a:off x="865396" y="2481454"/>
              <a:ext cx="25955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Playfair Display" pitchFamily="2" charset="-52"/>
                </a:rPr>
                <a:t>Чтобы получить </a:t>
              </a:r>
              <a:r>
                <a:rPr lang="ru-RU" sz="2000" b="1" dirty="0">
                  <a:latin typeface="Playfair Display" pitchFamily="2" charset="-52"/>
                </a:rPr>
                <a:t>«отлично» </a:t>
              </a:r>
              <a:r>
                <a:rPr lang="ru-RU" sz="2000" dirty="0">
                  <a:latin typeface="Playfair Display" pitchFamily="2" charset="-52"/>
                </a:rPr>
                <a:t>необходимо посещать пары.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EB967C-2688-476B-8621-88F22D85440D}"/>
              </a:ext>
            </a:extLst>
          </p:cNvPr>
          <p:cNvSpPr txBox="1"/>
          <p:nvPr/>
        </p:nvSpPr>
        <p:spPr>
          <a:xfrm>
            <a:off x="192874" y="6022512"/>
            <a:ext cx="422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Playfair Display" pitchFamily="2" charset="-52"/>
              </a:rPr>
              <a:t>Просто наличие работы оценивается в </a:t>
            </a:r>
            <a:r>
              <a:rPr lang="ru-RU" sz="1600" b="1" dirty="0">
                <a:latin typeface="Playfair Display" pitchFamily="2" charset="-52"/>
              </a:rPr>
              <a:t>«удовлетворительно»</a:t>
            </a:r>
            <a:endParaRPr lang="en-US" sz="1600" dirty="0">
              <a:latin typeface="Playfair Display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D98C6-83D2-4F2D-924D-CA140A71064D}"/>
              </a:ext>
            </a:extLst>
          </p:cNvPr>
          <p:cNvSpPr txBox="1"/>
          <p:nvPr/>
        </p:nvSpPr>
        <p:spPr>
          <a:xfrm>
            <a:off x="7701727" y="6314900"/>
            <a:ext cx="430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DA69F3A-73CB-45AE-9269-D7F65B9E82EC}"/>
              </a:ext>
            </a:extLst>
          </p:cNvPr>
          <p:cNvGrpSpPr/>
          <p:nvPr/>
        </p:nvGrpSpPr>
        <p:grpSpPr>
          <a:xfrm>
            <a:off x="3797847" y="2181569"/>
            <a:ext cx="3072881" cy="2473558"/>
            <a:chOff x="3797847" y="2202874"/>
            <a:chExt cx="3072881" cy="2473558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6C7F4108-DDB9-488B-807C-51323E8CB334}"/>
                </a:ext>
              </a:extLst>
            </p:cNvPr>
            <p:cNvSpPr/>
            <p:nvPr/>
          </p:nvSpPr>
          <p:spPr>
            <a:xfrm>
              <a:off x="3797847" y="2202874"/>
              <a:ext cx="3072881" cy="2473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D769F9-A2CE-4B21-80A1-E7EE8DAE49D1}"/>
                </a:ext>
              </a:extLst>
            </p:cNvPr>
            <p:cNvSpPr txBox="1"/>
            <p:nvPr/>
          </p:nvSpPr>
          <p:spPr>
            <a:xfrm>
              <a:off x="3948707" y="2470157"/>
              <a:ext cx="27711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Playfair Display" pitchFamily="2" charset="-52"/>
                </a:rPr>
                <a:t>Для оценивания, самое главное — это </a:t>
              </a:r>
              <a:r>
                <a:rPr lang="ru-RU" sz="2000" b="1" dirty="0">
                  <a:latin typeface="Playfair Display" pitchFamily="2" charset="-52"/>
                </a:rPr>
                <a:t>рабочий процесс</a:t>
              </a:r>
              <a:r>
                <a:rPr lang="ru-RU" sz="2000" dirty="0">
                  <a:latin typeface="Playfair Display" pitchFamily="2" charset="-52"/>
                </a:rPr>
                <a:t>. Нужен ваш прогресс, понимать, как вы мыслите и работаете</a:t>
              </a:r>
            </a:p>
          </p:txBody>
        </p:sp>
      </p:grp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4271D6D7-1A87-4E8A-9CD8-E55B23178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98943"/>
              </p:ext>
            </p:extLst>
          </p:nvPr>
        </p:nvGraphicFramePr>
        <p:xfrm>
          <a:off x="7645303" y="3979431"/>
          <a:ext cx="1455018" cy="14943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2503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242503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62266" marR="62266" marT="31133" marB="31133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C94B1FD-F7F6-44FE-85D4-6885A9C64058}"/>
              </a:ext>
            </a:extLst>
          </p:cNvPr>
          <p:cNvSpPr/>
          <p:nvPr/>
        </p:nvSpPr>
        <p:spPr>
          <a:xfrm>
            <a:off x="7121696" y="2181569"/>
            <a:ext cx="4770267" cy="247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863C466-E46B-4885-AEDD-A37D9E8ED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72"/>
          <a:stretch/>
        </p:blipFill>
        <p:spPr>
          <a:xfrm>
            <a:off x="7198520" y="2253573"/>
            <a:ext cx="4614789" cy="23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25B962-673D-4D7A-9B13-1E4C49F42152}"/>
              </a:ext>
            </a:extLst>
          </p:cNvPr>
          <p:cNvSpPr/>
          <p:nvPr/>
        </p:nvSpPr>
        <p:spPr>
          <a:xfrm>
            <a:off x="1" y="0"/>
            <a:ext cx="6456362" cy="6858000"/>
          </a:xfrm>
          <a:prstGeom prst="rect">
            <a:avLst/>
          </a:prstGeom>
          <a:solidFill>
            <a:srgbClr val="DDA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075FA8B-6D8A-415C-8C04-DC8CE6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08132"/>
              </p:ext>
            </p:extLst>
          </p:nvPr>
        </p:nvGraphicFramePr>
        <p:xfrm>
          <a:off x="3629780" y="1081985"/>
          <a:ext cx="1908156" cy="1959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8026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B453E27-8EE4-4B33-B1F8-79C6A4EF1F4B}"/>
              </a:ext>
            </a:extLst>
          </p:cNvPr>
          <p:cNvSpPr/>
          <p:nvPr/>
        </p:nvSpPr>
        <p:spPr>
          <a:xfrm>
            <a:off x="6096001" y="1"/>
            <a:ext cx="6096000" cy="6858000"/>
          </a:xfrm>
          <a:prstGeom prst="rect">
            <a:avLst/>
          </a:prstGeom>
          <a:solidFill>
            <a:srgbClr val="D4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B967C-2688-476B-8621-88F22D85440D}"/>
              </a:ext>
            </a:extLst>
          </p:cNvPr>
          <p:cNvSpPr txBox="1"/>
          <p:nvPr/>
        </p:nvSpPr>
        <p:spPr>
          <a:xfrm>
            <a:off x="6456363" y="1015756"/>
            <a:ext cx="42234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Технические требования: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Наличие обложки;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Уникальные страницы в любом формате (минимум 6 штук);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Наличие стилеобразующих элементов,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Требования к содержанию: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Рассказать о себе (фамилия, имя, фото, хобби, что нравиться в дизайне,  что знаете и т. д.)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Покажите, свою главную фишку в дизайне,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Обязательно, сделать презентацию    и 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защитить свою работу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D98C6-83D2-4F2D-924D-CA140A71064D}"/>
              </a:ext>
            </a:extLst>
          </p:cNvPr>
          <p:cNvSpPr txBox="1"/>
          <p:nvPr/>
        </p:nvSpPr>
        <p:spPr>
          <a:xfrm>
            <a:off x="7701727" y="6314900"/>
            <a:ext cx="430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769F9-A2CE-4B21-80A1-E7EE8DAE49D1}"/>
              </a:ext>
            </a:extLst>
          </p:cNvPr>
          <p:cNvSpPr txBox="1"/>
          <p:nvPr/>
        </p:nvSpPr>
        <p:spPr>
          <a:xfrm>
            <a:off x="186272" y="6172456"/>
            <a:ext cx="535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Разработать </a:t>
            </a:r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буклет о вас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F5208AAE-E82C-430C-93E2-CCA171296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5348"/>
              </p:ext>
            </p:extLst>
          </p:nvPr>
        </p:nvGraphicFramePr>
        <p:xfrm>
          <a:off x="10778135" y="430981"/>
          <a:ext cx="1113828" cy="11439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5638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D22D82A-CE5B-46FE-8D82-5C19A3BAC055}"/>
              </a:ext>
            </a:extLst>
          </p:cNvPr>
          <p:cNvSpPr txBox="1"/>
          <p:nvPr/>
        </p:nvSpPr>
        <p:spPr>
          <a:xfrm>
            <a:off x="190544" y="430981"/>
            <a:ext cx="40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Задание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11CDD41-25CA-4238-B751-06F478A0F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3"/>
          <a:stretch/>
        </p:blipFill>
        <p:spPr>
          <a:xfrm>
            <a:off x="307742" y="1204223"/>
            <a:ext cx="3800906" cy="4571792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1F46F71-867F-437D-AD6A-63CEB839CB49}"/>
              </a:ext>
            </a:extLst>
          </p:cNvPr>
          <p:cNvSpPr/>
          <p:nvPr/>
        </p:nvSpPr>
        <p:spPr>
          <a:xfrm>
            <a:off x="5735638" y="6172456"/>
            <a:ext cx="5435599" cy="142444"/>
          </a:xfrm>
          <a:prstGeom prst="rect">
            <a:avLst/>
          </a:prstGeom>
          <a:solidFill>
            <a:srgbClr val="D0C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16175"/>
      </p:ext>
    </p:extLst>
  </p:cSld>
  <p:clrMapOvr>
    <a:masterClrMapping/>
  </p:clrMapOvr>
  <p:transition spd="slow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25B962-673D-4D7A-9B13-1E4C49F42152}"/>
              </a:ext>
            </a:extLst>
          </p:cNvPr>
          <p:cNvSpPr/>
          <p:nvPr/>
        </p:nvSpPr>
        <p:spPr>
          <a:xfrm>
            <a:off x="1" y="0"/>
            <a:ext cx="6456362" cy="6858000"/>
          </a:xfrm>
          <a:prstGeom prst="rect">
            <a:avLst/>
          </a:prstGeom>
          <a:solidFill>
            <a:srgbClr val="DDA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CC124529-CBBF-492C-9B82-CF33D198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64233"/>
              </p:ext>
            </p:extLst>
          </p:nvPr>
        </p:nvGraphicFramePr>
        <p:xfrm>
          <a:off x="3629780" y="1081985"/>
          <a:ext cx="1908156" cy="1959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8026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318026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326630"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81657" marR="81657" marT="40829" marB="40829">
                    <a:solidFill>
                      <a:srgbClr val="DDA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B453E27-8EE4-4B33-B1F8-79C6A4EF1F4B}"/>
              </a:ext>
            </a:extLst>
          </p:cNvPr>
          <p:cNvSpPr/>
          <p:nvPr/>
        </p:nvSpPr>
        <p:spPr>
          <a:xfrm>
            <a:off x="6096001" y="1"/>
            <a:ext cx="6096000" cy="6858000"/>
          </a:xfrm>
          <a:prstGeom prst="rect">
            <a:avLst/>
          </a:prstGeom>
          <a:solidFill>
            <a:srgbClr val="D4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40FE2-0BB0-4C8D-AB79-8F41276A9386}"/>
              </a:ext>
            </a:extLst>
          </p:cNvPr>
          <p:cNvSpPr txBox="1"/>
          <p:nvPr/>
        </p:nvSpPr>
        <p:spPr>
          <a:xfrm>
            <a:off x="190544" y="430981"/>
            <a:ext cx="403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Задание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B967C-2688-476B-8621-88F22D85440D}"/>
              </a:ext>
            </a:extLst>
          </p:cNvPr>
          <p:cNvSpPr txBox="1"/>
          <p:nvPr/>
        </p:nvSpPr>
        <p:spPr>
          <a:xfrm>
            <a:off x="6364003" y="1440423"/>
            <a:ext cx="42234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Технические требования: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Наличие обложки;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Уникальные страницы в любом формате (минимум 6 штук);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Наличие стилеобразующих элементов,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Требования к содержанию: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Рассказать о себе (фамилия, имя, фото, хобби, что нравиться в дизайне,  что знаете и т. д.)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Покажите, свою главную фишку в дизайне,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Обязательно, сделать презентацию    и 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защитить свою работу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Playfair Display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D98C6-83D2-4F2D-924D-CA140A71064D}"/>
              </a:ext>
            </a:extLst>
          </p:cNvPr>
          <p:cNvSpPr txBox="1"/>
          <p:nvPr/>
        </p:nvSpPr>
        <p:spPr>
          <a:xfrm>
            <a:off x="7701727" y="6314900"/>
            <a:ext cx="430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769F9-A2CE-4B21-80A1-E7EE8DAE49D1}"/>
              </a:ext>
            </a:extLst>
          </p:cNvPr>
          <p:cNvSpPr txBox="1"/>
          <p:nvPr/>
        </p:nvSpPr>
        <p:spPr>
          <a:xfrm>
            <a:off x="6386882" y="997039"/>
            <a:ext cx="397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Разработать 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Playfair Display" pitchFamily="2" charset="-52"/>
              </a:rPr>
              <a:t>буклет о вас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F5208AAE-E82C-430C-93E2-CCA1712964EE}"/>
              </a:ext>
            </a:extLst>
          </p:cNvPr>
          <p:cNvGraphicFramePr>
            <a:graphicFrameLocks noGrp="1"/>
          </p:cNvGraphicFramePr>
          <p:nvPr/>
        </p:nvGraphicFramePr>
        <p:xfrm>
          <a:off x="10778135" y="430981"/>
          <a:ext cx="1113828" cy="11439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5638">
                  <a:extLst>
                    <a:ext uri="{9D8B030D-6E8A-4147-A177-3AD203B41FA5}">
                      <a16:colId xmlns:a16="http://schemas.microsoft.com/office/drawing/2014/main" val="2885212098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371299165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739654438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995522909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3670111552"/>
                    </a:ext>
                  </a:extLst>
                </a:gridCol>
                <a:gridCol w="185638">
                  <a:extLst>
                    <a:ext uri="{9D8B030D-6E8A-4147-A177-3AD203B41FA5}">
                      <a16:colId xmlns:a16="http://schemas.microsoft.com/office/drawing/2014/main" val="1573997342"/>
                    </a:ext>
                  </a:extLst>
                </a:gridCol>
              </a:tblGrid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92600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3922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90751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94517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882"/>
                  </a:ext>
                </a:extLst>
              </a:tr>
              <a:tr h="190661"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665" marR="47665" marT="23833" marB="23833">
                    <a:solidFill>
                      <a:srgbClr val="D44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6754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7E47BC-759B-4512-BA94-795735B9A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3"/>
          <a:stretch/>
        </p:blipFill>
        <p:spPr>
          <a:xfrm>
            <a:off x="300038" y="1234037"/>
            <a:ext cx="4465926" cy="5371689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4162647-A353-4B4D-8FA6-A8507D64209F}"/>
              </a:ext>
            </a:extLst>
          </p:cNvPr>
          <p:cNvSpPr/>
          <p:nvPr/>
        </p:nvSpPr>
        <p:spPr>
          <a:xfrm>
            <a:off x="5735638" y="6172456"/>
            <a:ext cx="5435599" cy="142444"/>
          </a:xfrm>
          <a:prstGeom prst="rect">
            <a:avLst/>
          </a:prstGeom>
          <a:solidFill>
            <a:srgbClr val="D0C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449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17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211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Playfair Display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Gleb Bortsov</dc:creator>
  <cp:lastModifiedBy>Gleb Bortsov</cp:lastModifiedBy>
  <cp:revision>9</cp:revision>
  <dcterms:created xsi:type="dcterms:W3CDTF">2025-09-01T09:59:57Z</dcterms:created>
  <dcterms:modified xsi:type="dcterms:W3CDTF">2025-09-01T11:38:06Z</dcterms:modified>
</cp:coreProperties>
</file>