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0b8861fcc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0b8861fcc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414c847ff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d414c847ff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414c847f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414c847f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414c847f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414c847f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d414c847f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d414c847f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d414c847f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d414c847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414c847f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414c847f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b8861fcc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b8861fcc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414c847f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414c847f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d414c847f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d414c847f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Rational Numbers Arithmetic in MIPS Assembly</a:t>
            </a:r>
            <a:endParaRPr/>
          </a:p>
        </p:txBody>
      </p:sp>
      <p:sp>
        <p:nvSpPr>
          <p:cNvPr id="55" name="Google Shape;55;p13"/>
          <p:cNvSpPr txBox="1"/>
          <p:nvPr>
            <p:ph idx="1" type="subTitle"/>
          </p:nvPr>
        </p:nvSpPr>
        <p:spPr>
          <a:xfrm>
            <a:off x="311700" y="2834125"/>
            <a:ext cx="8520600" cy="2264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Qaasid Bajwa</a:t>
            </a:r>
            <a:br>
              <a:rPr lang="en">
                <a:solidFill>
                  <a:schemeClr val="dk1"/>
                </a:solidFill>
              </a:rPr>
            </a:br>
            <a:r>
              <a:rPr lang="en">
                <a:solidFill>
                  <a:schemeClr val="dk1"/>
                </a:solidFill>
              </a:rPr>
              <a:t>CSC 21000 </a:t>
            </a:r>
            <a:endParaRPr>
              <a:solidFill>
                <a:schemeClr val="dk1"/>
              </a:solidFill>
            </a:endParaRPr>
          </a:p>
          <a:p>
            <a:pPr indent="0" lvl="0" marL="0" rtl="0" algn="ctr">
              <a:spcBef>
                <a:spcPts val="0"/>
              </a:spcBef>
              <a:spcAft>
                <a:spcPts val="0"/>
              </a:spcAft>
              <a:buClr>
                <a:schemeClr val="dk1"/>
              </a:buClr>
              <a:buSzPts val="1100"/>
              <a:buFont typeface="Arial"/>
              <a:buNone/>
            </a:pPr>
            <a:r>
              <a:rPr lang="en">
                <a:solidFill>
                  <a:schemeClr val="dk1"/>
                </a:solidFill>
              </a:rPr>
              <a:t>10/15/24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Rational Arithmetic Operations (cont.)</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Multiplication</a:t>
            </a:r>
            <a:r>
              <a:rPr lang="en" sz="1100">
                <a:solidFill>
                  <a:schemeClr val="dk1"/>
                </a:solidFill>
              </a:rPr>
              <a:t>:</a:t>
            </a:r>
            <a:br>
              <a:rPr lang="en" sz="1100">
                <a:solidFill>
                  <a:schemeClr val="dk1"/>
                </a:solidFill>
              </a:rPr>
            </a:br>
            <a:r>
              <a:rPr b="1" lang="en" sz="1100">
                <a:solidFill>
                  <a:schemeClr val="dk1"/>
                </a:solidFill>
              </a:rPr>
              <a:t>Code</a:t>
            </a:r>
            <a:r>
              <a:rPr lang="en" sz="1100">
                <a:solidFill>
                  <a:schemeClr val="dk1"/>
                </a:solidFill>
              </a:rPr>
              <a:t>: Simple multiplication of numerators and denominators.</a:t>
            </a:r>
            <a:endParaRPr sz="1100">
              <a:solidFill>
                <a:schemeClr val="dk1"/>
              </a:solidFill>
            </a:endParaRPr>
          </a:p>
          <a:p>
            <a:pPr indent="0" lvl="0" marL="0" rtl="0" algn="l">
              <a:spcBef>
                <a:spcPts val="1200"/>
              </a:spcBef>
              <a:spcAft>
                <a:spcPts val="1200"/>
              </a:spcAft>
              <a:buNone/>
            </a:pPr>
            <a:r>
              <a:rPr b="1" lang="en" sz="1100">
                <a:solidFill>
                  <a:schemeClr val="dk1"/>
                </a:solidFill>
              </a:rPr>
              <a:t>Division</a:t>
            </a:r>
            <a:r>
              <a:rPr lang="en" sz="1100">
                <a:solidFill>
                  <a:schemeClr val="dk1"/>
                </a:solidFill>
              </a:rPr>
              <a:t>:</a:t>
            </a:r>
            <a:br>
              <a:rPr lang="en" sz="1100">
                <a:solidFill>
                  <a:schemeClr val="dk1"/>
                </a:solidFill>
              </a:rPr>
            </a:br>
            <a:r>
              <a:rPr b="1" lang="en" sz="1100">
                <a:solidFill>
                  <a:schemeClr val="dk1"/>
                </a:solidFill>
              </a:rPr>
              <a:t>Code</a:t>
            </a:r>
            <a:r>
              <a:rPr lang="en" sz="1100">
                <a:solidFill>
                  <a:schemeClr val="dk1"/>
                </a:solidFill>
              </a:rPr>
              <a:t>: Flip the second fraction and multiply.</a:t>
            </a:r>
            <a:endParaRPr/>
          </a:p>
        </p:txBody>
      </p:sp>
      <p:pic>
        <p:nvPicPr>
          <p:cNvPr id="115" name="Google Shape;115;p22"/>
          <p:cNvPicPr preferRelativeResize="0"/>
          <p:nvPr/>
        </p:nvPicPr>
        <p:blipFill>
          <a:blip r:embed="rId3">
            <a:alphaModFix/>
          </a:blip>
          <a:stretch>
            <a:fillRect/>
          </a:stretch>
        </p:blipFill>
        <p:spPr>
          <a:xfrm>
            <a:off x="0" y="4036225"/>
            <a:ext cx="4395026" cy="1107275"/>
          </a:xfrm>
          <a:prstGeom prst="rect">
            <a:avLst/>
          </a:prstGeom>
          <a:noFill/>
          <a:ln>
            <a:noFill/>
          </a:ln>
        </p:spPr>
      </p:pic>
      <p:pic>
        <p:nvPicPr>
          <p:cNvPr id="116" name="Google Shape;116;p22"/>
          <p:cNvPicPr preferRelativeResize="0"/>
          <p:nvPr/>
        </p:nvPicPr>
        <p:blipFill>
          <a:blip r:embed="rId4">
            <a:alphaModFix/>
          </a:blip>
          <a:stretch>
            <a:fillRect/>
          </a:stretch>
        </p:blipFill>
        <p:spPr>
          <a:xfrm>
            <a:off x="4395025" y="4036225"/>
            <a:ext cx="4748975" cy="110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 sz="1100">
                <a:solidFill>
                  <a:schemeClr val="dk1"/>
                </a:solidFill>
              </a:rPr>
              <a:t>Comprehensive Rational Arithmetic:</a:t>
            </a:r>
            <a:br>
              <a:rPr b="1" lang="en" sz="1100">
                <a:solidFill>
                  <a:schemeClr val="dk1"/>
                </a:solidFill>
              </a:rPr>
            </a:br>
            <a:r>
              <a:rPr lang="en" sz="1100">
                <a:solidFill>
                  <a:schemeClr val="dk1"/>
                </a:solidFill>
              </a:rPr>
              <a:t>The program successfully performs rational number arithmetic (addition, subtraction, multiplication, and division) by managing inputs, computing results, and outputting the correct results in the form of fractions.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Efficient Use of Macros:</a:t>
            </a:r>
            <a:br>
              <a:rPr b="1" lang="en" sz="1100">
                <a:solidFill>
                  <a:schemeClr val="dk1"/>
                </a:solidFill>
              </a:rPr>
            </a:br>
            <a:r>
              <a:rPr lang="en" sz="1100">
                <a:solidFill>
                  <a:schemeClr val="dk1"/>
                </a:solidFill>
              </a:rPr>
              <a:t>The use of macros like PRINT_STRING, READ_INTEGER, and PRINT_RATIONAL simplifies repetitive tasks, making the program more efficient and reducing code redundancy.</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Effective Error Handling:</a:t>
            </a:r>
            <a:br>
              <a:rPr b="1" lang="en" sz="1100">
                <a:solidFill>
                  <a:schemeClr val="dk1"/>
                </a:solidFill>
              </a:rPr>
            </a:br>
            <a:r>
              <a:rPr lang="en" sz="1100">
                <a:solidFill>
                  <a:schemeClr val="dk1"/>
                </a:solidFill>
              </a:rPr>
              <a:t>Error handling ensures robustness. Specifically, division by zero, which is a common issue in rational arithmetic, is addressed by validating inputs and preventing invalid operations.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Streamlined User Interaction:</a:t>
            </a:r>
            <a:br>
              <a:rPr b="1" lang="en" sz="1100">
                <a:solidFill>
                  <a:schemeClr val="dk1"/>
                </a:solidFill>
              </a:rPr>
            </a:br>
            <a:r>
              <a:rPr lang="en" sz="1100">
                <a:solidFill>
                  <a:schemeClr val="dk1"/>
                </a:solidFill>
              </a:rPr>
              <a:t>The program's interaction with the user is streamlined with clear prompts and immediate error feedback, enhancing the user experience by guiding them through valid input and operations.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Future Improvements:</a:t>
            </a:r>
            <a:endParaRPr b="1" sz="1100">
              <a:solidFill>
                <a:schemeClr val="dk1"/>
              </a:solidFill>
            </a:endParaRPr>
          </a:p>
          <a:p>
            <a:pPr indent="0" lvl="0" marL="0" rtl="0" algn="l">
              <a:spcBef>
                <a:spcPts val="1200"/>
              </a:spcBef>
              <a:spcAft>
                <a:spcPts val="1200"/>
              </a:spcAft>
              <a:buNone/>
            </a:pPr>
            <a:r>
              <a:rPr lang="en" sz="1100">
                <a:solidFill>
                  <a:schemeClr val="dk1"/>
                </a:solidFill>
              </a:rPr>
              <a:t>Possible improvements include extending the program to handle larger inputs (overflows) or further optimizing the division process to handle mixed fractions or improper fractions.</a:t>
            </a:r>
            <a:endParaRPr b="1"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chemeClr val="dk1"/>
                </a:solidFill>
              </a:rPr>
              <a:t>Overview of the program</a:t>
            </a:r>
            <a:endParaRPr b="1"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User inputs two rational numbers (numerator/denominator)</a:t>
            </a:r>
            <a:endParaRPr b="1"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Supports four operations: addition, subtraction, multiplication, and division</a:t>
            </a:r>
            <a:endParaRPr b="1"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Handles division by zero errors</a:t>
            </a:r>
            <a:endParaRPr b="1"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Program Structure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chemeClr val="dk1"/>
                </a:solidFill>
              </a:rPr>
              <a:t>Input Handling</a:t>
            </a:r>
            <a:r>
              <a:rPr lang="en" sz="1100">
                <a:solidFill>
                  <a:schemeClr val="dk1"/>
                </a:solidFill>
              </a:rPr>
              <a:t>: Reads two rational numbers</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Operation Selection</a:t>
            </a:r>
            <a:r>
              <a:rPr lang="en" sz="1100">
                <a:solidFill>
                  <a:schemeClr val="dk1"/>
                </a:solidFill>
              </a:rPr>
              <a:t>: Prompts user to choose an arithmetic operation</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Arithmetic Operations</a:t>
            </a:r>
            <a:r>
              <a:rPr lang="en" sz="1100">
                <a:solidFill>
                  <a:schemeClr val="dk1"/>
                </a:solidFill>
              </a:rPr>
              <a:t>: Performs the selected operation</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Error Handling</a:t>
            </a:r>
            <a:r>
              <a:rPr lang="en" sz="1100">
                <a:solidFill>
                  <a:schemeClr val="dk1"/>
                </a:solidFill>
              </a:rPr>
              <a:t>: Prevents division by zero</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Output</a:t>
            </a:r>
            <a:r>
              <a:rPr lang="en" sz="1100">
                <a:solidFill>
                  <a:schemeClr val="dk1"/>
                </a:solidFill>
              </a:rPr>
              <a:t>: Prints the result as a rational number</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0" y="2861602"/>
            <a:ext cx="9143999" cy="228189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Macro Definitions</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100">
                <a:solidFill>
                  <a:schemeClr val="dk1"/>
                </a:solidFill>
              </a:rPr>
              <a:t>PRINT_STRING</a:t>
            </a:r>
            <a:r>
              <a:rPr lang="en" sz="1100">
                <a:solidFill>
                  <a:schemeClr val="dk1"/>
                </a:solidFill>
              </a:rPr>
              <a:t>: Prints a string</a:t>
            </a:r>
            <a:endParaRPr sz="1100">
              <a:solidFill>
                <a:schemeClr val="dk1"/>
              </a:solidFill>
            </a:endParaRPr>
          </a:p>
          <a:p>
            <a:pPr indent="0" lvl="0" marL="0" rtl="0" algn="l">
              <a:spcBef>
                <a:spcPts val="1200"/>
              </a:spcBef>
              <a:spcAft>
                <a:spcPts val="0"/>
              </a:spcAft>
              <a:buNone/>
            </a:pPr>
            <a:r>
              <a:rPr b="1" lang="en" sz="1100">
                <a:solidFill>
                  <a:schemeClr val="dk1"/>
                </a:solidFill>
              </a:rPr>
              <a:t>READ_INTEGER</a:t>
            </a:r>
            <a:r>
              <a:rPr lang="en" sz="1100">
                <a:solidFill>
                  <a:schemeClr val="dk1"/>
                </a:solidFill>
              </a:rPr>
              <a:t>: Reads integer input</a:t>
            </a:r>
            <a:endParaRPr sz="1100">
              <a:solidFill>
                <a:schemeClr val="dk1"/>
              </a:solidFill>
            </a:endParaRPr>
          </a:p>
          <a:p>
            <a:pPr indent="0" lvl="0" marL="0" rtl="0" algn="l">
              <a:spcBef>
                <a:spcPts val="1200"/>
              </a:spcBef>
              <a:spcAft>
                <a:spcPts val="0"/>
              </a:spcAft>
              <a:buNone/>
            </a:pPr>
            <a:r>
              <a:rPr b="1" lang="en" sz="1100">
                <a:solidFill>
                  <a:schemeClr val="dk1"/>
                </a:solidFill>
              </a:rPr>
              <a:t>PRINT_NEWLINE</a:t>
            </a:r>
            <a:r>
              <a:rPr lang="en" sz="1100">
                <a:solidFill>
                  <a:schemeClr val="dk1"/>
                </a:solidFill>
              </a:rPr>
              <a:t>: Prints a newline character</a:t>
            </a:r>
            <a:endParaRPr sz="1100">
              <a:solidFill>
                <a:schemeClr val="dk1"/>
              </a:solidFill>
            </a:endParaRPr>
          </a:p>
          <a:p>
            <a:pPr indent="0" lvl="0" marL="0" rtl="0" algn="l">
              <a:spcBef>
                <a:spcPts val="1200"/>
              </a:spcBef>
              <a:spcAft>
                <a:spcPts val="0"/>
              </a:spcAft>
              <a:buNone/>
            </a:pPr>
            <a:r>
              <a:rPr b="1" lang="en" sz="1100">
                <a:solidFill>
                  <a:schemeClr val="dk1"/>
                </a:solidFill>
              </a:rPr>
              <a:t>PRINT_RATIONAL</a:t>
            </a:r>
            <a:r>
              <a:rPr lang="en" sz="1100">
                <a:solidFill>
                  <a:schemeClr val="dk1"/>
                </a:solidFill>
              </a:rPr>
              <a:t>: Prints rational number as numerator/denominator</a:t>
            </a:r>
            <a:endParaRPr sz="1100">
              <a:solidFill>
                <a:schemeClr val="dk1"/>
              </a:solidFill>
            </a:endParaRPr>
          </a:p>
          <a:p>
            <a:pPr indent="0" lvl="0" marL="457200" rtl="0" algn="l">
              <a:spcBef>
                <a:spcPts val="1200"/>
              </a:spcBef>
              <a:spcAft>
                <a:spcPts val="0"/>
              </a:spcAft>
              <a:buNone/>
            </a:pPr>
            <a:r>
              <a:t/>
            </a:r>
            <a:endParaRPr b="1" sz="1300">
              <a:solidFill>
                <a:schemeClr val="dk1"/>
              </a:solidFill>
            </a:endParaRPr>
          </a:p>
          <a:p>
            <a:pPr indent="0" lvl="0" marL="0" rtl="0" algn="l">
              <a:spcBef>
                <a:spcPts val="120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0" y="2488700"/>
            <a:ext cx="5293375" cy="2654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Data Section</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100">
                <a:solidFill>
                  <a:schemeClr val="dk1"/>
                </a:solidFill>
              </a:rPr>
              <a:t>Stores strings for prompts and error messages</a:t>
            </a:r>
            <a:endParaRPr sz="1100">
              <a:solidFill>
                <a:schemeClr val="dk1"/>
              </a:solidFill>
            </a:endParaRPr>
          </a:p>
          <a:p>
            <a:pPr indent="0" lvl="0" marL="0" rtl="0" algn="l">
              <a:spcBef>
                <a:spcPts val="1200"/>
              </a:spcBef>
              <a:spcAft>
                <a:spcPts val="0"/>
              </a:spcAft>
              <a:buNone/>
            </a:pPr>
            <a:r>
              <a:rPr lang="en" sz="1100">
                <a:solidFill>
                  <a:schemeClr val="dk1"/>
                </a:solidFill>
              </a:rPr>
              <a:t>Example: Prompt for input, operation choices, error messages for division by zero</a:t>
            </a:r>
            <a:endParaRPr sz="1100">
              <a:solidFill>
                <a:schemeClr val="dk1"/>
              </a:solidFill>
            </a:endParaRPr>
          </a:p>
          <a:p>
            <a:pPr indent="0" lvl="0" marL="0" rtl="0" algn="l">
              <a:spcBef>
                <a:spcPts val="120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0" y="2149387"/>
            <a:ext cx="7894823" cy="1422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Logic</a:t>
            </a:r>
            <a:endParaRPr/>
          </a:p>
        </p:txBody>
      </p:sp>
      <p:sp>
        <p:nvSpPr>
          <p:cNvPr id="88" name="Google Shape;88;p1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200">
                <a:solidFill>
                  <a:schemeClr val="dk1"/>
                </a:solidFill>
              </a:rPr>
              <a:t>Start</a:t>
            </a:r>
            <a:r>
              <a:rPr lang="en" sz="1200">
                <a:solidFill>
                  <a:schemeClr val="dk1"/>
                </a:solidFill>
              </a:rPr>
              <a:t>: The program begins execution and prepares to prompt the user for input.</a:t>
            </a:r>
            <a:endParaRPr sz="1200">
              <a:solidFill>
                <a:schemeClr val="dk1"/>
              </a:solidFill>
            </a:endParaRPr>
          </a:p>
          <a:p>
            <a:pPr indent="0" lvl="0" marL="0" rtl="0" algn="l">
              <a:spcBef>
                <a:spcPts val="1200"/>
              </a:spcBef>
              <a:spcAft>
                <a:spcPts val="0"/>
              </a:spcAft>
              <a:buNone/>
            </a:pPr>
            <a:r>
              <a:rPr b="1" lang="en" sz="1200">
                <a:solidFill>
                  <a:schemeClr val="dk1"/>
                </a:solidFill>
              </a:rPr>
              <a:t>Get First Rational Number</a:t>
            </a:r>
            <a:r>
              <a:rPr lang="en" sz="1200">
                <a:solidFill>
                  <a:schemeClr val="dk1"/>
                </a:solidFill>
              </a:rPr>
              <a:t>: The program displays a message asking the user to input the first rational number, consisting of a numerator and denominator. After receiving the inputs, the program checks if the denominator is zero. If it is zero, the program displays an error message and asks the user to re-enter the first rational number.</a:t>
            </a:r>
            <a:endParaRPr sz="1200">
              <a:solidFill>
                <a:schemeClr val="dk1"/>
              </a:solidFill>
            </a:endParaRPr>
          </a:p>
          <a:p>
            <a:pPr indent="0" lvl="0" marL="0" rtl="0" algn="l">
              <a:spcBef>
                <a:spcPts val="1200"/>
              </a:spcBef>
              <a:spcAft>
                <a:spcPts val="0"/>
              </a:spcAft>
              <a:buNone/>
            </a:pPr>
            <a:r>
              <a:rPr b="1" lang="en" sz="1200">
                <a:solidFill>
                  <a:schemeClr val="dk1"/>
                </a:solidFill>
              </a:rPr>
              <a:t>Get Second Rational Number</a:t>
            </a:r>
            <a:r>
              <a:rPr lang="en" sz="1200">
                <a:solidFill>
                  <a:schemeClr val="dk1"/>
                </a:solidFill>
              </a:rPr>
              <a:t>: The program then prompts the user to input the second rational number. Again, it checks if the denominator is zero. If the denominator is zero, it displays an error message and asks the user to re-enter the second rational number.</a:t>
            </a:r>
            <a:endParaRPr sz="1200">
              <a:solidFill>
                <a:schemeClr val="dk1"/>
              </a:solidFill>
            </a:endParaRPr>
          </a:p>
          <a:p>
            <a:pPr indent="0" lvl="0" marL="0" rtl="0" algn="l">
              <a:spcBef>
                <a:spcPts val="1200"/>
              </a:spcBef>
              <a:spcAft>
                <a:spcPts val="0"/>
              </a:spcAft>
              <a:buNone/>
            </a:pPr>
            <a:r>
              <a:rPr b="1" lang="en" sz="1200">
                <a:solidFill>
                  <a:schemeClr val="dk1"/>
                </a:solidFill>
              </a:rPr>
              <a:t>Operation Selection</a:t>
            </a:r>
            <a:r>
              <a:rPr lang="en" sz="1200">
                <a:solidFill>
                  <a:schemeClr val="dk1"/>
                </a:solidFill>
              </a:rPr>
              <a:t>:The program asks the user to select an arithmetic operation: addition, subtraction, multiplication, or division. The user inputs their choice, and the program reads and stores the selection.</a:t>
            </a:r>
            <a:endParaRPr sz="1200">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Logic (cont.)</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b="1" lang="en" sz="1100">
                <a:solidFill>
                  <a:schemeClr val="dk1"/>
                </a:solidFill>
              </a:rPr>
              <a:t>P</a:t>
            </a:r>
            <a:r>
              <a:rPr b="1" lang="en" sz="1200">
                <a:solidFill>
                  <a:schemeClr val="dk1"/>
                </a:solidFill>
              </a:rPr>
              <a:t>erform Arithmetic Operation</a:t>
            </a:r>
            <a:r>
              <a:rPr lang="en" sz="1200">
                <a:solidFill>
                  <a:schemeClr val="dk1"/>
                </a:solidFill>
              </a:rPr>
              <a:t>:</a:t>
            </a:r>
            <a:endParaRPr sz="1200">
              <a:solidFill>
                <a:schemeClr val="dk1"/>
              </a:solidFill>
            </a:endParaRPr>
          </a:p>
          <a:p>
            <a:pPr indent="0" lvl="0" marL="0" rtl="0" algn="l">
              <a:spcBef>
                <a:spcPts val="1200"/>
              </a:spcBef>
              <a:spcAft>
                <a:spcPts val="0"/>
              </a:spcAft>
              <a:buNone/>
            </a:pPr>
            <a:r>
              <a:rPr lang="en" sz="1200">
                <a:solidFill>
                  <a:schemeClr val="dk1"/>
                </a:solidFill>
              </a:rPr>
              <a:t>Based on the user's choice, the program performs the corresponding arithmetic operation:</a:t>
            </a:r>
            <a:endParaRPr sz="1200">
              <a:solidFill>
                <a:schemeClr val="dk1"/>
              </a:solidFill>
            </a:endParaRPr>
          </a:p>
          <a:p>
            <a:pPr indent="-304800" lvl="2" marL="1371600" rtl="0" algn="l">
              <a:spcBef>
                <a:spcPts val="1200"/>
              </a:spcBef>
              <a:spcAft>
                <a:spcPts val="0"/>
              </a:spcAft>
              <a:buClr>
                <a:schemeClr val="dk1"/>
              </a:buClr>
              <a:buSzPts val="1200"/>
              <a:buChar char="■"/>
            </a:pPr>
            <a:r>
              <a:rPr b="1" lang="en" sz="1200">
                <a:solidFill>
                  <a:schemeClr val="dk1"/>
                </a:solidFill>
              </a:rPr>
              <a:t>Addition</a:t>
            </a:r>
            <a:r>
              <a:rPr lang="en" sz="1200">
                <a:solidFill>
                  <a:schemeClr val="dk1"/>
                </a:solidFill>
              </a:rPr>
              <a:t>: It cross-multiplies the numerators with the opposite denominators and adds the results. The denominators are also multiplied to get the common denominator.</a:t>
            </a:r>
            <a:endParaRPr sz="1200">
              <a:solidFill>
                <a:schemeClr val="dk1"/>
              </a:solidFill>
            </a:endParaRPr>
          </a:p>
          <a:p>
            <a:pPr indent="-304800" lvl="2" marL="1371600" rtl="0" algn="l">
              <a:spcBef>
                <a:spcPts val="0"/>
              </a:spcBef>
              <a:spcAft>
                <a:spcPts val="0"/>
              </a:spcAft>
              <a:buClr>
                <a:schemeClr val="dk1"/>
              </a:buClr>
              <a:buSzPts val="1200"/>
              <a:buChar char="■"/>
            </a:pPr>
            <a:r>
              <a:rPr b="1" lang="en" sz="1200">
                <a:solidFill>
                  <a:schemeClr val="dk1"/>
                </a:solidFill>
              </a:rPr>
              <a:t>Subtraction</a:t>
            </a:r>
            <a:r>
              <a:rPr lang="en" sz="1200">
                <a:solidFill>
                  <a:schemeClr val="dk1"/>
                </a:solidFill>
              </a:rPr>
              <a:t>: Similar to addition, but it subtracts the cross-multiplied numerators.</a:t>
            </a:r>
            <a:endParaRPr sz="1200">
              <a:solidFill>
                <a:schemeClr val="dk1"/>
              </a:solidFill>
            </a:endParaRPr>
          </a:p>
          <a:p>
            <a:pPr indent="-304800" lvl="2" marL="1371600" rtl="0" algn="l">
              <a:spcBef>
                <a:spcPts val="0"/>
              </a:spcBef>
              <a:spcAft>
                <a:spcPts val="0"/>
              </a:spcAft>
              <a:buClr>
                <a:schemeClr val="dk1"/>
              </a:buClr>
              <a:buSzPts val="1200"/>
              <a:buChar char="■"/>
            </a:pPr>
            <a:r>
              <a:rPr b="1" lang="en" sz="1200">
                <a:solidFill>
                  <a:schemeClr val="dk1"/>
                </a:solidFill>
              </a:rPr>
              <a:t>Multiplication</a:t>
            </a:r>
            <a:r>
              <a:rPr lang="en" sz="1200">
                <a:solidFill>
                  <a:schemeClr val="dk1"/>
                </a:solidFill>
              </a:rPr>
              <a:t>: The numerators are multiplied together, and the denominators are multiplied together.</a:t>
            </a:r>
            <a:endParaRPr sz="1200">
              <a:solidFill>
                <a:schemeClr val="dk1"/>
              </a:solidFill>
            </a:endParaRPr>
          </a:p>
          <a:p>
            <a:pPr indent="-304800" lvl="2" marL="1371600" rtl="0" algn="l">
              <a:spcBef>
                <a:spcPts val="0"/>
              </a:spcBef>
              <a:spcAft>
                <a:spcPts val="0"/>
              </a:spcAft>
              <a:buClr>
                <a:schemeClr val="dk1"/>
              </a:buClr>
              <a:buSzPts val="1200"/>
              <a:buChar char="■"/>
            </a:pPr>
            <a:r>
              <a:rPr b="1" lang="en" sz="1200">
                <a:solidFill>
                  <a:schemeClr val="dk1"/>
                </a:solidFill>
              </a:rPr>
              <a:t>Division</a:t>
            </a:r>
            <a:r>
              <a:rPr lang="en" sz="1200">
                <a:solidFill>
                  <a:schemeClr val="dk1"/>
                </a:solidFill>
              </a:rPr>
              <a:t>: The program multiplies the numerator of the first fraction by the denominator of the second fraction, and the denominator of the first fraction by the numerator of the second.</a:t>
            </a:r>
            <a:endParaRPr sz="1200">
              <a:solidFill>
                <a:schemeClr val="dk1"/>
              </a:solidFill>
            </a:endParaRPr>
          </a:p>
          <a:p>
            <a:pPr indent="0" lvl="0" marL="0" rtl="0" algn="l">
              <a:spcBef>
                <a:spcPts val="1200"/>
              </a:spcBef>
              <a:spcAft>
                <a:spcPts val="0"/>
              </a:spcAft>
              <a:buNone/>
            </a:pPr>
            <a:r>
              <a:rPr b="1" lang="en" sz="1200">
                <a:solidFill>
                  <a:schemeClr val="dk1"/>
                </a:solidFill>
              </a:rPr>
              <a:t>Print Result</a:t>
            </a:r>
            <a:r>
              <a:rPr lang="en" sz="1200">
                <a:solidFill>
                  <a:schemeClr val="dk1"/>
                </a:solidFill>
              </a:rPr>
              <a:t>: The program prints the resulting rational number in the form numerator/denominator.</a:t>
            </a:r>
            <a:endParaRPr sz="1200">
              <a:solidFill>
                <a:schemeClr val="dk1"/>
              </a:solidFill>
            </a:endParaRPr>
          </a:p>
          <a:p>
            <a:pPr indent="0" lvl="0" marL="0" rtl="0" algn="l">
              <a:spcBef>
                <a:spcPts val="1200"/>
              </a:spcBef>
              <a:spcAft>
                <a:spcPts val="0"/>
              </a:spcAft>
              <a:buNone/>
            </a:pPr>
            <a:r>
              <a:rPr b="1" lang="en" sz="1200">
                <a:solidFill>
                  <a:schemeClr val="dk1"/>
                </a:solidFill>
              </a:rPr>
              <a:t>Error Handling</a:t>
            </a:r>
            <a:r>
              <a:rPr lang="en" sz="1200">
                <a:solidFill>
                  <a:schemeClr val="dk1"/>
                </a:solidFill>
              </a:rPr>
              <a:t>: If, at an</a:t>
            </a:r>
            <a:r>
              <a:rPr lang="en" sz="1200">
                <a:solidFill>
                  <a:schemeClr val="dk1"/>
                </a:solidFill>
              </a:rPr>
              <a:t>y point, a denominator of zero is entered (in either rational number input or during division), the program displays an error message and asks the user to re-enter valid inputs.</a:t>
            </a:r>
            <a:endParaRPr sz="1200">
              <a:solidFill>
                <a:schemeClr val="dk1"/>
              </a:solidFill>
            </a:endParaRPr>
          </a:p>
          <a:p>
            <a:pPr indent="0" lvl="0" marL="0" rtl="0" algn="l">
              <a:spcBef>
                <a:spcPts val="1200"/>
              </a:spcBef>
              <a:spcAft>
                <a:spcPts val="0"/>
              </a:spcAft>
              <a:buNone/>
            </a:pPr>
            <a:r>
              <a:rPr b="1" lang="en" sz="1200">
                <a:solidFill>
                  <a:schemeClr val="dk1"/>
                </a:solidFill>
              </a:rPr>
              <a:t>End</a:t>
            </a:r>
            <a:r>
              <a:rPr lang="en" sz="1200">
                <a:solidFill>
                  <a:schemeClr val="dk1"/>
                </a:solidFill>
              </a:rPr>
              <a:t>: </a:t>
            </a:r>
            <a:r>
              <a:rPr lang="en" sz="1200">
                <a:solidFill>
                  <a:schemeClr val="dk1"/>
                </a:solidFill>
              </a:rPr>
              <a:t>The program terminates with a system exit once the result is displayed or if an invalid operation is selected.</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Error Handling</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400">
                <a:solidFill>
                  <a:schemeClr val="dk1"/>
                </a:solidFill>
              </a:rPr>
              <a:t>Prevents division by zero</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Prints error message and prompts user to re-enter rational numbers</a:t>
            </a:r>
            <a:endParaRPr sz="1400">
              <a:solidFill>
                <a:schemeClr val="dk1"/>
              </a:solidFill>
            </a:endParaRPr>
          </a:p>
          <a:p>
            <a:pPr indent="0" lvl="0" marL="0" rtl="0" algn="l">
              <a:spcBef>
                <a:spcPts val="1200"/>
              </a:spcBef>
              <a:spcAft>
                <a:spcPts val="1200"/>
              </a:spcAft>
              <a:buNone/>
            </a:pPr>
            <a:r>
              <a:rPr lang="en" sz="1400">
                <a:solidFill>
                  <a:schemeClr val="dk1"/>
                </a:solidFill>
              </a:rPr>
              <a:t>Includes jumps to error handlers</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 Arithmetic Operations</a:t>
            </a:r>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100">
                <a:solidFill>
                  <a:schemeClr val="dk1"/>
                </a:solidFill>
              </a:rPr>
              <a:t>Operations on Rational Numbers</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program supports four arithmetic operations on rational numbers:</a:t>
            </a:r>
            <a:endParaRPr sz="1100">
              <a:solidFill>
                <a:schemeClr val="dk1"/>
              </a:solidFill>
            </a:endParaRPr>
          </a:p>
          <a:p>
            <a:pPr indent="0" lvl="0" marL="0" rtl="0" algn="l">
              <a:spcBef>
                <a:spcPts val="1200"/>
              </a:spcBef>
              <a:spcAft>
                <a:spcPts val="0"/>
              </a:spcAft>
              <a:buNone/>
            </a:pPr>
            <a:r>
              <a:rPr b="1" lang="en" sz="1100">
                <a:solidFill>
                  <a:schemeClr val="dk1"/>
                </a:solidFill>
              </a:rPr>
              <a:t>Addition</a:t>
            </a:r>
            <a:r>
              <a:rPr lang="en" sz="1100">
                <a:solidFill>
                  <a:schemeClr val="dk1"/>
                </a:solidFill>
              </a:rPr>
              <a:t>:</a:t>
            </a:r>
            <a:br>
              <a:rPr lang="en" sz="1100">
                <a:solidFill>
                  <a:schemeClr val="dk1"/>
                </a:solidFill>
              </a:rPr>
            </a:br>
            <a:r>
              <a:rPr b="1" lang="en" sz="1100">
                <a:solidFill>
                  <a:schemeClr val="dk1"/>
                </a:solidFill>
              </a:rPr>
              <a:t>Code</a:t>
            </a:r>
            <a:r>
              <a:rPr lang="en" sz="1100">
                <a:solidFill>
                  <a:schemeClr val="dk1"/>
                </a:solidFill>
              </a:rPr>
              <a:t>: The addition operation is computed by multiplying across denominators and adding the cross-products of numerators</a:t>
            </a:r>
            <a:r>
              <a:rPr lang="en" sz="1100">
                <a:solidFill>
                  <a:schemeClr val="dk1"/>
                </a:solidFill>
              </a:rPr>
              <a:t>.</a:t>
            </a:r>
            <a:endParaRPr b="1" sz="1100">
              <a:solidFill>
                <a:schemeClr val="dk1"/>
              </a:solidFill>
            </a:endParaRPr>
          </a:p>
          <a:p>
            <a:pPr indent="0" lvl="0" marL="0" rtl="0" algn="l">
              <a:spcBef>
                <a:spcPts val="1200"/>
              </a:spcBef>
              <a:spcAft>
                <a:spcPts val="0"/>
              </a:spcAft>
              <a:buNone/>
            </a:pPr>
            <a:r>
              <a:rPr b="1" lang="en" sz="1100">
                <a:solidFill>
                  <a:schemeClr val="dk1"/>
                </a:solidFill>
              </a:rPr>
              <a:t>Subtraction</a:t>
            </a:r>
            <a:r>
              <a:rPr lang="en" sz="1100">
                <a:solidFill>
                  <a:schemeClr val="dk1"/>
                </a:solidFill>
              </a:rPr>
              <a:t>:</a:t>
            </a:r>
            <a:br>
              <a:rPr lang="en" sz="1100">
                <a:solidFill>
                  <a:schemeClr val="dk1"/>
                </a:solidFill>
              </a:rPr>
            </a:br>
            <a:r>
              <a:rPr b="1" lang="en" sz="1100">
                <a:solidFill>
                  <a:schemeClr val="dk1"/>
                </a:solidFill>
              </a:rPr>
              <a:t>Code</a:t>
            </a:r>
            <a:r>
              <a:rPr lang="en" sz="1100">
                <a:solidFill>
                  <a:schemeClr val="dk1"/>
                </a:solidFill>
              </a:rPr>
              <a:t>: Subtraction follows the same logic as addition, except it subtracts the cross-products.</a:t>
            </a:r>
            <a:endParaRPr sz="1100">
              <a:solidFill>
                <a:schemeClr val="dk1"/>
              </a:solidFill>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1200"/>
              </a:spcAft>
              <a:buNone/>
            </a:pPr>
            <a:r>
              <a:t/>
            </a:r>
            <a:endParaRPr sz="1100"/>
          </a:p>
        </p:txBody>
      </p:sp>
      <p:pic>
        <p:nvPicPr>
          <p:cNvPr id="107" name="Google Shape;107;p21"/>
          <p:cNvPicPr preferRelativeResize="0"/>
          <p:nvPr/>
        </p:nvPicPr>
        <p:blipFill>
          <a:blip r:embed="rId3">
            <a:alphaModFix/>
          </a:blip>
          <a:stretch>
            <a:fillRect/>
          </a:stretch>
        </p:blipFill>
        <p:spPr>
          <a:xfrm>
            <a:off x="0" y="3938350"/>
            <a:ext cx="4091676" cy="1205150"/>
          </a:xfrm>
          <a:prstGeom prst="rect">
            <a:avLst/>
          </a:prstGeom>
          <a:noFill/>
          <a:ln>
            <a:noFill/>
          </a:ln>
        </p:spPr>
      </p:pic>
      <p:pic>
        <p:nvPicPr>
          <p:cNvPr id="108" name="Google Shape;108;p21"/>
          <p:cNvPicPr preferRelativeResize="0"/>
          <p:nvPr/>
        </p:nvPicPr>
        <p:blipFill>
          <a:blip r:embed="rId4">
            <a:alphaModFix/>
          </a:blip>
          <a:stretch>
            <a:fillRect/>
          </a:stretch>
        </p:blipFill>
        <p:spPr>
          <a:xfrm>
            <a:off x="4091675" y="3938350"/>
            <a:ext cx="5052324" cy="1205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