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303" r:id="rId4"/>
    <p:sldId id="271" r:id="rId5"/>
    <p:sldId id="278" r:id="rId6"/>
    <p:sldId id="280" r:id="rId7"/>
    <p:sldId id="282" r:id="rId8"/>
    <p:sldId id="279" r:id="rId9"/>
    <p:sldId id="285" r:id="rId10"/>
    <p:sldId id="295" r:id="rId11"/>
    <p:sldId id="297" r:id="rId12"/>
    <p:sldId id="304" r:id="rId13"/>
    <p:sldId id="305" r:id="rId14"/>
    <p:sldId id="307" r:id="rId15"/>
    <p:sldId id="306" r:id="rId16"/>
    <p:sldId id="308" r:id="rId17"/>
    <p:sldId id="313" r:id="rId18"/>
    <p:sldId id="321" r:id="rId19"/>
    <p:sldId id="309" r:id="rId20"/>
    <p:sldId id="310" r:id="rId21"/>
    <p:sldId id="311" r:id="rId22"/>
    <p:sldId id="314" r:id="rId23"/>
    <p:sldId id="316" r:id="rId24"/>
    <p:sldId id="323" r:id="rId25"/>
    <p:sldId id="315" r:id="rId26"/>
    <p:sldId id="317" r:id="rId27"/>
    <p:sldId id="318" r:id="rId28"/>
    <p:sldId id="319" r:id="rId29"/>
    <p:sldId id="322" r:id="rId30"/>
    <p:sldId id="320" r:id="rId31"/>
    <p:sldId id="32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7363E9-4513-4B18-9A27-6FC86AAE316C}">
          <p14:sldIdLst>
            <p14:sldId id="256"/>
            <p14:sldId id="303"/>
            <p14:sldId id="271"/>
            <p14:sldId id="278"/>
            <p14:sldId id="280"/>
            <p14:sldId id="282"/>
            <p14:sldId id="279"/>
            <p14:sldId id="285"/>
            <p14:sldId id="295"/>
            <p14:sldId id="297"/>
            <p14:sldId id="304"/>
            <p14:sldId id="305"/>
            <p14:sldId id="307"/>
            <p14:sldId id="306"/>
            <p14:sldId id="308"/>
            <p14:sldId id="313"/>
            <p14:sldId id="321"/>
            <p14:sldId id="309"/>
            <p14:sldId id="310"/>
            <p14:sldId id="311"/>
            <p14:sldId id="314"/>
            <p14:sldId id="316"/>
            <p14:sldId id="323"/>
            <p14:sldId id="315"/>
            <p14:sldId id="317"/>
            <p14:sldId id="318"/>
            <p14:sldId id="319"/>
            <p14:sldId id="322"/>
            <p14:sldId id="320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k Karteip" initials="AK" lastIdx="4" clrIdx="0">
    <p:extLst>
      <p:ext uri="{19B8F6BF-5375-455C-9EA6-DF929625EA0E}">
        <p15:presenceInfo xmlns:p15="http://schemas.microsoft.com/office/powerpoint/2012/main" userId="2f4b8375ee017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0"/>
    <a:srgbClr val="FF33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6682" autoAdjust="0"/>
  </p:normalViewPr>
  <p:slideViewPr>
    <p:cSldViewPr snapToGrid="0" snapToObjects="1">
      <p:cViewPr>
        <p:scale>
          <a:sx n="125" d="100"/>
          <a:sy n="125" d="100"/>
        </p:scale>
        <p:origin x="1614" y="4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02:06:51.21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EE2E8-9555-495F-A6B0-95026A434A91}" type="datetimeFigureOut">
              <a:rPr lang="en-GB" smtClean="0"/>
              <a:t>24/06/2020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51223-0DA7-44D6-8D6E-FDD7619FF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3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8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8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bbz/S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BCAST.2017.786812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>
                <a:solidFill>
                  <a:schemeClr val="tx2"/>
                </a:solidFill>
              </a:rPr>
              <a:t>KGCN PROGRESS PRESENTATION</a:t>
            </a:r>
            <a:br>
              <a:rPr lang="en-GB" sz="2400">
                <a:solidFill>
                  <a:schemeClr val="tx2"/>
                </a:solidFill>
              </a:rPr>
            </a:br>
            <a:br>
              <a:rPr lang="en-GB" sz="2400"/>
            </a:br>
            <a:r>
              <a:rPr lang="en-GB" sz="2400"/>
              <a:t>Design of a graph-based, deep learning model</a:t>
            </a:r>
            <a:br>
              <a:rPr lang="en-GB" sz="2400"/>
            </a:br>
            <a:r>
              <a:rPr lang="en-GB" sz="1800"/>
              <a:t>to predict the optimal resolution for a Sonar Perfomance Model</a:t>
            </a:r>
            <a:endParaRPr lang="en-GB" sz="240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1800"/>
              <a:t>Author: Jakub Pietrak</a:t>
            </a:r>
          </a:p>
          <a:p>
            <a:r>
              <a:rPr lang="en-GB" sz="1800"/>
              <a:t>Supervisor: dr Joris Sijs</a:t>
            </a:r>
          </a:p>
          <a:p>
            <a:endParaRPr lang="en-GB" sz="1800"/>
          </a:p>
          <a:p>
            <a:endParaRPr lang="en-GB" sz="1800"/>
          </a:p>
          <a:p>
            <a:endParaRPr lang="en-GB" sz="1800"/>
          </a:p>
          <a:p>
            <a:r>
              <a:rPr lang="en-GB" sz="1600"/>
              <a:t>MSc Systems &amp; Control </a:t>
            </a:r>
          </a:p>
          <a:p>
            <a:endParaRPr lang="en-GB" sz="1800"/>
          </a:p>
          <a:p>
            <a:endParaRPr lang="en-GB" sz="1800"/>
          </a:p>
          <a:p>
            <a:endParaRPr lang="en-GB" sz="1800">
              <a:latin typeface="Arial"/>
              <a:cs typeface="Arial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2F754A-BD59-46D4-9367-D2D573BC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09" y="4540663"/>
            <a:ext cx="1236742" cy="39261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23BBA-9072-4CCC-8F30-CD085511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15" y="4397949"/>
            <a:ext cx="2105094" cy="678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CD11C8-8B74-48DB-8FED-6C74AC64C937}"/>
              </a:ext>
            </a:extLst>
          </p:cNvPr>
          <p:cNvSpPr txBox="1"/>
          <p:nvPr/>
        </p:nvSpPr>
        <p:spPr>
          <a:xfrm>
            <a:off x="8041795" y="14401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2"/>
                </a:solidFill>
              </a:rPr>
              <a:t>26</a:t>
            </a:r>
            <a:r>
              <a:rPr lang="en-GB" sz="1200" dirty="0">
                <a:solidFill>
                  <a:schemeClr val="tx2"/>
                </a:solidFill>
              </a:rPr>
              <a:t>.06.2020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FD5FC-6D56-441C-B9EE-9B125341B3FA}"/>
              </a:ext>
            </a:extLst>
          </p:cNvPr>
          <p:cNvSpPr/>
          <p:nvPr/>
        </p:nvSpPr>
        <p:spPr>
          <a:xfrm>
            <a:off x="2038350" y="972185"/>
            <a:ext cx="3281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LcPeriod" startAt="3"/>
            </a:pPr>
            <a:r>
              <a:rPr lang="en-GB" dirty="0"/>
              <a:t>Target variable distribution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ECEF4-6D26-4122-B8B7-566FBC5F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299903"/>
            <a:ext cx="6934200" cy="3815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32F43C-77E9-48A4-ADE6-062F4FE1BCD8}"/>
              </a:ext>
            </a:extLst>
          </p:cNvPr>
          <p:cNvSpPr/>
          <p:nvPr/>
        </p:nvSpPr>
        <p:spPr>
          <a:xfrm>
            <a:off x="4230095" y="220241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CLASS IMBALANCE PROBLEM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9D0C8E-519E-4F1F-8E23-333D6DEFA392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3470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447-087A-416D-951B-5989491CF0EC}"/>
              </a:ext>
            </a:extLst>
          </p:cNvPr>
          <p:cNvSpPr txBox="1">
            <a:spLocks/>
          </p:cNvSpPr>
          <p:nvPr/>
        </p:nvSpPr>
        <p:spPr>
          <a:xfrm>
            <a:off x="1589015" y="321748"/>
            <a:ext cx="2604529" cy="3177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1400" dirty="0"/>
              <a:t>4. </a:t>
            </a:r>
            <a:r>
              <a:rPr lang="en-GB" sz="1400" dirty="0" err="1"/>
              <a:t>Grakn</a:t>
            </a:r>
            <a:r>
              <a:rPr lang="en-GB" sz="1400" dirty="0"/>
              <a:t> &amp; KGCN Setup</a:t>
            </a:r>
          </a:p>
          <a:p>
            <a:pPr marL="400050" indent="-400050">
              <a:buAutoNum type="romanUcPeriod"/>
            </a:pPr>
            <a:r>
              <a:rPr lang="en-GB" sz="1400" b="1" dirty="0">
                <a:solidFill>
                  <a:schemeClr val="tx1"/>
                </a:solidFill>
              </a:rPr>
              <a:t>Schema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shared depth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candidate-convergence by </a:t>
            </a:r>
            <a:r>
              <a:rPr lang="en-GB" sz="1400" dirty="0" err="1">
                <a:solidFill>
                  <a:schemeClr val="tx1"/>
                </a:solidFill>
              </a:rPr>
              <a:t>grakn</a:t>
            </a:r>
            <a:r>
              <a:rPr lang="en-GB" sz="1400" dirty="0">
                <a:solidFill>
                  <a:schemeClr val="tx1"/>
                </a:solidFill>
              </a:rPr>
              <a:t> rule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varying graph representations!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bottom-seg can appear 1 or 3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SSP-channel can appear 0,1,2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variable </a:t>
            </a:r>
            <a:r>
              <a:rPr lang="en-GB" sz="1400" dirty="0" err="1">
                <a:solidFill>
                  <a:schemeClr val="tx1"/>
                </a:solidFill>
              </a:rPr>
              <a:t>num</a:t>
            </a:r>
            <a:r>
              <a:rPr lang="pl-PL" sz="1400" dirty="0">
                <a:solidFill>
                  <a:schemeClr val="tx1"/>
                </a:solidFill>
              </a:rPr>
              <a:t>b</a:t>
            </a:r>
            <a:r>
              <a:rPr lang="en-GB" sz="1400" dirty="0" err="1">
                <a:solidFill>
                  <a:schemeClr val="tx1"/>
                </a:solidFill>
              </a:rPr>
              <a:t>er</a:t>
            </a:r>
            <a:r>
              <a:rPr lang="en-GB" sz="1400" dirty="0">
                <a:solidFill>
                  <a:schemeClr val="tx1"/>
                </a:solidFill>
              </a:rPr>
              <a:t> of </a:t>
            </a:r>
            <a:r>
              <a:rPr lang="en-GB" sz="1400" dirty="0" err="1">
                <a:solidFill>
                  <a:schemeClr val="tx1"/>
                </a:solidFill>
              </a:rPr>
              <a:t>SSP_value</a:t>
            </a:r>
            <a:r>
              <a:rPr lang="en-GB" sz="1400" dirty="0">
                <a:solidFill>
                  <a:schemeClr val="tx1"/>
                </a:solidFill>
              </a:rPr>
              <a:t> based on depths appearing in the graph =&gt; </a:t>
            </a:r>
          </a:p>
          <a:p>
            <a:r>
              <a:rPr lang="en-GB" sz="1400" i="1" dirty="0" err="1">
                <a:solidFill>
                  <a:schemeClr val="tx1"/>
                </a:solidFill>
              </a:rPr>
              <a:t>SSP_value</a:t>
            </a:r>
            <a:r>
              <a:rPr lang="en-GB" sz="1400" i="1" dirty="0">
                <a:solidFill>
                  <a:schemeClr val="tx1"/>
                </a:solidFill>
              </a:rPr>
              <a:t> has depth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9732C-6ABA-473C-8F6D-B68BD130C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2"/>
          <a:stretch/>
        </p:blipFill>
        <p:spPr>
          <a:xfrm>
            <a:off x="4082431" y="0"/>
            <a:ext cx="5061569" cy="48217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FDC862-C1A7-42C7-9ABB-781736C761FA}"/>
              </a:ext>
            </a:extLst>
          </p:cNvPr>
          <p:cNvSpPr/>
          <p:nvPr/>
        </p:nvSpPr>
        <p:spPr>
          <a:xfrm>
            <a:off x="1589014" y="3857565"/>
            <a:ext cx="2604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i="1" dirty="0" err="1"/>
              <a:t>ssp_schema_kgcn.gql</a:t>
            </a:r>
            <a:endParaRPr lang="pl-PL" sz="1200" i="1" dirty="0"/>
          </a:p>
          <a:p>
            <a:r>
              <a:rPr lang="pl-PL" sz="1200" i="1" dirty="0"/>
              <a:t>[…]</a:t>
            </a:r>
          </a:p>
          <a:p>
            <a:r>
              <a:rPr lang="en-GB" sz="1200" i="1" dirty="0"/>
              <a:t>sound-propagation-scenario sub entity</a:t>
            </a:r>
            <a:r>
              <a:rPr lang="en-GB" sz="1200" i="1" dirty="0">
                <a:solidFill>
                  <a:srgbClr val="FF0000"/>
                </a:solidFill>
              </a:rPr>
              <a:t>,</a:t>
            </a:r>
            <a:r>
              <a:rPr lang="pl-PL" sz="1200" i="1" dirty="0">
                <a:solidFill>
                  <a:srgbClr val="FF0000"/>
                </a:solidFill>
              </a:rPr>
              <a:t> </a:t>
            </a:r>
            <a:r>
              <a:rPr lang="en-GB" sz="1200" i="1" dirty="0">
                <a:solidFill>
                  <a:srgbClr val="FF0000"/>
                </a:solidFill>
              </a:rPr>
              <a:t>	key </a:t>
            </a:r>
            <a:r>
              <a:rPr lang="en-GB" sz="1200" i="1" dirty="0" err="1">
                <a:solidFill>
                  <a:srgbClr val="FF0000"/>
                </a:solidFill>
              </a:rPr>
              <a:t>scenario_id</a:t>
            </a:r>
            <a:endParaRPr lang="en-GB" sz="1200" i="1" dirty="0">
              <a:solidFill>
                <a:srgbClr val="FF0000"/>
              </a:solidFill>
            </a:endParaRPr>
          </a:p>
          <a:p>
            <a:r>
              <a:rPr lang="en-GB" sz="1200" i="1" dirty="0"/>
              <a:t>ray-input sub entity,</a:t>
            </a:r>
            <a:r>
              <a:rPr lang="en-GB" sz="1200" i="1" dirty="0">
                <a:solidFill>
                  <a:srgbClr val="FF0000"/>
                </a:solidFill>
              </a:rPr>
              <a:t>	key </a:t>
            </a:r>
            <a:r>
              <a:rPr lang="en-GB" sz="1200" i="1" dirty="0" err="1">
                <a:solidFill>
                  <a:srgbClr val="FF0000"/>
                </a:solidFill>
              </a:rPr>
              <a:t>num_rays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0089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5994FD-5853-4BAE-846B-2501695E0CD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4</a:t>
            </a:r>
            <a:r>
              <a:rPr lang="en-GB" sz="2000" dirty="0"/>
              <a:t>. </a:t>
            </a:r>
            <a:r>
              <a:rPr lang="pl-PL" sz="2000" dirty="0" err="1"/>
              <a:t>Grakn</a:t>
            </a:r>
            <a:r>
              <a:rPr lang="pl-PL" sz="2000" dirty="0"/>
              <a:t> &amp; KGCN Setup:</a:t>
            </a:r>
          </a:p>
          <a:p>
            <a:r>
              <a:rPr lang="pl-PL" sz="1400" dirty="0">
                <a:solidFill>
                  <a:schemeClr val="tx1"/>
                </a:solidFill>
              </a:rPr>
              <a:t>II. Query – the same for </a:t>
            </a:r>
            <a:r>
              <a:rPr lang="pl-PL" sz="1400" dirty="0" err="1">
                <a:solidFill>
                  <a:schemeClr val="tx1"/>
                </a:solidFill>
              </a:rPr>
              <a:t>all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scenarios</a:t>
            </a:r>
            <a:r>
              <a:rPr lang="pl-PL" sz="1400" dirty="0">
                <a:solidFill>
                  <a:schemeClr val="tx1"/>
                </a:solidFill>
              </a:rPr>
              <a:t>*</a:t>
            </a:r>
          </a:p>
          <a:p>
            <a:r>
              <a:rPr lang="pl-PL" sz="800" dirty="0">
                <a:solidFill>
                  <a:schemeClr val="tx1"/>
                </a:solidFill>
              </a:rPr>
              <a:t>*</a:t>
            </a:r>
            <a:r>
              <a:rPr lang="pl-PL" sz="800" dirty="0" err="1">
                <a:solidFill>
                  <a:schemeClr val="tx1"/>
                </a:solidFill>
              </a:rPr>
              <a:t>there’s</a:t>
            </a:r>
            <a:r>
              <a:rPr lang="pl-PL" sz="800" dirty="0">
                <a:solidFill>
                  <a:schemeClr val="tx1"/>
                </a:solidFill>
              </a:rPr>
              <a:t> a </a:t>
            </a:r>
            <a:r>
              <a:rPr lang="pl-PL" sz="800" dirty="0" err="1">
                <a:solidFill>
                  <a:schemeClr val="tx1"/>
                </a:solidFill>
              </a:rPr>
              <a:t>workaround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reduced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query</a:t>
            </a:r>
            <a:r>
              <a:rPr lang="pl-PL" sz="800" dirty="0">
                <a:solidFill>
                  <a:schemeClr val="tx1"/>
                </a:solidFill>
              </a:rPr>
              <a:t> for </a:t>
            </a:r>
            <a:r>
              <a:rPr lang="pl-PL" sz="800" dirty="0" err="1">
                <a:solidFill>
                  <a:schemeClr val="tx1"/>
                </a:solidFill>
              </a:rPr>
              <a:t>scn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without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ducts</a:t>
            </a:r>
            <a:r>
              <a:rPr lang="pl-PL" sz="800" dirty="0">
                <a:solidFill>
                  <a:schemeClr val="tx1"/>
                </a:solidFill>
              </a:rPr>
              <a:t>, but </a:t>
            </a:r>
            <a:r>
              <a:rPr lang="pl-PL" sz="800" dirty="0" err="1">
                <a:solidFill>
                  <a:schemeClr val="tx1"/>
                </a:solidFill>
              </a:rPr>
              <a:t>that’s</a:t>
            </a:r>
            <a:r>
              <a:rPr lang="pl-PL" sz="800" dirty="0">
                <a:solidFill>
                  <a:schemeClr val="tx1"/>
                </a:solidFill>
              </a:rPr>
              <a:t> not </a:t>
            </a:r>
            <a:r>
              <a:rPr lang="pl-PL" sz="800" dirty="0" err="1">
                <a:solidFill>
                  <a:schemeClr val="tx1"/>
                </a:solidFill>
              </a:rPr>
              <a:t>really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important</a:t>
            </a:r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5F0BD-E8B6-4441-82F1-1ECE128C119D}"/>
              </a:ext>
            </a:extLst>
          </p:cNvPr>
          <p:cNvSpPr/>
          <p:nvPr/>
        </p:nvSpPr>
        <p:spPr>
          <a:xfrm>
            <a:off x="1637749" y="1139825"/>
            <a:ext cx="728527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/>
              <a:t>	</a:t>
            </a:r>
            <a:r>
              <a:rPr lang="en-GB" sz="1100" dirty="0" err="1"/>
              <a:t>convergence_query_full</a:t>
            </a:r>
            <a:r>
              <a:rPr lang="en-GB" sz="1100" dirty="0"/>
              <a:t> = </a:t>
            </a:r>
            <a:r>
              <a:rPr lang="en-GB" sz="1100" dirty="0" err="1"/>
              <a:t>inspect.cleandoc</a:t>
            </a:r>
            <a:r>
              <a:rPr lang="en-GB" sz="1100" dirty="0"/>
              <a:t>(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f'''match</a:t>
            </a:r>
            <a:r>
              <a:rPr lang="en-GB" sz="1100" dirty="0"/>
              <a:t> 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scn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sound-propagation-scenario, has </a:t>
            </a:r>
            <a:r>
              <a:rPr lang="en-GB" sz="1100" dirty="0" err="1"/>
              <a:t>scenario_id</a:t>
            </a:r>
            <a:r>
              <a:rPr lang="en-GB" sz="1100" dirty="0"/>
              <a:t> {</a:t>
            </a:r>
            <a:r>
              <a:rPr lang="en-GB" sz="1100" dirty="0" err="1"/>
              <a:t>scenario_idx</a:t>
            </a:r>
            <a:r>
              <a:rPr lang="en-GB" sz="1100" dirty="0"/>
              <a:t>};’</a:t>
            </a:r>
            <a:r>
              <a:rPr lang="pl-PL" sz="1100" dirty="0"/>
              <a:t> </a:t>
            </a:r>
            <a:r>
              <a:rPr lang="pl-PL" sz="1100" i="1" dirty="0">
                <a:solidFill>
                  <a:srgbClr val="FF0000"/>
                </a:solidFill>
              </a:rPr>
              <a:t>					</a:t>
            </a:r>
            <a:r>
              <a:rPr lang="en-GB" sz="1100" dirty="0"/>
              <a:t>            </a:t>
            </a:r>
            <a:r>
              <a:rPr lang="pl-PL" sz="1100" dirty="0"/>
              <a:t>	</a:t>
            </a:r>
            <a:r>
              <a:rPr lang="en-GB" sz="1100" dirty="0"/>
              <a:t>'''$ray </a:t>
            </a:r>
            <a:r>
              <a:rPr lang="en-GB" sz="1100" dirty="0" err="1"/>
              <a:t>isa</a:t>
            </a:r>
            <a:r>
              <a:rPr lang="en-GB" sz="1100" dirty="0"/>
              <a:t> ray-input, has </a:t>
            </a:r>
            <a:r>
              <a:rPr lang="en-GB" sz="1100" dirty="0" err="1"/>
              <a:t>num_rays</a:t>
            </a:r>
            <a:r>
              <a:rPr lang="en-GB" sz="1100" dirty="0"/>
              <a:t> $</a:t>
            </a:r>
            <a:r>
              <a:rPr lang="en-GB" sz="1100" dirty="0" err="1"/>
              <a:t>nray</a:t>
            </a:r>
            <a:r>
              <a:rPr lang="en-GB" sz="1100" dirty="0"/>
              <a:t>;</a:t>
            </a:r>
            <a:r>
              <a:rPr lang="pl-PL" sz="1100" dirty="0"/>
              <a:t> </a:t>
            </a:r>
            <a:r>
              <a:rPr lang="en-GB" sz="1100" dirty="0"/>
              <a:t>$</a:t>
            </a:r>
            <a:r>
              <a:rPr lang="en-GB" sz="1100" dirty="0" err="1"/>
              <a:t>src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source, has depth $</a:t>
            </a:r>
            <a:r>
              <a:rPr lang="en-GB" sz="1100" dirty="0" err="1"/>
              <a:t>dsrc</a:t>
            </a:r>
            <a:r>
              <a:rPr lang="en-GB" sz="1100" dirty="0"/>
              <a:t>; </a:t>
            </a:r>
          </a:p>
          <a:p>
            <a:r>
              <a:rPr lang="en-GB" sz="1100" dirty="0"/>
              <a:t>            $seg </a:t>
            </a:r>
            <a:r>
              <a:rPr lang="en-GB" sz="1100" dirty="0" err="1"/>
              <a:t>isa</a:t>
            </a:r>
            <a:r>
              <a:rPr lang="en-GB" sz="1100" dirty="0"/>
              <a:t> bottom-segment, has depth $</a:t>
            </a:r>
            <a:r>
              <a:rPr lang="en-GB" sz="1100" dirty="0" err="1"/>
              <a:t>dseg</a:t>
            </a:r>
            <a:r>
              <a:rPr lang="en-GB" sz="1100" dirty="0"/>
              <a:t>, has length $l, has slope $s;</a:t>
            </a:r>
          </a:p>
          <a:p>
            <a:r>
              <a:rPr lang="en-GB" sz="1100" dirty="0"/>
              <a:t>            $conv(</a:t>
            </a:r>
            <a:r>
              <a:rPr lang="en-GB" sz="1100" dirty="0" err="1"/>
              <a:t>converged_scenario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minimum_resolution</a:t>
            </a:r>
            <a:r>
              <a:rPr lang="en-GB" sz="1100" dirty="0"/>
              <a:t>: $ray) </a:t>
            </a:r>
            <a:r>
              <a:rPr lang="en-GB" sz="1100" dirty="0" err="1"/>
              <a:t>isa</a:t>
            </a:r>
            <a:r>
              <a:rPr lang="en-GB" sz="1100" dirty="0"/>
              <a:t> convergence;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srcp</a:t>
            </a:r>
            <a:r>
              <a:rPr lang="en-GB" sz="1100" dirty="0"/>
              <a:t>(</a:t>
            </a:r>
            <a:r>
              <a:rPr lang="en-GB" sz="1100" dirty="0" err="1"/>
              <a:t>defined_by_src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define_src</a:t>
            </a:r>
            <a:r>
              <a:rPr lang="en-GB" sz="1100" dirty="0"/>
              <a:t>: $</a:t>
            </a:r>
            <a:r>
              <a:rPr lang="en-GB" sz="1100" dirty="0" err="1"/>
              <a:t>src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</a:t>
            </a:r>
            <a:r>
              <a:rPr lang="en-GB" sz="1100" dirty="0" err="1"/>
              <a:t>src</a:t>
            </a:r>
            <a:r>
              <a:rPr lang="en-GB" sz="1100" dirty="0"/>
              <a:t>-position;</a:t>
            </a:r>
          </a:p>
          <a:p>
            <a:r>
              <a:rPr lang="en-GB" sz="1100" dirty="0"/>
              <a:t>            $bathy(</a:t>
            </a:r>
            <a:r>
              <a:rPr lang="en-GB" sz="1100" dirty="0" err="1"/>
              <a:t>defined_by_bathy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define_bathy</a:t>
            </a:r>
            <a:r>
              <a:rPr lang="en-GB" sz="1100" dirty="0"/>
              <a:t>: $seg) </a:t>
            </a:r>
            <a:r>
              <a:rPr lang="en-GB" sz="1100" dirty="0" err="1"/>
              <a:t>isa</a:t>
            </a:r>
            <a:r>
              <a:rPr lang="en-GB" sz="1100" dirty="0"/>
              <a:t> bathymetry, has </a:t>
            </a:r>
            <a:r>
              <a:rPr lang="en-GB" sz="1100" dirty="0" err="1"/>
              <a:t>bottom_type</a:t>
            </a:r>
            <a:r>
              <a:rPr lang="en-GB" sz="1100" dirty="0"/>
              <a:t> $</a:t>
            </a:r>
            <a:r>
              <a:rPr lang="en-GB" sz="1100" dirty="0" err="1"/>
              <a:t>bt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ssp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SSP-</a:t>
            </a:r>
            <a:r>
              <a:rPr lang="en-GB" sz="1100" dirty="0" err="1"/>
              <a:t>vec</a:t>
            </a:r>
            <a:r>
              <a:rPr lang="en-GB" sz="1100" dirty="0"/>
              <a:t>, has location $</a:t>
            </a:r>
            <a:r>
              <a:rPr lang="en-GB" sz="1100" dirty="0" err="1"/>
              <a:t>loc</a:t>
            </a:r>
            <a:r>
              <a:rPr lang="en-GB" sz="1100" dirty="0"/>
              <a:t>, has season $</a:t>
            </a:r>
            <a:r>
              <a:rPr lang="en-GB" sz="1100" dirty="0" err="1"/>
              <a:t>ses</a:t>
            </a:r>
            <a:r>
              <a:rPr lang="en-GB" sz="1100" dirty="0"/>
              <a:t>, has </a:t>
            </a:r>
            <a:r>
              <a:rPr lang="en-GB" sz="1100" dirty="0" err="1"/>
              <a:t>SSP_value</a:t>
            </a:r>
            <a:r>
              <a:rPr lang="en-GB" sz="1100" dirty="0"/>
              <a:t> $</a:t>
            </a:r>
            <a:r>
              <a:rPr lang="en-GB" sz="1100" dirty="0" err="1"/>
              <a:t>sspval</a:t>
            </a:r>
            <a:r>
              <a:rPr lang="en-GB" sz="1100" dirty="0"/>
              <a:t>, has depth $</a:t>
            </a:r>
            <a:r>
              <a:rPr lang="en-GB" sz="1100" dirty="0" err="1"/>
              <a:t>dsspmax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dct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duct, has depth $</a:t>
            </a:r>
            <a:r>
              <a:rPr lang="en-GB" sz="1100" dirty="0" err="1"/>
              <a:t>ddct</a:t>
            </a:r>
            <a:r>
              <a:rPr lang="en-GB" sz="1100" dirty="0"/>
              <a:t>, has grad $</a:t>
            </a:r>
            <a:r>
              <a:rPr lang="en-GB" sz="1100" dirty="0" err="1"/>
              <a:t>gd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$speed(</a:t>
            </a:r>
            <a:r>
              <a:rPr lang="en-GB" sz="1100" dirty="0" err="1"/>
              <a:t>defined_by_SSP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define_SSP</a:t>
            </a:r>
            <a:r>
              <a:rPr lang="en-GB" sz="1100" dirty="0"/>
              <a:t>: $</a:t>
            </a:r>
            <a:r>
              <a:rPr lang="en-GB" sz="1100" dirty="0" err="1"/>
              <a:t>ssp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sound-speed;</a:t>
            </a:r>
          </a:p>
          <a:p>
            <a:r>
              <a:rPr lang="en-GB" sz="1100" dirty="0"/>
              <a:t>            $duct(</a:t>
            </a:r>
            <a:r>
              <a:rPr lang="en-GB" sz="1100" dirty="0" err="1"/>
              <a:t>find_channel</a:t>
            </a:r>
            <a:r>
              <a:rPr lang="en-GB" sz="1100" dirty="0"/>
              <a:t>: $</a:t>
            </a:r>
            <a:r>
              <a:rPr lang="en-GB" sz="1100" dirty="0" err="1"/>
              <a:t>ssp</a:t>
            </a:r>
            <a:r>
              <a:rPr lang="en-GB" sz="1100" dirty="0"/>
              <a:t>, </a:t>
            </a:r>
            <a:r>
              <a:rPr lang="en-GB" sz="1100" dirty="0" err="1"/>
              <a:t>channel_exists</a:t>
            </a:r>
            <a:r>
              <a:rPr lang="en-GB" sz="1100" dirty="0"/>
              <a:t>: $</a:t>
            </a:r>
            <a:r>
              <a:rPr lang="en-GB" sz="1100" dirty="0" err="1"/>
              <a:t>dct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SSP-channel, has </a:t>
            </a:r>
            <a:r>
              <a:rPr lang="en-GB" sz="1100" dirty="0" err="1"/>
              <a:t>number_of_ducts</a:t>
            </a:r>
            <a:r>
              <a:rPr lang="en-GB" sz="1100" dirty="0"/>
              <a:t> $nod; 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      $</a:t>
            </a:r>
            <a:r>
              <a:rPr lang="en-GB" sz="1100" dirty="0" err="1">
                <a:solidFill>
                  <a:srgbClr val="FF0000"/>
                </a:solidFill>
              </a:rPr>
              <a:t>sspval</a:t>
            </a:r>
            <a:r>
              <a:rPr lang="en-GB" sz="1100" dirty="0">
                <a:solidFill>
                  <a:srgbClr val="FF0000"/>
                </a:solidFill>
              </a:rPr>
              <a:t> has depth 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;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     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dsrc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dseg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ddct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dsspmax</a:t>
            </a:r>
            <a:r>
              <a:rPr lang="en-GB" sz="1100" dirty="0">
                <a:solidFill>
                  <a:srgbClr val="FF0000"/>
                </a:solidFill>
              </a:rPr>
              <a:t>;}; </a:t>
            </a:r>
          </a:p>
          <a:p>
            <a:r>
              <a:rPr lang="en-GB" sz="1100" dirty="0"/>
              <a:t>            get;'''</a:t>
            </a:r>
          </a:p>
          <a:p>
            <a:r>
              <a:rPr lang="en-GB" sz="1100" dirty="0"/>
              <a:t>            )</a:t>
            </a:r>
            <a:endParaRPr lang="pl-PL" sz="1100" dirty="0"/>
          </a:p>
          <a:p>
            <a:r>
              <a:rPr lang="pl-PL" sz="1100" dirty="0"/>
              <a:t>	</a:t>
            </a:r>
            <a:r>
              <a:rPr lang="en-GB" sz="1100" dirty="0" err="1"/>
              <a:t>candidate_convergence_query</a:t>
            </a:r>
            <a:r>
              <a:rPr lang="en-GB" sz="1100" dirty="0"/>
              <a:t> = </a:t>
            </a:r>
            <a:r>
              <a:rPr lang="en-GB" sz="1100" dirty="0" err="1"/>
              <a:t>inspect.cleandoc</a:t>
            </a:r>
            <a:r>
              <a:rPr lang="en-GB" sz="1100" dirty="0"/>
              <a:t>(</a:t>
            </a:r>
            <a:r>
              <a:rPr lang="en-GB" sz="1100" dirty="0" err="1"/>
              <a:t>f'''match</a:t>
            </a:r>
            <a:endParaRPr lang="en-GB" sz="1100" dirty="0"/>
          </a:p>
          <a:p>
            <a:r>
              <a:rPr lang="en-GB" sz="1100" dirty="0"/>
              <a:t>           $</a:t>
            </a:r>
            <a:r>
              <a:rPr lang="en-GB" sz="1100" dirty="0" err="1"/>
              <a:t>scn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sound-propagation-scenario, has </a:t>
            </a:r>
            <a:r>
              <a:rPr lang="en-GB" sz="1100" dirty="0" err="1"/>
              <a:t>scenario_id</a:t>
            </a:r>
            <a:r>
              <a:rPr lang="en-GB" sz="1100" dirty="0"/>
              <a:t> {</a:t>
            </a:r>
            <a:r>
              <a:rPr lang="en-GB" sz="1100" dirty="0" err="1"/>
              <a:t>scenario_idx</a:t>
            </a:r>
            <a:r>
              <a:rPr lang="en-GB" sz="1100" dirty="0"/>
              <a:t>};'''</a:t>
            </a:r>
          </a:p>
          <a:p>
            <a:r>
              <a:rPr lang="en-GB" sz="1100" dirty="0"/>
              <a:t>           '''$ray </a:t>
            </a:r>
            <a:r>
              <a:rPr lang="en-GB" sz="1100" dirty="0" err="1"/>
              <a:t>isa</a:t>
            </a:r>
            <a:r>
              <a:rPr lang="en-GB" sz="1100" dirty="0"/>
              <a:t> ray-input, has </a:t>
            </a:r>
            <a:r>
              <a:rPr lang="en-GB" sz="1100" dirty="0" err="1"/>
              <a:t>num_rays</a:t>
            </a:r>
            <a:r>
              <a:rPr lang="en-GB" sz="1100" dirty="0"/>
              <a:t> $</a:t>
            </a:r>
            <a:r>
              <a:rPr lang="en-GB" sz="1100" dirty="0" err="1"/>
              <a:t>nray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{$</a:t>
            </a:r>
            <a:r>
              <a:rPr lang="en-GB" sz="1100" dirty="0" err="1"/>
              <a:t>nray</a:t>
            </a:r>
            <a:r>
              <a:rPr lang="en-GB" sz="1100" dirty="0"/>
              <a:t> == 500;} or {$</a:t>
            </a:r>
            <a:r>
              <a:rPr lang="en-GB" sz="1100" dirty="0" err="1"/>
              <a:t>nray</a:t>
            </a:r>
            <a:r>
              <a:rPr lang="en-GB" sz="1100" dirty="0"/>
              <a:t> == 1000;}; </a:t>
            </a:r>
          </a:p>
          <a:p>
            <a:r>
              <a:rPr lang="en-GB" sz="1100" dirty="0"/>
              <a:t>           $conv(</a:t>
            </a:r>
            <a:r>
              <a:rPr lang="en-GB" sz="1100" dirty="0" err="1"/>
              <a:t>candidate_scenario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candidate_resolution</a:t>
            </a:r>
            <a:r>
              <a:rPr lang="en-GB" sz="1100" dirty="0"/>
              <a:t>: $ray) </a:t>
            </a:r>
            <a:r>
              <a:rPr lang="en-GB" sz="1100" dirty="0" err="1"/>
              <a:t>isa</a:t>
            </a:r>
            <a:r>
              <a:rPr lang="en-GB" sz="1100" dirty="0"/>
              <a:t> candidate-convergence; </a:t>
            </a:r>
          </a:p>
          <a:p>
            <a:r>
              <a:rPr lang="en-GB" sz="1100" dirty="0"/>
              <a:t>           get;''') </a:t>
            </a:r>
          </a:p>
        </p:txBody>
      </p:sp>
    </p:spTree>
    <p:extLst>
      <p:ext uri="{BB962C8B-B14F-4D97-AF65-F5344CB8AC3E}">
        <p14:creationId xmlns:p14="http://schemas.microsoft.com/office/powerpoint/2010/main" val="336053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9FD1-4536-4C3A-9FE6-37132BFDC2C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4</a:t>
            </a:r>
            <a:r>
              <a:rPr lang="en-GB" sz="2000" dirty="0"/>
              <a:t>. </a:t>
            </a:r>
            <a:r>
              <a:rPr lang="pl-PL" sz="2000" dirty="0" err="1"/>
              <a:t>Grakn</a:t>
            </a:r>
            <a:r>
              <a:rPr lang="pl-PL" sz="2000" dirty="0"/>
              <a:t> &amp; KGCN Setup: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DEF19-2C9D-417F-B914-314B69E91768}"/>
              </a:ext>
            </a:extLst>
          </p:cNvPr>
          <p:cNvSpPr txBox="1"/>
          <p:nvPr/>
        </p:nvSpPr>
        <p:spPr>
          <a:xfrm>
            <a:off x="2062661" y="1139825"/>
            <a:ext cx="65586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modified</a:t>
            </a:r>
            <a:r>
              <a:rPr lang="pl-PL" dirty="0"/>
              <a:t> </a:t>
            </a:r>
            <a:r>
              <a:rPr lang="pl-PL" dirty="0" err="1"/>
              <a:t>learn</a:t>
            </a:r>
            <a:r>
              <a:rPr lang="pl-PL" dirty="0"/>
              <a:t>, </a:t>
            </a:r>
            <a:r>
              <a:rPr lang="pl-PL" dirty="0" err="1"/>
              <a:t>pipeline</a:t>
            </a:r>
            <a:r>
              <a:rPr lang="pl-PL" dirty="0"/>
              <a:t> and </a:t>
            </a:r>
            <a:r>
              <a:rPr lang="pl-PL" dirty="0" err="1"/>
              <a:t>loss</a:t>
            </a:r>
            <a:r>
              <a:rPr lang="pl-PL" dirty="0"/>
              <a:t>, </a:t>
            </a:r>
            <a:r>
              <a:rPr lang="pl-PL" dirty="0" err="1"/>
              <a:t>similar</a:t>
            </a:r>
            <a:r>
              <a:rPr lang="pl-PL" dirty="0"/>
              <a:t> to </a:t>
            </a:r>
            <a:r>
              <a:rPr lang="pl-PL" dirty="0" err="1"/>
              <a:t>vehicle</a:t>
            </a:r>
            <a:r>
              <a:rPr lang="pl-PL" dirty="0"/>
              <a:t> TNO </a:t>
            </a:r>
            <a:r>
              <a:rPr lang="pl-PL" dirty="0" err="1"/>
              <a:t>example</a:t>
            </a:r>
            <a:r>
              <a:rPr lang="pl-PL" dirty="0"/>
              <a:t> to </a:t>
            </a:r>
            <a:r>
              <a:rPr lang="pl-PL" dirty="0" err="1"/>
              <a:t>allow</a:t>
            </a:r>
            <a:r>
              <a:rPr lang="pl-PL" dirty="0"/>
              <a:t> for </a:t>
            </a:r>
            <a:r>
              <a:rPr lang="pl-PL" dirty="0" err="1"/>
              <a:t>saving</a:t>
            </a:r>
            <a:r>
              <a:rPr lang="pl-PL" dirty="0"/>
              <a:t> &amp; </a:t>
            </a:r>
            <a:r>
              <a:rPr lang="pl-PL" dirty="0" err="1"/>
              <a:t>reloading</a:t>
            </a:r>
            <a:r>
              <a:rPr lang="pl-PL" dirty="0"/>
              <a:t> </a:t>
            </a:r>
            <a:r>
              <a:rPr lang="pl-PL" dirty="0" err="1"/>
              <a:t>nx</a:t>
            </a:r>
            <a:r>
              <a:rPr lang="pl-PL" dirty="0"/>
              <a:t>. </a:t>
            </a:r>
            <a:r>
              <a:rPr lang="pl-PL" dirty="0" err="1"/>
              <a:t>graphs</a:t>
            </a:r>
            <a:r>
              <a:rPr lang="pl-PL" dirty="0"/>
              <a:t> and </a:t>
            </a:r>
            <a:r>
              <a:rPr lang="pl-PL" dirty="0" err="1"/>
              <a:t>tf</a:t>
            </a:r>
            <a:r>
              <a:rPr lang="pl-PL" dirty="0"/>
              <a:t>. </a:t>
            </a:r>
            <a:r>
              <a:rPr lang="pl-PL" dirty="0" err="1"/>
              <a:t>models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train</a:t>
            </a:r>
            <a:r>
              <a:rPr lang="pl-PL" dirty="0"/>
              <a:t>-test and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division</a:t>
            </a:r>
            <a:r>
              <a:rPr lang="pl-PL" dirty="0"/>
              <a:t>, </a:t>
            </a:r>
            <a:r>
              <a:rPr lang="pl-PL" dirty="0" err="1"/>
              <a:t>validation</a:t>
            </a:r>
            <a:r>
              <a:rPr lang="pl-PL" dirty="0"/>
              <a:t> on </a:t>
            </a:r>
            <a:r>
              <a:rPr lang="pl-PL" dirty="0" err="1"/>
              <a:t>unseen</a:t>
            </a:r>
            <a:r>
              <a:rPr lang="pl-PL" dirty="0"/>
              <a:t> data (not </a:t>
            </a:r>
            <a:r>
              <a:rPr lang="pl-PL" dirty="0" err="1"/>
              <a:t>tested</a:t>
            </a:r>
            <a:r>
              <a:rPr lang="pl-PL" dirty="0"/>
              <a:t> </a:t>
            </a:r>
            <a:r>
              <a:rPr lang="pl-PL" dirty="0" err="1"/>
              <a:t>yet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working</a:t>
            </a:r>
            <a:r>
              <a:rPr lang="pl-PL" dirty="0"/>
              <a:t> on </a:t>
            </a:r>
            <a:r>
              <a:rPr lang="pl-PL" dirty="0" err="1"/>
              <a:t>reduced</a:t>
            </a:r>
            <a:r>
              <a:rPr lang="pl-PL" dirty="0"/>
              <a:t>, </a:t>
            </a:r>
            <a:r>
              <a:rPr lang="pl-PL" dirty="0" err="1"/>
              <a:t>stratified</a:t>
            </a:r>
            <a:r>
              <a:rPr lang="pl-PL" dirty="0"/>
              <a:t>, </a:t>
            </a:r>
            <a:r>
              <a:rPr lang="pl-PL" dirty="0" err="1"/>
              <a:t>shuffled</a:t>
            </a:r>
            <a:r>
              <a:rPr lang="pl-PL" dirty="0"/>
              <a:t> and </a:t>
            </a:r>
            <a:r>
              <a:rPr lang="pl-PL" dirty="0" err="1"/>
              <a:t>balanced</a:t>
            </a:r>
            <a:r>
              <a:rPr lang="pl-PL" dirty="0"/>
              <a:t> </a:t>
            </a:r>
            <a:r>
              <a:rPr lang="pl-PL" dirty="0" err="1"/>
              <a:t>datasets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458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BF27-DEA6-40B3-87BD-0759EA506F5C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7783-A287-4BBB-96DE-A454B9764B46}"/>
              </a:ext>
            </a:extLst>
          </p:cNvPr>
          <p:cNvSpPr txBox="1"/>
          <p:nvPr/>
        </p:nvSpPr>
        <p:spPr>
          <a:xfrm>
            <a:off x="1999839" y="1434095"/>
            <a:ext cx="6183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 </a:t>
            </a:r>
            <a:r>
              <a:rPr lang="pl-PL" dirty="0" err="1"/>
              <a:t>result</a:t>
            </a:r>
            <a:r>
              <a:rPr lang="pl-PL" dirty="0"/>
              <a:t>, </a:t>
            </a:r>
            <a:r>
              <a:rPr lang="pl-PL" dirty="0" err="1"/>
              <a:t>graphs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scenario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grow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large</a:t>
            </a:r>
            <a:r>
              <a:rPr lang="pl-PL" dirty="0"/>
              <a:t>: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approx</a:t>
            </a:r>
            <a:r>
              <a:rPr lang="pl-PL" dirty="0"/>
              <a:t>. 25-45 </a:t>
            </a:r>
            <a:r>
              <a:rPr lang="pl-PL" dirty="0" err="1"/>
              <a:t>variables</a:t>
            </a:r>
            <a:r>
              <a:rPr lang="pl-PL" dirty="0"/>
              <a:t> in the </a:t>
            </a:r>
            <a:r>
              <a:rPr lang="pl-PL" dirty="0" err="1"/>
              <a:t>graph</a:t>
            </a:r>
            <a:r>
              <a:rPr lang="pl-PL" dirty="0"/>
              <a:t>, </a:t>
            </a:r>
            <a:r>
              <a:rPr lang="pl-PL" dirty="0" err="1"/>
              <a:t>depending</a:t>
            </a:r>
            <a:r>
              <a:rPr lang="pl-PL" dirty="0"/>
              <a:t> on </a:t>
            </a:r>
            <a:r>
              <a:rPr lang="pl-PL" dirty="0" err="1"/>
              <a:t>scenario</a:t>
            </a:r>
            <a:r>
              <a:rPr lang="pl-PL" dirty="0"/>
              <a:t> </a:t>
            </a:r>
            <a:r>
              <a:rPr lang="pl-PL" dirty="0" err="1"/>
              <a:t>complexity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x 3 = 48 </a:t>
            </a:r>
          </a:p>
          <a:p>
            <a:r>
              <a:rPr lang="pl-PL" dirty="0"/>
              <a:t>(</a:t>
            </a:r>
            <a:r>
              <a:rPr lang="pl-PL" dirty="0" err="1"/>
              <a:t>candidate-convergence</a:t>
            </a:r>
            <a:r>
              <a:rPr lang="pl-PL" dirty="0"/>
              <a:t>, </a:t>
            </a:r>
            <a:r>
              <a:rPr lang="pl-PL" dirty="0" err="1"/>
              <a:t>ray-input</a:t>
            </a:r>
            <a:r>
              <a:rPr lang="pl-PL" dirty="0"/>
              <a:t>, </a:t>
            </a:r>
            <a:r>
              <a:rPr lang="pl-PL" dirty="0" err="1"/>
              <a:t>ray_nr</a:t>
            </a:r>
            <a:r>
              <a:rPr lang="pl-PL" dirty="0"/>
              <a:t>) </a:t>
            </a:r>
            <a:r>
              <a:rPr lang="pl-PL" dirty="0" err="1"/>
              <a:t>tuples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on a </a:t>
            </a:r>
            <a:r>
              <a:rPr lang="pl-PL" dirty="0" err="1"/>
              <a:t>full</a:t>
            </a:r>
            <a:r>
              <a:rPr lang="pl-PL" dirty="0"/>
              <a:t> set of target </a:t>
            </a:r>
            <a:r>
              <a:rPr lang="pl-PL" dirty="0" err="1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9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CFD-163B-4765-BC32-D755C5B9705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17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– 30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each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  <a:p>
            <a:r>
              <a:rPr lang="pl-PL" sz="2000" dirty="0">
                <a:solidFill>
                  <a:schemeClr val="tx1"/>
                </a:solidFill>
              </a:rPr>
              <a:t>0 </a:t>
            </a:r>
            <a:r>
              <a:rPr lang="pl-PL" sz="2000" dirty="0" err="1">
                <a:solidFill>
                  <a:schemeClr val="tx1"/>
                </a:solidFill>
              </a:rPr>
              <a:t>graphs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solved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correctly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and </a:t>
            </a:r>
            <a:r>
              <a:rPr lang="pl-PL" sz="2000" dirty="0" err="1">
                <a:solidFill>
                  <a:schemeClr val="tx1"/>
                </a:solidFill>
              </a:rPr>
              <a:t>generalisation</a:t>
            </a:r>
            <a:endParaRPr lang="pl-PL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E1F48-9608-41F8-8EC2-3C2188DF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512"/>
            <a:ext cx="9144000" cy="1941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1DD6D1-1AE1-4C07-9721-BC2D4693BBE4}"/>
              </a:ext>
            </a:extLst>
          </p:cNvPr>
          <p:cNvSpPr/>
          <p:nvPr/>
        </p:nvSpPr>
        <p:spPr>
          <a:xfrm>
            <a:off x="1727200" y="3696950"/>
            <a:ext cx="7048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# (iteration number), T (elapsed seconds), </a:t>
            </a:r>
            <a:r>
              <a:rPr lang="en-GB" sz="1100" dirty="0" err="1"/>
              <a:t>Ltr</a:t>
            </a:r>
            <a:r>
              <a:rPr lang="en-GB" sz="1100" dirty="0"/>
              <a:t> (training loss), </a:t>
            </a:r>
            <a:r>
              <a:rPr lang="en-GB" sz="1100" dirty="0" err="1"/>
              <a:t>Lge</a:t>
            </a:r>
            <a:r>
              <a:rPr lang="en-GB" sz="1100" dirty="0"/>
              <a:t> (test/generalization loss), </a:t>
            </a:r>
            <a:r>
              <a:rPr lang="en-GB" sz="1100" dirty="0" err="1"/>
              <a:t>Ctr</a:t>
            </a:r>
            <a:r>
              <a:rPr lang="en-GB" sz="1100" dirty="0"/>
              <a:t> (training fraction nodes/edges </a:t>
            </a:r>
            <a:r>
              <a:rPr lang="en-GB" sz="1100" dirty="0" err="1"/>
              <a:t>labeled</a:t>
            </a:r>
            <a:r>
              <a:rPr lang="en-GB" sz="1100" dirty="0"/>
              <a:t> correctly), Str (training fraction examples solved correctly), </a:t>
            </a:r>
            <a:r>
              <a:rPr lang="en-GB" sz="1100" dirty="0" err="1"/>
              <a:t>Cge</a:t>
            </a:r>
            <a:r>
              <a:rPr lang="en-GB" sz="1100" dirty="0"/>
              <a:t> (test/generalization fraction nodes/edges </a:t>
            </a:r>
            <a:r>
              <a:rPr lang="en-GB" sz="1100" dirty="0" err="1"/>
              <a:t>labeled</a:t>
            </a:r>
            <a:r>
              <a:rPr lang="en-GB" sz="1100" dirty="0"/>
              <a:t> correctly), </a:t>
            </a:r>
            <a:r>
              <a:rPr lang="en-GB" sz="1100" dirty="0" err="1"/>
              <a:t>Sge</a:t>
            </a:r>
            <a:r>
              <a:rPr lang="en-GB" sz="1100" dirty="0"/>
              <a:t> (test/generalization fraction examples solved correctly)</a:t>
            </a:r>
            <a:br>
              <a:rPr lang="en-GB" sz="1100" dirty="0"/>
            </a:br>
            <a:r>
              <a:rPr lang="en-GB" sz="1100" dirty="0"/>
              <a:t># 00000, T 4.8, </a:t>
            </a:r>
            <a:r>
              <a:rPr lang="en-GB" sz="1100" dirty="0" err="1"/>
              <a:t>Ltr</a:t>
            </a:r>
            <a:r>
              <a:rPr lang="en-GB" sz="1100" dirty="0"/>
              <a:t> 1.3607, </a:t>
            </a:r>
            <a:r>
              <a:rPr lang="en-GB" sz="1100" dirty="0" err="1"/>
              <a:t>Lge</a:t>
            </a:r>
            <a:r>
              <a:rPr lang="en-GB" sz="1100" dirty="0"/>
              <a:t> 1.3883,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00020, T 12.4, </a:t>
            </a:r>
            <a:r>
              <a:rPr lang="en-GB" sz="1100" dirty="0" err="1"/>
              <a:t>Ltr</a:t>
            </a:r>
            <a:r>
              <a:rPr lang="en-GB" sz="1100" dirty="0"/>
              <a:t> 0.6541, </a:t>
            </a:r>
            <a:r>
              <a:rPr lang="en-GB" sz="1100" dirty="0" err="1"/>
              <a:t>Lge</a:t>
            </a:r>
            <a:r>
              <a:rPr lang="en-GB" sz="1100" dirty="0"/>
              <a:t> 0.6391,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00040, T 16.6, </a:t>
            </a:r>
            <a:r>
              <a:rPr lang="en-GB" sz="1100" dirty="0" err="1"/>
              <a:t>Ltr</a:t>
            </a:r>
            <a:r>
              <a:rPr lang="en-GB" sz="1100" dirty="0"/>
              <a:t> 0.5485, </a:t>
            </a:r>
            <a:r>
              <a:rPr lang="en-GB" sz="1100" dirty="0" err="1"/>
              <a:t>Lge</a:t>
            </a:r>
            <a:r>
              <a:rPr lang="en-GB" sz="1100" dirty="0"/>
              <a:t> 0.5307,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00060, T 20.8, </a:t>
            </a:r>
            <a:r>
              <a:rPr lang="en-GB" sz="1100" dirty="0" err="1"/>
              <a:t>Ltr</a:t>
            </a:r>
            <a:r>
              <a:rPr lang="en-GB" sz="1100" dirty="0"/>
              <a:t> 0.5234, </a:t>
            </a:r>
            <a:r>
              <a:rPr lang="en-GB" sz="1100" dirty="0" err="1"/>
              <a:t>Lge</a:t>
            </a:r>
            <a:r>
              <a:rPr lang="en-GB" sz="1100" dirty="0"/>
              <a:t> 0.5052,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00080, T 25.0, </a:t>
            </a:r>
            <a:r>
              <a:rPr lang="en-GB" sz="1100" dirty="0" err="1"/>
              <a:t>Ltr</a:t>
            </a:r>
            <a:r>
              <a:rPr lang="en-GB" sz="1100" dirty="0"/>
              <a:t> 0.5143, </a:t>
            </a:r>
            <a:r>
              <a:rPr lang="en-GB" sz="1100" dirty="0" err="1"/>
              <a:t>Lge</a:t>
            </a:r>
            <a:r>
              <a:rPr lang="en-GB" sz="1100" dirty="0"/>
              <a:t> 0.4963,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641-D525-4778-9460-B504747F072F}"/>
              </a:ext>
            </a:extLst>
          </p:cNvPr>
          <p:cNvSpPr txBox="1"/>
          <p:nvPr/>
        </p:nvSpPr>
        <p:spPr>
          <a:xfrm>
            <a:off x="1727200" y="3327400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ALL RELATIONS ARE PREDICTED TO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pl-PL" dirty="0">
                <a:solidFill>
                  <a:srgbClr val="FF0000"/>
                </a:solidFill>
              </a:rPr>
              <a:t>EXIST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A746-0BF7-4E73-B0A2-1187F42278D6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17 classes – 30 samples in each class: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0 graphs solved correctly in training and generalisation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8F581-10A4-4973-A409-8D1ACA0287C1}"/>
              </a:ext>
            </a:extLst>
          </p:cNvPr>
          <p:cNvSpPr txBox="1"/>
          <p:nvPr/>
        </p:nvSpPr>
        <p:spPr>
          <a:xfrm>
            <a:off x="1872161" y="1562100"/>
            <a:ext cx="7048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loss drops due to correctly identified non-existing 16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the learner does not learn how to predict the existing class at all</a:t>
            </a:r>
          </a:p>
          <a:p>
            <a:endParaRPr lang="en-GB" dirty="0"/>
          </a:p>
          <a:p>
            <a:r>
              <a:rPr lang="en-GB" dirty="0"/>
              <a:t>Loss Function modification?</a:t>
            </a:r>
          </a:p>
          <a:p>
            <a:r>
              <a:rPr lang="en-GB" dirty="0"/>
              <a:t>Not enough data? </a:t>
            </a:r>
            <a:br>
              <a:rPr lang="en-GB" dirty="0"/>
            </a:br>
            <a:r>
              <a:rPr lang="en-GB" dirty="0"/>
              <a:t>Training not long enough?</a:t>
            </a:r>
          </a:p>
          <a:p>
            <a:r>
              <a:rPr lang="en-GB" dirty="0"/>
              <a:t>&gt;&gt;&gt;&gt; PROBLEM TOO COMPLEX TO ANALYSE</a:t>
            </a:r>
          </a:p>
          <a:p>
            <a:endParaRPr lang="en-GB" dirty="0"/>
          </a:p>
          <a:p>
            <a:r>
              <a:rPr lang="en-GB" b="1" dirty="0"/>
              <a:t>Next step: Simplify the problem. </a:t>
            </a:r>
          </a:p>
          <a:p>
            <a:r>
              <a:rPr lang="en-GB" b="1" dirty="0"/>
              <a:t>Try with limited amount of classes</a:t>
            </a:r>
          </a:p>
        </p:txBody>
      </p:sp>
    </p:spTree>
    <p:extLst>
      <p:ext uri="{BB962C8B-B14F-4D97-AF65-F5344CB8AC3E}">
        <p14:creationId xmlns:p14="http://schemas.microsoft.com/office/powerpoint/2010/main" val="244221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E20D-DD74-4A03-ACEE-59830EB4A213}"/>
              </a:ext>
            </a:extLst>
          </p:cNvPr>
          <p:cNvSpPr txBox="1">
            <a:spLocks/>
          </p:cNvSpPr>
          <p:nvPr/>
        </p:nvSpPr>
        <p:spPr>
          <a:xfrm>
            <a:off x="1888489" y="45737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 err="1"/>
              <a:t>Disclaimer</a:t>
            </a:r>
            <a:r>
              <a:rPr lang="pl-PL" sz="2000" dirty="0"/>
              <a:t>: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D6E4C-5056-4303-8496-57E4E33A8F0A}"/>
              </a:ext>
            </a:extLst>
          </p:cNvPr>
          <p:cNvSpPr txBox="1"/>
          <p:nvPr/>
        </p:nvSpPr>
        <p:spPr>
          <a:xfrm>
            <a:off x="1888489" y="736526"/>
            <a:ext cx="6152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Testing</a:t>
            </a:r>
            <a:r>
              <a:rPr lang="pl-PL" dirty="0"/>
              <a:t> with </a:t>
            </a:r>
            <a:r>
              <a:rPr lang="pl-PL" dirty="0" err="1"/>
              <a:t>limited</a:t>
            </a:r>
            <a:r>
              <a:rPr lang="pl-PL" dirty="0"/>
              <a:t> </a:t>
            </a:r>
            <a:r>
              <a:rPr lang="en-GB" dirty="0"/>
              <a:t>classes</a:t>
            </a:r>
            <a:r>
              <a:rPr lang="pl-PL" dirty="0"/>
              <a:t> </a:t>
            </a:r>
            <a:r>
              <a:rPr lang="en-GB" dirty="0"/>
              <a:t>usually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data </a:t>
            </a:r>
            <a:r>
              <a:rPr lang="pl-PL" dirty="0" err="1"/>
              <a:t>migration</a:t>
            </a:r>
            <a:r>
              <a:rPr lang="pl-PL" dirty="0"/>
              <a:t>, </a:t>
            </a:r>
            <a:r>
              <a:rPr lang="pl-PL" dirty="0" err="1"/>
              <a:t>because</a:t>
            </a:r>
            <a:r>
              <a:rPr lang="pl-PL" dirty="0"/>
              <a:t> of </a:t>
            </a:r>
            <a:r>
              <a:rPr lang="pl-PL" dirty="0" err="1"/>
              <a:t>candidate-convergence</a:t>
            </a:r>
            <a:r>
              <a:rPr lang="pl-PL" dirty="0"/>
              <a:t> relations.</a:t>
            </a:r>
          </a:p>
          <a:p>
            <a:endParaRPr lang="pl-PL" dirty="0"/>
          </a:p>
          <a:p>
            <a:r>
              <a:rPr lang="pl-PL" dirty="0" err="1"/>
              <a:t>Entity</a:t>
            </a:r>
            <a:r>
              <a:rPr lang="pl-PL" dirty="0"/>
              <a:t> &amp; </a:t>
            </a:r>
            <a:r>
              <a:rPr lang="pl-PL" dirty="0" err="1"/>
              <a:t>attribute</a:t>
            </a:r>
            <a:r>
              <a:rPr lang="pl-PL" dirty="0"/>
              <a:t> </a:t>
            </a:r>
            <a:r>
              <a:rPr lang="pl-PL" dirty="0" err="1"/>
              <a:t>pair</a:t>
            </a:r>
            <a:r>
              <a:rPr lang="pl-PL" dirty="0"/>
              <a:t> (</a:t>
            </a:r>
            <a:r>
              <a:rPr lang="pl-PL" dirty="0" err="1"/>
              <a:t>ray-input</a:t>
            </a:r>
            <a:r>
              <a:rPr lang="pl-PL" dirty="0"/>
              <a:t>, </a:t>
            </a:r>
            <a:r>
              <a:rPr lang="pl-PL" dirty="0" err="1"/>
              <a:t>num_rays</a:t>
            </a:r>
            <a:r>
              <a:rPr lang="pl-PL" dirty="0"/>
              <a:t>)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being</a:t>
            </a:r>
            <a:r>
              <a:rPr lang="pl-PL" dirty="0"/>
              <a:t> </a:t>
            </a:r>
            <a:r>
              <a:rPr lang="pl-PL" dirty="0" err="1"/>
              <a:t>inserted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np.unique</a:t>
            </a:r>
            <a:r>
              <a:rPr lang="pl-PL" dirty="0"/>
              <a:t>(data[</a:t>
            </a:r>
            <a:r>
              <a:rPr lang="en-GB" dirty="0"/>
              <a:t>‘</a:t>
            </a:r>
            <a:r>
              <a:rPr lang="en-GB" dirty="0" err="1"/>
              <a:t>num_rays</a:t>
            </a:r>
            <a:r>
              <a:rPr lang="en-GB" dirty="0"/>
              <a:t>’]), which means that the number of pairs is dictated by </a:t>
            </a:r>
            <a:r>
              <a:rPr lang="pl-PL" dirty="0"/>
              <a:t>target </a:t>
            </a:r>
            <a:r>
              <a:rPr lang="pl-PL" dirty="0" err="1"/>
              <a:t>var</a:t>
            </a:r>
            <a:r>
              <a:rPr lang="pl-PL" dirty="0"/>
              <a:t>. </a:t>
            </a:r>
            <a:r>
              <a:rPr lang="pl-PL" dirty="0" err="1"/>
              <a:t>range</a:t>
            </a:r>
            <a:r>
              <a:rPr lang="pl-PL" dirty="0"/>
              <a:t> in data.</a:t>
            </a:r>
            <a:endParaRPr lang="en-GB" dirty="0"/>
          </a:p>
          <a:p>
            <a:endParaRPr lang="en-GB" dirty="0"/>
          </a:p>
          <a:p>
            <a:r>
              <a:rPr lang="pl-PL" dirty="0"/>
              <a:t>C</a:t>
            </a:r>
            <a:r>
              <a:rPr lang="en-GB" dirty="0" err="1"/>
              <a:t>andidate</a:t>
            </a:r>
            <a:r>
              <a:rPr lang="en-GB" dirty="0"/>
              <a:t>-convergence connects every ray-input with a scenario, where there’s no convergence, so it creates N-1 connections (N = number of classes)</a:t>
            </a:r>
            <a:r>
              <a:rPr lang="pl-PL" dirty="0"/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I’ve realized it’s faster to do it like </a:t>
            </a:r>
            <a:r>
              <a:rPr lang="pl-PL" dirty="0" err="1"/>
              <a:t>that</a:t>
            </a:r>
            <a:r>
              <a:rPr lang="pl-PL" dirty="0"/>
              <a:t>,</a:t>
            </a:r>
            <a:r>
              <a:rPr lang="en-GB" dirty="0"/>
              <a:t> than to insert ‘OR’ statement into the query for candidate convergence.</a:t>
            </a:r>
          </a:p>
        </p:txBody>
      </p:sp>
    </p:spTree>
    <p:extLst>
      <p:ext uri="{BB962C8B-B14F-4D97-AF65-F5344CB8AC3E}">
        <p14:creationId xmlns:p14="http://schemas.microsoft.com/office/powerpoint/2010/main" val="384268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367210-FDE6-419A-ADA5-A643B47AE13B}"/>
              </a:ext>
            </a:extLst>
          </p:cNvPr>
          <p:cNvSpPr txBox="1">
            <a:spLocks/>
          </p:cNvSpPr>
          <p:nvPr/>
        </p:nvSpPr>
        <p:spPr>
          <a:xfrm>
            <a:off x="1714318" y="218517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1000]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100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15629-D6CC-4AB1-9EED-751EAE43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962"/>
            <a:ext cx="9144000" cy="1921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F30B38-0B35-4D96-80FB-B450950A6201}"/>
              </a:ext>
            </a:extLst>
          </p:cNvPr>
          <p:cNvSpPr/>
          <p:nvPr/>
        </p:nvSpPr>
        <p:spPr>
          <a:xfrm>
            <a:off x="1562100" y="3221003"/>
            <a:ext cx="6057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inconsistent results</a:t>
            </a:r>
            <a:r>
              <a:rPr lang="pl-PL" dirty="0"/>
              <a:t>:</a:t>
            </a:r>
            <a:r>
              <a:rPr lang="en-GB" dirty="0"/>
              <a:t> loss decreases but graphs are solved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loss </a:t>
            </a:r>
            <a:r>
              <a:rPr lang="pl-PL" dirty="0" err="1"/>
              <a:t>converges</a:t>
            </a:r>
            <a:r>
              <a:rPr lang="en-GB" dirty="0"/>
              <a:t> at high </a:t>
            </a:r>
            <a:r>
              <a:rPr lang="pl-PL" dirty="0" err="1"/>
              <a:t>value</a:t>
            </a:r>
            <a:r>
              <a:rPr lang="pl-PL" dirty="0"/>
              <a:t> 0.7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unstable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probability exactly at 50% for each generalisation (test) graph</a:t>
            </a:r>
          </a:p>
        </p:txBody>
      </p:sp>
    </p:spTree>
    <p:extLst>
      <p:ext uri="{BB962C8B-B14F-4D97-AF65-F5344CB8AC3E}">
        <p14:creationId xmlns:p14="http://schemas.microsoft.com/office/powerpoint/2010/main" val="258656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49D6CF-65E3-4ADB-B3AF-2A33C68681D4}"/>
              </a:ext>
            </a:extLst>
          </p:cNvPr>
          <p:cNvSpPr/>
          <p:nvPr/>
        </p:nvSpPr>
        <p:spPr>
          <a:xfrm>
            <a:off x="1649806" y="1198332"/>
            <a:ext cx="584438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/>
              <a:t># 00000, T 7.1, </a:t>
            </a:r>
            <a:r>
              <a:rPr lang="en-GB" sz="1050" dirty="0" err="1"/>
              <a:t>Ltr</a:t>
            </a:r>
            <a:r>
              <a:rPr lang="en-GB" sz="1050" dirty="0"/>
              <a:t> 1.0187, </a:t>
            </a:r>
            <a:r>
              <a:rPr lang="en-GB" sz="1050" dirty="0" err="1"/>
              <a:t>Lge</a:t>
            </a:r>
            <a:r>
              <a:rPr lang="en-GB" sz="1050" dirty="0"/>
              <a:t> 0.9046,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</a:p>
          <a:p>
            <a:r>
              <a:rPr lang="en-GB" sz="1050" dirty="0"/>
              <a:t># 00020, T 20.5, </a:t>
            </a:r>
            <a:r>
              <a:rPr lang="en-GB" sz="1050" dirty="0" err="1"/>
              <a:t>Ltr</a:t>
            </a:r>
            <a:r>
              <a:rPr lang="en-GB" sz="1050" dirty="0"/>
              <a:t> 0.7593, </a:t>
            </a:r>
            <a:r>
              <a:rPr lang="en-GB" sz="1050" dirty="0" err="1"/>
              <a:t>Lge</a:t>
            </a:r>
            <a:r>
              <a:rPr lang="en-GB" sz="1050" dirty="0"/>
              <a:t> 0.7564,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0.5417, </a:t>
            </a:r>
            <a:r>
              <a:rPr lang="en-GB" sz="1050" dirty="0" err="1"/>
              <a:t>Sge</a:t>
            </a:r>
            <a:r>
              <a:rPr lang="en-GB" sz="1050" dirty="0"/>
              <a:t> 0.2333</a:t>
            </a:r>
          </a:p>
          <a:p>
            <a:r>
              <a:rPr lang="en-GB" sz="1050" dirty="0"/>
              <a:t># 00040, T 29.4, </a:t>
            </a:r>
            <a:r>
              <a:rPr lang="en-GB" sz="1050" dirty="0" err="1"/>
              <a:t>Ltr</a:t>
            </a:r>
            <a:r>
              <a:rPr lang="en-GB" sz="1050" dirty="0"/>
              <a:t> 0.7298, </a:t>
            </a:r>
            <a:r>
              <a:rPr lang="en-GB" sz="1050" dirty="0" err="1"/>
              <a:t>Lge</a:t>
            </a:r>
            <a:r>
              <a:rPr lang="en-GB" sz="1050" dirty="0"/>
              <a:t> 0.7289,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  <a:endParaRPr lang="pl-PL" sz="1050" dirty="0"/>
          </a:p>
          <a:p>
            <a:r>
              <a:rPr lang="pl-PL" sz="1050" dirty="0"/>
              <a:t>…</a:t>
            </a:r>
          </a:p>
          <a:p>
            <a:r>
              <a:rPr lang="en-GB" sz="1050" dirty="0"/>
              <a:t># 00140, T 73.8, </a:t>
            </a:r>
            <a:r>
              <a:rPr lang="en-GB" sz="1050" dirty="0" err="1"/>
              <a:t>Ltr</a:t>
            </a:r>
            <a:r>
              <a:rPr lang="en-GB" sz="1050" dirty="0"/>
              <a:t> 0.7005, </a:t>
            </a:r>
            <a:r>
              <a:rPr lang="en-GB" sz="1050" dirty="0" err="1"/>
              <a:t>Lge</a:t>
            </a:r>
            <a:r>
              <a:rPr lang="en-GB" sz="1050" dirty="0"/>
              <a:t> 0.7004, </a:t>
            </a:r>
            <a:r>
              <a:rPr lang="en-GB" sz="1050" dirty="0" err="1"/>
              <a:t>Ctr</a:t>
            </a:r>
            <a:r>
              <a:rPr lang="en-GB" sz="1050" dirty="0"/>
              <a:t> 0.4750, Str 0.0143, </a:t>
            </a:r>
            <a:r>
              <a:rPr lang="en-GB" sz="1050" dirty="0" err="1"/>
              <a:t>Cge</a:t>
            </a:r>
            <a:r>
              <a:rPr lang="en-GB" sz="1050" dirty="0"/>
              <a:t> 0.5250, </a:t>
            </a:r>
            <a:r>
              <a:rPr lang="en-GB" sz="1050" dirty="0" err="1"/>
              <a:t>Sge</a:t>
            </a:r>
            <a:r>
              <a:rPr lang="en-GB" sz="1050" dirty="0"/>
              <a:t> 0.0667</a:t>
            </a:r>
          </a:p>
          <a:p>
            <a:r>
              <a:rPr lang="en-GB" sz="1050" dirty="0"/>
              <a:t># 00160, T 82.6, </a:t>
            </a:r>
            <a:r>
              <a:rPr lang="en-GB" sz="1050" dirty="0" err="1"/>
              <a:t>Ltr</a:t>
            </a:r>
            <a:r>
              <a:rPr lang="en-GB" sz="1050" dirty="0"/>
              <a:t> 0.6990, </a:t>
            </a:r>
            <a:r>
              <a:rPr lang="en-GB" sz="1050" dirty="0" err="1"/>
              <a:t>Lge</a:t>
            </a:r>
            <a:r>
              <a:rPr lang="en-GB" sz="1050" dirty="0"/>
              <a:t> 0.6988, </a:t>
            </a:r>
            <a:r>
              <a:rPr lang="en-GB" sz="1050" dirty="0" err="1"/>
              <a:t>Ctr</a:t>
            </a:r>
            <a:r>
              <a:rPr lang="en-GB" sz="1050" dirty="0"/>
              <a:t> 0.5464, Str 0.1571, </a:t>
            </a:r>
            <a:r>
              <a:rPr lang="en-GB" sz="1050" dirty="0" err="1"/>
              <a:t>Cge</a:t>
            </a:r>
            <a:r>
              <a:rPr lang="en-GB" sz="1050" dirty="0"/>
              <a:t> 0.5333, </a:t>
            </a:r>
            <a:r>
              <a:rPr lang="en-GB" sz="1050" dirty="0" err="1"/>
              <a:t>Sge</a:t>
            </a:r>
            <a:r>
              <a:rPr lang="en-GB" sz="1050" dirty="0"/>
              <a:t> 0.1667</a:t>
            </a:r>
          </a:p>
          <a:p>
            <a:r>
              <a:rPr lang="en-GB" sz="1050" dirty="0"/>
              <a:t># 00180, T 91.5, </a:t>
            </a:r>
            <a:r>
              <a:rPr lang="en-GB" sz="1050" dirty="0" err="1"/>
              <a:t>Ltr</a:t>
            </a:r>
            <a:r>
              <a:rPr lang="en-GB" sz="1050" dirty="0"/>
              <a:t> 0.6979, </a:t>
            </a:r>
            <a:r>
              <a:rPr lang="en-GB" sz="1050" dirty="0" err="1"/>
              <a:t>Lge</a:t>
            </a:r>
            <a:r>
              <a:rPr lang="en-GB" sz="1050" dirty="0"/>
              <a:t> 0.6979, </a:t>
            </a:r>
            <a:r>
              <a:rPr lang="en-GB" sz="1050" dirty="0" err="1"/>
              <a:t>Ctr</a:t>
            </a:r>
            <a:r>
              <a:rPr lang="en-GB" sz="1050" dirty="0"/>
              <a:t> 0.5000, Str 0.0643, </a:t>
            </a:r>
            <a:r>
              <a:rPr lang="en-GB" sz="1050" dirty="0" err="1"/>
              <a:t>Cge</a:t>
            </a:r>
            <a:r>
              <a:rPr lang="en-GB" sz="1050" dirty="0"/>
              <a:t> 0.5083, </a:t>
            </a:r>
            <a:r>
              <a:rPr lang="en-GB" sz="1050" dirty="0" err="1"/>
              <a:t>Sge</a:t>
            </a:r>
            <a:r>
              <a:rPr lang="en-GB" sz="1050" dirty="0"/>
              <a:t> 0.0667</a:t>
            </a:r>
          </a:p>
          <a:p>
            <a:r>
              <a:rPr lang="en-GB" sz="1050" dirty="0"/>
              <a:t># 00200, T 100.4, </a:t>
            </a:r>
            <a:r>
              <a:rPr lang="en-GB" sz="1050" dirty="0" err="1"/>
              <a:t>Ltr</a:t>
            </a:r>
            <a:r>
              <a:rPr lang="en-GB" sz="1050" dirty="0"/>
              <a:t> 0.6972, </a:t>
            </a:r>
            <a:r>
              <a:rPr lang="en-GB" sz="1050" dirty="0" err="1"/>
              <a:t>Lge</a:t>
            </a:r>
            <a:r>
              <a:rPr lang="en-GB" sz="1050" dirty="0"/>
              <a:t> 0.6972, </a:t>
            </a:r>
            <a:r>
              <a:rPr lang="en-GB" sz="1050" dirty="0" err="1"/>
              <a:t>Ctr</a:t>
            </a:r>
            <a:r>
              <a:rPr lang="en-GB" sz="1050" dirty="0"/>
              <a:t> 0.5393, Str 0.2000,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0.1833</a:t>
            </a:r>
          </a:p>
          <a:p>
            <a:r>
              <a:rPr lang="en-GB" sz="1050" dirty="0"/>
              <a:t># 00220, T 109.2, </a:t>
            </a:r>
            <a:r>
              <a:rPr lang="en-GB" sz="1050" dirty="0" err="1"/>
              <a:t>Ltr</a:t>
            </a:r>
            <a:r>
              <a:rPr lang="en-GB" sz="1050" dirty="0"/>
              <a:t> 0.6967, </a:t>
            </a:r>
            <a:r>
              <a:rPr lang="en-GB" sz="1050" dirty="0" err="1"/>
              <a:t>Lge</a:t>
            </a:r>
            <a:r>
              <a:rPr lang="en-GB" sz="1050" dirty="0"/>
              <a:t> 0.6966, </a:t>
            </a:r>
            <a:r>
              <a:rPr lang="en-GB" sz="1050" dirty="0" err="1"/>
              <a:t>Ctr</a:t>
            </a:r>
            <a:r>
              <a:rPr lang="en-GB" sz="1050" dirty="0"/>
              <a:t> 0.4714, Str 0.1000, </a:t>
            </a:r>
            <a:r>
              <a:rPr lang="en-GB" sz="1050" dirty="0" err="1"/>
              <a:t>Cge</a:t>
            </a:r>
            <a:r>
              <a:rPr lang="en-GB" sz="1050" dirty="0"/>
              <a:t> 0.4833, </a:t>
            </a:r>
            <a:r>
              <a:rPr lang="en-GB" sz="1050" dirty="0" err="1"/>
              <a:t>Sge</a:t>
            </a:r>
            <a:r>
              <a:rPr lang="en-GB" sz="1050" dirty="0"/>
              <a:t> 0.1167</a:t>
            </a:r>
          </a:p>
          <a:p>
            <a:r>
              <a:rPr lang="en-GB" sz="1050" dirty="0"/>
              <a:t># 00240, T 119.2, </a:t>
            </a:r>
            <a:r>
              <a:rPr lang="en-GB" sz="1050" dirty="0" err="1"/>
              <a:t>Ltr</a:t>
            </a:r>
            <a:r>
              <a:rPr lang="en-GB" sz="1050" dirty="0"/>
              <a:t> 0.6960, </a:t>
            </a:r>
            <a:r>
              <a:rPr lang="en-GB" sz="1050" dirty="0" err="1"/>
              <a:t>Lge</a:t>
            </a:r>
            <a:r>
              <a:rPr lang="en-GB" sz="1050" dirty="0"/>
              <a:t> 0.6962, </a:t>
            </a:r>
            <a:r>
              <a:rPr lang="en-GB" sz="1050" dirty="0" err="1"/>
              <a:t>Ctr</a:t>
            </a:r>
            <a:r>
              <a:rPr lang="en-GB" sz="1050" dirty="0"/>
              <a:t> 0.5143, Str 0.2000, </a:t>
            </a:r>
            <a:r>
              <a:rPr lang="en-GB" sz="1050" dirty="0" err="1"/>
              <a:t>Cge</a:t>
            </a:r>
            <a:r>
              <a:rPr lang="en-GB" sz="1050" dirty="0"/>
              <a:t> 0.4750, </a:t>
            </a:r>
            <a:r>
              <a:rPr lang="en-GB" sz="1050" dirty="0" err="1"/>
              <a:t>Sge</a:t>
            </a:r>
            <a:r>
              <a:rPr lang="en-GB" sz="1050" dirty="0"/>
              <a:t> 0.1667</a:t>
            </a:r>
          </a:p>
          <a:p>
            <a:r>
              <a:rPr lang="pl-PL" sz="1050" dirty="0"/>
              <a:t>….</a:t>
            </a:r>
          </a:p>
          <a:p>
            <a:r>
              <a:rPr lang="en-GB" sz="1050" dirty="0"/>
              <a:t># 00460, T 235.3, </a:t>
            </a:r>
            <a:r>
              <a:rPr lang="en-GB" sz="1050" dirty="0" err="1"/>
              <a:t>Ltr</a:t>
            </a:r>
            <a:r>
              <a:rPr lang="en-GB" sz="1050" dirty="0"/>
              <a:t> 0.6940,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0.4643, Str 0.0643, </a:t>
            </a:r>
            <a:r>
              <a:rPr lang="en-GB" sz="1050" dirty="0" err="1"/>
              <a:t>Cge</a:t>
            </a:r>
            <a:r>
              <a:rPr lang="en-GB" sz="1050" dirty="0"/>
              <a:t> 0.5250, </a:t>
            </a:r>
            <a:r>
              <a:rPr lang="en-GB" sz="1050" dirty="0" err="1"/>
              <a:t>Sge</a:t>
            </a:r>
            <a:r>
              <a:rPr lang="en-GB" sz="1050" dirty="0"/>
              <a:t> 0.2500</a:t>
            </a:r>
          </a:p>
          <a:p>
            <a:r>
              <a:rPr lang="en-GB" sz="1050" dirty="0"/>
              <a:t># 00480, T 247.8,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0.4893, Str 0.2071, </a:t>
            </a:r>
            <a:r>
              <a:rPr lang="en-GB" sz="1050" dirty="0" err="1"/>
              <a:t>Cge</a:t>
            </a:r>
            <a:r>
              <a:rPr lang="en-GB" sz="1050" dirty="0"/>
              <a:t> 0.5167, </a:t>
            </a:r>
            <a:r>
              <a:rPr lang="en-GB" sz="1050" dirty="0" err="1"/>
              <a:t>Sge</a:t>
            </a:r>
            <a:r>
              <a:rPr lang="en-GB" sz="1050" dirty="0"/>
              <a:t> 0.1167</a:t>
            </a:r>
          </a:p>
          <a:p>
            <a:r>
              <a:rPr lang="en-GB" sz="1050" dirty="0"/>
              <a:t># 00500, T 259.2,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0.4750, Str 0.1071, </a:t>
            </a:r>
            <a:r>
              <a:rPr lang="en-GB" sz="1050" dirty="0" err="1"/>
              <a:t>Cge</a:t>
            </a:r>
            <a:r>
              <a:rPr lang="en-GB" sz="1050" dirty="0"/>
              <a:t> 0.4417, </a:t>
            </a:r>
            <a:r>
              <a:rPr lang="en-GB" sz="1050" dirty="0" err="1"/>
              <a:t>Sge</a:t>
            </a:r>
            <a:r>
              <a:rPr lang="en-GB" sz="1050" dirty="0"/>
              <a:t> 0.2167</a:t>
            </a:r>
          </a:p>
          <a:p>
            <a:r>
              <a:rPr lang="en-GB" sz="1050" dirty="0"/>
              <a:t># 00520, T 269.1,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0.4571, Str 0.2286, </a:t>
            </a:r>
            <a:r>
              <a:rPr lang="en-GB" sz="1050" dirty="0" err="1"/>
              <a:t>Cge</a:t>
            </a:r>
            <a:r>
              <a:rPr lang="en-GB" sz="1050" dirty="0"/>
              <a:t> 0.5000</a:t>
            </a:r>
            <a:r>
              <a:rPr lang="en-GB" sz="1050" dirty="0">
                <a:solidFill>
                  <a:srgbClr val="FF0000"/>
                </a:solidFill>
              </a:rPr>
              <a:t>, </a:t>
            </a:r>
            <a:r>
              <a:rPr lang="en-GB" sz="1050" dirty="0" err="1">
                <a:solidFill>
                  <a:srgbClr val="FF0000"/>
                </a:solidFill>
              </a:rPr>
              <a:t>Sge</a:t>
            </a:r>
            <a:r>
              <a:rPr lang="en-GB" sz="1050" dirty="0">
                <a:solidFill>
                  <a:srgbClr val="FF0000"/>
                </a:solidFill>
              </a:rPr>
              <a:t> 0.3000</a:t>
            </a:r>
          </a:p>
          <a:p>
            <a:r>
              <a:rPr lang="pl-PL" sz="1050" dirty="0"/>
              <a:t>…</a:t>
            </a:r>
          </a:p>
          <a:p>
            <a:r>
              <a:rPr lang="en-GB" sz="1050" dirty="0"/>
              <a:t># 00660, T 335.9, </a:t>
            </a:r>
            <a:r>
              <a:rPr lang="en-GB" sz="1050" dirty="0" err="1"/>
              <a:t>Ltr</a:t>
            </a:r>
            <a:r>
              <a:rPr lang="en-GB" sz="1050" dirty="0"/>
              <a:t> 0.6936,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0.4893, Str 0.0857, </a:t>
            </a:r>
            <a:r>
              <a:rPr lang="en-GB" sz="1050" dirty="0" err="1"/>
              <a:t>Cge</a:t>
            </a:r>
            <a:r>
              <a:rPr lang="en-GB" sz="1050" dirty="0"/>
              <a:t> 0.4833, </a:t>
            </a:r>
            <a:r>
              <a:rPr lang="en-GB" sz="1050" dirty="0" err="1"/>
              <a:t>Sge</a:t>
            </a:r>
            <a:r>
              <a:rPr lang="en-GB" sz="1050" dirty="0"/>
              <a:t> 0.0833</a:t>
            </a:r>
          </a:p>
          <a:p>
            <a:r>
              <a:rPr lang="en-GB" sz="1050" dirty="0"/>
              <a:t># 00680, T 347.9,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0.4750, Str 0.1071, </a:t>
            </a:r>
            <a:r>
              <a:rPr lang="en-GB" sz="1050" dirty="0" err="1"/>
              <a:t>Cge</a:t>
            </a:r>
            <a:r>
              <a:rPr lang="en-GB" sz="1050" dirty="0"/>
              <a:t> 0.5333, </a:t>
            </a:r>
            <a:r>
              <a:rPr lang="en-GB" sz="1050" dirty="0" err="1"/>
              <a:t>Sge</a:t>
            </a:r>
            <a:r>
              <a:rPr lang="en-GB" sz="1050" dirty="0"/>
              <a:t> 0.1500</a:t>
            </a:r>
          </a:p>
          <a:p>
            <a:r>
              <a:rPr lang="en-GB" sz="1050" dirty="0"/>
              <a:t># 00700, T 360.1,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0.4667, </a:t>
            </a:r>
            <a:r>
              <a:rPr lang="en-GB" sz="1050" dirty="0" err="1"/>
              <a:t>Sge</a:t>
            </a:r>
            <a:r>
              <a:rPr lang="en-GB" sz="1050" dirty="0"/>
              <a:t> 0.0333</a:t>
            </a:r>
          </a:p>
          <a:p>
            <a:r>
              <a:rPr lang="en-GB" sz="1050" dirty="0"/>
              <a:t># 00720, T 371.0,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0.4893, Str 0.0786, </a:t>
            </a:r>
            <a:r>
              <a:rPr lang="en-GB" sz="1050" dirty="0" err="1"/>
              <a:t>Cge</a:t>
            </a:r>
            <a:r>
              <a:rPr lang="en-GB" sz="1050" dirty="0"/>
              <a:t> 0.4917, </a:t>
            </a:r>
            <a:r>
              <a:rPr lang="en-GB" sz="1050" dirty="0" err="1"/>
              <a:t>Sge</a:t>
            </a:r>
            <a:r>
              <a:rPr lang="en-GB" sz="1050" dirty="0"/>
              <a:t> 0.0833</a:t>
            </a:r>
          </a:p>
          <a:p>
            <a:r>
              <a:rPr lang="pl-PL" sz="1050" dirty="0"/>
              <a:t>…</a:t>
            </a:r>
            <a:endParaRPr lang="en-GB" sz="1050" dirty="0"/>
          </a:p>
          <a:p>
            <a:r>
              <a:rPr lang="en-GB" sz="1050" dirty="0"/>
              <a:t># 00980, T 499.5, </a:t>
            </a:r>
            <a:r>
              <a:rPr lang="en-GB" sz="1050" dirty="0" err="1"/>
              <a:t>Ltr</a:t>
            </a:r>
            <a:r>
              <a:rPr lang="en-GB" sz="1050" dirty="0"/>
              <a:t> 0.6933, </a:t>
            </a:r>
            <a:r>
              <a:rPr lang="en-GB" sz="1050" dirty="0" err="1"/>
              <a:t>Lge</a:t>
            </a:r>
            <a:r>
              <a:rPr lang="en-GB" sz="1050" dirty="0"/>
              <a:t> 0.6933,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8D1FA0-6AA7-40DF-98A0-99F6465EDFF8}"/>
              </a:ext>
            </a:extLst>
          </p:cNvPr>
          <p:cNvSpPr txBox="1">
            <a:spLocks/>
          </p:cNvSpPr>
          <p:nvPr/>
        </p:nvSpPr>
        <p:spPr>
          <a:xfrm>
            <a:off x="1649806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971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446" y="986818"/>
            <a:ext cx="7106464" cy="312036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Research Question</a:t>
            </a:r>
            <a:endParaRPr lang="en-GB" sz="1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Simulation Setup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 err="1"/>
              <a:t>Grakn</a:t>
            </a:r>
            <a:r>
              <a:rPr lang="en-GB" sz="2000" dirty="0"/>
              <a:t> </a:t>
            </a:r>
            <a:r>
              <a:rPr lang="pl-PL" sz="2000" dirty="0"/>
              <a:t>&amp; KGCN </a:t>
            </a:r>
            <a:r>
              <a:rPr lang="en-GB" sz="2000" dirty="0"/>
              <a:t>Setup (11-14)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KGCN Intermediate Results (15-24)</a:t>
            </a:r>
            <a:endParaRPr lang="pl-PL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000" dirty="0" err="1"/>
              <a:t>Questions</a:t>
            </a:r>
            <a:r>
              <a:rPr lang="en-GB" sz="2000" dirty="0"/>
              <a:t> (25)</a:t>
            </a:r>
            <a:endParaRPr lang="pl-PL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000" dirty="0" err="1"/>
              <a:t>Github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instructions</a:t>
            </a:r>
            <a:r>
              <a:rPr lang="en-GB" sz="2000" dirty="0"/>
              <a:t> (26-30)</a:t>
            </a:r>
            <a:endParaRPr lang="en-GB" sz="1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627E1AD-CD7D-4933-94AB-712451C6ED38}"/>
              </a:ext>
            </a:extLst>
          </p:cNvPr>
          <p:cNvSpPr/>
          <p:nvPr/>
        </p:nvSpPr>
        <p:spPr>
          <a:xfrm>
            <a:off x="4945380" y="1063229"/>
            <a:ext cx="426720" cy="112371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DDBBD-184A-4912-867B-C7ABCF8A8115}"/>
              </a:ext>
            </a:extLst>
          </p:cNvPr>
          <p:cNvSpPr txBox="1"/>
          <p:nvPr/>
        </p:nvSpPr>
        <p:spPr>
          <a:xfrm>
            <a:off x="5577840" y="1332637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Definition Background Info</a:t>
            </a:r>
          </a:p>
        </p:txBody>
      </p:sp>
    </p:spTree>
    <p:extLst>
      <p:ext uri="{BB962C8B-B14F-4D97-AF65-F5344CB8AC3E}">
        <p14:creationId xmlns:p14="http://schemas.microsoft.com/office/powerpoint/2010/main" val="363583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E3474-146A-4F95-BA0E-B37866F5C994}"/>
              </a:ext>
            </a:extLst>
          </p:cNvPr>
          <p:cNvSpPr/>
          <p:nvPr/>
        </p:nvSpPr>
        <p:spPr>
          <a:xfrm>
            <a:off x="1587500" y="1591588"/>
            <a:ext cx="75565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 err="1"/>
              <a:t>Queries</a:t>
            </a:r>
            <a:r>
              <a:rPr lang="pl-PL" sz="1400" b="1" dirty="0"/>
              <a:t> to be </a:t>
            </a:r>
            <a:r>
              <a:rPr lang="pl-PL" sz="1400" b="1" dirty="0" err="1"/>
              <a:t>inserted</a:t>
            </a:r>
            <a:r>
              <a:rPr lang="pl-PL" sz="1400" b="1" dirty="0"/>
              <a:t> </a:t>
            </a:r>
            <a:r>
              <a:rPr lang="pl-PL" sz="1400" b="1" dirty="0" err="1"/>
              <a:t>back</a:t>
            </a:r>
            <a:r>
              <a:rPr lang="pl-PL" sz="1400" b="1" dirty="0"/>
              <a:t> to </a:t>
            </a:r>
            <a:r>
              <a:rPr lang="pl-PL" sz="1400" b="1" dirty="0" err="1"/>
              <a:t>Grakn</a:t>
            </a:r>
            <a:r>
              <a:rPr lang="pl-PL" sz="1400" b="1" dirty="0"/>
              <a:t> – 50\50 </a:t>
            </a:r>
            <a:r>
              <a:rPr lang="pl-PL" sz="1400" b="1" dirty="0" err="1"/>
              <a:t>exists</a:t>
            </a:r>
            <a:r>
              <a:rPr lang="pl-PL" sz="1400" b="1" dirty="0"/>
              <a:t> and non-</a:t>
            </a:r>
            <a:r>
              <a:rPr lang="pl-PL" sz="1400" b="1" dirty="0" err="1"/>
              <a:t>exists</a:t>
            </a:r>
            <a:r>
              <a:rPr lang="pl-PL" sz="1400" b="1" dirty="0"/>
              <a:t> </a:t>
            </a:r>
            <a:r>
              <a:rPr lang="pl-PL" sz="1400" b="1" dirty="0" err="1"/>
              <a:t>probability</a:t>
            </a:r>
            <a:endParaRPr lang="pl-PL" sz="1400" b="1" dirty="0"/>
          </a:p>
          <a:p>
            <a:endParaRPr lang="pl-PL" sz="1400" dirty="0"/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V176240; $ray id V2306192;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</a:t>
            </a:r>
            <a:r>
              <a:rPr lang="en-GB" sz="1400" b="1" dirty="0"/>
              <a:t>, 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</a:t>
            </a:r>
            <a:r>
              <a:rPr lang="en-GB" sz="1400" dirty="0"/>
              <a:t>, </a:t>
            </a:r>
            <a:r>
              <a:rPr lang="en-GB" sz="1400" b="1" dirty="0"/>
              <a:t>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</a:t>
            </a:r>
            <a:r>
              <a:rPr lang="en-GB" sz="1400" dirty="0"/>
              <a:t>,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V176240; $ray id V42041560;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convergence, </a:t>
            </a:r>
            <a:r>
              <a:rPr lang="en-GB" sz="1400" b="1" dirty="0"/>
              <a:t>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0.500, 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</a:t>
            </a:r>
            <a:r>
              <a:rPr lang="en-GB" sz="1400" dirty="0"/>
              <a:t>,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V32880; $ray id V42041560;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convergence, </a:t>
            </a:r>
            <a:r>
              <a:rPr lang="en-GB" sz="1400" b="1" dirty="0"/>
              <a:t>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0.500, 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0.500,</a:t>
            </a:r>
            <a:r>
              <a:rPr lang="en-GB" sz="1400" dirty="0"/>
              <a:t>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A7D4F9-0991-4012-872A-B0E66A8EDB6D}"/>
              </a:ext>
            </a:extLst>
          </p:cNvPr>
          <p:cNvSpPr txBox="1">
            <a:spLocks/>
          </p:cNvSpPr>
          <p:nvPr/>
        </p:nvSpPr>
        <p:spPr>
          <a:xfrm>
            <a:off x="1812925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2 classes [500, 1000] rays, 100 samples per class, training split 70/30</a:t>
            </a:r>
            <a:r>
              <a:rPr lang="pl-PL" sz="2000" dirty="0">
                <a:solidFill>
                  <a:schemeClr val="tx1"/>
                </a:solidFill>
              </a:rPr>
              <a:t>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89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C387-E0F9-4CDC-8947-E9A2207FA2E4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2 classes [500, 1000] rays, 100 samples per class, training split 70/30</a:t>
            </a:r>
            <a:r>
              <a:rPr lang="pl-PL" sz="2000" dirty="0">
                <a:solidFill>
                  <a:schemeClr val="tx1"/>
                </a:solidFill>
              </a:rPr>
              <a:t>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D76E-EF6E-4DDD-A31D-62663CC0BD4C}"/>
              </a:ext>
            </a:extLst>
          </p:cNvPr>
          <p:cNvSpPr txBox="1"/>
          <p:nvPr/>
        </p:nvSpPr>
        <p:spPr>
          <a:xfrm>
            <a:off x="1955800" y="1562100"/>
            <a:ext cx="690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interpretation:</a:t>
            </a:r>
            <a:endParaRPr lang="pl-PL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not enough data?</a:t>
            </a:r>
          </a:p>
          <a:p>
            <a:pPr marL="285750" indent="-285750">
              <a:buFontTx/>
              <a:buChar char="-"/>
            </a:pPr>
            <a:r>
              <a:rPr lang="en-GB" dirty="0"/>
              <a:t>classes 500/1000 are largely similar, too similar?</a:t>
            </a:r>
          </a:p>
          <a:p>
            <a:pPr marL="285750" indent="-285750">
              <a:buFontTx/>
              <a:buChar char="-"/>
            </a:pPr>
            <a:r>
              <a:rPr lang="en-GB" dirty="0"/>
              <a:t>loss function not suitable for a binary classification problem? unlikely, but under investigation.</a:t>
            </a:r>
          </a:p>
          <a:p>
            <a:endParaRPr lang="en-GB" dirty="0"/>
          </a:p>
          <a:p>
            <a:r>
              <a:rPr lang="en-GB" dirty="0"/>
              <a:t>Next steps:</a:t>
            </a:r>
          </a:p>
          <a:p>
            <a:r>
              <a:rPr lang="en-GB" dirty="0"/>
              <a:t>1. try with 2 classes and a lot of data</a:t>
            </a:r>
          </a:p>
          <a:p>
            <a:r>
              <a:rPr lang="en-GB" dirty="0"/>
              <a:t>2. try with 3 classes that have data which is more distinct</a:t>
            </a:r>
          </a:p>
        </p:txBody>
      </p:sp>
    </p:spTree>
    <p:extLst>
      <p:ext uri="{BB962C8B-B14F-4D97-AF65-F5344CB8AC3E}">
        <p14:creationId xmlns:p14="http://schemas.microsoft.com/office/powerpoint/2010/main" val="264427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5974-0FA7-45E3-A630-B8FE5CAA540E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1000]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FULL DATA - 794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31684-E5F7-4071-9CB2-5794719B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316"/>
            <a:ext cx="9144000" cy="1932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9E55D-5928-4796-BEBE-6B01810C0731}"/>
              </a:ext>
            </a:extLst>
          </p:cNvPr>
          <p:cNvSpPr txBox="1"/>
          <p:nvPr/>
        </p:nvSpPr>
        <p:spPr>
          <a:xfrm>
            <a:off x="1543232" y="3561947"/>
            <a:ext cx="760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50\50 </a:t>
            </a:r>
            <a:r>
              <a:rPr lang="pl-PL" b="1" dirty="0" err="1">
                <a:solidFill>
                  <a:srgbClr val="FF0000"/>
                </a:solidFill>
              </a:rPr>
              <a:t>exists</a:t>
            </a:r>
            <a:r>
              <a:rPr lang="en-GB" b="1" dirty="0">
                <a:solidFill>
                  <a:srgbClr val="FF0000"/>
                </a:solidFill>
              </a:rPr>
              <a:t>\</a:t>
            </a:r>
            <a:r>
              <a:rPr lang="pl-PL" b="1" dirty="0">
                <a:solidFill>
                  <a:srgbClr val="FF0000"/>
                </a:solidFill>
              </a:rPr>
              <a:t>non-</a:t>
            </a:r>
            <a:r>
              <a:rPr lang="pl-PL" b="1" dirty="0" err="1">
                <a:solidFill>
                  <a:srgbClr val="FF0000"/>
                </a:solidFill>
              </a:rPr>
              <a:t>exists</a:t>
            </a:r>
            <a:r>
              <a:rPr lang="pl-PL" b="1" dirty="0">
                <a:solidFill>
                  <a:srgbClr val="FF0000"/>
                </a:solidFill>
              </a:rPr>
              <a:t> for </a:t>
            </a:r>
            <a:r>
              <a:rPr lang="pl-PL" b="1" dirty="0" err="1">
                <a:solidFill>
                  <a:srgbClr val="FF0000"/>
                </a:solidFill>
              </a:rPr>
              <a:t>all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scenarios</a:t>
            </a:r>
            <a:r>
              <a:rPr lang="pl-PL" b="1" dirty="0">
                <a:solidFill>
                  <a:srgbClr val="FF0000"/>
                </a:solidFill>
              </a:rPr>
              <a:t>, </a:t>
            </a:r>
            <a:r>
              <a:rPr lang="pl-PL" b="1" dirty="0" err="1">
                <a:solidFill>
                  <a:srgbClr val="FF0000"/>
                </a:solidFill>
              </a:rPr>
              <a:t>lack</a:t>
            </a:r>
            <a:r>
              <a:rPr lang="pl-PL" b="1" dirty="0">
                <a:solidFill>
                  <a:srgbClr val="FF0000"/>
                </a:solidFill>
              </a:rPr>
              <a:t> of </a:t>
            </a:r>
            <a:r>
              <a:rPr lang="pl-PL" b="1" dirty="0" err="1">
                <a:solidFill>
                  <a:srgbClr val="FF0000"/>
                </a:solidFill>
              </a:rPr>
              <a:t>stability</a:t>
            </a:r>
            <a:r>
              <a:rPr lang="pl-PL" b="1" dirty="0">
                <a:solidFill>
                  <a:srgbClr val="FF0000"/>
                </a:solidFill>
              </a:rPr>
              <a:t>, </a:t>
            </a:r>
            <a:r>
              <a:rPr lang="pl-PL" b="1" dirty="0" err="1">
                <a:solidFill>
                  <a:srgbClr val="FF0000"/>
                </a:solidFill>
              </a:rPr>
              <a:t>loss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function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stagnates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at</a:t>
            </a:r>
            <a:r>
              <a:rPr lang="pl-PL" b="1" dirty="0">
                <a:solidFill>
                  <a:srgbClr val="FF0000"/>
                </a:solidFill>
              </a:rPr>
              <a:t> 0.7, same </a:t>
            </a:r>
            <a:r>
              <a:rPr lang="pl-PL" b="1" dirty="0" err="1">
                <a:solidFill>
                  <a:srgbClr val="FF0000"/>
                </a:solidFill>
              </a:rPr>
              <a:t>results</a:t>
            </a:r>
            <a:r>
              <a:rPr lang="pl-PL" b="1" dirty="0">
                <a:solidFill>
                  <a:srgbClr val="FF0000"/>
                </a:solidFill>
              </a:rPr>
              <a:t> as for the </a:t>
            </a:r>
            <a:r>
              <a:rPr lang="pl-PL" b="1" dirty="0" err="1">
                <a:solidFill>
                  <a:srgbClr val="FF0000"/>
                </a:solidFill>
              </a:rPr>
              <a:t>reduced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sample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size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13FA5-9A23-4AEB-B556-FC59B30EE5BE}"/>
              </a:ext>
            </a:extLst>
          </p:cNvPr>
          <p:cNvSpPr/>
          <p:nvPr/>
        </p:nvSpPr>
        <p:spPr>
          <a:xfrm>
            <a:off x="1757866" y="139856"/>
            <a:ext cx="629756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# 00000, T 10.6, </a:t>
            </a:r>
            <a:r>
              <a:rPr lang="en-GB" sz="1000" dirty="0" err="1"/>
              <a:t>Ltr</a:t>
            </a:r>
            <a:r>
              <a:rPr lang="en-GB" sz="1000" dirty="0"/>
              <a:t> 1.1913, </a:t>
            </a:r>
            <a:r>
              <a:rPr lang="en-GB" sz="1000" dirty="0" err="1"/>
              <a:t>Lge</a:t>
            </a:r>
            <a:r>
              <a:rPr lang="en-GB" sz="1000" dirty="0"/>
              <a:t> 0.9165,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00020, T 73.1, </a:t>
            </a:r>
            <a:r>
              <a:rPr lang="en-GB" sz="1000" dirty="0" err="1"/>
              <a:t>Ltr</a:t>
            </a:r>
            <a:r>
              <a:rPr lang="en-GB" sz="1000" dirty="0"/>
              <a:t> 0.7648, </a:t>
            </a:r>
            <a:r>
              <a:rPr lang="en-GB" sz="1000" dirty="0" err="1"/>
              <a:t>Lge</a:t>
            </a:r>
            <a:r>
              <a:rPr lang="en-GB" sz="1000" dirty="0"/>
              <a:t> 0.7609,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00040, T 130.4, </a:t>
            </a:r>
            <a:r>
              <a:rPr lang="en-GB" sz="1000" dirty="0" err="1"/>
              <a:t>Ltr</a:t>
            </a:r>
            <a:r>
              <a:rPr lang="en-GB" sz="1000" dirty="0"/>
              <a:t> 0.7315, </a:t>
            </a:r>
            <a:r>
              <a:rPr lang="en-GB" sz="1000" dirty="0" err="1"/>
              <a:t>Lge</a:t>
            </a:r>
            <a:r>
              <a:rPr lang="en-GB" sz="1000" dirty="0"/>
              <a:t> 0.7298,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  <a:endParaRPr lang="pl-PL" sz="1000" dirty="0"/>
          </a:p>
          <a:p>
            <a:r>
              <a:rPr lang="pl-PL" sz="1000" dirty="0"/>
              <a:t>…</a:t>
            </a:r>
            <a:endParaRPr lang="en-GB" sz="1000" dirty="0"/>
          </a:p>
          <a:p>
            <a:r>
              <a:rPr lang="en-GB" sz="1000" dirty="0"/>
              <a:t># 00220, T 677.9, </a:t>
            </a:r>
            <a:r>
              <a:rPr lang="en-GB" sz="1000" dirty="0" err="1"/>
              <a:t>Ltr</a:t>
            </a:r>
            <a:r>
              <a:rPr lang="en-GB" sz="1000" dirty="0"/>
              <a:t> 0.6969, </a:t>
            </a:r>
            <a:r>
              <a:rPr lang="en-GB" sz="1000" dirty="0" err="1"/>
              <a:t>Lge</a:t>
            </a:r>
            <a:r>
              <a:rPr lang="en-GB" sz="1000" dirty="0"/>
              <a:t> 0.6968, </a:t>
            </a:r>
            <a:r>
              <a:rPr lang="en-GB" sz="1000" dirty="0" err="1"/>
              <a:t>Ctr</a:t>
            </a:r>
            <a:r>
              <a:rPr lang="en-GB" sz="1000" dirty="0"/>
              <a:t> 0.4973, Str 0.1287, </a:t>
            </a:r>
            <a:r>
              <a:rPr lang="en-GB" sz="1000" dirty="0" err="1"/>
              <a:t>Cge</a:t>
            </a:r>
            <a:r>
              <a:rPr lang="en-GB" sz="1000" dirty="0"/>
              <a:t> 0.5168, </a:t>
            </a:r>
            <a:r>
              <a:rPr lang="en-GB" sz="1000" dirty="0" err="1"/>
              <a:t>Sge</a:t>
            </a:r>
            <a:r>
              <a:rPr lang="en-GB" sz="1000" dirty="0"/>
              <a:t> 0.1300</a:t>
            </a:r>
          </a:p>
          <a:p>
            <a:r>
              <a:rPr lang="en-GB" sz="1000" dirty="0"/>
              <a:t># 00240, T 735.8, </a:t>
            </a:r>
            <a:r>
              <a:rPr lang="en-GB" sz="1000" dirty="0" err="1"/>
              <a:t>Ltr</a:t>
            </a:r>
            <a:r>
              <a:rPr lang="en-GB" sz="1000" dirty="0"/>
              <a:t> 0.6963, </a:t>
            </a:r>
            <a:r>
              <a:rPr lang="en-GB" sz="1000" dirty="0" err="1"/>
              <a:t>Lge</a:t>
            </a:r>
            <a:r>
              <a:rPr lang="en-GB" sz="1000" dirty="0"/>
              <a:t> 0.6963, </a:t>
            </a:r>
            <a:r>
              <a:rPr lang="en-GB" sz="1000" dirty="0" err="1"/>
              <a:t>Ctr</a:t>
            </a:r>
            <a:r>
              <a:rPr lang="en-GB" sz="1000" dirty="0"/>
              <a:t> 0.5068, Str 0.1728, </a:t>
            </a:r>
            <a:r>
              <a:rPr lang="en-GB" sz="1000" dirty="0" err="1"/>
              <a:t>Cge</a:t>
            </a:r>
            <a:r>
              <a:rPr lang="en-GB" sz="1000" dirty="0"/>
              <a:t> 0.5157, </a:t>
            </a:r>
            <a:r>
              <a:rPr lang="en-GB" sz="1000" dirty="0" err="1"/>
              <a:t>Sge</a:t>
            </a:r>
            <a:r>
              <a:rPr lang="en-GB" sz="1000" dirty="0"/>
              <a:t> 0.1614</a:t>
            </a:r>
          </a:p>
          <a:p>
            <a:r>
              <a:rPr lang="en-GB" sz="1000" dirty="0"/>
              <a:t># 00260, T 799.4, </a:t>
            </a:r>
            <a:r>
              <a:rPr lang="en-GB" sz="1000" dirty="0" err="1"/>
              <a:t>Ltr</a:t>
            </a:r>
            <a:r>
              <a:rPr lang="en-GB" sz="1000" dirty="0"/>
              <a:t> 0.6959, </a:t>
            </a:r>
            <a:r>
              <a:rPr lang="en-GB" sz="1000" dirty="0" err="1"/>
              <a:t>Lge</a:t>
            </a:r>
            <a:r>
              <a:rPr lang="en-GB" sz="1000" dirty="0"/>
              <a:t> 0.6959,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0.4927, </a:t>
            </a:r>
            <a:r>
              <a:rPr lang="en-GB" sz="1000" dirty="0" err="1"/>
              <a:t>Sge</a:t>
            </a:r>
            <a:r>
              <a:rPr lang="en-GB" sz="1000" dirty="0"/>
              <a:t> </a:t>
            </a:r>
            <a:r>
              <a:rPr lang="en-GB" sz="1000" dirty="0">
                <a:solidFill>
                  <a:srgbClr val="FF0000"/>
                </a:solidFill>
              </a:rPr>
              <a:t>0.2306</a:t>
            </a:r>
          </a:p>
          <a:p>
            <a:r>
              <a:rPr lang="en-GB" sz="1000" dirty="0"/>
              <a:t># 00280, T 862.0, </a:t>
            </a:r>
            <a:r>
              <a:rPr lang="en-GB" sz="1000" dirty="0" err="1"/>
              <a:t>Ltr</a:t>
            </a:r>
            <a:r>
              <a:rPr lang="en-GB" sz="1000" dirty="0"/>
              <a:t> 0.6956, </a:t>
            </a:r>
            <a:r>
              <a:rPr lang="en-GB" sz="1000" dirty="0" err="1"/>
              <a:t>Lge</a:t>
            </a:r>
            <a:r>
              <a:rPr lang="en-GB" sz="1000" dirty="0"/>
              <a:t> 0.6956, </a:t>
            </a:r>
            <a:r>
              <a:rPr lang="en-GB" sz="1000" dirty="0" err="1"/>
              <a:t>Ctr</a:t>
            </a:r>
            <a:r>
              <a:rPr lang="en-GB" sz="1000" dirty="0"/>
              <a:t> 0.5009, Str 0.0072, </a:t>
            </a:r>
            <a:r>
              <a:rPr lang="en-GB" sz="1000" dirty="0" err="1"/>
              <a:t>Cge</a:t>
            </a:r>
            <a:r>
              <a:rPr lang="en-GB" sz="1000" dirty="0"/>
              <a:t> 0.5021, </a:t>
            </a:r>
            <a:r>
              <a:rPr lang="en-GB" sz="1000" dirty="0" err="1"/>
              <a:t>Sge</a:t>
            </a:r>
            <a:r>
              <a:rPr lang="en-GB" sz="1000" dirty="0"/>
              <a:t> 0.0147</a:t>
            </a:r>
          </a:p>
          <a:p>
            <a:r>
              <a:rPr lang="en-GB" sz="1000" dirty="0"/>
              <a:t># 00300, T 924.0, </a:t>
            </a:r>
            <a:r>
              <a:rPr lang="en-GB" sz="1000" dirty="0" err="1"/>
              <a:t>Ltr</a:t>
            </a:r>
            <a:r>
              <a:rPr lang="en-GB" sz="1000" dirty="0"/>
              <a:t> 0.6953, </a:t>
            </a:r>
            <a:r>
              <a:rPr lang="en-GB" sz="1000" dirty="0" err="1"/>
              <a:t>Lge</a:t>
            </a:r>
            <a:r>
              <a:rPr lang="en-GB" sz="1000" dirty="0"/>
              <a:t> 0.6953, </a:t>
            </a:r>
            <a:r>
              <a:rPr lang="en-GB" sz="1000" dirty="0" err="1"/>
              <a:t>Ctr</a:t>
            </a:r>
            <a:r>
              <a:rPr lang="en-GB" sz="1000" dirty="0"/>
              <a:t> 0.4955, Str 0.0801,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0.0231</a:t>
            </a:r>
          </a:p>
          <a:p>
            <a:r>
              <a:rPr lang="en-GB" sz="1000" dirty="0"/>
              <a:t># 00320, T 988.8, </a:t>
            </a:r>
            <a:r>
              <a:rPr lang="en-GB" sz="1000" dirty="0" err="1"/>
              <a:t>Ltr</a:t>
            </a:r>
            <a:r>
              <a:rPr lang="en-GB" sz="1000" dirty="0"/>
              <a:t> 0.6951, </a:t>
            </a:r>
            <a:r>
              <a:rPr lang="en-GB" sz="1000" dirty="0" err="1"/>
              <a:t>Lge</a:t>
            </a:r>
            <a:r>
              <a:rPr lang="en-GB" sz="1000" dirty="0"/>
              <a:t> 0.6950, </a:t>
            </a:r>
            <a:r>
              <a:rPr lang="en-GB" sz="1000" dirty="0" err="1"/>
              <a:t>Ctr</a:t>
            </a:r>
            <a:r>
              <a:rPr lang="en-GB" sz="1000" dirty="0"/>
              <a:t> 0.4968, Str 0.2403, </a:t>
            </a:r>
            <a:r>
              <a:rPr lang="en-GB" sz="1000" dirty="0" err="1"/>
              <a:t>Cge</a:t>
            </a:r>
            <a:r>
              <a:rPr lang="en-GB" sz="1000" dirty="0"/>
              <a:t> 0.4780, </a:t>
            </a:r>
            <a:r>
              <a:rPr lang="en-GB" sz="1000" dirty="0" err="1"/>
              <a:t>Sge</a:t>
            </a:r>
            <a:r>
              <a:rPr lang="en-GB" sz="1000" dirty="0"/>
              <a:t> 0.2327</a:t>
            </a:r>
          </a:p>
          <a:p>
            <a:r>
              <a:rPr lang="pl-PL" sz="1000" dirty="0"/>
              <a:t>…</a:t>
            </a:r>
          </a:p>
          <a:p>
            <a:r>
              <a:rPr lang="en-GB" sz="1000" dirty="0"/>
              <a:t># 00520, T 1612.0, </a:t>
            </a:r>
            <a:r>
              <a:rPr lang="en-GB" sz="1000" dirty="0" err="1"/>
              <a:t>Ltr</a:t>
            </a:r>
            <a:r>
              <a:rPr lang="en-GB" sz="1000" dirty="0"/>
              <a:t> 0.6939, </a:t>
            </a:r>
            <a:r>
              <a:rPr lang="en-GB" sz="1000" dirty="0" err="1"/>
              <a:t>Lge</a:t>
            </a:r>
            <a:r>
              <a:rPr lang="en-GB" sz="1000" dirty="0"/>
              <a:t> 0.6939, </a:t>
            </a:r>
            <a:r>
              <a:rPr lang="en-GB" sz="1000" dirty="0" err="1"/>
              <a:t>Ctr</a:t>
            </a:r>
            <a:r>
              <a:rPr lang="en-GB" sz="1000" dirty="0"/>
              <a:t> 0.5036, Str 0.0270, </a:t>
            </a:r>
            <a:r>
              <a:rPr lang="en-GB" sz="1000" dirty="0" err="1"/>
              <a:t>Cge</a:t>
            </a:r>
            <a:r>
              <a:rPr lang="en-GB" sz="1000" dirty="0"/>
              <a:t> 0.5031, </a:t>
            </a:r>
            <a:r>
              <a:rPr lang="en-GB" sz="1000" dirty="0" err="1"/>
              <a:t>Sge</a:t>
            </a:r>
            <a:r>
              <a:rPr lang="en-GB" sz="1000" dirty="0"/>
              <a:t> 0.0273</a:t>
            </a:r>
          </a:p>
          <a:p>
            <a:r>
              <a:rPr lang="en-GB" sz="1000" dirty="0"/>
              <a:t># 00540, T 1674.4, </a:t>
            </a:r>
            <a:r>
              <a:rPr lang="en-GB" sz="1000" dirty="0" err="1"/>
              <a:t>Ltr</a:t>
            </a:r>
            <a:r>
              <a:rPr lang="en-GB" sz="1000" dirty="0"/>
              <a:t> 0.6938, </a:t>
            </a:r>
            <a:r>
              <a:rPr lang="en-GB" sz="1000" dirty="0" err="1"/>
              <a:t>Lge</a:t>
            </a:r>
            <a:r>
              <a:rPr lang="en-GB" sz="1000" dirty="0"/>
              <a:t> 0.6938, </a:t>
            </a:r>
            <a:r>
              <a:rPr lang="en-GB" sz="1000" dirty="0" err="1"/>
              <a:t>Ctr</a:t>
            </a:r>
            <a:r>
              <a:rPr lang="en-GB" sz="1000" dirty="0"/>
              <a:t> 0.5027, Str 0.0288, </a:t>
            </a:r>
            <a:r>
              <a:rPr lang="en-GB" sz="1000" dirty="0" err="1"/>
              <a:t>Cge</a:t>
            </a:r>
            <a:r>
              <a:rPr lang="en-GB" sz="1000" dirty="0"/>
              <a:t> 0.5052, </a:t>
            </a:r>
            <a:r>
              <a:rPr lang="en-GB" sz="1000" dirty="0" err="1"/>
              <a:t>Sge</a:t>
            </a:r>
            <a:r>
              <a:rPr lang="en-GB" sz="1000" dirty="0"/>
              <a:t> 0.0210</a:t>
            </a:r>
          </a:p>
          <a:p>
            <a:r>
              <a:rPr lang="en-GB" sz="1000" dirty="0"/>
              <a:t># 00560, T 1735.1, </a:t>
            </a:r>
            <a:r>
              <a:rPr lang="en-GB" sz="1000" dirty="0" err="1"/>
              <a:t>Ltr</a:t>
            </a:r>
            <a:r>
              <a:rPr lang="en-GB" sz="1000" dirty="0"/>
              <a:t> 0.6938, </a:t>
            </a:r>
            <a:r>
              <a:rPr lang="en-GB" sz="1000" dirty="0" err="1"/>
              <a:t>Lge</a:t>
            </a:r>
            <a:r>
              <a:rPr lang="en-GB" sz="1000" dirty="0"/>
              <a:t> 0.6938, </a:t>
            </a:r>
            <a:r>
              <a:rPr lang="en-GB" sz="1000" dirty="0" err="1"/>
              <a:t>Ctr</a:t>
            </a:r>
            <a:r>
              <a:rPr lang="en-GB" sz="1000" dirty="0"/>
              <a:t> 0.4991, Str 0.0198, </a:t>
            </a:r>
            <a:r>
              <a:rPr lang="en-GB" sz="1000" dirty="0" err="1"/>
              <a:t>Cge</a:t>
            </a:r>
            <a:r>
              <a:rPr lang="en-GB" sz="1000" dirty="0"/>
              <a:t> 0.4979, </a:t>
            </a:r>
            <a:r>
              <a:rPr lang="en-GB" sz="1000" dirty="0" err="1"/>
              <a:t>Sge</a:t>
            </a:r>
            <a:r>
              <a:rPr lang="en-GB" sz="1000" dirty="0"/>
              <a:t> 0.0168</a:t>
            </a:r>
            <a:endParaRPr lang="pl-PL" sz="1000" dirty="0"/>
          </a:p>
          <a:p>
            <a:r>
              <a:rPr lang="pl-PL" sz="1000" dirty="0"/>
              <a:t>….</a:t>
            </a:r>
            <a:endParaRPr lang="en-GB" sz="1000" dirty="0"/>
          </a:p>
          <a:p>
            <a:r>
              <a:rPr lang="en-GB" sz="1000" dirty="0"/>
              <a:t># 00760, T 2351.4, </a:t>
            </a:r>
            <a:r>
              <a:rPr lang="en-GB" sz="1000" dirty="0" err="1"/>
              <a:t>Ltr</a:t>
            </a:r>
            <a:r>
              <a:rPr lang="en-GB" sz="1000" dirty="0"/>
              <a:t> 0.6935, </a:t>
            </a:r>
            <a:r>
              <a:rPr lang="en-GB" sz="1000" dirty="0" err="1"/>
              <a:t>Lge</a:t>
            </a:r>
            <a:r>
              <a:rPr lang="en-GB" sz="1000" dirty="0"/>
              <a:t> 0.6935,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00780, T 2414.8, </a:t>
            </a:r>
            <a:r>
              <a:rPr lang="en-GB" sz="1000" dirty="0" err="1"/>
              <a:t>Ltr</a:t>
            </a:r>
            <a:r>
              <a:rPr lang="en-GB" sz="1000" dirty="0"/>
              <a:t> 0.6934, </a:t>
            </a:r>
            <a:r>
              <a:rPr lang="en-GB" sz="1000" dirty="0" err="1"/>
              <a:t>Lge</a:t>
            </a:r>
            <a:r>
              <a:rPr lang="en-GB" sz="1000" dirty="0"/>
              <a:t> 0.6934,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0.5052, </a:t>
            </a:r>
            <a:r>
              <a:rPr lang="en-GB" sz="1000" dirty="0" err="1"/>
              <a:t>Sge</a:t>
            </a:r>
            <a:r>
              <a:rPr lang="en-GB" sz="1000" dirty="0"/>
              <a:t> 0.0985</a:t>
            </a:r>
          </a:p>
          <a:p>
            <a:r>
              <a:rPr lang="en-GB" sz="1000" dirty="0"/>
              <a:t># 00800, T 2478.3, </a:t>
            </a:r>
            <a:r>
              <a:rPr lang="en-GB" sz="1000" dirty="0" err="1"/>
              <a:t>Ltr</a:t>
            </a:r>
            <a:r>
              <a:rPr lang="en-GB" sz="1000" dirty="0"/>
              <a:t> 0.6934, </a:t>
            </a:r>
            <a:r>
              <a:rPr lang="en-GB" sz="1000" dirty="0" err="1"/>
              <a:t>Lge</a:t>
            </a:r>
            <a:r>
              <a:rPr lang="en-GB" sz="1000" dirty="0"/>
              <a:t> 0.6934,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0.0042</a:t>
            </a:r>
          </a:p>
          <a:p>
            <a:r>
              <a:rPr lang="pl-PL" sz="1000" dirty="0"/>
              <a:t>….</a:t>
            </a:r>
          </a:p>
          <a:p>
            <a:r>
              <a:rPr lang="en-GB" sz="1000" dirty="0"/>
              <a:t># 00920, T 2846.2,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0.4986, Str 0.0054, </a:t>
            </a:r>
            <a:r>
              <a:rPr lang="en-GB" sz="1000" dirty="0" err="1"/>
              <a:t>Cge</a:t>
            </a:r>
            <a:r>
              <a:rPr lang="en-GB" sz="1000" dirty="0"/>
              <a:t> 0.5010, </a:t>
            </a:r>
            <a:r>
              <a:rPr lang="en-GB" sz="1000" dirty="0" err="1"/>
              <a:t>Sge</a:t>
            </a:r>
            <a:r>
              <a:rPr lang="en-GB" sz="1000" dirty="0"/>
              <a:t> 0.0105</a:t>
            </a:r>
          </a:p>
          <a:p>
            <a:r>
              <a:rPr lang="en-GB" sz="1000" dirty="0"/>
              <a:t># 00940, T 2910.2,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0.4986, Str 0.0081,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0.0063</a:t>
            </a:r>
          </a:p>
          <a:p>
            <a:r>
              <a:rPr lang="en-GB" sz="1000" dirty="0"/>
              <a:t># 00960, T 2973.9,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0.5077, Str 0.0468,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0.0126</a:t>
            </a:r>
          </a:p>
          <a:p>
            <a:r>
              <a:rPr lang="en-GB" sz="1000" dirty="0"/>
              <a:t># 00980, T 3033.4,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0.5005, Str 0.0153, </a:t>
            </a:r>
            <a:r>
              <a:rPr lang="en-GB" sz="1000" dirty="0" err="1"/>
              <a:t>Cge</a:t>
            </a:r>
            <a:r>
              <a:rPr lang="en-GB" sz="1000" dirty="0"/>
              <a:t> 0.4990, </a:t>
            </a:r>
            <a:r>
              <a:rPr lang="en-GB" sz="1000" dirty="0" err="1"/>
              <a:t>Sge</a:t>
            </a:r>
            <a:r>
              <a:rPr lang="en-GB" sz="1000" dirty="0"/>
              <a:t> 0.0063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573E3-4FD0-4708-8C6F-014FE0C3E489}"/>
              </a:ext>
            </a:extLst>
          </p:cNvPr>
          <p:cNvSpPr/>
          <p:nvPr/>
        </p:nvSpPr>
        <p:spPr>
          <a:xfrm>
            <a:off x="1543232" y="3843204"/>
            <a:ext cx="7600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match $</a:t>
            </a:r>
            <a:r>
              <a:rPr lang="en-GB" sz="1200" dirty="0" err="1"/>
              <a:t>scn</a:t>
            </a:r>
            <a:r>
              <a:rPr lang="en-GB" sz="1200" dirty="0"/>
              <a:t> id V41799720; $ray id V46538792; insert $conv(</a:t>
            </a:r>
            <a:r>
              <a:rPr lang="en-GB" sz="1200" dirty="0" err="1"/>
              <a:t>converged_scenario</a:t>
            </a:r>
            <a:r>
              <a:rPr lang="en-GB" sz="1200" dirty="0"/>
              <a:t>: $</a:t>
            </a:r>
            <a:r>
              <a:rPr lang="en-GB" sz="1200" dirty="0" err="1"/>
              <a:t>scn</a:t>
            </a:r>
            <a:r>
              <a:rPr lang="en-GB" sz="1200" dirty="0"/>
              <a:t>, </a:t>
            </a:r>
            <a:r>
              <a:rPr lang="en-GB" sz="1200" dirty="0" err="1"/>
              <a:t>minimum_resolution</a:t>
            </a:r>
            <a:r>
              <a:rPr lang="en-GB" sz="1200" dirty="0"/>
              <a:t>: $ray) </a:t>
            </a:r>
            <a:r>
              <a:rPr lang="en-GB" sz="1200" dirty="0" err="1"/>
              <a:t>isa</a:t>
            </a:r>
            <a:r>
              <a:rPr lang="en-GB" sz="1200" dirty="0"/>
              <a:t> convergence, </a:t>
            </a:r>
            <a:r>
              <a:rPr lang="en-GB" sz="1200" b="1" dirty="0"/>
              <a:t>has </a:t>
            </a:r>
            <a:r>
              <a:rPr lang="en-GB" sz="1200" b="1" dirty="0" err="1"/>
              <a:t>probability_exists</a:t>
            </a:r>
            <a:r>
              <a:rPr lang="en-GB" sz="1200" b="1" dirty="0"/>
              <a:t> 0.500, has </a:t>
            </a:r>
            <a:r>
              <a:rPr lang="en-GB" sz="1200" b="1" dirty="0" err="1"/>
              <a:t>probability_nonexists</a:t>
            </a:r>
            <a:r>
              <a:rPr lang="en-GB" sz="1200" b="1" dirty="0"/>
              <a:t> 0.500, </a:t>
            </a:r>
            <a:r>
              <a:rPr lang="en-GB" sz="1200" dirty="0"/>
              <a:t>has </a:t>
            </a:r>
            <a:r>
              <a:rPr lang="en-GB" sz="1200" dirty="0" err="1"/>
              <a:t>probability_preexists</a:t>
            </a:r>
            <a:r>
              <a:rPr lang="en-GB" sz="1200" dirty="0"/>
              <a:t> 0.000;</a:t>
            </a:r>
          </a:p>
          <a:p>
            <a:r>
              <a:rPr lang="en-GB" sz="1200" dirty="0"/>
              <a:t>match $</a:t>
            </a:r>
            <a:r>
              <a:rPr lang="en-GB" sz="1200" dirty="0" err="1"/>
              <a:t>scn</a:t>
            </a:r>
            <a:r>
              <a:rPr lang="en-GB" sz="1200" dirty="0"/>
              <a:t> id V41799720; $ray id V56512672; insert $conv(</a:t>
            </a:r>
            <a:r>
              <a:rPr lang="en-GB" sz="1200" dirty="0" err="1"/>
              <a:t>converged_scenario</a:t>
            </a:r>
            <a:r>
              <a:rPr lang="en-GB" sz="1200" dirty="0"/>
              <a:t>: $</a:t>
            </a:r>
            <a:r>
              <a:rPr lang="en-GB" sz="1200" dirty="0" err="1"/>
              <a:t>scn</a:t>
            </a:r>
            <a:r>
              <a:rPr lang="en-GB" sz="1200" dirty="0"/>
              <a:t>, </a:t>
            </a:r>
            <a:r>
              <a:rPr lang="en-GB" sz="1200" dirty="0" err="1"/>
              <a:t>minimum_resolution</a:t>
            </a:r>
            <a:r>
              <a:rPr lang="en-GB" sz="1200" dirty="0"/>
              <a:t>: $ray) </a:t>
            </a:r>
            <a:r>
              <a:rPr lang="en-GB" sz="1200" dirty="0" err="1"/>
              <a:t>isa</a:t>
            </a:r>
            <a:r>
              <a:rPr lang="en-GB" sz="1200" dirty="0"/>
              <a:t> convergence, </a:t>
            </a:r>
            <a:r>
              <a:rPr lang="en-GB" sz="1200" b="1" dirty="0"/>
              <a:t>has </a:t>
            </a:r>
            <a:r>
              <a:rPr lang="en-GB" sz="1200" b="1" dirty="0" err="1"/>
              <a:t>probability_exists</a:t>
            </a:r>
            <a:r>
              <a:rPr lang="en-GB" sz="1200" b="1" dirty="0"/>
              <a:t> 0.500, has </a:t>
            </a:r>
            <a:r>
              <a:rPr lang="en-GB" sz="1200" b="1" dirty="0" err="1"/>
              <a:t>probability_nonexists</a:t>
            </a:r>
            <a:r>
              <a:rPr lang="en-GB" sz="1200" b="1" dirty="0"/>
              <a:t> 0.500</a:t>
            </a:r>
            <a:r>
              <a:rPr lang="en-GB" sz="1200" dirty="0"/>
              <a:t>, has </a:t>
            </a:r>
            <a:r>
              <a:rPr lang="en-GB" sz="1200" dirty="0" err="1"/>
              <a:t>probability_preexists</a:t>
            </a:r>
            <a:r>
              <a:rPr lang="en-GB" sz="1200" dirty="0"/>
              <a:t> 0.000;</a:t>
            </a:r>
          </a:p>
        </p:txBody>
      </p:sp>
    </p:spTree>
    <p:extLst>
      <p:ext uri="{BB962C8B-B14F-4D97-AF65-F5344CB8AC3E}">
        <p14:creationId xmlns:p14="http://schemas.microsoft.com/office/powerpoint/2010/main" val="2359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CE2AA4-5FF2-4DA9-972C-966DBDF9353E}"/>
              </a:ext>
            </a:extLst>
          </p:cNvPr>
          <p:cNvSpPr txBox="1">
            <a:spLocks/>
          </p:cNvSpPr>
          <p:nvPr/>
        </p:nvSpPr>
        <p:spPr>
          <a:xfrm>
            <a:off x="2038350" y="4730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3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6000, 15000]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80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70/30: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pl-PL" sz="2000" dirty="0">
                <a:solidFill>
                  <a:schemeClr val="tx1"/>
                </a:solidFill>
              </a:rPr>
              <a:t>0 </a:t>
            </a:r>
            <a:r>
              <a:rPr lang="pl-PL" sz="2000" dirty="0" err="1">
                <a:solidFill>
                  <a:schemeClr val="tx1"/>
                </a:solidFill>
              </a:rPr>
              <a:t>graphs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solved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correctly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and </a:t>
            </a:r>
            <a:r>
              <a:rPr lang="pl-PL" sz="2000" dirty="0" err="1">
                <a:solidFill>
                  <a:schemeClr val="tx1"/>
                </a:solidFill>
              </a:rPr>
              <a:t>generalisation</a:t>
            </a:r>
            <a:endParaRPr lang="pl-PL" sz="2000" dirty="0">
              <a:solidFill>
                <a:schemeClr val="tx1"/>
              </a:solidFill>
            </a:endParaRPr>
          </a:p>
          <a:p>
            <a:endParaRPr lang="pl-PL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4DE31-4F17-4A7C-B50B-F7F6E876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411"/>
            <a:ext cx="9144000" cy="1928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C30C7-E057-4929-A3E4-64F4A0CF8302}"/>
              </a:ext>
            </a:extLst>
          </p:cNvPr>
          <p:cNvSpPr txBox="1"/>
          <p:nvPr/>
        </p:nvSpPr>
        <p:spPr>
          <a:xfrm>
            <a:off x="1727200" y="3536089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ALL RELATIONS ARE PREDICTED TO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pl-PL" dirty="0">
                <a:solidFill>
                  <a:srgbClr val="FF0000"/>
                </a:solidFill>
              </a:rPr>
              <a:t>EXIST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tried different splits, longer trainings -&gt; no results</a:t>
            </a:r>
          </a:p>
          <a:p>
            <a:r>
              <a:rPr lang="en-GB" dirty="0">
                <a:solidFill>
                  <a:srgbClr val="FF0000"/>
                </a:solidFill>
              </a:rPr>
              <a:t>It seems that learner can only classify semi-correctly between 2 classes at a time.</a:t>
            </a:r>
          </a:p>
        </p:txBody>
      </p:sp>
    </p:spTree>
    <p:extLst>
      <p:ext uri="{BB962C8B-B14F-4D97-AF65-F5344CB8AC3E}">
        <p14:creationId xmlns:p14="http://schemas.microsoft.com/office/powerpoint/2010/main" val="416139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6C8983C-D24F-4653-8D3D-723A10FB37B6}"/>
              </a:ext>
            </a:extLst>
          </p:cNvPr>
          <p:cNvSpPr txBox="1">
            <a:spLocks/>
          </p:cNvSpPr>
          <p:nvPr/>
        </p:nvSpPr>
        <p:spPr>
          <a:xfrm>
            <a:off x="1659255" y="7620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pl-PL" sz="2000" dirty="0" err="1"/>
              <a:t>Questions</a:t>
            </a:r>
            <a:r>
              <a:rPr lang="pl-PL" sz="20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94707-B679-48E6-B2C7-841EEFA6D0C7}"/>
              </a:ext>
            </a:extLst>
          </p:cNvPr>
          <p:cNvSpPr txBox="1"/>
          <p:nvPr/>
        </p:nvSpPr>
        <p:spPr>
          <a:xfrm>
            <a:off x="1600200" y="65883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How exactly the output graphs are compared to the targets with the labels obfuscated? What differs candidate from non-candidate relations (pre-exist)?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calculated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</a:t>
            </a:r>
            <a:r>
              <a:rPr lang="pl-PL" dirty="0" err="1"/>
              <a:t>label</a:t>
            </a:r>
            <a:r>
              <a:rPr lang="pl-PL" dirty="0"/>
              <a:t>?</a:t>
            </a:r>
            <a:r>
              <a:rPr lang="en-GB" dirty="0"/>
              <a:t> What are the placeholders </a:t>
            </a:r>
            <a:r>
              <a:rPr lang="en-GB" dirty="0" err="1"/>
              <a:t>target_op</a:t>
            </a:r>
            <a:r>
              <a:rPr lang="en-GB" dirty="0"/>
              <a:t>, </a:t>
            </a:r>
            <a:r>
              <a:rPr lang="en-GB" dirty="0" err="1"/>
              <a:t>output_ops</a:t>
            </a:r>
            <a:r>
              <a:rPr lang="en-GB" dirty="0"/>
              <a:t>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Is it possible to assign weights to negative examples, hence prioritizing the positive one above the others?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are the exact differences between metrics: </a:t>
            </a:r>
            <a:r>
              <a:rPr lang="en-GB" dirty="0" err="1"/>
              <a:t>Ctr</a:t>
            </a:r>
            <a:r>
              <a:rPr lang="en-GB" dirty="0"/>
              <a:t>\Str, </a:t>
            </a:r>
            <a:r>
              <a:rPr lang="en-GB" dirty="0" err="1"/>
              <a:t>Cge</a:t>
            </a:r>
            <a:r>
              <a:rPr lang="en-GB" dirty="0"/>
              <a:t>\</a:t>
            </a:r>
            <a:r>
              <a:rPr lang="en-GB" dirty="0" err="1"/>
              <a:t>Sge</a:t>
            </a:r>
            <a:r>
              <a:rPr lang="en-GB" dirty="0"/>
              <a:t>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 startAt="4"/>
            </a:pPr>
            <a:r>
              <a:rPr lang="en-GB" dirty="0"/>
              <a:t>Can KGCN handle multi-class 1-vs-rest type classification? Isn’t the diagnosis example also such a problem?</a:t>
            </a:r>
          </a:p>
          <a:p>
            <a:pPr marL="342900" indent="-342900">
              <a:buAutoNum type="arabicPeriod" startAt="4"/>
            </a:pPr>
            <a:endParaRPr lang="en-GB" dirty="0"/>
          </a:p>
          <a:p>
            <a:r>
              <a:rPr lang="en-GB" dirty="0"/>
              <a:t>5. Can KGCN handle class imbalance or should I keep on working with balanced sets? Max size of balanced set would not exceed 100 samples per class, around 1500 samples total, out of original 9k</a:t>
            </a:r>
          </a:p>
        </p:txBody>
      </p:sp>
    </p:spTree>
    <p:extLst>
      <p:ext uri="{BB962C8B-B14F-4D97-AF65-F5344CB8AC3E}">
        <p14:creationId xmlns:p14="http://schemas.microsoft.com/office/powerpoint/2010/main" val="115927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8CE40F-8EF3-4676-BB4D-D8A21B3D2FE3}"/>
              </a:ext>
            </a:extLst>
          </p:cNvPr>
          <p:cNvSpPr/>
          <p:nvPr/>
        </p:nvSpPr>
        <p:spPr>
          <a:xfrm>
            <a:off x="1638301" y="1140589"/>
            <a:ext cx="73776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Ideas to discuss:</a:t>
            </a:r>
          </a:p>
          <a:p>
            <a:endParaRPr lang="en-GB" dirty="0"/>
          </a:p>
          <a:p>
            <a:r>
              <a:rPr lang="en-GB" dirty="0"/>
              <a:t>1. Loss function modification </a:t>
            </a:r>
          </a:p>
          <a:p>
            <a:r>
              <a:rPr lang="en-GB" dirty="0"/>
              <a:t>2. Thresholds for </a:t>
            </a:r>
            <a:r>
              <a:rPr lang="en-GB" dirty="0" err="1"/>
              <a:t>classyfing</a:t>
            </a:r>
            <a:r>
              <a:rPr lang="en-GB" dirty="0"/>
              <a:t> example as EXISTS</a:t>
            </a:r>
          </a:p>
          <a:p>
            <a:endParaRPr lang="en-GB" dirty="0"/>
          </a:p>
          <a:p>
            <a:r>
              <a:rPr lang="en-GB" dirty="0"/>
              <a:t>3. Training the classifier in ”steps”? Propose the candidate convergence from the opposite side of the scale, i.e. first train </a:t>
            </a:r>
          </a:p>
          <a:p>
            <a:r>
              <a:rPr lang="en-GB" dirty="0"/>
              <a:t>500 vs 15000, then 500 vs 12500, etc.</a:t>
            </a:r>
          </a:p>
          <a:p>
            <a:r>
              <a:rPr lang="en-GB" dirty="0"/>
              <a:t>then 1000 vs 15000, 1000 vs 12500 and so on.</a:t>
            </a:r>
          </a:p>
          <a:p>
            <a:endParaRPr lang="en-GB" dirty="0"/>
          </a:p>
          <a:p>
            <a:r>
              <a:rPr lang="en-GB" dirty="0"/>
              <a:t>Can I propagate the results of intermediate trainings to the next step?</a:t>
            </a:r>
          </a:p>
          <a:p>
            <a:r>
              <a:rPr lang="en-GB" dirty="0"/>
              <a:t>Is this approach feasible? It becomes a binary classification problem (ordinal classification).</a:t>
            </a:r>
          </a:p>
          <a:p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CA77E9-9536-4FDE-84A3-39B6ACF562B2}"/>
              </a:ext>
            </a:extLst>
          </p:cNvPr>
          <p:cNvSpPr txBox="1">
            <a:spLocks/>
          </p:cNvSpPr>
          <p:nvPr/>
        </p:nvSpPr>
        <p:spPr>
          <a:xfrm>
            <a:off x="17197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pl-PL" sz="2000" dirty="0" err="1"/>
              <a:t>Questions</a:t>
            </a:r>
            <a:r>
              <a:rPr lang="pl-PL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868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B3A9-E181-4A23-9594-5399A103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96CE-3E4E-4EDA-AC09-145C32B7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https://github.com/Qbbz/SSP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Grakn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1.6.2, </a:t>
            </a:r>
            <a:r>
              <a:rPr lang="pl-PL" dirty="0" err="1"/>
              <a:t>Python</a:t>
            </a:r>
            <a:r>
              <a:rPr lang="pl-PL" dirty="0"/>
              <a:t> Client 1.6.1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list of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packages</a:t>
            </a:r>
            <a:r>
              <a:rPr lang="pl-PL" dirty="0"/>
              <a:t> in requirements.txt</a:t>
            </a: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pip </a:t>
            </a:r>
            <a:r>
              <a:rPr lang="pl-PL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install</a:t>
            </a: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requirement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.txt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58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4A48-EE2B-40B2-8DB5-C15E72CF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the whole folder (dependencies), but for KGCN you will use only: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kgcn</a:t>
            </a:r>
            <a:r>
              <a:rPr lang="en-GB" dirty="0"/>
              <a:t>_</a:t>
            </a:r>
            <a:r>
              <a:rPr lang="pl-PL" dirty="0" err="1"/>
              <a:t>ssp</a:t>
            </a:r>
            <a:r>
              <a:rPr lang="en-GB" dirty="0"/>
              <a:t>.py</a:t>
            </a:r>
          </a:p>
          <a:p>
            <a:r>
              <a:rPr lang="en-GB" dirty="0" err="1"/>
              <a:t>kgcn</a:t>
            </a:r>
            <a:r>
              <a:rPr lang="en-GB" dirty="0"/>
              <a:t>_</a:t>
            </a:r>
            <a:r>
              <a:rPr lang="pl-PL" dirty="0"/>
              <a:t>data</a:t>
            </a:r>
            <a:r>
              <a:rPr lang="en-GB" dirty="0"/>
              <a:t>_migrate.py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97D686-D0F2-4C15-89B4-DBFF3ED4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206375"/>
            <a:ext cx="7105650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00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C7DB-B83A-4986-BB9E-4E79DF72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106464" cy="3943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There’s always the same schema file:</a:t>
            </a:r>
          </a:p>
          <a:p>
            <a:pPr marL="0" indent="0">
              <a:buNone/>
            </a:pPr>
            <a:r>
              <a:rPr lang="en-GB" b="1" dirty="0" err="1"/>
              <a:t>ssp_schema_kgcn.gql</a:t>
            </a:r>
            <a:endParaRPr lang="pl-PL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 I use different </a:t>
            </a:r>
            <a:r>
              <a:rPr lang="en-GB" dirty="0" err="1"/>
              <a:t>keyspace</a:t>
            </a:r>
            <a:r>
              <a:rPr lang="en-GB" dirty="0"/>
              <a:t> names, each time loading it with a different fraction of the database. That saves time.</a:t>
            </a:r>
            <a:endParaRPr lang="pl-PL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Match the </a:t>
            </a:r>
            <a:r>
              <a:rPr lang="pl-PL" b="1" dirty="0" err="1"/>
              <a:t>global</a:t>
            </a:r>
            <a:r>
              <a:rPr lang="pl-PL" dirty="0"/>
              <a:t> </a:t>
            </a:r>
            <a:r>
              <a:rPr lang="pl-PL" b="1" dirty="0"/>
              <a:t>KEYSPACE</a:t>
            </a:r>
            <a:r>
              <a:rPr lang="en-GB" dirty="0"/>
              <a:t> name with the name that you give to the schema in:</a:t>
            </a:r>
          </a:p>
          <a:p>
            <a:r>
              <a:rPr lang="en-GB" dirty="0"/>
              <a:t>line 46, </a:t>
            </a:r>
            <a:r>
              <a:rPr lang="pl-PL" dirty="0" err="1"/>
              <a:t>kgcn_ssp</a:t>
            </a:r>
            <a:r>
              <a:rPr lang="en-GB" dirty="0"/>
              <a:t>.py</a:t>
            </a:r>
          </a:p>
          <a:p>
            <a:r>
              <a:rPr lang="en-GB" dirty="0"/>
              <a:t>line 29, </a:t>
            </a:r>
            <a:r>
              <a:rPr lang="pl-PL" dirty="0" err="1"/>
              <a:t>kgcn</a:t>
            </a:r>
            <a:r>
              <a:rPr lang="en-GB" dirty="0"/>
              <a:t>_</a:t>
            </a:r>
            <a:r>
              <a:rPr lang="pl-PL" dirty="0"/>
              <a:t>data</a:t>
            </a:r>
            <a:r>
              <a:rPr lang="en-GB" dirty="0"/>
              <a:t>_migrate.py</a:t>
            </a:r>
            <a:endParaRPr lang="pl-PL" dirty="0"/>
          </a:p>
          <a:p>
            <a:endParaRPr lang="en-GB" dirty="0"/>
          </a:p>
          <a:p>
            <a:pPr marL="0" indent="0">
              <a:buNone/>
            </a:pPr>
            <a:r>
              <a:rPr lang="pl-PL" dirty="0" err="1"/>
              <a:t>Ignore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keyspace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in kgcn_ssp.py </a:t>
            </a:r>
            <a:r>
              <a:rPr lang="pl-PL" dirty="0" err="1"/>
              <a:t>line</a:t>
            </a:r>
            <a:r>
              <a:rPr lang="pl-PL" dirty="0"/>
              <a:t> 528, 533. </a:t>
            </a:r>
            <a:endParaRPr lang="en-GB" dirty="0"/>
          </a:p>
          <a:p>
            <a:pPr marL="0" indent="0">
              <a:buNone/>
            </a:pPr>
            <a:r>
              <a:rPr lang="pl-PL" dirty="0" err="1"/>
              <a:t>Leave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commented</a:t>
            </a:r>
            <a:r>
              <a:rPr lang="pl-PL" dirty="0"/>
              <a:t> out.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FBC13B-960E-4BAA-B406-822FC0F5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5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3C70A-2C92-4C42-B131-62C0853C8548}"/>
              </a:ext>
            </a:extLst>
          </p:cNvPr>
          <p:cNvSpPr txBox="1"/>
          <p:nvPr/>
        </p:nvSpPr>
        <p:spPr>
          <a:xfrm>
            <a:off x="2085358" y="1063625"/>
            <a:ext cx="612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</a:t>
            </a:r>
            <a:r>
              <a:rPr lang="pl-PL" b="1" dirty="0"/>
              <a:t>Design</a:t>
            </a:r>
            <a:r>
              <a:rPr lang="en-GB" b="1" dirty="0"/>
              <a:t> of a Graph Neural Network for the </a:t>
            </a:r>
            <a:r>
              <a:rPr lang="pl-PL" b="1" dirty="0"/>
              <a:t>BELLHOP </a:t>
            </a:r>
            <a:r>
              <a:rPr lang="en-GB" b="1" dirty="0"/>
              <a:t>Sonar Performance</a:t>
            </a:r>
            <a:r>
              <a:rPr lang="pl-PL" b="1" dirty="0"/>
              <a:t> </a:t>
            </a:r>
            <a:r>
              <a:rPr lang="en-GB" b="1" dirty="0"/>
              <a:t>Model</a:t>
            </a:r>
            <a:r>
              <a:rPr lang="pl-PL" b="1" dirty="0"/>
              <a:t>, to </a:t>
            </a:r>
            <a:r>
              <a:rPr lang="en-GB" b="1" dirty="0"/>
              <a:t>predict the optimal </a:t>
            </a:r>
            <a:r>
              <a:rPr lang="pl-PL" b="1" dirty="0" err="1"/>
              <a:t>simulation</a:t>
            </a:r>
            <a:r>
              <a:rPr lang="pl-PL" b="1" dirty="0"/>
              <a:t> resolution, </a:t>
            </a:r>
            <a:r>
              <a:rPr lang="pl-PL" b="1" dirty="0" err="1"/>
              <a:t>required</a:t>
            </a:r>
            <a:r>
              <a:rPr lang="en-GB" b="1" dirty="0"/>
              <a:t> to achieve </a:t>
            </a:r>
            <a:r>
              <a:rPr lang="pl-PL" b="1" dirty="0"/>
              <a:t>a </a:t>
            </a:r>
            <a:r>
              <a:rPr lang="en-GB" b="1" dirty="0"/>
              <a:t>convergent</a:t>
            </a:r>
            <a:r>
              <a:rPr lang="pl-PL" b="1" dirty="0"/>
              <a:t> </a:t>
            </a:r>
            <a:r>
              <a:rPr lang="en-GB" b="1" dirty="0"/>
              <a:t>solution of an acoustic </a:t>
            </a:r>
            <a:r>
              <a:rPr lang="en-GB" b="1" dirty="0" err="1"/>
              <a:t>fiel</a:t>
            </a:r>
            <a:r>
              <a:rPr lang="pl-PL" b="1" dirty="0"/>
              <a:t>d.”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sz="1200" dirty="0"/>
              <a:t>Or in other words:</a:t>
            </a:r>
          </a:p>
          <a:p>
            <a:endParaRPr lang="en-GB" sz="1200" dirty="0"/>
          </a:p>
          <a:p>
            <a:r>
              <a:rPr lang="en-GB" sz="1200" dirty="0"/>
              <a:t>Is it possible to reconstruct the </a:t>
            </a:r>
            <a:r>
              <a:rPr lang="pl-PL" sz="1200" dirty="0" err="1"/>
              <a:t>simulation</a:t>
            </a:r>
            <a:r>
              <a:rPr lang="pl-PL" sz="1200" dirty="0"/>
              <a:t> model </a:t>
            </a:r>
            <a:r>
              <a:rPr lang="pl-PL" sz="1200" dirty="0" err="1"/>
              <a:t>optimal</a:t>
            </a:r>
            <a:r>
              <a:rPr lang="pl-PL" sz="1200" dirty="0"/>
              <a:t> resolution </a:t>
            </a:r>
            <a:r>
              <a:rPr lang="pl-PL" sz="1200" dirty="0" err="1"/>
              <a:t>parameter</a:t>
            </a:r>
            <a:r>
              <a:rPr lang="pl-PL" sz="1200" dirty="0"/>
              <a:t> (</a:t>
            </a:r>
            <a:r>
              <a:rPr lang="pl-PL" sz="1200" dirty="0" err="1"/>
              <a:t>found</a:t>
            </a:r>
            <a:r>
              <a:rPr lang="pl-PL" sz="1200" dirty="0"/>
              <a:t> in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iterative</a:t>
            </a:r>
            <a:r>
              <a:rPr lang="pl-PL" sz="1200" dirty="0"/>
              <a:t>, </a:t>
            </a:r>
            <a:r>
              <a:rPr lang="pl-PL" sz="1200" dirty="0" err="1"/>
              <a:t>time-consuming</a:t>
            </a:r>
            <a:r>
              <a:rPr lang="pl-PL" sz="1200" dirty="0"/>
              <a:t> </a:t>
            </a:r>
            <a:r>
              <a:rPr lang="pl-PL" sz="1200" dirty="0" err="1"/>
              <a:t>way</a:t>
            </a:r>
            <a:r>
              <a:rPr lang="pl-PL" sz="1200" dirty="0"/>
              <a:t>), with </a:t>
            </a:r>
            <a:r>
              <a:rPr lang="pl-PL" sz="1200" dirty="0" err="1"/>
              <a:t>use</a:t>
            </a:r>
            <a:r>
              <a:rPr lang="pl-PL" sz="1200" dirty="0"/>
              <a:t> of GNN </a:t>
            </a:r>
            <a:r>
              <a:rPr lang="pl-PL" sz="1200" dirty="0" err="1"/>
              <a:t>processing</a:t>
            </a:r>
            <a:r>
              <a:rPr lang="pl-PL" sz="1200" dirty="0"/>
              <a:t> the same</a:t>
            </a:r>
            <a:r>
              <a:rPr lang="en-GB" sz="1200" dirty="0"/>
              <a:t> </a:t>
            </a:r>
            <a:r>
              <a:rPr lang="pl-PL" sz="1200" dirty="0"/>
              <a:t>set of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pl-PL" sz="1200" dirty="0" err="1"/>
              <a:t>features</a:t>
            </a:r>
            <a:r>
              <a:rPr lang="en-GB" sz="1200" dirty="0"/>
              <a:t>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97E9C1-C05E-449C-AD5E-6E980C8A6F89}"/>
              </a:ext>
            </a:extLst>
          </p:cNvPr>
          <p:cNvSpPr txBox="1">
            <a:spLocks/>
          </p:cNvSpPr>
          <p:nvPr/>
        </p:nvSpPr>
        <p:spPr>
          <a:xfrm>
            <a:off x="2038350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AutoNum type="arabicPeriod"/>
            </a:pPr>
            <a:r>
              <a:rPr lang="en-GB" sz="1600" dirty="0"/>
              <a:t>Problem Introduction:</a:t>
            </a:r>
          </a:p>
          <a:p>
            <a:r>
              <a:rPr lang="en-GB" sz="1800" dirty="0">
                <a:solidFill>
                  <a:schemeClr val="tx1"/>
                </a:solidFill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0474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0B11-0CB1-4B1E-A9CD-D7E5AA7B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To save time you can run pipeline without migrating data to </a:t>
            </a:r>
            <a:r>
              <a:rPr lang="en-GB" dirty="0" err="1"/>
              <a:t>grakn</a:t>
            </a:r>
            <a:r>
              <a:rPr lang="en-GB" dirty="0"/>
              <a:t>, just load the schema and download folders:</a:t>
            </a:r>
          </a:p>
          <a:p>
            <a:r>
              <a:rPr lang="en-GB" dirty="0"/>
              <a:t>nx_backup_2class (</a:t>
            </a:r>
            <a:r>
              <a:rPr lang="pl-PL" dirty="0"/>
              <a:t>1633</a:t>
            </a:r>
            <a:r>
              <a:rPr lang="en-GB" dirty="0"/>
              <a:t> graphs for class 500/1000)</a:t>
            </a:r>
          </a:p>
          <a:p>
            <a:r>
              <a:rPr lang="en-GB" dirty="0"/>
              <a:t>nx_backup_3class (240 graphs for class 500/6000/15000)</a:t>
            </a:r>
            <a:endParaRPr lang="pl-PL" dirty="0"/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/>
              <a:t>Choose</a:t>
            </a:r>
            <a:r>
              <a:rPr lang="pl-PL" dirty="0"/>
              <a:t> the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dataset</a:t>
            </a:r>
            <a:r>
              <a:rPr lang="pl-PL" dirty="0"/>
              <a:t> data_sparse2 </a:t>
            </a:r>
            <a:r>
              <a:rPr lang="pl-PL" dirty="0" err="1"/>
              <a:t>or</a:t>
            </a:r>
            <a:r>
              <a:rPr lang="pl-PL" dirty="0"/>
              <a:t> data_sparse3 by </a:t>
            </a:r>
            <a:r>
              <a:rPr lang="pl-PL" dirty="0" err="1"/>
              <a:t>uncommenting</a:t>
            </a:r>
            <a:r>
              <a:rPr lang="pl-PL" dirty="0"/>
              <a:t> lines (529 and 530) OR (534 and 535). </a:t>
            </a:r>
            <a:r>
              <a:rPr lang="en-GB" dirty="0" err="1"/>
              <a:t>NetworkX</a:t>
            </a:r>
            <a:r>
              <a:rPr lang="en-GB" dirty="0"/>
              <a:t> </a:t>
            </a:r>
            <a:r>
              <a:rPr lang="pl-PL" dirty="0" err="1"/>
              <a:t>graphs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loaded</a:t>
            </a:r>
            <a:r>
              <a:rPr lang="pl-PL" dirty="0"/>
              <a:t> for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datasets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Please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remember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that</a:t>
            </a:r>
            <a:r>
              <a:rPr lang="pl-PL" dirty="0">
                <a:solidFill>
                  <a:srgbClr val="FF0000"/>
                </a:solidFill>
              </a:rPr>
              <a:t> 2class and 3class </a:t>
            </a:r>
            <a:r>
              <a:rPr lang="pl-PL" dirty="0" err="1">
                <a:solidFill>
                  <a:srgbClr val="FF0000"/>
                </a:solidFill>
              </a:rPr>
              <a:t>differ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structurally</a:t>
            </a:r>
            <a:r>
              <a:rPr lang="pl-PL" dirty="0">
                <a:solidFill>
                  <a:srgbClr val="FF0000"/>
                </a:solidFill>
              </a:rPr>
              <a:t> by the numer of </a:t>
            </a:r>
            <a:r>
              <a:rPr lang="pl-PL" dirty="0" err="1">
                <a:solidFill>
                  <a:srgbClr val="FF0000"/>
                </a:solidFill>
              </a:rPr>
              <a:t>candidate-convergence</a:t>
            </a:r>
            <a:r>
              <a:rPr lang="pl-PL" dirty="0">
                <a:solidFill>
                  <a:srgbClr val="FF0000"/>
                </a:solidFill>
              </a:rPr>
              <a:t> relations! </a:t>
            </a:r>
            <a:r>
              <a:rPr lang="pl-PL" dirty="0" err="1">
                <a:solidFill>
                  <a:srgbClr val="FF0000"/>
                </a:solidFill>
              </a:rPr>
              <a:t>You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can’t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use</a:t>
            </a:r>
            <a:r>
              <a:rPr lang="pl-PL" dirty="0">
                <a:solidFill>
                  <a:srgbClr val="FF0000"/>
                </a:solidFill>
              </a:rPr>
              <a:t> 2class </a:t>
            </a:r>
            <a:r>
              <a:rPr lang="pl-PL" dirty="0" err="1">
                <a:solidFill>
                  <a:srgbClr val="FF0000"/>
                </a:solidFill>
              </a:rPr>
              <a:t>graphs</a:t>
            </a:r>
            <a:r>
              <a:rPr lang="pl-PL" dirty="0">
                <a:solidFill>
                  <a:srgbClr val="FF0000"/>
                </a:solidFill>
              </a:rPr>
              <a:t> for 3class </a:t>
            </a:r>
            <a:r>
              <a:rPr lang="pl-PL" dirty="0" err="1">
                <a:solidFill>
                  <a:srgbClr val="FF0000"/>
                </a:solidFill>
              </a:rPr>
              <a:t>classification</a:t>
            </a:r>
            <a:r>
              <a:rPr lang="pl-PL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957B11-9683-4D29-BE82-E9596408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04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399349-E884-4881-8E14-B0E8737D26E4}"/>
              </a:ext>
            </a:extLst>
          </p:cNvPr>
          <p:cNvSpPr txBox="1">
            <a:spLocks/>
          </p:cNvSpPr>
          <p:nvPr/>
        </p:nvSpPr>
        <p:spPr>
          <a:xfrm>
            <a:off x="1638300" y="2727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</a:t>
            </a:r>
          </a:p>
          <a:p>
            <a:pPr marL="400050" indent="-400050">
              <a:buAutoNum type="romanUcPeriod"/>
            </a:pPr>
            <a:r>
              <a:rPr lang="pl-PL" sz="1800" dirty="0">
                <a:solidFill>
                  <a:schemeClr val="tx1"/>
                </a:solidFill>
              </a:rPr>
              <a:t>Model </a:t>
            </a:r>
            <a:r>
              <a:rPr lang="pl-PL" sz="1800" dirty="0" err="1">
                <a:solidFill>
                  <a:schemeClr val="tx1"/>
                </a:solidFill>
              </a:rPr>
              <a:t>Variables</a:t>
            </a:r>
            <a:endParaRPr lang="pl-PL" sz="180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743DB-CD4B-4852-89C7-5991181A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894397"/>
            <a:ext cx="443865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0D8DA-3957-4754-B257-736FBC35C3A7}"/>
              </a:ext>
            </a:extLst>
          </p:cNvPr>
          <p:cNvSpPr txBox="1"/>
          <p:nvPr/>
        </p:nvSpPr>
        <p:spPr>
          <a:xfrm>
            <a:off x="1638300" y="1010116"/>
            <a:ext cx="4065712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Acoustic model (GBT): BELLHOP</a:t>
            </a:r>
            <a:endParaRPr lang="pl-PL" sz="1400" dirty="0"/>
          </a:p>
          <a:p>
            <a:endParaRPr lang="pl-PL" sz="1400" u="sng" dirty="0"/>
          </a:p>
          <a:p>
            <a:r>
              <a:rPr lang="en-GB" sz="1400" u="sng" dirty="0"/>
              <a:t>RESOLUTION: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Number of rays </a:t>
            </a:r>
            <a:endParaRPr lang="pl-PL" sz="1400" dirty="0">
              <a:solidFill>
                <a:srgbClr val="FF0000"/>
              </a:solidFill>
            </a:endParaRPr>
          </a:p>
          <a:p>
            <a:r>
              <a:rPr lang="pl-PL" sz="1100" dirty="0"/>
              <a:t>(</a:t>
            </a:r>
            <a:r>
              <a:rPr lang="en-GB" sz="1100" dirty="0"/>
              <a:t>emitted from the source</a:t>
            </a:r>
            <a:r>
              <a:rPr lang="pl-PL" sz="1100" dirty="0"/>
              <a:t>,</a:t>
            </a:r>
            <a:r>
              <a:rPr lang="en-GB" sz="1100" dirty="0"/>
              <a:t> </a:t>
            </a:r>
            <a:r>
              <a:rPr lang="pl-PL" sz="1100" dirty="0" err="1"/>
              <a:t>mapping</a:t>
            </a:r>
            <a:r>
              <a:rPr lang="pl-PL" sz="1100" dirty="0"/>
              <a:t> </a:t>
            </a:r>
            <a:r>
              <a:rPr lang="en-GB" sz="1100" dirty="0"/>
              <a:t>the medium</a:t>
            </a:r>
            <a:r>
              <a:rPr lang="pl-PL" sz="1100" dirty="0"/>
              <a:t>)</a:t>
            </a:r>
          </a:p>
          <a:p>
            <a:endParaRPr lang="en-GB" sz="1400" dirty="0"/>
          </a:p>
          <a:p>
            <a:r>
              <a:rPr lang="en-GB" sz="1400" u="sng" dirty="0"/>
              <a:t>Scenario 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source frequency 1000Hz (const.)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source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water depth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water depth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slope [-2, 0, +2] </a:t>
            </a:r>
            <a:r>
              <a:rPr lang="en-GB" sz="1400" dirty="0" err="1"/>
              <a:t>deg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length of a column 44km (const.)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bottom type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sound speed profile (SSP)</a:t>
            </a:r>
            <a:endParaRPr lang="pl-PL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u="sng" dirty="0"/>
          </a:p>
          <a:p>
            <a:r>
              <a:rPr lang="en-GB" sz="1400" u="sng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Transmission Loss </a:t>
            </a:r>
            <a:r>
              <a:rPr lang="pl-PL" sz="1400" dirty="0"/>
              <a:t>in the medium, </a:t>
            </a:r>
            <a:r>
              <a:rPr lang="pl-PL" sz="1400" dirty="0" err="1"/>
              <a:t>convergence</a:t>
            </a:r>
            <a:r>
              <a:rPr lang="pl-PL" sz="1400" dirty="0"/>
              <a:t> </a:t>
            </a:r>
            <a:r>
              <a:rPr lang="pl-PL" sz="1400" dirty="0" err="1"/>
              <a:t>calculated</a:t>
            </a:r>
            <a:r>
              <a:rPr lang="pl-PL" sz="1400" dirty="0"/>
              <a:t> </a:t>
            </a:r>
            <a:r>
              <a:rPr lang="en-GB" sz="1400" dirty="0"/>
              <a:t>at the receiver</a:t>
            </a:r>
            <a:r>
              <a:rPr lang="pl-PL" sz="1400" dirty="0"/>
              <a:t> </a:t>
            </a:r>
            <a:r>
              <a:rPr lang="pl-PL" sz="1400" dirty="0" err="1"/>
              <a:t>grid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9CA4E-2EC5-457A-AF2C-3D40082428AE}"/>
              </a:ext>
            </a:extLst>
          </p:cNvPr>
          <p:cNvSpPr txBox="1"/>
          <p:nvPr/>
        </p:nvSpPr>
        <p:spPr>
          <a:xfrm>
            <a:off x="6134542" y="4625064"/>
            <a:ext cx="28761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Source: DOI:</a:t>
            </a:r>
            <a:r>
              <a:rPr lang="en-GB" sz="1050" dirty="0">
                <a:hlinkClick r:id="rId3"/>
              </a:rPr>
              <a:t>10.1109/IBCAST.2017.7868122</a:t>
            </a:r>
            <a:endParaRPr lang="en-GB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AF5F5-72D6-4A07-923C-BC2FAD9721DA}"/>
              </a:ext>
            </a:extLst>
          </p:cNvPr>
          <p:cNvSpPr txBox="1"/>
          <p:nvPr/>
        </p:nvSpPr>
        <p:spPr>
          <a:xfrm>
            <a:off x="6610792" y="582773"/>
            <a:ext cx="287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solidFill>
                  <a:srgbClr val="FF0080"/>
                </a:solidFill>
                <a:latin typeface="Arial Black" panose="020B0A04020102020204" pitchFamily="34" charset="0"/>
              </a:rPr>
              <a:t>Transmission</a:t>
            </a:r>
            <a:r>
              <a:rPr lang="pl-PL" b="1" dirty="0">
                <a:solidFill>
                  <a:srgbClr val="FF0080"/>
                </a:solidFill>
                <a:latin typeface="Arial Black" panose="020B0A04020102020204" pitchFamily="34" charset="0"/>
              </a:rPr>
              <a:t> </a:t>
            </a:r>
            <a:r>
              <a:rPr lang="pl-PL" b="1" dirty="0" err="1">
                <a:solidFill>
                  <a:srgbClr val="FF0080"/>
                </a:solidFill>
                <a:latin typeface="Arial Black" panose="020B0A04020102020204" pitchFamily="34" charset="0"/>
              </a:rPr>
              <a:t>Loss</a:t>
            </a:r>
            <a:endParaRPr lang="en-GB" b="1" dirty="0">
              <a:solidFill>
                <a:srgbClr val="FF008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A6346-60FC-4AAF-8A2C-0B30504C25BD}"/>
              </a:ext>
            </a:extLst>
          </p:cNvPr>
          <p:cNvCxnSpPr/>
          <p:nvPr/>
        </p:nvCxnSpPr>
        <p:spPr>
          <a:xfrm flipH="1">
            <a:off x="7627620" y="952105"/>
            <a:ext cx="281940" cy="716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4F0360-7AD2-4F8A-92F4-034A94D7F857}"/>
              </a:ext>
            </a:extLst>
          </p:cNvPr>
          <p:cNvCxnSpPr>
            <a:cxnSpLocks/>
          </p:cNvCxnSpPr>
          <p:nvPr/>
        </p:nvCxnSpPr>
        <p:spPr>
          <a:xfrm>
            <a:off x="7946597" y="952105"/>
            <a:ext cx="366823" cy="309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F72AA09-6C80-4FAC-A848-86EE060F9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6"/>
          <a:stretch/>
        </p:blipFill>
        <p:spPr>
          <a:xfrm>
            <a:off x="4973282" y="-228"/>
            <a:ext cx="4170717" cy="51437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DDE16E-F22A-4C7E-A68D-D0464050B5CA}"/>
              </a:ext>
            </a:extLst>
          </p:cNvPr>
          <p:cNvSpPr/>
          <p:nvPr/>
        </p:nvSpPr>
        <p:spPr>
          <a:xfrm>
            <a:off x="1699259" y="863242"/>
            <a:ext cx="31520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6 locations </a:t>
            </a:r>
            <a:r>
              <a:rPr lang="en-GB" sz="1400" dirty="0"/>
              <a:t>×</a:t>
            </a:r>
            <a:r>
              <a:rPr lang="en-GB" sz="1200" dirty="0"/>
              <a:t> 4 seasons = 24 unique SSPs</a:t>
            </a:r>
          </a:p>
          <a:p>
            <a:endParaRPr lang="en-GB" sz="1200" dirty="0"/>
          </a:p>
          <a:p>
            <a:r>
              <a:rPr lang="en-GB" sz="1200" dirty="0"/>
              <a:t>Each SSP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en-GB" sz="1200" dirty="0"/>
              <a:t>is a (discretized) function c(z)</a:t>
            </a:r>
          </a:p>
          <a:p>
            <a:r>
              <a:rPr lang="en-GB" sz="1200" dirty="0"/>
              <a:t>c = sound speed</a:t>
            </a:r>
          </a:p>
          <a:p>
            <a:r>
              <a:rPr lang="en-GB" sz="1200" dirty="0"/>
              <a:t>z = depth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Green and red lines represent some additional characteristics that are take</a:t>
            </a:r>
            <a:r>
              <a:rPr lang="pl-PL" sz="1200" dirty="0"/>
              <a:t>n</a:t>
            </a:r>
            <a:r>
              <a:rPr lang="en-GB" sz="1200" dirty="0"/>
              <a:t> into account in the feature vector for GNN model (sound propagation ducts).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4843F3-FE2F-4EED-887E-0F20B2ADF8C9}"/>
              </a:ext>
            </a:extLst>
          </p:cNvPr>
          <p:cNvSpPr txBox="1">
            <a:spLocks/>
          </p:cNvSpPr>
          <p:nvPr/>
        </p:nvSpPr>
        <p:spPr>
          <a:xfrm>
            <a:off x="1699259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Simulation Setup </a:t>
            </a:r>
            <a:r>
              <a:rPr lang="en-GB" sz="2000" dirty="0" err="1"/>
              <a:t>ctd</a:t>
            </a:r>
            <a:r>
              <a:rPr lang="en-GB" sz="2000" dirty="0"/>
              <a:t>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II. Sound Speed Profiles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918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AB536-34FF-46BD-AD3D-2DD46677E412}"/>
              </a:ext>
            </a:extLst>
          </p:cNvPr>
          <p:cNvSpPr txBox="1"/>
          <p:nvPr/>
        </p:nvSpPr>
        <p:spPr>
          <a:xfrm>
            <a:off x="1771650" y="789591"/>
            <a:ext cx="5311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vector representation:</a:t>
            </a:r>
          </a:p>
          <a:p>
            <a:r>
              <a:rPr lang="en-GB" sz="1400" dirty="0"/>
              <a:t>different data formats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667B8-FA47-4CE9-9573-696CBA5D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60" y="1499301"/>
            <a:ext cx="3157359" cy="126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0CF6F-3B10-4B15-9A1A-95A15B9C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63" y="1352146"/>
            <a:ext cx="469583" cy="17629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6F03E-2040-45BB-A19E-330F3DD59617}"/>
              </a:ext>
            </a:extLst>
          </p:cNvPr>
          <p:cNvCxnSpPr>
            <a:cxnSpLocks/>
          </p:cNvCxnSpPr>
          <p:nvPr/>
        </p:nvCxnSpPr>
        <p:spPr>
          <a:xfrm>
            <a:off x="4432231" y="2924881"/>
            <a:ext cx="569098" cy="47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7350E-08E2-414A-80D8-8AC12A47427D}"/>
              </a:ext>
            </a:extLst>
          </p:cNvPr>
          <p:cNvCxnSpPr>
            <a:cxnSpLocks/>
          </p:cNvCxnSpPr>
          <p:nvPr/>
        </p:nvCxnSpPr>
        <p:spPr>
          <a:xfrm flipH="1">
            <a:off x="5510408" y="2935119"/>
            <a:ext cx="818911" cy="462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423316-B431-492F-B7D2-B21CEB71F9B9}"/>
              </a:ext>
            </a:extLst>
          </p:cNvPr>
          <p:cNvGrpSpPr/>
          <p:nvPr/>
        </p:nvGrpSpPr>
        <p:grpSpPr>
          <a:xfrm>
            <a:off x="6887602" y="3459480"/>
            <a:ext cx="2787479" cy="1331792"/>
            <a:chOff x="4069979" y="3550920"/>
            <a:chExt cx="2787479" cy="13317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3D1A154-D49A-4B76-AC04-FEABD0B72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979" y="3550920"/>
              <a:ext cx="2051102" cy="133179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B8A422-73C3-4517-A2C3-516989E54287}"/>
                </a:ext>
              </a:extLst>
            </p:cNvPr>
            <p:cNvSpPr txBox="1"/>
            <p:nvPr/>
          </p:nvSpPr>
          <p:spPr>
            <a:xfrm>
              <a:off x="4526301" y="3686961"/>
              <a:ext cx="23311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>
                  <a:solidFill>
                    <a:srgbClr val="FFFF00"/>
                  </a:solidFill>
                </a:rPr>
                <a:t>convergence</a:t>
              </a:r>
              <a:r>
                <a:rPr lang="pl-PL" b="1" dirty="0">
                  <a:solidFill>
                    <a:srgbClr val="FFFF00"/>
                  </a:solidFill>
                </a:rPr>
                <a:t> </a:t>
              </a:r>
              <a:r>
                <a:rPr lang="pl-PL" b="1" dirty="0" err="1">
                  <a:solidFill>
                    <a:srgbClr val="FFFF00"/>
                  </a:solidFill>
                </a:rPr>
                <a:t>reached</a:t>
              </a:r>
              <a:r>
                <a:rPr lang="pl-PL" b="1" dirty="0">
                  <a:solidFill>
                    <a:srgbClr val="FFFF00"/>
                  </a:solidFill>
                </a:rPr>
                <a:t> </a:t>
              </a:r>
              <a:r>
                <a:rPr lang="pl-PL" b="1" dirty="0" err="1">
                  <a:solidFill>
                    <a:srgbClr val="FFFF00"/>
                  </a:solidFill>
                </a:rPr>
                <a:t>at</a:t>
              </a:r>
              <a:r>
                <a:rPr lang="pl-PL" b="1" dirty="0">
                  <a:solidFill>
                    <a:srgbClr val="FFFF00"/>
                  </a:solidFill>
                </a:rPr>
                <a:t>: </a:t>
              </a:r>
              <a:br>
                <a:rPr lang="pl-PL" b="1" dirty="0">
                  <a:solidFill>
                    <a:srgbClr val="FFFF00"/>
                  </a:solidFill>
                </a:rPr>
              </a:br>
              <a:r>
                <a:rPr lang="en-GB" b="1" dirty="0">
                  <a:solidFill>
                    <a:srgbClr val="FFFF00"/>
                  </a:solidFill>
                </a:rPr>
                <a:t>5000 rays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079DF5-D7AA-485A-A92A-0793433C6FDF}"/>
              </a:ext>
            </a:extLst>
          </p:cNvPr>
          <p:cNvSpPr txBox="1"/>
          <p:nvPr/>
        </p:nvSpPr>
        <p:spPr>
          <a:xfrm>
            <a:off x="6940846" y="182118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38x1 </a:t>
            </a:r>
            <a:r>
              <a:rPr lang="pl-PL" sz="1200" dirty="0" err="1">
                <a:solidFill>
                  <a:srgbClr val="FF0000"/>
                </a:solidFill>
              </a:rPr>
              <a:t>vector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D736C4-087E-4771-ACE5-103090814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416" y="3459480"/>
            <a:ext cx="816403" cy="12649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2A4D5CB-E424-4C1E-97C2-039A0B15EE93}"/>
              </a:ext>
            </a:extLst>
          </p:cNvPr>
          <p:cNvSpPr/>
          <p:nvPr/>
        </p:nvSpPr>
        <p:spPr>
          <a:xfrm>
            <a:off x="5498935" y="3770976"/>
            <a:ext cx="138866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BELLHOP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34A6E2A-D0DA-44E3-900B-728EA957FA49}"/>
              </a:ext>
            </a:extLst>
          </p:cNvPr>
          <p:cNvSpPr txBox="1">
            <a:spLocks/>
          </p:cNvSpPr>
          <p:nvPr/>
        </p:nvSpPr>
        <p:spPr>
          <a:xfrm>
            <a:off x="1771650" y="183400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 </a:t>
            </a:r>
            <a:r>
              <a:rPr lang="pl-PL" sz="2000" dirty="0" err="1"/>
              <a:t>ctd</a:t>
            </a:r>
            <a:r>
              <a:rPr lang="pl-PL" sz="2000" dirty="0"/>
              <a:t>.</a:t>
            </a:r>
            <a:endParaRPr lang="en-GB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6854C-250C-4C75-8161-459FC6009B1E}"/>
              </a:ext>
            </a:extLst>
          </p:cNvPr>
          <p:cNvSpPr/>
          <p:nvPr/>
        </p:nvSpPr>
        <p:spPr>
          <a:xfrm>
            <a:off x="1849050" y="4179438"/>
            <a:ext cx="5763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DATASET SIZE:</a:t>
            </a:r>
          </a:p>
          <a:p>
            <a:r>
              <a:rPr lang="pl-PL" dirty="0">
                <a:solidFill>
                  <a:srgbClr val="FF0000"/>
                </a:solidFill>
              </a:rPr>
              <a:t>~9000 </a:t>
            </a:r>
            <a:r>
              <a:rPr lang="pl-PL" dirty="0" err="1">
                <a:solidFill>
                  <a:srgbClr val="FF0000"/>
                </a:solidFill>
              </a:rPr>
              <a:t>samples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 err="1">
                <a:solidFill>
                  <a:srgbClr val="FF0000"/>
                </a:solidFill>
              </a:rPr>
              <a:t>sample</a:t>
            </a:r>
            <a:r>
              <a:rPr lang="pl-PL" dirty="0">
                <a:solidFill>
                  <a:srgbClr val="FF0000"/>
                </a:solidFill>
              </a:rPr>
              <a:t> = </a:t>
            </a:r>
            <a:r>
              <a:rPr lang="pl-PL" dirty="0" err="1">
                <a:solidFill>
                  <a:srgbClr val="FF0000"/>
                </a:solidFill>
              </a:rPr>
              <a:t>scenario</a:t>
            </a:r>
            <a:r>
              <a:rPr lang="pl-PL" dirty="0">
                <a:solidFill>
                  <a:srgbClr val="FF0000"/>
                </a:solidFill>
              </a:rPr>
              <a:t> S(i) with </a:t>
            </a:r>
            <a:r>
              <a:rPr lang="pl-PL" dirty="0" err="1">
                <a:solidFill>
                  <a:srgbClr val="FF0000"/>
                </a:solidFill>
              </a:rPr>
              <a:t>unique</a:t>
            </a:r>
            <a:r>
              <a:rPr lang="pl-PL" dirty="0">
                <a:solidFill>
                  <a:srgbClr val="FF0000"/>
                </a:solidFill>
              </a:rPr>
              <a:t> set of </a:t>
            </a:r>
            <a:r>
              <a:rPr lang="pl-PL" dirty="0" err="1">
                <a:solidFill>
                  <a:srgbClr val="FF0000"/>
                </a:solidFill>
              </a:rPr>
              <a:t>features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2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0764-9F26-4B9F-AEFC-EF1EC82BC179}"/>
              </a:ext>
            </a:extLst>
          </p:cNvPr>
          <p:cNvSpPr txBox="1">
            <a:spLocks/>
          </p:cNvSpPr>
          <p:nvPr/>
        </p:nvSpPr>
        <p:spPr>
          <a:xfrm>
            <a:off x="2038350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GB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4FC1D-F055-49E9-9040-FBAB45B63753}"/>
              </a:ext>
            </a:extLst>
          </p:cNvPr>
          <p:cNvSpPr/>
          <p:nvPr/>
        </p:nvSpPr>
        <p:spPr>
          <a:xfrm>
            <a:off x="1748790" y="1104384"/>
            <a:ext cx="6038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  <a:p>
            <a:r>
              <a:rPr lang="en-GB" sz="1600" b="1" dirty="0"/>
              <a:t>for</a:t>
            </a:r>
            <a:r>
              <a:rPr lang="en-GB" sz="1600" dirty="0"/>
              <a:t> S(</a:t>
            </a:r>
            <a:r>
              <a:rPr lang="en-GB" sz="1600" dirty="0" err="1"/>
              <a:t>i</a:t>
            </a:r>
            <a:r>
              <a:rPr lang="en-GB" sz="1600" dirty="0"/>
              <a:t>):</a:t>
            </a:r>
          </a:p>
          <a:p>
            <a:r>
              <a:rPr lang="en-GB" sz="1600" b="1" dirty="0"/>
              <a:t>	</a:t>
            </a:r>
            <a:r>
              <a:rPr lang="en-GB" sz="1600" dirty="0"/>
              <a:t>calculate TL</a:t>
            </a:r>
            <a:r>
              <a:rPr lang="pl-PL" sz="1600" dirty="0"/>
              <a:t>’(u’)</a:t>
            </a:r>
            <a:r>
              <a:rPr lang="en-GB" sz="1600" dirty="0"/>
              <a:t> with u</a:t>
            </a:r>
            <a:r>
              <a:rPr lang="pl-PL" sz="1600" dirty="0"/>
              <a:t>’</a:t>
            </a:r>
            <a:r>
              <a:rPr lang="en-GB" sz="1600" dirty="0"/>
              <a:t> = 20000 rays</a:t>
            </a:r>
          </a:p>
          <a:p>
            <a:r>
              <a:rPr lang="en-GB" sz="1600" b="1" dirty="0"/>
              <a:t>	for </a:t>
            </a:r>
            <a:r>
              <a:rPr lang="en-GB" sz="1600" dirty="0"/>
              <a:t>u = {500, 1000, …, 10k, 12.5k, 15k}:</a:t>
            </a:r>
          </a:p>
          <a:p>
            <a:r>
              <a:rPr lang="en-GB" sz="1600" b="1" dirty="0"/>
              <a:t>		</a:t>
            </a:r>
            <a:r>
              <a:rPr lang="en-GB" sz="1600" dirty="0"/>
              <a:t>calculate TL(u)</a:t>
            </a:r>
          </a:p>
          <a:p>
            <a:r>
              <a:rPr lang="en-GB" sz="1600" dirty="0"/>
              <a:t>		delta </a:t>
            </a:r>
            <a:r>
              <a:rPr lang="pl-PL" sz="1600" dirty="0"/>
              <a:t>TL </a:t>
            </a:r>
            <a:r>
              <a:rPr lang="en-GB" sz="1600" dirty="0"/>
              <a:t>= TL’(u’) – TL(u)</a:t>
            </a:r>
          </a:p>
          <a:p>
            <a:r>
              <a:rPr lang="en-GB" sz="1600" dirty="0"/>
              <a:t>		</a:t>
            </a:r>
            <a:r>
              <a:rPr lang="en-GB" sz="1600" b="1" dirty="0"/>
              <a:t>if</a:t>
            </a:r>
            <a:r>
              <a:rPr lang="en-GB" sz="1600" dirty="0"/>
              <a:t> delta &lt; 1dB:</a:t>
            </a:r>
          </a:p>
          <a:p>
            <a:r>
              <a:rPr lang="en-GB" sz="1600" dirty="0"/>
              <a:t>			scenario converged</a:t>
            </a:r>
            <a:endParaRPr lang="pl-PL" sz="1600" i="1" dirty="0"/>
          </a:p>
          <a:p>
            <a:pPr lvl="2"/>
            <a:r>
              <a:rPr lang="pl-PL" sz="1600" i="1" dirty="0"/>
              <a:t>	</a:t>
            </a:r>
            <a:r>
              <a:rPr lang="en-GB" sz="1600" dirty="0"/>
              <a:t>S -&gt; S(i+1)</a:t>
            </a:r>
          </a:p>
          <a:p>
            <a:pPr lvl="2"/>
            <a:r>
              <a:rPr lang="en-GB" sz="1600" dirty="0"/>
              <a:t>	</a:t>
            </a:r>
            <a:r>
              <a:rPr lang="en-GB" sz="1600" i="1" dirty="0"/>
              <a:t>break</a:t>
            </a:r>
            <a:endParaRPr lang="pl-PL" sz="1600" i="1" dirty="0"/>
          </a:p>
          <a:p>
            <a:endParaRPr lang="pl-PL" sz="1600" i="1" dirty="0"/>
          </a:p>
          <a:p>
            <a:r>
              <a:rPr lang="en-GB" sz="1600" dirty="0"/>
              <a:t>		</a:t>
            </a:r>
            <a:r>
              <a:rPr lang="en-GB" sz="1600" b="1" dirty="0"/>
              <a:t>else</a:t>
            </a:r>
            <a:r>
              <a:rPr lang="en-GB" sz="1600" dirty="0"/>
              <a:t>:</a:t>
            </a:r>
          </a:p>
          <a:p>
            <a:r>
              <a:rPr lang="en-GB" sz="1600" dirty="0"/>
              <a:t>			u -&gt; u(j +1)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202C1F5-D3DD-4903-B2B8-4B9F73D892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5970" y="1529948"/>
            <a:ext cx="746760" cy="2590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F9F9FFB-7459-4A64-8BB6-30C6F8F12163}"/>
              </a:ext>
            </a:extLst>
          </p:cNvPr>
          <p:cNvCxnSpPr>
            <a:cxnSpLocks/>
          </p:cNvCxnSpPr>
          <p:nvPr/>
        </p:nvCxnSpPr>
        <p:spPr>
          <a:xfrm rot="10800000">
            <a:off x="5939675" y="2066241"/>
            <a:ext cx="769620" cy="42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983B22-24BA-43C8-A154-B85BCDE3A0FE}"/>
              </a:ext>
            </a:extLst>
          </p:cNvPr>
          <p:cNvSpPr txBox="1"/>
          <p:nvPr/>
        </p:nvSpPr>
        <p:spPr>
          <a:xfrm>
            <a:off x="6675797" y="1184275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baseline </a:t>
            </a:r>
            <a:r>
              <a:rPr lang="pl-PL" sz="1400" dirty="0"/>
              <a:t>20k </a:t>
            </a:r>
            <a:r>
              <a:rPr lang="en-GB" sz="1400" dirty="0"/>
              <a:t>run is assumed </a:t>
            </a:r>
          </a:p>
          <a:p>
            <a:r>
              <a:rPr lang="en-GB" sz="1400" dirty="0"/>
              <a:t>to be </a:t>
            </a:r>
            <a:r>
              <a:rPr lang="pl-PL" sz="1400" dirty="0" err="1"/>
              <a:t>completely</a:t>
            </a:r>
            <a:r>
              <a:rPr lang="pl-PL" sz="1400" dirty="0"/>
              <a:t> </a:t>
            </a:r>
            <a:r>
              <a:rPr lang="en-GB" sz="1400" dirty="0"/>
              <a:t>accurate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8A3ED-9B3B-4C18-B119-67C9FBC9FCAB}"/>
              </a:ext>
            </a:extLst>
          </p:cNvPr>
          <p:cNvSpPr txBox="1"/>
          <p:nvPr/>
        </p:nvSpPr>
        <p:spPr>
          <a:xfrm>
            <a:off x="6728460" y="2247856"/>
            <a:ext cx="2415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unequal intervals in [500,15000]</a:t>
            </a:r>
          </a:p>
          <a:p>
            <a:r>
              <a:rPr lang="en-GB" sz="1400" dirty="0"/>
              <a:t>grid size 17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5D9969-53BB-4964-817D-99739621E65D}"/>
              </a:ext>
            </a:extLst>
          </p:cNvPr>
          <p:cNvSpPr txBox="1">
            <a:spLocks/>
          </p:cNvSpPr>
          <p:nvPr/>
        </p:nvSpPr>
        <p:spPr>
          <a:xfrm>
            <a:off x="1748790" y="247134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 </a:t>
            </a:r>
            <a:r>
              <a:rPr lang="pl-PL" sz="2000" dirty="0" err="1"/>
              <a:t>ctd</a:t>
            </a:r>
            <a:r>
              <a:rPr lang="pl-PL" sz="2000" dirty="0"/>
              <a:t>.</a:t>
            </a:r>
          </a:p>
          <a:p>
            <a:r>
              <a:rPr lang="pl-PL" sz="1800" dirty="0">
                <a:solidFill>
                  <a:schemeClr val="tx1"/>
                </a:solidFill>
              </a:rPr>
              <a:t>III. </a:t>
            </a:r>
            <a:r>
              <a:rPr lang="en-GB" sz="1800" dirty="0">
                <a:solidFill>
                  <a:schemeClr val="tx1"/>
                </a:solidFill>
              </a:rPr>
              <a:t>Simulation </a:t>
            </a:r>
            <a:r>
              <a:rPr lang="pl-PL" sz="1800" dirty="0">
                <a:solidFill>
                  <a:schemeClr val="tx1"/>
                </a:solidFill>
              </a:rPr>
              <a:t>Meta-</a:t>
            </a:r>
            <a:r>
              <a:rPr lang="en-GB" sz="18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F7099-CD2B-4D80-AD48-39D21C1FB24C}"/>
              </a:ext>
            </a:extLst>
          </p:cNvPr>
          <p:cNvSpPr txBox="1"/>
          <p:nvPr/>
        </p:nvSpPr>
        <p:spPr>
          <a:xfrm>
            <a:off x="5939675" y="3253740"/>
            <a:ext cx="31052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/>
              <a:t>u – </a:t>
            </a:r>
            <a:r>
              <a:rPr lang="pl-PL" sz="1200" dirty="0" err="1"/>
              <a:t>num_rays</a:t>
            </a:r>
            <a:endParaRPr lang="pl-PL" sz="1200" dirty="0"/>
          </a:p>
          <a:p>
            <a:r>
              <a:rPr lang="pl-PL" sz="1200" dirty="0"/>
              <a:t>S – a </a:t>
            </a:r>
            <a:r>
              <a:rPr lang="pl-PL" sz="1200" dirty="0" err="1"/>
              <a:t>unique</a:t>
            </a:r>
            <a:r>
              <a:rPr lang="pl-PL" sz="1200" dirty="0"/>
              <a:t> set of </a:t>
            </a:r>
            <a:r>
              <a:rPr lang="pl-PL" sz="1200" dirty="0" err="1"/>
              <a:t>scenario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endParaRPr lang="pl-PL" sz="1200" dirty="0"/>
          </a:p>
          <a:p>
            <a:r>
              <a:rPr lang="pl-PL" sz="1200" dirty="0"/>
              <a:t>TL – </a:t>
            </a:r>
            <a:r>
              <a:rPr lang="pl-PL" sz="1200" dirty="0" err="1"/>
              <a:t>transmission</a:t>
            </a:r>
            <a:r>
              <a:rPr lang="pl-PL" sz="1200" dirty="0"/>
              <a:t> </a:t>
            </a:r>
            <a:r>
              <a:rPr lang="pl-PL" sz="1200" dirty="0" err="1"/>
              <a:t>loss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9922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E57FA84-41D3-4954-B295-4D7A4E09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43" y="2158269"/>
            <a:ext cx="2992157" cy="29852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6908F5-E758-4824-8F38-843AFFF7DC30}"/>
              </a:ext>
            </a:extLst>
          </p:cNvPr>
          <p:cNvSpPr/>
          <p:nvPr/>
        </p:nvSpPr>
        <p:spPr>
          <a:xfrm>
            <a:off x="2038349" y="1034482"/>
            <a:ext cx="5993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dirty="0"/>
              <a:t>Data correlation:</a:t>
            </a:r>
            <a:endParaRPr lang="pl-PL" dirty="0"/>
          </a:p>
          <a:p>
            <a:r>
              <a:rPr lang="pl-PL" dirty="0"/>
              <a:t>- Model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uncorrelated</a:t>
            </a:r>
            <a:endParaRPr lang="pl-PL" dirty="0"/>
          </a:p>
          <a:p>
            <a:r>
              <a:rPr lang="pl-PL" dirty="0"/>
              <a:t>- SSP-</a:t>
            </a:r>
            <a:r>
              <a:rPr lang="pl-PL" dirty="0" err="1"/>
              <a:t>vec</a:t>
            </a:r>
            <a:r>
              <a:rPr lang="pl-PL" dirty="0"/>
              <a:t> </a:t>
            </a:r>
            <a:r>
              <a:rPr lang="pl-PL" dirty="0" err="1"/>
              <a:t>entries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correlated</a:t>
            </a:r>
            <a:r>
              <a:rPr lang="pl-PL" dirty="0"/>
              <a:t> with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0BF2E1B-E64E-447F-B3E2-4AE9D31C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93" y="1949475"/>
            <a:ext cx="3125581" cy="3118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04ADFEF-3A42-4DA7-83CB-87725691E09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89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2C59-2AEB-4641-9AD8-401AA10B63EF}"/>
              </a:ext>
            </a:extLst>
          </p:cNvPr>
          <p:cNvSpPr txBox="1">
            <a:spLocks/>
          </p:cNvSpPr>
          <p:nvPr/>
        </p:nvSpPr>
        <p:spPr>
          <a:xfrm>
            <a:off x="2038350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GB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A875E-BCBA-4FE2-BAC9-89C860DF15C8}"/>
              </a:ext>
            </a:extLst>
          </p:cNvPr>
          <p:cNvSpPr/>
          <p:nvPr/>
        </p:nvSpPr>
        <p:spPr>
          <a:xfrm>
            <a:off x="2038350" y="1060599"/>
            <a:ext cx="4769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LcPeriod" startAt="2"/>
            </a:pPr>
            <a:r>
              <a:rPr lang="en-GB" dirty="0"/>
              <a:t>Target variable</a:t>
            </a:r>
            <a:r>
              <a:rPr lang="pl-PL" dirty="0"/>
              <a:t> = resolution = </a:t>
            </a:r>
            <a:r>
              <a:rPr lang="pl-PL" dirty="0" err="1"/>
              <a:t>num_rays</a:t>
            </a:r>
            <a:r>
              <a:rPr lang="pl-PL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1EEB9-056F-49BA-A3F3-1D747ADC1A8C}"/>
              </a:ext>
            </a:extLst>
          </p:cNvPr>
          <p:cNvSpPr txBox="1"/>
          <p:nvPr/>
        </p:nvSpPr>
        <p:spPr>
          <a:xfrm>
            <a:off x="2194560" y="1565334"/>
            <a:ext cx="6240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num_rays</a:t>
            </a:r>
            <a:r>
              <a:rPr lang="en-GB" sz="1400" dirty="0"/>
              <a:t> = {500, 1000, 1500, 2000, 2500, 3000, 3500, 4000, 4500, 5000, 6000, 7000, 8000, 9000, 10000, 12500, 15000}</a:t>
            </a:r>
            <a:endParaRPr lang="pl-PL" sz="1400" dirty="0"/>
          </a:p>
          <a:p>
            <a:endParaRPr lang="pl-PL" sz="1400" dirty="0"/>
          </a:p>
          <a:p>
            <a:r>
              <a:rPr lang="pl-PL" b="1" dirty="0" err="1">
                <a:solidFill>
                  <a:srgbClr val="FF0000"/>
                </a:solidFill>
              </a:rPr>
              <a:t>Discrete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variable</a:t>
            </a:r>
            <a:r>
              <a:rPr lang="pl-PL" b="1" dirty="0">
                <a:solidFill>
                  <a:srgbClr val="FF0000"/>
                </a:solidFill>
              </a:rPr>
              <a:t>, non </a:t>
            </a:r>
            <a:r>
              <a:rPr lang="pl-PL" b="1" dirty="0" err="1">
                <a:solidFill>
                  <a:srgbClr val="FF0000"/>
                </a:solidFill>
              </a:rPr>
              <a:t>equal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intervals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</a:p>
          <a:p>
            <a:r>
              <a:rPr lang="pl-PL" b="1" dirty="0">
                <a:solidFill>
                  <a:srgbClr val="FF0000"/>
                </a:solidFill>
              </a:rPr>
              <a:t>=&gt; </a:t>
            </a:r>
            <a:r>
              <a:rPr lang="pl-PL" b="1" dirty="0" err="1">
                <a:solidFill>
                  <a:srgbClr val="FF0000"/>
                </a:solidFill>
              </a:rPr>
              <a:t>Classification</a:t>
            </a:r>
            <a:r>
              <a:rPr lang="pl-PL" b="1" dirty="0">
                <a:solidFill>
                  <a:srgbClr val="FF0000"/>
                </a:solidFill>
              </a:rPr>
              <a:t> problem with 17 </a:t>
            </a:r>
            <a:r>
              <a:rPr lang="pl-PL" b="1" dirty="0" err="1">
                <a:solidFill>
                  <a:srgbClr val="FF0000"/>
                </a:solidFill>
              </a:rPr>
              <a:t>classes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D0DAD-4C79-46FA-9B61-20636F4E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61" y="2872833"/>
            <a:ext cx="5283736" cy="19880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15F37A-63A3-4011-A1B7-35763A487C6C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B24795-21F8-4B2C-B607-0410F04D335B}"/>
              </a:ext>
            </a:extLst>
          </p:cNvPr>
          <p:cNvCxnSpPr/>
          <p:nvPr/>
        </p:nvCxnSpPr>
        <p:spPr>
          <a:xfrm>
            <a:off x="2362200" y="3017520"/>
            <a:ext cx="1021080" cy="0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3535</Words>
  <Application>Microsoft Office PowerPoint</Application>
  <PresentationFormat>On-screen Show (16:9)</PresentationFormat>
  <Paragraphs>318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Tahoma</vt:lpstr>
      <vt:lpstr>Office Theme</vt:lpstr>
      <vt:lpstr>Custom Design</vt:lpstr>
      <vt:lpstr>KGCN PROGRESS PRESENTATION  Design of a graph-based, deep learning model to predict the optimal resolution for a Sonar Perfomance Model</vt:lpstr>
      <vt:lpstr>Presentation 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&amp; runtime instructions</vt:lpstr>
      <vt:lpstr>Github &amp; runtime instructions</vt:lpstr>
      <vt:lpstr>Github &amp; runtime instructions</vt:lpstr>
      <vt:lpstr>Github &amp; runtime instructions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Abuk Karteip</cp:lastModifiedBy>
  <cp:revision>125</cp:revision>
  <dcterms:created xsi:type="dcterms:W3CDTF">2015-07-09T11:57:30Z</dcterms:created>
  <dcterms:modified xsi:type="dcterms:W3CDTF">2020-06-26T08:35:14Z</dcterms:modified>
</cp:coreProperties>
</file>