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ink/ink1.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1" r:id="rId4"/>
    <p:sldId id="258" r:id="rId5"/>
    <p:sldId id="257" r:id="rId6"/>
    <p:sldId id="260" r:id="rId7"/>
    <p:sldId id="259"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C88A97D-220F-4D03-AB0E-1BC7F9F85709}"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IN"/>
        </a:p>
      </dgm:t>
    </dgm:pt>
    <dgm:pt modelId="{A7295CA5-9F3C-4C46-94D7-422A95230630}" type="pres">
      <dgm:prSet presAssocID="{DC88A97D-220F-4D03-AB0E-1BC7F9F85709}" presName="Name0" presStyleCnt="0">
        <dgm:presLayoutVars>
          <dgm:dir/>
          <dgm:animLvl val="lvl"/>
          <dgm:resizeHandles val="exact"/>
        </dgm:presLayoutVars>
      </dgm:prSet>
      <dgm:spPr/>
    </dgm:pt>
  </dgm:ptLst>
  <dgm:cxnLst>
    <dgm:cxn modelId="{F00828E9-7A33-4528-AC75-542123FE7D4C}" type="presOf" srcId="{DC88A97D-220F-4D03-AB0E-1BC7F9F85709}" destId="{A7295CA5-9F3C-4C46-94D7-422A95230630}" srcOrd="0" destOrd="0" presId="urn:microsoft.com/office/officeart/2005/8/layout/hProcess7"/>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E1EAF0-97A5-4EE2-AD58-310B0F829D7C}" type="doc">
      <dgm:prSet loTypeId="urn:microsoft.com/office/officeart/2005/8/layout/process1" loCatId="process" qsTypeId="urn:microsoft.com/office/officeart/2005/8/quickstyle/simple4" qsCatId="simple" csTypeId="urn:microsoft.com/office/officeart/2005/8/colors/accent1_2" csCatId="accent1" phldr="1"/>
      <dgm:spPr/>
      <dgm:t>
        <a:bodyPr/>
        <a:lstStyle/>
        <a:p>
          <a:endParaRPr lang="en-IN"/>
        </a:p>
      </dgm:t>
    </dgm:pt>
    <dgm:pt modelId="{4E9571E1-10A5-4F39-9FE2-77702497B4F1}">
      <dgm:prSet phldrT="[Text]" custT="1"/>
      <dgm:spPr/>
      <dgm:t>
        <a:bodyPr/>
        <a:lstStyle/>
        <a:p>
          <a:r>
            <a:rPr lang="en-IN" sz="1800"/>
            <a:t>Creating a Hedera Hashgraph account and understading the working of Hedera Token Services (HTS)</a:t>
          </a:r>
        </a:p>
      </dgm:t>
    </dgm:pt>
    <dgm:pt modelId="{C146CBD4-4288-49FA-ACC4-697D35E942F1}" cxnId="{5ED3CA40-5470-4EDE-A6BD-68C937E8732B}" type="parTrans">
      <dgm:prSet/>
      <dgm:spPr/>
      <dgm:t>
        <a:bodyPr/>
        <a:lstStyle/>
        <a:p>
          <a:endParaRPr lang="en-IN"/>
        </a:p>
      </dgm:t>
    </dgm:pt>
    <dgm:pt modelId="{A82FFE40-E132-432A-B0ED-4E7A24321B38}" cxnId="{5ED3CA40-5470-4EDE-A6BD-68C937E8732B}" type="sibTrans">
      <dgm:prSet/>
      <dgm:spPr/>
      <dgm:t>
        <a:bodyPr/>
        <a:lstStyle/>
        <a:p>
          <a:endParaRPr lang="en-IN"/>
        </a:p>
      </dgm:t>
    </dgm:pt>
    <dgm:pt modelId="{7B13B9D5-699A-4D12-86C1-ACEC3391299D}">
      <dgm:prSet phldrT="[Text]"/>
      <dgm:spPr/>
      <dgm:t>
        <a:bodyPr/>
        <a:lstStyle/>
        <a:p>
          <a:r>
            <a:rPr lang="en-IN"/>
            <a:t>Navigating to Token Studio and creating a token by providing details like Name, symbol supplier etc.</a:t>
          </a:r>
        </a:p>
      </dgm:t>
    </dgm:pt>
    <dgm:pt modelId="{73331B68-8CA1-44DC-BBF4-D58BBFBCB000}" cxnId="{25AD9335-1189-4BA2-9C5A-C912E7961FAC}" type="parTrans">
      <dgm:prSet/>
      <dgm:spPr/>
      <dgm:t>
        <a:bodyPr/>
        <a:lstStyle/>
        <a:p>
          <a:endParaRPr lang="en-IN"/>
        </a:p>
      </dgm:t>
    </dgm:pt>
    <dgm:pt modelId="{800390D0-91A1-43CC-A163-66E599FF76C4}" cxnId="{25AD9335-1189-4BA2-9C5A-C912E7961FAC}" type="sibTrans">
      <dgm:prSet/>
      <dgm:spPr/>
      <dgm:t>
        <a:bodyPr/>
        <a:lstStyle/>
        <a:p>
          <a:endParaRPr lang="en-IN"/>
        </a:p>
      </dgm:t>
    </dgm:pt>
    <dgm:pt modelId="{3CB1F413-B10A-4492-88F0-2B12BFF96E20}">
      <dgm:prSet phldrT="[Text]"/>
      <dgm:spPr/>
      <dgm:t>
        <a:bodyPr/>
        <a:lstStyle/>
        <a:p>
          <a:r>
            <a:rPr lang="en-IN"/>
            <a:t>Minting the initial supply of tokens to the treasury account. Associate KYC for compliance purposes.</a:t>
          </a:r>
        </a:p>
      </dgm:t>
    </dgm:pt>
    <dgm:pt modelId="{B85AF6A9-0C2E-4086-9A1C-309109C8D50E}" cxnId="{B20349E3-1350-4E5D-ADFB-7FB2B006FEB5}" type="parTrans">
      <dgm:prSet/>
      <dgm:spPr/>
      <dgm:t>
        <a:bodyPr/>
        <a:lstStyle/>
        <a:p>
          <a:endParaRPr lang="en-IN"/>
        </a:p>
      </dgm:t>
    </dgm:pt>
    <dgm:pt modelId="{963A4E74-2D24-45F1-9C0E-29998000A588}" cxnId="{B20349E3-1350-4E5D-ADFB-7FB2B006FEB5}" type="sibTrans">
      <dgm:prSet/>
      <dgm:spPr/>
      <dgm:t>
        <a:bodyPr/>
        <a:lstStyle/>
        <a:p>
          <a:endParaRPr lang="en-IN"/>
        </a:p>
      </dgm:t>
    </dgm:pt>
    <dgm:pt modelId="{91A7473D-535E-42BE-953C-7CCAB5CE2FC9}">
      <dgm:prSet/>
      <dgm:spPr/>
      <dgm:t>
        <a:bodyPr/>
        <a:lstStyle/>
        <a:p>
          <a:r>
            <a:rPr lang="en-IN"/>
            <a:t>Add accounts of participant organizations</a:t>
          </a:r>
        </a:p>
        <a:p>
          <a:r>
            <a:rPr lang="en-IN"/>
            <a:t>Grant and revoke Token Privileges</a:t>
          </a:r>
        </a:p>
      </dgm:t>
    </dgm:pt>
    <dgm:pt modelId="{F2C854DE-5C11-42E2-8397-974CDA44BDAA}" cxnId="{A5231C3F-0B64-4522-8BEE-825A95C9003F}" type="parTrans">
      <dgm:prSet/>
      <dgm:spPr/>
      <dgm:t>
        <a:bodyPr/>
        <a:lstStyle/>
        <a:p>
          <a:endParaRPr lang="en-IN"/>
        </a:p>
      </dgm:t>
    </dgm:pt>
    <dgm:pt modelId="{10567E21-F2A9-4691-82AC-4D4EF6417E03}" cxnId="{A5231C3F-0B64-4522-8BEE-825A95C9003F}" type="sibTrans">
      <dgm:prSet/>
      <dgm:spPr/>
      <dgm:t>
        <a:bodyPr/>
        <a:lstStyle/>
        <a:p>
          <a:endParaRPr lang="en-IN"/>
        </a:p>
      </dgm:t>
    </dgm:pt>
    <dgm:pt modelId="{F0B27EEC-D6D0-4235-BB2B-DCED76570752}">
      <dgm:prSet/>
      <dgm:spPr/>
      <dgm:t>
        <a:bodyPr/>
        <a:lstStyle/>
        <a:p>
          <a:r>
            <a:rPr lang="en-IN"/>
            <a:t>Review and confirm the entered details and submit the transaction to Hedera Network.</a:t>
          </a:r>
        </a:p>
      </dgm:t>
    </dgm:pt>
    <dgm:pt modelId="{4DA7FB21-57F8-4B46-8536-CA0E065FB2C8}" cxnId="{FC3F3824-C898-4E77-904A-84B7AFF43A24}" type="parTrans">
      <dgm:prSet/>
      <dgm:spPr/>
      <dgm:t>
        <a:bodyPr/>
        <a:lstStyle/>
        <a:p>
          <a:endParaRPr lang="en-IN"/>
        </a:p>
      </dgm:t>
    </dgm:pt>
    <dgm:pt modelId="{CFCB9D90-C4C7-4452-A6F1-862402B52AC1}" cxnId="{FC3F3824-C898-4E77-904A-84B7AFF43A24}" type="sibTrans">
      <dgm:prSet/>
      <dgm:spPr/>
      <dgm:t>
        <a:bodyPr/>
        <a:lstStyle/>
        <a:p>
          <a:endParaRPr lang="en-IN"/>
        </a:p>
      </dgm:t>
    </dgm:pt>
    <dgm:pt modelId="{E019F460-91B1-4BBF-AEB3-A836316B3983}" type="pres">
      <dgm:prSet presAssocID="{D0E1EAF0-97A5-4EE2-AD58-310B0F829D7C}" presName="Name0" presStyleCnt="0">
        <dgm:presLayoutVars>
          <dgm:dir/>
          <dgm:resizeHandles val="exact"/>
        </dgm:presLayoutVars>
      </dgm:prSet>
      <dgm:spPr/>
    </dgm:pt>
    <dgm:pt modelId="{7494DF73-BE71-4E9D-858C-D30E5D678A62}" type="pres">
      <dgm:prSet presAssocID="{4E9571E1-10A5-4F39-9FE2-77702497B4F1}" presName="node" presStyleLbl="node1" presStyleIdx="0" presStyleCnt="5" custScaleX="100159" custScaleY="218371">
        <dgm:presLayoutVars>
          <dgm:bulletEnabled val="1"/>
        </dgm:presLayoutVars>
      </dgm:prSet>
      <dgm:spPr/>
    </dgm:pt>
    <dgm:pt modelId="{4E9F6AD8-8BD7-43E0-B0E8-D3DECDCF6061}" type="pres">
      <dgm:prSet presAssocID="{A82FFE40-E132-432A-B0ED-4E7A24321B38}" presName="sibTrans" presStyleLbl="sibTrans2D1" presStyleIdx="0" presStyleCnt="4"/>
      <dgm:spPr/>
    </dgm:pt>
    <dgm:pt modelId="{71D911DF-30DA-4BB1-8C4B-B95A005668A9}" type="pres">
      <dgm:prSet presAssocID="{A82FFE40-E132-432A-B0ED-4E7A24321B38}" presName="connectorText" presStyleLbl="sibTrans2D1" presStyleIdx="0" presStyleCnt="4"/>
      <dgm:spPr/>
    </dgm:pt>
    <dgm:pt modelId="{373421F3-D054-485F-A3A0-912819608566}" type="pres">
      <dgm:prSet presAssocID="{7B13B9D5-699A-4D12-86C1-ACEC3391299D}" presName="node" presStyleLbl="node1" presStyleIdx="1" presStyleCnt="5" custScaleY="217513">
        <dgm:presLayoutVars>
          <dgm:bulletEnabled val="1"/>
        </dgm:presLayoutVars>
      </dgm:prSet>
      <dgm:spPr/>
    </dgm:pt>
    <dgm:pt modelId="{2D71AEA5-2C84-46A2-8189-0F95A80483AE}" type="pres">
      <dgm:prSet presAssocID="{800390D0-91A1-43CC-A163-66E599FF76C4}" presName="sibTrans" presStyleLbl="sibTrans2D1" presStyleIdx="1" presStyleCnt="4"/>
      <dgm:spPr/>
    </dgm:pt>
    <dgm:pt modelId="{1AC47C24-ECF7-4889-8392-267C3CA582CB}" type="pres">
      <dgm:prSet presAssocID="{800390D0-91A1-43CC-A163-66E599FF76C4}" presName="connectorText" presStyleLbl="sibTrans2D1" presStyleIdx="1" presStyleCnt="4"/>
      <dgm:spPr/>
    </dgm:pt>
    <dgm:pt modelId="{CB55B9D9-B5C0-40F9-A5C3-8A73371BD044}" type="pres">
      <dgm:prSet presAssocID="{3CB1F413-B10A-4492-88F0-2B12BFF96E20}" presName="node" presStyleLbl="node1" presStyleIdx="2" presStyleCnt="5" custScaleY="218371" custLinFactNeighborX="5624">
        <dgm:presLayoutVars>
          <dgm:bulletEnabled val="1"/>
        </dgm:presLayoutVars>
      </dgm:prSet>
      <dgm:spPr/>
    </dgm:pt>
    <dgm:pt modelId="{7F1C727A-9F54-4D9C-927F-8284550E8469}" type="pres">
      <dgm:prSet presAssocID="{963A4E74-2D24-45F1-9C0E-29998000A588}" presName="sibTrans" presStyleLbl="sibTrans2D1" presStyleIdx="2" presStyleCnt="4"/>
      <dgm:spPr/>
    </dgm:pt>
    <dgm:pt modelId="{39BECAEC-FA1F-48C4-9484-557DBAB86773}" type="pres">
      <dgm:prSet presAssocID="{963A4E74-2D24-45F1-9C0E-29998000A588}" presName="connectorText" presStyleLbl="sibTrans2D1" presStyleIdx="2" presStyleCnt="4"/>
      <dgm:spPr/>
    </dgm:pt>
    <dgm:pt modelId="{89E9C9D2-F19E-4956-A924-3CF6C55297FE}" type="pres">
      <dgm:prSet presAssocID="{91A7473D-535E-42BE-953C-7CCAB5CE2FC9}" presName="node" presStyleLbl="node1" presStyleIdx="3" presStyleCnt="5" custScaleY="217513">
        <dgm:presLayoutVars>
          <dgm:bulletEnabled val="1"/>
        </dgm:presLayoutVars>
      </dgm:prSet>
      <dgm:spPr/>
    </dgm:pt>
    <dgm:pt modelId="{DD72A666-EC8A-4080-8B1F-9C2CBC4D226E}" type="pres">
      <dgm:prSet presAssocID="{10567E21-F2A9-4691-82AC-4D4EF6417E03}" presName="sibTrans" presStyleLbl="sibTrans2D1" presStyleIdx="3" presStyleCnt="4"/>
      <dgm:spPr/>
    </dgm:pt>
    <dgm:pt modelId="{D33071E9-F5D6-4550-A88B-C988220E0884}" type="pres">
      <dgm:prSet presAssocID="{10567E21-F2A9-4691-82AC-4D4EF6417E03}" presName="connectorText" presStyleLbl="sibTrans2D1" presStyleIdx="3" presStyleCnt="4"/>
      <dgm:spPr/>
    </dgm:pt>
    <dgm:pt modelId="{83C7A963-E9B8-4888-A25F-5737A40BF763}" type="pres">
      <dgm:prSet presAssocID="{F0B27EEC-D6D0-4235-BB2B-DCED76570752}" presName="node" presStyleLbl="node1" presStyleIdx="4" presStyleCnt="5" custScaleY="217513">
        <dgm:presLayoutVars>
          <dgm:bulletEnabled val="1"/>
        </dgm:presLayoutVars>
      </dgm:prSet>
      <dgm:spPr/>
    </dgm:pt>
  </dgm:ptLst>
  <dgm:cxnLst>
    <dgm:cxn modelId="{0C42B30B-E6B8-48F6-8573-CBB3AC9760B5}" type="presOf" srcId="{D0E1EAF0-97A5-4EE2-AD58-310B0F829D7C}" destId="{E019F460-91B1-4BBF-AEB3-A836316B3983}" srcOrd="0" destOrd="0" presId="urn:microsoft.com/office/officeart/2005/8/layout/process1"/>
    <dgm:cxn modelId="{6C71030E-6A2A-4F1E-BE51-D40111B8B0DD}" type="presOf" srcId="{F0B27EEC-D6D0-4235-BB2B-DCED76570752}" destId="{83C7A963-E9B8-4888-A25F-5737A40BF763}" srcOrd="0" destOrd="0" presId="urn:microsoft.com/office/officeart/2005/8/layout/process1"/>
    <dgm:cxn modelId="{D601800F-C63E-4C81-A7A7-81FBF245E2DB}" type="presOf" srcId="{10567E21-F2A9-4691-82AC-4D4EF6417E03}" destId="{DD72A666-EC8A-4080-8B1F-9C2CBC4D226E}" srcOrd="0" destOrd="0" presId="urn:microsoft.com/office/officeart/2005/8/layout/process1"/>
    <dgm:cxn modelId="{1403DA1B-C03F-4B25-B1E0-E2CF1863C6A1}" type="presOf" srcId="{4E9571E1-10A5-4F39-9FE2-77702497B4F1}" destId="{7494DF73-BE71-4E9D-858C-D30E5D678A62}" srcOrd="0" destOrd="0" presId="urn:microsoft.com/office/officeart/2005/8/layout/process1"/>
    <dgm:cxn modelId="{FC3F3824-C898-4E77-904A-84B7AFF43A24}" srcId="{D0E1EAF0-97A5-4EE2-AD58-310B0F829D7C}" destId="{F0B27EEC-D6D0-4235-BB2B-DCED76570752}" srcOrd="4" destOrd="0" parTransId="{4DA7FB21-57F8-4B46-8536-CA0E065FB2C8}" sibTransId="{CFCB9D90-C4C7-4452-A6F1-862402B52AC1}"/>
    <dgm:cxn modelId="{001DB32C-E510-4711-A9E0-DD20CEFDA294}" type="presOf" srcId="{A82FFE40-E132-432A-B0ED-4E7A24321B38}" destId="{71D911DF-30DA-4BB1-8C4B-B95A005668A9}" srcOrd="1" destOrd="0" presId="urn:microsoft.com/office/officeart/2005/8/layout/process1"/>
    <dgm:cxn modelId="{19E43332-B4E7-4813-96FB-AD0B0504421F}" type="presOf" srcId="{A82FFE40-E132-432A-B0ED-4E7A24321B38}" destId="{4E9F6AD8-8BD7-43E0-B0E8-D3DECDCF6061}" srcOrd="0" destOrd="0" presId="urn:microsoft.com/office/officeart/2005/8/layout/process1"/>
    <dgm:cxn modelId="{25AD9335-1189-4BA2-9C5A-C912E7961FAC}" srcId="{D0E1EAF0-97A5-4EE2-AD58-310B0F829D7C}" destId="{7B13B9D5-699A-4D12-86C1-ACEC3391299D}" srcOrd="1" destOrd="0" parTransId="{73331B68-8CA1-44DC-BBF4-D58BBFBCB000}" sibTransId="{800390D0-91A1-43CC-A163-66E599FF76C4}"/>
    <dgm:cxn modelId="{3E7B8236-ACF4-4691-9F14-6DAC1EC53C57}" type="presOf" srcId="{800390D0-91A1-43CC-A163-66E599FF76C4}" destId="{1AC47C24-ECF7-4889-8392-267C3CA582CB}" srcOrd="1" destOrd="0" presId="urn:microsoft.com/office/officeart/2005/8/layout/process1"/>
    <dgm:cxn modelId="{A5231C3F-0B64-4522-8BEE-825A95C9003F}" srcId="{D0E1EAF0-97A5-4EE2-AD58-310B0F829D7C}" destId="{91A7473D-535E-42BE-953C-7CCAB5CE2FC9}" srcOrd="3" destOrd="0" parTransId="{F2C854DE-5C11-42E2-8397-974CDA44BDAA}" sibTransId="{10567E21-F2A9-4691-82AC-4D4EF6417E03}"/>
    <dgm:cxn modelId="{5ED3CA40-5470-4EDE-A6BD-68C937E8732B}" srcId="{D0E1EAF0-97A5-4EE2-AD58-310B0F829D7C}" destId="{4E9571E1-10A5-4F39-9FE2-77702497B4F1}" srcOrd="0" destOrd="0" parTransId="{C146CBD4-4288-49FA-ACC4-697D35E942F1}" sibTransId="{A82FFE40-E132-432A-B0ED-4E7A24321B38}"/>
    <dgm:cxn modelId="{B9B10C63-D074-4088-B30B-88DDD1088A4B}" type="presOf" srcId="{800390D0-91A1-43CC-A163-66E599FF76C4}" destId="{2D71AEA5-2C84-46A2-8189-0F95A80483AE}" srcOrd="0" destOrd="0" presId="urn:microsoft.com/office/officeart/2005/8/layout/process1"/>
    <dgm:cxn modelId="{AF7014A3-8717-4AD5-A3EA-A9A308280041}" type="presOf" srcId="{963A4E74-2D24-45F1-9C0E-29998000A588}" destId="{39BECAEC-FA1F-48C4-9484-557DBAB86773}" srcOrd="1" destOrd="0" presId="urn:microsoft.com/office/officeart/2005/8/layout/process1"/>
    <dgm:cxn modelId="{0C7632C1-186B-490E-A933-38F1773EEB91}" type="presOf" srcId="{963A4E74-2D24-45F1-9C0E-29998000A588}" destId="{7F1C727A-9F54-4D9C-927F-8284550E8469}" srcOrd="0" destOrd="0" presId="urn:microsoft.com/office/officeart/2005/8/layout/process1"/>
    <dgm:cxn modelId="{D19568C8-9934-4C46-8574-EF7C2C6E3621}" type="presOf" srcId="{91A7473D-535E-42BE-953C-7CCAB5CE2FC9}" destId="{89E9C9D2-F19E-4956-A924-3CF6C55297FE}" srcOrd="0" destOrd="0" presId="urn:microsoft.com/office/officeart/2005/8/layout/process1"/>
    <dgm:cxn modelId="{422115D1-6B08-4DAC-8FFC-BCFE39B9F6DD}" type="presOf" srcId="{10567E21-F2A9-4691-82AC-4D4EF6417E03}" destId="{D33071E9-F5D6-4550-A88B-C988220E0884}" srcOrd="1" destOrd="0" presId="urn:microsoft.com/office/officeart/2005/8/layout/process1"/>
    <dgm:cxn modelId="{B20349E3-1350-4E5D-ADFB-7FB2B006FEB5}" srcId="{D0E1EAF0-97A5-4EE2-AD58-310B0F829D7C}" destId="{3CB1F413-B10A-4492-88F0-2B12BFF96E20}" srcOrd="2" destOrd="0" parTransId="{B85AF6A9-0C2E-4086-9A1C-309109C8D50E}" sibTransId="{963A4E74-2D24-45F1-9C0E-29998000A588}"/>
    <dgm:cxn modelId="{B1BCFCF1-66E7-4B65-A86B-DF3A6714DE72}" type="presOf" srcId="{3CB1F413-B10A-4492-88F0-2B12BFF96E20}" destId="{CB55B9D9-B5C0-40F9-A5C3-8A73371BD044}" srcOrd="0" destOrd="0" presId="urn:microsoft.com/office/officeart/2005/8/layout/process1"/>
    <dgm:cxn modelId="{3D5A18FC-13C0-43F8-9570-E77B03D07D50}" type="presOf" srcId="{7B13B9D5-699A-4D12-86C1-ACEC3391299D}" destId="{373421F3-D054-485F-A3A0-912819608566}" srcOrd="0" destOrd="0" presId="urn:microsoft.com/office/officeart/2005/8/layout/process1"/>
    <dgm:cxn modelId="{4B5FFA02-D5E4-4AE0-AFC7-17CD9AC8940E}" type="presParOf" srcId="{E019F460-91B1-4BBF-AEB3-A836316B3983}" destId="{7494DF73-BE71-4E9D-858C-D30E5D678A62}" srcOrd="0" destOrd="0" presId="urn:microsoft.com/office/officeart/2005/8/layout/process1"/>
    <dgm:cxn modelId="{6BE8E9BF-BF80-43BB-8C92-FAE88121ED12}" type="presParOf" srcId="{E019F460-91B1-4BBF-AEB3-A836316B3983}" destId="{4E9F6AD8-8BD7-43E0-B0E8-D3DECDCF6061}" srcOrd="1" destOrd="0" presId="urn:microsoft.com/office/officeart/2005/8/layout/process1"/>
    <dgm:cxn modelId="{2BB234F9-A3CF-4B27-8E7C-D13B0EAACB48}" type="presParOf" srcId="{4E9F6AD8-8BD7-43E0-B0E8-D3DECDCF6061}" destId="{71D911DF-30DA-4BB1-8C4B-B95A005668A9}" srcOrd="0" destOrd="0" presId="urn:microsoft.com/office/officeart/2005/8/layout/process1"/>
    <dgm:cxn modelId="{8C352477-32B8-4581-81D5-CB47F2186D48}" type="presParOf" srcId="{E019F460-91B1-4BBF-AEB3-A836316B3983}" destId="{373421F3-D054-485F-A3A0-912819608566}" srcOrd="2" destOrd="0" presId="urn:microsoft.com/office/officeart/2005/8/layout/process1"/>
    <dgm:cxn modelId="{17C11A05-E410-4ED4-8341-EB90D43A9FBD}" type="presParOf" srcId="{E019F460-91B1-4BBF-AEB3-A836316B3983}" destId="{2D71AEA5-2C84-46A2-8189-0F95A80483AE}" srcOrd="3" destOrd="0" presId="urn:microsoft.com/office/officeart/2005/8/layout/process1"/>
    <dgm:cxn modelId="{5968F3A2-71A8-410D-BC1D-8A2FF2D59C59}" type="presParOf" srcId="{2D71AEA5-2C84-46A2-8189-0F95A80483AE}" destId="{1AC47C24-ECF7-4889-8392-267C3CA582CB}" srcOrd="0" destOrd="0" presId="urn:microsoft.com/office/officeart/2005/8/layout/process1"/>
    <dgm:cxn modelId="{EC3EBEF5-0317-4001-A38E-2F5A9C3902E0}" type="presParOf" srcId="{E019F460-91B1-4BBF-AEB3-A836316B3983}" destId="{CB55B9D9-B5C0-40F9-A5C3-8A73371BD044}" srcOrd="4" destOrd="0" presId="urn:microsoft.com/office/officeart/2005/8/layout/process1"/>
    <dgm:cxn modelId="{B10AA7B9-E3BC-4410-A132-A9D0974CA54B}" type="presParOf" srcId="{E019F460-91B1-4BBF-AEB3-A836316B3983}" destId="{7F1C727A-9F54-4D9C-927F-8284550E8469}" srcOrd="5" destOrd="0" presId="urn:microsoft.com/office/officeart/2005/8/layout/process1"/>
    <dgm:cxn modelId="{B708EFD0-2357-414F-98A7-B452586FDB8B}" type="presParOf" srcId="{7F1C727A-9F54-4D9C-927F-8284550E8469}" destId="{39BECAEC-FA1F-48C4-9484-557DBAB86773}" srcOrd="0" destOrd="0" presId="urn:microsoft.com/office/officeart/2005/8/layout/process1"/>
    <dgm:cxn modelId="{6DAA0B9B-0452-4000-932A-2D63C424B025}" type="presParOf" srcId="{E019F460-91B1-4BBF-AEB3-A836316B3983}" destId="{89E9C9D2-F19E-4956-A924-3CF6C55297FE}" srcOrd="6" destOrd="0" presId="urn:microsoft.com/office/officeart/2005/8/layout/process1"/>
    <dgm:cxn modelId="{CE5C820A-68BD-4CC8-9C96-99D03411D090}" type="presParOf" srcId="{E019F460-91B1-4BBF-AEB3-A836316B3983}" destId="{DD72A666-EC8A-4080-8B1F-9C2CBC4D226E}" srcOrd="7" destOrd="0" presId="urn:microsoft.com/office/officeart/2005/8/layout/process1"/>
    <dgm:cxn modelId="{7403A565-4C43-4598-AE37-696BB393ED93}" type="presParOf" srcId="{DD72A666-EC8A-4080-8B1F-9C2CBC4D226E}" destId="{D33071E9-F5D6-4550-A88B-C988220E0884}" srcOrd="0" destOrd="0" presId="urn:microsoft.com/office/officeart/2005/8/layout/process1"/>
    <dgm:cxn modelId="{FCAD05FF-4669-4146-B1C6-AB545803FD35}" type="presParOf" srcId="{E019F460-91B1-4BBF-AEB3-A836316B3983}" destId="{83C7A963-E9B8-4888-A25F-5737A40BF763}" srcOrd="8"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170459" cy="3451413"/>
        <a:chOff x="0" y="0"/>
        <a:chExt cx="10170459" cy="3451413"/>
      </a:xfrm>
    </dsp:grpSpPr>
    <dsp:sp modelId="{7494DF73-BE71-4E9D-858C-D30E5D678A62}">
      <dsp:nvSpPr>
        <dsp:cNvPr id="3" name="Rounded Rectangle 2"/>
        <dsp:cNvSpPr/>
      </dsp:nvSpPr>
      <dsp:spPr bwMode="white">
        <a:xfrm>
          <a:off x="0" y="376014"/>
          <a:ext cx="1540979" cy="2699385"/>
        </a:xfrm>
        <a:prstGeom prst="roundRect">
          <a:avLst>
            <a:gd name="adj" fmla="val 10000"/>
          </a:avLst>
        </a:prstGeom>
      </dsp:spPr>
      <dsp:style>
        <a:lnRef idx="0">
          <a:schemeClr val="lt1"/>
        </a:lnRef>
        <a:fillRef idx="3">
          <a:schemeClr val="accent1"/>
        </a:fillRef>
        <a:effectRef idx="2">
          <a:scrgbClr r="0" g="0" b="0"/>
        </a:effectRef>
        <a:fontRef idx="minor">
          <a:schemeClr val="lt1"/>
        </a:fontRef>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IN" sz="1800"/>
            <a:t>Creating a Hedera Hashgraph account and understading the working of Hedera Token Services (HTS)</a:t>
          </a:r>
        </a:p>
      </dsp:txBody>
      <dsp:txXfrm>
        <a:off x="0" y="376014"/>
        <a:ext cx="1540979" cy="2699385"/>
      </dsp:txXfrm>
    </dsp:sp>
    <dsp:sp modelId="{4E9F6AD8-8BD7-43E0-B0E8-D3DECDCF6061}">
      <dsp:nvSpPr>
        <dsp:cNvPr id="4" name="Right Arrow 3"/>
        <dsp:cNvSpPr/>
      </dsp:nvSpPr>
      <dsp:spPr bwMode="white">
        <a:xfrm>
          <a:off x="1685831" y="1534625"/>
          <a:ext cx="326687" cy="382163"/>
        </a:xfrm>
        <a:prstGeom prst="rightArrow">
          <a:avLst>
            <a:gd name="adj1" fmla="val 60000"/>
            <a:gd name="adj2" fmla="val 50000"/>
          </a:avLst>
        </a:prstGeom>
      </dsp:spPr>
      <dsp:style>
        <a:lnRef idx="0">
          <a:schemeClr val="accent1">
            <a:tint val="60000"/>
          </a:schemeClr>
        </a:lnRef>
        <a:fillRef idx="3">
          <a:schemeClr val="accent1">
            <a:tint val="60000"/>
          </a:schemeClr>
        </a:fillRef>
        <a:effectRef idx="2">
          <a:scrgbClr r="0" g="0" b="0"/>
        </a:effectRef>
        <a:fontRef idx="minor">
          <a:schemeClr val="lt1"/>
        </a:fontRef>
      </dsp:style>
      <dsp:txBody>
        <a:bodyPr lIns="0" tIns="0" rIns="0" bIns="0" anchor="ctr"/>
        <a:lstStyle>
          <a:lvl1pPr algn="ctr">
            <a:defRPr sz="14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endParaRPr lang="en-IN"/>
        </a:p>
      </dsp:txBody>
      <dsp:txXfrm>
        <a:off x="1685831" y="1534625"/>
        <a:ext cx="326687" cy="382163"/>
      </dsp:txXfrm>
    </dsp:sp>
    <dsp:sp modelId="{373421F3-D054-485F-A3A0-912819608566}">
      <dsp:nvSpPr>
        <dsp:cNvPr id="5" name="Rounded Rectangle 4"/>
        <dsp:cNvSpPr/>
      </dsp:nvSpPr>
      <dsp:spPr bwMode="white">
        <a:xfrm>
          <a:off x="2157370" y="376014"/>
          <a:ext cx="1540979" cy="2699385"/>
        </a:xfrm>
        <a:prstGeom prst="roundRect">
          <a:avLst>
            <a:gd name="adj" fmla="val 10000"/>
          </a:avLst>
        </a:prstGeom>
      </dsp:spPr>
      <dsp:style>
        <a:lnRef idx="0">
          <a:schemeClr val="lt1"/>
        </a:lnRef>
        <a:fillRef idx="3">
          <a:schemeClr val="accent1"/>
        </a:fillRef>
        <a:effectRef idx="2">
          <a:scrgbClr r="0" g="0" b="0"/>
        </a:effectRef>
        <a:fontRef idx="minor">
          <a:schemeClr val="lt1"/>
        </a:fontRef>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IN"/>
            <a:t>Navigating to Token Studio and creating a token by providing details like Name, symbol supplier etc.</a:t>
          </a:r>
        </a:p>
      </dsp:txBody>
      <dsp:txXfrm>
        <a:off x="2157370" y="376014"/>
        <a:ext cx="1540979" cy="2699385"/>
      </dsp:txXfrm>
    </dsp:sp>
    <dsp:sp modelId="{2D71AEA5-2C84-46A2-8189-0F95A80483AE}">
      <dsp:nvSpPr>
        <dsp:cNvPr id="6" name="Right Arrow 5"/>
        <dsp:cNvSpPr/>
      </dsp:nvSpPr>
      <dsp:spPr bwMode="white">
        <a:xfrm>
          <a:off x="3851347" y="1534625"/>
          <a:ext cx="345060" cy="382163"/>
        </a:xfrm>
        <a:prstGeom prst="rightArrow">
          <a:avLst>
            <a:gd name="adj1" fmla="val 60000"/>
            <a:gd name="adj2" fmla="val 50000"/>
          </a:avLst>
        </a:prstGeom>
      </dsp:spPr>
      <dsp:style>
        <a:lnRef idx="0">
          <a:schemeClr val="accent1">
            <a:tint val="60000"/>
          </a:schemeClr>
        </a:lnRef>
        <a:fillRef idx="3">
          <a:schemeClr val="accent1">
            <a:tint val="60000"/>
          </a:schemeClr>
        </a:fillRef>
        <a:effectRef idx="2">
          <a:scrgbClr r="0" g="0" b="0"/>
        </a:effectRef>
        <a:fontRef idx="minor">
          <a:schemeClr val="lt1"/>
        </a:fontRef>
      </dsp:style>
      <dsp:txBody>
        <a:bodyPr lIns="0" tIns="0" rIns="0" bIns="0" anchor="ctr"/>
        <a:lstStyle>
          <a:lvl1pPr algn="ctr">
            <a:defRPr sz="14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endParaRPr lang="en-IN"/>
        </a:p>
      </dsp:txBody>
      <dsp:txXfrm>
        <a:off x="3851347" y="1534625"/>
        <a:ext cx="345060" cy="382163"/>
      </dsp:txXfrm>
    </dsp:sp>
    <dsp:sp modelId="{CB55B9D9-B5C0-40F9-A5C3-8A73371BD044}">
      <dsp:nvSpPr>
        <dsp:cNvPr id="7" name="Rounded Rectangle 6"/>
        <dsp:cNvSpPr/>
      </dsp:nvSpPr>
      <dsp:spPr bwMode="white">
        <a:xfrm>
          <a:off x="4349406" y="376014"/>
          <a:ext cx="1540979" cy="2699385"/>
        </a:xfrm>
        <a:prstGeom prst="roundRect">
          <a:avLst>
            <a:gd name="adj" fmla="val 10000"/>
          </a:avLst>
        </a:prstGeom>
      </dsp:spPr>
      <dsp:style>
        <a:lnRef idx="0">
          <a:schemeClr val="lt1"/>
        </a:lnRef>
        <a:fillRef idx="3">
          <a:schemeClr val="accent1"/>
        </a:fillRef>
        <a:effectRef idx="2">
          <a:scrgbClr r="0" g="0" b="0"/>
        </a:effectRef>
        <a:fontRef idx="minor">
          <a:schemeClr val="lt1"/>
        </a:fontRef>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IN"/>
            <a:t>Minting the initial supply of tokens to the treasury account. Associate KYC for compliance purposes.</a:t>
          </a:r>
        </a:p>
      </dsp:txBody>
      <dsp:txXfrm>
        <a:off x="4349406" y="376014"/>
        <a:ext cx="1540979" cy="2699385"/>
      </dsp:txXfrm>
    </dsp:sp>
    <dsp:sp modelId="{7F1C727A-9F54-4D9C-927F-8284550E8469}">
      <dsp:nvSpPr>
        <dsp:cNvPr id="8" name="Right Arrow 7"/>
        <dsp:cNvSpPr/>
      </dsp:nvSpPr>
      <dsp:spPr bwMode="white">
        <a:xfrm>
          <a:off x="6027090" y="1534625"/>
          <a:ext cx="308315" cy="382163"/>
        </a:xfrm>
        <a:prstGeom prst="rightArrow">
          <a:avLst>
            <a:gd name="adj1" fmla="val 60000"/>
            <a:gd name="adj2" fmla="val 50000"/>
          </a:avLst>
        </a:prstGeom>
      </dsp:spPr>
      <dsp:style>
        <a:lnRef idx="0">
          <a:schemeClr val="accent1">
            <a:tint val="60000"/>
          </a:schemeClr>
        </a:lnRef>
        <a:fillRef idx="3">
          <a:schemeClr val="accent1">
            <a:tint val="60000"/>
          </a:schemeClr>
        </a:fillRef>
        <a:effectRef idx="2">
          <a:scrgbClr r="0" g="0" b="0"/>
        </a:effectRef>
        <a:fontRef idx="minor">
          <a:schemeClr val="lt1"/>
        </a:fontRef>
      </dsp:style>
      <dsp:txBody>
        <a:bodyPr lIns="0" tIns="0" rIns="0" bIns="0" anchor="ctr"/>
        <a:lstStyle>
          <a:lvl1pPr algn="ctr">
            <a:defRPr sz="14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endParaRPr lang="en-IN"/>
        </a:p>
      </dsp:txBody>
      <dsp:txXfrm>
        <a:off x="6027090" y="1534625"/>
        <a:ext cx="308315" cy="382163"/>
      </dsp:txXfrm>
    </dsp:sp>
    <dsp:sp modelId="{89E9C9D2-F19E-4956-A924-3CF6C55297FE}">
      <dsp:nvSpPr>
        <dsp:cNvPr id="9" name="Rounded Rectangle 8"/>
        <dsp:cNvSpPr/>
      </dsp:nvSpPr>
      <dsp:spPr bwMode="white">
        <a:xfrm>
          <a:off x="6472110" y="376014"/>
          <a:ext cx="1540979" cy="2699385"/>
        </a:xfrm>
        <a:prstGeom prst="roundRect">
          <a:avLst>
            <a:gd name="adj" fmla="val 10000"/>
          </a:avLst>
        </a:prstGeom>
      </dsp:spPr>
      <dsp:style>
        <a:lnRef idx="0">
          <a:schemeClr val="lt1"/>
        </a:lnRef>
        <a:fillRef idx="3">
          <a:schemeClr val="accent1"/>
        </a:fillRef>
        <a:effectRef idx="2">
          <a:scrgbClr r="0" g="0" b="0"/>
        </a:effectRef>
        <a:fontRef idx="minor">
          <a:schemeClr val="lt1"/>
        </a:fontRef>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IN"/>
            <a:t>Add accounts of participant organizations</a:t>
          </a:r>
          <a:endParaRPr lang="en-IN"/>
        </a:p>
        <a:p>
          <a:pPr lvl="0">
            <a:lnSpc>
              <a:spcPct val="100000"/>
            </a:lnSpc>
            <a:spcBef>
              <a:spcPct val="0"/>
            </a:spcBef>
            <a:spcAft>
              <a:spcPct val="35000"/>
            </a:spcAft>
          </a:pPr>
          <a:r>
            <a:rPr lang="en-IN"/>
            <a:t>Grant and revoke Token Privileges</a:t>
          </a:r>
        </a:p>
      </dsp:txBody>
      <dsp:txXfrm>
        <a:off x="6472110" y="376014"/>
        <a:ext cx="1540979" cy="2699385"/>
      </dsp:txXfrm>
    </dsp:sp>
    <dsp:sp modelId="{DD72A666-EC8A-4080-8B1F-9C2CBC4D226E}">
      <dsp:nvSpPr>
        <dsp:cNvPr id="10" name="Right Arrow 9"/>
        <dsp:cNvSpPr/>
      </dsp:nvSpPr>
      <dsp:spPr bwMode="white">
        <a:xfrm>
          <a:off x="8157941" y="1534625"/>
          <a:ext cx="326687" cy="382163"/>
        </a:xfrm>
        <a:prstGeom prst="rightArrow">
          <a:avLst>
            <a:gd name="adj1" fmla="val 60000"/>
            <a:gd name="adj2" fmla="val 50000"/>
          </a:avLst>
        </a:prstGeom>
      </dsp:spPr>
      <dsp:style>
        <a:lnRef idx="0">
          <a:schemeClr val="accent1">
            <a:tint val="60000"/>
          </a:schemeClr>
        </a:lnRef>
        <a:fillRef idx="3">
          <a:schemeClr val="accent1">
            <a:tint val="60000"/>
          </a:schemeClr>
        </a:fillRef>
        <a:effectRef idx="2">
          <a:scrgbClr r="0" g="0" b="0"/>
        </a:effectRef>
        <a:fontRef idx="minor">
          <a:schemeClr val="lt1"/>
        </a:fontRef>
      </dsp:style>
      <dsp:txBody>
        <a:bodyPr lIns="0" tIns="0" rIns="0" bIns="0" anchor="ctr"/>
        <a:lstStyle>
          <a:lvl1pPr algn="ctr">
            <a:defRPr sz="14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endParaRPr lang="en-IN"/>
        </a:p>
      </dsp:txBody>
      <dsp:txXfrm>
        <a:off x="8157941" y="1534625"/>
        <a:ext cx="326687" cy="382163"/>
      </dsp:txXfrm>
    </dsp:sp>
    <dsp:sp modelId="{83C7A963-E9B8-4888-A25F-5737A40BF763}">
      <dsp:nvSpPr>
        <dsp:cNvPr id="11" name="Rounded Rectangle 10"/>
        <dsp:cNvSpPr/>
      </dsp:nvSpPr>
      <dsp:spPr bwMode="white">
        <a:xfrm>
          <a:off x="8629480" y="376014"/>
          <a:ext cx="1540979" cy="2699385"/>
        </a:xfrm>
        <a:prstGeom prst="roundRect">
          <a:avLst>
            <a:gd name="adj" fmla="val 10000"/>
          </a:avLst>
        </a:prstGeom>
      </dsp:spPr>
      <dsp:style>
        <a:lnRef idx="0">
          <a:schemeClr val="lt1"/>
        </a:lnRef>
        <a:fillRef idx="3">
          <a:schemeClr val="accent1"/>
        </a:fillRef>
        <a:effectRef idx="2">
          <a:scrgbClr r="0" g="0" b="0"/>
        </a:effectRef>
        <a:fontRef idx="minor">
          <a:schemeClr val="lt1"/>
        </a:fontRef>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IN"/>
            <a:t>Review and confirm the entered details and submit the transaction to Hedera Network.</a:t>
          </a:r>
        </a:p>
      </dsp:txBody>
      <dsp:txXfrm>
        <a:off x="8629480" y="376014"/>
        <a:ext cx="1540979" cy="269938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parTxLTRAlign" val="r"/>
                <dgm:param type="parTxRTLAlign" val="r"/>
                <dgm:param type="txAnchorVert" val="t"/>
              </dgm:alg>
              <dgm:shape xmlns:r="http://schemas.openxmlformats.org/officeDocument/2006/relationships" type="rect" r:blip="" rot="270"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parTxLTRAlign" val="l"/>
                <dgm:param type="parTxRTLAlign" val="l"/>
                <dgm:param type="txAnchorVert" val="t"/>
              </dgm:alg>
              <dgm:shape xmlns:r="http://schemas.openxmlformats.org/officeDocument/2006/relationships" type="rect" r:blip="" rot="90"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type="flowChartExtract" r:blip="" rot="90">
                  <dgm:adjLst/>
                </dgm:shape>
              </dgm:if>
              <dgm:else name="Name17">
                <dgm:shape xmlns:r="http://schemas.openxmlformats.org/officeDocument/2006/relationships" type="flowChartExtract" r:blip="" rot="-90">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20:00:54"/>
    </inkml:context>
    <inkml:brush xml:id="br0">
      <inkml:brushProperty name="width" value="0.05" units="cm"/>
      <inkml:brushProperty name="height" value="0.05" units="cm"/>
      <inkml:brushProperty name="color" value="#000000"/>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10470F2-CA3B-451A-AD8E-F0C7C689C3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69E99E-A9AC-423A-90DF-A0C7BAD3D341}"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10470F2-CA3B-451A-AD8E-F0C7C689C3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69E99E-A9AC-423A-90DF-A0C7BAD3D34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10470F2-CA3B-451A-AD8E-F0C7C689C3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69E99E-A9AC-423A-90DF-A0C7BAD3D34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10470F2-CA3B-451A-AD8E-F0C7C689C3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69E99E-A9AC-423A-90DF-A0C7BAD3D34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10470F2-CA3B-451A-AD8E-F0C7C689C3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69E99E-A9AC-423A-90DF-A0C7BAD3D34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510470F2-CA3B-451A-AD8E-F0C7C689C3B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69E99E-A9AC-423A-90DF-A0C7BAD3D34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510470F2-CA3B-451A-AD8E-F0C7C689C3BF}"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69E99E-A9AC-423A-90DF-A0C7BAD3D34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10470F2-CA3B-451A-AD8E-F0C7C689C3B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69E99E-A9AC-423A-90DF-A0C7BAD3D34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470F2-CA3B-451A-AD8E-F0C7C689C3BF}"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69E99E-A9AC-423A-90DF-A0C7BAD3D34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10470F2-CA3B-451A-AD8E-F0C7C689C3B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69E99E-A9AC-423A-90DF-A0C7BAD3D34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10470F2-CA3B-451A-AD8E-F0C7C689C3B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69E99E-A9AC-423A-90DF-A0C7BAD3D34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0470F2-CA3B-451A-AD8E-F0C7C689C3BF}"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69E99E-A9AC-423A-90DF-A0C7BAD3D34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1" Type="http://schemas.openxmlformats.org/officeDocument/2006/relationships/slideLayout" Target="../slideLayouts/slideLayout2.xml"/><Relationship Id="rId10" Type="http://schemas.microsoft.com/office/2007/relationships/diagramDrawing" Target="../diagrams/drawing2.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customXml" Target="../ink/ink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5200"/>
            <a:ext cx="9144000" cy="2387600"/>
          </a:xfrm>
        </p:spPr>
        <p:txBody>
          <a:bodyPr>
            <a:normAutofit fontScale="90000"/>
          </a:bodyPr>
          <a:lstStyle/>
          <a:p>
            <a:r>
              <a:rPr lang="en-US" b="1">
                <a:solidFill>
                  <a:schemeClr val="tx1">
                    <a:lumMod val="75000"/>
                    <a:lumOff val="25000"/>
                  </a:schemeClr>
                </a:solidFill>
                <a:effectLst>
                  <a:outerShdw blurRad="38100" dist="38100" dir="2700000" algn="tl">
                    <a:srgbClr val="000000">
                      <a:alpha val="43137"/>
                    </a:srgbClr>
                  </a:outerShdw>
                </a:effectLst>
                <a:latin typeface="Bahnschrift" panose="020B0502040204020203" pitchFamily="34" charset="0"/>
              </a:rPr>
              <a:t>Decentralization of carbon credits for sustainable campuses using Hedera hashgraph</a:t>
            </a:r>
            <a:endParaRPr lang="en-IN" b="1">
              <a:solidFill>
                <a:schemeClr val="tx1">
                  <a:lumMod val="75000"/>
                  <a:lumOff val="25000"/>
                </a:schemeClr>
              </a:solidFill>
              <a:effectLst>
                <a:outerShdw blurRad="38100" dist="38100" dir="2700000" algn="tl">
                  <a:srgbClr val="000000">
                    <a:alpha val="43137"/>
                  </a:srgbClr>
                </a:outerShdw>
              </a:effectLst>
              <a:latin typeface="Bahnschrift"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917" y="105148"/>
            <a:ext cx="10515600" cy="1325563"/>
          </a:xfrm>
        </p:spPr>
        <p:txBody>
          <a:bodyPr/>
          <a:lstStyle/>
          <a:p>
            <a:r>
              <a:rPr lang="en-IN">
                <a:latin typeface="Bahnschrift" panose="020B0502040204020203" pitchFamily="34" charset="0"/>
              </a:rPr>
              <a:t>Technology stack:</a:t>
            </a:r>
            <a:endParaRPr lang="en-IN">
              <a:latin typeface="Bahnschrift" panose="020B0502040204020203" pitchFamily="34" charset="0"/>
            </a:endParaRPr>
          </a:p>
        </p:txBody>
      </p:sp>
      <p:sp>
        <p:nvSpPr>
          <p:cNvPr id="3" name="Content Placeholder 2"/>
          <p:cNvSpPr>
            <a:spLocks noGrp="1"/>
          </p:cNvSpPr>
          <p:nvPr>
            <p:ph idx="1"/>
          </p:nvPr>
        </p:nvSpPr>
        <p:spPr>
          <a:xfrm>
            <a:off x="336176" y="1260382"/>
            <a:ext cx="10515600" cy="5032842"/>
          </a:xfrm>
        </p:spPr>
        <p:txBody>
          <a:bodyPr>
            <a:normAutofit fontScale="92500" lnSpcReduction="10000"/>
          </a:bodyPr>
          <a:lstStyle/>
          <a:p>
            <a:pPr marL="0" indent="0">
              <a:buNone/>
            </a:pPr>
            <a:r>
              <a:rPr lang="en-IN" sz="2000">
                <a:latin typeface="Bahnschrift" panose="020B0502040204020203" pitchFamily="34" charset="0"/>
              </a:rPr>
              <a:t>Blockchain/tokenization:</a:t>
            </a:r>
            <a:endParaRPr lang="en-IN" sz="2000">
              <a:latin typeface="Bahnschrift" panose="020B0502040204020203" pitchFamily="34" charset="0"/>
            </a:endParaRPr>
          </a:p>
          <a:p>
            <a:pPr lvl="1"/>
            <a:r>
              <a:rPr lang="en-IN" sz="1600">
                <a:latin typeface="Bahnschrift" panose="020B0502040204020203" pitchFamily="34" charset="0"/>
              </a:rPr>
              <a:t>Hedera Hashgraph</a:t>
            </a:r>
            <a:endParaRPr lang="en-IN" sz="1600">
              <a:latin typeface="Bahnschrift" panose="020B0502040204020203" pitchFamily="34" charset="0"/>
            </a:endParaRPr>
          </a:p>
          <a:p>
            <a:pPr lvl="1"/>
            <a:r>
              <a:rPr lang="en-IN" sz="1600">
                <a:latin typeface="Bahnschrift" panose="020B0502040204020203" pitchFamily="34" charset="0"/>
              </a:rPr>
              <a:t>Hedera Token Service API</a:t>
            </a:r>
            <a:endParaRPr lang="en-IN" sz="1600">
              <a:latin typeface="Bahnschrift" panose="020B0502040204020203" pitchFamily="34" charset="0"/>
            </a:endParaRPr>
          </a:p>
          <a:p>
            <a:pPr lvl="1"/>
            <a:r>
              <a:rPr lang="en-IN" sz="1600">
                <a:latin typeface="Bahnschrift" panose="020B0502040204020203" pitchFamily="34" charset="0"/>
              </a:rPr>
              <a:t>Solidity/java</a:t>
            </a:r>
            <a:endParaRPr lang="en-IN" sz="1600">
              <a:latin typeface="Bahnschrift" panose="020B0502040204020203" pitchFamily="34" charset="0"/>
            </a:endParaRPr>
          </a:p>
          <a:p>
            <a:pPr lvl="1"/>
            <a:r>
              <a:rPr lang="en-IN" sz="1600">
                <a:latin typeface="Bahnschrift" panose="020B0502040204020203" pitchFamily="34" charset="0"/>
              </a:rPr>
              <a:t>Veridium</a:t>
            </a:r>
            <a:endParaRPr lang="en-IN" sz="1600">
              <a:latin typeface="Bahnschrift" panose="020B0502040204020203" pitchFamily="34" charset="0"/>
            </a:endParaRPr>
          </a:p>
          <a:p>
            <a:pPr marL="0" indent="0">
              <a:buNone/>
            </a:pPr>
            <a:r>
              <a:rPr lang="en-IN" sz="2000">
                <a:latin typeface="Bahnschrift" panose="020B0502040204020203" pitchFamily="34" charset="0"/>
              </a:rPr>
              <a:t>Front-end development:</a:t>
            </a:r>
            <a:endParaRPr lang="en-IN" sz="2000">
              <a:latin typeface="Bahnschrift" panose="020B0502040204020203" pitchFamily="34" charset="0"/>
            </a:endParaRPr>
          </a:p>
          <a:p>
            <a:pPr lvl="1"/>
            <a:r>
              <a:rPr lang="en-IN" sz="1600">
                <a:latin typeface="Bahnschrift" panose="020B0502040204020203" pitchFamily="34" charset="0"/>
              </a:rPr>
              <a:t>Html CSS, javascript</a:t>
            </a:r>
            <a:endParaRPr lang="en-IN" sz="1600">
              <a:latin typeface="Bahnschrift" panose="020B0502040204020203" pitchFamily="34" charset="0"/>
            </a:endParaRPr>
          </a:p>
          <a:p>
            <a:pPr lvl="1"/>
            <a:r>
              <a:rPr lang="en-IN" sz="1600">
                <a:latin typeface="Bahnschrift" panose="020B0502040204020203" pitchFamily="34" charset="0"/>
              </a:rPr>
              <a:t>React.js/angular </a:t>
            </a:r>
            <a:endParaRPr lang="en-IN" sz="1600">
              <a:latin typeface="Bahnschrift" panose="020B0502040204020203" pitchFamily="34" charset="0"/>
            </a:endParaRPr>
          </a:p>
          <a:p>
            <a:pPr marL="0" indent="0">
              <a:buNone/>
            </a:pPr>
            <a:r>
              <a:rPr lang="en-IN" sz="2000">
                <a:latin typeface="Bahnschrift" panose="020B0502040204020203" pitchFamily="34" charset="0"/>
              </a:rPr>
              <a:t>Middleware and backend:</a:t>
            </a:r>
            <a:endParaRPr lang="en-IN" sz="2000">
              <a:latin typeface="Bahnschrift" panose="020B0502040204020203" pitchFamily="34" charset="0"/>
            </a:endParaRPr>
          </a:p>
          <a:p>
            <a:pPr lvl="1"/>
            <a:r>
              <a:rPr lang="en-IN" sz="1600">
                <a:latin typeface="Bahnschrift" panose="020B0502040204020203" pitchFamily="34" charset="0"/>
              </a:rPr>
              <a:t>Express.js</a:t>
            </a:r>
            <a:endParaRPr lang="en-IN" sz="1600">
              <a:latin typeface="Bahnschrift" panose="020B0502040204020203" pitchFamily="34" charset="0"/>
            </a:endParaRPr>
          </a:p>
          <a:p>
            <a:pPr lvl="1"/>
            <a:r>
              <a:rPr lang="en-IN" sz="1600">
                <a:latin typeface="Bahnschrift" panose="020B0502040204020203" pitchFamily="34" charset="0"/>
              </a:rPr>
              <a:t>Node.js</a:t>
            </a:r>
            <a:endParaRPr lang="en-IN" sz="1600">
              <a:latin typeface="Bahnschrift" panose="020B0502040204020203" pitchFamily="34" charset="0"/>
            </a:endParaRPr>
          </a:p>
          <a:p>
            <a:pPr marL="0" indent="0">
              <a:buNone/>
            </a:pPr>
            <a:r>
              <a:rPr lang="en-IN" sz="2000">
                <a:latin typeface="Bahnschrift" panose="020B0502040204020203" pitchFamily="34" charset="0"/>
              </a:rPr>
              <a:t>Containterization and Deployment automization:</a:t>
            </a:r>
            <a:endParaRPr lang="en-IN" sz="2000">
              <a:latin typeface="Bahnschrift" panose="020B0502040204020203" pitchFamily="34" charset="0"/>
            </a:endParaRPr>
          </a:p>
          <a:p>
            <a:pPr lvl="1"/>
            <a:r>
              <a:rPr lang="en-IN" sz="1600">
                <a:latin typeface="Bahnschrift" panose="020B0502040204020203" pitchFamily="34" charset="0"/>
              </a:rPr>
              <a:t>Docker</a:t>
            </a:r>
            <a:endParaRPr lang="en-IN" sz="1600">
              <a:latin typeface="Bahnschrift" panose="020B0502040204020203" pitchFamily="34" charset="0"/>
            </a:endParaRPr>
          </a:p>
          <a:p>
            <a:pPr lvl="1"/>
            <a:r>
              <a:rPr lang="en-IN" sz="1600">
                <a:latin typeface="Bahnschrift" panose="020B0502040204020203" pitchFamily="34" charset="0"/>
              </a:rPr>
              <a:t>Kubernetes</a:t>
            </a:r>
            <a:endParaRPr lang="en-IN" sz="1600">
              <a:latin typeface="Bahnschrift" panose="020B0502040204020203" pitchFamily="34" charset="0"/>
            </a:endParaRPr>
          </a:p>
          <a:p>
            <a:pPr lvl="1"/>
            <a:r>
              <a:rPr lang="en-IN" sz="1600">
                <a:latin typeface="Bahnschrift" panose="020B0502040204020203" pitchFamily="34" charset="0"/>
              </a:rPr>
              <a:t>Bash scripting</a:t>
            </a:r>
            <a:endParaRPr lang="en-IN" sz="1600">
              <a:latin typeface="Bahnschrift" panose="020B0502040204020203" pitchFamily="34" charset="0"/>
            </a:endParaRPr>
          </a:p>
          <a:p>
            <a:pPr marL="0" indent="0">
              <a:buNone/>
            </a:pPr>
            <a:r>
              <a:rPr lang="en-IN" sz="2000">
                <a:latin typeface="Bahnschrift" panose="020B0502040204020203" pitchFamily="34" charset="0"/>
              </a:rPr>
              <a:t>Documentation and version control:</a:t>
            </a:r>
            <a:endParaRPr lang="en-IN" sz="2000">
              <a:latin typeface="Bahnschrift" panose="020B0502040204020203" pitchFamily="34" charset="0"/>
            </a:endParaRPr>
          </a:p>
          <a:p>
            <a:pPr lvl="1"/>
            <a:r>
              <a:rPr lang="en-IN" sz="1600">
                <a:latin typeface="Bahnschrift" panose="020B0502040204020203" pitchFamily="34" charset="0"/>
              </a:rPr>
              <a:t>Git</a:t>
            </a:r>
            <a:endParaRPr lang="en-IN" sz="1600">
              <a:latin typeface="Bahnschrift" panose="020B0502040204020203" pitchFamily="34" charset="0"/>
            </a:endParaRPr>
          </a:p>
          <a:p>
            <a:pPr lvl="1"/>
            <a:r>
              <a:rPr lang="en-IN" sz="1600">
                <a:latin typeface="Bahnschrift" panose="020B0502040204020203" pitchFamily="34" charset="0"/>
              </a:rPr>
              <a:t>Documentation tools</a:t>
            </a:r>
            <a:endParaRPr lang="en-IN" sz="1600">
              <a:latin typeface="Bahnschrift" panose="020B0502040204020203" pitchFamily="34" charset="0"/>
            </a:endParaRPr>
          </a:p>
          <a:p>
            <a:pPr marL="0" indent="0">
              <a:buNone/>
            </a:pPr>
            <a:endParaRPr lang="en-IN" sz="2400">
              <a:latin typeface="Bahnschrift" panose="020B0502040204020203" pitchFamily="34" charset="0"/>
            </a:endParaRPr>
          </a:p>
          <a:p>
            <a:pPr marL="0" indent="0">
              <a:buNone/>
            </a:pPr>
            <a:endParaRPr lang="en-IN">
              <a:latin typeface="Bahnschrift"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835" y="268941"/>
            <a:ext cx="10735235" cy="1197629"/>
          </a:xfrm>
        </p:spPr>
        <p:txBody>
          <a:bodyPr/>
          <a:lstStyle/>
          <a:p>
            <a:r>
              <a:rPr lang="en-US" b="1">
                <a:latin typeface="Bahnschrift" panose="020B0502040204020203" pitchFamily="34" charset="0"/>
              </a:rPr>
              <a:t>The problem:</a:t>
            </a:r>
            <a:endParaRPr lang="en-IN" b="1">
              <a:latin typeface="Bahnschrift" panose="020B0502040204020203" pitchFamily="34" charset="0"/>
            </a:endParaRPr>
          </a:p>
        </p:txBody>
      </p:sp>
      <p:sp>
        <p:nvSpPr>
          <p:cNvPr id="3" name="Content Placeholder 2"/>
          <p:cNvSpPr>
            <a:spLocks noGrp="1"/>
          </p:cNvSpPr>
          <p:nvPr>
            <p:ph idx="1"/>
          </p:nvPr>
        </p:nvSpPr>
        <p:spPr>
          <a:xfrm>
            <a:off x="838200" y="1466570"/>
            <a:ext cx="10515600" cy="4608139"/>
          </a:xfrm>
        </p:spPr>
        <p:txBody>
          <a:bodyPr>
            <a:normAutofit/>
          </a:bodyPr>
          <a:lstStyle/>
          <a:p>
            <a:r>
              <a:rPr lang="en-US" sz="1800">
                <a:latin typeface="Bahnschrift" panose="020B0502040204020203" pitchFamily="34" charset="0"/>
              </a:rPr>
              <a:t>In Indusrty 4.0, many entities still rely on the combustion of fossil fuels for their functioning, this leads to increase in carbon emissions increasing their carbon footprints and leading to problems like global warming. Hence, a protocol must be developed that reduces or places a cap upto which a company or an industry is allowed to release these greenhouse gases.</a:t>
            </a:r>
            <a:endParaRPr lang="en-US" sz="1800">
              <a:latin typeface="Bahnschrift" panose="020B0502040204020203" pitchFamily="34" charset="0"/>
            </a:endParaRPr>
          </a:p>
          <a:p>
            <a:r>
              <a:rPr lang="en-US" sz="1800" b="0" i="0">
                <a:solidFill>
                  <a:srgbClr val="000000"/>
                </a:solidFill>
                <a:effectLst/>
                <a:latin typeface="Bahnschrift" panose="020B0502040204020203" pitchFamily="34" charset="0"/>
              </a:rPr>
              <a:t>Our long</a:t>
            </a:r>
            <a:r>
              <a:rPr lang="en-US" sz="1800">
                <a:solidFill>
                  <a:srgbClr val="000000"/>
                </a:solidFill>
                <a:latin typeface="Bahnschrift" panose="020B0502040204020203" pitchFamily="34" charset="0"/>
              </a:rPr>
              <a:t>-term goal is t</a:t>
            </a:r>
            <a:r>
              <a:rPr lang="en-US" sz="1800" b="0" i="0">
                <a:solidFill>
                  <a:srgbClr val="000000"/>
                </a:solidFill>
                <a:effectLst/>
                <a:latin typeface="Bahnschrift" panose="020B0502040204020203" pitchFamily="34" charset="0"/>
              </a:rPr>
              <a:t>o limit global warming to 1.5C, in line with the Paris Agreement, we need to cut current greenhouse-gas-emission levels in half by 2030 and reduce them to “net zero” by 2050.</a:t>
            </a:r>
            <a:endParaRPr lang="en-US" sz="1800" b="0" i="0">
              <a:solidFill>
                <a:srgbClr val="000000"/>
              </a:solidFill>
              <a:effectLst/>
              <a:latin typeface="Bahnschrift" panose="020B0502040204020203" pitchFamily="34" charset="0"/>
            </a:endParaRPr>
          </a:p>
          <a:p>
            <a:r>
              <a:rPr lang="en-US" sz="1800">
                <a:solidFill>
                  <a:srgbClr val="000000"/>
                </a:solidFill>
                <a:latin typeface="Bahnschrift" panose="020B0502040204020203" pitchFamily="34" charset="0"/>
              </a:rPr>
              <a:t>To achieve this, the system of carbon credits was brought into the market. It involves the trading of this liberty of carbon emissions amongst organizations. </a:t>
            </a:r>
            <a:endParaRPr lang="en-US" sz="1800">
              <a:solidFill>
                <a:srgbClr val="000000"/>
              </a:solidFill>
              <a:latin typeface="Bahnschrift" panose="020B0502040204020203" pitchFamily="34" charset="0"/>
            </a:endParaRPr>
          </a:p>
          <a:p>
            <a:r>
              <a:rPr lang="en-US" sz="1800">
                <a:solidFill>
                  <a:srgbClr val="000000"/>
                </a:solidFill>
                <a:latin typeface="Bahnschrift" panose="020B0502040204020203" pitchFamily="34" charset="0"/>
              </a:rPr>
              <a:t>In this presentation, we will discuss the approach to building a decentralized system using Hedera hashgraph for facilitating the trading of these carbon credits.</a:t>
            </a:r>
            <a:endParaRPr lang="en-IN" sz="1800">
              <a:latin typeface="Bahnschrif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636" y="203760"/>
            <a:ext cx="10515600" cy="1325563"/>
          </a:xfrm>
        </p:spPr>
        <p:txBody>
          <a:bodyPr/>
          <a:lstStyle/>
          <a:p>
            <a:r>
              <a:rPr lang="en-US" b="1">
                <a:latin typeface="Bahnschrift" panose="020B0502040204020203" pitchFamily="34" charset="0"/>
              </a:rPr>
              <a:t>Carbon Credits (A solution):</a:t>
            </a:r>
            <a:endParaRPr lang="en-IN">
              <a:latin typeface="Bahnschrift" panose="020B0502040204020203" pitchFamily="34" charset="0"/>
            </a:endParaRPr>
          </a:p>
        </p:txBody>
      </p:sp>
      <p:sp>
        <p:nvSpPr>
          <p:cNvPr id="3" name="Content Placeholder 2"/>
          <p:cNvSpPr>
            <a:spLocks noGrp="1"/>
          </p:cNvSpPr>
          <p:nvPr>
            <p:ph idx="1"/>
          </p:nvPr>
        </p:nvSpPr>
        <p:spPr>
          <a:xfrm>
            <a:off x="838200" y="1385887"/>
            <a:ext cx="10515600" cy="4351338"/>
          </a:xfrm>
        </p:spPr>
        <p:txBody>
          <a:bodyPr>
            <a:normAutofit lnSpcReduction="10000"/>
          </a:bodyPr>
          <a:lstStyle/>
          <a:p>
            <a:pPr marL="0" indent="0">
              <a:buNone/>
            </a:pPr>
            <a:r>
              <a:rPr lang="en-US" sz="2400">
                <a:latin typeface="Bahnschrift" panose="020B0502040204020203" pitchFamily="34" charset="0"/>
              </a:rPr>
              <a:t>What are they?</a:t>
            </a:r>
            <a:endParaRPr lang="en-US" sz="2400">
              <a:latin typeface="Bahnschrift" panose="020B0502040204020203" pitchFamily="34" charset="0"/>
            </a:endParaRPr>
          </a:p>
          <a:p>
            <a:pPr marL="0" indent="0">
              <a:buNone/>
            </a:pPr>
            <a:r>
              <a:rPr lang="en-US" sz="2400">
                <a:latin typeface="Bahnschrift" panose="020B0502040204020203" pitchFamily="34" charset="0"/>
              </a:rPr>
              <a:t>	</a:t>
            </a:r>
            <a:r>
              <a:rPr lang="en-US" sz="1800">
                <a:latin typeface="Bahnschrift" panose="020B0502040204020203" pitchFamily="34" charset="0"/>
              </a:rPr>
              <a:t>Carbon credits are tradable units representing the reduction or removal of greenhouse gas 	emissions. They incentivize entities to adopt eco-friendly practices, contributing to global 	climate change mitigation. Credits are generated through emission reduction projects, 	allowing businesses to offset their carbon footprint and promote sustainable development.	In other words, they are tokens that represent how environment-friendly an entity is.</a:t>
            </a:r>
            <a:endParaRPr lang="en-US" sz="1800">
              <a:latin typeface="Bahnschrift" panose="020B0502040204020203" pitchFamily="34" charset="0"/>
            </a:endParaRPr>
          </a:p>
          <a:p>
            <a:pPr marL="0" indent="0">
              <a:buNone/>
            </a:pPr>
            <a:r>
              <a:rPr lang="en-US" sz="2400">
                <a:latin typeface="Bahnschrift" panose="020B0502040204020203" pitchFamily="34" charset="0"/>
              </a:rPr>
              <a:t>How do they work?</a:t>
            </a:r>
            <a:endParaRPr lang="en-US" sz="2400">
              <a:latin typeface="Bahnschrift" panose="020B0502040204020203" pitchFamily="34" charset="0"/>
            </a:endParaRPr>
          </a:p>
          <a:p>
            <a:pPr marL="0" indent="0">
              <a:buNone/>
            </a:pPr>
            <a:r>
              <a:rPr lang="en-US" sz="2400">
                <a:latin typeface="Bahnschrift" panose="020B0502040204020203" pitchFamily="34" charset="0"/>
              </a:rPr>
              <a:t>	</a:t>
            </a:r>
            <a:r>
              <a:rPr lang="en-US" sz="1800">
                <a:latin typeface="Bahnschrift" panose="020B0502040204020203" pitchFamily="34" charset="0"/>
              </a:rPr>
              <a:t>To achieve our sustainable development goals, organizations like </a:t>
            </a:r>
            <a:r>
              <a:rPr lang="en-IN" sz="1800" i="0">
                <a:effectLst/>
                <a:latin typeface="Bahnschrift" panose="020B0502040204020203" pitchFamily="34" charset="0"/>
              </a:rPr>
              <a:t>Clean Development 	Mechanism (CDM) issue these carbon credits by following Verified Carbon Standards </a:t>
            </a:r>
            <a:r>
              <a:rPr lang="en-IN" sz="1800">
                <a:latin typeface="Bahnschrift" panose="020B0502040204020203" pitchFamily="34" charset="0"/>
              </a:rPr>
              <a:t>	companies can earn these carbon credits by carrying out projects that reduce the 	greenhouse emissions from the air (for eg: planting trees etc). These carbon credits can be 	tokenized and traded between companies.</a:t>
            </a:r>
            <a:endParaRPr lang="en-US" sz="1800">
              <a:latin typeface="Bahnschrift" panose="020B0502040204020203" pitchFamily="34" charset="0"/>
            </a:endParaRPr>
          </a:p>
          <a:p>
            <a:pPr marL="0" indent="0">
              <a:buNone/>
            </a:pPr>
            <a:r>
              <a:rPr lang="en-US" sz="2400">
                <a:latin typeface="Bahnschrift" panose="020B0502040204020203" pitchFamily="34" charset="0"/>
              </a:rPr>
              <a:t>	</a:t>
            </a:r>
            <a:endParaRPr lang="en-US" sz="2400">
              <a:latin typeface="Bahnschrift" panose="020B0502040204020203" pitchFamily="34" charset="0"/>
            </a:endParaRPr>
          </a:p>
          <a:p>
            <a:pPr marL="0" indent="0">
              <a:buNone/>
            </a:pPr>
            <a:r>
              <a:rPr lang="en-US" sz="2400">
                <a:latin typeface="Bahnschrift" panose="020B0502040204020203" pitchFamily="34" charset="0"/>
              </a:rPr>
              <a:t>	</a:t>
            </a:r>
            <a:endParaRPr lang="en-US" sz="1800">
              <a:latin typeface="Bahnschrift" panose="020B0502040204020203" pitchFamily="34" charset="0"/>
            </a:endParaRPr>
          </a:p>
          <a:p>
            <a:pPr marL="0" indent="0">
              <a:buNone/>
            </a:pPr>
            <a:endParaRPr lang="en-IN">
              <a:latin typeface="Bahnschrift"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58" y="195262"/>
            <a:ext cx="10515600" cy="1325563"/>
          </a:xfrm>
        </p:spPr>
        <p:txBody>
          <a:bodyPr>
            <a:normAutofit/>
          </a:bodyPr>
          <a:lstStyle/>
          <a:p>
            <a:r>
              <a:rPr lang="en-IN" b="1">
                <a:latin typeface="Bahnschrift" panose="020B0502040204020203" pitchFamily="34" charset="0"/>
              </a:rPr>
              <a:t>Tokenization of carbon credits:</a:t>
            </a:r>
            <a:br>
              <a:rPr lang="en-IN" b="1">
                <a:latin typeface="Bahnschrift" panose="020B0502040204020203" pitchFamily="34" charset="0"/>
              </a:rPr>
            </a:br>
            <a:endParaRPr lang="en-IN" b="1">
              <a:latin typeface="Bahnschrift" panose="020B0502040204020203" pitchFamily="34" charset="0"/>
            </a:endParaRPr>
          </a:p>
        </p:txBody>
      </p:sp>
      <p:graphicFrame>
        <p:nvGraphicFramePr>
          <p:cNvPr id="12" name="Content Placeholder 11"/>
          <p:cNvGraphicFramePr>
            <a:graphicFrameLocks noGrp="1"/>
          </p:cNvGraphicFramePr>
          <p:nvPr>
            <p:ph idx="1"/>
          </p:nvPr>
        </p:nvGraphicFramePr>
        <p:xfrm>
          <a:off x="874058" y="1984094"/>
          <a:ext cx="10242176" cy="437795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15" name="Diagram 14"/>
          <p:cNvGraphicFramePr/>
          <p:nvPr/>
        </p:nvGraphicFramePr>
        <p:xfrm>
          <a:off x="618564" y="2447362"/>
          <a:ext cx="10170459" cy="345141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6" name="TextBox 15"/>
          <p:cNvSpPr txBox="1"/>
          <p:nvPr/>
        </p:nvSpPr>
        <p:spPr>
          <a:xfrm>
            <a:off x="355869" y="1098034"/>
            <a:ext cx="10276272" cy="1200329"/>
          </a:xfrm>
          <a:prstGeom prst="rect">
            <a:avLst/>
          </a:prstGeom>
          <a:noFill/>
        </p:spPr>
        <p:txBody>
          <a:bodyPr wrap="square" rtlCol="0">
            <a:spAutoFit/>
          </a:bodyPr>
          <a:lstStyle/>
          <a:p>
            <a:pPr marL="285750" indent="-285750">
              <a:buFont typeface="Arial" panose="020B0604020202020204" pitchFamily="34" charset="0"/>
              <a:buChar char="•"/>
            </a:pPr>
            <a:r>
              <a:rPr lang="en-IN">
                <a:latin typeface="Bahnschrift" panose="020B0502040204020203" pitchFamily="34" charset="0"/>
              </a:rPr>
              <a:t>Organizations like Clean Development Mechanism (CDM) have the authority of minting Carbon Credit Tokens and hence will have a Treasury Account in their name.</a:t>
            </a:r>
            <a:endParaRPr lang="en-IN">
              <a:latin typeface="Bahnschrift" panose="020B0502040204020203" pitchFamily="34" charset="0"/>
            </a:endParaRPr>
          </a:p>
          <a:p>
            <a:pPr marL="285750" indent="-285750">
              <a:buFont typeface="Arial" panose="020B0604020202020204" pitchFamily="34" charset="0"/>
              <a:buChar char="•"/>
            </a:pPr>
            <a:r>
              <a:rPr lang="en-IN">
                <a:latin typeface="Bahnschrift" panose="020B0502040204020203" pitchFamily="34" charset="0"/>
              </a:rPr>
              <a:t>Trading of Carbon Credits by organizations can be done on platforms like Liquid, Bittrex etc.</a:t>
            </a:r>
            <a:endParaRPr lang="en-IN">
              <a:latin typeface="Bahnschrift" panose="020B0502040204020203" pitchFamily="34" charset="0"/>
            </a:endParaRPr>
          </a:p>
          <a:p>
            <a:pPr marL="285750" indent="-285750">
              <a:buFont typeface="Arial" panose="020B0604020202020204" pitchFamily="34" charset="0"/>
              <a:buChar char="•"/>
            </a:pPr>
            <a:endParaRPr lang="en-IN">
              <a:latin typeface="Bahnschrift"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p:cNvSpPr/>
          <p:nvPr/>
        </p:nvSpPr>
        <p:spPr>
          <a:xfrm>
            <a:off x="968188" y="1577781"/>
            <a:ext cx="2608730" cy="111162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cxnSp>
        <p:nvCxnSpPr>
          <p:cNvPr id="6" name="Straight Arrow Connector 5"/>
          <p:cNvCxnSpPr>
            <a:stCxn id="2" idx="3"/>
          </p:cNvCxnSpPr>
          <p:nvPr/>
        </p:nvCxnSpPr>
        <p:spPr>
          <a:xfrm flipV="1">
            <a:off x="3576918" y="2133592"/>
            <a:ext cx="14971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p:cNvSpPr/>
          <p:nvPr/>
        </p:nvSpPr>
        <p:spPr>
          <a:xfrm>
            <a:off x="5074024" y="1448249"/>
            <a:ext cx="3110752" cy="1389526"/>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cxnSp>
        <p:nvCxnSpPr>
          <p:cNvPr id="9" name="Straight Arrow Connector 8"/>
          <p:cNvCxnSpPr>
            <a:endCxn id="11" idx="0"/>
          </p:cNvCxnSpPr>
          <p:nvPr/>
        </p:nvCxnSpPr>
        <p:spPr>
          <a:xfrm>
            <a:off x="8471647" y="2133592"/>
            <a:ext cx="1" cy="975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p:cNvSpPr/>
          <p:nvPr/>
        </p:nvSpPr>
        <p:spPr>
          <a:xfrm>
            <a:off x="6400805" y="3109387"/>
            <a:ext cx="4141685" cy="151846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2" name="Rectangle: Rounded Corners 11"/>
          <p:cNvSpPr/>
          <p:nvPr/>
        </p:nvSpPr>
        <p:spPr>
          <a:xfrm>
            <a:off x="2646827" y="5002305"/>
            <a:ext cx="2599765" cy="1335741"/>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3" name="Rectangle: Rounded Corners 12"/>
          <p:cNvSpPr/>
          <p:nvPr/>
        </p:nvSpPr>
        <p:spPr>
          <a:xfrm>
            <a:off x="5809129" y="4984376"/>
            <a:ext cx="2599765" cy="1335741"/>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4" name="Rectangle: Rounded Corners 13"/>
          <p:cNvSpPr/>
          <p:nvPr/>
        </p:nvSpPr>
        <p:spPr>
          <a:xfrm>
            <a:off x="8946776" y="5002305"/>
            <a:ext cx="2698377" cy="13178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5" name="Rectangle: Rounded Corners 14"/>
          <p:cNvSpPr/>
          <p:nvPr/>
        </p:nvSpPr>
        <p:spPr>
          <a:xfrm>
            <a:off x="2599764" y="3385688"/>
            <a:ext cx="2599765" cy="1242161"/>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2" name="TextBox 21"/>
          <p:cNvSpPr txBox="1"/>
          <p:nvPr/>
        </p:nvSpPr>
        <p:spPr>
          <a:xfrm>
            <a:off x="215153" y="295835"/>
            <a:ext cx="10085294" cy="769441"/>
          </a:xfrm>
          <a:prstGeom prst="rect">
            <a:avLst/>
          </a:prstGeom>
          <a:noFill/>
        </p:spPr>
        <p:txBody>
          <a:bodyPr wrap="square" rtlCol="0">
            <a:spAutoFit/>
          </a:bodyPr>
          <a:lstStyle/>
          <a:p>
            <a:r>
              <a:rPr lang="en-IN" sz="4400" b="1">
                <a:latin typeface="Bahnschrift" panose="020B0502040204020203" pitchFamily="34" charset="0"/>
              </a:rPr>
              <a:t>User-Flow:</a:t>
            </a:r>
            <a:r>
              <a:rPr lang="en-IN" sz="4400">
                <a:latin typeface="Bahnschrift" panose="020B0502040204020203" pitchFamily="34" charset="0"/>
              </a:rPr>
              <a:t> </a:t>
            </a:r>
            <a:endParaRPr lang="en-IN" sz="4400">
              <a:latin typeface="Bahnschrift" panose="020B0502040204020203" pitchFamily="34" charset="0"/>
            </a:endParaRPr>
          </a:p>
        </p:txBody>
      </p:sp>
      <p:sp>
        <p:nvSpPr>
          <p:cNvPr id="23" name="TextBox 22"/>
          <p:cNvSpPr txBox="1"/>
          <p:nvPr/>
        </p:nvSpPr>
        <p:spPr>
          <a:xfrm>
            <a:off x="1573306" y="1764260"/>
            <a:ext cx="1676400" cy="369332"/>
          </a:xfrm>
          <a:prstGeom prst="rect">
            <a:avLst/>
          </a:prstGeom>
          <a:noFill/>
        </p:spPr>
        <p:txBody>
          <a:bodyPr wrap="square" rtlCol="0">
            <a:spAutoFit/>
          </a:bodyPr>
          <a:lstStyle/>
          <a:p>
            <a:r>
              <a:rPr lang="en-IN"/>
              <a:t>Home-Page</a:t>
            </a:r>
            <a:endParaRPr lang="en-IN"/>
          </a:p>
        </p:txBody>
      </p:sp>
      <p:sp>
        <p:nvSpPr>
          <p:cNvPr id="24" name="TextBox 23"/>
          <p:cNvSpPr txBox="1"/>
          <p:nvPr/>
        </p:nvSpPr>
        <p:spPr>
          <a:xfrm>
            <a:off x="1246092" y="2220829"/>
            <a:ext cx="932329" cy="369332"/>
          </a:xfrm>
          <a:prstGeom prst="rect">
            <a:avLst/>
          </a:prstGeom>
          <a:noFill/>
        </p:spPr>
        <p:txBody>
          <a:bodyPr wrap="square" rtlCol="0">
            <a:spAutoFit/>
          </a:bodyPr>
          <a:lstStyle/>
          <a:p>
            <a:r>
              <a:rPr lang="en-IN"/>
              <a:t>Sign-up</a:t>
            </a:r>
            <a:endParaRPr lang="en-IN"/>
          </a:p>
        </p:txBody>
      </p:sp>
      <p:sp>
        <p:nvSpPr>
          <p:cNvPr id="25" name="TextBox 24"/>
          <p:cNvSpPr txBox="1"/>
          <p:nvPr/>
        </p:nvSpPr>
        <p:spPr>
          <a:xfrm>
            <a:off x="2375646" y="2220829"/>
            <a:ext cx="1004047" cy="369332"/>
          </a:xfrm>
          <a:prstGeom prst="rect">
            <a:avLst/>
          </a:prstGeom>
          <a:noFill/>
        </p:spPr>
        <p:txBody>
          <a:bodyPr wrap="square" rtlCol="0">
            <a:spAutoFit/>
          </a:bodyPr>
          <a:lstStyle/>
          <a:p>
            <a:r>
              <a:rPr lang="en-IN"/>
              <a:t>Login</a:t>
            </a:r>
            <a:endParaRPr lang="en-IN"/>
          </a:p>
        </p:txBody>
      </p:sp>
      <p:sp>
        <p:nvSpPr>
          <p:cNvPr id="26" name="Rectangle 25"/>
          <p:cNvSpPr/>
          <p:nvPr/>
        </p:nvSpPr>
        <p:spPr>
          <a:xfrm>
            <a:off x="6553199" y="1674869"/>
            <a:ext cx="1272989" cy="2151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p:cNvSpPr/>
          <p:nvPr/>
        </p:nvSpPr>
        <p:spPr>
          <a:xfrm>
            <a:off x="6544236" y="2048437"/>
            <a:ext cx="1281952" cy="2151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5246592" y="1603497"/>
            <a:ext cx="1201271" cy="369332"/>
          </a:xfrm>
          <a:prstGeom prst="rect">
            <a:avLst/>
          </a:prstGeom>
          <a:noFill/>
        </p:spPr>
        <p:txBody>
          <a:bodyPr wrap="square" rtlCol="0">
            <a:spAutoFit/>
          </a:bodyPr>
          <a:lstStyle/>
          <a:p>
            <a:r>
              <a:rPr lang="en-IN"/>
              <a:t>Public-Key</a:t>
            </a:r>
            <a:endParaRPr lang="en-IN"/>
          </a:p>
        </p:txBody>
      </p:sp>
      <p:sp>
        <p:nvSpPr>
          <p:cNvPr id="33" name="TextBox 32"/>
          <p:cNvSpPr txBox="1"/>
          <p:nvPr/>
        </p:nvSpPr>
        <p:spPr>
          <a:xfrm>
            <a:off x="5284695" y="1971347"/>
            <a:ext cx="1281952" cy="369332"/>
          </a:xfrm>
          <a:prstGeom prst="rect">
            <a:avLst/>
          </a:prstGeom>
          <a:noFill/>
        </p:spPr>
        <p:txBody>
          <a:bodyPr wrap="square" rtlCol="0">
            <a:spAutoFit/>
          </a:bodyPr>
          <a:lstStyle/>
          <a:p>
            <a:r>
              <a:rPr lang="en-IN"/>
              <a:t>Private key</a:t>
            </a:r>
            <a:endParaRPr lang="en-IN"/>
          </a:p>
        </p:txBody>
      </p:sp>
      <p:sp>
        <p:nvSpPr>
          <p:cNvPr id="34" name="TextBox 33"/>
          <p:cNvSpPr txBox="1"/>
          <p:nvPr/>
        </p:nvSpPr>
        <p:spPr>
          <a:xfrm>
            <a:off x="6176683" y="2450481"/>
            <a:ext cx="735106" cy="369332"/>
          </a:xfrm>
          <a:prstGeom prst="rect">
            <a:avLst/>
          </a:prstGeom>
          <a:noFill/>
        </p:spPr>
        <p:txBody>
          <a:bodyPr wrap="square" rtlCol="0">
            <a:spAutoFit/>
          </a:bodyPr>
          <a:lstStyle/>
          <a:p>
            <a:r>
              <a:rPr lang="en-IN"/>
              <a:t>Verify</a:t>
            </a:r>
            <a:endParaRPr lang="en-IN"/>
          </a:p>
        </p:txBody>
      </p:sp>
      <p:cxnSp>
        <p:nvCxnSpPr>
          <p:cNvPr id="40" name="Straight Arrow Connector 39"/>
          <p:cNvCxnSpPr/>
          <p:nvPr/>
        </p:nvCxnSpPr>
        <p:spPr>
          <a:xfrm>
            <a:off x="7001435" y="4787153"/>
            <a:ext cx="0" cy="197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6015318" y="4787153"/>
            <a:ext cx="9861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6024282" y="4061012"/>
            <a:ext cx="0" cy="726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033248" y="4061012"/>
            <a:ext cx="6633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8184776" y="2124628"/>
            <a:ext cx="286871" cy="0"/>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660777" y="3868618"/>
            <a:ext cx="1048870" cy="369332"/>
          </a:xfrm>
          <a:prstGeom prst="rect">
            <a:avLst/>
          </a:prstGeom>
          <a:noFill/>
        </p:spPr>
        <p:txBody>
          <a:bodyPr wrap="square" rtlCol="0">
            <a:spAutoFit/>
          </a:bodyPr>
          <a:lstStyle/>
          <a:p>
            <a:r>
              <a:rPr lang="en-IN"/>
              <a:t>Buy</a:t>
            </a:r>
            <a:endParaRPr lang="en-IN"/>
          </a:p>
        </p:txBody>
      </p:sp>
      <p:cxnSp>
        <p:nvCxnSpPr>
          <p:cNvPr id="65" name="Straight Connector 64"/>
          <p:cNvCxnSpPr/>
          <p:nvPr/>
        </p:nvCxnSpPr>
        <p:spPr>
          <a:xfrm>
            <a:off x="6911789" y="4237950"/>
            <a:ext cx="0" cy="47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911789" y="4724400"/>
            <a:ext cx="28149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9726706" y="4724400"/>
            <a:ext cx="0" cy="277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7265894" y="3883825"/>
            <a:ext cx="887505" cy="369332"/>
          </a:xfrm>
          <a:prstGeom prst="rect">
            <a:avLst/>
          </a:prstGeom>
          <a:noFill/>
        </p:spPr>
        <p:txBody>
          <a:bodyPr wrap="square" rtlCol="0">
            <a:spAutoFit/>
          </a:bodyPr>
          <a:lstStyle/>
          <a:p>
            <a:r>
              <a:rPr lang="en-IN"/>
              <a:t>Sell</a:t>
            </a:r>
            <a:endParaRPr lang="en-IN"/>
          </a:p>
        </p:txBody>
      </p:sp>
      <p:cxnSp>
        <p:nvCxnSpPr>
          <p:cNvPr id="73" name="Straight Connector 72"/>
          <p:cNvCxnSpPr/>
          <p:nvPr/>
        </p:nvCxnSpPr>
        <p:spPr>
          <a:xfrm>
            <a:off x="7431742" y="4237950"/>
            <a:ext cx="0" cy="5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422776" y="4820952"/>
            <a:ext cx="28731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endCxn id="14" idx="0"/>
          </p:cNvCxnSpPr>
          <p:nvPr/>
        </p:nvCxnSpPr>
        <p:spPr>
          <a:xfrm>
            <a:off x="10295964" y="4820952"/>
            <a:ext cx="1" cy="181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8955730" y="5054311"/>
            <a:ext cx="2277025" cy="369332"/>
          </a:xfrm>
          <a:prstGeom prst="rect">
            <a:avLst/>
          </a:prstGeom>
          <a:noFill/>
        </p:spPr>
        <p:txBody>
          <a:bodyPr wrap="square" rtlCol="0">
            <a:spAutoFit/>
          </a:bodyPr>
          <a:lstStyle/>
          <a:p>
            <a:r>
              <a:rPr lang="en-IN"/>
              <a:t>From</a:t>
            </a:r>
            <a:endParaRPr lang="en-IN"/>
          </a:p>
        </p:txBody>
      </p:sp>
      <p:sp>
        <p:nvSpPr>
          <p:cNvPr id="79" name="TextBox 78"/>
          <p:cNvSpPr txBox="1"/>
          <p:nvPr/>
        </p:nvSpPr>
        <p:spPr>
          <a:xfrm>
            <a:off x="8978143" y="5317882"/>
            <a:ext cx="1147482" cy="369332"/>
          </a:xfrm>
          <a:prstGeom prst="rect">
            <a:avLst/>
          </a:prstGeom>
          <a:noFill/>
        </p:spPr>
        <p:txBody>
          <a:bodyPr wrap="square" rtlCol="0">
            <a:spAutoFit/>
          </a:bodyPr>
          <a:lstStyle/>
          <a:p>
            <a:r>
              <a:rPr lang="en-IN"/>
              <a:t>To</a:t>
            </a:r>
            <a:endParaRPr lang="en-IN"/>
          </a:p>
        </p:txBody>
      </p:sp>
      <p:sp>
        <p:nvSpPr>
          <p:cNvPr id="80" name="TextBox 79"/>
          <p:cNvSpPr txBox="1"/>
          <p:nvPr/>
        </p:nvSpPr>
        <p:spPr>
          <a:xfrm>
            <a:off x="8996082" y="5600270"/>
            <a:ext cx="1335741" cy="369332"/>
          </a:xfrm>
          <a:prstGeom prst="rect">
            <a:avLst/>
          </a:prstGeom>
          <a:noFill/>
        </p:spPr>
        <p:txBody>
          <a:bodyPr wrap="square" rtlCol="0">
            <a:spAutoFit/>
          </a:bodyPr>
          <a:lstStyle/>
          <a:p>
            <a:r>
              <a:rPr lang="en-IN"/>
              <a:t>Credits</a:t>
            </a:r>
            <a:endParaRPr lang="en-IN"/>
          </a:p>
        </p:txBody>
      </p:sp>
      <p:sp>
        <p:nvSpPr>
          <p:cNvPr id="81" name="TextBox 80"/>
          <p:cNvSpPr txBox="1"/>
          <p:nvPr/>
        </p:nvSpPr>
        <p:spPr>
          <a:xfrm>
            <a:off x="9816352" y="5941377"/>
            <a:ext cx="1541930" cy="369332"/>
          </a:xfrm>
          <a:prstGeom prst="rect">
            <a:avLst/>
          </a:prstGeom>
          <a:noFill/>
        </p:spPr>
        <p:txBody>
          <a:bodyPr wrap="square" rtlCol="0">
            <a:spAutoFit/>
          </a:bodyPr>
          <a:lstStyle/>
          <a:p>
            <a:r>
              <a:rPr lang="en-IN"/>
              <a:t>Transaction ID</a:t>
            </a:r>
            <a:endParaRPr lang="en-IN"/>
          </a:p>
        </p:txBody>
      </p:sp>
      <p:sp>
        <p:nvSpPr>
          <p:cNvPr id="82" name="Rectangle 81"/>
          <p:cNvSpPr/>
          <p:nvPr/>
        </p:nvSpPr>
        <p:spPr>
          <a:xfrm>
            <a:off x="9816352" y="5135271"/>
            <a:ext cx="1425357" cy="192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r:id="rId1" p14:bwMode="auto">
            <p14:nvContentPartPr>
              <p14:cNvPr id="88" name="Ink 87"/>
              <p14:cNvContentPartPr/>
              <p14:nvPr/>
            </p14:nvContentPartPr>
            <p14:xfrm>
              <a:off x="-708459" y="412299"/>
              <a:ext cx="360" cy="360"/>
            </p14:xfrm>
          </p:contentPart>
        </mc:Choice>
        <mc:Fallback xmlns="">
          <p:pic>
            <p:nvPicPr>
              <p:cNvPr id="88" name="Ink 87"/>
            </p:nvPicPr>
            <p:blipFill>
              <a:blip r:embed="rId2"/>
            </p:blipFill>
            <p:spPr>
              <a:xfrm>
                <a:off x="-708459" y="412299"/>
                <a:ext cx="360" cy="360"/>
              </a:xfrm>
              <a:prstGeom prst="rect"/>
            </p:spPr>
          </p:pic>
        </mc:Fallback>
      </mc:AlternateContent>
      <p:sp>
        <p:nvSpPr>
          <p:cNvPr id="91" name="Rectangle 90"/>
          <p:cNvSpPr/>
          <p:nvPr/>
        </p:nvSpPr>
        <p:spPr>
          <a:xfrm>
            <a:off x="9816352" y="5414841"/>
            <a:ext cx="1447770" cy="1889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Rectangle 91"/>
          <p:cNvSpPr/>
          <p:nvPr/>
        </p:nvSpPr>
        <p:spPr>
          <a:xfrm>
            <a:off x="9816353" y="5692127"/>
            <a:ext cx="1447769" cy="1889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TextBox 92"/>
          <p:cNvSpPr txBox="1"/>
          <p:nvPr/>
        </p:nvSpPr>
        <p:spPr>
          <a:xfrm>
            <a:off x="7292788" y="3176429"/>
            <a:ext cx="2232212" cy="369332"/>
          </a:xfrm>
          <a:prstGeom prst="rect">
            <a:avLst/>
          </a:prstGeom>
          <a:noFill/>
        </p:spPr>
        <p:txBody>
          <a:bodyPr wrap="square" rtlCol="0">
            <a:spAutoFit/>
          </a:bodyPr>
          <a:lstStyle/>
          <a:p>
            <a:r>
              <a:rPr lang="en-IN"/>
              <a:t>Organization name</a:t>
            </a:r>
            <a:endParaRPr lang="en-IN"/>
          </a:p>
        </p:txBody>
      </p:sp>
      <p:sp>
        <p:nvSpPr>
          <p:cNvPr id="94" name="TextBox 93"/>
          <p:cNvSpPr txBox="1"/>
          <p:nvPr/>
        </p:nvSpPr>
        <p:spPr>
          <a:xfrm>
            <a:off x="6660777" y="3566959"/>
            <a:ext cx="878541" cy="369332"/>
          </a:xfrm>
          <a:prstGeom prst="rect">
            <a:avLst/>
          </a:prstGeom>
          <a:noFill/>
        </p:spPr>
        <p:txBody>
          <a:bodyPr wrap="square" rtlCol="0">
            <a:spAutoFit/>
          </a:bodyPr>
          <a:lstStyle/>
          <a:p>
            <a:r>
              <a:rPr lang="en-IN"/>
              <a:t>Wallet</a:t>
            </a:r>
            <a:endParaRPr lang="en-IN"/>
          </a:p>
        </p:txBody>
      </p:sp>
      <p:cxnSp>
        <p:nvCxnSpPr>
          <p:cNvPr id="96" name="Straight Arrow Connector 95"/>
          <p:cNvCxnSpPr/>
          <p:nvPr/>
        </p:nvCxnSpPr>
        <p:spPr>
          <a:xfrm flipH="1">
            <a:off x="5199529" y="3773932"/>
            <a:ext cx="1461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590799" y="3683602"/>
            <a:ext cx="2602187" cy="646331"/>
          </a:xfrm>
          <a:prstGeom prst="rect">
            <a:avLst/>
          </a:prstGeom>
          <a:noFill/>
        </p:spPr>
        <p:txBody>
          <a:bodyPr wrap="none" rtlCol="0">
            <a:spAutoFit/>
          </a:bodyPr>
          <a:lstStyle/>
          <a:p>
            <a:pPr marL="285750" indent="-285750">
              <a:buFont typeface="Arial" panose="020B0604020202020204" pitchFamily="34" charset="0"/>
              <a:buChar char="•"/>
            </a:pPr>
            <a:r>
              <a:rPr lang="en-IN"/>
              <a:t>List of transactions</a:t>
            </a:r>
            <a:endParaRPr lang="en-IN"/>
          </a:p>
          <a:p>
            <a:pPr marL="285750" indent="-285750">
              <a:buFont typeface="Arial" panose="020B0604020202020204" pitchFamily="34" charset="0"/>
              <a:buChar char="•"/>
            </a:pPr>
            <a:r>
              <a:rPr lang="en-IN"/>
              <a:t>Balance (No of credits)</a:t>
            </a:r>
            <a:endParaRPr lang="en-IN"/>
          </a:p>
        </p:txBody>
      </p:sp>
      <p:sp>
        <p:nvSpPr>
          <p:cNvPr id="99" name="TextBox 98"/>
          <p:cNvSpPr txBox="1"/>
          <p:nvPr/>
        </p:nvSpPr>
        <p:spPr>
          <a:xfrm>
            <a:off x="5936878" y="5094009"/>
            <a:ext cx="2129114" cy="923330"/>
          </a:xfrm>
          <a:prstGeom prst="rect">
            <a:avLst/>
          </a:prstGeom>
          <a:noFill/>
        </p:spPr>
        <p:txBody>
          <a:bodyPr wrap="square" rtlCol="0">
            <a:spAutoFit/>
          </a:bodyPr>
          <a:lstStyle/>
          <a:p>
            <a:pPr marL="285750" indent="-285750">
              <a:buFont typeface="Arial" panose="020B0604020202020204" pitchFamily="34" charset="0"/>
              <a:buChar char="•"/>
            </a:pPr>
            <a:r>
              <a:rPr lang="en-IN"/>
              <a:t>Organization ID</a:t>
            </a:r>
            <a:endParaRPr lang="en-IN"/>
          </a:p>
          <a:p>
            <a:pPr marL="285750" indent="-285750">
              <a:buFont typeface="Arial" panose="020B0604020202020204" pitchFamily="34" charset="0"/>
              <a:buChar char="•"/>
            </a:pPr>
            <a:r>
              <a:rPr lang="en-IN"/>
              <a:t>Authentication files</a:t>
            </a:r>
            <a:endParaRPr lang="en-IN"/>
          </a:p>
        </p:txBody>
      </p:sp>
      <p:cxnSp>
        <p:nvCxnSpPr>
          <p:cNvPr id="102" name="Straight Connector 101"/>
          <p:cNvCxnSpPr>
            <a:stCxn id="13" idx="1"/>
            <a:endCxn id="12" idx="3"/>
          </p:cNvCxnSpPr>
          <p:nvPr/>
        </p:nvCxnSpPr>
        <p:spPr>
          <a:xfrm flipH="1">
            <a:off x="5246592" y="5652247"/>
            <a:ext cx="562537" cy="179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899646" y="4742330"/>
            <a:ext cx="0" cy="259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3899646" y="4742330"/>
            <a:ext cx="18243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723963" y="3683602"/>
            <a:ext cx="0" cy="1061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3146612" y="2586446"/>
            <a:ext cx="0" cy="41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5719482" y="3693722"/>
            <a:ext cx="9099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2877669" y="5231621"/>
            <a:ext cx="2082051" cy="923330"/>
          </a:xfrm>
          <a:prstGeom prst="rect">
            <a:avLst/>
          </a:prstGeom>
          <a:noFill/>
        </p:spPr>
        <p:txBody>
          <a:bodyPr wrap="square" rtlCol="0">
            <a:spAutoFit/>
          </a:bodyPr>
          <a:lstStyle/>
          <a:p>
            <a:r>
              <a:rPr lang="en-IN"/>
              <a:t>UNCC</a:t>
            </a:r>
            <a:endParaRPr lang="en-IN"/>
          </a:p>
          <a:p>
            <a:r>
              <a:rPr lang="en-IN"/>
              <a:t>Carbon Credits issance</a:t>
            </a: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Thankyou</a:t>
            </a:r>
            <a:endParaRPr lang="en-IN" altLang="en-US"/>
          </a:p>
        </p:txBody>
      </p:sp>
      <p:sp>
        <p:nvSpPr>
          <p:cNvPr id="3" name="Content Placeholder 2"/>
          <p:cNvSpPr>
            <a:spLocks noGrp="1"/>
          </p:cNvSpPr>
          <p:nvPr>
            <p:ph idx="1"/>
          </p:nvPr>
        </p:nvSpPr>
        <p:spPr/>
        <p:txBody>
          <a:bodyPr/>
          <a:p>
            <a:r>
              <a:rPr lang="en-IN" altLang="en-US"/>
              <a:t>Mohammed Abdul Jabbar Khan 21241A66H0</a:t>
            </a:r>
            <a:endParaRPr lang="en-IN" altLang="en-US"/>
          </a:p>
          <a:p>
            <a:r>
              <a:rPr lang="en-IN" altLang="en-US"/>
              <a:t>Pratham Masade 21241A66H7</a:t>
            </a:r>
            <a:endParaRPr lang="en-IN" altLang="en-US"/>
          </a:p>
          <a:p>
            <a:r>
              <a:rPr lang="en-IN" altLang="en-US"/>
              <a:t>Srivasanth Potluri 21241A66J7</a:t>
            </a:r>
            <a:endParaRPr lang="en-IN" altLang="en-US"/>
          </a:p>
          <a:p>
            <a:r>
              <a:rPr lang="en-IN" altLang="en-US"/>
              <a:t>Akshitha Bodula 23245A3201</a:t>
            </a:r>
            <a:endParaRPr lang="en-IN" altLang="en-US"/>
          </a:p>
          <a:p>
            <a:r>
              <a:rPr lang="en-IN" altLang="en-US"/>
              <a:t>Akash Reddy Bheemudi 22241A6605</a:t>
            </a:r>
            <a:endParaRPr lang="en-IN" altLang="en-US"/>
          </a:p>
          <a:p>
            <a:r>
              <a:rPr lang="en-IN" altLang="en-US"/>
              <a:t>Bytakpatil Balaji 22241A6608</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2889</Words>
  <Application>WPS Presentation</Application>
  <PresentationFormat>Widescreen</PresentationFormat>
  <Paragraphs>96</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Bahnschrift</vt:lpstr>
      <vt:lpstr>Microsoft YaHei</vt:lpstr>
      <vt:lpstr>Arial Unicode MS</vt:lpstr>
      <vt:lpstr>Calibri Light</vt:lpstr>
      <vt:lpstr>Calibri</vt:lpstr>
      <vt:lpstr>Office Theme</vt:lpstr>
      <vt:lpstr>Decentralization of carbon credits for sustainable campuses using Hedera hashgraph</vt:lpstr>
      <vt:lpstr>Technology stack:</vt:lpstr>
      <vt:lpstr>The problem:</vt:lpstr>
      <vt:lpstr>Carbon Credits (A solution):</vt:lpstr>
      <vt:lpstr>Tokenization of carbon credits: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Decentralization of carbon credits for sustainable campuses using Hedera hashgraph</dc:title>
  <dc:creator>Pratham Masade</dc:creator>
  <cp:lastModifiedBy>Abdul Jabbar Khan</cp:lastModifiedBy>
  <cp:revision>5</cp:revision>
  <dcterms:created xsi:type="dcterms:W3CDTF">2023-12-03T12:55:00Z</dcterms:created>
  <dcterms:modified xsi:type="dcterms:W3CDTF">2023-12-07T16:32:18Z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2A4CA4516F94411A8A68EDD3FD058737_12</vt:lpwstr>
  </property>
  <property fmtid="{D5CDD505-2E9C-101B-9397-08002B2CF9AE}" pid="3" name="KSOProductBuildVer">
    <vt:lpwstr>1033-12.2.0.13306</vt:lpwstr>
  </property>
</Properties>
</file>