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770" r:id="rId2"/>
    <p:sldMasterId id="2147483786" r:id="rId3"/>
  </p:sldMasterIdLst>
  <p:notesMasterIdLst>
    <p:notesMasterId r:id="rId8"/>
  </p:notesMasterIdLst>
  <p:handoutMasterIdLst>
    <p:handoutMasterId r:id="rId9"/>
  </p:handoutMasterIdLst>
  <p:sldIdLst>
    <p:sldId id="655" r:id="rId4"/>
    <p:sldId id="683" r:id="rId5"/>
    <p:sldId id="684" r:id="rId6"/>
    <p:sldId id="661" r:id="rId7"/>
  </p:sldIdLst>
  <p:sldSz cx="10515600" cy="7589838"/>
  <p:notesSz cx="7010400" cy="9296400"/>
  <p:custDataLst>
    <p:tags r:id="rId10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1391">
          <p15:clr>
            <a:srgbClr val="A4A3A4"/>
          </p15:clr>
        </p15:guide>
        <p15:guide id="3" orient="horz" pos="2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9900"/>
    <a:srgbClr val="336600"/>
    <a:srgbClr val="CC3300"/>
    <a:srgbClr val="FF0000"/>
    <a:srgbClr val="FFFFFF"/>
    <a:srgbClr val="CC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96" autoAdjust="0"/>
    <p:restoredTop sz="81289" autoAdjust="0"/>
  </p:normalViewPr>
  <p:slideViewPr>
    <p:cSldViewPr snapToGrid="0" snapToObjects="1">
      <p:cViewPr varScale="1">
        <p:scale>
          <a:sx n="61" d="100"/>
          <a:sy n="61" d="100"/>
        </p:scale>
        <p:origin x="1018" y="48"/>
      </p:cViewPr>
      <p:guideLst>
        <p:guide orient="horz" pos="2390"/>
        <p:guide pos="1391"/>
        <p:guide orient="horz" pos="2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-2280" y="-664"/>
      </p:cViewPr>
      <p:guideLst>
        <p:guide orient="horz" pos="2927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194" tIns="47098" rIns="94194" bIns="47098" numCol="1" anchor="ctr" anchorCtr="0" compatLnSpc="1">
            <a:prstTxWarp prst="textNoShape">
              <a:avLst/>
            </a:prstTxWarp>
          </a:bodyPr>
          <a:lstStyle>
            <a:lvl1pPr algn="l" defTabSz="94258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194" tIns="47098" rIns="94194" bIns="47098" numCol="1" anchor="ctr" anchorCtr="0" compatLnSpc="1">
            <a:prstTxWarp prst="textNoShape">
              <a:avLst/>
            </a:prstTxWarp>
          </a:bodyPr>
          <a:lstStyle>
            <a:lvl1pPr algn="r" defTabSz="94258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194" tIns="47098" rIns="94194" bIns="47098" numCol="1" anchor="b" anchorCtr="0" compatLnSpc="1">
            <a:prstTxWarp prst="textNoShape">
              <a:avLst/>
            </a:prstTxWarp>
          </a:bodyPr>
          <a:lstStyle>
            <a:lvl1pPr algn="l" defTabSz="94258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194" tIns="47098" rIns="94194" bIns="47098" numCol="1" anchor="b" anchorCtr="0" compatLnSpc="1">
            <a:prstTxWarp prst="textNoShape">
              <a:avLst/>
            </a:prstTxWarp>
          </a:bodyPr>
          <a:lstStyle>
            <a:lvl1pPr algn="r" defTabSz="942583">
              <a:defRPr sz="1200"/>
            </a:lvl1pPr>
          </a:lstStyle>
          <a:p>
            <a:pPr>
              <a:defRPr/>
            </a:pPr>
            <a:fld id="{C608E201-5E1C-433D-93A6-C87956336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1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4" tIns="47098" rIns="94194" bIns="47098" numCol="1" anchor="t" anchorCtr="0" compatLnSpc="1">
            <a:prstTxWarp prst="textNoShape">
              <a:avLst/>
            </a:prstTxWarp>
          </a:bodyPr>
          <a:lstStyle>
            <a:lvl1pPr algn="l" defTabSz="94258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4" tIns="47098" rIns="94194" bIns="47098" numCol="1" anchor="t" anchorCtr="0" compatLnSpc="1">
            <a:prstTxWarp prst="textNoShape">
              <a:avLst/>
            </a:prstTxWarp>
          </a:bodyPr>
          <a:lstStyle>
            <a:lvl1pPr algn="r" defTabSz="94258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96913"/>
            <a:ext cx="482917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4" tIns="47098" rIns="94194" bIns="470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4" tIns="47098" rIns="94194" bIns="47098" numCol="1" anchor="b" anchorCtr="0" compatLnSpc="1">
            <a:prstTxWarp prst="textNoShape">
              <a:avLst/>
            </a:prstTxWarp>
          </a:bodyPr>
          <a:lstStyle>
            <a:lvl1pPr algn="l" defTabSz="94258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4" tIns="47098" rIns="94194" bIns="47098" numCol="1" anchor="b" anchorCtr="0" compatLnSpc="1">
            <a:prstTxWarp prst="textNoShape">
              <a:avLst/>
            </a:prstTxWarp>
          </a:bodyPr>
          <a:lstStyle>
            <a:lvl1pPr algn="r" defTabSz="942583">
              <a:defRPr sz="1200"/>
            </a:lvl1pPr>
          </a:lstStyle>
          <a:p>
            <a:pPr>
              <a:defRPr/>
            </a:pPr>
            <a:fld id="{971D563D-55D3-4BE6-804D-A1FD8F8AD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27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88CE6589-FA74-41C1-8A75-2029531B5F58}" type="slidenum">
              <a:rPr lang="en-US" smtClean="0"/>
              <a:pPr defTabSz="941388"/>
              <a:t>1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696913"/>
            <a:ext cx="4829175" cy="34861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5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D563D-55D3-4BE6-804D-A1FD8F8ADFF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6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D563D-55D3-4BE6-804D-A1FD8F8ADFF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D563D-55D3-4BE6-804D-A1FD8F8ADFF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3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0576" y="674689"/>
            <a:ext cx="8934450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6389" y="2530475"/>
            <a:ext cx="7362825" cy="33734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8089" y="422276"/>
            <a:ext cx="225583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575" y="422276"/>
            <a:ext cx="6615113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357772"/>
            <a:ext cx="8938260" cy="1626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40" y="4300908"/>
            <a:ext cx="7360920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B51-4BF3-424A-86D6-D63D29B104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14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5807-633C-4411-AC79-2BED954BDC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7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0" y="4877175"/>
            <a:ext cx="8938260" cy="15074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0" y="3216899"/>
            <a:ext cx="8938260" cy="16602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5F85-004F-4322-B058-6002EB5C44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7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0" y="1770965"/>
            <a:ext cx="4644390" cy="5008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0" y="1770965"/>
            <a:ext cx="4644390" cy="5008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A3A8-6160-4126-AEEE-089BEDFCD1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5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698931"/>
            <a:ext cx="4646216" cy="7080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" y="2406962"/>
            <a:ext cx="4646216" cy="43729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1" y="1698931"/>
            <a:ext cx="4648041" cy="7080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1" y="2406962"/>
            <a:ext cx="4648041" cy="43729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8960-354E-414D-BE15-9DE058F4F5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19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4C5A-531F-47AE-9DCA-2FCDC63CF8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77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3B98-927E-474D-A70E-C771B0F741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2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1" y="302188"/>
            <a:ext cx="3459560" cy="12860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09" y="302191"/>
            <a:ext cx="5878513" cy="64777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1" y="1588246"/>
            <a:ext cx="3459560" cy="51916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F7E-E599-4E6B-903E-33036384CA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2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1" y="5312887"/>
            <a:ext cx="6309360" cy="627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1" y="678166"/>
            <a:ext cx="6309360" cy="4553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1" y="5940103"/>
            <a:ext cx="6309360" cy="890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3EBD-A004-48D5-B2E0-90E72ADE23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12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2D9-4846-4270-AFA7-D548593003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72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0" y="303948"/>
            <a:ext cx="2366010" cy="64759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0" y="303948"/>
            <a:ext cx="6922770" cy="64759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3C46-2F11-493E-A6E2-FDF146E736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CA99-005F-43F9-B816-A449110734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4876801"/>
            <a:ext cx="893921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63" y="3216275"/>
            <a:ext cx="893921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6" y="1685925"/>
            <a:ext cx="4391025" cy="5060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1" y="1685925"/>
            <a:ext cx="4391025" cy="5060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3" y="303213"/>
            <a:ext cx="94646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463" y="1698626"/>
            <a:ext cx="4646612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63" y="2406651"/>
            <a:ext cx="4646612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939" y="1698626"/>
            <a:ext cx="4648200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939" y="2406651"/>
            <a:ext cx="4648200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3" y="301627"/>
            <a:ext cx="3459162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26" y="301625"/>
            <a:ext cx="5878513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463" y="1587500"/>
            <a:ext cx="3459162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576" y="5313363"/>
            <a:ext cx="6310313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0576" y="677864"/>
            <a:ext cx="6310313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0576" y="5940425"/>
            <a:ext cx="6310313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9475" y="422275"/>
            <a:ext cx="893445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715" tIns="49858" rIns="99715" bIns="498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6" y="1685925"/>
            <a:ext cx="893445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715" tIns="49858" rIns="99715" bIns="49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205289" y="7081838"/>
            <a:ext cx="5608637" cy="516188"/>
          </a:xfrm>
          <a:prstGeom prst="rect">
            <a:avLst/>
          </a:prstGeom>
          <a:noFill/>
          <a:ln>
            <a:noFill/>
          </a:ln>
          <a:extLst/>
        </p:spPr>
        <p:txBody>
          <a:bodyPr lIns="99715" tIns="49858" rIns="99715" bIns="49858">
            <a:spAutoFit/>
          </a:bodyPr>
          <a:lstStyle>
            <a:lvl1pPr defTabSz="9969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69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69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69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69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969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969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969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969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Arial" charset="0"/>
              </a:rPr>
              <a:t>Bureau of Transportation Statistics</a:t>
            </a:r>
          </a:p>
          <a:p>
            <a:pPr algn="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Arial" charset="0"/>
              </a:rPr>
              <a:t>U.S. Department of Transportation</a:t>
            </a:r>
            <a:endParaRPr lang="en-US" sz="2600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790576" y="1603375"/>
            <a:ext cx="8934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790576" y="6915150"/>
            <a:ext cx="8934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996950" rtl="0" eaLnBrk="0" fontAlgn="base" hangingPunct="0">
        <a:spcBef>
          <a:spcPct val="0"/>
        </a:spcBef>
        <a:spcAft>
          <a:spcPct val="0"/>
        </a:spcAft>
        <a:defRPr sz="3900" i="1">
          <a:solidFill>
            <a:schemeClr val="accent2"/>
          </a:solidFill>
          <a:latin typeface="+mj-lt"/>
          <a:ea typeface="MS PGothic" pitchFamily="34" charset="-128"/>
          <a:cs typeface="ＭＳ Ｐゴシック" charset="0"/>
        </a:defRPr>
      </a:lvl1pPr>
      <a:lvl2pPr algn="l" defTabSz="996950" rtl="0" eaLnBrk="0" fontAlgn="base" hangingPunct="0">
        <a:spcBef>
          <a:spcPct val="0"/>
        </a:spcBef>
        <a:spcAft>
          <a:spcPct val="0"/>
        </a:spcAft>
        <a:defRPr sz="3900" i="1">
          <a:solidFill>
            <a:schemeClr val="accent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996950" rtl="0" eaLnBrk="0" fontAlgn="base" hangingPunct="0">
        <a:spcBef>
          <a:spcPct val="0"/>
        </a:spcBef>
        <a:spcAft>
          <a:spcPct val="0"/>
        </a:spcAft>
        <a:defRPr sz="3900" i="1">
          <a:solidFill>
            <a:schemeClr val="accent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996950" rtl="0" eaLnBrk="0" fontAlgn="base" hangingPunct="0">
        <a:spcBef>
          <a:spcPct val="0"/>
        </a:spcBef>
        <a:spcAft>
          <a:spcPct val="0"/>
        </a:spcAft>
        <a:defRPr sz="3900" i="1">
          <a:solidFill>
            <a:schemeClr val="accent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996950" rtl="0" eaLnBrk="0" fontAlgn="base" hangingPunct="0">
        <a:spcBef>
          <a:spcPct val="0"/>
        </a:spcBef>
        <a:spcAft>
          <a:spcPct val="0"/>
        </a:spcAft>
        <a:defRPr sz="3900" i="1">
          <a:solidFill>
            <a:schemeClr val="accent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defTabSz="996950" rtl="0" eaLnBrk="0" fontAlgn="base" hangingPunct="0">
        <a:spcBef>
          <a:spcPct val="0"/>
        </a:spcBef>
        <a:spcAft>
          <a:spcPct val="0"/>
        </a:spcAft>
        <a:defRPr sz="3900" i="1">
          <a:solidFill>
            <a:schemeClr val="accent2"/>
          </a:solidFill>
          <a:latin typeface="Arial" charset="0"/>
        </a:defRPr>
      </a:lvl6pPr>
      <a:lvl7pPr marL="914400" algn="l" defTabSz="996950" rtl="0" eaLnBrk="0" fontAlgn="base" hangingPunct="0">
        <a:spcBef>
          <a:spcPct val="0"/>
        </a:spcBef>
        <a:spcAft>
          <a:spcPct val="0"/>
        </a:spcAft>
        <a:defRPr sz="3900" i="1">
          <a:solidFill>
            <a:schemeClr val="accent2"/>
          </a:solidFill>
          <a:latin typeface="Arial" charset="0"/>
        </a:defRPr>
      </a:lvl7pPr>
      <a:lvl8pPr marL="1371600" algn="l" defTabSz="996950" rtl="0" eaLnBrk="0" fontAlgn="base" hangingPunct="0">
        <a:spcBef>
          <a:spcPct val="0"/>
        </a:spcBef>
        <a:spcAft>
          <a:spcPct val="0"/>
        </a:spcAft>
        <a:defRPr sz="3900" i="1">
          <a:solidFill>
            <a:schemeClr val="accent2"/>
          </a:solidFill>
          <a:latin typeface="Arial" charset="0"/>
        </a:defRPr>
      </a:lvl8pPr>
      <a:lvl9pPr marL="1828800" algn="l" defTabSz="996950" rtl="0" eaLnBrk="0" fontAlgn="base" hangingPunct="0">
        <a:spcBef>
          <a:spcPct val="0"/>
        </a:spcBef>
        <a:spcAft>
          <a:spcPct val="0"/>
        </a:spcAft>
        <a:defRPr sz="3900" i="1">
          <a:solidFill>
            <a:schemeClr val="accent2"/>
          </a:solidFill>
          <a:latin typeface="Arial" charset="0"/>
        </a:defRPr>
      </a:lvl9pPr>
    </p:titleStyle>
    <p:bodyStyle>
      <a:lvl1pPr marL="373063" indent="-373063" algn="l" defTabSz="99695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3"/>
        </a:buBlip>
        <a:defRPr sz="31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811213" indent="-312738" algn="l" defTabSz="996950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Ø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1246188" indent="-249238" algn="l" defTabSz="996950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Ü"/>
        <a:defRPr sz="2200">
          <a:solidFill>
            <a:schemeClr val="tx1"/>
          </a:solidFill>
          <a:latin typeface="+mn-lt"/>
          <a:ea typeface="MS PGothic" pitchFamily="34" charset="-128"/>
        </a:defRPr>
      </a:lvl3pPr>
      <a:lvl4pPr marL="1746250" indent="-250825" algn="l" defTabSz="996950" rtl="0" eaLnBrk="0" fontAlgn="base" hangingPunct="0">
        <a:spcBef>
          <a:spcPct val="20000"/>
        </a:spcBef>
        <a:spcAft>
          <a:spcPct val="0"/>
        </a:spcAft>
        <a:buSzPct val="115000"/>
        <a:buFont typeface="Wingdings" pitchFamily="2" charset="2"/>
        <a:buChar char="w"/>
        <a:defRPr sz="2200">
          <a:solidFill>
            <a:schemeClr val="tx1"/>
          </a:solidFill>
          <a:latin typeface="+mn-lt"/>
          <a:ea typeface="MS PGothic" pitchFamily="34" charset="-128"/>
        </a:defRPr>
      </a:lvl4pPr>
      <a:lvl5pPr marL="2243138" indent="-249238" algn="l" defTabSz="99695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2200">
          <a:solidFill>
            <a:schemeClr val="tx1"/>
          </a:solidFill>
          <a:latin typeface="+mn-lt"/>
          <a:ea typeface="MS PGothic" pitchFamily="34" charset="-128"/>
        </a:defRPr>
      </a:lvl5pPr>
      <a:lvl6pPr marL="2700338" indent="-249238" algn="l" defTabSz="99695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2200">
          <a:solidFill>
            <a:schemeClr val="tx1"/>
          </a:solidFill>
          <a:latin typeface="+mn-lt"/>
        </a:defRPr>
      </a:lvl6pPr>
      <a:lvl7pPr marL="3157538" indent="-249238" algn="l" defTabSz="99695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2200">
          <a:solidFill>
            <a:schemeClr val="tx1"/>
          </a:solidFill>
          <a:latin typeface="+mn-lt"/>
        </a:defRPr>
      </a:lvl7pPr>
      <a:lvl8pPr marL="3614738" indent="-249238" algn="l" defTabSz="99695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2200">
          <a:solidFill>
            <a:schemeClr val="tx1"/>
          </a:solidFill>
          <a:latin typeface="+mn-lt"/>
        </a:defRPr>
      </a:lvl8pPr>
      <a:lvl9pPr marL="4071938" indent="-249238" algn="l" defTabSz="99695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301" y="316883"/>
            <a:ext cx="9464040" cy="1264973"/>
          </a:xfrm>
          <a:prstGeom prst="rect">
            <a:avLst/>
          </a:prstGeom>
        </p:spPr>
        <p:txBody>
          <a:bodyPr vert="horz" lIns="103455" tIns="51728" rIns="103455" bIns="5172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770964"/>
            <a:ext cx="9464040" cy="5008942"/>
          </a:xfrm>
          <a:prstGeom prst="rect">
            <a:avLst/>
          </a:prstGeom>
        </p:spPr>
        <p:txBody>
          <a:bodyPr vert="horz" lIns="103455" tIns="51728" rIns="103455" bIns="517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7034657"/>
            <a:ext cx="2453640" cy="404089"/>
          </a:xfrm>
          <a:prstGeom prst="rect">
            <a:avLst/>
          </a:prstGeom>
        </p:spPr>
        <p:txBody>
          <a:bodyPr vert="horz" lIns="103455" tIns="51728" rIns="103455" bIns="5172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E816139-536A-493C-A873-BAE8C8EBE72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0" y="7034657"/>
            <a:ext cx="3329940" cy="404089"/>
          </a:xfrm>
          <a:prstGeom prst="rect">
            <a:avLst/>
          </a:prstGeom>
        </p:spPr>
        <p:txBody>
          <a:bodyPr vert="horz" lIns="103455" tIns="51728" rIns="103455" bIns="5172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7034657"/>
            <a:ext cx="2453640" cy="404089"/>
          </a:xfrm>
          <a:prstGeom prst="rect">
            <a:avLst/>
          </a:prstGeom>
        </p:spPr>
        <p:txBody>
          <a:bodyPr vert="horz" lIns="103455" tIns="51728" rIns="103455" bIns="5172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27" y="7083849"/>
            <a:ext cx="2243640" cy="27829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525780" y="1602299"/>
            <a:ext cx="9464040" cy="0"/>
          </a:xfrm>
          <a:prstGeom prst="line">
            <a:avLst/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37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1034552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957" indent="-387957" algn="l" defTabSz="1034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0574" indent="-323298" algn="l" defTabSz="1034552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190" indent="-258638" algn="l" defTabSz="1034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0466" indent="-258638" algn="l" defTabSz="10345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7742" indent="-258638" algn="l" defTabSz="1034552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5018" indent="-258638" algn="l" defTabSz="1034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62295" indent="-258638" algn="l" defTabSz="1034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79571" indent="-258638" algn="l" defTabSz="1034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96847" indent="-258638" algn="l" defTabSz="1034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45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7276" algn="l" defTabSz="10345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4552" algn="l" defTabSz="10345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1828" algn="l" defTabSz="10345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9104" algn="l" defTabSz="10345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6380" algn="l" defTabSz="10345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3656" algn="l" defTabSz="10345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20933" algn="l" defTabSz="10345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38209" algn="l" defTabSz="10345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301" y="316883"/>
            <a:ext cx="9464040" cy="126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770965"/>
            <a:ext cx="9464040" cy="500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7034658"/>
            <a:ext cx="245364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DFCD1FBE-9EC2-4D53-A14E-7028C6CDD9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0" y="7034658"/>
            <a:ext cx="332994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7034658"/>
            <a:ext cx="245364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63" y="6853853"/>
            <a:ext cx="1531727" cy="64935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525780" y="1602299"/>
            <a:ext cx="9464040" cy="0"/>
          </a:xfrm>
          <a:prstGeom prst="line">
            <a:avLst/>
          </a:prstGeom>
          <a:ln w="254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47688" y="5395915"/>
            <a:ext cx="438150" cy="205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91434" tIns="45716" rIns="91434" bIns="45716" anchor="ctr"/>
          <a:lstStyle/>
          <a:p>
            <a:endParaRPr lang="en-US" dirty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316040" y="4554538"/>
            <a:ext cx="5343524" cy="199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10" tIns="50355" rIns="100710" bIns="50355" anchor="ctr"/>
          <a:lstStyle/>
          <a:p>
            <a:pPr defTabSz="1007994"/>
            <a:br>
              <a:rPr lang="en-US" sz="4000" i="1" dirty="0">
                <a:solidFill>
                  <a:srgbClr val="000099"/>
                </a:solidFill>
                <a:latin typeface="Arial" charset="0"/>
              </a:rPr>
            </a:br>
            <a:endParaRPr lang="en-US" sz="4000" i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85840" y="143838"/>
            <a:ext cx="9244682" cy="5178175"/>
          </a:xfrm>
        </p:spPr>
        <p:txBody>
          <a:bodyPr/>
          <a:lstStyle/>
          <a:p>
            <a:pPr algn="ctr"/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4000" b="1" i="0" dirty="0">
                <a:solidFill>
                  <a:srgbClr val="0070C0"/>
                </a:solidFill>
                <a:latin typeface="Calibri" panose="020F0502020204030204" pitchFamily="34" charset="0"/>
              </a:rPr>
              <a:t>National Census of Ferry Operators (NCFO) Ferry Route Visualization </a:t>
            </a:r>
            <a:br>
              <a:rPr lang="en-US" sz="3600" i="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800" b="1" i="0" dirty="0">
                <a:solidFill>
                  <a:schemeClr val="tx1"/>
                </a:solidFill>
                <a:latin typeface="Calibri Light" panose="020F0302020204030204" pitchFamily="34" charset="0"/>
              </a:rPr>
              <a:t>Andrew Barrows, Alberto Nieto, Dominic Menegus</a:t>
            </a:r>
            <a:br>
              <a:rPr lang="en-US" sz="2800" b="1" i="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sz="2800" b="1" i="0" dirty="0">
                <a:solidFill>
                  <a:schemeClr val="tx1"/>
                </a:solidFill>
                <a:latin typeface="Calibri Light" panose="020F0302020204030204" pitchFamily="34" charset="0"/>
              </a:rPr>
              <a:t>Bureau of Transportation Statistics</a:t>
            </a:r>
            <a:br>
              <a:rPr lang="en-US" sz="2800" b="1" i="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br>
              <a:rPr lang="en-US" sz="2800" b="1" i="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sz="2800" b="1" i="0" dirty="0">
                <a:solidFill>
                  <a:schemeClr val="tx1"/>
                </a:solidFill>
                <a:latin typeface="Calibri Light" panose="020F0302020204030204" pitchFamily="34" charset="0"/>
              </a:rPr>
              <a:t>ESRI Federal Conference</a:t>
            </a:r>
            <a:br>
              <a:rPr lang="en-US" sz="2400" b="1" i="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br>
              <a:rPr lang="en-US" sz="2400" b="1" i="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sz="2400" b="1" i="0" dirty="0">
                <a:solidFill>
                  <a:schemeClr val="tx1"/>
                </a:solidFill>
                <a:latin typeface="Calibri Light" panose="020F0302020204030204" pitchFamily="34" charset="0"/>
              </a:rPr>
              <a:t>March 20-21, 2018</a:t>
            </a:r>
            <a:br>
              <a:rPr lang="en-US" sz="2800" i="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3600" dirty="0"/>
            </a:br>
            <a:endParaRPr lang="en-US" dirty="0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V="1">
            <a:off x="768350" y="0"/>
            <a:ext cx="0" cy="7589838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/>
            <a:tailEnd/>
          </a:ln>
        </p:spPr>
        <p:txBody>
          <a:bodyPr lIns="91434" tIns="45716" rIns="91434" bIns="45716"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5" y="6725851"/>
            <a:ext cx="6160320" cy="39842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237962" y="267130"/>
            <a:ext cx="3781077" cy="729464"/>
          </a:xfrm>
        </p:spPr>
        <p:txBody>
          <a:bodyPr lIns="97513" tIns="48757" rIns="97513" bIns="48757">
            <a:normAutofit/>
          </a:bodyPr>
          <a:lstStyle/>
          <a:p>
            <a:pPr algn="ctr" defTabSz="952896">
              <a:defRPr/>
            </a:pPr>
            <a:r>
              <a:rPr lang="en-US" altLang="en-US" sz="4000" b="1" i="0" dirty="0">
                <a:solidFill>
                  <a:schemeClr val="tx1"/>
                </a:solidFill>
                <a:latin typeface="Calibri" panose="020F0502020204030204" pitchFamily="34" charset="0"/>
              </a:rPr>
              <a:t>NCFO Specifics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90576" y="996594"/>
            <a:ext cx="8934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78" y="6934476"/>
            <a:ext cx="3838575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3" y="0"/>
            <a:ext cx="5864874" cy="75898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92678" y="1263725"/>
            <a:ext cx="3232348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Every two years OSP conducts a new National Census of Ferry Operators (NCFO)</a:t>
            </a: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2016 NCFO was released in Oct, 2017</a:t>
            </a: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What is a considered a segment?   </a:t>
            </a:r>
          </a:p>
        </p:txBody>
      </p:sp>
    </p:spTree>
    <p:extLst>
      <p:ext uri="{BB962C8B-B14F-4D97-AF65-F5344CB8AC3E}">
        <p14:creationId xmlns:p14="http://schemas.microsoft.com/office/powerpoint/2010/main" val="74711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90576" y="267130"/>
            <a:ext cx="8934450" cy="729464"/>
          </a:xfrm>
        </p:spPr>
        <p:txBody>
          <a:bodyPr lIns="97513" tIns="48757" rIns="97513" bIns="48757">
            <a:normAutofit/>
          </a:bodyPr>
          <a:lstStyle/>
          <a:p>
            <a:pPr algn="ctr" defTabSz="952896">
              <a:defRPr/>
            </a:pPr>
            <a:r>
              <a:rPr lang="en-US" altLang="en-US" sz="4000" b="1" i="0" dirty="0">
                <a:solidFill>
                  <a:schemeClr val="tx1"/>
                </a:solidFill>
                <a:latin typeface="Calibri" panose="020F0502020204030204" pitchFamily="34" charset="0"/>
              </a:rPr>
              <a:t>Visualizing NCFO Data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90576" y="996594"/>
            <a:ext cx="8934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78" y="6934476"/>
            <a:ext cx="3838575" cy="5429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0576" y="1230520"/>
            <a:ext cx="8934449" cy="504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+mn-ea"/>
            </a:endParaRPr>
          </a:p>
          <a:p>
            <a:pPr lvl="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</a:pPr>
            <a:r>
              <a:rPr lang="en-US" sz="2400" dirty="0">
                <a:latin typeface="Calibri" panose="020F0502020204030204" pitchFamily="34" charset="0"/>
                <a:ea typeface="+mn-ea"/>
              </a:rPr>
              <a:t>The 2016 NCFO’s data was recently released by BTS, but segment data remains largely in excel format</a:t>
            </a:r>
          </a:p>
          <a:p>
            <a:pPr lvl="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</a:pPr>
            <a:endParaRPr lang="en-US" sz="2400" dirty="0">
              <a:latin typeface="Calibri" panose="020F0502020204030204" pitchFamily="34" charset="0"/>
              <a:ea typeface="+mn-ea"/>
            </a:endParaRPr>
          </a:p>
          <a:p>
            <a:pPr lvl="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</a:pPr>
            <a:r>
              <a:rPr lang="en-US" sz="2400" dirty="0">
                <a:latin typeface="Calibri" panose="020F0502020204030204" pitchFamily="34" charset="0"/>
                <a:ea typeface="+mn-ea"/>
              </a:rPr>
              <a:t>Purpose of project: </a:t>
            </a:r>
          </a:p>
          <a:p>
            <a:pPr lvl="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</a:pPr>
            <a:endParaRPr lang="en-US" sz="2400" dirty="0">
              <a:latin typeface="Calibri" panose="020F0502020204030204" pitchFamily="34" charset="0"/>
              <a:ea typeface="+mn-ea"/>
            </a:endParaRP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ea"/>
              </a:rPr>
              <a:t>Find a way to visualize NCFO segment data, particularly a process that can be automated</a:t>
            </a: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Eventually design and implement a geospatial web tool that will allow the user to interact with segment data</a:t>
            </a: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Use the final tool to calculate segment distances for verification against reported values</a:t>
            </a:r>
            <a:endParaRPr lang="en-US" sz="2400" dirty="0">
              <a:latin typeface="Calibri" panose="020F05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709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5977" y="267130"/>
            <a:ext cx="4062631" cy="729464"/>
          </a:xfrm>
        </p:spPr>
        <p:txBody>
          <a:bodyPr lIns="97513" tIns="48757" rIns="97513" bIns="48757">
            <a:normAutofit fontScale="90000"/>
          </a:bodyPr>
          <a:lstStyle/>
          <a:p>
            <a:pPr algn="ctr" defTabSz="952896">
              <a:defRPr/>
            </a:pPr>
            <a:r>
              <a:rPr lang="en-US" altLang="en-US" sz="3200" b="1" i="0" dirty="0">
                <a:solidFill>
                  <a:schemeClr val="tx1"/>
                </a:solidFill>
                <a:latin typeface="Calibri" panose="020F0502020204030204" pitchFamily="34" charset="0"/>
              </a:rPr>
              <a:t>Is AIS Data the Answer?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90576" y="996594"/>
            <a:ext cx="8934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78" y="6934476"/>
            <a:ext cx="3838575" cy="5429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5978" y="996594"/>
            <a:ext cx="36290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+mn-ea"/>
            </a:endParaRP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ea"/>
              </a:rPr>
              <a:t>AIS = automatic identification system</a:t>
            </a: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ea"/>
              </a:rPr>
              <a:t>AIS data exists for many types of vessels</a:t>
            </a:r>
          </a:p>
          <a:p>
            <a:pPr marL="342900" lvl="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ea"/>
              </a:rPr>
              <a:t>Data format and source:</a:t>
            </a:r>
          </a:p>
          <a:p>
            <a:pPr marL="617220" lvl="1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ea"/>
              </a:rPr>
              <a:t>5 minute data collection intervals taken over a one month period</a:t>
            </a:r>
          </a:p>
          <a:p>
            <a:pPr marL="617220" lvl="1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+mn-ea"/>
              </a:rPr>
              <a:t>USACE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3" y="0"/>
            <a:ext cx="5864874" cy="758983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verview of the Freight Analysis Framework&amp;#x0D;&amp;#x0A;&amp;#x0D;&amp;#x0A;Rolf R. Schmitt&amp;quot;&quot;/&gt;&lt;property id=&quot;20307&quot; value=&quot;591&quot;/&gt;&lt;/object&gt;&lt;object type=&quot;3&quot; unique_id=&quot;10005&quot;&gt;&lt;property id=&quot;20148&quot; value=&quot;5&quot;/&gt;&lt;property id=&quot;20300&quot; value=&quot;Slide 2 - &amp;quot;To inform policy and investment,&amp;#x0D;&amp;#x0A;we need to understand&amp;quot;&quot;/&gt;&lt;property id=&quot;20307&quot; value=&quot;599&quot;/&gt;&lt;/object&gt;&lt;object type=&quot;3&quot; unique_id=&quot;10006&quot;&gt;&lt;property id=&quot;20148&quot; value=&quot;5&quot;/&gt;&lt;property id=&quot;20300&quot; value=&quot;Slide 3 - &amp;quot;To answer these questions,&amp;#x0D;&amp;#x0A;we need to understand&amp;quot;&quot;/&gt;&lt;property id=&quot;20307&quot; value=&quot;630&quot;/&gt;&lt;/object&gt;&lt;object type=&quot;3&quot; unique_id=&quot;10007&quot;&gt;&lt;property id=&quot;20148&quot; value=&quot;5&quot;/&gt;&lt;property id=&quot;20300&quot; value=&quot;Slide 4 - &amp;quot;The big picture&amp;quot;&quot;/&gt;&lt;property id=&quot;20307&quot; value=&quot;605&quot;/&gt;&lt;/object&gt;&lt;object type=&quot;3&quot; unique_id=&quot;10008&quot;&gt;&lt;property id=&quot;20148&quot; value=&quot;5&quot;/&gt;&lt;property id=&quot;20300&quot; value=&quot;Slide 5 - &amp;quot;What FAF does&amp;quot;&quot;/&gt;&lt;property id=&quot;20307&quot; value=&quot;635&quot;/&gt;&lt;/object&gt;&lt;object type=&quot;3&quot; unique_id=&quot;10009&quot;&gt;&lt;property id=&quot;20148&quot; value=&quot;5&quot;/&gt;&lt;property id=&quot;20300&quot; value=&quot;Slide 6 - &amp;quot;What FAF does not do&amp;quot;&quot;/&gt;&lt;property id=&quot;20307&quot; value=&quot;638&quot;/&gt;&lt;/object&gt;&lt;object type=&quot;3&quot; unique_id=&quot;10010&quot;&gt;&lt;property id=&quot;20148&quot; value=&quot;5&quot;/&gt;&lt;property id=&quot;20300&quot; value=&quot;Slide 7 - &amp;quot;Bottom line&amp;quot;&quot;/&gt;&lt;property id=&quot;20307&quot; value=&quot;641&quot;/&gt;&lt;/object&gt;&lt;object type=&quot;3&quot; unique_id=&quot;10011&quot;&gt;&lt;property id=&quot;20148&quot; value=&quot;5&quot;/&gt;&lt;property id=&quot;20300&quot; value=&quot;Slide 8 - &amp;quot;FAF versions&amp;quot;&quot;/&gt;&lt;property id=&quot;20307&quot; value=&quot;642&quot;/&gt;&lt;/object&gt;&lt;object type=&quot;3&quot; unique_id=&quot;10012&quot;&gt;&lt;property id=&quot;20148&quot; value=&quot;5&quot;/&gt;&lt;property id=&quot;20300&quot; value=&quot;Slide 9 - &amp;quot;FAF details: region-to-region flows&amp;quot;&quot;/&gt;&lt;property id=&quot;20307&quot; value=&quot;624&quot;/&gt;&lt;/object&gt;&lt;object type=&quot;3&quot; unique_id=&quot;10013&quot;&gt;&lt;property id=&quot;20148&quot; value=&quot;5&quot;/&gt;&lt;property id=&quot;20300&quot; value=&quot;Slide 10 - &amp;quot;FAF details: the 114 CFS regions&amp;quot;&quot;/&gt;&lt;property id=&quot;20307&quot; value=&quot;626&quot;/&gt;&lt;/object&gt;&lt;object type=&quot;3&quot; unique_id=&quot;10014&quot;&gt;&lt;property id=&quot;20148&quot; value=&quot;5&quot;/&gt;&lt;property id=&quot;20300&quot; value=&quot;Slide 11 - &amp;quot;FAF details: trucks on the network&amp;quot;&quot;/&gt;&lt;property id=&quot;20307&quot; value=&quot;631&quot;/&gt;&lt;/object&gt;&lt;object type=&quot;3&quot; unique_id=&quot;10015&quot;&gt;&lt;property id=&quot;20148&quot; value=&quot;5&quot;/&gt;&lt;property id=&quot;20300&quot; value=&quot;Slide 12 - &amp;quot;FAF details: trucks on the network&amp;quot;&quot;/&gt;&lt;property id=&quot;20307&quot; value=&quot;646&quot;/&gt;&lt;/object&gt;&lt;object type=&quot;3&quot; unique_id=&quot;10016&quot;&gt;&lt;property id=&quot;20148&quot; value=&quot;5&quot;/&gt;&lt;property id=&quot;20300&quot; value=&quot;Slide 13 - &amp;quot;FAF details: data sources&amp;quot;&quot;/&gt;&lt;property id=&quot;20307&quot; value=&quot;644&quot;/&gt;&lt;/object&gt;&lt;object type=&quot;3&quot; unique_id=&quot;10017&quot;&gt;&lt;property id=&quot;20148&quot; value=&quot;5&quot;/&gt;&lt;property id=&quot;20300&quot; value=&quot;Slide 14 - &amp;quot;FAF details: relationship with CFS&amp;quot;&quot;/&gt;&lt;property id=&quot;20307&quot; value=&quot;639&quot;/&gt;&lt;/object&gt;&lt;object type=&quot;3&quot; unique_id=&quot;10018&quot;&gt;&lt;property id=&quot;20148&quot; value=&quot;5&quot;/&gt;&lt;property id=&quot;20300&quot; value=&quot;Slide 15 - &amp;quot;FAF details: relationship with the Rail Waybill&amp;quot;&quot;/&gt;&lt;property id=&quot;20307&quot; value=&quot;636&quot;/&gt;&lt;/object&gt;&lt;object type=&quot;3&quot; unique_id=&quot;10019&quot;&gt;&lt;property id=&quot;20148&quot; value=&quot;5&quot;/&gt;&lt;property id=&quot;20300&quot; value=&quot;Slide 16 - &amp;quot;FAF details: relationship with Waterborne Commerce&amp;quot;&quot;/&gt;&lt;property id=&quot;20307&quot; value=&quot;634&quot;/&gt;&lt;/object&gt;&lt;object type=&quot;3&quot; unique_id=&quot;10020&quot;&gt;&lt;property id=&quot;20148&quot; value=&quot;5&quot;/&gt;&lt;property id=&quot;20300&quot; value=&quot;Slide 17 - &amp;quot;FAF details: what is intermodal?&amp;quot;&quot;/&gt;&lt;property id=&quot;20307&quot; value=&quot;633&quot;/&gt;&lt;/object&gt;&lt;object type=&quot;3&quot; unique_id=&quot;10021&quot;&gt;&lt;property id=&quot;20148&quot; value=&quot;5&quot;/&gt;&lt;property id=&quot;20300&quot; value=&quot;Slide 18 - &amp;quot;FAF details: what is intermodal?&amp;quot;&quot;/&gt;&lt;property id=&quot;20307&quot; value=&quot;645&quot;/&gt;&lt;/object&gt;&lt;object type=&quot;3&quot; unique_id=&quot;10022&quot;&gt;&lt;property id=&quot;20148&quot; value=&quot;5&quot;/&gt;&lt;property id=&quot;20300&quot; value=&quot;Slide 19 - &amp;quot;FAF details: relationship with GDP&amp;quot;&quot;/&gt;&lt;property id=&quot;20307&quot; value=&quot;640&quot;/&gt;&lt;/object&gt;&lt;object type=&quot;3&quot; unique_id=&quot;10023&quot;&gt;&lt;property id=&quot;20148&quot; value=&quot;5&quot;/&gt;&lt;property id=&quot;20300&quot; value=&quot;Slide 20 - &amp;quot;Building on FAF&amp;quot;&quot;/&gt;&lt;property id=&quot;20307&quot; value=&quot;637&quot;/&gt;&lt;/object&gt;&lt;object type=&quot;3&quot; unique_id=&quot;10024&quot;&gt;&lt;property id=&quot;20148&quot; value=&quot;5&quot;/&gt;&lt;property id=&quot;20300&quot; value=&quot;Slide 21 - &amp;quot;FAF quality depends on customer feedback&amp;quot;&quot;/&gt;&lt;property id=&quot;20307&quot; value=&quot;643&quot;/&gt;&lt;/object&gt;&lt;object type=&quot;3&quot; unique_id=&quot;10025&quot;&gt;&lt;property id=&quot;20148&quot; value=&quot;5&quot;/&gt;&lt;property id=&quot;20300&quot; value=&quot;Slide 22 - &amp;quot;Questions and feedback&amp;quot;&quot;/&gt;&lt;property id=&quot;20307&quot; value=&quot;611&quot;/&gt;&lt;/object&gt;&lt;/object&gt;&lt;/object&gt;&lt;/database&gt;"/>
</p:tagLst>
</file>

<file path=ppt/theme/theme1.xml><?xml version="1.0" encoding="utf-8"?>
<a:theme xmlns:a="http://schemas.openxmlformats.org/drawingml/2006/main" name="fhwa template">
  <a:themeElements>
    <a:clrScheme name="fhwa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hwa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hwa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wa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hwa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wa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wa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wa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wa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22117</TotalTime>
  <Words>144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MS PGothic</vt:lpstr>
      <vt:lpstr>MS PGothic</vt:lpstr>
      <vt:lpstr>Arial</vt:lpstr>
      <vt:lpstr>Calibri</vt:lpstr>
      <vt:lpstr>Calibri Light</vt:lpstr>
      <vt:lpstr>Times New Roman</vt:lpstr>
      <vt:lpstr>Wingdings</vt:lpstr>
      <vt:lpstr>fhwa template</vt:lpstr>
      <vt:lpstr>Custom Design</vt:lpstr>
      <vt:lpstr>1_Custom Design</vt:lpstr>
      <vt:lpstr>   National Census of Ferry Operators (NCFO) Ferry Route Visualization   Andrew Barrows, Alberto Nieto, Dominic Menegus Bureau of Transportation Statistics  ESRI Federal Conference  March 20-21, 2018   </vt:lpstr>
      <vt:lpstr>NCFO Specifics</vt:lpstr>
      <vt:lpstr>Visualizing NCFO Data</vt:lpstr>
      <vt:lpstr>Is AIS Data the Answer?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Freight Trends/Issues, System Flows, and Policy Implications  Multimodal Freight Analysis Framework</dc:title>
  <dc:creator>gmaring</dc:creator>
  <cp:lastModifiedBy>Barrows, Andrew CTR (OST)</cp:lastModifiedBy>
  <cp:revision>805</cp:revision>
  <cp:lastPrinted>2017-11-14T15:10:06Z</cp:lastPrinted>
  <dcterms:created xsi:type="dcterms:W3CDTF">2000-09-12T16:03:28Z</dcterms:created>
  <dcterms:modified xsi:type="dcterms:W3CDTF">2018-03-05T20:16:22Z</dcterms:modified>
</cp:coreProperties>
</file>