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545" r:id="rId4"/>
  </p:sldMasterIdLst>
  <p:notesMasterIdLst>
    <p:notesMasterId r:id="rId15"/>
  </p:notesMasterIdLst>
  <p:handoutMasterIdLst>
    <p:handoutMasterId r:id="rId16"/>
  </p:handoutMasterIdLst>
  <p:sldIdLst>
    <p:sldId id="434" r:id="rId5"/>
    <p:sldId id="448" r:id="rId6"/>
    <p:sldId id="444" r:id="rId7"/>
    <p:sldId id="446" r:id="rId8"/>
    <p:sldId id="447" r:id="rId9"/>
    <p:sldId id="449" r:id="rId10"/>
    <p:sldId id="450" r:id="rId11"/>
    <p:sldId id="451" r:id="rId12"/>
    <p:sldId id="452" r:id="rId13"/>
    <p:sldId id="367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432">
          <p15:clr>
            <a:srgbClr val="A4A3A4"/>
          </p15:clr>
        </p15:guide>
        <p15:guide id="4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AC2"/>
    <a:srgbClr val="F79A51"/>
    <a:srgbClr val="FDFDFD"/>
    <a:srgbClr val="D07507"/>
    <a:srgbClr val="50B348"/>
    <a:srgbClr val="8ED1E5"/>
    <a:srgbClr val="959595"/>
    <a:srgbClr val="FF7C80"/>
    <a:srgbClr val="3AAE4C"/>
    <a:srgbClr val="30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8" autoAdjust="0"/>
    <p:restoredTop sz="80729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620" y="72"/>
      </p:cViewPr>
      <p:guideLst>
        <p:guide orient="horz" pos="430"/>
        <p:guide orient="horz" pos="3888"/>
        <p:guide pos="432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334A7-83EF-7549-8927-BEDE7F1457F4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38D6-CDB6-794E-9D11-487CF1985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88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5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So why is clustering useful?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The previous example was a quick way to burn down a haystack of data and find specific needles based on very specific questions.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But in many cases, we need to not just burn down the haystack, but actually characterize the haystack. All fatal accidents are important.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4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So why is clustering useful?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The previous example was a quick way to burn down a haystack of data and find specific needles based on very specific questions.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But in many cases, we need to not just burn down the haystack, but actually characterize the haystack. All fatal accidents are important.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6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So why is clustering useful?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The previous example was a quick way to burn down a haystack of data and find specific needles based on very specific questions.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But in many cases, we need to not just burn down the haystack, but actually characterize the haystack. All fatal accidents are important.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So why is clustering useful?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The previous example was a quick way to burn down a haystack of data and find specific needles based on very specific questions.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But in many cases, we need to not just burn down the haystack, but actually characterize the haystack. All fatal accidents are important.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3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So why is clustering useful?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Clustering is the grouping of observations based on similarity in attributes or location. It helps us organize unstructured data. Most data is spatially unstructured.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5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So why is clustering useful?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Clustering is the grouping of observations based on similarity in attributes or location. It helps us organize unstructured data. Most data is spatially unstructured.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8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So why is clustering useful?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+mn-cs"/>
              </a:rPr>
              <a:t>Clustering is the grouping of observations based on similarity in attributes or location. It helps us organize unstructured data. Most data is spatially unstructured.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9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7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32636" y="2428193"/>
            <a:ext cx="8523553" cy="914400"/>
          </a:xfrm>
          <a:prstGeom prst="rect">
            <a:avLst/>
          </a:prstGeo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28324" y="3465218"/>
            <a:ext cx="8532178" cy="9144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139998-F109-4D4E-8717-7772CAEF6150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"/>
          <a:stretch/>
        </p:blipFill>
        <p:spPr>
          <a:xfrm>
            <a:off x="10002233" y="569705"/>
            <a:ext cx="1275367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281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2" y="3584448"/>
            <a:ext cx="4535424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438EB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2" y="2350008"/>
            <a:ext cx="4535424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</a:t>
            </a:r>
            <a:br>
              <a:rPr kumimoji="0" lang="en-US" dirty="0"/>
            </a:br>
            <a:r>
              <a:rPr kumimoji="0" lang="en-US" dirty="0"/>
              <a:t>Demo Title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85800" y="1755648"/>
            <a:ext cx="5943600" cy="3346704"/>
          </a:xfrm>
          <a:solidFill>
            <a:schemeClr val="tx1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C23BBD9-66BD-4E42-994F-E74497F69DE0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User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035742D-1C37-744A-9838-F342140C71BB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4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2306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6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682AA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A61F334-59E2-C14E-A557-12D4C47CEA8F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87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5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682AA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C3B3342-00C1-E649-B16B-A1982D300F67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25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0"/>
          <p:cNvSpPr/>
          <p:nvPr userDrawn="1"/>
        </p:nvSpPr>
        <p:spPr bwMode="auto">
          <a:xfrm rot="5400000" flipV="1">
            <a:off x="5314299" y="-4722837"/>
            <a:ext cx="1562287" cy="12196123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7"/>
              <a:gd name="connsiteY0" fmla="*/ 17934 h 12209931"/>
              <a:gd name="connsiteX1" fmla="*/ 1445837 w 2134547"/>
              <a:gd name="connsiteY1" fmla="*/ 0 h 12209931"/>
              <a:gd name="connsiteX2" fmla="*/ 2134547 w 2134547"/>
              <a:gd name="connsiteY2" fmla="*/ 12209931 h 12209931"/>
              <a:gd name="connsiteX3" fmla="*/ 247308 w 2134547"/>
              <a:gd name="connsiteY3" fmla="*/ 12205645 h 12209931"/>
              <a:gd name="connsiteX4" fmla="*/ 0 w 2134547"/>
              <a:gd name="connsiteY4" fmla="*/ 17934 h 12209931"/>
              <a:gd name="connsiteX0" fmla="*/ 0 w 2143258"/>
              <a:gd name="connsiteY0" fmla="*/ 17934 h 12205645"/>
              <a:gd name="connsiteX1" fmla="*/ 1445837 w 2143258"/>
              <a:gd name="connsiteY1" fmla="*/ 0 h 12205645"/>
              <a:gd name="connsiteX2" fmla="*/ 2143258 w 2143258"/>
              <a:gd name="connsiteY2" fmla="*/ 12197234 h 12205645"/>
              <a:gd name="connsiteX3" fmla="*/ 247308 w 2143258"/>
              <a:gd name="connsiteY3" fmla="*/ 12205645 h 12205645"/>
              <a:gd name="connsiteX4" fmla="*/ 0 w 2143258"/>
              <a:gd name="connsiteY4" fmla="*/ 17934 h 12205645"/>
              <a:gd name="connsiteX0" fmla="*/ 0 w 2143258"/>
              <a:gd name="connsiteY0" fmla="*/ 17934 h 12202473"/>
              <a:gd name="connsiteX1" fmla="*/ 1445837 w 2143258"/>
              <a:gd name="connsiteY1" fmla="*/ 0 h 12202473"/>
              <a:gd name="connsiteX2" fmla="*/ 2143258 w 2143258"/>
              <a:gd name="connsiteY2" fmla="*/ 12197234 h 12202473"/>
              <a:gd name="connsiteX3" fmla="*/ 251663 w 2143258"/>
              <a:gd name="connsiteY3" fmla="*/ 12202473 h 12202473"/>
              <a:gd name="connsiteX4" fmla="*/ 0 w 2143258"/>
              <a:gd name="connsiteY4" fmla="*/ 17934 h 12202473"/>
              <a:gd name="connsiteX0" fmla="*/ 0 w 2147614"/>
              <a:gd name="connsiteY0" fmla="*/ 17934 h 12202473"/>
              <a:gd name="connsiteX1" fmla="*/ 1445837 w 2147614"/>
              <a:gd name="connsiteY1" fmla="*/ 0 h 12202473"/>
              <a:gd name="connsiteX2" fmla="*/ 2147613 w 2147614"/>
              <a:gd name="connsiteY2" fmla="*/ 12200412 h 12202473"/>
              <a:gd name="connsiteX3" fmla="*/ 251663 w 2147614"/>
              <a:gd name="connsiteY3" fmla="*/ 12202473 h 12202473"/>
              <a:gd name="connsiteX4" fmla="*/ 0 w 2147614"/>
              <a:gd name="connsiteY4" fmla="*/ 17934 h 12202473"/>
              <a:gd name="connsiteX0" fmla="*/ 0 w 2147613"/>
              <a:gd name="connsiteY0" fmla="*/ 11584 h 12196123"/>
              <a:gd name="connsiteX1" fmla="*/ 1450192 w 2147613"/>
              <a:gd name="connsiteY1" fmla="*/ 0 h 12196123"/>
              <a:gd name="connsiteX2" fmla="*/ 2147613 w 2147613"/>
              <a:gd name="connsiteY2" fmla="*/ 12194062 h 12196123"/>
              <a:gd name="connsiteX3" fmla="*/ 251663 w 2147613"/>
              <a:gd name="connsiteY3" fmla="*/ 12196123 h 12196123"/>
              <a:gd name="connsiteX4" fmla="*/ 0 w 2147613"/>
              <a:gd name="connsiteY4" fmla="*/ 11584 h 12196123"/>
              <a:gd name="connsiteX0" fmla="*/ 1 w 2143255"/>
              <a:gd name="connsiteY0" fmla="*/ 2057 h 12196123"/>
              <a:gd name="connsiteX1" fmla="*/ 1445834 w 2143255"/>
              <a:gd name="connsiteY1" fmla="*/ 0 h 12196123"/>
              <a:gd name="connsiteX2" fmla="*/ 2143255 w 2143255"/>
              <a:gd name="connsiteY2" fmla="*/ 12194062 h 12196123"/>
              <a:gd name="connsiteX3" fmla="*/ 247305 w 2143255"/>
              <a:gd name="connsiteY3" fmla="*/ 12196123 h 12196123"/>
              <a:gd name="connsiteX4" fmla="*/ 1 w 2143255"/>
              <a:gd name="connsiteY4" fmla="*/ 2057 h 1219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3255" h="12196123">
                <a:moveTo>
                  <a:pt x="1" y="2057"/>
                </a:moveTo>
                <a:lnTo>
                  <a:pt x="1445834" y="0"/>
                </a:lnTo>
                <a:lnTo>
                  <a:pt x="2143255" y="12194062"/>
                </a:lnTo>
                <a:lnTo>
                  <a:pt x="247305" y="12196123"/>
                </a:lnTo>
                <a:lnTo>
                  <a:pt x="1" y="20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Parallelogram 10"/>
          <p:cNvSpPr/>
          <p:nvPr userDrawn="1"/>
        </p:nvSpPr>
        <p:spPr bwMode="auto">
          <a:xfrm rot="5400000" flipH="1">
            <a:off x="5320615" y="-624795"/>
            <a:ext cx="1546415" cy="122015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0191"/>
              <a:gd name="connsiteY0" fmla="*/ 17934 h 12227867"/>
              <a:gd name="connsiteX1" fmla="*/ 1445837 w 2130191"/>
              <a:gd name="connsiteY1" fmla="*/ 0 h 12227867"/>
              <a:gd name="connsiteX2" fmla="*/ 2130191 w 2130191"/>
              <a:gd name="connsiteY2" fmla="*/ 12222634 h 12227867"/>
              <a:gd name="connsiteX3" fmla="*/ 242953 w 2130191"/>
              <a:gd name="connsiteY3" fmla="*/ 12227867 h 12227867"/>
              <a:gd name="connsiteX4" fmla="*/ 0 w 2130191"/>
              <a:gd name="connsiteY4" fmla="*/ 17934 h 12227867"/>
              <a:gd name="connsiteX0" fmla="*/ 0 w 2125835"/>
              <a:gd name="connsiteY0" fmla="*/ 17934 h 12227867"/>
              <a:gd name="connsiteX1" fmla="*/ 1445837 w 2125835"/>
              <a:gd name="connsiteY1" fmla="*/ 0 h 12227867"/>
              <a:gd name="connsiteX2" fmla="*/ 2125835 w 2125835"/>
              <a:gd name="connsiteY2" fmla="*/ 12219459 h 12227867"/>
              <a:gd name="connsiteX3" fmla="*/ 242953 w 2125835"/>
              <a:gd name="connsiteY3" fmla="*/ 12227867 h 12227867"/>
              <a:gd name="connsiteX4" fmla="*/ 0 w 2125835"/>
              <a:gd name="connsiteY4" fmla="*/ 17934 h 12227867"/>
              <a:gd name="connsiteX0" fmla="*/ 0 w 2125835"/>
              <a:gd name="connsiteY0" fmla="*/ 17934 h 12219459"/>
              <a:gd name="connsiteX1" fmla="*/ 1445837 w 2125835"/>
              <a:gd name="connsiteY1" fmla="*/ 0 h 12219459"/>
              <a:gd name="connsiteX2" fmla="*/ 2125835 w 2125835"/>
              <a:gd name="connsiteY2" fmla="*/ 12219459 h 12219459"/>
              <a:gd name="connsiteX3" fmla="*/ 238596 w 2125835"/>
              <a:gd name="connsiteY3" fmla="*/ 12215170 h 12219459"/>
              <a:gd name="connsiteX4" fmla="*/ 0 w 2125835"/>
              <a:gd name="connsiteY4" fmla="*/ 17934 h 12219459"/>
              <a:gd name="connsiteX0" fmla="*/ 0 w 2121479"/>
              <a:gd name="connsiteY0" fmla="*/ 17934 h 12219462"/>
              <a:gd name="connsiteX1" fmla="*/ 1445837 w 2121479"/>
              <a:gd name="connsiteY1" fmla="*/ 0 h 12219462"/>
              <a:gd name="connsiteX2" fmla="*/ 2121479 w 2121479"/>
              <a:gd name="connsiteY2" fmla="*/ 12219462 h 12219462"/>
              <a:gd name="connsiteX3" fmla="*/ 238596 w 2121479"/>
              <a:gd name="connsiteY3" fmla="*/ 12215170 h 12219462"/>
              <a:gd name="connsiteX4" fmla="*/ 0 w 2121479"/>
              <a:gd name="connsiteY4" fmla="*/ 17934 h 12219462"/>
              <a:gd name="connsiteX0" fmla="*/ 0 w 2121479"/>
              <a:gd name="connsiteY0" fmla="*/ 17934 h 12219462"/>
              <a:gd name="connsiteX1" fmla="*/ 1445837 w 2121479"/>
              <a:gd name="connsiteY1" fmla="*/ 0 h 12219462"/>
              <a:gd name="connsiteX2" fmla="*/ 2121479 w 2121479"/>
              <a:gd name="connsiteY2" fmla="*/ 12219462 h 12219462"/>
              <a:gd name="connsiteX3" fmla="*/ 234239 w 2121479"/>
              <a:gd name="connsiteY3" fmla="*/ 12215173 h 12219462"/>
              <a:gd name="connsiteX4" fmla="*/ 0 w 2121479"/>
              <a:gd name="connsiteY4" fmla="*/ 17934 h 12219462"/>
              <a:gd name="connsiteX0" fmla="*/ 0 w 2121479"/>
              <a:gd name="connsiteY0" fmla="*/ 0 h 12201528"/>
              <a:gd name="connsiteX1" fmla="*/ 1441481 w 2121479"/>
              <a:gd name="connsiteY1" fmla="*/ 4289 h 12201528"/>
              <a:gd name="connsiteX2" fmla="*/ 2121479 w 2121479"/>
              <a:gd name="connsiteY2" fmla="*/ 12201528 h 12201528"/>
              <a:gd name="connsiteX3" fmla="*/ 234239 w 2121479"/>
              <a:gd name="connsiteY3" fmla="*/ 12197239 h 12201528"/>
              <a:gd name="connsiteX4" fmla="*/ 0 w 2121479"/>
              <a:gd name="connsiteY4" fmla="*/ 0 h 12201528"/>
              <a:gd name="connsiteX0" fmla="*/ 0 w 2121479"/>
              <a:gd name="connsiteY0" fmla="*/ 0 h 12201528"/>
              <a:gd name="connsiteX1" fmla="*/ 1441481 w 2121479"/>
              <a:gd name="connsiteY1" fmla="*/ 4289 h 12201528"/>
              <a:gd name="connsiteX2" fmla="*/ 2121479 w 2121479"/>
              <a:gd name="connsiteY2" fmla="*/ 12201528 h 12201528"/>
              <a:gd name="connsiteX3" fmla="*/ 277795 w 2121479"/>
              <a:gd name="connsiteY3" fmla="*/ 12194064 h 12201528"/>
              <a:gd name="connsiteX4" fmla="*/ 0 w 2121479"/>
              <a:gd name="connsiteY4" fmla="*/ 0 h 1220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479" h="12201528">
                <a:moveTo>
                  <a:pt x="0" y="0"/>
                </a:moveTo>
                <a:lnTo>
                  <a:pt x="1441481" y="4289"/>
                </a:lnTo>
                <a:lnTo>
                  <a:pt x="2121479" y="12201528"/>
                </a:lnTo>
                <a:lnTo>
                  <a:pt x="277795" y="12194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4" name="Parallelogram 10"/>
          <p:cNvSpPr/>
          <p:nvPr userDrawn="1"/>
        </p:nvSpPr>
        <p:spPr bwMode="auto">
          <a:xfrm rot="16200000">
            <a:off x="4910904" y="-448131"/>
            <a:ext cx="2364960" cy="121972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5230 h 12197228"/>
              <a:gd name="connsiteX1" fmla="*/ 2186755 w 3244417"/>
              <a:gd name="connsiteY1" fmla="*/ 0 h 12197228"/>
              <a:gd name="connsiteX2" fmla="*/ 3244417 w 3244417"/>
              <a:gd name="connsiteY2" fmla="*/ 12197228 h 12197228"/>
              <a:gd name="connsiteX3" fmla="*/ 0 w 3244417"/>
              <a:gd name="connsiteY3" fmla="*/ 12197228 h 12197228"/>
              <a:gd name="connsiteX4" fmla="*/ 1085273 w 3244417"/>
              <a:gd name="connsiteY4" fmla="*/ 5230 h 12197228"/>
              <a:gd name="connsiteX0" fmla="*/ 1080917 w 3244417"/>
              <a:gd name="connsiteY0" fmla="*/ 2055 h 12197228"/>
              <a:gd name="connsiteX1" fmla="*/ 2186755 w 3244417"/>
              <a:gd name="connsiteY1" fmla="*/ 0 h 12197228"/>
              <a:gd name="connsiteX2" fmla="*/ 3244417 w 3244417"/>
              <a:gd name="connsiteY2" fmla="*/ 12197228 h 12197228"/>
              <a:gd name="connsiteX3" fmla="*/ 0 w 3244417"/>
              <a:gd name="connsiteY3" fmla="*/ 12197228 h 12197228"/>
              <a:gd name="connsiteX4" fmla="*/ 1080917 w 3244417"/>
              <a:gd name="connsiteY4" fmla="*/ 2055 h 12197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197228">
                <a:moveTo>
                  <a:pt x="1080917" y="2055"/>
                </a:moveTo>
                <a:lnTo>
                  <a:pt x="2186755" y="0"/>
                </a:lnTo>
                <a:lnTo>
                  <a:pt x="3244417" y="12197228"/>
                </a:lnTo>
                <a:lnTo>
                  <a:pt x="0" y="12197228"/>
                </a:lnTo>
                <a:lnTo>
                  <a:pt x="1080917" y="2055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5" name="Parallelogram 10"/>
          <p:cNvSpPr/>
          <p:nvPr userDrawn="1"/>
        </p:nvSpPr>
        <p:spPr bwMode="auto">
          <a:xfrm rot="5400000" flipV="1">
            <a:off x="5083849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tx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2487168"/>
            <a:ext cx="6062696" cy="1874520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4914550" y="-4880324"/>
            <a:ext cx="2364960" cy="1219405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2055 h 12194053"/>
              <a:gd name="connsiteX1" fmla="*/ 2186755 w 3244417"/>
              <a:gd name="connsiteY1" fmla="*/ 0 h 12194053"/>
              <a:gd name="connsiteX2" fmla="*/ 3244417 w 3244417"/>
              <a:gd name="connsiteY2" fmla="*/ 12194053 h 12194053"/>
              <a:gd name="connsiteX3" fmla="*/ 0 w 3244417"/>
              <a:gd name="connsiteY3" fmla="*/ 12194053 h 12194053"/>
              <a:gd name="connsiteX4" fmla="*/ 1085273 w 3244417"/>
              <a:gd name="connsiteY4" fmla="*/ 2055 h 12194053"/>
              <a:gd name="connsiteX0" fmla="*/ 1085273 w 3244417"/>
              <a:gd name="connsiteY0" fmla="*/ 5233 h 12197231"/>
              <a:gd name="connsiteX1" fmla="*/ 2234671 w 3244417"/>
              <a:gd name="connsiteY1" fmla="*/ 0 h 12197231"/>
              <a:gd name="connsiteX2" fmla="*/ 3244417 w 3244417"/>
              <a:gd name="connsiteY2" fmla="*/ 12197231 h 12197231"/>
              <a:gd name="connsiteX3" fmla="*/ 0 w 3244417"/>
              <a:gd name="connsiteY3" fmla="*/ 12197231 h 12197231"/>
              <a:gd name="connsiteX4" fmla="*/ 1085273 w 3244417"/>
              <a:gd name="connsiteY4" fmla="*/ 5233 h 12197231"/>
              <a:gd name="connsiteX0" fmla="*/ 1085273 w 3244417"/>
              <a:gd name="connsiteY0" fmla="*/ 2060 h 12194058"/>
              <a:gd name="connsiteX1" fmla="*/ 2239031 w 3244417"/>
              <a:gd name="connsiteY1" fmla="*/ 0 h 12194058"/>
              <a:gd name="connsiteX2" fmla="*/ 3244417 w 3244417"/>
              <a:gd name="connsiteY2" fmla="*/ 12194058 h 12194058"/>
              <a:gd name="connsiteX3" fmla="*/ 0 w 3244417"/>
              <a:gd name="connsiteY3" fmla="*/ 12194058 h 12194058"/>
              <a:gd name="connsiteX4" fmla="*/ 1085273 w 3244417"/>
              <a:gd name="connsiteY4" fmla="*/ 2060 h 12194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194058">
                <a:moveTo>
                  <a:pt x="1085273" y="2060"/>
                </a:moveTo>
                <a:lnTo>
                  <a:pt x="2239031" y="0"/>
                </a:lnTo>
                <a:lnTo>
                  <a:pt x="3244417" y="12194058"/>
                </a:lnTo>
                <a:lnTo>
                  <a:pt x="0" y="12194058"/>
                </a:lnTo>
                <a:lnTo>
                  <a:pt x="1085273" y="206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4186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chemeClr val="tx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82454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D906A74-E0E8-1240-B0C6-4462E011BBD2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98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13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8D4FB93-4713-E046-A949-BF8AD6F5F50B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402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6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9286-8244-594D-A3AF-D8C91F30BD15}" type="datetime1">
              <a:rPr lang="en-US" smtClean="0"/>
              <a:t>2/22/2018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5189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13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8" name="Text Placeholder 25"/>
          <p:cNvSpPr>
            <a:spLocks noGrp="1"/>
          </p:cNvSpPr>
          <p:nvPr>
            <p:ph type="body" sz="quarter" idx="21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/>
              <a:t>Click to Edit Tagline (optional)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28270" y="469900"/>
            <a:ext cx="1218883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>
              <a:ea typeface="+mn-ea"/>
              <a:cs typeface="+mn-cs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08C4CB4-9223-E341-BF63-A3EE03A0E40B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229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7900BEA-2003-484C-82C9-BD32BBB70350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379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D708DD8-0CD0-3F40-B2B2-D9F6ED5C9015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8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195C72-222E-4D4E-A777-C861BD8DE0BE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10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162" y="3511296"/>
            <a:ext cx="8220456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438EB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161" y="2734056"/>
            <a:ext cx="8686800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D63D93C-2C2B-C44B-9CE8-4914A2089327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4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8060D76-E8AF-9642-A1BA-16CAFD652B91}" type="datetime1">
              <a:rPr lang="en-US" smtClean="0"/>
              <a:pPr/>
              <a:t>2/22/2018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46" r:id="rId1"/>
    <p:sldLayoutId id="2147486547" r:id="rId2"/>
    <p:sldLayoutId id="2147486548" r:id="rId3"/>
    <p:sldLayoutId id="2147486549" r:id="rId4"/>
    <p:sldLayoutId id="2147486550" r:id="rId5"/>
    <p:sldLayoutId id="2147486551" r:id="rId6"/>
    <p:sldLayoutId id="2147486552" r:id="rId7"/>
    <p:sldLayoutId id="2147486553" r:id="rId8"/>
    <p:sldLayoutId id="2147486554" r:id="rId9"/>
    <p:sldLayoutId id="2147486555" r:id="rId10"/>
    <p:sldLayoutId id="2147486556" r:id="rId11"/>
    <p:sldLayoutId id="2147486557" r:id="rId12"/>
    <p:sldLayoutId id="2147486558" r:id="rId13"/>
    <p:sldLayoutId id="2147486562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lustering">
            <a:extLst>
              <a:ext uri="{FF2B5EF4-FFF2-40B4-BE49-F238E27FC236}">
                <a16:creationId xmlns:a16="http://schemas.microsoft.com/office/drawing/2014/main" id="{25B1D73D-6C37-42C9-A3F7-9D2129BC6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15" y="1587820"/>
            <a:ext cx="5931866" cy="370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DB1B8B-2022-4FFD-9846-5B2901A5D903}"/>
              </a:ext>
            </a:extLst>
          </p:cNvPr>
          <p:cNvSpPr/>
          <p:nvPr/>
        </p:nvSpPr>
        <p:spPr bwMode="auto">
          <a:xfrm>
            <a:off x="-1" y="894"/>
            <a:ext cx="10249787" cy="6881268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50000">
                <a:schemeClr val="bg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500C2C-4245-42B3-BCBB-373A7A24882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5800" y="1512496"/>
            <a:ext cx="7091988" cy="3833007"/>
          </a:xfrm>
        </p:spPr>
        <p:txBody>
          <a:bodyPr anchor="ctr"/>
          <a:lstStyle/>
          <a:p>
            <a:pPr marL="0" indent="0">
              <a:buNone/>
            </a:pPr>
            <a:r>
              <a:rPr lang="en-US" sz="5400" dirty="0">
                <a:solidFill>
                  <a:srgbClr val="007AC2"/>
                </a:solidFill>
              </a:rPr>
              <a:t>About 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7AC2"/>
                </a:solidFill>
              </a:rPr>
              <a:t>Density-based 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007AC2"/>
                </a:solidFill>
              </a:rPr>
              <a:t>Clustering…</a:t>
            </a:r>
          </a:p>
        </p:txBody>
      </p:sp>
    </p:spTree>
    <p:extLst>
      <p:ext uri="{BB962C8B-B14F-4D97-AF65-F5344CB8AC3E}">
        <p14:creationId xmlns:p14="http://schemas.microsoft.com/office/powerpoint/2010/main" val="64134173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777624D-CB50-4B07-8E5A-62EED0C2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762" y="2543175"/>
            <a:ext cx="50673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1499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8259A-2BC0-4F01-88D3-CD75863E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55" y="682625"/>
            <a:ext cx="8211313" cy="54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8268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500C2C-4245-42B3-BCBB-373A7A24882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212" y="1512496"/>
            <a:ext cx="3241017" cy="3833007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600" dirty="0">
                <a:solidFill>
                  <a:srgbClr val="007AC2"/>
                </a:solidFill>
              </a:rPr>
              <a:t>Your human eyes are great at finding patterns…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71DC6-44AD-4A3D-A9E2-7238162C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20" y="682625"/>
            <a:ext cx="7144493" cy="5542914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6887617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500C2C-4245-42B3-BCBB-373A7A24882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29832" y="391887"/>
            <a:ext cx="8329160" cy="11762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AC2"/>
                </a:solidFill>
              </a:rPr>
              <a:t>… but computers have difficulties.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824B7-8786-411C-A863-B1B445D73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0"/>
          <a:stretch/>
        </p:blipFill>
        <p:spPr>
          <a:xfrm>
            <a:off x="1287876" y="1658037"/>
            <a:ext cx="4403764" cy="44595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F048C5-BDC7-4311-AD04-D7F4B2BF0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186" y="1690476"/>
            <a:ext cx="4319300" cy="43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8173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500C2C-4245-42B3-BCBB-373A7A24882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29832" y="359228"/>
            <a:ext cx="8329160" cy="11762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AC2"/>
                </a:solidFill>
              </a:rPr>
              <a:t>DBSCAN, or density-based clustering is much better at finding these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2DE1F-F431-4D9B-830B-AE09CB45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77" y="1534629"/>
            <a:ext cx="4571320" cy="4637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E78C2B-C3E7-46DB-8BDF-88150264D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327" y="1535503"/>
            <a:ext cx="4571320" cy="46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2131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500C2C-4245-42B3-BCBB-373A7A24882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212" y="1512496"/>
            <a:ext cx="3241017" cy="3833007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600" dirty="0">
                <a:solidFill>
                  <a:srgbClr val="007AC2"/>
                </a:solidFill>
              </a:rPr>
              <a:t>Why is Density-based Clustering useful?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71DC6-44AD-4A3D-A9E2-7238162C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20" y="682625"/>
            <a:ext cx="7144493" cy="5542914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8309222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500C2C-4245-42B3-BCBB-373A7A24882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4212" y="1511878"/>
            <a:ext cx="3027817" cy="3833007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600" dirty="0">
                <a:solidFill>
                  <a:srgbClr val="007AC2"/>
                </a:solidFill>
              </a:rPr>
              <a:t>We need data-specific spatial structure.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961EB-11E4-4DD4-AD18-9549C773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20" y="682625"/>
            <a:ext cx="7144493" cy="5542914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AB3DAAF-0107-4C2E-81B1-0831FBFBAA61}"/>
              </a:ext>
            </a:extLst>
          </p:cNvPr>
          <p:cNvSpPr/>
          <p:nvPr/>
        </p:nvSpPr>
        <p:spPr bwMode="auto">
          <a:xfrm rot="2602929">
            <a:off x="6041493" y="3275421"/>
            <a:ext cx="3894433" cy="718457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EF12A0-DCC8-4CC1-B9E0-A7204F7025C2}"/>
              </a:ext>
            </a:extLst>
          </p:cNvPr>
          <p:cNvSpPr/>
          <p:nvPr/>
        </p:nvSpPr>
        <p:spPr bwMode="auto">
          <a:xfrm rot="21019290">
            <a:off x="9457757" y="4251692"/>
            <a:ext cx="2254912" cy="1297362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accent5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7FF712-0528-42AB-95A6-6977B1F26CE4}"/>
              </a:ext>
            </a:extLst>
          </p:cNvPr>
          <p:cNvSpPr/>
          <p:nvPr/>
        </p:nvSpPr>
        <p:spPr bwMode="auto">
          <a:xfrm rot="3436574">
            <a:off x="4588202" y="815421"/>
            <a:ext cx="1931624" cy="1404927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tx1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532817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500C2C-4245-42B3-BCBB-373A7A24882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72261" y="1517884"/>
            <a:ext cx="3931331" cy="3833007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600" dirty="0">
                <a:solidFill>
                  <a:schemeClr val="accent3"/>
                </a:solidFill>
              </a:rPr>
              <a:t>Similarity</a:t>
            </a:r>
            <a:r>
              <a:rPr lang="en-US" sz="3600" dirty="0">
                <a:solidFill>
                  <a:srgbClr val="007AC2"/>
                </a:solidFill>
              </a:rPr>
              <a:t> within groups; </a:t>
            </a:r>
          </a:p>
          <a:p>
            <a:pPr marL="0" indent="0">
              <a:buNone/>
            </a:pPr>
            <a:endParaRPr lang="en-US" sz="3600" dirty="0">
              <a:solidFill>
                <a:srgbClr val="007AC2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Variance</a:t>
            </a:r>
            <a:r>
              <a:rPr lang="en-US" sz="3600" dirty="0">
                <a:solidFill>
                  <a:srgbClr val="007AC2"/>
                </a:solidFill>
              </a:rPr>
              <a:t> between different groups…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71DC6-44AD-4A3D-A9E2-7238162C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20" y="682625"/>
            <a:ext cx="7144493" cy="5542914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A5756EF-3718-448C-9AA5-F2CE0D1916C6}"/>
              </a:ext>
            </a:extLst>
          </p:cNvPr>
          <p:cNvSpPr/>
          <p:nvPr/>
        </p:nvSpPr>
        <p:spPr bwMode="auto">
          <a:xfrm rot="2602929">
            <a:off x="6041493" y="3275421"/>
            <a:ext cx="3894433" cy="718457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8F2B26-30EC-4595-8408-7C2DAF045EBD}"/>
              </a:ext>
            </a:extLst>
          </p:cNvPr>
          <p:cNvSpPr/>
          <p:nvPr/>
        </p:nvSpPr>
        <p:spPr bwMode="auto">
          <a:xfrm rot="21019290">
            <a:off x="9457757" y="4251692"/>
            <a:ext cx="2254912" cy="1297362"/>
          </a:xfrm>
          <a:prstGeom prst="ellipse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accent5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B08A38-7F94-4C1B-8D3B-8013909F1E17}"/>
              </a:ext>
            </a:extLst>
          </p:cNvPr>
          <p:cNvSpPr/>
          <p:nvPr/>
        </p:nvSpPr>
        <p:spPr bwMode="auto">
          <a:xfrm rot="3436574">
            <a:off x="4588202" y="815421"/>
            <a:ext cx="1931624" cy="1404927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accent5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750766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500C2C-4245-42B3-BCBB-373A7A24882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72261" y="1517884"/>
            <a:ext cx="3931331" cy="3833007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In this case, we use </a:t>
            </a:r>
            <a:r>
              <a:rPr lang="en-US" sz="3600" dirty="0">
                <a:solidFill>
                  <a:schemeClr val="accent3"/>
                </a:solidFill>
              </a:rPr>
              <a:t>spatial density </a:t>
            </a:r>
            <a:r>
              <a:rPr lang="en-US" sz="3600" dirty="0">
                <a:solidFill>
                  <a:schemeClr val="tx2"/>
                </a:solidFill>
              </a:rPr>
              <a:t>to create spatial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71DC6-44AD-4A3D-A9E2-7238162C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20" y="682625"/>
            <a:ext cx="7144493" cy="5542914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A5756EF-3718-448C-9AA5-F2CE0D1916C6}"/>
              </a:ext>
            </a:extLst>
          </p:cNvPr>
          <p:cNvSpPr/>
          <p:nvPr/>
        </p:nvSpPr>
        <p:spPr bwMode="auto">
          <a:xfrm rot="2602929">
            <a:off x="6041493" y="3275421"/>
            <a:ext cx="3894433" cy="718457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8F2B26-30EC-4595-8408-7C2DAF045EBD}"/>
              </a:ext>
            </a:extLst>
          </p:cNvPr>
          <p:cNvSpPr/>
          <p:nvPr/>
        </p:nvSpPr>
        <p:spPr bwMode="auto">
          <a:xfrm rot="21019290">
            <a:off x="9457757" y="4251692"/>
            <a:ext cx="2254912" cy="1297362"/>
          </a:xfrm>
          <a:prstGeom prst="ellipse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accent5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B08A38-7F94-4C1B-8D3B-8013909F1E17}"/>
              </a:ext>
            </a:extLst>
          </p:cNvPr>
          <p:cNvSpPr/>
          <p:nvPr/>
        </p:nvSpPr>
        <p:spPr bwMode="auto">
          <a:xfrm rot="3436574">
            <a:off x="4588202" y="815421"/>
            <a:ext cx="1931624" cy="1404927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accent5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71001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Light">
  <a:themeElements>
    <a:clrScheme name="Esri Branding Colors 2013_blue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Avenir Next LT Pro">
      <a:majorFont>
        <a:latin typeface="AvenirNext LT Pro Light"/>
        <a:ea typeface=""/>
        <a:cs typeface=""/>
      </a:majorFont>
      <a:minorFont>
        <a:latin typeface="AvenirNext LT Pr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0" id="{97D40235-370D-EC47-8260-4203E8B795E1}" vid="{7A469BFD-33E4-984F-823F-CD194A029A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CD0EAA-7CE5-4989-9707-5A027F90AA1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EE4F244-029D-4E84-BB36-70DB3966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FE14C7-9BC6-4CB0-8E37-38C47FE59B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Esri_Corporate_Template-Light</Template>
  <TotalTime>0</TotalTime>
  <Words>400</Words>
  <Application>Microsoft Office PowerPoint</Application>
  <PresentationFormat>Custom</PresentationFormat>
  <Paragraphs>50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AvenirNext LT Pro Light</vt:lpstr>
      <vt:lpstr>AvenirNext LT Pro Regular</vt:lpstr>
      <vt:lpstr>Calibri</vt:lpstr>
      <vt:lpstr>Lucida Grande</vt:lpstr>
      <vt:lpstr>Esri_Corporate_Template-Light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2017-03-24T03:24:25Z</dcterms:created>
  <dcterms:modified xsi:type="dcterms:W3CDTF">2018-02-22T15:00:06Z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