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545" r:id="rId4"/>
  </p:sldMasterIdLst>
  <p:notesMasterIdLst>
    <p:notesMasterId r:id="rId21"/>
  </p:notesMasterIdLst>
  <p:handoutMasterIdLst>
    <p:handoutMasterId r:id="rId22"/>
  </p:handoutMasterIdLst>
  <p:sldIdLst>
    <p:sldId id="256" r:id="rId5"/>
    <p:sldId id="406" r:id="rId6"/>
    <p:sldId id="410" r:id="rId7"/>
    <p:sldId id="413" r:id="rId8"/>
    <p:sldId id="414" r:id="rId9"/>
    <p:sldId id="415" r:id="rId10"/>
    <p:sldId id="416" r:id="rId11"/>
    <p:sldId id="417" r:id="rId12"/>
    <p:sldId id="418" r:id="rId13"/>
    <p:sldId id="423" r:id="rId14"/>
    <p:sldId id="419" r:id="rId15"/>
    <p:sldId id="420" r:id="rId16"/>
    <p:sldId id="422" r:id="rId17"/>
    <p:sldId id="424" r:id="rId18"/>
    <p:sldId id="425" r:id="rId19"/>
    <p:sldId id="284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01365A-F49D-452B-8B3C-9C95AE686394}">
          <p14:sldIdLst>
            <p14:sldId id="256"/>
          </p14:sldIdLst>
        </p14:section>
        <p14:section name="I" id="{001EE1CA-AD01-4809-A75C-0B3411F21606}">
          <p14:sldIdLst>
            <p14:sldId id="406"/>
            <p14:sldId id="410"/>
            <p14:sldId id="413"/>
            <p14:sldId id="414"/>
            <p14:sldId id="415"/>
            <p14:sldId id="416"/>
            <p14:sldId id="417"/>
            <p14:sldId id="418"/>
            <p14:sldId id="423"/>
            <p14:sldId id="419"/>
          </p14:sldIdLst>
        </p14:section>
        <p14:section name="II" id="{3AD7AF5B-54D5-4FE5-9A55-429F6C36643A}">
          <p14:sldIdLst>
            <p14:sldId id="420"/>
            <p14:sldId id="422"/>
            <p14:sldId id="424"/>
            <p14:sldId id="42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4747"/>
    <a:srgbClr val="C00000"/>
    <a:srgbClr val="000000"/>
    <a:srgbClr val="020202"/>
    <a:srgbClr val="B80808"/>
    <a:srgbClr val="FF6600"/>
    <a:srgbClr val="F05702"/>
    <a:srgbClr val="FFFFFF"/>
    <a:srgbClr val="FF7C80"/>
    <a:srgbClr val="3AA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1335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678" y="114"/>
      </p:cViewPr>
      <p:guideLst>
        <p:guide orient="horz" pos="430"/>
        <p:guide orient="horz" pos="3888"/>
        <p:guide pos="432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34A7-83EF-7549-8927-BEDE7F1457F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38D6-CDB6-794E-9D11-487CF19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8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Esri</a:t>
            </a:r>
            <a:r>
              <a:rPr lang="en-US" baseline="0" dirty="0"/>
              <a:t> Corporate Template-Light v3.4</a:t>
            </a:r>
          </a:p>
          <a:p>
            <a:r>
              <a:rPr lang="en-US" baseline="0" dirty="0"/>
              <a:t>16:9 version – January 29, 2017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more templates, sample files, and icons, see https://compass.esri.com/resources/presentations/Pages/Main.aspx</a:t>
            </a:r>
          </a:p>
          <a:p>
            <a:endParaRPr lang="en-US" baseline="0" dirty="0"/>
          </a:p>
          <a:p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143C0-4F23-B545-9533-520B5A87CA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37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32636" y="2428193"/>
            <a:ext cx="8523553" cy="9144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28324" y="3465218"/>
            <a:ext cx="8532178" cy="9144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139998-F109-4D4E-8717-7772CAEF6150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"/>
          <a:stretch/>
        </p:blipFill>
        <p:spPr>
          <a:xfrm>
            <a:off x="10002233" y="569705"/>
            <a:ext cx="1275367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2" y="3584448"/>
            <a:ext cx="4535424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2" y="2350008"/>
            <a:ext cx="4535424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85800" y="1755648"/>
            <a:ext cx="5943600" cy="3346704"/>
          </a:xfrm>
          <a:solidFill>
            <a:schemeClr val="tx1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C23BBD9-66BD-4E42-994F-E74497F69DE0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35742D-1C37-744A-9838-F342140C71BB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306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6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A61F334-59E2-C14E-A557-12D4C47CEA8F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5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C3B3342-00C1-E649-B16B-A1982D300F67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0"/>
          <p:cNvSpPr/>
          <p:nvPr userDrawn="1"/>
        </p:nvSpPr>
        <p:spPr bwMode="auto">
          <a:xfrm rot="5400000" flipV="1">
            <a:off x="5314299" y="-4722837"/>
            <a:ext cx="1562287" cy="12196123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7"/>
              <a:gd name="connsiteY0" fmla="*/ 17934 h 12209931"/>
              <a:gd name="connsiteX1" fmla="*/ 1445837 w 2134547"/>
              <a:gd name="connsiteY1" fmla="*/ 0 h 12209931"/>
              <a:gd name="connsiteX2" fmla="*/ 2134547 w 2134547"/>
              <a:gd name="connsiteY2" fmla="*/ 12209931 h 12209931"/>
              <a:gd name="connsiteX3" fmla="*/ 247308 w 2134547"/>
              <a:gd name="connsiteY3" fmla="*/ 12205645 h 12209931"/>
              <a:gd name="connsiteX4" fmla="*/ 0 w 2134547"/>
              <a:gd name="connsiteY4" fmla="*/ 17934 h 12209931"/>
              <a:gd name="connsiteX0" fmla="*/ 0 w 2143258"/>
              <a:gd name="connsiteY0" fmla="*/ 17934 h 12205645"/>
              <a:gd name="connsiteX1" fmla="*/ 1445837 w 2143258"/>
              <a:gd name="connsiteY1" fmla="*/ 0 h 12205645"/>
              <a:gd name="connsiteX2" fmla="*/ 2143258 w 2143258"/>
              <a:gd name="connsiteY2" fmla="*/ 12197234 h 12205645"/>
              <a:gd name="connsiteX3" fmla="*/ 247308 w 2143258"/>
              <a:gd name="connsiteY3" fmla="*/ 12205645 h 12205645"/>
              <a:gd name="connsiteX4" fmla="*/ 0 w 2143258"/>
              <a:gd name="connsiteY4" fmla="*/ 17934 h 12205645"/>
              <a:gd name="connsiteX0" fmla="*/ 0 w 2143258"/>
              <a:gd name="connsiteY0" fmla="*/ 17934 h 12202473"/>
              <a:gd name="connsiteX1" fmla="*/ 1445837 w 2143258"/>
              <a:gd name="connsiteY1" fmla="*/ 0 h 12202473"/>
              <a:gd name="connsiteX2" fmla="*/ 2143258 w 2143258"/>
              <a:gd name="connsiteY2" fmla="*/ 12197234 h 12202473"/>
              <a:gd name="connsiteX3" fmla="*/ 251663 w 2143258"/>
              <a:gd name="connsiteY3" fmla="*/ 12202473 h 12202473"/>
              <a:gd name="connsiteX4" fmla="*/ 0 w 2143258"/>
              <a:gd name="connsiteY4" fmla="*/ 17934 h 12202473"/>
              <a:gd name="connsiteX0" fmla="*/ 0 w 2147614"/>
              <a:gd name="connsiteY0" fmla="*/ 17934 h 12202473"/>
              <a:gd name="connsiteX1" fmla="*/ 1445837 w 2147614"/>
              <a:gd name="connsiteY1" fmla="*/ 0 h 12202473"/>
              <a:gd name="connsiteX2" fmla="*/ 2147613 w 2147614"/>
              <a:gd name="connsiteY2" fmla="*/ 12200412 h 12202473"/>
              <a:gd name="connsiteX3" fmla="*/ 251663 w 2147614"/>
              <a:gd name="connsiteY3" fmla="*/ 12202473 h 12202473"/>
              <a:gd name="connsiteX4" fmla="*/ 0 w 2147614"/>
              <a:gd name="connsiteY4" fmla="*/ 17934 h 12202473"/>
              <a:gd name="connsiteX0" fmla="*/ 0 w 2147613"/>
              <a:gd name="connsiteY0" fmla="*/ 11584 h 12196123"/>
              <a:gd name="connsiteX1" fmla="*/ 1450192 w 2147613"/>
              <a:gd name="connsiteY1" fmla="*/ 0 h 12196123"/>
              <a:gd name="connsiteX2" fmla="*/ 2147613 w 2147613"/>
              <a:gd name="connsiteY2" fmla="*/ 12194062 h 12196123"/>
              <a:gd name="connsiteX3" fmla="*/ 251663 w 2147613"/>
              <a:gd name="connsiteY3" fmla="*/ 12196123 h 12196123"/>
              <a:gd name="connsiteX4" fmla="*/ 0 w 2147613"/>
              <a:gd name="connsiteY4" fmla="*/ 11584 h 12196123"/>
              <a:gd name="connsiteX0" fmla="*/ 1 w 2143255"/>
              <a:gd name="connsiteY0" fmla="*/ 2057 h 12196123"/>
              <a:gd name="connsiteX1" fmla="*/ 1445834 w 2143255"/>
              <a:gd name="connsiteY1" fmla="*/ 0 h 12196123"/>
              <a:gd name="connsiteX2" fmla="*/ 2143255 w 2143255"/>
              <a:gd name="connsiteY2" fmla="*/ 12194062 h 12196123"/>
              <a:gd name="connsiteX3" fmla="*/ 247305 w 2143255"/>
              <a:gd name="connsiteY3" fmla="*/ 12196123 h 12196123"/>
              <a:gd name="connsiteX4" fmla="*/ 1 w 2143255"/>
              <a:gd name="connsiteY4" fmla="*/ 2057 h 1219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3255" h="12196123">
                <a:moveTo>
                  <a:pt x="1" y="2057"/>
                </a:moveTo>
                <a:lnTo>
                  <a:pt x="1445834" y="0"/>
                </a:lnTo>
                <a:lnTo>
                  <a:pt x="2143255" y="12194062"/>
                </a:lnTo>
                <a:lnTo>
                  <a:pt x="247305" y="12196123"/>
                </a:lnTo>
                <a:lnTo>
                  <a:pt x="1" y="20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 rot="5400000" flipH="1">
            <a:off x="5320615" y="-624795"/>
            <a:ext cx="1546415" cy="122015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0191"/>
              <a:gd name="connsiteY0" fmla="*/ 17934 h 12227867"/>
              <a:gd name="connsiteX1" fmla="*/ 1445837 w 2130191"/>
              <a:gd name="connsiteY1" fmla="*/ 0 h 12227867"/>
              <a:gd name="connsiteX2" fmla="*/ 2130191 w 2130191"/>
              <a:gd name="connsiteY2" fmla="*/ 12222634 h 12227867"/>
              <a:gd name="connsiteX3" fmla="*/ 242953 w 2130191"/>
              <a:gd name="connsiteY3" fmla="*/ 12227867 h 12227867"/>
              <a:gd name="connsiteX4" fmla="*/ 0 w 2130191"/>
              <a:gd name="connsiteY4" fmla="*/ 17934 h 12227867"/>
              <a:gd name="connsiteX0" fmla="*/ 0 w 2125835"/>
              <a:gd name="connsiteY0" fmla="*/ 17934 h 12227867"/>
              <a:gd name="connsiteX1" fmla="*/ 1445837 w 2125835"/>
              <a:gd name="connsiteY1" fmla="*/ 0 h 12227867"/>
              <a:gd name="connsiteX2" fmla="*/ 2125835 w 2125835"/>
              <a:gd name="connsiteY2" fmla="*/ 12219459 h 12227867"/>
              <a:gd name="connsiteX3" fmla="*/ 242953 w 2125835"/>
              <a:gd name="connsiteY3" fmla="*/ 12227867 h 12227867"/>
              <a:gd name="connsiteX4" fmla="*/ 0 w 2125835"/>
              <a:gd name="connsiteY4" fmla="*/ 17934 h 12227867"/>
              <a:gd name="connsiteX0" fmla="*/ 0 w 2125835"/>
              <a:gd name="connsiteY0" fmla="*/ 17934 h 12219459"/>
              <a:gd name="connsiteX1" fmla="*/ 1445837 w 2125835"/>
              <a:gd name="connsiteY1" fmla="*/ 0 h 12219459"/>
              <a:gd name="connsiteX2" fmla="*/ 2125835 w 2125835"/>
              <a:gd name="connsiteY2" fmla="*/ 12219459 h 12219459"/>
              <a:gd name="connsiteX3" fmla="*/ 238596 w 2125835"/>
              <a:gd name="connsiteY3" fmla="*/ 12215170 h 12219459"/>
              <a:gd name="connsiteX4" fmla="*/ 0 w 2125835"/>
              <a:gd name="connsiteY4" fmla="*/ 17934 h 12219459"/>
              <a:gd name="connsiteX0" fmla="*/ 0 w 2121479"/>
              <a:gd name="connsiteY0" fmla="*/ 17934 h 12219462"/>
              <a:gd name="connsiteX1" fmla="*/ 1445837 w 2121479"/>
              <a:gd name="connsiteY1" fmla="*/ 0 h 12219462"/>
              <a:gd name="connsiteX2" fmla="*/ 2121479 w 2121479"/>
              <a:gd name="connsiteY2" fmla="*/ 12219462 h 12219462"/>
              <a:gd name="connsiteX3" fmla="*/ 238596 w 2121479"/>
              <a:gd name="connsiteY3" fmla="*/ 12215170 h 12219462"/>
              <a:gd name="connsiteX4" fmla="*/ 0 w 2121479"/>
              <a:gd name="connsiteY4" fmla="*/ 17934 h 12219462"/>
              <a:gd name="connsiteX0" fmla="*/ 0 w 2121479"/>
              <a:gd name="connsiteY0" fmla="*/ 17934 h 12219462"/>
              <a:gd name="connsiteX1" fmla="*/ 1445837 w 2121479"/>
              <a:gd name="connsiteY1" fmla="*/ 0 h 12219462"/>
              <a:gd name="connsiteX2" fmla="*/ 2121479 w 2121479"/>
              <a:gd name="connsiteY2" fmla="*/ 12219462 h 12219462"/>
              <a:gd name="connsiteX3" fmla="*/ 234239 w 2121479"/>
              <a:gd name="connsiteY3" fmla="*/ 12215173 h 12219462"/>
              <a:gd name="connsiteX4" fmla="*/ 0 w 2121479"/>
              <a:gd name="connsiteY4" fmla="*/ 17934 h 12219462"/>
              <a:gd name="connsiteX0" fmla="*/ 0 w 2121479"/>
              <a:gd name="connsiteY0" fmla="*/ 0 h 12201528"/>
              <a:gd name="connsiteX1" fmla="*/ 1441481 w 2121479"/>
              <a:gd name="connsiteY1" fmla="*/ 4289 h 12201528"/>
              <a:gd name="connsiteX2" fmla="*/ 2121479 w 2121479"/>
              <a:gd name="connsiteY2" fmla="*/ 12201528 h 12201528"/>
              <a:gd name="connsiteX3" fmla="*/ 234239 w 2121479"/>
              <a:gd name="connsiteY3" fmla="*/ 12197239 h 12201528"/>
              <a:gd name="connsiteX4" fmla="*/ 0 w 2121479"/>
              <a:gd name="connsiteY4" fmla="*/ 0 h 12201528"/>
              <a:gd name="connsiteX0" fmla="*/ 0 w 2121479"/>
              <a:gd name="connsiteY0" fmla="*/ 0 h 12201528"/>
              <a:gd name="connsiteX1" fmla="*/ 1441481 w 2121479"/>
              <a:gd name="connsiteY1" fmla="*/ 4289 h 12201528"/>
              <a:gd name="connsiteX2" fmla="*/ 2121479 w 2121479"/>
              <a:gd name="connsiteY2" fmla="*/ 12201528 h 12201528"/>
              <a:gd name="connsiteX3" fmla="*/ 277795 w 2121479"/>
              <a:gd name="connsiteY3" fmla="*/ 12194064 h 12201528"/>
              <a:gd name="connsiteX4" fmla="*/ 0 w 2121479"/>
              <a:gd name="connsiteY4" fmla="*/ 0 h 1220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479" h="12201528">
                <a:moveTo>
                  <a:pt x="0" y="0"/>
                </a:moveTo>
                <a:lnTo>
                  <a:pt x="1441481" y="4289"/>
                </a:lnTo>
                <a:lnTo>
                  <a:pt x="2121479" y="12201528"/>
                </a:lnTo>
                <a:lnTo>
                  <a:pt x="277795" y="12194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4" name="Parallelogram 10"/>
          <p:cNvSpPr/>
          <p:nvPr userDrawn="1"/>
        </p:nvSpPr>
        <p:spPr bwMode="auto">
          <a:xfrm rot="16200000">
            <a:off x="4910904" y="-448131"/>
            <a:ext cx="2364960" cy="121972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5230 h 12197228"/>
              <a:gd name="connsiteX1" fmla="*/ 2186755 w 3244417"/>
              <a:gd name="connsiteY1" fmla="*/ 0 h 12197228"/>
              <a:gd name="connsiteX2" fmla="*/ 3244417 w 3244417"/>
              <a:gd name="connsiteY2" fmla="*/ 12197228 h 12197228"/>
              <a:gd name="connsiteX3" fmla="*/ 0 w 3244417"/>
              <a:gd name="connsiteY3" fmla="*/ 12197228 h 12197228"/>
              <a:gd name="connsiteX4" fmla="*/ 1085273 w 3244417"/>
              <a:gd name="connsiteY4" fmla="*/ 5230 h 12197228"/>
              <a:gd name="connsiteX0" fmla="*/ 1080917 w 3244417"/>
              <a:gd name="connsiteY0" fmla="*/ 2055 h 12197228"/>
              <a:gd name="connsiteX1" fmla="*/ 2186755 w 3244417"/>
              <a:gd name="connsiteY1" fmla="*/ 0 h 12197228"/>
              <a:gd name="connsiteX2" fmla="*/ 3244417 w 3244417"/>
              <a:gd name="connsiteY2" fmla="*/ 12197228 h 12197228"/>
              <a:gd name="connsiteX3" fmla="*/ 0 w 3244417"/>
              <a:gd name="connsiteY3" fmla="*/ 12197228 h 12197228"/>
              <a:gd name="connsiteX4" fmla="*/ 1080917 w 3244417"/>
              <a:gd name="connsiteY4" fmla="*/ 2055 h 1219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197228">
                <a:moveTo>
                  <a:pt x="1080917" y="2055"/>
                </a:moveTo>
                <a:lnTo>
                  <a:pt x="2186755" y="0"/>
                </a:lnTo>
                <a:lnTo>
                  <a:pt x="3244417" y="12197228"/>
                </a:lnTo>
                <a:lnTo>
                  <a:pt x="0" y="12197228"/>
                </a:lnTo>
                <a:lnTo>
                  <a:pt x="1080917" y="2055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Parallelogram 10"/>
          <p:cNvSpPr/>
          <p:nvPr userDrawn="1"/>
        </p:nvSpPr>
        <p:spPr bwMode="auto">
          <a:xfrm rot="5400000" flipV="1">
            <a:off x="5083849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2487168"/>
            <a:ext cx="6062696" cy="1874520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4914550" y="-4880324"/>
            <a:ext cx="2364960" cy="1219405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2055 h 12194053"/>
              <a:gd name="connsiteX1" fmla="*/ 2186755 w 3244417"/>
              <a:gd name="connsiteY1" fmla="*/ 0 h 12194053"/>
              <a:gd name="connsiteX2" fmla="*/ 3244417 w 3244417"/>
              <a:gd name="connsiteY2" fmla="*/ 12194053 h 12194053"/>
              <a:gd name="connsiteX3" fmla="*/ 0 w 3244417"/>
              <a:gd name="connsiteY3" fmla="*/ 12194053 h 12194053"/>
              <a:gd name="connsiteX4" fmla="*/ 1085273 w 3244417"/>
              <a:gd name="connsiteY4" fmla="*/ 2055 h 12194053"/>
              <a:gd name="connsiteX0" fmla="*/ 1085273 w 3244417"/>
              <a:gd name="connsiteY0" fmla="*/ 5233 h 12197231"/>
              <a:gd name="connsiteX1" fmla="*/ 2234671 w 3244417"/>
              <a:gd name="connsiteY1" fmla="*/ 0 h 12197231"/>
              <a:gd name="connsiteX2" fmla="*/ 3244417 w 3244417"/>
              <a:gd name="connsiteY2" fmla="*/ 12197231 h 12197231"/>
              <a:gd name="connsiteX3" fmla="*/ 0 w 3244417"/>
              <a:gd name="connsiteY3" fmla="*/ 12197231 h 12197231"/>
              <a:gd name="connsiteX4" fmla="*/ 1085273 w 3244417"/>
              <a:gd name="connsiteY4" fmla="*/ 5233 h 12197231"/>
              <a:gd name="connsiteX0" fmla="*/ 1085273 w 3244417"/>
              <a:gd name="connsiteY0" fmla="*/ 2060 h 12194058"/>
              <a:gd name="connsiteX1" fmla="*/ 2239031 w 3244417"/>
              <a:gd name="connsiteY1" fmla="*/ 0 h 12194058"/>
              <a:gd name="connsiteX2" fmla="*/ 3244417 w 3244417"/>
              <a:gd name="connsiteY2" fmla="*/ 12194058 h 12194058"/>
              <a:gd name="connsiteX3" fmla="*/ 0 w 3244417"/>
              <a:gd name="connsiteY3" fmla="*/ 12194058 h 12194058"/>
              <a:gd name="connsiteX4" fmla="*/ 1085273 w 3244417"/>
              <a:gd name="connsiteY4" fmla="*/ 2060 h 121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194058">
                <a:moveTo>
                  <a:pt x="1085273" y="2060"/>
                </a:moveTo>
                <a:lnTo>
                  <a:pt x="2239031" y="0"/>
                </a:lnTo>
                <a:lnTo>
                  <a:pt x="3244417" y="12194058"/>
                </a:lnTo>
                <a:lnTo>
                  <a:pt x="0" y="12194058"/>
                </a:lnTo>
                <a:lnTo>
                  <a:pt x="1085273" y="206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4186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82454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906A74-E0E8-1240-B0C6-4462E011BBD2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13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D4FB93-4713-E046-A949-BF8AD6F5F50B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6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9286-8244-594D-A3AF-D8C91F30BD15}" type="datetime1">
              <a:rPr lang="en-US" smtClean="0"/>
              <a:t>5/9/2019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13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8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8C4CB4-9223-E341-BF63-A3EE03A0E40B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7900BEA-2003-484C-82C9-BD32BBB70350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D708DD8-0CD0-3F40-B2B2-D9F6ED5C9015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195C72-222E-4D4E-A777-C861BD8DE0BE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162" y="3511296"/>
            <a:ext cx="8220456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161" y="2734056"/>
            <a:ext cx="8686800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D63D93C-2C2B-C44B-9CE8-4914A2089327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060D76-E8AF-9642-A1BA-16CAFD652B91}" type="datetime1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46" r:id="rId1"/>
    <p:sldLayoutId id="2147486547" r:id="rId2"/>
    <p:sldLayoutId id="2147486548" r:id="rId3"/>
    <p:sldLayoutId id="2147486549" r:id="rId4"/>
    <p:sldLayoutId id="2147486550" r:id="rId5"/>
    <p:sldLayoutId id="2147486551" r:id="rId6"/>
    <p:sldLayoutId id="2147486552" r:id="rId7"/>
    <p:sldLayoutId id="2147486553" r:id="rId8"/>
    <p:sldLayoutId id="2147486554" r:id="rId9"/>
    <p:sldLayoutId id="2147486555" r:id="rId10"/>
    <p:sldLayoutId id="2147486556" r:id="rId11"/>
    <p:sldLayoutId id="2147486557" r:id="rId12"/>
    <p:sldLayoutId id="2147486558" r:id="rId13"/>
    <p:sldLayoutId id="2147486562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449" y="2096614"/>
            <a:ext cx="9603302" cy="914400"/>
          </a:xfrm>
        </p:spPr>
        <p:txBody>
          <a:bodyPr/>
          <a:lstStyle/>
          <a:p>
            <a:pPr algn="l"/>
            <a:r>
              <a:rPr lang="en-US" sz="3600" dirty="0">
                <a:latin typeface="+mn-lt"/>
              </a:rPr>
              <a:t>Updates to the AirNow Process</a:t>
            </a:r>
            <a:endParaRPr lang="en-US" dirty="0">
              <a:latin typeface="+mn-lt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0636DC-1EE1-4DBB-8CC2-CEEAB738C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97947" y="6443470"/>
            <a:ext cx="5065980" cy="365030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Transportation Data Challenge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D2910-8E78-4D2A-A3FE-4C287C9F2F72}"/>
              </a:ext>
            </a:extLst>
          </p:cNvPr>
          <p:cNvSpPr/>
          <p:nvPr/>
        </p:nvSpPr>
        <p:spPr bwMode="auto">
          <a:xfrm>
            <a:off x="0" y="6372600"/>
            <a:ext cx="12188825" cy="528442"/>
          </a:xfrm>
          <a:prstGeom prst="rect">
            <a:avLst/>
          </a:prstGeom>
          <a:solidFill>
            <a:srgbClr val="32323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venir LT Std 55 Roman" panose="020B0503020203020204" pitchFamily="34" charset="0"/>
                <a:ea typeface="ＭＳ Ｐゴシック" pitchFamily="16" charset="-128"/>
                <a:cs typeface="ＭＳ Ｐゴシック" pitchFamily="-97" charset="-128"/>
              </a:rPr>
              <a:t>May 9</a:t>
            </a:r>
            <a:r>
              <a:rPr lang="en-US" sz="1400" baseline="30000" dirty="0">
                <a:solidFill>
                  <a:schemeClr val="bg1"/>
                </a:solidFill>
                <a:latin typeface="Avenir LT Std 55 Roman" panose="020B0503020203020204" pitchFamily="34" charset="0"/>
                <a:ea typeface="ＭＳ Ｐゴシック" pitchFamily="16" charset="-128"/>
                <a:cs typeface="ＭＳ Ｐゴシック" pitchFamily="-97" charset="-128"/>
              </a:rPr>
              <a:t>th</a:t>
            </a:r>
            <a:r>
              <a:rPr lang="en-US" sz="1400" dirty="0">
                <a:solidFill>
                  <a:schemeClr val="bg1"/>
                </a:solidFill>
                <a:latin typeface="Avenir LT Std 55 Roman" panose="020B0503020203020204" pitchFamily="34" charset="0"/>
                <a:ea typeface="ＭＳ Ｐゴシック" pitchFamily="16" charset="-128"/>
                <a:cs typeface="ＭＳ Ｐゴシック" pitchFamily="-97" charset="-128"/>
              </a:rPr>
              <a:t>, 2019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D11215-311E-4A17-B13F-1E732174A772}"/>
              </a:ext>
            </a:extLst>
          </p:cNvPr>
          <p:cNvSpPr txBox="1">
            <a:spLocks/>
          </p:cNvSpPr>
          <p:nvPr/>
        </p:nvSpPr>
        <p:spPr bwMode="black">
          <a:xfrm>
            <a:off x="1630449" y="3297320"/>
            <a:ext cx="9603302" cy="39676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 baseline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EPA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esri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2294949" y="330349"/>
            <a:ext cx="7915448" cy="6821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/>
            <a:r>
              <a:rPr lang="en-US" sz="4000" dirty="0"/>
              <a:t>why are these </a:t>
            </a:r>
            <a:r>
              <a:rPr lang="en-US" sz="4000" b="1" dirty="0"/>
              <a:t>challenges? *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BBFA7AA-2465-409A-A55A-8EF5F411017F}"/>
              </a:ext>
            </a:extLst>
          </p:cNvPr>
          <p:cNvSpPr/>
          <p:nvPr/>
        </p:nvSpPr>
        <p:spPr bwMode="auto">
          <a:xfrm>
            <a:off x="4510137" y="1711710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interpolation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improve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53E663B-7514-473D-B7C9-344F6CF54F35}"/>
              </a:ext>
            </a:extLst>
          </p:cNvPr>
          <p:cNvSpPr/>
          <p:nvPr/>
        </p:nvSpPr>
        <p:spPr bwMode="auto">
          <a:xfrm>
            <a:off x="4510137" y="3487056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interactive </a:t>
            </a:r>
          </a:p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maps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updated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3E7126B-632B-4CE6-B12B-7ACAC3BE68C0}"/>
              </a:ext>
            </a:extLst>
          </p:cNvPr>
          <p:cNvSpPr/>
          <p:nvPr/>
        </p:nvSpPr>
        <p:spPr bwMode="auto">
          <a:xfrm>
            <a:off x="6017320" y="4375915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additional </a:t>
            </a:r>
          </a:p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data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integrated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18911BA-E2C8-445C-8FBC-916767296803}"/>
              </a:ext>
            </a:extLst>
          </p:cNvPr>
          <p:cNvSpPr/>
          <p:nvPr/>
        </p:nvSpPr>
        <p:spPr bwMode="auto">
          <a:xfrm>
            <a:off x="6017320" y="2599778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automation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updated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8F1C1-6023-42D7-96C6-5652CB865138}"/>
              </a:ext>
            </a:extLst>
          </p:cNvPr>
          <p:cNvSpPr txBox="1"/>
          <p:nvPr/>
        </p:nvSpPr>
        <p:spPr>
          <a:xfrm>
            <a:off x="844062" y="1832762"/>
            <a:ext cx="3481976" cy="134839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dirty="0"/>
              <a:t>In some cases public receives inaccurate air quality information.</a:t>
            </a:r>
          </a:p>
          <a:p>
            <a:pPr algn="l" eaLnBrk="0" hangingPunct="0"/>
            <a:endParaRPr lang="en-US" sz="1600" dirty="0"/>
          </a:p>
          <a:p>
            <a:pPr algn="l" eaLnBrk="0" hangingPunct="0"/>
            <a:r>
              <a:rPr lang="en-US" sz="1600" dirty="0"/>
              <a:t>Example: Colorado Air Pollution Control Division and Breckenridge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D8354-53D1-4C00-A0F6-47722973C9F6}"/>
              </a:ext>
            </a:extLst>
          </p:cNvPr>
          <p:cNvSpPr txBox="1"/>
          <p:nvPr/>
        </p:nvSpPr>
        <p:spPr>
          <a:xfrm>
            <a:off x="7943955" y="2828923"/>
            <a:ext cx="3721785" cy="120015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dirty="0"/>
              <a:t>Interpolation is automated off-site; any changes require the process to occur in a method that encourages rapid iteration and testing.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0D1EE-D1B1-448A-8B97-F5CC0D83CDFA}"/>
              </a:ext>
            </a:extLst>
          </p:cNvPr>
          <p:cNvSpPr txBox="1"/>
          <p:nvPr/>
        </p:nvSpPr>
        <p:spPr>
          <a:xfrm>
            <a:off x="3351234" y="6372504"/>
            <a:ext cx="5802878" cy="31029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dirty="0"/>
              <a:t>* Requires validation from everyone involved in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852EF-3BA8-4C5C-925B-3362FFA3E133}"/>
              </a:ext>
            </a:extLst>
          </p:cNvPr>
          <p:cNvSpPr txBox="1"/>
          <p:nvPr/>
        </p:nvSpPr>
        <p:spPr>
          <a:xfrm>
            <a:off x="844062" y="3850606"/>
            <a:ext cx="3481976" cy="86339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dirty="0"/>
              <a:t>There are new ways to display information products, including maps, charts, and initiatives.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33D0F-6912-4C95-B756-F8E3E9244186}"/>
              </a:ext>
            </a:extLst>
          </p:cNvPr>
          <p:cNvSpPr txBox="1"/>
          <p:nvPr/>
        </p:nvSpPr>
        <p:spPr>
          <a:xfrm>
            <a:off x="7945646" y="4645854"/>
            <a:ext cx="3481976" cy="86339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dirty="0"/>
              <a:t>Additional data sources, such as topography and citizen science sensors are needed to improve modeling methods.</a:t>
            </a:r>
          </a:p>
        </p:txBody>
      </p:sp>
    </p:spTree>
    <p:extLst>
      <p:ext uri="{BB962C8B-B14F-4D97-AF65-F5344CB8AC3E}">
        <p14:creationId xmlns:p14="http://schemas.microsoft.com/office/powerpoint/2010/main" val="3765671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2136688" y="330349"/>
            <a:ext cx="7915448" cy="6821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/>
            <a:r>
              <a:rPr lang="en-US" sz="4000" dirty="0"/>
              <a:t>so let’s consider some </a:t>
            </a:r>
            <a:r>
              <a:rPr lang="en-US" sz="4000" b="1" dirty="0"/>
              <a:t>solutions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BBFA7AA-2465-409A-A55A-8EF5F411017F}"/>
              </a:ext>
            </a:extLst>
          </p:cNvPr>
          <p:cNvSpPr/>
          <p:nvPr/>
        </p:nvSpPr>
        <p:spPr bwMode="auto">
          <a:xfrm>
            <a:off x="4510137" y="1711710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interpolation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improve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53E663B-7514-473D-B7C9-344F6CF54F35}"/>
              </a:ext>
            </a:extLst>
          </p:cNvPr>
          <p:cNvSpPr/>
          <p:nvPr/>
        </p:nvSpPr>
        <p:spPr bwMode="auto">
          <a:xfrm>
            <a:off x="4510137" y="3487056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interactive </a:t>
            </a:r>
          </a:p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maps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updated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3E7126B-632B-4CE6-B12B-7ACAC3BE68C0}"/>
              </a:ext>
            </a:extLst>
          </p:cNvPr>
          <p:cNvSpPr/>
          <p:nvPr/>
        </p:nvSpPr>
        <p:spPr bwMode="auto">
          <a:xfrm>
            <a:off x="6017320" y="4375915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additional </a:t>
            </a:r>
          </a:p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data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integrated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18911BA-E2C8-445C-8FBC-916767296803}"/>
              </a:ext>
            </a:extLst>
          </p:cNvPr>
          <p:cNvSpPr/>
          <p:nvPr/>
        </p:nvSpPr>
        <p:spPr bwMode="auto">
          <a:xfrm>
            <a:off x="6017320" y="2599778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automation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updated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32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2136688" y="173934"/>
            <a:ext cx="7915448" cy="1297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/>
            <a:r>
              <a:rPr lang="en-US" sz="4000" dirty="0"/>
              <a:t>current focus is </a:t>
            </a:r>
          </a:p>
          <a:p>
            <a:pPr algn="ctr" eaLnBrk="0" hangingPunct="0"/>
            <a:r>
              <a:rPr lang="en-US" sz="4000" b="1" dirty="0"/>
              <a:t>interpolation and automation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BBFA7AA-2465-409A-A55A-8EF5F411017F}"/>
              </a:ext>
            </a:extLst>
          </p:cNvPr>
          <p:cNvSpPr/>
          <p:nvPr/>
        </p:nvSpPr>
        <p:spPr bwMode="auto">
          <a:xfrm>
            <a:off x="4510137" y="1711710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interpolation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improve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53E663B-7514-473D-B7C9-344F6CF54F35}"/>
              </a:ext>
            </a:extLst>
          </p:cNvPr>
          <p:cNvSpPr/>
          <p:nvPr/>
        </p:nvSpPr>
        <p:spPr bwMode="auto">
          <a:xfrm>
            <a:off x="4510137" y="3487056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>
                    <a:alpha val="25000"/>
                  </a:srgbClr>
                </a:solidFill>
              </a:rPr>
              <a:t>interactive </a:t>
            </a:r>
          </a:p>
          <a:p>
            <a:pPr algn="ctr" eaLnBrk="0" hangingPunct="0"/>
            <a:r>
              <a:rPr lang="en-US" sz="1400" b="1" dirty="0">
                <a:solidFill>
                  <a:srgbClr val="C00000">
                    <a:alpha val="25000"/>
                  </a:srgbClr>
                </a:solidFill>
              </a:rPr>
              <a:t>maps </a:t>
            </a:r>
          </a:p>
          <a:p>
            <a:pPr algn="ctr" eaLnBrk="0" hangingPunct="0"/>
            <a:r>
              <a:rPr lang="en-US" sz="1400" dirty="0">
                <a:solidFill>
                  <a:srgbClr val="C00000">
                    <a:alpha val="25000"/>
                  </a:srgbClr>
                </a:solidFill>
              </a:rPr>
              <a:t>need to be </a:t>
            </a:r>
          </a:p>
          <a:p>
            <a:pPr algn="ctr" eaLnBrk="0" hangingPunct="0"/>
            <a:r>
              <a:rPr lang="en-US" sz="1400" dirty="0">
                <a:solidFill>
                  <a:srgbClr val="C00000">
                    <a:alpha val="25000"/>
                  </a:srgbClr>
                </a:solidFill>
              </a:rPr>
              <a:t>updated</a:t>
            </a:r>
            <a:endParaRPr lang="en-US" sz="1100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3E7126B-632B-4CE6-B12B-7ACAC3BE68C0}"/>
              </a:ext>
            </a:extLst>
          </p:cNvPr>
          <p:cNvSpPr/>
          <p:nvPr/>
        </p:nvSpPr>
        <p:spPr bwMode="auto">
          <a:xfrm>
            <a:off x="6017320" y="4375915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>
                    <a:alpha val="25000"/>
                  </a:srgbClr>
                </a:solidFill>
              </a:rPr>
              <a:t>additional </a:t>
            </a:r>
          </a:p>
          <a:p>
            <a:pPr algn="ctr" eaLnBrk="0" hangingPunct="0"/>
            <a:r>
              <a:rPr lang="en-US" sz="1400" b="1" dirty="0">
                <a:solidFill>
                  <a:srgbClr val="C00000">
                    <a:alpha val="25000"/>
                  </a:srgbClr>
                </a:solidFill>
              </a:rPr>
              <a:t>data</a:t>
            </a:r>
          </a:p>
          <a:p>
            <a:pPr algn="ctr" eaLnBrk="0" hangingPunct="0"/>
            <a:r>
              <a:rPr lang="en-US" sz="1400" dirty="0">
                <a:solidFill>
                  <a:srgbClr val="C00000">
                    <a:alpha val="25000"/>
                  </a:srgbClr>
                </a:solidFill>
              </a:rPr>
              <a:t>needs to be </a:t>
            </a:r>
          </a:p>
          <a:p>
            <a:pPr algn="ctr" eaLnBrk="0" hangingPunct="0"/>
            <a:r>
              <a:rPr lang="en-US" sz="1400" dirty="0">
                <a:solidFill>
                  <a:srgbClr val="C00000">
                    <a:alpha val="25000"/>
                  </a:srgbClr>
                </a:solidFill>
              </a:rPr>
              <a:t>integrated</a:t>
            </a:r>
            <a:endParaRPr lang="en-US" sz="1100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18911BA-E2C8-445C-8FBC-916767296803}"/>
              </a:ext>
            </a:extLst>
          </p:cNvPr>
          <p:cNvSpPr/>
          <p:nvPr/>
        </p:nvSpPr>
        <p:spPr bwMode="auto">
          <a:xfrm>
            <a:off x="6017320" y="2599778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automation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updated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2136688" y="229844"/>
            <a:ext cx="7915448" cy="1297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/>
            <a:r>
              <a:rPr lang="en-US" sz="4000" dirty="0"/>
              <a:t>solution in progress uses </a:t>
            </a:r>
          </a:p>
          <a:p>
            <a:pPr algn="ctr" eaLnBrk="0" hangingPunct="0"/>
            <a:r>
              <a:rPr lang="en-US" sz="4000" b="1" dirty="0"/>
              <a:t>three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57B53-5253-4B87-9311-1C027EB9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9" y="249927"/>
            <a:ext cx="1936994" cy="14825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8E392F-CB9E-47D7-A6EA-649259110DA7}"/>
              </a:ext>
            </a:extLst>
          </p:cNvPr>
          <p:cNvGrpSpPr/>
          <p:nvPr/>
        </p:nvGrpSpPr>
        <p:grpSpPr>
          <a:xfrm>
            <a:off x="1365899" y="4408244"/>
            <a:ext cx="3575538" cy="1297834"/>
            <a:chOff x="1365898" y="4051719"/>
            <a:chExt cx="3575538" cy="1297834"/>
          </a:xfrm>
        </p:grpSpPr>
        <p:pic>
          <p:nvPicPr>
            <p:cNvPr id="1028" name="Picture 4" descr="Image result for arcgis pro logo">
              <a:extLst>
                <a:ext uri="{FF2B5EF4-FFF2-40B4-BE49-F238E27FC236}">
                  <a16:creationId xmlns:a16="http://schemas.microsoft.com/office/drawing/2014/main" id="{5949F264-3957-4C0E-B060-9670A7A77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1833" y="4301439"/>
              <a:ext cx="769148" cy="769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1205A6-9710-46D8-97FC-D82FA28E85DC}"/>
                </a:ext>
              </a:extLst>
            </p:cNvPr>
            <p:cNvSpPr txBox="1"/>
            <p:nvPr/>
          </p:nvSpPr>
          <p:spPr>
            <a:xfrm>
              <a:off x="2712637" y="4245484"/>
              <a:ext cx="1973662" cy="90771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/>
              <a:r>
                <a:rPr lang="en-US" dirty="0"/>
                <a:t>GeoProcessing tools to examine data in ArcGIS Pro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0B428B-BCE1-4635-BC3E-C96081E931C1}"/>
                </a:ext>
              </a:extLst>
            </p:cNvPr>
            <p:cNvSpPr/>
            <p:nvPr/>
          </p:nvSpPr>
          <p:spPr bwMode="auto">
            <a:xfrm>
              <a:off x="1365898" y="4051719"/>
              <a:ext cx="3575538" cy="1297834"/>
            </a:xfrm>
            <a:prstGeom prst="rec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E32C8E-DAB9-4645-903F-34C601B0D51C}"/>
              </a:ext>
            </a:extLst>
          </p:cNvPr>
          <p:cNvGrpSpPr/>
          <p:nvPr/>
        </p:nvGrpSpPr>
        <p:grpSpPr>
          <a:xfrm>
            <a:off x="4306643" y="1923308"/>
            <a:ext cx="3575538" cy="1482502"/>
            <a:chOff x="4306643" y="1923308"/>
            <a:chExt cx="3575538" cy="14825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60BF64-2D34-4378-AB04-93B97CE90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712" t="7213" r="26718" b="34626"/>
            <a:stretch/>
          </p:blipFill>
          <p:spPr>
            <a:xfrm>
              <a:off x="4426717" y="2026747"/>
              <a:ext cx="882476" cy="816760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9" name="Picture 2" descr="Related image">
              <a:extLst>
                <a:ext uri="{FF2B5EF4-FFF2-40B4-BE49-F238E27FC236}">
                  <a16:creationId xmlns:a16="http://schemas.microsoft.com/office/drawing/2014/main" id="{DACFBADC-F0D3-42A5-BE30-A4543DFD8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541" y="2512001"/>
              <a:ext cx="688706" cy="684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9C7374-AECC-47E9-836B-14AA781000CB}"/>
                </a:ext>
              </a:extLst>
            </p:cNvPr>
            <p:cNvSpPr txBox="1"/>
            <p:nvPr/>
          </p:nvSpPr>
          <p:spPr>
            <a:xfrm>
              <a:off x="5876537" y="2233370"/>
              <a:ext cx="1820007" cy="90771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/>
              <a:r>
                <a:rPr lang="en-US" dirty="0"/>
                <a:t>Python notebook environment to prototype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44BDFD-811A-4B32-A925-10E2E1BBC191}"/>
                </a:ext>
              </a:extLst>
            </p:cNvPr>
            <p:cNvSpPr/>
            <p:nvPr/>
          </p:nvSpPr>
          <p:spPr bwMode="auto">
            <a:xfrm>
              <a:off x="4306643" y="1923308"/>
              <a:ext cx="3575538" cy="1482502"/>
            </a:xfrm>
            <a:prstGeom prst="rec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05040E-54D9-4350-A380-4F70AB7C2B12}"/>
              </a:ext>
            </a:extLst>
          </p:cNvPr>
          <p:cNvGrpSpPr/>
          <p:nvPr/>
        </p:nvGrpSpPr>
        <p:grpSpPr>
          <a:xfrm>
            <a:off x="7247389" y="4408244"/>
            <a:ext cx="3575538" cy="1297835"/>
            <a:chOff x="7247389" y="4047222"/>
            <a:chExt cx="3575538" cy="12978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57EF84-D3F4-4634-BA68-15C29F28B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3211" y="4341469"/>
              <a:ext cx="1368402" cy="7157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3EE89D-762A-47B0-BB62-5C5514CBE4E6}"/>
                </a:ext>
              </a:extLst>
            </p:cNvPr>
            <p:cNvSpPr txBox="1"/>
            <p:nvPr/>
          </p:nvSpPr>
          <p:spPr>
            <a:xfrm>
              <a:off x="8891551" y="4245484"/>
              <a:ext cx="1820007" cy="90771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/>
              <a:r>
                <a:rPr lang="en-US" dirty="0"/>
                <a:t>Schedulable python scripts to run process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BE4894-0DC2-4F0C-91DE-BE6E7C10F9BC}"/>
                </a:ext>
              </a:extLst>
            </p:cNvPr>
            <p:cNvSpPr/>
            <p:nvPr/>
          </p:nvSpPr>
          <p:spPr bwMode="auto">
            <a:xfrm>
              <a:off x="7247389" y="4047222"/>
              <a:ext cx="3575538" cy="1297835"/>
            </a:xfrm>
            <a:prstGeom prst="rec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cxnSp>
        <p:nvCxnSpPr>
          <p:cNvPr id="27" name="Straight Arrow Connector 32">
            <a:extLst>
              <a:ext uri="{FF2B5EF4-FFF2-40B4-BE49-F238E27FC236}">
                <a16:creationId xmlns:a16="http://schemas.microsoft.com/office/drawing/2014/main" id="{06D8CAFC-CD61-4B97-9A47-44060E27E4D0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 bwMode="auto">
          <a:xfrm rot="10800000" flipV="1">
            <a:off x="3153669" y="2664558"/>
            <a:ext cx="1152975" cy="1743685"/>
          </a:xfrm>
          <a:prstGeom prst="curvedConnector2">
            <a:avLst/>
          </a:prstGeom>
          <a:ln w="53975" cap="flat" cmpd="sng" algn="ctr">
            <a:solidFill>
              <a:schemeClr val="tx1">
                <a:lumMod val="75000"/>
                <a:lumOff val="25000"/>
                <a:alpha val="6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2">
            <a:extLst>
              <a:ext uri="{FF2B5EF4-FFF2-40B4-BE49-F238E27FC236}">
                <a16:creationId xmlns:a16="http://schemas.microsoft.com/office/drawing/2014/main" id="{B7F9B7DF-A80D-4E57-9DB3-06D40DAFF3EA}"/>
              </a:ext>
            </a:extLst>
          </p:cNvPr>
          <p:cNvCxnSpPr>
            <a:cxnSpLocks/>
            <a:stCxn id="20" idx="3"/>
            <a:endCxn id="25" idx="0"/>
          </p:cNvCxnSpPr>
          <p:nvPr/>
        </p:nvCxnSpPr>
        <p:spPr bwMode="auto">
          <a:xfrm>
            <a:off x="7882181" y="2664559"/>
            <a:ext cx="1152977" cy="1743685"/>
          </a:xfrm>
          <a:prstGeom prst="curvedConnector2">
            <a:avLst/>
          </a:prstGeom>
          <a:ln w="53975" cap="flat" cmpd="sng" algn="ctr">
            <a:solidFill>
              <a:schemeClr val="tx1">
                <a:lumMod val="75000"/>
                <a:lumOff val="25000"/>
                <a:alpha val="6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DBC4D082-CF49-469F-9179-15A58096FAF5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 bwMode="auto">
          <a:xfrm>
            <a:off x="4941437" y="5057161"/>
            <a:ext cx="2305952" cy="1"/>
          </a:xfrm>
          <a:prstGeom prst="curvedConnector3">
            <a:avLst>
              <a:gd name="adj1" fmla="val 50000"/>
            </a:avLst>
          </a:prstGeom>
          <a:ln w="53975" cap="flat" cmpd="sng" algn="ctr">
            <a:solidFill>
              <a:schemeClr val="tx1">
                <a:lumMod val="75000"/>
                <a:lumOff val="25000"/>
                <a:alpha val="6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0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58E392F-CB9E-47D7-A6EA-649259110DA7}"/>
              </a:ext>
            </a:extLst>
          </p:cNvPr>
          <p:cNvGrpSpPr/>
          <p:nvPr/>
        </p:nvGrpSpPr>
        <p:grpSpPr>
          <a:xfrm>
            <a:off x="4306643" y="541005"/>
            <a:ext cx="3575538" cy="1297834"/>
            <a:chOff x="1365898" y="4051719"/>
            <a:chExt cx="3575538" cy="1297834"/>
          </a:xfrm>
        </p:grpSpPr>
        <p:pic>
          <p:nvPicPr>
            <p:cNvPr id="1028" name="Picture 4" descr="Image result for arcgis pro logo">
              <a:extLst>
                <a:ext uri="{FF2B5EF4-FFF2-40B4-BE49-F238E27FC236}">
                  <a16:creationId xmlns:a16="http://schemas.microsoft.com/office/drawing/2014/main" id="{5949F264-3957-4C0E-B060-9670A7A77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1833" y="4301439"/>
              <a:ext cx="769148" cy="769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1205A6-9710-46D8-97FC-D82FA28E85DC}"/>
                </a:ext>
              </a:extLst>
            </p:cNvPr>
            <p:cNvSpPr txBox="1"/>
            <p:nvPr/>
          </p:nvSpPr>
          <p:spPr>
            <a:xfrm>
              <a:off x="2712637" y="4245484"/>
              <a:ext cx="1973662" cy="90771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/>
              <a:r>
                <a:rPr lang="en-US" dirty="0"/>
                <a:t>GeoProcessing tools to examine data in ArcGIS Pro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0B428B-BCE1-4635-BC3E-C96081E931C1}"/>
                </a:ext>
              </a:extLst>
            </p:cNvPr>
            <p:cNvSpPr/>
            <p:nvPr/>
          </p:nvSpPr>
          <p:spPr bwMode="auto">
            <a:xfrm>
              <a:off x="1365898" y="4051719"/>
              <a:ext cx="3575538" cy="1297834"/>
            </a:xfrm>
            <a:prstGeom prst="rec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524845-C6F2-46D6-832C-5DB9B2C6EF66}"/>
              </a:ext>
            </a:extLst>
          </p:cNvPr>
          <p:cNvGrpSpPr/>
          <p:nvPr/>
        </p:nvGrpSpPr>
        <p:grpSpPr>
          <a:xfrm>
            <a:off x="375965" y="529622"/>
            <a:ext cx="3575538" cy="1301781"/>
            <a:chOff x="481990" y="544245"/>
            <a:chExt cx="3575538" cy="13017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60BF64-2D34-4378-AB04-93B97CE90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12" t="7213" r="26718" b="34626"/>
            <a:stretch/>
          </p:blipFill>
          <p:spPr>
            <a:xfrm>
              <a:off x="694435" y="733176"/>
              <a:ext cx="697734" cy="645776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9" name="Picture 2" descr="Related image">
              <a:extLst>
                <a:ext uri="{FF2B5EF4-FFF2-40B4-BE49-F238E27FC236}">
                  <a16:creationId xmlns:a16="http://schemas.microsoft.com/office/drawing/2014/main" id="{DACFBADC-F0D3-42A5-BE30-A4543DFD8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667" y="1117506"/>
              <a:ext cx="544528" cy="54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9C7374-AECC-47E9-836B-14AA781000CB}"/>
                </a:ext>
              </a:extLst>
            </p:cNvPr>
            <p:cNvSpPr txBox="1"/>
            <p:nvPr/>
          </p:nvSpPr>
          <p:spPr>
            <a:xfrm>
              <a:off x="2028267" y="750687"/>
              <a:ext cx="1820007" cy="90771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/>
              <a:r>
                <a:rPr lang="en-US" dirty="0"/>
                <a:t>Python notebook environment to prototype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44BDFD-811A-4B32-A925-10E2E1BBC191}"/>
                </a:ext>
              </a:extLst>
            </p:cNvPr>
            <p:cNvSpPr/>
            <p:nvPr/>
          </p:nvSpPr>
          <p:spPr bwMode="auto">
            <a:xfrm>
              <a:off x="481990" y="544245"/>
              <a:ext cx="3575538" cy="1301781"/>
            </a:xfrm>
            <a:prstGeom prst="rec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05040E-54D9-4350-A380-4F70AB7C2B12}"/>
              </a:ext>
            </a:extLst>
          </p:cNvPr>
          <p:cNvGrpSpPr/>
          <p:nvPr/>
        </p:nvGrpSpPr>
        <p:grpSpPr>
          <a:xfrm>
            <a:off x="8237803" y="543965"/>
            <a:ext cx="3575538" cy="1297835"/>
            <a:chOff x="7247389" y="4047222"/>
            <a:chExt cx="3575538" cy="12978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57EF84-D3F4-4634-BA68-15C29F28B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3211" y="4341469"/>
              <a:ext cx="1368402" cy="7157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3EE89D-762A-47B0-BB62-5C5514CBE4E6}"/>
                </a:ext>
              </a:extLst>
            </p:cNvPr>
            <p:cNvSpPr txBox="1"/>
            <p:nvPr/>
          </p:nvSpPr>
          <p:spPr>
            <a:xfrm>
              <a:off x="8891551" y="4245484"/>
              <a:ext cx="1820007" cy="90771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/>
              <a:r>
                <a:rPr lang="en-US" dirty="0"/>
                <a:t>Schedulable python scripts to run process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BE4894-0DC2-4F0C-91DE-BE6E7C10F9BC}"/>
                </a:ext>
              </a:extLst>
            </p:cNvPr>
            <p:cNvSpPr/>
            <p:nvPr/>
          </p:nvSpPr>
          <p:spPr bwMode="auto">
            <a:xfrm>
              <a:off x="7247389" y="4047222"/>
              <a:ext cx="3575538" cy="1297835"/>
            </a:xfrm>
            <a:prstGeom prst="rec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ECB49E-A34E-4EC9-AC1B-5D0F581913F1}"/>
              </a:ext>
            </a:extLst>
          </p:cNvPr>
          <p:cNvCxnSpPr>
            <a:cxnSpLocks/>
          </p:cNvCxnSpPr>
          <p:nvPr/>
        </p:nvCxnSpPr>
        <p:spPr bwMode="auto">
          <a:xfrm>
            <a:off x="4141177" y="543965"/>
            <a:ext cx="0" cy="610302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2554F-E772-4710-A1DD-318859B93500}"/>
              </a:ext>
            </a:extLst>
          </p:cNvPr>
          <p:cNvCxnSpPr>
            <a:cxnSpLocks/>
          </p:cNvCxnSpPr>
          <p:nvPr/>
        </p:nvCxnSpPr>
        <p:spPr bwMode="auto">
          <a:xfrm>
            <a:off x="8074269" y="543965"/>
            <a:ext cx="0" cy="6081476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40CE0E-2EF5-4E5F-8908-0B6DD65B9366}"/>
              </a:ext>
            </a:extLst>
          </p:cNvPr>
          <p:cNvSpPr txBox="1"/>
          <p:nvPr/>
        </p:nvSpPr>
        <p:spPr>
          <a:xfrm>
            <a:off x="375965" y="2215733"/>
            <a:ext cx="3481976" cy="256728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dirty="0"/>
              <a:t>Take notes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Iterate and test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Share information on process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Educate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Share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2A4B47-04E3-4BDD-BDF6-8627B438A90D}"/>
              </a:ext>
            </a:extLst>
          </p:cNvPr>
          <p:cNvSpPr txBox="1"/>
          <p:nvPr/>
        </p:nvSpPr>
        <p:spPr>
          <a:xfrm>
            <a:off x="4366735" y="2215733"/>
            <a:ext cx="3481976" cy="20837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dirty="0"/>
              <a:t>Test interpolation methods with supplemental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Prototype downstream analyses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Build visualizations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Publish services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18DD7A-3F9E-4620-96AC-A2EE23E97218}"/>
              </a:ext>
            </a:extLst>
          </p:cNvPr>
          <p:cNvSpPr txBox="1"/>
          <p:nvPr/>
        </p:nvSpPr>
        <p:spPr>
          <a:xfrm>
            <a:off x="8353625" y="2215733"/>
            <a:ext cx="3481976" cy="3804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dirty="0"/>
              <a:t>Establish a server-side process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Schedulable via crontab or Windows Scheduled Task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Gathers data, performs selected interpolation, archives data</a:t>
            </a:r>
          </a:p>
          <a:p>
            <a:pPr algn="l" eaLnBrk="0" hangingPunct="0"/>
            <a:endParaRPr lang="en-US" dirty="0"/>
          </a:p>
          <a:p>
            <a:pPr algn="l" eaLnBrk="0" hangingPunct="0"/>
            <a:r>
              <a:rPr lang="en-US" dirty="0"/>
              <a:t>Closely tied to Jupyter Notebook process to allow rapid improvements</a:t>
            </a:r>
          </a:p>
        </p:txBody>
      </p:sp>
    </p:spTree>
    <p:extLst>
      <p:ext uri="{BB962C8B-B14F-4D97-AF65-F5344CB8AC3E}">
        <p14:creationId xmlns:p14="http://schemas.microsoft.com/office/powerpoint/2010/main" val="93690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2346531" y="3126287"/>
            <a:ext cx="1602728" cy="60542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/>
            <a:r>
              <a:rPr lang="en-US" sz="4000" dirty="0"/>
              <a:t>demo</a:t>
            </a:r>
            <a:endParaRPr lang="en-US" sz="4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0C03D0-EE45-4F4E-BBCF-75EB68A9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812" y="2268415"/>
            <a:ext cx="6497942" cy="2602524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6280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77624D-CB50-4B07-8E5A-62EED0C25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75540" y="2723576"/>
            <a:ext cx="4035334" cy="141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11D9F0-6FAE-47F6-8297-BE588534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913" y="893"/>
            <a:ext cx="5222912" cy="6856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66394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ABC19-9B82-4EFF-8C5A-60AB55B77DD7}"/>
              </a:ext>
            </a:extLst>
          </p:cNvPr>
          <p:cNvSpPr txBox="1"/>
          <p:nvPr/>
        </p:nvSpPr>
        <p:spPr>
          <a:xfrm>
            <a:off x="1103002" y="832495"/>
            <a:ext cx="1900213" cy="60342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3600" dirty="0">
                <a:solidFill>
                  <a:schemeClr val="accent1"/>
                </a:solidFill>
              </a:rPr>
              <a:t>The goal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5E926-6D7D-42CA-9942-9820133B8899}"/>
              </a:ext>
            </a:extLst>
          </p:cNvPr>
          <p:cNvSpPr txBox="1"/>
          <p:nvPr/>
        </p:nvSpPr>
        <p:spPr>
          <a:xfrm>
            <a:off x="2755854" y="2322701"/>
            <a:ext cx="6677115" cy="221259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3600" dirty="0"/>
              <a:t>To help people understand how clean or polluted outdoor air is, and help them take action to protect their health.</a:t>
            </a:r>
          </a:p>
        </p:txBody>
      </p:sp>
    </p:spTree>
    <p:extLst>
      <p:ext uri="{BB962C8B-B14F-4D97-AF65-F5344CB8AC3E}">
        <p14:creationId xmlns:p14="http://schemas.microsoft.com/office/powerpoint/2010/main" val="369846161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CE6DAC7-61BB-4CCA-82D3-40C0EB9892F0}"/>
              </a:ext>
            </a:extLst>
          </p:cNvPr>
          <p:cNvSpPr/>
          <p:nvPr/>
        </p:nvSpPr>
        <p:spPr bwMode="auto">
          <a:xfrm>
            <a:off x="5223144" y="2633752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chemeClr val="accent1"/>
                </a:solidFill>
              </a:rPr>
              <a:t>AirNow Goal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84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CE6DAC7-61BB-4CCA-82D3-40C0EB9892F0}"/>
              </a:ext>
            </a:extLst>
          </p:cNvPr>
          <p:cNvSpPr/>
          <p:nvPr/>
        </p:nvSpPr>
        <p:spPr bwMode="auto">
          <a:xfrm>
            <a:off x="8320891" y="3265493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chemeClr val="accent1"/>
                </a:solidFill>
              </a:rPr>
              <a:t>AirNow Goal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364BB-957C-4A39-B099-2E868275325A}"/>
              </a:ext>
            </a:extLst>
          </p:cNvPr>
          <p:cNvCxnSpPr>
            <a:cxnSpLocks/>
          </p:cNvCxnSpPr>
          <p:nvPr/>
        </p:nvCxnSpPr>
        <p:spPr bwMode="auto">
          <a:xfrm flipV="1">
            <a:off x="6999505" y="4060741"/>
            <a:ext cx="835269" cy="2"/>
          </a:xfrm>
          <a:prstGeom prst="straightConnector1">
            <a:avLst/>
          </a:prstGeom>
          <a:ln w="53975" cap="flat" cmpd="sng" algn="ctr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964358" y="327542"/>
            <a:ext cx="10260107" cy="11504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3600" b="1" dirty="0"/>
              <a:t>Air Quality Index (AQI)</a:t>
            </a:r>
            <a:r>
              <a:rPr lang="en-US" sz="3600" dirty="0"/>
              <a:t> </a:t>
            </a:r>
            <a:r>
              <a:rPr lang="en-US" sz="3200" dirty="0"/>
              <a:t>simplifies all the pollutant metrics into an understandable measure for the public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689F5-4707-4877-A68B-5EAE59A6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2" y="2862831"/>
            <a:ext cx="5097826" cy="23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3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CE6DAC7-61BB-4CCA-82D3-40C0EB9892F0}"/>
              </a:ext>
            </a:extLst>
          </p:cNvPr>
          <p:cNvSpPr/>
          <p:nvPr/>
        </p:nvSpPr>
        <p:spPr bwMode="auto">
          <a:xfrm>
            <a:off x="9811070" y="3265493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chemeClr val="accent1"/>
                </a:solidFill>
              </a:rPr>
              <a:t>AirNow Goal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364BB-957C-4A39-B099-2E868275325A}"/>
              </a:ext>
            </a:extLst>
          </p:cNvPr>
          <p:cNvCxnSpPr>
            <a:cxnSpLocks/>
          </p:cNvCxnSpPr>
          <p:nvPr/>
        </p:nvCxnSpPr>
        <p:spPr bwMode="auto">
          <a:xfrm flipV="1">
            <a:off x="9044593" y="4060741"/>
            <a:ext cx="589913" cy="2"/>
          </a:xfrm>
          <a:prstGeom prst="straightConnector1">
            <a:avLst/>
          </a:prstGeom>
          <a:ln w="53975" cap="flat" cmpd="sng" algn="ctr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1692464" y="401983"/>
            <a:ext cx="8803896" cy="11504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4000" b="1" dirty="0"/>
              <a:t>AQI maps</a:t>
            </a:r>
            <a:r>
              <a:rPr lang="en-US" sz="3600" dirty="0"/>
              <a:t> help the public gain a general sense of air quality across the country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689F5-4707-4877-A68B-5EAE59A6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17" y="3367958"/>
            <a:ext cx="2948212" cy="1385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65AAF-60DC-43B4-845E-10E062F0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19" y="2453012"/>
            <a:ext cx="4240578" cy="3427766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A5BE2-D8B1-4D66-A65F-B3D47A1323AC}"/>
              </a:ext>
            </a:extLst>
          </p:cNvPr>
          <p:cNvCxnSpPr>
            <a:cxnSpLocks/>
          </p:cNvCxnSpPr>
          <p:nvPr/>
        </p:nvCxnSpPr>
        <p:spPr bwMode="auto">
          <a:xfrm flipV="1">
            <a:off x="4988046" y="4060739"/>
            <a:ext cx="589913" cy="2"/>
          </a:xfrm>
          <a:prstGeom prst="straightConnector1">
            <a:avLst/>
          </a:prstGeom>
          <a:ln w="53975" cap="flat" cmpd="sng" algn="ctr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15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CE6DAC7-61BB-4CCA-82D3-40C0EB9892F0}"/>
              </a:ext>
            </a:extLst>
          </p:cNvPr>
          <p:cNvSpPr/>
          <p:nvPr/>
        </p:nvSpPr>
        <p:spPr bwMode="auto">
          <a:xfrm>
            <a:off x="9995709" y="3265493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chemeClr val="accent1"/>
                </a:solidFill>
              </a:rPr>
              <a:t>AirNow Goal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364BB-957C-4A39-B099-2E868275325A}"/>
              </a:ext>
            </a:extLst>
          </p:cNvPr>
          <p:cNvCxnSpPr>
            <a:cxnSpLocks/>
          </p:cNvCxnSpPr>
          <p:nvPr/>
        </p:nvCxnSpPr>
        <p:spPr bwMode="auto">
          <a:xfrm flipV="1">
            <a:off x="9339549" y="4060741"/>
            <a:ext cx="589913" cy="2"/>
          </a:xfrm>
          <a:prstGeom prst="straightConnector1">
            <a:avLst/>
          </a:prstGeom>
          <a:ln w="53975" cap="flat" cmpd="sng" algn="ctr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1959801" y="222359"/>
            <a:ext cx="8269221" cy="11504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4000" b="1" dirty="0"/>
              <a:t>Interactive </a:t>
            </a:r>
            <a:r>
              <a:rPr lang="en-US" sz="4000" dirty="0"/>
              <a:t>AQI maps </a:t>
            </a:r>
            <a:r>
              <a:rPr lang="en-US" sz="3600" dirty="0"/>
              <a:t>help the public better find the information they need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689F5-4707-4877-A68B-5EAE59A6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71" y="3395508"/>
            <a:ext cx="2731731" cy="1283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65AAF-60DC-43B4-845E-10E062F0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88" y="1652954"/>
            <a:ext cx="2957554" cy="239066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D0664-4E7A-4DE3-950E-26D61C0F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39" y="4388121"/>
            <a:ext cx="4064730" cy="2071674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9956F109-0E28-484F-A395-959B26045C3C}"/>
              </a:ext>
            </a:extLst>
          </p:cNvPr>
          <p:cNvCxnSpPr>
            <a:cxnSpLocks/>
          </p:cNvCxnSpPr>
          <p:nvPr/>
        </p:nvCxnSpPr>
        <p:spPr bwMode="auto">
          <a:xfrm>
            <a:off x="4976776" y="2869496"/>
            <a:ext cx="1353686" cy="999119"/>
          </a:xfrm>
          <a:prstGeom prst="curvedConnector3">
            <a:avLst>
              <a:gd name="adj1" fmla="val 50000"/>
            </a:avLst>
          </a:prstGeom>
          <a:ln w="53975" cap="flat" cmpd="sng" algn="ctr">
            <a:solidFill>
              <a:schemeClr val="tx1">
                <a:lumMod val="75000"/>
                <a:lumOff val="2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32">
            <a:extLst>
              <a:ext uri="{FF2B5EF4-FFF2-40B4-BE49-F238E27FC236}">
                <a16:creationId xmlns:a16="http://schemas.microsoft.com/office/drawing/2014/main" id="{A50CBA26-B69E-48E4-8218-BE4444D91CB8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6776" y="4246685"/>
            <a:ext cx="1353686" cy="1318847"/>
          </a:xfrm>
          <a:prstGeom prst="curvedConnector3">
            <a:avLst>
              <a:gd name="adj1" fmla="val 50000"/>
            </a:avLst>
          </a:prstGeom>
          <a:ln w="53975" cap="flat" cmpd="sng" algn="ctr">
            <a:solidFill>
              <a:schemeClr val="tx1">
                <a:lumMod val="75000"/>
                <a:lumOff val="2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84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CE6DAC7-61BB-4CCA-82D3-40C0EB9892F0}"/>
              </a:ext>
            </a:extLst>
          </p:cNvPr>
          <p:cNvSpPr/>
          <p:nvPr/>
        </p:nvSpPr>
        <p:spPr bwMode="auto">
          <a:xfrm>
            <a:off x="9995709" y="3265493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chemeClr val="accent1"/>
                </a:solidFill>
              </a:rPr>
              <a:t>AirNow Goal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364BB-957C-4A39-B099-2E868275325A}"/>
              </a:ext>
            </a:extLst>
          </p:cNvPr>
          <p:cNvCxnSpPr>
            <a:cxnSpLocks/>
          </p:cNvCxnSpPr>
          <p:nvPr/>
        </p:nvCxnSpPr>
        <p:spPr bwMode="auto">
          <a:xfrm flipV="1">
            <a:off x="9339549" y="4060741"/>
            <a:ext cx="589913" cy="2"/>
          </a:xfrm>
          <a:prstGeom prst="straightConnector1">
            <a:avLst/>
          </a:prstGeom>
          <a:ln w="53975" cap="flat" cmpd="sng" algn="ctr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2043864" y="267377"/>
            <a:ext cx="8995414" cy="11504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4000" b="1" dirty="0"/>
              <a:t>Other applications </a:t>
            </a:r>
            <a:r>
              <a:rPr lang="en-US" sz="4000" dirty="0"/>
              <a:t>help the public use AQI data to make informed decisions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689F5-4707-4877-A68B-5EAE59A6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71" y="3395508"/>
            <a:ext cx="2731731" cy="1283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65AAF-60DC-43B4-845E-10E062F0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64" y="1663528"/>
            <a:ext cx="1437730" cy="116215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D0664-4E7A-4DE3-950E-26D61C0F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900" y="3047061"/>
            <a:ext cx="1784694" cy="909606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3" name="Straight Arrow Connector 32">
            <a:extLst>
              <a:ext uri="{FF2B5EF4-FFF2-40B4-BE49-F238E27FC236}">
                <a16:creationId xmlns:a16="http://schemas.microsoft.com/office/drawing/2014/main" id="{A50CBA26-B69E-48E4-8218-BE4444D91CB8}"/>
              </a:ext>
            </a:extLst>
          </p:cNvPr>
          <p:cNvCxnSpPr>
            <a:cxnSpLocks/>
          </p:cNvCxnSpPr>
          <p:nvPr/>
        </p:nvCxnSpPr>
        <p:spPr bwMode="auto">
          <a:xfrm>
            <a:off x="4640296" y="3578469"/>
            <a:ext cx="1534326" cy="458953"/>
          </a:xfrm>
          <a:prstGeom prst="curvedConnector3">
            <a:avLst>
              <a:gd name="adj1" fmla="val 50000"/>
            </a:avLst>
          </a:prstGeom>
          <a:ln w="53975" cap="flat" cmpd="sng" algn="ctr">
            <a:solidFill>
              <a:schemeClr val="tx1">
                <a:lumMod val="75000"/>
                <a:lumOff val="2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E3A071C4-BE11-41FC-A335-6DEA704EE7E2}"/>
              </a:ext>
            </a:extLst>
          </p:cNvPr>
          <p:cNvSpPr/>
          <p:nvPr/>
        </p:nvSpPr>
        <p:spPr bwMode="auto">
          <a:xfrm>
            <a:off x="2204127" y="4345229"/>
            <a:ext cx="1206326" cy="841158"/>
          </a:xfrm>
          <a:prstGeom prst="hexag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chemeClr val="bg1"/>
                </a:solidFill>
              </a:rPr>
              <a:t>AirCompare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5892269-21FC-41C9-A518-FFF546589378}"/>
              </a:ext>
            </a:extLst>
          </p:cNvPr>
          <p:cNvSpPr/>
          <p:nvPr/>
        </p:nvSpPr>
        <p:spPr bwMode="auto">
          <a:xfrm>
            <a:off x="2204127" y="5230744"/>
            <a:ext cx="1206326" cy="841158"/>
          </a:xfrm>
          <a:prstGeom prst="hexag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bg1"/>
                </a:solidFill>
              </a:rPr>
              <a:t>AQI Calculator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E949D926-93BD-4495-B9F4-9714D66553F1}"/>
              </a:ext>
            </a:extLst>
          </p:cNvPr>
          <p:cNvSpPr/>
          <p:nvPr/>
        </p:nvSpPr>
        <p:spPr bwMode="auto">
          <a:xfrm>
            <a:off x="3244552" y="4787987"/>
            <a:ext cx="1206326" cy="841158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bg1"/>
                </a:solidFill>
              </a:rPr>
              <a:t>Publications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C507AA1-A2A6-48F3-8D95-EEDB965A6F6A}"/>
              </a:ext>
            </a:extLst>
          </p:cNvPr>
          <p:cNvSpPr/>
          <p:nvPr/>
        </p:nvSpPr>
        <p:spPr bwMode="auto">
          <a:xfrm>
            <a:off x="3244552" y="5684362"/>
            <a:ext cx="1206326" cy="841158"/>
          </a:xfrm>
          <a:prstGeom prst="hexagon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bg1"/>
                </a:solidFill>
              </a:rPr>
              <a:t>Story Maps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C19768B7-76B5-4823-97F8-E13971545AE1}"/>
              </a:ext>
            </a:extLst>
          </p:cNvPr>
          <p:cNvSpPr/>
          <p:nvPr/>
        </p:nvSpPr>
        <p:spPr bwMode="auto">
          <a:xfrm>
            <a:off x="1165670" y="4787987"/>
            <a:ext cx="1206326" cy="841158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bg1"/>
                </a:solidFill>
              </a:rPr>
              <a:t>Social Media</a:t>
            </a:r>
          </a:p>
          <a:p>
            <a:pPr algn="ctr" eaLnBrk="0" hangingPunct="0"/>
            <a:r>
              <a:rPr lang="en-US" sz="1200" dirty="0">
                <a:solidFill>
                  <a:schemeClr val="bg1"/>
                </a:solidFill>
              </a:rPr>
              <a:t>Feeds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32">
            <a:extLst>
              <a:ext uri="{FF2B5EF4-FFF2-40B4-BE49-F238E27FC236}">
                <a16:creationId xmlns:a16="http://schemas.microsoft.com/office/drawing/2014/main" id="{16363B0D-A48A-44E4-B3F5-244934372D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765667" y="4345229"/>
            <a:ext cx="1408955" cy="1185138"/>
          </a:xfrm>
          <a:prstGeom prst="curvedConnector3">
            <a:avLst>
              <a:gd name="adj1" fmla="val 50000"/>
            </a:avLst>
          </a:prstGeom>
          <a:ln w="53975" cap="flat" cmpd="sng" algn="ctr">
            <a:solidFill>
              <a:schemeClr val="tx1">
                <a:lumMod val="75000"/>
                <a:lumOff val="2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2">
            <a:extLst>
              <a:ext uri="{FF2B5EF4-FFF2-40B4-BE49-F238E27FC236}">
                <a16:creationId xmlns:a16="http://schemas.microsoft.com/office/drawing/2014/main" id="{962A542F-B8E1-4F7D-8911-2D43DBAE870C}"/>
              </a:ext>
            </a:extLst>
          </p:cNvPr>
          <p:cNvCxnSpPr>
            <a:cxnSpLocks/>
          </p:cNvCxnSpPr>
          <p:nvPr/>
        </p:nvCxnSpPr>
        <p:spPr bwMode="auto">
          <a:xfrm>
            <a:off x="4706543" y="2370979"/>
            <a:ext cx="1468079" cy="1362232"/>
          </a:xfrm>
          <a:prstGeom prst="curvedConnector3">
            <a:avLst>
              <a:gd name="adj1" fmla="val 50000"/>
            </a:avLst>
          </a:prstGeom>
          <a:ln w="53975" cap="flat" cmpd="sng" algn="ctr">
            <a:solidFill>
              <a:schemeClr val="tx1">
                <a:lumMod val="75000"/>
                <a:lumOff val="25000"/>
                <a:alpha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6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39C13E-B9B8-4253-9A53-A9092EB6DEF9}"/>
              </a:ext>
            </a:extLst>
          </p:cNvPr>
          <p:cNvSpPr/>
          <p:nvPr/>
        </p:nvSpPr>
        <p:spPr bwMode="auto">
          <a:xfrm>
            <a:off x="1820008" y="1529862"/>
            <a:ext cx="8774723" cy="4501661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2043864" y="267377"/>
            <a:ext cx="8995414" cy="6821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4000" dirty="0"/>
              <a:t>This is how the process works </a:t>
            </a:r>
            <a:r>
              <a:rPr lang="en-US" sz="4000" b="1" dirty="0"/>
              <a:t>today</a:t>
            </a: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5208A-26D1-4078-AA63-2AEF03ECAF5F}"/>
              </a:ext>
            </a:extLst>
          </p:cNvPr>
          <p:cNvGrpSpPr/>
          <p:nvPr/>
        </p:nvGrpSpPr>
        <p:grpSpPr>
          <a:xfrm>
            <a:off x="2400338" y="2136530"/>
            <a:ext cx="7388147" cy="3485822"/>
            <a:chOff x="859421" y="1359316"/>
            <a:chExt cx="10316117" cy="486727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CE6DAC7-61BB-4CCA-82D3-40C0EB9892F0}"/>
                </a:ext>
              </a:extLst>
            </p:cNvPr>
            <p:cNvSpPr/>
            <p:nvPr/>
          </p:nvSpPr>
          <p:spPr bwMode="auto">
            <a:xfrm>
              <a:off x="9433002" y="2961281"/>
              <a:ext cx="1742536" cy="159049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>
                  <a:solidFill>
                    <a:schemeClr val="accent1"/>
                  </a:solidFill>
                </a:rPr>
                <a:t>AirNow Goal</a:t>
              </a:r>
              <a:endParaRPr lang="en-US" sz="700" dirty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2364BB-957C-4A39-B099-2E86827532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776842" y="3756529"/>
              <a:ext cx="589913" cy="2"/>
            </a:xfrm>
            <a:prstGeom prst="straightConnector1">
              <a:avLst/>
            </a:prstGeom>
            <a:ln w="53975" cap="flat" cmpd="sng" algn="ctr">
              <a:solidFill>
                <a:schemeClr val="tx1">
                  <a:lumMod val="85000"/>
                  <a:lumOff val="15000"/>
                  <a:alpha val="6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B689F5-4707-4877-A68B-5EAE59A69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8864" y="3091296"/>
              <a:ext cx="2731731" cy="12838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565AAF-60DC-43B4-845E-10E062F0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157" y="1359316"/>
              <a:ext cx="1437730" cy="1162154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DD0664-4E7A-4DE3-950E-26D61C0F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2193" y="2742849"/>
              <a:ext cx="1784694" cy="909606"/>
            </a:xfrm>
            <a:prstGeom prst="rect">
              <a:avLst/>
            </a:prstGeom>
            <a:effectLst>
              <a:softEdge rad="31750"/>
            </a:effectLst>
          </p:spPr>
        </p:pic>
        <p:cxnSp>
          <p:nvCxnSpPr>
            <p:cNvPr id="13" name="Straight Arrow Connector 32">
              <a:extLst>
                <a:ext uri="{FF2B5EF4-FFF2-40B4-BE49-F238E27FC236}">
                  <a16:creationId xmlns:a16="http://schemas.microsoft.com/office/drawing/2014/main" id="{A50CBA26-B69E-48E4-8218-BE4444D91C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77589" y="3274257"/>
              <a:ext cx="1534326" cy="458953"/>
            </a:xfrm>
            <a:prstGeom prst="curvedConnector3">
              <a:avLst>
                <a:gd name="adj1" fmla="val 50000"/>
              </a:avLst>
            </a:prstGeom>
            <a:ln w="53975" cap="flat" cmpd="sng" algn="ctr">
              <a:solidFill>
                <a:schemeClr val="tx1">
                  <a:lumMod val="75000"/>
                  <a:lumOff val="25000"/>
                  <a:alpha val="6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32">
              <a:extLst>
                <a:ext uri="{FF2B5EF4-FFF2-40B4-BE49-F238E27FC236}">
                  <a16:creationId xmlns:a16="http://schemas.microsoft.com/office/drawing/2014/main" id="{16363B0D-A48A-44E4-B3F5-244934372D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02960" y="4041017"/>
              <a:ext cx="1408955" cy="1185138"/>
            </a:xfrm>
            <a:prstGeom prst="curvedConnector3">
              <a:avLst>
                <a:gd name="adj1" fmla="val 50000"/>
              </a:avLst>
            </a:prstGeom>
            <a:ln w="53975" cap="flat" cmpd="sng" algn="ctr">
              <a:solidFill>
                <a:schemeClr val="tx1">
                  <a:lumMod val="75000"/>
                  <a:lumOff val="25000"/>
                  <a:alpha val="6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32">
              <a:extLst>
                <a:ext uri="{FF2B5EF4-FFF2-40B4-BE49-F238E27FC236}">
                  <a16:creationId xmlns:a16="http://schemas.microsoft.com/office/drawing/2014/main" id="{962A542F-B8E1-4F7D-8911-2D43DBAE87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43836" y="2066767"/>
              <a:ext cx="1468079" cy="1362232"/>
            </a:xfrm>
            <a:prstGeom prst="curvedConnector3">
              <a:avLst>
                <a:gd name="adj1" fmla="val 50000"/>
              </a:avLst>
            </a:prstGeom>
            <a:ln w="53975" cap="flat" cmpd="sng" algn="ctr">
              <a:solidFill>
                <a:schemeClr val="tx1">
                  <a:lumMod val="75000"/>
                  <a:lumOff val="25000"/>
                  <a:alpha val="6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7DDF5D-9239-4A65-B49E-7693AED9E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421" y="4019648"/>
              <a:ext cx="3310415" cy="220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2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6540-5266-458C-96DE-75433A5185D4}"/>
              </a:ext>
            </a:extLst>
          </p:cNvPr>
          <p:cNvSpPr txBox="1"/>
          <p:nvPr/>
        </p:nvSpPr>
        <p:spPr>
          <a:xfrm>
            <a:off x="3338705" y="275058"/>
            <a:ext cx="5737328" cy="6821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4000" dirty="0"/>
              <a:t>but there are </a:t>
            </a:r>
            <a:r>
              <a:rPr lang="en-US" sz="4000" b="1" dirty="0"/>
              <a:t>challenges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39C13E-B9B8-4253-9A53-A9092EB6DEF9}"/>
              </a:ext>
            </a:extLst>
          </p:cNvPr>
          <p:cNvSpPr/>
          <p:nvPr/>
        </p:nvSpPr>
        <p:spPr bwMode="auto">
          <a:xfrm>
            <a:off x="2207262" y="2972497"/>
            <a:ext cx="3297116" cy="169150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5208A-26D1-4078-AA63-2AEF03ECAF5F}"/>
              </a:ext>
            </a:extLst>
          </p:cNvPr>
          <p:cNvGrpSpPr/>
          <p:nvPr/>
        </p:nvGrpSpPr>
        <p:grpSpPr>
          <a:xfrm>
            <a:off x="2425322" y="3200453"/>
            <a:ext cx="2776108" cy="1309803"/>
            <a:chOff x="859421" y="1359316"/>
            <a:chExt cx="10316117" cy="486727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CE6DAC7-61BB-4CCA-82D3-40C0EB9892F0}"/>
                </a:ext>
              </a:extLst>
            </p:cNvPr>
            <p:cNvSpPr/>
            <p:nvPr/>
          </p:nvSpPr>
          <p:spPr bwMode="auto">
            <a:xfrm>
              <a:off x="9433002" y="2961281"/>
              <a:ext cx="1742536" cy="159049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500" dirty="0">
                  <a:solidFill>
                    <a:schemeClr val="accent1"/>
                  </a:solidFill>
                </a:rPr>
                <a:t>AirNow Goal</a:t>
              </a:r>
              <a:endParaRPr lang="en-US" sz="300" dirty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2364BB-957C-4A39-B099-2E86827532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776842" y="3756529"/>
              <a:ext cx="589913" cy="2"/>
            </a:xfrm>
            <a:prstGeom prst="straightConnector1">
              <a:avLst/>
            </a:prstGeom>
            <a:ln w="53975" cap="flat" cmpd="sng" algn="ctr">
              <a:solidFill>
                <a:schemeClr val="tx1">
                  <a:lumMod val="85000"/>
                  <a:lumOff val="15000"/>
                  <a:alpha val="6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B689F5-4707-4877-A68B-5EAE59A69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8864" y="3091296"/>
              <a:ext cx="2731731" cy="12838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565AAF-60DC-43B4-845E-10E062F0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157" y="1359316"/>
              <a:ext cx="1437730" cy="1162154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DD0664-4E7A-4DE3-950E-26D61C0F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2193" y="2742849"/>
              <a:ext cx="1784694" cy="909606"/>
            </a:xfrm>
            <a:prstGeom prst="rect">
              <a:avLst/>
            </a:prstGeom>
            <a:effectLst>
              <a:softEdge rad="31750"/>
            </a:effectLst>
          </p:spPr>
        </p:pic>
        <p:cxnSp>
          <p:nvCxnSpPr>
            <p:cNvPr id="13" name="Straight Arrow Connector 32">
              <a:extLst>
                <a:ext uri="{FF2B5EF4-FFF2-40B4-BE49-F238E27FC236}">
                  <a16:creationId xmlns:a16="http://schemas.microsoft.com/office/drawing/2014/main" id="{A50CBA26-B69E-48E4-8218-BE4444D91C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77589" y="3274257"/>
              <a:ext cx="1534326" cy="458953"/>
            </a:xfrm>
            <a:prstGeom prst="curvedConnector3">
              <a:avLst>
                <a:gd name="adj1" fmla="val 50000"/>
              </a:avLst>
            </a:prstGeom>
            <a:ln w="53975" cap="flat" cmpd="sng" algn="ctr">
              <a:solidFill>
                <a:schemeClr val="tx1">
                  <a:lumMod val="75000"/>
                  <a:lumOff val="25000"/>
                  <a:alpha val="6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32">
              <a:extLst>
                <a:ext uri="{FF2B5EF4-FFF2-40B4-BE49-F238E27FC236}">
                  <a16:creationId xmlns:a16="http://schemas.microsoft.com/office/drawing/2014/main" id="{16363B0D-A48A-44E4-B3F5-244934372D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02960" y="4041017"/>
              <a:ext cx="1408955" cy="1185138"/>
            </a:xfrm>
            <a:prstGeom prst="curvedConnector3">
              <a:avLst>
                <a:gd name="adj1" fmla="val 50000"/>
              </a:avLst>
            </a:prstGeom>
            <a:ln w="53975" cap="flat" cmpd="sng" algn="ctr">
              <a:solidFill>
                <a:schemeClr val="tx1">
                  <a:lumMod val="75000"/>
                  <a:lumOff val="25000"/>
                  <a:alpha val="6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32">
              <a:extLst>
                <a:ext uri="{FF2B5EF4-FFF2-40B4-BE49-F238E27FC236}">
                  <a16:creationId xmlns:a16="http://schemas.microsoft.com/office/drawing/2014/main" id="{962A542F-B8E1-4F7D-8911-2D43DBAE87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43836" y="2066767"/>
              <a:ext cx="1468079" cy="1362232"/>
            </a:xfrm>
            <a:prstGeom prst="curvedConnector3">
              <a:avLst>
                <a:gd name="adj1" fmla="val 50000"/>
              </a:avLst>
            </a:prstGeom>
            <a:ln w="53975" cap="flat" cmpd="sng" algn="ctr">
              <a:solidFill>
                <a:schemeClr val="tx1">
                  <a:lumMod val="75000"/>
                  <a:lumOff val="25000"/>
                  <a:alpha val="6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7DDF5D-9239-4A65-B49E-7693AED9E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421" y="4019648"/>
              <a:ext cx="3310415" cy="2206943"/>
            </a:xfrm>
            <a:prstGeom prst="rect">
              <a:avLst/>
            </a:prstGeom>
          </p:spPr>
        </p:pic>
      </p:grpSp>
      <p:sp>
        <p:nvSpPr>
          <p:cNvPr id="15" name="Hexagon 14">
            <a:extLst>
              <a:ext uri="{FF2B5EF4-FFF2-40B4-BE49-F238E27FC236}">
                <a16:creationId xmlns:a16="http://schemas.microsoft.com/office/drawing/2014/main" id="{4E5589DB-4305-48FD-9E23-B88CCACF647F}"/>
              </a:ext>
            </a:extLst>
          </p:cNvPr>
          <p:cNvSpPr/>
          <p:nvPr/>
        </p:nvSpPr>
        <p:spPr bwMode="auto">
          <a:xfrm>
            <a:off x="6910360" y="1618099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interpolation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improve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75BCADA-0690-4E97-A699-EA46FC42B43F}"/>
              </a:ext>
            </a:extLst>
          </p:cNvPr>
          <p:cNvSpPr/>
          <p:nvPr/>
        </p:nvSpPr>
        <p:spPr bwMode="auto">
          <a:xfrm>
            <a:off x="6910360" y="3393445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interactive </a:t>
            </a:r>
          </a:p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maps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updated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EE3DD72-1833-43B7-A9D2-FBFDA4517079}"/>
              </a:ext>
            </a:extLst>
          </p:cNvPr>
          <p:cNvSpPr/>
          <p:nvPr/>
        </p:nvSpPr>
        <p:spPr bwMode="auto">
          <a:xfrm>
            <a:off x="8417543" y="4282304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additional </a:t>
            </a:r>
          </a:p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data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integrated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B1A4CB3-2325-4FC5-AD31-F9CA2504BDE9}"/>
              </a:ext>
            </a:extLst>
          </p:cNvPr>
          <p:cNvSpPr/>
          <p:nvPr/>
        </p:nvSpPr>
        <p:spPr bwMode="auto">
          <a:xfrm>
            <a:off x="8417543" y="2506167"/>
            <a:ext cx="1742536" cy="1590496"/>
          </a:xfrm>
          <a:prstGeom prst="hexagon">
            <a:avLst/>
          </a:prstGeom>
          <a:solidFill>
            <a:schemeClr val="bg1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solidFill>
                  <a:srgbClr val="C00000"/>
                </a:solidFill>
              </a:rPr>
              <a:t>automation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needs to be </a:t>
            </a:r>
          </a:p>
          <a:p>
            <a:pPr algn="ctr" eaLnBrk="0" hangingPunct="0"/>
            <a:r>
              <a:rPr lang="en-US" sz="1400" dirty="0">
                <a:solidFill>
                  <a:srgbClr val="C00000"/>
                </a:solidFill>
              </a:rPr>
              <a:t>updated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7E9E37B-8506-473C-9CD1-7AB6687D2A45}"/>
              </a:ext>
            </a:extLst>
          </p:cNvPr>
          <p:cNvSpPr/>
          <p:nvPr/>
        </p:nvSpPr>
        <p:spPr bwMode="auto">
          <a:xfrm>
            <a:off x="5978811" y="2280682"/>
            <a:ext cx="457116" cy="3129743"/>
          </a:xfrm>
          <a:prstGeom prst="leftBrace">
            <a:avLst/>
          </a:prstGeom>
          <a:noFill/>
          <a:ln w="19050" cap="flat" cmpd="sng" algn="ctr">
            <a:solidFill>
              <a:srgbClr val="FF47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ri_Corporate_Template-Light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Avenir Next LT Pro">
      <a:majorFont>
        <a:latin typeface="AvenirNext LT Pro Light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97D40235-370D-EC47-8260-4203E8B795E1}" vid="{7A469BFD-33E4-984F-823F-CD194A029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FE14C7-9BC6-4CB0-8E37-38C47FE59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CD0EAA-7CE5-4989-9707-5A027F90AA1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E4F244-029D-4E84-BB36-70DB3966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Custom</PresentationFormat>
  <Paragraphs>140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Avenir LT Std 55 Roman</vt:lpstr>
      <vt:lpstr>AvenirNext LT Pro Light</vt:lpstr>
      <vt:lpstr>AvenirNext LT Pro Regular</vt:lpstr>
      <vt:lpstr>Calibri</vt:lpstr>
      <vt:lpstr>Lucida Grande</vt:lpstr>
      <vt:lpstr>Esri_Corporate_Template-Light</vt:lpstr>
      <vt:lpstr>Updates to the AirNow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2017-03-24T03:24:25Z</dcterms:created>
  <dcterms:modified xsi:type="dcterms:W3CDTF">2019-05-09T15:37:44Z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