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236" r:id="rId1"/>
  </p:sldMasterIdLst>
  <p:notesMasterIdLst>
    <p:notesMasterId r:id="rId60"/>
  </p:notesMasterIdLst>
  <p:handoutMasterIdLst>
    <p:handoutMasterId r:id="rId61"/>
  </p:handoutMasterIdLst>
  <p:sldIdLst>
    <p:sldId id="283" r:id="rId2"/>
    <p:sldId id="335" r:id="rId3"/>
    <p:sldId id="411" r:id="rId4"/>
    <p:sldId id="412" r:id="rId5"/>
    <p:sldId id="413" r:id="rId6"/>
    <p:sldId id="414" r:id="rId7"/>
    <p:sldId id="416" r:id="rId8"/>
    <p:sldId id="415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40" r:id="rId18"/>
    <p:sldId id="426" r:id="rId19"/>
    <p:sldId id="329" r:id="rId20"/>
    <p:sldId id="355" r:id="rId21"/>
    <p:sldId id="336" r:id="rId22"/>
    <p:sldId id="433" r:id="rId23"/>
    <p:sldId id="431" r:id="rId24"/>
    <p:sldId id="432" r:id="rId25"/>
    <p:sldId id="407" r:id="rId26"/>
    <p:sldId id="390" r:id="rId27"/>
    <p:sldId id="406" r:id="rId28"/>
    <p:sldId id="391" r:id="rId29"/>
    <p:sldId id="392" r:id="rId30"/>
    <p:sldId id="393" r:id="rId31"/>
    <p:sldId id="427" r:id="rId32"/>
    <p:sldId id="428" r:id="rId33"/>
    <p:sldId id="386" r:id="rId34"/>
    <p:sldId id="388" r:id="rId35"/>
    <p:sldId id="441" r:id="rId36"/>
    <p:sldId id="397" r:id="rId37"/>
    <p:sldId id="398" r:id="rId38"/>
    <p:sldId id="437" r:id="rId39"/>
    <p:sldId id="438" r:id="rId40"/>
    <p:sldId id="439" r:id="rId41"/>
    <p:sldId id="401" r:id="rId42"/>
    <p:sldId id="362" r:id="rId43"/>
    <p:sldId id="403" r:id="rId44"/>
    <p:sldId id="436" r:id="rId45"/>
    <p:sldId id="429" r:id="rId46"/>
    <p:sldId id="430" r:id="rId47"/>
    <p:sldId id="360" r:id="rId48"/>
    <p:sldId id="364" r:id="rId49"/>
    <p:sldId id="365" r:id="rId50"/>
    <p:sldId id="394" r:id="rId51"/>
    <p:sldId id="396" r:id="rId52"/>
    <p:sldId id="366" r:id="rId53"/>
    <p:sldId id="435" r:id="rId54"/>
    <p:sldId id="367" r:id="rId55"/>
    <p:sldId id="368" r:id="rId56"/>
    <p:sldId id="357" r:id="rId57"/>
    <p:sldId id="358" r:id="rId58"/>
    <p:sldId id="404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A88"/>
    <a:srgbClr val="99FF66"/>
    <a:srgbClr val="99CC00"/>
    <a:srgbClr val="9ED600"/>
    <a:srgbClr val="99FF33"/>
    <a:srgbClr val="2D4E75"/>
    <a:srgbClr val="315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87928" autoAdjust="0"/>
  </p:normalViewPr>
  <p:slideViewPr>
    <p:cSldViewPr>
      <p:cViewPr varScale="1">
        <p:scale>
          <a:sx n="65" d="100"/>
          <a:sy n="65" d="100"/>
        </p:scale>
        <p:origin x="14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9E781C-62F1-4DB5-AD70-3BFB406BDC7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604E98-5B78-4481-BF44-AD63393AC7E9}">
      <dgm:prSet phldrT="[文本]"/>
      <dgm:spPr/>
      <dgm:t>
        <a:bodyPr/>
        <a:lstStyle/>
        <a:p>
          <a:r>
            <a:rPr lang="en-US" altLang="zh-CN" dirty="0" smtClean="0"/>
            <a:t>Java</a:t>
          </a:r>
          <a:endParaRPr lang="zh-CN" altLang="en-US" dirty="0"/>
        </a:p>
      </dgm:t>
    </dgm:pt>
    <dgm:pt modelId="{4C649069-0FB8-44BD-ADAA-2CB54F050F08}" type="parTrans" cxnId="{843F5F1F-E1DC-494C-9F17-AA6D55D29CB6}">
      <dgm:prSet/>
      <dgm:spPr/>
      <dgm:t>
        <a:bodyPr/>
        <a:lstStyle/>
        <a:p>
          <a:endParaRPr lang="zh-CN" altLang="en-US"/>
        </a:p>
      </dgm:t>
    </dgm:pt>
    <dgm:pt modelId="{24D65370-7AE2-41DC-A7AA-D6F944595085}" type="sibTrans" cxnId="{843F5F1F-E1DC-494C-9F17-AA6D55D29CB6}">
      <dgm:prSet/>
      <dgm:spPr/>
      <dgm:t>
        <a:bodyPr/>
        <a:lstStyle/>
        <a:p>
          <a:endParaRPr lang="zh-CN" altLang="en-US"/>
        </a:p>
      </dgm:t>
    </dgm:pt>
    <dgm:pt modelId="{74229DC2-42E0-48B4-A72A-3FF20F5389DB}">
      <dgm:prSet phldrT="[文本]"/>
      <dgm:spPr/>
      <dgm:t>
        <a:bodyPr/>
        <a:lstStyle/>
        <a:p>
          <a:r>
            <a:rPr lang="en-US" altLang="zh-CN" dirty="0" err="1" smtClean="0"/>
            <a:t>javac</a:t>
          </a:r>
          <a:endParaRPr lang="zh-CN" altLang="en-US" dirty="0"/>
        </a:p>
      </dgm:t>
    </dgm:pt>
    <dgm:pt modelId="{E693C12A-F7EE-4834-A872-A39776C1F524}" type="parTrans" cxnId="{ECFC7BCE-6C71-4320-AF70-CA5E8DD7680A}">
      <dgm:prSet/>
      <dgm:spPr/>
      <dgm:t>
        <a:bodyPr/>
        <a:lstStyle/>
        <a:p>
          <a:endParaRPr lang="zh-CN" altLang="en-US"/>
        </a:p>
      </dgm:t>
    </dgm:pt>
    <dgm:pt modelId="{0CA02C0A-2507-43C8-968F-6F711794914C}" type="sibTrans" cxnId="{ECFC7BCE-6C71-4320-AF70-CA5E8DD7680A}">
      <dgm:prSet/>
      <dgm:spPr/>
      <dgm:t>
        <a:bodyPr/>
        <a:lstStyle/>
        <a:p>
          <a:endParaRPr lang="zh-CN" altLang="en-US"/>
        </a:p>
      </dgm:t>
    </dgm:pt>
    <dgm:pt modelId="{2E2C2963-391D-49AE-AA1A-FCA09E76DAB3}">
      <dgm:prSet phldrT="[文本]"/>
      <dgm:spPr/>
      <dgm:t>
        <a:bodyPr/>
        <a:lstStyle/>
        <a:p>
          <a:r>
            <a:rPr lang="en-US" altLang="zh-CN" dirty="0" smtClean="0"/>
            <a:t>.Class</a:t>
          </a:r>
          <a:endParaRPr lang="zh-CN" altLang="en-US" dirty="0"/>
        </a:p>
      </dgm:t>
    </dgm:pt>
    <dgm:pt modelId="{DDCD24A8-6C75-4A12-A3BF-75695BE982E2}" type="parTrans" cxnId="{340947F6-6CD3-4ECF-B718-C28911A0CEF2}">
      <dgm:prSet/>
      <dgm:spPr/>
      <dgm:t>
        <a:bodyPr/>
        <a:lstStyle/>
        <a:p>
          <a:endParaRPr lang="zh-CN" altLang="en-US"/>
        </a:p>
      </dgm:t>
    </dgm:pt>
    <dgm:pt modelId="{EFA94708-3770-428E-966D-3C3277C70FEC}" type="sibTrans" cxnId="{340947F6-6CD3-4ECF-B718-C28911A0CEF2}">
      <dgm:prSet/>
      <dgm:spPr/>
      <dgm:t>
        <a:bodyPr/>
        <a:lstStyle/>
        <a:p>
          <a:endParaRPr lang="zh-CN" altLang="en-US"/>
        </a:p>
      </dgm:t>
    </dgm:pt>
    <dgm:pt modelId="{A29B36F3-D2E5-4B0C-835D-511F3A8ABA15}">
      <dgm:prSet phldrT="[文本]"/>
      <dgm:spPr/>
      <dgm:t>
        <a:bodyPr/>
        <a:lstStyle/>
        <a:p>
          <a:r>
            <a:rPr lang="en-US" altLang="zh-CN" dirty="0" err="1" smtClean="0"/>
            <a:t>dex</a:t>
          </a:r>
          <a:endParaRPr lang="zh-CN" altLang="en-US" dirty="0"/>
        </a:p>
      </dgm:t>
    </dgm:pt>
    <dgm:pt modelId="{0DA92E5B-53D1-41D8-9FE9-1ADF9984F929}" type="parTrans" cxnId="{69E10C6B-B262-4490-A505-4E1C89ACF926}">
      <dgm:prSet/>
      <dgm:spPr/>
      <dgm:t>
        <a:bodyPr/>
        <a:lstStyle/>
        <a:p>
          <a:endParaRPr lang="zh-CN" altLang="en-US"/>
        </a:p>
      </dgm:t>
    </dgm:pt>
    <dgm:pt modelId="{08F7336B-CC6F-4663-B017-46D06820C4D2}" type="sibTrans" cxnId="{69E10C6B-B262-4490-A505-4E1C89ACF926}">
      <dgm:prSet/>
      <dgm:spPr/>
      <dgm:t>
        <a:bodyPr/>
        <a:lstStyle/>
        <a:p>
          <a:endParaRPr lang="zh-CN" altLang="en-US"/>
        </a:p>
      </dgm:t>
    </dgm:pt>
    <dgm:pt modelId="{9E5BEFA4-8192-49BE-A023-AE0CCDC8A3E2}">
      <dgm:prSet phldrT="[文本]"/>
      <dgm:spPr/>
      <dgm:t>
        <a:bodyPr/>
        <a:lstStyle/>
        <a:p>
          <a:r>
            <a:rPr lang="en-US" altLang="zh-CN" dirty="0" smtClean="0"/>
            <a:t>.</a:t>
          </a:r>
          <a:r>
            <a:rPr lang="en-US" altLang="zh-CN" dirty="0" err="1" smtClean="0"/>
            <a:t>aapk</a:t>
          </a:r>
          <a:endParaRPr lang="zh-CN" altLang="en-US" dirty="0"/>
        </a:p>
      </dgm:t>
    </dgm:pt>
    <dgm:pt modelId="{CA609B5E-CE02-481F-AFAE-86BA0EC27B75}" type="parTrans" cxnId="{A3DE7378-37CB-4FEB-A450-E90866470170}">
      <dgm:prSet/>
      <dgm:spPr/>
      <dgm:t>
        <a:bodyPr/>
        <a:lstStyle/>
        <a:p>
          <a:endParaRPr lang="zh-CN" altLang="en-US"/>
        </a:p>
      </dgm:t>
    </dgm:pt>
    <dgm:pt modelId="{34361B27-84C4-4C6E-BD33-B35ABE5DC0D5}" type="sibTrans" cxnId="{A3DE7378-37CB-4FEB-A450-E90866470170}">
      <dgm:prSet/>
      <dgm:spPr/>
      <dgm:t>
        <a:bodyPr/>
        <a:lstStyle/>
        <a:p>
          <a:endParaRPr lang="zh-CN" altLang="en-US"/>
        </a:p>
      </dgm:t>
    </dgm:pt>
    <dgm:pt modelId="{A1276A4B-B600-4C27-9273-E5A3F42E4CFA}">
      <dgm:prSet phldrT="[文本]"/>
      <dgm:spPr/>
      <dgm:t>
        <a:bodyPr/>
        <a:lstStyle/>
        <a:p>
          <a:r>
            <a:rPr lang="en-US" altLang="zh-CN" dirty="0" smtClean="0"/>
            <a:t>.</a:t>
          </a:r>
          <a:r>
            <a:rPr lang="en-US" altLang="zh-CN" dirty="0" err="1" smtClean="0"/>
            <a:t>apk</a:t>
          </a:r>
          <a:endParaRPr lang="zh-CN" altLang="en-US" dirty="0"/>
        </a:p>
      </dgm:t>
    </dgm:pt>
    <dgm:pt modelId="{7950F3C1-6EB8-4D68-A76A-A2D19798BBCE}" type="parTrans" cxnId="{03CC7978-8B14-4F42-AE61-1511D62244B6}">
      <dgm:prSet/>
      <dgm:spPr/>
      <dgm:t>
        <a:bodyPr/>
        <a:lstStyle/>
        <a:p>
          <a:endParaRPr lang="zh-CN" altLang="en-US"/>
        </a:p>
      </dgm:t>
    </dgm:pt>
    <dgm:pt modelId="{F85A3BEE-7476-43CE-9D61-5C03AF8D42ED}" type="sibTrans" cxnId="{03CC7978-8B14-4F42-AE61-1511D62244B6}">
      <dgm:prSet/>
      <dgm:spPr/>
      <dgm:t>
        <a:bodyPr/>
        <a:lstStyle/>
        <a:p>
          <a:endParaRPr lang="zh-CN" altLang="en-US"/>
        </a:p>
      </dgm:t>
    </dgm:pt>
    <dgm:pt modelId="{E4CF3AAB-8528-4D83-B645-34B4DE559682}">
      <dgm:prSet phldrT="[文本]"/>
      <dgm:spPr/>
      <dgm:t>
        <a:bodyPr/>
        <a:lstStyle/>
        <a:p>
          <a:r>
            <a:rPr lang="en-US" altLang="zh-CN" dirty="0" err="1" smtClean="0"/>
            <a:t>Adb</a:t>
          </a:r>
          <a:endParaRPr lang="zh-CN" altLang="en-US" dirty="0"/>
        </a:p>
      </dgm:t>
    </dgm:pt>
    <dgm:pt modelId="{AE8D198A-BE17-4C10-A814-DD1EBECEC479}" type="parTrans" cxnId="{65C91BC1-A88C-4FBC-A644-04A9C538B8BB}">
      <dgm:prSet/>
      <dgm:spPr/>
      <dgm:t>
        <a:bodyPr/>
        <a:lstStyle/>
        <a:p>
          <a:endParaRPr lang="zh-CN" altLang="en-US"/>
        </a:p>
      </dgm:t>
    </dgm:pt>
    <dgm:pt modelId="{82FBDD69-A872-485A-87C2-9F396DE3AF20}" type="sibTrans" cxnId="{65C91BC1-A88C-4FBC-A644-04A9C538B8BB}">
      <dgm:prSet/>
      <dgm:spPr/>
      <dgm:t>
        <a:bodyPr/>
        <a:lstStyle/>
        <a:p>
          <a:endParaRPr lang="zh-CN" altLang="en-US"/>
        </a:p>
      </dgm:t>
    </dgm:pt>
    <dgm:pt modelId="{F5B98748-0CCA-4E7E-95F7-9BA20104B53A}">
      <dgm:prSet phldrT="[文本]"/>
      <dgm:spPr/>
      <dgm:t>
        <a:bodyPr/>
        <a:lstStyle/>
        <a:p>
          <a:r>
            <a:rPr lang="en-US" altLang="zh-CN" dirty="0" smtClean="0"/>
            <a:t>run</a:t>
          </a:r>
          <a:endParaRPr lang="zh-CN" altLang="en-US" dirty="0"/>
        </a:p>
      </dgm:t>
    </dgm:pt>
    <dgm:pt modelId="{FF929F99-4862-441C-9642-ACFCD87A30D8}" type="parTrans" cxnId="{D5C73BAC-39B6-4A53-A463-177ACB4A4EFC}">
      <dgm:prSet/>
      <dgm:spPr/>
      <dgm:t>
        <a:bodyPr/>
        <a:lstStyle/>
        <a:p>
          <a:endParaRPr lang="zh-CN" altLang="en-US"/>
        </a:p>
      </dgm:t>
    </dgm:pt>
    <dgm:pt modelId="{C13CF5FF-9B1B-4097-93F5-AD4666AC3A7D}" type="sibTrans" cxnId="{D5C73BAC-39B6-4A53-A463-177ACB4A4EFC}">
      <dgm:prSet/>
      <dgm:spPr/>
      <dgm:t>
        <a:bodyPr/>
        <a:lstStyle/>
        <a:p>
          <a:endParaRPr lang="zh-CN" altLang="en-US"/>
        </a:p>
      </dgm:t>
    </dgm:pt>
    <dgm:pt modelId="{A014A3FD-E3C8-4F90-AE48-E22A34DFBFF5}" type="pres">
      <dgm:prSet presAssocID="{399E781C-62F1-4DB5-AD70-3BFB406BDC7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D09A95C-30DC-473F-92F9-AC9BFF15EC34}" type="pres">
      <dgm:prSet presAssocID="{1A604E98-5B78-4481-BF44-AD63393AC7E9}" presName="composite" presStyleCnt="0"/>
      <dgm:spPr/>
    </dgm:pt>
    <dgm:pt modelId="{8E35AEEB-C5E3-473F-A9C2-0850CA6835DD}" type="pres">
      <dgm:prSet presAssocID="{1A604E98-5B78-4481-BF44-AD63393AC7E9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AEEE6A-BDEC-453A-9A1A-B640F26D8CC4}" type="pres">
      <dgm:prSet presAssocID="{1A604E98-5B78-4481-BF44-AD63393AC7E9}" presName="parSh" presStyleLbl="node1" presStyleIdx="0" presStyleCnt="4"/>
      <dgm:spPr/>
      <dgm:t>
        <a:bodyPr/>
        <a:lstStyle/>
        <a:p>
          <a:endParaRPr lang="zh-CN" altLang="en-US"/>
        </a:p>
      </dgm:t>
    </dgm:pt>
    <dgm:pt modelId="{8202A3E2-E54B-4D0E-846C-A78E440522D5}" type="pres">
      <dgm:prSet presAssocID="{1A604E98-5B78-4481-BF44-AD63393AC7E9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D93F71-7939-433C-8AE3-1D5346AE59A3}" type="pres">
      <dgm:prSet presAssocID="{24D65370-7AE2-41DC-A7AA-D6F944595085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E3B60F71-86BA-4AFB-A436-461C7CC6E19D}" type="pres">
      <dgm:prSet presAssocID="{24D65370-7AE2-41DC-A7AA-D6F944595085}" presName="connTx" presStyleLbl="sibTrans2D1" presStyleIdx="0" presStyleCnt="3"/>
      <dgm:spPr/>
      <dgm:t>
        <a:bodyPr/>
        <a:lstStyle/>
        <a:p>
          <a:endParaRPr lang="zh-CN" altLang="en-US"/>
        </a:p>
      </dgm:t>
    </dgm:pt>
    <dgm:pt modelId="{9CA23CB3-D582-4021-941B-ED034B9D3C8C}" type="pres">
      <dgm:prSet presAssocID="{2E2C2963-391D-49AE-AA1A-FCA09E76DAB3}" presName="composite" presStyleCnt="0"/>
      <dgm:spPr/>
    </dgm:pt>
    <dgm:pt modelId="{947CA1B8-920B-4E06-9EDE-A69F8DF0ABA6}" type="pres">
      <dgm:prSet presAssocID="{2E2C2963-391D-49AE-AA1A-FCA09E76DAB3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614E3D-8725-4DD5-99EB-87AE5B8DADB4}" type="pres">
      <dgm:prSet presAssocID="{2E2C2963-391D-49AE-AA1A-FCA09E76DAB3}" presName="parSh" presStyleLbl="node1" presStyleIdx="1" presStyleCnt="4"/>
      <dgm:spPr/>
      <dgm:t>
        <a:bodyPr/>
        <a:lstStyle/>
        <a:p>
          <a:endParaRPr lang="zh-CN" altLang="en-US"/>
        </a:p>
      </dgm:t>
    </dgm:pt>
    <dgm:pt modelId="{35394B91-3E26-47FC-848A-0F1CB4974EDE}" type="pres">
      <dgm:prSet presAssocID="{2E2C2963-391D-49AE-AA1A-FCA09E76DAB3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BF117C-29FB-4E40-A8ED-C3CC6832394A}" type="pres">
      <dgm:prSet presAssocID="{EFA94708-3770-428E-966D-3C3277C70FEC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D843C5E8-D1DF-4A52-8F52-29B72C9145EC}" type="pres">
      <dgm:prSet presAssocID="{EFA94708-3770-428E-966D-3C3277C70FEC}" presName="connTx" presStyleLbl="sibTrans2D1" presStyleIdx="1" presStyleCnt="3"/>
      <dgm:spPr/>
      <dgm:t>
        <a:bodyPr/>
        <a:lstStyle/>
        <a:p>
          <a:endParaRPr lang="zh-CN" altLang="en-US"/>
        </a:p>
      </dgm:t>
    </dgm:pt>
    <dgm:pt modelId="{CA8D34AE-126A-4A12-B95F-72220AC09C35}" type="pres">
      <dgm:prSet presAssocID="{9E5BEFA4-8192-49BE-A023-AE0CCDC8A3E2}" presName="composite" presStyleCnt="0"/>
      <dgm:spPr/>
    </dgm:pt>
    <dgm:pt modelId="{0261B226-045A-4667-97A1-DAADE18F79BA}" type="pres">
      <dgm:prSet presAssocID="{9E5BEFA4-8192-49BE-A023-AE0CCDC8A3E2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CF6F07-D561-4E5B-962D-9133A8B7F6B9}" type="pres">
      <dgm:prSet presAssocID="{9E5BEFA4-8192-49BE-A023-AE0CCDC8A3E2}" presName="parSh" presStyleLbl="node1" presStyleIdx="2" presStyleCnt="4"/>
      <dgm:spPr/>
      <dgm:t>
        <a:bodyPr/>
        <a:lstStyle/>
        <a:p>
          <a:endParaRPr lang="zh-CN" altLang="en-US"/>
        </a:p>
      </dgm:t>
    </dgm:pt>
    <dgm:pt modelId="{23F79C58-3D31-443E-BB65-1ED95DB2F75E}" type="pres">
      <dgm:prSet presAssocID="{9E5BEFA4-8192-49BE-A023-AE0CCDC8A3E2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30DCF4-71A5-489E-ADA6-3F1839939032}" type="pres">
      <dgm:prSet presAssocID="{34361B27-84C4-4C6E-BD33-B35ABE5DC0D5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3D33CA5B-601C-42F0-BD2C-BDD3FAFC7911}" type="pres">
      <dgm:prSet presAssocID="{34361B27-84C4-4C6E-BD33-B35ABE5DC0D5}" presName="connTx" presStyleLbl="sibTrans2D1" presStyleIdx="2" presStyleCnt="3"/>
      <dgm:spPr/>
      <dgm:t>
        <a:bodyPr/>
        <a:lstStyle/>
        <a:p>
          <a:endParaRPr lang="zh-CN" altLang="en-US"/>
        </a:p>
      </dgm:t>
    </dgm:pt>
    <dgm:pt modelId="{BE803A2E-E4E5-4653-BD49-633228F912E6}" type="pres">
      <dgm:prSet presAssocID="{E4CF3AAB-8528-4D83-B645-34B4DE559682}" presName="composite" presStyleCnt="0"/>
      <dgm:spPr/>
    </dgm:pt>
    <dgm:pt modelId="{938BB063-1A36-48B4-A178-247FBDE15871}" type="pres">
      <dgm:prSet presAssocID="{E4CF3AAB-8528-4D83-B645-34B4DE559682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D66671-2F0A-40E1-9EA8-E2B16E11CBB0}" type="pres">
      <dgm:prSet presAssocID="{E4CF3AAB-8528-4D83-B645-34B4DE559682}" presName="parSh" presStyleLbl="node1" presStyleIdx="3" presStyleCnt="4"/>
      <dgm:spPr/>
      <dgm:t>
        <a:bodyPr/>
        <a:lstStyle/>
        <a:p>
          <a:endParaRPr lang="zh-CN" altLang="en-US"/>
        </a:p>
      </dgm:t>
    </dgm:pt>
    <dgm:pt modelId="{DA677478-74BA-4AE8-892E-B3C16F2D308D}" type="pres">
      <dgm:prSet presAssocID="{E4CF3AAB-8528-4D83-B645-34B4DE559682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4A6AC09-5A66-493E-A5E5-E75A3542ABD4}" type="presOf" srcId="{24D65370-7AE2-41DC-A7AA-D6F944595085}" destId="{E3B60F71-86BA-4AFB-A436-461C7CC6E19D}" srcOrd="1" destOrd="0" presId="urn:microsoft.com/office/officeart/2005/8/layout/process3"/>
    <dgm:cxn modelId="{38F7517F-D022-47E6-8537-0642567236FE}" type="presOf" srcId="{399E781C-62F1-4DB5-AD70-3BFB406BDC77}" destId="{A014A3FD-E3C8-4F90-AE48-E22A34DFBFF5}" srcOrd="0" destOrd="0" presId="urn:microsoft.com/office/officeart/2005/8/layout/process3"/>
    <dgm:cxn modelId="{03CC7978-8B14-4F42-AE61-1511D62244B6}" srcId="{9E5BEFA4-8192-49BE-A023-AE0CCDC8A3E2}" destId="{A1276A4B-B600-4C27-9273-E5A3F42E4CFA}" srcOrd="0" destOrd="0" parTransId="{7950F3C1-6EB8-4D68-A76A-A2D19798BBCE}" sibTransId="{F85A3BEE-7476-43CE-9D61-5C03AF8D42ED}"/>
    <dgm:cxn modelId="{69E10C6B-B262-4490-A505-4E1C89ACF926}" srcId="{2E2C2963-391D-49AE-AA1A-FCA09E76DAB3}" destId="{A29B36F3-D2E5-4B0C-835D-511F3A8ABA15}" srcOrd="0" destOrd="0" parTransId="{0DA92E5B-53D1-41D8-9FE9-1ADF9984F929}" sibTransId="{08F7336B-CC6F-4663-B017-46D06820C4D2}"/>
    <dgm:cxn modelId="{C8D80525-10D3-4831-82DC-94BCCA206CB1}" type="presOf" srcId="{2E2C2963-391D-49AE-AA1A-FCA09E76DAB3}" destId="{947CA1B8-920B-4E06-9EDE-A69F8DF0ABA6}" srcOrd="0" destOrd="0" presId="urn:microsoft.com/office/officeart/2005/8/layout/process3"/>
    <dgm:cxn modelId="{65C91BC1-A88C-4FBC-A644-04A9C538B8BB}" srcId="{399E781C-62F1-4DB5-AD70-3BFB406BDC77}" destId="{E4CF3AAB-8528-4D83-B645-34B4DE559682}" srcOrd="3" destOrd="0" parTransId="{AE8D198A-BE17-4C10-A814-DD1EBECEC479}" sibTransId="{82FBDD69-A872-485A-87C2-9F396DE3AF20}"/>
    <dgm:cxn modelId="{3E3872D9-A053-47E8-9917-0F5E81718562}" type="presOf" srcId="{EFA94708-3770-428E-966D-3C3277C70FEC}" destId="{D843C5E8-D1DF-4A52-8F52-29B72C9145EC}" srcOrd="1" destOrd="0" presId="urn:microsoft.com/office/officeart/2005/8/layout/process3"/>
    <dgm:cxn modelId="{C043FB28-3483-403A-B0C4-B05FAA79E0C7}" type="presOf" srcId="{2E2C2963-391D-49AE-AA1A-FCA09E76DAB3}" destId="{3C614E3D-8725-4DD5-99EB-87AE5B8DADB4}" srcOrd="1" destOrd="0" presId="urn:microsoft.com/office/officeart/2005/8/layout/process3"/>
    <dgm:cxn modelId="{C79E35D1-42E4-4C54-B071-D27A39D149DA}" type="presOf" srcId="{1A604E98-5B78-4481-BF44-AD63393AC7E9}" destId="{A1AEEE6A-BDEC-453A-9A1A-B640F26D8CC4}" srcOrd="1" destOrd="0" presId="urn:microsoft.com/office/officeart/2005/8/layout/process3"/>
    <dgm:cxn modelId="{340947F6-6CD3-4ECF-B718-C28911A0CEF2}" srcId="{399E781C-62F1-4DB5-AD70-3BFB406BDC77}" destId="{2E2C2963-391D-49AE-AA1A-FCA09E76DAB3}" srcOrd="1" destOrd="0" parTransId="{DDCD24A8-6C75-4A12-A3BF-75695BE982E2}" sibTransId="{EFA94708-3770-428E-966D-3C3277C70FEC}"/>
    <dgm:cxn modelId="{9FD9FD92-4E27-46D7-B281-F72F8E06A525}" type="presOf" srcId="{F5B98748-0CCA-4E7E-95F7-9BA20104B53A}" destId="{DA677478-74BA-4AE8-892E-B3C16F2D308D}" srcOrd="0" destOrd="0" presId="urn:microsoft.com/office/officeart/2005/8/layout/process3"/>
    <dgm:cxn modelId="{327FA36C-B664-48E7-9643-403D19671ADF}" type="presOf" srcId="{24D65370-7AE2-41DC-A7AA-D6F944595085}" destId="{8AD93F71-7939-433C-8AE3-1D5346AE59A3}" srcOrd="0" destOrd="0" presId="urn:microsoft.com/office/officeart/2005/8/layout/process3"/>
    <dgm:cxn modelId="{843F5F1F-E1DC-494C-9F17-AA6D55D29CB6}" srcId="{399E781C-62F1-4DB5-AD70-3BFB406BDC77}" destId="{1A604E98-5B78-4481-BF44-AD63393AC7E9}" srcOrd="0" destOrd="0" parTransId="{4C649069-0FB8-44BD-ADAA-2CB54F050F08}" sibTransId="{24D65370-7AE2-41DC-A7AA-D6F944595085}"/>
    <dgm:cxn modelId="{094B1749-B8DC-46F0-9B36-3AD050EB1FCE}" type="presOf" srcId="{E4CF3AAB-8528-4D83-B645-34B4DE559682}" destId="{938BB063-1A36-48B4-A178-247FBDE15871}" srcOrd="0" destOrd="0" presId="urn:microsoft.com/office/officeart/2005/8/layout/process3"/>
    <dgm:cxn modelId="{D1E1F46A-F508-4098-AC0D-88F8F3656AEF}" type="presOf" srcId="{74229DC2-42E0-48B4-A72A-3FF20F5389DB}" destId="{8202A3E2-E54B-4D0E-846C-A78E440522D5}" srcOrd="0" destOrd="0" presId="urn:microsoft.com/office/officeart/2005/8/layout/process3"/>
    <dgm:cxn modelId="{B881734F-4B22-4C3F-A7E3-D5784A350F64}" type="presOf" srcId="{A29B36F3-D2E5-4B0C-835D-511F3A8ABA15}" destId="{35394B91-3E26-47FC-848A-0F1CB4974EDE}" srcOrd="0" destOrd="0" presId="urn:microsoft.com/office/officeart/2005/8/layout/process3"/>
    <dgm:cxn modelId="{D5C73BAC-39B6-4A53-A463-177ACB4A4EFC}" srcId="{E4CF3AAB-8528-4D83-B645-34B4DE559682}" destId="{F5B98748-0CCA-4E7E-95F7-9BA20104B53A}" srcOrd="0" destOrd="0" parTransId="{FF929F99-4862-441C-9642-ACFCD87A30D8}" sibTransId="{C13CF5FF-9B1B-4097-93F5-AD4666AC3A7D}"/>
    <dgm:cxn modelId="{B10CB2C0-4BD7-40E3-B9C4-01F6486D11DD}" type="presOf" srcId="{EFA94708-3770-428E-966D-3C3277C70FEC}" destId="{32BF117C-29FB-4E40-A8ED-C3CC6832394A}" srcOrd="0" destOrd="0" presId="urn:microsoft.com/office/officeart/2005/8/layout/process3"/>
    <dgm:cxn modelId="{7827587E-46EF-4E66-91AD-02421B64977D}" type="presOf" srcId="{E4CF3AAB-8528-4D83-B645-34B4DE559682}" destId="{AFD66671-2F0A-40E1-9EA8-E2B16E11CBB0}" srcOrd="1" destOrd="0" presId="urn:microsoft.com/office/officeart/2005/8/layout/process3"/>
    <dgm:cxn modelId="{AB68A2FD-DF7A-4621-AFE3-A5F24CBC6961}" type="presOf" srcId="{9E5BEFA4-8192-49BE-A023-AE0CCDC8A3E2}" destId="{3ECF6F07-D561-4E5B-962D-9133A8B7F6B9}" srcOrd="1" destOrd="0" presId="urn:microsoft.com/office/officeart/2005/8/layout/process3"/>
    <dgm:cxn modelId="{B3D3033C-5881-4E70-A99D-9D131C267D31}" type="presOf" srcId="{1A604E98-5B78-4481-BF44-AD63393AC7E9}" destId="{8E35AEEB-C5E3-473F-A9C2-0850CA6835DD}" srcOrd="0" destOrd="0" presId="urn:microsoft.com/office/officeart/2005/8/layout/process3"/>
    <dgm:cxn modelId="{ECFC7BCE-6C71-4320-AF70-CA5E8DD7680A}" srcId="{1A604E98-5B78-4481-BF44-AD63393AC7E9}" destId="{74229DC2-42E0-48B4-A72A-3FF20F5389DB}" srcOrd="0" destOrd="0" parTransId="{E693C12A-F7EE-4834-A872-A39776C1F524}" sibTransId="{0CA02C0A-2507-43C8-968F-6F711794914C}"/>
    <dgm:cxn modelId="{0D565787-E91E-4283-AE1C-5F536976F49B}" type="presOf" srcId="{34361B27-84C4-4C6E-BD33-B35ABE5DC0D5}" destId="{7630DCF4-71A5-489E-ADA6-3F1839939032}" srcOrd="0" destOrd="0" presId="urn:microsoft.com/office/officeart/2005/8/layout/process3"/>
    <dgm:cxn modelId="{A3DE7378-37CB-4FEB-A450-E90866470170}" srcId="{399E781C-62F1-4DB5-AD70-3BFB406BDC77}" destId="{9E5BEFA4-8192-49BE-A023-AE0CCDC8A3E2}" srcOrd="2" destOrd="0" parTransId="{CA609B5E-CE02-481F-AFAE-86BA0EC27B75}" sibTransId="{34361B27-84C4-4C6E-BD33-B35ABE5DC0D5}"/>
    <dgm:cxn modelId="{CB547913-9756-4D62-9F1E-2328953C594E}" type="presOf" srcId="{A1276A4B-B600-4C27-9273-E5A3F42E4CFA}" destId="{23F79C58-3D31-443E-BB65-1ED95DB2F75E}" srcOrd="0" destOrd="0" presId="urn:microsoft.com/office/officeart/2005/8/layout/process3"/>
    <dgm:cxn modelId="{1CF0B55C-FD8F-47E8-8C84-B59F941B41E4}" type="presOf" srcId="{9E5BEFA4-8192-49BE-A023-AE0CCDC8A3E2}" destId="{0261B226-045A-4667-97A1-DAADE18F79BA}" srcOrd="0" destOrd="0" presId="urn:microsoft.com/office/officeart/2005/8/layout/process3"/>
    <dgm:cxn modelId="{0FF7CAD1-5ADE-40EC-A30C-6134D576D013}" type="presOf" srcId="{34361B27-84C4-4C6E-BD33-B35ABE5DC0D5}" destId="{3D33CA5B-601C-42F0-BD2C-BDD3FAFC7911}" srcOrd="1" destOrd="0" presId="urn:microsoft.com/office/officeart/2005/8/layout/process3"/>
    <dgm:cxn modelId="{579BC85B-B1F1-4586-886B-038FBA955BB9}" type="presParOf" srcId="{A014A3FD-E3C8-4F90-AE48-E22A34DFBFF5}" destId="{BD09A95C-30DC-473F-92F9-AC9BFF15EC34}" srcOrd="0" destOrd="0" presId="urn:microsoft.com/office/officeart/2005/8/layout/process3"/>
    <dgm:cxn modelId="{287C19C5-F90F-4AC5-A6C2-A93CE988267B}" type="presParOf" srcId="{BD09A95C-30DC-473F-92F9-AC9BFF15EC34}" destId="{8E35AEEB-C5E3-473F-A9C2-0850CA6835DD}" srcOrd="0" destOrd="0" presId="urn:microsoft.com/office/officeart/2005/8/layout/process3"/>
    <dgm:cxn modelId="{525CC6A9-C465-4DDA-9BB8-D01E82BBF9CA}" type="presParOf" srcId="{BD09A95C-30DC-473F-92F9-AC9BFF15EC34}" destId="{A1AEEE6A-BDEC-453A-9A1A-B640F26D8CC4}" srcOrd="1" destOrd="0" presId="urn:microsoft.com/office/officeart/2005/8/layout/process3"/>
    <dgm:cxn modelId="{ECE103D0-F7B8-4093-9E73-9B81C0BF731C}" type="presParOf" srcId="{BD09A95C-30DC-473F-92F9-AC9BFF15EC34}" destId="{8202A3E2-E54B-4D0E-846C-A78E440522D5}" srcOrd="2" destOrd="0" presId="urn:microsoft.com/office/officeart/2005/8/layout/process3"/>
    <dgm:cxn modelId="{80F335DD-6D99-4F1D-8517-9CE4312E5A38}" type="presParOf" srcId="{A014A3FD-E3C8-4F90-AE48-E22A34DFBFF5}" destId="{8AD93F71-7939-433C-8AE3-1D5346AE59A3}" srcOrd="1" destOrd="0" presId="urn:microsoft.com/office/officeart/2005/8/layout/process3"/>
    <dgm:cxn modelId="{D422B1FC-0EBC-4045-A625-EB009AEF85B9}" type="presParOf" srcId="{8AD93F71-7939-433C-8AE3-1D5346AE59A3}" destId="{E3B60F71-86BA-4AFB-A436-461C7CC6E19D}" srcOrd="0" destOrd="0" presId="urn:microsoft.com/office/officeart/2005/8/layout/process3"/>
    <dgm:cxn modelId="{D0818CAF-D1D7-4AE1-A125-1D31DF830307}" type="presParOf" srcId="{A014A3FD-E3C8-4F90-AE48-E22A34DFBFF5}" destId="{9CA23CB3-D582-4021-941B-ED034B9D3C8C}" srcOrd="2" destOrd="0" presId="urn:microsoft.com/office/officeart/2005/8/layout/process3"/>
    <dgm:cxn modelId="{FB6244B6-9770-4309-98A9-F5E96BED485A}" type="presParOf" srcId="{9CA23CB3-D582-4021-941B-ED034B9D3C8C}" destId="{947CA1B8-920B-4E06-9EDE-A69F8DF0ABA6}" srcOrd="0" destOrd="0" presId="urn:microsoft.com/office/officeart/2005/8/layout/process3"/>
    <dgm:cxn modelId="{DF1F4DE5-D059-4A66-8E0C-BDA2237CDD26}" type="presParOf" srcId="{9CA23CB3-D582-4021-941B-ED034B9D3C8C}" destId="{3C614E3D-8725-4DD5-99EB-87AE5B8DADB4}" srcOrd="1" destOrd="0" presId="urn:microsoft.com/office/officeart/2005/8/layout/process3"/>
    <dgm:cxn modelId="{7A32B248-677F-4569-90DD-1D9EDF543661}" type="presParOf" srcId="{9CA23CB3-D582-4021-941B-ED034B9D3C8C}" destId="{35394B91-3E26-47FC-848A-0F1CB4974EDE}" srcOrd="2" destOrd="0" presId="urn:microsoft.com/office/officeart/2005/8/layout/process3"/>
    <dgm:cxn modelId="{8F4668CE-7982-4D2F-BAA0-BB5EE511D8C4}" type="presParOf" srcId="{A014A3FD-E3C8-4F90-AE48-E22A34DFBFF5}" destId="{32BF117C-29FB-4E40-A8ED-C3CC6832394A}" srcOrd="3" destOrd="0" presId="urn:microsoft.com/office/officeart/2005/8/layout/process3"/>
    <dgm:cxn modelId="{B6891795-4E97-48B6-B5C8-32E1CE709CF4}" type="presParOf" srcId="{32BF117C-29FB-4E40-A8ED-C3CC6832394A}" destId="{D843C5E8-D1DF-4A52-8F52-29B72C9145EC}" srcOrd="0" destOrd="0" presId="urn:microsoft.com/office/officeart/2005/8/layout/process3"/>
    <dgm:cxn modelId="{294B9441-6DA0-4A1B-989D-DFF48F9334AC}" type="presParOf" srcId="{A014A3FD-E3C8-4F90-AE48-E22A34DFBFF5}" destId="{CA8D34AE-126A-4A12-B95F-72220AC09C35}" srcOrd="4" destOrd="0" presId="urn:microsoft.com/office/officeart/2005/8/layout/process3"/>
    <dgm:cxn modelId="{48B58D51-DC7C-4469-BAF7-D24D01D3E011}" type="presParOf" srcId="{CA8D34AE-126A-4A12-B95F-72220AC09C35}" destId="{0261B226-045A-4667-97A1-DAADE18F79BA}" srcOrd="0" destOrd="0" presId="urn:microsoft.com/office/officeart/2005/8/layout/process3"/>
    <dgm:cxn modelId="{D801D514-F2D3-4D34-AE3D-2CE9144769FF}" type="presParOf" srcId="{CA8D34AE-126A-4A12-B95F-72220AC09C35}" destId="{3ECF6F07-D561-4E5B-962D-9133A8B7F6B9}" srcOrd="1" destOrd="0" presId="urn:microsoft.com/office/officeart/2005/8/layout/process3"/>
    <dgm:cxn modelId="{23799DAC-E055-4DE4-B156-FD50E77C0096}" type="presParOf" srcId="{CA8D34AE-126A-4A12-B95F-72220AC09C35}" destId="{23F79C58-3D31-443E-BB65-1ED95DB2F75E}" srcOrd="2" destOrd="0" presId="urn:microsoft.com/office/officeart/2005/8/layout/process3"/>
    <dgm:cxn modelId="{7EFF9E81-7D39-4219-ABEE-DF835AC52990}" type="presParOf" srcId="{A014A3FD-E3C8-4F90-AE48-E22A34DFBFF5}" destId="{7630DCF4-71A5-489E-ADA6-3F1839939032}" srcOrd="5" destOrd="0" presId="urn:microsoft.com/office/officeart/2005/8/layout/process3"/>
    <dgm:cxn modelId="{321846B3-CF36-4725-93B2-03542FA9F908}" type="presParOf" srcId="{7630DCF4-71A5-489E-ADA6-3F1839939032}" destId="{3D33CA5B-601C-42F0-BD2C-BDD3FAFC7911}" srcOrd="0" destOrd="0" presId="urn:microsoft.com/office/officeart/2005/8/layout/process3"/>
    <dgm:cxn modelId="{4C7D01E5-1A9E-4663-9E31-E34D9FD3D69B}" type="presParOf" srcId="{A014A3FD-E3C8-4F90-AE48-E22A34DFBFF5}" destId="{BE803A2E-E4E5-4653-BD49-633228F912E6}" srcOrd="6" destOrd="0" presId="urn:microsoft.com/office/officeart/2005/8/layout/process3"/>
    <dgm:cxn modelId="{B3713571-C604-4080-AE18-5F6EB803B306}" type="presParOf" srcId="{BE803A2E-E4E5-4653-BD49-633228F912E6}" destId="{938BB063-1A36-48B4-A178-247FBDE15871}" srcOrd="0" destOrd="0" presId="urn:microsoft.com/office/officeart/2005/8/layout/process3"/>
    <dgm:cxn modelId="{71675AA6-10F6-4FBF-BF32-D05E2C6FF886}" type="presParOf" srcId="{BE803A2E-E4E5-4653-BD49-633228F912E6}" destId="{AFD66671-2F0A-40E1-9EA8-E2B16E11CBB0}" srcOrd="1" destOrd="0" presId="urn:microsoft.com/office/officeart/2005/8/layout/process3"/>
    <dgm:cxn modelId="{93D0FD6A-2B31-4EA2-827A-A3B7B01B9B00}" type="presParOf" srcId="{BE803A2E-E4E5-4653-BD49-633228F912E6}" destId="{DA677478-74BA-4AE8-892E-B3C16F2D308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EEE6A-BDEC-453A-9A1A-B640F26D8CC4}">
      <dsp:nvSpPr>
        <dsp:cNvPr id="0" name=""/>
        <dsp:cNvSpPr/>
      </dsp:nvSpPr>
      <dsp:spPr>
        <a:xfrm>
          <a:off x="805" y="251262"/>
          <a:ext cx="1011688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Java</a:t>
          </a:r>
          <a:endParaRPr lang="zh-CN" altLang="en-US" sz="1600" kern="1200" dirty="0"/>
        </a:p>
      </dsp:txBody>
      <dsp:txXfrm>
        <a:off x="805" y="251262"/>
        <a:ext cx="1011688" cy="404675"/>
      </dsp:txXfrm>
    </dsp:sp>
    <dsp:sp modelId="{8202A3E2-E54B-4D0E-846C-A78E440522D5}">
      <dsp:nvSpPr>
        <dsp:cNvPr id="0" name=""/>
        <dsp:cNvSpPr/>
      </dsp:nvSpPr>
      <dsp:spPr>
        <a:xfrm>
          <a:off x="208018" y="655937"/>
          <a:ext cx="1011688" cy="92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err="1" smtClean="0"/>
            <a:t>javac</a:t>
          </a:r>
          <a:endParaRPr lang="zh-CN" altLang="en-US" sz="1600" kern="1200" dirty="0"/>
        </a:p>
      </dsp:txBody>
      <dsp:txXfrm>
        <a:off x="235011" y="682930"/>
        <a:ext cx="957702" cy="867614"/>
      </dsp:txXfrm>
    </dsp:sp>
    <dsp:sp modelId="{8AD93F71-7939-433C-8AE3-1D5346AE59A3}">
      <dsp:nvSpPr>
        <dsp:cNvPr id="0" name=""/>
        <dsp:cNvSpPr/>
      </dsp:nvSpPr>
      <dsp:spPr>
        <a:xfrm>
          <a:off x="1165862" y="327659"/>
          <a:ext cx="325140" cy="251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165862" y="378035"/>
        <a:ext cx="249576" cy="151129"/>
      </dsp:txXfrm>
    </dsp:sp>
    <dsp:sp modelId="{3C614E3D-8725-4DD5-99EB-87AE5B8DADB4}">
      <dsp:nvSpPr>
        <dsp:cNvPr id="0" name=""/>
        <dsp:cNvSpPr/>
      </dsp:nvSpPr>
      <dsp:spPr>
        <a:xfrm>
          <a:off x="1625967" y="251262"/>
          <a:ext cx="1011688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.Class</a:t>
          </a:r>
          <a:endParaRPr lang="zh-CN" altLang="en-US" sz="1600" kern="1200" dirty="0"/>
        </a:p>
      </dsp:txBody>
      <dsp:txXfrm>
        <a:off x="1625967" y="251262"/>
        <a:ext cx="1011688" cy="404675"/>
      </dsp:txXfrm>
    </dsp:sp>
    <dsp:sp modelId="{35394B91-3E26-47FC-848A-0F1CB4974EDE}">
      <dsp:nvSpPr>
        <dsp:cNvPr id="0" name=""/>
        <dsp:cNvSpPr/>
      </dsp:nvSpPr>
      <dsp:spPr>
        <a:xfrm>
          <a:off x="1833180" y="655937"/>
          <a:ext cx="1011688" cy="92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err="1" smtClean="0"/>
            <a:t>dex</a:t>
          </a:r>
          <a:endParaRPr lang="zh-CN" altLang="en-US" sz="1600" kern="1200" dirty="0"/>
        </a:p>
      </dsp:txBody>
      <dsp:txXfrm>
        <a:off x="1860173" y="682930"/>
        <a:ext cx="957702" cy="867614"/>
      </dsp:txXfrm>
    </dsp:sp>
    <dsp:sp modelId="{32BF117C-29FB-4E40-A8ED-C3CC6832394A}">
      <dsp:nvSpPr>
        <dsp:cNvPr id="0" name=""/>
        <dsp:cNvSpPr/>
      </dsp:nvSpPr>
      <dsp:spPr>
        <a:xfrm>
          <a:off x="2791024" y="327659"/>
          <a:ext cx="325140" cy="251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791024" y="378035"/>
        <a:ext cx="249576" cy="151129"/>
      </dsp:txXfrm>
    </dsp:sp>
    <dsp:sp modelId="{3ECF6F07-D561-4E5B-962D-9133A8B7F6B9}">
      <dsp:nvSpPr>
        <dsp:cNvPr id="0" name=""/>
        <dsp:cNvSpPr/>
      </dsp:nvSpPr>
      <dsp:spPr>
        <a:xfrm>
          <a:off x="3251130" y="251262"/>
          <a:ext cx="1011688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.</a:t>
          </a:r>
          <a:r>
            <a:rPr lang="en-US" altLang="zh-CN" sz="1600" kern="1200" dirty="0" err="1" smtClean="0"/>
            <a:t>aapk</a:t>
          </a:r>
          <a:endParaRPr lang="zh-CN" altLang="en-US" sz="1600" kern="1200" dirty="0"/>
        </a:p>
      </dsp:txBody>
      <dsp:txXfrm>
        <a:off x="3251130" y="251262"/>
        <a:ext cx="1011688" cy="404675"/>
      </dsp:txXfrm>
    </dsp:sp>
    <dsp:sp modelId="{23F79C58-3D31-443E-BB65-1ED95DB2F75E}">
      <dsp:nvSpPr>
        <dsp:cNvPr id="0" name=""/>
        <dsp:cNvSpPr/>
      </dsp:nvSpPr>
      <dsp:spPr>
        <a:xfrm>
          <a:off x="3458343" y="655937"/>
          <a:ext cx="1011688" cy="92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.</a:t>
          </a:r>
          <a:r>
            <a:rPr lang="en-US" altLang="zh-CN" sz="1600" kern="1200" dirty="0" err="1" smtClean="0"/>
            <a:t>apk</a:t>
          </a:r>
          <a:endParaRPr lang="zh-CN" altLang="en-US" sz="1600" kern="1200" dirty="0"/>
        </a:p>
      </dsp:txBody>
      <dsp:txXfrm>
        <a:off x="3485336" y="682930"/>
        <a:ext cx="957702" cy="867614"/>
      </dsp:txXfrm>
    </dsp:sp>
    <dsp:sp modelId="{7630DCF4-71A5-489E-ADA6-3F1839939032}">
      <dsp:nvSpPr>
        <dsp:cNvPr id="0" name=""/>
        <dsp:cNvSpPr/>
      </dsp:nvSpPr>
      <dsp:spPr>
        <a:xfrm>
          <a:off x="4416187" y="327659"/>
          <a:ext cx="325140" cy="251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416187" y="378035"/>
        <a:ext cx="249576" cy="151129"/>
      </dsp:txXfrm>
    </dsp:sp>
    <dsp:sp modelId="{AFD66671-2F0A-40E1-9EA8-E2B16E11CBB0}">
      <dsp:nvSpPr>
        <dsp:cNvPr id="0" name=""/>
        <dsp:cNvSpPr/>
      </dsp:nvSpPr>
      <dsp:spPr>
        <a:xfrm>
          <a:off x="4876292" y="251262"/>
          <a:ext cx="1011688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Adb</a:t>
          </a:r>
          <a:endParaRPr lang="zh-CN" altLang="en-US" sz="1600" kern="1200" dirty="0"/>
        </a:p>
      </dsp:txBody>
      <dsp:txXfrm>
        <a:off x="4876292" y="251262"/>
        <a:ext cx="1011688" cy="404675"/>
      </dsp:txXfrm>
    </dsp:sp>
    <dsp:sp modelId="{DA677478-74BA-4AE8-892E-B3C16F2D308D}">
      <dsp:nvSpPr>
        <dsp:cNvPr id="0" name=""/>
        <dsp:cNvSpPr/>
      </dsp:nvSpPr>
      <dsp:spPr>
        <a:xfrm>
          <a:off x="5083505" y="655937"/>
          <a:ext cx="1011688" cy="92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run</a:t>
          </a:r>
          <a:endParaRPr lang="zh-CN" altLang="en-US" sz="1600" kern="1200" dirty="0"/>
        </a:p>
      </dsp:txBody>
      <dsp:txXfrm>
        <a:off x="5110498" y="682930"/>
        <a:ext cx="957702" cy="867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A78A3B2E-C5E4-4265-9DC8-2AFBF66B1C15}" type="datetimeFigureOut">
              <a:rPr lang="en-US" altLang="zh-CN"/>
              <a:pPr>
                <a:defRPr/>
              </a:pPr>
              <a:t>8/29/2016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8455D68-C3F7-49D1-95B2-026B0CAA29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596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F547FB9B-B74F-41D9-BB2D-0EAC4552A535}" type="datetimeFigureOut">
              <a:rPr lang="en-US" altLang="zh-CN"/>
              <a:pPr>
                <a:defRPr/>
              </a:pPr>
              <a:t>8/29/2016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A6403A5-8051-4F57-9293-4F2FC70B3E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877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9FE053-A44C-4D7E-9BE9-5C2EDE5E85F9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5800"/>
            <a:ext cx="4570413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35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2B870-71D5-4729-889E-2B98DBF38A66}" type="slidenum">
              <a:rPr lang="zh-CN" altLang="en-US" smtClean="0"/>
              <a:pPr>
                <a:spcBef>
                  <a:spcPct val="0"/>
                </a:spcBef>
              </a:pPr>
              <a:t>29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38768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59F3BA-74AD-4454-81F6-A60F5853C7B2}" type="slidenum">
              <a:rPr lang="zh-CN" altLang="en-US" smtClean="0"/>
              <a:pPr>
                <a:spcBef>
                  <a:spcPct val="0"/>
                </a:spcBef>
              </a:pPr>
              <a:t>30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6612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F332F9-8D23-4FBD-A967-CA086C02F756}" type="slidenum">
              <a:rPr lang="en-US" altLang="zh-CN" smtClean="0"/>
              <a:pPr>
                <a:spcBef>
                  <a:spcPct val="0"/>
                </a:spcBef>
              </a:pPr>
              <a:t>33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9944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7116D7-2435-448B-A6C5-6565B4D856F8}" type="slidenum">
              <a:rPr lang="en-US" altLang="zh-CN" smtClean="0"/>
              <a:pPr>
                <a:spcBef>
                  <a:spcPct val="0"/>
                </a:spcBef>
              </a:pPr>
              <a:t>34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87066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D5801F-078D-4DB5-BBDF-9F2FB28BE813}" type="slidenum">
              <a:rPr lang="en-US" altLang="zh-CN" smtClean="0"/>
              <a:pPr>
                <a:spcBef>
                  <a:spcPct val="0"/>
                </a:spcBef>
              </a:pPr>
              <a:t>36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996243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24C51B-DC6D-4E47-8760-80B7A4334FF6}" type="slidenum">
              <a:rPr lang="zh-CN" altLang="en-US" smtClean="0"/>
              <a:pPr>
                <a:spcBef>
                  <a:spcPct val="0"/>
                </a:spcBef>
              </a:pPr>
              <a:t>37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43255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几乎所有的</a:t>
            </a:r>
            <a:r>
              <a:rPr lang="en-US" altLang="zh-CN" smtClean="0">
                <a:solidFill>
                  <a:srgbClr val="FF0000"/>
                </a:solidFill>
              </a:rPr>
              <a:t>AndroidManifest.xml(</a:t>
            </a:r>
            <a:r>
              <a:rPr lang="zh-CN" altLang="en-US" smtClean="0">
                <a:solidFill>
                  <a:srgbClr val="FF0000"/>
                </a:solidFill>
              </a:rPr>
              <a:t>以及许多其他</a:t>
            </a:r>
            <a:r>
              <a:rPr lang="en-US" altLang="zh-CN" smtClean="0">
                <a:solidFill>
                  <a:srgbClr val="FF0000"/>
                </a:solidFill>
              </a:rPr>
              <a:t>Android</a:t>
            </a:r>
            <a:r>
              <a:rPr lang="zh-CN" altLang="en-US" smtClean="0">
                <a:solidFill>
                  <a:srgbClr val="FF0000"/>
                </a:solidFill>
              </a:rPr>
              <a:t>的</a:t>
            </a:r>
            <a:r>
              <a:rPr lang="en-US" altLang="zh-CN" smtClean="0">
                <a:solidFill>
                  <a:srgbClr val="FF0000"/>
                </a:solidFill>
              </a:rPr>
              <a:t>xml</a:t>
            </a:r>
            <a:r>
              <a:rPr lang="zh-CN" altLang="en-US" smtClean="0">
                <a:solidFill>
                  <a:srgbClr val="FF0000"/>
                </a:solidFill>
              </a:rPr>
              <a:t>的文件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在第一个元素中包含了命名空间的声明</a:t>
            </a:r>
            <a:r>
              <a:rPr lang="en-US" altLang="zh-CN" smtClean="0">
                <a:solidFill>
                  <a:srgbClr val="FF0000"/>
                </a:solidFill>
              </a:rPr>
              <a:t>xmlns:android="http://schemas.android.com/apk/res/android"</a:t>
            </a:r>
            <a:r>
              <a:rPr lang="zh-CN" altLang="en-US" smtClean="0">
                <a:solidFill>
                  <a:srgbClr val="FF0000"/>
                </a:solidFill>
              </a:rPr>
              <a:t>。这样使得</a:t>
            </a:r>
            <a:r>
              <a:rPr lang="en-US" altLang="zh-CN" smtClean="0">
                <a:solidFill>
                  <a:srgbClr val="FF0000"/>
                </a:solidFill>
              </a:rPr>
              <a:t>Android</a:t>
            </a:r>
            <a:r>
              <a:rPr lang="zh-CN" altLang="en-US" smtClean="0">
                <a:solidFill>
                  <a:srgbClr val="FF0000"/>
                </a:solidFill>
              </a:rPr>
              <a:t>中各种标准属性能在文件中使用，提供了大部分元素中的数据。</a:t>
            </a:r>
            <a:endParaRPr lang="zh-CN" altLang="en-US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BE7EF1-3F09-4ACC-9E86-B4CF50BC3F81}" type="slidenum">
              <a:rPr lang="zh-CN" altLang="en-US" smtClean="0"/>
              <a:pPr>
                <a:spcBef>
                  <a:spcPct val="0"/>
                </a:spcBef>
              </a:pPr>
              <a:t>41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976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85DC27-06E6-4C90-8524-A22EEF890AE0}" type="slidenum">
              <a:rPr lang="zh-CN" altLang="en-US" smtClean="0"/>
              <a:pPr>
                <a:spcBef>
                  <a:spcPct val="0"/>
                </a:spcBef>
              </a:pPr>
              <a:t>42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30255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76DD09-5F81-43BB-99F0-82093A8FC7BE}" type="slidenum">
              <a:rPr lang="zh-CN" altLang="en-US" smtClean="0"/>
              <a:pPr>
                <a:spcBef>
                  <a:spcPct val="0"/>
                </a:spcBef>
              </a:pPr>
              <a:t>43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85987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AFE96C-871B-4155-9845-2C4FECC5A512}" type="slidenum">
              <a:rPr lang="zh-CN" altLang="en-US" smtClean="0"/>
              <a:pPr>
                <a:spcBef>
                  <a:spcPct val="0"/>
                </a:spcBef>
              </a:pPr>
              <a:t>47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46030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D687D2-6526-4770-A25B-226B6EAABC1B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145980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242FF3-6EE1-471C-A6A0-BFEE16727CF9}" type="slidenum">
              <a:rPr lang="zh-CN" altLang="en-US" smtClean="0"/>
              <a:pPr>
                <a:spcBef>
                  <a:spcPct val="0"/>
                </a:spcBef>
              </a:pPr>
              <a:t>48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87262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436881-18D1-4672-BA58-70360B37B764}" type="slidenum">
              <a:rPr lang="zh-CN" altLang="en-US" smtClean="0"/>
              <a:pPr>
                <a:spcBef>
                  <a:spcPct val="0"/>
                </a:spcBef>
              </a:pPr>
              <a:t>49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54296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6DC0AC-4AF2-493B-95A8-8E04CF26ED6B}" type="slidenum">
              <a:rPr lang="en-US" altLang="zh-CN" smtClean="0"/>
              <a:pPr>
                <a:spcBef>
                  <a:spcPct val="0"/>
                </a:spcBef>
              </a:pPr>
              <a:t>50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66989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20B67E-55EC-4E47-B918-B2DB1A45C14D}" type="slidenum">
              <a:rPr lang="en-US" altLang="zh-CN" smtClean="0"/>
              <a:pPr>
                <a:spcBef>
                  <a:spcPct val="0"/>
                </a:spcBef>
              </a:pPr>
              <a:t>51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70171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ED1259-3F61-4522-9FFA-E8C9AA4DABD3}" type="slidenum">
              <a:rPr lang="zh-CN" altLang="en-US" smtClean="0"/>
              <a:pPr>
                <a:spcBef>
                  <a:spcPct val="0"/>
                </a:spcBef>
              </a:pPr>
              <a:t>52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94968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9D6CF2-DA85-446B-92C2-40A72243E305}" type="slidenum">
              <a:rPr lang="zh-CN" altLang="en-US" smtClean="0"/>
              <a:pPr>
                <a:spcBef>
                  <a:spcPct val="0"/>
                </a:spcBef>
              </a:pPr>
              <a:t>53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31318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62D2DA-5B96-4828-B13D-4317E66C81E6}" type="slidenum">
              <a:rPr lang="zh-CN" altLang="en-US" smtClean="0"/>
              <a:pPr>
                <a:spcBef>
                  <a:spcPct val="0"/>
                </a:spcBef>
              </a:pPr>
              <a:t>54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550144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0C7A7B-8230-4D06-8C79-0360BD14D62C}" type="slidenum">
              <a:rPr lang="zh-CN" altLang="en-US" smtClean="0"/>
              <a:pPr>
                <a:spcBef>
                  <a:spcPct val="0"/>
                </a:spcBef>
              </a:pPr>
              <a:t>55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776809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23BDBE-63A0-4C91-9776-D818B60DDFCB}" type="slidenum">
              <a:rPr lang="en-US" altLang="zh-CN" smtClean="0"/>
              <a:pPr>
                <a:spcBef>
                  <a:spcPct val="0"/>
                </a:spcBef>
              </a:pPr>
              <a:t>56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330586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BBB0C6-3C61-49BA-8694-F544C4478077}" type="slidenum">
              <a:rPr lang="en-US" altLang="zh-CN" smtClean="0"/>
              <a:pPr>
                <a:spcBef>
                  <a:spcPct val="0"/>
                </a:spcBef>
              </a:pPr>
              <a:t>57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5829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D99016-DD41-4990-ABFE-7674BBD7F416}" type="slidenum">
              <a:rPr lang="en-US" altLang="zh-CN" smtClean="0"/>
              <a:pPr>
                <a:spcBef>
                  <a:spcPct val="0"/>
                </a:spcBef>
              </a:pPr>
              <a:t>19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011354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7A77E4-C030-4114-BCDF-70436154CC63}" type="slidenum">
              <a:rPr lang="en-US" altLang="zh-CN" smtClean="0"/>
              <a:pPr>
                <a:spcBef>
                  <a:spcPct val="0"/>
                </a:spcBef>
              </a:pPr>
              <a:t>58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900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6B1BFC-7D6A-4CBC-93FC-DA785CBB4385}" type="slidenum">
              <a:rPr lang="en-US" altLang="zh-CN" smtClean="0"/>
              <a:pPr>
                <a:spcBef>
                  <a:spcPct val="0"/>
                </a:spcBef>
              </a:pPr>
              <a:t>20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74565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69B275-B1E4-48D3-AAD1-85EE763984F5}" type="slidenum">
              <a:rPr lang="en-US" altLang="zh-TW" smtClean="0">
                <a:ea typeface="PMingLiU" pitchFamily="18" charset="-120"/>
              </a:rPr>
              <a:pPr>
                <a:spcBef>
                  <a:spcPct val="0"/>
                </a:spcBef>
              </a:pPr>
              <a:t>21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006299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A199CE-AC7E-4B38-A644-8018D7655CEB}" type="slidenum">
              <a:rPr lang="en-US" altLang="zh-CN" smtClean="0"/>
              <a:pPr>
                <a:spcBef>
                  <a:spcPct val="0"/>
                </a:spcBef>
              </a:pPr>
              <a:t>25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02007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7F89B3-ECF2-4CF6-AB77-F6F8D181DC71}" type="slidenum">
              <a:rPr lang="zh-CN" altLang="en-US" smtClean="0"/>
              <a:pPr>
                <a:spcBef>
                  <a:spcPct val="0"/>
                </a:spcBef>
              </a:pPr>
              <a:t>26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79951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ED3B84-2392-4CDA-9FCF-90F857437E7A}" type="slidenum">
              <a:rPr lang="en-US" altLang="zh-TW" smtClean="0">
                <a:ea typeface="PMingLiU" pitchFamily="18" charset="-120"/>
              </a:rPr>
              <a:pPr>
                <a:spcBef>
                  <a:spcPct val="0"/>
                </a:spcBef>
              </a:pPr>
              <a:t>27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82495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D90B9C-7BBA-4A3C-9303-4C052F5FD4DF}" type="slidenum">
              <a:rPr lang="zh-CN" altLang="en-US" smtClean="0"/>
              <a:pPr>
                <a:spcBef>
                  <a:spcPct val="0"/>
                </a:spcBef>
              </a:pPr>
              <a:t>28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98209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69582-E6C1-41DB-80DE-B900B35BC387}" type="datetime3">
              <a:rPr lang="zh-CN" altLang="en-US"/>
              <a:pPr>
                <a:defRPr/>
              </a:pPr>
              <a:t>2016年8月29日星期一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郑贵锋 博士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>
                <a:solidFill>
                  <a:schemeClr val="tx1"/>
                </a:solidFill>
                <a:effectLst/>
                <a:cs typeface="+mj-cs"/>
              </a:defRPr>
            </a:lvl1pPr>
          </a:lstStyle>
          <a:p>
            <a:pPr>
              <a:defRPr/>
            </a:pPr>
            <a:fld id="{9B973BB0-0B06-40B6-AC74-84D334F412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588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FEBDB-F178-4A02-A4D2-3FD37F7AEF78}" type="datetime3">
              <a:rPr lang="zh-CN" altLang="en-US"/>
              <a:pPr>
                <a:defRPr/>
              </a:pPr>
              <a:t>2016年8月29日星期一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郑贵锋 博士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/>
            </a:lvl1pPr>
          </a:lstStyle>
          <a:p>
            <a:pPr>
              <a:defRPr/>
            </a:pPr>
            <a:fld id="{07840834-78F1-4DBE-9F5A-FC838B82F4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55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11C24-DB5D-40F9-B336-8E036CD7F7FF}" type="datetime3">
              <a:rPr lang="zh-CN" altLang="en-US"/>
              <a:pPr>
                <a:defRPr/>
              </a:pPr>
              <a:t>2016年8月29日星期一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郑贵锋 博士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/>
            </a:lvl1pPr>
          </a:lstStyle>
          <a:p>
            <a:pPr>
              <a:defRPr/>
            </a:pPr>
            <a:fld id="{774C75F4-AD03-4F5F-9D85-4CCA0A4D04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1307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979613" y="1484313"/>
            <a:ext cx="6913562" cy="5040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idx="13"/>
          </p:nvPr>
        </p:nvSpPr>
        <p:spPr>
          <a:xfrm>
            <a:off x="838200" y="152400"/>
            <a:ext cx="6264275" cy="5683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3B1B4-9D63-4632-B1C8-BE25375A05D9}" type="datetime3">
              <a:rPr lang="zh-CN" altLang="en-US"/>
              <a:pPr>
                <a:defRPr/>
              </a:pPr>
              <a:t>2016年8月29日星期一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郑贵锋 博士</a:t>
            </a: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E33C4-9FB7-4E0F-80DB-6C6B3DE05E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224424"/>
      </p:ext>
    </p:extLst>
  </p:cSld>
  <p:clrMapOvr>
    <a:masterClrMapping/>
  </p:clrMapOvr>
  <p:transition spd="med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ylayout2010">
    <p:bg>
      <p:bgPr>
        <a:gradFill rotWithShape="0">
          <a:gsLst>
            <a:gs pos="0">
              <a:srgbClr val="376092"/>
            </a:gs>
            <a:gs pos="16000">
              <a:srgbClr val="95B3D7"/>
            </a:gs>
            <a:gs pos="100000">
              <a:srgbClr val="95B3D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0" y="0"/>
          <a:ext cx="91440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7" name="位图图像" r:id="rId3" imgW="6477904" imgH="790476" progId="Paint.Picture">
                  <p:embed/>
                </p:oleObj>
              </mc:Choice>
              <mc:Fallback>
                <p:oleObj name="位图图像" r:id="rId3" imgW="6477904" imgH="7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Rounded Rectangle 7"/>
          <p:cNvSpPr/>
          <p:nvPr userDrawn="1"/>
        </p:nvSpPr>
        <p:spPr>
          <a:xfrm>
            <a:off x="0" y="6400800"/>
            <a:ext cx="9144000" cy="381000"/>
          </a:xfrm>
          <a:prstGeom prst="roundRect">
            <a:avLst/>
          </a:prstGeom>
          <a:solidFill>
            <a:schemeClr val="tx2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657600" y="1066800"/>
            <a:ext cx="5486400" cy="45719"/>
          </a:xfrm>
          <a:prstGeom prst="rect">
            <a:avLst/>
          </a:prstGeom>
          <a:solidFill>
            <a:srgbClr val="99FF33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8" name="Picture 9" descr="android-forums2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1"/>
          <p:cNvSpPr txBox="1">
            <a:spLocks noChangeArrowheads="1"/>
          </p:cNvSpPr>
          <p:nvPr userDrawn="1"/>
        </p:nvSpPr>
        <p:spPr bwMode="auto">
          <a:xfrm>
            <a:off x="7696200" y="5029200"/>
            <a:ext cx="1143000" cy="1200150"/>
          </a:xfrm>
          <a:prstGeom prst="rect">
            <a:avLst/>
          </a:prstGeom>
          <a:blipFill dpi="0" rotWithShape="1">
            <a:blip r:embed="rId6">
              <a:alphaModFix amt="35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 smtClean="0">
              <a:latin typeface="Calibri" pitchFamily="34" charset="0"/>
              <a:cs typeface="Arial" charset="0"/>
            </a:endParaRPr>
          </a:p>
          <a:p>
            <a:pPr eaLnBrk="1" hangingPunct="1">
              <a:defRPr/>
            </a:pPr>
            <a:endParaRPr lang="en-US" altLang="zh-CN" smtClean="0">
              <a:latin typeface="Calibri" pitchFamily="34" charset="0"/>
              <a:cs typeface="Arial" charset="0"/>
            </a:endParaRPr>
          </a:p>
          <a:p>
            <a:pPr eaLnBrk="1" hangingPunct="1">
              <a:defRPr/>
            </a:pPr>
            <a:endParaRPr lang="en-US" altLang="zh-CN" smtClean="0">
              <a:latin typeface="Calibri" pitchFamily="34" charset="0"/>
              <a:cs typeface="Arial" charset="0"/>
            </a:endParaRPr>
          </a:p>
          <a:p>
            <a:pPr eaLnBrk="1" hangingPunct="1">
              <a:defRPr/>
            </a:pPr>
            <a:endParaRPr lang="en-US" altLang="zh-CN" smtClean="0">
              <a:latin typeface="Calibri" pitchFamily="34" charset="0"/>
              <a:cs typeface="Arial" charset="0"/>
            </a:endParaRPr>
          </a:p>
        </p:txBody>
      </p:sp>
      <p:sp>
        <p:nvSpPr>
          <p:cNvPr id="10" name="TextBox 13"/>
          <p:cNvSpPr txBox="1"/>
          <p:nvPr userDrawn="1"/>
        </p:nvSpPr>
        <p:spPr>
          <a:xfrm>
            <a:off x="-76200" y="6400800"/>
            <a:ext cx="56388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400" b="1" cap="small" dirty="0">
                <a:solidFill>
                  <a:schemeClr val="bg1"/>
                </a:solidFill>
                <a:ea typeface="+mn-ea"/>
                <a:cs typeface="Arial" panose="020B0604020202020204" pitchFamily="34" charset="0"/>
              </a:rPr>
              <a:t>SE-806</a:t>
            </a:r>
            <a:r>
              <a:rPr lang="zh-CN" altLang="en-US" sz="1400" b="1" cap="small" dirty="0">
                <a:solidFill>
                  <a:schemeClr val="bg1"/>
                </a:solidFill>
                <a:ea typeface="+mn-ea"/>
                <a:cs typeface="Arial" panose="020B0604020202020204" pitchFamily="34" charset="0"/>
              </a:rPr>
              <a:t>：</a:t>
            </a:r>
            <a:r>
              <a:rPr lang="en-US" altLang="zh-CN" sz="1400" b="1" cap="small" dirty="0">
                <a:solidFill>
                  <a:schemeClr val="bg1"/>
                </a:solidFill>
                <a:ea typeface="+mn-ea"/>
                <a:cs typeface="Arial" panose="020B0604020202020204" pitchFamily="34" charset="0"/>
              </a:rPr>
              <a:t>Mobile Phone Application Development</a:t>
            </a:r>
          </a:p>
          <a:p>
            <a:pPr eaLnBrk="1" hangingPunct="1">
              <a:defRPr/>
            </a:pPr>
            <a:endParaRPr lang="zh-CN" altLang="en-US" sz="1200" dirty="0"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4"/>
          <p:cNvSpPr txBox="1"/>
          <p:nvPr userDrawn="1"/>
        </p:nvSpPr>
        <p:spPr>
          <a:xfrm>
            <a:off x="3505200" y="6400800"/>
            <a:ext cx="5638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 altLang="zh-CN" sz="1400" b="1" cap="small" dirty="0">
                <a:solidFill>
                  <a:schemeClr val="bg1"/>
                </a:solidFill>
                <a:ea typeface="+mn-ea"/>
                <a:cs typeface="Arial" panose="020B0604020202020204" pitchFamily="34" charset="0"/>
              </a:rPr>
              <a:t>School of Software, SUN YAT-SEN UNIVERSITY</a:t>
            </a:r>
          </a:p>
          <a:p>
            <a:pPr algn="r" eaLnBrk="1" hangingPunct="1">
              <a:defRPr/>
            </a:pPr>
            <a:endParaRPr lang="zh-CN" altLang="en-US" sz="1400" dirty="0"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0"/>
            <a:ext cx="5562600" cy="1066800"/>
          </a:xfr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Times New Roman" pitchFamily="18" charset="0"/>
                <a:ea typeface="+mj-e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5029200"/>
          </a:xfr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Ø"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bg1"/>
              </a:buClr>
              <a:buSzPct val="60000"/>
              <a:buFont typeface="Arial" pitchFamily="34" charset="0"/>
              <a:buChar char="ﬤ"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accent4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4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29056" y="274638"/>
            <a:ext cx="7857744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195ED-AF1C-43B3-AA8F-2B9BA2F91556}" type="datetime3">
              <a:rPr lang="zh-CN" altLang="en-US"/>
              <a:pPr>
                <a:defRPr/>
              </a:pPr>
              <a:t>2016年8月29日星期一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郑贵锋 博士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/>
            </a:lvl1pPr>
          </a:lstStyle>
          <a:p>
            <a:pPr>
              <a:defRPr/>
            </a:pPr>
            <a:fld id="{98EB938D-830C-4D12-9377-CF199CC551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044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121" y="3182112"/>
            <a:ext cx="7772400" cy="67271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0121" y="3869881"/>
            <a:ext cx="7772400" cy="5070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5A25C-1C5F-4195-B77A-FE3EEA00A624}" type="datetime3">
              <a:rPr lang="zh-CN" altLang="en-US"/>
              <a:pPr>
                <a:defRPr/>
              </a:pPr>
              <a:t>2016年8月29日星期一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郑贵锋 博士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/>
            </a:lvl1pPr>
          </a:lstStyle>
          <a:p>
            <a:pPr>
              <a:defRPr/>
            </a:pPr>
            <a:fld id="{76AD288E-BC70-4785-8B00-EC9E9170AE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710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17D1F-B82C-4E53-B97D-329EB8A9FB41}" type="datetime3">
              <a:rPr lang="zh-CN" altLang="en-US"/>
              <a:pPr>
                <a:defRPr/>
              </a:pPr>
              <a:t>2016年8月29日星期一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郑贵锋 博士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/>
            </a:lvl1pPr>
          </a:lstStyle>
          <a:p>
            <a:pPr>
              <a:defRPr/>
            </a:pPr>
            <a:fld id="{C90D1BF7-B82B-4AE4-84A9-1567F5EE0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085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0A77C-A039-447B-9C13-6B0B70351050}" type="datetime3">
              <a:rPr lang="zh-CN" altLang="en-US"/>
              <a:pPr>
                <a:defRPr/>
              </a:pPr>
              <a:t>2016年8月29日星期一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郑贵锋 博士</a:t>
            </a: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/>
            </a:lvl1pPr>
          </a:lstStyle>
          <a:p>
            <a:pPr>
              <a:defRPr/>
            </a:pPr>
            <a:fld id="{7876DA5C-FA34-445B-ADA6-373C3D599F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07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7AD2D-D585-426C-B0AF-A0ECE388C7A0}" type="datetime3">
              <a:rPr lang="zh-CN" altLang="en-US"/>
              <a:pPr>
                <a:defRPr/>
              </a:pPr>
              <a:t>2016年8月29日星期一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郑贵锋 博士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/>
            </a:lvl1pPr>
          </a:lstStyle>
          <a:p>
            <a:pPr>
              <a:defRPr/>
            </a:pPr>
            <a:fld id="{DCCE40FA-C809-4B24-898F-29E64E7A3F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49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232A8-98D2-4E4C-B093-5BA5864DE295}" type="datetime3">
              <a:rPr lang="zh-CN" altLang="en-US"/>
              <a:pPr>
                <a:defRPr/>
              </a:pPr>
              <a:t>2016年8月29日星期一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郑贵锋 博士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/>
            </a:lvl1pPr>
          </a:lstStyle>
          <a:p>
            <a:pPr>
              <a:defRPr/>
            </a:pPr>
            <a:fld id="{97E04414-4FB4-4AA2-9165-F6AFEB7CF2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14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EA734-84AE-4592-B098-FFB1F18B4C19}" type="datetime3">
              <a:rPr lang="zh-CN" altLang="en-US"/>
              <a:pPr>
                <a:defRPr/>
              </a:pPr>
              <a:t>2016年8月29日星期一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郑贵锋 博士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/>
            </a:lvl1pPr>
          </a:lstStyle>
          <a:p>
            <a:pPr>
              <a:defRPr/>
            </a:pPr>
            <a:fld id="{E7F575C4-7550-4E8D-A93E-3B9ABFA005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90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5AFE6-FAB3-4FE8-BE70-EB170232904E}" type="datetime3">
              <a:rPr lang="zh-CN" altLang="en-US"/>
              <a:pPr>
                <a:defRPr/>
              </a:pPr>
              <a:t>2016年8月29日星期一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郑贵锋 博士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/>
            </a:lvl1pPr>
          </a:lstStyle>
          <a:p>
            <a:pPr>
              <a:defRPr/>
            </a:pPr>
            <a:fld id="{8C19F653-6C6A-40AE-82E6-FA8C3EA78E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771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Untitled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5513388"/>
            <a:ext cx="105568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17475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828675" y="274638"/>
            <a:ext cx="78581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902F5ECB-DF15-44ED-AEA9-083FA6C3C749}" type="datetime3">
              <a:rPr lang="zh-CN" altLang="en-US"/>
              <a:pPr>
                <a:defRPr/>
              </a:pPr>
              <a:t>2016年8月29日星期一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zh-CN" altLang="en-US"/>
              <a:t>郑贵锋 博士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93050" y="6356350"/>
            <a:ext cx="1035050" cy="365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000" b="1">
                <a:solidFill>
                  <a:srgbClr val="F4F1E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CDC77FA-810E-4460-841A-560C8BE442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63" r:id="rId1"/>
    <p:sldLayoutId id="2147485453" r:id="rId2"/>
    <p:sldLayoutId id="2147485454" r:id="rId3"/>
    <p:sldLayoutId id="2147485455" r:id="rId4"/>
    <p:sldLayoutId id="2147485456" r:id="rId5"/>
    <p:sldLayoutId id="2147485457" r:id="rId6"/>
    <p:sldLayoutId id="2147485458" r:id="rId7"/>
    <p:sldLayoutId id="2147485459" r:id="rId8"/>
    <p:sldLayoutId id="2147485460" r:id="rId9"/>
    <p:sldLayoutId id="2147485461" r:id="rId10"/>
    <p:sldLayoutId id="2147485462" r:id="rId11"/>
    <p:sldLayoutId id="2147485465" r:id="rId12"/>
    <p:sldLayoutId id="2147485466" r:id="rId1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sdk/" TargetMode="External"/><Relationship Id="rId4" Type="http://schemas.openxmlformats.org/officeDocument/2006/relationships/hyperlink" Target="http://www.oracle.com/technetwork/java/javase/downloads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5.em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sources/samples/ApiDemos/index.html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1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5146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#3 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手机应用开发入门</a:t>
            </a:r>
            <a:endParaRPr lang="en-US" altLang="zh-CN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必须注册</a:t>
            </a:r>
            <a:r>
              <a:rPr lang="en-US" altLang="zh-CN" sz="2400" dirty="0" smtClean="0"/>
              <a:t>Intent</a:t>
            </a:r>
            <a:r>
              <a:rPr lang="zh-CN" altLang="en-US" sz="2400" dirty="0" smtClean="0"/>
              <a:t>接收器，以监听</a:t>
            </a:r>
            <a:r>
              <a:rPr lang="en-US" altLang="zh-CN" sz="2400" dirty="0" smtClean="0"/>
              <a:t>Intent</a:t>
            </a:r>
            <a:r>
              <a:rPr lang="zh-CN" altLang="en-US" sz="2400" dirty="0" smtClean="0"/>
              <a:t>消息，然后处理之：新建窗口，打开其他应用或者其他动作</a:t>
            </a:r>
            <a:endParaRPr lang="en-US" altLang="zh-CN" sz="24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一个</a:t>
            </a:r>
            <a:r>
              <a:rPr lang="en-US" altLang="zh-CN" sz="2400" dirty="0" smtClean="0"/>
              <a:t>Intent</a:t>
            </a:r>
            <a:r>
              <a:rPr lang="zh-CN" altLang="en-US" sz="2400" dirty="0" smtClean="0"/>
              <a:t>消息可以被多个接收器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接收，此时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系统将弹出选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择窗口</a:t>
            </a:r>
            <a:endParaRPr lang="en-US" altLang="zh-CN" sz="2400" dirty="0" smtClean="0"/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注意：如果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没有找到匹配的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接收器，发送</a:t>
            </a:r>
            <a:r>
              <a:rPr lang="en-US" altLang="zh-CN" sz="2400" dirty="0" smtClean="0"/>
              <a:t>Intent</a:t>
            </a:r>
            <a:r>
              <a:rPr lang="zh-CN" altLang="en-US" sz="2400" dirty="0" smtClean="0"/>
              <a:t>的应用将会崩溃！</a:t>
            </a:r>
            <a:endParaRPr lang="zh-CN" altLang="en-US" sz="2400" dirty="0"/>
          </a:p>
        </p:txBody>
      </p:sp>
      <p:sp>
        <p:nvSpPr>
          <p:cNvPr id="19459" name="标题 1"/>
          <p:cNvSpPr>
            <a:spLocks noGrp="1"/>
          </p:cNvSpPr>
          <p:nvPr>
            <p:ph type="title"/>
          </p:nvPr>
        </p:nvSpPr>
        <p:spPr>
          <a:xfrm>
            <a:off x="1257300" y="273845"/>
            <a:ext cx="6629400" cy="715962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注册</a:t>
            </a:r>
            <a:r>
              <a:rPr lang="en-US" altLang="zh-CN" sz="4000" smtClean="0"/>
              <a:t>Intent</a:t>
            </a:r>
            <a:r>
              <a:rPr lang="zh-CN" altLang="en-US" sz="4000" smtClean="0"/>
              <a:t>接收器</a:t>
            </a:r>
          </a:p>
        </p:txBody>
      </p:sp>
      <p:sp>
        <p:nvSpPr>
          <p:cNvPr id="2970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tlCol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2D91B799-9A28-43A2-A81F-F4A8ABD51839}" type="slidenum">
              <a:rPr lang="en-US" altLang="zh-CN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 eaLnBrk="1" hangingPunct="1">
                <a:defRPr/>
              </a:pPr>
              <a:t>10</a:t>
            </a:fld>
            <a:endParaRPr lang="en-US" altLang="zh-CN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2093853"/>
            <a:ext cx="24765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/>
              <a:t>手指 </a:t>
            </a:r>
            <a:r>
              <a:rPr lang="en-US" altLang="zh-CN" sz="2800" dirty="0" smtClean="0"/>
              <a:t>vs. </a:t>
            </a:r>
            <a:r>
              <a:rPr lang="zh-CN" altLang="en-US" sz="2800" dirty="0" smtClean="0"/>
              <a:t>鼠标！</a:t>
            </a:r>
            <a:endParaRPr lang="en-US" altLang="zh-CN" sz="28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/>
              <a:t>劣势</a:t>
            </a:r>
            <a:endParaRPr lang="en-US" altLang="zh-CN" sz="28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鼠标右键怎么实现？长按！</a:t>
            </a:r>
            <a:endParaRPr lang="en-US" altLang="zh-CN" sz="24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不够精确？应用设计</a:t>
            </a:r>
            <a:endParaRPr lang="en-US" altLang="zh-CN" sz="24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4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/>
              <a:t>优势</a:t>
            </a:r>
            <a:endParaRPr lang="en-US" altLang="zh-CN" sz="28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自然</a:t>
            </a:r>
            <a:endParaRPr lang="en-US" altLang="zh-CN" sz="24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多个手指！</a:t>
            </a:r>
            <a:endParaRPr lang="en-US" altLang="zh-CN" sz="24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支持</a:t>
            </a:r>
            <a:r>
              <a:rPr lang="zh-CN" altLang="en-US" sz="2400" dirty="0" smtClean="0"/>
              <a:t>手势！</a:t>
            </a:r>
            <a:endParaRPr lang="en-US" altLang="zh-CN" sz="24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20483" name="标题 1"/>
          <p:cNvSpPr>
            <a:spLocks noGrp="1"/>
          </p:cNvSpPr>
          <p:nvPr>
            <p:ph type="title"/>
          </p:nvPr>
        </p:nvSpPr>
        <p:spPr>
          <a:xfrm>
            <a:off x="1485900" y="228600"/>
            <a:ext cx="6172200" cy="792162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触摸屏操作</a:t>
            </a:r>
          </a:p>
        </p:txBody>
      </p:sp>
      <p:sp>
        <p:nvSpPr>
          <p:cNvPr id="3072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fld id="{155ADDA2-583A-4C5B-B5EE-3C9DAFAC1147}" type="slidenum">
              <a:rPr lang="en-US" altLang="zh-CN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11</a:t>
            </a:fld>
            <a:endParaRPr lang="en-US" altLang="zh-CN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视图（</a:t>
            </a:r>
            <a:r>
              <a:rPr lang="en-US" altLang="zh-CN" sz="2800" dirty="0" smtClean="0"/>
              <a:t>Views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400" dirty="0" smtClean="0"/>
              <a:t>基本的界面元素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屏幕中的一块矩形区域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可响应画图和事件处理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例如：菜单元素</a:t>
            </a:r>
            <a:endParaRPr lang="en-US" altLang="zh-CN" sz="2400" dirty="0" smtClean="0"/>
          </a:p>
          <a:p>
            <a:pPr eaLnBrk="1" hangingPunct="1"/>
            <a:r>
              <a:rPr lang="zh-CN" altLang="en-US" sz="2800" dirty="0" smtClean="0"/>
              <a:t>控件（</a:t>
            </a:r>
            <a:r>
              <a:rPr lang="en-US" altLang="zh-CN" sz="2800" dirty="0" smtClean="0"/>
              <a:t>Widgets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400" dirty="0" smtClean="0"/>
              <a:t>高级界面元素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例如：按钮、多选框等等</a:t>
            </a:r>
          </a:p>
        </p:txBody>
      </p:sp>
      <p:sp>
        <p:nvSpPr>
          <p:cNvPr id="21507" name="标题 1"/>
          <p:cNvSpPr>
            <a:spLocks noGrp="1"/>
          </p:cNvSpPr>
          <p:nvPr>
            <p:ph type="title"/>
          </p:nvPr>
        </p:nvSpPr>
        <p:spPr>
          <a:xfrm>
            <a:off x="1181100" y="411164"/>
            <a:ext cx="6781800" cy="715962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视图与控件（界面元素）</a:t>
            </a:r>
          </a:p>
        </p:txBody>
      </p:sp>
      <p:sp>
        <p:nvSpPr>
          <p:cNvPr id="3174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fld id="{7B7C32CC-C8D2-4E8F-BC36-0757FC60D92D}" type="slidenum">
              <a:rPr lang="en-US" altLang="zh-CN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12</a:t>
            </a:fld>
            <a:endParaRPr lang="en-US" altLang="zh-CN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Android</a:t>
            </a:r>
            <a:r>
              <a:rPr lang="zh-CN" altLang="en-US" sz="2800" dirty="0" smtClean="0"/>
              <a:t>提供了</a:t>
            </a:r>
            <a:r>
              <a:rPr lang="en-US" altLang="zh-CN" sz="2800" dirty="0" err="1" smtClean="0"/>
              <a:t>AsyncTask</a:t>
            </a:r>
            <a:r>
              <a:rPr lang="zh-CN" altLang="en-US" sz="2800" dirty="0" smtClean="0"/>
              <a:t>类</a:t>
            </a:r>
            <a:endParaRPr lang="en-US" altLang="zh-CN" sz="2800" dirty="0" smtClean="0"/>
          </a:p>
          <a:p>
            <a:pPr marL="0" indent="0" eaLnBrk="1" hangingPunct="1">
              <a:buNone/>
            </a:pPr>
            <a:r>
              <a:rPr lang="zh-CN" altLang="en-US" sz="2800" dirty="0" smtClean="0"/>
              <a:t> 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- </a:t>
            </a:r>
            <a:r>
              <a:rPr lang="zh-CN" altLang="en-US" sz="2800" dirty="0" smtClean="0"/>
              <a:t>可很简单的实现多任务</a:t>
            </a:r>
            <a:endParaRPr lang="en-US" altLang="zh-CN" sz="2800" dirty="0" smtClean="0"/>
          </a:p>
          <a:p>
            <a:pPr marL="0" indent="0" eaLnBrk="1" hangingPunct="1">
              <a:buNone/>
            </a:pPr>
            <a:r>
              <a:rPr lang="zh-CN" altLang="en-US" sz="2800" dirty="0" smtClean="0"/>
              <a:t>  </a:t>
            </a:r>
            <a:r>
              <a:rPr lang="en-US" altLang="zh-CN" sz="2800" dirty="0" smtClean="0"/>
              <a:t>- </a:t>
            </a:r>
            <a:r>
              <a:rPr lang="zh-CN" altLang="en-US" sz="2800" dirty="0" smtClean="0"/>
              <a:t>不需要自行回收多线程资源</a:t>
            </a:r>
            <a:endParaRPr lang="en-US" altLang="zh-CN" sz="2800" dirty="0" smtClean="0"/>
          </a:p>
          <a:p>
            <a:pPr marL="0" indent="0" eaLnBrk="1" hangingPunct="1">
              <a:buNone/>
            </a:pPr>
            <a:r>
              <a:rPr lang="zh-CN" altLang="en-US" sz="2800" dirty="0" smtClean="0"/>
              <a:t>  </a:t>
            </a:r>
            <a:r>
              <a:rPr lang="en-US" altLang="zh-CN" sz="2800" dirty="0" smtClean="0"/>
              <a:t>- </a:t>
            </a:r>
            <a:r>
              <a:rPr lang="zh-CN" altLang="en-US" sz="2800" dirty="0" smtClean="0"/>
              <a:t>而且调用者很容易获得线程运行结果</a:t>
            </a:r>
            <a:endParaRPr lang="en-US" altLang="zh-CN" sz="2800" dirty="0" smtClean="0"/>
          </a:p>
          <a:p>
            <a:pPr marL="0" indent="0" eaLnBrk="1" hangingPunct="1">
              <a:buNone/>
            </a:pPr>
            <a:r>
              <a:rPr lang="zh-CN" altLang="en-US" sz="2800" dirty="0" smtClean="0"/>
              <a:t>  </a:t>
            </a:r>
            <a:r>
              <a:rPr lang="en-US" altLang="zh-CN" sz="2800" dirty="0" smtClean="0"/>
              <a:t>- </a:t>
            </a:r>
            <a:r>
              <a:rPr lang="zh-CN" altLang="en-US" sz="2800" dirty="0" smtClean="0"/>
              <a:t>这是一个很简洁、清晰的异步编程模型</a:t>
            </a:r>
            <a:endParaRPr lang="en-US" altLang="zh-CN" sz="2800" dirty="0" smtClean="0"/>
          </a:p>
          <a:p>
            <a:pPr marL="0" indent="0" eaLnBrk="1" hangingPunct="1">
              <a:buNone/>
            </a:pPr>
            <a:r>
              <a:rPr lang="zh-CN" altLang="en-US" sz="2800" dirty="0" smtClean="0"/>
              <a:t>  </a:t>
            </a:r>
            <a:r>
              <a:rPr lang="en-US" altLang="zh-CN" sz="2800" dirty="0" smtClean="0"/>
              <a:t>- </a:t>
            </a:r>
            <a:r>
              <a:rPr lang="zh-CN" altLang="en-US" sz="2800" dirty="0" smtClean="0"/>
              <a:t>耗时操作不使用异步调用的后果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     ANR(</a:t>
            </a:r>
            <a:r>
              <a:rPr lang="zh-CN" altLang="en-US" sz="2800" dirty="0" smtClean="0"/>
              <a:t>应用程序无响应</a:t>
            </a:r>
            <a:r>
              <a:rPr lang="en-US" altLang="zh-CN" sz="2800" dirty="0" smtClean="0"/>
              <a:t>)</a:t>
            </a:r>
            <a:endParaRPr lang="zh-CN" altLang="en-US" sz="2800" dirty="0" smtClean="0"/>
          </a:p>
        </p:txBody>
      </p:sp>
      <p:sp>
        <p:nvSpPr>
          <p:cNvPr id="22531" name="标题 1"/>
          <p:cNvSpPr>
            <a:spLocks noGrp="1"/>
          </p:cNvSpPr>
          <p:nvPr>
            <p:ph type="title"/>
          </p:nvPr>
        </p:nvSpPr>
        <p:spPr>
          <a:xfrm>
            <a:off x="1714500" y="304800"/>
            <a:ext cx="5715000" cy="563562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异步调用</a:t>
            </a:r>
          </a:p>
        </p:txBody>
      </p:sp>
      <p:sp>
        <p:nvSpPr>
          <p:cNvPr id="3277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fld id="{A016F6AF-8A73-4C48-975B-3F3B9D5EEACE}" type="slidenum">
              <a:rPr lang="en-US" altLang="zh-CN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13</a:t>
            </a:fld>
            <a:endParaRPr lang="en-US" altLang="zh-CN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829" y="4230688"/>
            <a:ext cx="26098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类似</a:t>
            </a:r>
            <a:r>
              <a:rPr lang="en-US" altLang="zh-CN" sz="2800" dirty="0" smtClean="0"/>
              <a:t>Windows</a:t>
            </a:r>
            <a:r>
              <a:rPr lang="zh-CN" altLang="en-US" sz="2800" dirty="0" smtClean="0"/>
              <a:t>系统的服务：没有界面的运行方式</a:t>
            </a:r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例如：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系统里音乐播放器通常提供后台服务的运行方式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400" dirty="0" smtClean="0"/>
              <a:t>可以边收邮件边听歌</a:t>
            </a:r>
            <a:endParaRPr lang="en-US" altLang="zh-CN" sz="2400" dirty="0" smtClean="0"/>
          </a:p>
          <a:p>
            <a:pPr eaLnBrk="1" hangingPunct="1"/>
            <a:endParaRPr lang="zh-CN" altLang="en-US" sz="2800" dirty="0" smtClean="0"/>
          </a:p>
        </p:txBody>
      </p:sp>
      <p:sp>
        <p:nvSpPr>
          <p:cNvPr id="23555" name="标题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5486400" cy="909163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后台服务</a:t>
            </a:r>
          </a:p>
        </p:txBody>
      </p:sp>
      <p:sp>
        <p:nvSpPr>
          <p:cNvPr id="3379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fld id="{44401C5A-C70D-44CE-A9EC-5DB6A3C95752}" type="slidenum">
              <a:rPr lang="en-US" altLang="zh-CN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14</a:t>
            </a:fld>
            <a:endParaRPr lang="en-US" altLang="zh-CN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设备会告诉你：</a:t>
            </a:r>
            <a:endParaRPr lang="en-US" altLang="zh-CN" sz="28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/>
              <a:t>Where am I?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/>
              <a:t>Which way am I walking?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/>
              <a:t>Is my phone facing up or down?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/>
              <a:t>Is my phone moving?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/>
              <a:t>Can I use my Bluetooth headphones?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/>
              <a:t>How do I record video?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smtClean="0">
                <a:solidFill>
                  <a:srgbClr val="FF0000"/>
                </a:solidFill>
              </a:rPr>
              <a:t>GPS</a:t>
            </a:r>
            <a:r>
              <a:rPr lang="zh-CN" altLang="en-US" sz="2800" dirty="0" smtClean="0">
                <a:solidFill>
                  <a:srgbClr val="FF0000"/>
                </a:solidFill>
              </a:rPr>
              <a:t>，罗盘，距离传感器，加速计，蓝牙，相机等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4579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6858000" cy="868362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Android</a:t>
            </a:r>
            <a:r>
              <a:rPr lang="zh-CN" altLang="en-US" sz="4000" smtClean="0"/>
              <a:t>提供的硬件工具</a:t>
            </a:r>
          </a:p>
        </p:txBody>
      </p:sp>
      <p:sp>
        <p:nvSpPr>
          <p:cNvPr id="3482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fld id="{4A3C6F9C-4D5B-4D57-A410-B0A151721231}" type="slidenum">
              <a:rPr lang="en-US" altLang="zh-CN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15</a:t>
            </a:fld>
            <a:endParaRPr lang="en-US" altLang="zh-CN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Internet</a:t>
            </a:r>
            <a:r>
              <a:rPr lang="zh-CN" altLang="en-US" sz="2800" dirty="0" smtClean="0"/>
              <a:t>：</a:t>
            </a:r>
            <a:r>
              <a:rPr lang="en-US" altLang="zh-CN" sz="2800" dirty="0" err="1" smtClean="0"/>
              <a:t>WebOS</a:t>
            </a:r>
            <a:r>
              <a:rPr lang="en-US" altLang="zh-CN" sz="2800" dirty="0" smtClean="0"/>
              <a:t>?</a:t>
            </a:r>
          </a:p>
          <a:p>
            <a:pPr eaLnBrk="1" hangingPunct="1"/>
            <a:r>
              <a:rPr lang="zh-CN" altLang="en-US" sz="2800" dirty="0" smtClean="0"/>
              <a:t>音视频支持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各种格式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联系人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可自由访问，与其他应用组合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安全：安装应用时有权限提示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Google APIs:</a:t>
            </a:r>
            <a:r>
              <a:rPr lang="zh-CN" altLang="en-US" sz="2800" dirty="0" smtClean="0"/>
              <a:t>　支持位置与导航</a:t>
            </a:r>
          </a:p>
        </p:txBody>
      </p:sp>
      <p:sp>
        <p:nvSpPr>
          <p:cNvPr id="25603" name="标题 1"/>
          <p:cNvSpPr>
            <a:spLocks noGrp="1"/>
          </p:cNvSpPr>
          <p:nvPr>
            <p:ph type="title"/>
          </p:nvPr>
        </p:nvSpPr>
        <p:spPr>
          <a:xfrm>
            <a:off x="1333500" y="228600"/>
            <a:ext cx="6477000" cy="868362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Android</a:t>
            </a:r>
            <a:r>
              <a:rPr lang="zh-CN" altLang="en-US" sz="4000" smtClean="0"/>
              <a:t>提供的软件工具</a:t>
            </a:r>
          </a:p>
        </p:txBody>
      </p:sp>
      <p:sp>
        <p:nvSpPr>
          <p:cNvPr id="3584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fld id="{E51142B5-3800-472B-BB1B-3BBCA17DE135}" type="slidenum">
              <a:rPr lang="en-US" altLang="zh-CN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16</a:t>
            </a:fld>
            <a:endParaRPr lang="en-US" altLang="zh-CN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9B419-F10F-4273-A1ED-2D17B191883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6627" name="标题 7"/>
          <p:cNvSpPr txBox="1">
            <a:spLocks/>
          </p:cNvSpPr>
          <p:nvPr/>
        </p:nvSpPr>
        <p:spPr bwMode="auto">
          <a:xfrm>
            <a:off x="685800" y="1295400"/>
            <a:ext cx="7772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/>
              <a:t>我们对</a:t>
            </a:r>
            <a:r>
              <a:rPr lang="en-US" altLang="zh-CN" sz="4400"/>
              <a:t>Android</a:t>
            </a:r>
            <a:br>
              <a:rPr lang="en-US" altLang="zh-CN" sz="4400"/>
            </a:br>
            <a:r>
              <a:rPr lang="zh-CN" altLang="en-US" sz="4400"/>
              <a:t>有了较全面的了解</a:t>
            </a:r>
            <a:r>
              <a:rPr lang="en-US" altLang="zh-CN" sz="4400"/>
              <a:t/>
            </a:r>
            <a:br>
              <a:rPr lang="en-US" altLang="zh-CN" sz="4400"/>
            </a:br>
            <a:r>
              <a:rPr lang="zh-CN" altLang="en-US" sz="4400"/>
              <a:t>之后</a:t>
            </a:r>
            <a:r>
              <a:rPr lang="en-US" altLang="zh-CN" sz="4400"/>
              <a:t>……</a:t>
            </a:r>
            <a:endParaRPr lang="zh-CN" altLang="en-US" sz="4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FF0000"/>
                </a:solidFill>
              </a:rPr>
              <a:t>KISS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Keep It Simple, Stupid</a:t>
            </a:r>
          </a:p>
          <a:p>
            <a:pPr eaLnBrk="1" hangingPunct="1"/>
            <a:r>
              <a:rPr lang="zh-CN" altLang="en-US" sz="2800" dirty="0" smtClean="0"/>
              <a:t>在没有理解内建</a:t>
            </a:r>
            <a:r>
              <a:rPr lang="en-US" altLang="zh-CN" sz="2800" dirty="0" smtClean="0"/>
              <a:t>API</a:t>
            </a:r>
            <a:r>
              <a:rPr lang="zh-CN" altLang="en-US" sz="2800" dirty="0" smtClean="0"/>
              <a:t>之前，不要一头栽进去写代码！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400" dirty="0" smtClean="0"/>
              <a:t>先看文档！不用记住，但一定要看！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写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行代码 </a:t>
            </a:r>
            <a:r>
              <a:rPr lang="en-US" altLang="zh-CN" sz="2400" dirty="0" smtClean="0"/>
              <a:t>= </a:t>
            </a:r>
            <a:r>
              <a:rPr lang="zh-CN" altLang="en-US" sz="2400" dirty="0" smtClean="0"/>
              <a:t>一句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调用</a:t>
            </a:r>
            <a:r>
              <a:rPr lang="en-US" altLang="zh-CN" sz="2400" dirty="0" smtClean="0"/>
              <a:t>!</a:t>
            </a:r>
          </a:p>
          <a:p>
            <a:pPr eaLnBrk="1" hangingPunct="1"/>
            <a:r>
              <a:rPr lang="zh-CN" altLang="en-US" sz="2800" dirty="0" smtClean="0"/>
              <a:t>不要增加不需要的功能！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400" dirty="0" smtClean="0"/>
              <a:t>使用内建控件就可以完成任何事情</a:t>
            </a:r>
            <a:endParaRPr lang="en-US" altLang="zh-CN" sz="2400" dirty="0" smtClean="0"/>
          </a:p>
          <a:p>
            <a:pPr eaLnBrk="1" hangingPunct="1"/>
            <a:endParaRPr lang="zh-CN" altLang="en-US" sz="2800" dirty="0" smtClean="0"/>
          </a:p>
        </p:txBody>
      </p:sp>
      <p:sp>
        <p:nvSpPr>
          <p:cNvPr id="27651" name="标题 2"/>
          <p:cNvSpPr>
            <a:spLocks noGrp="1"/>
          </p:cNvSpPr>
          <p:nvPr>
            <p:ph type="title"/>
          </p:nvPr>
        </p:nvSpPr>
        <p:spPr>
          <a:xfrm>
            <a:off x="1447800" y="228600"/>
            <a:ext cx="6248400" cy="792162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开发前要记住的原则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fld id="{BFEFAEBC-11CC-411B-8C7A-0FFEC29133B2}" type="slidenum">
              <a:rPr lang="en-US" altLang="zh-CN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18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34" t="27432" r="7092" b="32652"/>
          <a:stretch>
            <a:fillRect/>
          </a:stretch>
        </p:blipFill>
        <p:spPr bwMode="auto">
          <a:xfrm>
            <a:off x="6238875" y="2057400"/>
            <a:ext cx="290512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99380"/>
            <a:ext cx="5943600" cy="452596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Java SDK</a:t>
            </a:r>
            <a:br>
              <a:rPr lang="en-US" altLang="zh-CN" sz="2800" dirty="0"/>
            </a:br>
            <a:r>
              <a:rPr lang="en-US" altLang="zh-CN" sz="2800" dirty="0">
                <a:hlinkClick r:id="rId4"/>
              </a:rPr>
              <a:t>http://</a:t>
            </a:r>
            <a:r>
              <a:rPr lang="en-US" altLang="zh-CN" sz="2800" dirty="0" smtClean="0">
                <a:hlinkClick r:id="rId4"/>
              </a:rPr>
              <a:t>www.oracle.com/technetwork/java/javase/downloads/index.html</a:t>
            </a:r>
            <a:endParaRPr lang="en-US" altLang="zh-CN" sz="2800" dirty="0" smtClean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altLang="zh-CN" sz="28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/>
              <a:t>Android Studio</a:t>
            </a:r>
            <a:r>
              <a:rPr lang="zh-CN" altLang="en-US" sz="2800" dirty="0" smtClean="0"/>
              <a:t> </a:t>
            </a:r>
            <a:r>
              <a:rPr lang="en-US" altLang="zh-CN" sz="2800" dirty="0" smtClean="0">
                <a:hlinkClick r:id="rId5"/>
              </a:rPr>
              <a:t>http</a:t>
            </a:r>
            <a:r>
              <a:rPr lang="en-US" altLang="zh-CN" sz="2800" dirty="0">
                <a:hlinkClick r:id="rId5"/>
              </a:rPr>
              <a:t>://developer.android.com/sdk</a:t>
            </a:r>
            <a:r>
              <a:rPr lang="en-US" altLang="zh-CN" sz="2800" dirty="0" smtClean="0">
                <a:hlinkClick r:id="rId5"/>
              </a:rPr>
              <a:t>/</a:t>
            </a:r>
            <a:endParaRPr lang="en-US" altLang="zh-CN" sz="28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dirty="0" smtClean="0"/>
              <a:t>Android Studio</a:t>
            </a:r>
            <a:endParaRPr lang="en-US" altLang="zh-CN" sz="24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最新</a:t>
            </a:r>
            <a:r>
              <a:rPr lang="en-US" altLang="zh-CN" sz="2400" dirty="0" smtClean="0"/>
              <a:t>Android SDK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绿色，直接安装即可</a:t>
            </a:r>
            <a:endParaRPr lang="en-US" altLang="zh-CN" sz="24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94493"/>
            <a:ext cx="4724400" cy="573882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开发环境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fld id="{36BCFE29-12EF-4071-9DDE-49E9AFF36B36}" type="slidenum">
              <a:rPr lang="en-US" altLang="zh-CN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19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课程</a:t>
            </a:r>
            <a:r>
              <a:rPr lang="zh-CN" altLang="en-US" dirty="0" smtClean="0"/>
              <a:t>目标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Android</a:t>
            </a:r>
            <a:r>
              <a:rPr lang="zh-CN" altLang="en-US" dirty="0"/>
              <a:t>开发基本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Android </a:t>
            </a:r>
            <a:r>
              <a:rPr lang="zh-CN" altLang="en-US" dirty="0" smtClean="0"/>
              <a:t>开发环境及相关工具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创建</a:t>
            </a:r>
            <a:r>
              <a:rPr lang="en-US" altLang="zh-CN" dirty="0" smtClean="0"/>
              <a:t>HelloWorld</a:t>
            </a:r>
          </a:p>
          <a:p>
            <a:pPr eaLnBrk="1" hangingPunct="1"/>
            <a:r>
              <a:rPr lang="zh-CN" altLang="en-US" dirty="0" smtClean="0"/>
              <a:t>命令行运行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828675" y="274638"/>
            <a:ext cx="7858125" cy="114300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课程简介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fld id="{E33E42F7-7574-4E2D-A835-E03E6E03237C}" type="slidenum">
              <a:rPr lang="en-US" altLang="zh-CN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2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Android Studio </a:t>
            </a:r>
            <a:r>
              <a:rPr lang="zh-CN" altLang="en-US" sz="2800" dirty="0" smtClean="0"/>
              <a:t>是一个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开发环境，基于</a:t>
            </a:r>
            <a:r>
              <a:rPr lang="en-US" altLang="zh-CN" sz="2800" dirty="0" smtClean="0"/>
              <a:t>IntelliJ IDEA. </a:t>
            </a:r>
            <a:r>
              <a:rPr lang="zh-CN" altLang="en-US" sz="2800" dirty="0" smtClean="0"/>
              <a:t>类似 </a:t>
            </a:r>
            <a:r>
              <a:rPr lang="en-US" altLang="zh-CN" sz="2800" dirty="0" smtClean="0"/>
              <a:t>Eclipse ADT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Android Studio </a:t>
            </a:r>
            <a:r>
              <a:rPr lang="zh-CN" altLang="en-US" sz="2800" dirty="0" smtClean="0"/>
              <a:t>提供了集成的 </a:t>
            </a:r>
            <a:r>
              <a:rPr lang="en-US" altLang="zh-CN" sz="2800" dirty="0" smtClean="0"/>
              <a:t>Android </a:t>
            </a:r>
            <a:r>
              <a:rPr lang="zh-CN" altLang="en-US" sz="2800" dirty="0" smtClean="0"/>
              <a:t>开发工具用于开发和调试</a:t>
            </a:r>
            <a:endParaRPr lang="en-US" altLang="zh-CN" sz="2800" dirty="0" smtClean="0"/>
          </a:p>
          <a:p>
            <a:pPr marL="0" indent="0" eaLnBrk="1" hangingPunct="1">
              <a:buNone/>
            </a:pPr>
            <a:endParaRPr lang="en-US" altLang="zh-CN" sz="2800" dirty="0" smtClean="0"/>
          </a:p>
          <a:p>
            <a:pPr eaLnBrk="1" hangingPunct="1"/>
            <a:r>
              <a:rPr lang="zh-CN" altLang="en-US" sz="2400" dirty="0" smtClean="0"/>
              <a:t>在</a:t>
            </a:r>
            <a:r>
              <a:rPr lang="en-US" altLang="zh-CN" sz="2400" dirty="0" smtClean="0"/>
              <a:t>IDEA</a:t>
            </a:r>
            <a:r>
              <a:rPr lang="zh-CN" altLang="en-US" sz="2400" dirty="0" smtClean="0"/>
              <a:t>的基础上，</a:t>
            </a:r>
            <a:r>
              <a:rPr lang="en-US" altLang="zh-CN" sz="2400" dirty="0" smtClean="0"/>
              <a:t>Android Studio </a:t>
            </a:r>
            <a:r>
              <a:rPr lang="zh-CN" altLang="en-US" sz="2400" dirty="0" smtClean="0"/>
              <a:t>提供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000" dirty="0" smtClean="0"/>
              <a:t>基于</a:t>
            </a:r>
            <a:r>
              <a:rPr lang="en-US" altLang="zh-CN" sz="2000" dirty="0" err="1" smtClean="0"/>
              <a:t>Gradle</a:t>
            </a:r>
            <a:r>
              <a:rPr lang="zh-CN" altLang="en-US" sz="2000" dirty="0" smtClean="0"/>
              <a:t>的构建支持</a:t>
            </a:r>
            <a:endParaRPr lang="en-US" altLang="zh-CN" sz="2000" dirty="0" smtClean="0"/>
          </a:p>
          <a:p>
            <a:pPr lvl="1" eaLnBrk="1" hangingPunct="1"/>
            <a:r>
              <a:rPr lang="en-US" altLang="zh-CN" sz="2000" dirty="0" smtClean="0"/>
              <a:t>Android </a:t>
            </a:r>
            <a:r>
              <a:rPr lang="zh-CN" altLang="en-US" sz="2000" dirty="0" smtClean="0"/>
              <a:t>专属的重构和快速修复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 smtClean="0"/>
              <a:t>提示工具以捕获性能、可用性、版本兼容性等问题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 smtClean="0"/>
              <a:t>功能强大的布局编辑器，可以让你拖拉 </a:t>
            </a:r>
            <a:r>
              <a:rPr lang="en-US" altLang="zh-CN" sz="2000" dirty="0" smtClean="0"/>
              <a:t>UI </a:t>
            </a:r>
            <a:r>
              <a:rPr lang="zh-CN" altLang="en-US" sz="2000" dirty="0" smtClean="0"/>
              <a:t>控件并进行效果预览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 smtClean="0"/>
              <a:t>基于模板的向导来生成常用的 </a:t>
            </a:r>
            <a:r>
              <a:rPr lang="en-US" altLang="zh-CN" sz="2000" dirty="0" smtClean="0"/>
              <a:t>Android </a:t>
            </a:r>
            <a:r>
              <a:rPr lang="zh-CN" altLang="en-US" sz="2000" dirty="0" smtClean="0"/>
              <a:t>应用设计和组件</a:t>
            </a:r>
          </a:p>
        </p:txBody>
      </p:sp>
      <p:sp>
        <p:nvSpPr>
          <p:cNvPr id="30723" name="标题 1"/>
          <p:cNvSpPr>
            <a:spLocks noGrp="1"/>
          </p:cNvSpPr>
          <p:nvPr>
            <p:ph type="title"/>
          </p:nvPr>
        </p:nvSpPr>
        <p:spPr>
          <a:xfrm>
            <a:off x="1714500" y="304800"/>
            <a:ext cx="5715000" cy="715962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Android Studio</a:t>
            </a:r>
            <a:endParaRPr lang="zh-CN" altLang="en-US" sz="40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fld id="{93B293CC-05C0-4C54-A2E7-96DC57F13420}" type="slidenum">
              <a:rPr lang="en-US" altLang="zh-CN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20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327150"/>
            <a:ext cx="9134475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The IDE</a:t>
            </a:r>
            <a:r>
              <a:rPr lang="zh-CN" altLang="en-US" sz="4000" smtClean="0"/>
              <a:t>（</a:t>
            </a:r>
            <a:r>
              <a:rPr lang="en-US" altLang="zh-CN" sz="4000" smtClean="0"/>
              <a:t>AS</a:t>
            </a:r>
            <a:r>
              <a:rPr lang="zh-CN" altLang="en-US" sz="4000" smtClean="0"/>
              <a:t>）</a:t>
            </a:r>
            <a:r>
              <a:rPr lang="en-US" altLang="zh-TW" sz="4000" smtClean="0"/>
              <a:t> for Android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>
              <a:defRPr/>
            </a:pPr>
            <a:fld id="{FD74EF66-9C45-48F7-9F17-5DCF3928C198}" type="slidenum">
              <a:rPr lang="en-US" altLang="zh-CN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21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  <p:sp>
        <p:nvSpPr>
          <p:cNvPr id="34821" name="AutoShape 4"/>
          <p:cNvSpPr>
            <a:spLocks noChangeAspect="1" noChangeArrowheads="1"/>
          </p:cNvSpPr>
          <p:nvPr/>
        </p:nvSpPr>
        <p:spPr bwMode="auto">
          <a:xfrm>
            <a:off x="1143000" y="990600"/>
            <a:ext cx="6840538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97656" y="3050183"/>
            <a:ext cx="2993127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zh-CN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cs typeface="Arial" charset="0"/>
              </a:rPr>
              <a:t>代码编辑</a:t>
            </a:r>
          </a:p>
        </p:txBody>
      </p:sp>
      <p:sp>
        <p:nvSpPr>
          <p:cNvPr id="10" name="矩形 9"/>
          <p:cNvSpPr/>
          <p:nvPr/>
        </p:nvSpPr>
        <p:spPr>
          <a:xfrm>
            <a:off x="81098" y="1862901"/>
            <a:ext cx="2123803" cy="34163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zh-CN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cs typeface="Arial" charset="0"/>
              </a:rPr>
              <a:t>工程资源浏览区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1355725"/>
            <a:ext cx="8955088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标题 1"/>
          <p:cNvSpPr>
            <a:spLocks noGrp="1"/>
          </p:cNvSpPr>
          <p:nvPr>
            <p:ph type="title"/>
          </p:nvPr>
        </p:nvSpPr>
        <p:spPr>
          <a:xfrm>
            <a:off x="966788" y="212725"/>
            <a:ext cx="7858125" cy="11430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The IDE</a:t>
            </a:r>
            <a:r>
              <a:rPr lang="zh-CN" altLang="en-US" sz="4000" smtClean="0"/>
              <a:t>（</a:t>
            </a:r>
            <a:r>
              <a:rPr lang="en-US" altLang="zh-CN" sz="4000" smtClean="0"/>
              <a:t>AS</a:t>
            </a:r>
            <a:r>
              <a:rPr lang="zh-CN" altLang="en-US" sz="4000" smtClean="0"/>
              <a:t>）</a:t>
            </a:r>
            <a:r>
              <a:rPr lang="en-US" altLang="zh-TW" sz="4000" smtClean="0"/>
              <a:t> for Android</a:t>
            </a:r>
            <a:endParaRPr lang="zh-CN" altLang="en-US" sz="400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>
              <a:defRPr/>
            </a:pPr>
            <a:fld id="{71F304C5-D982-412D-94E2-15AE87FC2EF7}" type="slidenum">
              <a:rPr lang="en-US" altLang="zh-CN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22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99057" y="3375133"/>
            <a:ext cx="2993127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zh-CN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cs typeface="Arial" charset="0"/>
              </a:rPr>
              <a:t>界面编辑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模拟器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>
              <a:defRPr/>
            </a:pPr>
            <a:fld id="{F5F87797-0748-46E8-AD2D-DC736C35B676}" type="slidenum">
              <a:rPr lang="en-US" altLang="zh-CN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23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  <p:pic>
        <p:nvPicPr>
          <p:cNvPr id="3789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0" y="1438275"/>
            <a:ext cx="3863975" cy="43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模拟器运行</a:t>
            </a:r>
            <a:r>
              <a:rPr lang="en-US" altLang="zh-CN" sz="4000" smtClean="0"/>
              <a:t>Hello World</a:t>
            </a:r>
            <a:endParaRPr lang="zh-CN" altLang="en-US" sz="400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>
              <a:defRPr/>
            </a:pPr>
            <a:fld id="{E1A08774-91D6-4394-9401-E5E4B53F2F49}" type="slidenum">
              <a:rPr lang="en-US" altLang="zh-CN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24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  <p:pic>
        <p:nvPicPr>
          <p:cNvPr id="3891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13" y="1417638"/>
            <a:ext cx="378777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676275" y="86322"/>
            <a:ext cx="7858125" cy="11430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Android SDK</a:t>
            </a:r>
            <a:r>
              <a:rPr lang="zh-CN" altLang="en-US" sz="4000" smtClean="0"/>
              <a:t>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fld id="{BB91E982-1D1E-42A8-8B5C-75CF8111B599}" type="slidenum">
              <a:rPr lang="en-US" altLang="zh-CN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25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  <p:grpSp>
        <p:nvGrpSpPr>
          <p:cNvPr id="39940" name="组合 35"/>
          <p:cNvGrpSpPr>
            <a:grpSpLocks/>
          </p:cNvGrpSpPr>
          <p:nvPr/>
        </p:nvGrpSpPr>
        <p:grpSpPr bwMode="auto">
          <a:xfrm>
            <a:off x="990600" y="1447800"/>
            <a:ext cx="7543800" cy="4572000"/>
            <a:chOff x="-457200" y="1600200"/>
            <a:chExt cx="7543800" cy="4572000"/>
          </a:xfrm>
        </p:grpSpPr>
        <p:pic>
          <p:nvPicPr>
            <p:cNvPr id="3994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78" r="80000" b="10222"/>
            <a:stretch>
              <a:fillRect/>
            </a:stretch>
          </p:blipFill>
          <p:spPr bwMode="auto">
            <a:xfrm>
              <a:off x="5257800" y="1600200"/>
              <a:ext cx="1828800" cy="457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2" name="TextBox 5"/>
            <p:cNvSpPr txBox="1">
              <a:spLocks noChangeArrowheads="1"/>
            </p:cNvSpPr>
            <p:nvPr/>
          </p:nvSpPr>
          <p:spPr bwMode="auto">
            <a:xfrm>
              <a:off x="-457200" y="1905000"/>
              <a:ext cx="41910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Arial" panose="020B0604020202020204" pitchFamily="34" charset="0"/>
                  <a:cs typeface="Arial" panose="020B0604020202020204" pitchFamily="34" charset="0"/>
                </a:rPr>
                <a:t>Google</a:t>
              </a:r>
              <a:r>
                <a:rPr lang="zh-CN" altLang="en-US" sz="28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2800"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r>
                <a:rPr lang="zh-CN" altLang="en-US" sz="2800">
                  <a:latin typeface="Arial" panose="020B0604020202020204" pitchFamily="34" charset="0"/>
                  <a:cs typeface="Arial" panose="020B0604020202020204" pitchFamily="34" charset="0"/>
                </a:rPr>
                <a:t>的</a:t>
              </a:r>
              <a:r>
                <a:rPr lang="en-US" altLang="zh-CN" sz="2800"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</a:p>
          </p:txBody>
        </p:sp>
        <p:cxnSp>
          <p:nvCxnSpPr>
            <p:cNvPr id="8" name="直接箭头连接符 7"/>
            <p:cNvCxnSpPr>
              <a:stCxn id="39942" idx="3"/>
            </p:cNvCxnSpPr>
            <p:nvPr/>
          </p:nvCxnSpPr>
          <p:spPr>
            <a:xfrm flipV="1">
              <a:off x="3733800" y="1981200"/>
              <a:ext cx="1676400" cy="1857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9944" name="TextBox 8"/>
            <p:cNvSpPr txBox="1">
              <a:spLocks noChangeArrowheads="1"/>
            </p:cNvSpPr>
            <p:nvPr/>
          </p:nvSpPr>
          <p:spPr bwMode="auto">
            <a:xfrm>
              <a:off x="-457200" y="2362200"/>
              <a:ext cx="41910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Arial" panose="020B0604020202020204" pitchFamily="34" charset="0"/>
                  <a:cs typeface="Arial" panose="020B0604020202020204" pitchFamily="34" charset="0"/>
                </a:rPr>
                <a:t>相关技术文档</a:t>
              </a:r>
              <a:endParaRPr lang="en-US" altLang="zh-CN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3733800" y="2089150"/>
              <a:ext cx="1676400" cy="4476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3733800" y="2536825"/>
              <a:ext cx="1676400" cy="5873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9947" name="TextBox 13"/>
            <p:cNvSpPr txBox="1">
              <a:spLocks noChangeArrowheads="1"/>
            </p:cNvSpPr>
            <p:nvPr/>
          </p:nvSpPr>
          <p:spPr bwMode="auto">
            <a:xfrm>
              <a:off x="-457200" y="2819400"/>
              <a:ext cx="41148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Arial" panose="020B0604020202020204" pitchFamily="34" charset="0"/>
                  <a:cs typeface="Arial" panose="020B0604020202020204" pitchFamily="34" charset="0"/>
                </a:rPr>
                <a:t>SDK</a:t>
              </a:r>
              <a:r>
                <a:rPr lang="zh-CN" altLang="en-US" sz="2800">
                  <a:latin typeface="Arial" panose="020B0604020202020204" pitchFamily="34" charset="0"/>
                  <a:cs typeface="Arial" panose="020B0604020202020204" pitchFamily="34" charset="0"/>
                </a:rPr>
                <a:t>附带的样例程序</a:t>
              </a:r>
              <a:endParaRPr lang="en-US" altLang="zh-CN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直接箭头连接符 14"/>
            <p:cNvCxnSpPr>
              <a:stCxn id="39949" idx="3"/>
            </p:cNvCxnSpPr>
            <p:nvPr/>
          </p:nvCxnSpPr>
          <p:spPr>
            <a:xfrm>
              <a:off x="3810000" y="5214938"/>
              <a:ext cx="1600200" cy="1508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9949" name="TextBox 15"/>
            <p:cNvSpPr txBox="1">
              <a:spLocks noChangeArrowheads="1"/>
            </p:cNvSpPr>
            <p:nvPr/>
          </p:nvSpPr>
          <p:spPr bwMode="auto">
            <a:xfrm>
              <a:off x="-152400" y="4953000"/>
              <a:ext cx="3962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Arial" panose="020B0604020202020204" pitchFamily="34" charset="0"/>
                  <a:cs typeface="Arial" panose="020B0604020202020204" pitchFamily="34" charset="0"/>
                </a:rPr>
                <a:t>SDK</a:t>
              </a:r>
              <a:r>
                <a:rPr lang="zh-CN" altLang="en-US" sz="2800">
                  <a:latin typeface="Arial" panose="020B0604020202020204" pitchFamily="34" charset="0"/>
                  <a:cs typeface="Arial" panose="020B0604020202020204" pitchFamily="34" charset="0"/>
                </a:rPr>
                <a:t>提供的工具</a:t>
              </a:r>
              <a:endParaRPr lang="en-US" altLang="zh-CN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smtClean="0"/>
              <a:t>Android</a:t>
            </a:r>
            <a:r>
              <a:rPr lang="zh-CN" altLang="en-US" sz="2800" dirty="0" smtClean="0"/>
              <a:t>模拟器（</a:t>
            </a:r>
            <a:r>
              <a:rPr lang="en-US" altLang="zh-CN" sz="2800" dirty="0" smtClean="0"/>
              <a:t>Android Emulator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/>
              <a:t>集成开发环境插件（</a:t>
            </a:r>
            <a:r>
              <a:rPr lang="en-US" altLang="zh-CN" sz="2800" dirty="0" smtClean="0"/>
              <a:t>ADT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/>
              <a:t>调试监视服务（</a:t>
            </a:r>
            <a:r>
              <a:rPr lang="en-US" altLang="zh-CN" sz="2800" dirty="0" err="1" smtClean="0"/>
              <a:t>Dalvik</a:t>
            </a:r>
            <a:r>
              <a:rPr lang="en-US" altLang="zh-CN" sz="2800" dirty="0" smtClean="0"/>
              <a:t> Debug Monitor Service</a:t>
            </a:r>
            <a:r>
              <a:rPr lang="zh-CN" altLang="en-US" sz="2800" dirty="0" smtClean="0"/>
              <a:t>）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/>
              <a:t>Android </a:t>
            </a:r>
            <a:r>
              <a:rPr lang="zh-CN" altLang="en-US" sz="2800" dirty="0" smtClean="0"/>
              <a:t>调试桥（</a:t>
            </a:r>
            <a:r>
              <a:rPr lang="en-US" altLang="zh-CN" sz="2800" dirty="0" smtClean="0"/>
              <a:t>Android Debug Bridge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资源打包工具（</a:t>
            </a:r>
            <a:r>
              <a:rPr lang="en-US" altLang="zh-CN" sz="2800" dirty="0" smtClean="0"/>
              <a:t>aapt.exe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虚拟设备（</a:t>
            </a:r>
            <a:r>
              <a:rPr lang="en-US" altLang="zh-CN" sz="2800" dirty="0" smtClean="0"/>
              <a:t>Android Virtual Devices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/>
              <a:t>……</a:t>
            </a:r>
            <a:endParaRPr lang="zh-CN" altLang="en-US" sz="2800" dirty="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828675" y="76200"/>
            <a:ext cx="7858125" cy="11430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Android SDK</a:t>
            </a:r>
            <a:r>
              <a:rPr lang="zh-CN" altLang="en-US" sz="4000" smtClean="0"/>
              <a:t>提供的工具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fld id="{55C3566A-9088-47DF-97C5-7C7360B07234}" type="slidenum">
              <a:rPr lang="en-US" altLang="zh-CN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26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8229600" cy="3081338"/>
          </a:xfrm>
        </p:spPr>
      </p:pic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7" y="94753"/>
            <a:ext cx="7858125" cy="1143000"/>
          </a:xfrm>
        </p:spPr>
        <p:txBody>
          <a:bodyPr/>
          <a:lstStyle/>
          <a:p>
            <a:pPr eaLnBrk="1" hangingPunct="1"/>
            <a:r>
              <a:rPr lang="en-US" altLang="zh-TW" sz="4000" dirty="0" smtClean="0"/>
              <a:t>Android SDK</a:t>
            </a:r>
            <a:r>
              <a:rPr lang="zh-CN" altLang="en-US" sz="4000" dirty="0" smtClean="0"/>
              <a:t>提供的工具</a:t>
            </a:r>
            <a:endParaRPr lang="en-US" altLang="zh-TW" sz="4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fld id="{60C1549D-6EC5-4739-884A-1F4329906ACD}" type="slidenum">
              <a:rPr lang="en-US" altLang="zh-CN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27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676400" y="4419600"/>
          <a:ext cx="60960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Java</a:t>
            </a:r>
            <a:r>
              <a:rPr lang="zh-CN" altLang="en-US" sz="2800" dirty="0" smtClean="0"/>
              <a:t>文件：应用程序源文件</a:t>
            </a:r>
          </a:p>
          <a:p>
            <a:pPr lvl="1" eaLnBrk="1" hangingPunct="1"/>
            <a:r>
              <a:rPr lang="en-US" altLang="zh-CN" sz="2400" dirty="0" smtClean="0"/>
              <a:t>android </a:t>
            </a:r>
            <a:r>
              <a:rPr lang="zh-CN" altLang="en-US" sz="2400" dirty="0" smtClean="0"/>
              <a:t>本身相当一部分都是用</a:t>
            </a:r>
            <a:r>
              <a:rPr lang="en-US" altLang="zh-CN" sz="2400" dirty="0" smtClean="0"/>
              <a:t>java </a:t>
            </a:r>
            <a:r>
              <a:rPr lang="zh-CN" altLang="en-US" sz="2400" dirty="0" smtClean="0"/>
              <a:t>编写而成</a:t>
            </a:r>
          </a:p>
          <a:p>
            <a:pPr lvl="1" eaLnBrk="1" hangingPunct="1"/>
            <a:r>
              <a:rPr lang="en-US" altLang="zh-CN" sz="2400" dirty="0" smtClean="0"/>
              <a:t>android </a:t>
            </a:r>
            <a:r>
              <a:rPr lang="zh-CN" altLang="en-US" sz="2400" dirty="0" smtClean="0"/>
              <a:t>的应用使用</a:t>
            </a:r>
            <a:r>
              <a:rPr lang="en-US" altLang="zh-CN" sz="2400" dirty="0" smtClean="0"/>
              <a:t>java </a:t>
            </a:r>
            <a:r>
              <a:rPr lang="zh-CN" altLang="en-US" sz="2400" dirty="0" smtClean="0"/>
              <a:t>来开发。</a:t>
            </a:r>
          </a:p>
          <a:p>
            <a:pPr eaLnBrk="1" hangingPunct="1"/>
            <a:r>
              <a:rPr lang="en-US" altLang="zh-CN" sz="2800" dirty="0" smtClean="0"/>
              <a:t>Class</a:t>
            </a:r>
            <a:r>
              <a:rPr lang="zh-CN" altLang="en-US" sz="2800" dirty="0" smtClean="0"/>
              <a:t>文件：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编译后的目标文件</a:t>
            </a:r>
          </a:p>
          <a:p>
            <a:pPr lvl="1" eaLnBrk="1" hangingPunct="1"/>
            <a:r>
              <a:rPr lang="en-US" altLang="zh-CN" sz="2400" dirty="0" smtClean="0"/>
              <a:t>Google</a:t>
            </a:r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Dalvik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来运行应用程序</a:t>
            </a:r>
          </a:p>
          <a:p>
            <a:pPr lvl="1" eaLnBrk="1" hangingPunct="1"/>
            <a:r>
              <a:rPr lang="en-US" altLang="zh-CN" sz="2400" dirty="0" smtClean="0"/>
              <a:t>Android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class </a:t>
            </a:r>
            <a:r>
              <a:rPr lang="zh-CN" altLang="en-US" sz="2400" dirty="0" smtClean="0"/>
              <a:t>文件是编译过程中的中间目标文件，需要链接成</a:t>
            </a:r>
            <a:r>
              <a:rPr lang="en-US" altLang="zh-CN" sz="2400" dirty="0" err="1" smtClean="0"/>
              <a:t>dex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文件才能在</a:t>
            </a:r>
            <a:r>
              <a:rPr lang="en-US" altLang="zh-CN" sz="2400" dirty="0" err="1" smtClean="0"/>
              <a:t>Dalvik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上运行。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315200" cy="868362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Android</a:t>
            </a:r>
            <a:r>
              <a:rPr lang="zh-CN" altLang="en-US" sz="4000" smtClean="0"/>
              <a:t>的相关文件类型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fld id="{ED96DEFC-7EFF-4219-8D3E-3B1C6090A1A8}" type="slidenum">
              <a:rPr lang="en-US" altLang="zh-CN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28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503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dirty="0" err="1" smtClean="0"/>
              <a:t>Dex</a:t>
            </a:r>
            <a:r>
              <a:rPr lang="zh-CN" altLang="en-US" sz="2800" dirty="0" smtClean="0"/>
              <a:t>文件：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平台上的可执行文件</a:t>
            </a:r>
          </a:p>
          <a:p>
            <a:pPr lvl="1" eaLnBrk="1" hangingPunct="1"/>
            <a:r>
              <a:rPr lang="en-US" altLang="zh-CN" sz="2400" dirty="0" smtClean="0"/>
              <a:t>Android </a:t>
            </a:r>
            <a:r>
              <a:rPr lang="zh-CN" altLang="en-US" sz="2400" dirty="0" smtClean="0"/>
              <a:t>虚拟机</a:t>
            </a:r>
            <a:r>
              <a:rPr lang="en-US" altLang="zh-CN" sz="2400" dirty="0" err="1" smtClean="0"/>
              <a:t>Dalvik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支持的字节码文件格式。</a:t>
            </a:r>
          </a:p>
          <a:p>
            <a:pPr lvl="1" eaLnBrk="1" hangingPunct="1"/>
            <a:r>
              <a:rPr lang="zh-CN" altLang="en-US" sz="2400" dirty="0" smtClean="0"/>
              <a:t>这种虚拟机执行的并非</a:t>
            </a:r>
            <a:r>
              <a:rPr lang="en-US" altLang="zh-CN" sz="2400" dirty="0" smtClean="0"/>
              <a:t>Java </a:t>
            </a:r>
            <a:r>
              <a:rPr lang="zh-CN" altLang="en-US" sz="2400" dirty="0" smtClean="0"/>
              <a:t>字节码，而是另一种字节码：</a:t>
            </a:r>
            <a:r>
              <a:rPr lang="en-US" altLang="zh-CN" sz="2400" dirty="0" err="1" smtClean="0"/>
              <a:t>dex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格式的字节码。</a:t>
            </a:r>
          </a:p>
          <a:p>
            <a:pPr lvl="1" eaLnBrk="1" hangingPunct="1"/>
            <a:r>
              <a:rPr lang="zh-CN" altLang="en-US" sz="2400" dirty="0" smtClean="0"/>
              <a:t>在编译</a:t>
            </a:r>
            <a:r>
              <a:rPr lang="en-US" altLang="zh-CN" sz="2400" dirty="0" smtClean="0"/>
              <a:t>Java </a:t>
            </a:r>
            <a:r>
              <a:rPr lang="zh-CN" altLang="en-US" sz="2400" dirty="0" smtClean="0"/>
              <a:t>代码之后，通过</a:t>
            </a:r>
            <a:r>
              <a:rPr lang="en-US" altLang="zh-CN" sz="2400" dirty="0" smtClean="0"/>
              <a:t>Android </a:t>
            </a:r>
            <a:r>
              <a:rPr lang="zh-CN" altLang="en-US" sz="2400" dirty="0" smtClean="0"/>
              <a:t>平台上的工具可以将</a:t>
            </a:r>
            <a:r>
              <a:rPr lang="en-US" altLang="zh-CN" sz="2400" dirty="0" smtClean="0"/>
              <a:t>Java </a:t>
            </a:r>
            <a:r>
              <a:rPr lang="zh-CN" altLang="en-US" sz="2400" dirty="0" smtClean="0"/>
              <a:t>字节码转换成</a:t>
            </a:r>
            <a:r>
              <a:rPr lang="en-US" altLang="zh-CN" sz="2400" dirty="0" err="1" smtClean="0"/>
              <a:t>Dex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字节码。</a:t>
            </a:r>
          </a:p>
          <a:p>
            <a:pPr lvl="1" eaLnBrk="1" hangingPunct="1"/>
            <a:r>
              <a:rPr lang="en-US" altLang="zh-CN" sz="2400" dirty="0" err="1" smtClean="0"/>
              <a:t>Dalvik</a:t>
            </a:r>
            <a:r>
              <a:rPr lang="en-US" altLang="zh-CN" sz="2400" dirty="0" smtClean="0"/>
              <a:t> VM </a:t>
            </a:r>
            <a:r>
              <a:rPr lang="zh-CN" altLang="en-US" sz="2400" dirty="0" smtClean="0"/>
              <a:t>针对手机程序与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进行过优化，可以同时执行许多</a:t>
            </a:r>
            <a:r>
              <a:rPr lang="en-US" altLang="zh-CN" sz="2400" dirty="0" smtClean="0"/>
              <a:t>VM </a:t>
            </a:r>
            <a:r>
              <a:rPr lang="zh-CN" altLang="en-US" sz="2400" dirty="0" smtClean="0"/>
              <a:t>而不会占用太多资源。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868362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Dex</a:t>
            </a:r>
            <a:r>
              <a:rPr lang="zh-CN" altLang="en-US" sz="4000" smtClean="0"/>
              <a:t>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fld id="{E29E6036-5841-4B99-B2D0-5F56615D631E}" type="slidenum">
              <a:rPr lang="en-US" altLang="zh-CN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29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市场分额不断扩大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400" dirty="0" smtClean="0"/>
              <a:t>用户越来越多，开发的应用可迅速传播</a:t>
            </a:r>
            <a:endParaRPr lang="en-US" altLang="zh-CN" sz="2400" dirty="0" smtClean="0"/>
          </a:p>
          <a:p>
            <a:pPr lvl="1" eaLnBrk="1" hangingPunct="1"/>
            <a:endParaRPr lang="en-US" altLang="zh-CN" sz="2400" dirty="0" smtClean="0"/>
          </a:p>
          <a:p>
            <a:pPr eaLnBrk="1" hangingPunct="1"/>
            <a:r>
              <a:rPr lang="zh-CN" altLang="en-US" sz="2800" dirty="0" smtClean="0"/>
              <a:t>易于开发功能强大的应用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400" dirty="0" smtClean="0"/>
              <a:t>在</a:t>
            </a:r>
            <a:r>
              <a:rPr lang="en-US" altLang="zh-CN" sz="2400" dirty="0" smtClean="0"/>
              <a:t>Android Market</a:t>
            </a:r>
            <a:r>
              <a:rPr lang="zh-CN" altLang="en-US" sz="2400" dirty="0" smtClean="0"/>
              <a:t>上发布应用不需要认证过程</a:t>
            </a:r>
            <a:endParaRPr lang="en-US" altLang="zh-CN" sz="2400" dirty="0" smtClean="0"/>
          </a:p>
          <a:p>
            <a:pPr lvl="1" eaLnBrk="1" hangingPunct="1"/>
            <a:endParaRPr lang="en-US" altLang="zh-CN" sz="2400" dirty="0" smtClean="0"/>
          </a:p>
          <a:p>
            <a:pPr eaLnBrk="1" hangingPunct="1"/>
            <a:r>
              <a:rPr lang="en-US" altLang="zh-CN" sz="2800" dirty="0" smtClean="0"/>
              <a:t>Android</a:t>
            </a:r>
            <a:r>
              <a:rPr lang="zh-CN" altLang="en-US" sz="2800" dirty="0" smtClean="0"/>
              <a:t>开放源码平台优势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400" dirty="0" smtClean="0"/>
              <a:t>最容易上手</a:t>
            </a:r>
            <a:endParaRPr lang="en-US" altLang="zh-CN" sz="24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zh-CN" altLang="en-US" sz="2800" dirty="0" smtClean="0"/>
          </a:p>
        </p:txBody>
      </p:sp>
      <p:sp>
        <p:nvSpPr>
          <p:cNvPr id="12291" name="标题 1"/>
          <p:cNvSpPr>
            <a:spLocks noGrp="1"/>
          </p:cNvSpPr>
          <p:nvPr>
            <p:ph type="title"/>
          </p:nvPr>
        </p:nvSpPr>
        <p:spPr>
          <a:xfrm>
            <a:off x="828675" y="274638"/>
            <a:ext cx="7858125" cy="114300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为什么学习</a:t>
            </a:r>
            <a:r>
              <a:rPr lang="en-US" altLang="zh-CN" sz="4000" smtClean="0"/>
              <a:t>Android</a:t>
            </a:r>
            <a:r>
              <a:rPr lang="zh-CN" altLang="en-US" sz="4000" smtClean="0"/>
              <a:t>开发</a:t>
            </a:r>
          </a:p>
        </p:txBody>
      </p:sp>
      <p:sp>
        <p:nvSpPr>
          <p:cNvPr id="2253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fld id="{10569DAF-8A12-46F6-8186-B110A4C292CA}" type="slidenum">
              <a:rPr lang="en-US" altLang="zh-CN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3</a:t>
            </a:fld>
            <a:endParaRPr lang="en-US" altLang="zh-CN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5574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Apk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: Android</a:t>
            </a:r>
            <a:r>
              <a:rPr lang="zh-CN" altLang="en-US" dirty="0" smtClean="0"/>
              <a:t>上的安装文件</a:t>
            </a:r>
          </a:p>
          <a:p>
            <a:pPr lvl="1" eaLnBrk="1" hangingPunct="1"/>
            <a:r>
              <a:rPr lang="en-US" altLang="zh-CN" dirty="0" err="1" smtClean="0"/>
              <a:t>Apk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Android </a:t>
            </a:r>
            <a:r>
              <a:rPr lang="zh-CN" altLang="en-US" dirty="0" smtClean="0"/>
              <a:t>安装包的扩展名，一个</a:t>
            </a:r>
            <a:r>
              <a:rPr lang="en-US" altLang="zh-CN" dirty="0" smtClean="0"/>
              <a:t>Android </a:t>
            </a:r>
            <a:r>
              <a:rPr lang="zh-CN" altLang="en-US" dirty="0" smtClean="0"/>
              <a:t>安装包包含了与该</a:t>
            </a:r>
            <a:r>
              <a:rPr lang="en-US" altLang="zh-CN" dirty="0" smtClean="0"/>
              <a:t>Android </a:t>
            </a:r>
            <a:r>
              <a:rPr lang="zh-CN" altLang="en-US" dirty="0" smtClean="0"/>
              <a:t>应用程序相关的所有文件。</a:t>
            </a:r>
          </a:p>
          <a:p>
            <a:pPr lvl="2" eaLnBrk="1" hangingPunct="1"/>
            <a:r>
              <a:rPr lang="en-US" altLang="zh-CN" dirty="0" err="1" smtClean="0"/>
              <a:t>apk</a:t>
            </a:r>
            <a:r>
              <a:rPr lang="zh-CN" altLang="en-US" dirty="0" smtClean="0"/>
              <a:t>文件将</a:t>
            </a:r>
            <a:r>
              <a:rPr lang="en-US" altLang="zh-CN" dirty="0" smtClean="0"/>
              <a:t>AndroidManifest.xml</a:t>
            </a:r>
            <a:r>
              <a:rPr lang="zh-CN" altLang="en-US" dirty="0" smtClean="0"/>
              <a:t>文件、应用程序代码</a:t>
            </a:r>
            <a:r>
              <a:rPr lang="en-US" altLang="zh-CN" dirty="0" smtClean="0"/>
              <a:t>(.</a:t>
            </a:r>
            <a:r>
              <a:rPr lang="en-US" altLang="zh-CN" dirty="0" err="1" smtClean="0"/>
              <a:t>dex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、资源文件和其他文件打成一个压缩包。</a:t>
            </a:r>
          </a:p>
          <a:p>
            <a:pPr lvl="1" eaLnBrk="1" hangingPunct="1"/>
            <a:r>
              <a:rPr lang="zh-CN" altLang="en-US" dirty="0" smtClean="0"/>
              <a:t>一个工程打包成一个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文件。</a:t>
            </a:r>
          </a:p>
          <a:p>
            <a:pPr lvl="1" eaLnBrk="1" hangingPunct="1"/>
            <a:r>
              <a:rPr lang="en-US" altLang="zh-CN" dirty="0" err="1" smtClean="0"/>
              <a:t>apk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文件的本质是一个</a:t>
            </a:r>
            <a:r>
              <a:rPr lang="en-US" altLang="zh-CN" dirty="0" smtClean="0"/>
              <a:t>zip</a:t>
            </a:r>
            <a:r>
              <a:rPr lang="zh-CN" altLang="en-US" dirty="0" smtClean="0"/>
              <a:t>包。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可以理解为后缀名修改为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apk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304800"/>
            <a:ext cx="6781800" cy="715962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Apk</a:t>
            </a:r>
            <a:r>
              <a:rPr lang="zh-CN" altLang="en-US" sz="4000" smtClean="0"/>
              <a:t>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fld id="{C682DA7B-6655-415F-A050-00A26C43CBE8}" type="slidenum">
              <a:rPr lang="en-US" altLang="zh-CN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30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6"/>
          <p:cNvSpPr>
            <a:spLocks noGrp="1"/>
          </p:cNvSpPr>
          <p:nvPr>
            <p:ph type="title"/>
          </p:nvPr>
        </p:nvSpPr>
        <p:spPr>
          <a:xfrm>
            <a:off x="709613" y="2667000"/>
            <a:ext cx="7772400" cy="11874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/>
              <a:t>可以先试试</a:t>
            </a:r>
            <a:r>
              <a:rPr lang="en-US" altLang="zh-CN" sz="3200" dirty="0" smtClean="0"/>
              <a:t>SDK</a:t>
            </a:r>
            <a:r>
              <a:rPr lang="zh-CN" altLang="en-US" sz="3200" dirty="0" smtClean="0"/>
              <a:t>的例子程序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2400" dirty="0" smtClean="0">
                <a:hlinkClick r:id="rId2"/>
              </a:rPr>
              <a:t>http://developer.android.com/resources/samples/</a:t>
            </a:r>
            <a:endParaRPr lang="zh-CN" altLang="en-US" sz="3200" dirty="0" smtClean="0"/>
          </a:p>
        </p:txBody>
      </p:sp>
      <p:sp>
        <p:nvSpPr>
          <p:cNvPr id="5018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tlCol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ABB6A0F6-496C-4098-AFD2-8921D109AAF4}" type="slidenum">
              <a:rPr lang="en-US" altLang="zh-CN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 eaLnBrk="1" hangingPunct="1">
                <a:defRPr/>
              </a:pPr>
              <a:t>31</a:t>
            </a:fld>
            <a:endParaRPr lang="en-US" altLang="zh-CN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638175" y="2819400"/>
            <a:ext cx="7772400" cy="6731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新建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(Project)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r>
              <a:rPr lang="en-US" altLang="zh-CN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32</a:t>
            </a:r>
            <a:endParaRPr lang="en-US" altLang="zh-CN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Project Name :</a:t>
            </a:r>
            <a:r>
              <a:rPr lang="zh-CN" altLang="en-US" dirty="0" smtClean="0"/>
              <a:t>工程名，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在计算机中存储工程的目录的名字；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Application Name </a:t>
            </a:r>
            <a:r>
              <a:rPr lang="zh-CN" altLang="en-US" dirty="0" smtClean="0"/>
              <a:t>：应用名，应用程序的名称；最终显示在模拟器上。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Package Name </a:t>
            </a:r>
            <a:r>
              <a:rPr lang="zh-CN" altLang="en-US" dirty="0" smtClean="0"/>
              <a:t>：包名，见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相关概念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Activity Name ——-  UI</a:t>
            </a:r>
            <a:r>
              <a:rPr lang="zh-CN" altLang="en-US" dirty="0" smtClean="0"/>
              <a:t>界面窗口的类名，从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继承而来 ；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是一个应用程序的基础，通常是</a:t>
            </a:r>
            <a:r>
              <a:rPr lang="en-US" altLang="zh-CN" dirty="0" smtClean="0"/>
              <a:t>Android Activity</a:t>
            </a:r>
            <a:r>
              <a:rPr lang="zh-CN" altLang="en-US" dirty="0" smtClean="0"/>
              <a:t>的子类。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Min SDK Version </a:t>
            </a:r>
            <a:r>
              <a:rPr lang="zh-CN" altLang="en-US" dirty="0" smtClean="0"/>
              <a:t>：最低</a:t>
            </a:r>
            <a:r>
              <a:rPr lang="en-US" altLang="zh-CN" dirty="0" smtClean="0"/>
              <a:t>SDK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如果写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的话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就代表包括</a:t>
            </a:r>
            <a:r>
              <a:rPr lang="en-US" altLang="zh-CN" dirty="0" smtClean="0"/>
              <a:t>1.1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1.1</a:t>
            </a:r>
            <a:r>
              <a:rPr lang="zh-CN" altLang="en-US" dirty="0" smtClean="0"/>
              <a:t>以上版本的</a:t>
            </a:r>
            <a:r>
              <a:rPr lang="en-US" altLang="zh-CN" dirty="0" smtClean="0"/>
              <a:t>SDK</a:t>
            </a:r>
            <a:r>
              <a:rPr lang="zh-CN" altLang="en-US" dirty="0" smtClean="0"/>
              <a:t>都能运行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写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的话</a:t>
            </a:r>
            <a:r>
              <a:rPr lang="en-US" altLang="zh-CN" dirty="0" smtClean="0"/>
              <a:t>1.1</a:t>
            </a:r>
            <a:r>
              <a:rPr lang="zh-CN" altLang="en-US" dirty="0" smtClean="0"/>
              <a:t>的平台就不能运行了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最终体现在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声明文件里。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 smtClean="0"/>
          </a:p>
        </p:txBody>
      </p:sp>
      <p:sp>
        <p:nvSpPr>
          <p:cNvPr id="54275" name="标题 1"/>
          <p:cNvSpPr>
            <a:spLocks noGrp="1"/>
          </p:cNvSpPr>
          <p:nvPr>
            <p:ph type="title"/>
          </p:nvPr>
        </p:nvSpPr>
        <p:spPr>
          <a:xfrm>
            <a:off x="685800" y="84138"/>
            <a:ext cx="7858125" cy="11430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Android</a:t>
            </a:r>
            <a:r>
              <a:rPr lang="zh-CN" altLang="en-US" sz="4000" smtClean="0"/>
              <a:t>项目的相关概念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fld id="{7BA7B03D-5A50-47F6-9BE7-6658FB82E8D2}" type="slidenum">
              <a:rPr lang="en-US" altLang="zh-CN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33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  <p:pic>
        <p:nvPicPr>
          <p:cNvPr id="5427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19200"/>
            <a:ext cx="32670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71875"/>
            <a:ext cx="3276600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/>
              <a:t>package</a:t>
            </a:r>
            <a:r>
              <a:rPr lang="zh-CN" altLang="en-US" sz="2800" dirty="0" smtClean="0"/>
              <a:t>好比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用来组织文件的一种虚拟文件系统。</a:t>
            </a:r>
            <a:endParaRPr lang="en-US" altLang="zh-CN" sz="28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/>
              <a:t>package</a:t>
            </a:r>
            <a:r>
              <a:rPr lang="zh-CN" altLang="en-US" sz="2800" dirty="0" smtClean="0"/>
              <a:t>把源代码</a:t>
            </a:r>
            <a:r>
              <a:rPr lang="en-US" altLang="zh-CN" sz="2800" dirty="0" smtClean="0"/>
              <a:t>.java</a:t>
            </a:r>
            <a:r>
              <a:rPr lang="zh-CN" altLang="en-US" sz="2800" dirty="0" smtClean="0"/>
              <a:t>文件，</a:t>
            </a:r>
            <a:r>
              <a:rPr lang="en-US" altLang="zh-CN" sz="2800" dirty="0" smtClean="0"/>
              <a:t>.class</a:t>
            </a:r>
            <a:r>
              <a:rPr lang="zh-CN" altLang="en-US" sz="2800" dirty="0" smtClean="0"/>
              <a:t>文件和其他文件有条理的进行一个组织，以供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来使用。</a:t>
            </a:r>
            <a:endParaRPr lang="en-US" altLang="zh-CN" sz="28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/>
              <a:t>package</a:t>
            </a:r>
            <a:r>
              <a:rPr lang="zh-CN" altLang="en-US" sz="2800" dirty="0" smtClean="0"/>
              <a:t>是将文件组织在一棵类似</a:t>
            </a:r>
            <a:r>
              <a:rPr lang="en-US" altLang="zh-CN" sz="2800" dirty="0"/>
              <a:t>U</a:t>
            </a:r>
            <a:r>
              <a:rPr lang="en-US" altLang="zh-CN" sz="2800" dirty="0" smtClean="0"/>
              <a:t>nix</a:t>
            </a:r>
            <a:r>
              <a:rPr lang="zh-CN" altLang="en-US" sz="2800" dirty="0" smtClean="0"/>
              <a:t>，</a:t>
            </a:r>
            <a:r>
              <a:rPr lang="en-US" altLang="zh-CN" sz="2800" dirty="0"/>
              <a:t>L</a:t>
            </a:r>
            <a:r>
              <a:rPr lang="en-US" altLang="zh-CN" sz="2800" dirty="0" smtClean="0"/>
              <a:t>inux</a:t>
            </a:r>
            <a:r>
              <a:rPr lang="zh-CN" altLang="en-US" sz="2800" dirty="0" smtClean="0"/>
              <a:t>文件系统的树结构里面，它有一个根</a:t>
            </a:r>
            <a:r>
              <a:rPr lang="en-US" altLang="zh-CN" sz="2800" dirty="0" smtClean="0"/>
              <a:t>"/"</a:t>
            </a:r>
            <a:r>
              <a:rPr lang="zh-CN" altLang="en-US" sz="2800" dirty="0" smtClean="0"/>
              <a:t>，然后从根开始有目录和文件，目录中也还有文件和目录。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800" dirty="0" smtClean="0"/>
          </a:p>
        </p:txBody>
      </p:sp>
      <p:sp>
        <p:nvSpPr>
          <p:cNvPr id="56323" name="标题 1"/>
          <p:cNvSpPr>
            <a:spLocks noGrp="1"/>
          </p:cNvSpPr>
          <p:nvPr>
            <p:ph type="title"/>
          </p:nvPr>
        </p:nvSpPr>
        <p:spPr>
          <a:xfrm>
            <a:off x="642937" y="76200"/>
            <a:ext cx="7858125" cy="11430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Package</a:t>
            </a:r>
            <a:r>
              <a:rPr lang="zh-CN" altLang="en-US" sz="4000" smtClean="0"/>
              <a:t>是什么？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fld id="{27292311-A2F9-497E-8DF4-877C4CC1D71B}" type="slidenum">
              <a:rPr lang="en-US" altLang="zh-CN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34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EB938D-830C-4D12-9377-CF199CC55113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5603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Android</a:t>
            </a:r>
            <a:r>
              <a:rPr lang="zh-CN" altLang="en-US" smtClean="0"/>
              <a:t>应用工程文件组成（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228600" y="958946"/>
            <a:ext cx="5653234" cy="498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000" dirty="0" smtClean="0"/>
              <a:t>Android Library</a:t>
            </a:r>
          </a:p>
          <a:p>
            <a:pPr lvl="1" eaLnBrk="1" hangingPunct="1"/>
            <a:r>
              <a:rPr lang="zh-CN" altLang="en-US" sz="1600" dirty="0" smtClean="0"/>
              <a:t>运行</a:t>
            </a:r>
            <a:r>
              <a:rPr lang="en-US" altLang="zh-CN" sz="1600" dirty="0" smtClean="0"/>
              <a:t>Android</a:t>
            </a:r>
            <a:r>
              <a:rPr lang="zh-CN" altLang="en-US" sz="1600" dirty="0" smtClean="0"/>
              <a:t>库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本项目使用的是</a:t>
            </a:r>
            <a:r>
              <a:rPr lang="en-US" altLang="zh-CN" sz="1600" dirty="0" smtClean="0"/>
              <a:t>Android4.0.3</a:t>
            </a:r>
            <a:r>
              <a:rPr lang="zh-CN" altLang="en-US" sz="1600" dirty="0" smtClean="0"/>
              <a:t>的库</a:t>
            </a:r>
            <a:r>
              <a:rPr lang="en-US" altLang="zh-CN" sz="1600" dirty="0" smtClean="0"/>
              <a:t>)</a:t>
            </a:r>
          </a:p>
          <a:p>
            <a:pPr eaLnBrk="1" hangingPunct="1"/>
            <a:r>
              <a:rPr lang="en-US" altLang="zh-CN" sz="2000" dirty="0" smtClean="0"/>
              <a:t>Asserts</a:t>
            </a:r>
            <a:r>
              <a:rPr lang="zh-CN" altLang="en-US" sz="2000" dirty="0" smtClean="0"/>
              <a:t>目录</a:t>
            </a:r>
            <a:endParaRPr lang="en-US" altLang="zh-CN" sz="2000" dirty="0" smtClean="0"/>
          </a:p>
          <a:p>
            <a:pPr lvl="1" eaLnBrk="1" hangingPunct="1"/>
            <a:r>
              <a:rPr lang="zh-CN" altLang="en-US" sz="1600" dirty="0" smtClean="0"/>
              <a:t>主要放置多媒体等一些文件；</a:t>
            </a:r>
            <a:endParaRPr lang="en-US" altLang="zh-CN" sz="1600" dirty="0" smtClean="0"/>
          </a:p>
          <a:p>
            <a:pPr eaLnBrk="1" hangingPunct="1"/>
            <a:r>
              <a:rPr lang="en-US" altLang="zh-CN" sz="2000" dirty="0" smtClean="0"/>
              <a:t>Res</a:t>
            </a:r>
            <a:r>
              <a:rPr lang="zh-CN" altLang="en-US" sz="2000" dirty="0" smtClean="0"/>
              <a:t>目录</a:t>
            </a:r>
            <a:endParaRPr lang="en-US" altLang="zh-CN" sz="2000" dirty="0" smtClean="0"/>
          </a:p>
          <a:p>
            <a:pPr lvl="1" eaLnBrk="1" hangingPunct="1"/>
            <a:r>
              <a:rPr lang="zh-CN" altLang="en-US" sz="1600" dirty="0" smtClean="0"/>
              <a:t>主要放置应用用到的资源文件，分三个目录存放，当目录中的资源文件发生变化时，</a:t>
            </a:r>
            <a:r>
              <a:rPr lang="en-US" altLang="zh-CN" sz="1600" dirty="0" smtClean="0"/>
              <a:t>R</a:t>
            </a:r>
            <a:r>
              <a:rPr lang="zh-CN" altLang="en-US" sz="1600" dirty="0" smtClean="0"/>
              <a:t>文件就会自动发生变化。</a:t>
            </a:r>
            <a:endParaRPr lang="en-US" altLang="zh-CN" sz="1600" dirty="0" smtClean="0"/>
          </a:p>
          <a:p>
            <a:pPr lvl="1" eaLnBrk="1" hangingPunct="1"/>
            <a:r>
              <a:rPr lang="en-US" altLang="zh-CN" sz="1600" dirty="0" err="1" smtClean="0"/>
              <a:t>drawable</a:t>
            </a:r>
            <a:r>
              <a:rPr lang="zh-CN" altLang="en-US" sz="1600" dirty="0" smtClean="0"/>
              <a:t>目录</a:t>
            </a:r>
            <a:r>
              <a:rPr lang="en-US" altLang="zh-CN" sz="1600" dirty="0" smtClean="0"/>
              <a:t>---</a:t>
            </a:r>
            <a:r>
              <a:rPr lang="zh-CN" altLang="en-US" sz="1600" dirty="0" smtClean="0"/>
              <a:t>主要放置图片资源</a:t>
            </a:r>
            <a:endParaRPr lang="en-US" altLang="zh-CN" sz="1600" dirty="0" smtClean="0"/>
          </a:p>
          <a:p>
            <a:pPr lvl="1" eaLnBrk="1" hangingPunct="1"/>
            <a:r>
              <a:rPr lang="en-US" altLang="zh-CN" sz="1600" dirty="0" smtClean="0"/>
              <a:t>layout</a:t>
            </a:r>
            <a:r>
              <a:rPr lang="zh-CN" altLang="en-US" sz="1600" dirty="0" smtClean="0"/>
              <a:t>目录</a:t>
            </a:r>
            <a:r>
              <a:rPr lang="en-US" altLang="zh-CN" sz="1600" dirty="0" smtClean="0"/>
              <a:t>---</a:t>
            </a:r>
            <a:r>
              <a:rPr lang="zh-CN" altLang="en-US" sz="1600" dirty="0" smtClean="0"/>
              <a:t>主要放置用到的布局文件</a:t>
            </a:r>
            <a:endParaRPr lang="en-US" altLang="zh-CN" sz="1600" dirty="0" smtClean="0"/>
          </a:p>
          <a:p>
            <a:pPr lvl="1" eaLnBrk="1" hangingPunct="1"/>
            <a:r>
              <a:rPr lang="en-US" altLang="zh-CN" sz="1600" dirty="0" smtClean="0"/>
              <a:t>values</a:t>
            </a:r>
            <a:r>
              <a:rPr lang="zh-CN" altLang="en-US" sz="1600" dirty="0" smtClean="0"/>
              <a:t>目录</a:t>
            </a:r>
            <a:r>
              <a:rPr lang="en-US" altLang="zh-CN" sz="1600" dirty="0" smtClean="0"/>
              <a:t>---</a:t>
            </a:r>
            <a:r>
              <a:rPr lang="zh-CN" altLang="en-US" sz="1600" dirty="0" smtClean="0"/>
              <a:t>主要放置字符串（</a:t>
            </a:r>
            <a:r>
              <a:rPr lang="en-US" altLang="zh-CN" sz="1600" dirty="0" smtClean="0"/>
              <a:t>strings.xml</a:t>
            </a:r>
            <a:r>
              <a:rPr lang="zh-CN" altLang="en-US" sz="1600" dirty="0" smtClean="0"/>
              <a:t>）、颜色</a:t>
            </a:r>
            <a:r>
              <a:rPr lang="en-US" altLang="zh-CN" sz="1600" dirty="0" smtClean="0"/>
              <a:t>(color.xml)</a:t>
            </a:r>
            <a:r>
              <a:rPr lang="zh-CN" altLang="en-US" sz="1600" dirty="0" smtClean="0"/>
              <a:t>、数组（</a:t>
            </a:r>
            <a:r>
              <a:rPr lang="en-US" altLang="zh-CN" sz="1600" dirty="0" smtClean="0"/>
              <a:t>array.xml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eaLnBrk="1" hangingPunct="1"/>
            <a:r>
              <a:rPr lang="en-US" altLang="zh-CN" sz="2000" dirty="0" smtClean="0"/>
              <a:t>AndroidManifest.xml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pPr eaLnBrk="1" hangingPunct="1"/>
            <a:r>
              <a:rPr lang="zh-CN" altLang="en-US" sz="2000" dirty="0" smtClean="0"/>
              <a:t>非常重要，相当于应用的配置文件，声明应用的名称、应用所用到的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Service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	receiver</a:t>
            </a:r>
            <a:r>
              <a:rPr lang="zh-CN" altLang="en-US" sz="2000" dirty="0" smtClean="0"/>
              <a:t>等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7893423" y="6356350"/>
            <a:ext cx="1035423" cy="3651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4F1E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BFBEEC26-EEC6-4F3C-B1F5-74FF3F276E6B}" type="slidenum">
              <a:rPr lang="en-US" altLang="zh-CN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35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  <p:pic>
        <p:nvPicPr>
          <p:cNvPr id="1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834" y="1246188"/>
            <a:ext cx="3266929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2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0" y="1431925"/>
            <a:ext cx="5486400" cy="4525963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build</a:t>
            </a:r>
            <a:r>
              <a:rPr lang="zh-CN" altLang="en-US" dirty="0" smtClean="0"/>
              <a:t>目录下的</a:t>
            </a:r>
            <a:r>
              <a:rPr lang="en-US" altLang="zh-CN" dirty="0" smtClean="0"/>
              <a:t>R.java</a:t>
            </a:r>
            <a:r>
              <a:rPr lang="zh-CN" altLang="en-US" dirty="0" smtClean="0"/>
              <a:t>：对将要用到的资源进行全局索引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自动生成，只读模式，由</a:t>
            </a:r>
            <a:r>
              <a:rPr lang="en-US" altLang="zh-CN" dirty="0" smtClean="0"/>
              <a:t>Android Studio</a:t>
            </a:r>
            <a:r>
              <a:rPr lang="zh-CN" altLang="en-US" dirty="0" smtClean="0"/>
              <a:t>自动来处理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Res</a:t>
            </a:r>
            <a:r>
              <a:rPr lang="zh-CN" altLang="en-US" dirty="0" smtClean="0"/>
              <a:t>文件夹中发生任何变化，</a:t>
            </a:r>
            <a:r>
              <a:rPr lang="en-US" altLang="zh-CN" dirty="0" err="1" smtClean="0"/>
              <a:t>R.Java</a:t>
            </a:r>
            <a:r>
              <a:rPr lang="zh-CN" altLang="en-US" dirty="0" smtClean="0"/>
              <a:t>都会重新生成</a:t>
            </a:r>
            <a:endParaRPr lang="en-US" altLang="zh-CN" dirty="0" smtClean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public final class R 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　</a:t>
            </a:r>
            <a:r>
              <a:rPr lang="en-US" altLang="zh-CN" dirty="0" smtClean="0"/>
              <a:t>……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  public static final class string 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  </a:t>
            </a:r>
            <a:r>
              <a:rPr lang="zh-CN" altLang="en-US" dirty="0" smtClean="0"/>
              <a:t>　</a:t>
            </a:r>
            <a:r>
              <a:rPr lang="en-US" altLang="zh-CN" dirty="0" smtClean="0"/>
              <a:t>public static final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app_name</a:t>
            </a:r>
            <a:r>
              <a:rPr lang="en-US" altLang="zh-CN" dirty="0" smtClean="0"/>
              <a:t>=0x7f040001;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   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……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}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 smtClean="0"/>
          </a:p>
        </p:txBody>
      </p:sp>
      <p:sp>
        <p:nvSpPr>
          <p:cNvPr id="60419" name="标题 1"/>
          <p:cNvSpPr>
            <a:spLocks noGrp="1"/>
          </p:cNvSpPr>
          <p:nvPr>
            <p:ph type="title"/>
          </p:nvPr>
        </p:nvSpPr>
        <p:spPr>
          <a:xfrm>
            <a:off x="1070721" y="81697"/>
            <a:ext cx="7858125" cy="11430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Android</a:t>
            </a:r>
            <a:r>
              <a:rPr lang="zh-CN" altLang="en-US" sz="4000" smtClean="0"/>
              <a:t>应用工程文件组成（</a:t>
            </a:r>
            <a:r>
              <a:rPr lang="en-US" altLang="zh-CN" sz="4000" smtClean="0"/>
              <a:t>2</a:t>
            </a:r>
            <a:r>
              <a:rPr lang="zh-CN" altLang="en-US" sz="4000" smtClean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fld id="{FF2B1157-623D-4A87-9F54-7EA07CEF8BB1}" type="slidenum">
              <a:rPr lang="en-US" altLang="zh-CN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36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  <p:pic>
        <p:nvPicPr>
          <p:cNvPr id="60421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282700"/>
            <a:ext cx="3652838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92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声明项目所使用的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Receiver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指定程序入口点：类似于</a:t>
            </a:r>
            <a:r>
              <a:rPr lang="en-US" altLang="zh-CN" dirty="0" smtClean="0"/>
              <a:t>Win32</a:t>
            </a:r>
            <a:r>
              <a:rPr lang="zh-CN" altLang="en-US" dirty="0" smtClean="0"/>
              <a:t>程序里的</a:t>
            </a:r>
            <a:r>
              <a:rPr lang="en-US" altLang="zh-CN" dirty="0" err="1" smtClean="0"/>
              <a:t>WinMain</a:t>
            </a:r>
            <a:r>
              <a:rPr lang="zh-CN" altLang="en-US" dirty="0" smtClean="0"/>
              <a:t>函数</a:t>
            </a:r>
            <a:endParaRPr lang="en-US" altLang="zh-CN" dirty="0" smtClean="0"/>
          </a:p>
        </p:txBody>
      </p:sp>
      <p:sp>
        <p:nvSpPr>
          <p:cNvPr id="56322" name="标题 3"/>
          <p:cNvSpPr>
            <a:spLocks noGrp="1"/>
          </p:cNvSpPr>
          <p:nvPr>
            <p:ph type="title"/>
          </p:nvPr>
        </p:nvSpPr>
        <p:spPr>
          <a:xfrm>
            <a:off x="1070721" y="152400"/>
            <a:ext cx="7858125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项目配置文件</a:t>
            </a:r>
            <a:r>
              <a:rPr lang="en-US" altLang="zh-CN" dirty="0" smtClean="0"/>
              <a:t>AndroidManifest.xml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fld id="{FAE27F51-1A54-4811-A534-E4E987217D13}" type="slidenum">
              <a:rPr lang="en-US" altLang="zh-CN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37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971800"/>
            <a:ext cx="9144000" cy="3170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&lt;activity </a:t>
            </a:r>
            <a:r>
              <a:rPr lang="en-US" altLang="zh-CN" sz="2000" dirty="0" err="1">
                <a:solidFill>
                  <a:schemeClr val="accent2">
                    <a:lumMod val="50000"/>
                  </a:schemeClr>
                </a:solidFill>
              </a:rPr>
              <a:t>android:name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=".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Activity01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"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              </a:t>
            </a:r>
            <a:r>
              <a:rPr lang="en-US" altLang="zh-CN" sz="2000" dirty="0" err="1">
                <a:solidFill>
                  <a:schemeClr val="accent2">
                    <a:lumMod val="50000"/>
                  </a:schemeClr>
                </a:solidFill>
              </a:rPr>
              <a:t>android:label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="@string/</a:t>
            </a:r>
            <a:r>
              <a:rPr lang="en-US" altLang="zh-CN" sz="2000" dirty="0" err="1">
                <a:solidFill>
                  <a:schemeClr val="accent2">
                    <a:lumMod val="50000"/>
                  </a:schemeClr>
                </a:solidFill>
              </a:rPr>
              <a:t>app_name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"&gt;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    &lt;intent-filter&gt;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        &lt;action </a:t>
            </a:r>
            <a:r>
              <a:rPr lang="en-US" altLang="zh-CN" sz="2000" dirty="0" err="1">
                <a:solidFill>
                  <a:schemeClr val="accent2">
                    <a:lumMod val="50000"/>
                  </a:schemeClr>
                </a:solidFill>
              </a:rPr>
              <a:t>android:name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="</a:t>
            </a:r>
            <a:r>
              <a:rPr lang="en-US" altLang="zh-CN" sz="2000" dirty="0" err="1">
                <a:solidFill>
                  <a:schemeClr val="accent2">
                    <a:lumMod val="50000"/>
                  </a:schemeClr>
                </a:solidFill>
              </a:rPr>
              <a:t>android.intent.action.MAIN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" /&gt;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        &lt;category </a:t>
            </a:r>
            <a:r>
              <a:rPr lang="en-US" altLang="zh-CN" sz="2000" dirty="0" err="1">
                <a:solidFill>
                  <a:schemeClr val="accent2">
                    <a:lumMod val="50000"/>
                  </a:schemeClr>
                </a:solidFill>
              </a:rPr>
              <a:t>android:name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="</a:t>
            </a:r>
            <a:r>
              <a:rPr lang="en-US" altLang="zh-CN" sz="2000" dirty="0" err="1">
                <a:solidFill>
                  <a:schemeClr val="accent2">
                    <a:lumMod val="50000"/>
                  </a:schemeClr>
                </a:solidFill>
              </a:rPr>
              <a:t>android.intent.category.LAUNCHER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" /&gt;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    &lt;/intent-filter&gt;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&lt;/activity&gt;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&lt;activity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android:name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="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Activity02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"&gt;&lt;/activity&gt;</a:t>
            </a:r>
          </a:p>
          <a:p>
            <a:pPr eaLnBrk="1" hangingPunct="1">
              <a:defRPr/>
            </a:pPr>
            <a:endParaRPr lang="zh-CN" alt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0628" y="397440"/>
            <a:ext cx="3053593" cy="546303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3933"/>
              </a:lnSpc>
              <a:defRPr/>
            </a:pP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HelloWorld.java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93800" y="1673225"/>
            <a:ext cx="3238066" cy="85408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197"/>
              </a:lnSpc>
              <a:defRPr/>
            </a:pPr>
            <a:r>
              <a:rPr lang="en-US" altLang="zh-CN" b="1" dirty="0">
                <a:solidFill>
                  <a:srgbClr val="00007E"/>
                </a:solidFill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helloworld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1710"/>
              </a:lnSpc>
              <a:defRPr/>
            </a:pPr>
            <a:r>
              <a:rPr lang="en-US" altLang="zh-CN" b="1" dirty="0">
                <a:solidFill>
                  <a:srgbClr val="00007E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Bundle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1710"/>
              </a:lnSpc>
              <a:defRPr/>
            </a:pPr>
            <a:r>
              <a:rPr lang="en-US" altLang="zh-CN" b="1" dirty="0">
                <a:solidFill>
                  <a:srgbClr val="00007E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1710"/>
              </a:lnSpc>
              <a:defRPr/>
            </a:pPr>
            <a:r>
              <a:rPr lang="en-US" altLang="zh-CN" b="1" dirty="0">
                <a:solidFill>
                  <a:srgbClr val="00007E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Menu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93800" y="2749550"/>
            <a:ext cx="4188711" cy="200055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197"/>
              </a:lnSpc>
              <a:defRPr/>
            </a:pPr>
            <a:r>
              <a:rPr lang="en-US" altLang="zh-CN" b="1" dirty="0">
                <a:solidFill>
                  <a:srgbClr val="00007E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7E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MainActivity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7E"/>
                </a:solidFill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606550" y="2976563"/>
            <a:ext cx="2175275" cy="251351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625"/>
              </a:lnSpc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@Override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509713" y="3259138"/>
            <a:ext cx="5088573" cy="200055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197"/>
              </a:lnSpc>
              <a:defRPr/>
            </a:pPr>
            <a:r>
              <a:rPr lang="en-US" altLang="zh-CN" b="1" dirty="0">
                <a:solidFill>
                  <a:srgbClr val="00007E"/>
                </a:solidFill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7E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onCreate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Bundle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savedInstanceState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878013" y="3487738"/>
            <a:ext cx="3820533" cy="418063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197"/>
              </a:lnSpc>
              <a:defRPr/>
            </a:pPr>
            <a:r>
              <a:rPr lang="en-US" altLang="zh-CN" b="1" dirty="0">
                <a:solidFill>
                  <a:srgbClr val="00007E"/>
                </a:solidFill>
                <a:latin typeface="Times New Roman" pitchFamily="18" charset="0"/>
                <a:cs typeface="Times New Roman" pitchFamily="18" charset="0"/>
              </a:rPr>
              <a:t>super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onCreate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savedInstanceState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171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setContentView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layout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activity_main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509713" y="3911600"/>
            <a:ext cx="91372" cy="200055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197"/>
              </a:lnSpc>
              <a:defRPr/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509713" y="4127500"/>
            <a:ext cx="1033937" cy="200055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197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@Override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509713" y="4378325"/>
            <a:ext cx="6909584" cy="841256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197"/>
              </a:lnSpc>
              <a:tabLst>
                <a:tab pos="369232" algn="l"/>
              </a:tabLst>
              <a:defRPr/>
            </a:pPr>
            <a:r>
              <a:rPr lang="en-US" altLang="zh-CN" b="1" dirty="0">
                <a:solidFill>
                  <a:srgbClr val="00007E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7E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onCreateOptionsMenu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Menu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menu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710"/>
              </a:lnSpc>
              <a:tabLst>
                <a:tab pos="369232" algn="l"/>
              </a:tabLst>
              <a:defRPr/>
            </a:pPr>
            <a:r>
              <a:rPr lang="en-US" altLang="zh-CN" sz="4000" dirty="0"/>
              <a:t>	</a:t>
            </a:r>
            <a:r>
              <a:rPr lang="en-US" altLang="zh-CN" sz="1600" dirty="0">
                <a:solidFill>
                  <a:srgbClr val="007E00"/>
                </a:solidFill>
                <a:latin typeface="Comic Sans MS" pitchFamily="18" charset="0"/>
                <a:cs typeface="Comic Sans MS" pitchFamily="18" charset="0"/>
              </a:rPr>
              <a:t>//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7E00"/>
                </a:solidFill>
                <a:latin typeface="Comic Sans MS" pitchFamily="18" charset="0"/>
                <a:cs typeface="Comic Sans MS" pitchFamily="18" charset="0"/>
              </a:rPr>
              <a:t>Inflate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7E00"/>
                </a:solidFill>
                <a:latin typeface="Comic Sans MS" pitchFamily="18" charset="0"/>
                <a:cs typeface="Comic Sans MS" pitchFamily="18" charset="0"/>
              </a:rPr>
              <a:t>the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7E00"/>
                </a:solidFill>
                <a:latin typeface="Comic Sans MS" pitchFamily="18" charset="0"/>
                <a:cs typeface="Comic Sans MS" pitchFamily="18" charset="0"/>
              </a:rPr>
              <a:t>menu;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7E00"/>
                </a:solidFill>
                <a:latin typeface="Comic Sans MS" pitchFamily="18" charset="0"/>
                <a:cs typeface="Comic Sans MS" pitchFamily="18" charset="0"/>
              </a:rPr>
              <a:t>this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7E00"/>
                </a:solidFill>
                <a:latin typeface="Comic Sans MS" pitchFamily="18" charset="0"/>
                <a:cs typeface="Comic Sans MS" pitchFamily="18" charset="0"/>
              </a:rPr>
              <a:t>adds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7E00"/>
                </a:solidFill>
                <a:latin typeface="Comic Sans MS" pitchFamily="18" charset="0"/>
                <a:cs typeface="Comic Sans MS" pitchFamily="18" charset="0"/>
              </a:rPr>
              <a:t>items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7E00"/>
                </a:solidFill>
                <a:latin typeface="Comic Sans MS" pitchFamily="18" charset="0"/>
                <a:cs typeface="Comic Sans MS" pitchFamily="18" charset="0"/>
              </a:rPr>
              <a:t>to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7E00"/>
                </a:solidFill>
                <a:latin typeface="Comic Sans MS" pitchFamily="18" charset="0"/>
                <a:cs typeface="Comic Sans MS" pitchFamily="18" charset="0"/>
              </a:rPr>
              <a:t>the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7E00"/>
                </a:solidFill>
                <a:latin typeface="Comic Sans MS" pitchFamily="18" charset="0"/>
                <a:cs typeface="Comic Sans MS" pitchFamily="18" charset="0"/>
              </a:rPr>
              <a:t>action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7E00"/>
                </a:solidFill>
                <a:latin typeface="Comic Sans MS" pitchFamily="18" charset="0"/>
                <a:cs typeface="Comic Sans MS" pitchFamily="18" charset="0"/>
              </a:rPr>
              <a:t>bar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7E00"/>
                </a:solidFill>
                <a:latin typeface="Comic Sans MS" pitchFamily="18" charset="0"/>
                <a:cs typeface="Comic Sans MS" pitchFamily="18" charset="0"/>
              </a:rPr>
              <a:t>if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7E00"/>
                </a:solidFill>
                <a:latin typeface="Comic Sans MS" pitchFamily="18" charset="0"/>
                <a:cs typeface="Comic Sans MS" pitchFamily="18" charset="0"/>
              </a:rPr>
              <a:t>it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7E00"/>
                </a:solidFill>
                <a:latin typeface="Comic Sans MS" pitchFamily="18" charset="0"/>
                <a:cs typeface="Comic Sans MS" pitchFamily="18" charset="0"/>
              </a:rPr>
              <a:t>is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7E00"/>
                </a:solidFill>
                <a:latin typeface="Comic Sans MS" pitchFamily="18" charset="0"/>
                <a:cs typeface="Comic Sans MS" pitchFamily="18" charset="0"/>
              </a:rPr>
              <a:t>present.</a:t>
            </a:r>
          </a:p>
          <a:p>
            <a:pPr>
              <a:lnSpc>
                <a:spcPts val="1625"/>
              </a:lnSpc>
              <a:tabLst>
                <a:tab pos="369232" algn="l"/>
              </a:tabLst>
              <a:defRPr/>
            </a:pPr>
            <a:r>
              <a:rPr lang="en-US" altLang="zh-CN" sz="4000" dirty="0"/>
              <a:t>	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getMenuInflater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().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inflate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menu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menu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1710"/>
              </a:lnSpc>
              <a:tabLst>
                <a:tab pos="369232" algn="l"/>
              </a:tabLst>
              <a:defRPr/>
            </a:pPr>
            <a:r>
              <a:rPr lang="en-US" altLang="zh-CN" sz="4000" dirty="0"/>
              <a:t>	</a:t>
            </a:r>
            <a:r>
              <a:rPr lang="en-US" altLang="zh-CN" b="1" dirty="0">
                <a:solidFill>
                  <a:srgbClr val="00007E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93800" y="5235575"/>
            <a:ext cx="419025" cy="418063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197"/>
              </a:lnSpc>
              <a:tabLst>
                <a:tab pos="314933" algn="l"/>
              </a:tabLst>
              <a:defRPr/>
            </a:pPr>
            <a:r>
              <a:rPr lang="en-US" altLang="zh-CN" sz="4000" dirty="0"/>
              <a:t>	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710"/>
              </a:lnSpc>
              <a:tabLst>
                <a:tab pos="314933" algn="l"/>
              </a:tabLst>
              <a:defRPr/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r>
              <a:rPr lang="en-US" altLang="zh-CN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38</a:t>
            </a:r>
            <a:endParaRPr lang="en-US" altLang="zh-CN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492250"/>
            <a:ext cx="182742" cy="251351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625"/>
              </a:lnSpc>
              <a:defRPr/>
            </a:pPr>
            <a:r>
              <a:rPr lang="en-US" altLang="zh-CN" sz="1600" dirty="0">
                <a:solidFill>
                  <a:srgbClr val="CC0000"/>
                </a:solidFill>
                <a:latin typeface="Wingdings" pitchFamily="18" charset="0"/>
                <a:cs typeface="Wingdings" pitchFamily="18" charset="0"/>
              </a:rPr>
              <a:t>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368425" y="457200"/>
            <a:ext cx="6987490" cy="2072362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3164"/>
              </a:lnSpc>
              <a:tabLst>
                <a:tab pos="86878" algn="l"/>
              </a:tabLst>
              <a:defRPr/>
            </a:pPr>
            <a:r>
              <a:rPr lang="en-US" altLang="zh-CN" sz="2000" dirty="0"/>
              <a:t>	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主要类与方法</a:t>
            </a:r>
          </a:p>
          <a:p>
            <a:pPr>
              <a:lnSpc>
                <a:spcPts val="855"/>
              </a:lnSpc>
              <a:defRPr/>
            </a:pPr>
            <a:endParaRPr lang="en-US" altLang="zh-CN" sz="2000" dirty="0"/>
          </a:p>
          <a:p>
            <a:pPr>
              <a:lnSpc>
                <a:spcPts val="855"/>
              </a:lnSpc>
              <a:defRPr/>
            </a:pPr>
            <a:endParaRPr lang="en-US" altLang="zh-CN" sz="2000" dirty="0"/>
          </a:p>
          <a:p>
            <a:pPr>
              <a:lnSpc>
                <a:spcPts val="855"/>
              </a:lnSpc>
              <a:defRPr/>
            </a:pPr>
            <a:endParaRPr lang="en-US" altLang="zh-CN" sz="2000" dirty="0"/>
          </a:p>
          <a:p>
            <a:pPr>
              <a:lnSpc>
                <a:spcPts val="855"/>
              </a:lnSpc>
              <a:defRPr/>
            </a:pPr>
            <a:endParaRPr lang="en-US" altLang="zh-CN" sz="2000" dirty="0"/>
          </a:p>
          <a:p>
            <a:pPr>
              <a:lnSpc>
                <a:spcPts val="855"/>
              </a:lnSpc>
              <a:defRPr/>
            </a:pPr>
            <a:endParaRPr lang="en-US" altLang="zh-CN" sz="2000" dirty="0"/>
          </a:p>
          <a:p>
            <a:pPr>
              <a:lnSpc>
                <a:spcPts val="1796"/>
              </a:lnSpc>
              <a:tabLst>
                <a:tab pos="86878" algn="l"/>
              </a:tabLst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android.app.Activity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类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：因为几乎所有的活动（activities）都是与用户</a:t>
            </a:r>
          </a:p>
          <a:p>
            <a:pPr>
              <a:lnSpc>
                <a:spcPts val="2138"/>
              </a:lnSpc>
              <a:tabLst>
                <a:tab pos="86878" algn="l"/>
              </a:tabLst>
              <a:defRPr/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交互的，所以Activity类关注创建窗口，</a:t>
            </a:r>
            <a:r>
              <a:rPr lang="en-US" altLang="zh-CN" sz="1600" dirty="0">
                <a:solidFill>
                  <a:srgbClr val="B90000"/>
                </a:solidFill>
                <a:latin typeface="Times New Roman" pitchFamily="18" charset="0"/>
                <a:cs typeface="Times New Roman" pitchFamily="18" charset="0"/>
              </a:rPr>
              <a:t>可以用方法setContentView(View)</a:t>
            </a:r>
          </a:p>
          <a:p>
            <a:pPr>
              <a:lnSpc>
                <a:spcPts val="2138"/>
              </a:lnSpc>
              <a:tabLst>
                <a:tab pos="86878" algn="l"/>
              </a:tabLst>
              <a:defRPr/>
            </a:pPr>
            <a:r>
              <a:rPr lang="en-US" altLang="zh-CN" sz="1600" dirty="0">
                <a:solidFill>
                  <a:srgbClr val="B90000"/>
                </a:solidFill>
                <a:latin typeface="Times New Roman" pitchFamily="18" charset="0"/>
                <a:cs typeface="Times New Roman" pitchFamily="18" charset="0"/>
              </a:rPr>
              <a:t>将自己的UI放到里面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。然而活动通常以全屏的方式展示给用户，也可以以浮动</a:t>
            </a:r>
          </a:p>
          <a:p>
            <a:pPr>
              <a:lnSpc>
                <a:spcPts val="2138"/>
              </a:lnSpc>
              <a:tabLst>
                <a:tab pos="86878" algn="l"/>
              </a:tabLst>
              <a:defRPr/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窗口或嵌入在另外一个活动中。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有两个方法几乎所有的Activity子类都实现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grpSp>
        <p:nvGrpSpPr>
          <p:cNvPr id="65540" name="组合 2"/>
          <p:cNvGrpSpPr>
            <a:grpSpLocks/>
          </p:cNvGrpSpPr>
          <p:nvPr/>
        </p:nvGrpSpPr>
        <p:grpSpPr bwMode="auto">
          <a:xfrm>
            <a:off x="966788" y="2529562"/>
            <a:ext cx="7814647" cy="3636893"/>
            <a:chOff x="876300" y="2405692"/>
            <a:chExt cx="7814648" cy="3638231"/>
          </a:xfrm>
        </p:grpSpPr>
        <p:sp>
          <p:nvSpPr>
            <p:cNvPr id="6" name="TextBox 1"/>
            <p:cNvSpPr txBox="1"/>
            <p:nvPr/>
          </p:nvSpPr>
          <p:spPr>
            <a:xfrm>
              <a:off x="876300" y="2528888"/>
              <a:ext cx="206554" cy="2817192"/>
            </a:xfrm>
            <a:prstGeom prst="rect">
              <a:avLst/>
            </a:prstGeom>
            <a:noFill/>
          </p:spPr>
          <p:txBody>
            <a:bodyPr wrap="square" lIns="0" tIns="0" rIns="0">
              <a:spAutoFit/>
            </a:bodyPr>
            <a:lstStyle/>
            <a:p>
              <a:pPr>
                <a:lnSpc>
                  <a:spcPts val="855"/>
                </a:lnSpc>
                <a:defRPr/>
              </a:pPr>
              <a:r>
                <a:rPr lang="en-US" altLang="zh-CN" sz="2000" dirty="0">
                  <a:solidFill>
                    <a:srgbClr val="CC0000"/>
                  </a:solidFill>
                  <a:latin typeface="Wingdings" pitchFamily="18" charset="0"/>
                  <a:cs typeface="Wingdings" pitchFamily="18" charset="0"/>
                </a:rPr>
                <a:t></a:t>
              </a:r>
            </a:p>
            <a:p>
              <a:pPr>
                <a:lnSpc>
                  <a:spcPts val="855"/>
                </a:lnSpc>
                <a:defRPr/>
              </a:pPr>
              <a:endParaRPr lang="en-US" altLang="zh-CN" sz="2000" dirty="0"/>
            </a:p>
            <a:p>
              <a:pPr>
                <a:lnSpc>
                  <a:spcPts val="855"/>
                </a:lnSpc>
                <a:defRPr/>
              </a:pPr>
              <a:endParaRPr lang="en-US" altLang="zh-CN" sz="2000" dirty="0"/>
            </a:p>
            <a:p>
              <a:pPr>
                <a:lnSpc>
                  <a:spcPts val="855"/>
                </a:lnSpc>
                <a:defRPr/>
              </a:pPr>
              <a:endParaRPr lang="en-US" altLang="zh-CN" sz="2000" dirty="0"/>
            </a:p>
            <a:p>
              <a:pPr>
                <a:lnSpc>
                  <a:spcPts val="855"/>
                </a:lnSpc>
                <a:defRPr/>
              </a:pPr>
              <a:endParaRPr lang="en-US" altLang="zh-CN" sz="2000" dirty="0"/>
            </a:p>
            <a:p>
              <a:pPr>
                <a:lnSpc>
                  <a:spcPts val="855"/>
                </a:lnSpc>
                <a:defRPr/>
              </a:pPr>
              <a:endParaRPr lang="en-US" altLang="zh-CN" sz="2000" dirty="0"/>
            </a:p>
            <a:p>
              <a:pPr>
                <a:lnSpc>
                  <a:spcPts val="855"/>
                </a:lnSpc>
                <a:defRPr/>
              </a:pPr>
              <a:endParaRPr lang="en-US" altLang="zh-CN" sz="2000" dirty="0"/>
            </a:p>
            <a:p>
              <a:pPr>
                <a:lnSpc>
                  <a:spcPts val="855"/>
                </a:lnSpc>
                <a:defRPr/>
              </a:pPr>
              <a:endParaRPr lang="en-US" altLang="zh-CN" sz="2000" dirty="0"/>
            </a:p>
            <a:p>
              <a:pPr>
                <a:lnSpc>
                  <a:spcPts val="855"/>
                </a:lnSpc>
                <a:defRPr/>
              </a:pPr>
              <a:endParaRPr lang="en-US" altLang="zh-CN" sz="2000" dirty="0"/>
            </a:p>
            <a:p>
              <a:pPr>
                <a:lnSpc>
                  <a:spcPts val="855"/>
                </a:lnSpc>
                <a:defRPr/>
              </a:pPr>
              <a:endParaRPr lang="en-US" altLang="zh-CN" sz="2000" dirty="0"/>
            </a:p>
            <a:p>
              <a:pPr>
                <a:lnSpc>
                  <a:spcPts val="855"/>
                </a:lnSpc>
                <a:defRPr/>
              </a:pPr>
              <a:endParaRPr lang="en-US" altLang="zh-CN" sz="2000" dirty="0"/>
            </a:p>
            <a:p>
              <a:pPr>
                <a:lnSpc>
                  <a:spcPts val="855"/>
                </a:lnSpc>
                <a:defRPr/>
              </a:pPr>
              <a:endParaRPr lang="en-US" altLang="zh-CN" sz="2000" dirty="0"/>
            </a:p>
            <a:p>
              <a:pPr>
                <a:lnSpc>
                  <a:spcPts val="855"/>
                </a:lnSpc>
                <a:defRPr/>
              </a:pPr>
              <a:endParaRPr lang="en-US" altLang="zh-CN" sz="2000" dirty="0"/>
            </a:p>
            <a:p>
              <a:pPr>
                <a:lnSpc>
                  <a:spcPts val="855"/>
                </a:lnSpc>
                <a:defRPr/>
              </a:pPr>
              <a:endParaRPr lang="en-US" altLang="zh-CN" sz="2000" dirty="0"/>
            </a:p>
            <a:p>
              <a:pPr>
                <a:lnSpc>
                  <a:spcPts val="855"/>
                </a:lnSpc>
                <a:defRPr/>
              </a:pPr>
              <a:endParaRPr lang="en-US" altLang="zh-CN" sz="2000" dirty="0"/>
            </a:p>
            <a:p>
              <a:pPr>
                <a:lnSpc>
                  <a:spcPts val="855"/>
                </a:lnSpc>
                <a:defRPr/>
              </a:pPr>
              <a:endParaRPr lang="en-US" altLang="zh-CN" sz="2000" dirty="0"/>
            </a:p>
            <a:p>
              <a:pPr>
                <a:lnSpc>
                  <a:spcPts val="855"/>
                </a:lnSpc>
                <a:defRPr/>
              </a:pPr>
              <a:endParaRPr lang="en-US" altLang="zh-CN" sz="2000" dirty="0"/>
            </a:p>
            <a:p>
              <a:pPr>
                <a:lnSpc>
                  <a:spcPts val="855"/>
                </a:lnSpc>
                <a:defRPr/>
              </a:pPr>
              <a:endParaRPr lang="en-US" altLang="zh-CN" sz="2000" dirty="0"/>
            </a:p>
            <a:p>
              <a:pPr>
                <a:lnSpc>
                  <a:spcPts val="855"/>
                </a:lnSpc>
                <a:defRPr/>
              </a:pPr>
              <a:endParaRPr lang="en-US" altLang="zh-CN" sz="2000" dirty="0" smtClean="0"/>
            </a:p>
            <a:p>
              <a:pPr>
                <a:lnSpc>
                  <a:spcPts val="855"/>
                </a:lnSpc>
                <a:defRPr/>
              </a:pPr>
              <a:endParaRPr lang="en-US" altLang="zh-CN" sz="2000" dirty="0"/>
            </a:p>
            <a:p>
              <a:pPr>
                <a:lnSpc>
                  <a:spcPts val="855"/>
                </a:lnSpc>
                <a:defRPr/>
              </a:pPr>
              <a:endParaRPr lang="en-US" altLang="zh-CN" sz="2000" dirty="0" smtClean="0"/>
            </a:p>
            <a:p>
              <a:pPr>
                <a:lnSpc>
                  <a:spcPts val="855"/>
                </a:lnSpc>
                <a:defRPr/>
              </a:pPr>
              <a:endParaRPr lang="en-US" altLang="zh-CN" sz="2000" dirty="0"/>
            </a:p>
            <a:p>
              <a:pPr>
                <a:lnSpc>
                  <a:spcPts val="855"/>
                </a:lnSpc>
                <a:defRPr/>
              </a:pPr>
              <a:r>
                <a:rPr lang="en-US" altLang="zh-CN" sz="2000" dirty="0">
                  <a:solidFill>
                    <a:srgbClr val="CC0000"/>
                  </a:solidFill>
                  <a:latin typeface="Wingdings" pitchFamily="18" charset="0"/>
                  <a:cs typeface="Wingdings" pitchFamily="18" charset="0"/>
                </a:rPr>
                <a:t></a:t>
              </a:r>
            </a:p>
            <a:p>
              <a:pPr>
                <a:lnSpc>
                  <a:spcPts val="855"/>
                </a:lnSpc>
                <a:defRPr/>
              </a:pPr>
              <a:endParaRPr lang="en-US" altLang="zh-CN" sz="2000" dirty="0"/>
            </a:p>
          </p:txBody>
        </p:sp>
        <p:sp>
          <p:nvSpPr>
            <p:cNvPr id="65543" name="TextBox 1"/>
            <p:cNvSpPr txBox="1">
              <a:spLocks noChangeArrowheads="1"/>
            </p:cNvSpPr>
            <p:nvPr/>
          </p:nvSpPr>
          <p:spPr bwMode="auto">
            <a:xfrm>
              <a:off x="1082854" y="2405692"/>
              <a:ext cx="7608094" cy="3638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onCreate</a:t>
              </a:r>
              <a:r>
                <a:rPr lang="en-US" altLang="zh-CN" sz="1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(Bundle</a:t>
              </a: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)：</a:t>
              </a: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</a:pPr>
              <a:endParaRPr lang="en-US" altLang="zh-CN" dirty="0">
                <a:latin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初始化活动（Activity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），</a:t>
              </a:r>
              <a:r>
                <a:rPr lang="en-US" altLang="zh-CN" sz="18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例如完成一些图形的绘制。最重要的是，</a:t>
              </a:r>
              <a:r>
                <a:rPr lang="en-US" altLang="zh-CN" sz="180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在这个方法里通常将布局资源</a:t>
              </a:r>
              <a:r>
                <a:rPr lang="en-US" altLang="zh-CN" sz="18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（layout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resource）调用setContentView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8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18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方法定义你的UI，</a:t>
              </a:r>
              <a:r>
                <a:rPr lang="en-US" altLang="zh-CN" sz="180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和用</a:t>
              </a:r>
              <a:r>
                <a:rPr lang="en-US" altLang="zh-CN" sz="1800" dirty="0" err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findViewById</a:t>
              </a:r>
              <a:r>
                <a:rPr lang="en-US" altLang="zh-CN" sz="180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1800" dirty="0" err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int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altLang="zh-CN" sz="18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在你的UI中检索你需要编程</a:t>
              </a:r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的</a:t>
              </a:r>
              <a:r>
                <a:rPr lang="en-US" altLang="zh-CN" sz="1800" dirty="0" err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交互的小部件</a:t>
              </a:r>
              <a:endPara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widgets</a:t>
              </a:r>
              <a:r>
                <a:rPr lang="en-US" altLang="zh-CN" sz="180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）。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setContentView指定由哪个文件指定布局（main.xml），</a:t>
              </a:r>
              <a:r>
                <a:rPr lang="en-US" altLang="zh-CN" sz="18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可以将这个界面显示出来，然后进行相关操作，操作会被包装成为一个意图，然后这个意图对应有相关的activity进行处理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。</a:t>
              </a: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</a:pPr>
              <a:endParaRPr lang="en-US" altLang="zh-CN" dirty="0">
                <a:latin typeface="Arial" panose="020B0604020202020204" pitchFamily="34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800" dirty="0" err="1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onPause</a:t>
              </a: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()：</a:t>
              </a: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</a:pPr>
              <a:endParaRPr lang="en-US" altLang="zh-CN" dirty="0">
                <a:latin typeface="Arial" panose="020B0604020202020204" pitchFamily="34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处理当离开活动时要做的事情。用户做的所有改变应该在这里提交（通常ContentProvider保存数据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）。</a:t>
              </a:r>
            </a:p>
          </p:txBody>
        </p:sp>
      </p:grp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r>
              <a:rPr lang="en-US" altLang="zh-CN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39</a:t>
            </a:r>
            <a:endParaRPr lang="en-US" altLang="zh-CN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兼容性好，支持各种屏幕大小、硬件组合</a:t>
            </a:r>
            <a:endParaRPr lang="en-US" altLang="zh-CN" sz="2800" dirty="0" smtClean="0"/>
          </a:p>
          <a:p>
            <a:pPr lvl="1" eaLnBrk="1" hangingPunct="1"/>
            <a:r>
              <a:rPr lang="en-US" altLang="zh-CN" sz="2400" dirty="0" smtClean="0"/>
              <a:t>Camera</a:t>
            </a:r>
          </a:p>
          <a:p>
            <a:pPr lvl="1" eaLnBrk="1" hangingPunct="1"/>
            <a:r>
              <a:rPr lang="en-US" altLang="zh-CN" sz="2400" dirty="0" smtClean="0"/>
              <a:t>Compass</a:t>
            </a:r>
          </a:p>
          <a:p>
            <a:pPr lvl="1" eaLnBrk="1" hangingPunct="1"/>
            <a:r>
              <a:rPr lang="en-US" altLang="zh-CN" sz="2400" dirty="0" smtClean="0"/>
              <a:t>GPS</a:t>
            </a:r>
            <a:r>
              <a:rPr lang="zh-CN" altLang="en-US" sz="2400" dirty="0" smtClean="0"/>
              <a:t>等</a:t>
            </a:r>
            <a:endParaRPr lang="en-US" altLang="zh-CN" sz="2400" dirty="0" smtClean="0"/>
          </a:p>
          <a:p>
            <a:pPr eaLnBrk="1" hangingPunct="1"/>
            <a:r>
              <a:rPr lang="en-US" altLang="zh-CN" sz="2800" dirty="0" smtClean="0"/>
              <a:t>Mashup</a:t>
            </a:r>
            <a:r>
              <a:rPr lang="zh-CN" altLang="en-US" sz="2800" dirty="0" smtClean="0"/>
              <a:t>能力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400" dirty="0" smtClean="0"/>
              <a:t>整合不同服务创造新应用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例如：相机</a:t>
            </a:r>
            <a:r>
              <a:rPr lang="en-US" altLang="zh-CN" sz="2400" dirty="0" smtClean="0"/>
              <a:t>+GPS </a:t>
            </a:r>
            <a:r>
              <a:rPr lang="zh-CN" altLang="en-US" sz="2400" dirty="0" smtClean="0"/>
              <a:t>＝ 位置自动显示在照片上</a:t>
            </a:r>
            <a:endParaRPr lang="en-US" altLang="zh-CN" sz="24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zh-CN" altLang="en-US" sz="2800" dirty="0" smtClean="0"/>
          </a:p>
        </p:txBody>
      </p:sp>
      <p:sp>
        <p:nvSpPr>
          <p:cNvPr id="13315" name="标题 1"/>
          <p:cNvSpPr>
            <a:spLocks noGrp="1"/>
          </p:cNvSpPr>
          <p:nvPr>
            <p:ph type="title"/>
          </p:nvPr>
        </p:nvSpPr>
        <p:spPr>
          <a:xfrm>
            <a:off x="1069975" y="76200"/>
            <a:ext cx="7858125" cy="114300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为什么学习</a:t>
            </a:r>
            <a:r>
              <a:rPr lang="en-US" altLang="zh-CN" sz="4000" smtClean="0"/>
              <a:t>Android</a:t>
            </a:r>
            <a:r>
              <a:rPr lang="zh-CN" altLang="en-US" sz="4000" smtClean="0"/>
              <a:t>开发（续）</a:t>
            </a:r>
          </a:p>
        </p:txBody>
      </p:sp>
      <p:sp>
        <p:nvSpPr>
          <p:cNvPr id="2355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fld id="{5BAADD30-0972-4040-9B52-7E82738D1355}" type="slidenum">
              <a:rPr lang="en-US" altLang="zh-CN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4</a:t>
            </a:fld>
            <a:endParaRPr lang="en-US" altLang="zh-CN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638300"/>
            <a:ext cx="157163" cy="120015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454"/>
              </a:lnSpc>
              <a:defRPr/>
            </a:pPr>
            <a:r>
              <a:rPr lang="en-US" altLang="zh-CN" sz="1370" dirty="0">
                <a:solidFill>
                  <a:srgbClr val="CC0000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2138"/>
              </a:lnSpc>
              <a:defRPr/>
            </a:pPr>
            <a:r>
              <a:rPr lang="en-US" altLang="zh-CN" sz="1539" dirty="0">
                <a:solidFill>
                  <a:srgbClr val="CC0000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368425" y="533400"/>
            <a:ext cx="7521575" cy="2303463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3164"/>
              </a:lnSpc>
              <a:tabLst>
                <a:tab pos="86878" algn="l"/>
              </a:tabLst>
              <a:defRPr/>
            </a:pPr>
            <a:r>
              <a:rPr lang="en-US" altLang="zh-CN" dirty="0"/>
              <a:t>	</a:t>
            </a:r>
            <a:r>
              <a:rPr lang="en-US" altLang="zh-CN" sz="3247" dirty="0">
                <a:latin typeface="Times New Roman" pitchFamily="18" charset="0"/>
                <a:cs typeface="Times New Roman" pitchFamily="18" charset="0"/>
              </a:rPr>
              <a:t>程序说明</a:t>
            </a:r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1710"/>
              </a:lnSpc>
              <a:tabLst>
                <a:tab pos="86878" algn="l"/>
              </a:tabLst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导入类android.app.Activity和android.os.Bundle，HelloWorld类继承自Activity</a:t>
            </a:r>
          </a:p>
          <a:p>
            <a:pPr>
              <a:lnSpc>
                <a:spcPts val="855"/>
              </a:lnSpc>
              <a:defRPr/>
            </a:pPr>
            <a:endParaRPr lang="en-US" altLang="zh-CN" sz="2800" dirty="0"/>
          </a:p>
          <a:p>
            <a:pPr>
              <a:lnSpc>
                <a:spcPts val="2394"/>
              </a:lnSpc>
              <a:tabLst>
                <a:tab pos="86878" algn="l"/>
              </a:tabLst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且重写了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onCreate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方法。</a:t>
            </a:r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2223"/>
              </a:lnSpc>
              <a:tabLst>
                <a:tab pos="86878" algn="l"/>
              </a:tabLst>
              <a:defRPr/>
            </a:pPr>
            <a:r>
              <a:rPr lang="en-US" altLang="zh-CN" sz="1539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@Override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76325" y="3048000"/>
            <a:ext cx="71438" cy="2611438"/>
          </a:xfrm>
          <a:prstGeom prst="rect">
            <a:avLst/>
          </a:prstGeom>
          <a:noFill/>
        </p:spPr>
        <p:txBody>
          <a:bodyPr lIns="0" tIns="0" rIns="0">
            <a:spAutoFit/>
          </a:bodyPr>
          <a:lstStyle/>
          <a:p>
            <a:pPr>
              <a:lnSpc>
                <a:spcPts val="1283"/>
              </a:lnSpc>
              <a:defRPr/>
            </a:pPr>
            <a:r>
              <a:rPr lang="en-US" altLang="zh-CN" sz="1195" dirty="0">
                <a:solidFill>
                  <a:srgbClr val="CC00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855"/>
              </a:lnSpc>
              <a:defRPr/>
            </a:pPr>
            <a:endParaRPr lang="en-US" altLang="zh-CN" dirty="0"/>
          </a:p>
          <a:p>
            <a:pPr>
              <a:lnSpc>
                <a:spcPts val="1625"/>
              </a:lnSpc>
              <a:defRPr/>
            </a:pPr>
            <a:r>
              <a:rPr lang="en-US" altLang="zh-CN" sz="1195" dirty="0">
                <a:solidFill>
                  <a:srgbClr val="CC00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66565" name="TextBox 1"/>
          <p:cNvSpPr txBox="1">
            <a:spLocks noChangeArrowheads="1"/>
          </p:cNvSpPr>
          <p:nvPr/>
        </p:nvSpPr>
        <p:spPr bwMode="auto">
          <a:xfrm>
            <a:off x="1362075" y="2971800"/>
            <a:ext cx="7153275" cy="316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994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994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994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994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994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994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994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994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994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在重写父类的onCreate时，在方法前面加上@Override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系统可以帮你检查方法的正确性。例如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reate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(Bundle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savedInstanceState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){…….}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这种写法是正确的，若写成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reate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(Bundle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savedInstanceState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){…….}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这样编译器会报如下错误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oncreate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(Bundle)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implement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supertype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，以确保正确重写onCreate方法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。（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因为oncreate应该为onCreate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ts val="900"/>
              </a:lnSpc>
              <a:spcBef>
                <a:spcPct val="0"/>
              </a:spcBef>
              <a:buFontTx/>
              <a:buNone/>
            </a:pPr>
            <a:endParaRPr lang="en-US" altLang="zh-CN" sz="2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若不加@Override，则编译器将不会检测出错误，会认为你新定义了一个方法oncreate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r>
              <a:rPr lang="en-US" altLang="zh-CN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40</a:t>
            </a:r>
            <a:endParaRPr lang="en-US" altLang="zh-CN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457199" y="1295400"/>
            <a:ext cx="8229600" cy="4525963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严格遵循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定义规则的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指定</a:t>
            </a:r>
            <a:r>
              <a:rPr lang="en-US" altLang="zh-CN" dirty="0" smtClean="0"/>
              <a:t>encoding=”utf-8″</a:t>
            </a:r>
            <a:endParaRPr lang="zh-CN" alt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 err="1" smtClean="0">
                <a:solidFill>
                  <a:srgbClr val="FF0000"/>
                </a:solidFill>
              </a:rPr>
              <a:t>LinearLayout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xmlns:android</a:t>
            </a:r>
            <a:r>
              <a:rPr lang="en-US" altLang="zh-CN" dirty="0" smtClean="0">
                <a:solidFill>
                  <a:srgbClr val="FF0000"/>
                </a:solidFill>
              </a:rPr>
              <a:t>=“http://schemas.android.com/</a:t>
            </a:r>
            <a:r>
              <a:rPr lang="en-US" altLang="zh-CN" dirty="0" err="1" smtClean="0">
                <a:solidFill>
                  <a:srgbClr val="FF0000"/>
                </a:solidFill>
              </a:rPr>
              <a:t>apk</a:t>
            </a:r>
            <a:r>
              <a:rPr lang="en-US" altLang="zh-CN" dirty="0" smtClean="0">
                <a:solidFill>
                  <a:srgbClr val="FF0000"/>
                </a:solidFill>
              </a:rPr>
              <a:t>/res/android”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err="1" smtClean="0">
                <a:solidFill>
                  <a:srgbClr val="FF0000"/>
                </a:solidFill>
              </a:rPr>
              <a:t>android:orientation</a:t>
            </a:r>
            <a:r>
              <a:rPr lang="en-US" altLang="zh-CN" dirty="0" smtClean="0">
                <a:solidFill>
                  <a:srgbClr val="FF0000"/>
                </a:solidFill>
              </a:rPr>
              <a:t>=“vertical”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err="1" smtClean="0">
                <a:solidFill>
                  <a:srgbClr val="FF0000"/>
                </a:solidFill>
              </a:rPr>
              <a:t>android:layout_width</a:t>
            </a:r>
            <a:r>
              <a:rPr lang="en-US" altLang="zh-CN" dirty="0" smtClean="0">
                <a:solidFill>
                  <a:srgbClr val="FF0000"/>
                </a:solidFill>
              </a:rPr>
              <a:t>=“</a:t>
            </a:r>
            <a:r>
              <a:rPr lang="en-US" altLang="zh-CN" dirty="0" err="1" smtClean="0">
                <a:solidFill>
                  <a:srgbClr val="FF0000"/>
                </a:solidFill>
              </a:rPr>
              <a:t>fill_parent</a:t>
            </a:r>
            <a:r>
              <a:rPr lang="en-US" altLang="zh-CN" dirty="0" smtClean="0">
                <a:solidFill>
                  <a:srgbClr val="FF0000"/>
                </a:solidFill>
              </a:rPr>
              <a:t>”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err="1" smtClean="0">
                <a:solidFill>
                  <a:srgbClr val="FF0000"/>
                </a:solidFill>
              </a:rPr>
              <a:t>android:layout_height</a:t>
            </a:r>
            <a:r>
              <a:rPr lang="en-US" altLang="zh-CN" dirty="0" smtClean="0">
                <a:solidFill>
                  <a:srgbClr val="FF0000"/>
                </a:solidFill>
              </a:rPr>
              <a:t>=“</a:t>
            </a:r>
            <a:r>
              <a:rPr lang="en-US" altLang="zh-CN" dirty="0" err="1" smtClean="0">
                <a:solidFill>
                  <a:srgbClr val="FF0000"/>
                </a:solidFill>
              </a:rPr>
              <a:t>fill_parent</a:t>
            </a:r>
            <a:r>
              <a:rPr lang="en-US" altLang="zh-CN" dirty="0" smtClean="0">
                <a:solidFill>
                  <a:srgbClr val="FF0000"/>
                </a:solidFill>
              </a:rPr>
              <a:t>”&gt; 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&lt;/</a:t>
            </a:r>
            <a:r>
              <a:rPr lang="en-US" altLang="zh-CN" dirty="0" err="1" smtClean="0">
                <a:solidFill>
                  <a:srgbClr val="FF0000"/>
                </a:solidFill>
              </a:rPr>
              <a:t>LinearLayout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“</a:t>
            </a:r>
            <a:r>
              <a:rPr lang="en-US" altLang="zh-CN" dirty="0" err="1" smtClean="0"/>
              <a:t>LinearLayout</a:t>
            </a:r>
            <a:r>
              <a:rPr lang="zh-CN" altLang="en-US" dirty="0" smtClean="0"/>
              <a:t>”是一种常用的样式配置方案，以上下或左右线性布局安排元素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“</a:t>
            </a:r>
            <a:r>
              <a:rPr lang="en-US" altLang="zh-CN" dirty="0" err="1" smtClean="0">
                <a:solidFill>
                  <a:srgbClr val="FF0000"/>
                </a:solidFill>
              </a:rPr>
              <a:t>xmlns:android</a:t>
            </a:r>
            <a:r>
              <a:rPr lang="en-US" altLang="zh-CN" dirty="0" smtClean="0">
                <a:solidFill>
                  <a:srgbClr val="FF0000"/>
                </a:solidFill>
              </a:rPr>
              <a:t>=”http://schemas.android.com/</a:t>
            </a:r>
            <a:r>
              <a:rPr lang="en-US" altLang="zh-CN" dirty="0" err="1" smtClean="0">
                <a:solidFill>
                  <a:srgbClr val="FF0000"/>
                </a:solidFill>
              </a:rPr>
              <a:t>apk</a:t>
            </a:r>
            <a:r>
              <a:rPr lang="en-US" altLang="zh-CN" dirty="0" smtClean="0">
                <a:solidFill>
                  <a:srgbClr val="FF0000"/>
                </a:solidFill>
              </a:rPr>
              <a:t>/res/android”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r>
              <a:rPr lang="zh-CN" altLang="en-US" dirty="0" smtClean="0"/>
              <a:t>，这是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命名空间的声明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它是告诉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的工具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你将要涉及到公共的属性已被定义在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命名空间。在每一个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的布局文件的最外边的标签必须有这个属性。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再往下就是具体的该元素的属性配置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 smtClean="0"/>
          </a:p>
        </p:txBody>
      </p:sp>
      <p:sp>
        <p:nvSpPr>
          <p:cNvPr id="67587" name="标题 3"/>
          <p:cNvSpPr>
            <a:spLocks noGrp="1"/>
          </p:cNvSpPr>
          <p:nvPr>
            <p:ph type="title"/>
          </p:nvPr>
        </p:nvSpPr>
        <p:spPr>
          <a:xfrm>
            <a:off x="642937" y="10236"/>
            <a:ext cx="7858125" cy="114300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布局文件</a:t>
            </a:r>
            <a:r>
              <a:rPr lang="en-US" altLang="zh-CN" sz="4000" smtClean="0"/>
              <a:t>main.xml</a:t>
            </a:r>
            <a:endParaRPr lang="zh-CN" altLang="en-US" sz="40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fld id="{2A03FC04-9F4B-4C90-9517-2F8C9AC8CE50}" type="slidenum">
              <a:rPr lang="en-US" altLang="zh-CN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41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250825" y="1447800"/>
            <a:ext cx="8642350" cy="3416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rgbClr val="0066FF"/>
                </a:solidFill>
                <a:latin typeface="Courier New" pitchFamily="49" charset="0"/>
              </a:rPr>
              <a:t>&lt;?xml version="1.0" encoding="utf-8"?&gt;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0066FF"/>
                </a:solidFill>
                <a:latin typeface="Courier New" pitchFamily="49" charset="0"/>
              </a:rPr>
              <a:t>&lt;</a:t>
            </a:r>
            <a:r>
              <a:rPr lang="en-US" altLang="zh-CN" dirty="0" err="1" smtClean="0">
                <a:solidFill>
                  <a:srgbClr val="0066FF"/>
                </a:solidFill>
                <a:latin typeface="Courier New" pitchFamily="49" charset="0"/>
              </a:rPr>
              <a:t>LinearLayout</a:t>
            </a:r>
            <a:r>
              <a:rPr lang="en-US" altLang="zh-CN" dirty="0" smtClean="0">
                <a:solidFill>
                  <a:srgbClr val="0066FF"/>
                </a:solidFill>
                <a:latin typeface="Courier New" pitchFamily="49" charset="0"/>
              </a:rPr>
              <a:t> </a:t>
            </a:r>
            <a:r>
              <a:rPr lang="en-US" altLang="zh-CN" dirty="0" err="1" smtClean="0">
                <a:solidFill>
                  <a:srgbClr val="0066FF"/>
                </a:solidFill>
                <a:latin typeface="Courier New" pitchFamily="49" charset="0"/>
              </a:rPr>
              <a:t>xmlns:android</a:t>
            </a:r>
            <a:r>
              <a:rPr lang="en-US" altLang="zh-CN" dirty="0" smtClean="0">
                <a:solidFill>
                  <a:srgbClr val="0066FF"/>
                </a:solidFill>
                <a:latin typeface="Courier New" pitchFamily="49" charset="0"/>
              </a:rPr>
              <a:t>="http://schemas.android.com/</a:t>
            </a:r>
            <a:r>
              <a:rPr lang="en-US" altLang="zh-CN" dirty="0" err="1" smtClean="0">
                <a:solidFill>
                  <a:srgbClr val="0066FF"/>
                </a:solidFill>
                <a:latin typeface="Courier New" pitchFamily="49" charset="0"/>
              </a:rPr>
              <a:t>apk</a:t>
            </a:r>
            <a:r>
              <a:rPr lang="en-US" altLang="zh-CN" dirty="0" smtClean="0">
                <a:solidFill>
                  <a:srgbClr val="0066FF"/>
                </a:solidFill>
                <a:latin typeface="Courier New" pitchFamily="49" charset="0"/>
              </a:rPr>
              <a:t>/res/android"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0066FF"/>
                </a:solidFill>
                <a:latin typeface="Courier New" pitchFamily="49" charset="0"/>
              </a:rPr>
              <a:t>    </a:t>
            </a:r>
            <a:r>
              <a:rPr lang="en-US" altLang="zh-CN" dirty="0" err="1" smtClean="0">
                <a:solidFill>
                  <a:srgbClr val="0066FF"/>
                </a:solidFill>
                <a:latin typeface="Courier New" pitchFamily="49" charset="0"/>
              </a:rPr>
              <a:t>android:orientation</a:t>
            </a:r>
            <a:r>
              <a:rPr lang="en-US" altLang="zh-CN" dirty="0" smtClean="0">
                <a:solidFill>
                  <a:srgbClr val="0066FF"/>
                </a:solidFill>
                <a:latin typeface="Courier New" pitchFamily="49" charset="0"/>
              </a:rPr>
              <a:t>="vertical"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0066FF"/>
                </a:solidFill>
                <a:latin typeface="Courier New" pitchFamily="49" charset="0"/>
              </a:rPr>
              <a:t>    </a:t>
            </a:r>
            <a:r>
              <a:rPr lang="en-US" altLang="zh-CN" dirty="0" err="1" smtClean="0">
                <a:solidFill>
                  <a:srgbClr val="0066FF"/>
                </a:solidFill>
                <a:latin typeface="Courier New" pitchFamily="49" charset="0"/>
              </a:rPr>
              <a:t>android:layout_width</a:t>
            </a:r>
            <a:r>
              <a:rPr lang="en-US" altLang="zh-CN" dirty="0" smtClean="0">
                <a:solidFill>
                  <a:srgbClr val="0066FF"/>
                </a:solidFill>
                <a:latin typeface="Courier New" pitchFamily="49" charset="0"/>
              </a:rPr>
              <a:t>="</a:t>
            </a:r>
            <a:r>
              <a:rPr lang="en-US" altLang="zh-CN" dirty="0" err="1" smtClean="0">
                <a:solidFill>
                  <a:srgbClr val="0066FF"/>
                </a:solidFill>
                <a:latin typeface="Courier New" pitchFamily="49" charset="0"/>
              </a:rPr>
              <a:t>fill_parent</a:t>
            </a:r>
            <a:r>
              <a:rPr lang="en-US" altLang="zh-CN" dirty="0" smtClean="0">
                <a:solidFill>
                  <a:srgbClr val="0066FF"/>
                </a:solidFill>
                <a:latin typeface="Courier New" pitchFamily="49" charset="0"/>
              </a:rPr>
              <a:t>"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0066FF"/>
                </a:solidFill>
                <a:latin typeface="Courier New" pitchFamily="49" charset="0"/>
              </a:rPr>
              <a:t>    </a:t>
            </a:r>
            <a:r>
              <a:rPr lang="en-US" altLang="zh-CN" dirty="0" err="1" smtClean="0">
                <a:solidFill>
                  <a:srgbClr val="0066FF"/>
                </a:solidFill>
                <a:latin typeface="Courier New" pitchFamily="49" charset="0"/>
              </a:rPr>
              <a:t>android:layout_height</a:t>
            </a:r>
            <a:r>
              <a:rPr lang="en-US" altLang="zh-CN" dirty="0" smtClean="0">
                <a:solidFill>
                  <a:srgbClr val="0066FF"/>
                </a:solidFill>
                <a:latin typeface="Courier New" pitchFamily="49" charset="0"/>
              </a:rPr>
              <a:t>="</a:t>
            </a:r>
            <a:r>
              <a:rPr lang="en-US" altLang="zh-CN" dirty="0" err="1" smtClean="0">
                <a:solidFill>
                  <a:srgbClr val="0066FF"/>
                </a:solidFill>
                <a:latin typeface="Courier New" pitchFamily="49" charset="0"/>
              </a:rPr>
              <a:t>fill_parent</a:t>
            </a:r>
            <a:r>
              <a:rPr lang="en-US" altLang="zh-CN" dirty="0" smtClean="0">
                <a:solidFill>
                  <a:srgbClr val="0066FF"/>
                </a:solidFill>
                <a:latin typeface="Courier New" pitchFamily="49" charset="0"/>
              </a:rPr>
              <a:t>"&gt;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0066FF"/>
                </a:solidFill>
                <a:latin typeface="Courier New" pitchFamily="49" charset="0"/>
              </a:rPr>
              <a:t>&lt;</a:t>
            </a:r>
            <a:r>
              <a:rPr lang="en-US" altLang="zh-CN" dirty="0" err="1" smtClean="0">
                <a:solidFill>
                  <a:srgbClr val="0066FF"/>
                </a:solidFill>
                <a:latin typeface="Courier New" pitchFamily="49" charset="0"/>
              </a:rPr>
              <a:t>TextView</a:t>
            </a:r>
            <a:r>
              <a:rPr lang="en-US" altLang="zh-CN" dirty="0" smtClean="0">
                <a:solidFill>
                  <a:srgbClr val="0066FF"/>
                </a:solidFill>
                <a:latin typeface="Courier New" pitchFamily="49" charset="0"/>
              </a:rPr>
              <a:t>  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0066FF"/>
                </a:solidFill>
                <a:latin typeface="Courier New" pitchFamily="49" charset="0"/>
              </a:rPr>
              <a:t>    </a:t>
            </a:r>
            <a:r>
              <a:rPr lang="en-US" altLang="zh-CN" dirty="0" err="1" smtClean="0">
                <a:solidFill>
                  <a:srgbClr val="0066FF"/>
                </a:solidFill>
                <a:latin typeface="Courier New" pitchFamily="49" charset="0"/>
              </a:rPr>
              <a:t>android:layout_width</a:t>
            </a:r>
            <a:r>
              <a:rPr lang="en-US" altLang="zh-CN" dirty="0" smtClean="0">
                <a:solidFill>
                  <a:srgbClr val="0066FF"/>
                </a:solidFill>
                <a:latin typeface="Courier New" pitchFamily="49" charset="0"/>
              </a:rPr>
              <a:t>="</a:t>
            </a:r>
            <a:r>
              <a:rPr lang="en-US" altLang="zh-CN" dirty="0" err="1" smtClean="0">
                <a:solidFill>
                  <a:srgbClr val="0066FF"/>
                </a:solidFill>
                <a:latin typeface="Courier New" pitchFamily="49" charset="0"/>
              </a:rPr>
              <a:t>fill_parent</a:t>
            </a:r>
            <a:r>
              <a:rPr lang="en-US" altLang="zh-CN" dirty="0" smtClean="0">
                <a:solidFill>
                  <a:srgbClr val="0066FF"/>
                </a:solidFill>
                <a:latin typeface="Courier New" pitchFamily="49" charset="0"/>
              </a:rPr>
              <a:t>" 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0066FF"/>
                </a:solidFill>
                <a:latin typeface="Courier New" pitchFamily="49" charset="0"/>
              </a:rPr>
              <a:t>    </a:t>
            </a:r>
            <a:r>
              <a:rPr lang="en-US" altLang="zh-CN" dirty="0" err="1" smtClean="0">
                <a:solidFill>
                  <a:srgbClr val="0066FF"/>
                </a:solidFill>
                <a:latin typeface="Courier New" pitchFamily="49" charset="0"/>
              </a:rPr>
              <a:t>android:layout_height</a:t>
            </a:r>
            <a:r>
              <a:rPr lang="en-US" altLang="zh-CN" dirty="0" smtClean="0">
                <a:solidFill>
                  <a:srgbClr val="0066FF"/>
                </a:solidFill>
                <a:latin typeface="Courier New" pitchFamily="49" charset="0"/>
              </a:rPr>
              <a:t>="</a:t>
            </a:r>
            <a:r>
              <a:rPr lang="en-US" altLang="zh-CN" dirty="0" err="1" smtClean="0">
                <a:solidFill>
                  <a:srgbClr val="0066FF"/>
                </a:solidFill>
                <a:latin typeface="Courier New" pitchFamily="49" charset="0"/>
              </a:rPr>
              <a:t>wrap_content</a:t>
            </a:r>
            <a:r>
              <a:rPr lang="en-US" altLang="zh-CN" dirty="0" smtClean="0">
                <a:solidFill>
                  <a:srgbClr val="0066FF"/>
                </a:solidFill>
                <a:latin typeface="Courier New" pitchFamily="49" charset="0"/>
              </a:rPr>
              <a:t>" 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0066FF"/>
                </a:solidFill>
                <a:latin typeface="Courier New" pitchFamily="49" charset="0"/>
              </a:rPr>
              <a:t>    </a:t>
            </a:r>
            <a:r>
              <a:rPr lang="en-US" altLang="zh-CN" dirty="0" err="1" smtClean="0">
                <a:solidFill>
                  <a:srgbClr val="FF0000"/>
                </a:solidFill>
                <a:latin typeface="Courier New" pitchFamily="49" charset="0"/>
              </a:rPr>
              <a:t>android:text</a:t>
            </a:r>
            <a:r>
              <a:rPr lang="en-US" altLang="zh-CN" dirty="0" smtClean="0">
                <a:solidFill>
                  <a:srgbClr val="FF0000"/>
                </a:solidFill>
                <a:latin typeface="Courier New" pitchFamily="49" charset="0"/>
              </a:rPr>
              <a:t>="@string/hello"</a:t>
            </a:r>
            <a:r>
              <a:rPr lang="en-US" altLang="zh-CN" dirty="0" smtClean="0">
                <a:solidFill>
                  <a:srgbClr val="0066FF"/>
                </a:solidFill>
                <a:latin typeface="Courier New" pitchFamily="49" charset="0"/>
              </a:rPr>
              <a:t>/&gt;</a:t>
            </a:r>
          </a:p>
          <a:p>
            <a:pPr eaLnBrk="1" hangingPunct="1">
              <a:defRPr/>
            </a:pPr>
            <a:endParaRPr lang="en-US" altLang="zh-CN" dirty="0" smtClean="0">
              <a:solidFill>
                <a:srgbClr val="0066FF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0066FF"/>
                </a:solidFill>
                <a:latin typeface="Courier New" pitchFamily="49" charset="0"/>
              </a:rPr>
              <a:t>&lt;/</a:t>
            </a:r>
            <a:r>
              <a:rPr lang="en-US" altLang="zh-CN" dirty="0" err="1" smtClean="0">
                <a:solidFill>
                  <a:srgbClr val="0066FF"/>
                </a:solidFill>
                <a:latin typeface="Courier New" pitchFamily="49" charset="0"/>
              </a:rPr>
              <a:t>LinearLayout</a:t>
            </a:r>
            <a:r>
              <a:rPr lang="en-US" altLang="zh-CN" dirty="0" smtClean="0">
                <a:solidFill>
                  <a:srgbClr val="0066FF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69635" name="标题 3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086600" cy="8382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UI</a:t>
            </a:r>
            <a:r>
              <a:rPr lang="zh-CN" altLang="en-US" sz="4000" smtClean="0"/>
              <a:t>布局定义</a:t>
            </a:r>
            <a:r>
              <a:rPr lang="en-US" altLang="zh-CN" sz="4000" smtClean="0"/>
              <a:t>main.xml</a:t>
            </a:r>
            <a:endParaRPr lang="zh-CN" altLang="en-US" sz="400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fld id="{1437CB99-5EB3-4EF0-95B1-2B474A42872B}" type="slidenum">
              <a:rPr lang="en-US" altLang="zh-CN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42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3200400" y="5029200"/>
            <a:ext cx="5562600" cy="1357313"/>
          </a:xfrm>
          <a:prstGeom prst="wedgeRoundRectCallout">
            <a:avLst>
              <a:gd name="adj1" fmla="val -36697"/>
              <a:gd name="adj2" fmla="val -86443"/>
              <a:gd name="adj3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CN" sz="2400" dirty="0"/>
              <a:t>“@string/hello”</a:t>
            </a:r>
            <a:r>
              <a:rPr lang="zh-CN" altLang="en-US" sz="2400" dirty="0"/>
              <a:t>是</a:t>
            </a:r>
            <a:r>
              <a:rPr lang="en-US" altLang="zh-CN" sz="2400" dirty="0"/>
              <a:t>android</a:t>
            </a:r>
            <a:r>
              <a:rPr lang="zh-CN" altLang="en-US" sz="2400" dirty="0"/>
              <a:t>的字符串变量引用语法。该字符串变量的取值在</a:t>
            </a:r>
            <a:r>
              <a:rPr lang="en-US" altLang="zh-CN" sz="2400" dirty="0"/>
              <a:t>/res/strings.xml</a:t>
            </a:r>
            <a:r>
              <a:rPr lang="zh-CN" altLang="en-US" sz="2400" dirty="0"/>
              <a:t>里定义</a:t>
            </a:r>
            <a:endParaRPr lang="en-US" altLang="zh-CN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0129"/>
            <a:ext cx="7086600" cy="868362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字符串定义</a:t>
            </a:r>
            <a:r>
              <a:rPr lang="en-US" altLang="zh-CN" sz="4000" smtClean="0"/>
              <a:t>strings.xml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fld id="{A7AA04A3-4EA7-46FE-86A0-18722F664471}" type="slidenum">
              <a:rPr lang="en-US" altLang="zh-CN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43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323850" y="1373188"/>
            <a:ext cx="8640763" cy="16319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 smtClean="0">
                <a:solidFill>
                  <a:srgbClr val="0066FF"/>
                </a:solidFill>
                <a:latin typeface="Courier New" pitchFamily="49" charset="0"/>
              </a:rPr>
              <a:t>&lt;?xml version="1.0" encoding="utf-8"?&gt;</a:t>
            </a:r>
          </a:p>
          <a:p>
            <a:pPr eaLnBrk="1" hangingPunct="1">
              <a:defRPr/>
            </a:pPr>
            <a:r>
              <a:rPr lang="en-US" altLang="zh-CN" sz="2000" dirty="0" smtClean="0">
                <a:solidFill>
                  <a:srgbClr val="0066FF"/>
                </a:solidFill>
                <a:latin typeface="Courier New" pitchFamily="49" charset="0"/>
              </a:rPr>
              <a:t>&lt;resources&gt;</a:t>
            </a:r>
          </a:p>
          <a:p>
            <a:pPr eaLnBrk="1" hangingPunct="1">
              <a:defRPr/>
            </a:pPr>
            <a:r>
              <a:rPr lang="en-US" altLang="zh-CN" sz="2000" dirty="0" smtClean="0">
                <a:solidFill>
                  <a:srgbClr val="0066FF"/>
                </a:solidFill>
                <a:latin typeface="Courier New" pitchFamily="49" charset="0"/>
              </a:rPr>
              <a:t>    &lt;string name="hello"&gt;Hello Android, 2016.&lt;/string&gt;</a:t>
            </a:r>
          </a:p>
          <a:p>
            <a:pPr eaLnBrk="1" hangingPunct="1">
              <a:defRPr/>
            </a:pPr>
            <a:r>
              <a:rPr lang="en-US" altLang="zh-CN" sz="2000" dirty="0" smtClean="0">
                <a:solidFill>
                  <a:srgbClr val="0066FF"/>
                </a:solidFill>
                <a:latin typeface="Courier New" pitchFamily="49" charset="0"/>
              </a:rPr>
              <a:t>    &lt;string name="</a:t>
            </a:r>
            <a:r>
              <a:rPr lang="en-US" altLang="zh-CN" sz="2000" dirty="0" err="1" smtClean="0">
                <a:solidFill>
                  <a:srgbClr val="0066FF"/>
                </a:solidFill>
                <a:latin typeface="Courier New" pitchFamily="49" charset="0"/>
              </a:rPr>
              <a:t>app_name</a:t>
            </a:r>
            <a:r>
              <a:rPr lang="en-US" altLang="zh-CN" sz="2000" dirty="0" smtClean="0">
                <a:solidFill>
                  <a:srgbClr val="0066FF"/>
                </a:solidFill>
                <a:latin typeface="Courier New" pitchFamily="49" charset="0"/>
              </a:rPr>
              <a:t>"&gt;</a:t>
            </a:r>
            <a:r>
              <a:rPr lang="en-US" altLang="zh-CN" sz="2000" dirty="0" err="1" smtClean="0">
                <a:solidFill>
                  <a:srgbClr val="0066FF"/>
                </a:solidFill>
                <a:latin typeface="Courier New" pitchFamily="49" charset="0"/>
              </a:rPr>
              <a:t>HelloAndroid</a:t>
            </a:r>
            <a:r>
              <a:rPr lang="en-US" altLang="zh-CN" sz="2000" dirty="0" smtClean="0">
                <a:solidFill>
                  <a:srgbClr val="0066FF"/>
                </a:solidFill>
                <a:latin typeface="Courier New" pitchFamily="49" charset="0"/>
              </a:rPr>
              <a:t>&lt;/string&gt;</a:t>
            </a:r>
          </a:p>
          <a:p>
            <a:pPr eaLnBrk="1" hangingPunct="1">
              <a:defRPr/>
            </a:pPr>
            <a:r>
              <a:rPr lang="en-US" altLang="zh-CN" sz="2000" dirty="0" smtClean="0">
                <a:solidFill>
                  <a:srgbClr val="0066FF"/>
                </a:solidFill>
                <a:latin typeface="Courier New" pitchFamily="49" charset="0"/>
              </a:rPr>
              <a:t>&lt;/resources&gt;</a:t>
            </a:r>
          </a:p>
        </p:txBody>
      </p:sp>
      <p:sp>
        <p:nvSpPr>
          <p:cNvPr id="71685" name="Oval 6"/>
          <p:cNvSpPr>
            <a:spLocks noChangeArrowheads="1"/>
          </p:cNvSpPr>
          <p:nvPr/>
        </p:nvSpPr>
        <p:spPr bwMode="auto">
          <a:xfrm>
            <a:off x="4229100" y="1844675"/>
            <a:ext cx="2808288" cy="576263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781300" y="3390900"/>
            <a:ext cx="4495800" cy="1295400"/>
          </a:xfrm>
          <a:prstGeom prst="wedgeRoundRectCallout">
            <a:avLst>
              <a:gd name="adj1" fmla="val 18058"/>
              <a:gd name="adj2" fmla="val -98132"/>
              <a:gd name="adj3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该行定义了</a:t>
            </a:r>
            <a:r>
              <a:rPr lang="en-US" altLang="zh-CN" sz="2400" dirty="0"/>
              <a:t>hello</a:t>
            </a:r>
            <a:r>
              <a:rPr lang="zh-CN" altLang="en-US" sz="2400" dirty="0"/>
              <a:t>变量的值为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“</a:t>
            </a:r>
            <a:r>
              <a:rPr lang="en-US" altLang="zh-CN" sz="2400" dirty="0"/>
              <a:t>Hello Android, </a:t>
            </a:r>
            <a:r>
              <a:rPr lang="en-US" altLang="zh-CN" sz="2400" dirty="0" smtClean="0"/>
              <a:t>2016.</a:t>
            </a:r>
            <a:r>
              <a:rPr lang="zh-CN" altLang="en-US" sz="2400" dirty="0"/>
              <a:t>”</a:t>
            </a:r>
            <a:endParaRPr lang="en-US" altLang="zh-CN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5421313" y="2108200"/>
            <a:ext cx="1693862" cy="2557463"/>
          </a:xfrm>
          <a:custGeom>
            <a:avLst/>
            <a:gdLst>
              <a:gd name="connsiteX0" fmla="*/ 0 w 1981200"/>
              <a:gd name="connsiteY0" fmla="*/ 0 h 2990850"/>
              <a:gd name="connsiteX1" fmla="*/ 0 w 1981200"/>
              <a:gd name="connsiteY1" fmla="*/ 2990850 h 2990850"/>
              <a:gd name="connsiteX2" fmla="*/ 1981200 w 1981200"/>
              <a:gd name="connsiteY2" fmla="*/ 2990850 h 2990850"/>
              <a:gd name="connsiteX3" fmla="*/ 1981200 w 1981200"/>
              <a:gd name="connsiteY3" fmla="*/ 0 h 2990850"/>
              <a:gd name="connsiteX4" fmla="*/ 0 w 1981200"/>
              <a:gd name="connsiteY4" fmla="*/ 0 h 2990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81200" h="2990850">
                <a:moveTo>
                  <a:pt x="0" y="0"/>
                </a:moveTo>
                <a:lnTo>
                  <a:pt x="0" y="2990850"/>
                </a:lnTo>
                <a:lnTo>
                  <a:pt x="1981200" y="2990850"/>
                </a:lnTo>
                <a:lnTo>
                  <a:pt x="1981200" y="0"/>
                </a:lnTo>
                <a:lnTo>
                  <a:pt x="0" y="0"/>
                </a:lnTo>
              </a:path>
            </a:pathLst>
          </a:custGeom>
          <a:solidFill>
            <a:srgbClr val="A3B2C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" name="Freeform 3"/>
          <p:cNvSpPr/>
          <p:nvPr/>
        </p:nvSpPr>
        <p:spPr>
          <a:xfrm>
            <a:off x="2020888" y="2108200"/>
            <a:ext cx="2344737" cy="622300"/>
          </a:xfrm>
          <a:custGeom>
            <a:avLst/>
            <a:gdLst>
              <a:gd name="connsiteX0" fmla="*/ 0 w 2742438"/>
              <a:gd name="connsiteY0" fmla="*/ 0 h 727710"/>
              <a:gd name="connsiteX1" fmla="*/ 0 w 2742438"/>
              <a:gd name="connsiteY1" fmla="*/ 727710 h 727710"/>
              <a:gd name="connsiteX2" fmla="*/ 2742438 w 2742438"/>
              <a:gd name="connsiteY2" fmla="*/ 727710 h 727710"/>
              <a:gd name="connsiteX3" fmla="*/ 2742438 w 2742438"/>
              <a:gd name="connsiteY3" fmla="*/ 0 h 727710"/>
              <a:gd name="connsiteX4" fmla="*/ 0 w 2742438"/>
              <a:gd name="connsiteY4" fmla="*/ 0 h 7277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42438" h="727710">
                <a:moveTo>
                  <a:pt x="0" y="0"/>
                </a:moveTo>
                <a:lnTo>
                  <a:pt x="0" y="727710"/>
                </a:lnTo>
                <a:lnTo>
                  <a:pt x="2742438" y="727710"/>
                </a:lnTo>
                <a:lnTo>
                  <a:pt x="2742438" y="0"/>
                </a:lnTo>
                <a:lnTo>
                  <a:pt x="0" y="0"/>
                </a:lnTo>
              </a:path>
            </a:pathLst>
          </a:custGeom>
          <a:solidFill>
            <a:srgbClr val="A3B2C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6" name="Freeform 3"/>
          <p:cNvSpPr/>
          <p:nvPr/>
        </p:nvSpPr>
        <p:spPr>
          <a:xfrm>
            <a:off x="4365625" y="2462213"/>
            <a:ext cx="1042988" cy="179387"/>
          </a:xfrm>
          <a:custGeom>
            <a:avLst/>
            <a:gdLst>
              <a:gd name="connsiteX0" fmla="*/ 0 w 1219200"/>
              <a:gd name="connsiteY0" fmla="*/ 52577 h 209550"/>
              <a:gd name="connsiteX1" fmla="*/ 1114805 w 1219200"/>
              <a:gd name="connsiteY1" fmla="*/ 52577 h 209550"/>
              <a:gd name="connsiteX2" fmla="*/ 1114805 w 1219200"/>
              <a:gd name="connsiteY2" fmla="*/ 0 h 209550"/>
              <a:gd name="connsiteX3" fmla="*/ 1219200 w 1219200"/>
              <a:gd name="connsiteY3" fmla="*/ 104394 h 209550"/>
              <a:gd name="connsiteX4" fmla="*/ 1114805 w 1219200"/>
              <a:gd name="connsiteY4" fmla="*/ 209550 h 209550"/>
              <a:gd name="connsiteX5" fmla="*/ 1114805 w 1219200"/>
              <a:gd name="connsiteY5" fmla="*/ 156972 h 209550"/>
              <a:gd name="connsiteX6" fmla="*/ 0 w 1219200"/>
              <a:gd name="connsiteY6" fmla="*/ 156972 h 209550"/>
              <a:gd name="connsiteX7" fmla="*/ 0 w 1219200"/>
              <a:gd name="connsiteY7" fmla="*/ 52577 h 209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19200" h="209550">
                <a:moveTo>
                  <a:pt x="0" y="52577"/>
                </a:moveTo>
                <a:lnTo>
                  <a:pt x="1114805" y="52577"/>
                </a:lnTo>
                <a:lnTo>
                  <a:pt x="1114805" y="0"/>
                </a:lnTo>
                <a:lnTo>
                  <a:pt x="1219200" y="104394"/>
                </a:lnTo>
                <a:lnTo>
                  <a:pt x="1114805" y="209550"/>
                </a:lnTo>
                <a:lnTo>
                  <a:pt x="1114805" y="156972"/>
                </a:lnTo>
                <a:lnTo>
                  <a:pt x="0" y="156972"/>
                </a:lnTo>
                <a:lnTo>
                  <a:pt x="0" y="52577"/>
                </a:lnTo>
              </a:path>
            </a:pathLst>
          </a:custGeom>
          <a:solidFill>
            <a:srgbClr val="A3B2C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Freeform 3"/>
          <p:cNvSpPr/>
          <p:nvPr/>
        </p:nvSpPr>
        <p:spPr>
          <a:xfrm>
            <a:off x="2033588" y="2971800"/>
            <a:ext cx="2344737" cy="612775"/>
          </a:xfrm>
          <a:custGeom>
            <a:avLst/>
            <a:gdLst>
              <a:gd name="connsiteX0" fmla="*/ 0 w 2742438"/>
              <a:gd name="connsiteY0" fmla="*/ 0 h 717804"/>
              <a:gd name="connsiteX1" fmla="*/ 0 w 2742438"/>
              <a:gd name="connsiteY1" fmla="*/ 717804 h 717804"/>
              <a:gd name="connsiteX2" fmla="*/ 2742438 w 2742438"/>
              <a:gd name="connsiteY2" fmla="*/ 717804 h 717804"/>
              <a:gd name="connsiteX3" fmla="*/ 2742438 w 2742438"/>
              <a:gd name="connsiteY3" fmla="*/ 0 h 717804"/>
              <a:gd name="connsiteX4" fmla="*/ 0 w 2742438"/>
              <a:gd name="connsiteY4" fmla="*/ 0 h 717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42438" h="717804">
                <a:moveTo>
                  <a:pt x="0" y="0"/>
                </a:moveTo>
                <a:lnTo>
                  <a:pt x="0" y="717804"/>
                </a:lnTo>
                <a:lnTo>
                  <a:pt x="2742438" y="717804"/>
                </a:lnTo>
                <a:lnTo>
                  <a:pt x="2742438" y="0"/>
                </a:lnTo>
                <a:lnTo>
                  <a:pt x="0" y="0"/>
                </a:lnTo>
              </a:path>
            </a:pathLst>
          </a:custGeom>
          <a:solidFill>
            <a:srgbClr val="A3B2C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8" name="Freeform 3"/>
          <p:cNvSpPr/>
          <p:nvPr/>
        </p:nvSpPr>
        <p:spPr>
          <a:xfrm>
            <a:off x="4378325" y="3125788"/>
            <a:ext cx="1042988" cy="306387"/>
          </a:xfrm>
          <a:custGeom>
            <a:avLst/>
            <a:gdLst>
              <a:gd name="connsiteX0" fmla="*/ 0 w 1219200"/>
              <a:gd name="connsiteY0" fmla="*/ 89915 h 358901"/>
              <a:gd name="connsiteX1" fmla="*/ 1039367 w 1219200"/>
              <a:gd name="connsiteY1" fmla="*/ 89915 h 358901"/>
              <a:gd name="connsiteX2" fmla="*/ 1039367 w 1219200"/>
              <a:gd name="connsiteY2" fmla="*/ 0 h 358901"/>
              <a:gd name="connsiteX3" fmla="*/ 1219200 w 1219200"/>
              <a:gd name="connsiteY3" fmla="*/ 179069 h 358901"/>
              <a:gd name="connsiteX4" fmla="*/ 1039367 w 1219200"/>
              <a:gd name="connsiteY4" fmla="*/ 358901 h 358901"/>
              <a:gd name="connsiteX5" fmla="*/ 1039367 w 1219200"/>
              <a:gd name="connsiteY5" fmla="*/ 268985 h 358901"/>
              <a:gd name="connsiteX6" fmla="*/ 0 w 1219200"/>
              <a:gd name="connsiteY6" fmla="*/ 268985 h 358901"/>
              <a:gd name="connsiteX7" fmla="*/ 0 w 1219200"/>
              <a:gd name="connsiteY7" fmla="*/ 89915 h 358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19200" h="358901">
                <a:moveTo>
                  <a:pt x="0" y="89915"/>
                </a:moveTo>
                <a:lnTo>
                  <a:pt x="1039367" y="89915"/>
                </a:lnTo>
                <a:lnTo>
                  <a:pt x="1039367" y="0"/>
                </a:lnTo>
                <a:lnTo>
                  <a:pt x="1219200" y="179069"/>
                </a:lnTo>
                <a:lnTo>
                  <a:pt x="1039367" y="358901"/>
                </a:lnTo>
                <a:lnTo>
                  <a:pt x="1039367" y="268985"/>
                </a:lnTo>
                <a:lnTo>
                  <a:pt x="0" y="268985"/>
                </a:lnTo>
                <a:lnTo>
                  <a:pt x="0" y="89915"/>
                </a:lnTo>
              </a:path>
            </a:pathLst>
          </a:custGeom>
          <a:solidFill>
            <a:srgbClr val="A3B2C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9" name="Freeform 3"/>
          <p:cNvSpPr/>
          <p:nvPr/>
        </p:nvSpPr>
        <p:spPr>
          <a:xfrm>
            <a:off x="2033588" y="3883025"/>
            <a:ext cx="2344737" cy="619125"/>
          </a:xfrm>
          <a:custGeom>
            <a:avLst/>
            <a:gdLst>
              <a:gd name="connsiteX0" fmla="*/ 0 w 2742438"/>
              <a:gd name="connsiteY0" fmla="*/ 0 h 723900"/>
              <a:gd name="connsiteX1" fmla="*/ 0 w 2742438"/>
              <a:gd name="connsiteY1" fmla="*/ 723900 h 723900"/>
              <a:gd name="connsiteX2" fmla="*/ 2742438 w 2742438"/>
              <a:gd name="connsiteY2" fmla="*/ 723900 h 723900"/>
              <a:gd name="connsiteX3" fmla="*/ 2742438 w 2742438"/>
              <a:gd name="connsiteY3" fmla="*/ 0 h 723900"/>
              <a:gd name="connsiteX4" fmla="*/ 0 w 2742438"/>
              <a:gd name="connsiteY4" fmla="*/ 0 h 723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42438" h="723900">
                <a:moveTo>
                  <a:pt x="0" y="0"/>
                </a:moveTo>
                <a:lnTo>
                  <a:pt x="0" y="723900"/>
                </a:lnTo>
                <a:lnTo>
                  <a:pt x="2742438" y="723900"/>
                </a:lnTo>
                <a:lnTo>
                  <a:pt x="2742438" y="0"/>
                </a:lnTo>
                <a:lnTo>
                  <a:pt x="0" y="0"/>
                </a:lnTo>
              </a:path>
            </a:pathLst>
          </a:custGeom>
          <a:solidFill>
            <a:srgbClr val="A3B2C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0" name="Freeform 3"/>
          <p:cNvSpPr/>
          <p:nvPr/>
        </p:nvSpPr>
        <p:spPr>
          <a:xfrm>
            <a:off x="4378325" y="4038600"/>
            <a:ext cx="1042988" cy="309563"/>
          </a:xfrm>
          <a:custGeom>
            <a:avLst/>
            <a:gdLst>
              <a:gd name="connsiteX0" fmla="*/ 0 w 1219200"/>
              <a:gd name="connsiteY0" fmla="*/ 90677 h 361950"/>
              <a:gd name="connsiteX1" fmla="*/ 1037844 w 1219200"/>
              <a:gd name="connsiteY1" fmla="*/ 90677 h 361950"/>
              <a:gd name="connsiteX2" fmla="*/ 1037844 w 1219200"/>
              <a:gd name="connsiteY2" fmla="*/ 0 h 361950"/>
              <a:gd name="connsiteX3" fmla="*/ 1219200 w 1219200"/>
              <a:gd name="connsiteY3" fmla="*/ 180594 h 361950"/>
              <a:gd name="connsiteX4" fmla="*/ 1037844 w 1219200"/>
              <a:gd name="connsiteY4" fmla="*/ 361950 h 361950"/>
              <a:gd name="connsiteX5" fmla="*/ 1037844 w 1219200"/>
              <a:gd name="connsiteY5" fmla="*/ 271271 h 361950"/>
              <a:gd name="connsiteX6" fmla="*/ 0 w 1219200"/>
              <a:gd name="connsiteY6" fmla="*/ 271271 h 361950"/>
              <a:gd name="connsiteX7" fmla="*/ 0 w 1219200"/>
              <a:gd name="connsiteY7" fmla="*/ 90677 h 361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19200" h="361950">
                <a:moveTo>
                  <a:pt x="0" y="90677"/>
                </a:moveTo>
                <a:lnTo>
                  <a:pt x="1037844" y="90677"/>
                </a:lnTo>
                <a:lnTo>
                  <a:pt x="1037844" y="0"/>
                </a:lnTo>
                <a:lnTo>
                  <a:pt x="1219200" y="180594"/>
                </a:lnTo>
                <a:lnTo>
                  <a:pt x="1037844" y="361950"/>
                </a:lnTo>
                <a:lnTo>
                  <a:pt x="1037844" y="271271"/>
                </a:lnTo>
                <a:lnTo>
                  <a:pt x="0" y="271271"/>
                </a:lnTo>
                <a:lnTo>
                  <a:pt x="0" y="90677"/>
                </a:lnTo>
              </a:path>
            </a:pathLst>
          </a:custGeom>
          <a:solidFill>
            <a:srgbClr val="A3B2C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pic>
        <p:nvPicPr>
          <p:cNvPr id="737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596" y="1828800"/>
            <a:ext cx="5656412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76400" y="395288"/>
            <a:ext cx="2528834" cy="546303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3933"/>
              </a:lnSpc>
              <a:defRPr/>
            </a:pP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Hello World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897563" y="3270250"/>
            <a:ext cx="756617" cy="276999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796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033588" y="2167808"/>
            <a:ext cx="2051844" cy="2136482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796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程序HelloWorld.Java</a:t>
            </a:r>
          </a:p>
          <a:p>
            <a:pPr>
              <a:lnSpc>
                <a:spcPts val="855"/>
              </a:lnSpc>
              <a:defRPr/>
            </a:pPr>
            <a:endParaRPr lang="en-US" altLang="zh-CN" sz="2400" dirty="0"/>
          </a:p>
          <a:p>
            <a:pPr>
              <a:lnSpc>
                <a:spcPts val="855"/>
              </a:lnSpc>
              <a:defRPr/>
            </a:pPr>
            <a:endParaRPr lang="en-US" altLang="zh-CN" sz="2400" dirty="0"/>
          </a:p>
          <a:p>
            <a:pPr>
              <a:lnSpc>
                <a:spcPts val="855"/>
              </a:lnSpc>
              <a:defRPr/>
            </a:pPr>
            <a:endParaRPr lang="en-US" altLang="zh-CN" sz="2400" dirty="0"/>
          </a:p>
          <a:p>
            <a:pPr>
              <a:lnSpc>
                <a:spcPts val="855"/>
              </a:lnSpc>
              <a:defRPr/>
            </a:pPr>
            <a:endParaRPr lang="en-US" altLang="zh-CN" sz="2400" dirty="0"/>
          </a:p>
          <a:p>
            <a:pPr>
              <a:lnSpc>
                <a:spcPts val="855"/>
              </a:lnSpc>
              <a:defRPr/>
            </a:pPr>
            <a:endParaRPr lang="en-US" altLang="zh-CN" sz="2400" dirty="0"/>
          </a:p>
          <a:p>
            <a:pPr>
              <a:lnSpc>
                <a:spcPts val="248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布局文件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Main.xml</a:t>
            </a:r>
          </a:p>
          <a:p>
            <a:pPr>
              <a:lnSpc>
                <a:spcPts val="855"/>
              </a:lnSpc>
              <a:defRPr/>
            </a:pPr>
            <a:endParaRPr lang="en-US" altLang="zh-CN" sz="2400" dirty="0"/>
          </a:p>
          <a:p>
            <a:pPr>
              <a:lnSpc>
                <a:spcPts val="855"/>
              </a:lnSpc>
              <a:defRPr/>
            </a:pPr>
            <a:endParaRPr lang="en-US" altLang="zh-CN" sz="2400" dirty="0"/>
          </a:p>
          <a:p>
            <a:pPr>
              <a:lnSpc>
                <a:spcPts val="855"/>
              </a:lnSpc>
              <a:defRPr/>
            </a:pPr>
            <a:endParaRPr lang="en-US" altLang="zh-CN" sz="2400" dirty="0"/>
          </a:p>
          <a:p>
            <a:pPr>
              <a:lnSpc>
                <a:spcPts val="855"/>
              </a:lnSpc>
              <a:defRPr/>
            </a:pPr>
            <a:endParaRPr lang="en-US" altLang="zh-CN" sz="2400" dirty="0"/>
          </a:p>
          <a:p>
            <a:pPr>
              <a:lnSpc>
                <a:spcPts val="855"/>
              </a:lnSpc>
              <a:defRPr/>
            </a:pPr>
            <a:endParaRPr lang="en-US" altLang="zh-CN" sz="2400" dirty="0"/>
          </a:p>
          <a:p>
            <a:pPr>
              <a:lnSpc>
                <a:spcPts val="855"/>
              </a:lnSpc>
              <a:defRPr/>
            </a:pPr>
            <a:endParaRPr lang="en-US" altLang="zh-CN" sz="2400" dirty="0"/>
          </a:p>
          <a:p>
            <a:pPr>
              <a:lnSpc>
                <a:spcPts val="2052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资源文件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Strings.xml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425454" y="2267753"/>
            <a:ext cx="923330" cy="2328843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454"/>
              </a:lnSpc>
              <a:tabLst>
                <a:tab pos="65159" algn="l"/>
                <a:tab pos="195476" algn="l"/>
              </a:tabLst>
              <a:defRPr/>
            </a:pPr>
            <a:r>
              <a:rPr lang="en-US" altLang="zh-CN" sz="2400" dirty="0"/>
              <a:t>		</a:t>
            </a:r>
          </a:p>
          <a:p>
            <a:pPr>
              <a:lnSpc>
                <a:spcPts val="1454"/>
              </a:lnSpc>
              <a:tabLst>
                <a:tab pos="65159" algn="l"/>
                <a:tab pos="195476" algn="l"/>
              </a:tabLst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创建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855"/>
              </a:lnSpc>
              <a:defRPr/>
            </a:pPr>
            <a:endParaRPr lang="en-US" altLang="zh-CN" sz="2400" dirty="0"/>
          </a:p>
          <a:p>
            <a:pPr>
              <a:lnSpc>
                <a:spcPts val="855"/>
              </a:lnSpc>
              <a:defRPr/>
            </a:pPr>
            <a:endParaRPr lang="en-US" altLang="zh-CN" sz="2400" dirty="0" smtClean="0"/>
          </a:p>
          <a:p>
            <a:pPr>
              <a:lnSpc>
                <a:spcPts val="855"/>
              </a:lnSpc>
              <a:defRPr/>
            </a:pPr>
            <a:endParaRPr lang="en-US" altLang="zh-CN" sz="2400" dirty="0" smtClean="0"/>
          </a:p>
          <a:p>
            <a:pPr>
              <a:lnSpc>
                <a:spcPts val="855"/>
              </a:lnSpc>
              <a:defRPr/>
            </a:pPr>
            <a:endParaRPr lang="en-US" altLang="zh-CN" sz="2400" dirty="0"/>
          </a:p>
          <a:p>
            <a:pPr>
              <a:lnSpc>
                <a:spcPts val="855"/>
              </a:lnSpc>
              <a:defRPr/>
            </a:pPr>
            <a:endParaRPr lang="en-US" altLang="zh-CN" sz="2400" dirty="0"/>
          </a:p>
          <a:p>
            <a:pPr>
              <a:lnSpc>
                <a:spcPts val="855"/>
              </a:lnSpc>
              <a:defRPr/>
            </a:pPr>
            <a:endParaRPr lang="en-US" altLang="zh-CN" sz="2400" dirty="0"/>
          </a:p>
          <a:p>
            <a:pPr>
              <a:lnSpc>
                <a:spcPts val="2138"/>
              </a:lnSpc>
              <a:tabLst>
                <a:tab pos="65159" algn="l"/>
                <a:tab pos="195476" algn="l"/>
              </a:tabLst>
              <a:defRPr/>
            </a:pPr>
            <a:r>
              <a:rPr lang="en-US" altLang="zh-CN" sz="2400" dirty="0"/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控件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855"/>
              </a:lnSpc>
              <a:defRPr/>
            </a:pPr>
            <a:endParaRPr lang="en-US" altLang="zh-CN" sz="2400" dirty="0"/>
          </a:p>
          <a:p>
            <a:pPr>
              <a:lnSpc>
                <a:spcPts val="855"/>
              </a:lnSpc>
              <a:defRPr/>
            </a:pPr>
            <a:endParaRPr lang="en-US" altLang="zh-CN" sz="2400" dirty="0"/>
          </a:p>
          <a:p>
            <a:pPr>
              <a:lnSpc>
                <a:spcPts val="855"/>
              </a:lnSpc>
              <a:defRPr/>
            </a:pPr>
            <a:endParaRPr lang="en-US" altLang="zh-CN" sz="2400" dirty="0"/>
          </a:p>
          <a:p>
            <a:pPr>
              <a:lnSpc>
                <a:spcPts val="855"/>
              </a:lnSpc>
              <a:defRPr/>
            </a:pPr>
            <a:endParaRPr lang="en-US" altLang="zh-CN" sz="2400" dirty="0"/>
          </a:p>
          <a:p>
            <a:pPr>
              <a:lnSpc>
                <a:spcPts val="855"/>
              </a:lnSpc>
              <a:defRPr/>
            </a:pPr>
            <a:endParaRPr lang="en-US" altLang="zh-CN" sz="2400" dirty="0"/>
          </a:p>
          <a:p>
            <a:pPr>
              <a:lnSpc>
                <a:spcPts val="855"/>
              </a:lnSpc>
              <a:defRPr/>
            </a:pPr>
            <a:endParaRPr lang="en-US" altLang="zh-CN" sz="2400" dirty="0"/>
          </a:p>
          <a:p>
            <a:pPr>
              <a:lnSpc>
                <a:spcPts val="1881"/>
              </a:lnSpc>
              <a:tabLst>
                <a:tab pos="65159" algn="l"/>
                <a:tab pos="195476" algn="l"/>
              </a:tabLst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字符资源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r>
              <a:rPr lang="en-US" altLang="zh-CN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44</a:t>
            </a:r>
            <a:endParaRPr lang="en-US" altLang="zh-CN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内容占位符 2"/>
          <p:cNvSpPr>
            <a:spLocks noGrp="1"/>
          </p:cNvSpPr>
          <p:nvPr>
            <p:ph idx="1"/>
          </p:nvPr>
        </p:nvSpPr>
        <p:spPr>
          <a:xfrm>
            <a:off x="457200" y="1387474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Android Studio</a:t>
            </a:r>
            <a:r>
              <a:rPr lang="zh-CN" altLang="en-US" sz="2800" dirty="0" smtClean="0"/>
              <a:t>会帮你自动编译，自动查错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错误信息“</a:t>
            </a:r>
            <a:r>
              <a:rPr lang="zh-CN" altLang="en-US" sz="2800" dirty="0" smtClean="0">
                <a:solidFill>
                  <a:srgbClr val="FF0000"/>
                </a:solidFill>
              </a:rPr>
              <a:t>红色波浪线</a:t>
            </a:r>
            <a:r>
              <a:rPr lang="zh-CN" altLang="en-US" sz="2800" dirty="0" smtClean="0"/>
              <a:t>”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编译出现错误的文件</a:t>
            </a:r>
          </a:p>
        </p:txBody>
      </p:sp>
      <p:sp>
        <p:nvSpPr>
          <p:cNvPr id="74755" name="标题 1"/>
          <p:cNvSpPr>
            <a:spLocks noGrp="1"/>
          </p:cNvSpPr>
          <p:nvPr>
            <p:ph type="title"/>
          </p:nvPr>
        </p:nvSpPr>
        <p:spPr>
          <a:xfrm>
            <a:off x="1187823" y="228600"/>
            <a:ext cx="6705600" cy="715962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处理出错信息</a:t>
            </a:r>
          </a:p>
        </p:txBody>
      </p:sp>
      <p:sp>
        <p:nvSpPr>
          <p:cNvPr id="6042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fld id="{BC91AE48-7A5F-4A40-A175-B2FABB6E3D01}" type="slidenum">
              <a:rPr lang="en-US" altLang="zh-CN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45</a:t>
            </a:fld>
            <a:endParaRPr lang="en-US" altLang="zh-CN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  <p:pic>
        <p:nvPicPr>
          <p:cNvPr id="74757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75" y="3133724"/>
            <a:ext cx="7104063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内容占位符 2"/>
          <p:cNvSpPr>
            <a:spLocks noGrp="1"/>
          </p:cNvSpPr>
          <p:nvPr>
            <p:ph idx="1"/>
          </p:nvPr>
        </p:nvSpPr>
        <p:spPr>
          <a:xfrm>
            <a:off x="4114800" y="1600200"/>
            <a:ext cx="4572000" cy="4525963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在</a:t>
            </a:r>
            <a:r>
              <a:rPr lang="en-US" altLang="zh-CN" sz="2800" smtClean="0"/>
              <a:t>Android Studio</a:t>
            </a:r>
            <a:r>
              <a:rPr lang="zh-CN" altLang="en-US" sz="2800" smtClean="0"/>
              <a:t>“工具</a:t>
            </a:r>
            <a:r>
              <a:rPr lang="en-US" altLang="zh-CN" sz="2800" smtClean="0"/>
              <a:t>-Android</a:t>
            </a:r>
            <a:r>
              <a:rPr lang="zh-CN" altLang="en-US" sz="2800" smtClean="0"/>
              <a:t>”下的“</a:t>
            </a:r>
            <a:r>
              <a:rPr lang="en-US" altLang="zh-CN" sz="2800" smtClean="0"/>
              <a:t>AVD</a:t>
            </a:r>
            <a:r>
              <a:rPr lang="zh-CN" altLang="en-US" sz="2800" smtClean="0"/>
              <a:t> </a:t>
            </a:r>
            <a:r>
              <a:rPr lang="en-US" altLang="zh-CN" sz="2800" smtClean="0"/>
              <a:t>Manager”</a:t>
            </a:r>
          </a:p>
          <a:p>
            <a:pPr eaLnBrk="1" hangingPunct="1"/>
            <a:endParaRPr lang="en-US" altLang="zh-CN" sz="2800" smtClean="0"/>
          </a:p>
          <a:p>
            <a:pPr eaLnBrk="1" hangingPunct="1"/>
            <a:r>
              <a:rPr lang="zh-CN" altLang="en-US" sz="2800" smtClean="0"/>
              <a:t>可以增删改模拟器</a:t>
            </a:r>
          </a:p>
        </p:txBody>
      </p:sp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1069975" y="61913"/>
            <a:ext cx="7858125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模拟器</a:t>
            </a:r>
            <a:r>
              <a:rPr lang="en-US" altLang="zh-CN" dirty="0" smtClean="0"/>
              <a:t>Emulator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(AVD Manager)</a:t>
            </a:r>
            <a:endParaRPr lang="zh-CN" altLang="en-US" dirty="0" smtClean="0"/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fld id="{BD9981E2-1F11-456C-9F23-22E7B2F8CA5B}" type="slidenum">
              <a:rPr lang="en-US" altLang="zh-CN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46</a:t>
            </a:fld>
            <a:endParaRPr lang="en-US" altLang="zh-CN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  <p:pic>
        <p:nvPicPr>
          <p:cNvPr id="75781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5397500"/>
            <a:ext cx="91551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195388"/>
            <a:ext cx="41275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162800" cy="868362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例子</a:t>
            </a:r>
            <a:r>
              <a:rPr lang="en-US" altLang="zh-CN" sz="4000" smtClean="0"/>
              <a:t>HelloAndroid.java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fld id="{54F294C9-66BE-4DD4-A615-325498817F77}" type="slidenum">
              <a:rPr lang="en-US" altLang="zh-CN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47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419100" y="1143000"/>
            <a:ext cx="8458200" cy="3694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dirty="0" smtClean="0">
                <a:solidFill>
                  <a:srgbClr val="0066FF"/>
                </a:solidFill>
                <a:latin typeface="Courier New" pitchFamily="49" charset="0"/>
              </a:rPr>
              <a:t>package </a:t>
            </a:r>
            <a:r>
              <a:rPr lang="en-US" altLang="en-US" dirty="0" err="1" smtClean="0">
                <a:solidFill>
                  <a:srgbClr val="0066FF"/>
                </a:solidFill>
                <a:latin typeface="Courier New" pitchFamily="49" charset="0"/>
              </a:rPr>
              <a:t>com.android.helloAndroid</a:t>
            </a:r>
            <a:r>
              <a:rPr lang="en-US" altLang="en-US" dirty="0" smtClean="0">
                <a:solidFill>
                  <a:srgbClr val="0066FF"/>
                </a:solidFill>
                <a:latin typeface="Courier New" pitchFamily="49" charset="0"/>
              </a:rPr>
              <a:t>;</a:t>
            </a:r>
            <a:endParaRPr lang="en-US" altLang="zh-CN" dirty="0" smtClean="0">
              <a:solidFill>
                <a:srgbClr val="0066FF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en-US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en-US" dirty="0" smtClean="0">
                <a:solidFill>
                  <a:srgbClr val="0066FF"/>
                </a:solidFill>
                <a:latin typeface="Courier New" pitchFamily="49" charset="0"/>
              </a:rPr>
              <a:t> </a:t>
            </a:r>
            <a:r>
              <a:rPr lang="en-US" altLang="en-US" dirty="0" err="1" smtClean="0">
                <a:solidFill>
                  <a:srgbClr val="0066FF"/>
                </a:solidFill>
                <a:latin typeface="Courier New" pitchFamily="49" charset="0"/>
              </a:rPr>
              <a:t>android.app.Activity</a:t>
            </a:r>
            <a:r>
              <a:rPr lang="en-US" altLang="en-US" dirty="0" smtClean="0">
                <a:solidFill>
                  <a:srgbClr val="0066FF"/>
                </a:solidFill>
                <a:latin typeface="Courier New" pitchFamily="49" charset="0"/>
              </a:rPr>
              <a:t>;</a:t>
            </a:r>
            <a:endParaRPr lang="en-US" altLang="zh-CN" dirty="0" smtClean="0">
              <a:solidFill>
                <a:srgbClr val="0066FF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en-US" dirty="0" smtClean="0">
                <a:solidFill>
                  <a:srgbClr val="0066FF"/>
                </a:solidFill>
                <a:latin typeface="Courier New" pitchFamily="49" charset="0"/>
              </a:rPr>
              <a:t>import </a:t>
            </a:r>
            <a:r>
              <a:rPr lang="en-US" altLang="en-US" dirty="0" err="1" smtClean="0">
                <a:solidFill>
                  <a:srgbClr val="0066FF"/>
                </a:solidFill>
                <a:latin typeface="Courier New" pitchFamily="49" charset="0"/>
              </a:rPr>
              <a:t>android.os.Bundle</a:t>
            </a:r>
            <a:r>
              <a:rPr lang="en-US" altLang="en-US" dirty="0" smtClean="0">
                <a:solidFill>
                  <a:srgbClr val="0066FF"/>
                </a:solidFill>
                <a:latin typeface="Courier New" pitchFamily="49" charset="0"/>
              </a:rPr>
              <a:t>;</a:t>
            </a:r>
            <a:endParaRPr lang="en-US" altLang="zh-CN" dirty="0" smtClean="0">
              <a:solidFill>
                <a:srgbClr val="0066FF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en-US" dirty="0" smtClean="0">
                <a:solidFill>
                  <a:srgbClr val="0066FF"/>
                </a:solidFill>
                <a:latin typeface="Courier New" pitchFamily="49" charset="0"/>
              </a:rPr>
              <a:t>public class </a:t>
            </a:r>
            <a:r>
              <a:rPr lang="en-US" altLang="en-US" dirty="0" err="1" smtClean="0">
                <a:solidFill>
                  <a:srgbClr val="0066FF"/>
                </a:solidFill>
                <a:latin typeface="Courier New" pitchFamily="49" charset="0"/>
              </a:rPr>
              <a:t>HelloAndroid</a:t>
            </a:r>
            <a:r>
              <a:rPr lang="en-US" altLang="en-US" dirty="0" smtClean="0">
                <a:solidFill>
                  <a:srgbClr val="0066FF"/>
                </a:solidFill>
                <a:latin typeface="Courier New" pitchFamily="49" charset="0"/>
              </a:rPr>
              <a:t> extends Activity</a:t>
            </a:r>
            <a:endParaRPr lang="en-US" altLang="zh-CN" dirty="0" smtClean="0">
              <a:solidFill>
                <a:srgbClr val="0066FF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en-US" dirty="0" smtClean="0">
                <a:solidFill>
                  <a:srgbClr val="0066FF"/>
                </a:solidFill>
                <a:latin typeface="Courier New" pitchFamily="49" charset="0"/>
              </a:rPr>
              <a:t>{</a:t>
            </a:r>
            <a:endParaRPr lang="en-US" altLang="zh-CN" dirty="0" smtClean="0">
              <a:solidFill>
                <a:srgbClr val="0066FF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0066FF"/>
                </a:solidFill>
                <a:latin typeface="Courier New" pitchFamily="49" charset="0"/>
              </a:rPr>
              <a:t>  </a:t>
            </a:r>
            <a:r>
              <a:rPr lang="en-US" altLang="en-US" dirty="0" smtClean="0">
                <a:solidFill>
                  <a:srgbClr val="0066FF"/>
                </a:solidFill>
                <a:latin typeface="Courier New" pitchFamily="49" charset="0"/>
              </a:rPr>
              <a:t>/** Called when the activity is first created. */</a:t>
            </a:r>
            <a:endParaRPr lang="en-US" altLang="zh-CN" dirty="0" smtClean="0">
              <a:solidFill>
                <a:srgbClr val="0066FF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0066FF"/>
                </a:solidFill>
                <a:latin typeface="Courier New" pitchFamily="49" charset="0"/>
              </a:rPr>
              <a:t>  </a:t>
            </a:r>
            <a:r>
              <a:rPr lang="en-US" altLang="en-US" dirty="0" smtClean="0">
                <a:solidFill>
                  <a:srgbClr val="0066FF"/>
                </a:solidFill>
                <a:latin typeface="Courier New" pitchFamily="49" charset="0"/>
              </a:rPr>
              <a:t>@Override</a:t>
            </a:r>
            <a:endParaRPr lang="en-US" altLang="zh-CN" dirty="0" smtClean="0">
              <a:solidFill>
                <a:srgbClr val="0066FF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i="1" dirty="0" smtClean="0">
                <a:solidFill>
                  <a:srgbClr val="0066FF"/>
                </a:solidFill>
                <a:latin typeface="Courier New" pitchFamily="49" charset="0"/>
              </a:rPr>
              <a:t>  </a:t>
            </a:r>
            <a:r>
              <a:rPr lang="en-US" altLang="en-US" i="1" dirty="0" smtClean="0">
                <a:solidFill>
                  <a:srgbClr val="FF0000"/>
                </a:solidFill>
                <a:latin typeface="Courier New" pitchFamily="49" charset="0"/>
              </a:rPr>
              <a:t>public void </a:t>
            </a:r>
            <a:r>
              <a:rPr lang="en-US" altLang="en-US" i="1" dirty="0" err="1" smtClean="0">
                <a:solidFill>
                  <a:srgbClr val="FF0000"/>
                </a:solidFill>
                <a:latin typeface="Courier New" pitchFamily="49" charset="0"/>
              </a:rPr>
              <a:t>onCreate</a:t>
            </a:r>
            <a:r>
              <a:rPr lang="en-US" altLang="en-US" i="1" dirty="0" smtClean="0">
                <a:solidFill>
                  <a:srgbClr val="FF0000"/>
                </a:solidFill>
                <a:latin typeface="Courier New" pitchFamily="49" charset="0"/>
              </a:rPr>
              <a:t>(Bundle </a:t>
            </a:r>
            <a:r>
              <a:rPr lang="en-US" altLang="en-US" i="1" dirty="0" err="1" smtClean="0">
                <a:solidFill>
                  <a:srgbClr val="FF0000"/>
                </a:solidFill>
                <a:latin typeface="Courier New" pitchFamily="49" charset="0"/>
              </a:rPr>
              <a:t>savedInstanceState</a:t>
            </a:r>
            <a:r>
              <a:rPr lang="en-US" altLang="en-US" i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endParaRPr lang="en-US" altLang="zh-CN" i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i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en-US" i="1" dirty="0" smtClean="0">
                <a:solidFill>
                  <a:srgbClr val="FF0000"/>
                </a:solidFill>
                <a:latin typeface="Courier New" pitchFamily="49" charset="0"/>
              </a:rPr>
              <a:t>{</a:t>
            </a:r>
            <a:endParaRPr lang="en-US" altLang="zh-CN" i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i="1" dirty="0" smtClean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en-US" i="1" dirty="0" err="1" smtClean="0">
                <a:solidFill>
                  <a:srgbClr val="FF0000"/>
                </a:solidFill>
                <a:latin typeface="Courier New" pitchFamily="49" charset="0"/>
              </a:rPr>
              <a:t>super.onCreate</a:t>
            </a:r>
            <a:r>
              <a:rPr lang="en-US" altLang="en-US" i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en-US" i="1" dirty="0" err="1" smtClean="0">
                <a:solidFill>
                  <a:srgbClr val="FF0000"/>
                </a:solidFill>
                <a:latin typeface="Courier New" pitchFamily="49" charset="0"/>
              </a:rPr>
              <a:t>savedInstanceState</a:t>
            </a:r>
            <a:r>
              <a:rPr lang="en-US" altLang="en-US" i="1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  <a:endParaRPr lang="en-US" altLang="zh-CN" i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i="1" dirty="0" smtClean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en-US" i="1" dirty="0" err="1" smtClean="0">
                <a:solidFill>
                  <a:srgbClr val="FF0000"/>
                </a:solidFill>
                <a:latin typeface="Courier New" pitchFamily="49" charset="0"/>
              </a:rPr>
              <a:t>setContentView</a:t>
            </a:r>
            <a:r>
              <a:rPr lang="en-US" altLang="en-US" i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en-US" i="1" dirty="0" err="1" smtClean="0">
                <a:solidFill>
                  <a:srgbClr val="FF0000"/>
                </a:solidFill>
                <a:latin typeface="Courier New" pitchFamily="49" charset="0"/>
              </a:rPr>
              <a:t>R.layout.main</a:t>
            </a:r>
            <a:r>
              <a:rPr lang="en-US" altLang="en-US" i="1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  <a:endParaRPr lang="en-US" altLang="zh-CN" i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en-US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en-US" altLang="zh-CN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en-US" dirty="0" smtClean="0">
                <a:solidFill>
                  <a:srgbClr val="0066FF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6805" name="矩形 3"/>
          <p:cNvSpPr>
            <a:spLocks noChangeArrowheads="1"/>
          </p:cNvSpPr>
          <p:nvPr/>
        </p:nvSpPr>
        <p:spPr bwMode="auto">
          <a:xfrm>
            <a:off x="1143000" y="4837113"/>
            <a:ext cx="80772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是一个应用实体，用于处理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b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当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Activity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开始的时候，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Android System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将会调用其中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onCreate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方法，并调用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setContentView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按定义好的布局显示界面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直接点击</a:t>
            </a:r>
            <a:r>
              <a:rPr lang="en-US" altLang="zh-CN" sz="3200" smtClean="0"/>
              <a:t>Run App</a:t>
            </a:r>
            <a:r>
              <a:rPr lang="zh-CN" altLang="en-US" sz="3200" smtClean="0"/>
              <a:t>运行</a:t>
            </a:r>
            <a:r>
              <a:rPr lang="en-US" altLang="zh-CN" sz="3200" smtClean="0"/>
              <a:t>Android</a:t>
            </a:r>
            <a:r>
              <a:rPr lang="zh-CN" altLang="en-US" sz="3200" smtClean="0"/>
              <a:t>程序</a:t>
            </a:r>
            <a:endParaRPr lang="en-US" altLang="zh-CN" sz="32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fld id="{1F2E77A7-34DC-454D-BCD8-684D4AC64530}" type="slidenum">
              <a:rPr lang="en-US" altLang="zh-CN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48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  <p:pic>
        <p:nvPicPr>
          <p:cNvPr id="78852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295400"/>
            <a:ext cx="7977187" cy="420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2387600"/>
            <a:ext cx="247967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875"/>
            <a:ext cx="7858125" cy="114300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模拟运行效果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fld id="{464B1A91-1E99-4B40-BA35-AE13A7162C1A}" type="slidenum">
              <a:rPr lang="en-US" altLang="zh-CN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49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  <p:pic>
        <p:nvPicPr>
          <p:cNvPr id="80901" name="图片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36725"/>
            <a:ext cx="2347913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00125"/>
            <a:ext cx="3233738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9" name="Oval 9"/>
          <p:cNvSpPr>
            <a:spLocks noChangeArrowheads="1"/>
          </p:cNvSpPr>
          <p:nvPr/>
        </p:nvSpPr>
        <p:spPr bwMode="auto">
          <a:xfrm>
            <a:off x="2209800" y="1484313"/>
            <a:ext cx="1295400" cy="504825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4518025" y="5065713"/>
            <a:ext cx="3240088" cy="863600"/>
          </a:xfrm>
          <a:prstGeom prst="wedgeRoundRectCallout">
            <a:avLst>
              <a:gd name="adj1" fmla="val -92872"/>
              <a:gd name="adj2" fmla="val -424995"/>
              <a:gd name="adj3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zh-CN" altLang="en-US" dirty="0"/>
              <a:t>显示内容：</a:t>
            </a:r>
          </a:p>
          <a:p>
            <a:pPr algn="ctr" eaLnBrk="1" hangingPunct="1"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Hello world!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 animBg="1"/>
      <p:bldP spid="2560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JAVA —— Android</a:t>
            </a:r>
            <a:r>
              <a:rPr lang="zh-CN" altLang="en-US" sz="2800" smtClean="0"/>
              <a:t>编程语言</a:t>
            </a:r>
            <a:endParaRPr lang="en-US" altLang="zh-CN" sz="2800" smtClean="0"/>
          </a:p>
          <a:p>
            <a:pPr lvl="1" eaLnBrk="1" hangingPunct="1"/>
            <a:r>
              <a:rPr lang="en-US" altLang="zh-CN" sz="2400" smtClean="0">
                <a:hlinkClick r:id="rId2"/>
              </a:rPr>
              <a:t>http://docs.oracle.com/javase/tutorial/</a:t>
            </a:r>
            <a:endParaRPr lang="en-US" altLang="zh-CN" sz="2400" smtClean="0"/>
          </a:p>
          <a:p>
            <a:pPr lvl="1" eaLnBrk="1" hangingPunct="1"/>
            <a:endParaRPr lang="en-US" altLang="zh-CN" sz="2400" smtClean="0"/>
          </a:p>
          <a:p>
            <a:pPr eaLnBrk="1" hangingPunct="1"/>
            <a:r>
              <a:rPr lang="en-US" altLang="zh-CN" sz="2800" smtClean="0"/>
              <a:t>XML —— </a:t>
            </a:r>
            <a:r>
              <a:rPr lang="zh-CN" altLang="en-US" sz="2800" smtClean="0"/>
              <a:t>应用配置与界面定义</a:t>
            </a:r>
            <a:endParaRPr lang="en-US" altLang="zh-CN" sz="2800" smtClean="0"/>
          </a:p>
          <a:p>
            <a:pPr lvl="1" eaLnBrk="1" hangingPunct="1"/>
            <a:endParaRPr lang="en-US" altLang="zh-CN" sz="2400" smtClean="0"/>
          </a:p>
          <a:p>
            <a:pPr lvl="1" eaLnBrk="1" hangingPunct="1"/>
            <a:endParaRPr lang="zh-CN" altLang="en-US" sz="2400" smtClean="0"/>
          </a:p>
        </p:txBody>
      </p:sp>
      <p:sp>
        <p:nvSpPr>
          <p:cNvPr id="14339" name="标题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858125" cy="11430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Android</a:t>
            </a:r>
            <a:r>
              <a:rPr lang="zh-CN" altLang="en-US" sz="4000" smtClean="0"/>
              <a:t>编程基础</a:t>
            </a:r>
            <a:r>
              <a:rPr lang="en-US" altLang="zh-CN" sz="4000" smtClean="0"/>
              <a:t>:</a:t>
            </a:r>
            <a:r>
              <a:rPr lang="zh-CN" altLang="en-US" sz="4000" smtClean="0"/>
              <a:t>两种语言</a:t>
            </a:r>
          </a:p>
        </p:txBody>
      </p:sp>
      <p:sp>
        <p:nvSpPr>
          <p:cNvPr id="2458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fld id="{4EE09F3E-7AC1-490B-B074-AF59514CF3C9}" type="slidenum">
              <a:rPr lang="en-US" altLang="zh-CN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5</a:t>
            </a:fld>
            <a:endParaRPr lang="en-US" altLang="zh-CN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457200" y="1410264"/>
            <a:ext cx="8229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/>
              <a:t>启动 </a:t>
            </a:r>
            <a:r>
              <a:rPr lang="en-US" altLang="zh-CN" sz="2800" dirty="0" smtClean="0"/>
              <a:t>Android Studio</a:t>
            </a:r>
            <a:r>
              <a:rPr lang="zh-CN" altLang="en-US" sz="2800" dirty="0" smtClean="0"/>
              <a:t>，然后再启动模拟器，这样不但浪费时间，而且</a:t>
            </a:r>
            <a:r>
              <a:rPr lang="en-US" altLang="zh-CN" sz="2800" dirty="0"/>
              <a:t>Android Studio</a:t>
            </a:r>
            <a:r>
              <a:rPr lang="zh-CN" altLang="en-US" sz="2800" dirty="0" smtClean="0"/>
              <a:t>又占用内存，如何不用启动</a:t>
            </a:r>
            <a:r>
              <a:rPr lang="en-US" altLang="zh-CN" sz="2800" dirty="0"/>
              <a:t>Android Studio</a:t>
            </a:r>
            <a:r>
              <a:rPr lang="zh-CN" altLang="en-US" sz="2800" dirty="0" smtClean="0"/>
              <a:t>就可以使用模拟器？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/>
              <a:t>若想让系统理解你输入的命令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如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输入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命令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有两种方法：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1.</a:t>
            </a:r>
            <a:r>
              <a:rPr lang="zh-CN" altLang="en-US" sz="2800" dirty="0" smtClean="0"/>
              <a:t>设置环境变量</a:t>
            </a:r>
            <a:r>
              <a:rPr lang="en-US" altLang="zh-CN" sz="2800" dirty="0" smtClean="0"/>
              <a:t>.(</a:t>
            </a:r>
            <a:r>
              <a:rPr lang="zh-CN" altLang="en-US" sz="2800" dirty="0" smtClean="0"/>
              <a:t>和设置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路径一样，具体网上查</a:t>
            </a:r>
            <a:r>
              <a:rPr lang="en-US" altLang="zh-CN" sz="2800" dirty="0" smtClean="0"/>
              <a:t>);</a:t>
            </a:r>
            <a:br>
              <a:rPr lang="en-US" altLang="zh-CN" sz="2800" dirty="0" smtClean="0"/>
            </a:br>
            <a:r>
              <a:rPr lang="en-US" altLang="zh-CN" sz="2800" dirty="0" smtClean="0"/>
              <a:t>2.</a:t>
            </a:r>
            <a:r>
              <a:rPr lang="zh-CN" altLang="en-US" sz="2800" dirty="0" smtClean="0"/>
              <a:t>直接进入你</a:t>
            </a:r>
            <a:r>
              <a:rPr lang="en-US" altLang="zh-CN" sz="2800" dirty="0" smtClean="0"/>
              <a:t>SDK</a:t>
            </a:r>
            <a:r>
              <a:rPr lang="zh-CN" altLang="en-US" sz="2800" dirty="0" smtClean="0"/>
              <a:t>里</a:t>
            </a:r>
            <a:r>
              <a:rPr lang="en-US" altLang="zh-CN" sz="2800" dirty="0" smtClean="0"/>
              <a:t>tools</a:t>
            </a:r>
            <a:r>
              <a:rPr lang="zh-CN" altLang="en-US" sz="2800" dirty="0" smtClean="0"/>
              <a:t>目录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cd:sdkpath</a:t>
            </a:r>
            <a:r>
              <a:rPr lang="en-US" altLang="zh-CN" sz="2800" dirty="0" smtClean="0"/>
              <a:t>/tools)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*</a:t>
            </a:r>
            <a:r>
              <a:rPr lang="zh-CN" altLang="en-US" sz="2800" dirty="0" smtClean="0">
                <a:solidFill>
                  <a:srgbClr val="FF0000"/>
                </a:solidFill>
              </a:rPr>
              <a:t>：高级操作技巧</a:t>
            </a:r>
          </a:p>
        </p:txBody>
      </p:sp>
      <p:sp>
        <p:nvSpPr>
          <p:cNvPr id="82947" name="标题 1"/>
          <p:cNvSpPr>
            <a:spLocks noGrp="1"/>
          </p:cNvSpPr>
          <p:nvPr>
            <p:ph type="title"/>
          </p:nvPr>
        </p:nvSpPr>
        <p:spPr>
          <a:xfrm>
            <a:off x="828675" y="274638"/>
            <a:ext cx="7858125" cy="114300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命令行操作</a:t>
            </a:r>
            <a:r>
              <a:rPr lang="en-US" altLang="zh-CN" sz="4000" smtClean="0"/>
              <a:t>*</a:t>
            </a:r>
            <a:endParaRPr lang="zh-CN" altLang="en-US" sz="40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fld id="{34C39D6D-41A1-4B1D-AB60-E1902A42608C}" type="slidenum">
              <a:rPr lang="en-US" altLang="zh-CN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50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457200" y="1402556"/>
            <a:ext cx="8382000" cy="46482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zh-CN" altLang="en-US" dirty="0" smtClean="0"/>
              <a:t>查看</a:t>
            </a:r>
            <a:r>
              <a:rPr lang="zh-CN" altLang="en-US" dirty="0"/>
              <a:t>可用的</a:t>
            </a:r>
            <a:r>
              <a:rPr lang="en-US" altLang="zh-CN" dirty="0"/>
              <a:t>TARGET</a:t>
            </a:r>
            <a:r>
              <a:rPr lang="zh-CN" altLang="en-US" dirty="0" smtClean="0"/>
              <a:t>列表</a:t>
            </a:r>
            <a:r>
              <a:rPr lang="en-US" altLang="zh-CN" dirty="0" smtClean="0"/>
              <a:t>: android </a:t>
            </a:r>
            <a:r>
              <a:rPr lang="en-US" altLang="zh-CN" dirty="0"/>
              <a:t>list </a:t>
            </a:r>
            <a:r>
              <a:rPr lang="en-US" altLang="zh-CN" dirty="0" smtClean="0"/>
              <a:t>targets</a:t>
            </a:r>
          </a:p>
          <a:p>
            <a:pPr lvl="1" eaLnBrk="1" fontAlgn="auto" hangingPunct="1">
              <a:spcAft>
                <a:spcPts val="0"/>
              </a:spcAft>
              <a:buFont typeface="Arial" charset="0"/>
              <a:buChar char="–"/>
              <a:defRPr/>
            </a:pPr>
            <a:r>
              <a:rPr lang="zh-CN" altLang="en-US" dirty="0" smtClean="0"/>
              <a:t>例如输出：</a:t>
            </a:r>
            <a:endParaRPr lang="en-US" altLang="zh-CN" dirty="0"/>
          </a:p>
          <a:p>
            <a:pPr marL="1257300" lvl="3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/>
              <a:t>Available Android targets:</a:t>
            </a:r>
          </a:p>
          <a:p>
            <a:pPr marL="1257300" lvl="3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/>
              <a:t>----------</a:t>
            </a:r>
          </a:p>
          <a:p>
            <a:pPr marL="1257300" lvl="3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/>
              <a:t>id: 1 or "android-10"</a:t>
            </a:r>
          </a:p>
          <a:p>
            <a:pPr marL="1257300" lvl="3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/>
              <a:t>     Name: Android 2.3.3</a:t>
            </a:r>
          </a:p>
          <a:p>
            <a:pPr marL="1257300" lvl="3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/>
              <a:t>     Type: Platform</a:t>
            </a:r>
          </a:p>
          <a:p>
            <a:pPr marL="1257300" lvl="3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/>
              <a:t>     API level: 10</a:t>
            </a:r>
          </a:p>
          <a:p>
            <a:pPr marL="1257300" lvl="3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/>
              <a:t>     Revision: 2</a:t>
            </a:r>
          </a:p>
          <a:p>
            <a:pPr marL="1257300" lvl="3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/>
              <a:t>     Skins: HVGA, QVGA, WQVGA400, WQVGA432, WVGA800 (default), WVGA854</a:t>
            </a:r>
          </a:p>
          <a:p>
            <a:pPr marL="1257300" lvl="3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/>
              <a:t>     ABIs : </a:t>
            </a:r>
            <a:r>
              <a:rPr lang="en-US" altLang="zh-CN" dirty="0" err="1"/>
              <a:t>armeabi</a:t>
            </a:r>
            <a:endParaRPr lang="zh-CN" altLang="en-US" dirty="0" smtClean="0"/>
          </a:p>
        </p:txBody>
      </p:sp>
      <p:sp>
        <p:nvSpPr>
          <p:cNvPr id="84995" name="标题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162800" cy="868362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命令行操作</a:t>
            </a:r>
            <a:r>
              <a:rPr lang="en-US" altLang="zh-CN" sz="4000" smtClean="0"/>
              <a:t>*</a:t>
            </a:r>
            <a:endParaRPr lang="zh-CN" altLang="en-US" sz="40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fld id="{A7EEBD6A-2F12-4E1F-964F-7B1144564733}" type="slidenum">
              <a:rPr lang="en-US" altLang="zh-CN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51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android create </a:t>
            </a:r>
            <a:r>
              <a:rPr lang="en-US" altLang="zh-CN" sz="2800" dirty="0" err="1" smtClean="0"/>
              <a:t>avd</a:t>
            </a:r>
            <a:r>
              <a:rPr lang="en-US" altLang="zh-CN" sz="2800" dirty="0" smtClean="0"/>
              <a:t> -n MyAVD233 -t 1</a:t>
            </a:r>
          </a:p>
          <a:p>
            <a:pPr lvl="1" eaLnBrk="1" hangingPunct="1"/>
            <a:r>
              <a:rPr lang="zh-CN" altLang="en-US" sz="2400" dirty="0" smtClean="0"/>
              <a:t>创建虚拟机，名字</a:t>
            </a:r>
            <a:r>
              <a:rPr lang="en-US" altLang="zh-CN" sz="2400" dirty="0" smtClean="0"/>
              <a:t>MyAVD233</a:t>
            </a:r>
            <a:r>
              <a:rPr lang="zh-CN" altLang="en-US" sz="2400" dirty="0" smtClean="0"/>
              <a:t>，目标</a:t>
            </a:r>
            <a:r>
              <a:rPr lang="en-US" altLang="zh-CN" sz="2400" dirty="0" smtClean="0"/>
              <a:t>SDK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1</a:t>
            </a:r>
          </a:p>
          <a:p>
            <a:pPr eaLnBrk="1" hangingPunct="1"/>
            <a:r>
              <a:rPr lang="en-US" altLang="zh-CN" sz="2800" dirty="0" smtClean="0"/>
              <a:t>emulator -</a:t>
            </a:r>
            <a:r>
              <a:rPr lang="en-US" altLang="zh-CN" sz="2800" dirty="0" err="1" smtClean="0"/>
              <a:t>avd</a:t>
            </a:r>
            <a:r>
              <a:rPr lang="en-US" altLang="zh-CN" sz="2800" dirty="0" smtClean="0"/>
              <a:t> MyAVD233</a:t>
            </a:r>
          </a:p>
          <a:p>
            <a:pPr lvl="1" eaLnBrk="1" hangingPunct="1"/>
            <a:r>
              <a:rPr lang="zh-CN" altLang="en-US" sz="2400" dirty="0" smtClean="0"/>
              <a:t>启动虚拟机</a:t>
            </a:r>
            <a:r>
              <a:rPr lang="en-US" altLang="zh-CN" sz="2400" dirty="0" smtClean="0"/>
              <a:t>MyAVD233</a:t>
            </a:r>
            <a:endParaRPr lang="zh-CN" altLang="en-US" sz="2400" dirty="0" smtClean="0"/>
          </a:p>
          <a:p>
            <a:pPr eaLnBrk="1" hangingPunct="1"/>
            <a:r>
              <a:rPr lang="en-US" altLang="zh-CN" sz="2800" dirty="0" err="1" smtClean="0"/>
              <a:t>adb</a:t>
            </a:r>
            <a:r>
              <a:rPr lang="en-US" altLang="zh-CN" sz="2800" dirty="0" smtClean="0"/>
              <a:t> install </a:t>
            </a:r>
            <a:r>
              <a:rPr lang="en-US" altLang="zh-CN" sz="2800" dirty="0" err="1" smtClean="0"/>
              <a:t>XXX.apk</a:t>
            </a:r>
            <a:r>
              <a:rPr lang="en-US" altLang="zh-CN" sz="2800" dirty="0" smtClean="0"/>
              <a:t>. </a:t>
            </a:r>
          </a:p>
          <a:p>
            <a:pPr lvl="1" eaLnBrk="1" hangingPunct="1"/>
            <a:r>
              <a:rPr lang="zh-CN" altLang="en-US" sz="2400" dirty="0" smtClean="0"/>
              <a:t>这条命令是安装</a:t>
            </a:r>
            <a:r>
              <a:rPr lang="en-US" altLang="zh-CN" sz="2400" dirty="0" err="1" smtClean="0"/>
              <a:t>apk</a:t>
            </a:r>
            <a:r>
              <a:rPr lang="zh-CN" altLang="en-US" sz="2400" dirty="0" smtClean="0"/>
              <a:t>文件，如果有多个设备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而你想把</a:t>
            </a:r>
            <a:r>
              <a:rPr lang="en-US" altLang="zh-CN" sz="2400" dirty="0" err="1" smtClean="0"/>
              <a:t>apk</a:t>
            </a:r>
            <a:r>
              <a:rPr lang="zh-CN" altLang="en-US" sz="2400" dirty="0" smtClean="0"/>
              <a:t>安装到</a:t>
            </a:r>
            <a:r>
              <a:rPr lang="en-US" altLang="zh-CN" sz="2400" dirty="0" smtClean="0"/>
              <a:t>emulator-5554</a:t>
            </a:r>
            <a:r>
              <a:rPr lang="zh-CN" altLang="en-US" sz="2400" dirty="0" smtClean="0"/>
              <a:t>这个模拟器上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则要输入</a:t>
            </a:r>
            <a:r>
              <a:rPr lang="en-US" altLang="zh-CN" sz="2400" dirty="0" smtClean="0"/>
              <a:t>:</a:t>
            </a:r>
            <a:r>
              <a:rPr lang="en-US" altLang="zh-CN" sz="2400" dirty="0" err="1" smtClean="0"/>
              <a:t>adb</a:t>
            </a:r>
            <a:r>
              <a:rPr lang="en-US" altLang="zh-CN" sz="2400" dirty="0" smtClean="0"/>
              <a:t> install -s emulator-5554 D:/XXX.apk.</a:t>
            </a:r>
          </a:p>
          <a:p>
            <a:pPr eaLnBrk="1" hangingPunct="1"/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228600"/>
            <a:ext cx="6629400" cy="868362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命令行运行</a:t>
            </a:r>
            <a:r>
              <a:rPr lang="en-US" altLang="zh-CN" sz="4000" smtClean="0">
                <a:solidFill>
                  <a:srgbClr val="FF0000"/>
                </a:solidFill>
              </a:rPr>
              <a:t>*</a:t>
            </a:r>
            <a:endParaRPr lang="zh-CN" altLang="en-US" sz="40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fld id="{2FB2EA17-4A6B-4A9A-9266-FC67AE7335A0}" type="slidenum">
              <a:rPr lang="en-US" altLang="zh-CN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52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android create project --target 1 --name MyFirstApp --path &lt;</a:t>
            </a:r>
            <a:r>
              <a:rPr lang="zh-CN" altLang="en-US" sz="2800" smtClean="0"/>
              <a:t>保存路径</a:t>
            </a:r>
            <a:r>
              <a:rPr lang="en-US" altLang="zh-CN" sz="2800" smtClean="0"/>
              <a:t>&gt;\MyFirstApp --activity MainActivity --package com.example.myfirstapp</a:t>
            </a:r>
          </a:p>
          <a:p>
            <a:pPr lvl="1" eaLnBrk="1" hangingPunct="1"/>
            <a:r>
              <a:rPr lang="zh-CN" altLang="en-US" sz="2400" smtClean="0"/>
              <a:t>该命令创建工程</a:t>
            </a:r>
            <a:endParaRPr lang="en-US" altLang="zh-CN" sz="2400" smtClean="0"/>
          </a:p>
          <a:p>
            <a:pPr lvl="1" eaLnBrk="1" hangingPunct="1"/>
            <a:r>
              <a:rPr lang="zh-CN" altLang="en-US" sz="2400" smtClean="0"/>
              <a:t>注意：不要创建到</a:t>
            </a:r>
            <a:r>
              <a:rPr lang="en-US" altLang="zh-CN" sz="2400" smtClean="0"/>
              <a:t>AS</a:t>
            </a:r>
            <a:r>
              <a:rPr lang="zh-CN" altLang="en-US" sz="2400" smtClean="0"/>
              <a:t>的</a:t>
            </a:r>
            <a:r>
              <a:rPr lang="en-US" altLang="zh-CN" sz="2400" smtClean="0"/>
              <a:t>workspace</a:t>
            </a:r>
            <a:r>
              <a:rPr lang="zh-CN" altLang="en-US" sz="2400" smtClean="0"/>
              <a:t>下，否则</a:t>
            </a:r>
            <a:r>
              <a:rPr lang="en-US" altLang="zh-CN" sz="2400" smtClean="0"/>
              <a:t>Import</a:t>
            </a:r>
            <a:r>
              <a:rPr lang="zh-CN" altLang="en-US" sz="2400" smtClean="0"/>
              <a:t>时会报错。</a:t>
            </a:r>
          </a:p>
          <a:p>
            <a:pPr eaLnBrk="1" hangingPunct="1"/>
            <a:endParaRPr lang="en-US" altLang="zh-CN" sz="280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fld id="{9EDBD1CC-F6BD-417F-9893-73ADB7ACE896}" type="slidenum">
              <a:rPr lang="en-US" altLang="zh-CN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53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228600"/>
            <a:ext cx="6629400" cy="868362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命令行运行</a:t>
            </a:r>
            <a:r>
              <a:rPr lang="en-US" altLang="zh-CN" sz="4000" smtClean="0">
                <a:solidFill>
                  <a:srgbClr val="FF0000"/>
                </a:solidFill>
              </a:rPr>
              <a:t>*</a:t>
            </a:r>
            <a:endParaRPr lang="zh-CN" altLang="en-US" sz="40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HVGA-L</a:t>
            </a:r>
            <a:r>
              <a:rPr lang="zh-CN" altLang="en-US" sz="2800" smtClean="0"/>
              <a:t>：</a:t>
            </a:r>
            <a:r>
              <a:rPr lang="en-US" altLang="zh-CN" sz="2800" smtClean="0"/>
              <a:t>480x320</a:t>
            </a:r>
            <a:r>
              <a:rPr lang="zh-CN" altLang="en-US" sz="2800" smtClean="0"/>
              <a:t>横屏</a:t>
            </a:r>
          </a:p>
          <a:p>
            <a:pPr eaLnBrk="1" hangingPunct="1"/>
            <a:r>
              <a:rPr lang="en-US" altLang="zh-CN" sz="2800" smtClean="0"/>
              <a:t>HVGA-P</a:t>
            </a:r>
            <a:r>
              <a:rPr lang="zh-CN" altLang="en-US" sz="2800" smtClean="0"/>
              <a:t>：</a:t>
            </a:r>
            <a:r>
              <a:rPr lang="en-US" altLang="zh-CN" sz="2800" smtClean="0"/>
              <a:t>320x480</a:t>
            </a:r>
            <a:r>
              <a:rPr lang="zh-CN" altLang="en-US" sz="2800" smtClean="0"/>
              <a:t>竖屏（默认）</a:t>
            </a:r>
          </a:p>
          <a:p>
            <a:pPr eaLnBrk="1" hangingPunct="1"/>
            <a:r>
              <a:rPr lang="en-US" altLang="zh-CN" sz="2800" smtClean="0"/>
              <a:t>QVGA-L</a:t>
            </a:r>
            <a:r>
              <a:rPr lang="zh-CN" altLang="en-US" sz="2800" smtClean="0"/>
              <a:t>：</a:t>
            </a:r>
            <a:r>
              <a:rPr lang="en-US" altLang="zh-CN" sz="2800" smtClean="0"/>
              <a:t>320x240</a:t>
            </a:r>
            <a:r>
              <a:rPr lang="zh-CN" altLang="en-US" sz="2800" smtClean="0"/>
              <a:t>横屏</a:t>
            </a:r>
          </a:p>
          <a:p>
            <a:pPr eaLnBrk="1" hangingPunct="1"/>
            <a:r>
              <a:rPr lang="en-US" altLang="zh-CN" sz="2800" smtClean="0"/>
              <a:t>QVGA-P</a:t>
            </a:r>
            <a:r>
              <a:rPr lang="zh-CN" altLang="en-US" sz="2800" smtClean="0"/>
              <a:t>：</a:t>
            </a:r>
            <a:r>
              <a:rPr lang="en-US" altLang="zh-CN" sz="2800" smtClean="0"/>
              <a:t>240x320</a:t>
            </a:r>
            <a:r>
              <a:rPr lang="zh-CN" altLang="en-US" sz="2800" smtClean="0"/>
              <a:t>竖屏</a:t>
            </a:r>
          </a:p>
          <a:p>
            <a:pPr eaLnBrk="1" hangingPunct="1"/>
            <a:r>
              <a:rPr lang="en-US" altLang="zh-CN" sz="2800" smtClean="0"/>
              <a:t>WVGA-L</a:t>
            </a:r>
            <a:r>
              <a:rPr lang="zh-CN" altLang="en-US" sz="2800" smtClean="0"/>
              <a:t>：</a:t>
            </a:r>
            <a:r>
              <a:rPr lang="en-US" altLang="zh-CN" sz="2800" smtClean="0"/>
              <a:t>800x480</a:t>
            </a:r>
            <a:r>
              <a:rPr lang="zh-CN" altLang="en-US" sz="2800" smtClean="0"/>
              <a:t>横屏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445" y="228600"/>
            <a:ext cx="7391400" cy="944562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模拟器屏幕大小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fld id="{0362B5FD-E1C7-4320-9F07-6C6ECA112289}" type="slidenum">
              <a:rPr lang="en-US" altLang="zh-CN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54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4114800"/>
            <a:ext cx="29337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7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1387475"/>
            <a:ext cx="545782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3203575" cy="32766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添加图片到</a:t>
            </a:r>
            <a:r>
              <a:rPr lang="en-US" altLang="zh-CN" sz="2800" dirty="0" smtClean="0"/>
              <a:t>/res</a:t>
            </a:r>
            <a:r>
              <a:rPr lang="zh-CN" altLang="en-US" sz="2800" dirty="0" smtClean="0"/>
              <a:t>相应目录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布局增加</a:t>
            </a:r>
            <a:r>
              <a:rPr lang="en-US" altLang="zh-CN" sz="2800" dirty="0" err="1" smtClean="0"/>
              <a:t>ImageView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设置图片引用</a:t>
            </a:r>
            <a:endParaRPr lang="en-US" altLang="zh-CN" sz="2800" dirty="0" smtClean="0"/>
          </a:p>
        </p:txBody>
      </p:sp>
      <p:sp>
        <p:nvSpPr>
          <p:cNvPr id="93189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781" y="126206"/>
            <a:ext cx="6745288" cy="879475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显示图像</a:t>
            </a:r>
          </a:p>
        </p:txBody>
      </p:sp>
      <p:sp>
        <p:nvSpPr>
          <p:cNvPr id="93190" name="AutoShape 11"/>
          <p:cNvSpPr>
            <a:spLocks noChangeArrowheads="1"/>
          </p:cNvSpPr>
          <p:nvPr/>
        </p:nvSpPr>
        <p:spPr bwMode="auto">
          <a:xfrm rot="-317781">
            <a:off x="2630488" y="4637088"/>
            <a:ext cx="1185862" cy="919162"/>
          </a:xfrm>
          <a:prstGeom prst="leftArrow">
            <a:avLst>
              <a:gd name="adj1" fmla="val 50000"/>
              <a:gd name="adj2" fmla="val 62746"/>
            </a:avLst>
          </a:prstGeom>
          <a:solidFill>
            <a:srgbClr val="FFFF99">
              <a:alpha val="10196"/>
            </a:srgbClr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fld id="{8AAE0F61-0F5F-4A70-A74B-0D6D9AB10E85}" type="slidenum">
              <a:rPr lang="en-US" altLang="zh-CN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55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  <p:pic>
        <p:nvPicPr>
          <p:cNvPr id="93192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60438"/>
            <a:ext cx="365125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>
          <a:xfrm>
            <a:off x="747712" y="140777"/>
            <a:ext cx="7858125" cy="114300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系统运行</a:t>
            </a:r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fld id="{7F0B1CEA-CAB4-411C-A61B-90D8C95470FB}" type="slidenum">
              <a:rPr lang="en-US" altLang="zh-CN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56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  <p:pic>
        <p:nvPicPr>
          <p:cNvPr id="95237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524000"/>
            <a:ext cx="8934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" y="2366706"/>
            <a:ext cx="738187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1241425"/>
            <a:ext cx="4300537" cy="479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3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1228725"/>
            <a:ext cx="4476750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4" name="标题 1"/>
          <p:cNvSpPr>
            <a:spLocks noGrp="1"/>
          </p:cNvSpPr>
          <p:nvPr>
            <p:ph type="title"/>
          </p:nvPr>
        </p:nvSpPr>
        <p:spPr>
          <a:xfrm>
            <a:off x="990600" y="242273"/>
            <a:ext cx="7162800" cy="763587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运行效果</a:t>
            </a:r>
          </a:p>
        </p:txBody>
      </p:sp>
      <p:sp>
        <p:nvSpPr>
          <p:cNvPr id="972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286" name="Rectangle 4"/>
          <p:cNvSpPr>
            <a:spLocks noChangeArrowheads="1"/>
          </p:cNvSpPr>
          <p:nvPr/>
        </p:nvSpPr>
        <p:spPr bwMode="auto">
          <a:xfrm>
            <a:off x="5664200" y="4254500"/>
            <a:ext cx="1828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真实手机调试</a:t>
            </a: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687" name="Rectangle 4"/>
          <p:cNvSpPr>
            <a:spLocks noChangeArrowheads="1"/>
          </p:cNvSpPr>
          <p:nvPr/>
        </p:nvSpPr>
        <p:spPr bwMode="auto">
          <a:xfrm>
            <a:off x="457200" y="1242171"/>
            <a:ext cx="1828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宋体" pitchFamily="2" charset="-122"/>
                <a:cs typeface="Times New Roman" pitchFamily="18" charset="0"/>
              </a:rPr>
              <a:t>模拟器调试</a:t>
            </a:r>
            <a:endParaRPr lang="zh-CN" alt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/>
          <a:p>
            <a:pPr>
              <a:defRPr/>
            </a:pPr>
            <a:fld id="{A0161173-65EA-4E15-935E-13ABBD60AC71}" type="slidenum">
              <a:rPr lang="en-US" altLang="zh-CN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57</a:t>
            </a:fld>
            <a:endParaRPr lang="en-US" altLang="zh-CN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540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图片 3" descr="图片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7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1" name="Subtitle 2"/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9144000" cy="838200"/>
          </a:xfrm>
        </p:spPr>
        <p:txBody>
          <a:bodyPr/>
          <a:lstStyle/>
          <a:p>
            <a:pPr algn="l" eaLnBrk="1" hangingPunct="1"/>
            <a:r>
              <a:rPr lang="en-US" altLang="zh-CN" sz="4400" smtClean="0">
                <a:solidFill>
                  <a:srgbClr val="99CC00"/>
                </a:solidFill>
              </a:rPr>
              <a:t>	Questions?</a:t>
            </a:r>
          </a:p>
        </p:txBody>
      </p:sp>
      <p:pic>
        <p:nvPicPr>
          <p:cNvPr id="99332" name="Picture 8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10000"/>
            <a:ext cx="28194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Activities </a:t>
            </a:r>
            <a:r>
              <a:rPr lang="zh-CN" altLang="en-US" sz="2800" smtClean="0"/>
              <a:t>（活动）</a:t>
            </a:r>
            <a:endParaRPr lang="en-US" altLang="zh-CN" sz="2800" smtClean="0"/>
          </a:p>
          <a:p>
            <a:pPr eaLnBrk="1" hangingPunct="1"/>
            <a:r>
              <a:rPr lang="en-US" altLang="zh-CN" sz="2800" smtClean="0"/>
              <a:t>Intents</a:t>
            </a:r>
            <a:r>
              <a:rPr lang="zh-CN" altLang="en-US" sz="2800" smtClean="0"/>
              <a:t>（意图）</a:t>
            </a:r>
            <a:endParaRPr lang="en-US" altLang="zh-CN" sz="2800" smtClean="0"/>
          </a:p>
          <a:p>
            <a:pPr eaLnBrk="1" hangingPunct="1"/>
            <a:r>
              <a:rPr lang="zh-CN" altLang="en-US" sz="2800" smtClean="0"/>
              <a:t>没有鼠标光标的操作（触摸屏）</a:t>
            </a:r>
            <a:endParaRPr lang="en-US" altLang="zh-CN" sz="2800" smtClean="0"/>
          </a:p>
          <a:p>
            <a:pPr eaLnBrk="1" hangingPunct="1"/>
            <a:r>
              <a:rPr lang="zh-CN" altLang="en-US" sz="2800" smtClean="0"/>
              <a:t>视图与控件（界面元素）</a:t>
            </a:r>
            <a:endParaRPr lang="en-US" altLang="zh-CN" sz="2800" smtClean="0"/>
          </a:p>
          <a:p>
            <a:pPr eaLnBrk="1" hangingPunct="1"/>
            <a:r>
              <a:rPr lang="zh-CN" altLang="en-US" sz="2800" smtClean="0"/>
              <a:t>异步调用（多线程支持）</a:t>
            </a:r>
            <a:endParaRPr lang="en-US" altLang="zh-CN" sz="2800" smtClean="0"/>
          </a:p>
          <a:p>
            <a:pPr eaLnBrk="1" hangingPunct="1"/>
            <a:r>
              <a:rPr lang="zh-CN" altLang="en-US" sz="2800" smtClean="0"/>
              <a:t>后台服务</a:t>
            </a:r>
            <a:endParaRPr lang="en-US" altLang="zh-CN" sz="2800" smtClean="0"/>
          </a:p>
        </p:txBody>
      </p:sp>
      <p:sp>
        <p:nvSpPr>
          <p:cNvPr id="15363" name="标题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715962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Android</a:t>
            </a:r>
            <a:r>
              <a:rPr lang="zh-CN" altLang="en-US" sz="4000" dirty="0" smtClean="0"/>
              <a:t>开发基本概念</a:t>
            </a: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fld id="{B37373C0-AB09-4635-9909-E52F3F245D35}" type="slidenum">
              <a:rPr lang="en-US" altLang="zh-CN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6</a:t>
            </a:fld>
            <a:endParaRPr lang="en-US" altLang="zh-CN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CN" dirty="0" smtClean="0"/>
              <a:t>Android</a:t>
            </a:r>
            <a:r>
              <a:rPr lang="zh-CN" altLang="en-US" dirty="0" smtClean="0"/>
              <a:t>应用由一个或多个</a:t>
            </a:r>
            <a:r>
              <a:rPr lang="en-US" altLang="zh-CN" dirty="0" smtClean="0"/>
              <a:t>Activities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Activities</a:t>
            </a:r>
            <a:r>
              <a:rPr lang="zh-CN" altLang="en-US" dirty="0" smtClean="0"/>
              <a:t>是一个容器，装着你的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，以及运行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的代码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相当于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程序的一个窗口</a:t>
            </a:r>
          </a:p>
        </p:txBody>
      </p:sp>
      <p:sp>
        <p:nvSpPr>
          <p:cNvPr id="16387" name="标题 1"/>
          <p:cNvSpPr>
            <a:spLocks noGrp="1"/>
          </p:cNvSpPr>
          <p:nvPr>
            <p:ph type="title"/>
          </p:nvPr>
        </p:nvSpPr>
        <p:spPr>
          <a:xfrm>
            <a:off x="1286769" y="228600"/>
            <a:ext cx="6629400" cy="792162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Activities </a:t>
            </a:r>
            <a:r>
              <a:rPr lang="zh-CN" altLang="en-US" sz="4000" smtClean="0"/>
              <a:t>（活动）</a:t>
            </a:r>
          </a:p>
        </p:txBody>
      </p:sp>
      <p:sp>
        <p:nvSpPr>
          <p:cNvPr id="2662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fld id="{DDD38F03-9C89-4E69-A9BE-11137A635184}" type="slidenum">
              <a:rPr lang="en-US" altLang="zh-CN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7</a:t>
            </a:fld>
            <a:endParaRPr lang="en-US" altLang="zh-CN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 dirty="0" smtClean="0"/>
              <a:t>用于构成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的核心消息系统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包含要执行的动作（例如：查看、编辑、拨号等）及相关数据（例如：一条联系人信息）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用于启动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各部件之间通信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用户应用可以广播</a:t>
            </a:r>
            <a:r>
              <a:rPr lang="en-US" altLang="zh-CN" sz="2400" dirty="0" smtClean="0"/>
              <a:t>Intents</a:t>
            </a:r>
            <a:r>
              <a:rPr lang="zh-CN" altLang="en-US" sz="2400" dirty="0" smtClean="0"/>
              <a:t>，也可以接收</a:t>
            </a:r>
            <a:r>
              <a:rPr lang="en-US" altLang="zh-CN" sz="2400" dirty="0" smtClean="0"/>
              <a:t>Intents</a:t>
            </a:r>
          </a:p>
          <a:p>
            <a:pPr lvl="1" eaLnBrk="1" hangingPunct="1"/>
            <a:endParaRPr lang="zh-CN" altLang="en-US" sz="2400" dirty="0" smtClean="0"/>
          </a:p>
        </p:txBody>
      </p:sp>
      <p:sp>
        <p:nvSpPr>
          <p:cNvPr id="17411" name="标题 1"/>
          <p:cNvSpPr>
            <a:spLocks noGrp="1"/>
          </p:cNvSpPr>
          <p:nvPr>
            <p:ph type="title"/>
          </p:nvPr>
        </p:nvSpPr>
        <p:spPr>
          <a:xfrm>
            <a:off x="1333500" y="304800"/>
            <a:ext cx="6477000" cy="639762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Intents</a:t>
            </a:r>
            <a:r>
              <a:rPr lang="zh-CN" altLang="en-US" sz="4000" dirty="0" smtClean="0"/>
              <a:t>（意图）</a:t>
            </a:r>
            <a:endParaRPr lang="en-US" altLang="zh-CN" sz="4000" dirty="0" smtClean="0"/>
          </a:p>
        </p:txBody>
      </p:sp>
      <p:sp>
        <p:nvSpPr>
          <p:cNvPr id="2765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fld id="{3D9B92A6-EAE2-4634-BF32-000DC450605F}" type="slidenum">
              <a:rPr lang="en-US" altLang="zh-CN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8</a:t>
            </a:fld>
            <a:endParaRPr lang="en-US" altLang="zh-CN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当广播一个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的时候，其实就是</a:t>
            </a:r>
            <a:r>
              <a:rPr lang="zh-CN" altLang="en-US" sz="2800" dirty="0" smtClean="0">
                <a:solidFill>
                  <a:srgbClr val="FF0000"/>
                </a:solidFill>
              </a:rPr>
              <a:t>告诉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系统有事情发生了</a:t>
            </a:r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可以告诉当前应用新建一个窗口</a:t>
            </a:r>
            <a:r>
              <a:rPr lang="en-US" altLang="zh-CN" sz="2800" dirty="0" smtClean="0"/>
              <a:t>(Activity)</a:t>
            </a:r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也可以让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启动另外一个应用</a:t>
            </a:r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zh-CN" altLang="en-US" sz="2800" dirty="0" smtClean="0"/>
          </a:p>
        </p:txBody>
      </p:sp>
      <p:sp>
        <p:nvSpPr>
          <p:cNvPr id="18435" name="标题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6553200" cy="715962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使用</a:t>
            </a:r>
            <a:r>
              <a:rPr lang="en-US" altLang="zh-CN" sz="4000" dirty="0" smtClean="0"/>
              <a:t>Intents</a:t>
            </a:r>
            <a:r>
              <a:rPr lang="zh-CN" altLang="en-US" sz="4000" dirty="0" smtClean="0"/>
              <a:t>发送消息</a:t>
            </a:r>
          </a:p>
        </p:txBody>
      </p:sp>
      <p:sp>
        <p:nvSpPr>
          <p:cNvPr id="2867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93423" y="6356350"/>
            <a:ext cx="1035423" cy="365125"/>
          </a:xfrm>
        </p:spPr>
        <p:txBody>
          <a:bodyPr rtlCol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fld id="{6EE7D9DA-A46B-4D87-BAE1-6F6EB1B2FB45}" type="slidenum">
              <a:rPr lang="en-US" altLang="zh-CN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pPr>
                <a:defRPr/>
              </a:pPr>
              <a:t>9</a:t>
            </a:fld>
            <a:endParaRPr lang="en-US" altLang="zh-CN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智能手机应用开发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智能手机应用开发</Template>
  <TotalTime>3840</TotalTime>
  <Words>2579</Words>
  <Application>Microsoft Office PowerPoint</Application>
  <PresentationFormat>全屏显示(4:3)</PresentationFormat>
  <Paragraphs>554</Paragraphs>
  <Slides>58</Slides>
  <Notes>30</Notes>
  <HiddenSlides>1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9" baseType="lpstr">
      <vt:lpstr>新細明體</vt:lpstr>
      <vt:lpstr>新細明體</vt:lpstr>
      <vt:lpstr>宋体</vt:lpstr>
      <vt:lpstr>Arial</vt:lpstr>
      <vt:lpstr>Calibri</vt:lpstr>
      <vt:lpstr>Comic Sans MS</vt:lpstr>
      <vt:lpstr>Courier New</vt:lpstr>
      <vt:lpstr>Times New Roman</vt:lpstr>
      <vt:lpstr>Wingdings</vt:lpstr>
      <vt:lpstr>智能手机应用开发</vt:lpstr>
      <vt:lpstr>位图图像</vt:lpstr>
      <vt:lpstr>#3 手机应用开发入门</vt:lpstr>
      <vt:lpstr>课程简介</vt:lpstr>
      <vt:lpstr>为什么学习Android开发</vt:lpstr>
      <vt:lpstr>为什么学习Android开发（续）</vt:lpstr>
      <vt:lpstr>Android编程基础:两种语言</vt:lpstr>
      <vt:lpstr>Android开发基本概念</vt:lpstr>
      <vt:lpstr>Activities （活动）</vt:lpstr>
      <vt:lpstr>Intents（意图）</vt:lpstr>
      <vt:lpstr>使用Intents发送消息</vt:lpstr>
      <vt:lpstr>注册Intent接收器</vt:lpstr>
      <vt:lpstr>触摸屏操作</vt:lpstr>
      <vt:lpstr>视图与控件（界面元素）</vt:lpstr>
      <vt:lpstr>异步调用</vt:lpstr>
      <vt:lpstr>后台服务</vt:lpstr>
      <vt:lpstr>Android提供的硬件工具</vt:lpstr>
      <vt:lpstr>Android提供的软件工具</vt:lpstr>
      <vt:lpstr>PowerPoint 演示文稿</vt:lpstr>
      <vt:lpstr>开发前要记住的原则</vt:lpstr>
      <vt:lpstr>开发环境</vt:lpstr>
      <vt:lpstr>Android Studio</vt:lpstr>
      <vt:lpstr>The IDE（AS） for Android</vt:lpstr>
      <vt:lpstr>The IDE（AS） for Android</vt:lpstr>
      <vt:lpstr>模拟器</vt:lpstr>
      <vt:lpstr>模拟器运行Hello World</vt:lpstr>
      <vt:lpstr>Android SDK的内容</vt:lpstr>
      <vt:lpstr>Android SDK提供的工具</vt:lpstr>
      <vt:lpstr>Android SDK提供的工具</vt:lpstr>
      <vt:lpstr>Android的相关文件类型</vt:lpstr>
      <vt:lpstr>Dex文件</vt:lpstr>
      <vt:lpstr>Apk文件</vt:lpstr>
      <vt:lpstr>可以先试试SDK的例子程序 http://developer.android.com/resources/samples/</vt:lpstr>
      <vt:lpstr>新建Android项目(Project)</vt:lpstr>
      <vt:lpstr>Android项目的相关概念</vt:lpstr>
      <vt:lpstr>Package是什么？</vt:lpstr>
      <vt:lpstr>Android应用工程文件组成（1）</vt:lpstr>
      <vt:lpstr>Android应用工程文件组成（2）</vt:lpstr>
      <vt:lpstr>项目配置文件AndroidManifest.xml</vt:lpstr>
      <vt:lpstr>PowerPoint 演示文稿</vt:lpstr>
      <vt:lpstr>PowerPoint 演示文稿</vt:lpstr>
      <vt:lpstr>PowerPoint 演示文稿</vt:lpstr>
      <vt:lpstr>布局文件main.xml</vt:lpstr>
      <vt:lpstr>UI布局定义main.xml</vt:lpstr>
      <vt:lpstr>字符串定义strings.xml</vt:lpstr>
      <vt:lpstr>PowerPoint 演示文稿</vt:lpstr>
      <vt:lpstr>处理出错信息</vt:lpstr>
      <vt:lpstr>模拟器Emulator设置(AVD Manager)</vt:lpstr>
      <vt:lpstr>例子HelloAndroid.java</vt:lpstr>
      <vt:lpstr>直接点击Run App运行Android程序</vt:lpstr>
      <vt:lpstr>模拟运行效果</vt:lpstr>
      <vt:lpstr>命令行操作*</vt:lpstr>
      <vt:lpstr>命令行操作*</vt:lpstr>
      <vt:lpstr>命令行运行*</vt:lpstr>
      <vt:lpstr>命令行运行*</vt:lpstr>
      <vt:lpstr>模拟器屏幕大小</vt:lpstr>
      <vt:lpstr>显示图像</vt:lpstr>
      <vt:lpstr>系统运行</vt:lpstr>
      <vt:lpstr>运行效果</vt:lpstr>
      <vt:lpstr>PowerPoint 演示文稿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郑贵锋</dc:creator>
  <cp:lastModifiedBy>吴璐璐</cp:lastModifiedBy>
  <cp:revision>458</cp:revision>
  <dcterms:created xsi:type="dcterms:W3CDTF">2010-04-17T17:21:23Z</dcterms:created>
  <dcterms:modified xsi:type="dcterms:W3CDTF">2016-08-29T08:00:42Z</dcterms:modified>
</cp:coreProperties>
</file>