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72" r:id="rId3"/>
    <p:sldId id="283" r:id="rId4"/>
    <p:sldId id="284" r:id="rId5"/>
    <p:sldId id="285" r:id="rId6"/>
    <p:sldId id="286" r:id="rId7"/>
    <p:sldId id="2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2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9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75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15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603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35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1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4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F65B-C3B8-44EF-929D-9824823123EB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876" y="21019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实验项目一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学生</a:t>
            </a:r>
            <a:r>
              <a:rPr lang="zh-CN" altLang="en-US" dirty="0" smtClean="0"/>
              <a:t>成绩管理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62650" y="40917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2017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年</a:t>
            </a:r>
            <a:r>
              <a:rPr lang="en-US" altLang="zh-CN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10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月</a:t>
            </a:r>
            <a:r>
              <a:rPr lang="en-US" altLang="zh-CN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16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日</a:t>
            </a:r>
            <a:r>
              <a:rPr lang="en-US" altLang="zh-CN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-30</a:t>
            </a:r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日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55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82" y="186913"/>
            <a:ext cx="8596668" cy="3824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实验数据说明：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082" y="798672"/>
            <a:ext cx="9208537" cy="586954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实验项目的文件</a:t>
            </a:r>
            <a:r>
              <a:rPr lang="zh-CN" altLang="en-US" sz="2400" dirty="0"/>
              <a:t>均以</a:t>
            </a:r>
            <a:r>
              <a:rPr lang="en-US" altLang="zh-CN" sz="2400" dirty="0"/>
              <a:t>txt</a:t>
            </a:r>
            <a:r>
              <a:rPr lang="zh-CN" altLang="en-US" sz="2400" dirty="0"/>
              <a:t>文本文件的形式存储。学生学号、姓名、成绩之间</a:t>
            </a:r>
            <a:r>
              <a:rPr lang="zh-CN" altLang="en-US" sz="2400" dirty="0" smtClean="0"/>
              <a:t>使用</a:t>
            </a:r>
            <a:r>
              <a:rPr lang="zh-CN" altLang="en-US" sz="2400" dirty="0"/>
              <a:t>空格</a:t>
            </a:r>
            <a:r>
              <a:rPr lang="zh-CN" altLang="en-US" sz="2400" dirty="0" smtClean="0"/>
              <a:t>分隔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 smtClean="0"/>
              <a:t>现有</a:t>
            </a:r>
            <a:r>
              <a:rPr lang="zh-CN" altLang="en-US" sz="2400" dirty="0"/>
              <a:t>文件包括</a:t>
            </a:r>
            <a:r>
              <a:rPr lang="zh-CN" altLang="en-US" sz="2400" dirty="0" smtClean="0"/>
              <a:t>：两个年级学生</a:t>
            </a:r>
            <a:r>
              <a:rPr lang="zh-CN" altLang="en-US" sz="2400" dirty="0"/>
              <a:t>名单、</a:t>
            </a:r>
            <a:r>
              <a:rPr lang="en-US" altLang="zh-CN" sz="2400" dirty="0"/>
              <a:t>15</a:t>
            </a:r>
            <a:r>
              <a:rPr lang="zh-CN" altLang="en-US" sz="2400" dirty="0"/>
              <a:t>门课程的成绩（</a:t>
            </a:r>
            <a:r>
              <a:rPr lang="en-US" altLang="zh-CN" sz="2400" dirty="0"/>
              <a:t>2</a:t>
            </a:r>
            <a:r>
              <a:rPr lang="zh-CN" altLang="en-US" sz="2400" dirty="0"/>
              <a:t>门公共课、</a:t>
            </a:r>
            <a:r>
              <a:rPr lang="en-US" altLang="zh-CN" sz="2400" dirty="0"/>
              <a:t>3</a:t>
            </a:r>
            <a:r>
              <a:rPr lang="zh-CN" altLang="en-US" sz="2400" dirty="0"/>
              <a:t>门必修课、</a:t>
            </a:r>
            <a:r>
              <a:rPr lang="en-US" altLang="zh-CN" sz="2400" dirty="0"/>
              <a:t>10</a:t>
            </a:r>
            <a:r>
              <a:rPr lang="zh-CN" altLang="en-US" sz="2400" dirty="0"/>
              <a:t>门选修课）</a:t>
            </a:r>
          </a:p>
          <a:p>
            <a:pPr lvl="1"/>
            <a:r>
              <a:rPr lang="zh-CN" altLang="en-US" sz="2400" dirty="0" smtClean="0"/>
              <a:t>成绩文件除了公共课分年级存为不同的文本文件，其他课程的成绩不分年级存为一个文本文件。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公共课：英语、政治；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必修课：数据结构、操作系统、计算机系统；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选修课：</a:t>
            </a:r>
            <a:r>
              <a:rPr lang="zh-CN" altLang="en-US" sz="2400" dirty="0"/>
              <a:t>程序设计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计算思维、</a:t>
            </a:r>
            <a:r>
              <a:rPr lang="zh-CN" altLang="en-US" sz="2400" dirty="0" smtClean="0"/>
              <a:t>编译原理、软件工程、信息安全、计算机网络、数据库概论、数据挖掘、多媒体技术、人工智能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501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82" y="186913"/>
            <a:ext cx="8596668" cy="3824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程序要求（一）：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948" y="798672"/>
            <a:ext cx="9428672" cy="58695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200" dirty="0"/>
              <a:t>实现一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教务</a:t>
            </a:r>
            <a:r>
              <a:rPr lang="zh-CN" altLang="en-US" sz="2200" dirty="0" smtClean="0"/>
              <a:t>成绩</a:t>
            </a:r>
            <a:r>
              <a:rPr lang="zh-CN" altLang="en-US" sz="2200" dirty="0"/>
              <a:t>管理程序，程序包含以下的功能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根据</a:t>
            </a:r>
            <a:r>
              <a:rPr lang="zh-CN" altLang="en-US" sz="2000" dirty="0"/>
              <a:t>现有的成绩单，分年级生成</a:t>
            </a:r>
            <a:r>
              <a:rPr lang="zh-CN" altLang="en-US" sz="2000" dirty="0">
                <a:solidFill>
                  <a:srgbClr val="FF0000"/>
                </a:solidFill>
              </a:rPr>
              <a:t>成绩汇总</a:t>
            </a:r>
            <a:r>
              <a:rPr lang="zh-CN" altLang="en-US" sz="2000" dirty="0" smtClean="0">
                <a:solidFill>
                  <a:srgbClr val="FF0000"/>
                </a:solidFill>
              </a:rPr>
              <a:t>文本文件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200" dirty="0"/>
              <a:t>成绩</a:t>
            </a:r>
            <a:r>
              <a:rPr lang="zh-CN" altLang="en-US" sz="2200" dirty="0" smtClean="0"/>
              <a:t>汇总文件的</a:t>
            </a:r>
            <a:r>
              <a:rPr lang="zh-CN" altLang="en-US" sz="2200" dirty="0"/>
              <a:t>要求是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）较好的可阅读性</a:t>
            </a:r>
            <a:endParaRPr lang="en-US" altLang="zh-CN" sz="22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每个</a:t>
            </a:r>
            <a:r>
              <a:rPr lang="zh-CN" altLang="en-US" sz="2000" dirty="0"/>
              <a:t>学生的信息占一行，包括：学号、姓名</a:t>
            </a:r>
            <a:r>
              <a:rPr lang="zh-CN" altLang="en-US" sz="2000" dirty="0" smtClean="0"/>
              <a:t>、各门课的成绩。</a:t>
            </a:r>
            <a:endParaRPr lang="en-US" altLang="zh-CN" sz="20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汇总</a:t>
            </a:r>
            <a:r>
              <a:rPr lang="zh-CN" altLang="en-US" sz="2000" dirty="0"/>
              <a:t>文件打开后，要求具有较好的可阅读性（即：学号、姓名、成绩列表基本对齐，并且按学号升序存放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514350" lvl="1" indent="0"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）成绩汇总细节要求：</a:t>
            </a:r>
            <a:endParaRPr lang="en-US" altLang="zh-CN" sz="22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某门课程，学生没有修或者成绩</a:t>
            </a:r>
            <a:r>
              <a:rPr lang="en-US" altLang="zh-CN" sz="2000" dirty="0" smtClean="0"/>
              <a:t>&lt;60</a:t>
            </a:r>
            <a:r>
              <a:rPr lang="zh-CN" altLang="en-US" sz="2000" dirty="0" smtClean="0"/>
              <a:t>，这个学生的该门课成绩都记为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分。</a:t>
            </a:r>
            <a:endParaRPr lang="en-US" altLang="zh-CN" sz="20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教师</a:t>
            </a:r>
            <a:r>
              <a:rPr lang="zh-CN" altLang="en-US" sz="2000" dirty="0"/>
              <a:t>提交的成绩单</a:t>
            </a:r>
            <a:r>
              <a:rPr lang="zh-CN" altLang="en-US" sz="2000" dirty="0" smtClean="0"/>
              <a:t>中可能存在两种错误（</a:t>
            </a:r>
            <a:r>
              <a:rPr lang="zh-CN" altLang="en-US" sz="2000" dirty="0"/>
              <a:t>错误</a:t>
            </a:r>
            <a:r>
              <a:rPr lang="en-US" altLang="zh-CN" sz="2000" dirty="0"/>
              <a:t>1</a:t>
            </a:r>
            <a:r>
              <a:rPr lang="zh-CN" altLang="en-US" sz="2000" dirty="0"/>
              <a:t>：学号不</a:t>
            </a:r>
            <a:r>
              <a:rPr lang="zh-CN" altLang="en-US" sz="2000" dirty="0" smtClean="0"/>
              <a:t>存在；</a:t>
            </a:r>
            <a:r>
              <a:rPr lang="zh-CN" altLang="en-US" sz="2000" dirty="0"/>
              <a:t>错误</a:t>
            </a:r>
            <a:r>
              <a:rPr lang="en-US" altLang="zh-CN" sz="2000" dirty="0"/>
              <a:t>2</a:t>
            </a:r>
            <a:r>
              <a:rPr lang="zh-CN" altLang="en-US" sz="2000" dirty="0"/>
              <a:t>：学</a:t>
            </a:r>
            <a:r>
              <a:rPr lang="zh-CN" altLang="en-US" sz="2000" dirty="0" smtClean="0"/>
              <a:t>号和</a:t>
            </a:r>
            <a:r>
              <a:rPr lang="zh-CN" altLang="en-US" sz="2000" dirty="0"/>
              <a:t>姓名不匹配</a:t>
            </a:r>
            <a:r>
              <a:rPr lang="zh-CN" altLang="en-US" sz="2000" dirty="0" smtClean="0"/>
              <a:t>。）在汇总成绩时，需要在电脑屏幕上给出提示，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种修改方案，供用户使用：</a:t>
            </a:r>
            <a:endParaRPr lang="zh-CN" altLang="en-US" sz="2000" dirty="0"/>
          </a:p>
          <a:p>
            <a:pPr marL="914400" lvl="2" indent="0">
              <a:buNone/>
            </a:pPr>
            <a:r>
              <a:rPr lang="zh-CN" altLang="en-US" sz="2000" dirty="0" smtClean="0"/>
              <a:t>     方案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：在</a:t>
            </a:r>
            <a:r>
              <a:rPr lang="zh-CN" altLang="en-US" sz="2000" dirty="0"/>
              <a:t>成绩单中删除该行</a:t>
            </a:r>
            <a:r>
              <a:rPr lang="zh-CN" altLang="en-US" sz="2000" dirty="0" smtClean="0"/>
              <a:t>信息。</a:t>
            </a:r>
            <a:endParaRPr lang="zh-CN" altLang="en-US" sz="2000" dirty="0"/>
          </a:p>
          <a:p>
            <a:pPr marL="914400" lvl="2" indent="0">
              <a:buNone/>
            </a:pPr>
            <a:r>
              <a:rPr lang="zh-CN" altLang="en-US" sz="2000" dirty="0" smtClean="0"/>
              <a:t>     方案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：成绩</a:t>
            </a:r>
            <a:r>
              <a:rPr lang="zh-CN" altLang="en-US" sz="2000" dirty="0" smtClean="0"/>
              <a:t>不变，根据</a:t>
            </a:r>
            <a:r>
              <a:rPr lang="zh-CN" altLang="en-US" sz="2000" dirty="0"/>
              <a:t>学生名单中的学号</a:t>
            </a:r>
            <a:r>
              <a:rPr lang="zh-CN" altLang="en-US" sz="2000" dirty="0" smtClean="0"/>
              <a:t>，提示学号对应的正确姓名，或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</a:t>
            </a:r>
            <a:r>
              <a:rPr lang="zh-CN" altLang="en-US" sz="2000" dirty="0" smtClean="0"/>
              <a:t>者根据姓名给出对应的学号，供用户修改。</a:t>
            </a:r>
          </a:p>
          <a:p>
            <a:pPr marL="914400" lvl="2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注意：确定成绩单无误后，再生成成绩汇总文件。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2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27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82" y="186913"/>
            <a:ext cx="8596668" cy="3824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程序要求（二）：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082" y="798672"/>
            <a:ext cx="9208537" cy="586954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根据</a:t>
            </a:r>
            <a:r>
              <a:rPr lang="zh-CN" altLang="en-US" sz="2400" dirty="0" smtClean="0"/>
              <a:t>修改后的</a:t>
            </a:r>
            <a:r>
              <a:rPr lang="zh-CN" altLang="en-US" sz="2400" dirty="0"/>
              <a:t>成绩单，分年级</a:t>
            </a:r>
            <a:r>
              <a:rPr lang="zh-CN" altLang="en-US" sz="2400" dirty="0" smtClean="0"/>
              <a:t>生成成绩</a:t>
            </a:r>
            <a:r>
              <a:rPr lang="zh-CN" altLang="en-US" sz="2400" dirty="0"/>
              <a:t>排名文本文件，</a:t>
            </a:r>
            <a:r>
              <a:rPr lang="zh-CN" altLang="en-US" sz="2400" dirty="0" smtClean="0"/>
              <a:t>排名的依据是学分绩。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每个学生的信息占一行，包括：学号、姓名</a:t>
            </a:r>
            <a:r>
              <a:rPr lang="zh-CN" altLang="en-US" sz="2400" dirty="0" smtClean="0"/>
              <a:t>、学分绩排名、学分绩；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排名文件打开后，要求具有较好的可阅读性（即：学号、姓名、</a:t>
            </a:r>
            <a:r>
              <a:rPr lang="zh-CN" altLang="en-US" sz="2400" dirty="0" smtClean="0"/>
              <a:t>排名、</a:t>
            </a:r>
            <a:r>
              <a:rPr lang="zh-CN" altLang="en-US" sz="2400" dirty="0"/>
              <a:t>学分绩</a:t>
            </a:r>
            <a:r>
              <a:rPr lang="zh-CN" altLang="en-US" sz="2400" dirty="0" smtClean="0"/>
              <a:t>等信息基本</a:t>
            </a:r>
            <a:r>
              <a:rPr lang="zh-CN" altLang="en-US" sz="2400" dirty="0"/>
              <a:t>对齐，并且按排名升序存放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排名</a:t>
            </a:r>
            <a:r>
              <a:rPr lang="zh-CN" altLang="en-US" sz="2400" dirty="0" smtClean="0"/>
              <a:t>计算方法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按照学分绩分数</a:t>
            </a:r>
            <a:r>
              <a:rPr lang="zh-CN" altLang="en-US" sz="2400" dirty="0"/>
              <a:t>从高到低排序</a:t>
            </a:r>
            <a:r>
              <a:rPr lang="zh-CN" altLang="en-US" sz="2400" dirty="0" smtClean="0"/>
              <a:t>，分数</a:t>
            </a:r>
            <a:r>
              <a:rPr lang="zh-CN" altLang="en-US" sz="2400" dirty="0"/>
              <a:t>最高的视为第一名。如果排名分数相同，算并列。比如有三个同学排名分数都是最高，则三个都是第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名，</a:t>
            </a:r>
            <a:r>
              <a:rPr lang="zh-CN" altLang="en-US" sz="2400" dirty="0"/>
              <a:t>学分</a:t>
            </a:r>
            <a:r>
              <a:rPr lang="zh-CN" altLang="en-US" sz="2400" dirty="0" smtClean="0"/>
              <a:t>绩第二</a:t>
            </a:r>
            <a:r>
              <a:rPr lang="zh-CN" altLang="en-US" sz="2400" dirty="0"/>
              <a:t>高的</a:t>
            </a:r>
            <a:r>
              <a:rPr lang="zh-CN" altLang="en-US" sz="2400" dirty="0" smtClean="0"/>
              <a:t>排名是</a:t>
            </a:r>
            <a:r>
              <a:rPr lang="zh-CN" altLang="en-US" sz="2400" dirty="0"/>
              <a:t>第</a:t>
            </a:r>
            <a:r>
              <a:rPr lang="en-US" altLang="zh-CN" sz="2400" dirty="0"/>
              <a:t>4</a:t>
            </a:r>
            <a:r>
              <a:rPr lang="zh-CN" altLang="en-US" sz="2400" dirty="0"/>
              <a:t>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学分绩</a:t>
            </a:r>
            <a:r>
              <a:rPr lang="zh-CN" altLang="en-US" sz="2400" dirty="0" smtClean="0"/>
              <a:t>数</a:t>
            </a:r>
            <a:r>
              <a:rPr lang="zh-CN" altLang="en-US" sz="2400" dirty="0"/>
              <a:t>计算公式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门公共课</a:t>
            </a:r>
            <a:r>
              <a:rPr lang="zh-CN" altLang="en-US" sz="2400" dirty="0" smtClean="0"/>
              <a:t>成绩</a:t>
            </a:r>
            <a:r>
              <a:rPr lang="en-US" altLang="zh-CN" sz="2400" dirty="0" smtClean="0"/>
              <a:t>+3</a:t>
            </a:r>
            <a:r>
              <a:rPr lang="zh-CN" altLang="en-US" sz="2400" dirty="0"/>
              <a:t>门必修课成绩</a:t>
            </a:r>
            <a:r>
              <a:rPr lang="en-US" altLang="zh-CN" sz="2400" dirty="0"/>
              <a:t>+</a:t>
            </a:r>
            <a:r>
              <a:rPr lang="zh-CN" altLang="en-US" sz="2400" dirty="0"/>
              <a:t>选修课中成绩最高的</a:t>
            </a:r>
            <a:r>
              <a:rPr lang="en-US" altLang="zh-CN" sz="2400" dirty="0"/>
              <a:t>5</a:t>
            </a:r>
            <a:r>
              <a:rPr lang="zh-CN" altLang="en-US" sz="2400" dirty="0"/>
              <a:t>门课程成绩）</a:t>
            </a:r>
            <a:r>
              <a:rPr lang="en-US" altLang="zh-CN" sz="2400" dirty="0"/>
              <a:t>/</a:t>
            </a:r>
            <a:r>
              <a:rPr lang="en-US" altLang="zh-CN" sz="2400" dirty="0" smtClean="0"/>
              <a:t>10  </a:t>
            </a:r>
            <a:r>
              <a:rPr lang="zh-CN" altLang="en-US" sz="2400" dirty="0" smtClean="0"/>
              <a:t>；分数保留</a:t>
            </a:r>
            <a:r>
              <a:rPr lang="zh-CN" altLang="en-US" sz="2400" dirty="0"/>
              <a:t>两位</a:t>
            </a:r>
            <a:r>
              <a:rPr lang="zh-CN" altLang="en-US" sz="2400" dirty="0" smtClean="0"/>
              <a:t>小数。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选修课中成绩最高的</a:t>
            </a:r>
            <a:r>
              <a:rPr lang="en-US" altLang="zh-CN" sz="2000" dirty="0"/>
              <a:t>5</a:t>
            </a:r>
            <a:r>
              <a:rPr lang="zh-CN" altLang="en-US" sz="2000" dirty="0"/>
              <a:t>门课程成绩</a:t>
            </a:r>
            <a:r>
              <a:rPr lang="zh-CN" altLang="en-US" sz="2000" dirty="0" smtClean="0"/>
              <a:t>：每个</a:t>
            </a:r>
            <a:r>
              <a:rPr lang="zh-CN" altLang="en-US" sz="2000" dirty="0"/>
              <a:t>学生选修的选修课一般不同，因此一个学生的所有选修课中取分数最高的</a:t>
            </a:r>
            <a:r>
              <a:rPr lang="en-US" altLang="zh-CN" sz="2000" dirty="0"/>
              <a:t>5</a:t>
            </a:r>
            <a:r>
              <a:rPr lang="zh-CN" altLang="en-US" sz="2000" dirty="0"/>
              <a:t>门成绩加入排名计算。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607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82" y="186913"/>
            <a:ext cx="8596668" cy="3824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程序要求（三）：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082" y="798672"/>
            <a:ext cx="9208537" cy="586954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在完成成绩汇总之后，程序运行</a:t>
            </a:r>
            <a:r>
              <a:rPr lang="zh-CN" altLang="en-US" sz="2400" dirty="0"/>
              <a:t>过程中</a:t>
            </a:r>
            <a:r>
              <a:rPr lang="zh-CN" altLang="en-US" sz="2400" dirty="0" smtClean="0"/>
              <a:t>，可以实现以下交互：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查询成绩单：</a:t>
            </a:r>
            <a:endParaRPr lang="en-US" altLang="zh-CN" sz="2200" dirty="0" smtClean="0"/>
          </a:p>
          <a:p>
            <a:pPr lvl="2"/>
            <a:r>
              <a:rPr lang="zh-CN" altLang="en-US" sz="2000" dirty="0" smtClean="0"/>
              <a:t>可以按学号或姓名查询；</a:t>
            </a:r>
            <a:endParaRPr lang="en-US" altLang="zh-CN" sz="2000" dirty="0" smtClean="0"/>
          </a:p>
          <a:p>
            <a:pPr lvl="2"/>
            <a:r>
              <a:rPr lang="zh-CN" altLang="en-US" sz="2200" dirty="0"/>
              <a:t>按姓名查询</a:t>
            </a:r>
            <a:r>
              <a:rPr lang="zh-CN" altLang="en-US" sz="2200" dirty="0" smtClean="0"/>
              <a:t>，如果</a:t>
            </a:r>
            <a:r>
              <a:rPr lang="zh-CN" altLang="en-US" sz="2200" dirty="0"/>
              <a:t>有重名，重名的成绩单均要</a:t>
            </a:r>
            <a:r>
              <a:rPr lang="zh-CN" altLang="en-US" sz="2200" dirty="0" smtClean="0"/>
              <a:t>显示；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成绩单要求有</a:t>
            </a:r>
            <a:r>
              <a:rPr lang="zh-CN" altLang="en-US" sz="2200" dirty="0"/>
              <a:t>较好的阅读性</a:t>
            </a:r>
            <a:r>
              <a:rPr lang="zh-CN" altLang="en-US" sz="2200" dirty="0" smtClean="0"/>
              <a:t>，成绩单内容包括</a:t>
            </a:r>
            <a:r>
              <a:rPr lang="zh-CN" altLang="en-US" sz="2200" dirty="0"/>
              <a:t>：学号、姓名、课程名、课程成绩、课程学分、已修的总学分、在年级中的排名。</a:t>
            </a:r>
          </a:p>
          <a:p>
            <a:pPr lvl="2"/>
            <a:r>
              <a:rPr lang="zh-CN" altLang="en-US" sz="2200" dirty="0"/>
              <a:t> </a:t>
            </a:r>
            <a:r>
              <a:rPr lang="zh-CN" altLang="en-US" sz="2200" dirty="0" smtClean="0"/>
              <a:t>学分</a:t>
            </a:r>
            <a:r>
              <a:rPr lang="zh-CN" altLang="en-US" sz="2200" dirty="0"/>
              <a:t>计算：公共课都是</a:t>
            </a:r>
            <a:r>
              <a:rPr lang="en-US" altLang="zh-CN" sz="2200" dirty="0"/>
              <a:t>4</a:t>
            </a:r>
            <a:r>
              <a:rPr lang="zh-CN" altLang="en-US" sz="2200" dirty="0"/>
              <a:t>个学分、必修课都是</a:t>
            </a:r>
            <a:r>
              <a:rPr lang="en-US" altLang="zh-CN" sz="2200" dirty="0"/>
              <a:t>3</a:t>
            </a:r>
            <a:r>
              <a:rPr lang="zh-CN" altLang="en-US" sz="2200" dirty="0"/>
              <a:t>个学分、选修课都是</a:t>
            </a:r>
            <a:r>
              <a:rPr lang="en-US" altLang="zh-CN" sz="2200" dirty="0"/>
              <a:t>2</a:t>
            </a:r>
            <a:r>
              <a:rPr lang="zh-CN" altLang="en-US" sz="2200" dirty="0"/>
              <a:t>个学分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en-US" sz="2400" dirty="0"/>
              <a:t>查询某个年级，某门公共课或某门必修课没有成绩的学生名单（学号、姓名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查询学分不够</a:t>
            </a:r>
            <a:r>
              <a:rPr lang="en-US" altLang="zh-CN" sz="2400" dirty="0" smtClean="0"/>
              <a:t>27</a:t>
            </a:r>
            <a:r>
              <a:rPr lang="zh-CN" altLang="en-US" sz="2400" dirty="0" smtClean="0"/>
              <a:t>的学生名单。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5784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82" y="186913"/>
            <a:ext cx="8596668" cy="38243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实验报告要求：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082" y="798672"/>
            <a:ext cx="9208537" cy="586954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需要</a:t>
            </a:r>
            <a:r>
              <a:rPr lang="zh-CN" altLang="en-US" sz="2800" dirty="0"/>
              <a:t>详细写明程序的</a:t>
            </a:r>
            <a:r>
              <a:rPr lang="zh-CN" altLang="en-US" sz="2800" dirty="0">
                <a:solidFill>
                  <a:srgbClr val="FF0000"/>
                </a:solidFill>
              </a:rPr>
              <a:t>数据结构</a:t>
            </a:r>
            <a:r>
              <a:rPr lang="zh-CN" altLang="en-US" sz="2800" dirty="0"/>
              <a:t>以及</a:t>
            </a:r>
            <a:r>
              <a:rPr lang="zh-CN" altLang="en-US" sz="2800" dirty="0">
                <a:solidFill>
                  <a:srgbClr val="FF0000"/>
                </a:solidFill>
              </a:rPr>
              <a:t>功能模块</a:t>
            </a:r>
            <a:r>
              <a:rPr lang="zh-CN" altLang="en-US" sz="2800" dirty="0"/>
              <a:t>的设计、调试、测试过程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程序运行中的交互，要用</a:t>
            </a:r>
            <a:r>
              <a:rPr lang="zh-CN" altLang="en-US" sz="2800" dirty="0"/>
              <a:t>截图的</a:t>
            </a:r>
            <a:r>
              <a:rPr lang="zh-CN" altLang="en-US" sz="2800" dirty="0" smtClean="0"/>
              <a:t>方式，放在报告测试部分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编程过程中，如果有发生过错误（语法错误不算），需要用截图和文字说明</a:t>
            </a:r>
            <a:r>
              <a:rPr lang="zh-CN" altLang="en-US" sz="2800" dirty="0" smtClean="0"/>
              <a:t>主要错误的发现、调试过程。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778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280" y="117895"/>
            <a:ext cx="8596668" cy="50320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作业提交说明：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291" y="715993"/>
            <a:ext cx="8596668" cy="582282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项目一在课程网站上对应有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个作业提交（程序、报告）：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为了</a:t>
            </a:r>
            <a:r>
              <a:rPr lang="zh-CN" altLang="en-US" sz="2200" dirty="0">
                <a:solidFill>
                  <a:srgbClr val="FF0000"/>
                </a:solidFill>
              </a:rPr>
              <a:t>方便查重</a:t>
            </a:r>
            <a:r>
              <a:rPr lang="zh-CN" altLang="en-US" sz="2200" dirty="0"/>
              <a:t>，在程序设计调试阶段，可以多文件设计。</a:t>
            </a:r>
            <a:r>
              <a:rPr lang="zh-CN" altLang="en-US" sz="2200" dirty="0" smtClean="0"/>
              <a:t>但是程序作业</a:t>
            </a:r>
            <a:r>
              <a:rPr lang="zh-CN" altLang="en-US" sz="2200" dirty="0"/>
              <a:t>提交时</a:t>
            </a:r>
            <a:r>
              <a:rPr lang="zh-CN" altLang="en-US" sz="2200" dirty="0" smtClean="0"/>
              <a:t>，请将</a:t>
            </a:r>
            <a:r>
              <a:rPr lang="zh-CN" altLang="en-US" sz="2200" dirty="0"/>
              <a:t>多个文件</a:t>
            </a:r>
            <a:r>
              <a:rPr lang="zh-CN" altLang="en-US" sz="2200" dirty="0">
                <a:solidFill>
                  <a:srgbClr val="FF0000"/>
                </a:solidFill>
              </a:rPr>
              <a:t>合并到一个</a:t>
            </a:r>
            <a:r>
              <a:rPr lang="en-US" altLang="zh-CN" sz="2200" dirty="0" err="1">
                <a:solidFill>
                  <a:srgbClr val="FF0000"/>
                </a:solidFill>
              </a:rPr>
              <a:t>cpp</a:t>
            </a:r>
            <a:r>
              <a:rPr lang="zh-CN" altLang="en-US" sz="2200" dirty="0">
                <a:solidFill>
                  <a:srgbClr val="FF0000"/>
                </a:solidFill>
              </a:rPr>
              <a:t>文件</a:t>
            </a:r>
            <a:r>
              <a:rPr lang="zh-CN" altLang="en-US" sz="2200" dirty="0"/>
              <a:t>提交</a:t>
            </a:r>
            <a:r>
              <a:rPr lang="zh-CN" altLang="en-US" sz="2200" dirty="0" smtClean="0"/>
              <a:t>。</a:t>
            </a:r>
            <a:r>
              <a:rPr lang="zh-CN" altLang="en-US" sz="2200" dirty="0" smtClean="0">
                <a:solidFill>
                  <a:srgbClr val="FF0000"/>
                </a:solidFill>
              </a:rPr>
              <a:t>注意</a:t>
            </a:r>
            <a:r>
              <a:rPr lang="zh-CN" altLang="en-US" sz="2200" dirty="0">
                <a:solidFill>
                  <a:srgbClr val="FF0000"/>
                </a:solidFill>
              </a:rPr>
              <a:t>在合并后，编译并运行程序，以免合并过程中产生错误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 smtClean="0">
                <a:solidFill>
                  <a:srgbClr val="FF0000"/>
                </a:solidFill>
              </a:rPr>
              <a:t>程序中，所有读写文件的路径修改为：</a:t>
            </a:r>
            <a:r>
              <a:rPr lang="en-US" altLang="zh-CN" sz="2200" dirty="0" smtClean="0">
                <a:solidFill>
                  <a:srgbClr val="FF0000"/>
                </a:solidFill>
              </a:rPr>
              <a:t>“D:\\...”  </a:t>
            </a:r>
            <a:r>
              <a:rPr lang="zh-CN" altLang="en-US" sz="2200" dirty="0" smtClean="0">
                <a:solidFill>
                  <a:srgbClr val="FF0000"/>
                </a:solidFill>
              </a:rPr>
              <a:t>即默认所有文件在</a:t>
            </a:r>
            <a:r>
              <a:rPr lang="en-US" altLang="zh-CN" sz="2200" dirty="0" smtClean="0">
                <a:solidFill>
                  <a:srgbClr val="FF0000"/>
                </a:solidFill>
              </a:rPr>
              <a:t>D</a:t>
            </a:r>
            <a:r>
              <a:rPr lang="zh-CN" altLang="en-US" sz="2200" dirty="0" smtClean="0">
                <a:solidFill>
                  <a:srgbClr val="FF0000"/>
                </a:solidFill>
              </a:rPr>
              <a:t>盘根目录，以方便我测试。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项目一总分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分：程序、报告</a:t>
            </a:r>
            <a:r>
              <a:rPr lang="zh-CN" altLang="en-US" sz="2200" dirty="0" smtClean="0"/>
              <a:t>、项目答辩各占三分之一。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项目答辩</a:t>
            </a:r>
            <a:r>
              <a:rPr lang="zh-CN" altLang="en-US" sz="2200" dirty="0" smtClean="0"/>
              <a:t>：今后答辩都是在</a:t>
            </a:r>
            <a:r>
              <a:rPr lang="en-US" altLang="zh-CN" sz="2200" dirty="0" smtClean="0"/>
              <a:t>QQ</a:t>
            </a:r>
            <a:r>
              <a:rPr lang="zh-CN" altLang="en-US" sz="2200" dirty="0" smtClean="0"/>
              <a:t>上给我</a:t>
            </a:r>
            <a:r>
              <a:rPr lang="zh-CN" altLang="en-US" sz="2200" dirty="0" smtClean="0"/>
              <a:t>消息，提前一天预约答辩。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当天答辩人数少，我来负责答辩，如果人数多，助教也会参与答辩。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42718461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1534</TotalTime>
  <Words>951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方正姚体</vt:lpstr>
      <vt:lpstr>华文行楷</vt:lpstr>
      <vt:lpstr>华文新魏</vt:lpstr>
      <vt:lpstr>Arial</vt:lpstr>
      <vt:lpstr>Trebuchet MS</vt:lpstr>
      <vt:lpstr>Wingdings</vt:lpstr>
      <vt:lpstr>Wingdings 3</vt:lpstr>
      <vt:lpstr>平面</vt:lpstr>
      <vt:lpstr>实验项目一 学生成绩管理</vt:lpstr>
      <vt:lpstr>实验数据说明：</vt:lpstr>
      <vt:lpstr>程序要求（一）：</vt:lpstr>
      <vt:lpstr>程序要求（二）：</vt:lpstr>
      <vt:lpstr>程序要求（三）：</vt:lpstr>
      <vt:lpstr>实验报告要求：</vt:lpstr>
      <vt:lpstr>作业提交说明：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程序设计基础实验 ——课程介绍</dc:title>
  <dc:creator>Windows 用户</dc:creator>
  <cp:lastModifiedBy>Dell</cp:lastModifiedBy>
  <cp:revision>252</cp:revision>
  <dcterms:created xsi:type="dcterms:W3CDTF">2015-08-25T03:39:49Z</dcterms:created>
  <dcterms:modified xsi:type="dcterms:W3CDTF">2017-10-16T04:23:03Z</dcterms:modified>
</cp:coreProperties>
</file>