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303" r:id="rId4"/>
    <p:sldId id="406" r:id="rId5"/>
    <p:sldId id="407" r:id="rId6"/>
    <p:sldId id="408" r:id="rId7"/>
    <p:sldId id="409" r:id="rId8"/>
    <p:sldId id="410" r:id="rId9"/>
    <p:sldId id="411" r:id="rId10"/>
    <p:sldId id="463" r:id="rId11"/>
    <p:sldId id="464" r:id="rId12"/>
    <p:sldId id="412" r:id="rId13"/>
    <p:sldId id="414" r:id="rId14"/>
    <p:sldId id="413" r:id="rId15"/>
    <p:sldId id="465" r:id="rId16"/>
    <p:sldId id="415" r:id="rId17"/>
    <p:sldId id="308" r:id="rId18"/>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4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6" autoAdjust="0"/>
    <p:restoredTop sz="90929" autoAdjust="0"/>
  </p:normalViewPr>
  <p:slideViewPr>
    <p:cSldViewPr>
      <p:cViewPr varScale="1">
        <p:scale>
          <a:sx n="77" d="100"/>
          <a:sy n="77" d="100"/>
        </p:scale>
        <p:origin x="69" y="27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1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kumimoji="1"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Tx/>
              <a:buNone/>
              <a:defRPr kumimoji="1" sz="1200"/>
            </a:lvl1pPr>
          </a:lstStyle>
          <a:p>
            <a:pPr>
              <a:defRPr/>
            </a:pPr>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Tx/>
              <a:buNone/>
              <a:defRPr kumimoji="1"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vl1pPr>
          </a:lstStyle>
          <a:p>
            <a:pPr>
              <a:defRPr/>
            </a:pPr>
            <a:fld id="{2C4D3C10-33E8-4AFB-A008-9A759028A0A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E755D00C-4549-4045-928B-C0E327FA0570}" type="slidenum">
              <a:rPr altLang="zh-CN" sz="1200" smtClean="0"/>
              <a:pPr/>
              <a:t>4</a:t>
            </a:fld>
            <a:endParaRPr lang="zh-CN" altLang="zh-CN" sz="1200" smtClean="0"/>
          </a:p>
        </p:txBody>
      </p:sp>
      <p:sp>
        <p:nvSpPr>
          <p:cNvPr id="8195"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8196"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3EBEBF6C-FEDF-4BAF-97AC-68145307E283}" type="slidenum">
              <a:rPr altLang="zh-CN" sz="1200" smtClean="0"/>
              <a:pPr/>
              <a:t>16</a:t>
            </a:fld>
            <a:endParaRPr lang="zh-CN" altLang="zh-CN" sz="1200" smtClean="0"/>
          </a:p>
        </p:txBody>
      </p:sp>
      <p:sp>
        <p:nvSpPr>
          <p:cNvPr id="29699"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9700"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8B21EE74-5F85-4D3E-8694-FFC831AA48BB}" type="slidenum">
              <a:rPr altLang="zh-CN" sz="1200" smtClean="0"/>
              <a:pPr/>
              <a:t>5</a:t>
            </a:fld>
            <a:endParaRPr lang="zh-CN" altLang="zh-CN" sz="1200" smtClean="0"/>
          </a:p>
        </p:txBody>
      </p:sp>
      <p:sp>
        <p:nvSpPr>
          <p:cNvPr id="10243"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0244"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9AC6DA7C-E094-4B65-ADA3-43CE7596704A}" type="slidenum">
              <a:rPr altLang="zh-CN" sz="1200" smtClean="0"/>
              <a:pPr/>
              <a:t>6</a:t>
            </a:fld>
            <a:endParaRPr lang="zh-CN" altLang="zh-CN" sz="1200" smtClean="0"/>
          </a:p>
        </p:txBody>
      </p:sp>
      <p:sp>
        <p:nvSpPr>
          <p:cNvPr id="12291"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2292"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C8C799CA-E584-459E-9843-7CD7D6743DE8}" type="slidenum">
              <a:rPr altLang="zh-CN" sz="1200" smtClean="0"/>
              <a:pPr/>
              <a:t>7</a:t>
            </a:fld>
            <a:endParaRPr lang="zh-CN" altLang="zh-CN" sz="1200" smtClean="0"/>
          </a:p>
        </p:txBody>
      </p:sp>
      <p:sp>
        <p:nvSpPr>
          <p:cNvPr id="14339"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4340"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2B2CDBB-3ED0-4BE3-88D3-6AF18BB0F111}" type="slidenum">
              <a:rPr altLang="zh-CN" sz="1200" smtClean="0"/>
              <a:pPr/>
              <a:t>8</a:t>
            </a:fld>
            <a:endParaRPr lang="zh-CN" altLang="zh-CN" sz="1200" smtClean="0"/>
          </a:p>
        </p:txBody>
      </p:sp>
      <p:sp>
        <p:nvSpPr>
          <p:cNvPr id="16387"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6388"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737EBAD6-604A-4E87-A1C9-60C1856C5B25}" type="slidenum">
              <a:rPr altLang="zh-CN" sz="1200" smtClean="0"/>
              <a:pPr/>
              <a:t>9</a:t>
            </a:fld>
            <a:endParaRPr lang="zh-CN" altLang="zh-CN" sz="1200" smtClean="0"/>
          </a:p>
        </p:txBody>
      </p:sp>
      <p:sp>
        <p:nvSpPr>
          <p:cNvPr id="18435"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8436"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2BCFB12F-F688-4110-BC1F-F5BDFF5B1855}" type="slidenum">
              <a:rPr altLang="zh-CN" sz="1200" smtClean="0"/>
              <a:pPr/>
              <a:t>10</a:t>
            </a:fld>
            <a:endParaRPr lang="zh-CN" altLang="zh-CN" sz="1200" smtClean="0"/>
          </a:p>
        </p:txBody>
      </p:sp>
      <p:sp>
        <p:nvSpPr>
          <p:cNvPr id="20483" name="Rectangle 2"/>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02EE847-E70E-4585-81DD-24021AD544FA}" type="slidenum">
              <a:rPr altLang="zh-CN" sz="1200" smtClean="0"/>
              <a:pPr/>
              <a:t>12</a:t>
            </a:fld>
            <a:endParaRPr lang="zh-CN" altLang="zh-CN" sz="1200" smtClean="0"/>
          </a:p>
        </p:txBody>
      </p:sp>
      <p:sp>
        <p:nvSpPr>
          <p:cNvPr id="23555"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3556"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3CF2D18-9C2D-4BC6-B343-BB7587A24ECC}" type="slidenum">
              <a:rPr altLang="zh-CN" sz="1200" smtClean="0"/>
              <a:pPr/>
              <a:t>14</a:t>
            </a:fld>
            <a:endParaRPr lang="zh-CN" altLang="zh-CN" sz="1200" smtClean="0"/>
          </a:p>
        </p:txBody>
      </p:sp>
      <p:sp>
        <p:nvSpPr>
          <p:cNvPr id="26627"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6628"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9CC4E9-BAB4-4CAE-8E35-BD79BD707DEB}" type="slidenum">
              <a:rPr lang="en-US" altLang="zh-CN"/>
              <a:pPr>
                <a:defRPr/>
              </a:pPr>
              <a:t>‹#›</a:t>
            </a:fld>
            <a:endParaRPr lang="en-US" altLang="zh-CN"/>
          </a:p>
        </p:txBody>
      </p:sp>
    </p:spTree>
    <p:extLst>
      <p:ext uri="{BB962C8B-B14F-4D97-AF65-F5344CB8AC3E}">
        <p14:creationId xmlns:p14="http://schemas.microsoft.com/office/powerpoint/2010/main" val="1788875130"/>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593E5A-30E4-4FC2-A9C9-8DDE4CC5DC7B}" type="slidenum">
              <a:rPr lang="en-US" altLang="zh-CN"/>
              <a:pPr>
                <a:defRPr/>
              </a:pPr>
              <a:t>‹#›</a:t>
            </a:fld>
            <a:endParaRPr lang="en-US" altLang="zh-CN"/>
          </a:p>
        </p:txBody>
      </p:sp>
    </p:spTree>
    <p:extLst>
      <p:ext uri="{BB962C8B-B14F-4D97-AF65-F5344CB8AC3E}">
        <p14:creationId xmlns:p14="http://schemas.microsoft.com/office/powerpoint/2010/main" val="2938850068"/>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3DB538-BA3C-44FA-91D2-FA4902DE59B5}" type="slidenum">
              <a:rPr lang="en-US" altLang="zh-CN"/>
              <a:pPr>
                <a:defRPr/>
              </a:pPr>
              <a:t>‹#›</a:t>
            </a:fld>
            <a:endParaRPr lang="en-US" altLang="zh-CN"/>
          </a:p>
        </p:txBody>
      </p:sp>
    </p:spTree>
    <p:extLst>
      <p:ext uri="{BB962C8B-B14F-4D97-AF65-F5344CB8AC3E}">
        <p14:creationId xmlns:p14="http://schemas.microsoft.com/office/powerpoint/2010/main" val="1147913485"/>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CC834D-E713-4803-8779-4DE85E8B2366}" type="slidenum">
              <a:rPr lang="en-US" altLang="zh-CN"/>
              <a:pPr>
                <a:defRPr/>
              </a:pPr>
              <a:t>‹#›</a:t>
            </a:fld>
            <a:endParaRPr lang="en-US" altLang="zh-CN"/>
          </a:p>
        </p:txBody>
      </p:sp>
    </p:spTree>
    <p:extLst>
      <p:ext uri="{BB962C8B-B14F-4D97-AF65-F5344CB8AC3E}">
        <p14:creationId xmlns:p14="http://schemas.microsoft.com/office/powerpoint/2010/main" val="4231097875"/>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C1CDF1-5893-4FDA-98A8-59E59E6C07FA}" type="slidenum">
              <a:rPr lang="en-US" altLang="zh-CN"/>
              <a:pPr>
                <a:defRPr/>
              </a:pPr>
              <a:t>‹#›</a:t>
            </a:fld>
            <a:endParaRPr lang="en-US" altLang="zh-CN"/>
          </a:p>
        </p:txBody>
      </p:sp>
    </p:spTree>
    <p:extLst>
      <p:ext uri="{BB962C8B-B14F-4D97-AF65-F5344CB8AC3E}">
        <p14:creationId xmlns:p14="http://schemas.microsoft.com/office/powerpoint/2010/main" val="335250223"/>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06BB73-369D-46C0-9310-C231C1B44724}" type="slidenum">
              <a:rPr lang="en-US" altLang="zh-CN"/>
              <a:pPr>
                <a:defRPr/>
              </a:pPr>
              <a:t>‹#›</a:t>
            </a:fld>
            <a:endParaRPr lang="en-US" altLang="zh-CN"/>
          </a:p>
        </p:txBody>
      </p:sp>
    </p:spTree>
    <p:extLst>
      <p:ext uri="{BB962C8B-B14F-4D97-AF65-F5344CB8AC3E}">
        <p14:creationId xmlns:p14="http://schemas.microsoft.com/office/powerpoint/2010/main" val="740051034"/>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3623EF0-36ED-4DA5-B14E-6BFA8E751C72}" type="slidenum">
              <a:rPr lang="en-US" altLang="zh-CN"/>
              <a:pPr>
                <a:defRPr/>
              </a:pPr>
              <a:t>‹#›</a:t>
            </a:fld>
            <a:endParaRPr lang="en-US" altLang="zh-CN"/>
          </a:p>
        </p:txBody>
      </p:sp>
    </p:spTree>
    <p:extLst>
      <p:ext uri="{BB962C8B-B14F-4D97-AF65-F5344CB8AC3E}">
        <p14:creationId xmlns:p14="http://schemas.microsoft.com/office/powerpoint/2010/main" val="3143740477"/>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03F79D9-7762-42B9-B08C-02ECD5E6E6F2}" type="slidenum">
              <a:rPr lang="en-US" altLang="zh-CN"/>
              <a:pPr>
                <a:defRPr/>
              </a:pPr>
              <a:t>‹#›</a:t>
            </a:fld>
            <a:endParaRPr lang="en-US" altLang="zh-CN"/>
          </a:p>
        </p:txBody>
      </p:sp>
    </p:spTree>
    <p:extLst>
      <p:ext uri="{BB962C8B-B14F-4D97-AF65-F5344CB8AC3E}">
        <p14:creationId xmlns:p14="http://schemas.microsoft.com/office/powerpoint/2010/main" val="984470233"/>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19D91C6-A193-43CF-AE2F-5E8E22E8A228}" type="slidenum">
              <a:rPr lang="en-US" altLang="zh-CN"/>
              <a:pPr>
                <a:defRPr/>
              </a:pPr>
              <a:t>‹#›</a:t>
            </a:fld>
            <a:endParaRPr lang="en-US" altLang="zh-CN"/>
          </a:p>
        </p:txBody>
      </p:sp>
    </p:spTree>
    <p:extLst>
      <p:ext uri="{BB962C8B-B14F-4D97-AF65-F5344CB8AC3E}">
        <p14:creationId xmlns:p14="http://schemas.microsoft.com/office/powerpoint/2010/main" val="151863438"/>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F5621F-8666-4401-AE10-B37D103B4183}" type="slidenum">
              <a:rPr lang="en-US" altLang="zh-CN"/>
              <a:pPr>
                <a:defRPr/>
              </a:pPr>
              <a:t>‹#›</a:t>
            </a:fld>
            <a:endParaRPr lang="en-US" altLang="zh-CN"/>
          </a:p>
        </p:txBody>
      </p:sp>
    </p:spTree>
    <p:extLst>
      <p:ext uri="{BB962C8B-B14F-4D97-AF65-F5344CB8AC3E}">
        <p14:creationId xmlns:p14="http://schemas.microsoft.com/office/powerpoint/2010/main" val="2296684095"/>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CE8A55C-7B39-4095-BDFE-1D3E864A1777}" type="slidenum">
              <a:rPr lang="en-US" altLang="zh-CN"/>
              <a:pPr>
                <a:defRPr/>
              </a:pPr>
              <a:t>‹#›</a:t>
            </a:fld>
            <a:endParaRPr lang="en-US" altLang="zh-CN"/>
          </a:p>
        </p:txBody>
      </p:sp>
    </p:spTree>
    <p:extLst>
      <p:ext uri="{BB962C8B-B14F-4D97-AF65-F5344CB8AC3E}">
        <p14:creationId xmlns:p14="http://schemas.microsoft.com/office/powerpoint/2010/main" val="3529787060"/>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kumimoji="1"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pPr>
              <a:defRPr/>
            </a:pPr>
            <a:fld id="{125B54F7-B152-49C2-99C0-566976BFD6E9}" type="slidenum">
              <a:rPr lang="en-US" altLang="zh-CN"/>
              <a:pPr>
                <a:defRPr/>
              </a:pPr>
              <a:t>‹#›</a:t>
            </a:fld>
            <a:endParaRPr lang="en-US" altLang="zh-CN"/>
          </a:p>
        </p:txBody>
      </p:sp>
      <p:pic>
        <p:nvPicPr>
          <p:cNvPr id="1031" name="Picture 7" descr="E:\课件素材\插件图片3\CJ3758.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906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E:\课件素材\GIF动画插件2\GIF-465.gif"/>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90600" y="533400"/>
            <a:ext cx="31527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p:nvSpPr>
        <p:spPr bwMode="auto">
          <a:xfrm>
            <a:off x="914400" y="225425"/>
            <a:ext cx="3324225" cy="40005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sz="2000" smtClean="0">
                <a:latin typeface="华文行楷" panose="02010800040101010101" pitchFamily="2" charset="-122"/>
                <a:ea typeface="华文行楷" panose="02010800040101010101" pitchFamily="2" charset="-122"/>
              </a:rPr>
              <a:t>第 </a:t>
            </a:r>
            <a:r>
              <a:rPr lang="en-US" altLang="zh-CN" sz="2000" smtClean="0">
                <a:latin typeface="华文行楷" panose="02010800040101010101" pitchFamily="2" charset="-122"/>
                <a:ea typeface="华文行楷" panose="02010800040101010101" pitchFamily="2" charset="-122"/>
              </a:rPr>
              <a:t>1 </a:t>
            </a:r>
            <a:r>
              <a:rPr lang="zh-CN" altLang="en-US" sz="2000" smtClean="0">
                <a:latin typeface="华文行楷" panose="02010800040101010101" pitchFamily="2" charset="-122"/>
                <a:ea typeface="华文行楷" panose="02010800040101010101" pitchFamily="2" charset="-122"/>
              </a:rPr>
              <a:t>章  计算机系统结构概论</a:t>
            </a:r>
          </a:p>
        </p:txBody>
      </p:sp>
      <p:pic>
        <p:nvPicPr>
          <p:cNvPr id="1034" name="Picture 11" descr="E:\课件素材\背景图片2\BJ2048.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zoom dir="in"/>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23553;&#38754;&#21450;&#30446;&#24405;.ppt#-1,2,PowerPoint &#28436;&#31034;&#25991;&#31295;" TargetMode="Externa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2193925" y="2154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a:p>
        </p:txBody>
      </p:sp>
      <p:sp>
        <p:nvSpPr>
          <p:cNvPr id="4099" name="Text Box 5"/>
          <p:cNvSpPr txBox="1">
            <a:spLocks noChangeArrowheads="1"/>
          </p:cNvSpPr>
          <p:nvPr/>
        </p:nvSpPr>
        <p:spPr bwMode="auto">
          <a:xfrm>
            <a:off x="762000" y="990600"/>
            <a:ext cx="8053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000" b="1">
                <a:latin typeface="华文行楷" panose="02010800040101010101" pitchFamily="2" charset="-122"/>
                <a:ea typeface="华文行楷" panose="02010800040101010101" pitchFamily="2" charset="-122"/>
              </a:rPr>
              <a:t>第 </a:t>
            </a:r>
            <a:r>
              <a:rPr lang="en-US" altLang="zh-CN" sz="4000" b="1">
                <a:latin typeface="华文行楷" panose="02010800040101010101" pitchFamily="2" charset="-122"/>
                <a:ea typeface="华文行楷" panose="02010800040101010101" pitchFamily="2" charset="-122"/>
              </a:rPr>
              <a:t>1 </a:t>
            </a:r>
            <a:r>
              <a:rPr lang="zh-CN" altLang="en-US" sz="4000" b="1">
                <a:latin typeface="华文行楷" panose="02010800040101010101" pitchFamily="2" charset="-122"/>
                <a:ea typeface="华文行楷" panose="02010800040101010101" pitchFamily="2" charset="-122"/>
              </a:rPr>
              <a:t>章  计算机系统结构的基本概念 </a:t>
            </a:r>
          </a:p>
        </p:txBody>
      </p:sp>
      <p:pic>
        <p:nvPicPr>
          <p:cNvPr id="4100" name="Picture 8" descr="E:\课件素材\GIF动画插件1\GIF014.GIF">
            <a:hlinkClick r:id="rId2" action="ppaction://hlinkpres?slideindex=2&amp;slidetitle=PowerPoint 演示文稿"/>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150" y="6286500"/>
            <a:ext cx="10858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9"/>
          <p:cNvSpPr txBox="1">
            <a:spLocks noChangeArrowheads="1"/>
          </p:cNvSpPr>
          <p:nvPr/>
        </p:nvSpPr>
        <p:spPr bwMode="auto">
          <a:xfrm>
            <a:off x="1143000" y="2108200"/>
            <a:ext cx="753443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80000"/>
              </a:lnSpc>
              <a:spcBef>
                <a:spcPct val="0"/>
              </a:spcBef>
              <a:buFontTx/>
              <a:buNone/>
            </a:pPr>
            <a:r>
              <a:rPr lang="en-US" altLang="zh-CN" sz="2400" b="1" dirty="0">
                <a:hlinkClick r:id="rId4" action="ppaction://hlinksldjump"/>
              </a:rPr>
              <a:t>1.1 </a:t>
            </a:r>
            <a:r>
              <a:rPr lang="zh-CN" altLang="en-US" sz="2400" b="1" dirty="0">
                <a:latin typeface="宋体" panose="02010600030101010101" pitchFamily="2" charset="-122"/>
                <a:hlinkClick r:id="rId4" action="ppaction://hlinksldjump"/>
              </a:rPr>
              <a:t>计算机系统的多级层次结构</a:t>
            </a:r>
            <a:r>
              <a:rPr lang="zh-CN" altLang="en-US" sz="2400" b="1" dirty="0">
                <a:hlinkClick r:id="rId4" action="ppaction://hlinksldjump"/>
              </a:rPr>
              <a:t> </a:t>
            </a:r>
            <a:endParaRPr lang="zh-CN" altLang="en-US" sz="2400" b="1" dirty="0"/>
          </a:p>
          <a:p>
            <a:pPr eaLnBrk="1" hangingPunct="1">
              <a:lnSpc>
                <a:spcPct val="180000"/>
              </a:lnSpc>
              <a:spcBef>
                <a:spcPct val="0"/>
              </a:spcBef>
              <a:buFontTx/>
              <a:buNone/>
            </a:pPr>
            <a:r>
              <a:rPr lang="en-US" altLang="zh-CN" sz="2400" b="1" smtClean="0">
                <a:solidFill>
                  <a:srgbClr val="002060"/>
                </a:solidFill>
                <a:latin typeface="宋体" panose="02010600030101010101" pitchFamily="2" charset="-122"/>
              </a:rPr>
              <a:t>1</a:t>
            </a:r>
            <a:r>
              <a:rPr lang="en-US" altLang="zh-CN" sz="2400" b="1">
                <a:solidFill>
                  <a:srgbClr val="002060"/>
                </a:solidFill>
              </a:rPr>
              <a:t>.</a:t>
            </a:r>
            <a:r>
              <a:rPr lang="en-US" altLang="zh-CN" sz="2400" b="1" smtClean="0">
                <a:solidFill>
                  <a:srgbClr val="002060"/>
                </a:solidFill>
                <a:latin typeface="宋体" panose="02010600030101010101" pitchFamily="2" charset="-122"/>
              </a:rPr>
              <a:t>2 </a:t>
            </a:r>
            <a:r>
              <a:rPr lang="zh-CN" altLang="en-US" sz="2400" b="1" dirty="0">
                <a:solidFill>
                  <a:srgbClr val="002060"/>
                </a:solidFill>
                <a:latin typeface="宋体" panose="02010600030101010101" pitchFamily="2" charset="-122"/>
              </a:rPr>
              <a:t>计算机系统结构、 组成与实现</a:t>
            </a:r>
          </a:p>
          <a:p>
            <a:pPr eaLnBrk="1" hangingPunct="1">
              <a:lnSpc>
                <a:spcPct val="180000"/>
              </a:lnSpc>
              <a:spcBef>
                <a:spcPct val="0"/>
              </a:spcBef>
              <a:buFontTx/>
              <a:buNone/>
            </a:pPr>
            <a:r>
              <a:rPr lang="en-US" altLang="zh-CN" sz="2400" b="1" dirty="0" smtClean="0">
                <a:solidFill>
                  <a:srgbClr val="002060"/>
                </a:solidFill>
                <a:latin typeface="宋体" panose="02010600030101010101" pitchFamily="2" charset="-122"/>
              </a:rPr>
              <a:t>1</a:t>
            </a:r>
            <a:r>
              <a:rPr lang="en-US" altLang="zh-CN" sz="2400" b="1" dirty="0" smtClean="0">
                <a:solidFill>
                  <a:srgbClr val="002060"/>
                </a:solidFill>
              </a:rPr>
              <a:t>.</a:t>
            </a:r>
            <a:r>
              <a:rPr lang="en-US" altLang="zh-CN" sz="2400" b="1" dirty="0" smtClean="0">
                <a:solidFill>
                  <a:srgbClr val="002060"/>
                </a:solidFill>
                <a:latin typeface="宋体" panose="02010600030101010101" pitchFamily="2" charset="-122"/>
              </a:rPr>
              <a:t>3 </a:t>
            </a:r>
            <a:r>
              <a:rPr lang="zh-CN" altLang="en-US" sz="2400" b="1" dirty="0">
                <a:solidFill>
                  <a:srgbClr val="002060"/>
                </a:solidFill>
                <a:latin typeface="宋体" panose="02010600030101010101" pitchFamily="2" charset="-122"/>
              </a:rPr>
              <a:t>计算机系统的软硬取舍、性能评测及定量设计</a:t>
            </a:r>
            <a:r>
              <a:rPr lang="zh-CN" altLang="en-US" sz="2400" b="1" dirty="0" smtClean="0">
                <a:solidFill>
                  <a:srgbClr val="002060"/>
                </a:solidFill>
                <a:latin typeface="宋体" panose="02010600030101010101" pitchFamily="2" charset="-122"/>
              </a:rPr>
              <a:t>原理</a:t>
            </a:r>
            <a:endParaRPr lang="en-US" altLang="zh-CN" sz="2400" b="1" dirty="0" smtClean="0">
              <a:solidFill>
                <a:srgbClr val="002060"/>
              </a:solidFill>
              <a:latin typeface="宋体" panose="02010600030101010101" pitchFamily="2" charset="-122"/>
            </a:endParaRPr>
          </a:p>
          <a:p>
            <a:pPr eaLnBrk="1" hangingPunct="1">
              <a:lnSpc>
                <a:spcPct val="180000"/>
              </a:lnSpc>
              <a:spcBef>
                <a:spcPct val="0"/>
              </a:spcBef>
              <a:buFontTx/>
              <a:buNone/>
            </a:pPr>
            <a:r>
              <a:rPr lang="en-US" altLang="zh-CN" sz="2400" b="1" dirty="0" smtClean="0">
                <a:solidFill>
                  <a:srgbClr val="002060"/>
                </a:solidFill>
                <a:latin typeface="宋体" panose="02010600030101010101" pitchFamily="2" charset="-122"/>
              </a:rPr>
              <a:t>1</a:t>
            </a:r>
            <a:r>
              <a:rPr lang="en-US" altLang="zh-CN" sz="2400" b="1" dirty="0" smtClean="0">
                <a:solidFill>
                  <a:srgbClr val="002060"/>
                </a:solidFill>
              </a:rPr>
              <a:t>.</a:t>
            </a:r>
            <a:r>
              <a:rPr lang="en-US" altLang="zh-CN" sz="2400" b="1" dirty="0" smtClean="0">
                <a:solidFill>
                  <a:srgbClr val="002060"/>
                </a:solidFill>
                <a:latin typeface="宋体" panose="02010600030101010101" pitchFamily="2" charset="-122"/>
              </a:rPr>
              <a:t>4 </a:t>
            </a:r>
            <a:r>
              <a:rPr lang="zh-CN" altLang="en-US" sz="2400" b="1" dirty="0">
                <a:solidFill>
                  <a:srgbClr val="002060"/>
                </a:solidFill>
                <a:latin typeface="宋体" panose="02010600030101010101" pitchFamily="2" charset="-122"/>
              </a:rPr>
              <a:t>软件、应用、器件对系统结构的影响</a:t>
            </a:r>
          </a:p>
          <a:p>
            <a:pPr eaLnBrk="1" hangingPunct="1">
              <a:lnSpc>
                <a:spcPct val="180000"/>
              </a:lnSpc>
              <a:spcBef>
                <a:spcPct val="0"/>
              </a:spcBef>
              <a:buFontTx/>
              <a:buNone/>
            </a:pPr>
            <a:r>
              <a:rPr lang="en-US" altLang="zh-CN" sz="2400" b="1" dirty="0">
                <a:solidFill>
                  <a:srgbClr val="002060"/>
                </a:solidFill>
                <a:latin typeface="宋体" panose="02010600030101010101" pitchFamily="2" charset="-122"/>
              </a:rPr>
              <a:t>1</a:t>
            </a:r>
            <a:r>
              <a:rPr lang="en-US" altLang="zh-CN" sz="2400" b="1" dirty="0">
                <a:solidFill>
                  <a:srgbClr val="002060"/>
                </a:solidFill>
              </a:rPr>
              <a:t>.</a:t>
            </a:r>
            <a:r>
              <a:rPr lang="en-US" altLang="zh-CN" sz="2400" b="1" dirty="0">
                <a:solidFill>
                  <a:srgbClr val="002060"/>
                </a:solidFill>
                <a:latin typeface="宋体" panose="02010600030101010101" pitchFamily="2" charset="-122"/>
              </a:rPr>
              <a:t>5 </a:t>
            </a:r>
            <a:r>
              <a:rPr lang="zh-CN" altLang="en-US" sz="2400" b="1" dirty="0">
                <a:solidFill>
                  <a:srgbClr val="002060"/>
                </a:solidFill>
                <a:latin typeface="宋体" panose="02010600030101010101" pitchFamily="2" charset="-122"/>
              </a:rPr>
              <a:t>系统结构中的并行性发展和计算机系统的分类   </a:t>
            </a:r>
            <a:r>
              <a:rPr lang="zh-CN" altLang="en-US" sz="2400" b="1" dirty="0">
                <a:solidFill>
                  <a:srgbClr val="002060"/>
                </a:solidFill>
              </a:rPr>
              <a:t> </a:t>
            </a:r>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微程序机器</a:t>
            </a:r>
            <a:r>
              <a:rPr lang="en-US" altLang="zh-CN" sz="1600">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19459"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9460" name="Rectangle 4"/>
          <p:cNvSpPr>
            <a:spLocks noChangeArrowheads="1"/>
          </p:cNvSpPr>
          <p:nvPr/>
        </p:nvSpPr>
        <p:spPr bwMode="auto">
          <a:xfrm>
            <a:off x="1981200" y="48006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传统机器</a:t>
            </a:r>
            <a:r>
              <a:rPr lang="en-US" altLang="zh-CN" sz="1600">
                <a:latin typeface="黑体" panose="02010609060101010101" pitchFamily="49" charset="-122"/>
                <a:ea typeface="黑体" panose="02010609060101010101" pitchFamily="49" charset="-122"/>
              </a:rPr>
              <a:t>M1</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L1</a:t>
            </a:r>
            <a:r>
              <a:rPr lang="zh-CN" altLang="en-US" sz="1600">
                <a:latin typeface="黑体" panose="02010609060101010101" pitchFamily="49" charset="-122"/>
                <a:ea typeface="黑体" panose="02010609060101010101" pitchFamily="49" charset="-122"/>
              </a:rPr>
              <a:t>机器语言（机器指令系统）</a:t>
            </a:r>
          </a:p>
        </p:txBody>
      </p:sp>
      <p:sp>
        <p:nvSpPr>
          <p:cNvPr id="19461" name="Rectangle 5"/>
          <p:cNvSpPr>
            <a:spLocks noChangeArrowheads="1"/>
          </p:cNvSpPr>
          <p:nvPr/>
        </p:nvSpPr>
        <p:spPr bwMode="auto">
          <a:xfrm>
            <a:off x="1981200" y="3810000"/>
            <a:ext cx="4191000" cy="68580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操作系统机器</a:t>
            </a:r>
            <a:r>
              <a:rPr lang="en-US" altLang="zh-CN" sz="1600">
                <a:latin typeface="黑体" panose="02010609060101010101" pitchFamily="49" charset="-122"/>
                <a:ea typeface="黑体" panose="02010609060101010101" pitchFamily="49" charset="-122"/>
              </a:rPr>
              <a:t>M2</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L2</a:t>
            </a:r>
            <a:r>
              <a:rPr lang="zh-CN" altLang="en-US" sz="1600">
                <a:latin typeface="黑体" panose="02010609060101010101" pitchFamily="49" charset="-122"/>
                <a:ea typeface="黑体" panose="02010609060101010101" pitchFamily="49" charset="-122"/>
              </a:rPr>
              <a:t>机器语言（作业控制语言等）</a:t>
            </a:r>
          </a:p>
        </p:txBody>
      </p:sp>
      <p:sp>
        <p:nvSpPr>
          <p:cNvPr id="19462" name="Rectangle 6"/>
          <p:cNvSpPr>
            <a:spLocks noChangeArrowheads="1"/>
          </p:cNvSpPr>
          <p:nvPr/>
        </p:nvSpPr>
        <p:spPr bwMode="auto">
          <a:xfrm>
            <a:off x="1981200" y="28194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汇编语言机器</a:t>
            </a:r>
            <a:r>
              <a:rPr lang="en-US" altLang="zh-CN" sz="1600">
                <a:latin typeface="黑体" panose="02010609060101010101" pitchFamily="49" charset="-122"/>
                <a:ea typeface="黑体" panose="02010609060101010101" pitchFamily="49" charset="-122"/>
              </a:rPr>
              <a:t>M3</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L3</a:t>
            </a:r>
            <a:r>
              <a:rPr lang="zh-CN" altLang="en-US" sz="1600">
                <a:latin typeface="黑体" panose="02010609060101010101" pitchFamily="49" charset="-122"/>
                <a:ea typeface="黑体" panose="02010609060101010101" pitchFamily="49" charset="-122"/>
              </a:rPr>
              <a:t>机器语言（汇编语言）</a:t>
            </a:r>
          </a:p>
        </p:txBody>
      </p:sp>
      <p:sp>
        <p:nvSpPr>
          <p:cNvPr id="19463" name="Rectangle 7"/>
          <p:cNvSpPr>
            <a:spLocks noChangeArrowheads="1"/>
          </p:cNvSpPr>
          <p:nvPr/>
        </p:nvSpPr>
        <p:spPr bwMode="auto">
          <a:xfrm>
            <a:off x="1981200" y="18288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高级语言机器</a:t>
            </a:r>
            <a:r>
              <a:rPr lang="en-US" altLang="zh-CN" sz="1600">
                <a:latin typeface="黑体" panose="02010609060101010101" pitchFamily="49" charset="-122"/>
                <a:ea typeface="黑体" panose="02010609060101010101" pitchFamily="49" charset="-122"/>
              </a:rPr>
              <a:t>M4</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L4</a:t>
            </a:r>
            <a:r>
              <a:rPr lang="zh-CN" altLang="en-US" sz="1600">
                <a:latin typeface="黑体" panose="02010609060101010101" pitchFamily="49" charset="-122"/>
                <a:ea typeface="黑体" panose="02010609060101010101" pitchFamily="49" charset="-122"/>
              </a:rPr>
              <a:t>机器语言（高级语言）</a:t>
            </a:r>
          </a:p>
        </p:txBody>
      </p:sp>
      <p:sp>
        <p:nvSpPr>
          <p:cNvPr id="19464" name="Rectangle 8"/>
          <p:cNvSpPr>
            <a:spLocks noChangeArrowheads="1"/>
          </p:cNvSpPr>
          <p:nvPr/>
        </p:nvSpPr>
        <p:spPr bwMode="auto">
          <a:xfrm>
            <a:off x="1981200" y="7620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应用语言机器</a:t>
            </a:r>
            <a:r>
              <a:rPr lang="en-US" altLang="zh-CN" sz="1600">
                <a:solidFill>
                  <a:srgbClr val="FF0000"/>
                </a:solidFill>
                <a:latin typeface="黑体" panose="02010609060101010101" pitchFamily="49" charset="-122"/>
                <a:ea typeface="黑体" panose="02010609060101010101" pitchFamily="49" charset="-122"/>
              </a:rPr>
              <a:t>M5</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L5</a:t>
            </a:r>
            <a:r>
              <a:rPr lang="zh-CN" altLang="en-US" sz="1600">
                <a:latin typeface="黑体" panose="02010609060101010101" pitchFamily="49" charset="-122"/>
                <a:ea typeface="黑体" panose="02010609060101010101" pitchFamily="49" charset="-122"/>
              </a:rPr>
              <a:t>机器语言（应用语言）</a:t>
            </a:r>
          </a:p>
        </p:txBody>
      </p:sp>
      <p:sp>
        <p:nvSpPr>
          <p:cNvPr id="19465" name="Text Box 9"/>
          <p:cNvSpPr txBox="1">
            <a:spLocks noChangeArrowheads="1"/>
          </p:cNvSpPr>
          <p:nvPr/>
        </p:nvSpPr>
        <p:spPr bwMode="auto">
          <a:xfrm>
            <a:off x="533400" y="4876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1</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9466" name="Text Box 10"/>
          <p:cNvSpPr txBox="1">
            <a:spLocks noChangeArrowheads="1"/>
          </p:cNvSpPr>
          <p:nvPr/>
        </p:nvSpPr>
        <p:spPr bwMode="auto">
          <a:xfrm>
            <a:off x="533400" y="3886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2</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9467" name="Text Box 11"/>
          <p:cNvSpPr txBox="1">
            <a:spLocks noChangeArrowheads="1"/>
          </p:cNvSpPr>
          <p:nvPr/>
        </p:nvSpPr>
        <p:spPr bwMode="auto">
          <a:xfrm>
            <a:off x="533400" y="28956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3</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9468" name="Text Box 12"/>
          <p:cNvSpPr txBox="1">
            <a:spLocks noChangeArrowheads="1"/>
          </p:cNvSpPr>
          <p:nvPr/>
        </p:nvSpPr>
        <p:spPr bwMode="auto">
          <a:xfrm>
            <a:off x="533400" y="1828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4</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9469" name="Text Box 13"/>
          <p:cNvSpPr txBox="1">
            <a:spLocks noChangeArrowheads="1"/>
          </p:cNvSpPr>
          <p:nvPr/>
        </p:nvSpPr>
        <p:spPr bwMode="auto">
          <a:xfrm>
            <a:off x="533400" y="7620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5</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虚拟</a:t>
            </a:r>
            <a:r>
              <a:rPr lang="zh-CN" altLang="en-US" sz="1600">
                <a:latin typeface="黑体" panose="02010609060101010101" pitchFamily="49" charset="-122"/>
                <a:ea typeface="黑体" panose="02010609060101010101" pitchFamily="49" charset="-122"/>
              </a:rPr>
              <a:t>机器</a:t>
            </a:r>
          </a:p>
        </p:txBody>
      </p:sp>
      <p:sp>
        <p:nvSpPr>
          <p:cNvPr id="19470" name="Line 14"/>
          <p:cNvSpPr>
            <a:spLocks noChangeShapeType="1"/>
          </p:cNvSpPr>
          <p:nvPr/>
        </p:nvSpPr>
        <p:spPr bwMode="auto">
          <a:xfrm>
            <a:off x="4038600" y="1447800"/>
            <a:ext cx="0" cy="3810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1" name="Line 15"/>
          <p:cNvSpPr>
            <a:spLocks noChangeShapeType="1"/>
          </p:cNvSpPr>
          <p:nvPr/>
        </p:nvSpPr>
        <p:spPr bwMode="auto">
          <a:xfrm>
            <a:off x="4038600" y="25146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2" name="Line 16"/>
          <p:cNvSpPr>
            <a:spLocks noChangeShapeType="1"/>
          </p:cNvSpPr>
          <p:nvPr/>
        </p:nvSpPr>
        <p:spPr bwMode="auto">
          <a:xfrm>
            <a:off x="4038600" y="35052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3" name="Line 17"/>
          <p:cNvSpPr>
            <a:spLocks noChangeShapeType="1"/>
          </p:cNvSpPr>
          <p:nvPr/>
        </p:nvSpPr>
        <p:spPr bwMode="auto">
          <a:xfrm>
            <a:off x="4038600" y="44958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4" name="Line 18"/>
          <p:cNvSpPr>
            <a:spLocks noChangeShapeType="1"/>
          </p:cNvSpPr>
          <p:nvPr/>
        </p:nvSpPr>
        <p:spPr bwMode="auto">
          <a:xfrm>
            <a:off x="4038600" y="54864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5" name="Text Box 19"/>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微指令由硬件直接执行</a:t>
            </a:r>
          </a:p>
        </p:txBody>
      </p:sp>
      <p:sp>
        <p:nvSpPr>
          <p:cNvPr id="19476" name="Text Box 20"/>
          <p:cNvSpPr txBox="1">
            <a:spLocks noChangeArrowheads="1"/>
          </p:cNvSpPr>
          <p:nvPr/>
        </p:nvSpPr>
        <p:spPr bwMode="auto">
          <a:xfrm>
            <a:off x="6248400" y="50292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由微指令程序解释机器指令</a:t>
            </a:r>
          </a:p>
        </p:txBody>
      </p:sp>
      <p:sp>
        <p:nvSpPr>
          <p:cNvPr id="19477" name="Text Box 21"/>
          <p:cNvSpPr txBox="1">
            <a:spLocks noChangeArrowheads="1"/>
          </p:cNvSpPr>
          <p:nvPr/>
        </p:nvSpPr>
        <p:spPr bwMode="auto">
          <a:xfrm>
            <a:off x="6248400" y="3886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一般用机器语言程序解释作业控制语句</a:t>
            </a:r>
          </a:p>
        </p:txBody>
      </p:sp>
      <p:sp>
        <p:nvSpPr>
          <p:cNvPr id="19478" name="Text Box 22"/>
          <p:cNvSpPr txBox="1">
            <a:spLocks noChangeArrowheads="1"/>
          </p:cNvSpPr>
          <p:nvPr/>
        </p:nvSpPr>
        <p:spPr bwMode="auto">
          <a:xfrm>
            <a:off x="6248400" y="2895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汇编语言程序经汇编程序翻译成机器语言程序</a:t>
            </a:r>
          </a:p>
        </p:txBody>
      </p:sp>
      <p:sp>
        <p:nvSpPr>
          <p:cNvPr id="19479" name="Text Box 23"/>
          <p:cNvSpPr txBox="1">
            <a:spLocks noChangeArrowheads="1"/>
          </p:cNvSpPr>
          <p:nvPr/>
        </p:nvSpPr>
        <p:spPr bwMode="auto">
          <a:xfrm>
            <a:off x="6248400" y="1752600"/>
            <a:ext cx="2895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高级语言程序经编译程序翻译成汇编语言（或是某种中间语言程序，或是机器语言程序）</a:t>
            </a:r>
          </a:p>
        </p:txBody>
      </p:sp>
      <p:sp>
        <p:nvSpPr>
          <p:cNvPr id="19480" name="Text Box 24"/>
          <p:cNvSpPr txBox="1">
            <a:spLocks noChangeArrowheads="1"/>
          </p:cNvSpPr>
          <p:nvPr/>
        </p:nvSpPr>
        <p:spPr bwMode="auto">
          <a:xfrm>
            <a:off x="6248400" y="838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solidFill>
                  <a:srgbClr val="FF0000"/>
                </a:solidFill>
                <a:latin typeface="Tahoma" panose="020B0604030504040204" pitchFamily="34" charset="0"/>
                <a:ea typeface="楷体_GB2312" pitchFamily="49" charset="-122"/>
              </a:rPr>
              <a:t>应用语言程序</a:t>
            </a:r>
            <a:r>
              <a:rPr lang="zh-CN" altLang="en-US" sz="1600" b="1">
                <a:latin typeface="Tahoma" panose="020B0604030504040204" pitchFamily="34" charset="0"/>
                <a:ea typeface="楷体_GB2312" pitchFamily="49" charset="-122"/>
              </a:rPr>
              <a:t>经应用程序包</a:t>
            </a:r>
            <a:r>
              <a:rPr lang="zh-CN" altLang="en-US" sz="1600" b="1" u="sng">
                <a:solidFill>
                  <a:srgbClr val="FF0000"/>
                </a:solidFill>
                <a:latin typeface="Tahoma" panose="020B0604030504040204" pitchFamily="34" charset="0"/>
                <a:ea typeface="楷体_GB2312" pitchFamily="49" charset="-122"/>
              </a:rPr>
              <a:t>翻译</a:t>
            </a:r>
            <a:r>
              <a:rPr lang="zh-CN" altLang="en-US" sz="1600" b="1">
                <a:latin typeface="Tahoma" panose="020B0604030504040204" pitchFamily="34" charset="0"/>
                <a:ea typeface="楷体_GB2312" pitchFamily="49" charset="-122"/>
              </a:rPr>
              <a:t>成</a:t>
            </a:r>
            <a:r>
              <a:rPr lang="zh-CN" altLang="en-US" sz="1600" b="1">
                <a:solidFill>
                  <a:srgbClr val="FF0000"/>
                </a:solidFill>
                <a:latin typeface="Tahoma" panose="020B0604030504040204" pitchFamily="34" charset="0"/>
                <a:ea typeface="楷体_GB2312" pitchFamily="49" charset="-122"/>
              </a:rPr>
              <a:t>高级语言程序</a:t>
            </a:r>
          </a:p>
        </p:txBody>
      </p:sp>
      <p:sp>
        <p:nvSpPr>
          <p:cNvPr id="19481" name="圆角矩形标注 1"/>
          <p:cNvSpPr>
            <a:spLocks noChangeArrowheads="1"/>
          </p:cNvSpPr>
          <p:nvPr/>
        </p:nvSpPr>
        <p:spPr bwMode="auto">
          <a:xfrm>
            <a:off x="6392863" y="1665288"/>
            <a:ext cx="2492375" cy="2982912"/>
          </a:xfrm>
          <a:prstGeom prst="wedgeRoundRectCallout">
            <a:avLst>
              <a:gd name="adj1" fmla="val -70088"/>
              <a:gd name="adj2" fmla="val 23426"/>
              <a:gd name="adj3" fmla="val 16667"/>
            </a:avLst>
          </a:prstGeom>
          <a:solidFill>
            <a:schemeClr val="bg1"/>
          </a:solidFill>
          <a:ln w="9525" algn="ctr">
            <a:solidFill>
              <a:srgbClr val="FF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2400">
                <a:solidFill>
                  <a:srgbClr val="FF0000"/>
                </a:solidFill>
              </a:rPr>
              <a:t>操作系统已发展成用高级语言编写，为何在层次结构中放置在汇编机器级和传统机器级之间？</a:t>
            </a: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827088" y="981075"/>
            <a:ext cx="72739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2400" b="1">
                <a:solidFill>
                  <a:srgbClr val="FF0000"/>
                </a:solidFill>
              </a:rPr>
              <a:t>问：</a:t>
            </a:r>
            <a:r>
              <a:rPr kumimoji="1" lang="zh-CN" altLang="en-US" sz="2400" b="1"/>
              <a:t>操作系统已发展成用高级语言编写，为何在层次结构中放置在汇编机器级和传统机器级之间？</a:t>
            </a:r>
            <a:endParaRPr kumimoji="1" lang="en-US" altLang="zh-CN" sz="2400" b="1"/>
          </a:p>
          <a:p>
            <a:pPr eaLnBrk="1" hangingPunct="1">
              <a:spcBef>
                <a:spcPct val="0"/>
              </a:spcBef>
              <a:buFontTx/>
              <a:buNone/>
            </a:pPr>
            <a:endParaRPr kumimoji="1" lang="en-US" altLang="zh-CN" sz="2400" b="1"/>
          </a:p>
          <a:p>
            <a:pPr eaLnBrk="1" hangingPunct="1">
              <a:spcBef>
                <a:spcPct val="0"/>
              </a:spcBef>
              <a:buFontTx/>
              <a:buNone/>
            </a:pPr>
            <a:r>
              <a:rPr kumimoji="1" lang="zh-CN" altLang="en-US" sz="2400" b="1">
                <a:solidFill>
                  <a:srgbClr val="FF0000"/>
                </a:solidFill>
              </a:rPr>
              <a:t>答：</a:t>
            </a:r>
            <a:r>
              <a:rPr kumimoji="1" lang="zh-CN" altLang="en-US" sz="2400" b="1"/>
              <a:t>操作系统程序虽然已经发展成用高级语言编写（如</a:t>
            </a:r>
            <a:r>
              <a:rPr kumimoji="1" lang="en-US" altLang="zh-CN" sz="2400" b="1"/>
              <a:t>C</a:t>
            </a:r>
            <a:r>
              <a:rPr kumimoji="1" lang="zh-CN" altLang="en-US" sz="2400" b="1"/>
              <a:t>语言），但最终要用机器语言程序或微指令程序来解释。它提供了传统机器级没有，但汇编语言和高级语言使用和实现所用的基本操作、命令和数据结构，例如，文件管理、存储管理、进程管理等，因此放到汇编机器级和传统机器级之间是合适的。</a:t>
            </a:r>
          </a:p>
        </p:txBody>
      </p:sp>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b="1" smtClean="0"/>
              <a:t>人与多级层次结构的比较</a:t>
            </a:r>
            <a:br>
              <a:rPr lang="zh-CN" altLang="en-US" b="1" smtClean="0"/>
            </a:br>
            <a:r>
              <a:rPr lang="zh-CN" altLang="en-US" sz="2600" b="1" smtClean="0">
                <a:solidFill>
                  <a:srgbClr val="993333"/>
                </a:solidFill>
              </a:rPr>
              <a:t>这种联系很不科学，只是让大家轻松一下</a:t>
            </a:r>
            <a:endParaRPr lang="zh-CN" altLang="en-US" b="1" smtClean="0">
              <a:solidFill>
                <a:srgbClr val="993333"/>
              </a:solidFill>
            </a:endParaRPr>
          </a:p>
        </p:txBody>
      </p:sp>
      <p:grpSp>
        <p:nvGrpSpPr>
          <p:cNvPr id="22531" name="Group 3"/>
          <p:cNvGrpSpPr>
            <a:grpSpLocks/>
          </p:cNvGrpSpPr>
          <p:nvPr/>
        </p:nvGrpSpPr>
        <p:grpSpPr bwMode="auto">
          <a:xfrm>
            <a:off x="381000" y="1905000"/>
            <a:ext cx="8534400" cy="4495800"/>
            <a:chOff x="-3" y="-3"/>
            <a:chExt cx="3462" cy="1136"/>
          </a:xfrm>
        </p:grpSpPr>
        <p:grpSp>
          <p:nvGrpSpPr>
            <p:cNvPr id="22532" name="Group 4"/>
            <p:cNvGrpSpPr>
              <a:grpSpLocks/>
            </p:cNvGrpSpPr>
            <p:nvPr/>
          </p:nvGrpSpPr>
          <p:grpSpPr bwMode="auto">
            <a:xfrm>
              <a:off x="0" y="0"/>
              <a:ext cx="3456" cy="1130"/>
              <a:chOff x="0" y="0"/>
              <a:chExt cx="3456" cy="1130"/>
            </a:xfrm>
          </p:grpSpPr>
          <p:grpSp>
            <p:nvGrpSpPr>
              <p:cNvPr id="22534" name="Group 5"/>
              <p:cNvGrpSpPr>
                <a:grpSpLocks/>
              </p:cNvGrpSpPr>
              <p:nvPr/>
            </p:nvGrpSpPr>
            <p:grpSpPr bwMode="auto">
              <a:xfrm>
                <a:off x="0" y="0"/>
                <a:ext cx="1728" cy="122"/>
                <a:chOff x="0" y="0"/>
                <a:chExt cx="1728" cy="122"/>
              </a:xfrm>
            </p:grpSpPr>
            <p:sp>
              <p:nvSpPr>
                <p:cNvPr id="22580" name="Rectangle 6"/>
                <p:cNvSpPr>
                  <a:spLocks noChangeArrowheads="1"/>
                </p:cNvSpPr>
                <p:nvPr/>
              </p:nvSpPr>
              <p:spPr bwMode="auto">
                <a:xfrm>
                  <a:off x="17" y="11"/>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rgbClr val="660099"/>
                      </a:solidFill>
                    </a:rPr>
                    <a:t>计算机系统</a:t>
                  </a:r>
                  <a:endParaRPr lang="zh-CN" altLang="en-US" sz="2000" b="1"/>
                </a:p>
              </p:txBody>
            </p:sp>
            <p:sp>
              <p:nvSpPr>
                <p:cNvPr id="22581" name="Rectangle 7"/>
                <p:cNvSpPr>
                  <a:spLocks noChangeArrowheads="1"/>
                </p:cNvSpPr>
                <p:nvPr/>
              </p:nvSpPr>
              <p:spPr bwMode="auto">
                <a:xfrm>
                  <a:off x="0" y="0"/>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35" name="Group 8"/>
              <p:cNvGrpSpPr>
                <a:grpSpLocks/>
              </p:cNvGrpSpPr>
              <p:nvPr/>
            </p:nvGrpSpPr>
            <p:grpSpPr bwMode="auto">
              <a:xfrm>
                <a:off x="1728" y="0"/>
                <a:ext cx="1728" cy="122"/>
                <a:chOff x="1728" y="0"/>
                <a:chExt cx="1728" cy="122"/>
              </a:xfrm>
            </p:grpSpPr>
            <p:sp>
              <p:nvSpPr>
                <p:cNvPr id="22578" name="Rectangle 9"/>
                <p:cNvSpPr>
                  <a:spLocks noChangeArrowheads="1"/>
                </p:cNvSpPr>
                <p:nvPr/>
              </p:nvSpPr>
              <p:spPr bwMode="auto">
                <a:xfrm>
                  <a:off x="1745" y="11"/>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rgbClr val="660099"/>
                      </a:solidFill>
                    </a:rPr>
                    <a:t>人</a:t>
                  </a:r>
                  <a:endParaRPr lang="zh-CN" altLang="en-US" sz="2000" b="1"/>
                </a:p>
              </p:txBody>
            </p:sp>
            <p:sp>
              <p:nvSpPr>
                <p:cNvPr id="22579" name="Rectangle 10"/>
                <p:cNvSpPr>
                  <a:spLocks noChangeArrowheads="1"/>
                </p:cNvSpPr>
                <p:nvPr/>
              </p:nvSpPr>
              <p:spPr bwMode="auto">
                <a:xfrm>
                  <a:off x="1728" y="0"/>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36" name="Group 11"/>
              <p:cNvGrpSpPr>
                <a:grpSpLocks/>
              </p:cNvGrpSpPr>
              <p:nvPr/>
            </p:nvGrpSpPr>
            <p:grpSpPr bwMode="auto">
              <a:xfrm>
                <a:off x="0" y="144"/>
                <a:ext cx="1728" cy="122"/>
                <a:chOff x="0" y="144"/>
                <a:chExt cx="1728" cy="122"/>
              </a:xfrm>
            </p:grpSpPr>
            <p:sp>
              <p:nvSpPr>
                <p:cNvPr id="22576" name="Rectangle 12"/>
                <p:cNvSpPr>
                  <a:spLocks noChangeArrowheads="1"/>
                </p:cNvSpPr>
                <p:nvPr/>
              </p:nvSpPr>
              <p:spPr bwMode="auto">
                <a:xfrm>
                  <a:off x="17" y="155"/>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应用语言级</a:t>
                  </a:r>
                </a:p>
              </p:txBody>
            </p:sp>
            <p:sp>
              <p:nvSpPr>
                <p:cNvPr id="22577" name="Rectangle 13"/>
                <p:cNvSpPr>
                  <a:spLocks noChangeArrowheads="1"/>
                </p:cNvSpPr>
                <p:nvPr/>
              </p:nvSpPr>
              <p:spPr bwMode="auto">
                <a:xfrm>
                  <a:off x="0" y="144"/>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37" name="Group 14"/>
              <p:cNvGrpSpPr>
                <a:grpSpLocks/>
              </p:cNvGrpSpPr>
              <p:nvPr/>
            </p:nvGrpSpPr>
            <p:grpSpPr bwMode="auto">
              <a:xfrm>
                <a:off x="1728" y="144"/>
                <a:ext cx="1728" cy="122"/>
                <a:chOff x="1728" y="144"/>
                <a:chExt cx="1728" cy="122"/>
              </a:xfrm>
            </p:grpSpPr>
            <p:sp>
              <p:nvSpPr>
                <p:cNvPr id="22574" name="Rectangle 15"/>
                <p:cNvSpPr>
                  <a:spLocks noChangeArrowheads="1"/>
                </p:cNvSpPr>
                <p:nvPr/>
              </p:nvSpPr>
              <p:spPr bwMode="auto">
                <a:xfrm>
                  <a:off x="1745" y="155"/>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为人民服务级</a:t>
                  </a:r>
                </a:p>
              </p:txBody>
            </p:sp>
            <p:sp>
              <p:nvSpPr>
                <p:cNvPr id="22575" name="Rectangle 16"/>
                <p:cNvSpPr>
                  <a:spLocks noChangeArrowheads="1"/>
                </p:cNvSpPr>
                <p:nvPr/>
              </p:nvSpPr>
              <p:spPr bwMode="auto">
                <a:xfrm>
                  <a:off x="1728" y="144"/>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38" name="Group 17"/>
              <p:cNvGrpSpPr>
                <a:grpSpLocks/>
              </p:cNvGrpSpPr>
              <p:nvPr/>
            </p:nvGrpSpPr>
            <p:grpSpPr bwMode="auto">
              <a:xfrm>
                <a:off x="0" y="288"/>
                <a:ext cx="1728" cy="122"/>
                <a:chOff x="0" y="288"/>
                <a:chExt cx="1728" cy="122"/>
              </a:xfrm>
            </p:grpSpPr>
            <p:sp>
              <p:nvSpPr>
                <p:cNvPr id="22572" name="Rectangle 18"/>
                <p:cNvSpPr>
                  <a:spLocks noChangeArrowheads="1"/>
                </p:cNvSpPr>
                <p:nvPr/>
              </p:nvSpPr>
              <p:spPr bwMode="auto">
                <a:xfrm>
                  <a:off x="17" y="299"/>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高级语言级</a:t>
                  </a:r>
                </a:p>
              </p:txBody>
            </p:sp>
            <p:sp>
              <p:nvSpPr>
                <p:cNvPr id="22573" name="Rectangle 19"/>
                <p:cNvSpPr>
                  <a:spLocks noChangeArrowheads="1"/>
                </p:cNvSpPr>
                <p:nvPr/>
              </p:nvSpPr>
              <p:spPr bwMode="auto">
                <a:xfrm>
                  <a:off x="0" y="288"/>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39" name="Group 20"/>
              <p:cNvGrpSpPr>
                <a:grpSpLocks/>
              </p:cNvGrpSpPr>
              <p:nvPr/>
            </p:nvGrpSpPr>
            <p:grpSpPr bwMode="auto">
              <a:xfrm>
                <a:off x="1728" y="288"/>
                <a:ext cx="1728" cy="122"/>
                <a:chOff x="1728" y="288"/>
                <a:chExt cx="1728" cy="122"/>
              </a:xfrm>
            </p:grpSpPr>
            <p:sp>
              <p:nvSpPr>
                <p:cNvPr id="22570" name="Rectangle 21"/>
                <p:cNvSpPr>
                  <a:spLocks noChangeArrowheads="1"/>
                </p:cNvSpPr>
                <p:nvPr/>
              </p:nvSpPr>
              <p:spPr bwMode="auto">
                <a:xfrm>
                  <a:off x="1745" y="299"/>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读书、学习级</a:t>
                  </a:r>
                </a:p>
              </p:txBody>
            </p:sp>
            <p:sp>
              <p:nvSpPr>
                <p:cNvPr id="22571" name="Rectangle 22"/>
                <p:cNvSpPr>
                  <a:spLocks noChangeArrowheads="1"/>
                </p:cNvSpPr>
                <p:nvPr/>
              </p:nvSpPr>
              <p:spPr bwMode="auto">
                <a:xfrm>
                  <a:off x="1728" y="288"/>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0" name="Group 23"/>
              <p:cNvGrpSpPr>
                <a:grpSpLocks/>
              </p:cNvGrpSpPr>
              <p:nvPr/>
            </p:nvGrpSpPr>
            <p:grpSpPr bwMode="auto">
              <a:xfrm>
                <a:off x="0" y="432"/>
                <a:ext cx="1728" cy="122"/>
                <a:chOff x="0" y="432"/>
                <a:chExt cx="1728" cy="122"/>
              </a:xfrm>
            </p:grpSpPr>
            <p:sp>
              <p:nvSpPr>
                <p:cNvPr id="22568" name="Rectangle 24"/>
                <p:cNvSpPr>
                  <a:spLocks noChangeArrowheads="1"/>
                </p:cNvSpPr>
                <p:nvPr/>
              </p:nvSpPr>
              <p:spPr bwMode="auto">
                <a:xfrm>
                  <a:off x="17" y="443"/>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汇编语言级</a:t>
                  </a:r>
                </a:p>
              </p:txBody>
            </p:sp>
            <p:sp>
              <p:nvSpPr>
                <p:cNvPr id="22569" name="Rectangle 25"/>
                <p:cNvSpPr>
                  <a:spLocks noChangeArrowheads="1"/>
                </p:cNvSpPr>
                <p:nvPr/>
              </p:nvSpPr>
              <p:spPr bwMode="auto">
                <a:xfrm>
                  <a:off x="0" y="432"/>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1" name="Group 26"/>
              <p:cNvGrpSpPr>
                <a:grpSpLocks/>
              </p:cNvGrpSpPr>
              <p:nvPr/>
            </p:nvGrpSpPr>
            <p:grpSpPr bwMode="auto">
              <a:xfrm>
                <a:off x="1728" y="432"/>
                <a:ext cx="1728" cy="122"/>
                <a:chOff x="1728" y="432"/>
                <a:chExt cx="1728" cy="122"/>
              </a:xfrm>
            </p:grpSpPr>
            <p:sp>
              <p:nvSpPr>
                <p:cNvPr id="22566" name="Rectangle 27"/>
                <p:cNvSpPr>
                  <a:spLocks noChangeArrowheads="1"/>
                </p:cNvSpPr>
                <p:nvPr/>
              </p:nvSpPr>
              <p:spPr bwMode="auto">
                <a:xfrm>
                  <a:off x="1745" y="443"/>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语言、思维级</a:t>
                  </a:r>
                </a:p>
              </p:txBody>
            </p:sp>
            <p:sp>
              <p:nvSpPr>
                <p:cNvPr id="22567" name="Rectangle 28"/>
                <p:cNvSpPr>
                  <a:spLocks noChangeArrowheads="1"/>
                </p:cNvSpPr>
                <p:nvPr/>
              </p:nvSpPr>
              <p:spPr bwMode="auto">
                <a:xfrm>
                  <a:off x="1728" y="432"/>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2" name="Group 29"/>
              <p:cNvGrpSpPr>
                <a:grpSpLocks/>
              </p:cNvGrpSpPr>
              <p:nvPr/>
            </p:nvGrpSpPr>
            <p:grpSpPr bwMode="auto">
              <a:xfrm>
                <a:off x="0" y="576"/>
                <a:ext cx="1728" cy="122"/>
                <a:chOff x="0" y="576"/>
                <a:chExt cx="1728" cy="122"/>
              </a:xfrm>
            </p:grpSpPr>
            <p:sp>
              <p:nvSpPr>
                <p:cNvPr id="22564" name="Rectangle 30"/>
                <p:cNvSpPr>
                  <a:spLocks noChangeArrowheads="1"/>
                </p:cNvSpPr>
                <p:nvPr/>
              </p:nvSpPr>
              <p:spPr bwMode="auto">
                <a:xfrm>
                  <a:off x="17" y="587"/>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操作系统级</a:t>
                  </a:r>
                </a:p>
              </p:txBody>
            </p:sp>
            <p:sp>
              <p:nvSpPr>
                <p:cNvPr id="22565" name="Rectangle 31"/>
                <p:cNvSpPr>
                  <a:spLocks noChangeArrowheads="1"/>
                </p:cNvSpPr>
                <p:nvPr/>
              </p:nvSpPr>
              <p:spPr bwMode="auto">
                <a:xfrm>
                  <a:off x="0" y="576"/>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3" name="Group 32"/>
              <p:cNvGrpSpPr>
                <a:grpSpLocks/>
              </p:cNvGrpSpPr>
              <p:nvPr/>
            </p:nvGrpSpPr>
            <p:grpSpPr bwMode="auto">
              <a:xfrm>
                <a:off x="1728" y="576"/>
                <a:ext cx="1728" cy="122"/>
                <a:chOff x="1728" y="576"/>
                <a:chExt cx="1728" cy="122"/>
              </a:xfrm>
            </p:grpSpPr>
            <p:sp>
              <p:nvSpPr>
                <p:cNvPr id="22562" name="Rectangle 33"/>
                <p:cNvSpPr>
                  <a:spLocks noChangeArrowheads="1"/>
                </p:cNvSpPr>
                <p:nvPr/>
              </p:nvSpPr>
              <p:spPr bwMode="auto">
                <a:xfrm>
                  <a:off x="1745" y="587"/>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生理功能级</a:t>
                  </a:r>
                </a:p>
              </p:txBody>
            </p:sp>
            <p:sp>
              <p:nvSpPr>
                <p:cNvPr id="22563" name="Rectangle 34"/>
                <p:cNvSpPr>
                  <a:spLocks noChangeArrowheads="1"/>
                </p:cNvSpPr>
                <p:nvPr/>
              </p:nvSpPr>
              <p:spPr bwMode="auto">
                <a:xfrm>
                  <a:off x="1728" y="576"/>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4" name="Group 35"/>
              <p:cNvGrpSpPr>
                <a:grpSpLocks/>
              </p:cNvGrpSpPr>
              <p:nvPr/>
            </p:nvGrpSpPr>
            <p:grpSpPr bwMode="auto">
              <a:xfrm>
                <a:off x="0" y="720"/>
                <a:ext cx="1728" cy="122"/>
                <a:chOff x="0" y="720"/>
                <a:chExt cx="1728" cy="122"/>
              </a:xfrm>
            </p:grpSpPr>
            <p:sp>
              <p:nvSpPr>
                <p:cNvPr id="22560" name="Rectangle 36"/>
                <p:cNvSpPr>
                  <a:spLocks noChangeArrowheads="1"/>
                </p:cNvSpPr>
                <p:nvPr/>
              </p:nvSpPr>
              <p:spPr bwMode="auto">
                <a:xfrm>
                  <a:off x="17" y="731"/>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传统机器级</a:t>
                  </a:r>
                </a:p>
              </p:txBody>
            </p:sp>
            <p:sp>
              <p:nvSpPr>
                <p:cNvPr id="22561" name="Rectangle 37"/>
                <p:cNvSpPr>
                  <a:spLocks noChangeArrowheads="1"/>
                </p:cNvSpPr>
                <p:nvPr/>
              </p:nvSpPr>
              <p:spPr bwMode="auto">
                <a:xfrm>
                  <a:off x="0" y="720"/>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5" name="Group 38"/>
              <p:cNvGrpSpPr>
                <a:grpSpLocks/>
              </p:cNvGrpSpPr>
              <p:nvPr/>
            </p:nvGrpSpPr>
            <p:grpSpPr bwMode="auto">
              <a:xfrm>
                <a:off x="1728" y="720"/>
                <a:ext cx="1728" cy="122"/>
                <a:chOff x="1728" y="720"/>
                <a:chExt cx="1728" cy="122"/>
              </a:xfrm>
            </p:grpSpPr>
            <p:sp>
              <p:nvSpPr>
                <p:cNvPr id="22558" name="Rectangle 39"/>
                <p:cNvSpPr>
                  <a:spLocks noChangeArrowheads="1"/>
                </p:cNvSpPr>
                <p:nvPr/>
              </p:nvSpPr>
              <p:spPr bwMode="auto">
                <a:xfrm>
                  <a:off x="1745" y="731"/>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人体器官级</a:t>
                  </a:r>
                </a:p>
              </p:txBody>
            </p:sp>
            <p:sp>
              <p:nvSpPr>
                <p:cNvPr id="22559" name="Rectangle 40"/>
                <p:cNvSpPr>
                  <a:spLocks noChangeArrowheads="1"/>
                </p:cNvSpPr>
                <p:nvPr/>
              </p:nvSpPr>
              <p:spPr bwMode="auto">
                <a:xfrm>
                  <a:off x="1728" y="720"/>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6" name="Group 41"/>
              <p:cNvGrpSpPr>
                <a:grpSpLocks/>
              </p:cNvGrpSpPr>
              <p:nvPr/>
            </p:nvGrpSpPr>
            <p:grpSpPr bwMode="auto">
              <a:xfrm>
                <a:off x="0" y="864"/>
                <a:ext cx="1728" cy="122"/>
                <a:chOff x="0" y="864"/>
                <a:chExt cx="1728" cy="122"/>
              </a:xfrm>
            </p:grpSpPr>
            <p:sp>
              <p:nvSpPr>
                <p:cNvPr id="22556" name="Rectangle 42"/>
                <p:cNvSpPr>
                  <a:spLocks noChangeArrowheads="1"/>
                </p:cNvSpPr>
                <p:nvPr/>
              </p:nvSpPr>
              <p:spPr bwMode="auto">
                <a:xfrm>
                  <a:off x="17" y="875"/>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微程序机器级</a:t>
                  </a:r>
                </a:p>
              </p:txBody>
            </p:sp>
            <p:sp>
              <p:nvSpPr>
                <p:cNvPr id="22557" name="Rectangle 43"/>
                <p:cNvSpPr>
                  <a:spLocks noChangeArrowheads="1"/>
                </p:cNvSpPr>
                <p:nvPr/>
              </p:nvSpPr>
              <p:spPr bwMode="auto">
                <a:xfrm>
                  <a:off x="0" y="864"/>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7" name="Group 44"/>
              <p:cNvGrpSpPr>
                <a:grpSpLocks/>
              </p:cNvGrpSpPr>
              <p:nvPr/>
            </p:nvGrpSpPr>
            <p:grpSpPr bwMode="auto">
              <a:xfrm>
                <a:off x="1728" y="864"/>
                <a:ext cx="1728" cy="122"/>
                <a:chOff x="1728" y="864"/>
                <a:chExt cx="1728" cy="122"/>
              </a:xfrm>
            </p:grpSpPr>
            <p:sp>
              <p:nvSpPr>
                <p:cNvPr id="22554" name="Rectangle 45"/>
                <p:cNvSpPr>
                  <a:spLocks noChangeArrowheads="1"/>
                </p:cNvSpPr>
                <p:nvPr/>
              </p:nvSpPr>
              <p:spPr bwMode="auto">
                <a:xfrm>
                  <a:off x="1745" y="875"/>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细胞组织级</a:t>
                  </a:r>
                </a:p>
              </p:txBody>
            </p:sp>
            <p:sp>
              <p:nvSpPr>
                <p:cNvPr id="22555" name="Rectangle 46"/>
                <p:cNvSpPr>
                  <a:spLocks noChangeArrowheads="1"/>
                </p:cNvSpPr>
                <p:nvPr/>
              </p:nvSpPr>
              <p:spPr bwMode="auto">
                <a:xfrm>
                  <a:off x="1728" y="864"/>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8" name="Group 47"/>
              <p:cNvGrpSpPr>
                <a:grpSpLocks/>
              </p:cNvGrpSpPr>
              <p:nvPr/>
            </p:nvGrpSpPr>
            <p:grpSpPr bwMode="auto">
              <a:xfrm>
                <a:off x="0" y="1008"/>
                <a:ext cx="1728" cy="122"/>
                <a:chOff x="0" y="1008"/>
                <a:chExt cx="1728" cy="122"/>
              </a:xfrm>
            </p:grpSpPr>
            <p:sp>
              <p:nvSpPr>
                <p:cNvPr id="22552" name="Rectangle 48"/>
                <p:cNvSpPr>
                  <a:spLocks noChangeArrowheads="1"/>
                </p:cNvSpPr>
                <p:nvPr/>
              </p:nvSpPr>
              <p:spPr bwMode="auto">
                <a:xfrm>
                  <a:off x="17" y="1019"/>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hlink"/>
                      </a:solidFill>
                    </a:rPr>
                    <a:t>电子线路级</a:t>
                  </a:r>
                </a:p>
              </p:txBody>
            </p:sp>
            <p:sp>
              <p:nvSpPr>
                <p:cNvPr id="22553" name="Rectangle 49"/>
                <p:cNvSpPr>
                  <a:spLocks noChangeArrowheads="1"/>
                </p:cNvSpPr>
                <p:nvPr/>
              </p:nvSpPr>
              <p:spPr bwMode="auto">
                <a:xfrm>
                  <a:off x="0" y="1008"/>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9" name="Group 50"/>
              <p:cNvGrpSpPr>
                <a:grpSpLocks/>
              </p:cNvGrpSpPr>
              <p:nvPr/>
            </p:nvGrpSpPr>
            <p:grpSpPr bwMode="auto">
              <a:xfrm>
                <a:off x="1728" y="1008"/>
                <a:ext cx="1728" cy="122"/>
                <a:chOff x="1728" y="1008"/>
                <a:chExt cx="1728" cy="122"/>
              </a:xfrm>
            </p:grpSpPr>
            <p:sp>
              <p:nvSpPr>
                <p:cNvPr id="22550" name="Rectangle 51"/>
                <p:cNvSpPr>
                  <a:spLocks noChangeArrowheads="1"/>
                </p:cNvSpPr>
                <p:nvPr/>
              </p:nvSpPr>
              <p:spPr bwMode="auto">
                <a:xfrm>
                  <a:off x="1745" y="1019"/>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hlink"/>
                      </a:solidFill>
                    </a:rPr>
                    <a:t>分子级</a:t>
                  </a:r>
                </a:p>
              </p:txBody>
            </p:sp>
            <p:sp>
              <p:nvSpPr>
                <p:cNvPr id="22551" name="Rectangle 52"/>
                <p:cNvSpPr>
                  <a:spLocks noChangeArrowheads="1"/>
                </p:cNvSpPr>
                <p:nvPr/>
              </p:nvSpPr>
              <p:spPr bwMode="auto">
                <a:xfrm>
                  <a:off x="1728" y="1008"/>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sp>
          <p:nvSpPr>
            <p:cNvPr id="22533" name="Rectangle 53"/>
            <p:cNvSpPr>
              <a:spLocks noChangeArrowheads="1"/>
            </p:cNvSpPr>
            <p:nvPr/>
          </p:nvSpPr>
          <p:spPr bwMode="auto">
            <a:xfrm>
              <a:off x="-3" y="-3"/>
              <a:ext cx="3462" cy="1136"/>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815975" y="523875"/>
            <a:ext cx="80772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spcBef>
                <a:spcPct val="50000"/>
              </a:spcBef>
              <a:buFontTx/>
              <a:buNone/>
            </a:pPr>
            <a:r>
              <a:rPr lang="zh-CN" altLang="en-US" sz="2400" b="1">
                <a:solidFill>
                  <a:srgbClr val="002060"/>
                </a:solidFill>
              </a:rPr>
              <a:t>小结</a:t>
            </a:r>
            <a:r>
              <a:rPr lang="en-US" altLang="zh-CN" sz="2400" b="1">
                <a:solidFill>
                  <a:srgbClr val="002060"/>
                </a:solidFill>
              </a:rPr>
              <a:t>1</a:t>
            </a:r>
          </a:p>
          <a:p>
            <a:pPr algn="just" eaLnBrk="1" hangingPunct="1">
              <a:lnSpc>
                <a:spcPct val="140000"/>
              </a:lnSpc>
              <a:spcBef>
                <a:spcPct val="50000"/>
              </a:spcBef>
              <a:buFontTx/>
              <a:buNone/>
            </a:pPr>
            <a:r>
              <a:rPr lang="zh-CN" altLang="en-US" sz="2400" b="1">
                <a:solidFill>
                  <a:srgbClr val="002060"/>
                </a:solidFill>
              </a:rPr>
              <a:t>翻译</a:t>
            </a:r>
            <a:r>
              <a:rPr lang="en-US" altLang="zh-CN" sz="2400" b="1">
                <a:solidFill>
                  <a:srgbClr val="002060"/>
                </a:solidFill>
              </a:rPr>
              <a:t>(Translation)</a:t>
            </a:r>
            <a:r>
              <a:rPr lang="zh-CN" altLang="en-US" sz="2400" b="1"/>
              <a:t>是先用转换程序将高一级机器级上的程序整个地变换成低一级机器级上等效的程序，然后再在低一级机器级上实现的技术。</a:t>
            </a:r>
            <a:endParaRPr lang="en-US" altLang="zh-CN" sz="2400" b="1"/>
          </a:p>
          <a:p>
            <a:pPr algn="just" eaLnBrk="1" hangingPunct="1">
              <a:lnSpc>
                <a:spcPct val="140000"/>
              </a:lnSpc>
              <a:spcBef>
                <a:spcPct val="50000"/>
              </a:spcBef>
              <a:buFontTx/>
              <a:buNone/>
            </a:pPr>
            <a:r>
              <a:rPr lang="en-US" altLang="zh-CN" sz="2400" b="1"/>
              <a:t>        N+1-》N </a:t>
            </a:r>
            <a:r>
              <a:rPr lang="zh-CN" altLang="en-US" sz="2400" b="1"/>
              <a:t>执行无需访问</a:t>
            </a:r>
            <a:r>
              <a:rPr lang="en-US" altLang="zh-CN" sz="2400" b="1"/>
              <a:t>N+1</a:t>
            </a:r>
            <a:r>
              <a:rPr lang="zh-CN" altLang="en-US" sz="2400" b="1"/>
              <a:t>速度快</a:t>
            </a:r>
            <a:endParaRPr lang="en-US" altLang="zh-CN" sz="2400" b="1"/>
          </a:p>
          <a:p>
            <a:pPr algn="just" eaLnBrk="1" hangingPunct="1">
              <a:lnSpc>
                <a:spcPct val="140000"/>
              </a:lnSpc>
              <a:spcBef>
                <a:spcPct val="50000"/>
              </a:spcBef>
              <a:buFontTx/>
              <a:buNone/>
            </a:pPr>
            <a:r>
              <a:rPr lang="zh-CN" altLang="en-US" sz="2400" b="1">
                <a:solidFill>
                  <a:srgbClr val="002060"/>
                </a:solidFill>
              </a:rPr>
              <a:t>解释</a:t>
            </a:r>
            <a:r>
              <a:rPr lang="en-US" altLang="zh-CN" sz="2400" b="1">
                <a:solidFill>
                  <a:srgbClr val="002060"/>
                </a:solidFill>
              </a:rPr>
              <a:t>(Interpretation)</a:t>
            </a:r>
            <a:r>
              <a:rPr lang="zh-CN" altLang="en-US" sz="2400" b="1"/>
              <a:t>则是在低级机器级上用它的一串语句或指令来仿真高级机器级上的一条语句或指令的功能，是通过对高级的机器级语言程序中的每条语句或指令逐条解释来实现的技术。 </a:t>
            </a:r>
            <a:endParaRPr lang="en-US" altLang="zh-CN" sz="2400" b="1"/>
          </a:p>
          <a:p>
            <a:pPr algn="just" eaLnBrk="1" hangingPunct="1">
              <a:lnSpc>
                <a:spcPct val="140000"/>
              </a:lnSpc>
              <a:spcBef>
                <a:spcPct val="50000"/>
              </a:spcBef>
              <a:buFontTx/>
              <a:buNone/>
            </a:pPr>
            <a:r>
              <a:rPr lang="en-US" altLang="zh-CN" sz="2400" b="1"/>
              <a:t>      </a:t>
            </a:r>
            <a:r>
              <a:rPr lang="zh-CN" altLang="en-US" sz="2400" b="1"/>
              <a:t>每条</a:t>
            </a:r>
            <a:r>
              <a:rPr lang="en-US" altLang="zh-CN" sz="2400" b="1"/>
              <a:t>N+1-》N</a:t>
            </a:r>
            <a:r>
              <a:rPr lang="zh-CN" altLang="en-US" sz="2400" b="1"/>
              <a:t>，取指，执行，再取指，再执行 适合交互</a:t>
            </a:r>
          </a:p>
        </p:txBody>
      </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57338"/>
            <a:ext cx="7772400" cy="1143000"/>
          </a:xfrm>
        </p:spPr>
        <p:txBody>
          <a:bodyPr/>
          <a:lstStyle/>
          <a:p>
            <a:pPr eaLnBrk="1" hangingPunct="1"/>
            <a:r>
              <a:rPr lang="zh-CN" altLang="en-US" smtClean="0"/>
              <a:t>从设计人员看到的层次</a:t>
            </a:r>
          </a:p>
        </p:txBody>
      </p:sp>
      <p:graphicFrame>
        <p:nvGraphicFramePr>
          <p:cNvPr id="25603" name="Object 2"/>
          <p:cNvGraphicFramePr>
            <a:graphicFrameLocks/>
          </p:cNvGraphicFramePr>
          <p:nvPr/>
        </p:nvGraphicFramePr>
        <p:xfrm>
          <a:off x="457200" y="2714625"/>
          <a:ext cx="8229600" cy="3902075"/>
        </p:xfrm>
        <a:graphic>
          <a:graphicData uri="http://schemas.openxmlformats.org/presentationml/2006/ole">
            <mc:AlternateContent xmlns:mc="http://schemas.openxmlformats.org/markup-compatibility/2006">
              <mc:Choice xmlns:v="urn:schemas-microsoft-com:vml" Requires="v">
                <p:oleObj spid="_x0000_s25609" r:id="rId4" imgW="7785100" imgH="3216275" progId="PhotoDraw.Document">
                  <p:embed/>
                </p:oleObj>
              </mc:Choice>
              <mc:Fallback>
                <p:oleObj r:id="rId4" imgW="7785100" imgH="3216275" progId="PhotoDraw.Document">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714625"/>
                        <a:ext cx="82296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4" name="矩形 1"/>
          <p:cNvSpPr>
            <a:spLocks noChangeArrowheads="1"/>
          </p:cNvSpPr>
          <p:nvPr/>
        </p:nvSpPr>
        <p:spPr bwMode="auto">
          <a:xfrm>
            <a:off x="1042988" y="765175"/>
            <a:ext cx="95726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spcBef>
                <a:spcPct val="50000"/>
              </a:spcBef>
              <a:buFontTx/>
              <a:buNone/>
            </a:pPr>
            <a:r>
              <a:rPr lang="zh-CN" altLang="en-US" sz="2400" b="1">
                <a:solidFill>
                  <a:srgbClr val="002060"/>
                </a:solidFill>
              </a:rPr>
              <a:t>小结</a:t>
            </a:r>
            <a:r>
              <a:rPr lang="en-US" altLang="zh-CN" sz="2400" b="1">
                <a:solidFill>
                  <a:srgbClr val="002060"/>
                </a:solidFill>
              </a:rPr>
              <a:t>2</a:t>
            </a:r>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468313" y="1052513"/>
            <a:ext cx="8280400" cy="5043487"/>
          </a:xfrm>
        </p:spPr>
        <p:txBody>
          <a:bodyPr/>
          <a:lstStyle/>
          <a:p>
            <a:pPr marL="0" indent="0" eaLnBrk="1" hangingPunct="1">
              <a:buFontTx/>
              <a:buNone/>
            </a:pPr>
            <a:r>
              <a:rPr lang="zh-CN" altLang="en-US" sz="2400" b="1" smtClean="0">
                <a:solidFill>
                  <a:srgbClr val="22228B"/>
                </a:solidFill>
              </a:rPr>
              <a:t>小结</a:t>
            </a:r>
            <a:r>
              <a:rPr lang="en-US" altLang="zh-CN" sz="2400" b="1" smtClean="0">
                <a:solidFill>
                  <a:srgbClr val="22228B"/>
                </a:solidFill>
              </a:rPr>
              <a:t>3</a:t>
            </a:r>
          </a:p>
          <a:p>
            <a:pPr marL="0" indent="0" eaLnBrk="1" hangingPunct="1">
              <a:buFontTx/>
              <a:buNone/>
            </a:pPr>
            <a:endParaRPr lang="en-US" altLang="zh-CN" sz="2400" b="1" smtClean="0">
              <a:solidFill>
                <a:srgbClr val="22228B"/>
              </a:solidFill>
            </a:endParaRPr>
          </a:p>
          <a:p>
            <a:pPr marL="0" indent="0" eaLnBrk="1" hangingPunct="1">
              <a:buFontTx/>
              <a:buNone/>
            </a:pPr>
            <a:r>
              <a:rPr lang="zh-CN" altLang="en-US" sz="2400" b="1" smtClean="0">
                <a:solidFill>
                  <a:srgbClr val="22228B"/>
                </a:solidFill>
              </a:rPr>
              <a:t>实际机器：</a:t>
            </a:r>
            <a:r>
              <a:rPr lang="zh-CN" altLang="en-US" sz="2400" b="1" smtClean="0">
                <a:solidFill>
                  <a:schemeClr val="tx2"/>
                </a:solidFill>
              </a:rPr>
              <a:t>由硬件和固件实现的机器。</a:t>
            </a:r>
            <a:endParaRPr lang="en-US" altLang="zh-CN" sz="2400" b="1" smtClean="0">
              <a:solidFill>
                <a:schemeClr val="tx2"/>
              </a:solidFill>
            </a:endParaRPr>
          </a:p>
          <a:p>
            <a:pPr marL="0" indent="0" eaLnBrk="1" hangingPunct="1">
              <a:buFontTx/>
              <a:buNone/>
            </a:pPr>
            <a:r>
              <a:rPr lang="en-US" altLang="zh-CN" sz="2400" b="1" smtClean="0">
                <a:solidFill>
                  <a:srgbClr val="22228B"/>
                </a:solidFill>
              </a:rPr>
              <a:t>                    </a:t>
            </a:r>
            <a:r>
              <a:rPr lang="zh-CN" altLang="en-US" sz="2400" b="1" smtClean="0">
                <a:solidFill>
                  <a:srgbClr val="22228B"/>
                </a:solidFill>
              </a:rPr>
              <a:t>固件</a:t>
            </a:r>
            <a:r>
              <a:rPr lang="zh-CN" altLang="en-US" sz="2400" b="1" smtClean="0">
                <a:solidFill>
                  <a:schemeClr val="tx2"/>
                </a:solidFill>
              </a:rPr>
              <a:t>，有软件功能的硬件，如固化在只读存储器</a:t>
            </a:r>
            <a:endParaRPr lang="en-US" altLang="zh-CN" sz="2400" b="1" smtClean="0">
              <a:solidFill>
                <a:schemeClr val="tx2"/>
              </a:solidFill>
            </a:endParaRPr>
          </a:p>
          <a:p>
            <a:pPr marL="0" indent="0" eaLnBrk="1" hangingPunct="1">
              <a:buFontTx/>
              <a:buNone/>
            </a:pPr>
            <a:r>
              <a:rPr lang="en-US" altLang="zh-CN" sz="2400" b="1" smtClean="0">
                <a:solidFill>
                  <a:schemeClr val="tx2"/>
                </a:solidFill>
              </a:rPr>
              <a:t>                              </a:t>
            </a:r>
            <a:r>
              <a:rPr lang="zh-CN" altLang="en-US" sz="2400" b="1" smtClean="0">
                <a:solidFill>
                  <a:schemeClr val="tx2"/>
                </a:solidFill>
              </a:rPr>
              <a:t>上的软件。</a:t>
            </a:r>
            <a:endParaRPr lang="en-US" altLang="zh-CN" sz="2400" b="1" smtClean="0">
              <a:solidFill>
                <a:schemeClr val="tx2"/>
              </a:solidFill>
            </a:endParaRPr>
          </a:p>
          <a:p>
            <a:pPr marL="0" indent="0" eaLnBrk="1" hangingPunct="1">
              <a:buFontTx/>
              <a:buNone/>
            </a:pPr>
            <a:r>
              <a:rPr lang="zh-CN" altLang="en-US" sz="2400" b="1" smtClean="0">
                <a:solidFill>
                  <a:srgbClr val="22228B"/>
                </a:solidFill>
              </a:rPr>
              <a:t>虚拟机器：</a:t>
            </a:r>
            <a:r>
              <a:rPr lang="zh-CN" altLang="en-US" sz="2400" b="1" smtClean="0">
                <a:solidFill>
                  <a:schemeClr val="tx2"/>
                </a:solidFill>
              </a:rPr>
              <a:t>以软件</a:t>
            </a:r>
            <a:r>
              <a:rPr lang="zh-CN" altLang="en-US" sz="2400" b="1" smtClean="0">
                <a:solidFill>
                  <a:srgbClr val="FF0000"/>
                </a:solidFill>
              </a:rPr>
              <a:t>为主</a:t>
            </a:r>
            <a:r>
              <a:rPr lang="zh-CN" altLang="en-US" sz="2400" b="1" smtClean="0">
                <a:solidFill>
                  <a:schemeClr val="tx2"/>
                </a:solidFill>
              </a:rPr>
              <a:t>实现的机器。</a:t>
            </a:r>
            <a:endParaRPr lang="en-US" altLang="zh-CN" sz="2400" b="1" smtClean="0">
              <a:solidFill>
                <a:schemeClr val="tx2"/>
              </a:solidFill>
            </a:endParaRPr>
          </a:p>
          <a:p>
            <a:pPr marL="0" indent="0" eaLnBrk="1" hangingPunct="1">
              <a:buFontTx/>
              <a:buNone/>
            </a:pPr>
            <a:r>
              <a:rPr lang="en-US" altLang="zh-CN" sz="2400" b="1" smtClean="0">
                <a:solidFill>
                  <a:schemeClr val="tx2"/>
                </a:solidFill>
              </a:rPr>
              <a:t>                    </a:t>
            </a:r>
            <a:r>
              <a:rPr lang="zh-CN" altLang="en-US" sz="2400" b="1" smtClean="0">
                <a:solidFill>
                  <a:schemeClr val="tx2"/>
                </a:solidFill>
              </a:rPr>
              <a:t>有些操作也可用硬件或固件实现，如操作系统的</a:t>
            </a:r>
            <a:endParaRPr lang="en-US" altLang="zh-CN" sz="2400" b="1" smtClean="0">
              <a:solidFill>
                <a:schemeClr val="tx2"/>
              </a:solidFill>
            </a:endParaRPr>
          </a:p>
          <a:p>
            <a:pPr marL="0" indent="0" eaLnBrk="1" hangingPunct="1">
              <a:buFontTx/>
              <a:buNone/>
            </a:pPr>
            <a:r>
              <a:rPr lang="en-US" altLang="zh-CN" sz="2400" b="1" smtClean="0">
                <a:solidFill>
                  <a:schemeClr val="tx2"/>
                </a:solidFill>
              </a:rPr>
              <a:t>                    </a:t>
            </a:r>
            <a:r>
              <a:rPr lang="zh-CN" altLang="en-US" sz="2400" b="1" smtClean="0">
                <a:solidFill>
                  <a:schemeClr val="tx2"/>
                </a:solidFill>
              </a:rPr>
              <a:t>某些命令采用微指令实现。</a:t>
            </a:r>
            <a:endParaRPr lang="en-US" altLang="zh-CN" sz="2400" b="1" smtClean="0">
              <a:solidFill>
                <a:schemeClr val="tx2"/>
              </a:solidFill>
            </a:endParaRPr>
          </a:p>
          <a:p>
            <a:pPr marL="0" indent="0" eaLnBrk="1" hangingPunct="1">
              <a:buFontTx/>
              <a:buNone/>
            </a:pPr>
            <a:endParaRPr lang="zh-CN" altLang="en-US" sz="2400" b="1" smtClean="0">
              <a:solidFill>
                <a:srgbClr val="22228B"/>
              </a:solidFill>
            </a:endParaRPr>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611188" y="981075"/>
            <a:ext cx="7894637" cy="5327650"/>
            <a:chOff x="295" y="108"/>
            <a:chExt cx="4572" cy="3044"/>
          </a:xfrm>
        </p:grpSpPr>
        <p:sp>
          <p:nvSpPr>
            <p:cNvPr id="28676" name="Rectangle 3"/>
            <p:cNvSpPr>
              <a:spLocks noChangeArrowheads="1"/>
            </p:cNvSpPr>
            <p:nvPr/>
          </p:nvSpPr>
          <p:spPr bwMode="auto">
            <a:xfrm>
              <a:off x="1449" y="252"/>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77" name="Rectangle 4"/>
            <p:cNvSpPr>
              <a:spLocks noChangeArrowheads="1"/>
            </p:cNvSpPr>
            <p:nvPr/>
          </p:nvSpPr>
          <p:spPr bwMode="auto">
            <a:xfrm>
              <a:off x="1449" y="677"/>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78" name="Rectangle 5"/>
            <p:cNvSpPr>
              <a:spLocks noChangeArrowheads="1"/>
            </p:cNvSpPr>
            <p:nvPr/>
          </p:nvSpPr>
          <p:spPr bwMode="auto">
            <a:xfrm>
              <a:off x="1449" y="1103"/>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79" name="Rectangle 6"/>
            <p:cNvSpPr>
              <a:spLocks noChangeArrowheads="1"/>
            </p:cNvSpPr>
            <p:nvPr/>
          </p:nvSpPr>
          <p:spPr bwMode="auto">
            <a:xfrm>
              <a:off x="1449" y="1528"/>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80" name="Rectangle 7"/>
            <p:cNvSpPr>
              <a:spLocks noChangeArrowheads="1"/>
            </p:cNvSpPr>
            <p:nvPr/>
          </p:nvSpPr>
          <p:spPr bwMode="auto">
            <a:xfrm>
              <a:off x="1449" y="2069"/>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81" name="Rectangle 8"/>
            <p:cNvSpPr>
              <a:spLocks noChangeArrowheads="1"/>
            </p:cNvSpPr>
            <p:nvPr/>
          </p:nvSpPr>
          <p:spPr bwMode="auto">
            <a:xfrm>
              <a:off x="1449" y="2495"/>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82" name="Rectangle 9"/>
            <p:cNvSpPr>
              <a:spLocks noChangeArrowheads="1"/>
            </p:cNvSpPr>
            <p:nvPr/>
          </p:nvSpPr>
          <p:spPr bwMode="auto">
            <a:xfrm>
              <a:off x="1449" y="2920"/>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83" name="Text Box 10"/>
            <p:cNvSpPr txBox="1">
              <a:spLocks noChangeArrowheads="1"/>
            </p:cNvSpPr>
            <p:nvPr/>
          </p:nvSpPr>
          <p:spPr bwMode="auto">
            <a:xfrm>
              <a:off x="1534" y="251"/>
              <a:ext cx="8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应用语言级</a:t>
              </a:r>
            </a:p>
          </p:txBody>
        </p:sp>
        <p:sp>
          <p:nvSpPr>
            <p:cNvPr id="28684" name="Text Box 11"/>
            <p:cNvSpPr txBox="1">
              <a:spLocks noChangeArrowheads="1"/>
            </p:cNvSpPr>
            <p:nvPr/>
          </p:nvSpPr>
          <p:spPr bwMode="auto">
            <a:xfrm>
              <a:off x="1540" y="677"/>
              <a:ext cx="84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高级语言级</a:t>
              </a:r>
            </a:p>
          </p:txBody>
        </p:sp>
        <p:sp>
          <p:nvSpPr>
            <p:cNvPr id="28685" name="Text Box 12"/>
            <p:cNvSpPr txBox="1">
              <a:spLocks noChangeArrowheads="1"/>
            </p:cNvSpPr>
            <p:nvPr/>
          </p:nvSpPr>
          <p:spPr bwMode="auto">
            <a:xfrm>
              <a:off x="1534" y="1101"/>
              <a:ext cx="8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汇编语言级</a:t>
              </a:r>
            </a:p>
          </p:txBody>
        </p:sp>
        <p:sp>
          <p:nvSpPr>
            <p:cNvPr id="28686" name="Text Box 13"/>
            <p:cNvSpPr txBox="1">
              <a:spLocks noChangeArrowheads="1"/>
            </p:cNvSpPr>
            <p:nvPr/>
          </p:nvSpPr>
          <p:spPr bwMode="auto">
            <a:xfrm>
              <a:off x="1534" y="1526"/>
              <a:ext cx="84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操作系统级</a:t>
              </a:r>
            </a:p>
          </p:txBody>
        </p:sp>
        <p:sp>
          <p:nvSpPr>
            <p:cNvPr id="28687" name="Text Box 14"/>
            <p:cNvSpPr txBox="1">
              <a:spLocks noChangeArrowheads="1"/>
            </p:cNvSpPr>
            <p:nvPr/>
          </p:nvSpPr>
          <p:spPr bwMode="auto">
            <a:xfrm>
              <a:off x="1496" y="2068"/>
              <a:ext cx="8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传统机器级</a:t>
              </a:r>
            </a:p>
          </p:txBody>
        </p:sp>
        <p:sp>
          <p:nvSpPr>
            <p:cNvPr id="28688" name="Text Box 15"/>
            <p:cNvSpPr txBox="1">
              <a:spLocks noChangeArrowheads="1"/>
            </p:cNvSpPr>
            <p:nvPr/>
          </p:nvSpPr>
          <p:spPr bwMode="auto">
            <a:xfrm>
              <a:off x="1449" y="2493"/>
              <a:ext cx="98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微程序机器级</a:t>
              </a:r>
            </a:p>
          </p:txBody>
        </p:sp>
        <p:sp>
          <p:nvSpPr>
            <p:cNvPr id="28689" name="Text Box 16"/>
            <p:cNvSpPr txBox="1">
              <a:spLocks noChangeArrowheads="1"/>
            </p:cNvSpPr>
            <p:nvPr/>
          </p:nvSpPr>
          <p:spPr bwMode="auto">
            <a:xfrm>
              <a:off x="1603" y="2916"/>
              <a:ext cx="69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电子线路</a:t>
              </a:r>
            </a:p>
          </p:txBody>
        </p:sp>
        <p:sp>
          <p:nvSpPr>
            <p:cNvPr id="28690" name="Text Box 17"/>
            <p:cNvSpPr txBox="1">
              <a:spLocks noChangeArrowheads="1"/>
            </p:cNvSpPr>
            <p:nvPr/>
          </p:nvSpPr>
          <p:spPr bwMode="auto">
            <a:xfrm>
              <a:off x="2576" y="261"/>
              <a:ext cx="69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L</a:t>
              </a:r>
              <a:r>
                <a:rPr lang="en-US" altLang="zh-CN" sz="1200" b="1"/>
                <a:t>5</a:t>
              </a:r>
              <a:r>
                <a:rPr lang="zh-CN" altLang="en-US" sz="2000" b="1"/>
                <a:t>虚拟机</a:t>
              </a:r>
            </a:p>
          </p:txBody>
        </p:sp>
        <p:sp>
          <p:nvSpPr>
            <p:cNvPr id="28691" name="Line 18"/>
            <p:cNvSpPr>
              <a:spLocks noChangeShapeType="1"/>
            </p:cNvSpPr>
            <p:nvPr/>
          </p:nvSpPr>
          <p:spPr bwMode="auto">
            <a:xfrm>
              <a:off x="1922" y="484"/>
              <a:ext cx="0" cy="1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Line 19"/>
            <p:cNvSpPr>
              <a:spLocks noChangeShapeType="1"/>
            </p:cNvSpPr>
            <p:nvPr/>
          </p:nvSpPr>
          <p:spPr bwMode="auto">
            <a:xfrm>
              <a:off x="1922" y="909"/>
              <a:ext cx="0"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Line 20"/>
            <p:cNvSpPr>
              <a:spLocks noChangeShapeType="1"/>
            </p:cNvSpPr>
            <p:nvPr/>
          </p:nvSpPr>
          <p:spPr bwMode="auto">
            <a:xfrm>
              <a:off x="1922" y="1335"/>
              <a:ext cx="0" cy="1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4" name="Line 21"/>
            <p:cNvSpPr>
              <a:spLocks noChangeShapeType="1"/>
            </p:cNvSpPr>
            <p:nvPr/>
          </p:nvSpPr>
          <p:spPr bwMode="auto">
            <a:xfrm>
              <a:off x="1922" y="1760"/>
              <a:ext cx="0" cy="3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Line 22"/>
            <p:cNvSpPr>
              <a:spLocks noChangeShapeType="1"/>
            </p:cNvSpPr>
            <p:nvPr/>
          </p:nvSpPr>
          <p:spPr bwMode="auto">
            <a:xfrm>
              <a:off x="1922" y="2301"/>
              <a:ext cx="0"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Line 23"/>
            <p:cNvSpPr>
              <a:spLocks noChangeShapeType="1"/>
            </p:cNvSpPr>
            <p:nvPr/>
          </p:nvSpPr>
          <p:spPr bwMode="auto">
            <a:xfrm>
              <a:off x="1922" y="2727"/>
              <a:ext cx="0" cy="1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Text Box 24"/>
            <p:cNvSpPr txBox="1">
              <a:spLocks noChangeArrowheads="1"/>
            </p:cNvSpPr>
            <p:nvPr/>
          </p:nvSpPr>
          <p:spPr bwMode="auto">
            <a:xfrm>
              <a:off x="2586" y="677"/>
              <a:ext cx="69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L</a:t>
              </a:r>
              <a:r>
                <a:rPr lang="en-US" altLang="zh-CN" sz="1200" b="1"/>
                <a:t>4</a:t>
              </a:r>
              <a:r>
                <a:rPr lang="zh-CN" altLang="en-US" sz="2000" b="1"/>
                <a:t>虚拟机</a:t>
              </a:r>
            </a:p>
          </p:txBody>
        </p:sp>
        <p:sp>
          <p:nvSpPr>
            <p:cNvPr id="28698" name="Text Box 25"/>
            <p:cNvSpPr txBox="1">
              <a:spLocks noChangeArrowheads="1"/>
            </p:cNvSpPr>
            <p:nvPr/>
          </p:nvSpPr>
          <p:spPr bwMode="auto">
            <a:xfrm>
              <a:off x="2586" y="1103"/>
              <a:ext cx="69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L</a:t>
              </a:r>
              <a:r>
                <a:rPr lang="en-US" altLang="zh-CN" sz="1200" b="1"/>
                <a:t>3</a:t>
              </a:r>
              <a:r>
                <a:rPr lang="zh-CN" altLang="en-US" sz="2000" b="1"/>
                <a:t>虚拟机</a:t>
              </a:r>
            </a:p>
          </p:txBody>
        </p:sp>
        <p:sp>
          <p:nvSpPr>
            <p:cNvPr id="28699" name="Text Box 26"/>
            <p:cNvSpPr txBox="1">
              <a:spLocks noChangeArrowheads="1"/>
            </p:cNvSpPr>
            <p:nvPr/>
          </p:nvSpPr>
          <p:spPr bwMode="auto">
            <a:xfrm>
              <a:off x="2586" y="1528"/>
              <a:ext cx="69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L</a:t>
              </a:r>
              <a:r>
                <a:rPr lang="en-US" altLang="zh-CN" sz="1200" b="1"/>
                <a:t>2</a:t>
              </a:r>
              <a:r>
                <a:rPr lang="zh-CN" altLang="en-US" sz="2000" b="1"/>
                <a:t>虚拟机</a:t>
              </a:r>
            </a:p>
          </p:txBody>
        </p:sp>
        <p:sp>
          <p:nvSpPr>
            <p:cNvPr id="28700" name="Text Box 27"/>
            <p:cNvSpPr txBox="1">
              <a:spLocks noChangeArrowheads="1"/>
            </p:cNvSpPr>
            <p:nvPr/>
          </p:nvSpPr>
          <p:spPr bwMode="auto">
            <a:xfrm>
              <a:off x="3436" y="445"/>
              <a:ext cx="143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翻译（应用程序包）</a:t>
              </a:r>
            </a:p>
          </p:txBody>
        </p:sp>
        <p:sp>
          <p:nvSpPr>
            <p:cNvPr id="28701" name="Rectangle 28"/>
            <p:cNvSpPr>
              <a:spLocks noChangeArrowheads="1"/>
            </p:cNvSpPr>
            <p:nvPr/>
          </p:nvSpPr>
          <p:spPr bwMode="auto">
            <a:xfrm>
              <a:off x="3436" y="871"/>
              <a:ext cx="128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翻译（编译程序）</a:t>
              </a:r>
            </a:p>
          </p:txBody>
        </p:sp>
        <p:sp>
          <p:nvSpPr>
            <p:cNvPr id="28702" name="Rectangle 29"/>
            <p:cNvSpPr>
              <a:spLocks noChangeArrowheads="1"/>
            </p:cNvSpPr>
            <p:nvPr/>
          </p:nvSpPr>
          <p:spPr bwMode="auto">
            <a:xfrm>
              <a:off x="3436" y="1296"/>
              <a:ext cx="128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翻译（汇编程序）</a:t>
              </a:r>
            </a:p>
          </p:txBody>
        </p:sp>
        <p:sp>
          <p:nvSpPr>
            <p:cNvPr id="28703" name="Line 30"/>
            <p:cNvSpPr>
              <a:spLocks noChangeShapeType="1"/>
            </p:cNvSpPr>
            <p:nvPr/>
          </p:nvSpPr>
          <p:spPr bwMode="auto">
            <a:xfrm flipV="1">
              <a:off x="975" y="1915"/>
              <a:ext cx="2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Line 31"/>
            <p:cNvSpPr>
              <a:spLocks noChangeShapeType="1"/>
            </p:cNvSpPr>
            <p:nvPr/>
          </p:nvSpPr>
          <p:spPr bwMode="auto">
            <a:xfrm flipV="1">
              <a:off x="975" y="1953"/>
              <a:ext cx="2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Text Box 32"/>
            <p:cNvSpPr txBox="1">
              <a:spLocks noChangeArrowheads="1"/>
            </p:cNvSpPr>
            <p:nvPr/>
          </p:nvSpPr>
          <p:spPr bwMode="auto">
            <a:xfrm>
              <a:off x="3182" y="1839"/>
              <a:ext cx="98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软硬件交界面</a:t>
              </a:r>
            </a:p>
          </p:txBody>
        </p:sp>
        <p:sp>
          <p:nvSpPr>
            <p:cNvPr id="28706" name="Text Box 33"/>
            <p:cNvSpPr txBox="1">
              <a:spLocks noChangeArrowheads="1"/>
            </p:cNvSpPr>
            <p:nvPr/>
          </p:nvSpPr>
          <p:spPr bwMode="auto">
            <a:xfrm>
              <a:off x="2528" y="2068"/>
              <a:ext cx="69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物理机器</a:t>
              </a:r>
            </a:p>
          </p:txBody>
        </p:sp>
        <p:sp>
          <p:nvSpPr>
            <p:cNvPr id="28707" name="Text Box 34"/>
            <p:cNvSpPr txBox="1">
              <a:spLocks noChangeArrowheads="1"/>
            </p:cNvSpPr>
            <p:nvPr/>
          </p:nvSpPr>
          <p:spPr bwMode="auto">
            <a:xfrm>
              <a:off x="3484" y="2261"/>
              <a:ext cx="4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解释</a:t>
              </a:r>
            </a:p>
          </p:txBody>
        </p:sp>
        <p:sp>
          <p:nvSpPr>
            <p:cNvPr id="28708" name="Text Box 35"/>
            <p:cNvSpPr txBox="1">
              <a:spLocks noChangeArrowheads="1"/>
            </p:cNvSpPr>
            <p:nvPr/>
          </p:nvSpPr>
          <p:spPr bwMode="auto">
            <a:xfrm>
              <a:off x="3484" y="2686"/>
              <a:ext cx="98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硬件直接执行</a:t>
              </a:r>
            </a:p>
          </p:txBody>
        </p:sp>
        <p:sp>
          <p:nvSpPr>
            <p:cNvPr id="28709" name="Text Box 36"/>
            <p:cNvSpPr txBox="1">
              <a:spLocks noChangeArrowheads="1"/>
            </p:cNvSpPr>
            <p:nvPr/>
          </p:nvSpPr>
          <p:spPr bwMode="auto">
            <a:xfrm>
              <a:off x="833" y="2069"/>
              <a:ext cx="56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硬件</a:t>
              </a:r>
            </a:p>
          </p:txBody>
        </p:sp>
        <p:sp>
          <p:nvSpPr>
            <p:cNvPr id="28710" name="Text Box 37"/>
            <p:cNvSpPr txBox="1">
              <a:spLocks noChangeArrowheads="1"/>
            </p:cNvSpPr>
            <p:nvPr/>
          </p:nvSpPr>
          <p:spPr bwMode="auto">
            <a:xfrm>
              <a:off x="833" y="2495"/>
              <a:ext cx="56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固件</a:t>
              </a:r>
            </a:p>
          </p:txBody>
        </p:sp>
        <p:sp>
          <p:nvSpPr>
            <p:cNvPr id="28711" name="AutoShape 38"/>
            <p:cNvSpPr>
              <a:spLocks/>
            </p:cNvSpPr>
            <p:nvPr/>
          </p:nvSpPr>
          <p:spPr bwMode="auto">
            <a:xfrm>
              <a:off x="1212" y="677"/>
              <a:ext cx="95" cy="1083"/>
            </a:xfrm>
            <a:prstGeom prst="leftBrace">
              <a:avLst>
                <a:gd name="adj1" fmla="val 9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712" name="Text Box 39"/>
            <p:cNvSpPr txBox="1">
              <a:spLocks noChangeArrowheads="1"/>
            </p:cNvSpPr>
            <p:nvPr/>
          </p:nvSpPr>
          <p:spPr bwMode="auto">
            <a:xfrm>
              <a:off x="754" y="1020"/>
              <a:ext cx="522"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系统</a:t>
              </a:r>
            </a:p>
            <a:p>
              <a:pPr eaLnBrk="1" hangingPunct="1">
                <a:spcBef>
                  <a:spcPct val="0"/>
                </a:spcBef>
                <a:buFontTx/>
                <a:buNone/>
              </a:pPr>
              <a:r>
                <a:rPr lang="zh-CN" altLang="en-US" sz="2000" b="1"/>
                <a:t>软件</a:t>
              </a:r>
            </a:p>
          </p:txBody>
        </p:sp>
        <p:sp>
          <p:nvSpPr>
            <p:cNvPr id="28713" name="AutoShape 40"/>
            <p:cNvSpPr>
              <a:spLocks/>
            </p:cNvSpPr>
            <p:nvPr/>
          </p:nvSpPr>
          <p:spPr bwMode="auto">
            <a:xfrm>
              <a:off x="605" y="329"/>
              <a:ext cx="95" cy="1508"/>
            </a:xfrm>
            <a:prstGeom prst="leftBrace">
              <a:avLst>
                <a:gd name="adj1" fmla="val 13213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714" name="AutoShape 41"/>
            <p:cNvSpPr>
              <a:spLocks/>
            </p:cNvSpPr>
            <p:nvPr/>
          </p:nvSpPr>
          <p:spPr bwMode="auto">
            <a:xfrm>
              <a:off x="558" y="2108"/>
              <a:ext cx="190" cy="1005"/>
            </a:xfrm>
            <a:prstGeom prst="leftBrace">
              <a:avLst>
                <a:gd name="adj1" fmla="val 4403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715" name="Text Box 42"/>
            <p:cNvSpPr txBox="1">
              <a:spLocks noChangeArrowheads="1"/>
            </p:cNvSpPr>
            <p:nvPr/>
          </p:nvSpPr>
          <p:spPr bwMode="auto">
            <a:xfrm>
              <a:off x="342" y="793"/>
              <a:ext cx="28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虚拟机器</a:t>
              </a:r>
            </a:p>
          </p:txBody>
        </p:sp>
        <p:sp>
          <p:nvSpPr>
            <p:cNvPr id="28716" name="Text Box 43"/>
            <p:cNvSpPr txBox="1">
              <a:spLocks noChangeArrowheads="1"/>
            </p:cNvSpPr>
            <p:nvPr/>
          </p:nvSpPr>
          <p:spPr bwMode="auto">
            <a:xfrm>
              <a:off x="295" y="2301"/>
              <a:ext cx="28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实际机器</a:t>
              </a:r>
            </a:p>
          </p:txBody>
        </p:sp>
        <p:sp>
          <p:nvSpPr>
            <p:cNvPr id="28717" name="Line 44"/>
            <p:cNvSpPr>
              <a:spLocks noChangeShapeType="1"/>
            </p:cNvSpPr>
            <p:nvPr/>
          </p:nvSpPr>
          <p:spPr bwMode="auto">
            <a:xfrm flipH="1">
              <a:off x="1948" y="588"/>
              <a:ext cx="13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8" name="Line 45"/>
            <p:cNvSpPr>
              <a:spLocks noChangeShapeType="1"/>
            </p:cNvSpPr>
            <p:nvPr/>
          </p:nvSpPr>
          <p:spPr bwMode="auto">
            <a:xfrm flipH="1">
              <a:off x="1948" y="1020"/>
              <a:ext cx="13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9" name="Line 46"/>
            <p:cNvSpPr>
              <a:spLocks noChangeShapeType="1"/>
            </p:cNvSpPr>
            <p:nvPr/>
          </p:nvSpPr>
          <p:spPr bwMode="auto">
            <a:xfrm flipH="1">
              <a:off x="1948" y="1452"/>
              <a:ext cx="13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0" name="Text Box 47"/>
            <p:cNvSpPr txBox="1">
              <a:spLocks noChangeArrowheads="1"/>
            </p:cNvSpPr>
            <p:nvPr/>
          </p:nvSpPr>
          <p:spPr bwMode="auto">
            <a:xfrm>
              <a:off x="754" y="108"/>
              <a:ext cx="522"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应用</a:t>
              </a:r>
            </a:p>
            <a:p>
              <a:pPr eaLnBrk="1" hangingPunct="1">
                <a:spcBef>
                  <a:spcPct val="0"/>
                </a:spcBef>
                <a:buFontTx/>
                <a:buNone/>
              </a:pPr>
              <a:r>
                <a:rPr lang="zh-CN" altLang="en-US" sz="2000" b="1"/>
                <a:t>软件</a:t>
              </a:r>
            </a:p>
          </p:txBody>
        </p:sp>
        <p:sp>
          <p:nvSpPr>
            <p:cNvPr id="28721" name="Line 48"/>
            <p:cNvSpPr>
              <a:spLocks noChangeShapeType="1"/>
            </p:cNvSpPr>
            <p:nvPr/>
          </p:nvSpPr>
          <p:spPr bwMode="auto">
            <a:xfrm flipH="1">
              <a:off x="1948" y="2412"/>
              <a:ext cx="13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2" name="Line 49"/>
            <p:cNvSpPr>
              <a:spLocks noChangeShapeType="1"/>
            </p:cNvSpPr>
            <p:nvPr/>
          </p:nvSpPr>
          <p:spPr bwMode="auto">
            <a:xfrm flipH="1">
              <a:off x="1948" y="2844"/>
              <a:ext cx="13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3" name="Text Box 50"/>
            <p:cNvSpPr txBox="1">
              <a:spLocks noChangeArrowheads="1"/>
            </p:cNvSpPr>
            <p:nvPr/>
          </p:nvSpPr>
          <p:spPr bwMode="auto">
            <a:xfrm>
              <a:off x="3436" y="1596"/>
              <a:ext cx="69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部分解释</a:t>
              </a:r>
            </a:p>
          </p:txBody>
        </p:sp>
        <p:sp>
          <p:nvSpPr>
            <p:cNvPr id="28724" name="Freeform 51"/>
            <p:cNvSpPr>
              <a:spLocks noChangeArrowheads="1"/>
            </p:cNvSpPr>
            <p:nvPr/>
          </p:nvSpPr>
          <p:spPr bwMode="auto">
            <a:xfrm>
              <a:off x="1948" y="1740"/>
              <a:ext cx="1440" cy="96"/>
            </a:xfrm>
            <a:custGeom>
              <a:avLst/>
              <a:gdLst>
                <a:gd name="T0" fmla="*/ 1440 w 1440"/>
                <a:gd name="T1" fmla="*/ 0 h 96"/>
                <a:gd name="T2" fmla="*/ 1183 w 1440"/>
                <a:gd name="T3" fmla="*/ 92 h 96"/>
                <a:gd name="T4" fmla="*/ 0 w 1440"/>
                <a:gd name="T5" fmla="*/ 96 h 96"/>
                <a:gd name="T6" fmla="*/ 0 60000 65536"/>
                <a:gd name="T7" fmla="*/ 0 60000 65536"/>
                <a:gd name="T8" fmla="*/ 0 60000 65536"/>
              </a:gdLst>
              <a:ahLst/>
              <a:cxnLst>
                <a:cxn ang="T6">
                  <a:pos x="T0" y="T1"/>
                </a:cxn>
                <a:cxn ang="T7">
                  <a:pos x="T2" y="T3"/>
                </a:cxn>
                <a:cxn ang="T8">
                  <a:pos x="T4" y="T5"/>
                </a:cxn>
              </a:cxnLst>
              <a:rect l="0" t="0" r="r" b="b"/>
              <a:pathLst>
                <a:path w="1440" h="96">
                  <a:moveTo>
                    <a:pt x="1440" y="0"/>
                  </a:moveTo>
                  <a:lnTo>
                    <a:pt x="1183" y="92"/>
                  </a:lnTo>
                  <a:lnTo>
                    <a:pt x="0" y="96"/>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675" name="矩形 1"/>
          <p:cNvSpPr>
            <a:spLocks noChangeArrowheads="1"/>
          </p:cNvSpPr>
          <p:nvPr/>
        </p:nvSpPr>
        <p:spPr bwMode="auto">
          <a:xfrm>
            <a:off x="4649788" y="247650"/>
            <a:ext cx="95726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spcBef>
                <a:spcPct val="50000"/>
              </a:spcBef>
              <a:buFontTx/>
              <a:buNone/>
            </a:pPr>
            <a:r>
              <a:rPr lang="zh-CN" altLang="en-US" sz="2400" b="1">
                <a:solidFill>
                  <a:srgbClr val="002060"/>
                </a:solidFill>
              </a:rPr>
              <a:t>小结</a:t>
            </a:r>
            <a:r>
              <a:rPr lang="en-US" altLang="zh-CN" sz="2400" b="1">
                <a:solidFill>
                  <a:srgbClr val="002060"/>
                </a:solidFill>
              </a:rPr>
              <a:t>4</a:t>
            </a:r>
          </a:p>
        </p:txBody>
      </p:sp>
    </p:spTree>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85800" y="685800"/>
            <a:ext cx="80772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FontTx/>
              <a:buNone/>
            </a:pPr>
            <a:r>
              <a:rPr lang="zh-CN" altLang="en-US" sz="2200" b="1"/>
              <a:t>　　</a:t>
            </a:r>
            <a:r>
              <a:rPr lang="zh-CN" altLang="en-US" sz="2200" b="1">
                <a:solidFill>
                  <a:srgbClr val="FF0000"/>
                </a:solidFill>
              </a:rPr>
              <a:t>将计算机系统看成是多级机器构成的层次结构推动了计算机系统结构的发展</a:t>
            </a:r>
            <a:r>
              <a:rPr lang="zh-CN" altLang="en-US" sz="2200" b="1"/>
              <a:t>。例如：</a:t>
            </a:r>
          </a:p>
          <a:p>
            <a:pPr algn="just" eaLnBrk="1" hangingPunct="1">
              <a:lnSpc>
                <a:spcPct val="120000"/>
              </a:lnSpc>
              <a:spcBef>
                <a:spcPct val="50000"/>
              </a:spcBef>
              <a:buFont typeface="Wingdings" panose="05000000000000000000" pitchFamily="2" charset="2"/>
              <a:buChar char="l"/>
            </a:pPr>
            <a:r>
              <a:rPr lang="zh-CN" altLang="en-US" sz="2200" b="1"/>
              <a:t>可以重新调整软、硬件比例，为应用语言级、高级语言级、操作系统级提供更多更好的硬件支持，改善硬、器件迅速发展而软件日益复杂、开销过大的状况；</a:t>
            </a:r>
          </a:p>
          <a:p>
            <a:pPr algn="just" eaLnBrk="1" hangingPunct="1">
              <a:lnSpc>
                <a:spcPct val="120000"/>
              </a:lnSpc>
              <a:spcBef>
                <a:spcPct val="50000"/>
              </a:spcBef>
              <a:buFont typeface="Wingdings" panose="05000000000000000000" pitchFamily="2" charset="2"/>
              <a:buChar char="l"/>
            </a:pPr>
            <a:r>
              <a:rPr lang="zh-CN" altLang="en-US" sz="2200" b="1"/>
              <a:t>直接用硬件或固件实现，发展高级语言机器或操作系统计算机结构。由于层次中每一级都有其自己的用户、实现方法和指令系统，因此可让各虚拟机器级用真正的实处理机代替，摆脱以往各级功能都在同一台实际机器上实现的状况，发展多处理机、分布处理、计算机网络等系统结构。</a:t>
            </a:r>
          </a:p>
        </p:txBody>
      </p:sp>
      <p:sp>
        <p:nvSpPr>
          <p:cNvPr id="30723" name="AutoShape 3">
            <a:hlinkClick r:id="" action="ppaction://hlinkshowjump?jump=firstslide" highlightClick="1"/>
          </p:cNvPr>
          <p:cNvSpPr>
            <a:spLocks noChangeArrowheads="1"/>
          </p:cNvSpPr>
          <p:nvPr/>
        </p:nvSpPr>
        <p:spPr bwMode="auto">
          <a:xfrm>
            <a:off x="8305800" y="6324600"/>
            <a:ext cx="838200" cy="533400"/>
          </a:xfrm>
          <a:prstGeom prst="actionButtonBackPrevious">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1981200" y="944563"/>
            <a:ext cx="6369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002060"/>
                </a:solidFill>
                <a:latin typeface="宋体" panose="02010600030101010101" pitchFamily="2" charset="-122"/>
              </a:rPr>
              <a:t>1.1  </a:t>
            </a:r>
            <a:r>
              <a:rPr lang="zh-CN" altLang="en-US" b="1">
                <a:solidFill>
                  <a:srgbClr val="002060"/>
                </a:solidFill>
                <a:latin typeface="宋体" panose="02010600030101010101" pitchFamily="2" charset="-122"/>
              </a:rPr>
              <a:t>计算机系统的多级层次结构 </a:t>
            </a:r>
          </a:p>
        </p:txBody>
      </p:sp>
      <p:sp>
        <p:nvSpPr>
          <p:cNvPr id="5123" name="Text Box 7"/>
          <p:cNvSpPr txBox="1">
            <a:spLocks noChangeArrowheads="1"/>
          </p:cNvSpPr>
          <p:nvPr/>
        </p:nvSpPr>
        <p:spPr bwMode="auto">
          <a:xfrm>
            <a:off x="457200" y="2108200"/>
            <a:ext cx="83058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50000"/>
              </a:spcBef>
              <a:buFontTx/>
              <a:buNone/>
            </a:pPr>
            <a:r>
              <a:rPr lang="zh-CN" altLang="en-US" sz="2400" b="1"/>
              <a:t>　　 现代</a:t>
            </a:r>
            <a:r>
              <a:rPr lang="zh-CN" altLang="en-US" sz="2400" b="1">
                <a:solidFill>
                  <a:srgbClr val="FF0000"/>
                </a:solidFill>
              </a:rPr>
              <a:t>通用</a:t>
            </a:r>
            <a:r>
              <a:rPr lang="zh-CN" altLang="en-US" sz="2400" b="1"/>
              <a:t>的计算机系统是由紧密相关的</a:t>
            </a:r>
            <a:r>
              <a:rPr lang="zh-CN" altLang="en-US" sz="2400" b="1">
                <a:solidFill>
                  <a:srgbClr val="FF0000"/>
                </a:solidFill>
              </a:rPr>
              <a:t>硬件</a:t>
            </a:r>
            <a:r>
              <a:rPr lang="zh-CN" altLang="en-US" sz="2400" b="1"/>
              <a:t>和</a:t>
            </a:r>
            <a:r>
              <a:rPr lang="zh-CN" altLang="en-US" sz="2400" b="1">
                <a:solidFill>
                  <a:srgbClr val="FF0000"/>
                </a:solidFill>
              </a:rPr>
              <a:t>软件</a:t>
            </a:r>
            <a:r>
              <a:rPr lang="zh-CN" altLang="en-US" sz="2400" b="1"/>
              <a:t>组成的。从</a:t>
            </a:r>
            <a:r>
              <a:rPr lang="zh-CN" altLang="en-US" sz="2400" b="1">
                <a:solidFill>
                  <a:srgbClr val="FF0000"/>
                </a:solidFill>
              </a:rPr>
              <a:t>使用语言</a:t>
            </a:r>
            <a:r>
              <a:rPr lang="zh-CN" altLang="en-US" sz="2400" b="1"/>
              <a:t>的角度，可以将系统看成是按</a:t>
            </a:r>
            <a:r>
              <a:rPr lang="zh-CN" altLang="en-US" sz="2400" b="1">
                <a:solidFill>
                  <a:srgbClr val="FF0000"/>
                </a:solidFill>
              </a:rPr>
              <a:t>功能划分</a:t>
            </a:r>
            <a:r>
              <a:rPr lang="zh-CN" altLang="en-US" sz="2400" b="1"/>
              <a:t>的多层</a:t>
            </a:r>
            <a:r>
              <a:rPr lang="zh-CN" altLang="en-US" sz="2400" b="1">
                <a:solidFill>
                  <a:srgbClr val="FF0000"/>
                </a:solidFill>
              </a:rPr>
              <a:t>机器级</a:t>
            </a:r>
            <a:r>
              <a:rPr lang="zh-CN" altLang="en-US" sz="2400" b="1"/>
              <a:t>组成的</a:t>
            </a:r>
            <a:r>
              <a:rPr lang="zh-CN" altLang="en-US" sz="2400" b="1">
                <a:solidFill>
                  <a:srgbClr val="FF0000"/>
                </a:solidFill>
              </a:rPr>
              <a:t>层次结构</a:t>
            </a:r>
            <a:r>
              <a:rPr lang="zh-CN" altLang="en-US" sz="2400" b="1"/>
              <a:t>，如图</a:t>
            </a:r>
            <a:r>
              <a:rPr lang="en-US" altLang="zh-CN" sz="2400" b="1"/>
              <a:t>1-1 </a:t>
            </a:r>
            <a:r>
              <a:rPr lang="zh-CN" altLang="en-US" sz="2400" b="1"/>
              <a:t>所示。</a:t>
            </a:r>
            <a:endParaRPr lang="en-US" altLang="zh-CN" sz="2400" b="1"/>
          </a:p>
          <a:p>
            <a:pPr algn="just" eaLnBrk="1" hangingPunct="1">
              <a:lnSpc>
                <a:spcPct val="150000"/>
              </a:lnSpc>
              <a:spcBef>
                <a:spcPct val="50000"/>
              </a:spcBef>
              <a:buFontTx/>
              <a:buNone/>
            </a:pPr>
            <a:r>
              <a:rPr lang="zh-CN" altLang="en-US" sz="2400">
                <a:latin typeface="Courier New" panose="02070309020205020404" pitchFamily="49" charset="0"/>
              </a:rPr>
              <a:t>    </a:t>
            </a:r>
            <a:r>
              <a:rPr lang="zh-CN" altLang="en-US" sz="2400" b="1">
                <a:latin typeface="Courier New" panose="02070309020205020404" pitchFamily="49" charset="0"/>
              </a:rPr>
              <a:t>“</a:t>
            </a:r>
            <a:r>
              <a:rPr lang="zh-CN" altLang="en-US" sz="2400" b="1">
                <a:solidFill>
                  <a:srgbClr val="FF0000"/>
                </a:solidFill>
              </a:rPr>
              <a:t>机器</a:t>
            </a:r>
            <a:r>
              <a:rPr lang="zh-CN" altLang="en-US" sz="2400" b="1">
                <a:latin typeface="Courier New" panose="02070309020205020404" pitchFamily="49" charset="0"/>
              </a:rPr>
              <a:t>”</a:t>
            </a:r>
            <a:r>
              <a:rPr lang="zh-CN" altLang="en-US" sz="2400" b="1"/>
              <a:t>被定义为是</a:t>
            </a:r>
            <a:r>
              <a:rPr lang="zh-CN" altLang="en-US" sz="2400" b="1" u="sng"/>
              <a:t>能存储和执行相应语言程序的算法和数据结构的集合体</a:t>
            </a:r>
            <a:r>
              <a:rPr lang="zh-CN" altLang="en-US" sz="2400" b="1"/>
              <a:t>。</a:t>
            </a:r>
            <a:endParaRPr lang="en-US" altLang="zh-CN" sz="2400" b="1"/>
          </a:p>
          <a:p>
            <a:pPr algn="just" eaLnBrk="1" hangingPunct="1">
              <a:lnSpc>
                <a:spcPct val="150000"/>
              </a:lnSpc>
              <a:spcBef>
                <a:spcPct val="50000"/>
              </a:spcBef>
              <a:buFontTx/>
              <a:buNone/>
            </a:pPr>
            <a:r>
              <a:rPr lang="en-US" altLang="zh-CN" sz="2400" b="1"/>
              <a:t>        </a:t>
            </a:r>
            <a:r>
              <a:rPr lang="zh-CN" altLang="en-US" sz="2400" b="1"/>
              <a:t>对于一个具体的计算机系统，层次的多少会有所不同。 </a:t>
            </a: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438400" y="6400800"/>
            <a:ext cx="485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t>图 </a:t>
            </a:r>
            <a:r>
              <a:rPr lang="en-US" altLang="zh-CN" sz="2400" b="1"/>
              <a:t>1.1  </a:t>
            </a:r>
            <a:r>
              <a:rPr lang="zh-CN" altLang="en-US" sz="2400" b="1"/>
              <a:t>计算机系统的多级层次结构 </a:t>
            </a:r>
          </a:p>
        </p:txBody>
      </p:sp>
      <p:pic>
        <p:nvPicPr>
          <p:cNvPr id="6147" name="Picture 3" descr="D:\待加工书稿\计算机系统结构(第四版)\1-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841375"/>
            <a:ext cx="78486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微程序机器</a:t>
            </a:r>
            <a:r>
              <a:rPr lang="en-US" altLang="zh-CN" sz="1600">
                <a:solidFill>
                  <a:srgbClr val="FF0000"/>
                </a:solidFill>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7171"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实际</a:t>
            </a:r>
            <a:r>
              <a:rPr lang="zh-CN" altLang="en-US" sz="1600">
                <a:latin typeface="黑体" panose="02010609060101010101" pitchFamily="49" charset="-122"/>
                <a:ea typeface="黑体" panose="02010609060101010101" pitchFamily="49" charset="-122"/>
              </a:rPr>
              <a:t>机器</a:t>
            </a:r>
          </a:p>
        </p:txBody>
      </p:sp>
      <p:sp>
        <p:nvSpPr>
          <p:cNvPr id="7172" name="Text Box 4"/>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solidFill>
                  <a:srgbClr val="FF0000"/>
                </a:solidFill>
                <a:latin typeface="Tahoma" panose="020B0604030504040204" pitchFamily="34" charset="0"/>
                <a:ea typeface="楷体_GB2312" pitchFamily="49" charset="-122"/>
              </a:rPr>
              <a:t>微指令</a:t>
            </a:r>
            <a:r>
              <a:rPr lang="zh-CN" altLang="en-US" sz="1600" b="1">
                <a:latin typeface="Tahoma" panose="020B0604030504040204" pitchFamily="34" charset="0"/>
                <a:ea typeface="楷体_GB2312" pitchFamily="49" charset="-122"/>
              </a:rPr>
              <a:t>由硬件直接执行</a:t>
            </a:r>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微程序机器</a:t>
            </a:r>
            <a:r>
              <a:rPr lang="en-US" altLang="zh-CN" sz="1600">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9219"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9220" name="Rectangle 4"/>
          <p:cNvSpPr>
            <a:spLocks noChangeArrowheads="1"/>
          </p:cNvSpPr>
          <p:nvPr/>
        </p:nvSpPr>
        <p:spPr bwMode="auto">
          <a:xfrm>
            <a:off x="1981200" y="48006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传统机器</a:t>
            </a:r>
            <a:r>
              <a:rPr lang="en-US" altLang="zh-CN" sz="1600">
                <a:solidFill>
                  <a:srgbClr val="FF0000"/>
                </a:solidFill>
                <a:latin typeface="黑体" panose="02010609060101010101" pitchFamily="49" charset="-122"/>
                <a:ea typeface="黑体" panose="02010609060101010101" pitchFamily="49" charset="-122"/>
              </a:rPr>
              <a:t>M1</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L1</a:t>
            </a:r>
            <a:r>
              <a:rPr lang="zh-CN" altLang="en-US" sz="1600">
                <a:latin typeface="黑体" panose="02010609060101010101" pitchFamily="49" charset="-122"/>
                <a:ea typeface="黑体" panose="02010609060101010101" pitchFamily="49" charset="-122"/>
              </a:rPr>
              <a:t>机器语言（机器指令系统）</a:t>
            </a:r>
          </a:p>
        </p:txBody>
      </p:sp>
      <p:sp>
        <p:nvSpPr>
          <p:cNvPr id="9221" name="Text Box 5"/>
          <p:cNvSpPr txBox="1">
            <a:spLocks noChangeArrowheads="1"/>
          </p:cNvSpPr>
          <p:nvPr/>
        </p:nvSpPr>
        <p:spPr bwMode="auto">
          <a:xfrm>
            <a:off x="533400" y="4876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1</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实际</a:t>
            </a:r>
            <a:r>
              <a:rPr lang="zh-CN" altLang="en-US" sz="1600">
                <a:latin typeface="黑体" panose="02010609060101010101" pitchFamily="49" charset="-122"/>
                <a:ea typeface="黑体" panose="02010609060101010101" pitchFamily="49" charset="-122"/>
              </a:rPr>
              <a:t>机器</a:t>
            </a:r>
          </a:p>
        </p:txBody>
      </p:sp>
      <p:sp>
        <p:nvSpPr>
          <p:cNvPr id="9222" name="Line 6"/>
          <p:cNvSpPr>
            <a:spLocks noChangeShapeType="1"/>
          </p:cNvSpPr>
          <p:nvPr/>
        </p:nvSpPr>
        <p:spPr bwMode="auto">
          <a:xfrm>
            <a:off x="4038600" y="54864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3" name="Text Box 7"/>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微指令由硬件直接执行</a:t>
            </a:r>
          </a:p>
        </p:txBody>
      </p:sp>
      <p:sp>
        <p:nvSpPr>
          <p:cNvPr id="9224" name="Text Box 8"/>
          <p:cNvSpPr txBox="1">
            <a:spLocks noChangeArrowheads="1"/>
          </p:cNvSpPr>
          <p:nvPr/>
        </p:nvSpPr>
        <p:spPr bwMode="auto">
          <a:xfrm>
            <a:off x="6248400" y="50292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由</a:t>
            </a:r>
            <a:r>
              <a:rPr lang="zh-CN" altLang="en-US" sz="1600" b="1">
                <a:solidFill>
                  <a:srgbClr val="FF0000"/>
                </a:solidFill>
                <a:latin typeface="Tahoma" panose="020B0604030504040204" pitchFamily="34" charset="0"/>
                <a:ea typeface="楷体_GB2312" pitchFamily="49" charset="-122"/>
              </a:rPr>
              <a:t>微指令程序</a:t>
            </a:r>
            <a:r>
              <a:rPr lang="zh-CN" altLang="en-US" sz="1600" b="1" u="sng">
                <a:solidFill>
                  <a:srgbClr val="FF0000"/>
                </a:solidFill>
                <a:latin typeface="Tahoma" panose="020B0604030504040204" pitchFamily="34" charset="0"/>
                <a:ea typeface="楷体_GB2312" pitchFamily="49" charset="-122"/>
              </a:rPr>
              <a:t>解释</a:t>
            </a:r>
            <a:r>
              <a:rPr lang="zh-CN" altLang="en-US" sz="1600" b="1">
                <a:solidFill>
                  <a:srgbClr val="FF0000"/>
                </a:solidFill>
                <a:latin typeface="Tahoma" panose="020B0604030504040204" pitchFamily="34" charset="0"/>
                <a:ea typeface="楷体_GB2312" pitchFamily="49" charset="-122"/>
              </a:rPr>
              <a:t>机器指令</a:t>
            </a:r>
          </a:p>
        </p:txBody>
      </p:sp>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微程序机器</a:t>
            </a:r>
            <a:r>
              <a:rPr lang="en-US" altLang="zh-CN" sz="1600">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11267"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1268" name="Rectangle 4"/>
          <p:cNvSpPr>
            <a:spLocks noChangeArrowheads="1"/>
          </p:cNvSpPr>
          <p:nvPr/>
        </p:nvSpPr>
        <p:spPr bwMode="auto">
          <a:xfrm>
            <a:off x="1981200" y="48006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传统机器</a:t>
            </a:r>
            <a:r>
              <a:rPr lang="en-US" altLang="zh-CN" sz="1600">
                <a:latin typeface="黑体" panose="02010609060101010101" pitchFamily="49" charset="-122"/>
                <a:ea typeface="黑体" panose="02010609060101010101" pitchFamily="49" charset="-122"/>
              </a:rPr>
              <a:t>M1</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L1</a:t>
            </a:r>
            <a:r>
              <a:rPr lang="zh-CN" altLang="en-US" sz="1600">
                <a:latin typeface="黑体" panose="02010609060101010101" pitchFamily="49" charset="-122"/>
                <a:ea typeface="黑体" panose="02010609060101010101" pitchFamily="49" charset="-122"/>
              </a:rPr>
              <a:t>机器语言（机器指令系统）</a:t>
            </a:r>
          </a:p>
        </p:txBody>
      </p:sp>
      <p:sp>
        <p:nvSpPr>
          <p:cNvPr id="11269" name="Rectangle 5"/>
          <p:cNvSpPr>
            <a:spLocks noChangeArrowheads="1"/>
          </p:cNvSpPr>
          <p:nvPr/>
        </p:nvSpPr>
        <p:spPr bwMode="auto">
          <a:xfrm>
            <a:off x="1981200" y="3810000"/>
            <a:ext cx="4191000" cy="68580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操作系统机器</a:t>
            </a:r>
            <a:r>
              <a:rPr lang="en-US" altLang="zh-CN" sz="1600">
                <a:solidFill>
                  <a:srgbClr val="FF0000"/>
                </a:solidFill>
                <a:latin typeface="黑体" panose="02010609060101010101" pitchFamily="49" charset="-122"/>
                <a:ea typeface="黑体" panose="02010609060101010101" pitchFamily="49" charset="-122"/>
              </a:rPr>
              <a:t>M2</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L2</a:t>
            </a:r>
            <a:r>
              <a:rPr lang="zh-CN" altLang="en-US" sz="1600">
                <a:latin typeface="黑体" panose="02010609060101010101" pitchFamily="49" charset="-122"/>
                <a:ea typeface="黑体" panose="02010609060101010101" pitchFamily="49" charset="-122"/>
              </a:rPr>
              <a:t>机器语言（作业控制语言等）</a:t>
            </a:r>
          </a:p>
        </p:txBody>
      </p:sp>
      <p:sp>
        <p:nvSpPr>
          <p:cNvPr id="11270" name="Text Box 6"/>
          <p:cNvSpPr txBox="1">
            <a:spLocks noChangeArrowheads="1"/>
          </p:cNvSpPr>
          <p:nvPr/>
        </p:nvSpPr>
        <p:spPr bwMode="auto">
          <a:xfrm>
            <a:off x="533400" y="4876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1</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1271" name="Text Box 7"/>
          <p:cNvSpPr txBox="1">
            <a:spLocks noChangeArrowheads="1"/>
          </p:cNvSpPr>
          <p:nvPr/>
        </p:nvSpPr>
        <p:spPr bwMode="auto">
          <a:xfrm>
            <a:off x="533400" y="3886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2</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虚拟</a:t>
            </a:r>
            <a:r>
              <a:rPr lang="zh-CN" altLang="en-US" sz="1600">
                <a:latin typeface="黑体" panose="02010609060101010101" pitchFamily="49" charset="-122"/>
                <a:ea typeface="黑体" panose="02010609060101010101" pitchFamily="49" charset="-122"/>
              </a:rPr>
              <a:t>机器</a:t>
            </a:r>
          </a:p>
        </p:txBody>
      </p:sp>
      <p:sp>
        <p:nvSpPr>
          <p:cNvPr id="11272" name="Line 8"/>
          <p:cNvSpPr>
            <a:spLocks noChangeShapeType="1"/>
          </p:cNvSpPr>
          <p:nvPr/>
        </p:nvSpPr>
        <p:spPr bwMode="auto">
          <a:xfrm>
            <a:off x="4038600" y="44958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3" name="Line 9"/>
          <p:cNvSpPr>
            <a:spLocks noChangeShapeType="1"/>
          </p:cNvSpPr>
          <p:nvPr/>
        </p:nvSpPr>
        <p:spPr bwMode="auto">
          <a:xfrm>
            <a:off x="4038600" y="54864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4" name="Text Box 10"/>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微指令由硬件直接执行</a:t>
            </a:r>
          </a:p>
        </p:txBody>
      </p:sp>
      <p:sp>
        <p:nvSpPr>
          <p:cNvPr id="11275" name="Text Box 11"/>
          <p:cNvSpPr txBox="1">
            <a:spLocks noChangeArrowheads="1"/>
          </p:cNvSpPr>
          <p:nvPr/>
        </p:nvSpPr>
        <p:spPr bwMode="auto">
          <a:xfrm>
            <a:off x="6248400" y="50292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由微指令程序解释机器指令</a:t>
            </a:r>
          </a:p>
        </p:txBody>
      </p:sp>
      <p:sp>
        <p:nvSpPr>
          <p:cNvPr id="11276" name="Text Box 12"/>
          <p:cNvSpPr txBox="1">
            <a:spLocks noChangeArrowheads="1"/>
          </p:cNvSpPr>
          <p:nvPr/>
        </p:nvSpPr>
        <p:spPr bwMode="auto">
          <a:xfrm>
            <a:off x="6248400" y="3886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一般用</a:t>
            </a:r>
            <a:r>
              <a:rPr lang="zh-CN" altLang="en-US" sz="1600" b="1">
                <a:solidFill>
                  <a:srgbClr val="FF0000"/>
                </a:solidFill>
                <a:latin typeface="Tahoma" panose="020B0604030504040204" pitchFamily="34" charset="0"/>
                <a:ea typeface="楷体_GB2312" pitchFamily="49" charset="-122"/>
              </a:rPr>
              <a:t>机器语言程序解释作业控制语句</a:t>
            </a:r>
          </a:p>
        </p:txBody>
      </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微程序机器</a:t>
            </a:r>
            <a:r>
              <a:rPr lang="en-US" altLang="zh-CN" sz="1600">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13315"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3316" name="Rectangle 4"/>
          <p:cNvSpPr>
            <a:spLocks noChangeArrowheads="1"/>
          </p:cNvSpPr>
          <p:nvPr/>
        </p:nvSpPr>
        <p:spPr bwMode="auto">
          <a:xfrm>
            <a:off x="1981200" y="48006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传统机器</a:t>
            </a:r>
            <a:r>
              <a:rPr lang="en-US" altLang="zh-CN" sz="1600">
                <a:latin typeface="黑体" panose="02010609060101010101" pitchFamily="49" charset="-122"/>
                <a:ea typeface="黑体" panose="02010609060101010101" pitchFamily="49" charset="-122"/>
              </a:rPr>
              <a:t>M1</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L1</a:t>
            </a:r>
            <a:r>
              <a:rPr lang="zh-CN" altLang="en-US" sz="1600">
                <a:latin typeface="黑体" panose="02010609060101010101" pitchFamily="49" charset="-122"/>
                <a:ea typeface="黑体" panose="02010609060101010101" pitchFamily="49" charset="-122"/>
              </a:rPr>
              <a:t>机器语言（机器指令系统）</a:t>
            </a:r>
          </a:p>
        </p:txBody>
      </p:sp>
      <p:sp>
        <p:nvSpPr>
          <p:cNvPr id="13317" name="Rectangle 5"/>
          <p:cNvSpPr>
            <a:spLocks noChangeArrowheads="1"/>
          </p:cNvSpPr>
          <p:nvPr/>
        </p:nvSpPr>
        <p:spPr bwMode="auto">
          <a:xfrm>
            <a:off x="1981200" y="3810000"/>
            <a:ext cx="4191000" cy="68580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操作系统机器</a:t>
            </a:r>
            <a:r>
              <a:rPr lang="en-US" altLang="zh-CN" sz="1600">
                <a:latin typeface="黑体" panose="02010609060101010101" pitchFamily="49" charset="-122"/>
                <a:ea typeface="黑体" panose="02010609060101010101" pitchFamily="49" charset="-122"/>
              </a:rPr>
              <a:t>M2</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L2</a:t>
            </a:r>
            <a:r>
              <a:rPr lang="zh-CN" altLang="en-US" sz="1600">
                <a:latin typeface="黑体" panose="02010609060101010101" pitchFamily="49" charset="-122"/>
                <a:ea typeface="黑体" panose="02010609060101010101" pitchFamily="49" charset="-122"/>
              </a:rPr>
              <a:t>机器语言（作业控制语言等）</a:t>
            </a:r>
          </a:p>
        </p:txBody>
      </p:sp>
      <p:sp>
        <p:nvSpPr>
          <p:cNvPr id="13318" name="Rectangle 6"/>
          <p:cNvSpPr>
            <a:spLocks noChangeArrowheads="1"/>
          </p:cNvSpPr>
          <p:nvPr/>
        </p:nvSpPr>
        <p:spPr bwMode="auto">
          <a:xfrm>
            <a:off x="1981200" y="28194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汇编语言机器</a:t>
            </a:r>
            <a:r>
              <a:rPr lang="en-US" altLang="zh-CN" sz="1600">
                <a:solidFill>
                  <a:srgbClr val="FF0000"/>
                </a:solidFill>
                <a:latin typeface="黑体" panose="02010609060101010101" pitchFamily="49" charset="-122"/>
                <a:ea typeface="黑体" panose="02010609060101010101" pitchFamily="49" charset="-122"/>
              </a:rPr>
              <a:t>M3</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L3</a:t>
            </a:r>
            <a:r>
              <a:rPr lang="zh-CN" altLang="en-US" sz="1600">
                <a:latin typeface="黑体" panose="02010609060101010101" pitchFamily="49" charset="-122"/>
                <a:ea typeface="黑体" panose="02010609060101010101" pitchFamily="49" charset="-122"/>
              </a:rPr>
              <a:t>机器语言（汇编语言）</a:t>
            </a:r>
          </a:p>
        </p:txBody>
      </p:sp>
      <p:sp>
        <p:nvSpPr>
          <p:cNvPr id="13319" name="Text Box 7"/>
          <p:cNvSpPr txBox="1">
            <a:spLocks noChangeArrowheads="1"/>
          </p:cNvSpPr>
          <p:nvPr/>
        </p:nvSpPr>
        <p:spPr bwMode="auto">
          <a:xfrm>
            <a:off x="533400" y="4876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1</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3320" name="Text Box 8"/>
          <p:cNvSpPr txBox="1">
            <a:spLocks noChangeArrowheads="1"/>
          </p:cNvSpPr>
          <p:nvPr/>
        </p:nvSpPr>
        <p:spPr bwMode="auto">
          <a:xfrm>
            <a:off x="533400" y="3886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2</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3321" name="Text Box 9"/>
          <p:cNvSpPr txBox="1">
            <a:spLocks noChangeArrowheads="1"/>
          </p:cNvSpPr>
          <p:nvPr/>
        </p:nvSpPr>
        <p:spPr bwMode="auto">
          <a:xfrm>
            <a:off x="533400" y="28956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3</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虚拟</a:t>
            </a:r>
            <a:r>
              <a:rPr lang="zh-CN" altLang="en-US" sz="1600">
                <a:latin typeface="黑体" panose="02010609060101010101" pitchFamily="49" charset="-122"/>
                <a:ea typeface="黑体" panose="02010609060101010101" pitchFamily="49" charset="-122"/>
              </a:rPr>
              <a:t>机器</a:t>
            </a:r>
          </a:p>
        </p:txBody>
      </p:sp>
      <p:sp>
        <p:nvSpPr>
          <p:cNvPr id="13322" name="Line 10"/>
          <p:cNvSpPr>
            <a:spLocks noChangeShapeType="1"/>
          </p:cNvSpPr>
          <p:nvPr/>
        </p:nvSpPr>
        <p:spPr bwMode="auto">
          <a:xfrm>
            <a:off x="4038600" y="35052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3" name="Line 11"/>
          <p:cNvSpPr>
            <a:spLocks noChangeShapeType="1"/>
          </p:cNvSpPr>
          <p:nvPr/>
        </p:nvSpPr>
        <p:spPr bwMode="auto">
          <a:xfrm>
            <a:off x="4038600" y="44958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4" name="Line 12"/>
          <p:cNvSpPr>
            <a:spLocks noChangeShapeType="1"/>
          </p:cNvSpPr>
          <p:nvPr/>
        </p:nvSpPr>
        <p:spPr bwMode="auto">
          <a:xfrm>
            <a:off x="4038600" y="54864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5" name="Text Box 13"/>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微指令由硬件直接执行</a:t>
            </a:r>
          </a:p>
        </p:txBody>
      </p:sp>
      <p:sp>
        <p:nvSpPr>
          <p:cNvPr id="13326" name="Text Box 14"/>
          <p:cNvSpPr txBox="1">
            <a:spLocks noChangeArrowheads="1"/>
          </p:cNvSpPr>
          <p:nvPr/>
        </p:nvSpPr>
        <p:spPr bwMode="auto">
          <a:xfrm>
            <a:off x="6248400" y="50292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由微指令程序解释机器指令</a:t>
            </a:r>
          </a:p>
        </p:txBody>
      </p:sp>
      <p:sp>
        <p:nvSpPr>
          <p:cNvPr id="13327" name="Text Box 15"/>
          <p:cNvSpPr txBox="1">
            <a:spLocks noChangeArrowheads="1"/>
          </p:cNvSpPr>
          <p:nvPr/>
        </p:nvSpPr>
        <p:spPr bwMode="auto">
          <a:xfrm>
            <a:off x="6248400" y="3886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一般用机器语言程序解释作业控制语句</a:t>
            </a:r>
          </a:p>
        </p:txBody>
      </p:sp>
      <p:sp>
        <p:nvSpPr>
          <p:cNvPr id="13328" name="Text Box 16"/>
          <p:cNvSpPr txBox="1">
            <a:spLocks noChangeArrowheads="1"/>
          </p:cNvSpPr>
          <p:nvPr/>
        </p:nvSpPr>
        <p:spPr bwMode="auto">
          <a:xfrm>
            <a:off x="6248400" y="2895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solidFill>
                  <a:srgbClr val="FF0000"/>
                </a:solidFill>
                <a:latin typeface="Tahoma" panose="020B0604030504040204" pitchFamily="34" charset="0"/>
                <a:ea typeface="楷体_GB2312" pitchFamily="49" charset="-122"/>
              </a:rPr>
              <a:t>汇编语言程序</a:t>
            </a:r>
            <a:r>
              <a:rPr lang="zh-CN" altLang="en-US" sz="1600" b="1">
                <a:latin typeface="Tahoma" panose="020B0604030504040204" pitchFamily="34" charset="0"/>
                <a:ea typeface="楷体_GB2312" pitchFamily="49" charset="-122"/>
              </a:rPr>
              <a:t>经汇编程序</a:t>
            </a:r>
            <a:r>
              <a:rPr lang="zh-CN" altLang="en-US" sz="1600" b="1" u="sng">
                <a:solidFill>
                  <a:srgbClr val="FF0000"/>
                </a:solidFill>
                <a:latin typeface="Tahoma" panose="020B0604030504040204" pitchFamily="34" charset="0"/>
                <a:ea typeface="楷体_GB2312" pitchFamily="49" charset="-122"/>
              </a:rPr>
              <a:t>翻译</a:t>
            </a:r>
            <a:r>
              <a:rPr lang="zh-CN" altLang="en-US" sz="1600" b="1">
                <a:latin typeface="Tahoma" panose="020B0604030504040204" pitchFamily="34" charset="0"/>
                <a:ea typeface="楷体_GB2312" pitchFamily="49" charset="-122"/>
              </a:rPr>
              <a:t>成</a:t>
            </a:r>
            <a:r>
              <a:rPr lang="zh-CN" altLang="en-US" sz="1600" b="1">
                <a:solidFill>
                  <a:srgbClr val="FF0000"/>
                </a:solidFill>
                <a:latin typeface="Tahoma" panose="020B0604030504040204" pitchFamily="34" charset="0"/>
                <a:ea typeface="楷体_GB2312" pitchFamily="49" charset="-122"/>
              </a:rPr>
              <a:t>机器语言程序</a:t>
            </a:r>
          </a:p>
        </p:txBody>
      </p:sp>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微程序机器</a:t>
            </a:r>
            <a:r>
              <a:rPr lang="en-US" altLang="zh-CN" sz="1600">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15363"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5364" name="Rectangle 4"/>
          <p:cNvSpPr>
            <a:spLocks noChangeArrowheads="1"/>
          </p:cNvSpPr>
          <p:nvPr/>
        </p:nvSpPr>
        <p:spPr bwMode="auto">
          <a:xfrm>
            <a:off x="1981200" y="48006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传统机器</a:t>
            </a:r>
            <a:r>
              <a:rPr lang="en-US" altLang="zh-CN" sz="1600">
                <a:latin typeface="黑体" panose="02010609060101010101" pitchFamily="49" charset="-122"/>
                <a:ea typeface="黑体" panose="02010609060101010101" pitchFamily="49" charset="-122"/>
              </a:rPr>
              <a:t>M1</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L1</a:t>
            </a:r>
            <a:r>
              <a:rPr lang="zh-CN" altLang="en-US" sz="1600">
                <a:latin typeface="黑体" panose="02010609060101010101" pitchFamily="49" charset="-122"/>
                <a:ea typeface="黑体" panose="02010609060101010101" pitchFamily="49" charset="-122"/>
              </a:rPr>
              <a:t>机器语言（机器指令系统）</a:t>
            </a:r>
          </a:p>
        </p:txBody>
      </p:sp>
      <p:sp>
        <p:nvSpPr>
          <p:cNvPr id="15365" name="Rectangle 5"/>
          <p:cNvSpPr>
            <a:spLocks noChangeArrowheads="1"/>
          </p:cNvSpPr>
          <p:nvPr/>
        </p:nvSpPr>
        <p:spPr bwMode="auto">
          <a:xfrm>
            <a:off x="1981200" y="3810000"/>
            <a:ext cx="4191000" cy="68580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操作系统机器</a:t>
            </a:r>
            <a:r>
              <a:rPr lang="en-US" altLang="zh-CN" sz="1600">
                <a:latin typeface="黑体" panose="02010609060101010101" pitchFamily="49" charset="-122"/>
                <a:ea typeface="黑体" panose="02010609060101010101" pitchFamily="49" charset="-122"/>
              </a:rPr>
              <a:t>M2</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L2</a:t>
            </a:r>
            <a:r>
              <a:rPr lang="zh-CN" altLang="en-US" sz="1600">
                <a:latin typeface="黑体" panose="02010609060101010101" pitchFamily="49" charset="-122"/>
                <a:ea typeface="黑体" panose="02010609060101010101" pitchFamily="49" charset="-122"/>
              </a:rPr>
              <a:t>机器语言（作业控制语言等）</a:t>
            </a:r>
          </a:p>
        </p:txBody>
      </p:sp>
      <p:sp>
        <p:nvSpPr>
          <p:cNvPr id="15366" name="Rectangle 6"/>
          <p:cNvSpPr>
            <a:spLocks noChangeArrowheads="1"/>
          </p:cNvSpPr>
          <p:nvPr/>
        </p:nvSpPr>
        <p:spPr bwMode="auto">
          <a:xfrm>
            <a:off x="1981200" y="28194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汇编语言机器</a:t>
            </a:r>
            <a:r>
              <a:rPr lang="en-US" altLang="zh-CN" sz="1600">
                <a:latin typeface="黑体" panose="02010609060101010101" pitchFamily="49" charset="-122"/>
                <a:ea typeface="黑体" panose="02010609060101010101" pitchFamily="49" charset="-122"/>
              </a:rPr>
              <a:t>M3</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L3</a:t>
            </a:r>
            <a:r>
              <a:rPr lang="zh-CN" altLang="en-US" sz="1600">
                <a:latin typeface="黑体" panose="02010609060101010101" pitchFamily="49" charset="-122"/>
                <a:ea typeface="黑体" panose="02010609060101010101" pitchFamily="49" charset="-122"/>
              </a:rPr>
              <a:t>机器语言（汇编语言）</a:t>
            </a:r>
          </a:p>
        </p:txBody>
      </p:sp>
      <p:sp>
        <p:nvSpPr>
          <p:cNvPr id="15367" name="Rectangle 7"/>
          <p:cNvSpPr>
            <a:spLocks noChangeArrowheads="1"/>
          </p:cNvSpPr>
          <p:nvPr/>
        </p:nvSpPr>
        <p:spPr bwMode="auto">
          <a:xfrm>
            <a:off x="1981200" y="18288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高级语言机器</a:t>
            </a:r>
            <a:r>
              <a:rPr lang="en-US" altLang="zh-CN" sz="1600">
                <a:solidFill>
                  <a:srgbClr val="FF0000"/>
                </a:solidFill>
                <a:latin typeface="黑体" panose="02010609060101010101" pitchFamily="49" charset="-122"/>
                <a:ea typeface="黑体" panose="02010609060101010101" pitchFamily="49" charset="-122"/>
              </a:rPr>
              <a:t>M4</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L4</a:t>
            </a:r>
            <a:r>
              <a:rPr lang="zh-CN" altLang="en-US" sz="1600">
                <a:latin typeface="黑体" panose="02010609060101010101" pitchFamily="49" charset="-122"/>
                <a:ea typeface="黑体" panose="02010609060101010101" pitchFamily="49" charset="-122"/>
              </a:rPr>
              <a:t>机器语言（高级语言）</a:t>
            </a:r>
          </a:p>
        </p:txBody>
      </p:sp>
      <p:sp>
        <p:nvSpPr>
          <p:cNvPr id="15368" name="Text Box 8"/>
          <p:cNvSpPr txBox="1">
            <a:spLocks noChangeArrowheads="1"/>
          </p:cNvSpPr>
          <p:nvPr/>
        </p:nvSpPr>
        <p:spPr bwMode="auto">
          <a:xfrm>
            <a:off x="533400" y="4876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1</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5369" name="Text Box 9"/>
          <p:cNvSpPr txBox="1">
            <a:spLocks noChangeArrowheads="1"/>
          </p:cNvSpPr>
          <p:nvPr/>
        </p:nvSpPr>
        <p:spPr bwMode="auto">
          <a:xfrm>
            <a:off x="533400" y="3886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2</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5370" name="Text Box 10"/>
          <p:cNvSpPr txBox="1">
            <a:spLocks noChangeArrowheads="1"/>
          </p:cNvSpPr>
          <p:nvPr/>
        </p:nvSpPr>
        <p:spPr bwMode="auto">
          <a:xfrm>
            <a:off x="533400" y="28956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3</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5371" name="Text Box 11"/>
          <p:cNvSpPr txBox="1">
            <a:spLocks noChangeArrowheads="1"/>
          </p:cNvSpPr>
          <p:nvPr/>
        </p:nvSpPr>
        <p:spPr bwMode="auto">
          <a:xfrm>
            <a:off x="533400" y="1828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4</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虚拟</a:t>
            </a:r>
            <a:r>
              <a:rPr lang="zh-CN" altLang="en-US" sz="1600">
                <a:latin typeface="黑体" panose="02010609060101010101" pitchFamily="49" charset="-122"/>
                <a:ea typeface="黑体" panose="02010609060101010101" pitchFamily="49" charset="-122"/>
              </a:rPr>
              <a:t>机器</a:t>
            </a:r>
          </a:p>
        </p:txBody>
      </p:sp>
      <p:sp>
        <p:nvSpPr>
          <p:cNvPr id="15372" name="Line 12"/>
          <p:cNvSpPr>
            <a:spLocks noChangeShapeType="1"/>
          </p:cNvSpPr>
          <p:nvPr/>
        </p:nvSpPr>
        <p:spPr bwMode="auto">
          <a:xfrm>
            <a:off x="4038600" y="25146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Line 13"/>
          <p:cNvSpPr>
            <a:spLocks noChangeShapeType="1"/>
          </p:cNvSpPr>
          <p:nvPr/>
        </p:nvSpPr>
        <p:spPr bwMode="auto">
          <a:xfrm>
            <a:off x="4038600" y="35052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4" name="Line 14"/>
          <p:cNvSpPr>
            <a:spLocks noChangeShapeType="1"/>
          </p:cNvSpPr>
          <p:nvPr/>
        </p:nvSpPr>
        <p:spPr bwMode="auto">
          <a:xfrm>
            <a:off x="4038600" y="44958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5" name="Line 15"/>
          <p:cNvSpPr>
            <a:spLocks noChangeShapeType="1"/>
          </p:cNvSpPr>
          <p:nvPr/>
        </p:nvSpPr>
        <p:spPr bwMode="auto">
          <a:xfrm>
            <a:off x="4038600" y="54864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6" name="Text Box 16"/>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微指令由硬件直接执行</a:t>
            </a:r>
          </a:p>
        </p:txBody>
      </p:sp>
      <p:sp>
        <p:nvSpPr>
          <p:cNvPr id="15377" name="Text Box 17"/>
          <p:cNvSpPr txBox="1">
            <a:spLocks noChangeArrowheads="1"/>
          </p:cNvSpPr>
          <p:nvPr/>
        </p:nvSpPr>
        <p:spPr bwMode="auto">
          <a:xfrm>
            <a:off x="6248400" y="50292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由微指令程序解释机器指令</a:t>
            </a:r>
          </a:p>
        </p:txBody>
      </p:sp>
      <p:sp>
        <p:nvSpPr>
          <p:cNvPr id="15378" name="Text Box 18"/>
          <p:cNvSpPr txBox="1">
            <a:spLocks noChangeArrowheads="1"/>
          </p:cNvSpPr>
          <p:nvPr/>
        </p:nvSpPr>
        <p:spPr bwMode="auto">
          <a:xfrm>
            <a:off x="6248400" y="3886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一般用机器语言程序解释作业控制语句</a:t>
            </a:r>
          </a:p>
        </p:txBody>
      </p:sp>
      <p:sp>
        <p:nvSpPr>
          <p:cNvPr id="15379" name="Text Box 19"/>
          <p:cNvSpPr txBox="1">
            <a:spLocks noChangeArrowheads="1"/>
          </p:cNvSpPr>
          <p:nvPr/>
        </p:nvSpPr>
        <p:spPr bwMode="auto">
          <a:xfrm>
            <a:off x="6248400" y="2895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汇编语言程序经汇编程序翻译成机器语言程序</a:t>
            </a:r>
          </a:p>
        </p:txBody>
      </p:sp>
      <p:sp>
        <p:nvSpPr>
          <p:cNvPr id="15380" name="Text Box 20"/>
          <p:cNvSpPr txBox="1">
            <a:spLocks noChangeArrowheads="1"/>
          </p:cNvSpPr>
          <p:nvPr/>
        </p:nvSpPr>
        <p:spPr bwMode="auto">
          <a:xfrm>
            <a:off x="6248400" y="1752600"/>
            <a:ext cx="2895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solidFill>
                  <a:srgbClr val="FF0000"/>
                </a:solidFill>
                <a:latin typeface="Tahoma" panose="020B0604030504040204" pitchFamily="34" charset="0"/>
                <a:ea typeface="楷体_GB2312" pitchFamily="49" charset="-122"/>
              </a:rPr>
              <a:t>高级语言程序</a:t>
            </a:r>
            <a:r>
              <a:rPr lang="zh-CN" altLang="en-US" sz="1600" b="1">
                <a:latin typeface="Tahoma" panose="020B0604030504040204" pitchFamily="34" charset="0"/>
                <a:ea typeface="楷体_GB2312" pitchFamily="49" charset="-122"/>
              </a:rPr>
              <a:t>经编译程序</a:t>
            </a:r>
            <a:r>
              <a:rPr lang="zh-CN" altLang="en-US" sz="1600" b="1">
                <a:solidFill>
                  <a:srgbClr val="FF0000"/>
                </a:solidFill>
                <a:latin typeface="Tahoma" panose="020B0604030504040204" pitchFamily="34" charset="0"/>
                <a:ea typeface="楷体_GB2312" pitchFamily="49" charset="-122"/>
              </a:rPr>
              <a:t>翻译</a:t>
            </a:r>
            <a:r>
              <a:rPr lang="zh-CN" altLang="en-US" sz="1600" b="1">
                <a:latin typeface="Tahoma" panose="020B0604030504040204" pitchFamily="34" charset="0"/>
                <a:ea typeface="楷体_GB2312" pitchFamily="49" charset="-122"/>
              </a:rPr>
              <a:t>成</a:t>
            </a:r>
            <a:r>
              <a:rPr lang="zh-CN" altLang="en-US" sz="1600" b="1">
                <a:solidFill>
                  <a:srgbClr val="FF0000"/>
                </a:solidFill>
                <a:latin typeface="Tahoma" panose="020B0604030504040204" pitchFamily="34" charset="0"/>
                <a:ea typeface="楷体_GB2312" pitchFamily="49" charset="-122"/>
              </a:rPr>
              <a:t>汇编语言</a:t>
            </a:r>
            <a:r>
              <a:rPr lang="zh-CN" altLang="en-US" sz="1600" b="1">
                <a:latin typeface="Tahoma" panose="020B0604030504040204" pitchFamily="34" charset="0"/>
                <a:ea typeface="楷体_GB2312" pitchFamily="49" charset="-122"/>
              </a:rPr>
              <a:t>（或是某种中间语言程序，或是机器语言程序）</a:t>
            </a:r>
          </a:p>
        </p:txBody>
      </p:sp>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微程序机器</a:t>
            </a:r>
            <a:r>
              <a:rPr lang="en-US" altLang="zh-CN" sz="1600">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17411"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7412" name="Rectangle 4"/>
          <p:cNvSpPr>
            <a:spLocks noChangeArrowheads="1"/>
          </p:cNvSpPr>
          <p:nvPr/>
        </p:nvSpPr>
        <p:spPr bwMode="auto">
          <a:xfrm>
            <a:off x="1981200" y="48006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传统机器</a:t>
            </a:r>
            <a:r>
              <a:rPr lang="en-US" altLang="zh-CN" sz="1600">
                <a:latin typeface="黑体" panose="02010609060101010101" pitchFamily="49" charset="-122"/>
                <a:ea typeface="黑体" panose="02010609060101010101" pitchFamily="49" charset="-122"/>
              </a:rPr>
              <a:t>M1</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L1</a:t>
            </a:r>
            <a:r>
              <a:rPr lang="zh-CN" altLang="en-US" sz="1600">
                <a:latin typeface="黑体" panose="02010609060101010101" pitchFamily="49" charset="-122"/>
                <a:ea typeface="黑体" panose="02010609060101010101" pitchFamily="49" charset="-122"/>
              </a:rPr>
              <a:t>机器语言（机器指令系统）</a:t>
            </a:r>
          </a:p>
        </p:txBody>
      </p:sp>
      <p:sp>
        <p:nvSpPr>
          <p:cNvPr id="17413" name="Rectangle 5"/>
          <p:cNvSpPr>
            <a:spLocks noChangeArrowheads="1"/>
          </p:cNvSpPr>
          <p:nvPr/>
        </p:nvSpPr>
        <p:spPr bwMode="auto">
          <a:xfrm>
            <a:off x="1981200" y="3810000"/>
            <a:ext cx="4191000" cy="68580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操作系统机器</a:t>
            </a:r>
            <a:r>
              <a:rPr lang="en-US" altLang="zh-CN" sz="1600">
                <a:latin typeface="黑体" panose="02010609060101010101" pitchFamily="49" charset="-122"/>
                <a:ea typeface="黑体" panose="02010609060101010101" pitchFamily="49" charset="-122"/>
              </a:rPr>
              <a:t>M2</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L2</a:t>
            </a:r>
            <a:r>
              <a:rPr lang="zh-CN" altLang="en-US" sz="1600">
                <a:latin typeface="黑体" panose="02010609060101010101" pitchFamily="49" charset="-122"/>
                <a:ea typeface="黑体" panose="02010609060101010101" pitchFamily="49" charset="-122"/>
              </a:rPr>
              <a:t>机器语言（作业控制语言等）</a:t>
            </a:r>
          </a:p>
        </p:txBody>
      </p:sp>
      <p:sp>
        <p:nvSpPr>
          <p:cNvPr id="17414" name="Rectangle 6"/>
          <p:cNvSpPr>
            <a:spLocks noChangeArrowheads="1"/>
          </p:cNvSpPr>
          <p:nvPr/>
        </p:nvSpPr>
        <p:spPr bwMode="auto">
          <a:xfrm>
            <a:off x="1981200" y="28194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汇编语言机器</a:t>
            </a:r>
            <a:r>
              <a:rPr lang="en-US" altLang="zh-CN" sz="1600">
                <a:latin typeface="黑体" panose="02010609060101010101" pitchFamily="49" charset="-122"/>
                <a:ea typeface="黑体" panose="02010609060101010101" pitchFamily="49" charset="-122"/>
              </a:rPr>
              <a:t>M3</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L3</a:t>
            </a:r>
            <a:r>
              <a:rPr lang="zh-CN" altLang="en-US" sz="1600">
                <a:latin typeface="黑体" panose="02010609060101010101" pitchFamily="49" charset="-122"/>
                <a:ea typeface="黑体" panose="02010609060101010101" pitchFamily="49" charset="-122"/>
              </a:rPr>
              <a:t>机器语言（汇编语言）</a:t>
            </a:r>
          </a:p>
        </p:txBody>
      </p:sp>
      <p:sp>
        <p:nvSpPr>
          <p:cNvPr id="17415" name="Rectangle 7"/>
          <p:cNvSpPr>
            <a:spLocks noChangeArrowheads="1"/>
          </p:cNvSpPr>
          <p:nvPr/>
        </p:nvSpPr>
        <p:spPr bwMode="auto">
          <a:xfrm>
            <a:off x="1981200" y="18288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高级语言机器</a:t>
            </a:r>
            <a:r>
              <a:rPr lang="en-US" altLang="zh-CN" sz="1600">
                <a:latin typeface="黑体" panose="02010609060101010101" pitchFamily="49" charset="-122"/>
                <a:ea typeface="黑体" panose="02010609060101010101" pitchFamily="49" charset="-122"/>
              </a:rPr>
              <a:t>M4</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L4</a:t>
            </a:r>
            <a:r>
              <a:rPr lang="zh-CN" altLang="en-US" sz="1600">
                <a:latin typeface="黑体" panose="02010609060101010101" pitchFamily="49" charset="-122"/>
                <a:ea typeface="黑体" panose="02010609060101010101" pitchFamily="49" charset="-122"/>
              </a:rPr>
              <a:t>机器语言（高级语言）</a:t>
            </a:r>
          </a:p>
        </p:txBody>
      </p:sp>
      <p:sp>
        <p:nvSpPr>
          <p:cNvPr id="17416" name="Rectangle 8"/>
          <p:cNvSpPr>
            <a:spLocks noChangeArrowheads="1"/>
          </p:cNvSpPr>
          <p:nvPr/>
        </p:nvSpPr>
        <p:spPr bwMode="auto">
          <a:xfrm>
            <a:off x="1981200" y="7620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应用语言机器</a:t>
            </a:r>
            <a:r>
              <a:rPr lang="en-US" altLang="zh-CN" sz="1600">
                <a:solidFill>
                  <a:srgbClr val="FF0000"/>
                </a:solidFill>
                <a:latin typeface="黑体" panose="02010609060101010101" pitchFamily="49" charset="-122"/>
                <a:ea typeface="黑体" panose="02010609060101010101" pitchFamily="49" charset="-122"/>
              </a:rPr>
              <a:t>M5</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L5</a:t>
            </a:r>
            <a:r>
              <a:rPr lang="zh-CN" altLang="en-US" sz="1600">
                <a:latin typeface="黑体" panose="02010609060101010101" pitchFamily="49" charset="-122"/>
                <a:ea typeface="黑体" panose="02010609060101010101" pitchFamily="49" charset="-122"/>
              </a:rPr>
              <a:t>机器语言（应用语言）</a:t>
            </a:r>
          </a:p>
        </p:txBody>
      </p:sp>
      <p:sp>
        <p:nvSpPr>
          <p:cNvPr id="17417" name="Text Box 9"/>
          <p:cNvSpPr txBox="1">
            <a:spLocks noChangeArrowheads="1"/>
          </p:cNvSpPr>
          <p:nvPr/>
        </p:nvSpPr>
        <p:spPr bwMode="auto">
          <a:xfrm>
            <a:off x="533400" y="4876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1</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7418" name="Text Box 10"/>
          <p:cNvSpPr txBox="1">
            <a:spLocks noChangeArrowheads="1"/>
          </p:cNvSpPr>
          <p:nvPr/>
        </p:nvSpPr>
        <p:spPr bwMode="auto">
          <a:xfrm>
            <a:off x="533400" y="3886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2</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7419" name="Text Box 11"/>
          <p:cNvSpPr txBox="1">
            <a:spLocks noChangeArrowheads="1"/>
          </p:cNvSpPr>
          <p:nvPr/>
        </p:nvSpPr>
        <p:spPr bwMode="auto">
          <a:xfrm>
            <a:off x="533400" y="28956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3</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7420" name="Text Box 12"/>
          <p:cNvSpPr txBox="1">
            <a:spLocks noChangeArrowheads="1"/>
          </p:cNvSpPr>
          <p:nvPr/>
        </p:nvSpPr>
        <p:spPr bwMode="auto">
          <a:xfrm>
            <a:off x="533400" y="1828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4</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7421" name="Text Box 13"/>
          <p:cNvSpPr txBox="1">
            <a:spLocks noChangeArrowheads="1"/>
          </p:cNvSpPr>
          <p:nvPr/>
        </p:nvSpPr>
        <p:spPr bwMode="auto">
          <a:xfrm>
            <a:off x="533400" y="7620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5</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虚拟</a:t>
            </a:r>
            <a:r>
              <a:rPr lang="zh-CN" altLang="en-US" sz="1600">
                <a:latin typeface="黑体" panose="02010609060101010101" pitchFamily="49" charset="-122"/>
                <a:ea typeface="黑体" panose="02010609060101010101" pitchFamily="49" charset="-122"/>
              </a:rPr>
              <a:t>机器</a:t>
            </a:r>
          </a:p>
        </p:txBody>
      </p:sp>
      <p:sp>
        <p:nvSpPr>
          <p:cNvPr id="17422" name="Line 14"/>
          <p:cNvSpPr>
            <a:spLocks noChangeShapeType="1"/>
          </p:cNvSpPr>
          <p:nvPr/>
        </p:nvSpPr>
        <p:spPr bwMode="auto">
          <a:xfrm>
            <a:off x="4038600" y="1447800"/>
            <a:ext cx="0" cy="3810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3" name="Line 15"/>
          <p:cNvSpPr>
            <a:spLocks noChangeShapeType="1"/>
          </p:cNvSpPr>
          <p:nvPr/>
        </p:nvSpPr>
        <p:spPr bwMode="auto">
          <a:xfrm>
            <a:off x="4038600" y="25146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4" name="Line 16"/>
          <p:cNvSpPr>
            <a:spLocks noChangeShapeType="1"/>
          </p:cNvSpPr>
          <p:nvPr/>
        </p:nvSpPr>
        <p:spPr bwMode="auto">
          <a:xfrm>
            <a:off x="4038600" y="35052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5" name="Line 17"/>
          <p:cNvSpPr>
            <a:spLocks noChangeShapeType="1"/>
          </p:cNvSpPr>
          <p:nvPr/>
        </p:nvSpPr>
        <p:spPr bwMode="auto">
          <a:xfrm>
            <a:off x="4038600" y="44958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6" name="Line 18"/>
          <p:cNvSpPr>
            <a:spLocks noChangeShapeType="1"/>
          </p:cNvSpPr>
          <p:nvPr/>
        </p:nvSpPr>
        <p:spPr bwMode="auto">
          <a:xfrm>
            <a:off x="4038600" y="54864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7" name="Text Box 19"/>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微指令由硬件直接执行</a:t>
            </a:r>
          </a:p>
        </p:txBody>
      </p:sp>
      <p:sp>
        <p:nvSpPr>
          <p:cNvPr id="17428" name="Text Box 20"/>
          <p:cNvSpPr txBox="1">
            <a:spLocks noChangeArrowheads="1"/>
          </p:cNvSpPr>
          <p:nvPr/>
        </p:nvSpPr>
        <p:spPr bwMode="auto">
          <a:xfrm>
            <a:off x="6248400" y="50292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由微指令程序解释机器指令</a:t>
            </a:r>
          </a:p>
        </p:txBody>
      </p:sp>
      <p:sp>
        <p:nvSpPr>
          <p:cNvPr id="17429" name="Text Box 21"/>
          <p:cNvSpPr txBox="1">
            <a:spLocks noChangeArrowheads="1"/>
          </p:cNvSpPr>
          <p:nvPr/>
        </p:nvSpPr>
        <p:spPr bwMode="auto">
          <a:xfrm>
            <a:off x="6248400" y="3886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一般用机器语言程序解释作业控制语句</a:t>
            </a:r>
          </a:p>
        </p:txBody>
      </p:sp>
      <p:sp>
        <p:nvSpPr>
          <p:cNvPr id="17430" name="Text Box 22"/>
          <p:cNvSpPr txBox="1">
            <a:spLocks noChangeArrowheads="1"/>
          </p:cNvSpPr>
          <p:nvPr/>
        </p:nvSpPr>
        <p:spPr bwMode="auto">
          <a:xfrm>
            <a:off x="6248400" y="2895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汇编语言程序经汇编程序翻译成机器语言程序</a:t>
            </a:r>
          </a:p>
        </p:txBody>
      </p:sp>
      <p:sp>
        <p:nvSpPr>
          <p:cNvPr id="17431" name="Text Box 23"/>
          <p:cNvSpPr txBox="1">
            <a:spLocks noChangeArrowheads="1"/>
          </p:cNvSpPr>
          <p:nvPr/>
        </p:nvSpPr>
        <p:spPr bwMode="auto">
          <a:xfrm>
            <a:off x="6248400" y="1752600"/>
            <a:ext cx="2895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高级语言程序经编译程序翻译成汇编语言（或是某种中间语言程序，或是机器语言程序）</a:t>
            </a:r>
          </a:p>
        </p:txBody>
      </p:sp>
      <p:sp>
        <p:nvSpPr>
          <p:cNvPr id="17432" name="Text Box 24"/>
          <p:cNvSpPr txBox="1">
            <a:spLocks noChangeArrowheads="1"/>
          </p:cNvSpPr>
          <p:nvPr/>
        </p:nvSpPr>
        <p:spPr bwMode="auto">
          <a:xfrm>
            <a:off x="6248400" y="838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solidFill>
                  <a:srgbClr val="FF0000"/>
                </a:solidFill>
                <a:latin typeface="Tahoma" panose="020B0604030504040204" pitchFamily="34" charset="0"/>
                <a:ea typeface="楷体_GB2312" pitchFamily="49" charset="-122"/>
              </a:rPr>
              <a:t>应用语言程序</a:t>
            </a:r>
            <a:r>
              <a:rPr lang="zh-CN" altLang="en-US" sz="1600" b="1">
                <a:latin typeface="Tahoma" panose="020B0604030504040204" pitchFamily="34" charset="0"/>
                <a:ea typeface="楷体_GB2312" pitchFamily="49" charset="-122"/>
              </a:rPr>
              <a:t>经应用程序包</a:t>
            </a:r>
            <a:r>
              <a:rPr lang="zh-CN" altLang="en-US" sz="1600" b="1" u="sng">
                <a:solidFill>
                  <a:srgbClr val="FF0000"/>
                </a:solidFill>
                <a:latin typeface="Tahoma" panose="020B0604030504040204" pitchFamily="34" charset="0"/>
                <a:ea typeface="楷体_GB2312" pitchFamily="49" charset="-122"/>
              </a:rPr>
              <a:t>翻译</a:t>
            </a:r>
            <a:r>
              <a:rPr lang="zh-CN" altLang="en-US" sz="1600" b="1">
                <a:latin typeface="Tahoma" panose="020B0604030504040204" pitchFamily="34" charset="0"/>
                <a:ea typeface="楷体_GB2312" pitchFamily="49" charset="-122"/>
              </a:rPr>
              <a:t>成</a:t>
            </a:r>
            <a:r>
              <a:rPr lang="zh-CN" altLang="en-US" sz="1600" b="1">
                <a:solidFill>
                  <a:srgbClr val="FF0000"/>
                </a:solidFill>
                <a:latin typeface="Tahoma" panose="020B0604030504040204" pitchFamily="34" charset="0"/>
                <a:ea typeface="楷体_GB2312" pitchFamily="49" charset="-122"/>
              </a:rPr>
              <a:t>高级语言程序</a:t>
            </a:r>
          </a:p>
        </p:txBody>
      </p:sp>
    </p:spTree>
  </p:cSld>
  <p:clrMapOvr>
    <a:masterClrMapping/>
  </p:clrMapOvr>
  <p:transition>
    <p:zoom dir="in"/>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66"/>
      </a:hlink>
      <a:folHlink>
        <a:srgbClr val="CC00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1111</Words>
  <Application>Microsoft Office PowerPoint</Application>
  <PresentationFormat>全屏显示(4:3)</PresentationFormat>
  <Paragraphs>223</Paragraphs>
  <Slides>17</Slides>
  <Notes>10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9" baseType="lpstr">
      <vt:lpstr>黑体</vt:lpstr>
      <vt:lpstr>华文行楷</vt:lpstr>
      <vt:lpstr>楷体_GB2312</vt:lpstr>
      <vt:lpstr>宋体</vt:lpstr>
      <vt:lpstr>Arial</vt:lpstr>
      <vt:lpstr>Calibri</vt:lpstr>
      <vt:lpstr>Courier New</vt:lpstr>
      <vt:lpstr>Tahoma</vt:lpstr>
      <vt:lpstr>Times New Roman</vt:lpstr>
      <vt:lpstr>Wingdings</vt:lpstr>
      <vt:lpstr>默认设计模板</vt:lpstr>
      <vt:lpstr>PhotoDraw.Document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人与多级层次结构的比较 这种联系很不科学，只是让大家轻松一下</vt:lpstr>
      <vt:lpstr>PowerPoint 演示文稿</vt:lpstr>
      <vt:lpstr>从设计人员看到的层次</vt:lpstr>
      <vt:lpstr>PowerPoint 演示文稿</vt:lpstr>
      <vt:lpstr>PowerPoint 演示文稿</vt:lpstr>
      <vt:lpstr>PowerPoint 演示文稿</vt:lpstr>
    </vt:vector>
  </TitlesOfParts>
  <Company>西安火炬电脑公司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mwz2</dc:creator>
  <cp:lastModifiedBy>a</cp:lastModifiedBy>
  <cp:revision>109</cp:revision>
  <dcterms:created xsi:type="dcterms:W3CDTF">2003-02-19T09:06:21Z</dcterms:created>
  <dcterms:modified xsi:type="dcterms:W3CDTF">2022-02-23T11:44:47Z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