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09" r:id="rId3"/>
    <p:sldId id="448" r:id="rId4"/>
    <p:sldId id="426" r:id="rId5"/>
    <p:sldId id="449" r:id="rId6"/>
    <p:sldId id="451" r:id="rId7"/>
    <p:sldId id="436" r:id="rId8"/>
    <p:sldId id="441" r:id="rId9"/>
    <p:sldId id="442" r:id="rId10"/>
    <p:sldId id="443" r:id="rId11"/>
    <p:sldId id="444" r:id="rId12"/>
    <p:sldId id="456" r:id="rId13"/>
    <p:sldId id="457" r:id="rId14"/>
    <p:sldId id="447" r:id="rId1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4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26" autoAdjust="0"/>
    <p:restoredTop sz="90929" autoAdjust="0"/>
  </p:normalViewPr>
  <p:slideViewPr>
    <p:cSldViewPr>
      <p:cViewPr varScale="1">
        <p:scale>
          <a:sx n="87" d="100"/>
          <a:sy n="87" d="100"/>
        </p:scale>
        <p:origin x="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1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Tx/>
              <a:buNone/>
              <a:defRPr kumimoji="1"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Tx/>
              <a:buNone/>
              <a:defRPr kumimoji="1" sz="1200"/>
            </a:lvl1pPr>
          </a:lstStyle>
          <a:p>
            <a:pPr>
              <a:defRPr/>
            </a:pPr>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Tx/>
              <a:buNone/>
              <a:defRPr kumimoji="1"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buFont typeface="Arial" panose="020B0604020202020204" pitchFamily="34" charset="0"/>
              <a:buNone/>
              <a:defRPr sz="1200" noProof="1"/>
            </a:lvl1pPr>
          </a:lstStyle>
          <a:p>
            <a:pPr>
              <a:defRPr/>
            </a:pPr>
            <a:fld id="{2C4D3C10-33E8-4AFB-A008-9A759028A0A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E0D17A38-DC4E-49A9-AFCA-6FEEE4151253}" type="slidenum">
              <a:rPr altLang="zh-CN" sz="1200" smtClean="0"/>
              <a:pPr/>
              <a:t>3</a:t>
            </a:fld>
            <a:endParaRPr lang="zh-CN" altLang="zh-CN" sz="1200" smtClean="0"/>
          </a:p>
        </p:txBody>
      </p:sp>
      <p:sp>
        <p:nvSpPr>
          <p:cNvPr id="3584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584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B89049A-4D0A-4B8F-A16B-B3FFB4355AC3}" type="slidenum">
              <a:rPr altLang="zh-CN" sz="1200" smtClean="0"/>
              <a:pPr/>
              <a:t>12</a:t>
            </a:fld>
            <a:endParaRPr lang="zh-CN" altLang="zh-CN" sz="1200" smtClean="0"/>
          </a:p>
        </p:txBody>
      </p:sp>
      <p:sp>
        <p:nvSpPr>
          <p:cNvPr id="5427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427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A89F4CE7-F0E7-4705-8E91-AE0D7A43C1C8}" type="slidenum">
              <a:rPr altLang="zh-CN" sz="1200" smtClean="0"/>
              <a:pPr/>
              <a:t>13</a:t>
            </a:fld>
            <a:endParaRPr lang="zh-CN" altLang="zh-CN" sz="1200" smtClean="0"/>
          </a:p>
        </p:txBody>
      </p:sp>
      <p:sp>
        <p:nvSpPr>
          <p:cNvPr id="5632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632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4D8B6C8-5EDF-4777-9FA3-C1C3FC891529}" type="slidenum">
              <a:rPr altLang="zh-CN" sz="1200" smtClean="0"/>
              <a:pPr/>
              <a:t>14</a:t>
            </a:fld>
            <a:endParaRPr lang="zh-CN" altLang="zh-CN" sz="1200" smtClean="0"/>
          </a:p>
        </p:txBody>
      </p:sp>
      <p:sp>
        <p:nvSpPr>
          <p:cNvPr id="5837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837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4072A8C-35FB-4577-A33E-6251DB57E914}" type="slidenum">
              <a:rPr altLang="zh-CN" sz="1200" smtClean="0"/>
              <a:pPr/>
              <a:t>4</a:t>
            </a:fld>
            <a:endParaRPr lang="zh-CN" altLang="zh-CN" sz="1200" smtClean="0"/>
          </a:p>
        </p:txBody>
      </p:sp>
      <p:sp>
        <p:nvSpPr>
          <p:cNvPr id="3789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789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F3A2378-6996-403B-8241-79E5BEC0E7C8}" type="slidenum">
              <a:rPr altLang="zh-CN" sz="1200" smtClean="0"/>
              <a:pPr/>
              <a:t>5</a:t>
            </a:fld>
            <a:endParaRPr lang="zh-CN" altLang="zh-CN" sz="1200" smtClean="0"/>
          </a:p>
        </p:txBody>
      </p:sp>
      <p:sp>
        <p:nvSpPr>
          <p:cNvPr id="3993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3994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F280AF10-18AB-4231-A392-34FBAB413F70}" type="slidenum">
              <a:rPr altLang="zh-CN" sz="1200" smtClean="0"/>
              <a:pPr/>
              <a:t>6</a:t>
            </a:fld>
            <a:endParaRPr lang="zh-CN" altLang="zh-CN" sz="1200" smtClean="0"/>
          </a:p>
        </p:txBody>
      </p:sp>
      <p:sp>
        <p:nvSpPr>
          <p:cNvPr id="4198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198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D1270F35-7A30-4425-872A-ACE1F8A6CCCE}" type="slidenum">
              <a:rPr altLang="zh-CN" sz="1200" smtClean="0"/>
              <a:pPr/>
              <a:t>7</a:t>
            </a:fld>
            <a:endParaRPr lang="zh-CN" altLang="zh-CN" sz="1200" smtClean="0"/>
          </a:p>
        </p:txBody>
      </p:sp>
      <p:sp>
        <p:nvSpPr>
          <p:cNvPr id="44035"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4036"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05805B5A-2372-4695-A84F-BBC2D6F09E2D}" type="slidenum">
              <a:rPr altLang="zh-CN" sz="1200" smtClean="0"/>
              <a:pPr/>
              <a:t>8</a:t>
            </a:fld>
            <a:endParaRPr lang="zh-CN" altLang="zh-CN" sz="1200" smtClean="0"/>
          </a:p>
        </p:txBody>
      </p:sp>
      <p:sp>
        <p:nvSpPr>
          <p:cNvPr id="46083"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6084"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4CAFF6E2-BBDC-4FF8-84FF-42A9243BFA0B}" type="slidenum">
              <a:rPr altLang="zh-CN" sz="1200" smtClean="0"/>
              <a:pPr/>
              <a:t>9</a:t>
            </a:fld>
            <a:endParaRPr lang="zh-CN" altLang="zh-CN" sz="1200" smtClean="0"/>
          </a:p>
        </p:txBody>
      </p:sp>
      <p:sp>
        <p:nvSpPr>
          <p:cNvPr id="48131"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48132"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CF2212D8-16E1-4FDB-92DA-FBE256F25017}" type="slidenum">
              <a:rPr altLang="zh-CN" sz="1200" smtClean="0"/>
              <a:pPr/>
              <a:t>10</a:t>
            </a:fld>
            <a:endParaRPr lang="zh-CN" altLang="zh-CN" sz="1200" smtClean="0"/>
          </a:p>
        </p:txBody>
      </p:sp>
      <p:sp>
        <p:nvSpPr>
          <p:cNvPr id="50179"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0180"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593A0762-9EF0-4AA7-A931-CFD000452F73}" type="slidenum">
              <a:rPr altLang="zh-CN" sz="1200" smtClean="0"/>
              <a:pPr/>
              <a:t>11</a:t>
            </a:fld>
            <a:endParaRPr lang="zh-CN" altLang="zh-CN" sz="1200" smtClean="0"/>
          </a:p>
        </p:txBody>
      </p:sp>
      <p:sp>
        <p:nvSpPr>
          <p:cNvPr id="52227" name="Rectangle 2"/>
          <p:cNvSpPr>
            <a:spLocks noGrp="1" noRot="1" noChangeAspect="1" noChangeArrowheads="1" noTextEdit="1"/>
          </p:cNvSpPr>
          <p:nvPr>
            <p:ph type="sldImg" idx="4294967295"/>
          </p:nvPr>
        </p:nvSpPr>
        <p:spPr bwMode="auto">
          <a:ln>
            <a:solidFill>
              <a:srgbClr val="000000"/>
            </a:solidFill>
            <a:miter lim="800000"/>
            <a:headEnd/>
            <a:tailEnd/>
          </a:ln>
        </p:spPr>
      </p:sp>
      <p:sp>
        <p:nvSpPr>
          <p:cNvPr id="52228" name="Rectangle 3"/>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39CC4E9-BAB4-4CAE-8E35-BD79BD707DEB}" type="slidenum">
              <a:rPr lang="en-US" altLang="zh-CN"/>
              <a:pPr>
                <a:defRPr/>
              </a:pPr>
              <a:t>‹#›</a:t>
            </a:fld>
            <a:endParaRPr lang="en-US" altLang="zh-CN"/>
          </a:p>
        </p:txBody>
      </p:sp>
    </p:spTree>
    <p:extLst>
      <p:ext uri="{BB962C8B-B14F-4D97-AF65-F5344CB8AC3E}">
        <p14:creationId xmlns:p14="http://schemas.microsoft.com/office/powerpoint/2010/main" val="1788875130"/>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4593E5A-30E4-4FC2-A9C9-8DDE4CC5DC7B}" type="slidenum">
              <a:rPr lang="en-US" altLang="zh-CN"/>
              <a:pPr>
                <a:defRPr/>
              </a:pPr>
              <a:t>‹#›</a:t>
            </a:fld>
            <a:endParaRPr lang="en-US" altLang="zh-CN"/>
          </a:p>
        </p:txBody>
      </p:sp>
    </p:spTree>
    <p:extLst>
      <p:ext uri="{BB962C8B-B14F-4D97-AF65-F5344CB8AC3E}">
        <p14:creationId xmlns:p14="http://schemas.microsoft.com/office/powerpoint/2010/main" val="2938850068"/>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3DB538-BA3C-44FA-91D2-FA4902DE59B5}" type="slidenum">
              <a:rPr lang="en-US" altLang="zh-CN"/>
              <a:pPr>
                <a:defRPr/>
              </a:pPr>
              <a:t>‹#›</a:t>
            </a:fld>
            <a:endParaRPr lang="en-US" altLang="zh-CN"/>
          </a:p>
        </p:txBody>
      </p:sp>
    </p:spTree>
    <p:extLst>
      <p:ext uri="{BB962C8B-B14F-4D97-AF65-F5344CB8AC3E}">
        <p14:creationId xmlns:p14="http://schemas.microsoft.com/office/powerpoint/2010/main" val="1147913485"/>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457200" y="1719263"/>
            <a:ext cx="8229600" cy="4411662"/>
          </a:xfrm>
        </p:spPr>
        <p:txBody>
          <a:bodyPr/>
          <a:lstStyle/>
          <a:p>
            <a:pPr lvl="0"/>
            <a:endParaRPr lang="zh-CN" altLang="en-US" noProof="0" smtClean="0"/>
          </a:p>
        </p:txBody>
      </p:sp>
      <p:sp>
        <p:nvSpPr>
          <p:cNvPr id="4" name="日期占位符 3"/>
          <p:cNvSpPr>
            <a:spLocks noGrp="1"/>
          </p:cNvSpPr>
          <p:nvPr>
            <p:ph type="dt" sz="half" idx="10"/>
          </p:nvPr>
        </p:nvSpPr>
        <p:spPr>
          <a:xfrm>
            <a:off x="457200" y="6248400"/>
            <a:ext cx="21336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553200" y="6248400"/>
            <a:ext cx="2133600" cy="457200"/>
          </a:xfrm>
        </p:spPr>
        <p:txBody>
          <a:bodyPr/>
          <a:lstStyle>
            <a:lvl1pPr>
              <a:defRPr/>
            </a:lvl1pPr>
          </a:lstStyle>
          <a:p>
            <a:pPr>
              <a:defRPr/>
            </a:pPr>
            <a:fld id="{83E2A77C-7FE6-4656-906A-BEAB3B1CBA00}" type="slidenum">
              <a:rPr lang="en-US" altLang="zh-CN"/>
              <a:pPr>
                <a:defRPr/>
              </a:pPr>
              <a:t>‹#›</a:t>
            </a:fld>
            <a:endParaRPr lang="en-US" altLang="zh-CN"/>
          </a:p>
        </p:txBody>
      </p:sp>
    </p:spTree>
    <p:extLst>
      <p:ext uri="{BB962C8B-B14F-4D97-AF65-F5344CB8AC3E}">
        <p14:creationId xmlns:p14="http://schemas.microsoft.com/office/powerpoint/2010/main" val="229165628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0CC834D-E713-4803-8779-4DE85E8B2366}" type="slidenum">
              <a:rPr lang="en-US" altLang="zh-CN"/>
              <a:pPr>
                <a:defRPr/>
              </a:pPr>
              <a:t>‹#›</a:t>
            </a:fld>
            <a:endParaRPr lang="en-US" altLang="zh-CN"/>
          </a:p>
        </p:txBody>
      </p:sp>
    </p:spTree>
    <p:extLst>
      <p:ext uri="{BB962C8B-B14F-4D97-AF65-F5344CB8AC3E}">
        <p14:creationId xmlns:p14="http://schemas.microsoft.com/office/powerpoint/2010/main" val="4231097875"/>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6C1CDF1-5893-4FDA-98A8-59E59E6C07FA}" type="slidenum">
              <a:rPr lang="en-US" altLang="zh-CN"/>
              <a:pPr>
                <a:defRPr/>
              </a:pPr>
              <a:t>‹#›</a:t>
            </a:fld>
            <a:endParaRPr lang="en-US" altLang="zh-CN"/>
          </a:p>
        </p:txBody>
      </p:sp>
    </p:spTree>
    <p:extLst>
      <p:ext uri="{BB962C8B-B14F-4D97-AF65-F5344CB8AC3E}">
        <p14:creationId xmlns:p14="http://schemas.microsoft.com/office/powerpoint/2010/main" val="33525022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506BB73-369D-46C0-9310-C231C1B44724}" type="slidenum">
              <a:rPr lang="en-US" altLang="zh-CN"/>
              <a:pPr>
                <a:defRPr/>
              </a:pPr>
              <a:t>‹#›</a:t>
            </a:fld>
            <a:endParaRPr lang="en-US" altLang="zh-CN"/>
          </a:p>
        </p:txBody>
      </p:sp>
    </p:spTree>
    <p:extLst>
      <p:ext uri="{BB962C8B-B14F-4D97-AF65-F5344CB8AC3E}">
        <p14:creationId xmlns:p14="http://schemas.microsoft.com/office/powerpoint/2010/main" val="740051034"/>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3623EF0-36ED-4DA5-B14E-6BFA8E751C72}" type="slidenum">
              <a:rPr lang="en-US" altLang="zh-CN"/>
              <a:pPr>
                <a:defRPr/>
              </a:pPr>
              <a:t>‹#›</a:t>
            </a:fld>
            <a:endParaRPr lang="en-US" altLang="zh-CN"/>
          </a:p>
        </p:txBody>
      </p:sp>
    </p:spTree>
    <p:extLst>
      <p:ext uri="{BB962C8B-B14F-4D97-AF65-F5344CB8AC3E}">
        <p14:creationId xmlns:p14="http://schemas.microsoft.com/office/powerpoint/2010/main" val="3143740477"/>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3F79D9-7762-42B9-B08C-02ECD5E6E6F2}" type="slidenum">
              <a:rPr lang="en-US" altLang="zh-CN"/>
              <a:pPr>
                <a:defRPr/>
              </a:pPr>
              <a:t>‹#›</a:t>
            </a:fld>
            <a:endParaRPr lang="en-US" altLang="zh-CN"/>
          </a:p>
        </p:txBody>
      </p:sp>
    </p:spTree>
    <p:extLst>
      <p:ext uri="{BB962C8B-B14F-4D97-AF65-F5344CB8AC3E}">
        <p14:creationId xmlns:p14="http://schemas.microsoft.com/office/powerpoint/2010/main" val="984470233"/>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19D91C6-A193-43CF-AE2F-5E8E22E8A228}" type="slidenum">
              <a:rPr lang="en-US" altLang="zh-CN"/>
              <a:pPr>
                <a:defRPr/>
              </a:pPr>
              <a:t>‹#›</a:t>
            </a:fld>
            <a:endParaRPr lang="en-US" altLang="zh-CN"/>
          </a:p>
        </p:txBody>
      </p:sp>
    </p:spTree>
    <p:extLst>
      <p:ext uri="{BB962C8B-B14F-4D97-AF65-F5344CB8AC3E}">
        <p14:creationId xmlns:p14="http://schemas.microsoft.com/office/powerpoint/2010/main" val="15186343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0F5621F-8666-4401-AE10-B37D103B4183}" type="slidenum">
              <a:rPr lang="en-US" altLang="zh-CN"/>
              <a:pPr>
                <a:defRPr/>
              </a:pPr>
              <a:t>‹#›</a:t>
            </a:fld>
            <a:endParaRPr lang="en-US" altLang="zh-CN"/>
          </a:p>
        </p:txBody>
      </p:sp>
    </p:spTree>
    <p:extLst>
      <p:ext uri="{BB962C8B-B14F-4D97-AF65-F5344CB8AC3E}">
        <p14:creationId xmlns:p14="http://schemas.microsoft.com/office/powerpoint/2010/main" val="229668409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8A55C-7B39-4095-BDFE-1D3E864A1777}" type="slidenum">
              <a:rPr lang="en-US" altLang="zh-CN"/>
              <a:pPr>
                <a:defRPr/>
              </a:pPr>
              <a:t>‹#›</a:t>
            </a:fld>
            <a:endParaRPr lang="en-US" altLang="zh-CN"/>
          </a:p>
        </p:txBody>
      </p:sp>
    </p:spTree>
    <p:extLst>
      <p:ext uri="{BB962C8B-B14F-4D97-AF65-F5344CB8AC3E}">
        <p14:creationId xmlns:p14="http://schemas.microsoft.com/office/powerpoint/2010/main" val="3529787060"/>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idx="4294967295"/>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4294967295"/>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buFontTx/>
              <a:buNone/>
              <a:defRPr kumimoji="1"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noProof="1"/>
            </a:lvl1pPr>
          </a:lstStyle>
          <a:p>
            <a:pPr>
              <a:defRPr/>
            </a:pPr>
            <a:fld id="{125B54F7-B152-49C2-99C0-566976BFD6E9}" type="slidenum">
              <a:rPr lang="en-US" altLang="zh-CN"/>
              <a:pPr>
                <a:defRPr/>
              </a:pPr>
              <a:t>‹#›</a:t>
            </a:fld>
            <a:endParaRPr lang="en-US" altLang="zh-CN"/>
          </a:p>
        </p:txBody>
      </p:sp>
      <p:pic>
        <p:nvPicPr>
          <p:cNvPr id="1031" name="Picture 7" descr="E:\课件素材\插件图片3\CJ3758.JPG"/>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906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E:\课件素材\GIF动画插件2\GIF-465.gif"/>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90600" y="533400"/>
            <a:ext cx="3152775" cy="6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Text Box 9"/>
          <p:cNvSpPr txBox="1">
            <a:spLocks noChangeArrowheads="1"/>
          </p:cNvSpPr>
          <p:nvPr/>
        </p:nvSpPr>
        <p:spPr bwMode="auto">
          <a:xfrm>
            <a:off x="914400" y="225425"/>
            <a:ext cx="3324225" cy="400050"/>
          </a:xfrm>
          <a:prstGeom prst="rect">
            <a:avLst/>
          </a:prstGeom>
          <a:noFill/>
          <a:ln w="9525">
            <a:noFill/>
            <a:miter lim="800000"/>
          </a:ln>
          <a:effec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defRPr/>
            </a:pPr>
            <a:r>
              <a:rPr lang="zh-CN" altLang="en-US" sz="2000" smtClean="0">
                <a:latin typeface="华文行楷" panose="02010800040101010101" pitchFamily="2" charset="-122"/>
                <a:ea typeface="华文行楷" panose="02010800040101010101" pitchFamily="2" charset="-122"/>
              </a:rPr>
              <a:t>第 </a:t>
            </a:r>
            <a:r>
              <a:rPr lang="en-US" altLang="zh-CN" sz="2000" smtClean="0">
                <a:latin typeface="华文行楷" panose="02010800040101010101" pitchFamily="2" charset="-122"/>
                <a:ea typeface="华文行楷" panose="02010800040101010101" pitchFamily="2" charset="-122"/>
              </a:rPr>
              <a:t>1 </a:t>
            </a:r>
            <a:r>
              <a:rPr lang="zh-CN" altLang="en-US" sz="2000" smtClean="0">
                <a:latin typeface="华文行楷" panose="02010800040101010101" pitchFamily="2" charset="-122"/>
                <a:ea typeface="华文行楷" panose="02010800040101010101" pitchFamily="2" charset="-122"/>
              </a:rPr>
              <a:t>章  计算机系统结构概论</a:t>
            </a:r>
          </a:p>
        </p:txBody>
      </p:sp>
      <p:pic>
        <p:nvPicPr>
          <p:cNvPr id="1034" name="Picture 11" descr="E:\课件素材\背景图片2\BJ2048.JPG"/>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867400"/>
            <a:ext cx="9144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zoom dir="in"/>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193925" y="21542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2400"/>
          </a:p>
        </p:txBody>
      </p:sp>
      <p:sp>
        <p:nvSpPr>
          <p:cNvPr id="4099" name="Text Box 5"/>
          <p:cNvSpPr txBox="1">
            <a:spLocks noChangeArrowheads="1"/>
          </p:cNvSpPr>
          <p:nvPr/>
        </p:nvSpPr>
        <p:spPr bwMode="auto">
          <a:xfrm>
            <a:off x="762000" y="990600"/>
            <a:ext cx="80533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000" b="1">
                <a:latin typeface="华文行楷" panose="02010800040101010101" pitchFamily="2" charset="-122"/>
                <a:ea typeface="华文行楷" panose="02010800040101010101" pitchFamily="2" charset="-122"/>
              </a:rPr>
              <a:t>第 </a:t>
            </a:r>
            <a:r>
              <a:rPr lang="en-US" altLang="zh-CN" sz="4000" b="1">
                <a:latin typeface="华文行楷" panose="02010800040101010101" pitchFamily="2" charset="-122"/>
                <a:ea typeface="华文行楷" panose="02010800040101010101" pitchFamily="2" charset="-122"/>
              </a:rPr>
              <a:t>1 </a:t>
            </a:r>
            <a:r>
              <a:rPr lang="zh-CN" altLang="en-US" sz="4000" b="1">
                <a:latin typeface="华文行楷" panose="02010800040101010101" pitchFamily="2" charset="-122"/>
                <a:ea typeface="华文行楷" panose="02010800040101010101" pitchFamily="2" charset="-122"/>
              </a:rPr>
              <a:t>章  计算机系统结构的基本概念 </a:t>
            </a:r>
          </a:p>
        </p:txBody>
      </p:sp>
      <p:sp>
        <p:nvSpPr>
          <p:cNvPr id="4101" name="Text Box 9"/>
          <p:cNvSpPr txBox="1">
            <a:spLocks noChangeArrowheads="1"/>
          </p:cNvSpPr>
          <p:nvPr/>
        </p:nvSpPr>
        <p:spPr bwMode="auto">
          <a:xfrm>
            <a:off x="1143000" y="2108200"/>
            <a:ext cx="761298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80000"/>
              </a:lnSpc>
              <a:spcBef>
                <a:spcPct val="0"/>
              </a:spcBef>
              <a:buFontTx/>
              <a:buNone/>
            </a:pPr>
            <a:r>
              <a:rPr lang="en-US" altLang="zh-CN" sz="2400" b="1" dirty="0">
                <a:solidFill>
                  <a:schemeClr val="tx1">
                    <a:lumMod val="50000"/>
                    <a:lumOff val="50000"/>
                  </a:schemeClr>
                </a:solidFill>
              </a:rPr>
              <a:t>1.1 </a:t>
            </a:r>
            <a:r>
              <a:rPr lang="zh-CN" altLang="en-US" sz="2400" b="1" dirty="0">
                <a:solidFill>
                  <a:schemeClr val="tx1">
                    <a:lumMod val="50000"/>
                    <a:lumOff val="50000"/>
                  </a:schemeClr>
                </a:solidFill>
                <a:latin typeface="宋体" panose="02010600030101010101" pitchFamily="2" charset="-122"/>
              </a:rPr>
              <a:t>计算机系统的多级层次结构</a:t>
            </a:r>
            <a:r>
              <a:rPr lang="zh-CN" altLang="en-US" sz="2400" b="1" dirty="0">
                <a:solidFill>
                  <a:schemeClr val="tx1">
                    <a:lumMod val="50000"/>
                    <a:lumOff val="50000"/>
                  </a:schemeClr>
                </a:solidFill>
              </a:rPr>
              <a:t> </a:t>
            </a:r>
          </a:p>
          <a:p>
            <a:pPr eaLnBrk="1" hangingPunct="1">
              <a:lnSpc>
                <a:spcPct val="180000"/>
              </a:lnSpc>
              <a:spcBef>
                <a:spcPct val="0"/>
              </a:spcBef>
              <a:buFontTx/>
              <a:buNone/>
            </a:pPr>
            <a:r>
              <a:rPr lang="en-US" altLang="zh-CN" sz="2400" b="1" u="sng" dirty="0">
                <a:solidFill>
                  <a:srgbClr val="FF0000"/>
                </a:solidFill>
              </a:rPr>
              <a:t>1.2 </a:t>
            </a:r>
            <a:r>
              <a:rPr lang="zh-CN" altLang="en-US" sz="2400" b="1" u="sng" dirty="0">
                <a:solidFill>
                  <a:srgbClr val="FF0000"/>
                </a:solidFill>
                <a:latin typeface="宋体" panose="02010600030101010101" pitchFamily="2" charset="-122"/>
              </a:rPr>
              <a:t>计算机系统结构、</a:t>
            </a:r>
            <a:r>
              <a:rPr lang="zh-CN" altLang="en-US" sz="2400" b="1" u="sng" dirty="0">
                <a:solidFill>
                  <a:srgbClr val="FF0000"/>
                </a:solidFill>
              </a:rPr>
              <a:t> </a:t>
            </a:r>
            <a:r>
              <a:rPr lang="zh-CN" altLang="en-US" sz="2400" b="1" u="sng" dirty="0">
                <a:solidFill>
                  <a:srgbClr val="FF0000"/>
                </a:solidFill>
                <a:latin typeface="宋体" panose="02010600030101010101" pitchFamily="2" charset="-122"/>
              </a:rPr>
              <a:t>组成与实现</a:t>
            </a:r>
          </a:p>
          <a:p>
            <a:pPr eaLnBrk="1" hangingPunct="1">
              <a:lnSpc>
                <a:spcPct val="180000"/>
              </a:lnSpc>
              <a:spcBef>
                <a:spcPct val="0"/>
              </a:spcBef>
              <a:buNone/>
            </a:pPr>
            <a:r>
              <a:rPr lang="en-US" altLang="zh-CN" sz="2400" b="1" dirty="0" smtClean="0">
                <a:solidFill>
                  <a:srgbClr val="002060"/>
                </a:solidFill>
                <a:latin typeface="宋体" panose="02010600030101010101" pitchFamily="2" charset="-122"/>
              </a:rPr>
              <a:t>1</a:t>
            </a:r>
            <a:r>
              <a:rPr lang="en-US" altLang="zh-CN" sz="2400" b="1" dirty="0">
                <a:solidFill>
                  <a:srgbClr val="002060"/>
                </a:solidFill>
              </a:rPr>
              <a:t>.</a:t>
            </a:r>
            <a:r>
              <a:rPr lang="en-US" altLang="zh-CN" sz="2400" b="1" dirty="0" smtClean="0">
                <a:solidFill>
                  <a:srgbClr val="002060"/>
                </a:solidFill>
                <a:latin typeface="宋体" panose="02010600030101010101" pitchFamily="2" charset="-122"/>
              </a:rPr>
              <a:t>3 </a:t>
            </a:r>
            <a:r>
              <a:rPr lang="zh-CN" altLang="en-US" sz="2400" b="1" dirty="0">
                <a:solidFill>
                  <a:srgbClr val="002060"/>
                </a:solidFill>
                <a:latin typeface="宋体" panose="02010600030101010101" pitchFamily="2" charset="-122"/>
              </a:rPr>
              <a:t>计算机系统的软硬取舍、性能评测及定量设计原理</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4 </a:t>
            </a:r>
            <a:r>
              <a:rPr lang="zh-CN" altLang="en-US" sz="2400" b="1" dirty="0">
                <a:solidFill>
                  <a:srgbClr val="002060"/>
                </a:solidFill>
                <a:latin typeface="宋体" panose="02010600030101010101" pitchFamily="2" charset="-122"/>
              </a:rPr>
              <a:t>软件、应用、器件对系统结构的影响</a:t>
            </a:r>
          </a:p>
          <a:p>
            <a:pPr eaLnBrk="1" hangingPunct="1">
              <a:lnSpc>
                <a:spcPct val="180000"/>
              </a:lnSpc>
              <a:spcBef>
                <a:spcPct val="0"/>
              </a:spcBef>
              <a:buFontTx/>
              <a:buNone/>
            </a:pPr>
            <a:r>
              <a:rPr lang="en-US" altLang="zh-CN" sz="2400" b="1" dirty="0">
                <a:solidFill>
                  <a:srgbClr val="002060"/>
                </a:solidFill>
                <a:latin typeface="宋体" panose="02010600030101010101" pitchFamily="2" charset="-122"/>
              </a:rPr>
              <a:t>1</a:t>
            </a:r>
            <a:r>
              <a:rPr lang="en-US" altLang="zh-CN" sz="2400" b="1" dirty="0">
                <a:solidFill>
                  <a:srgbClr val="002060"/>
                </a:solidFill>
              </a:rPr>
              <a:t>.</a:t>
            </a:r>
            <a:r>
              <a:rPr lang="en-US" altLang="zh-CN" sz="2400" b="1" dirty="0">
                <a:solidFill>
                  <a:srgbClr val="002060"/>
                </a:solidFill>
                <a:latin typeface="宋体" panose="02010600030101010101" pitchFamily="2" charset="-122"/>
              </a:rPr>
              <a:t>5 </a:t>
            </a:r>
            <a:r>
              <a:rPr lang="zh-CN" altLang="en-US" sz="2400" b="1" dirty="0">
                <a:solidFill>
                  <a:srgbClr val="002060"/>
                </a:solidFill>
                <a:latin typeface="宋体" panose="02010600030101010101" pitchFamily="2" charset="-122"/>
              </a:rPr>
              <a:t>系统结构中的并行性发展和计算机系统的分类   </a:t>
            </a:r>
            <a:r>
              <a:rPr lang="zh-CN" altLang="en-US" sz="2400" b="1" dirty="0">
                <a:solidFill>
                  <a:srgbClr val="002060"/>
                </a:solidFill>
              </a:rPr>
              <a:t>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zh-CN" altLang="en-US" smtClean="0"/>
              <a:t>不同系统结构的影响（举例）</a:t>
            </a:r>
          </a:p>
        </p:txBody>
      </p:sp>
      <p:sp>
        <p:nvSpPr>
          <p:cNvPr id="49155" name="Rectangle 3"/>
          <p:cNvSpPr>
            <a:spLocks noGrp="1" noChangeArrowheads="1"/>
          </p:cNvSpPr>
          <p:nvPr>
            <p:ph idx="1"/>
          </p:nvPr>
        </p:nvSpPr>
        <p:spPr>
          <a:xfrm>
            <a:off x="1463675" y="1762125"/>
            <a:ext cx="4073525" cy="614363"/>
          </a:xfrm>
        </p:spPr>
        <p:txBody>
          <a:bodyPr/>
          <a:lstStyle/>
          <a:p>
            <a:pPr eaLnBrk="1" hangingPunct="1">
              <a:lnSpc>
                <a:spcPct val="90000"/>
              </a:lnSpc>
              <a:buFont typeface="Wingdings" panose="05000000000000000000" pitchFamily="2" charset="2"/>
              <a:buNone/>
            </a:pPr>
            <a:r>
              <a:rPr lang="en-US" altLang="zh-CN" smtClean="0">
                <a:solidFill>
                  <a:schemeClr val="hlink"/>
                </a:solidFill>
              </a:rPr>
              <a:t>A:=B+C     D:=E*F</a:t>
            </a:r>
          </a:p>
        </p:txBody>
      </p:sp>
      <p:sp>
        <p:nvSpPr>
          <p:cNvPr id="49156" name="Rectangle 4"/>
          <p:cNvSpPr>
            <a:spLocks noChangeArrowheads="1"/>
          </p:cNvSpPr>
          <p:nvPr/>
        </p:nvSpPr>
        <p:spPr bwMode="auto">
          <a:xfrm>
            <a:off x="533400" y="2743200"/>
            <a:ext cx="3276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lang="zh-CN" altLang="en-US" b="1">
                <a:latin typeface="Tahoma" panose="020B0604030504040204" pitchFamily="34" charset="0"/>
                <a:ea typeface="楷体_GB2312" pitchFamily="49" charset="-122"/>
              </a:rPr>
              <a:t>面向寄存器：</a:t>
            </a:r>
          </a:p>
          <a:p>
            <a:pPr eaLnBrk="1" hangingPunct="1">
              <a:lnSpc>
                <a:spcPct val="90000"/>
              </a:lnSpc>
              <a:buClr>
                <a:schemeClr val="folHlink"/>
              </a:buClr>
              <a:buSzPct val="60000"/>
              <a:buFont typeface="Wingdings" panose="05000000000000000000" pitchFamily="2" charset="2"/>
              <a:buNone/>
            </a:pPr>
            <a:r>
              <a:rPr lang="zh-CN" altLang="en-US">
                <a:latin typeface="Tahoma" panose="020B0604030504040204" pitchFamily="34" charset="0"/>
                <a:ea typeface="楷体_GB2312" pitchFamily="49" charset="-122"/>
              </a:rPr>
              <a:t>    </a:t>
            </a:r>
            <a:r>
              <a:rPr lang="en-US" altLang="zh-CN">
                <a:latin typeface="Tahoma" panose="020B0604030504040204" pitchFamily="34" charset="0"/>
                <a:ea typeface="楷体_GB2312" pitchFamily="49" charset="-122"/>
              </a:rPr>
              <a:t>LOAD   R1,B</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ADD     R1,C</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STORE R1,A</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LOAD   R2,E</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MPY     R2,F</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STORE R2,D </a:t>
            </a:r>
          </a:p>
        </p:txBody>
      </p:sp>
      <p:sp>
        <p:nvSpPr>
          <p:cNvPr id="49157" name="Rectangle 5"/>
          <p:cNvSpPr>
            <a:spLocks noChangeArrowheads="1"/>
          </p:cNvSpPr>
          <p:nvPr/>
        </p:nvSpPr>
        <p:spPr bwMode="auto">
          <a:xfrm>
            <a:off x="3835400" y="2743200"/>
            <a:ext cx="43164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folHlink"/>
              </a:buClr>
              <a:buSzPct val="60000"/>
              <a:buFont typeface="Wingdings" panose="05000000000000000000" pitchFamily="2" charset="2"/>
              <a:buNone/>
            </a:pPr>
            <a:r>
              <a:rPr lang="zh-CN" altLang="en-US" b="1">
                <a:latin typeface="Tahoma" panose="020B0604030504040204" pitchFamily="34" charset="0"/>
                <a:ea typeface="楷体_GB2312" pitchFamily="49" charset="-122"/>
              </a:rPr>
              <a:t>面向的主存三地址寻址：</a:t>
            </a:r>
          </a:p>
          <a:p>
            <a:pPr eaLnBrk="1" hangingPunct="1">
              <a:lnSpc>
                <a:spcPct val="90000"/>
              </a:lnSpc>
              <a:buClr>
                <a:schemeClr val="folHlink"/>
              </a:buClr>
              <a:buSzPct val="60000"/>
              <a:buFont typeface="Wingdings" panose="05000000000000000000" pitchFamily="2" charset="2"/>
              <a:buNone/>
            </a:pPr>
            <a:r>
              <a:rPr lang="zh-CN" altLang="en-US">
                <a:latin typeface="Tahoma" panose="020B0604030504040204" pitchFamily="34" charset="0"/>
                <a:ea typeface="楷体_GB2312" pitchFamily="49" charset="-122"/>
              </a:rPr>
              <a:t>    </a:t>
            </a:r>
            <a:r>
              <a:rPr lang="en-US" altLang="zh-CN">
                <a:latin typeface="Tahoma" panose="020B0604030504040204" pitchFamily="34" charset="0"/>
                <a:ea typeface="楷体_GB2312" pitchFamily="49" charset="-122"/>
              </a:rPr>
              <a:t>ADD   B,C,A </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MPY   E,F,D</a:t>
            </a:r>
          </a:p>
          <a:p>
            <a:pPr eaLnBrk="1" hangingPunct="1">
              <a:lnSpc>
                <a:spcPct val="90000"/>
              </a:lnSpc>
              <a:buClr>
                <a:schemeClr val="folHlink"/>
              </a:buClr>
              <a:buSzPct val="60000"/>
              <a:buFont typeface="Wingdings" panose="05000000000000000000" pitchFamily="2" charset="2"/>
              <a:buNone/>
            </a:pPr>
            <a:r>
              <a:rPr lang="en-US" altLang="zh-CN">
                <a:latin typeface="Tahoma" panose="020B0604030504040204" pitchFamily="34" charset="0"/>
                <a:ea typeface="楷体_GB2312" pitchFamily="49" charset="-122"/>
              </a:rPr>
              <a:t>     </a:t>
            </a:r>
          </a:p>
        </p:txBody>
      </p:sp>
    </p:spTree>
  </p:cSld>
  <p:clrMapOvr>
    <a:masterClrMapping/>
  </p:clrMapOvr>
  <p:transition>
    <p:zoom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zh-CN" altLang="en-US" sz="2600" b="1" smtClean="0">
                <a:solidFill>
                  <a:srgbClr val="002060"/>
                </a:solidFill>
              </a:rPr>
              <a:t>系统结构、组成和实现三者的相互关系</a:t>
            </a:r>
          </a:p>
        </p:txBody>
      </p:sp>
      <p:sp>
        <p:nvSpPr>
          <p:cNvPr id="51203" name="Rectangle 3"/>
          <p:cNvSpPr>
            <a:spLocks noGrp="1" noChangeArrowheads="1"/>
          </p:cNvSpPr>
          <p:nvPr>
            <p:ph idx="1"/>
          </p:nvPr>
        </p:nvSpPr>
        <p:spPr>
          <a:xfrm>
            <a:off x="685800" y="1592263"/>
            <a:ext cx="7848600" cy="4114800"/>
          </a:xfrm>
        </p:spPr>
        <p:txBody>
          <a:bodyPr/>
          <a:lstStyle/>
          <a:p>
            <a:pPr eaLnBrk="1" hangingPunct="1">
              <a:lnSpc>
                <a:spcPct val="120000"/>
              </a:lnSpc>
              <a:spcBef>
                <a:spcPts val="25"/>
              </a:spcBef>
            </a:pPr>
            <a:r>
              <a:rPr lang="zh-CN" altLang="en-US" sz="2100" b="1" smtClean="0"/>
              <a:t>计算机组成的设计，其上决定于计算机系统结构，其下又受限于所用的实现技术，它的发展促进了实现技术的发展，也促进了结构的发展；</a:t>
            </a:r>
          </a:p>
          <a:p>
            <a:pPr eaLnBrk="1" hangingPunct="1">
              <a:lnSpc>
                <a:spcPct val="120000"/>
              </a:lnSpc>
              <a:spcBef>
                <a:spcPts val="25"/>
              </a:spcBef>
            </a:pPr>
            <a:r>
              <a:rPr lang="zh-CN" altLang="en-US" sz="2100" b="1" smtClean="0"/>
              <a:t>计算机实现，特别是器件技术的发展是计算机系统结构和组成的基础，促进了组成与结构的发展；</a:t>
            </a:r>
          </a:p>
          <a:p>
            <a:pPr eaLnBrk="1" hangingPunct="1">
              <a:lnSpc>
                <a:spcPct val="120000"/>
              </a:lnSpc>
              <a:spcBef>
                <a:spcPts val="25"/>
              </a:spcBef>
            </a:pPr>
            <a:r>
              <a:rPr lang="zh-CN" altLang="en-US" sz="2100" b="1" smtClean="0"/>
              <a:t>随着技术的发展，三者关系融合于一体，难以分开，在相互促进中发展。</a:t>
            </a:r>
          </a:p>
          <a:p>
            <a:pPr eaLnBrk="1" hangingPunct="1">
              <a:lnSpc>
                <a:spcPct val="120000"/>
              </a:lnSpc>
              <a:spcBef>
                <a:spcPts val="25"/>
              </a:spcBef>
            </a:pPr>
            <a:r>
              <a:rPr lang="zh-CN" altLang="en-US" sz="2100" b="1" smtClean="0"/>
              <a:t>学习方法</a:t>
            </a:r>
          </a:p>
          <a:p>
            <a:pPr lvl="1" eaLnBrk="1" hangingPunct="1">
              <a:lnSpc>
                <a:spcPct val="120000"/>
              </a:lnSpc>
              <a:spcBef>
                <a:spcPts val="25"/>
              </a:spcBef>
            </a:pPr>
            <a:r>
              <a:rPr lang="zh-CN" altLang="en-US" sz="2000" b="1" smtClean="0"/>
              <a:t>从内到外：数字逻辑</a:t>
            </a:r>
            <a:r>
              <a:rPr lang="en-US" altLang="zh-CN" sz="2000" b="1" smtClean="0"/>
              <a:t>-&gt; </a:t>
            </a:r>
            <a:r>
              <a:rPr lang="zh-CN" altLang="en-US" sz="2000" b="1" smtClean="0"/>
              <a:t>组成</a:t>
            </a:r>
            <a:r>
              <a:rPr lang="en-US" altLang="zh-CN" sz="2000" b="1" smtClean="0"/>
              <a:t>-&gt; </a:t>
            </a:r>
            <a:r>
              <a:rPr lang="zh-CN" altLang="en-US" sz="2000" b="1" smtClean="0"/>
              <a:t>系统结构</a:t>
            </a:r>
          </a:p>
          <a:p>
            <a:pPr lvl="1" eaLnBrk="1" hangingPunct="1">
              <a:lnSpc>
                <a:spcPct val="120000"/>
              </a:lnSpc>
              <a:spcBef>
                <a:spcPts val="25"/>
              </a:spcBef>
            </a:pPr>
            <a:r>
              <a:rPr lang="zh-CN" altLang="en-US" sz="2000" b="1" smtClean="0"/>
              <a:t>从外到内：系统结构</a:t>
            </a:r>
            <a:r>
              <a:rPr lang="en-US" altLang="zh-CN" sz="2000" b="1" smtClean="0"/>
              <a:t>-&gt; </a:t>
            </a:r>
            <a:r>
              <a:rPr lang="zh-CN" altLang="en-US" sz="2000" b="1" smtClean="0"/>
              <a:t>组成</a:t>
            </a:r>
          </a:p>
          <a:p>
            <a:pPr lvl="1" eaLnBrk="1" hangingPunct="1">
              <a:lnSpc>
                <a:spcPct val="120000"/>
              </a:lnSpc>
              <a:spcBef>
                <a:spcPts val="25"/>
              </a:spcBef>
            </a:pPr>
            <a:r>
              <a:rPr lang="zh-CN" altLang="en-US" sz="2000" b="1" smtClean="0"/>
              <a:t>建议：计算机专业，从内到外</a:t>
            </a:r>
          </a:p>
          <a:p>
            <a:pPr lvl="1" eaLnBrk="1" hangingPunct="1">
              <a:lnSpc>
                <a:spcPct val="120000"/>
              </a:lnSpc>
              <a:spcBef>
                <a:spcPts val="25"/>
              </a:spcBef>
              <a:buFont typeface="Wingdings" panose="05000000000000000000" pitchFamily="2" charset="2"/>
              <a:buNone/>
            </a:pPr>
            <a:r>
              <a:rPr lang="zh-CN" altLang="en-US" sz="2000" b="1" smtClean="0"/>
              <a:t>             软件工程专业，从外到内</a:t>
            </a:r>
          </a:p>
        </p:txBody>
      </p:sp>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zh-CN" altLang="en-US" smtClean="0">
                <a:solidFill>
                  <a:srgbClr val="FF0000"/>
                </a:solidFill>
              </a:rPr>
              <a:t>学习的重要性</a:t>
            </a:r>
          </a:p>
        </p:txBody>
      </p:sp>
      <p:sp>
        <p:nvSpPr>
          <p:cNvPr id="53251" name="Rectangle 3"/>
          <p:cNvSpPr>
            <a:spLocks noGrp="1" noChangeArrowheads="1"/>
          </p:cNvSpPr>
          <p:nvPr>
            <p:ph idx="1"/>
          </p:nvPr>
        </p:nvSpPr>
        <p:spPr/>
        <p:txBody>
          <a:bodyPr/>
          <a:lstStyle/>
          <a:p>
            <a:pPr eaLnBrk="1" hangingPunct="1"/>
            <a:r>
              <a:rPr lang="en-US" altLang="zh-CN" sz="2600" smtClean="0"/>
              <a:t>2000</a:t>
            </a:r>
            <a:r>
              <a:rPr lang="zh-CN" altLang="en-US" sz="2600" smtClean="0"/>
              <a:t>年</a:t>
            </a:r>
            <a:r>
              <a:rPr lang="en-US" altLang="zh-CN" sz="2600" smtClean="0"/>
              <a:t>IEEEE-CS</a:t>
            </a:r>
            <a:r>
              <a:rPr lang="zh-CN" altLang="en-US" sz="2600" smtClean="0"/>
              <a:t>教学计划和数据结构一起作为主干课。 </a:t>
            </a:r>
          </a:p>
          <a:p>
            <a:pPr eaLnBrk="1" hangingPunct="1"/>
            <a:r>
              <a:rPr lang="zh-CN" altLang="en-US" sz="2600" smtClean="0"/>
              <a:t>有助于理解不同时期出现的新概念和新技术</a:t>
            </a:r>
          </a:p>
          <a:p>
            <a:pPr lvl="1" eaLnBrk="1" hangingPunct="1"/>
            <a:r>
              <a:rPr lang="zh-CN" altLang="en-US" sz="2200" smtClean="0"/>
              <a:t>如：</a:t>
            </a:r>
            <a:r>
              <a:rPr lang="en-US" altLang="zh-CN" sz="2200" smtClean="0"/>
              <a:t>Cache</a:t>
            </a:r>
            <a:r>
              <a:rPr lang="zh-CN" altLang="en-US" sz="2200" smtClean="0"/>
              <a:t>、相联、</a:t>
            </a:r>
            <a:r>
              <a:rPr lang="en-US" altLang="zh-CN" sz="2200" smtClean="0"/>
              <a:t>CISC</a:t>
            </a:r>
            <a:r>
              <a:rPr lang="zh-CN" altLang="en-US" sz="2200" smtClean="0"/>
              <a:t>、</a:t>
            </a:r>
            <a:r>
              <a:rPr lang="en-US" altLang="zh-CN" sz="2200" smtClean="0"/>
              <a:t>RISC</a:t>
            </a:r>
            <a:r>
              <a:rPr lang="zh-CN" altLang="en-US" sz="2200" smtClean="0"/>
              <a:t>、</a:t>
            </a:r>
            <a:r>
              <a:rPr lang="en-US" altLang="zh-CN" sz="2200" smtClean="0"/>
              <a:t>Cluster</a:t>
            </a:r>
            <a:r>
              <a:rPr lang="zh-CN" altLang="en-US" sz="2200" smtClean="0"/>
              <a:t>、</a:t>
            </a:r>
            <a:r>
              <a:rPr lang="en-US" altLang="zh-CN" sz="2200" smtClean="0"/>
              <a:t>SMP</a:t>
            </a:r>
            <a:r>
              <a:rPr lang="zh-CN" altLang="en-US" sz="2200" smtClean="0"/>
              <a:t>、</a:t>
            </a:r>
            <a:r>
              <a:rPr lang="en-US" altLang="zh-CN" sz="2200" smtClean="0"/>
              <a:t>MPP</a:t>
            </a:r>
            <a:r>
              <a:rPr lang="zh-CN" altLang="en-US" sz="2200" smtClean="0"/>
              <a:t>、网格计算、多核技术等。</a:t>
            </a:r>
          </a:p>
          <a:p>
            <a:pPr algn="just" eaLnBrk="1" hangingPunct="1"/>
            <a:r>
              <a:rPr lang="zh-CN" altLang="en-US" sz="2600" smtClean="0"/>
              <a:t>与之有关的课程：</a:t>
            </a:r>
          </a:p>
          <a:p>
            <a:pPr lvl="1" algn="just" eaLnBrk="1" hangingPunct="1"/>
            <a:r>
              <a:rPr lang="zh-CN" altLang="en-US" sz="2200" smtClean="0"/>
              <a:t>计算机组成、操作系统、编译原理、汇编语言、高级语言、计算机网络、微机原理与接口、嵌入式系统等 </a:t>
            </a:r>
          </a:p>
        </p:txBody>
      </p:sp>
    </p:spTree>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smtClean="0"/>
              <a:t>计算机系统的课程体系</a:t>
            </a:r>
          </a:p>
        </p:txBody>
      </p:sp>
      <p:grpSp>
        <p:nvGrpSpPr>
          <p:cNvPr id="55299" name="Group 3"/>
          <p:cNvGrpSpPr>
            <a:grpSpLocks/>
          </p:cNvGrpSpPr>
          <p:nvPr/>
        </p:nvGrpSpPr>
        <p:grpSpPr bwMode="auto">
          <a:xfrm>
            <a:off x="900113" y="2205038"/>
            <a:ext cx="7632700" cy="4464050"/>
            <a:chOff x="567" y="1389"/>
            <a:chExt cx="4808" cy="2812"/>
          </a:xfrm>
        </p:grpSpPr>
        <p:grpSp>
          <p:nvGrpSpPr>
            <p:cNvPr id="55300" name="Group 4"/>
            <p:cNvGrpSpPr>
              <a:grpSpLocks/>
            </p:cNvGrpSpPr>
            <p:nvPr/>
          </p:nvGrpSpPr>
          <p:grpSpPr bwMode="auto">
            <a:xfrm>
              <a:off x="567" y="1389"/>
              <a:ext cx="4808" cy="2812"/>
              <a:chOff x="839" y="1389"/>
              <a:chExt cx="4808" cy="2812"/>
            </a:xfrm>
          </p:grpSpPr>
          <p:sp>
            <p:nvSpPr>
              <p:cNvPr id="55303" name="Rectangle 5"/>
              <p:cNvSpPr>
                <a:spLocks noChangeArrowheads="1"/>
              </p:cNvSpPr>
              <p:nvPr/>
            </p:nvSpPr>
            <p:spPr bwMode="auto">
              <a:xfrm>
                <a:off x="839" y="1389"/>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计算机系统结构</a:t>
                </a:r>
              </a:p>
              <a:p>
                <a:pPr algn="ctr" eaLnBrk="1" fontAlgn="ctr" hangingPunct="1">
                  <a:spcBef>
                    <a:spcPct val="0"/>
                  </a:spcBef>
                  <a:buFontTx/>
                  <a:buNone/>
                </a:pPr>
                <a:r>
                  <a:rPr lang="en-US" altLang="zh-CN" sz="2400">
                    <a:latin typeface="Tahoma" panose="020B0604030504040204" pitchFamily="34" charset="0"/>
                  </a:rPr>
                  <a:t>Computer Architecture</a:t>
                </a:r>
              </a:p>
            </p:txBody>
          </p:sp>
          <p:sp>
            <p:nvSpPr>
              <p:cNvPr id="55304" name="Rectangle 6"/>
              <p:cNvSpPr>
                <a:spLocks noChangeArrowheads="1"/>
              </p:cNvSpPr>
              <p:nvPr/>
            </p:nvSpPr>
            <p:spPr bwMode="auto">
              <a:xfrm>
                <a:off x="839" y="2432"/>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计算机组成</a:t>
                </a:r>
              </a:p>
              <a:p>
                <a:pPr algn="ctr" eaLnBrk="1" fontAlgn="ctr" hangingPunct="1">
                  <a:spcBef>
                    <a:spcPct val="0"/>
                  </a:spcBef>
                  <a:buFontTx/>
                  <a:buNone/>
                </a:pPr>
                <a:r>
                  <a:rPr lang="en-US" altLang="zh-CN" sz="2400">
                    <a:latin typeface="Tahoma" panose="020B0604030504040204" pitchFamily="34" charset="0"/>
                  </a:rPr>
                  <a:t>Computer Organization</a:t>
                </a:r>
              </a:p>
            </p:txBody>
          </p:sp>
          <p:sp>
            <p:nvSpPr>
              <p:cNvPr id="55305" name="Rectangle 7"/>
              <p:cNvSpPr>
                <a:spLocks noChangeArrowheads="1"/>
              </p:cNvSpPr>
              <p:nvPr/>
            </p:nvSpPr>
            <p:spPr bwMode="auto">
              <a:xfrm>
                <a:off x="839" y="3521"/>
                <a:ext cx="2268" cy="68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计算机实现</a:t>
                </a:r>
              </a:p>
              <a:p>
                <a:pPr algn="ctr" eaLnBrk="1" fontAlgn="ctr" hangingPunct="1">
                  <a:spcBef>
                    <a:spcPct val="0"/>
                  </a:spcBef>
                  <a:buFontTx/>
                  <a:buNone/>
                </a:pPr>
                <a:r>
                  <a:rPr lang="en-US" altLang="zh-CN" sz="2400">
                    <a:latin typeface="Tahoma" panose="020B0604030504040204" pitchFamily="34" charset="0"/>
                  </a:rPr>
                  <a:t>Computer Implementation</a:t>
                </a:r>
              </a:p>
            </p:txBody>
          </p:sp>
          <p:sp>
            <p:nvSpPr>
              <p:cNvPr id="55306" name="Rectangle 8"/>
              <p:cNvSpPr>
                <a:spLocks noChangeArrowheads="1"/>
              </p:cNvSpPr>
              <p:nvPr/>
            </p:nvSpPr>
            <p:spPr bwMode="auto">
              <a:xfrm>
                <a:off x="3379" y="1389"/>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程序员所看的计算机</a:t>
                </a:r>
              </a:p>
              <a:p>
                <a:pPr algn="ctr" eaLnBrk="1" fontAlgn="ctr" hangingPunct="1">
                  <a:spcBef>
                    <a:spcPct val="0"/>
                  </a:spcBef>
                  <a:buFontTx/>
                  <a:buNone/>
                </a:pPr>
                <a:r>
                  <a:rPr lang="zh-CN" altLang="en-US" sz="2400">
                    <a:latin typeface="Tahoma" panose="020B0604030504040204" pitchFamily="34" charset="0"/>
                  </a:rPr>
                  <a:t>系统的属性</a:t>
                </a:r>
              </a:p>
            </p:txBody>
          </p:sp>
          <p:sp>
            <p:nvSpPr>
              <p:cNvPr id="55307" name="Rectangle 9"/>
              <p:cNvSpPr>
                <a:spLocks noChangeArrowheads="1"/>
              </p:cNvSpPr>
              <p:nvPr/>
            </p:nvSpPr>
            <p:spPr bwMode="auto">
              <a:xfrm>
                <a:off x="3379" y="2432"/>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计算机系统的逻辑实现</a:t>
                </a:r>
              </a:p>
            </p:txBody>
          </p:sp>
          <p:sp>
            <p:nvSpPr>
              <p:cNvPr id="55308" name="Rectangle 10"/>
              <p:cNvSpPr>
                <a:spLocks noChangeArrowheads="1"/>
              </p:cNvSpPr>
              <p:nvPr/>
            </p:nvSpPr>
            <p:spPr bwMode="auto">
              <a:xfrm>
                <a:off x="3379" y="3521"/>
                <a:ext cx="2268" cy="6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r>
                  <a:rPr lang="zh-CN" altLang="en-US" sz="2400">
                    <a:latin typeface="Tahoma" panose="020B0604030504040204" pitchFamily="34" charset="0"/>
                  </a:rPr>
                  <a:t>计算机系统的物理实现</a:t>
                </a:r>
              </a:p>
            </p:txBody>
          </p:sp>
        </p:grpSp>
        <p:sp>
          <p:nvSpPr>
            <p:cNvPr id="55301" name="AutoShape 11"/>
            <p:cNvSpPr>
              <a:spLocks noChangeArrowheads="1"/>
            </p:cNvSpPr>
            <p:nvPr/>
          </p:nvSpPr>
          <p:spPr bwMode="auto">
            <a:xfrm rot="5400000">
              <a:off x="1540" y="1772"/>
              <a:ext cx="363" cy="953"/>
            </a:xfrm>
            <a:prstGeom prst="rightArrow">
              <a:avLst>
                <a:gd name="adj1" fmla="val 50000"/>
                <a:gd name="adj2" fmla="val 25000"/>
              </a:avLst>
            </a:prstGeom>
            <a:solidFill>
              <a:schemeClr val="hlink"/>
            </a:solidFill>
            <a:ln w="9525">
              <a:solidFill>
                <a:schemeClr val="tx1"/>
              </a:solidFill>
              <a:miter lim="800000"/>
              <a:headEnd/>
              <a:tailEnd/>
            </a:ln>
          </p:spPr>
          <p:txBody>
            <a:bodyPr rot="10800000"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endParaRPr lang="zh-CN" altLang="zh-CN" sz="2400">
                <a:latin typeface="Tahoma" panose="020B0604030504040204" pitchFamily="34" charset="0"/>
              </a:endParaRPr>
            </a:p>
          </p:txBody>
        </p:sp>
        <p:sp>
          <p:nvSpPr>
            <p:cNvPr id="55302" name="AutoShape 12"/>
            <p:cNvSpPr>
              <a:spLocks noChangeArrowheads="1"/>
            </p:cNvSpPr>
            <p:nvPr/>
          </p:nvSpPr>
          <p:spPr bwMode="auto">
            <a:xfrm rot="5400000">
              <a:off x="1518" y="2838"/>
              <a:ext cx="408" cy="953"/>
            </a:xfrm>
            <a:prstGeom prst="rightArrow">
              <a:avLst>
                <a:gd name="adj1" fmla="val 50000"/>
                <a:gd name="adj2" fmla="val 25000"/>
              </a:avLst>
            </a:prstGeom>
            <a:solidFill>
              <a:schemeClr val="hlink"/>
            </a:solidFill>
            <a:ln w="9525">
              <a:solidFill>
                <a:schemeClr val="tx1"/>
              </a:solidFill>
              <a:miter lim="800000"/>
              <a:headEnd/>
              <a:tailEnd/>
            </a:ln>
          </p:spPr>
          <p:txBody>
            <a:bodyPr rot="10800000" vert="eaVert"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fontAlgn="ctr" hangingPunct="1">
                <a:spcBef>
                  <a:spcPct val="0"/>
                </a:spcBef>
                <a:buFontTx/>
                <a:buNone/>
              </a:pPr>
              <a:endParaRPr lang="zh-CN" altLang="zh-CN" sz="2400">
                <a:latin typeface="Tahoma" panose="020B0604030504040204" pitchFamily="34" charset="0"/>
              </a:endParaRPr>
            </a:p>
          </p:txBody>
        </p:sp>
      </p:grpSp>
    </p:spTree>
  </p:cSld>
  <p:clrMapOvr>
    <a:masterClrMapping/>
  </p:clrMapOvr>
  <p:transition>
    <p:zoom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228600" y="381000"/>
            <a:ext cx="8686800" cy="990600"/>
          </a:xfrm>
        </p:spPr>
        <p:txBody>
          <a:bodyPr/>
          <a:lstStyle/>
          <a:p>
            <a:pPr eaLnBrk="1" hangingPunct="1"/>
            <a:r>
              <a:rPr lang="en-US" altLang="zh-CN" smtClean="0">
                <a:solidFill>
                  <a:srgbClr val="FF3300"/>
                </a:solidFill>
              </a:rPr>
              <a:t>What’s Computer Architecture?</a:t>
            </a:r>
          </a:p>
        </p:txBody>
      </p:sp>
      <p:sp>
        <p:nvSpPr>
          <p:cNvPr id="57347" name="Rectangle 3"/>
          <p:cNvSpPr>
            <a:spLocks noGrp="1" noChangeArrowheads="1"/>
          </p:cNvSpPr>
          <p:nvPr>
            <p:ph idx="1"/>
          </p:nvPr>
        </p:nvSpPr>
        <p:spPr>
          <a:xfrm>
            <a:off x="609600" y="1828800"/>
            <a:ext cx="8534400" cy="2362200"/>
          </a:xfrm>
        </p:spPr>
        <p:txBody>
          <a:bodyPr/>
          <a:lstStyle/>
          <a:p>
            <a:pPr marL="0" indent="0" eaLnBrk="1" hangingPunct="1">
              <a:buFont typeface="Wingdings" panose="05000000000000000000" pitchFamily="2" charset="2"/>
              <a:buNone/>
            </a:pPr>
            <a:r>
              <a:rPr lang="en-US" altLang="zh-CN" sz="2100" dirty="0" smtClean="0"/>
              <a:t>The attributes of a [computing] system as seen by the programmer, i.e., the conceptual structure and functional behavior, as distinct from the organization of the data flows and controls the logic design, and the physical implementation.</a:t>
            </a:r>
          </a:p>
          <a:p>
            <a:pPr marL="0" indent="0" eaLnBrk="1" hangingPunct="1">
              <a:buFont typeface="Wingdings" panose="05000000000000000000" pitchFamily="2" charset="2"/>
              <a:buNone/>
            </a:pPr>
            <a:r>
              <a:rPr lang="en-US" altLang="zh-CN" sz="2100" dirty="0" smtClean="0"/>
              <a:t>                Amdahl, </a:t>
            </a:r>
            <a:r>
              <a:rPr lang="en-US" altLang="zh-CN" sz="2100" dirty="0" err="1" smtClean="0"/>
              <a:t>Blaaw</a:t>
            </a:r>
            <a:r>
              <a:rPr lang="en-US" altLang="zh-CN" sz="2100" dirty="0" smtClean="0"/>
              <a:t>, and Brooks,  1964</a:t>
            </a:r>
          </a:p>
        </p:txBody>
      </p:sp>
      <p:sp>
        <p:nvSpPr>
          <p:cNvPr id="57348" name="Rectangle 4"/>
          <p:cNvSpPr>
            <a:spLocks noChangeArrowheads="1"/>
          </p:cNvSpPr>
          <p:nvPr/>
        </p:nvSpPr>
        <p:spPr bwMode="auto">
          <a:xfrm>
            <a:off x="3587750" y="4730750"/>
            <a:ext cx="3187700" cy="1511300"/>
          </a:xfrm>
          <a:prstGeom prst="rect">
            <a:avLst/>
          </a:prstGeom>
          <a:blipFill dpi="0" rotWithShape="0">
            <a:blip r:embed="rId3"/>
            <a:srcRect/>
            <a:tile tx="0" ty="0" sx="100000" sy="100000" flip="none" algn="tl"/>
          </a:blipFill>
          <a:ln w="12700">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7349" name="Line 5"/>
          <p:cNvSpPr>
            <a:spLocks noChangeShapeType="1"/>
          </p:cNvSpPr>
          <p:nvPr/>
        </p:nvSpPr>
        <p:spPr bwMode="auto">
          <a:xfrm flipV="1">
            <a:off x="3581400" y="4267200"/>
            <a:ext cx="5334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0" name="Line 6"/>
          <p:cNvSpPr>
            <a:spLocks noChangeShapeType="1"/>
          </p:cNvSpPr>
          <p:nvPr/>
        </p:nvSpPr>
        <p:spPr bwMode="auto">
          <a:xfrm>
            <a:off x="4114800" y="4267200"/>
            <a:ext cx="3048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1" name="Line 7"/>
          <p:cNvSpPr>
            <a:spLocks noChangeShapeType="1"/>
          </p:cNvSpPr>
          <p:nvPr/>
        </p:nvSpPr>
        <p:spPr bwMode="auto">
          <a:xfrm flipH="1">
            <a:off x="6781800" y="4267200"/>
            <a:ext cx="381000" cy="457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2" name="Line 8"/>
          <p:cNvSpPr>
            <a:spLocks noChangeShapeType="1"/>
          </p:cNvSpPr>
          <p:nvPr/>
        </p:nvSpPr>
        <p:spPr bwMode="auto">
          <a:xfrm>
            <a:off x="7162800" y="4267200"/>
            <a:ext cx="0" cy="1447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3" name="Line 9"/>
          <p:cNvSpPr>
            <a:spLocks noChangeShapeType="1"/>
          </p:cNvSpPr>
          <p:nvPr/>
        </p:nvSpPr>
        <p:spPr bwMode="auto">
          <a:xfrm flipH="1">
            <a:off x="6781800" y="5715000"/>
            <a:ext cx="381000" cy="533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6842" name="Rectangle 10"/>
          <p:cNvSpPr>
            <a:spLocks noChangeArrowheads="1"/>
          </p:cNvSpPr>
          <p:nvPr/>
        </p:nvSpPr>
        <p:spPr bwMode="auto">
          <a:xfrm>
            <a:off x="4432300" y="4292600"/>
            <a:ext cx="1870075" cy="404813"/>
          </a:xfrm>
          <a:prstGeom prst="rect">
            <a:avLst/>
          </a:prstGeom>
          <a:noFill/>
          <a:ln w="12700">
            <a:noFill/>
            <a:miter lim="800000"/>
          </a:ln>
          <a:effectLst/>
        </p:spPr>
        <p:txBody>
          <a:bodyPr wrap="none" lIns="63500" tIns="25400" rIns="63500" bIns="25400">
            <a:spAutoFit/>
          </a:bodyPr>
          <a:lstStyle/>
          <a:p>
            <a:pPr>
              <a:lnSpc>
                <a:spcPct val="97000"/>
              </a:lnSpc>
              <a:defRPr/>
            </a:pPr>
            <a:r>
              <a:rPr kumimoji="1" lang="en-US" altLang="zh-CN" b="1">
                <a:effectLst>
                  <a:outerShdw blurRad="38100" dist="38100" dir="2700000" algn="tl">
                    <a:srgbClr val="C0C0C0"/>
                  </a:outerShdw>
                </a:effectLst>
              </a:rPr>
              <a:t>SOFTWARE</a:t>
            </a:r>
          </a:p>
        </p:txBody>
      </p:sp>
      <p:sp>
        <p:nvSpPr>
          <p:cNvPr id="57355" name="Oval 11"/>
          <p:cNvSpPr>
            <a:spLocks noChangeArrowheads="1"/>
          </p:cNvSpPr>
          <p:nvPr/>
        </p:nvSpPr>
        <p:spPr bwMode="auto">
          <a:xfrm>
            <a:off x="4197350" y="5797550"/>
            <a:ext cx="368300" cy="2921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57356" name="Oval 12"/>
          <p:cNvSpPr>
            <a:spLocks noChangeArrowheads="1"/>
          </p:cNvSpPr>
          <p:nvPr/>
        </p:nvSpPr>
        <p:spPr bwMode="auto">
          <a:xfrm>
            <a:off x="5111750" y="5721350"/>
            <a:ext cx="292100" cy="2921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57357" name="Oval 13"/>
          <p:cNvSpPr>
            <a:spLocks noChangeArrowheads="1"/>
          </p:cNvSpPr>
          <p:nvPr/>
        </p:nvSpPr>
        <p:spPr bwMode="auto">
          <a:xfrm>
            <a:off x="5949950" y="5111750"/>
            <a:ext cx="292100" cy="292100"/>
          </a:xfrm>
          <a:prstGeom prst="ellipse">
            <a:avLst/>
          </a:prstGeom>
          <a:solidFill>
            <a:schemeClr val="bg1"/>
          </a:solidFill>
          <a:ln w="12700">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57358" name="Line 14"/>
          <p:cNvSpPr>
            <a:spLocks noChangeShapeType="1"/>
          </p:cNvSpPr>
          <p:nvPr/>
        </p:nvSpPr>
        <p:spPr bwMode="auto">
          <a:xfrm flipV="1">
            <a:off x="4419600" y="5715000"/>
            <a:ext cx="838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5"/>
          <p:cNvSpPr>
            <a:spLocks noChangeShapeType="1"/>
          </p:cNvSpPr>
          <p:nvPr/>
        </p:nvSpPr>
        <p:spPr bwMode="auto">
          <a:xfrm flipV="1">
            <a:off x="4495800" y="6096000"/>
            <a:ext cx="9144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6"/>
          <p:cNvSpPr>
            <a:spLocks noChangeShapeType="1"/>
          </p:cNvSpPr>
          <p:nvPr/>
        </p:nvSpPr>
        <p:spPr bwMode="auto">
          <a:xfrm flipV="1">
            <a:off x="5105400" y="5181600"/>
            <a:ext cx="8382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7"/>
          <p:cNvSpPr>
            <a:spLocks noChangeShapeType="1"/>
          </p:cNvSpPr>
          <p:nvPr/>
        </p:nvSpPr>
        <p:spPr bwMode="auto">
          <a:xfrm flipV="1">
            <a:off x="5486400" y="5410200"/>
            <a:ext cx="7620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Rectangle 18"/>
          <p:cNvSpPr>
            <a:spLocks noChangeArrowheads="1"/>
          </p:cNvSpPr>
          <p:nvPr/>
        </p:nvSpPr>
        <p:spPr bwMode="auto">
          <a:xfrm>
            <a:off x="4349750" y="5187950"/>
            <a:ext cx="825500" cy="36830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57363" name="Line 19"/>
          <p:cNvSpPr>
            <a:spLocks noChangeShapeType="1"/>
          </p:cNvSpPr>
          <p:nvPr/>
        </p:nvSpPr>
        <p:spPr bwMode="auto">
          <a:xfrm>
            <a:off x="4419600" y="5181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20"/>
          <p:cNvSpPr>
            <a:spLocks noChangeShapeType="1"/>
          </p:cNvSpPr>
          <p:nvPr/>
        </p:nvSpPr>
        <p:spPr bwMode="auto">
          <a:xfrm>
            <a:off x="4572000" y="5181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21"/>
          <p:cNvSpPr>
            <a:spLocks noChangeShapeType="1"/>
          </p:cNvSpPr>
          <p:nvPr/>
        </p:nvSpPr>
        <p:spPr bwMode="auto">
          <a:xfrm>
            <a:off x="4724400" y="5181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Line 22"/>
          <p:cNvSpPr>
            <a:spLocks noChangeShapeType="1"/>
          </p:cNvSpPr>
          <p:nvPr/>
        </p:nvSpPr>
        <p:spPr bwMode="auto">
          <a:xfrm>
            <a:off x="4953000" y="5181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7" name="Line 23"/>
          <p:cNvSpPr>
            <a:spLocks noChangeShapeType="1"/>
          </p:cNvSpPr>
          <p:nvPr/>
        </p:nvSpPr>
        <p:spPr bwMode="auto">
          <a:xfrm>
            <a:off x="5105400" y="5181600"/>
            <a:ext cx="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8" name="Line 24"/>
          <p:cNvSpPr>
            <a:spLocks noChangeShapeType="1"/>
          </p:cNvSpPr>
          <p:nvPr/>
        </p:nvSpPr>
        <p:spPr bwMode="auto">
          <a:xfrm flipV="1">
            <a:off x="6096000" y="5181600"/>
            <a:ext cx="76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25"/>
          <p:cNvSpPr>
            <a:spLocks noChangeShapeType="1"/>
          </p:cNvSpPr>
          <p:nvPr/>
        </p:nvSpPr>
        <p:spPr bwMode="auto">
          <a:xfrm flipH="1">
            <a:off x="5181600" y="5867400"/>
            <a:ext cx="762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6"/>
          <p:cNvSpPr>
            <a:spLocks noChangeShapeType="1"/>
          </p:cNvSpPr>
          <p:nvPr/>
        </p:nvSpPr>
        <p:spPr bwMode="auto">
          <a:xfrm flipV="1">
            <a:off x="4343400" y="5867400"/>
            <a:ext cx="2286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Oval 27"/>
          <p:cNvSpPr>
            <a:spLocks noChangeArrowheads="1"/>
          </p:cNvSpPr>
          <p:nvPr/>
        </p:nvSpPr>
        <p:spPr bwMode="auto">
          <a:xfrm>
            <a:off x="6330950" y="5568950"/>
            <a:ext cx="215900" cy="1397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7372" name="Line 28"/>
          <p:cNvSpPr>
            <a:spLocks noChangeShapeType="1"/>
          </p:cNvSpPr>
          <p:nvPr/>
        </p:nvSpPr>
        <p:spPr bwMode="auto">
          <a:xfrm>
            <a:off x="6400800" y="5715000"/>
            <a:ext cx="0"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Line 29"/>
          <p:cNvSpPr>
            <a:spLocks noChangeShapeType="1"/>
          </p:cNvSpPr>
          <p:nvPr/>
        </p:nvSpPr>
        <p:spPr bwMode="auto">
          <a:xfrm flipH="1">
            <a:off x="6248400" y="59436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Line 30"/>
          <p:cNvSpPr>
            <a:spLocks noChangeShapeType="1"/>
          </p:cNvSpPr>
          <p:nvPr/>
        </p:nvSpPr>
        <p:spPr bwMode="auto">
          <a:xfrm>
            <a:off x="6248400" y="6096000"/>
            <a:ext cx="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5" name="Line 31"/>
          <p:cNvSpPr>
            <a:spLocks noChangeShapeType="1"/>
          </p:cNvSpPr>
          <p:nvPr/>
        </p:nvSpPr>
        <p:spPr bwMode="auto">
          <a:xfrm>
            <a:off x="6400800" y="5943600"/>
            <a:ext cx="1524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6" name="Line 32"/>
          <p:cNvSpPr>
            <a:spLocks noChangeShapeType="1"/>
          </p:cNvSpPr>
          <p:nvPr/>
        </p:nvSpPr>
        <p:spPr bwMode="auto">
          <a:xfrm flipH="1">
            <a:off x="6477000" y="6096000"/>
            <a:ext cx="76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7" name="Line 33"/>
          <p:cNvSpPr>
            <a:spLocks noChangeShapeType="1"/>
          </p:cNvSpPr>
          <p:nvPr/>
        </p:nvSpPr>
        <p:spPr bwMode="auto">
          <a:xfrm flipH="1">
            <a:off x="6324600" y="5791200"/>
            <a:ext cx="762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8" name="Line 34"/>
          <p:cNvSpPr>
            <a:spLocks noChangeShapeType="1"/>
          </p:cNvSpPr>
          <p:nvPr/>
        </p:nvSpPr>
        <p:spPr bwMode="auto">
          <a:xfrm flipH="1" flipV="1">
            <a:off x="6172200" y="5791200"/>
            <a:ext cx="152400" cy="762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9" name="Line 35"/>
          <p:cNvSpPr>
            <a:spLocks noChangeShapeType="1"/>
          </p:cNvSpPr>
          <p:nvPr/>
        </p:nvSpPr>
        <p:spPr bwMode="auto">
          <a:xfrm flipH="1" flipV="1">
            <a:off x="6172200" y="5638800"/>
            <a:ext cx="228600" cy="152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676400" y="944563"/>
            <a:ext cx="5975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t>1.2</a:t>
            </a:r>
            <a:r>
              <a:rPr lang="zh-CN" altLang="en-US" b="1"/>
              <a:t>计算机系统结构、组成与实现</a:t>
            </a:r>
          </a:p>
        </p:txBody>
      </p:sp>
      <p:sp>
        <p:nvSpPr>
          <p:cNvPr id="33795" name="Text Box 3"/>
          <p:cNvSpPr txBox="1">
            <a:spLocks noChangeArrowheads="1"/>
          </p:cNvSpPr>
          <p:nvPr/>
        </p:nvSpPr>
        <p:spPr bwMode="auto">
          <a:xfrm>
            <a:off x="685800" y="1676400"/>
            <a:ext cx="8077200"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en-US" altLang="zh-CN" sz="2400" b="1"/>
              <a:t>1.2.1</a:t>
            </a:r>
            <a:r>
              <a:rPr lang="zh-CN" altLang="en-US" sz="2400" b="1"/>
              <a:t>　计算机系统结构、组成、实现的定义和内涵</a:t>
            </a:r>
          </a:p>
          <a:p>
            <a:pPr eaLnBrk="1" hangingPunct="1">
              <a:spcBef>
                <a:spcPct val="0"/>
              </a:spcBef>
              <a:buFontTx/>
              <a:buNone/>
            </a:pPr>
            <a:r>
              <a:rPr lang="zh-CN" altLang="en-US" sz="2400" b="1"/>
              <a:t>　　</a:t>
            </a:r>
            <a:r>
              <a:rPr lang="zh-CN" altLang="en-US" sz="2400" b="1">
                <a:solidFill>
                  <a:srgbClr val="FF0000"/>
                </a:solidFill>
              </a:rPr>
              <a:t>计算机系统结构</a:t>
            </a:r>
            <a:r>
              <a:rPr lang="zh-CN" altLang="en-US" sz="2400" b="1">
                <a:solidFill>
                  <a:srgbClr val="002060"/>
                </a:solidFill>
              </a:rPr>
              <a:t>（</a:t>
            </a:r>
            <a:r>
              <a:rPr lang="en-US" altLang="zh-CN" sz="2400" b="1">
                <a:solidFill>
                  <a:srgbClr val="002060"/>
                </a:solidFill>
              </a:rPr>
              <a:t> System Architecture</a:t>
            </a:r>
            <a:r>
              <a:rPr lang="zh-CN" altLang="en-US" sz="2400" b="1">
                <a:solidFill>
                  <a:srgbClr val="002060"/>
                </a:solidFill>
              </a:rPr>
              <a:t>）</a:t>
            </a:r>
            <a:r>
              <a:rPr lang="zh-CN" altLang="en-US" sz="2400" b="1"/>
              <a:t>是对计算机系统中各机器级之间界面的划分和定义，以及对各级界面上、下的功能进行分配。</a:t>
            </a:r>
            <a:endParaRPr lang="en-US" altLang="zh-CN" sz="2400" b="1"/>
          </a:p>
          <a:p>
            <a:pPr algn="r" eaLnBrk="1" hangingPunct="1">
              <a:spcBef>
                <a:spcPct val="0"/>
              </a:spcBef>
              <a:buFontTx/>
              <a:buNone/>
            </a:pPr>
            <a:r>
              <a:rPr lang="en-US" altLang="zh-CN" sz="2400" b="1">
                <a:solidFill>
                  <a:srgbClr val="002060"/>
                </a:solidFill>
              </a:rPr>
              <a:t>        </a:t>
            </a:r>
            <a:r>
              <a:rPr lang="en-US" altLang="zh-CN" sz="2400" b="1">
                <a:solidFill>
                  <a:srgbClr val="FF0000"/>
                </a:solidFill>
              </a:rPr>
              <a:t>——</a:t>
            </a:r>
            <a:r>
              <a:rPr lang="zh-CN" altLang="en-US" sz="2400" b="1">
                <a:solidFill>
                  <a:srgbClr val="FF0000"/>
                </a:solidFill>
              </a:rPr>
              <a:t>广义的定义</a:t>
            </a:r>
            <a:endParaRPr lang="en-US" altLang="zh-CN" sz="2400" b="1">
              <a:solidFill>
                <a:srgbClr val="002060"/>
              </a:solidFill>
            </a:endParaRPr>
          </a:p>
          <a:p>
            <a:pPr eaLnBrk="1" hangingPunct="1">
              <a:spcBef>
                <a:spcPct val="0"/>
              </a:spcBef>
              <a:buFontTx/>
              <a:buNone/>
            </a:pPr>
            <a:r>
              <a:rPr lang="zh-CN" altLang="en-US" sz="2400" b="1">
                <a:solidFill>
                  <a:srgbClr val="002060"/>
                </a:solidFill>
              </a:rPr>
              <a:t>           </a:t>
            </a:r>
            <a:r>
              <a:rPr lang="zh-CN" altLang="en-US" sz="2400" b="1">
                <a:solidFill>
                  <a:srgbClr val="FF0000"/>
                </a:solidFill>
              </a:rPr>
              <a:t> 注意：不同角度看到的系统不同。</a:t>
            </a:r>
            <a:endParaRPr lang="en-US" altLang="zh-CN" sz="2400" b="1">
              <a:solidFill>
                <a:srgbClr val="002060"/>
              </a:solidFill>
            </a:endParaRPr>
          </a:p>
          <a:p>
            <a:pPr eaLnBrk="1" hangingPunct="1">
              <a:spcBef>
                <a:spcPct val="0"/>
              </a:spcBef>
              <a:buFontTx/>
              <a:buNone/>
            </a:pPr>
            <a:r>
              <a:rPr lang="en-US" altLang="zh-CN" sz="2400" b="1">
                <a:solidFill>
                  <a:srgbClr val="002060"/>
                </a:solidFill>
              </a:rPr>
              <a:t>          </a:t>
            </a:r>
            <a:r>
              <a:rPr lang="zh-CN" altLang="en-US" sz="2400" b="1"/>
              <a:t>（高级语言程序员与机器语言程序员）</a:t>
            </a:r>
            <a:r>
              <a:rPr lang="zh-CN" altLang="en-US" sz="2400" b="1">
                <a:solidFill>
                  <a:srgbClr val="002060"/>
                </a:solidFill>
              </a:rPr>
              <a:t>。 </a:t>
            </a:r>
            <a:endParaRPr lang="en-US" altLang="zh-CN" sz="2400" b="1">
              <a:solidFill>
                <a:srgbClr val="002060"/>
              </a:solidFill>
            </a:endParaRPr>
          </a:p>
          <a:p>
            <a:pPr eaLnBrk="1" hangingPunct="1">
              <a:spcBef>
                <a:spcPct val="0"/>
              </a:spcBef>
              <a:buFontTx/>
              <a:buNone/>
            </a:pPr>
            <a:r>
              <a:rPr lang="en-US" altLang="zh-CN" sz="2400" b="1">
                <a:solidFill>
                  <a:srgbClr val="002060"/>
                </a:solidFill>
              </a:rPr>
              <a:t>     </a:t>
            </a:r>
            <a:r>
              <a:rPr lang="en-US" altLang="zh-CN" sz="2400" b="1"/>
              <a:t>1964</a:t>
            </a:r>
            <a:r>
              <a:rPr lang="zh-CN" altLang="en-US" sz="2400" b="1"/>
              <a:t>年，</a:t>
            </a:r>
            <a:r>
              <a:rPr lang="en-US" altLang="zh-CN" sz="2400" b="1"/>
              <a:t>IBM/360</a:t>
            </a:r>
            <a:r>
              <a:rPr lang="zh-CN" altLang="en-US" sz="2400" b="1"/>
              <a:t>系列机的总设计工程师</a:t>
            </a:r>
            <a:r>
              <a:rPr lang="en-US" altLang="zh-CN" sz="2400" b="1"/>
              <a:t>G.M.Amdahl</a:t>
            </a:r>
            <a:r>
              <a:rPr lang="zh-CN" altLang="en-US" sz="2400" b="1"/>
              <a:t>等人提出：</a:t>
            </a:r>
            <a:endParaRPr lang="en-US" altLang="zh-CN" sz="2400" b="1"/>
          </a:p>
          <a:p>
            <a:pPr eaLnBrk="1" hangingPunct="1">
              <a:spcBef>
                <a:spcPct val="0"/>
              </a:spcBef>
              <a:buFontTx/>
              <a:buNone/>
            </a:pPr>
            <a:r>
              <a:rPr lang="en-US" altLang="zh-CN" sz="2400" b="1"/>
              <a:t>            </a:t>
            </a:r>
            <a:r>
              <a:rPr lang="zh-CN" altLang="en-US" sz="2400" b="1"/>
              <a:t>是从机器语言程序员的角度所看到的系统的属性，即概念上的结构和功能上的行为。也称体系结构。 </a:t>
            </a:r>
            <a:endParaRPr lang="en-US" altLang="zh-CN" sz="2400" b="1"/>
          </a:p>
          <a:p>
            <a:pPr algn="r" eaLnBrk="1" hangingPunct="1">
              <a:spcBef>
                <a:spcPct val="0"/>
              </a:spcBef>
              <a:buFontTx/>
              <a:buNone/>
            </a:pPr>
            <a:r>
              <a:rPr lang="en-US" altLang="zh-CN" sz="2400" b="1">
                <a:solidFill>
                  <a:srgbClr val="FF0000"/>
                </a:solidFill>
              </a:rPr>
              <a:t>——</a:t>
            </a:r>
            <a:r>
              <a:rPr lang="zh-CN" altLang="en-US" sz="2400" b="1">
                <a:solidFill>
                  <a:srgbClr val="FF0000"/>
                </a:solidFill>
              </a:rPr>
              <a:t>狭义的定义</a:t>
            </a:r>
            <a:endParaRPr lang="zh-CN" altLang="en-US" sz="2400" b="1"/>
          </a:p>
        </p:txBody>
      </p:sp>
    </p:spTree>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685800" y="1000125"/>
            <a:ext cx="7772400" cy="5095875"/>
          </a:xfrm>
        </p:spPr>
        <p:txBody>
          <a:bodyPr/>
          <a:lstStyle/>
          <a:p>
            <a:pPr eaLnBrk="1" hangingPunct="1">
              <a:buFontTx/>
              <a:buNone/>
            </a:pPr>
            <a:r>
              <a:rPr lang="zh-CN" altLang="en-US" sz="2600" b="1" smtClean="0">
                <a:solidFill>
                  <a:srgbClr val="FF0000"/>
                </a:solidFill>
              </a:rPr>
              <a:t>计算机系统结构（狭义即本书）：</a:t>
            </a:r>
            <a:endParaRPr lang="en-US" altLang="zh-CN" sz="2600" b="1" smtClean="0">
              <a:solidFill>
                <a:srgbClr val="FF0000"/>
              </a:solidFill>
            </a:endParaRPr>
          </a:p>
          <a:p>
            <a:pPr eaLnBrk="1" hangingPunct="1">
              <a:buFontTx/>
              <a:buNone/>
            </a:pPr>
            <a:r>
              <a:rPr lang="en-US" altLang="zh-CN" sz="2600" b="1" smtClean="0">
                <a:solidFill>
                  <a:srgbClr val="FF0000"/>
                </a:solidFill>
              </a:rPr>
              <a:t>         </a:t>
            </a:r>
            <a:r>
              <a:rPr lang="zh-CN" altLang="en-US" sz="2600" b="1" smtClean="0">
                <a:solidFill>
                  <a:srgbClr val="FF0000"/>
                </a:solidFill>
              </a:rPr>
              <a:t>概念性结构：软、硬件功能的分配。</a:t>
            </a:r>
            <a:endParaRPr lang="en-US" altLang="zh-CN" sz="2600" b="1" smtClean="0">
              <a:solidFill>
                <a:srgbClr val="FF0000"/>
              </a:solidFill>
            </a:endParaRPr>
          </a:p>
          <a:p>
            <a:pPr eaLnBrk="1" hangingPunct="1">
              <a:buFontTx/>
              <a:buNone/>
            </a:pPr>
            <a:r>
              <a:rPr lang="en-US" altLang="zh-CN" sz="2600" b="1" smtClean="0">
                <a:solidFill>
                  <a:srgbClr val="FF0000"/>
                </a:solidFill>
              </a:rPr>
              <a:t>         </a:t>
            </a:r>
            <a:r>
              <a:rPr lang="zh-CN" altLang="en-US" sz="2600" b="1" smtClean="0">
                <a:solidFill>
                  <a:srgbClr val="FF0000"/>
                </a:solidFill>
              </a:rPr>
              <a:t>功能特性：软、硬件之间的界面</a:t>
            </a:r>
            <a:r>
              <a:rPr lang="zh-CN" altLang="en-US" sz="2600" b="1" smtClean="0"/>
              <a:t>。</a:t>
            </a:r>
            <a:endParaRPr lang="en-US" altLang="zh-CN" sz="2600" b="1" smtClean="0"/>
          </a:p>
          <a:p>
            <a:pPr algn="r" eaLnBrk="1" hangingPunct="1">
              <a:buFontTx/>
              <a:buNone/>
            </a:pPr>
            <a:r>
              <a:rPr lang="en-US" altLang="zh-CN" sz="2600" b="1" smtClean="0">
                <a:solidFill>
                  <a:srgbClr val="002060"/>
                </a:solidFill>
              </a:rPr>
              <a:t> ——</a:t>
            </a:r>
            <a:r>
              <a:rPr lang="zh-CN" altLang="en-US" sz="2600" b="1" smtClean="0">
                <a:solidFill>
                  <a:srgbClr val="002060"/>
                </a:solidFill>
              </a:rPr>
              <a:t>从机器语言程序员的角度</a:t>
            </a:r>
            <a:endParaRPr lang="en-US" altLang="zh-CN" sz="2600" b="1" smtClean="0">
              <a:solidFill>
                <a:srgbClr val="002060"/>
              </a:solidFill>
            </a:endParaRPr>
          </a:p>
          <a:p>
            <a:pPr eaLnBrk="1" hangingPunct="1">
              <a:buFontTx/>
              <a:buNone/>
            </a:pPr>
            <a:r>
              <a:rPr lang="zh-CN" altLang="en-US" sz="2600" b="1" smtClean="0">
                <a:solidFill>
                  <a:srgbClr val="FF0000"/>
                </a:solidFill>
              </a:rPr>
              <a:t>透明性：</a:t>
            </a:r>
            <a:endParaRPr lang="en-US" altLang="zh-CN" sz="2600" b="1" smtClean="0">
              <a:solidFill>
                <a:srgbClr val="002060"/>
              </a:solidFill>
            </a:endParaRPr>
          </a:p>
          <a:p>
            <a:pPr eaLnBrk="1" hangingPunct="1">
              <a:buFontTx/>
              <a:buNone/>
            </a:pPr>
            <a:r>
              <a:rPr lang="en-US" altLang="zh-CN" sz="2600" b="1" smtClean="0">
                <a:solidFill>
                  <a:srgbClr val="002060"/>
                </a:solidFill>
              </a:rPr>
              <a:t>         </a:t>
            </a:r>
            <a:r>
              <a:rPr lang="zh-CN" altLang="en-US" sz="2600" b="1" smtClean="0"/>
              <a:t>有些级别的属性从某个角度是看不到的，简称透明。</a:t>
            </a:r>
            <a:endParaRPr lang="en-US" altLang="zh-CN" sz="2600" b="1" smtClean="0"/>
          </a:p>
          <a:p>
            <a:pPr algn="r" eaLnBrk="1" hangingPunct="1">
              <a:buFontTx/>
              <a:buNone/>
            </a:pPr>
            <a:r>
              <a:rPr lang="en-US" altLang="zh-CN" sz="2600" b="1" smtClean="0">
                <a:solidFill>
                  <a:srgbClr val="002060"/>
                </a:solidFill>
              </a:rPr>
              <a:t>——</a:t>
            </a:r>
            <a:r>
              <a:rPr lang="zh-CN" altLang="en-US" sz="2600" b="1" smtClean="0">
                <a:solidFill>
                  <a:srgbClr val="002060"/>
                </a:solidFill>
              </a:rPr>
              <a:t>不同角度看到的属性不同。</a:t>
            </a:r>
            <a:endParaRPr lang="en-US" altLang="zh-CN" sz="2600" b="1" smtClean="0">
              <a:solidFill>
                <a:srgbClr val="002060"/>
              </a:solidFill>
            </a:endParaRPr>
          </a:p>
          <a:p>
            <a:pPr eaLnBrk="1" hangingPunct="1">
              <a:buFontTx/>
              <a:buNone/>
            </a:pPr>
            <a:r>
              <a:rPr lang="zh-CN" altLang="en-US" sz="2600" b="1" smtClean="0">
                <a:solidFill>
                  <a:srgbClr val="FF0000"/>
                </a:solidFill>
              </a:rPr>
              <a:t>好处：</a:t>
            </a:r>
            <a:r>
              <a:rPr lang="zh-CN" altLang="en-US" sz="2600" b="1" smtClean="0"/>
              <a:t>简化该级设计，但无法控制，可能带来不同影响。</a:t>
            </a:r>
            <a:endParaRPr lang="en-US" altLang="zh-CN" sz="2600" b="1" smtClean="0"/>
          </a:p>
          <a:p>
            <a:pPr algn="r" eaLnBrk="1" hangingPunct="1">
              <a:buFontTx/>
              <a:buNone/>
            </a:pPr>
            <a:r>
              <a:rPr lang="en-US" altLang="zh-CN" sz="2600" b="1" smtClean="0">
                <a:solidFill>
                  <a:srgbClr val="002060"/>
                </a:solidFill>
              </a:rPr>
              <a:t>——</a:t>
            </a:r>
            <a:r>
              <a:rPr lang="zh-CN" altLang="en-US" sz="2600" b="1" smtClean="0">
                <a:solidFill>
                  <a:srgbClr val="002060"/>
                </a:solidFill>
              </a:rPr>
              <a:t>正确设计取舍。</a:t>
            </a:r>
            <a:endParaRPr lang="en-US" altLang="zh-CN" sz="2600" b="1" smtClean="0">
              <a:solidFill>
                <a:srgbClr val="002060"/>
              </a:solidFill>
            </a:endParaRPr>
          </a:p>
          <a:p>
            <a:pPr eaLnBrk="1" hangingPunct="1">
              <a:buFontTx/>
              <a:buNone/>
            </a:pPr>
            <a:endParaRPr lang="en-US" altLang="zh-CN" sz="2600" b="1" smtClean="0"/>
          </a:p>
          <a:p>
            <a:pPr eaLnBrk="1" hangingPunct="1">
              <a:lnSpc>
                <a:spcPct val="80000"/>
              </a:lnSpc>
              <a:buFontTx/>
              <a:buNone/>
            </a:pPr>
            <a:endParaRPr lang="en-US" altLang="zh-CN" sz="2600" smtClean="0">
              <a:solidFill>
                <a:schemeClr val="hlink"/>
              </a:solidFill>
            </a:endParaRPr>
          </a:p>
          <a:p>
            <a:pPr eaLnBrk="1" hangingPunct="1">
              <a:lnSpc>
                <a:spcPct val="80000"/>
              </a:lnSpc>
              <a:buFontTx/>
              <a:buNone/>
            </a:pPr>
            <a:r>
              <a:rPr lang="en-US" altLang="zh-CN" sz="2600" smtClean="0">
                <a:solidFill>
                  <a:schemeClr val="hlink"/>
                </a:solidFill>
              </a:rPr>
              <a:t>     </a:t>
            </a:r>
          </a:p>
        </p:txBody>
      </p:sp>
    </p:spTree>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idx="1"/>
          </p:nvPr>
        </p:nvSpPr>
        <p:spPr>
          <a:xfrm>
            <a:off x="685800" y="1000125"/>
            <a:ext cx="7772400" cy="5095875"/>
          </a:xfrm>
        </p:spPr>
        <p:txBody>
          <a:bodyPr/>
          <a:lstStyle/>
          <a:p>
            <a:pPr eaLnBrk="1" hangingPunct="1">
              <a:buFontTx/>
              <a:buNone/>
            </a:pPr>
            <a:r>
              <a:rPr lang="zh-CN" altLang="en-US" sz="2600" b="1" smtClean="0">
                <a:solidFill>
                  <a:srgbClr val="002060"/>
                </a:solidFill>
              </a:rPr>
              <a:t>通用计算机的系统结构属性：</a:t>
            </a:r>
            <a:endParaRPr lang="en-US" altLang="zh-CN" sz="2600" b="1" smtClean="0">
              <a:solidFill>
                <a:srgbClr val="002060"/>
              </a:solidFill>
            </a:endParaRPr>
          </a:p>
          <a:p>
            <a:pPr eaLnBrk="1" hangingPunct="1"/>
            <a:r>
              <a:rPr lang="zh-CN" altLang="en-US" sz="2600" b="1" smtClean="0">
                <a:solidFill>
                  <a:srgbClr val="002060"/>
                </a:solidFill>
              </a:rPr>
              <a:t>数据表示</a:t>
            </a:r>
            <a:r>
              <a:rPr lang="zh-CN" altLang="en-US" sz="2600" b="1" smtClean="0"/>
              <a:t>：硬件直接认别和处理的数据类型</a:t>
            </a:r>
          </a:p>
          <a:p>
            <a:pPr eaLnBrk="1" hangingPunct="1"/>
            <a:r>
              <a:rPr lang="zh-CN" altLang="en-US" sz="2600" b="1" smtClean="0">
                <a:solidFill>
                  <a:srgbClr val="002060"/>
                </a:solidFill>
              </a:rPr>
              <a:t>寻址技术</a:t>
            </a:r>
            <a:r>
              <a:rPr lang="zh-CN" altLang="en-US" sz="2600" b="1" smtClean="0"/>
              <a:t>：编址方式、寻址方式和定位方式</a:t>
            </a:r>
          </a:p>
          <a:p>
            <a:pPr eaLnBrk="1" hangingPunct="1"/>
            <a:r>
              <a:rPr lang="zh-CN" altLang="en-US" sz="2600" b="1" smtClean="0">
                <a:solidFill>
                  <a:srgbClr val="002060"/>
                </a:solidFill>
              </a:rPr>
              <a:t>寄存器定义</a:t>
            </a:r>
            <a:r>
              <a:rPr lang="zh-CN" altLang="en-US" sz="2600" b="1" smtClean="0"/>
              <a:t>：寄存器的定义、数量和使用规则</a:t>
            </a:r>
          </a:p>
          <a:p>
            <a:pPr eaLnBrk="1" hangingPunct="1"/>
            <a:r>
              <a:rPr lang="zh-CN" altLang="en-US" sz="2600" b="1" smtClean="0">
                <a:solidFill>
                  <a:srgbClr val="002060"/>
                </a:solidFill>
              </a:rPr>
              <a:t>指令系统</a:t>
            </a:r>
            <a:r>
              <a:rPr lang="zh-CN" altLang="en-US" sz="2600" b="1" smtClean="0"/>
              <a:t>：指令的操作类型、格式、排序等</a:t>
            </a:r>
          </a:p>
          <a:p>
            <a:pPr eaLnBrk="1" hangingPunct="1"/>
            <a:r>
              <a:rPr lang="zh-CN" altLang="en-US" sz="2600" b="1" smtClean="0">
                <a:solidFill>
                  <a:srgbClr val="002060"/>
                </a:solidFill>
              </a:rPr>
              <a:t>存储系统</a:t>
            </a:r>
            <a:r>
              <a:rPr lang="zh-CN" altLang="en-US" sz="2600" b="1" smtClean="0"/>
              <a:t>：要求速度高、容量大、价格便宜</a:t>
            </a:r>
          </a:p>
          <a:p>
            <a:pPr eaLnBrk="1" hangingPunct="1"/>
            <a:r>
              <a:rPr lang="zh-CN" altLang="en-US" sz="2600" b="1" smtClean="0">
                <a:solidFill>
                  <a:srgbClr val="002060"/>
                </a:solidFill>
              </a:rPr>
              <a:t>中断系统</a:t>
            </a:r>
            <a:r>
              <a:rPr lang="zh-CN" altLang="en-US" sz="2600" b="1" smtClean="0"/>
              <a:t>：中断类型、中断级别和响应方式</a:t>
            </a:r>
          </a:p>
          <a:p>
            <a:pPr eaLnBrk="1" hangingPunct="1"/>
            <a:r>
              <a:rPr lang="zh-CN" altLang="en-US" sz="2600" b="1" smtClean="0">
                <a:solidFill>
                  <a:srgbClr val="002060"/>
                </a:solidFill>
              </a:rPr>
              <a:t>输入输出系统</a:t>
            </a:r>
            <a:r>
              <a:rPr lang="zh-CN" altLang="en-US" sz="2600" b="1" smtClean="0"/>
              <a:t>：数据交换方式、交换过程控制</a:t>
            </a:r>
          </a:p>
          <a:p>
            <a:pPr eaLnBrk="1" hangingPunct="1"/>
            <a:r>
              <a:rPr lang="zh-CN" altLang="en-US" sz="2600" b="1" smtClean="0">
                <a:solidFill>
                  <a:srgbClr val="002060"/>
                </a:solidFill>
              </a:rPr>
              <a:t>机器工作状态</a:t>
            </a:r>
            <a:r>
              <a:rPr lang="zh-CN" altLang="en-US" sz="2600" b="1" smtClean="0"/>
              <a:t>：定义和切换方式，如内核态、执行态、管理态和用户态</a:t>
            </a:r>
            <a:endParaRPr lang="en-US" altLang="zh-CN" sz="2600" b="1" smtClean="0"/>
          </a:p>
          <a:p>
            <a:pPr eaLnBrk="1" hangingPunct="1"/>
            <a:r>
              <a:rPr lang="zh-CN" altLang="en-US" sz="2600" b="1" smtClean="0">
                <a:solidFill>
                  <a:srgbClr val="002060"/>
                </a:solidFill>
              </a:rPr>
              <a:t>系统信息保护</a:t>
            </a:r>
            <a:r>
              <a:rPr lang="zh-CN" altLang="en-US" sz="2600" b="1" smtClean="0"/>
              <a:t>：保护方式和保护机构等。</a:t>
            </a: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42938" y="642938"/>
            <a:ext cx="7772400" cy="1143000"/>
          </a:xfrm>
        </p:spPr>
        <p:txBody>
          <a:bodyPr/>
          <a:lstStyle/>
          <a:p>
            <a:pPr algn="l" eaLnBrk="1" hangingPunct="1"/>
            <a:r>
              <a:rPr lang="zh-CN" altLang="en-US" sz="3200" b="1" smtClean="0">
                <a:solidFill>
                  <a:srgbClr val="FF0000"/>
                </a:solidFill>
              </a:rPr>
              <a:t>计算机组成（</a:t>
            </a:r>
            <a:r>
              <a:rPr lang="en-US" altLang="zh-CN" sz="3200" b="1" smtClean="0">
                <a:solidFill>
                  <a:srgbClr val="FF0000"/>
                </a:solidFill>
              </a:rPr>
              <a:t>Computer Organization</a:t>
            </a:r>
            <a:r>
              <a:rPr lang="zh-CN" altLang="en-US" sz="3200" b="1" smtClean="0">
                <a:solidFill>
                  <a:srgbClr val="FF0000"/>
                </a:solidFill>
              </a:rPr>
              <a:t>）</a:t>
            </a:r>
          </a:p>
        </p:txBody>
      </p:sp>
      <p:sp>
        <p:nvSpPr>
          <p:cNvPr id="38915" name="Rectangle 3"/>
          <p:cNvSpPr>
            <a:spLocks noGrp="1" noChangeArrowheads="1"/>
          </p:cNvSpPr>
          <p:nvPr>
            <p:ph idx="1"/>
          </p:nvPr>
        </p:nvSpPr>
        <p:spPr/>
        <p:txBody>
          <a:bodyPr/>
          <a:lstStyle/>
          <a:p>
            <a:pPr eaLnBrk="1" hangingPunct="1">
              <a:buFontTx/>
              <a:buNone/>
            </a:pPr>
            <a:r>
              <a:rPr lang="zh-CN" altLang="en-US" sz="2600" b="1" smtClean="0"/>
              <a:t>    系统结构的逻辑实现，包括机器级内部的数据流和控制流的组成以及逻辑设计等。</a:t>
            </a:r>
            <a:endParaRPr lang="en-US" altLang="zh-CN" sz="2600" b="1" smtClean="0"/>
          </a:p>
          <a:p>
            <a:pPr eaLnBrk="1" hangingPunct="1">
              <a:buFontTx/>
              <a:buNone/>
            </a:pPr>
            <a:r>
              <a:rPr lang="zh-CN" altLang="en-US" sz="2600" b="1" smtClean="0"/>
              <a:t>     研究内容：再所希望的信价比下，怎样更合理地把各种设备和部件组织成计算机，来实现确定的系统结构。</a:t>
            </a:r>
            <a:endParaRPr lang="en-US" altLang="zh-CN" sz="2600" b="1" smtClean="0"/>
          </a:p>
        </p:txBody>
      </p:sp>
    </p:spTree>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zh-CN" altLang="en-US" sz="3200" b="1" smtClean="0">
                <a:solidFill>
                  <a:srgbClr val="FF0000"/>
                </a:solidFill>
              </a:rPr>
              <a:t>计算机实现（</a:t>
            </a:r>
            <a:r>
              <a:rPr lang="en-US" altLang="zh-CN" sz="3200" b="1" smtClean="0">
                <a:solidFill>
                  <a:srgbClr val="FF0000"/>
                </a:solidFill>
              </a:rPr>
              <a:t>Computer Implementation</a:t>
            </a:r>
            <a:r>
              <a:rPr lang="zh-CN" altLang="en-US" sz="3200" b="1" smtClean="0">
                <a:solidFill>
                  <a:srgbClr val="FF0000"/>
                </a:solidFill>
              </a:rPr>
              <a:t>）</a:t>
            </a:r>
          </a:p>
        </p:txBody>
      </p:sp>
      <p:sp>
        <p:nvSpPr>
          <p:cNvPr id="40963" name="Rectangle 3"/>
          <p:cNvSpPr>
            <a:spLocks noGrp="1" noChangeArrowheads="1"/>
          </p:cNvSpPr>
          <p:nvPr>
            <p:ph idx="1"/>
          </p:nvPr>
        </p:nvSpPr>
        <p:spPr/>
        <p:txBody>
          <a:bodyPr/>
          <a:lstStyle/>
          <a:p>
            <a:pPr eaLnBrk="1" hangingPunct="1">
              <a:buFontTx/>
              <a:buNone/>
            </a:pPr>
            <a:r>
              <a:rPr lang="zh-CN" altLang="en-US" sz="2600" b="1" smtClean="0"/>
              <a:t>    计算机组成的物理实现</a:t>
            </a:r>
          </a:p>
          <a:p>
            <a:pPr eaLnBrk="1" hangingPunct="1">
              <a:buFontTx/>
              <a:buNone/>
            </a:pPr>
            <a:r>
              <a:rPr lang="zh-CN" altLang="en-US" sz="2600" b="1" smtClean="0"/>
              <a:t>    </a:t>
            </a:r>
            <a:endParaRPr lang="en-US" altLang="zh-CN" sz="2600" b="1" smtClean="0"/>
          </a:p>
          <a:p>
            <a:pPr eaLnBrk="1" hangingPunct="1">
              <a:buFontTx/>
              <a:buNone/>
            </a:pPr>
            <a:r>
              <a:rPr lang="en-US" altLang="zh-CN" sz="2600" b="1" smtClean="0"/>
              <a:t>    </a:t>
            </a:r>
            <a:r>
              <a:rPr lang="zh-CN" altLang="en-US" sz="2600" b="1" smtClean="0"/>
              <a:t>研究各部件的物理结构、机器的制造技术和工艺等，是计算机组成的物理实现。它着眼于器件技术和微组装技术。</a:t>
            </a: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zh-CN" altLang="en-US" smtClean="0">
                <a:latin typeface="黑体" panose="02010609060101010101" pitchFamily="49" charset="-122"/>
              </a:rPr>
              <a:t>举例</a:t>
            </a:r>
            <a:endParaRPr lang="en-US" altLang="zh-CN" smtClean="0">
              <a:latin typeface="黑体" panose="02010609060101010101" pitchFamily="49" charset="-122"/>
            </a:endParaRPr>
          </a:p>
        </p:txBody>
      </p:sp>
      <p:sp>
        <p:nvSpPr>
          <p:cNvPr id="43011" name="Rectangle 3"/>
          <p:cNvSpPr>
            <a:spLocks noGrp="1" noChangeArrowheads="1"/>
          </p:cNvSpPr>
          <p:nvPr>
            <p:ph idx="1"/>
          </p:nvPr>
        </p:nvSpPr>
        <p:spPr/>
        <p:txBody>
          <a:bodyPr/>
          <a:lstStyle/>
          <a:p>
            <a:pPr eaLnBrk="1" hangingPunct="1">
              <a:lnSpc>
                <a:spcPct val="90000"/>
              </a:lnSpc>
            </a:pPr>
            <a:r>
              <a:rPr lang="zh-CN" altLang="en-US" b="1" smtClean="0"/>
              <a:t>指令系统  </a:t>
            </a:r>
          </a:p>
          <a:p>
            <a:pPr lvl="1" eaLnBrk="1" hangingPunct="1">
              <a:lnSpc>
                <a:spcPct val="90000"/>
              </a:lnSpc>
            </a:pPr>
            <a:r>
              <a:rPr lang="zh-CN" altLang="en-US" b="1" smtClean="0"/>
              <a:t>指令系统的确定</a:t>
            </a:r>
            <a:r>
              <a:rPr lang="en-US" altLang="zh-CN" b="1" smtClean="0"/>
              <a:t>----</a:t>
            </a:r>
            <a:r>
              <a:rPr lang="zh-CN" altLang="en-US" b="1" smtClean="0">
                <a:solidFill>
                  <a:schemeClr val="hlink"/>
                </a:solidFill>
              </a:rPr>
              <a:t>系统结构</a:t>
            </a:r>
          </a:p>
          <a:p>
            <a:pPr lvl="1" eaLnBrk="1" hangingPunct="1">
              <a:lnSpc>
                <a:spcPct val="90000"/>
              </a:lnSpc>
            </a:pPr>
            <a:r>
              <a:rPr lang="zh-CN" altLang="en-US" b="1" smtClean="0"/>
              <a:t>指令的实现</a:t>
            </a:r>
            <a:r>
              <a:rPr lang="en-US" altLang="zh-CN" b="1" smtClean="0"/>
              <a:t>----------</a:t>
            </a:r>
            <a:r>
              <a:rPr lang="zh-CN" altLang="en-US" b="1" smtClean="0">
                <a:solidFill>
                  <a:schemeClr val="hlink"/>
                </a:solidFill>
              </a:rPr>
              <a:t>组成</a:t>
            </a:r>
          </a:p>
          <a:p>
            <a:pPr lvl="1" eaLnBrk="1" hangingPunct="1">
              <a:lnSpc>
                <a:spcPct val="90000"/>
              </a:lnSpc>
            </a:pPr>
            <a:r>
              <a:rPr lang="zh-CN" altLang="en-US" b="1" smtClean="0"/>
              <a:t>具体电路、器件设计及装配技术</a:t>
            </a:r>
            <a:r>
              <a:rPr lang="en-US" altLang="zh-CN" b="1" smtClean="0"/>
              <a:t>---</a:t>
            </a:r>
            <a:r>
              <a:rPr lang="zh-CN" altLang="en-US" b="1" smtClean="0">
                <a:solidFill>
                  <a:schemeClr val="hlink"/>
                </a:solidFill>
              </a:rPr>
              <a:t>实现</a:t>
            </a:r>
          </a:p>
          <a:p>
            <a:pPr eaLnBrk="1" hangingPunct="1">
              <a:lnSpc>
                <a:spcPct val="90000"/>
              </a:lnSpc>
            </a:pPr>
            <a:r>
              <a:rPr lang="zh-CN" altLang="en-US" b="1" smtClean="0"/>
              <a:t>乘法指令</a:t>
            </a:r>
          </a:p>
          <a:p>
            <a:pPr lvl="1" eaLnBrk="1" hangingPunct="1">
              <a:lnSpc>
                <a:spcPct val="90000"/>
              </a:lnSpc>
            </a:pPr>
            <a:r>
              <a:rPr lang="zh-CN" altLang="en-US" b="1" smtClean="0"/>
              <a:t>是否设乘法指令</a:t>
            </a:r>
            <a:r>
              <a:rPr lang="en-US" altLang="zh-CN" b="1" smtClean="0"/>
              <a:t>---</a:t>
            </a:r>
            <a:r>
              <a:rPr lang="zh-CN" altLang="en-US" b="1" smtClean="0">
                <a:solidFill>
                  <a:schemeClr val="hlink"/>
                </a:solidFill>
              </a:rPr>
              <a:t>系统结构</a:t>
            </a:r>
          </a:p>
          <a:p>
            <a:pPr lvl="1" eaLnBrk="1" hangingPunct="1">
              <a:lnSpc>
                <a:spcPct val="90000"/>
              </a:lnSpc>
            </a:pPr>
            <a:r>
              <a:rPr lang="zh-CN" altLang="en-US" b="1" smtClean="0"/>
              <a:t>用高速乘法器还是加法器移位器实现</a:t>
            </a:r>
            <a:r>
              <a:rPr lang="en-US" altLang="zh-CN" b="1" smtClean="0"/>
              <a:t>---</a:t>
            </a:r>
            <a:r>
              <a:rPr lang="zh-CN" altLang="en-US" b="1" smtClean="0">
                <a:solidFill>
                  <a:schemeClr val="hlink"/>
                </a:solidFill>
              </a:rPr>
              <a:t>组成</a:t>
            </a:r>
          </a:p>
          <a:p>
            <a:pPr lvl="1" eaLnBrk="1" hangingPunct="1">
              <a:lnSpc>
                <a:spcPct val="90000"/>
              </a:lnSpc>
            </a:pPr>
            <a:r>
              <a:rPr lang="zh-CN" altLang="en-US" b="1" smtClean="0"/>
              <a:t>器件的类型、数量及组装技术的确定</a:t>
            </a:r>
            <a:r>
              <a:rPr lang="en-US" altLang="zh-CN" b="1" smtClean="0"/>
              <a:t>---</a:t>
            </a:r>
            <a:r>
              <a:rPr lang="zh-CN" altLang="en-US" b="1" smtClean="0">
                <a:solidFill>
                  <a:schemeClr val="hlink"/>
                </a:solidFill>
              </a:rPr>
              <a:t>实现</a:t>
            </a:r>
          </a:p>
        </p:txBody>
      </p:sp>
    </p:spTree>
  </p:cSld>
  <p:clrMapOvr>
    <a:masterClrMapping/>
  </p:clrMapOvr>
  <p:transition>
    <p:zoom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l" eaLnBrk="1" hangingPunct="1"/>
            <a:r>
              <a:rPr lang="zh-CN" altLang="en-US" sz="3200" b="1" smtClean="0">
                <a:solidFill>
                  <a:srgbClr val="FF0000"/>
                </a:solidFill>
              </a:rPr>
              <a:t>系统结构、组成和实现三者的相互关系</a:t>
            </a:r>
            <a:r>
              <a:rPr lang="zh-CN" altLang="en-US" sz="3200" b="1" smtClean="0">
                <a:solidFill>
                  <a:srgbClr val="002060"/>
                </a:solidFill>
              </a:rPr>
              <a:t> </a:t>
            </a:r>
          </a:p>
        </p:txBody>
      </p:sp>
      <p:sp>
        <p:nvSpPr>
          <p:cNvPr id="45059" name="Rectangle 3"/>
          <p:cNvSpPr>
            <a:spLocks noGrp="1" noChangeArrowheads="1"/>
          </p:cNvSpPr>
          <p:nvPr>
            <p:ph idx="1"/>
          </p:nvPr>
        </p:nvSpPr>
        <p:spPr/>
        <p:txBody>
          <a:bodyPr/>
          <a:lstStyle/>
          <a:p>
            <a:pPr eaLnBrk="1" hangingPunct="1"/>
            <a:r>
              <a:rPr lang="zh-CN" altLang="en-US" sz="3400" b="1" smtClean="0"/>
              <a:t>具有相同系统结构的计算机可以采用不同的组成，一种计算机组成可以采用多种不同的计算机实现； </a:t>
            </a:r>
          </a:p>
          <a:p>
            <a:pPr eaLnBrk="1" hangingPunct="1"/>
            <a:r>
              <a:rPr lang="zh-CN" altLang="en-US" sz="3400" b="1" smtClean="0"/>
              <a:t>采用不同的系统结构会使可以采用的组成技术产生差异，计算机组成也会影响系统结构；</a:t>
            </a:r>
          </a:p>
        </p:txBody>
      </p:sp>
    </p:spTree>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884238" y="476250"/>
            <a:ext cx="8259762" cy="1143000"/>
          </a:xfrm>
        </p:spPr>
        <p:txBody>
          <a:bodyPr/>
          <a:lstStyle/>
          <a:p>
            <a:pPr eaLnBrk="1" hangingPunct="1"/>
            <a:r>
              <a:rPr lang="zh-CN" altLang="en-US" sz="2600" smtClean="0"/>
              <a:t>一种计算机系统结构，可以采用不同的组成</a:t>
            </a:r>
          </a:p>
        </p:txBody>
      </p:sp>
      <p:graphicFrame>
        <p:nvGraphicFramePr>
          <p:cNvPr id="417795" name="Group 3"/>
          <p:cNvGraphicFramePr>
            <a:graphicFrameLocks noGrp="1"/>
          </p:cNvGraphicFramePr>
          <p:nvPr>
            <p:ph idx="4294967295"/>
          </p:nvPr>
        </p:nvGraphicFramePr>
        <p:xfrm>
          <a:off x="250825" y="2017713"/>
          <a:ext cx="8704263" cy="4114801"/>
        </p:xfrm>
        <a:graphic>
          <a:graphicData uri="http://schemas.openxmlformats.org/drawingml/2006/table">
            <a:tbl>
              <a:tblPr/>
              <a:tblGrid>
                <a:gridCol w="2520950">
                  <a:extLst>
                    <a:ext uri="{9D8B030D-6E8A-4147-A177-3AD203B41FA5}">
                      <a16:colId xmlns:a16="http://schemas.microsoft.com/office/drawing/2014/main" val="3015426048"/>
                    </a:ext>
                  </a:extLst>
                </a:gridCol>
                <a:gridCol w="2592388">
                  <a:extLst>
                    <a:ext uri="{9D8B030D-6E8A-4147-A177-3AD203B41FA5}">
                      <a16:colId xmlns:a16="http://schemas.microsoft.com/office/drawing/2014/main" val="732052346"/>
                    </a:ext>
                  </a:extLst>
                </a:gridCol>
                <a:gridCol w="2087562">
                  <a:extLst>
                    <a:ext uri="{9D8B030D-6E8A-4147-A177-3AD203B41FA5}">
                      <a16:colId xmlns:a16="http://schemas.microsoft.com/office/drawing/2014/main" val="35715106"/>
                    </a:ext>
                  </a:extLst>
                </a:gridCol>
                <a:gridCol w="1503363">
                  <a:extLst>
                    <a:ext uri="{9D8B030D-6E8A-4147-A177-3AD203B41FA5}">
                      <a16:colId xmlns:a16="http://schemas.microsoft.com/office/drawing/2014/main" val="3059229082"/>
                    </a:ext>
                  </a:extLst>
                </a:gridCol>
              </a:tblGrid>
              <a:tr h="822325">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一种计算机系统结构</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可以采用不同的组成</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性能与价格</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考虑因素</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42419618"/>
                  </a:ext>
                </a:extLst>
              </a:tr>
              <a:tr h="823913">
                <a:tc row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。设计指令系统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。指令间顺序执行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速度慢、价格低</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性能价格比</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7938188"/>
                  </a:ext>
                </a:extLst>
              </a:tr>
              <a:tr h="822325">
                <a:tc vMerge="1">
                  <a:txBody>
                    <a:bodyPr/>
                    <a:lstStyle/>
                    <a:p>
                      <a:endParaRPr lang="zh-CN" altLang="en-US"/>
                    </a:p>
                  </a:txBody>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。指令间重叠执行</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速度快、价格高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713346901"/>
                  </a:ext>
                </a:extLst>
              </a:tr>
              <a:tr h="823913">
                <a:tc row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。乘法指令</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。用加法器、移位器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速度慢、价格低</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endPar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性能价格比、乘法指令使用频度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860509273"/>
                  </a:ext>
                </a:extLst>
              </a:tr>
              <a:tr h="822325">
                <a:tc vMerge="1">
                  <a:txBody>
                    <a:bodyPr/>
                    <a:lstStyle/>
                    <a:p>
                      <a:endParaRPr lang="zh-CN" altLang="en-US"/>
                    </a:p>
                  </a:txBody>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。用专门乘法器</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速度快、价格高</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3961410341"/>
                  </a:ext>
                </a:extLst>
              </a:tr>
            </a:tbl>
          </a:graphicData>
        </a:graphic>
      </p:graphicFrame>
    </p:spTree>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0066"/>
      </a:hlink>
      <a:folHlink>
        <a:srgbClr val="CC0066"/>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1047</Words>
  <Application>Microsoft Office PowerPoint</Application>
  <PresentationFormat>全屏显示(4:3)</PresentationFormat>
  <Paragraphs>128</Paragraphs>
  <Slides>14</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黑体</vt:lpstr>
      <vt:lpstr>华文行楷</vt:lpstr>
      <vt:lpstr>楷体_GB2312</vt:lpstr>
      <vt:lpstr>宋体</vt:lpstr>
      <vt:lpstr>Arial</vt:lpstr>
      <vt:lpstr>Calibri</vt:lpstr>
      <vt:lpstr>Tahoma</vt:lpstr>
      <vt:lpstr>Times New Roman</vt:lpstr>
      <vt:lpstr>Wingdings</vt:lpstr>
      <vt:lpstr>默认设计模板</vt:lpstr>
      <vt:lpstr>PowerPoint 演示文稿</vt:lpstr>
      <vt:lpstr>PowerPoint 演示文稿</vt:lpstr>
      <vt:lpstr>PowerPoint 演示文稿</vt:lpstr>
      <vt:lpstr>PowerPoint 演示文稿</vt:lpstr>
      <vt:lpstr>计算机组成（Computer Organization）</vt:lpstr>
      <vt:lpstr>计算机实现（Computer Implementation）</vt:lpstr>
      <vt:lpstr>举例</vt:lpstr>
      <vt:lpstr>系统结构、组成和实现三者的相互关系 </vt:lpstr>
      <vt:lpstr>一种计算机系统结构，可以采用不同的组成</vt:lpstr>
      <vt:lpstr>不同系统结构的影响（举例）</vt:lpstr>
      <vt:lpstr>系统结构、组成和实现三者的相互关系</vt:lpstr>
      <vt:lpstr>学习的重要性</vt:lpstr>
      <vt:lpstr>计算机系统的课程体系</vt:lpstr>
      <vt:lpstr>What’s Computer Architecture?</vt:lpstr>
    </vt:vector>
  </TitlesOfParts>
  <Company>西安火炬电脑公司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mwz2</dc:creator>
  <cp:lastModifiedBy>a</cp:lastModifiedBy>
  <cp:revision>125</cp:revision>
  <dcterms:created xsi:type="dcterms:W3CDTF">2003-02-19T09:06:21Z</dcterms:created>
  <dcterms:modified xsi:type="dcterms:W3CDTF">2022-02-28T11:28:32Z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