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458" r:id="rId2"/>
    <p:sldId id="459" r:id="rId3"/>
    <p:sldId id="460" r:id="rId4"/>
    <p:sldId id="461" r:id="rId5"/>
    <p:sldId id="462" r:id="rId6"/>
    <p:sldId id="463" r:id="rId7"/>
    <p:sldId id="464" r:id="rId8"/>
    <p:sldId id="465" r:id="rId9"/>
    <p:sldId id="466" r:id="rId10"/>
    <p:sldId id="467" r:id="rId11"/>
    <p:sldId id="468" r:id="rId12"/>
    <p:sldId id="469" r:id="rId13"/>
    <p:sldId id="470" r:id="rId14"/>
    <p:sldId id="471" r:id="rId15"/>
    <p:sldId id="472" r:id="rId16"/>
    <p:sldId id="473" r:id="rId17"/>
    <p:sldId id="474" r:id="rId18"/>
    <p:sldId id="475" r:id="rId19"/>
    <p:sldId id="476" r:id="rId20"/>
    <p:sldId id="477" r:id="rId21"/>
    <p:sldId id="478" r:id="rId22"/>
    <p:sldId id="479" r:id="rId23"/>
    <p:sldId id="480" r:id="rId24"/>
    <p:sldId id="481" r:id="rId25"/>
    <p:sldId id="482" r:id="rId26"/>
    <p:sldId id="483" r:id="rId27"/>
    <p:sldId id="484" r:id="rId28"/>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4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26" autoAdjust="0"/>
    <p:restoredTop sz="90929" autoAdjust="0"/>
  </p:normalViewPr>
  <p:slideViewPr>
    <p:cSldViewPr>
      <p:cViewPr varScale="1">
        <p:scale>
          <a:sx n="87" d="100"/>
          <a:sy n="87" d="100"/>
        </p:scale>
        <p:origin x="45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1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Tx/>
              <a:buNone/>
              <a:defRPr kumimoji="1"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Tx/>
              <a:buNone/>
              <a:defRPr kumimoji="1" sz="1200"/>
            </a:lvl1pPr>
          </a:lstStyle>
          <a:p>
            <a:pPr>
              <a:defRPr/>
            </a:pPr>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Tx/>
              <a:buNone/>
              <a:defRPr kumimoji="1"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lvl1pPr>
          </a:lstStyle>
          <a:p>
            <a:pPr>
              <a:defRPr/>
            </a:pPr>
            <a:fld id="{2C4D3C10-33E8-4AFB-A008-9A759028A0A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F8F47C05-471A-4E27-8AA0-D767B4CED514}" type="slidenum">
              <a:rPr lang="zh-CN" altLang="en-US" smtClean="0"/>
              <a:pPr>
                <a:defRPr/>
              </a:pPr>
              <a:t>14</a:t>
            </a:fld>
            <a:endParaRPr lang="zh-CN" altLang="en-US">
              <a:cs typeface="+mn-cs"/>
            </a:endParaRPr>
          </a:p>
        </p:txBody>
      </p:sp>
    </p:spTree>
    <p:extLst>
      <p:ext uri="{BB962C8B-B14F-4D97-AF65-F5344CB8AC3E}">
        <p14:creationId xmlns:p14="http://schemas.microsoft.com/office/powerpoint/2010/main" val="3142873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A8F1CBEA-55C4-432F-A61B-52ED6A1E03EB}" type="slidenum">
              <a:rPr lang="zh-CN" altLang="en-US" smtClean="0"/>
              <a:pPr>
                <a:defRPr/>
              </a:pPr>
              <a:t>15</a:t>
            </a:fld>
            <a:endParaRPr lang="zh-CN" altLang="en-US">
              <a:cs typeface="+mn-cs"/>
            </a:endParaRPr>
          </a:p>
        </p:txBody>
      </p:sp>
    </p:spTree>
    <p:extLst>
      <p:ext uri="{BB962C8B-B14F-4D97-AF65-F5344CB8AC3E}">
        <p14:creationId xmlns:p14="http://schemas.microsoft.com/office/powerpoint/2010/main" val="32630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39CC4E9-BAB4-4CAE-8E35-BD79BD707DEB}" type="slidenum">
              <a:rPr lang="en-US" altLang="zh-CN"/>
              <a:pPr>
                <a:defRPr/>
              </a:pPr>
              <a:t>‹#›</a:t>
            </a:fld>
            <a:endParaRPr lang="en-US" altLang="zh-CN"/>
          </a:p>
        </p:txBody>
      </p:sp>
    </p:spTree>
    <p:extLst>
      <p:ext uri="{BB962C8B-B14F-4D97-AF65-F5344CB8AC3E}">
        <p14:creationId xmlns:p14="http://schemas.microsoft.com/office/powerpoint/2010/main" val="1788875130"/>
      </p:ext>
    </p:extLst>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4593E5A-30E4-4FC2-A9C9-8DDE4CC5DC7B}" type="slidenum">
              <a:rPr lang="en-US" altLang="zh-CN"/>
              <a:pPr>
                <a:defRPr/>
              </a:pPr>
              <a:t>‹#›</a:t>
            </a:fld>
            <a:endParaRPr lang="en-US" altLang="zh-CN"/>
          </a:p>
        </p:txBody>
      </p:sp>
    </p:spTree>
    <p:extLst>
      <p:ext uri="{BB962C8B-B14F-4D97-AF65-F5344CB8AC3E}">
        <p14:creationId xmlns:p14="http://schemas.microsoft.com/office/powerpoint/2010/main" val="2938850068"/>
      </p:ext>
    </p:extLst>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03DB538-BA3C-44FA-91D2-FA4902DE59B5}" type="slidenum">
              <a:rPr lang="en-US" altLang="zh-CN"/>
              <a:pPr>
                <a:defRPr/>
              </a:pPr>
              <a:t>‹#›</a:t>
            </a:fld>
            <a:endParaRPr lang="en-US" altLang="zh-CN"/>
          </a:p>
        </p:txBody>
      </p:sp>
    </p:spTree>
    <p:extLst>
      <p:ext uri="{BB962C8B-B14F-4D97-AF65-F5344CB8AC3E}">
        <p14:creationId xmlns:p14="http://schemas.microsoft.com/office/powerpoint/2010/main" val="1147913485"/>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CC834D-E713-4803-8779-4DE85E8B2366}" type="slidenum">
              <a:rPr lang="en-US" altLang="zh-CN"/>
              <a:pPr>
                <a:defRPr/>
              </a:pPr>
              <a:t>‹#›</a:t>
            </a:fld>
            <a:endParaRPr lang="en-US" altLang="zh-CN"/>
          </a:p>
        </p:txBody>
      </p:sp>
    </p:spTree>
    <p:extLst>
      <p:ext uri="{BB962C8B-B14F-4D97-AF65-F5344CB8AC3E}">
        <p14:creationId xmlns:p14="http://schemas.microsoft.com/office/powerpoint/2010/main" val="4231097875"/>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6C1CDF1-5893-4FDA-98A8-59E59E6C07FA}" type="slidenum">
              <a:rPr lang="en-US" altLang="zh-CN"/>
              <a:pPr>
                <a:defRPr/>
              </a:pPr>
              <a:t>‹#›</a:t>
            </a:fld>
            <a:endParaRPr lang="en-US" altLang="zh-CN"/>
          </a:p>
        </p:txBody>
      </p:sp>
    </p:spTree>
    <p:extLst>
      <p:ext uri="{BB962C8B-B14F-4D97-AF65-F5344CB8AC3E}">
        <p14:creationId xmlns:p14="http://schemas.microsoft.com/office/powerpoint/2010/main" val="335250223"/>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506BB73-369D-46C0-9310-C231C1B44724}" type="slidenum">
              <a:rPr lang="en-US" altLang="zh-CN"/>
              <a:pPr>
                <a:defRPr/>
              </a:pPr>
              <a:t>‹#›</a:t>
            </a:fld>
            <a:endParaRPr lang="en-US" altLang="zh-CN"/>
          </a:p>
        </p:txBody>
      </p:sp>
    </p:spTree>
    <p:extLst>
      <p:ext uri="{BB962C8B-B14F-4D97-AF65-F5344CB8AC3E}">
        <p14:creationId xmlns:p14="http://schemas.microsoft.com/office/powerpoint/2010/main" val="740051034"/>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3623EF0-36ED-4DA5-B14E-6BFA8E751C72}" type="slidenum">
              <a:rPr lang="en-US" altLang="zh-CN"/>
              <a:pPr>
                <a:defRPr/>
              </a:pPr>
              <a:t>‹#›</a:t>
            </a:fld>
            <a:endParaRPr lang="en-US" altLang="zh-CN"/>
          </a:p>
        </p:txBody>
      </p:sp>
    </p:spTree>
    <p:extLst>
      <p:ext uri="{BB962C8B-B14F-4D97-AF65-F5344CB8AC3E}">
        <p14:creationId xmlns:p14="http://schemas.microsoft.com/office/powerpoint/2010/main" val="3143740477"/>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03F79D9-7762-42B9-B08C-02ECD5E6E6F2}" type="slidenum">
              <a:rPr lang="en-US" altLang="zh-CN"/>
              <a:pPr>
                <a:defRPr/>
              </a:pPr>
              <a:t>‹#›</a:t>
            </a:fld>
            <a:endParaRPr lang="en-US" altLang="zh-CN"/>
          </a:p>
        </p:txBody>
      </p:sp>
    </p:spTree>
    <p:extLst>
      <p:ext uri="{BB962C8B-B14F-4D97-AF65-F5344CB8AC3E}">
        <p14:creationId xmlns:p14="http://schemas.microsoft.com/office/powerpoint/2010/main" val="984470233"/>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19D91C6-A193-43CF-AE2F-5E8E22E8A228}" type="slidenum">
              <a:rPr lang="en-US" altLang="zh-CN"/>
              <a:pPr>
                <a:defRPr/>
              </a:pPr>
              <a:t>‹#›</a:t>
            </a:fld>
            <a:endParaRPr lang="en-US" altLang="zh-CN"/>
          </a:p>
        </p:txBody>
      </p:sp>
    </p:spTree>
    <p:extLst>
      <p:ext uri="{BB962C8B-B14F-4D97-AF65-F5344CB8AC3E}">
        <p14:creationId xmlns:p14="http://schemas.microsoft.com/office/powerpoint/2010/main" val="151863438"/>
      </p:ext>
    </p:extLst>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0F5621F-8666-4401-AE10-B37D103B4183}" type="slidenum">
              <a:rPr lang="en-US" altLang="zh-CN"/>
              <a:pPr>
                <a:defRPr/>
              </a:pPr>
              <a:t>‹#›</a:t>
            </a:fld>
            <a:endParaRPr lang="en-US" altLang="zh-CN"/>
          </a:p>
        </p:txBody>
      </p:sp>
    </p:spTree>
    <p:extLst>
      <p:ext uri="{BB962C8B-B14F-4D97-AF65-F5344CB8AC3E}">
        <p14:creationId xmlns:p14="http://schemas.microsoft.com/office/powerpoint/2010/main" val="2296684095"/>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CE8A55C-7B39-4095-BDFE-1D3E864A1777}" type="slidenum">
              <a:rPr lang="en-US" altLang="zh-CN"/>
              <a:pPr>
                <a:defRPr/>
              </a:pPr>
              <a:t>‹#›</a:t>
            </a:fld>
            <a:endParaRPr lang="en-US" altLang="zh-CN"/>
          </a:p>
        </p:txBody>
      </p:sp>
    </p:spTree>
    <p:extLst>
      <p:ext uri="{BB962C8B-B14F-4D97-AF65-F5344CB8AC3E}">
        <p14:creationId xmlns:p14="http://schemas.microsoft.com/office/powerpoint/2010/main" val="3529787060"/>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4294967295"/>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kumimoji="1"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kumimoji="1"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 typeface="Arial" panose="020B0604020202020204" pitchFamily="34" charset="0"/>
              <a:buNone/>
              <a:defRPr sz="1400" noProof="1"/>
            </a:lvl1pPr>
          </a:lstStyle>
          <a:p>
            <a:pPr>
              <a:defRPr/>
            </a:pPr>
            <a:fld id="{125B54F7-B152-49C2-99C0-566976BFD6E9}" type="slidenum">
              <a:rPr lang="en-US" altLang="zh-CN"/>
              <a:pPr>
                <a:defRPr/>
              </a:pPr>
              <a:t>‹#›</a:t>
            </a:fld>
            <a:endParaRPr lang="en-US" altLang="zh-CN"/>
          </a:p>
        </p:txBody>
      </p:sp>
      <p:pic>
        <p:nvPicPr>
          <p:cNvPr id="1031" name="Picture 7" descr="E:\课件素材\插件图片3\CJ3758.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906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E:\课件素材\GIF动画插件2\GIF-465.gif"/>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990600" y="533400"/>
            <a:ext cx="31527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9"/>
          <p:cNvSpPr txBox="1">
            <a:spLocks noChangeArrowheads="1"/>
          </p:cNvSpPr>
          <p:nvPr/>
        </p:nvSpPr>
        <p:spPr bwMode="auto">
          <a:xfrm>
            <a:off x="914400" y="225425"/>
            <a:ext cx="3324225" cy="400050"/>
          </a:xfrm>
          <a:prstGeom prst="rect">
            <a:avLst/>
          </a:prstGeom>
          <a:noFill/>
          <a:ln w="9525">
            <a:noFill/>
            <a:miter lim="800000"/>
          </a:ln>
          <a:effec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zh-CN" altLang="en-US" sz="2000" smtClean="0">
                <a:latin typeface="华文行楷" panose="02010800040101010101" pitchFamily="2" charset="-122"/>
                <a:ea typeface="华文行楷" panose="02010800040101010101" pitchFamily="2" charset="-122"/>
              </a:rPr>
              <a:t>第 </a:t>
            </a:r>
            <a:r>
              <a:rPr lang="en-US" altLang="zh-CN" sz="2000" smtClean="0">
                <a:latin typeface="华文行楷" panose="02010800040101010101" pitchFamily="2" charset="-122"/>
                <a:ea typeface="华文行楷" panose="02010800040101010101" pitchFamily="2" charset="-122"/>
              </a:rPr>
              <a:t>1 </a:t>
            </a:r>
            <a:r>
              <a:rPr lang="zh-CN" altLang="en-US" sz="2000" smtClean="0">
                <a:latin typeface="华文行楷" panose="02010800040101010101" pitchFamily="2" charset="-122"/>
                <a:ea typeface="华文行楷" panose="02010800040101010101" pitchFamily="2" charset="-122"/>
              </a:rPr>
              <a:t>章  计算机系统结构概论</a:t>
            </a:r>
          </a:p>
        </p:txBody>
      </p:sp>
      <p:pic>
        <p:nvPicPr>
          <p:cNvPr id="1034" name="Picture 11" descr="E:\课件素材\背景图片2\BJ2048.JP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5867400"/>
            <a:ext cx="9144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p:zoom dir="in"/>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png"/><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solidFill>
                  <a:srgbClr val="000000"/>
                </a:solidFill>
                <a:ea typeface="宋体" panose="02010600030101010101" pitchFamily="2" charset="-122"/>
              </a:rPr>
              <a:t>第一章　基本概念</a:t>
            </a:r>
          </a:p>
        </p:txBody>
      </p:sp>
      <p:sp>
        <p:nvSpPr>
          <p:cNvPr id="29699" name="Rectangle 3"/>
          <p:cNvSpPr>
            <a:spLocks noGrp="1" noChangeArrowheads="1"/>
          </p:cNvSpPr>
          <p:nvPr>
            <p:ph idx="1"/>
          </p:nvPr>
        </p:nvSpPr>
        <p:spPr>
          <a:xfrm>
            <a:off x="323850" y="1520825"/>
            <a:ext cx="8820150" cy="4800600"/>
          </a:xfrm>
        </p:spPr>
        <p:txBody>
          <a:bodyPr/>
          <a:lstStyle/>
          <a:p>
            <a:pPr eaLnBrk="1" hangingPunct="1">
              <a:lnSpc>
                <a:spcPct val="180000"/>
              </a:lnSpc>
              <a:spcBef>
                <a:spcPct val="0"/>
              </a:spcBef>
              <a:buFontTx/>
              <a:buNone/>
            </a:pPr>
            <a:r>
              <a:rPr lang="en-US" altLang="zh-CN" sz="2800" b="1" dirty="0">
                <a:solidFill>
                  <a:schemeClr val="tx1">
                    <a:lumMod val="50000"/>
                    <a:lumOff val="50000"/>
                  </a:schemeClr>
                </a:solidFill>
              </a:rPr>
              <a:t>1.1 </a:t>
            </a:r>
            <a:r>
              <a:rPr lang="zh-CN" altLang="en-US" sz="2800" b="1" dirty="0">
                <a:solidFill>
                  <a:schemeClr val="tx1">
                    <a:lumMod val="50000"/>
                    <a:lumOff val="50000"/>
                  </a:schemeClr>
                </a:solidFill>
                <a:latin typeface="宋体" panose="02010600030101010101" pitchFamily="2" charset="-122"/>
              </a:rPr>
              <a:t>计算机系统的多级层次结构</a:t>
            </a:r>
            <a:r>
              <a:rPr lang="zh-CN" altLang="en-US" sz="2800" b="1" dirty="0">
                <a:solidFill>
                  <a:schemeClr val="tx1">
                    <a:lumMod val="50000"/>
                    <a:lumOff val="50000"/>
                  </a:schemeClr>
                </a:solidFill>
              </a:rPr>
              <a:t> </a:t>
            </a:r>
          </a:p>
          <a:p>
            <a:pPr eaLnBrk="1" hangingPunct="1">
              <a:lnSpc>
                <a:spcPct val="180000"/>
              </a:lnSpc>
              <a:spcBef>
                <a:spcPct val="0"/>
              </a:spcBef>
              <a:buFontTx/>
              <a:buNone/>
            </a:pPr>
            <a:r>
              <a:rPr lang="en-US" altLang="zh-CN" sz="2800" b="1" dirty="0">
                <a:solidFill>
                  <a:schemeClr val="tx1">
                    <a:lumMod val="50000"/>
                    <a:lumOff val="50000"/>
                  </a:schemeClr>
                </a:solidFill>
              </a:rPr>
              <a:t>1.2 </a:t>
            </a:r>
            <a:r>
              <a:rPr lang="zh-CN" altLang="en-US" sz="2800" b="1" dirty="0">
                <a:solidFill>
                  <a:schemeClr val="tx1">
                    <a:lumMod val="50000"/>
                    <a:lumOff val="50000"/>
                  </a:schemeClr>
                </a:solidFill>
                <a:latin typeface="宋体" panose="02010600030101010101" pitchFamily="2" charset="-122"/>
              </a:rPr>
              <a:t>计算机系统结构、</a:t>
            </a:r>
            <a:r>
              <a:rPr lang="zh-CN" altLang="en-US" sz="2800" b="1" dirty="0">
                <a:solidFill>
                  <a:schemeClr val="tx1">
                    <a:lumMod val="50000"/>
                    <a:lumOff val="50000"/>
                  </a:schemeClr>
                </a:solidFill>
              </a:rPr>
              <a:t> </a:t>
            </a:r>
            <a:r>
              <a:rPr lang="zh-CN" altLang="en-US" sz="2800" b="1" dirty="0">
                <a:solidFill>
                  <a:schemeClr val="tx1">
                    <a:lumMod val="50000"/>
                    <a:lumOff val="50000"/>
                  </a:schemeClr>
                </a:solidFill>
                <a:latin typeface="宋体" panose="02010600030101010101" pitchFamily="2" charset="-122"/>
              </a:rPr>
              <a:t>组成与实现</a:t>
            </a:r>
          </a:p>
          <a:p>
            <a:pPr eaLnBrk="1" hangingPunct="1">
              <a:lnSpc>
                <a:spcPct val="180000"/>
              </a:lnSpc>
              <a:spcBef>
                <a:spcPct val="0"/>
              </a:spcBef>
              <a:buNone/>
            </a:pPr>
            <a:r>
              <a:rPr lang="en-US" altLang="zh-CN" sz="2800" b="1" u="sng" dirty="0">
                <a:solidFill>
                  <a:srgbClr val="FF0000"/>
                </a:solidFill>
              </a:rPr>
              <a:t>1.3 </a:t>
            </a:r>
            <a:r>
              <a:rPr lang="zh-CN" altLang="en-US" sz="2800" b="1" u="sng" dirty="0">
                <a:solidFill>
                  <a:srgbClr val="FF0000"/>
                </a:solidFill>
              </a:rPr>
              <a:t>计算机系统的软硬取舍、性能评测及定量设计原理</a:t>
            </a:r>
          </a:p>
          <a:p>
            <a:pPr eaLnBrk="1" hangingPunct="1">
              <a:lnSpc>
                <a:spcPct val="180000"/>
              </a:lnSpc>
              <a:spcBef>
                <a:spcPct val="0"/>
              </a:spcBef>
              <a:buFontTx/>
              <a:buNone/>
            </a:pPr>
            <a:r>
              <a:rPr lang="en-US" altLang="zh-CN" sz="2800" b="1" dirty="0">
                <a:solidFill>
                  <a:srgbClr val="002060"/>
                </a:solidFill>
                <a:latin typeface="宋体" panose="02010600030101010101" pitchFamily="2" charset="-122"/>
              </a:rPr>
              <a:t>1</a:t>
            </a:r>
            <a:r>
              <a:rPr lang="en-US" altLang="zh-CN" sz="2800" b="1" dirty="0">
                <a:solidFill>
                  <a:srgbClr val="002060"/>
                </a:solidFill>
              </a:rPr>
              <a:t>.</a:t>
            </a:r>
            <a:r>
              <a:rPr lang="en-US" altLang="zh-CN" sz="2800" b="1" dirty="0">
                <a:solidFill>
                  <a:srgbClr val="002060"/>
                </a:solidFill>
                <a:latin typeface="宋体" panose="02010600030101010101" pitchFamily="2" charset="-122"/>
              </a:rPr>
              <a:t>4 </a:t>
            </a:r>
            <a:r>
              <a:rPr lang="zh-CN" altLang="en-US" sz="2800" b="1" dirty="0">
                <a:solidFill>
                  <a:srgbClr val="002060"/>
                </a:solidFill>
                <a:latin typeface="宋体" panose="02010600030101010101" pitchFamily="2" charset="-122"/>
              </a:rPr>
              <a:t>软件、应用、器件对系统结构的影响</a:t>
            </a:r>
          </a:p>
          <a:p>
            <a:pPr eaLnBrk="1" hangingPunct="1">
              <a:lnSpc>
                <a:spcPct val="180000"/>
              </a:lnSpc>
              <a:spcBef>
                <a:spcPct val="0"/>
              </a:spcBef>
              <a:buFontTx/>
              <a:buNone/>
            </a:pPr>
            <a:r>
              <a:rPr lang="en-US" altLang="zh-CN" sz="2800" b="1" dirty="0">
                <a:solidFill>
                  <a:srgbClr val="002060"/>
                </a:solidFill>
                <a:latin typeface="宋体" panose="02010600030101010101" pitchFamily="2" charset="-122"/>
              </a:rPr>
              <a:t>1</a:t>
            </a:r>
            <a:r>
              <a:rPr lang="en-US" altLang="zh-CN" sz="2800" b="1" dirty="0">
                <a:solidFill>
                  <a:srgbClr val="002060"/>
                </a:solidFill>
              </a:rPr>
              <a:t>.</a:t>
            </a:r>
            <a:r>
              <a:rPr lang="en-US" altLang="zh-CN" sz="2800" b="1" dirty="0">
                <a:solidFill>
                  <a:srgbClr val="002060"/>
                </a:solidFill>
                <a:latin typeface="宋体" panose="02010600030101010101" pitchFamily="2" charset="-122"/>
              </a:rPr>
              <a:t>5 </a:t>
            </a:r>
            <a:r>
              <a:rPr lang="zh-CN" altLang="en-US" sz="2800" b="1" dirty="0">
                <a:solidFill>
                  <a:srgbClr val="002060"/>
                </a:solidFill>
                <a:latin typeface="宋体" panose="02010600030101010101" pitchFamily="2" charset="-122"/>
              </a:rPr>
              <a:t>系统结构中的并行性发展和计算机系统的分类   </a:t>
            </a:r>
            <a:r>
              <a:rPr lang="zh-CN" altLang="en-US" sz="2800" b="1" dirty="0">
                <a:solidFill>
                  <a:srgbClr val="002060"/>
                </a:solidFill>
              </a:rPr>
              <a:t> </a:t>
            </a:r>
          </a:p>
        </p:txBody>
      </p:sp>
    </p:spTree>
    <p:extLst>
      <p:ext uri="{BB962C8B-B14F-4D97-AF65-F5344CB8AC3E}">
        <p14:creationId xmlns:p14="http://schemas.microsoft.com/office/powerpoint/2010/main" val="3111008673"/>
      </p:ext>
    </p:extLst>
  </p:cSld>
  <p:clrMapOvr>
    <a:masterClrMapping/>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idx="1"/>
          </p:nvPr>
        </p:nvSpPr>
        <p:spPr>
          <a:xfrm>
            <a:off x="0" y="1125538"/>
            <a:ext cx="9467850" cy="4724400"/>
          </a:xfrm>
        </p:spPr>
        <p:txBody>
          <a:bodyPr/>
          <a:lstStyle/>
          <a:p>
            <a:pPr marL="568325" lvl="1" indent="0" eaLnBrk="1" hangingPunct="1">
              <a:buFont typeface="Wingdings 2" panose="05020102010507070707" pitchFamily="18" charset="2"/>
              <a:buNone/>
            </a:pPr>
            <a:r>
              <a:rPr lang="zh-CN" altLang="en-US" sz="3600" b="1" smtClean="0">
                <a:solidFill>
                  <a:srgbClr val="CC0000"/>
                </a:solidFill>
                <a:ea typeface="宋体" panose="02010600030101010101" pitchFamily="2" charset="-122"/>
              </a:rPr>
              <a:t>考虑：性价比</a:t>
            </a:r>
          </a:p>
          <a:p>
            <a:pPr marL="568325" lvl="1" indent="0" eaLnBrk="1" hangingPunct="1">
              <a:buFont typeface="Wingdings 2" panose="05020102010507070707" pitchFamily="18" charset="2"/>
              <a:buNone/>
            </a:pPr>
            <a:r>
              <a:rPr lang="zh-CN" altLang="en-US" sz="3600" b="1" smtClean="0">
                <a:solidFill>
                  <a:schemeClr val="tx2"/>
                </a:solidFill>
                <a:ea typeface="宋体" panose="02010600030101010101" pitchFamily="2" charset="-122"/>
              </a:rPr>
              <a:t>性能评测的常用方法：运算速度</a:t>
            </a:r>
          </a:p>
          <a:p>
            <a:pPr marL="377825" indent="0" eaLnBrk="1" hangingPunct="1"/>
            <a:r>
              <a:rPr lang="zh-CN" altLang="en-US" b="1" smtClean="0">
                <a:solidFill>
                  <a:schemeClr val="tx2"/>
                </a:solidFill>
                <a:ea typeface="宋体" panose="02010600030101010101" pitchFamily="2" charset="-122"/>
              </a:rPr>
              <a:t>1. 时钟频率（主频）：用于同类处理机之间</a:t>
            </a:r>
          </a:p>
          <a:p>
            <a:pPr marL="377825" indent="0" eaLnBrk="1" hangingPunct="1">
              <a:buFont typeface="Wingdings" panose="05000000000000000000" pitchFamily="2" charset="2"/>
              <a:buNone/>
            </a:pPr>
            <a:r>
              <a:rPr lang="zh-CN" altLang="en-US" sz="2800" smtClean="0">
                <a:ea typeface="宋体" panose="02010600030101010101" pitchFamily="2" charset="-122"/>
              </a:rPr>
              <a:t>如：</a:t>
            </a:r>
            <a:r>
              <a:rPr lang="en-US" altLang="zh-CN" sz="2800" smtClean="0">
                <a:ea typeface="宋体" panose="02010600030101010101" pitchFamily="2" charset="-122"/>
              </a:rPr>
              <a:t>PentiumⅡ/450 </a:t>
            </a:r>
            <a:r>
              <a:rPr lang="zh-CN" altLang="en-US" sz="2800" smtClean="0">
                <a:ea typeface="宋体" panose="02010600030101010101" pitchFamily="2" charset="-122"/>
              </a:rPr>
              <a:t>比 </a:t>
            </a:r>
            <a:r>
              <a:rPr lang="en-US" altLang="zh-CN" sz="2800" smtClean="0">
                <a:ea typeface="宋体" panose="02010600030101010101" pitchFamily="2" charset="-122"/>
              </a:rPr>
              <a:t>PentiumⅡ/300</a:t>
            </a:r>
            <a:r>
              <a:rPr lang="zh-CN" altLang="en-US" sz="2800" smtClean="0">
                <a:ea typeface="宋体" panose="02010600030101010101" pitchFamily="2" charset="-122"/>
              </a:rPr>
              <a:t>快50％，…</a:t>
            </a:r>
          </a:p>
          <a:p>
            <a:pPr marL="377825" indent="0" eaLnBrk="1" hangingPunct="1"/>
            <a:r>
              <a:rPr lang="zh-CN" altLang="en-US" b="1" smtClean="0">
                <a:solidFill>
                  <a:schemeClr val="tx2"/>
                </a:solidFill>
                <a:ea typeface="宋体" panose="02010600030101010101" pitchFamily="2" charset="-122"/>
              </a:rPr>
              <a:t>2. 指令执行速度  一种很经典的表示方法</a:t>
            </a:r>
            <a:endParaRPr lang="en-US" altLang="zh-CN" b="1" smtClean="0">
              <a:solidFill>
                <a:schemeClr val="tx2"/>
              </a:solidFill>
              <a:ea typeface="宋体" panose="02010600030101010101" pitchFamily="2" charset="-122"/>
            </a:endParaRPr>
          </a:p>
          <a:p>
            <a:pPr marL="377825" indent="0" eaLnBrk="1" hangingPunct="1">
              <a:buFont typeface="Wingdings" panose="05000000000000000000" pitchFamily="2" charset="2"/>
              <a:buNone/>
            </a:pPr>
            <a:r>
              <a:rPr lang="en-US" altLang="zh-CN" sz="2800" smtClean="0">
                <a:ea typeface="宋体" panose="02010600030101010101" pitchFamily="2" charset="-122"/>
              </a:rPr>
              <a:t>MIPS (Million Instructions Per Second), KIPS, GIPS, TIPS</a:t>
            </a:r>
            <a:endParaRPr lang="zh-CN" altLang="en-US" sz="2800" smtClean="0">
              <a:ea typeface="宋体" panose="02010600030101010101" pitchFamily="2" charset="-122"/>
            </a:endParaRPr>
          </a:p>
        </p:txBody>
      </p:sp>
      <p:graphicFrame>
        <p:nvGraphicFramePr>
          <p:cNvPr id="38915" name="Object 3"/>
          <p:cNvGraphicFramePr>
            <a:graphicFrameLocks/>
          </p:cNvGraphicFramePr>
          <p:nvPr/>
        </p:nvGraphicFramePr>
        <p:xfrm>
          <a:off x="1028700" y="5108575"/>
          <a:ext cx="7410450" cy="1071563"/>
        </p:xfrm>
        <a:graphic>
          <a:graphicData uri="http://schemas.openxmlformats.org/presentationml/2006/ole">
            <mc:AlternateContent xmlns:mc="http://schemas.openxmlformats.org/markup-compatibility/2006">
              <mc:Choice xmlns:v="urn:schemas-microsoft-com:vml" Requires="v">
                <p:oleObj spid="_x0000_s1040" r:id="rId3" imgW="2908300" imgH="419100" progId="Equation.3">
                  <p:embed/>
                </p:oleObj>
              </mc:Choice>
              <mc:Fallback>
                <p:oleObj r:id="rId3" imgW="2908300" imgH="419100" progId="Equation.3">
                  <p:embed/>
                  <p:pic>
                    <p:nvPicPr>
                      <p:cNvPr id="38915"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700" y="5108575"/>
                        <a:ext cx="7410450" cy="1071563"/>
                      </a:xfrm>
                      <a:prstGeom prst="rect">
                        <a:avLst/>
                      </a:prstGeom>
                      <a:solidFill>
                        <a:srgbClr val="FFFF66"/>
                      </a:solidFill>
                      <a:ln w="9525">
                        <a:solidFill>
                          <a:srgbClr val="FFFF66"/>
                        </a:solidFill>
                        <a:miter lim="800000"/>
                        <a:headEnd/>
                        <a:tailEnd/>
                      </a:ln>
                    </p:spPr>
                  </p:pic>
                </p:oleObj>
              </mc:Fallback>
            </mc:AlternateContent>
          </a:graphicData>
        </a:graphic>
      </p:graphicFrame>
      <p:sp>
        <p:nvSpPr>
          <p:cNvPr id="38916" name="Rectangle 4"/>
          <p:cNvSpPr>
            <a:spLocks noChangeArrowheads="1"/>
          </p:cNvSpPr>
          <p:nvPr/>
        </p:nvSpPr>
        <p:spPr bwMode="auto">
          <a:xfrm>
            <a:off x="2100263" y="49213"/>
            <a:ext cx="704373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sz="3600">
                <a:solidFill>
                  <a:schemeClr val="bg1"/>
                </a:solidFill>
                <a:ea typeface="宋体" panose="02010600030101010101" pitchFamily="2" charset="-122"/>
              </a:rPr>
              <a:t>1.</a:t>
            </a:r>
            <a:r>
              <a:rPr lang="en-US" altLang="zh-CN" sz="3600">
                <a:solidFill>
                  <a:schemeClr val="bg1"/>
                </a:solidFill>
                <a:ea typeface="宋体" panose="02010600030101010101" pitchFamily="2" charset="-122"/>
              </a:rPr>
              <a:t>3.2 </a:t>
            </a:r>
            <a:r>
              <a:rPr lang="zh-CN" altLang="en-US" sz="3600">
                <a:solidFill>
                  <a:schemeClr val="bg1"/>
                </a:solidFill>
                <a:ea typeface="宋体" panose="02010600030101010101" pitchFamily="2" charset="-122"/>
              </a:rPr>
              <a:t>计算机系统的性能评价与</a:t>
            </a:r>
          </a:p>
          <a:p>
            <a:pPr eaLnBrk="1" hangingPunct="1">
              <a:spcBef>
                <a:spcPct val="0"/>
              </a:spcBef>
              <a:buFont typeface="Arial" panose="020B0604020202020204" pitchFamily="34" charset="0"/>
              <a:buNone/>
            </a:pPr>
            <a:r>
              <a:rPr lang="zh-CN" altLang="en-US" sz="3600">
                <a:solidFill>
                  <a:schemeClr val="bg1"/>
                </a:solidFill>
                <a:ea typeface="宋体" panose="02010600030101010101" pitchFamily="2" charset="-122"/>
              </a:rPr>
              <a:t>             定量设计原理</a:t>
            </a:r>
            <a:endParaRPr lang="en-US" altLang="zh-CN" sz="3600">
              <a:solidFill>
                <a:schemeClr val="bg1"/>
              </a:solidFill>
              <a:ea typeface="宋体" panose="02010600030101010101" pitchFamily="2" charset="-122"/>
            </a:endParaRPr>
          </a:p>
        </p:txBody>
      </p:sp>
    </p:spTree>
    <p:extLst>
      <p:ext uri="{BB962C8B-B14F-4D97-AF65-F5344CB8AC3E}">
        <p14:creationId xmlns:p14="http://schemas.microsoft.com/office/powerpoint/2010/main" val="2221177046"/>
      </p:ext>
    </p:extLst>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idx="1"/>
          </p:nvPr>
        </p:nvSpPr>
        <p:spPr>
          <a:xfrm>
            <a:off x="-612775" y="1314450"/>
            <a:ext cx="9756775" cy="5543550"/>
          </a:xfrm>
        </p:spPr>
        <p:txBody>
          <a:bodyPr/>
          <a:lstStyle/>
          <a:p>
            <a:pPr marL="952500" lvl="3" indent="12700" eaLnBrk="1" hangingPunct="1">
              <a:buSzPct val="115000"/>
              <a:buFont typeface="Wingdings" panose="05000000000000000000" pitchFamily="2" charset="2"/>
              <a:buChar char="Ø"/>
            </a:pPr>
            <a:r>
              <a:rPr lang="en-US" altLang="zh-CN" sz="3200" smtClean="0">
                <a:solidFill>
                  <a:schemeClr val="tx2"/>
                </a:solidFill>
                <a:ea typeface="宋体" panose="02010600030101010101" pitchFamily="2" charset="-122"/>
              </a:rPr>
              <a:t>F</a:t>
            </a:r>
            <a:r>
              <a:rPr lang="en-US" altLang="zh-CN" sz="3200" baseline="-25000" smtClean="0">
                <a:solidFill>
                  <a:schemeClr val="tx2"/>
                </a:solidFill>
                <a:ea typeface="宋体" panose="02010600030101010101" pitchFamily="2" charset="-122"/>
              </a:rPr>
              <a:t>c</a:t>
            </a:r>
            <a:r>
              <a:rPr lang="zh-CN" altLang="en-US" sz="3200" smtClean="0">
                <a:solidFill>
                  <a:schemeClr val="tx2"/>
                </a:solidFill>
                <a:ea typeface="宋体" panose="02010600030101010101" pitchFamily="2" charset="-122"/>
              </a:rPr>
              <a:t>为处理机的主频；</a:t>
            </a:r>
          </a:p>
          <a:p>
            <a:pPr marL="952500" lvl="3" indent="12700" eaLnBrk="1" hangingPunct="1">
              <a:buSzPct val="115000"/>
              <a:buFont typeface="Wingdings" panose="05000000000000000000" pitchFamily="2" charset="2"/>
              <a:buChar char="Ø"/>
            </a:pPr>
            <a:r>
              <a:rPr lang="en-US" altLang="zh-CN" sz="3200" smtClean="0">
                <a:solidFill>
                  <a:schemeClr val="tx2"/>
                </a:solidFill>
                <a:ea typeface="宋体" panose="02010600030101010101" pitchFamily="2" charset="-122"/>
              </a:rPr>
              <a:t>CPI (Cycles Per Instruction)</a:t>
            </a:r>
            <a:r>
              <a:rPr lang="zh-CN" altLang="en-US" sz="3200" smtClean="0">
                <a:solidFill>
                  <a:schemeClr val="tx2"/>
                </a:solidFill>
                <a:ea typeface="宋体" panose="02010600030101010101" pitchFamily="2" charset="-122"/>
              </a:rPr>
              <a:t>为每条指令所需的平均时钟周期数；</a:t>
            </a:r>
          </a:p>
          <a:p>
            <a:pPr marL="952500" lvl="3" indent="12700" eaLnBrk="1" hangingPunct="1">
              <a:buSzPct val="115000"/>
              <a:buFont typeface="Wingdings" panose="05000000000000000000" pitchFamily="2" charset="2"/>
              <a:buChar char="Ø"/>
            </a:pPr>
            <a:r>
              <a:rPr lang="en-US" altLang="zh-CN" sz="3200" smtClean="0">
                <a:solidFill>
                  <a:schemeClr val="tx2"/>
                </a:solidFill>
                <a:ea typeface="宋体" panose="02010600030101010101" pitchFamily="2" charset="-122"/>
              </a:rPr>
              <a:t>IPC (Instruction Per Cycle)</a:t>
            </a:r>
            <a:r>
              <a:rPr lang="zh-CN" altLang="en-US" sz="3200" smtClean="0">
                <a:solidFill>
                  <a:schemeClr val="tx2"/>
                </a:solidFill>
                <a:ea typeface="宋体" panose="02010600030101010101" pitchFamily="2" charset="-122"/>
              </a:rPr>
              <a:t>为每个时钟周期平均执行的指令条数</a:t>
            </a:r>
          </a:p>
          <a:p>
            <a:pPr marL="952500" lvl="3" indent="12700" eaLnBrk="1" hangingPunct="1">
              <a:buSzPct val="115000"/>
              <a:buFont typeface="Wingdings" panose="05000000000000000000" pitchFamily="2" charset="2"/>
              <a:buNone/>
            </a:pPr>
            <a:r>
              <a:rPr lang="zh-CN" altLang="en-US" sz="2800" smtClean="0">
                <a:solidFill>
                  <a:schemeClr val="tx2"/>
                </a:solidFill>
                <a:ea typeface="宋体" panose="02010600030101010101" pitchFamily="2" charset="-122"/>
              </a:rPr>
              <a:t>例1：</a:t>
            </a:r>
            <a:r>
              <a:rPr lang="zh-CN" altLang="en-US" sz="3200" smtClean="0">
                <a:solidFill>
                  <a:schemeClr val="tx2"/>
                </a:solidFill>
                <a:ea typeface="宋体" panose="02010600030101010101" pitchFamily="2" charset="-122"/>
              </a:rPr>
              <a:t>计算</a:t>
            </a:r>
            <a:r>
              <a:rPr lang="en-US" altLang="zh-CN" sz="3200" smtClean="0">
                <a:solidFill>
                  <a:schemeClr val="tx2"/>
                </a:solidFill>
                <a:ea typeface="宋体" panose="02010600030101010101" pitchFamily="2" charset="-122"/>
              </a:rPr>
              <a:t>Pentium II 450</a:t>
            </a:r>
            <a:r>
              <a:rPr lang="zh-CN" altLang="en-US" sz="3200" smtClean="0">
                <a:solidFill>
                  <a:schemeClr val="tx2"/>
                </a:solidFill>
                <a:ea typeface="宋体" panose="02010600030101010101" pitchFamily="2" charset="-122"/>
              </a:rPr>
              <a:t>处理机的运算速度。</a:t>
            </a:r>
          </a:p>
          <a:p>
            <a:pPr marL="762000" lvl="2" indent="-3175" eaLnBrk="1" hangingPunct="1">
              <a:buFont typeface="Wingdings" panose="05000000000000000000" pitchFamily="2" charset="2"/>
              <a:buNone/>
            </a:pPr>
            <a:r>
              <a:rPr lang="zh-CN" altLang="en-US" smtClean="0">
                <a:solidFill>
                  <a:srgbClr val="0000CC"/>
                </a:solidFill>
                <a:ea typeface="宋体" panose="02010600030101010101" pitchFamily="2" charset="-122"/>
              </a:rPr>
              <a:t>解：由于</a:t>
            </a:r>
            <a:r>
              <a:rPr lang="en-US" altLang="zh-CN" smtClean="0">
                <a:solidFill>
                  <a:srgbClr val="0000CC"/>
                </a:solidFill>
                <a:ea typeface="宋体" panose="02010600030101010101" pitchFamily="2" charset="-122"/>
              </a:rPr>
              <a:t>PentiumII 450</a:t>
            </a:r>
            <a:r>
              <a:rPr lang="zh-CN" altLang="en-US" smtClean="0">
                <a:solidFill>
                  <a:srgbClr val="0000CC"/>
                </a:solidFill>
                <a:ea typeface="宋体" panose="02010600030101010101" pitchFamily="2" charset="-122"/>
              </a:rPr>
              <a:t>处理机的</a:t>
            </a:r>
            <a:r>
              <a:rPr lang="en-US" altLang="zh-CN" smtClean="0">
                <a:solidFill>
                  <a:srgbClr val="0000CC"/>
                </a:solidFill>
                <a:ea typeface="宋体" panose="02010600030101010101" pitchFamily="2" charset="-122"/>
              </a:rPr>
              <a:t>IPC＝2 (</a:t>
            </a:r>
            <a:r>
              <a:rPr lang="zh-CN" altLang="en-US" smtClean="0">
                <a:solidFill>
                  <a:srgbClr val="0000CC"/>
                </a:solidFill>
                <a:ea typeface="宋体" panose="02010600030101010101" pitchFamily="2" charset="-122"/>
              </a:rPr>
              <a:t>或</a:t>
            </a:r>
            <a:r>
              <a:rPr lang="en-US" altLang="zh-CN" smtClean="0">
                <a:solidFill>
                  <a:srgbClr val="0000CC"/>
                </a:solidFill>
                <a:ea typeface="宋体" panose="02010600030101010101" pitchFamily="2" charset="-122"/>
              </a:rPr>
              <a:t>CPI＝0.5), Fc＝450MHz，</a:t>
            </a:r>
            <a:r>
              <a:rPr lang="zh-CN" altLang="en-US" smtClean="0">
                <a:solidFill>
                  <a:srgbClr val="0000CC"/>
                </a:solidFill>
                <a:ea typeface="宋体" panose="02010600030101010101" pitchFamily="2" charset="-122"/>
              </a:rPr>
              <a:t>因此，</a:t>
            </a:r>
          </a:p>
          <a:p>
            <a:pPr marL="762000" lvl="2" indent="-3175" eaLnBrk="1" hangingPunct="1">
              <a:buFont typeface="Wingdings" panose="05000000000000000000" pitchFamily="2" charset="2"/>
              <a:buNone/>
            </a:pPr>
            <a:r>
              <a:rPr lang="en-US" altLang="zh-CN" smtClean="0">
                <a:solidFill>
                  <a:srgbClr val="0000CC"/>
                </a:solidFill>
                <a:ea typeface="宋体" panose="02010600030101010101" pitchFamily="2" charset="-122"/>
              </a:rPr>
              <a:t>MIPS</a:t>
            </a:r>
            <a:r>
              <a:rPr lang="en-US" altLang="zh-CN" baseline="-25000" smtClean="0">
                <a:solidFill>
                  <a:srgbClr val="0000CC"/>
                </a:solidFill>
                <a:ea typeface="宋体" panose="02010600030101010101" pitchFamily="2" charset="-122"/>
              </a:rPr>
              <a:t>Pentium II</a:t>
            </a:r>
            <a:r>
              <a:rPr lang="en-US" altLang="zh-CN" smtClean="0">
                <a:solidFill>
                  <a:srgbClr val="0000CC"/>
                </a:solidFill>
                <a:ea typeface="宋体" panose="02010600030101010101" pitchFamily="2" charset="-122"/>
              </a:rPr>
              <a:t> 450＝Fc×IPC＝450×2＝900(MIPS)</a:t>
            </a:r>
            <a:endParaRPr lang="zh-CN" altLang="en-US" smtClean="0">
              <a:solidFill>
                <a:srgbClr val="0000CC"/>
              </a:solidFill>
              <a:ea typeface="宋体" panose="02010600030101010101" pitchFamily="2" charset="-122"/>
            </a:endParaRPr>
          </a:p>
        </p:txBody>
      </p:sp>
    </p:spTree>
    <p:extLst>
      <p:ext uri="{BB962C8B-B14F-4D97-AF65-F5344CB8AC3E}">
        <p14:creationId xmlns:p14="http://schemas.microsoft.com/office/powerpoint/2010/main" val="1987585312"/>
      </p:ext>
    </p:extLst>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idx="1"/>
          </p:nvPr>
        </p:nvSpPr>
        <p:spPr>
          <a:xfrm>
            <a:off x="-324544" y="692150"/>
            <a:ext cx="9468544" cy="5949950"/>
          </a:xfrm>
        </p:spPr>
        <p:txBody>
          <a:bodyPr/>
          <a:lstStyle/>
          <a:p>
            <a:pPr marL="1236663" lvl="3" indent="0" eaLnBrk="1" hangingPunct="1"/>
            <a:endParaRPr lang="zh-CN" altLang="zh-CN" sz="3200" dirty="0" smtClean="0">
              <a:ea typeface="宋体" panose="02010600030101010101" pitchFamily="2" charset="-122"/>
            </a:endParaRPr>
          </a:p>
          <a:p>
            <a:pPr marL="762000" lvl="2" indent="-3175" eaLnBrk="1" hangingPunct="1"/>
            <a:r>
              <a:rPr lang="zh-CN" altLang="en-US" sz="3200" dirty="0" smtClean="0">
                <a:ea typeface="宋体" panose="02010600030101010101" pitchFamily="2" charset="-122"/>
              </a:rPr>
              <a:t>这种方法主要缺点：</a:t>
            </a:r>
          </a:p>
          <a:p>
            <a:pPr marL="762000" lvl="2" indent="-3175" eaLnBrk="1" hangingPunct="1">
              <a:buFont typeface="Wingdings" panose="05000000000000000000" pitchFamily="2" charset="2"/>
              <a:buNone/>
            </a:pPr>
            <a:r>
              <a:rPr lang="zh-CN" altLang="en-US" sz="3200" dirty="0" smtClean="0">
                <a:solidFill>
                  <a:srgbClr val="0000CC"/>
                </a:solidFill>
                <a:ea typeface="宋体" panose="02010600030101010101" pitchFamily="2" charset="-122"/>
              </a:rPr>
              <a:t>（1）不同指令的速度差别很大</a:t>
            </a:r>
          </a:p>
          <a:p>
            <a:pPr marL="762000" lvl="2" indent="-3175" eaLnBrk="1" hangingPunct="1">
              <a:buFont typeface="Wingdings" panose="05000000000000000000" pitchFamily="2" charset="2"/>
              <a:buNone/>
            </a:pPr>
            <a:r>
              <a:rPr lang="zh-CN" altLang="en-US" sz="3200" dirty="0" smtClean="0">
                <a:solidFill>
                  <a:srgbClr val="0000CC"/>
                </a:solidFill>
                <a:ea typeface="宋体" panose="02010600030101010101" pitchFamily="2" charset="-122"/>
              </a:rPr>
              <a:t>（2）指令使用频度差别很大</a:t>
            </a:r>
          </a:p>
          <a:p>
            <a:pPr marL="762000" lvl="2" indent="-3175" eaLnBrk="1" hangingPunct="1">
              <a:buFont typeface="Wingdings" panose="05000000000000000000" pitchFamily="2" charset="2"/>
              <a:buNone/>
            </a:pPr>
            <a:r>
              <a:rPr lang="zh-CN" altLang="en-US" sz="3200" dirty="0" smtClean="0">
                <a:solidFill>
                  <a:srgbClr val="0000CC"/>
                </a:solidFill>
                <a:ea typeface="宋体" panose="02010600030101010101" pitchFamily="2" charset="-122"/>
              </a:rPr>
              <a:t>（3）有相当多的非功能性指令</a:t>
            </a:r>
          </a:p>
          <a:p>
            <a:pPr marL="762000" lvl="2" indent="-3175" eaLnBrk="1" hangingPunct="1">
              <a:buFont typeface="Wingdings" panose="05000000000000000000" pitchFamily="2" charset="2"/>
              <a:buNone/>
            </a:pPr>
            <a:r>
              <a:rPr lang="zh-CN" altLang="en-US" sz="3200" dirty="0" smtClean="0">
                <a:solidFill>
                  <a:srgbClr val="0000CC"/>
                </a:solidFill>
                <a:ea typeface="宋体" panose="02010600030101010101" pitchFamily="2" charset="-122"/>
              </a:rPr>
              <a:t>（</a:t>
            </a:r>
            <a:r>
              <a:rPr lang="en-US" altLang="zh-CN" sz="3200" dirty="0" smtClean="0">
                <a:solidFill>
                  <a:srgbClr val="0000CC"/>
                </a:solidFill>
                <a:ea typeface="宋体" panose="02010600030101010101" pitchFamily="2" charset="-122"/>
              </a:rPr>
              <a:t>4</a:t>
            </a:r>
            <a:r>
              <a:rPr lang="zh-CN" altLang="en-US" sz="3200" dirty="0" smtClean="0">
                <a:solidFill>
                  <a:srgbClr val="0000CC"/>
                </a:solidFill>
                <a:ea typeface="宋体" panose="02010600030101010101" pitchFamily="2" charset="-122"/>
              </a:rPr>
              <a:t>）</a:t>
            </a:r>
            <a:r>
              <a:rPr lang="zh-CN" altLang="zh-CN" sz="3200" dirty="0" smtClean="0">
                <a:solidFill>
                  <a:srgbClr val="0000CC"/>
                </a:solidFill>
                <a:ea typeface="宋体" panose="02010600030101010101" pitchFamily="2" charset="-122"/>
              </a:rPr>
              <a:t>用MIPS比较适合衡量标量处理机的性能，但是不合适衡量向量处理机的性能。</a:t>
            </a:r>
            <a:endParaRPr lang="zh-CN" altLang="en-US" sz="3200" dirty="0" smtClean="0">
              <a:solidFill>
                <a:srgbClr val="0000CC"/>
              </a:solidFill>
              <a:ea typeface="宋体" panose="02010600030101010101" pitchFamily="2" charset="-122"/>
            </a:endParaRPr>
          </a:p>
          <a:p>
            <a:pPr marL="1236663" lvl="3" indent="0" eaLnBrk="1" hangingPunct="1"/>
            <a:endParaRPr lang="zh-CN" altLang="en-US" sz="3200" dirty="0" smtClean="0">
              <a:ea typeface="宋体" panose="02010600030101010101" pitchFamily="2" charset="-122"/>
            </a:endParaRPr>
          </a:p>
        </p:txBody>
      </p:sp>
    </p:spTree>
    <p:extLst>
      <p:ext uri="{BB962C8B-B14F-4D97-AF65-F5344CB8AC3E}">
        <p14:creationId xmlns:p14="http://schemas.microsoft.com/office/powerpoint/2010/main" val="3706647891"/>
      </p:ext>
    </p:extLst>
  </p:cSld>
  <p:clrMapOvr>
    <a:masterClrMapping/>
  </p:clrMapOvr>
  <p:transition>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251520" y="1052736"/>
            <a:ext cx="8712968" cy="5562600"/>
          </a:xfrm>
        </p:spPr>
        <p:txBody>
          <a:bodyPr/>
          <a:lstStyle/>
          <a:p>
            <a:pPr marL="0" indent="0" eaLnBrk="1" hangingPunct="1">
              <a:buNone/>
            </a:pPr>
            <a:r>
              <a:rPr lang="en-US" altLang="zh-CN" sz="2800" smtClean="0">
                <a:solidFill>
                  <a:schemeClr val="tx2"/>
                </a:solidFill>
                <a:ea typeface="宋体" panose="02010600030101010101" pitchFamily="2" charset="-122"/>
              </a:rPr>
              <a:t>3.MFLOPS（Million Floating Point Operations Per Second,</a:t>
            </a:r>
            <a:r>
              <a:rPr lang="zh-CN" altLang="en-US" sz="2800" smtClean="0">
                <a:solidFill>
                  <a:schemeClr val="tx2"/>
                </a:solidFill>
                <a:ea typeface="宋体" panose="02010600030101010101" pitchFamily="2" charset="-122"/>
              </a:rPr>
              <a:t>每秒百万次浮点运算）；</a:t>
            </a:r>
            <a:r>
              <a:rPr lang="en-US" altLang="zh-CN" sz="2800" smtClean="0">
                <a:solidFill>
                  <a:schemeClr val="tx2"/>
                </a:solidFill>
                <a:ea typeface="宋体" panose="02010600030101010101" pitchFamily="2" charset="-122"/>
              </a:rPr>
              <a:t>GFLOPS、TFLOPS</a:t>
            </a:r>
          </a:p>
          <a:p>
            <a:pPr marL="0" indent="0" eaLnBrk="1" hangingPunct="1">
              <a:buNone/>
            </a:pPr>
            <a:r>
              <a:rPr lang="zh-CN" altLang="en-US" sz="2800" smtClean="0">
                <a:ea typeface="宋体" panose="02010600030101010101" pitchFamily="2" charset="-122"/>
              </a:rPr>
              <a:t>假设</a:t>
            </a:r>
            <a:r>
              <a:rPr lang="en-US" altLang="zh-CN" sz="2800" smtClean="0">
                <a:ea typeface="宋体" panose="02010600030101010101" pitchFamily="2" charset="-122"/>
              </a:rPr>
              <a:t>I</a:t>
            </a:r>
            <a:r>
              <a:rPr lang="en-US" altLang="zh-CN" sz="2800" baseline="-25000" smtClean="0">
                <a:ea typeface="宋体" panose="02010600030101010101" pitchFamily="2" charset="-122"/>
              </a:rPr>
              <a:t>FN</a:t>
            </a:r>
            <a:r>
              <a:rPr lang="zh-CN" altLang="en-US" sz="2800" smtClean="0">
                <a:ea typeface="宋体" panose="02010600030101010101" pitchFamily="2" charset="-122"/>
              </a:rPr>
              <a:t>表示程序运行中的浮点运算总次数则：</a:t>
            </a:r>
          </a:p>
          <a:p>
            <a:pPr marL="0" indent="0" algn="ctr" eaLnBrk="1" hangingPunct="1">
              <a:buNone/>
            </a:pPr>
            <a:r>
              <a:rPr lang="en-US" altLang="zh-CN" sz="2800" b="1" smtClean="0">
                <a:solidFill>
                  <a:srgbClr val="CC0000"/>
                </a:solidFill>
                <a:ea typeface="宋体" panose="02010600030101010101" pitchFamily="2" charset="-122"/>
              </a:rPr>
              <a:t>MFLOPS= I</a:t>
            </a:r>
            <a:r>
              <a:rPr lang="en-US" altLang="zh-CN" sz="2800" b="1" baseline="-25000" smtClean="0">
                <a:solidFill>
                  <a:srgbClr val="CC0000"/>
                </a:solidFill>
                <a:ea typeface="宋体" panose="02010600030101010101" pitchFamily="2" charset="-122"/>
              </a:rPr>
              <a:t>FN</a:t>
            </a:r>
            <a:r>
              <a:rPr lang="en-US" altLang="zh-CN" sz="2800" b="1" smtClean="0">
                <a:solidFill>
                  <a:srgbClr val="CC0000"/>
                </a:solidFill>
                <a:ea typeface="宋体" panose="02010600030101010101" pitchFamily="2" charset="-122"/>
              </a:rPr>
              <a:t>/CPU</a:t>
            </a:r>
            <a:r>
              <a:rPr lang="zh-CN" altLang="en-US" sz="2800" b="1" smtClean="0">
                <a:solidFill>
                  <a:srgbClr val="CC0000"/>
                </a:solidFill>
                <a:ea typeface="宋体" panose="02010600030101010101" pitchFamily="2" charset="-122"/>
              </a:rPr>
              <a:t>执行时间</a:t>
            </a:r>
            <a:r>
              <a:rPr lang="en-US" altLang="zh-CN" sz="2800" b="1" smtClean="0">
                <a:solidFill>
                  <a:srgbClr val="CC0000"/>
                </a:solidFill>
                <a:ea typeface="宋体" panose="02010600030101010101" pitchFamily="2" charset="-122"/>
              </a:rPr>
              <a:t>×10</a:t>
            </a:r>
            <a:r>
              <a:rPr lang="en-US" altLang="zh-CN" sz="2800" b="1" baseline="30000" smtClean="0">
                <a:solidFill>
                  <a:srgbClr val="CC0000"/>
                </a:solidFill>
                <a:ea typeface="宋体" panose="02010600030101010101" pitchFamily="2" charset="-122"/>
              </a:rPr>
              <a:t>-6</a:t>
            </a:r>
            <a:endParaRPr lang="zh-CN" altLang="en-US" sz="2800" b="1" baseline="30000" smtClean="0">
              <a:solidFill>
                <a:srgbClr val="CC0000"/>
              </a:solidFill>
              <a:ea typeface="宋体" panose="02010600030101010101" pitchFamily="2" charset="-122"/>
            </a:endParaRPr>
          </a:p>
          <a:p>
            <a:pPr marL="0" indent="0" eaLnBrk="1" hangingPunct="1">
              <a:buNone/>
            </a:pPr>
            <a:r>
              <a:rPr lang="zh-CN" altLang="en-US" sz="2800" b="1" smtClean="0">
                <a:solidFill>
                  <a:schemeClr val="tx2"/>
                </a:solidFill>
                <a:ea typeface="宋体" panose="02010600030101010101" pitchFamily="2" charset="-122"/>
              </a:rPr>
              <a:t>这种方法的缺点</a:t>
            </a:r>
            <a:r>
              <a:rPr lang="zh-CN" altLang="en-US" sz="2800" b="1" baseline="30000" smtClean="0">
                <a:solidFill>
                  <a:schemeClr val="tx2"/>
                </a:solidFill>
                <a:ea typeface="宋体" panose="02010600030101010101" pitchFamily="2" charset="-122"/>
              </a:rPr>
              <a:t>：</a:t>
            </a:r>
          </a:p>
          <a:p>
            <a:pPr marL="0" indent="0" eaLnBrk="1" hangingPunct="1">
              <a:buNone/>
            </a:pPr>
            <a:r>
              <a:rPr lang="zh-CN" altLang="en-US" sz="2800" b="1" smtClean="0">
                <a:ea typeface="宋体" panose="02010600030101010101" pitchFamily="2" charset="-122"/>
              </a:rPr>
              <a:t>只反映执行浮点操作的性能，不能反映机器的整体性能</a:t>
            </a:r>
          </a:p>
          <a:p>
            <a:pPr marL="0" indent="0" eaLnBrk="1" hangingPunct="1">
              <a:buNone/>
            </a:pPr>
            <a:r>
              <a:rPr lang="zh-CN" altLang="en-US" sz="2800" b="1" smtClean="0">
                <a:solidFill>
                  <a:schemeClr val="tx2"/>
                </a:solidFill>
                <a:ea typeface="宋体" panose="02010600030101010101" pitchFamily="2" charset="-122"/>
              </a:rPr>
              <a:t>一般认为标量处理机上执行一次浮点操作需要三条指令，所以有下面的公式：</a:t>
            </a:r>
          </a:p>
          <a:p>
            <a:pPr marL="0" indent="0" algn="ctr" eaLnBrk="1" hangingPunct="1">
              <a:buNone/>
            </a:pPr>
            <a:r>
              <a:rPr lang="en-US" altLang="zh-CN" sz="2800" b="1" smtClean="0">
                <a:ea typeface="宋体" panose="02010600030101010101" pitchFamily="2" charset="-122"/>
              </a:rPr>
              <a:t>1MFLOPS</a:t>
            </a:r>
            <a:r>
              <a:rPr lang="en-US" altLang="zh-CN" sz="2800" b="1" baseline="30000" smtClean="0">
                <a:solidFill>
                  <a:schemeClr val="tx2"/>
                </a:solidFill>
                <a:ea typeface="宋体" panose="02010600030101010101" pitchFamily="2" charset="-122"/>
              </a:rPr>
              <a:t> </a:t>
            </a:r>
            <a:r>
              <a:rPr lang="en-US" altLang="zh-CN" sz="2800" b="1" smtClean="0">
                <a:ea typeface="宋体" panose="02010600030101010101" pitchFamily="2" charset="-122"/>
              </a:rPr>
              <a:t>≈3MIPS</a:t>
            </a:r>
            <a:endParaRPr lang="en-US" altLang="zh-CN" sz="2800" smtClean="0">
              <a:solidFill>
                <a:schemeClr val="tx2"/>
              </a:solidFill>
              <a:ea typeface="宋体" panose="02010600030101010101" pitchFamily="2" charset="-122"/>
            </a:endParaRPr>
          </a:p>
        </p:txBody>
      </p:sp>
    </p:spTree>
    <p:extLst>
      <p:ext uri="{BB962C8B-B14F-4D97-AF65-F5344CB8AC3E}">
        <p14:creationId xmlns:p14="http://schemas.microsoft.com/office/powerpoint/2010/main" val="3346318569"/>
      </p:ext>
    </p:extLst>
  </p:cSld>
  <p:clrMapOvr>
    <a:masterClrMapping/>
  </p:clrMapOvr>
  <p:transition>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idx="1"/>
          </p:nvPr>
        </p:nvSpPr>
        <p:spPr>
          <a:xfrm>
            <a:off x="-180529" y="908720"/>
            <a:ext cx="9073009" cy="6096000"/>
          </a:xfrm>
        </p:spPr>
        <p:txBody>
          <a:bodyPr/>
          <a:lstStyle/>
          <a:p>
            <a:pPr marL="762000" lvl="2" indent="-3175" eaLnBrk="1" hangingPunct="1">
              <a:buFont typeface="Wingdings" panose="05000000000000000000" pitchFamily="2" charset="2"/>
              <a:buNone/>
            </a:pPr>
            <a:r>
              <a:rPr lang="en-US" altLang="zh-CN" sz="2800" dirty="0" smtClean="0">
                <a:ea typeface="宋体" panose="02010600030101010101" pitchFamily="2" charset="-122"/>
              </a:rPr>
              <a:t>4</a:t>
            </a:r>
            <a:r>
              <a:rPr lang="zh-CN" altLang="en-US" sz="2800" dirty="0" smtClean="0">
                <a:ea typeface="宋体" panose="02010600030101010101" pitchFamily="2" charset="-122"/>
              </a:rPr>
              <a:t>、峰值速度    峰值指令速度</a:t>
            </a:r>
            <a:r>
              <a:rPr lang="en-US" altLang="zh-CN" sz="2800" dirty="0" smtClean="0">
                <a:ea typeface="宋体" panose="02010600030101010101" pitchFamily="2" charset="-122"/>
              </a:rPr>
              <a:t>MIPS、</a:t>
            </a:r>
            <a:r>
              <a:rPr lang="en-US" altLang="zh-CN" sz="2800" dirty="0" smtClean="0">
                <a:solidFill>
                  <a:schemeClr val="tx1"/>
                </a:solidFill>
                <a:ea typeface="宋体" panose="02010600030101010101" pitchFamily="2" charset="-122"/>
              </a:rPr>
              <a:t>GIPS、TIPS</a:t>
            </a:r>
          </a:p>
          <a:p>
            <a:pPr marL="1520825" lvl="3" indent="-568325" eaLnBrk="1" hangingPunct="1">
              <a:buFont typeface="Wingdings" panose="05000000000000000000" pitchFamily="2" charset="2"/>
              <a:buNone/>
            </a:pPr>
            <a:r>
              <a:rPr lang="en-US" altLang="zh-CN" sz="2800" dirty="0" smtClean="0">
                <a:ea typeface="宋体" panose="02010600030101010101" pitchFamily="2" charset="-122"/>
              </a:rPr>
              <a:t>Pentium III 500</a:t>
            </a:r>
            <a:r>
              <a:rPr lang="zh-CN" altLang="en-US" sz="2800" dirty="0" smtClean="0">
                <a:ea typeface="宋体" panose="02010600030101010101" pitchFamily="2" charset="-122"/>
              </a:rPr>
              <a:t>有3条指令流水线，则其峰值指令速度为：</a:t>
            </a:r>
            <a:r>
              <a:rPr lang="zh-CN" altLang="en-US" sz="2800" dirty="0" smtClean="0">
                <a:solidFill>
                  <a:srgbClr val="CC0000"/>
                </a:solidFill>
                <a:ea typeface="宋体" panose="02010600030101010101" pitchFamily="2" charset="-122"/>
              </a:rPr>
              <a:t>3×500</a:t>
            </a:r>
            <a:r>
              <a:rPr lang="en-US" altLang="zh-CN" sz="2800" dirty="0" smtClean="0">
                <a:solidFill>
                  <a:srgbClr val="CC0000"/>
                </a:solidFill>
                <a:ea typeface="宋体" panose="02010600030101010101" pitchFamily="2" charset="-122"/>
              </a:rPr>
              <a:t>MHz＝1500 (MIPS)</a:t>
            </a:r>
          </a:p>
          <a:p>
            <a:pPr marL="1520825" lvl="3" indent="-568325" eaLnBrk="1" hangingPunct="1">
              <a:buFont typeface="Wingdings" panose="05000000000000000000" pitchFamily="2" charset="2"/>
              <a:buNone/>
            </a:pPr>
            <a:r>
              <a:rPr lang="zh-CN" altLang="en-US" sz="2800" dirty="0" smtClean="0">
                <a:solidFill>
                  <a:srgbClr val="CC0000"/>
                </a:solidFill>
                <a:ea typeface="宋体" panose="02010600030101010101" pitchFamily="2" charset="-122"/>
              </a:rPr>
              <a:t> </a:t>
            </a:r>
            <a:r>
              <a:rPr lang="zh-CN" altLang="en-US" sz="2800" dirty="0" smtClean="0">
                <a:ea typeface="宋体" panose="02010600030101010101" pitchFamily="2" charset="-122"/>
              </a:rPr>
              <a:t>即每秒15亿次</a:t>
            </a:r>
          </a:p>
          <a:p>
            <a:pPr marL="762000" lvl="2" indent="-3175" eaLnBrk="1" hangingPunct="1">
              <a:buFont typeface="Wingdings" panose="05000000000000000000" pitchFamily="2" charset="2"/>
              <a:buNone/>
            </a:pPr>
            <a:r>
              <a:rPr lang="zh-CN" altLang="en-US" sz="2800" dirty="0" smtClean="0">
                <a:solidFill>
                  <a:srgbClr val="008000"/>
                </a:solidFill>
                <a:ea typeface="宋体" panose="02010600030101010101" pitchFamily="2" charset="-122"/>
              </a:rPr>
              <a:t>例：一个由8台机器组成的</a:t>
            </a:r>
            <a:r>
              <a:rPr lang="en-US" altLang="zh-CN" sz="2800" dirty="0" smtClean="0">
                <a:solidFill>
                  <a:srgbClr val="008000"/>
                </a:solidFill>
                <a:ea typeface="宋体" panose="02010600030101010101" pitchFamily="2" charset="-122"/>
              </a:rPr>
              <a:t>Cluster</a:t>
            </a:r>
            <a:r>
              <a:rPr lang="zh-CN" altLang="en-US" sz="2800" dirty="0" smtClean="0">
                <a:solidFill>
                  <a:srgbClr val="008000"/>
                </a:solidFill>
                <a:ea typeface="宋体" panose="02010600030101010101" pitchFamily="2" charset="-122"/>
              </a:rPr>
              <a:t>系统，每台机器是4个</a:t>
            </a:r>
            <a:r>
              <a:rPr lang="en-US" altLang="zh-CN" sz="2800" dirty="0" err="1" smtClean="0">
                <a:solidFill>
                  <a:srgbClr val="008000"/>
                </a:solidFill>
                <a:ea typeface="宋体" panose="02010600030101010101" pitchFamily="2" charset="-122"/>
              </a:rPr>
              <a:t>PentiumIII</a:t>
            </a:r>
            <a:r>
              <a:rPr lang="en-US" altLang="zh-CN" sz="2800" dirty="0" smtClean="0">
                <a:solidFill>
                  <a:srgbClr val="008000"/>
                </a:solidFill>
                <a:ea typeface="宋体" panose="02010600030101010101" pitchFamily="2" charset="-122"/>
              </a:rPr>
              <a:t> 500</a:t>
            </a:r>
            <a:r>
              <a:rPr lang="zh-CN" altLang="en-US" sz="2800" dirty="0" smtClean="0">
                <a:solidFill>
                  <a:srgbClr val="008000"/>
                </a:solidFill>
                <a:ea typeface="宋体" panose="02010600030101010101" pitchFamily="2" charset="-122"/>
              </a:rPr>
              <a:t>组成的</a:t>
            </a:r>
            <a:r>
              <a:rPr lang="en-US" altLang="zh-CN" sz="2800" dirty="0" smtClean="0">
                <a:solidFill>
                  <a:srgbClr val="008000"/>
                </a:solidFill>
                <a:ea typeface="宋体" panose="02010600030101010101" pitchFamily="2" charset="-122"/>
              </a:rPr>
              <a:t>SMP</a:t>
            </a:r>
            <a:r>
              <a:rPr lang="zh-CN" altLang="en-US" sz="2800" dirty="0" smtClean="0">
                <a:solidFill>
                  <a:srgbClr val="008000"/>
                </a:solidFill>
                <a:ea typeface="宋体" panose="02010600030101010101" pitchFamily="2" charset="-122"/>
              </a:rPr>
              <a:t>系统；计算这个</a:t>
            </a:r>
            <a:r>
              <a:rPr lang="en-US" altLang="zh-CN" sz="2800" dirty="0" smtClean="0">
                <a:solidFill>
                  <a:srgbClr val="008000"/>
                </a:solidFill>
                <a:ea typeface="宋体" panose="02010600030101010101" pitchFamily="2" charset="-122"/>
              </a:rPr>
              <a:t>Cluster</a:t>
            </a:r>
            <a:r>
              <a:rPr lang="zh-CN" altLang="en-US" sz="2800" dirty="0" smtClean="0">
                <a:solidFill>
                  <a:srgbClr val="008000"/>
                </a:solidFill>
                <a:ea typeface="宋体" panose="02010600030101010101" pitchFamily="2" charset="-122"/>
              </a:rPr>
              <a:t>系统的指令峰值速度。</a:t>
            </a:r>
          </a:p>
          <a:p>
            <a:pPr marL="1520825" lvl="3" indent="-568325" eaLnBrk="1" hangingPunct="1">
              <a:buFont typeface="Wingdings" panose="05000000000000000000" pitchFamily="2" charset="2"/>
              <a:buNone/>
            </a:pPr>
            <a:r>
              <a:rPr lang="zh-CN" altLang="en-US" sz="2800" dirty="0" smtClean="0">
                <a:solidFill>
                  <a:schemeClr val="tx2"/>
                </a:solidFill>
                <a:ea typeface="宋体" panose="02010600030101010101" pitchFamily="2" charset="-122"/>
              </a:rPr>
              <a:t>解：峰值指令速度：</a:t>
            </a:r>
          </a:p>
          <a:p>
            <a:pPr marL="1520825" lvl="3" indent="-568325" eaLnBrk="1" hangingPunct="1">
              <a:buFont typeface="Wingdings" panose="05000000000000000000" pitchFamily="2" charset="2"/>
              <a:buNone/>
            </a:pPr>
            <a:r>
              <a:rPr lang="zh-CN" altLang="en-US" sz="2800" dirty="0" smtClean="0">
                <a:solidFill>
                  <a:schemeClr val="tx2"/>
                </a:solidFill>
                <a:ea typeface="宋体" panose="02010600030101010101" pitchFamily="2" charset="-122"/>
              </a:rPr>
              <a:t>    </a:t>
            </a:r>
            <a:r>
              <a:rPr lang="zh-CN" altLang="en-US" sz="2800" dirty="0" smtClean="0">
                <a:solidFill>
                  <a:srgbClr val="CC0000"/>
                </a:solidFill>
                <a:latin typeface="Book Antiqua" panose="02040602050305030304" pitchFamily="18" charset="0"/>
                <a:ea typeface="宋体" panose="02010600030101010101" pitchFamily="2" charset="-122"/>
                <a:sym typeface="Symbol" panose="05050102010706020507" pitchFamily="18" charset="2"/>
              </a:rPr>
              <a:t>500</a:t>
            </a:r>
            <a:r>
              <a:rPr lang="en-US" altLang="zh-CN" sz="2800" dirty="0" smtClean="0">
                <a:solidFill>
                  <a:srgbClr val="CC0000"/>
                </a:solidFill>
                <a:latin typeface="Book Antiqua" panose="02040602050305030304" pitchFamily="18" charset="0"/>
                <a:ea typeface="宋体" panose="02010600030101010101" pitchFamily="2" charset="-122"/>
                <a:sym typeface="Symbol" panose="05050102010706020507" pitchFamily="18" charset="2"/>
              </a:rPr>
              <a:t>MHz  ８４３ ＝</a:t>
            </a:r>
            <a:r>
              <a:rPr lang="en-US" altLang="zh-CN" sz="2800" dirty="0" smtClean="0">
                <a:solidFill>
                  <a:srgbClr val="CC0000"/>
                </a:solidFill>
                <a:latin typeface="Book Antiqua" panose="02040602050305030304" pitchFamily="18" charset="0"/>
                <a:ea typeface="宋体" panose="02010600030101010101" pitchFamily="2" charset="-122"/>
              </a:rPr>
              <a:t> 48(GIPS)</a:t>
            </a:r>
            <a:br>
              <a:rPr lang="en-US" altLang="zh-CN" sz="2800" dirty="0" smtClean="0">
                <a:solidFill>
                  <a:srgbClr val="CC0000"/>
                </a:solidFill>
                <a:latin typeface="Book Antiqua" panose="02040602050305030304" pitchFamily="18" charset="0"/>
                <a:ea typeface="宋体" panose="02010600030101010101" pitchFamily="2" charset="-122"/>
              </a:rPr>
            </a:br>
            <a:r>
              <a:rPr lang="zh-CN" altLang="en-US" sz="2800" dirty="0" smtClean="0">
                <a:solidFill>
                  <a:srgbClr val="CC0000"/>
                </a:solidFill>
                <a:latin typeface="Book Antiqua" panose="02040602050305030304" pitchFamily="18" charset="0"/>
                <a:ea typeface="宋体" panose="02010600030101010101" pitchFamily="2" charset="-122"/>
              </a:rPr>
              <a:t>即每秒480亿次。</a:t>
            </a:r>
            <a:br>
              <a:rPr lang="zh-CN" altLang="en-US" sz="2800" dirty="0" smtClean="0">
                <a:solidFill>
                  <a:srgbClr val="CC0000"/>
                </a:solidFill>
                <a:latin typeface="Book Antiqua" panose="02040602050305030304" pitchFamily="18" charset="0"/>
                <a:ea typeface="宋体" panose="02010600030101010101" pitchFamily="2" charset="-122"/>
              </a:rPr>
            </a:br>
            <a:endParaRPr lang="zh-CN" altLang="zh-CN" sz="2800" dirty="0" smtClean="0">
              <a:solidFill>
                <a:srgbClr val="CC0000"/>
              </a:solidFill>
              <a:latin typeface="Book Antiqua" panose="02040602050305030304" pitchFamily="18" charset="0"/>
              <a:ea typeface="宋体" panose="02010600030101010101" pitchFamily="2" charset="-122"/>
            </a:endParaRPr>
          </a:p>
        </p:txBody>
      </p:sp>
    </p:spTree>
    <p:extLst>
      <p:ext uri="{BB962C8B-B14F-4D97-AF65-F5344CB8AC3E}">
        <p14:creationId xmlns:p14="http://schemas.microsoft.com/office/powerpoint/2010/main" val="1826606692"/>
      </p:ext>
    </p:extLst>
  </p:cSld>
  <p:clrMapOvr>
    <a:masterClrMapping/>
  </p:clrMapOvr>
  <p:transition>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251520" y="980728"/>
            <a:ext cx="8611848" cy="5562600"/>
          </a:xfrm>
        </p:spPr>
        <p:txBody>
          <a:bodyPr/>
          <a:lstStyle/>
          <a:p>
            <a:pPr eaLnBrk="1" hangingPunct="1"/>
            <a:r>
              <a:rPr lang="zh-CN" altLang="en-US" sz="2800" b="1" dirty="0" smtClean="0">
                <a:solidFill>
                  <a:schemeClr val="tx2"/>
                </a:solidFill>
                <a:ea typeface="宋体" panose="02010600030101010101" pitchFamily="2" charset="-122"/>
              </a:rPr>
              <a:t>这种方法的缺点：</a:t>
            </a:r>
          </a:p>
          <a:p>
            <a:pPr eaLnBrk="1" hangingPunct="1">
              <a:buFont typeface="Wingdings" panose="05000000000000000000" pitchFamily="2" charset="2"/>
              <a:buNone/>
            </a:pPr>
            <a:r>
              <a:rPr lang="zh-CN" altLang="en-US" sz="2800" dirty="0" smtClean="0">
                <a:solidFill>
                  <a:schemeClr val="tx2"/>
                </a:solidFill>
                <a:ea typeface="宋体" panose="02010600030101010101" pitchFamily="2" charset="-122"/>
              </a:rPr>
              <a:t>在理想情况的计算机系统可获得的最高理论性能值，它不能反映出真实的性能。实际性能（持续性能）一般往往是峰值性能的</a:t>
            </a:r>
            <a:r>
              <a:rPr lang="en-US" altLang="zh-CN" sz="2800" dirty="0" smtClean="0">
                <a:solidFill>
                  <a:schemeClr val="tx2"/>
                </a:solidFill>
                <a:ea typeface="宋体" panose="02010600030101010101" pitchFamily="2" charset="-122"/>
              </a:rPr>
              <a:t>5%~30%</a:t>
            </a:r>
            <a:r>
              <a:rPr lang="zh-CN" altLang="en-US" sz="2800" dirty="0" smtClean="0">
                <a:solidFill>
                  <a:schemeClr val="tx2"/>
                </a:solidFill>
                <a:ea typeface="宋体" panose="02010600030101010101" pitchFamily="2" charset="-122"/>
              </a:rPr>
              <a:t>（因算法而异）。</a:t>
            </a:r>
          </a:p>
          <a:p>
            <a:pPr eaLnBrk="1" hangingPunct="1">
              <a:buFont typeface="Wingdings" panose="05000000000000000000" pitchFamily="2" charset="2"/>
              <a:buNone/>
            </a:pPr>
            <a:r>
              <a:rPr lang="zh-CN" altLang="en-US" sz="2800" dirty="0" smtClean="0">
                <a:ea typeface="宋体" panose="02010600030101010101" pitchFamily="2" charset="-122"/>
              </a:rPr>
              <a:t>持续性能的表示有三种：</a:t>
            </a:r>
            <a:r>
              <a:rPr lang="en-US" altLang="zh-CN" sz="2800" dirty="0" smtClean="0">
                <a:ea typeface="宋体" panose="02010600030101010101" pitchFamily="2" charset="-122"/>
              </a:rPr>
              <a:t>n</a:t>
            </a:r>
            <a:r>
              <a:rPr lang="zh-CN" altLang="en-US" sz="2800" dirty="0" smtClean="0">
                <a:ea typeface="宋体" panose="02010600030101010101" pitchFamily="2" charset="-122"/>
              </a:rPr>
              <a:t>道程序运算速度的</a:t>
            </a:r>
            <a:r>
              <a:rPr lang="en-US" altLang="zh-CN" sz="2800" dirty="0" smtClean="0">
                <a:ea typeface="宋体" panose="02010600030101010101" pitchFamily="2" charset="-122"/>
              </a:rPr>
              <a:t>……</a:t>
            </a:r>
            <a:r>
              <a:rPr lang="zh-CN" altLang="en-US" sz="2800" dirty="0" smtClean="0">
                <a:ea typeface="宋体" panose="02010600030101010101" pitchFamily="2" charset="-122"/>
              </a:rPr>
              <a:t>。</a:t>
            </a:r>
          </a:p>
          <a:p>
            <a:pPr eaLnBrk="1" hangingPunct="1">
              <a:buFont typeface="Wingdings" panose="05000000000000000000" pitchFamily="2" charset="2"/>
              <a:buChar char="Ø"/>
            </a:pPr>
            <a:r>
              <a:rPr lang="zh-CN" altLang="en-US" sz="2800" dirty="0" smtClean="0">
                <a:ea typeface="宋体" panose="02010600030101010101" pitchFamily="2" charset="-122"/>
              </a:rPr>
              <a:t>算术性能平均值</a:t>
            </a:r>
            <a:r>
              <a:rPr lang="en-US" altLang="zh-CN" sz="2800" dirty="0" smtClean="0">
                <a:ea typeface="宋体" panose="02010600030101010101" pitchFamily="2" charset="-122"/>
              </a:rPr>
              <a:t>A</a:t>
            </a:r>
            <a:r>
              <a:rPr lang="en-US" altLang="zh-CN" sz="2800" baseline="-25000" dirty="0" smtClean="0">
                <a:ea typeface="宋体" panose="02010600030101010101" pitchFamily="2" charset="-122"/>
              </a:rPr>
              <a:t>m</a:t>
            </a:r>
            <a:endParaRPr lang="zh-CN" altLang="en-US" sz="2800" baseline="-25000" dirty="0" smtClean="0">
              <a:ea typeface="宋体" panose="02010600030101010101" pitchFamily="2" charset="-122"/>
            </a:endParaRPr>
          </a:p>
          <a:p>
            <a:pPr eaLnBrk="1" hangingPunct="1">
              <a:buFont typeface="Wingdings" panose="05000000000000000000" pitchFamily="2" charset="2"/>
              <a:buChar char="Ø"/>
            </a:pPr>
            <a:r>
              <a:rPr lang="zh-CN" altLang="en-US" sz="2800" dirty="0" smtClean="0">
                <a:ea typeface="宋体" panose="02010600030101010101" pitchFamily="2" charset="-122"/>
              </a:rPr>
              <a:t>调和性能平均值</a:t>
            </a:r>
            <a:r>
              <a:rPr lang="en-US" altLang="zh-CN" sz="2800" dirty="0" err="1" smtClean="0">
                <a:ea typeface="宋体" panose="02010600030101010101" pitchFamily="2" charset="-122"/>
              </a:rPr>
              <a:t>H</a:t>
            </a:r>
            <a:r>
              <a:rPr lang="en-US" altLang="zh-CN" sz="2800" baseline="-25000" dirty="0" err="1" smtClean="0">
                <a:ea typeface="宋体" panose="02010600030101010101" pitchFamily="2" charset="-122"/>
              </a:rPr>
              <a:t>m</a:t>
            </a:r>
            <a:endParaRPr lang="en-US" altLang="zh-CN" sz="2800" baseline="-25000" dirty="0" smtClean="0">
              <a:ea typeface="宋体" panose="02010600030101010101" pitchFamily="2" charset="-122"/>
            </a:endParaRPr>
          </a:p>
          <a:p>
            <a:pPr eaLnBrk="1" hangingPunct="1">
              <a:buFont typeface="Wingdings" panose="05000000000000000000" pitchFamily="2" charset="2"/>
              <a:buChar char="Ø"/>
            </a:pPr>
            <a:r>
              <a:rPr lang="zh-CN" altLang="en-US" sz="2800" dirty="0" smtClean="0">
                <a:ea typeface="宋体" panose="02010600030101010101" pitchFamily="2" charset="-122"/>
              </a:rPr>
              <a:t>几何性能平均值</a:t>
            </a:r>
            <a:r>
              <a:rPr lang="en-US" altLang="zh-CN" sz="2800" dirty="0" smtClean="0">
                <a:ea typeface="宋体" panose="02010600030101010101" pitchFamily="2" charset="-122"/>
              </a:rPr>
              <a:t>G</a:t>
            </a:r>
            <a:r>
              <a:rPr lang="en-US" altLang="zh-CN" sz="2800" baseline="-25000" dirty="0" smtClean="0">
                <a:ea typeface="宋体" panose="02010600030101010101" pitchFamily="2" charset="-122"/>
              </a:rPr>
              <a:t>m</a:t>
            </a:r>
          </a:p>
          <a:p>
            <a:pPr eaLnBrk="1" hangingPunct="1">
              <a:buFont typeface="Wingdings" panose="05000000000000000000" pitchFamily="2" charset="2"/>
              <a:buNone/>
            </a:pPr>
            <a:r>
              <a:rPr lang="zh-CN" altLang="en-US" sz="2800" dirty="0" smtClean="0">
                <a:solidFill>
                  <a:schemeClr val="tx2"/>
                </a:solidFill>
                <a:ea typeface="宋体" panose="02010600030101010101" pitchFamily="2" charset="-122"/>
              </a:rPr>
              <a:t>通常使用</a:t>
            </a:r>
            <a:r>
              <a:rPr lang="en-US" altLang="zh-CN" sz="2800" dirty="0" smtClean="0">
                <a:solidFill>
                  <a:schemeClr val="tx2"/>
                </a:solidFill>
                <a:ea typeface="宋体" panose="02010600030101010101" pitchFamily="2" charset="-122"/>
              </a:rPr>
              <a:t>G</a:t>
            </a:r>
            <a:r>
              <a:rPr lang="en-US" altLang="zh-CN" sz="2800" baseline="-25000" dirty="0" smtClean="0">
                <a:solidFill>
                  <a:schemeClr val="tx2"/>
                </a:solidFill>
                <a:ea typeface="宋体" panose="02010600030101010101" pitchFamily="2" charset="-122"/>
              </a:rPr>
              <a:t>m</a:t>
            </a:r>
          </a:p>
          <a:p>
            <a:pPr eaLnBrk="1" hangingPunct="1">
              <a:buFont typeface="Wingdings" panose="05000000000000000000" pitchFamily="2" charset="2"/>
              <a:buNone/>
            </a:pPr>
            <a:r>
              <a:rPr lang="zh-CN" altLang="en-US" sz="2800" b="1" baseline="-25000" dirty="0" smtClean="0">
                <a:solidFill>
                  <a:schemeClr val="tx2"/>
                </a:solidFill>
                <a:ea typeface="宋体" panose="02010600030101010101" pitchFamily="2" charset="-122"/>
              </a:rPr>
              <a:t>还可进一步考虑赋予不同程序不同权值反应其出现比例</a:t>
            </a:r>
            <a:endParaRPr lang="en-US" altLang="zh-CN" sz="2800" b="1" baseline="-25000" dirty="0" smtClean="0">
              <a:solidFill>
                <a:schemeClr val="tx2"/>
              </a:solidFill>
              <a:ea typeface="宋体" panose="02010600030101010101" pitchFamily="2" charset="-122"/>
            </a:endParaRPr>
          </a:p>
        </p:txBody>
      </p:sp>
      <p:sp>
        <p:nvSpPr>
          <p:cNvPr id="2" name="文本框 1"/>
          <p:cNvSpPr txBox="1">
            <a:spLocks noRot="1" noChangeAspect="1" noMove="1" noResize="1" noEditPoints="1" noAdjustHandles="1" noChangeArrowheads="1" noChangeShapeType="1" noTextEdit="1"/>
          </p:cNvSpPr>
          <p:nvPr/>
        </p:nvSpPr>
        <p:spPr>
          <a:xfrm>
            <a:off x="3910846" y="4195968"/>
            <a:ext cx="2520280" cy="1033232"/>
          </a:xfrm>
          <a:prstGeom prst="rect">
            <a:avLst/>
          </a:prstGeom>
          <a:blipFill>
            <a:blip r:embed="rId3"/>
            <a:stretch>
              <a:fillRect/>
            </a:stretch>
          </a:blipFill>
        </p:spPr>
        <p:txBody>
          <a:bodyPr/>
          <a:lstStyle/>
          <a:p>
            <a:pPr>
              <a:defRPr/>
            </a:pPr>
            <a:r>
              <a:rPr lang="zh-CN" altLang="en-US">
                <a:noFill/>
              </a:rPr>
              <a:t> </a:t>
            </a:r>
          </a:p>
        </p:txBody>
      </p:sp>
      <p:sp>
        <p:nvSpPr>
          <p:cNvPr id="5" name="文本框 4"/>
          <p:cNvSpPr txBox="1">
            <a:spLocks noRot="1" noChangeAspect="1" noMove="1" noResize="1" noEditPoints="1" noAdjustHandles="1" noChangeArrowheads="1" noChangeShapeType="1" noTextEdit="1"/>
          </p:cNvSpPr>
          <p:nvPr/>
        </p:nvSpPr>
        <p:spPr>
          <a:xfrm>
            <a:off x="6559112" y="4338603"/>
            <a:ext cx="2520280" cy="1021755"/>
          </a:xfrm>
          <a:prstGeom prst="rect">
            <a:avLst/>
          </a:prstGeom>
          <a:blipFill>
            <a:blip r:embed="rId4"/>
            <a:stretch>
              <a:fillRect/>
            </a:stretch>
          </a:blipFill>
        </p:spPr>
        <p:txBody>
          <a:bodyPr/>
          <a:lstStyle/>
          <a:p>
            <a:pPr>
              <a:defRPr/>
            </a:pPr>
            <a:r>
              <a:rPr lang="zh-CN" altLang="en-US">
                <a:noFill/>
              </a:rPr>
              <a:t> </a:t>
            </a:r>
          </a:p>
        </p:txBody>
      </p:sp>
      <p:sp>
        <p:nvSpPr>
          <p:cNvPr id="6" name="文本框 5"/>
          <p:cNvSpPr txBox="1">
            <a:spLocks noRot="1" noChangeAspect="1" noMove="1" noResize="1" noEditPoints="1" noAdjustHandles="1" noChangeArrowheads="1" noChangeShapeType="1" noTextEdit="1"/>
          </p:cNvSpPr>
          <p:nvPr/>
        </p:nvSpPr>
        <p:spPr>
          <a:xfrm>
            <a:off x="4244345" y="5343840"/>
            <a:ext cx="4373563" cy="1354602"/>
          </a:xfrm>
          <a:prstGeom prst="rect">
            <a:avLst/>
          </a:prstGeom>
          <a:blipFill>
            <a:blip r:embed="rId5"/>
            <a:stretch>
              <a:fillRect/>
            </a:stretch>
          </a:blipFill>
        </p:spPr>
        <p:txBody>
          <a:bodyPr/>
          <a:lstStyle/>
          <a:p>
            <a:pPr>
              <a:defRPr/>
            </a:pPr>
            <a:r>
              <a:rPr lang="zh-CN" altLang="en-US">
                <a:noFill/>
              </a:rPr>
              <a:t> </a:t>
            </a:r>
          </a:p>
        </p:txBody>
      </p:sp>
    </p:spTree>
    <p:extLst>
      <p:ext uri="{BB962C8B-B14F-4D97-AF65-F5344CB8AC3E}">
        <p14:creationId xmlns:p14="http://schemas.microsoft.com/office/powerpoint/2010/main" val="3038579437"/>
      </p:ext>
    </p:extLst>
  </p:cSld>
  <p:clrMapOvr>
    <a:masterClrMapping/>
  </p:clrMapOvr>
  <p:transition>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idx="1"/>
          </p:nvPr>
        </p:nvSpPr>
        <p:spPr>
          <a:xfrm>
            <a:off x="-324544" y="1341438"/>
            <a:ext cx="9468544" cy="6096000"/>
          </a:xfrm>
        </p:spPr>
        <p:txBody>
          <a:bodyPr/>
          <a:lstStyle/>
          <a:p>
            <a:pPr marL="762000" lvl="2" indent="-3175" eaLnBrk="1" hangingPunct="1"/>
            <a:r>
              <a:rPr lang="en-US" altLang="zh-CN" sz="2800" dirty="0" smtClean="0">
                <a:ea typeface="宋体" panose="02010600030101010101" pitchFamily="2" charset="-122"/>
              </a:rPr>
              <a:t>5. </a:t>
            </a:r>
            <a:r>
              <a:rPr lang="zh-CN" altLang="en-US" sz="2800" dirty="0" smtClean="0">
                <a:ea typeface="宋体" panose="02010600030101010101" pitchFamily="2" charset="-122"/>
              </a:rPr>
              <a:t>核心程序法</a:t>
            </a:r>
          </a:p>
          <a:p>
            <a:pPr marL="762000" lvl="2" indent="-3175" eaLnBrk="1" hangingPunct="1">
              <a:buFont typeface="Wingdings" panose="05000000000000000000" pitchFamily="2" charset="2"/>
              <a:buNone/>
            </a:pPr>
            <a:r>
              <a:rPr lang="zh-CN" altLang="en-US" sz="2800" dirty="0" smtClean="0">
                <a:solidFill>
                  <a:srgbClr val="2E04A6"/>
                </a:solidFill>
                <a:ea typeface="宋体" panose="02010600030101010101" pitchFamily="2" charset="-122"/>
              </a:rPr>
              <a:t>把应用程序中用得最频繁的那部分核心程序作为评价计算机性能的标准程序。称为基准程序 (</a:t>
            </a:r>
            <a:r>
              <a:rPr lang="en-US" altLang="zh-CN" sz="2800" dirty="0" smtClean="0">
                <a:solidFill>
                  <a:srgbClr val="2E04A6"/>
                </a:solidFill>
                <a:ea typeface="宋体" panose="02010600030101010101" pitchFamily="2" charset="-122"/>
              </a:rPr>
              <a:t>benchmark)</a:t>
            </a:r>
          </a:p>
          <a:p>
            <a:pPr marL="762000" lvl="2" indent="-3175" eaLnBrk="1" hangingPunct="1">
              <a:spcBef>
                <a:spcPct val="60000"/>
              </a:spcBef>
            </a:pPr>
            <a:r>
              <a:rPr lang="zh-CN" altLang="en-US" sz="2800" dirty="0" smtClean="0">
                <a:ea typeface="宋体" panose="02010600030101010101" pitchFamily="2" charset="-122"/>
              </a:rPr>
              <a:t>整数测试程序：</a:t>
            </a:r>
            <a:r>
              <a:rPr lang="en-US" altLang="zh-CN" sz="2800" dirty="0" smtClean="0">
                <a:ea typeface="宋体" panose="02010600030101010101" pitchFamily="2" charset="-122"/>
              </a:rPr>
              <a:t>Dhrystone</a:t>
            </a:r>
          </a:p>
          <a:p>
            <a:pPr marL="952500" lvl="3" indent="568325" eaLnBrk="1" hangingPunct="1"/>
            <a:r>
              <a:rPr lang="zh-CN" altLang="en-US" sz="2800" dirty="0" smtClean="0">
                <a:ea typeface="宋体" panose="02010600030101010101" pitchFamily="2" charset="-122"/>
              </a:rPr>
              <a:t>用</a:t>
            </a:r>
            <a:r>
              <a:rPr lang="en-US" altLang="zh-CN" sz="2800" dirty="0" smtClean="0">
                <a:ea typeface="宋体" panose="02010600030101010101" pitchFamily="2" charset="-122"/>
              </a:rPr>
              <a:t>C</a:t>
            </a:r>
            <a:r>
              <a:rPr lang="zh-CN" altLang="en-US" sz="2800" dirty="0" smtClean="0">
                <a:ea typeface="宋体" panose="02010600030101010101" pitchFamily="2" charset="-122"/>
              </a:rPr>
              <a:t>语言编写，100条语句。包括：各种赋值语句，各种数据类型和数据区，各种控制语句，过程调用和参数传送，整数运算和逻辑操作。</a:t>
            </a:r>
          </a:p>
          <a:p>
            <a:pPr marL="952500" lvl="3" indent="568325" eaLnBrk="1" hangingPunct="1">
              <a:buFont typeface="Wingdings" panose="05000000000000000000" pitchFamily="2" charset="2"/>
              <a:buNone/>
            </a:pPr>
            <a:r>
              <a:rPr lang="en-US" altLang="zh-CN" sz="2800" dirty="0" smtClean="0">
                <a:ea typeface="宋体" panose="02010600030101010101" pitchFamily="2" charset="-122"/>
              </a:rPr>
              <a:t>VAX-11/780</a:t>
            </a:r>
            <a:r>
              <a:rPr lang="zh-CN" altLang="en-US" sz="2800" dirty="0" smtClean="0">
                <a:ea typeface="宋体" panose="02010600030101010101" pitchFamily="2" charset="-122"/>
              </a:rPr>
              <a:t>的测试结果为每秒1757个</a:t>
            </a:r>
            <a:endParaRPr lang="zh-CN" altLang="zh-CN" sz="2800" dirty="0" smtClean="0">
              <a:ea typeface="宋体" panose="02010600030101010101" pitchFamily="2" charset="-122"/>
            </a:endParaRPr>
          </a:p>
        </p:txBody>
      </p:sp>
    </p:spTree>
    <p:extLst>
      <p:ext uri="{BB962C8B-B14F-4D97-AF65-F5344CB8AC3E}">
        <p14:creationId xmlns:p14="http://schemas.microsoft.com/office/powerpoint/2010/main" val="2932585849"/>
      </p:ext>
    </p:extLst>
  </p:cSld>
  <p:clrMapOvr>
    <a:masterClrMapping/>
  </p:clrMapOvr>
  <p:transition>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idx="1"/>
          </p:nvPr>
        </p:nvSpPr>
        <p:spPr>
          <a:xfrm>
            <a:off x="-684213" y="1196975"/>
            <a:ext cx="9828213" cy="6096000"/>
          </a:xfrm>
        </p:spPr>
        <p:txBody>
          <a:bodyPr/>
          <a:lstStyle/>
          <a:p>
            <a:pPr marL="762000" lvl="2" indent="-3175" eaLnBrk="1" hangingPunct="1">
              <a:spcBef>
                <a:spcPct val="60000"/>
              </a:spcBef>
            </a:pPr>
            <a:r>
              <a:rPr lang="zh-CN" altLang="en-US" sz="2800" dirty="0" smtClean="0">
                <a:ea typeface="宋体" panose="02010600030101010101" pitchFamily="2" charset="-122"/>
              </a:rPr>
              <a:t>浮点测试程序：</a:t>
            </a:r>
            <a:r>
              <a:rPr lang="en-US" altLang="zh-CN" sz="2800" dirty="0" err="1" smtClean="0">
                <a:ea typeface="宋体" panose="02010600030101010101" pitchFamily="2" charset="-122"/>
              </a:rPr>
              <a:t>Linpack</a:t>
            </a:r>
            <a:endParaRPr lang="en-US" altLang="zh-CN" sz="2800" dirty="0" smtClean="0">
              <a:ea typeface="宋体" panose="02010600030101010101" pitchFamily="2" charset="-122"/>
            </a:endParaRPr>
          </a:p>
          <a:p>
            <a:pPr marL="952500" lvl="3" indent="122238" eaLnBrk="1" hangingPunct="1">
              <a:buFont typeface="Wingdings" panose="05000000000000000000" pitchFamily="2" charset="2"/>
              <a:buNone/>
            </a:pPr>
            <a:r>
              <a:rPr lang="zh-CN" altLang="en-US" sz="2800" dirty="0" smtClean="0">
                <a:ea typeface="宋体" panose="02010600030101010101" pitchFamily="2" charset="-122"/>
              </a:rPr>
              <a:t>用</a:t>
            </a:r>
            <a:r>
              <a:rPr lang="en-US" altLang="zh-CN" sz="2800" dirty="0" smtClean="0">
                <a:ea typeface="宋体" panose="02010600030101010101" pitchFamily="2" charset="-122"/>
              </a:rPr>
              <a:t>FORTRAN</a:t>
            </a:r>
            <a:r>
              <a:rPr lang="zh-CN" altLang="en-US" sz="2800" dirty="0" smtClean="0">
                <a:ea typeface="宋体" panose="02010600030101010101" pitchFamily="2" charset="-122"/>
              </a:rPr>
              <a:t>语言编写，主要是浮点加法和浮点乘法操作</a:t>
            </a:r>
            <a:endParaRPr lang="en-US" altLang="zh-CN" sz="2800" dirty="0" smtClean="0">
              <a:ea typeface="宋体" panose="02010600030101010101" pitchFamily="2" charset="-122"/>
            </a:endParaRPr>
          </a:p>
          <a:p>
            <a:pPr marL="762000" lvl="2" indent="-3175" eaLnBrk="1" hangingPunct="1"/>
            <a:r>
              <a:rPr lang="en-US" altLang="zh-CN" sz="2800" dirty="0" smtClean="0">
                <a:ea typeface="宋体" panose="02010600030101010101" pitchFamily="2" charset="-122"/>
              </a:rPr>
              <a:t>Whetstone</a:t>
            </a:r>
            <a:r>
              <a:rPr lang="zh-CN" altLang="en-US" sz="2800" dirty="0" smtClean="0">
                <a:ea typeface="宋体" panose="02010600030101010101" pitchFamily="2" charset="-122"/>
              </a:rPr>
              <a:t>基准测试程序</a:t>
            </a:r>
            <a:endParaRPr lang="zh-CN" altLang="zh-CN" sz="2800" dirty="0" smtClean="0">
              <a:ea typeface="宋体" panose="02010600030101010101" pitchFamily="2" charset="-122"/>
            </a:endParaRPr>
          </a:p>
          <a:p>
            <a:pPr marL="952500" lvl="3" indent="122238" eaLnBrk="1" hangingPunct="1"/>
            <a:r>
              <a:rPr lang="zh-CN" altLang="en-US" sz="2800" dirty="0" smtClean="0">
                <a:ea typeface="宋体" panose="02010600030101010101" pitchFamily="2" charset="-122"/>
              </a:rPr>
              <a:t>用</a:t>
            </a:r>
            <a:r>
              <a:rPr lang="en-US" altLang="zh-CN" sz="2800" dirty="0" smtClean="0">
                <a:ea typeface="宋体" panose="02010600030101010101" pitchFamily="2" charset="-122"/>
              </a:rPr>
              <a:t>FORTRAN</a:t>
            </a:r>
            <a:r>
              <a:rPr lang="zh-CN" altLang="en-US" sz="2800" dirty="0" smtClean="0">
                <a:ea typeface="宋体" panose="02010600030101010101" pitchFamily="2" charset="-122"/>
              </a:rPr>
              <a:t>语言编写的综合性测试程序 </a:t>
            </a:r>
          </a:p>
          <a:p>
            <a:pPr marL="952500" lvl="3" indent="122238" eaLnBrk="1" hangingPunct="1"/>
            <a:r>
              <a:rPr lang="zh-CN" altLang="en-US" sz="2800" dirty="0" smtClean="0">
                <a:ea typeface="宋体" panose="02010600030101010101" pitchFamily="2" charset="-122"/>
              </a:rPr>
              <a:t>主要包括：浮点运算、整数算术运算、功能调用、数组变址、条件转移、超越函数。</a:t>
            </a:r>
          </a:p>
          <a:p>
            <a:pPr marL="952500" lvl="3" indent="122238" eaLnBrk="1" hangingPunct="1"/>
            <a:r>
              <a:rPr lang="zh-CN" altLang="en-US" sz="2800" dirty="0" smtClean="0">
                <a:ea typeface="宋体" panose="02010600030101010101" pitchFamily="2" charset="-122"/>
              </a:rPr>
              <a:t>测试结果用</a:t>
            </a:r>
            <a:r>
              <a:rPr lang="en-US" altLang="zh-CN" sz="2800" dirty="0" err="1" smtClean="0">
                <a:ea typeface="宋体" panose="02010600030101010101" pitchFamily="2" charset="-122"/>
              </a:rPr>
              <a:t>Kwips</a:t>
            </a:r>
            <a:r>
              <a:rPr lang="zh-CN" altLang="en-US" sz="2800" dirty="0" smtClean="0">
                <a:ea typeface="宋体" panose="02010600030101010101" pitchFamily="2" charset="-122"/>
              </a:rPr>
              <a:t>表示。</a:t>
            </a:r>
            <a:endParaRPr lang="zh-CN" altLang="zh-CN" sz="2800" dirty="0" smtClean="0">
              <a:ea typeface="宋体" panose="02010600030101010101" pitchFamily="2" charset="-122"/>
            </a:endParaRPr>
          </a:p>
        </p:txBody>
      </p:sp>
    </p:spTree>
    <p:extLst>
      <p:ext uri="{BB962C8B-B14F-4D97-AF65-F5344CB8AC3E}">
        <p14:creationId xmlns:p14="http://schemas.microsoft.com/office/powerpoint/2010/main" val="1048035744"/>
      </p:ext>
    </p:extLst>
  </p:cSld>
  <p:clrMapOvr>
    <a:masterClrMapping/>
  </p:clrMapOvr>
  <p:transition>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idx="1"/>
          </p:nvPr>
        </p:nvSpPr>
        <p:spPr>
          <a:xfrm>
            <a:off x="0" y="762000"/>
            <a:ext cx="8892480" cy="6096000"/>
          </a:xfrm>
        </p:spPr>
        <p:txBody>
          <a:bodyPr/>
          <a:lstStyle/>
          <a:p>
            <a:pPr marL="952500" lvl="3" indent="207963" eaLnBrk="1" hangingPunct="1"/>
            <a:endParaRPr lang="zh-CN" altLang="zh-CN" sz="3200" dirty="0" smtClean="0">
              <a:ea typeface="宋体" panose="02010600030101010101" pitchFamily="2" charset="-122"/>
            </a:endParaRPr>
          </a:p>
          <a:p>
            <a:pPr marL="762000" lvl="2" indent="-3175" eaLnBrk="1" hangingPunct="1">
              <a:spcBef>
                <a:spcPct val="60000"/>
              </a:spcBef>
            </a:pPr>
            <a:r>
              <a:rPr lang="en-US" altLang="zh-CN" sz="3200" dirty="0" smtClean="0">
                <a:ea typeface="宋体" panose="02010600030101010101" pitchFamily="2" charset="-122"/>
              </a:rPr>
              <a:t>SPEC</a:t>
            </a:r>
            <a:r>
              <a:rPr lang="zh-CN" altLang="en-US" sz="3200" dirty="0" smtClean="0">
                <a:ea typeface="宋体" panose="02010600030101010101" pitchFamily="2" charset="-122"/>
              </a:rPr>
              <a:t>基准测试程序 (</a:t>
            </a:r>
            <a:r>
              <a:rPr lang="en-US" altLang="zh-CN" sz="3200" dirty="0" smtClean="0">
                <a:ea typeface="宋体" panose="02010600030101010101" pitchFamily="2" charset="-122"/>
              </a:rPr>
              <a:t>System performance evaluation Cooperative)</a:t>
            </a:r>
          </a:p>
          <a:p>
            <a:pPr marL="952500" lvl="3" indent="207963" algn="just" eaLnBrk="1" hangingPunct="1">
              <a:buFont typeface="Wingdings" panose="05000000000000000000" pitchFamily="2" charset="2"/>
              <a:buNone/>
            </a:pPr>
            <a:r>
              <a:rPr lang="zh-CN" altLang="en-US" sz="2800" dirty="0" smtClean="0">
                <a:ea typeface="宋体" panose="02010600030101010101" pitchFamily="2" charset="-122"/>
              </a:rPr>
              <a:t>由30个左右世界知名计算机大厂商所支持的非盈利的合作组织，包括：</a:t>
            </a:r>
            <a:r>
              <a:rPr lang="en-US" altLang="zh-CN" sz="2800" dirty="0" smtClean="0">
                <a:ea typeface="宋体" panose="02010600030101010101" pitchFamily="2" charset="-122"/>
              </a:rPr>
              <a:t>IBM、AT&amp;T、BULL、Compaq、CDC、DG、DEC、Fujitsu、HP、Intel、MIPS、Motolola、SGI、SUN、Unisys</a:t>
            </a:r>
            <a:r>
              <a:rPr lang="zh-CN" altLang="en-US" sz="2800" dirty="0" smtClean="0">
                <a:ea typeface="宋体" panose="02010600030101010101" pitchFamily="2" charset="-122"/>
              </a:rPr>
              <a:t>等；</a:t>
            </a:r>
          </a:p>
        </p:txBody>
      </p:sp>
    </p:spTree>
    <p:extLst>
      <p:ext uri="{BB962C8B-B14F-4D97-AF65-F5344CB8AC3E}">
        <p14:creationId xmlns:p14="http://schemas.microsoft.com/office/powerpoint/2010/main" val="3428746941"/>
      </p:ext>
    </p:extLst>
  </p:cSld>
  <p:clrMapOvr>
    <a:masterClrMapping/>
  </p:clrMapOvr>
  <p:transition>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idx="1"/>
          </p:nvPr>
        </p:nvSpPr>
        <p:spPr>
          <a:xfrm>
            <a:off x="-612775" y="1341438"/>
            <a:ext cx="9756775" cy="1676400"/>
          </a:xfrm>
        </p:spPr>
        <p:txBody>
          <a:bodyPr/>
          <a:lstStyle/>
          <a:p>
            <a:pPr marL="952500" lvl="3" indent="568325" eaLnBrk="1" hangingPunct="1"/>
            <a:r>
              <a:rPr lang="en-US" altLang="zh-CN" sz="3200" smtClean="0">
                <a:ea typeface="宋体" panose="02010600030101010101" pitchFamily="2" charset="-122"/>
              </a:rPr>
              <a:t>SPEC</a:t>
            </a:r>
            <a:r>
              <a:rPr lang="zh-CN" altLang="en-US" sz="3200" smtClean="0">
                <a:ea typeface="宋体" panose="02010600030101010101" pitchFamily="2" charset="-122"/>
              </a:rPr>
              <a:t>能够全面反映机器的性能，具有很高的参考价值；</a:t>
            </a:r>
          </a:p>
          <a:p>
            <a:pPr marL="952500" lvl="3" indent="568325" eaLnBrk="1" hangingPunct="1"/>
            <a:r>
              <a:rPr lang="zh-CN" altLang="en-US" sz="3200" smtClean="0">
                <a:ea typeface="宋体" panose="02010600030101010101" pitchFamily="2" charset="-122"/>
              </a:rPr>
              <a:t>以</a:t>
            </a:r>
            <a:r>
              <a:rPr lang="en-US" altLang="zh-CN" sz="3200" smtClean="0">
                <a:ea typeface="宋体" panose="02010600030101010101" pitchFamily="2" charset="-122"/>
              </a:rPr>
              <a:t>AX-11/780</a:t>
            </a:r>
            <a:r>
              <a:rPr lang="zh-CN" altLang="en-US" sz="3200" smtClean="0">
                <a:ea typeface="宋体" panose="02010600030101010101" pitchFamily="2" charset="-122"/>
              </a:rPr>
              <a:t>的测试结果作为基数；</a:t>
            </a:r>
            <a:endParaRPr lang="zh-CN" altLang="zh-CN" sz="3200" smtClean="0">
              <a:ea typeface="宋体" panose="02010600030101010101" pitchFamily="2" charset="-122"/>
            </a:endParaRPr>
          </a:p>
        </p:txBody>
      </p:sp>
      <p:sp>
        <p:nvSpPr>
          <p:cNvPr id="50179" name="Rectangle 3"/>
          <p:cNvSpPr>
            <a:spLocks noChangeArrowheads="1"/>
          </p:cNvSpPr>
          <p:nvPr/>
        </p:nvSpPr>
        <p:spPr bwMode="auto">
          <a:xfrm>
            <a:off x="-828675" y="3068638"/>
            <a:ext cx="9972675"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336675" indent="-384175">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lvl="3" algn="just" eaLnBrk="1" hangingPunct="1"/>
            <a:r>
              <a:rPr lang="en-US" altLang="zh-CN" sz="2800" b="0">
                <a:solidFill>
                  <a:schemeClr val="tx2"/>
                </a:solidFill>
                <a:ea typeface="宋体" panose="02010600030101010101" pitchFamily="2" charset="-122"/>
              </a:rPr>
              <a:t>SPEC1.0</a:t>
            </a:r>
            <a:r>
              <a:rPr lang="en-US" altLang="zh-CN" sz="2800" b="0">
                <a:ea typeface="宋体" panose="02010600030101010101" pitchFamily="2" charset="-122"/>
              </a:rPr>
              <a:t>  1989</a:t>
            </a:r>
            <a:r>
              <a:rPr lang="zh-CN" altLang="en-US" sz="2800" b="0">
                <a:ea typeface="宋体" panose="02010600030101010101" pitchFamily="2" charset="-122"/>
              </a:rPr>
              <a:t>年10月宣布，程序量超过15万行，包含10个测试程序， 4个定点程序，6个浮点程序；测试结果用</a:t>
            </a:r>
            <a:r>
              <a:rPr lang="en-US" altLang="zh-CN" sz="2800" b="0">
                <a:ea typeface="宋体" panose="02010600030101010101" pitchFamily="2" charset="-122"/>
              </a:rPr>
              <a:t>SPECint’89</a:t>
            </a:r>
            <a:r>
              <a:rPr lang="zh-CN" altLang="en-US" sz="2800" b="0">
                <a:ea typeface="宋体" panose="02010600030101010101" pitchFamily="2" charset="-122"/>
              </a:rPr>
              <a:t>和</a:t>
            </a:r>
            <a:r>
              <a:rPr lang="en-US" altLang="zh-CN" sz="2800" b="0">
                <a:ea typeface="宋体" panose="02010600030101010101" pitchFamily="2" charset="-122"/>
              </a:rPr>
              <a:t>SPECfp’89</a:t>
            </a:r>
            <a:r>
              <a:rPr lang="zh-CN" altLang="en-US" sz="2800" b="0">
                <a:ea typeface="宋体" panose="02010600030101010101" pitchFamily="2" charset="-122"/>
              </a:rPr>
              <a:t>表示。</a:t>
            </a:r>
          </a:p>
          <a:p>
            <a:pPr lvl="3" algn="just" eaLnBrk="1" hangingPunct="1"/>
            <a:r>
              <a:rPr lang="zh-CN" altLang="en-US" sz="2800" b="0">
                <a:solidFill>
                  <a:schemeClr val="tx2"/>
                </a:solidFill>
                <a:ea typeface="宋体" panose="02010600030101010101" pitchFamily="2" charset="-122"/>
              </a:rPr>
              <a:t>1992年，</a:t>
            </a:r>
            <a:r>
              <a:rPr lang="zh-CN" altLang="en-US" sz="2800" b="0">
                <a:ea typeface="宋体" panose="02010600030101010101" pitchFamily="2" charset="-122"/>
              </a:rPr>
              <a:t>又增加10个测试程序，共有6个定点程序和14个浮点程序，测试结果用</a:t>
            </a:r>
            <a:r>
              <a:rPr lang="en-US" altLang="zh-CN" sz="2800" b="0">
                <a:ea typeface="宋体" panose="02010600030101010101" pitchFamily="2" charset="-122"/>
              </a:rPr>
              <a:t>SPECint’92</a:t>
            </a:r>
            <a:r>
              <a:rPr lang="zh-CN" altLang="en-US" sz="2800" b="0">
                <a:ea typeface="宋体" panose="02010600030101010101" pitchFamily="2" charset="-122"/>
              </a:rPr>
              <a:t>和</a:t>
            </a:r>
            <a:r>
              <a:rPr lang="en-US" altLang="zh-CN" sz="2800" b="0">
                <a:ea typeface="宋体" panose="02010600030101010101" pitchFamily="2" charset="-122"/>
              </a:rPr>
              <a:t>SPECfp’92</a:t>
            </a:r>
            <a:r>
              <a:rPr lang="zh-CN" altLang="en-US" sz="2800" b="0">
                <a:ea typeface="宋体" panose="02010600030101010101" pitchFamily="2" charset="-122"/>
              </a:rPr>
              <a:t>表示。</a:t>
            </a:r>
          </a:p>
          <a:p>
            <a:pPr lvl="3" eaLnBrk="1" hangingPunct="1"/>
            <a:r>
              <a:rPr lang="zh-CN" altLang="en-US" sz="2800" b="0">
                <a:solidFill>
                  <a:schemeClr val="tx2"/>
                </a:solidFill>
                <a:ea typeface="宋体" panose="02010600030101010101" pitchFamily="2" charset="-122"/>
              </a:rPr>
              <a:t>1995年，</a:t>
            </a:r>
            <a:r>
              <a:rPr lang="zh-CN" altLang="en-US" sz="2800" b="0">
                <a:ea typeface="宋体" panose="02010600030101010101" pitchFamily="2" charset="-122"/>
              </a:rPr>
              <a:t>推出</a:t>
            </a:r>
            <a:r>
              <a:rPr lang="en-US" altLang="zh-CN" sz="2800" b="0">
                <a:ea typeface="宋体" panose="02010600030101010101" pitchFamily="2" charset="-122"/>
              </a:rPr>
              <a:t>SPECint’95</a:t>
            </a:r>
            <a:r>
              <a:rPr lang="zh-CN" altLang="en-US" sz="2800" b="0">
                <a:ea typeface="宋体" panose="02010600030101010101" pitchFamily="2" charset="-122"/>
              </a:rPr>
              <a:t>和</a:t>
            </a:r>
            <a:r>
              <a:rPr lang="en-US" altLang="zh-CN" sz="2800" b="0">
                <a:ea typeface="宋体" panose="02010600030101010101" pitchFamily="2" charset="-122"/>
              </a:rPr>
              <a:t>SPECfp’95</a:t>
            </a:r>
          </a:p>
        </p:txBody>
      </p:sp>
    </p:spTree>
    <p:extLst>
      <p:ext uri="{BB962C8B-B14F-4D97-AF65-F5344CB8AC3E}">
        <p14:creationId xmlns:p14="http://schemas.microsoft.com/office/powerpoint/2010/main" val="1915522699"/>
      </p:ext>
    </p:extLst>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idx="1"/>
          </p:nvPr>
        </p:nvSpPr>
        <p:spPr>
          <a:xfrm>
            <a:off x="0" y="1196975"/>
            <a:ext cx="9144000" cy="6096000"/>
          </a:xfrm>
        </p:spPr>
        <p:txBody>
          <a:bodyPr/>
          <a:lstStyle/>
          <a:p>
            <a:pPr marL="93663" indent="0" eaLnBrk="1" hangingPunct="1">
              <a:buFont typeface="Wingdings" panose="05000000000000000000" pitchFamily="2" charset="2"/>
              <a:buNone/>
            </a:pPr>
            <a:r>
              <a:rPr lang="zh-CN" altLang="en-US" b="1" smtClean="0">
                <a:solidFill>
                  <a:srgbClr val="CC0000"/>
                </a:solidFill>
                <a:ea typeface="宋体" panose="02010600030101010101" pitchFamily="2" charset="-122"/>
              </a:rPr>
              <a:t>计算机体系结构设计的主要是进行软、硬件功能分配，首先了解软、硬件取舍的原则。</a:t>
            </a:r>
            <a:endParaRPr lang="en-US" altLang="zh-CN" b="1" dirty="0" smtClean="0">
              <a:solidFill>
                <a:srgbClr val="CC0000"/>
              </a:solidFill>
              <a:ea typeface="宋体" panose="02010600030101010101" pitchFamily="2" charset="-122"/>
            </a:endParaRPr>
          </a:p>
        </p:txBody>
      </p:sp>
      <p:sp>
        <p:nvSpPr>
          <p:cNvPr id="30723" name="Rectangle 3"/>
          <p:cNvSpPr>
            <a:spLocks noChangeArrowheads="1"/>
          </p:cNvSpPr>
          <p:nvPr/>
        </p:nvSpPr>
        <p:spPr bwMode="auto">
          <a:xfrm>
            <a:off x="0" y="2447925"/>
            <a:ext cx="60118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b="1" dirty="0">
                <a:solidFill>
                  <a:schemeClr val="tx2"/>
                </a:solidFill>
                <a:ea typeface="宋体" panose="02010600030101010101" pitchFamily="2" charset="-122"/>
              </a:rPr>
              <a:t>1</a:t>
            </a:r>
            <a:r>
              <a:rPr lang="en-US" altLang="zh-CN" b="1" dirty="0">
                <a:solidFill>
                  <a:schemeClr val="tx2"/>
                </a:solidFill>
                <a:ea typeface="宋体" panose="02010600030101010101" pitchFamily="2" charset="-122"/>
              </a:rPr>
              <a:t>.3.1</a:t>
            </a:r>
            <a:r>
              <a:rPr lang="zh-CN" altLang="en-US" b="1" dirty="0">
                <a:solidFill>
                  <a:schemeClr val="tx2"/>
                </a:solidFill>
                <a:ea typeface="宋体" panose="02010600030101010101" pitchFamily="2" charset="-122"/>
              </a:rPr>
              <a:t>软、硬件取舍的原则</a:t>
            </a:r>
            <a:endParaRPr lang="en-US" altLang="zh-CN" b="1" dirty="0">
              <a:solidFill>
                <a:schemeClr val="tx2"/>
              </a:solidFill>
              <a:ea typeface="宋体" panose="02010600030101010101" pitchFamily="2" charset="-122"/>
            </a:endParaRPr>
          </a:p>
        </p:txBody>
      </p:sp>
      <p:sp>
        <p:nvSpPr>
          <p:cNvPr id="44036" name="Rectangle 4"/>
          <p:cNvSpPr>
            <a:spLocks noChangeArrowheads="1"/>
          </p:cNvSpPr>
          <p:nvPr/>
        </p:nvSpPr>
        <p:spPr bwMode="auto">
          <a:xfrm>
            <a:off x="179388" y="3141663"/>
            <a:ext cx="8964612"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buFont typeface="Arial" panose="020B0604020202020204" pitchFamily="34" charset="0"/>
              <a:defRPr>
                <a:solidFill>
                  <a:schemeClr val="tx1"/>
                </a:solidFill>
                <a:latin typeface="Arial" panose="020B0604020202020204" pitchFamily="34" charset="0"/>
              </a:defRPr>
            </a:lvl1pPr>
            <a:lvl2pPr marL="742950" indent="-285750">
              <a:buFont typeface="Arial" panose="020B0604020202020204" pitchFamily="34" charset="0"/>
              <a:defRPr>
                <a:solidFill>
                  <a:schemeClr val="tx1"/>
                </a:solidFill>
                <a:latin typeface="Arial" panose="020B0604020202020204" pitchFamily="34" charset="0"/>
              </a:defRPr>
            </a:lvl2pPr>
            <a:lvl3pPr>
              <a:buFont typeface="Arial" panose="020B0604020202020204" pitchFamily="34" charset="0"/>
              <a:defRPr>
                <a:solidFill>
                  <a:schemeClr val="tx1"/>
                </a:solidFill>
                <a:latin typeface="Arial" panose="020B0604020202020204" pitchFamily="34" charset="0"/>
              </a:defRPr>
            </a:lvl3pPr>
            <a:lvl4pPr marL="1600200" indent="-228600">
              <a:buFont typeface="Arial" panose="020B0604020202020204" pitchFamily="34" charset="0"/>
              <a:defRPr>
                <a:solidFill>
                  <a:schemeClr val="tx1"/>
                </a:solidFill>
                <a:latin typeface="Arial" panose="020B0604020202020204" pitchFamily="34" charset="0"/>
              </a:defRPr>
            </a:lvl4pPr>
            <a:lvl5pPr marL="2057400" indent="-228600">
              <a:buFont typeface="Arial" panose="020B0604020202020204" pitchFamily="34" charset="0"/>
              <a:defRPr>
                <a:solidFill>
                  <a:schemeClr val="tx1"/>
                </a:solidFill>
                <a:latin typeface="Arial"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lvl="2" eaLnBrk="1" hangingPunct="1">
              <a:defRPr/>
            </a:pPr>
            <a:r>
              <a:rPr lang="zh-CN" altLang="en-US" sz="3200" b="1" dirty="0" smtClean="0">
                <a:solidFill>
                  <a:schemeClr val="tx2"/>
                </a:solidFill>
                <a:ea typeface="宋体" panose="02010600030101010101" pitchFamily="2" charset="-122"/>
              </a:rPr>
              <a:t>1. 软硬件的关系：理论上，有两种极端实现方法</a:t>
            </a:r>
            <a:endParaRPr lang="en-US" altLang="zh-CN" sz="3200" b="1" dirty="0" smtClean="0">
              <a:solidFill>
                <a:schemeClr val="tx2"/>
              </a:solidFill>
              <a:ea typeface="宋体" panose="02010600030101010101" pitchFamily="2" charset="-122"/>
            </a:endParaRPr>
          </a:p>
          <a:p>
            <a:pPr marL="457200" lvl="2" indent="-457200" eaLnBrk="1" hangingPunct="1">
              <a:buFont typeface="Arial" panose="020B0604020202020204" pitchFamily="34" charset="0"/>
              <a:buChar char="•"/>
              <a:defRPr/>
            </a:pPr>
            <a:r>
              <a:rPr lang="zh-CN" altLang="en-US" sz="3200" dirty="0" smtClean="0">
                <a:solidFill>
                  <a:srgbClr val="2E04A6"/>
                </a:solidFill>
                <a:ea typeface="宋体" panose="02010600030101010101" pitchFamily="2" charset="-122"/>
              </a:rPr>
              <a:t>全硬件机器，包括操作系统、高级语言、应用程序等</a:t>
            </a:r>
            <a:endParaRPr lang="en-US" altLang="zh-CN" sz="3200" dirty="0" smtClean="0">
              <a:solidFill>
                <a:srgbClr val="2E04A6"/>
              </a:solidFill>
              <a:ea typeface="宋体" panose="02010600030101010101" pitchFamily="2" charset="-122"/>
            </a:endParaRPr>
          </a:p>
          <a:p>
            <a:pPr marL="457200" lvl="2" indent="-457200" eaLnBrk="1" hangingPunct="1">
              <a:buFont typeface="Arial" panose="020B0604020202020204" pitchFamily="34" charset="0"/>
              <a:buChar char="•"/>
              <a:defRPr/>
            </a:pPr>
            <a:r>
              <a:rPr lang="zh-CN" altLang="en-US" sz="3200" dirty="0" smtClean="0">
                <a:solidFill>
                  <a:srgbClr val="2E04A6"/>
                </a:solidFill>
                <a:ea typeface="宋体" panose="02010600030101010101" pitchFamily="2" charset="-122"/>
              </a:rPr>
              <a:t>硬件只有1位加法和分支操作，其他都用软件实现</a:t>
            </a:r>
          </a:p>
        </p:txBody>
      </p:sp>
    </p:spTree>
    <p:extLst>
      <p:ext uri="{BB962C8B-B14F-4D97-AF65-F5344CB8AC3E}">
        <p14:creationId xmlns:p14="http://schemas.microsoft.com/office/powerpoint/2010/main" val="1195064297"/>
      </p:ext>
    </p:extLst>
  </p:cSld>
  <p:clrMapOvr>
    <a:masterClrMapping/>
  </p:clrMapOvr>
  <p:transition>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684213" y="1341438"/>
            <a:ext cx="7924800" cy="536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a:spcBef>
                <a:spcPct val="20000"/>
              </a:spcBef>
              <a:buFont typeface="Wingdings" panose="05000000000000000000" pitchFamily="2" charset="2"/>
              <a:buChar char="§"/>
              <a:tabLst>
                <a:tab pos="4003675" algn="ctr"/>
                <a:tab pos="6756400" algn="ctr"/>
              </a:tabLst>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tabLst>
                <a:tab pos="4003675" algn="ctr"/>
                <a:tab pos="6756400" algn="ctr"/>
              </a:tabLst>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tabLst>
                <a:tab pos="4003675" algn="ctr"/>
                <a:tab pos="6756400" algn="ctr"/>
              </a:tabLst>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tabLst>
                <a:tab pos="4003675" algn="ctr"/>
                <a:tab pos="6756400" algn="ctr"/>
              </a:tabLst>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tabLst>
                <a:tab pos="4003675" algn="ctr"/>
                <a:tab pos="6756400" algn="ctr"/>
              </a:tabLst>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tabLst>
                <a:tab pos="4003675" algn="ctr"/>
                <a:tab pos="6756400" algn="ctr"/>
              </a:tabLst>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tabLst>
                <a:tab pos="4003675" algn="ctr"/>
                <a:tab pos="6756400" algn="ctr"/>
              </a:tabLst>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tabLst>
                <a:tab pos="4003675" algn="ctr"/>
                <a:tab pos="6756400" algn="ctr"/>
              </a:tabLst>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tabLst>
                <a:tab pos="4003675" algn="ctr"/>
                <a:tab pos="6756400" algn="ctr"/>
              </a:tabLst>
              <a:defRPr sz="2000" b="1">
                <a:solidFill>
                  <a:srgbClr val="990099"/>
                </a:solidFill>
                <a:latin typeface="Arial" panose="020B0604020202020204" pitchFamily="34" charset="0"/>
              </a:defRPr>
            </a:lvl9pPr>
          </a:lstStyle>
          <a:p>
            <a:pPr>
              <a:spcBef>
                <a:spcPct val="30000"/>
              </a:spcBef>
              <a:buFont typeface="Arial" panose="020B0604020202020204" pitchFamily="34" charset="0"/>
              <a:buNone/>
            </a:pPr>
            <a:r>
              <a:rPr lang="zh-CN" altLang="en-US">
                <a:solidFill>
                  <a:srgbClr val="0000CC"/>
                </a:solidFill>
                <a:ea typeface="宋体" panose="02010600030101010101" pitchFamily="2" charset="-122"/>
              </a:rPr>
              <a:t>处理机	</a:t>
            </a:r>
            <a:r>
              <a:rPr lang="en-US" altLang="zh-CN">
                <a:solidFill>
                  <a:srgbClr val="0000CC"/>
                </a:solidFill>
                <a:ea typeface="宋体" panose="02010600030101010101" pitchFamily="2" charset="-122"/>
              </a:rPr>
              <a:t>SPECint’95	SPECfp’95</a:t>
            </a:r>
          </a:p>
          <a:p>
            <a:pPr>
              <a:spcBef>
                <a:spcPct val="0"/>
              </a:spcBef>
              <a:buFont typeface="Arial" panose="020B0604020202020204" pitchFamily="34" charset="0"/>
              <a:buNone/>
            </a:pPr>
            <a:r>
              <a:rPr lang="en-US" altLang="zh-CN">
                <a:solidFill>
                  <a:srgbClr val="0000CC"/>
                </a:solidFill>
                <a:latin typeface="Book Antiqua" panose="02040602050305030304" pitchFamily="18" charset="0"/>
                <a:ea typeface="宋体" panose="02010600030101010101" pitchFamily="2" charset="-122"/>
              </a:rPr>
              <a:t>PentiumII 400	18.5	13.3</a:t>
            </a:r>
          </a:p>
          <a:p>
            <a:pPr>
              <a:spcBef>
                <a:spcPct val="0"/>
              </a:spcBef>
              <a:buFont typeface="Arial" panose="020B0604020202020204" pitchFamily="34" charset="0"/>
              <a:buNone/>
            </a:pPr>
            <a:r>
              <a:rPr lang="en-US" altLang="zh-CN">
                <a:solidFill>
                  <a:srgbClr val="0000CC"/>
                </a:solidFill>
                <a:latin typeface="Book Antiqua" panose="02040602050305030304" pitchFamily="18" charset="0"/>
                <a:ea typeface="宋体" panose="02010600030101010101" pitchFamily="2" charset="-122"/>
              </a:rPr>
              <a:t>PentiumII 450	18.7	13.7</a:t>
            </a:r>
          </a:p>
          <a:p>
            <a:pPr>
              <a:spcBef>
                <a:spcPct val="0"/>
              </a:spcBef>
              <a:buFont typeface="Arial" panose="020B0604020202020204" pitchFamily="34" charset="0"/>
              <a:buNone/>
            </a:pPr>
            <a:r>
              <a:rPr lang="en-US" altLang="zh-CN">
                <a:solidFill>
                  <a:srgbClr val="0000CC"/>
                </a:solidFill>
                <a:latin typeface="Book Antiqua" panose="02040602050305030304" pitchFamily="18" charset="0"/>
                <a:ea typeface="宋体" panose="02010600030101010101" pitchFamily="2" charset="-122"/>
              </a:rPr>
              <a:t>PentiumIII 500	20.6	14.7</a:t>
            </a:r>
          </a:p>
          <a:p>
            <a:pPr>
              <a:spcBef>
                <a:spcPct val="0"/>
              </a:spcBef>
              <a:buFont typeface="Arial" panose="020B0604020202020204" pitchFamily="34" charset="0"/>
              <a:buNone/>
            </a:pPr>
            <a:r>
              <a:rPr lang="en-US" altLang="zh-CN">
                <a:solidFill>
                  <a:srgbClr val="0000CC"/>
                </a:solidFill>
                <a:latin typeface="Book Antiqua" panose="02040602050305030304" pitchFamily="18" charset="0"/>
                <a:ea typeface="宋体" panose="02010600030101010101" pitchFamily="2" charset="-122"/>
              </a:rPr>
              <a:t>PientiumIII 550	22.3	15.6</a:t>
            </a:r>
          </a:p>
          <a:p>
            <a:pPr>
              <a:spcBef>
                <a:spcPct val="0"/>
              </a:spcBef>
              <a:buFont typeface="Arial" panose="020B0604020202020204" pitchFamily="34" charset="0"/>
              <a:buNone/>
            </a:pPr>
            <a:r>
              <a:rPr lang="en-US" altLang="zh-CN">
                <a:solidFill>
                  <a:srgbClr val="0000CC"/>
                </a:solidFill>
                <a:latin typeface="Book Antiqua" panose="02040602050305030304" pitchFamily="18" charset="0"/>
                <a:ea typeface="宋体" panose="02010600030101010101" pitchFamily="2" charset="-122"/>
              </a:rPr>
              <a:t>Celeron 300A	12.0	9.66</a:t>
            </a:r>
          </a:p>
          <a:p>
            <a:pPr>
              <a:spcBef>
                <a:spcPct val="0"/>
              </a:spcBef>
              <a:buFont typeface="Arial" panose="020B0604020202020204" pitchFamily="34" charset="0"/>
              <a:buNone/>
            </a:pPr>
            <a:r>
              <a:rPr lang="en-US" altLang="zh-CN">
                <a:solidFill>
                  <a:srgbClr val="0000CC"/>
                </a:solidFill>
                <a:latin typeface="Book Antiqua" panose="02040602050305030304" pitchFamily="18" charset="0"/>
                <a:ea typeface="宋体" panose="02010600030101010101" pitchFamily="2" charset="-122"/>
              </a:rPr>
              <a:t>Celeron 333	13.1	10.20</a:t>
            </a:r>
          </a:p>
          <a:p>
            <a:pPr>
              <a:spcBef>
                <a:spcPct val="0"/>
              </a:spcBef>
              <a:buFont typeface="Arial" panose="020B0604020202020204" pitchFamily="34" charset="0"/>
              <a:buNone/>
            </a:pPr>
            <a:r>
              <a:rPr lang="en-US" altLang="zh-CN">
                <a:solidFill>
                  <a:srgbClr val="0000CC"/>
                </a:solidFill>
                <a:latin typeface="Book Antiqua" panose="02040602050305030304" pitchFamily="18" charset="0"/>
                <a:ea typeface="宋体" panose="02010600030101010101" pitchFamily="2" charset="-122"/>
              </a:rPr>
              <a:t>Celeron 366	14.1	10.70</a:t>
            </a:r>
          </a:p>
          <a:p>
            <a:pPr>
              <a:spcBef>
                <a:spcPct val="0"/>
              </a:spcBef>
              <a:buFont typeface="Arial" panose="020B0604020202020204" pitchFamily="34" charset="0"/>
              <a:buNone/>
            </a:pPr>
            <a:r>
              <a:rPr lang="en-US" altLang="zh-CN">
                <a:solidFill>
                  <a:srgbClr val="0000CC"/>
                </a:solidFill>
                <a:latin typeface="Book Antiqua" panose="02040602050305030304" pitchFamily="18" charset="0"/>
                <a:ea typeface="宋体" panose="02010600030101010101" pitchFamily="2" charset="-122"/>
              </a:rPr>
              <a:t>Celeron 400	15.1	11.20</a:t>
            </a:r>
          </a:p>
          <a:p>
            <a:pPr>
              <a:spcBef>
                <a:spcPct val="0"/>
              </a:spcBef>
              <a:buFont typeface="Arial" panose="020B0604020202020204" pitchFamily="34" charset="0"/>
              <a:buNone/>
            </a:pPr>
            <a:r>
              <a:rPr lang="en-US" altLang="zh-CN">
                <a:solidFill>
                  <a:srgbClr val="0000CC"/>
                </a:solidFill>
                <a:latin typeface="Book Antiqua" panose="02040602050305030304" pitchFamily="18" charset="0"/>
                <a:ea typeface="宋体" panose="02010600030101010101" pitchFamily="2" charset="-122"/>
              </a:rPr>
              <a:t>Celeron 433	16.1	11.60</a:t>
            </a:r>
          </a:p>
          <a:p>
            <a:pPr>
              <a:spcBef>
                <a:spcPct val="0"/>
              </a:spcBef>
              <a:buFont typeface="Arial" panose="020B0604020202020204" pitchFamily="34" charset="0"/>
              <a:buNone/>
            </a:pPr>
            <a:r>
              <a:rPr lang="en-US" altLang="zh-CN">
                <a:solidFill>
                  <a:srgbClr val="0000CC"/>
                </a:solidFill>
                <a:latin typeface="Book Antiqua" panose="02040602050305030304" pitchFamily="18" charset="0"/>
                <a:ea typeface="宋体" panose="02010600030101010101" pitchFamily="2" charset="-122"/>
              </a:rPr>
              <a:t>Celeron 466	17.0	12.00</a:t>
            </a:r>
            <a:endParaRPr lang="zh-CN" altLang="en-US">
              <a:solidFill>
                <a:srgbClr val="0000CC"/>
              </a:solidFill>
              <a:latin typeface="Book Antiqua" panose="02040602050305030304" pitchFamily="18" charset="0"/>
              <a:ea typeface="宋体" panose="02010600030101010101" pitchFamily="2" charset="-122"/>
            </a:endParaRPr>
          </a:p>
        </p:txBody>
      </p:sp>
    </p:spTree>
    <p:extLst>
      <p:ext uri="{BB962C8B-B14F-4D97-AF65-F5344CB8AC3E}">
        <p14:creationId xmlns:p14="http://schemas.microsoft.com/office/powerpoint/2010/main" val="3464652490"/>
      </p:ext>
    </p:extLst>
  </p:cSld>
  <p:clrMapOvr>
    <a:masterClrMapping/>
  </p:clrMapOvr>
  <p:transition>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idx="1"/>
          </p:nvPr>
        </p:nvSpPr>
        <p:spPr>
          <a:xfrm>
            <a:off x="0" y="1196975"/>
            <a:ext cx="8458200" cy="4724400"/>
          </a:xfrm>
        </p:spPr>
        <p:txBody>
          <a:bodyPr/>
          <a:lstStyle/>
          <a:p>
            <a:pPr marL="762000" lvl="2" indent="-3175" eaLnBrk="1" hangingPunct="1"/>
            <a:r>
              <a:rPr lang="en-US" altLang="zh-CN" sz="3200" smtClean="0">
                <a:ea typeface="宋体" panose="02010600030101010101" pitchFamily="2" charset="-122"/>
              </a:rPr>
              <a:t>TPC</a:t>
            </a:r>
            <a:r>
              <a:rPr lang="zh-CN" altLang="en-US" sz="3200" smtClean="0">
                <a:ea typeface="宋体" panose="02010600030101010101" pitchFamily="2" charset="-122"/>
              </a:rPr>
              <a:t>基准程序</a:t>
            </a:r>
            <a:endParaRPr lang="zh-CN" altLang="zh-CN" sz="3200" smtClean="0">
              <a:ea typeface="宋体" panose="02010600030101010101" pitchFamily="2" charset="-122"/>
            </a:endParaRPr>
          </a:p>
          <a:p>
            <a:pPr marL="1520825" lvl="3" indent="-568325" eaLnBrk="1" hangingPunct="1"/>
            <a:r>
              <a:rPr lang="en-US" altLang="zh-CN" sz="3200" smtClean="0">
                <a:solidFill>
                  <a:schemeClr val="folHlink"/>
                </a:solidFill>
                <a:ea typeface="宋体" panose="02010600030101010101" pitchFamily="2" charset="-122"/>
              </a:rPr>
              <a:t>Transaction Processing Council（</a:t>
            </a:r>
            <a:r>
              <a:rPr lang="zh-CN" altLang="en-US" sz="3200" smtClean="0">
                <a:solidFill>
                  <a:schemeClr val="folHlink"/>
                </a:solidFill>
                <a:ea typeface="宋体" panose="02010600030101010101" pitchFamily="2" charset="-122"/>
              </a:rPr>
              <a:t>事务处理委员会）</a:t>
            </a:r>
            <a:endParaRPr lang="zh-CN" altLang="en-US" sz="3200" smtClean="0">
              <a:ea typeface="宋体" panose="02010600030101010101" pitchFamily="2" charset="-122"/>
            </a:endParaRPr>
          </a:p>
          <a:p>
            <a:pPr marL="1520825" lvl="3" indent="-568325" eaLnBrk="1" hangingPunct="1"/>
            <a:r>
              <a:rPr lang="zh-CN" altLang="en-US" sz="3200" smtClean="0">
                <a:ea typeface="宋体" panose="02010600030101010101" pitchFamily="2" charset="-122"/>
              </a:rPr>
              <a:t>成立于1988年，已有40多个成员；</a:t>
            </a:r>
          </a:p>
          <a:p>
            <a:pPr marL="1520825" lvl="3" indent="-568325" eaLnBrk="1" hangingPunct="1"/>
            <a:r>
              <a:rPr lang="zh-CN" altLang="en-US" sz="3200" smtClean="0">
                <a:ea typeface="宋体" panose="02010600030101010101" pitchFamily="2" charset="-122"/>
              </a:rPr>
              <a:t>用于评测计算机的事务处理、数据库处理、企业管理与决策支持等方面的性能。</a:t>
            </a:r>
          </a:p>
          <a:p>
            <a:pPr marL="1520825" lvl="3" indent="-568325" eaLnBrk="1" hangingPunct="1"/>
            <a:r>
              <a:rPr lang="zh-CN" altLang="en-US" sz="3200" smtClean="0">
                <a:ea typeface="宋体" panose="02010600030101010101" pitchFamily="2" charset="-122"/>
              </a:rPr>
              <a:t>1989年10月、1990年8月和1992年7月发表了</a:t>
            </a:r>
            <a:r>
              <a:rPr lang="en-US" altLang="zh-CN" sz="3200" smtClean="0">
                <a:ea typeface="宋体" panose="02010600030101010101" pitchFamily="2" charset="-122"/>
              </a:rPr>
              <a:t>TPC-A、TPC-B</a:t>
            </a:r>
            <a:r>
              <a:rPr lang="zh-CN" altLang="en-US" sz="3200" smtClean="0">
                <a:ea typeface="宋体" panose="02010600030101010101" pitchFamily="2" charset="-122"/>
              </a:rPr>
              <a:t>和</a:t>
            </a:r>
            <a:r>
              <a:rPr lang="en-US" altLang="zh-CN" sz="3200" smtClean="0">
                <a:ea typeface="宋体" panose="02010600030101010101" pitchFamily="2" charset="-122"/>
              </a:rPr>
              <a:t>TPC-C。</a:t>
            </a:r>
          </a:p>
        </p:txBody>
      </p:sp>
    </p:spTree>
    <p:extLst>
      <p:ext uri="{BB962C8B-B14F-4D97-AF65-F5344CB8AC3E}">
        <p14:creationId xmlns:p14="http://schemas.microsoft.com/office/powerpoint/2010/main" val="577684514"/>
      </p:ext>
    </p:extLst>
  </p:cSld>
  <p:clrMapOvr>
    <a:masterClrMapping/>
  </p:clrMapOvr>
  <p:transition>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z="4400" smtClean="0">
                <a:ea typeface="宋体" panose="02010600030101010101" pitchFamily="2" charset="-122"/>
              </a:rPr>
              <a:t>计算机系统的定量设计原理</a:t>
            </a:r>
            <a:endParaRPr lang="en-US" altLang="zh-CN" sz="4400" smtClean="0">
              <a:ea typeface="宋体" panose="02010600030101010101" pitchFamily="2" charset="-122"/>
            </a:endParaRPr>
          </a:p>
        </p:txBody>
      </p:sp>
      <p:sp>
        <p:nvSpPr>
          <p:cNvPr id="53251" name="Rectangle 3"/>
          <p:cNvSpPr>
            <a:spLocks noGrp="1" noChangeArrowheads="1"/>
          </p:cNvSpPr>
          <p:nvPr>
            <p:ph idx="1"/>
          </p:nvPr>
        </p:nvSpPr>
        <p:spPr/>
        <p:txBody>
          <a:bodyPr/>
          <a:lstStyle/>
          <a:p>
            <a:pPr eaLnBrk="1" hangingPunct="1">
              <a:buClr>
                <a:schemeClr val="tx2"/>
              </a:buClr>
              <a:buSzPct val="135000"/>
              <a:buFont typeface="Wingdings" panose="05000000000000000000" pitchFamily="2" charset="2"/>
              <a:buChar char="Ø"/>
            </a:pPr>
            <a:r>
              <a:rPr lang="en-US" altLang="zh-CN" sz="3600" b="1" smtClean="0">
                <a:solidFill>
                  <a:schemeClr val="tx2"/>
                </a:solidFill>
                <a:ea typeface="宋体" panose="02010600030101010101" pitchFamily="2" charset="-122"/>
              </a:rPr>
              <a:t>1.</a:t>
            </a:r>
            <a:r>
              <a:rPr lang="zh-CN" altLang="en-US" sz="3600" b="1" smtClean="0">
                <a:solidFill>
                  <a:schemeClr val="tx2"/>
                </a:solidFill>
                <a:ea typeface="宋体" panose="02010600030101010101" pitchFamily="2" charset="-122"/>
              </a:rPr>
              <a:t>哈夫曼（</a:t>
            </a:r>
            <a:r>
              <a:rPr lang="en-US" altLang="zh-CN" sz="3600" b="1" smtClean="0">
                <a:solidFill>
                  <a:schemeClr val="tx2"/>
                </a:solidFill>
                <a:ea typeface="宋体" panose="02010600030101010101" pitchFamily="2" charset="-122"/>
              </a:rPr>
              <a:t>Huffman)</a:t>
            </a:r>
            <a:r>
              <a:rPr lang="zh-CN" altLang="en-US" sz="3600" b="1" smtClean="0">
                <a:solidFill>
                  <a:schemeClr val="tx2"/>
                </a:solidFill>
                <a:ea typeface="宋体" panose="02010600030101010101" pitchFamily="2" charset="-122"/>
              </a:rPr>
              <a:t>压缩原理</a:t>
            </a:r>
          </a:p>
          <a:p>
            <a:pPr algn="ctr" eaLnBrk="1" hangingPunct="1">
              <a:buClr>
                <a:schemeClr val="tx2"/>
              </a:buClr>
              <a:buSzPct val="135000"/>
              <a:buFont typeface="Wingdings" panose="05000000000000000000" pitchFamily="2" charset="2"/>
              <a:buNone/>
            </a:pPr>
            <a:r>
              <a:rPr lang="zh-CN" altLang="en-US" b="1" smtClean="0">
                <a:solidFill>
                  <a:srgbClr val="0000CC"/>
                </a:solidFill>
                <a:ea typeface="宋体" panose="02010600030101010101" pitchFamily="2" charset="-122"/>
              </a:rPr>
              <a:t>加速处理高概率事件</a:t>
            </a:r>
            <a:endParaRPr lang="en-US" altLang="zh-CN" b="1" smtClean="0">
              <a:solidFill>
                <a:srgbClr val="0000CC"/>
              </a:solidFill>
              <a:ea typeface="宋体" panose="02010600030101010101" pitchFamily="2" charset="-122"/>
            </a:endParaRPr>
          </a:p>
          <a:p>
            <a:pPr eaLnBrk="1" hangingPunct="1">
              <a:buClr>
                <a:schemeClr val="tx2"/>
              </a:buClr>
              <a:buSzPct val="135000"/>
              <a:buFont typeface="Wingdings" panose="05000000000000000000" pitchFamily="2" charset="2"/>
              <a:buChar char="Ø"/>
            </a:pPr>
            <a:r>
              <a:rPr lang="en-US" altLang="zh-CN" sz="3600" b="1" smtClean="0">
                <a:solidFill>
                  <a:schemeClr val="tx2"/>
                </a:solidFill>
                <a:ea typeface="宋体" panose="02010600030101010101" pitchFamily="2" charset="-122"/>
              </a:rPr>
              <a:t>2.Amdahl</a:t>
            </a:r>
            <a:r>
              <a:rPr lang="zh-CN" altLang="en-US" sz="3600" b="1" smtClean="0">
                <a:solidFill>
                  <a:schemeClr val="tx2"/>
                </a:solidFill>
                <a:ea typeface="宋体" panose="02010600030101010101" pitchFamily="2" charset="-122"/>
              </a:rPr>
              <a:t>定律</a:t>
            </a:r>
          </a:p>
          <a:p>
            <a:pPr eaLnBrk="1" hangingPunct="1">
              <a:buClr>
                <a:schemeClr val="tx2"/>
              </a:buClr>
              <a:buSzPct val="135000"/>
              <a:buFont typeface="Wingdings" panose="05000000000000000000" pitchFamily="2" charset="2"/>
              <a:buNone/>
            </a:pPr>
            <a:endParaRPr lang="en-US" altLang="zh-CN" sz="3600" b="1" smtClean="0">
              <a:solidFill>
                <a:schemeClr val="tx2"/>
              </a:solidFill>
              <a:ea typeface="宋体" panose="02010600030101010101" pitchFamily="2" charset="-122"/>
            </a:endParaRPr>
          </a:p>
          <a:p>
            <a:pPr eaLnBrk="1" hangingPunct="1">
              <a:buClr>
                <a:schemeClr val="tx2"/>
              </a:buClr>
              <a:buSzPct val="135000"/>
              <a:buFont typeface="Wingdings" panose="05000000000000000000" pitchFamily="2" charset="2"/>
              <a:buChar char="Ø"/>
            </a:pPr>
            <a:r>
              <a:rPr lang="en-US" altLang="zh-CN" sz="3600" b="1" smtClean="0">
                <a:solidFill>
                  <a:schemeClr val="tx2"/>
                </a:solidFill>
                <a:ea typeface="宋体" panose="02010600030101010101" pitchFamily="2" charset="-122"/>
              </a:rPr>
              <a:t>3.</a:t>
            </a:r>
            <a:r>
              <a:rPr lang="zh-CN" altLang="en-US" sz="3600" b="1" smtClean="0">
                <a:solidFill>
                  <a:schemeClr val="tx2"/>
                </a:solidFill>
                <a:ea typeface="宋体" panose="02010600030101010101" pitchFamily="2" charset="-122"/>
              </a:rPr>
              <a:t>程序访问的局部性定律</a:t>
            </a:r>
            <a:endParaRPr lang="en-US" altLang="zh-CN" sz="3600" b="1" smtClean="0">
              <a:solidFill>
                <a:schemeClr val="tx2"/>
              </a:solidFill>
              <a:ea typeface="宋体" panose="02010600030101010101" pitchFamily="2" charset="-122"/>
            </a:endParaRPr>
          </a:p>
        </p:txBody>
      </p:sp>
    </p:spTree>
    <p:extLst>
      <p:ext uri="{BB962C8B-B14F-4D97-AF65-F5344CB8AC3E}">
        <p14:creationId xmlns:p14="http://schemas.microsoft.com/office/powerpoint/2010/main" val="1841692434"/>
      </p:ext>
    </p:extLst>
  </p:cSld>
  <p:clrMapOvr>
    <a:masterClrMapping/>
  </p:clrMapOvr>
  <p:transition>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180528" y="1295400"/>
            <a:ext cx="8639944" cy="5562600"/>
          </a:xfrm>
        </p:spPr>
        <p:txBody>
          <a:bodyPr/>
          <a:lstStyle/>
          <a:p>
            <a:pPr eaLnBrk="1" hangingPunct="1">
              <a:buClr>
                <a:schemeClr val="tx2"/>
              </a:buClr>
              <a:buSzPct val="135000"/>
              <a:buFont typeface="Wingdings" panose="05000000000000000000" pitchFamily="2" charset="2"/>
              <a:buChar char="Ø"/>
            </a:pPr>
            <a:r>
              <a:rPr lang="en-US" altLang="zh-CN" sz="3600" b="1" dirty="0" smtClean="0">
                <a:solidFill>
                  <a:schemeClr val="tx2"/>
                </a:solidFill>
                <a:ea typeface="宋体" panose="02010600030101010101" pitchFamily="2" charset="-122"/>
              </a:rPr>
              <a:t>2.Amdahl</a:t>
            </a:r>
            <a:r>
              <a:rPr lang="zh-CN" altLang="en-US" sz="3600" b="1" dirty="0" smtClean="0">
                <a:solidFill>
                  <a:schemeClr val="tx2"/>
                </a:solidFill>
                <a:ea typeface="宋体" panose="02010600030101010101" pitchFamily="2" charset="-122"/>
              </a:rPr>
              <a:t>定律</a:t>
            </a:r>
          </a:p>
          <a:p>
            <a:pPr eaLnBrk="1" hangingPunct="1">
              <a:buClr>
                <a:schemeClr val="tx2"/>
              </a:buClr>
              <a:buSzPct val="135000"/>
              <a:buFont typeface="Wingdings" panose="05000000000000000000" pitchFamily="2" charset="2"/>
              <a:buNone/>
            </a:pPr>
            <a:r>
              <a:rPr lang="zh-CN" altLang="en-US" b="1" dirty="0" smtClean="0">
                <a:solidFill>
                  <a:srgbClr val="0000CC"/>
                </a:solidFill>
                <a:ea typeface="宋体" panose="02010600030101010101" pitchFamily="2" charset="-122"/>
              </a:rPr>
              <a:t>该定律可以确定对系统中性能瓶颈部件采取措施提高速度后能得到系统性能改进的程度，即系统加速比</a:t>
            </a:r>
            <a:r>
              <a:rPr lang="en-US" altLang="zh-CN" b="1" dirty="0" err="1" smtClean="0">
                <a:solidFill>
                  <a:srgbClr val="0000CC"/>
                </a:solidFill>
                <a:ea typeface="宋体" panose="02010600030101010101" pitchFamily="2" charset="-122"/>
              </a:rPr>
              <a:t>S</a:t>
            </a:r>
            <a:r>
              <a:rPr lang="en-US" altLang="zh-CN" b="1" baseline="-25000" dirty="0" err="1" smtClean="0">
                <a:solidFill>
                  <a:srgbClr val="0000CC"/>
                </a:solidFill>
                <a:ea typeface="宋体" panose="02010600030101010101" pitchFamily="2" charset="-122"/>
              </a:rPr>
              <a:t>p</a:t>
            </a:r>
            <a:r>
              <a:rPr lang="zh-CN" altLang="en-US" sz="3600" b="1" dirty="0" smtClean="0">
                <a:solidFill>
                  <a:srgbClr val="0000CC"/>
                </a:solidFill>
                <a:ea typeface="宋体" panose="02010600030101010101" pitchFamily="2" charset="-122"/>
              </a:rPr>
              <a:t>。</a:t>
            </a:r>
          </a:p>
          <a:p>
            <a:pPr eaLnBrk="1" hangingPunct="1">
              <a:buClr>
                <a:schemeClr val="tx2"/>
              </a:buClr>
              <a:buSzPct val="135000"/>
              <a:buFont typeface="Wingdings" panose="05000000000000000000" pitchFamily="2" charset="2"/>
              <a:buNone/>
            </a:pPr>
            <a:r>
              <a:rPr lang="en-US" altLang="zh-CN" sz="3600" b="1" dirty="0" err="1" smtClean="0">
                <a:solidFill>
                  <a:srgbClr val="0000CC"/>
                </a:solidFill>
                <a:ea typeface="宋体" panose="02010600030101010101" pitchFamily="2" charset="-122"/>
              </a:rPr>
              <a:t>Sp</a:t>
            </a:r>
            <a:r>
              <a:rPr lang="en-US" altLang="zh-CN" sz="3600" b="1" dirty="0" smtClean="0">
                <a:solidFill>
                  <a:srgbClr val="0000CC"/>
                </a:solidFill>
                <a:ea typeface="宋体" panose="02010600030101010101" pitchFamily="2" charset="-122"/>
              </a:rPr>
              <a:t>=                                        </a:t>
            </a:r>
          </a:p>
          <a:p>
            <a:pPr eaLnBrk="1" hangingPunct="1">
              <a:buClr>
                <a:schemeClr val="tx2"/>
              </a:buClr>
              <a:buSzPct val="135000"/>
              <a:buFont typeface="Wingdings" panose="05000000000000000000" pitchFamily="2" charset="2"/>
              <a:buNone/>
            </a:pPr>
            <a:endParaRPr lang="en-US" altLang="zh-CN" sz="3600" b="1" dirty="0" smtClean="0">
              <a:solidFill>
                <a:srgbClr val="0000CC"/>
              </a:solidFill>
              <a:ea typeface="宋体" panose="02010600030101010101" pitchFamily="2" charset="-122"/>
            </a:endParaRPr>
          </a:p>
          <a:p>
            <a:pPr eaLnBrk="1" hangingPunct="1">
              <a:buClr>
                <a:schemeClr val="tx2"/>
              </a:buClr>
              <a:buSzPct val="135000"/>
              <a:buFont typeface="Wingdings" panose="05000000000000000000" pitchFamily="2" charset="2"/>
              <a:buNone/>
            </a:pPr>
            <a:r>
              <a:rPr lang="en-US" altLang="zh-CN" sz="3600" b="1" dirty="0" smtClean="0">
                <a:solidFill>
                  <a:srgbClr val="0000CC"/>
                </a:solidFill>
                <a:ea typeface="宋体" panose="02010600030101010101" pitchFamily="2" charset="-122"/>
              </a:rPr>
              <a:t>Or</a:t>
            </a:r>
          </a:p>
          <a:p>
            <a:pPr eaLnBrk="1" hangingPunct="1">
              <a:buClr>
                <a:schemeClr val="tx2"/>
              </a:buClr>
              <a:buSzPct val="135000"/>
              <a:buFont typeface="Wingdings" panose="05000000000000000000" pitchFamily="2" charset="2"/>
              <a:buNone/>
            </a:pPr>
            <a:endParaRPr lang="en-US" altLang="zh-CN" sz="3600" b="1" dirty="0" smtClean="0">
              <a:solidFill>
                <a:srgbClr val="0000CC"/>
              </a:solidFill>
              <a:ea typeface="宋体" panose="02010600030101010101" pitchFamily="2" charset="-122"/>
            </a:endParaRPr>
          </a:p>
          <a:p>
            <a:pPr eaLnBrk="1" hangingPunct="1">
              <a:buClr>
                <a:schemeClr val="tx2"/>
              </a:buClr>
              <a:buSzPct val="135000"/>
              <a:buFont typeface="Wingdings" panose="05000000000000000000" pitchFamily="2" charset="2"/>
              <a:buNone/>
            </a:pPr>
            <a:endParaRPr lang="en-US" altLang="zh-CN" sz="3600" b="1" dirty="0" smtClean="0">
              <a:solidFill>
                <a:srgbClr val="0000CC"/>
              </a:solidFill>
              <a:ea typeface="宋体" panose="02010600030101010101" pitchFamily="2" charset="-122"/>
            </a:endParaRPr>
          </a:p>
          <a:p>
            <a:pPr eaLnBrk="1" hangingPunct="1">
              <a:buClr>
                <a:schemeClr val="tx2"/>
              </a:buClr>
              <a:buSzPct val="135000"/>
              <a:buFont typeface="Wingdings" panose="05000000000000000000" pitchFamily="2" charset="2"/>
              <a:buNone/>
            </a:pPr>
            <a:endParaRPr lang="en-US" altLang="zh-CN" b="1" dirty="0" smtClean="0">
              <a:solidFill>
                <a:srgbClr val="CC0000"/>
              </a:solidFill>
              <a:ea typeface="宋体" panose="02010600030101010101" pitchFamily="2" charset="-122"/>
            </a:endParaRPr>
          </a:p>
        </p:txBody>
      </p:sp>
      <p:sp>
        <p:nvSpPr>
          <p:cNvPr id="54276" name="Line 5"/>
          <p:cNvSpPr>
            <a:spLocks noChangeShapeType="1"/>
          </p:cNvSpPr>
          <p:nvPr/>
        </p:nvSpPr>
        <p:spPr bwMode="auto">
          <a:xfrm>
            <a:off x="1692275" y="4005263"/>
            <a:ext cx="5400675" cy="0"/>
          </a:xfrm>
          <a:prstGeom prst="line">
            <a:avLst/>
          </a:prstGeom>
          <a:noFill/>
          <a:ln w="47625">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77" name="Rectangle 6"/>
          <p:cNvSpPr>
            <a:spLocks noChangeArrowheads="1"/>
          </p:cNvSpPr>
          <p:nvPr/>
        </p:nvSpPr>
        <p:spPr bwMode="auto">
          <a:xfrm>
            <a:off x="1042988" y="4941888"/>
            <a:ext cx="61372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b="1">
                <a:solidFill>
                  <a:srgbClr val="CC0000"/>
                </a:solidFill>
                <a:ea typeface="宋体" panose="02010600030101010101" pitchFamily="2" charset="-122"/>
              </a:rPr>
              <a:t>系统未改进时的程序执行时间</a:t>
            </a:r>
            <a:r>
              <a:rPr lang="en-US" altLang="zh-CN" b="1">
                <a:solidFill>
                  <a:srgbClr val="CC0000"/>
                </a:solidFill>
                <a:ea typeface="宋体" panose="02010600030101010101" pitchFamily="2" charset="-122"/>
              </a:rPr>
              <a:t>T</a:t>
            </a:r>
            <a:r>
              <a:rPr lang="en-US" altLang="zh-CN" b="1" baseline="-25000">
                <a:solidFill>
                  <a:srgbClr val="CC0000"/>
                </a:solidFill>
                <a:ea typeface="宋体" panose="02010600030101010101" pitchFamily="2" charset="-122"/>
              </a:rPr>
              <a:t>old</a:t>
            </a:r>
            <a:endParaRPr lang="zh-CN" altLang="en-US" b="1" baseline="-25000">
              <a:solidFill>
                <a:srgbClr val="CC0000"/>
              </a:solidFill>
              <a:ea typeface="宋体" panose="02010600030101010101" pitchFamily="2" charset="-122"/>
            </a:endParaRPr>
          </a:p>
        </p:txBody>
      </p:sp>
      <p:sp>
        <p:nvSpPr>
          <p:cNvPr id="54278" name="Rectangle 7"/>
          <p:cNvSpPr>
            <a:spLocks noChangeArrowheads="1"/>
          </p:cNvSpPr>
          <p:nvPr/>
        </p:nvSpPr>
        <p:spPr bwMode="auto">
          <a:xfrm>
            <a:off x="2051050" y="4149725"/>
            <a:ext cx="43211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buClr>
                <a:schemeClr val="tx2"/>
              </a:buClr>
              <a:buSzPct val="135000"/>
              <a:buFont typeface="Wingdings" panose="05000000000000000000" pitchFamily="2" charset="2"/>
              <a:buNone/>
            </a:pPr>
            <a:r>
              <a:rPr lang="zh-CN" altLang="en-US" b="1">
                <a:solidFill>
                  <a:srgbClr val="CC0000"/>
                </a:solidFill>
                <a:ea typeface="宋体" panose="02010600030101010101" pitchFamily="2" charset="-122"/>
              </a:rPr>
              <a:t>系统未改进时的性能</a:t>
            </a:r>
            <a:endParaRPr lang="en-US" altLang="zh-CN" b="1">
              <a:solidFill>
                <a:srgbClr val="CC0000"/>
              </a:solidFill>
              <a:ea typeface="宋体" panose="02010600030101010101" pitchFamily="2" charset="-122"/>
            </a:endParaRPr>
          </a:p>
        </p:txBody>
      </p:sp>
      <p:sp>
        <p:nvSpPr>
          <p:cNvPr id="54279" name="Rectangle 8"/>
          <p:cNvSpPr>
            <a:spLocks noChangeArrowheads="1"/>
          </p:cNvSpPr>
          <p:nvPr/>
        </p:nvSpPr>
        <p:spPr bwMode="auto">
          <a:xfrm>
            <a:off x="2339975" y="3429000"/>
            <a:ext cx="35274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b="1">
                <a:solidFill>
                  <a:srgbClr val="CC0000"/>
                </a:solidFill>
                <a:ea typeface="宋体" panose="02010600030101010101" pitchFamily="2" charset="-122"/>
              </a:rPr>
              <a:t>系统改进后的性能</a:t>
            </a:r>
          </a:p>
        </p:txBody>
      </p:sp>
      <p:sp>
        <p:nvSpPr>
          <p:cNvPr id="54280" name="Line 10"/>
          <p:cNvSpPr>
            <a:spLocks noChangeShapeType="1"/>
          </p:cNvSpPr>
          <p:nvPr/>
        </p:nvSpPr>
        <p:spPr bwMode="auto">
          <a:xfrm>
            <a:off x="1331913" y="5805488"/>
            <a:ext cx="6048375" cy="0"/>
          </a:xfrm>
          <a:prstGeom prst="line">
            <a:avLst/>
          </a:prstGeom>
          <a:noFill/>
          <a:ln w="47625">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1" name="Rectangle 11"/>
          <p:cNvSpPr>
            <a:spLocks noChangeArrowheads="1"/>
          </p:cNvSpPr>
          <p:nvPr/>
        </p:nvSpPr>
        <p:spPr bwMode="auto">
          <a:xfrm>
            <a:off x="1258888" y="5805488"/>
            <a:ext cx="58467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r>
              <a:rPr lang="zh-CN" altLang="en-US" b="1">
                <a:solidFill>
                  <a:srgbClr val="CC0000"/>
                </a:solidFill>
                <a:ea typeface="宋体" panose="02010600030101010101" pitchFamily="2" charset="-122"/>
              </a:rPr>
              <a:t>系统改进后的程序执行时间</a:t>
            </a:r>
            <a:r>
              <a:rPr lang="en-US" altLang="zh-CN" b="1">
                <a:solidFill>
                  <a:srgbClr val="CC0000"/>
                </a:solidFill>
                <a:ea typeface="宋体" panose="02010600030101010101" pitchFamily="2" charset="-122"/>
              </a:rPr>
              <a:t>T</a:t>
            </a:r>
            <a:r>
              <a:rPr lang="en-US" altLang="zh-CN" b="1" baseline="-25000">
                <a:solidFill>
                  <a:srgbClr val="CC0000"/>
                </a:solidFill>
                <a:ea typeface="宋体" panose="02010600030101010101" pitchFamily="2" charset="-122"/>
              </a:rPr>
              <a:t>new</a:t>
            </a:r>
            <a:endParaRPr lang="zh-CN" altLang="en-US" b="1" baseline="-25000">
              <a:solidFill>
                <a:srgbClr val="CC0000"/>
              </a:solidFill>
              <a:ea typeface="宋体" panose="02010600030101010101" pitchFamily="2" charset="-122"/>
            </a:endParaRPr>
          </a:p>
        </p:txBody>
      </p:sp>
    </p:spTree>
    <p:extLst>
      <p:ext uri="{BB962C8B-B14F-4D97-AF65-F5344CB8AC3E}">
        <p14:creationId xmlns:p14="http://schemas.microsoft.com/office/powerpoint/2010/main" val="4175885726"/>
      </p:ext>
    </p:extLst>
  </p:cSld>
  <p:clrMapOvr>
    <a:masterClrMapping/>
  </p:clrMapOvr>
  <p:transition>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idx="1"/>
          </p:nvPr>
        </p:nvSpPr>
        <p:spPr>
          <a:xfrm>
            <a:off x="-541338" y="1196975"/>
            <a:ext cx="9685338" cy="4164013"/>
          </a:xfrm>
        </p:spPr>
        <p:txBody>
          <a:bodyPr/>
          <a:lstStyle/>
          <a:p>
            <a:pPr marL="1236663" lvl="3" indent="-555625" algn="just" eaLnBrk="1" hangingPunct="1">
              <a:buFont typeface="Wingdings" panose="05000000000000000000" pitchFamily="2" charset="2"/>
              <a:buNone/>
            </a:pPr>
            <a:r>
              <a:rPr lang="zh-CN" altLang="en-US" sz="3200" smtClean="0">
                <a:solidFill>
                  <a:schemeClr val="tx2"/>
                </a:solidFill>
                <a:ea typeface="宋体" panose="02010600030101010101" pitchFamily="2" charset="-122"/>
              </a:rPr>
              <a:t>在</a:t>
            </a:r>
            <a:r>
              <a:rPr lang="en-US" altLang="zh-CN" sz="3200" smtClean="0">
                <a:solidFill>
                  <a:schemeClr val="tx2"/>
                </a:solidFill>
                <a:ea typeface="宋体" panose="02010600030101010101" pitchFamily="2" charset="-122"/>
              </a:rPr>
              <a:t>Amdahl</a:t>
            </a:r>
            <a:r>
              <a:rPr lang="zh-CN" altLang="en-US" sz="3200" smtClean="0">
                <a:solidFill>
                  <a:schemeClr val="tx2"/>
                </a:solidFill>
                <a:ea typeface="宋体" panose="02010600030101010101" pitchFamily="2" charset="-122"/>
              </a:rPr>
              <a:t>定律中，加速比与两个因素有关：</a:t>
            </a:r>
          </a:p>
          <a:p>
            <a:pPr marL="1236663" lvl="3" indent="-555625" eaLnBrk="1" hangingPunct="1">
              <a:buFont typeface="Wingdings" panose="05000000000000000000" pitchFamily="2" charset="2"/>
              <a:buNone/>
            </a:pPr>
            <a:r>
              <a:rPr lang="en-US" altLang="zh-CN" sz="3200" smtClean="0">
                <a:solidFill>
                  <a:srgbClr val="0000CC"/>
                </a:solidFill>
                <a:ea typeface="宋体" panose="02010600030101010101" pitchFamily="2" charset="-122"/>
              </a:rPr>
              <a:t>1.</a:t>
            </a:r>
            <a:r>
              <a:rPr lang="zh-CN" altLang="en-US" sz="3200" smtClean="0">
                <a:solidFill>
                  <a:srgbClr val="0000CC"/>
                </a:solidFill>
                <a:ea typeface="宋体" panose="02010600030101010101" pitchFamily="2" charset="-122"/>
              </a:rPr>
              <a:t>性能可改进比</a:t>
            </a:r>
            <a:r>
              <a:rPr lang="en-US" altLang="zh-CN" sz="3200" smtClean="0">
                <a:solidFill>
                  <a:srgbClr val="0000CC"/>
                </a:solidFill>
                <a:ea typeface="宋体" panose="02010600030101010101" pitchFamily="2" charset="-122"/>
              </a:rPr>
              <a:t>f</a:t>
            </a:r>
            <a:r>
              <a:rPr lang="en-US" altLang="zh-CN" sz="3200" baseline="-25000" smtClean="0">
                <a:solidFill>
                  <a:srgbClr val="0000CC"/>
                </a:solidFill>
                <a:ea typeface="宋体" panose="02010600030101010101" pitchFamily="2" charset="-122"/>
              </a:rPr>
              <a:t>new</a:t>
            </a:r>
          </a:p>
          <a:p>
            <a:pPr marL="1236663" lvl="3" indent="-555625" eaLnBrk="1" hangingPunct="1">
              <a:buFont typeface="Wingdings" panose="05000000000000000000" pitchFamily="2" charset="2"/>
              <a:buNone/>
            </a:pPr>
            <a:r>
              <a:rPr lang="en-US" altLang="zh-CN" sz="4000" smtClean="0">
                <a:solidFill>
                  <a:srgbClr val="0000CC"/>
                </a:solidFill>
                <a:ea typeface="宋体" panose="02010600030101010101" pitchFamily="2" charset="-122"/>
              </a:rPr>
              <a:t> f</a:t>
            </a:r>
            <a:r>
              <a:rPr lang="en-US" altLang="zh-CN" sz="4000" baseline="-25000" smtClean="0">
                <a:solidFill>
                  <a:srgbClr val="0000CC"/>
                </a:solidFill>
                <a:ea typeface="宋体" panose="02010600030101010101" pitchFamily="2" charset="-122"/>
              </a:rPr>
              <a:t>new                                                            </a:t>
            </a:r>
            <a:r>
              <a:rPr lang="en-US" altLang="zh-CN" sz="3200" smtClean="0">
                <a:solidFill>
                  <a:srgbClr val="CC0000"/>
                </a:solidFill>
                <a:ea typeface="宋体" panose="02010600030101010101" pitchFamily="2" charset="-122"/>
              </a:rPr>
              <a:t>0≤f</a:t>
            </a:r>
            <a:r>
              <a:rPr lang="en-US" altLang="zh-CN" sz="3200" baseline="-25000" smtClean="0">
                <a:solidFill>
                  <a:srgbClr val="CC0000"/>
                </a:solidFill>
                <a:ea typeface="宋体" panose="02010600030101010101" pitchFamily="2" charset="-122"/>
              </a:rPr>
              <a:t>new</a:t>
            </a:r>
            <a:r>
              <a:rPr lang="en-US" altLang="zh-CN" sz="3200" smtClean="0">
                <a:solidFill>
                  <a:srgbClr val="CC0000"/>
                </a:solidFill>
                <a:ea typeface="宋体" panose="02010600030101010101" pitchFamily="2" charset="-122"/>
              </a:rPr>
              <a:t>≤</a:t>
            </a:r>
            <a:r>
              <a:rPr lang="zh-CN" altLang="en-US" sz="3200" smtClean="0">
                <a:solidFill>
                  <a:srgbClr val="CC0000"/>
                </a:solidFill>
                <a:ea typeface="宋体" panose="02010600030101010101" pitchFamily="2" charset="-122"/>
              </a:rPr>
              <a:t>１</a:t>
            </a:r>
          </a:p>
          <a:p>
            <a:pPr marL="1236663" lvl="3" indent="-555625" eaLnBrk="1" hangingPunct="1">
              <a:buFont typeface="Wingdings" panose="05000000000000000000" pitchFamily="2" charset="2"/>
              <a:buNone/>
            </a:pPr>
            <a:endParaRPr lang="en-US" altLang="zh-CN" sz="4000" baseline="-25000" smtClean="0">
              <a:solidFill>
                <a:srgbClr val="0000CC"/>
              </a:solidFill>
              <a:ea typeface="宋体" panose="02010600030101010101" pitchFamily="2" charset="-122"/>
            </a:endParaRPr>
          </a:p>
          <a:p>
            <a:pPr marL="1236663" lvl="3" indent="-555625" eaLnBrk="1" hangingPunct="1">
              <a:buFont typeface="Wingdings" panose="05000000000000000000" pitchFamily="2" charset="2"/>
              <a:buChar char="Ø"/>
            </a:pPr>
            <a:endParaRPr lang="en-US" altLang="zh-CN" sz="3200" smtClean="0">
              <a:solidFill>
                <a:srgbClr val="0000CC"/>
              </a:solidFill>
              <a:ea typeface="宋体" panose="02010600030101010101" pitchFamily="2" charset="-122"/>
            </a:endParaRPr>
          </a:p>
          <a:p>
            <a:pPr marL="1236663" lvl="3" indent="-555625" eaLnBrk="1" hangingPunct="1">
              <a:buFont typeface="Wingdings" panose="05000000000000000000" pitchFamily="2" charset="2"/>
              <a:buNone/>
            </a:pPr>
            <a:r>
              <a:rPr lang="en-US" altLang="zh-CN" sz="3200" smtClean="0">
                <a:solidFill>
                  <a:srgbClr val="0000CC"/>
                </a:solidFill>
                <a:ea typeface="宋体" panose="02010600030101010101" pitchFamily="2" charset="-122"/>
              </a:rPr>
              <a:t>2.</a:t>
            </a:r>
            <a:r>
              <a:rPr lang="zh-CN" altLang="en-US" sz="3200" smtClean="0">
                <a:solidFill>
                  <a:srgbClr val="0000CC"/>
                </a:solidFill>
                <a:ea typeface="宋体" panose="02010600030101010101" pitchFamily="2" charset="-122"/>
              </a:rPr>
              <a:t>部件加速比</a:t>
            </a:r>
            <a:r>
              <a:rPr lang="en-US" altLang="zh-CN" sz="3200" smtClean="0">
                <a:solidFill>
                  <a:srgbClr val="0000CC"/>
                </a:solidFill>
                <a:ea typeface="宋体" panose="02010600030101010101" pitchFamily="2" charset="-122"/>
              </a:rPr>
              <a:t>r</a:t>
            </a:r>
            <a:r>
              <a:rPr lang="en-US" altLang="zh-CN" sz="3200" baseline="-25000" smtClean="0">
                <a:solidFill>
                  <a:srgbClr val="0000CC"/>
                </a:solidFill>
                <a:ea typeface="宋体" panose="02010600030101010101" pitchFamily="2" charset="-122"/>
              </a:rPr>
              <a:t>new</a:t>
            </a:r>
          </a:p>
          <a:p>
            <a:pPr marL="1236663" lvl="3" indent="-555625" eaLnBrk="1" hangingPunct="1">
              <a:buFont typeface="Wingdings" panose="05000000000000000000" pitchFamily="2" charset="2"/>
              <a:buNone/>
            </a:pPr>
            <a:r>
              <a:rPr lang="en-US" altLang="zh-CN" sz="4000" smtClean="0">
                <a:solidFill>
                  <a:srgbClr val="0000CC"/>
                </a:solidFill>
                <a:ea typeface="宋体" panose="02010600030101010101" pitchFamily="2" charset="-122"/>
              </a:rPr>
              <a:t>   r</a:t>
            </a:r>
            <a:r>
              <a:rPr lang="en-US" altLang="zh-CN" sz="4000" baseline="-25000" smtClean="0">
                <a:solidFill>
                  <a:srgbClr val="0000CC"/>
                </a:solidFill>
                <a:ea typeface="宋体" panose="02010600030101010101" pitchFamily="2" charset="-122"/>
              </a:rPr>
              <a:t>new</a:t>
            </a:r>
            <a:r>
              <a:rPr lang="en-US" altLang="zh-CN" sz="4000" smtClean="0">
                <a:solidFill>
                  <a:srgbClr val="0000CC"/>
                </a:solidFill>
                <a:ea typeface="宋体" panose="02010600030101010101" pitchFamily="2" charset="-122"/>
              </a:rPr>
              <a:t>                                         </a:t>
            </a:r>
            <a:r>
              <a:rPr lang="en-US" altLang="zh-CN" sz="3600" smtClean="0">
                <a:solidFill>
                  <a:srgbClr val="CC0000"/>
                </a:solidFill>
                <a:ea typeface="宋体" panose="02010600030101010101" pitchFamily="2" charset="-122"/>
              </a:rPr>
              <a:t>r</a:t>
            </a:r>
            <a:r>
              <a:rPr lang="en-US" altLang="zh-CN" sz="3600" baseline="-25000" smtClean="0">
                <a:solidFill>
                  <a:srgbClr val="CC0000"/>
                </a:solidFill>
                <a:ea typeface="宋体" panose="02010600030101010101" pitchFamily="2" charset="-122"/>
              </a:rPr>
              <a:t>new</a:t>
            </a:r>
            <a:r>
              <a:rPr lang="en-US" altLang="zh-CN" sz="3600" smtClean="0">
                <a:solidFill>
                  <a:srgbClr val="CC0000"/>
                </a:solidFill>
                <a:ea typeface="宋体" panose="02010600030101010101" pitchFamily="2" charset="-122"/>
              </a:rPr>
              <a:t>&gt;1</a:t>
            </a:r>
            <a:endParaRPr lang="en-US" altLang="zh-CN" sz="4000" baseline="-25000" smtClean="0">
              <a:solidFill>
                <a:srgbClr val="0000CC"/>
              </a:solidFill>
              <a:ea typeface="宋体" panose="02010600030101010101" pitchFamily="2" charset="-122"/>
            </a:endParaRPr>
          </a:p>
          <a:p>
            <a:pPr marL="1236663" lvl="3" indent="-555625" eaLnBrk="1" hangingPunct="1">
              <a:buFont typeface="Wingdings" panose="05000000000000000000" pitchFamily="2" charset="2"/>
              <a:buNone/>
            </a:pPr>
            <a:r>
              <a:rPr lang="zh-CN" altLang="en-US" sz="3200" baseline="-25000" smtClean="0">
                <a:solidFill>
                  <a:srgbClr val="0000CC"/>
                </a:solidFill>
                <a:ea typeface="宋体" panose="02010600030101010101" pitchFamily="2" charset="-122"/>
              </a:rPr>
              <a:t>　　　　　　　　　　　　</a:t>
            </a:r>
            <a:endParaRPr lang="en-US" altLang="zh-CN" sz="3200" baseline="-25000" smtClean="0">
              <a:solidFill>
                <a:srgbClr val="0000CC"/>
              </a:solidFill>
              <a:ea typeface="宋体" panose="02010600030101010101" pitchFamily="2" charset="-122"/>
            </a:endParaRPr>
          </a:p>
          <a:p>
            <a:pPr marL="1236663" lvl="3" indent="-555625" eaLnBrk="1" hangingPunct="1">
              <a:buFont typeface="Wingdings" panose="05000000000000000000" pitchFamily="2" charset="2"/>
              <a:buNone/>
            </a:pPr>
            <a:endParaRPr lang="zh-CN" altLang="en-US" sz="3600" smtClean="0">
              <a:solidFill>
                <a:srgbClr val="CC0000"/>
              </a:solidFill>
              <a:ea typeface="宋体" panose="02010600030101010101" pitchFamily="2" charset="-122"/>
            </a:endParaRPr>
          </a:p>
        </p:txBody>
      </p:sp>
      <p:pic>
        <p:nvPicPr>
          <p:cNvPr id="552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565400"/>
            <a:ext cx="54102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4868863"/>
            <a:ext cx="5438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4036137"/>
      </p:ext>
    </p:extLst>
  </p:cSld>
  <p:clrMapOvr>
    <a:masterClrMapping/>
  </p:clrMapOvr>
  <p:transition>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idx="1"/>
          </p:nvPr>
        </p:nvSpPr>
        <p:spPr>
          <a:xfrm>
            <a:off x="-612775" y="1295400"/>
            <a:ext cx="9756775" cy="5562600"/>
          </a:xfrm>
        </p:spPr>
        <p:txBody>
          <a:bodyPr/>
          <a:lstStyle/>
          <a:p>
            <a:pPr marL="1236663" lvl="3" indent="-555625" algn="just" eaLnBrk="1" hangingPunct="1">
              <a:spcBef>
                <a:spcPct val="50000"/>
              </a:spcBef>
            </a:pPr>
            <a:r>
              <a:rPr lang="zh-CN" altLang="en-US" sz="3200" smtClean="0">
                <a:solidFill>
                  <a:schemeClr val="tx2"/>
                </a:solidFill>
                <a:ea typeface="宋体" panose="02010600030101010101" pitchFamily="2" charset="-122"/>
              </a:rPr>
              <a:t>改进后整个系统的加速比为</a:t>
            </a:r>
            <a:r>
              <a:rPr lang="en-US" altLang="zh-CN" sz="3200" smtClean="0">
                <a:solidFill>
                  <a:schemeClr val="tx2"/>
                </a:solidFill>
                <a:ea typeface="宋体" panose="02010600030101010101" pitchFamily="2" charset="-122"/>
              </a:rPr>
              <a:t>:</a:t>
            </a:r>
          </a:p>
          <a:p>
            <a:pPr marL="1236663" lvl="3" indent="-555625" algn="just" eaLnBrk="1" hangingPunct="1">
              <a:spcBef>
                <a:spcPct val="50000"/>
              </a:spcBef>
            </a:pPr>
            <a:endParaRPr lang="zh-CN" altLang="en-US" sz="3200" smtClean="0">
              <a:solidFill>
                <a:schemeClr val="tx2"/>
              </a:solidFill>
              <a:ea typeface="宋体" panose="02010600030101010101" pitchFamily="2" charset="-122"/>
            </a:endParaRPr>
          </a:p>
          <a:p>
            <a:pPr marL="1236663" lvl="3" indent="-555625" algn="just" eaLnBrk="1" hangingPunct="1">
              <a:spcBef>
                <a:spcPct val="50000"/>
              </a:spcBef>
            </a:pPr>
            <a:endParaRPr lang="zh-CN" altLang="en-US" sz="1000" smtClean="0">
              <a:ea typeface="宋体" panose="02010600030101010101" pitchFamily="2" charset="-122"/>
            </a:endParaRPr>
          </a:p>
          <a:p>
            <a:pPr marL="1236663" lvl="3" indent="-555625" eaLnBrk="1" hangingPunct="1">
              <a:spcBef>
                <a:spcPct val="50000"/>
              </a:spcBef>
              <a:buSzPct val="140000"/>
              <a:buFont typeface="Wingdings" panose="05000000000000000000" pitchFamily="2" charset="2"/>
              <a:buChar char="Ø"/>
            </a:pPr>
            <a:r>
              <a:rPr lang="zh-CN" altLang="en-US" sz="3200" smtClean="0">
                <a:solidFill>
                  <a:schemeClr val="tx2"/>
                </a:solidFill>
                <a:ea typeface="宋体" panose="02010600030101010101" pitchFamily="2" charset="-122"/>
              </a:rPr>
              <a:t>当系统性能可改进比</a:t>
            </a:r>
            <a:r>
              <a:rPr lang="en-US" altLang="zh-CN" sz="3200" smtClean="0">
                <a:solidFill>
                  <a:schemeClr val="tx2"/>
                </a:solidFill>
                <a:ea typeface="宋体" panose="02010600030101010101" pitchFamily="2" charset="-122"/>
              </a:rPr>
              <a:t>f</a:t>
            </a:r>
            <a:r>
              <a:rPr lang="en-US" altLang="zh-CN" sz="3200" baseline="-25000" smtClean="0">
                <a:solidFill>
                  <a:schemeClr val="tx2"/>
                </a:solidFill>
                <a:ea typeface="宋体" panose="02010600030101010101" pitchFamily="2" charset="-122"/>
              </a:rPr>
              <a:t>new</a:t>
            </a:r>
            <a:r>
              <a:rPr lang="zh-CN" altLang="en-US" sz="3200" smtClean="0">
                <a:solidFill>
                  <a:schemeClr val="tx2"/>
                </a:solidFill>
                <a:ea typeface="宋体" panose="02010600030101010101" pitchFamily="2" charset="-122"/>
              </a:rPr>
              <a:t>为</a:t>
            </a:r>
            <a:r>
              <a:rPr lang="en-US" altLang="zh-CN" sz="3200" smtClean="0">
                <a:solidFill>
                  <a:schemeClr val="tx2"/>
                </a:solidFill>
                <a:ea typeface="宋体" panose="02010600030101010101" pitchFamily="2" charset="-122"/>
              </a:rPr>
              <a:t>0</a:t>
            </a:r>
            <a:r>
              <a:rPr lang="zh-CN" altLang="en-US" sz="3200" smtClean="0">
                <a:solidFill>
                  <a:schemeClr val="tx2"/>
                </a:solidFill>
                <a:ea typeface="宋体" panose="02010600030101010101" pitchFamily="2" charset="-122"/>
              </a:rPr>
              <a:t>时，</a:t>
            </a:r>
            <a:r>
              <a:rPr lang="en-US" altLang="zh-CN" sz="3200" smtClean="0">
                <a:solidFill>
                  <a:schemeClr val="tx2"/>
                </a:solidFill>
                <a:ea typeface="宋体" panose="02010600030101010101" pitchFamily="2" charset="-122"/>
              </a:rPr>
              <a:t>S</a:t>
            </a:r>
            <a:r>
              <a:rPr lang="en-US" altLang="zh-CN" sz="3200" baseline="-25000" smtClean="0">
                <a:solidFill>
                  <a:schemeClr val="tx2"/>
                </a:solidFill>
                <a:ea typeface="宋体" panose="02010600030101010101" pitchFamily="2" charset="-122"/>
              </a:rPr>
              <a:t>p</a:t>
            </a:r>
            <a:r>
              <a:rPr lang="en-US" altLang="zh-CN" sz="3200" smtClean="0">
                <a:solidFill>
                  <a:schemeClr val="tx2"/>
                </a:solidFill>
                <a:ea typeface="宋体" panose="02010600030101010101" pitchFamily="2" charset="-122"/>
              </a:rPr>
              <a:t>=1;</a:t>
            </a:r>
          </a:p>
          <a:p>
            <a:pPr marL="1236663" lvl="3" indent="-555625" eaLnBrk="1" hangingPunct="1">
              <a:spcBef>
                <a:spcPct val="50000"/>
              </a:spcBef>
              <a:buSzPct val="140000"/>
              <a:buFont typeface="Wingdings" panose="05000000000000000000" pitchFamily="2" charset="2"/>
              <a:buChar char="Ø"/>
            </a:pPr>
            <a:r>
              <a:rPr lang="zh-CN" altLang="en-US" sz="3200" smtClean="0">
                <a:solidFill>
                  <a:schemeClr val="tx2"/>
                </a:solidFill>
                <a:ea typeface="宋体" panose="02010600030101010101" pitchFamily="2" charset="-122"/>
              </a:rPr>
              <a:t>当部件加速比</a:t>
            </a:r>
            <a:r>
              <a:rPr lang="en-US" altLang="zh-CN" sz="3200" smtClean="0">
                <a:solidFill>
                  <a:schemeClr val="tx2"/>
                </a:solidFill>
                <a:ea typeface="宋体" panose="02010600030101010101" pitchFamily="2" charset="-122"/>
              </a:rPr>
              <a:t>r</a:t>
            </a:r>
            <a:r>
              <a:rPr lang="en-US" altLang="zh-CN" sz="3200" baseline="-25000" smtClean="0">
                <a:solidFill>
                  <a:schemeClr val="tx2"/>
                </a:solidFill>
                <a:ea typeface="宋体" panose="02010600030101010101" pitchFamily="2" charset="-122"/>
              </a:rPr>
              <a:t>new</a:t>
            </a:r>
            <a:r>
              <a:rPr lang="zh-CN" altLang="en-US" sz="3200" smtClean="0">
                <a:solidFill>
                  <a:schemeClr val="tx2"/>
                </a:solidFill>
                <a:ea typeface="宋体" panose="02010600030101010101" pitchFamily="2" charset="-122"/>
              </a:rPr>
              <a:t>趋于无穷大时，分母中的</a:t>
            </a:r>
          </a:p>
          <a:p>
            <a:pPr marL="1236663" lvl="3" indent="-555625" eaLnBrk="1" hangingPunct="1">
              <a:spcBef>
                <a:spcPct val="50000"/>
              </a:spcBef>
              <a:buSzPct val="140000"/>
              <a:buFont typeface="Wingdings" panose="05000000000000000000" pitchFamily="2" charset="2"/>
              <a:buNone/>
            </a:pPr>
            <a:r>
              <a:rPr lang="en-US" altLang="zh-CN" sz="3200" smtClean="0">
                <a:solidFill>
                  <a:schemeClr val="tx2"/>
                </a:solidFill>
                <a:ea typeface="宋体" panose="02010600030101010101" pitchFamily="2" charset="-122"/>
              </a:rPr>
              <a:t>   f</a:t>
            </a:r>
            <a:r>
              <a:rPr lang="en-US" altLang="zh-CN" sz="3200" baseline="-25000" smtClean="0">
                <a:solidFill>
                  <a:schemeClr val="tx2"/>
                </a:solidFill>
                <a:ea typeface="宋体" panose="02010600030101010101" pitchFamily="2" charset="-122"/>
              </a:rPr>
              <a:t>new</a:t>
            </a:r>
            <a:r>
              <a:rPr lang="en-US" altLang="zh-CN" sz="3200" smtClean="0">
                <a:solidFill>
                  <a:schemeClr val="tx2"/>
                </a:solidFill>
                <a:ea typeface="宋体" panose="02010600030101010101" pitchFamily="2" charset="-122"/>
              </a:rPr>
              <a:t> / r</a:t>
            </a:r>
            <a:r>
              <a:rPr lang="en-US" altLang="zh-CN" sz="3200" baseline="-25000" smtClean="0">
                <a:solidFill>
                  <a:schemeClr val="tx2"/>
                </a:solidFill>
                <a:ea typeface="宋体" panose="02010600030101010101" pitchFamily="2" charset="-122"/>
              </a:rPr>
              <a:t>new</a:t>
            </a:r>
            <a:r>
              <a:rPr lang="zh-CN" altLang="en-US" sz="3200" smtClean="0">
                <a:solidFill>
                  <a:schemeClr val="tx2"/>
                </a:solidFill>
                <a:ea typeface="宋体" panose="02010600030101010101" pitchFamily="2" charset="-122"/>
              </a:rPr>
              <a:t>将趋于</a:t>
            </a:r>
            <a:r>
              <a:rPr lang="en-US" altLang="zh-CN" sz="3200" smtClean="0">
                <a:solidFill>
                  <a:schemeClr val="tx2"/>
                </a:solidFill>
                <a:ea typeface="宋体" panose="02010600030101010101" pitchFamily="2" charset="-122"/>
              </a:rPr>
              <a:t>0</a:t>
            </a:r>
            <a:r>
              <a:rPr lang="zh-CN" altLang="en-US" sz="3200" smtClean="0">
                <a:solidFill>
                  <a:schemeClr val="tx2"/>
                </a:solidFill>
                <a:ea typeface="宋体" panose="02010600030101010101" pitchFamily="2" charset="-122"/>
              </a:rPr>
              <a:t>，则</a:t>
            </a:r>
            <a:r>
              <a:rPr lang="en-US" altLang="zh-CN" sz="3200" smtClean="0">
                <a:solidFill>
                  <a:schemeClr val="tx2"/>
                </a:solidFill>
                <a:ea typeface="宋体" panose="02010600030101010101" pitchFamily="2" charset="-122"/>
              </a:rPr>
              <a:t>S</a:t>
            </a:r>
            <a:r>
              <a:rPr lang="en-US" altLang="zh-CN" sz="3200" baseline="-25000" smtClean="0">
                <a:solidFill>
                  <a:schemeClr val="tx2"/>
                </a:solidFill>
                <a:ea typeface="宋体" panose="02010600030101010101" pitchFamily="2" charset="-122"/>
              </a:rPr>
              <a:t>p</a:t>
            </a:r>
            <a:r>
              <a:rPr lang="en-US" altLang="zh-CN" sz="3200" smtClean="0">
                <a:solidFill>
                  <a:schemeClr val="tx2"/>
                </a:solidFill>
                <a:ea typeface="宋体" panose="02010600030101010101" pitchFamily="2" charset="-122"/>
              </a:rPr>
              <a:t>=</a:t>
            </a:r>
          </a:p>
          <a:p>
            <a:pPr marL="1236663" lvl="3" indent="-555625" eaLnBrk="1" hangingPunct="1">
              <a:spcBef>
                <a:spcPct val="50000"/>
              </a:spcBef>
              <a:buSzPct val="140000"/>
              <a:buFont typeface="Wingdings" panose="05000000000000000000" pitchFamily="2" charset="2"/>
              <a:buNone/>
            </a:pPr>
            <a:r>
              <a:rPr lang="zh-CN" altLang="en-US" sz="3200" smtClean="0">
                <a:solidFill>
                  <a:srgbClr val="CC0000"/>
                </a:solidFill>
                <a:ea typeface="宋体" panose="02010600030101010101" pitchFamily="2" charset="-122"/>
              </a:rPr>
              <a:t>结论：性能提高的幅度受限于</a:t>
            </a:r>
            <a:r>
              <a:rPr lang="zh-CN" altLang="en-US" sz="3200" smtClean="0">
                <a:solidFill>
                  <a:srgbClr val="0000CC"/>
                </a:solidFill>
                <a:ea typeface="宋体" panose="02010600030101010101" pitchFamily="2" charset="-122"/>
              </a:rPr>
              <a:t>性能改进部分所占的比例大小</a:t>
            </a:r>
            <a:r>
              <a:rPr lang="zh-CN" altLang="en-US" sz="3200" smtClean="0">
                <a:solidFill>
                  <a:srgbClr val="CC0000"/>
                </a:solidFill>
                <a:ea typeface="宋体" panose="02010600030101010101" pitchFamily="2" charset="-122"/>
              </a:rPr>
              <a:t>，而性能改进的极限又受限于</a:t>
            </a:r>
            <a:r>
              <a:rPr lang="zh-CN" altLang="en-US" sz="3200" smtClean="0">
                <a:solidFill>
                  <a:srgbClr val="0000CC"/>
                </a:solidFill>
                <a:ea typeface="宋体" panose="02010600030101010101" pitchFamily="2" charset="-122"/>
              </a:rPr>
              <a:t>性能可改进比</a:t>
            </a:r>
            <a:r>
              <a:rPr lang="en-US" altLang="zh-CN" sz="3200" smtClean="0">
                <a:solidFill>
                  <a:srgbClr val="CC0000"/>
                </a:solidFill>
                <a:ea typeface="宋体" panose="02010600030101010101" pitchFamily="2" charset="-122"/>
              </a:rPr>
              <a:t>f</a:t>
            </a:r>
            <a:r>
              <a:rPr lang="en-US" altLang="zh-CN" sz="3200" baseline="-25000" smtClean="0">
                <a:solidFill>
                  <a:srgbClr val="CC0000"/>
                </a:solidFill>
                <a:ea typeface="宋体" panose="02010600030101010101" pitchFamily="2" charset="-122"/>
              </a:rPr>
              <a:t>new</a:t>
            </a:r>
            <a:r>
              <a:rPr lang="zh-CN" altLang="en-US" sz="3200" smtClean="0">
                <a:solidFill>
                  <a:srgbClr val="CC0000"/>
                </a:solidFill>
                <a:ea typeface="宋体" panose="02010600030101010101" pitchFamily="2" charset="-122"/>
              </a:rPr>
              <a:t>的约束。</a:t>
            </a:r>
            <a:endParaRPr lang="en-US" altLang="zh-CN" sz="3200" smtClean="0">
              <a:solidFill>
                <a:srgbClr val="CC0000"/>
              </a:solidFill>
              <a:ea typeface="宋体" panose="02010600030101010101" pitchFamily="2" charset="-122"/>
            </a:endParaRPr>
          </a:p>
        </p:txBody>
      </p:sp>
      <p:graphicFrame>
        <p:nvGraphicFramePr>
          <p:cNvPr id="56323" name="Object 4"/>
          <p:cNvGraphicFramePr>
            <a:graphicFrameLocks/>
          </p:cNvGraphicFramePr>
          <p:nvPr/>
        </p:nvGraphicFramePr>
        <p:xfrm>
          <a:off x="827088" y="1773238"/>
          <a:ext cx="4579937" cy="1241425"/>
        </p:xfrm>
        <a:graphic>
          <a:graphicData uri="http://schemas.openxmlformats.org/presentationml/2006/ole">
            <mc:AlternateContent xmlns:mc="http://schemas.openxmlformats.org/markup-compatibility/2006">
              <mc:Choice xmlns:v="urn:schemas-microsoft-com:vml" Requires="v">
                <p:oleObj spid="_x0000_s2064" r:id="rId3" imgW="1828800" imgH="495300" progId="Equation.3">
                  <p:embed/>
                </p:oleObj>
              </mc:Choice>
              <mc:Fallback>
                <p:oleObj r:id="rId3" imgW="1828800" imgH="495300" progId="Equation.3">
                  <p:embed/>
                  <p:pic>
                    <p:nvPicPr>
                      <p:cNvPr id="56323"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773238"/>
                        <a:ext cx="4579937" cy="1241425"/>
                      </a:xfrm>
                      <a:prstGeom prst="rect">
                        <a:avLst/>
                      </a:prstGeom>
                      <a:solidFill>
                        <a:srgbClr val="FFFF66"/>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632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4221163"/>
            <a:ext cx="1296988"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Rectangle 6"/>
          <p:cNvSpPr>
            <a:spLocks noChangeArrowheads="1"/>
          </p:cNvSpPr>
          <p:nvPr/>
        </p:nvSpPr>
        <p:spPr bwMode="auto">
          <a:xfrm>
            <a:off x="4356100" y="1700213"/>
            <a:ext cx="4787900"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lvl="3" eaLnBrk="1" hangingPunct="1">
              <a:spcBef>
                <a:spcPct val="50000"/>
              </a:spcBef>
              <a:buSzPct val="140000"/>
              <a:buFont typeface="Wingdings" panose="05000000000000000000" pitchFamily="2" charset="2"/>
              <a:buNone/>
            </a:pPr>
            <a:r>
              <a:rPr lang="zh-CN" altLang="en-US" sz="2800">
                <a:ea typeface="宋体" panose="02010600030101010101" pitchFamily="2" charset="-122"/>
              </a:rPr>
              <a:t>（1-</a:t>
            </a:r>
            <a:r>
              <a:rPr lang="en-US" altLang="zh-CN" sz="2800">
                <a:ea typeface="宋体" panose="02010600030101010101" pitchFamily="2" charset="-122"/>
              </a:rPr>
              <a:t>fnew)</a:t>
            </a:r>
            <a:r>
              <a:rPr lang="zh-CN" altLang="en-US" sz="2800">
                <a:ea typeface="宋体" panose="02010600030101010101" pitchFamily="2" charset="-122"/>
              </a:rPr>
              <a:t>表示不可改进部分的比例</a:t>
            </a:r>
            <a:r>
              <a:rPr lang="en-US" altLang="zh-CN" sz="1800">
                <a:ea typeface="宋体" panose="02010600030101010101" pitchFamily="2" charset="-122"/>
              </a:rPr>
              <a:t> </a:t>
            </a:r>
            <a:br>
              <a:rPr lang="en-US" altLang="zh-CN" sz="1800">
                <a:ea typeface="宋体" panose="02010600030101010101" pitchFamily="2" charset="-122"/>
              </a:rPr>
            </a:br>
            <a:endParaRPr lang="en-US" altLang="zh-CN" sz="1800">
              <a:ea typeface="宋体" panose="02010600030101010101" pitchFamily="2" charset="-122"/>
            </a:endParaRPr>
          </a:p>
        </p:txBody>
      </p:sp>
    </p:spTree>
    <p:extLst>
      <p:ext uri="{BB962C8B-B14F-4D97-AF65-F5344CB8AC3E}">
        <p14:creationId xmlns:p14="http://schemas.microsoft.com/office/powerpoint/2010/main" val="2638062756"/>
      </p:ext>
    </p:extLst>
  </p:cSld>
  <p:clrMapOvr>
    <a:masterClrMapping/>
  </p:clrMapOvr>
  <p:transition>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idx="1"/>
          </p:nvPr>
        </p:nvSpPr>
        <p:spPr>
          <a:xfrm>
            <a:off x="-828675" y="1268413"/>
            <a:ext cx="9972675" cy="4343400"/>
          </a:xfrm>
        </p:spPr>
        <p:txBody>
          <a:bodyPr/>
          <a:lstStyle/>
          <a:p>
            <a:pPr marL="762000" lvl="2" indent="-3175" eaLnBrk="1" hangingPunct="1"/>
            <a:r>
              <a:rPr lang="zh-CN" altLang="en-US" sz="3200" smtClean="0">
                <a:ea typeface="宋体" panose="02010600030101010101" pitchFamily="2" charset="-122"/>
              </a:rPr>
              <a:t>例5：</a:t>
            </a:r>
            <a:r>
              <a:rPr lang="zh-CN" altLang="en-US" sz="3200" smtClean="0">
                <a:solidFill>
                  <a:srgbClr val="0000CC"/>
                </a:solidFill>
                <a:ea typeface="宋体" panose="02010600030101010101" pitchFamily="2" charset="-122"/>
              </a:rPr>
              <a:t>假设将某一部件的处理速度加快到10倍，该部件的原处理时间仅为整个运行时间的40%，则采用加快措施后能使整个系统的性能提高多少？</a:t>
            </a:r>
            <a:endParaRPr lang="zh-CN" altLang="zh-CN" sz="3200" smtClean="0">
              <a:solidFill>
                <a:srgbClr val="0000CC"/>
              </a:solidFill>
              <a:ea typeface="宋体" panose="02010600030101010101" pitchFamily="2" charset="-122"/>
            </a:endParaRPr>
          </a:p>
          <a:p>
            <a:pPr marL="762000" lvl="2" indent="-3175" eaLnBrk="1" hangingPunct="1"/>
            <a:r>
              <a:rPr lang="zh-CN" altLang="en-US" sz="3200" smtClean="0">
                <a:ea typeface="宋体" panose="02010600030101010101" pitchFamily="2" charset="-122"/>
              </a:rPr>
              <a:t>解：</a:t>
            </a:r>
            <a:r>
              <a:rPr lang="zh-CN" altLang="en-US" sz="3600" smtClean="0">
                <a:ea typeface="宋体" panose="02010600030101010101" pitchFamily="2" charset="-122"/>
              </a:rPr>
              <a:t>由题意可知：</a:t>
            </a:r>
            <a:r>
              <a:rPr lang="en-US" altLang="zh-CN" sz="3600" smtClean="0">
                <a:ea typeface="宋体" panose="02010600030101010101" pitchFamily="2" charset="-122"/>
              </a:rPr>
              <a:t>f</a:t>
            </a:r>
            <a:r>
              <a:rPr lang="en-US" altLang="zh-CN" sz="3600" baseline="-25000" smtClean="0">
                <a:ea typeface="宋体" panose="02010600030101010101" pitchFamily="2" charset="-122"/>
              </a:rPr>
              <a:t>new</a:t>
            </a:r>
            <a:r>
              <a:rPr lang="en-US" altLang="zh-CN" sz="3600" smtClean="0">
                <a:ea typeface="宋体" panose="02010600030101010101" pitchFamily="2" charset="-122"/>
              </a:rPr>
              <a:t>=0.4, r</a:t>
            </a:r>
            <a:r>
              <a:rPr lang="en-US" altLang="zh-CN" sz="3600" baseline="-25000" smtClean="0">
                <a:ea typeface="宋体" panose="02010600030101010101" pitchFamily="2" charset="-122"/>
              </a:rPr>
              <a:t>new</a:t>
            </a:r>
            <a:r>
              <a:rPr lang="en-US" altLang="zh-CN" sz="3600" smtClean="0">
                <a:ea typeface="宋体" panose="02010600030101010101" pitchFamily="2" charset="-122"/>
              </a:rPr>
              <a:t>=10，</a:t>
            </a:r>
            <a:r>
              <a:rPr lang="zh-CN" altLang="en-US" sz="3600" smtClean="0">
                <a:ea typeface="宋体" panose="02010600030101010101" pitchFamily="2" charset="-122"/>
              </a:rPr>
              <a:t>根据</a:t>
            </a:r>
            <a:r>
              <a:rPr lang="en-US" altLang="zh-CN" sz="3600" smtClean="0">
                <a:ea typeface="宋体" panose="02010600030101010101" pitchFamily="2" charset="-122"/>
              </a:rPr>
              <a:t>Amdahl</a:t>
            </a:r>
            <a:r>
              <a:rPr lang="zh-CN" altLang="en-US" sz="3600" smtClean="0">
                <a:ea typeface="宋体" panose="02010600030101010101" pitchFamily="2" charset="-122"/>
              </a:rPr>
              <a:t>定律，加速比为：</a:t>
            </a:r>
          </a:p>
        </p:txBody>
      </p:sp>
      <p:graphicFrame>
        <p:nvGraphicFramePr>
          <p:cNvPr id="623619" name="Object 3"/>
          <p:cNvGraphicFramePr>
            <a:graphicFrameLocks/>
          </p:cNvGraphicFramePr>
          <p:nvPr/>
        </p:nvGraphicFramePr>
        <p:xfrm>
          <a:off x="539750" y="4076700"/>
          <a:ext cx="7921625" cy="2205038"/>
        </p:xfrm>
        <a:graphic>
          <a:graphicData uri="http://schemas.openxmlformats.org/presentationml/2006/ole">
            <mc:AlternateContent xmlns:mc="http://schemas.openxmlformats.org/markup-compatibility/2006">
              <mc:Choice xmlns:v="urn:schemas-microsoft-com:vml" Requires="v">
                <p:oleObj spid="_x0000_s3088" r:id="rId4" imgW="2171700" imgH="584200" progId="Equation.3">
                  <p:embed/>
                </p:oleObj>
              </mc:Choice>
              <mc:Fallback>
                <p:oleObj r:id="rId4" imgW="2171700" imgH="584200" progId="Equation.3">
                  <p:embed/>
                  <p:pic>
                    <p:nvPicPr>
                      <p:cNvPr id="623619"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4076700"/>
                        <a:ext cx="7921625" cy="2205038"/>
                      </a:xfrm>
                      <a:prstGeom prst="rect">
                        <a:avLst/>
                      </a:prstGeom>
                      <a:solidFill>
                        <a:srgbClr val="FFFF66"/>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0211251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623619"/>
                                        </p:tgtEl>
                                        <p:attrNameLst>
                                          <p:attrName>style.visibility</p:attrName>
                                        </p:attrNameLst>
                                      </p:cBhvr>
                                      <p:to>
                                        <p:strVal val="visible"/>
                                      </p:to>
                                    </p:set>
                                    <p:anim calcmode="lin" valueType="num">
                                      <p:cBhvr additive="base">
                                        <p:cTn id="7" dur="500" fill="hold"/>
                                        <p:tgtEl>
                                          <p:spTgt spid="623619"/>
                                        </p:tgtEl>
                                        <p:attrNameLst>
                                          <p:attrName>ppt_x</p:attrName>
                                        </p:attrNameLst>
                                      </p:cBhvr>
                                      <p:tavLst>
                                        <p:tav tm="0">
                                          <p:val>
                                            <p:strVal val="1+#ppt_w/2"/>
                                          </p:val>
                                        </p:tav>
                                        <p:tav tm="100000">
                                          <p:val>
                                            <p:strVal val="#ppt_x"/>
                                          </p:val>
                                        </p:tav>
                                      </p:tavLst>
                                    </p:anim>
                                    <p:anim calcmode="lin" valueType="num">
                                      <p:cBhvr additive="base">
                                        <p:cTn id="8" dur="500" fill="hold"/>
                                        <p:tgtEl>
                                          <p:spTgt spid="6236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a:xfrm>
            <a:off x="0" y="1295400"/>
            <a:ext cx="9144000" cy="5026025"/>
          </a:xfrm>
        </p:spPr>
        <p:txBody>
          <a:bodyPr/>
          <a:lstStyle/>
          <a:p>
            <a:pPr eaLnBrk="1" hangingPunct="1">
              <a:buFont typeface="Wingdings" panose="05000000000000000000" pitchFamily="2" charset="2"/>
              <a:buNone/>
            </a:pPr>
            <a:r>
              <a:rPr lang="zh-CN" altLang="en-US" sz="3600" b="1" smtClean="0">
                <a:solidFill>
                  <a:schemeClr val="tx2"/>
                </a:solidFill>
                <a:ea typeface="宋体" panose="02010600030101010101" pitchFamily="2" charset="-122"/>
              </a:rPr>
              <a:t>３</a:t>
            </a:r>
            <a:r>
              <a:rPr lang="en-US" altLang="zh-CN" sz="3600" b="1" smtClean="0">
                <a:solidFill>
                  <a:schemeClr val="tx2"/>
                </a:solidFill>
                <a:ea typeface="宋体" panose="02010600030101010101" pitchFamily="2" charset="-122"/>
              </a:rPr>
              <a:t>.</a:t>
            </a:r>
            <a:r>
              <a:rPr lang="zh-CN" altLang="en-US" sz="3600" b="1" smtClean="0">
                <a:solidFill>
                  <a:schemeClr val="tx2"/>
                </a:solidFill>
                <a:ea typeface="宋体" panose="02010600030101010101" pitchFamily="2" charset="-122"/>
              </a:rPr>
              <a:t>程序访问局部性定律：时间上和空间上</a:t>
            </a:r>
          </a:p>
          <a:p>
            <a:pPr eaLnBrk="1" hangingPunct="1">
              <a:buFont typeface="Wingdings" panose="05000000000000000000" pitchFamily="2" charset="2"/>
              <a:buChar char="Ø"/>
            </a:pPr>
            <a:r>
              <a:rPr lang="zh-CN" altLang="en-US" b="1" smtClean="0">
                <a:solidFill>
                  <a:srgbClr val="CC0000"/>
                </a:solidFill>
                <a:ea typeface="宋体" panose="02010600030101010101" pitchFamily="2" charset="-122"/>
              </a:rPr>
              <a:t>时间上的局部性</a:t>
            </a:r>
            <a:endParaRPr lang="zh-CN" altLang="en-US" b="1" smtClean="0">
              <a:solidFill>
                <a:schemeClr val="tx2"/>
              </a:solidFill>
              <a:ea typeface="宋体" panose="02010600030101010101" pitchFamily="2" charset="-122"/>
            </a:endParaRPr>
          </a:p>
          <a:p>
            <a:pPr eaLnBrk="1" hangingPunct="1">
              <a:buFont typeface="Wingdings" panose="05000000000000000000" pitchFamily="2" charset="2"/>
              <a:buNone/>
            </a:pPr>
            <a:r>
              <a:rPr lang="zh-CN" altLang="en-US" sz="2800" b="1" smtClean="0">
                <a:solidFill>
                  <a:srgbClr val="0000CC"/>
                </a:solidFill>
                <a:ea typeface="宋体" panose="02010600030101010101" pitchFamily="2" charset="-122"/>
              </a:rPr>
              <a:t>指的是最近的将来要用到的信息可能就是现在正在使用的信息，因为程序存在着循环。</a:t>
            </a:r>
          </a:p>
          <a:p>
            <a:pPr eaLnBrk="1" hangingPunct="1">
              <a:buFont typeface="Wingdings" panose="05000000000000000000" pitchFamily="2" charset="2"/>
              <a:buChar char="Ø"/>
            </a:pPr>
            <a:r>
              <a:rPr lang="zh-CN" altLang="en-US" b="1" smtClean="0">
                <a:solidFill>
                  <a:srgbClr val="CC0000"/>
                </a:solidFill>
                <a:ea typeface="宋体" panose="02010600030101010101" pitchFamily="2" charset="-122"/>
              </a:rPr>
              <a:t>空间上的局部性</a:t>
            </a:r>
          </a:p>
          <a:p>
            <a:pPr eaLnBrk="1" hangingPunct="1">
              <a:buFont typeface="Wingdings" panose="05000000000000000000" pitchFamily="2" charset="2"/>
              <a:buNone/>
            </a:pPr>
            <a:r>
              <a:rPr lang="zh-CN" altLang="en-US" sz="2800" b="1" smtClean="0">
                <a:solidFill>
                  <a:srgbClr val="0000CC"/>
                </a:solidFill>
                <a:ea typeface="宋体" panose="02010600030101010101" pitchFamily="2" charset="-122"/>
              </a:rPr>
              <a:t>指的是最近的将来要用到的信息很可能与现在正在使用的信息在程序位置上是邻近的，这是因为指令通常按顺序存放，顺序执行的，数据也通常是以向量、阵列、树、表等形式簇聚地放在一起。</a:t>
            </a:r>
            <a:endParaRPr lang="en-US" altLang="zh-CN" sz="2800" b="1" smtClean="0">
              <a:solidFill>
                <a:srgbClr val="0000CC"/>
              </a:solidFill>
              <a:ea typeface="宋体" panose="02010600030101010101" pitchFamily="2" charset="-122"/>
            </a:endParaRPr>
          </a:p>
        </p:txBody>
      </p:sp>
    </p:spTree>
    <p:extLst>
      <p:ext uri="{BB962C8B-B14F-4D97-AF65-F5344CB8AC3E}">
        <p14:creationId xmlns:p14="http://schemas.microsoft.com/office/powerpoint/2010/main" val="104529225"/>
      </p:ext>
    </p:extLst>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a:xfrm>
            <a:off x="-541338" y="1196975"/>
            <a:ext cx="9685338" cy="6096000"/>
          </a:xfrm>
        </p:spPr>
        <p:txBody>
          <a:bodyPr/>
          <a:lstStyle/>
          <a:p>
            <a:pPr marL="668338" lvl="3" indent="12700" eaLnBrk="1" hangingPunct="1">
              <a:buSzPct val="125000"/>
              <a:buFont typeface="Wingdings" panose="05000000000000000000" pitchFamily="2" charset="2"/>
              <a:buChar char="Ø"/>
            </a:pPr>
            <a:r>
              <a:rPr lang="zh-CN" altLang="en-US" sz="2800" dirty="0" smtClean="0">
                <a:solidFill>
                  <a:schemeClr val="tx2"/>
                </a:solidFill>
                <a:ea typeface="宋体" panose="02010600030101010101" pitchFamily="2" charset="-122"/>
              </a:rPr>
              <a:t>关键问题：    </a:t>
            </a:r>
            <a:r>
              <a:rPr lang="zh-CN" altLang="en-US" sz="2800" dirty="0" smtClean="0">
                <a:solidFill>
                  <a:srgbClr val="CC0000"/>
                </a:solidFill>
                <a:ea typeface="宋体" panose="02010600030101010101" pitchFamily="2" charset="-122"/>
              </a:rPr>
              <a:t>软硬件实现在功能上等效</a:t>
            </a:r>
          </a:p>
          <a:p>
            <a:pPr marL="668338" lvl="3" indent="12700" eaLnBrk="1" hangingPunct="1">
              <a:spcBef>
                <a:spcPct val="45000"/>
              </a:spcBef>
              <a:spcAft>
                <a:spcPct val="35000"/>
              </a:spcAft>
              <a:buSzPct val="125000"/>
              <a:buFont typeface="Wingdings" panose="05000000000000000000" pitchFamily="2" charset="2"/>
              <a:buNone/>
            </a:pPr>
            <a:r>
              <a:rPr lang="zh-CN" altLang="en-US" sz="2800" dirty="0" smtClean="0">
                <a:solidFill>
                  <a:srgbClr val="0000CC"/>
                </a:solidFill>
                <a:ea typeface="宋体" panose="02010600030101010101" pitchFamily="2" charset="-122"/>
              </a:rPr>
              <a:t>性能与价格的关系 以及实现的难易程度不同</a:t>
            </a:r>
          </a:p>
          <a:p>
            <a:pPr marL="668338" lvl="3" indent="12700" eaLnBrk="1" hangingPunct="1">
              <a:buSzPct val="125000"/>
              <a:buFont typeface="Wingdings" panose="05000000000000000000" pitchFamily="2" charset="2"/>
              <a:buChar char="Ø"/>
            </a:pPr>
            <a:r>
              <a:rPr lang="zh-CN" altLang="en-US" sz="2800" dirty="0" smtClean="0">
                <a:solidFill>
                  <a:schemeClr val="tx2"/>
                </a:solidFill>
                <a:ea typeface="宋体" panose="02010600030101010101" pitchFamily="2" charset="-122"/>
              </a:rPr>
              <a:t>软件与硬件实现的特点：</a:t>
            </a:r>
          </a:p>
          <a:p>
            <a:pPr marL="1160463" lvl="4" indent="-260350" eaLnBrk="1" hangingPunct="1">
              <a:buSzPct val="125000"/>
              <a:buFont typeface="Wingdings" panose="05000000000000000000" pitchFamily="2" charset="2"/>
              <a:buChar char="ü"/>
            </a:pPr>
            <a:r>
              <a:rPr lang="zh-CN" altLang="en-US" sz="2800" dirty="0" smtClean="0">
                <a:solidFill>
                  <a:schemeClr val="tx2"/>
                </a:solidFill>
                <a:ea typeface="宋体" panose="02010600030101010101" pitchFamily="2" charset="-122"/>
              </a:rPr>
              <a:t>硬件实现：</a:t>
            </a:r>
          </a:p>
          <a:p>
            <a:pPr marL="668338" lvl="3" indent="12700" eaLnBrk="1" hangingPunct="1">
              <a:buSzPct val="125000"/>
              <a:buFont typeface="Wingdings" panose="05000000000000000000" pitchFamily="2" charset="2"/>
              <a:buNone/>
            </a:pPr>
            <a:r>
              <a:rPr lang="zh-CN" altLang="en-US" sz="2800" dirty="0" smtClean="0">
                <a:ea typeface="宋体" panose="02010600030101010101" pitchFamily="2" charset="-122"/>
              </a:rPr>
              <a:t>     速度快、成本高；灵活性差、占用内存少</a:t>
            </a:r>
          </a:p>
          <a:p>
            <a:pPr marL="1160463" lvl="4" indent="-260350" eaLnBrk="1" hangingPunct="1">
              <a:buSzPct val="125000"/>
              <a:buFont typeface="Wingdings" panose="05000000000000000000" pitchFamily="2" charset="2"/>
              <a:buChar char="ü"/>
            </a:pPr>
            <a:r>
              <a:rPr lang="zh-CN" altLang="en-US" sz="2800" dirty="0" smtClean="0">
                <a:solidFill>
                  <a:schemeClr val="tx2"/>
                </a:solidFill>
                <a:ea typeface="宋体" panose="02010600030101010101" pitchFamily="2" charset="-122"/>
              </a:rPr>
              <a:t>软件实现：</a:t>
            </a:r>
          </a:p>
          <a:p>
            <a:pPr marL="668338" lvl="3" indent="12700" eaLnBrk="1" hangingPunct="1">
              <a:buSzPct val="125000"/>
              <a:buFont typeface="Wingdings" panose="05000000000000000000" pitchFamily="2" charset="2"/>
              <a:buNone/>
            </a:pPr>
            <a:r>
              <a:rPr lang="zh-CN" altLang="en-US" sz="2800" dirty="0" smtClean="0">
                <a:ea typeface="宋体" panose="02010600030101010101" pitchFamily="2" charset="-122"/>
              </a:rPr>
              <a:t>   速度低、复制费用低；灵活性好、占用内存多</a:t>
            </a:r>
          </a:p>
          <a:p>
            <a:pPr marL="668338" lvl="3" indent="12700" eaLnBrk="1" hangingPunct="1">
              <a:buSzPct val="125000"/>
              <a:buFont typeface="Wingdings" panose="05000000000000000000" pitchFamily="2" charset="2"/>
              <a:buChar char="Ø"/>
            </a:pPr>
            <a:r>
              <a:rPr lang="zh-CN" altLang="en-US" sz="2800" dirty="0" smtClean="0">
                <a:solidFill>
                  <a:schemeClr val="tx2"/>
                </a:solidFill>
                <a:ea typeface="宋体" panose="02010600030101010101" pitchFamily="2" charset="-122"/>
              </a:rPr>
              <a:t>发展趋势：</a:t>
            </a:r>
          </a:p>
          <a:p>
            <a:pPr marL="1160463" lvl="4" indent="-260350" eaLnBrk="1" hangingPunct="1">
              <a:spcBef>
                <a:spcPct val="0"/>
              </a:spcBef>
              <a:buSzPct val="125000"/>
              <a:buFont typeface="Wingdings" panose="05000000000000000000" pitchFamily="2" charset="2"/>
              <a:buNone/>
            </a:pPr>
            <a:r>
              <a:rPr lang="zh-CN" altLang="en-US" sz="2800" dirty="0" smtClean="0">
                <a:solidFill>
                  <a:srgbClr val="2E04A6"/>
                </a:solidFill>
                <a:ea typeface="宋体" panose="02010600030101010101" pitchFamily="2" charset="-122"/>
              </a:rPr>
              <a:t>硬件实现的比例越来越高，</a:t>
            </a:r>
            <a:r>
              <a:rPr lang="zh-CN" altLang="en-US" sz="2800" dirty="0" smtClean="0">
                <a:ea typeface="宋体" panose="02010600030101010101" pitchFamily="2" charset="-122"/>
              </a:rPr>
              <a:t>软件所占的成本越来越高</a:t>
            </a:r>
            <a:endParaRPr lang="zh-CN" altLang="en-US" sz="2800" dirty="0" smtClean="0">
              <a:solidFill>
                <a:schemeClr val="tx2"/>
              </a:solidFill>
              <a:ea typeface="宋体" panose="02010600030101010101" pitchFamily="2" charset="-122"/>
            </a:endParaRPr>
          </a:p>
        </p:txBody>
      </p:sp>
    </p:spTree>
    <p:extLst>
      <p:ext uri="{BB962C8B-B14F-4D97-AF65-F5344CB8AC3E}">
        <p14:creationId xmlns:p14="http://schemas.microsoft.com/office/powerpoint/2010/main" val="3692576350"/>
      </p:ext>
    </p:extLst>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descr="25%"/>
          <p:cNvSpPr>
            <a:spLocks noChangeArrowheads="1"/>
          </p:cNvSpPr>
          <p:nvPr/>
        </p:nvSpPr>
        <p:spPr bwMode="auto">
          <a:xfrm>
            <a:off x="3595688" y="1120775"/>
            <a:ext cx="2438400" cy="44656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eaLnBrk="1" hangingPunct="1">
              <a:spcBef>
                <a:spcPct val="0"/>
              </a:spcBef>
              <a:buFont typeface="Arial" panose="020B0604020202020204" pitchFamily="34" charset="0"/>
              <a:buNone/>
            </a:pPr>
            <a:endParaRPr lang="zh-CN" altLang="en-US" sz="1800">
              <a:solidFill>
                <a:schemeClr val="tx1"/>
              </a:solidFill>
              <a:ea typeface="宋体" panose="02010600030101010101" pitchFamily="2" charset="-122"/>
            </a:endParaRPr>
          </a:p>
        </p:txBody>
      </p:sp>
      <p:sp>
        <p:nvSpPr>
          <p:cNvPr id="32771" name="Line 3"/>
          <p:cNvSpPr>
            <a:spLocks noChangeShapeType="1"/>
          </p:cNvSpPr>
          <p:nvPr/>
        </p:nvSpPr>
        <p:spPr bwMode="auto">
          <a:xfrm flipH="1" flipV="1">
            <a:off x="1116013" y="1196975"/>
            <a:ext cx="41275" cy="439420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72" name="Line 4"/>
          <p:cNvSpPr>
            <a:spLocks noChangeShapeType="1"/>
          </p:cNvSpPr>
          <p:nvPr/>
        </p:nvSpPr>
        <p:spPr bwMode="auto">
          <a:xfrm>
            <a:off x="1157288" y="5591175"/>
            <a:ext cx="7453312" cy="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73" name="Line 5"/>
          <p:cNvSpPr>
            <a:spLocks noChangeShapeType="1"/>
          </p:cNvSpPr>
          <p:nvPr/>
        </p:nvSpPr>
        <p:spPr bwMode="auto">
          <a:xfrm>
            <a:off x="7861300" y="1038225"/>
            <a:ext cx="0" cy="4552950"/>
          </a:xfrm>
          <a:prstGeom prst="line">
            <a:avLst/>
          </a:prstGeom>
          <a:noFill/>
          <a:ln w="38100">
            <a:solidFill>
              <a:srgbClr val="80008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4" name="Line 6"/>
          <p:cNvSpPr>
            <a:spLocks noChangeShapeType="1"/>
          </p:cNvSpPr>
          <p:nvPr/>
        </p:nvSpPr>
        <p:spPr bwMode="auto">
          <a:xfrm flipV="1">
            <a:off x="1157288" y="1038225"/>
            <a:ext cx="6704012" cy="344805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5" name="Line 7"/>
          <p:cNvSpPr>
            <a:spLocks noChangeShapeType="1"/>
          </p:cNvSpPr>
          <p:nvPr/>
        </p:nvSpPr>
        <p:spPr bwMode="auto">
          <a:xfrm flipV="1">
            <a:off x="5424488" y="3935413"/>
            <a:ext cx="1827212" cy="82391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76" name="Rectangle 8"/>
          <p:cNvSpPr>
            <a:spLocks noChangeArrowheads="1"/>
          </p:cNvSpPr>
          <p:nvPr/>
        </p:nvSpPr>
        <p:spPr bwMode="auto">
          <a:xfrm>
            <a:off x="6657975" y="4143375"/>
            <a:ext cx="10826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b="1">
                <a:solidFill>
                  <a:srgbClr val="CC0000"/>
                </a:solidFill>
                <a:latin typeface="Book Antiqua" panose="02040602050305030304" pitchFamily="18" charset="0"/>
                <a:ea typeface="楷体_GB2312" pitchFamily="49" charset="-122"/>
              </a:rPr>
              <a:t>发展</a:t>
            </a:r>
          </a:p>
        </p:txBody>
      </p:sp>
      <p:sp>
        <p:nvSpPr>
          <p:cNvPr id="32777" name="Rectangle 9"/>
          <p:cNvSpPr>
            <a:spLocks noChangeArrowheads="1"/>
          </p:cNvSpPr>
          <p:nvPr/>
        </p:nvSpPr>
        <p:spPr bwMode="auto">
          <a:xfrm>
            <a:off x="7146925" y="5653088"/>
            <a:ext cx="14192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b="1">
                <a:solidFill>
                  <a:schemeClr val="tx2"/>
                </a:solidFill>
                <a:latin typeface="Book Antiqua" panose="02040602050305030304" pitchFamily="18" charset="0"/>
                <a:ea typeface="楷体_GB2312" pitchFamily="49" charset="-122"/>
              </a:rPr>
              <a:t>不可编程</a:t>
            </a:r>
          </a:p>
        </p:txBody>
      </p:sp>
      <p:sp>
        <p:nvSpPr>
          <p:cNvPr id="32778" name="Rectangle 10"/>
          <p:cNvSpPr>
            <a:spLocks noChangeArrowheads="1"/>
          </p:cNvSpPr>
          <p:nvPr/>
        </p:nvSpPr>
        <p:spPr bwMode="auto">
          <a:xfrm>
            <a:off x="3819525" y="5653088"/>
            <a:ext cx="2039938"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b="1">
                <a:solidFill>
                  <a:schemeClr val="tx2"/>
                </a:solidFill>
                <a:latin typeface="Book Antiqua" panose="02040602050305030304" pitchFamily="18" charset="0"/>
                <a:ea typeface="楷体_GB2312" pitchFamily="49" charset="-122"/>
              </a:rPr>
              <a:t>目前计算机</a:t>
            </a:r>
          </a:p>
        </p:txBody>
      </p:sp>
      <p:sp>
        <p:nvSpPr>
          <p:cNvPr id="32779" name="Rectangle 11"/>
          <p:cNvSpPr>
            <a:spLocks noChangeArrowheads="1"/>
          </p:cNvSpPr>
          <p:nvPr/>
        </p:nvSpPr>
        <p:spPr bwMode="auto">
          <a:xfrm>
            <a:off x="474663" y="5653088"/>
            <a:ext cx="203993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b="1">
                <a:solidFill>
                  <a:schemeClr val="tx2"/>
                </a:solidFill>
                <a:latin typeface="Book Antiqua" panose="02040602050305030304" pitchFamily="18" charset="0"/>
                <a:ea typeface="楷体_GB2312" pitchFamily="49" charset="-122"/>
              </a:rPr>
              <a:t>最少硬件</a:t>
            </a:r>
          </a:p>
        </p:txBody>
      </p:sp>
      <p:sp>
        <p:nvSpPr>
          <p:cNvPr id="32780" name="Rectangle 12"/>
          <p:cNvSpPr>
            <a:spLocks noChangeArrowheads="1"/>
          </p:cNvSpPr>
          <p:nvPr/>
        </p:nvSpPr>
        <p:spPr bwMode="auto">
          <a:xfrm>
            <a:off x="1512888" y="2546350"/>
            <a:ext cx="154622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b="1">
                <a:solidFill>
                  <a:schemeClr val="tx2"/>
                </a:solidFill>
                <a:latin typeface="Book Antiqua" panose="02040602050305030304" pitchFamily="18" charset="0"/>
                <a:ea typeface="楷体_GB2312" pitchFamily="49" charset="-122"/>
              </a:rPr>
              <a:t>软件</a:t>
            </a:r>
          </a:p>
        </p:txBody>
      </p:sp>
      <p:sp>
        <p:nvSpPr>
          <p:cNvPr id="32781" name="Rectangle 13"/>
          <p:cNvSpPr>
            <a:spLocks noChangeArrowheads="1"/>
          </p:cNvSpPr>
          <p:nvPr/>
        </p:nvSpPr>
        <p:spPr bwMode="auto">
          <a:xfrm>
            <a:off x="2133600" y="4321175"/>
            <a:ext cx="8874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a:solidFill>
                  <a:srgbClr val="CC0000"/>
                </a:solidFill>
                <a:latin typeface="Book Antiqua" panose="02040602050305030304" pitchFamily="18" charset="0"/>
                <a:ea typeface="楷体_GB2312" pitchFamily="49" charset="-122"/>
              </a:rPr>
              <a:t>硬件</a:t>
            </a:r>
          </a:p>
        </p:txBody>
      </p:sp>
      <p:sp>
        <p:nvSpPr>
          <p:cNvPr id="32782" name="Rectangle 14"/>
          <p:cNvSpPr>
            <a:spLocks noChangeArrowheads="1"/>
          </p:cNvSpPr>
          <p:nvPr/>
        </p:nvSpPr>
        <p:spPr bwMode="auto">
          <a:xfrm>
            <a:off x="395288" y="1557338"/>
            <a:ext cx="533400" cy="212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3600" b="1">
                <a:solidFill>
                  <a:schemeClr val="tx2"/>
                </a:solidFill>
                <a:latin typeface="Book Antiqua" panose="02040602050305030304" pitchFamily="18" charset="0"/>
                <a:ea typeface="楷体_GB2312" pitchFamily="49" charset="-122"/>
              </a:rPr>
              <a:t>软</a:t>
            </a:r>
          </a:p>
          <a:p>
            <a:pPr algn="ctr" eaLnBrk="1" hangingPunct="1">
              <a:spcBef>
                <a:spcPct val="0"/>
              </a:spcBef>
              <a:buFont typeface="Arial" panose="020B0604020202020204" pitchFamily="34" charset="0"/>
              <a:buNone/>
            </a:pPr>
            <a:r>
              <a:rPr lang="zh-CN" altLang="en-US" sz="3600" b="1">
                <a:solidFill>
                  <a:schemeClr val="tx2"/>
                </a:solidFill>
                <a:latin typeface="Book Antiqua" panose="02040602050305030304" pitchFamily="18" charset="0"/>
                <a:ea typeface="楷体_GB2312" pitchFamily="49" charset="-122"/>
              </a:rPr>
              <a:t>硬</a:t>
            </a:r>
          </a:p>
          <a:p>
            <a:pPr algn="ctr" eaLnBrk="1" hangingPunct="1">
              <a:spcBef>
                <a:spcPct val="0"/>
              </a:spcBef>
              <a:buFont typeface="Arial" panose="020B0604020202020204" pitchFamily="34" charset="0"/>
              <a:buNone/>
            </a:pPr>
            <a:r>
              <a:rPr lang="zh-CN" altLang="en-US" sz="3600" b="1">
                <a:solidFill>
                  <a:schemeClr val="tx2"/>
                </a:solidFill>
                <a:latin typeface="Book Antiqua" panose="02040602050305030304" pitchFamily="18" charset="0"/>
                <a:ea typeface="楷体_GB2312" pitchFamily="49" charset="-122"/>
              </a:rPr>
              <a:t>件</a:t>
            </a:r>
          </a:p>
          <a:p>
            <a:pPr algn="ctr" eaLnBrk="1" hangingPunct="1">
              <a:spcBef>
                <a:spcPct val="0"/>
              </a:spcBef>
              <a:buFont typeface="Arial" panose="020B0604020202020204" pitchFamily="34" charset="0"/>
              <a:buNone/>
            </a:pPr>
            <a:r>
              <a:rPr lang="zh-CN" altLang="en-US" sz="3600" b="1">
                <a:solidFill>
                  <a:schemeClr val="tx2"/>
                </a:solidFill>
                <a:latin typeface="Book Antiqua" panose="02040602050305030304" pitchFamily="18" charset="0"/>
                <a:ea typeface="楷体_GB2312" pitchFamily="49" charset="-122"/>
              </a:rPr>
              <a:t>比</a:t>
            </a:r>
          </a:p>
          <a:p>
            <a:pPr algn="ctr" eaLnBrk="1" hangingPunct="1">
              <a:spcBef>
                <a:spcPct val="0"/>
              </a:spcBef>
              <a:buFont typeface="Arial" panose="020B0604020202020204" pitchFamily="34" charset="0"/>
              <a:buNone/>
            </a:pPr>
            <a:r>
              <a:rPr lang="zh-CN" altLang="en-US" sz="3600" b="1">
                <a:solidFill>
                  <a:schemeClr val="tx2"/>
                </a:solidFill>
                <a:latin typeface="Book Antiqua" panose="02040602050305030304" pitchFamily="18" charset="0"/>
                <a:ea typeface="楷体_GB2312" pitchFamily="49" charset="-122"/>
              </a:rPr>
              <a:t>例</a:t>
            </a:r>
          </a:p>
        </p:txBody>
      </p:sp>
      <p:sp>
        <p:nvSpPr>
          <p:cNvPr id="32783" name="Rectangle 15"/>
          <p:cNvSpPr>
            <a:spLocks noChangeArrowheads="1"/>
          </p:cNvSpPr>
          <p:nvPr/>
        </p:nvSpPr>
        <p:spPr bwMode="auto">
          <a:xfrm>
            <a:off x="2330450" y="6350"/>
            <a:ext cx="19589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lvl="3" eaLnBrk="1" hangingPunct="1">
              <a:buSzPct val="125000"/>
              <a:buFont typeface="Wingdings" panose="05000000000000000000" pitchFamily="2" charset="2"/>
              <a:buChar char="Ø"/>
            </a:pPr>
            <a:endParaRPr lang="zh-CN" altLang="en-US" sz="3200" b="0">
              <a:ea typeface="宋体" panose="02010600030101010101" pitchFamily="2" charset="-122"/>
            </a:endParaRPr>
          </a:p>
        </p:txBody>
      </p:sp>
    </p:spTree>
    <p:extLst>
      <p:ext uri="{BB962C8B-B14F-4D97-AF65-F5344CB8AC3E}">
        <p14:creationId xmlns:p14="http://schemas.microsoft.com/office/powerpoint/2010/main" val="567916807"/>
      </p:ext>
    </p:extLst>
  </p:cSld>
  <p:clrMapOvr>
    <a:masterClrMapping/>
  </p:clrMapOvr>
  <p:transition>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2"/>
          <p:cNvGrpSpPr>
            <a:grpSpLocks/>
          </p:cNvGrpSpPr>
          <p:nvPr/>
        </p:nvGrpSpPr>
        <p:grpSpPr bwMode="auto">
          <a:xfrm>
            <a:off x="900113" y="1268413"/>
            <a:ext cx="7956550" cy="5157787"/>
            <a:chOff x="960" y="480"/>
            <a:chExt cx="4224" cy="3456"/>
          </a:xfrm>
        </p:grpSpPr>
        <p:sp>
          <p:nvSpPr>
            <p:cNvPr id="33795" name="Line 3"/>
            <p:cNvSpPr>
              <a:spLocks noChangeShapeType="1"/>
            </p:cNvSpPr>
            <p:nvPr/>
          </p:nvSpPr>
          <p:spPr bwMode="auto">
            <a:xfrm flipV="1">
              <a:off x="1152" y="768"/>
              <a:ext cx="0" cy="2864"/>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796" name="Line 4"/>
            <p:cNvSpPr>
              <a:spLocks noChangeShapeType="1"/>
            </p:cNvSpPr>
            <p:nvPr/>
          </p:nvSpPr>
          <p:spPr bwMode="auto">
            <a:xfrm>
              <a:off x="1152" y="3632"/>
              <a:ext cx="4032" cy="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797" name="Line 5"/>
            <p:cNvSpPr>
              <a:spLocks noChangeShapeType="1"/>
            </p:cNvSpPr>
            <p:nvPr/>
          </p:nvSpPr>
          <p:spPr bwMode="auto">
            <a:xfrm>
              <a:off x="1231" y="1087"/>
              <a:ext cx="3473" cy="0"/>
            </a:xfrm>
            <a:prstGeom prst="line">
              <a:avLst/>
            </a:prstGeom>
            <a:noFill/>
            <a:ln w="38100">
              <a:solidFill>
                <a:schemeClr val="tx2"/>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798" name="Line 6"/>
            <p:cNvSpPr>
              <a:spLocks noChangeShapeType="1"/>
            </p:cNvSpPr>
            <p:nvPr/>
          </p:nvSpPr>
          <p:spPr bwMode="auto">
            <a:xfrm>
              <a:off x="4704" y="1104"/>
              <a:ext cx="0" cy="2496"/>
            </a:xfrm>
            <a:prstGeom prst="line">
              <a:avLst/>
            </a:prstGeom>
            <a:noFill/>
            <a:ln w="38100">
              <a:solidFill>
                <a:schemeClr val="tx2"/>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799" name="Line 7"/>
            <p:cNvSpPr>
              <a:spLocks noChangeShapeType="1"/>
            </p:cNvSpPr>
            <p:nvPr/>
          </p:nvSpPr>
          <p:spPr bwMode="auto">
            <a:xfrm>
              <a:off x="1152" y="1580"/>
              <a:ext cx="3473" cy="171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0" name="Freeform 8"/>
            <p:cNvSpPr>
              <a:spLocks noChangeArrowheads="1"/>
            </p:cNvSpPr>
            <p:nvPr/>
          </p:nvSpPr>
          <p:spPr bwMode="auto">
            <a:xfrm>
              <a:off x="1152" y="1169"/>
              <a:ext cx="3473" cy="2144"/>
            </a:xfrm>
            <a:custGeom>
              <a:avLst/>
              <a:gdLst>
                <a:gd name="T0" fmla="*/ 0 w 2640"/>
                <a:gd name="T1" fmla="*/ 6221 h 1494"/>
                <a:gd name="T2" fmla="*/ 1437 w 2640"/>
                <a:gd name="T3" fmla="*/ 6221 h 1494"/>
                <a:gd name="T4" fmla="*/ 3594 w 2640"/>
                <a:gd name="T5" fmla="*/ 5529 h 1494"/>
                <a:gd name="T6" fmla="*/ 5751 w 2640"/>
                <a:gd name="T7" fmla="*/ 3457 h 1494"/>
                <a:gd name="T8" fmla="*/ 7908 w 2640"/>
                <a:gd name="T9" fmla="*/ 0 h 14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0" h="1494">
                  <a:moveTo>
                    <a:pt x="0" y="1467"/>
                  </a:moveTo>
                  <a:cubicBezTo>
                    <a:pt x="140" y="1480"/>
                    <a:pt x="280" y="1494"/>
                    <a:pt x="480" y="1467"/>
                  </a:cubicBezTo>
                  <a:cubicBezTo>
                    <a:pt x="680" y="1440"/>
                    <a:pt x="960" y="1413"/>
                    <a:pt x="1200" y="1304"/>
                  </a:cubicBezTo>
                  <a:cubicBezTo>
                    <a:pt x="1440" y="1195"/>
                    <a:pt x="1680" y="1032"/>
                    <a:pt x="1920" y="815"/>
                  </a:cubicBezTo>
                  <a:cubicBezTo>
                    <a:pt x="2160" y="598"/>
                    <a:pt x="2520" y="136"/>
                    <a:pt x="2640" y="0"/>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01" name="Line 9"/>
            <p:cNvSpPr>
              <a:spLocks noChangeShapeType="1"/>
            </p:cNvSpPr>
            <p:nvPr/>
          </p:nvSpPr>
          <p:spPr bwMode="auto">
            <a:xfrm flipH="1">
              <a:off x="2064" y="1776"/>
              <a:ext cx="316" cy="21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2" name="Line 10"/>
            <p:cNvSpPr>
              <a:spLocks noChangeShapeType="1"/>
            </p:cNvSpPr>
            <p:nvPr/>
          </p:nvSpPr>
          <p:spPr bwMode="auto">
            <a:xfrm>
              <a:off x="3440" y="1936"/>
              <a:ext cx="378" cy="156"/>
            </a:xfrm>
            <a:prstGeom prst="line">
              <a:avLst/>
            </a:prstGeom>
            <a:noFill/>
            <a:ln w="38100">
              <a:solidFill>
                <a:srgbClr val="9999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3" name="Line 11"/>
            <p:cNvSpPr>
              <a:spLocks noChangeShapeType="1"/>
            </p:cNvSpPr>
            <p:nvPr/>
          </p:nvSpPr>
          <p:spPr bwMode="auto">
            <a:xfrm>
              <a:off x="3320" y="2688"/>
              <a:ext cx="0" cy="944"/>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4" name="Rectangle 12"/>
            <p:cNvSpPr>
              <a:spLocks noChangeArrowheads="1"/>
            </p:cNvSpPr>
            <p:nvPr/>
          </p:nvSpPr>
          <p:spPr bwMode="auto">
            <a:xfrm>
              <a:off x="2912" y="3696"/>
              <a:ext cx="8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b="1">
                  <a:solidFill>
                    <a:schemeClr val="tx2"/>
                  </a:solidFill>
                  <a:latin typeface="Book Antiqua" panose="02040602050305030304" pitchFamily="18" charset="0"/>
                  <a:ea typeface="楷体_GB2312" pitchFamily="49" charset="-122"/>
                </a:rPr>
                <a:t>七十年代</a:t>
              </a:r>
            </a:p>
          </p:txBody>
        </p:sp>
        <p:sp>
          <p:nvSpPr>
            <p:cNvPr id="33805" name="Rectangle 13"/>
            <p:cNvSpPr>
              <a:spLocks noChangeArrowheads="1"/>
            </p:cNvSpPr>
            <p:nvPr/>
          </p:nvSpPr>
          <p:spPr bwMode="auto">
            <a:xfrm>
              <a:off x="2112" y="1440"/>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3600" b="1">
                  <a:solidFill>
                    <a:srgbClr val="CC0000"/>
                  </a:solidFill>
                  <a:latin typeface="Book Antiqua" panose="02040602050305030304" pitchFamily="18" charset="0"/>
                  <a:ea typeface="楷体_GB2312" pitchFamily="49" charset="-122"/>
                </a:rPr>
                <a:t>硬件 </a:t>
              </a:r>
            </a:p>
          </p:txBody>
        </p:sp>
        <p:sp>
          <p:nvSpPr>
            <p:cNvPr id="33806" name="Rectangle 14"/>
            <p:cNvSpPr>
              <a:spLocks noChangeArrowheads="1"/>
            </p:cNvSpPr>
            <p:nvPr/>
          </p:nvSpPr>
          <p:spPr bwMode="auto">
            <a:xfrm>
              <a:off x="3168" y="1584"/>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3600" b="1">
                  <a:solidFill>
                    <a:schemeClr val="tx2"/>
                  </a:solidFill>
                  <a:latin typeface="Book Antiqua" panose="02040602050305030304" pitchFamily="18" charset="0"/>
                  <a:ea typeface="楷体_GB2312" pitchFamily="49" charset="-122"/>
                </a:rPr>
                <a:t>软件</a:t>
              </a:r>
            </a:p>
          </p:txBody>
        </p:sp>
        <p:sp>
          <p:nvSpPr>
            <p:cNvPr id="33807" name="Rectangle 15"/>
            <p:cNvSpPr>
              <a:spLocks noChangeArrowheads="1"/>
            </p:cNvSpPr>
            <p:nvPr/>
          </p:nvSpPr>
          <p:spPr bwMode="auto">
            <a:xfrm>
              <a:off x="960" y="480"/>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3600" b="1">
                  <a:solidFill>
                    <a:schemeClr val="tx2"/>
                  </a:solidFill>
                  <a:latin typeface="Book Antiqua" panose="02040602050305030304" pitchFamily="18" charset="0"/>
                  <a:ea typeface="楷体_GB2312" pitchFamily="49" charset="-122"/>
                </a:rPr>
                <a:t>成本</a:t>
              </a:r>
            </a:p>
          </p:txBody>
        </p:sp>
        <p:sp>
          <p:nvSpPr>
            <p:cNvPr id="33808" name="Rectangle 16"/>
            <p:cNvSpPr>
              <a:spLocks noChangeArrowheads="1"/>
            </p:cNvSpPr>
            <p:nvPr/>
          </p:nvSpPr>
          <p:spPr bwMode="auto">
            <a:xfrm>
              <a:off x="4656" y="3680"/>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b="1">
                  <a:solidFill>
                    <a:srgbClr val="0000CC"/>
                  </a:solidFill>
                  <a:latin typeface="Book Antiqua" panose="02040602050305030304" pitchFamily="18" charset="0"/>
                  <a:ea typeface="楷体_GB2312" pitchFamily="49" charset="-122"/>
                </a:rPr>
                <a:t>年代 </a:t>
              </a:r>
            </a:p>
          </p:txBody>
        </p:sp>
      </p:grpSp>
    </p:spTree>
    <p:extLst>
      <p:ext uri="{BB962C8B-B14F-4D97-AF65-F5344CB8AC3E}">
        <p14:creationId xmlns:p14="http://schemas.microsoft.com/office/powerpoint/2010/main" val="2798066865"/>
      </p:ext>
    </p:extLst>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idx="1"/>
          </p:nvPr>
        </p:nvSpPr>
        <p:spPr>
          <a:xfrm>
            <a:off x="0" y="1196975"/>
            <a:ext cx="9144000" cy="5661025"/>
          </a:xfrm>
        </p:spPr>
        <p:txBody>
          <a:bodyPr/>
          <a:lstStyle/>
          <a:p>
            <a:pPr marL="477838" lvl="2" indent="-3175" eaLnBrk="1" hangingPunct="1">
              <a:buFont typeface="Wingdings" panose="05000000000000000000" pitchFamily="2" charset="2"/>
              <a:buNone/>
              <a:tabLst>
                <a:tab pos="1435100" algn="l"/>
                <a:tab pos="4378325" algn="l"/>
              </a:tabLst>
            </a:pPr>
            <a:r>
              <a:rPr lang="zh-CN" altLang="en-US" sz="3600" smtClean="0">
                <a:ea typeface="宋体" panose="02010600030101010101" pitchFamily="2" charset="-122"/>
              </a:rPr>
              <a:t>设：设计费用</a:t>
            </a:r>
            <a:r>
              <a:rPr lang="en-US" altLang="zh-CN" sz="3600" smtClean="0">
                <a:ea typeface="宋体" panose="02010600030101010101" pitchFamily="2" charset="-122"/>
              </a:rPr>
              <a:t>D</a:t>
            </a:r>
            <a:r>
              <a:rPr lang="zh-CN" altLang="en-US" sz="3600" smtClean="0">
                <a:ea typeface="宋体" panose="02010600030101010101" pitchFamily="2" charset="-122"/>
              </a:rPr>
              <a:t>，重复生产费</a:t>
            </a:r>
            <a:r>
              <a:rPr lang="en-US" altLang="zh-CN" sz="3600" smtClean="0">
                <a:ea typeface="宋体" panose="02010600030101010101" pitchFamily="2" charset="-122"/>
              </a:rPr>
              <a:t>M</a:t>
            </a:r>
            <a:r>
              <a:rPr lang="en-US" altLang="zh-CN" sz="3200" smtClean="0">
                <a:ea typeface="宋体" panose="02010600030101010101" pitchFamily="2" charset="-122"/>
              </a:rPr>
              <a:t> </a:t>
            </a:r>
          </a:p>
          <a:p>
            <a:pPr marL="477838" lvl="2" indent="-3175" eaLnBrk="1" hangingPunct="1">
              <a:buFont typeface="Wingdings" panose="05000000000000000000" pitchFamily="2" charset="2"/>
              <a:buChar char="ü"/>
              <a:tabLst>
                <a:tab pos="1435100" algn="l"/>
                <a:tab pos="4378325" algn="l"/>
              </a:tabLst>
            </a:pPr>
            <a:r>
              <a:rPr lang="zh-CN" altLang="en-US" smtClean="0">
                <a:solidFill>
                  <a:srgbClr val="2E04A6"/>
                </a:solidFill>
                <a:ea typeface="宋体" panose="02010600030101010101" pitchFamily="2" charset="-122"/>
              </a:rPr>
              <a:t>   硬件设计费为</a:t>
            </a:r>
            <a:r>
              <a:rPr lang="en-US" altLang="zh-CN" smtClean="0">
                <a:solidFill>
                  <a:srgbClr val="2E04A6"/>
                </a:solidFill>
                <a:ea typeface="宋体" panose="02010600030101010101" pitchFamily="2" charset="-122"/>
              </a:rPr>
              <a:t>D</a:t>
            </a:r>
            <a:r>
              <a:rPr lang="en-US" altLang="zh-CN" baseline="-25000" smtClean="0">
                <a:solidFill>
                  <a:srgbClr val="2E04A6"/>
                </a:solidFill>
                <a:ea typeface="宋体" panose="02010600030101010101" pitchFamily="2" charset="-122"/>
              </a:rPr>
              <a:t>h</a:t>
            </a:r>
            <a:r>
              <a:rPr lang="en-US" altLang="zh-CN" smtClean="0">
                <a:solidFill>
                  <a:srgbClr val="2E04A6"/>
                </a:solidFill>
                <a:ea typeface="宋体" panose="02010600030101010101" pitchFamily="2" charset="-122"/>
              </a:rPr>
              <a:t>≈100 </a:t>
            </a:r>
            <a:r>
              <a:rPr lang="zh-CN" altLang="en-US" smtClean="0">
                <a:solidFill>
                  <a:srgbClr val="2E04A6"/>
                </a:solidFill>
                <a:ea typeface="宋体" panose="02010600030101010101" pitchFamily="2" charset="-122"/>
              </a:rPr>
              <a:t>软件设计费为</a:t>
            </a:r>
            <a:r>
              <a:rPr lang="en-US" altLang="zh-CN" smtClean="0">
                <a:solidFill>
                  <a:srgbClr val="2E04A6"/>
                </a:solidFill>
                <a:ea typeface="宋体" panose="02010600030101010101" pitchFamily="2" charset="-122"/>
              </a:rPr>
              <a:t>D</a:t>
            </a:r>
            <a:r>
              <a:rPr lang="en-US" altLang="zh-CN" baseline="-25000" smtClean="0">
                <a:solidFill>
                  <a:srgbClr val="2E04A6"/>
                </a:solidFill>
                <a:ea typeface="宋体" panose="02010600030101010101" pitchFamily="2" charset="-122"/>
              </a:rPr>
              <a:t>s</a:t>
            </a:r>
            <a:endParaRPr lang="en-US" altLang="zh-CN" smtClean="0">
              <a:solidFill>
                <a:srgbClr val="2E04A6"/>
              </a:solidFill>
              <a:ea typeface="宋体" panose="02010600030101010101" pitchFamily="2" charset="-122"/>
            </a:endParaRPr>
          </a:p>
          <a:p>
            <a:pPr marL="477838" lvl="2" indent="-3175" eaLnBrk="1" hangingPunct="1">
              <a:buFont typeface="Wingdings" panose="05000000000000000000" pitchFamily="2" charset="2"/>
              <a:buChar char="ü"/>
              <a:tabLst>
                <a:tab pos="1435100" algn="l"/>
                <a:tab pos="4378325" algn="l"/>
              </a:tabLst>
            </a:pPr>
            <a:r>
              <a:rPr lang="zh-CN" altLang="en-US" smtClean="0">
                <a:solidFill>
                  <a:srgbClr val="2E04A6"/>
                </a:solidFill>
                <a:ea typeface="宋体" panose="02010600030101010101" pitchFamily="2" charset="-122"/>
              </a:rPr>
              <a:t>   硬件重复生产费</a:t>
            </a:r>
            <a:r>
              <a:rPr lang="en-US" altLang="zh-CN" smtClean="0">
                <a:solidFill>
                  <a:srgbClr val="2E04A6"/>
                </a:solidFill>
                <a:ea typeface="宋体" panose="02010600030101010101" pitchFamily="2" charset="-122"/>
              </a:rPr>
              <a:t>M</a:t>
            </a:r>
            <a:r>
              <a:rPr lang="en-US" altLang="zh-CN" baseline="-25000" smtClean="0">
                <a:solidFill>
                  <a:srgbClr val="2E04A6"/>
                </a:solidFill>
                <a:ea typeface="宋体" panose="02010600030101010101" pitchFamily="2" charset="-122"/>
              </a:rPr>
              <a:t>h</a:t>
            </a:r>
            <a:r>
              <a:rPr lang="zh-CN" altLang="en-US" smtClean="0">
                <a:solidFill>
                  <a:srgbClr val="2E04A6"/>
                </a:solidFill>
                <a:ea typeface="宋体" panose="02010600030101010101" pitchFamily="2" charset="-122"/>
              </a:rPr>
              <a:t> </a:t>
            </a:r>
            <a:r>
              <a:rPr lang="en-US" altLang="zh-CN" smtClean="0">
                <a:solidFill>
                  <a:srgbClr val="2E04A6"/>
                </a:solidFill>
                <a:ea typeface="宋体" panose="02010600030101010101" pitchFamily="2" charset="-122"/>
              </a:rPr>
              <a:t>≈100 </a:t>
            </a:r>
            <a:r>
              <a:rPr lang="zh-CN" altLang="en-US" smtClean="0">
                <a:solidFill>
                  <a:srgbClr val="2E04A6"/>
                </a:solidFill>
                <a:ea typeface="宋体" panose="02010600030101010101" pitchFamily="2" charset="-122"/>
              </a:rPr>
              <a:t>软件重复生产费为</a:t>
            </a:r>
            <a:r>
              <a:rPr lang="en-US" altLang="zh-CN" smtClean="0">
                <a:solidFill>
                  <a:srgbClr val="2E04A6"/>
                </a:solidFill>
                <a:ea typeface="宋体" panose="02010600030101010101" pitchFamily="2" charset="-122"/>
              </a:rPr>
              <a:t>Ms</a:t>
            </a:r>
          </a:p>
          <a:p>
            <a:pPr marL="477838" lvl="2" indent="-3175" eaLnBrk="1" hangingPunct="1">
              <a:buFont typeface="Wingdings" panose="05000000000000000000" pitchFamily="2" charset="2"/>
              <a:buChar char="ü"/>
              <a:tabLst>
                <a:tab pos="1435100" algn="l"/>
                <a:tab pos="4378325" algn="l"/>
              </a:tabLst>
            </a:pPr>
            <a:r>
              <a:rPr lang="zh-CN" altLang="en-US" smtClean="0">
                <a:ea typeface="宋体" panose="02010600030101010101" pitchFamily="2" charset="-122"/>
              </a:rPr>
              <a:t>软件的设计费用远远大于软件的重复生产费用</a:t>
            </a:r>
          </a:p>
          <a:p>
            <a:pPr marL="477838" lvl="2" indent="-3175" eaLnBrk="1" hangingPunct="1">
              <a:buFont typeface="Wingdings" panose="05000000000000000000" pitchFamily="2" charset="2"/>
              <a:buNone/>
              <a:tabLst>
                <a:tab pos="1435100" algn="l"/>
                <a:tab pos="4378325" algn="l"/>
              </a:tabLst>
            </a:pPr>
            <a:r>
              <a:rPr lang="en-US" altLang="zh-CN" smtClean="0">
                <a:solidFill>
                  <a:srgbClr val="2E04A6"/>
                </a:solidFill>
                <a:ea typeface="宋体" panose="02010600030101010101" pitchFamily="2" charset="-122"/>
              </a:rPr>
              <a:t>        D</a:t>
            </a:r>
            <a:r>
              <a:rPr lang="en-US" altLang="zh-CN" baseline="-25000" smtClean="0">
                <a:solidFill>
                  <a:srgbClr val="2E04A6"/>
                </a:solidFill>
                <a:ea typeface="宋体" panose="02010600030101010101" pitchFamily="2" charset="-122"/>
              </a:rPr>
              <a:t>s</a:t>
            </a:r>
            <a:r>
              <a:rPr lang="en-US" altLang="zh-CN" smtClean="0">
                <a:solidFill>
                  <a:srgbClr val="2E04A6"/>
                </a:solidFill>
                <a:ea typeface="宋体" panose="02010600030101010101" pitchFamily="2" charset="-122"/>
              </a:rPr>
              <a:t>≈10</a:t>
            </a:r>
            <a:r>
              <a:rPr lang="en-US" altLang="zh-CN" baseline="30000" smtClean="0">
                <a:solidFill>
                  <a:srgbClr val="2E04A6"/>
                </a:solidFill>
                <a:ea typeface="宋体" panose="02010600030101010101" pitchFamily="2" charset="-122"/>
              </a:rPr>
              <a:t>4 </a:t>
            </a:r>
            <a:r>
              <a:rPr lang="en-US" altLang="zh-CN" smtClean="0">
                <a:solidFill>
                  <a:srgbClr val="2E04A6"/>
                </a:solidFill>
                <a:ea typeface="宋体" panose="02010600030101010101" pitchFamily="2" charset="-122"/>
              </a:rPr>
              <a:t>×M</a:t>
            </a:r>
            <a:r>
              <a:rPr lang="en-US" altLang="zh-CN" baseline="-25000" smtClean="0">
                <a:solidFill>
                  <a:srgbClr val="2E04A6"/>
                </a:solidFill>
                <a:ea typeface="宋体" panose="02010600030101010101" pitchFamily="2" charset="-122"/>
              </a:rPr>
              <a:t>s</a:t>
            </a:r>
            <a:endParaRPr lang="en-US" altLang="zh-CN" smtClean="0">
              <a:solidFill>
                <a:srgbClr val="2E04A6"/>
              </a:solidFill>
              <a:ea typeface="宋体" panose="02010600030101010101" pitchFamily="2" charset="-122"/>
            </a:endParaRPr>
          </a:p>
          <a:p>
            <a:pPr marL="477838" lvl="2" indent="-3175" eaLnBrk="1" hangingPunct="1">
              <a:buFont typeface="Wingdings" panose="05000000000000000000" pitchFamily="2" charset="2"/>
              <a:buChar char="ü"/>
              <a:tabLst>
                <a:tab pos="1435100" algn="l"/>
                <a:tab pos="4378325" algn="l"/>
              </a:tabLst>
            </a:pPr>
            <a:r>
              <a:rPr lang="en-US" altLang="zh-CN" sz="3200" smtClean="0">
                <a:ea typeface="宋体" panose="02010600030101010101" pitchFamily="2" charset="-122"/>
              </a:rPr>
              <a:t>C</a:t>
            </a:r>
            <a:r>
              <a:rPr lang="zh-CN" altLang="en-US" sz="3200" smtClean="0">
                <a:ea typeface="宋体" panose="02010600030101010101" pitchFamily="2" charset="-122"/>
              </a:rPr>
              <a:t>为该功能在实现时需重新设计的次数。则该功能用软件实现的设计费用为</a:t>
            </a:r>
            <a:r>
              <a:rPr lang="en-US" altLang="zh-CN" sz="3200" smtClean="0">
                <a:ea typeface="宋体" panose="02010600030101010101" pitchFamily="2" charset="-122"/>
              </a:rPr>
              <a:t>C×D</a:t>
            </a:r>
            <a:r>
              <a:rPr lang="en-US" altLang="zh-CN" sz="3200" baseline="-25000" smtClean="0">
                <a:ea typeface="宋体" panose="02010600030101010101" pitchFamily="2" charset="-122"/>
              </a:rPr>
              <a:t>S</a:t>
            </a:r>
          </a:p>
          <a:p>
            <a:pPr marL="477838" lvl="2" indent="-3175" eaLnBrk="1" hangingPunct="1">
              <a:buFont typeface="Wingdings" panose="05000000000000000000" pitchFamily="2" charset="2"/>
              <a:buChar char="ü"/>
              <a:tabLst>
                <a:tab pos="1435100" algn="l"/>
                <a:tab pos="4378325" algn="l"/>
              </a:tabLst>
            </a:pPr>
            <a:r>
              <a:rPr lang="zh-CN" altLang="en-US" sz="3200" smtClean="0">
                <a:ea typeface="宋体" panose="02010600030101010101" pitchFamily="2" charset="-122"/>
              </a:rPr>
              <a:t>如果同一功能的软件重复复制的次数</a:t>
            </a:r>
            <a:r>
              <a:rPr lang="en-US" altLang="zh-CN" sz="3200" smtClean="0">
                <a:ea typeface="宋体" panose="02010600030101010101" pitchFamily="2" charset="-122"/>
              </a:rPr>
              <a:t>R</a:t>
            </a:r>
            <a:r>
              <a:rPr lang="zh-CN" altLang="en-US" sz="3200" smtClean="0">
                <a:ea typeface="宋体" panose="02010600030101010101" pitchFamily="2" charset="-122"/>
              </a:rPr>
              <a:t>次，则软件实现该功能的重复生产费用为</a:t>
            </a:r>
            <a:r>
              <a:rPr lang="en-US" altLang="zh-CN" sz="3200" smtClean="0">
                <a:ea typeface="宋体" panose="02010600030101010101" pitchFamily="2" charset="-122"/>
              </a:rPr>
              <a:t>R× Ms</a:t>
            </a:r>
          </a:p>
        </p:txBody>
      </p:sp>
      <p:sp>
        <p:nvSpPr>
          <p:cNvPr id="34819" name="Rectangle 4"/>
          <p:cNvSpPr>
            <a:spLocks noChangeArrowheads="1"/>
          </p:cNvSpPr>
          <p:nvPr/>
        </p:nvSpPr>
        <p:spPr bwMode="auto">
          <a:xfrm>
            <a:off x="2268538" y="188913"/>
            <a:ext cx="574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Wingdings" panose="05000000000000000000" pitchFamily="2" charset="2"/>
              <a:buChar char="§"/>
              <a:defRPr sz="3200">
                <a:solidFill>
                  <a:srgbClr val="2E04A6"/>
                </a:solidFill>
                <a:latin typeface="Arial" panose="020B0604020202020204" pitchFamily="34" charset="0"/>
              </a:defRPr>
            </a:lvl1pPr>
            <a:lvl2pPr marL="742950" indent="-285750">
              <a:spcBef>
                <a:spcPct val="20000"/>
              </a:spcBef>
              <a:buSzPct val="50000"/>
              <a:buFont typeface="Wingdings 2" panose="05020102010507070707" pitchFamily="18" charset="2"/>
              <a:buChar char=""/>
              <a:defRPr sz="2800">
                <a:solidFill>
                  <a:schemeClr val="tx1"/>
                </a:solidFill>
                <a:latin typeface="Arial" panose="020B0604020202020204" pitchFamily="34" charset="0"/>
              </a:defRPr>
            </a:lvl2pPr>
            <a:lvl3pPr>
              <a:spcBef>
                <a:spcPct val="20000"/>
              </a:spcBef>
              <a:buFont typeface="Wingdings" panose="05000000000000000000" pitchFamily="2" charset="2"/>
              <a:buChar char="Ø"/>
              <a:defRPr sz="2800" b="1">
                <a:solidFill>
                  <a:schemeClr val="tx2"/>
                </a:solidFill>
                <a:latin typeface="Arial" panose="020B0604020202020204" pitchFamily="34" charset="0"/>
              </a:defRPr>
            </a:lvl3pPr>
            <a:lvl4pPr marL="1600200" indent="-228600">
              <a:spcBef>
                <a:spcPct val="20000"/>
              </a:spcBef>
              <a:buSzPct val="60000"/>
              <a:buFont typeface="Wingdings" panose="05000000000000000000" pitchFamily="2" charset="2"/>
              <a:buChar char="ü"/>
              <a:defRPr sz="2400" b="1">
                <a:solidFill>
                  <a:srgbClr val="2E04A6"/>
                </a:solidFill>
                <a:latin typeface="Arial" panose="020B0604020202020204" pitchFamily="34" charset="0"/>
              </a:defRPr>
            </a:lvl4pPr>
            <a:lvl5pPr marL="2057400" indent="-228600">
              <a:spcBef>
                <a:spcPct val="20000"/>
              </a:spcBef>
              <a:buFont typeface="Wingdings" panose="05000000000000000000" pitchFamily="2" charset="2"/>
              <a:buChar char="§"/>
              <a:defRPr sz="2000" b="1">
                <a:solidFill>
                  <a:srgbClr val="990099"/>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b="1">
                <a:solidFill>
                  <a:srgbClr val="990099"/>
                </a:solidFill>
                <a:latin typeface="Arial" panose="020B0604020202020204" pitchFamily="34" charset="0"/>
              </a:defRPr>
            </a:lvl9pPr>
          </a:lstStyle>
          <a:p>
            <a:pPr lvl="2" eaLnBrk="1" hangingPunct="1">
              <a:buFont typeface="Wingdings" panose="05000000000000000000" pitchFamily="2" charset="2"/>
              <a:buNone/>
            </a:pPr>
            <a:r>
              <a:rPr lang="zh-CN" altLang="en-US" sz="4000">
                <a:solidFill>
                  <a:schemeClr val="bg1"/>
                </a:solidFill>
                <a:ea typeface="宋体" panose="02010600030101010101" pitchFamily="2" charset="-122"/>
              </a:rPr>
              <a:t>2. 从费用方面来分析</a:t>
            </a:r>
            <a:endParaRPr lang="en-US" altLang="zh-CN" sz="4000">
              <a:solidFill>
                <a:schemeClr val="bg1"/>
              </a:solidFill>
              <a:ea typeface="宋体" panose="02010600030101010101" pitchFamily="2" charset="-122"/>
            </a:endParaRPr>
          </a:p>
        </p:txBody>
      </p:sp>
    </p:spTree>
    <p:extLst>
      <p:ext uri="{BB962C8B-B14F-4D97-AF65-F5344CB8AC3E}">
        <p14:creationId xmlns:p14="http://schemas.microsoft.com/office/powerpoint/2010/main" val="1681145462"/>
      </p:ext>
    </p:extLst>
  </p:cSld>
  <p:clrMapOvr>
    <a:masterClrMapping/>
  </p:clrMapOvr>
  <p:transition>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idx="1"/>
          </p:nvPr>
        </p:nvSpPr>
        <p:spPr>
          <a:xfrm>
            <a:off x="0" y="1268413"/>
            <a:ext cx="9144000" cy="5589587"/>
          </a:xfrm>
        </p:spPr>
        <p:txBody>
          <a:bodyPr/>
          <a:lstStyle/>
          <a:p>
            <a:pPr marL="477838" lvl="2" indent="-3175" eaLnBrk="1" hangingPunct="1">
              <a:lnSpc>
                <a:spcPct val="90000"/>
              </a:lnSpc>
              <a:buFont typeface="Wingdings" panose="05000000000000000000" pitchFamily="2" charset="2"/>
              <a:buNone/>
              <a:tabLst>
                <a:tab pos="1435100" algn="l"/>
                <a:tab pos="4378325" algn="l"/>
              </a:tabLst>
            </a:pPr>
            <a:r>
              <a:rPr lang="zh-CN" altLang="en-US" sz="3200" smtClean="0">
                <a:ea typeface="宋体" panose="02010600030101010101" pitchFamily="2" charset="-122"/>
              </a:rPr>
              <a:t>假设某计算机系统生产</a:t>
            </a:r>
            <a:r>
              <a:rPr lang="en-US" altLang="zh-CN" sz="3200" smtClean="0">
                <a:ea typeface="宋体" panose="02010600030101010101" pitchFamily="2" charset="-122"/>
              </a:rPr>
              <a:t>V</a:t>
            </a:r>
            <a:r>
              <a:rPr lang="zh-CN" altLang="en-US" sz="3200" smtClean="0">
                <a:ea typeface="宋体" panose="02010600030101010101" pitchFamily="2" charset="-122"/>
              </a:rPr>
              <a:t>台数时</a:t>
            </a:r>
            <a:r>
              <a:rPr lang="en-US" altLang="zh-CN" sz="3200" smtClean="0">
                <a:ea typeface="宋体" panose="02010600030101010101" pitchFamily="2" charset="-122"/>
              </a:rPr>
              <a:t>:</a:t>
            </a:r>
          </a:p>
          <a:p>
            <a:pPr marL="477838" lvl="2" indent="-3175" eaLnBrk="1" hangingPunct="1">
              <a:lnSpc>
                <a:spcPct val="90000"/>
              </a:lnSpc>
              <a:buFont typeface="Wingdings" panose="05000000000000000000" pitchFamily="2" charset="2"/>
              <a:buChar char="l"/>
              <a:tabLst>
                <a:tab pos="1435100" algn="l"/>
                <a:tab pos="4378325" algn="l"/>
              </a:tabLst>
            </a:pPr>
            <a:r>
              <a:rPr lang="zh-CN" altLang="en-US" sz="3200" smtClean="0">
                <a:ea typeface="宋体" panose="02010600030101010101" pitchFamily="2" charset="-122"/>
              </a:rPr>
              <a:t>每台的硬件费用为：</a:t>
            </a:r>
            <a:r>
              <a:rPr lang="en-US" altLang="zh-CN" sz="3200" smtClean="0">
                <a:solidFill>
                  <a:srgbClr val="0000CC"/>
                </a:solidFill>
                <a:ea typeface="宋体" panose="02010600030101010101" pitchFamily="2" charset="-122"/>
              </a:rPr>
              <a:t>D</a:t>
            </a:r>
            <a:r>
              <a:rPr lang="en-US" altLang="zh-CN" sz="3200" baseline="-25000" smtClean="0">
                <a:solidFill>
                  <a:srgbClr val="0000CC"/>
                </a:solidFill>
                <a:ea typeface="宋体" panose="02010600030101010101" pitchFamily="2" charset="-122"/>
              </a:rPr>
              <a:t>h</a:t>
            </a:r>
            <a:r>
              <a:rPr lang="en-US" altLang="zh-CN" sz="3200" smtClean="0">
                <a:solidFill>
                  <a:srgbClr val="0000CC"/>
                </a:solidFill>
                <a:ea typeface="宋体" panose="02010600030101010101" pitchFamily="2" charset="-122"/>
              </a:rPr>
              <a:t>/V+M</a:t>
            </a:r>
            <a:r>
              <a:rPr lang="en-US" altLang="zh-CN" sz="3200" baseline="-25000" smtClean="0">
                <a:solidFill>
                  <a:srgbClr val="0000CC"/>
                </a:solidFill>
                <a:ea typeface="宋体" panose="02010600030101010101" pitchFamily="2" charset="-122"/>
              </a:rPr>
              <a:t>h</a:t>
            </a:r>
          </a:p>
          <a:p>
            <a:pPr marL="477838" lvl="2" indent="-3175" eaLnBrk="1" hangingPunct="1">
              <a:lnSpc>
                <a:spcPct val="90000"/>
              </a:lnSpc>
              <a:buFont typeface="Wingdings" panose="05000000000000000000" pitchFamily="2" charset="2"/>
              <a:buChar char="l"/>
              <a:tabLst>
                <a:tab pos="1435100" algn="l"/>
                <a:tab pos="4378325" algn="l"/>
              </a:tabLst>
            </a:pPr>
            <a:r>
              <a:rPr lang="zh-CN" altLang="en-US" sz="3200" smtClean="0">
                <a:ea typeface="宋体" panose="02010600030101010101" pitchFamily="2" charset="-122"/>
              </a:rPr>
              <a:t>则软件费用为：</a:t>
            </a:r>
            <a:r>
              <a:rPr lang="en-US" altLang="zh-CN" smtClean="0">
                <a:solidFill>
                  <a:srgbClr val="0000CC"/>
                </a:solidFill>
                <a:ea typeface="宋体" panose="02010600030101010101" pitchFamily="2" charset="-122"/>
              </a:rPr>
              <a:t>C×D</a:t>
            </a:r>
            <a:r>
              <a:rPr lang="en-US" altLang="zh-CN" baseline="-25000" smtClean="0">
                <a:solidFill>
                  <a:srgbClr val="0000CC"/>
                </a:solidFill>
                <a:ea typeface="宋体" panose="02010600030101010101" pitchFamily="2" charset="-122"/>
              </a:rPr>
              <a:t>S</a:t>
            </a:r>
            <a:r>
              <a:rPr lang="en-US" altLang="zh-CN" smtClean="0">
                <a:solidFill>
                  <a:srgbClr val="0000CC"/>
                </a:solidFill>
                <a:ea typeface="宋体" panose="02010600030101010101" pitchFamily="2" charset="-122"/>
              </a:rPr>
              <a:t>/V+R× Ms</a:t>
            </a:r>
          </a:p>
          <a:p>
            <a:pPr marL="477838" lvl="2" indent="-3175" eaLnBrk="1" hangingPunct="1">
              <a:lnSpc>
                <a:spcPct val="90000"/>
              </a:lnSpc>
              <a:tabLst>
                <a:tab pos="1435100" algn="l"/>
                <a:tab pos="4378325" algn="l"/>
              </a:tabLst>
            </a:pPr>
            <a:r>
              <a:rPr lang="zh-CN" altLang="en-US" smtClean="0">
                <a:ea typeface="宋体" panose="02010600030101010101" pitchFamily="2" charset="-122"/>
              </a:rPr>
              <a:t>当： </a:t>
            </a:r>
            <a:r>
              <a:rPr lang="en-US" altLang="zh-CN" sz="3200" smtClean="0">
                <a:solidFill>
                  <a:srgbClr val="0000CC"/>
                </a:solidFill>
                <a:ea typeface="宋体" panose="02010600030101010101" pitchFamily="2" charset="-122"/>
              </a:rPr>
              <a:t>D</a:t>
            </a:r>
            <a:r>
              <a:rPr lang="en-US" altLang="zh-CN" sz="3200" baseline="-25000" smtClean="0">
                <a:solidFill>
                  <a:srgbClr val="0000CC"/>
                </a:solidFill>
                <a:ea typeface="宋体" panose="02010600030101010101" pitchFamily="2" charset="-122"/>
              </a:rPr>
              <a:t>h</a:t>
            </a:r>
            <a:r>
              <a:rPr lang="en-US" altLang="zh-CN" sz="3200" smtClean="0">
                <a:solidFill>
                  <a:srgbClr val="0000CC"/>
                </a:solidFill>
                <a:ea typeface="宋体" panose="02010600030101010101" pitchFamily="2" charset="-122"/>
              </a:rPr>
              <a:t>/V+M</a:t>
            </a:r>
            <a:r>
              <a:rPr lang="en-US" altLang="zh-CN" sz="3200" baseline="-25000" smtClean="0">
                <a:solidFill>
                  <a:srgbClr val="0000CC"/>
                </a:solidFill>
                <a:ea typeface="宋体" panose="02010600030101010101" pitchFamily="2" charset="-122"/>
              </a:rPr>
              <a:t>h</a:t>
            </a:r>
            <a:r>
              <a:rPr lang="en-US" altLang="zh-CN" sz="3200" smtClean="0">
                <a:solidFill>
                  <a:srgbClr val="0000CC"/>
                </a:solidFill>
                <a:ea typeface="宋体" panose="02010600030101010101" pitchFamily="2" charset="-122"/>
              </a:rPr>
              <a:t>&lt;</a:t>
            </a:r>
            <a:r>
              <a:rPr lang="en-US" altLang="zh-CN" smtClean="0">
                <a:solidFill>
                  <a:srgbClr val="0000CC"/>
                </a:solidFill>
                <a:ea typeface="宋体" panose="02010600030101010101" pitchFamily="2" charset="-122"/>
              </a:rPr>
              <a:t>C×D</a:t>
            </a:r>
            <a:r>
              <a:rPr lang="en-US" altLang="zh-CN" baseline="-25000" smtClean="0">
                <a:solidFill>
                  <a:srgbClr val="0000CC"/>
                </a:solidFill>
                <a:ea typeface="宋体" panose="02010600030101010101" pitchFamily="2" charset="-122"/>
              </a:rPr>
              <a:t>S</a:t>
            </a:r>
            <a:r>
              <a:rPr lang="en-US" altLang="zh-CN" smtClean="0">
                <a:solidFill>
                  <a:srgbClr val="0000CC"/>
                </a:solidFill>
                <a:ea typeface="宋体" panose="02010600030101010101" pitchFamily="2" charset="-122"/>
              </a:rPr>
              <a:t>/V+R× Ms</a:t>
            </a:r>
            <a:r>
              <a:rPr lang="zh-CN" altLang="en-US" smtClean="0">
                <a:solidFill>
                  <a:srgbClr val="0000CC"/>
                </a:solidFill>
                <a:ea typeface="宋体" panose="02010600030101010101" pitchFamily="2" charset="-122"/>
              </a:rPr>
              <a:t>时，   </a:t>
            </a:r>
            <a:r>
              <a:rPr lang="en-US" altLang="zh-CN" sz="3200" smtClean="0">
                <a:solidFill>
                  <a:srgbClr val="CC0000"/>
                </a:solidFill>
                <a:ea typeface="宋体" panose="02010600030101010101" pitchFamily="2" charset="-122"/>
              </a:rPr>
              <a:t>100D</a:t>
            </a:r>
            <a:r>
              <a:rPr lang="en-US" altLang="zh-CN" sz="3200" baseline="-25000" smtClean="0">
                <a:solidFill>
                  <a:srgbClr val="CC0000"/>
                </a:solidFill>
                <a:ea typeface="宋体" panose="02010600030101010101" pitchFamily="2" charset="-122"/>
              </a:rPr>
              <a:t>s</a:t>
            </a:r>
            <a:r>
              <a:rPr lang="en-US" altLang="zh-CN" sz="3200" smtClean="0">
                <a:solidFill>
                  <a:srgbClr val="CC0000"/>
                </a:solidFill>
                <a:ea typeface="宋体" panose="02010600030101010101" pitchFamily="2" charset="-122"/>
              </a:rPr>
              <a:t>/V+100M</a:t>
            </a:r>
            <a:r>
              <a:rPr lang="en-US" altLang="zh-CN" sz="3200" baseline="-25000" smtClean="0">
                <a:solidFill>
                  <a:srgbClr val="CC0000"/>
                </a:solidFill>
                <a:ea typeface="宋体" panose="02010600030101010101" pitchFamily="2" charset="-122"/>
              </a:rPr>
              <a:t>s</a:t>
            </a:r>
            <a:r>
              <a:rPr lang="en-US" altLang="zh-CN" sz="3200" smtClean="0">
                <a:solidFill>
                  <a:srgbClr val="CC0000"/>
                </a:solidFill>
                <a:ea typeface="宋体" panose="02010600030101010101" pitchFamily="2" charset="-122"/>
              </a:rPr>
              <a:t>&lt;C×D</a:t>
            </a:r>
            <a:r>
              <a:rPr lang="en-US" altLang="zh-CN" sz="3200" baseline="-25000" smtClean="0">
                <a:solidFill>
                  <a:srgbClr val="CC0000"/>
                </a:solidFill>
                <a:ea typeface="宋体" panose="02010600030101010101" pitchFamily="2" charset="-122"/>
              </a:rPr>
              <a:t>S</a:t>
            </a:r>
            <a:r>
              <a:rPr lang="en-US" altLang="zh-CN" sz="3200" smtClean="0">
                <a:solidFill>
                  <a:srgbClr val="CC0000"/>
                </a:solidFill>
                <a:ea typeface="宋体" panose="02010600030101010101" pitchFamily="2" charset="-122"/>
              </a:rPr>
              <a:t>/V+R× Ms</a:t>
            </a:r>
          </a:p>
          <a:p>
            <a:pPr marL="477838" lvl="2" indent="-3175" eaLnBrk="1" hangingPunct="1">
              <a:lnSpc>
                <a:spcPct val="90000"/>
              </a:lnSpc>
              <a:buFont typeface="Wingdings" panose="05000000000000000000" pitchFamily="2" charset="2"/>
              <a:buNone/>
              <a:tabLst>
                <a:tab pos="1435100" algn="l"/>
                <a:tab pos="4378325" algn="l"/>
              </a:tabLst>
            </a:pPr>
            <a:r>
              <a:rPr lang="zh-CN" altLang="en-US" sz="3200" smtClean="0">
                <a:solidFill>
                  <a:srgbClr val="990099"/>
                </a:solidFill>
                <a:ea typeface="宋体" panose="02010600030101010101" pitchFamily="2" charset="-122"/>
              </a:rPr>
              <a:t>即当</a:t>
            </a:r>
            <a:r>
              <a:rPr lang="en-US" altLang="zh-CN" sz="3200" smtClean="0">
                <a:solidFill>
                  <a:srgbClr val="990099"/>
                </a:solidFill>
                <a:ea typeface="宋体" panose="02010600030101010101" pitchFamily="2" charset="-122"/>
              </a:rPr>
              <a:t>C</a:t>
            </a:r>
            <a:r>
              <a:rPr lang="zh-CN" altLang="en-US" sz="3200" smtClean="0">
                <a:solidFill>
                  <a:srgbClr val="990099"/>
                </a:solidFill>
                <a:ea typeface="宋体" panose="02010600030101010101" pitchFamily="2" charset="-122"/>
              </a:rPr>
              <a:t>和</a:t>
            </a:r>
            <a:r>
              <a:rPr lang="en-US" altLang="zh-CN" sz="3200" smtClean="0">
                <a:solidFill>
                  <a:srgbClr val="990099"/>
                </a:solidFill>
                <a:ea typeface="宋体" panose="02010600030101010101" pitchFamily="2" charset="-122"/>
              </a:rPr>
              <a:t>R</a:t>
            </a:r>
            <a:r>
              <a:rPr lang="zh-CN" altLang="en-US" sz="3200" smtClean="0">
                <a:solidFill>
                  <a:srgbClr val="990099"/>
                </a:solidFill>
                <a:ea typeface="宋体" panose="02010600030101010101" pitchFamily="2" charset="-122"/>
              </a:rPr>
              <a:t>的值较大时，才成立，才适合用硬件实现。</a:t>
            </a:r>
          </a:p>
          <a:p>
            <a:pPr marL="477838" lvl="2" indent="-3175" eaLnBrk="1" hangingPunct="1">
              <a:lnSpc>
                <a:spcPct val="90000"/>
              </a:lnSpc>
              <a:buFont typeface="Wingdings" panose="05000000000000000000" pitchFamily="2" charset="2"/>
              <a:buNone/>
              <a:tabLst>
                <a:tab pos="1435100" algn="l"/>
                <a:tab pos="4378325" algn="l"/>
              </a:tabLst>
            </a:pPr>
            <a:r>
              <a:rPr lang="en-US" altLang="zh-CN" sz="3200" smtClean="0">
                <a:ea typeface="宋体" panose="02010600030101010101" pitchFamily="2" charset="-122"/>
              </a:rPr>
              <a:t>       10</a:t>
            </a:r>
            <a:r>
              <a:rPr lang="en-US" altLang="zh-CN" sz="3200" baseline="30000" smtClean="0">
                <a:ea typeface="宋体" panose="02010600030101010101" pitchFamily="2" charset="-122"/>
              </a:rPr>
              <a:t>6</a:t>
            </a:r>
            <a:r>
              <a:rPr lang="en-US" altLang="zh-CN" sz="3200" smtClean="0">
                <a:solidFill>
                  <a:srgbClr val="CC0000"/>
                </a:solidFill>
                <a:ea typeface="宋体" panose="02010600030101010101" pitchFamily="2" charset="-122"/>
              </a:rPr>
              <a:t>/V+100&lt;</a:t>
            </a:r>
            <a:r>
              <a:rPr lang="en-US" altLang="zh-CN" sz="3200" smtClean="0">
                <a:ea typeface="宋体" panose="02010600030101010101" pitchFamily="2" charset="-122"/>
              </a:rPr>
              <a:t>10</a:t>
            </a:r>
            <a:r>
              <a:rPr lang="en-US" altLang="zh-CN" sz="3200" baseline="30000" smtClean="0">
                <a:ea typeface="宋体" panose="02010600030101010101" pitchFamily="2" charset="-122"/>
              </a:rPr>
              <a:t>4</a:t>
            </a:r>
            <a:r>
              <a:rPr lang="en-US" altLang="zh-CN" sz="3200" smtClean="0">
                <a:solidFill>
                  <a:srgbClr val="CC0000"/>
                </a:solidFill>
                <a:ea typeface="宋体" panose="02010600030101010101" pitchFamily="2" charset="-122"/>
              </a:rPr>
              <a:t>×C/V+R</a:t>
            </a:r>
          </a:p>
          <a:p>
            <a:pPr marL="477838" lvl="2" indent="-3175" eaLnBrk="1" hangingPunct="1">
              <a:lnSpc>
                <a:spcPct val="90000"/>
              </a:lnSpc>
              <a:buFont typeface="Wingdings" panose="05000000000000000000" pitchFamily="2" charset="2"/>
              <a:buNone/>
              <a:tabLst>
                <a:tab pos="1435100" algn="l"/>
                <a:tab pos="4378325" algn="l"/>
              </a:tabLst>
            </a:pPr>
            <a:r>
              <a:rPr lang="zh-CN" altLang="en-US" smtClean="0">
                <a:solidFill>
                  <a:srgbClr val="0000CC"/>
                </a:solidFill>
                <a:ea typeface="宋体" panose="02010600030101010101" pitchFamily="2" charset="-122"/>
              </a:rPr>
              <a:t>由于</a:t>
            </a:r>
            <a:r>
              <a:rPr lang="en-US" altLang="zh-CN" smtClean="0">
                <a:solidFill>
                  <a:srgbClr val="0000CC"/>
                </a:solidFill>
                <a:ea typeface="宋体" panose="02010600030101010101" pitchFamily="2" charset="-122"/>
              </a:rPr>
              <a:t>C</a:t>
            </a:r>
            <a:r>
              <a:rPr lang="zh-CN" altLang="en-US" smtClean="0">
                <a:solidFill>
                  <a:srgbClr val="0000CC"/>
                </a:solidFill>
                <a:ea typeface="宋体" panose="02010600030101010101" pitchFamily="2" charset="-122"/>
              </a:rPr>
              <a:t>的值一般总比</a:t>
            </a:r>
            <a:r>
              <a:rPr lang="en-US" altLang="zh-CN" smtClean="0">
                <a:solidFill>
                  <a:srgbClr val="0000CC"/>
                </a:solidFill>
                <a:ea typeface="宋体" panose="02010600030101010101" pitchFamily="2" charset="-122"/>
              </a:rPr>
              <a:t>100</a:t>
            </a:r>
            <a:r>
              <a:rPr lang="zh-CN" altLang="en-US" smtClean="0">
                <a:solidFill>
                  <a:srgbClr val="0000CC"/>
                </a:solidFill>
                <a:ea typeface="宋体" panose="02010600030101010101" pitchFamily="2" charset="-122"/>
              </a:rPr>
              <a:t>小，因此</a:t>
            </a:r>
            <a:r>
              <a:rPr lang="en-US" altLang="zh-CN" smtClean="0">
                <a:solidFill>
                  <a:srgbClr val="0000CC"/>
                </a:solidFill>
                <a:ea typeface="宋体" panose="02010600030101010101" pitchFamily="2" charset="-122"/>
              </a:rPr>
              <a:t>V</a:t>
            </a:r>
            <a:r>
              <a:rPr lang="zh-CN" altLang="en-US" smtClean="0">
                <a:solidFill>
                  <a:srgbClr val="0000CC"/>
                </a:solidFill>
                <a:ea typeface="宋体" panose="02010600030101010101" pitchFamily="2" charset="-122"/>
              </a:rPr>
              <a:t>的值越大，这个不等式才越成立。</a:t>
            </a:r>
            <a:r>
              <a:rPr lang="zh-CN" altLang="en-US" smtClean="0">
                <a:ea typeface="宋体" panose="02010600030101010101" pitchFamily="2" charset="-122"/>
              </a:rPr>
              <a:t>即只有对产量大的计算机系统，增大硬件功能实现的比例才是适宜的。</a:t>
            </a:r>
            <a:endParaRPr lang="en-US" altLang="zh-CN" smtClean="0">
              <a:ea typeface="宋体" panose="02010600030101010101" pitchFamily="2" charset="-122"/>
            </a:endParaRPr>
          </a:p>
        </p:txBody>
      </p:sp>
    </p:spTree>
    <p:extLst>
      <p:ext uri="{BB962C8B-B14F-4D97-AF65-F5344CB8AC3E}">
        <p14:creationId xmlns:p14="http://schemas.microsoft.com/office/powerpoint/2010/main" val="4177880683"/>
      </p:ext>
    </p:extLst>
  </p:cSld>
  <p:clrMapOvr>
    <a:masterClrMapping/>
  </p:clrMapOvr>
  <p:transition>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55576" y="762000"/>
            <a:ext cx="7956550" cy="533400"/>
          </a:xfrm>
        </p:spPr>
        <p:txBody>
          <a:bodyPr/>
          <a:lstStyle/>
          <a:p>
            <a:pPr eaLnBrk="1" hangingPunct="1"/>
            <a:r>
              <a:rPr lang="zh-CN" altLang="en-US" sz="3200" b="1" dirty="0" smtClean="0">
                <a:ea typeface="宋体" panose="02010600030101010101" pitchFamily="2" charset="-122"/>
              </a:rPr>
              <a:t>总结软硬件取舍的三个原则：</a:t>
            </a:r>
            <a:endParaRPr lang="en-US" altLang="zh-CN" sz="3200" b="1" dirty="0" smtClean="0">
              <a:ea typeface="宋体" panose="02010600030101010101" pitchFamily="2" charset="-122"/>
            </a:endParaRPr>
          </a:p>
        </p:txBody>
      </p:sp>
      <p:sp>
        <p:nvSpPr>
          <p:cNvPr id="36867" name="Rectangle 3"/>
          <p:cNvSpPr>
            <a:spLocks noGrp="1" noChangeArrowheads="1"/>
          </p:cNvSpPr>
          <p:nvPr>
            <p:ph idx="1"/>
          </p:nvPr>
        </p:nvSpPr>
        <p:spPr>
          <a:xfrm>
            <a:off x="0" y="1295400"/>
            <a:ext cx="9144000" cy="5302250"/>
          </a:xfrm>
        </p:spPr>
        <p:txBody>
          <a:bodyPr/>
          <a:lstStyle/>
          <a:p>
            <a:pPr eaLnBrk="1" hangingPunct="1">
              <a:buFont typeface="Wingdings" panose="05000000000000000000" pitchFamily="2" charset="2"/>
              <a:buChar char="Ø"/>
            </a:pPr>
            <a:r>
              <a:rPr lang="zh-CN" altLang="en-US" b="1" smtClean="0">
                <a:solidFill>
                  <a:schemeClr val="tx2"/>
                </a:solidFill>
                <a:ea typeface="宋体" panose="02010600030101010101" pitchFamily="2" charset="-122"/>
              </a:rPr>
              <a:t>第一个基本原则：</a:t>
            </a:r>
          </a:p>
          <a:p>
            <a:pPr eaLnBrk="1" hangingPunct="1">
              <a:buFont typeface="Wingdings" panose="05000000000000000000" pitchFamily="2" charset="2"/>
              <a:buNone/>
            </a:pPr>
            <a:r>
              <a:rPr lang="zh-CN" altLang="en-US" smtClean="0">
                <a:ea typeface="宋体" panose="02010600030101010101" pitchFamily="2" charset="-122"/>
              </a:rPr>
              <a:t>     应该考虑在现有硬件、器件（主要是逻辑器件和存储器件</a:t>
            </a:r>
            <a:r>
              <a:rPr lang="en-US" altLang="zh-CN" smtClean="0">
                <a:ea typeface="宋体" panose="02010600030101010101" pitchFamily="2" charset="-122"/>
              </a:rPr>
              <a:t>) </a:t>
            </a:r>
            <a:r>
              <a:rPr lang="zh-CN" altLang="en-US" smtClean="0">
                <a:ea typeface="宋体" panose="02010600030101010101" pitchFamily="2" charset="-122"/>
              </a:rPr>
              <a:t>条件下，</a:t>
            </a:r>
            <a:r>
              <a:rPr lang="zh-CN" altLang="en-US" b="1" smtClean="0">
                <a:solidFill>
                  <a:srgbClr val="CC0000"/>
                </a:solidFill>
                <a:ea typeface="宋体" panose="02010600030101010101" pitchFamily="2" charset="-122"/>
              </a:rPr>
              <a:t>系统要有高的性能价格比</a:t>
            </a:r>
            <a:r>
              <a:rPr lang="zh-CN" altLang="en-US" smtClean="0">
                <a:ea typeface="宋体" panose="02010600030101010101" pitchFamily="2" charset="-122"/>
              </a:rPr>
              <a:t>，主要从实现费用、速度和其他性能要求来综合考虑。</a:t>
            </a:r>
          </a:p>
          <a:p>
            <a:pPr eaLnBrk="1" hangingPunct="1">
              <a:buFont typeface="Wingdings" panose="05000000000000000000" pitchFamily="2" charset="2"/>
              <a:buChar char="Ø"/>
            </a:pPr>
            <a:r>
              <a:rPr lang="zh-CN" altLang="en-US" b="1" smtClean="0">
                <a:solidFill>
                  <a:schemeClr val="tx2"/>
                </a:solidFill>
                <a:ea typeface="宋体" panose="02010600030101010101" pitchFamily="2" charset="-122"/>
              </a:rPr>
              <a:t>第二个原则：</a:t>
            </a:r>
          </a:p>
          <a:p>
            <a:pPr eaLnBrk="1" hangingPunct="1">
              <a:buFont typeface="Wingdings" panose="05000000000000000000" pitchFamily="2" charset="2"/>
              <a:buNone/>
            </a:pPr>
            <a:r>
              <a:rPr lang="zh-CN" altLang="en-US" smtClean="0">
                <a:ea typeface="宋体" panose="02010600030101010101" pitchFamily="2" charset="-122"/>
              </a:rPr>
              <a:t>    是要考虑到准备采用和可能采用的组成技术，使它尽可能不要过多或不合理地限制各种组成、实现技术的采用。</a:t>
            </a:r>
          </a:p>
        </p:txBody>
      </p:sp>
    </p:spTree>
    <p:extLst>
      <p:ext uri="{BB962C8B-B14F-4D97-AF65-F5344CB8AC3E}">
        <p14:creationId xmlns:p14="http://schemas.microsoft.com/office/powerpoint/2010/main" val="784769179"/>
      </p:ext>
    </p:extLst>
  </p:cSld>
  <p:clrMapOvr>
    <a:masterClrMapping/>
  </p:clrMapOvr>
  <p:transition>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043608" y="620688"/>
            <a:ext cx="7956550" cy="533400"/>
          </a:xfrm>
        </p:spPr>
        <p:txBody>
          <a:bodyPr/>
          <a:lstStyle/>
          <a:p>
            <a:pPr eaLnBrk="1" hangingPunct="1"/>
            <a:r>
              <a:rPr lang="zh-CN" altLang="en-US" sz="3200" dirty="0" smtClean="0">
                <a:ea typeface="宋体" panose="02010600030101010101" pitchFamily="2" charset="-122"/>
              </a:rPr>
              <a:t>总结软硬件取舍的三个原则：</a:t>
            </a:r>
            <a:endParaRPr lang="en-US" altLang="zh-CN" sz="3200" dirty="0" smtClean="0">
              <a:ea typeface="宋体" panose="02010600030101010101" pitchFamily="2" charset="-122"/>
            </a:endParaRPr>
          </a:p>
        </p:txBody>
      </p:sp>
      <p:sp>
        <p:nvSpPr>
          <p:cNvPr id="37891" name="Rectangle 3"/>
          <p:cNvSpPr>
            <a:spLocks noGrp="1" noChangeArrowheads="1"/>
          </p:cNvSpPr>
          <p:nvPr>
            <p:ph idx="1"/>
          </p:nvPr>
        </p:nvSpPr>
        <p:spPr>
          <a:xfrm>
            <a:off x="0" y="1268413"/>
            <a:ext cx="9144000" cy="5302250"/>
          </a:xfrm>
        </p:spPr>
        <p:txBody>
          <a:bodyPr/>
          <a:lstStyle/>
          <a:p>
            <a:pPr eaLnBrk="1" hangingPunct="1">
              <a:buFont typeface="Wingdings" panose="05000000000000000000" pitchFamily="2" charset="2"/>
              <a:buChar char="Ø"/>
            </a:pPr>
            <a:r>
              <a:rPr lang="zh-CN" altLang="en-US" b="1" smtClean="0">
                <a:solidFill>
                  <a:schemeClr val="tx2"/>
                </a:solidFill>
                <a:ea typeface="宋体" panose="02010600030101010101" pitchFamily="2" charset="-122"/>
              </a:rPr>
              <a:t>第三个原则：</a:t>
            </a:r>
          </a:p>
          <a:p>
            <a:pPr eaLnBrk="1" hangingPunct="1">
              <a:buFont typeface="Wingdings" panose="05000000000000000000" pitchFamily="2" charset="2"/>
              <a:buChar char="Ø"/>
            </a:pPr>
            <a:r>
              <a:rPr lang="zh-CN" altLang="en-US" smtClean="0">
                <a:ea typeface="宋体" panose="02010600030101010101" pitchFamily="2" charset="-122"/>
              </a:rPr>
              <a:t>不能仅从“硬</a:t>
            </a:r>
            <a:r>
              <a:rPr lang="en-US" altLang="zh-CN" smtClean="0">
                <a:ea typeface="宋体" panose="02010600030101010101" pitchFamily="2" charset="-122"/>
              </a:rPr>
              <a:t>”</a:t>
            </a:r>
            <a:r>
              <a:rPr lang="zh-CN" altLang="en-US" smtClean="0">
                <a:ea typeface="宋体" panose="02010600030101010101" pitchFamily="2" charset="-122"/>
              </a:rPr>
              <a:t>的角度考虑如何便于应用组成技术的成果和便于发挥器件技术的进展；</a:t>
            </a:r>
          </a:p>
          <a:p>
            <a:pPr eaLnBrk="1" hangingPunct="1">
              <a:buFont typeface="Wingdings" panose="05000000000000000000" pitchFamily="2" charset="2"/>
              <a:buChar char="Ø"/>
            </a:pPr>
            <a:r>
              <a:rPr lang="zh-CN" altLang="en-US" smtClean="0">
                <a:ea typeface="宋体" panose="02010600030101010101" pitchFamily="2" charset="-122"/>
              </a:rPr>
              <a:t>还应从“软</a:t>
            </a:r>
            <a:r>
              <a:rPr lang="en-US" altLang="zh-CN" smtClean="0">
                <a:ea typeface="宋体" panose="02010600030101010101" pitchFamily="2" charset="-122"/>
              </a:rPr>
              <a:t>”</a:t>
            </a:r>
            <a:r>
              <a:rPr lang="zh-CN" altLang="en-US" smtClean="0">
                <a:ea typeface="宋体" panose="02010600030101010101" pitchFamily="2" charset="-122"/>
              </a:rPr>
              <a:t>角度把如何为编译和操作系统的实现以及为高级语言程序的设计提供更多更好的硬件支持放在首位。应当进一步的缩短高级语言与机器语言、操作系统与计算机系统结构以及程序设计环境等与计算机系统结构之间存在的语义差距。</a:t>
            </a:r>
            <a:endParaRPr lang="en-US" altLang="zh-CN" smtClean="0">
              <a:ea typeface="宋体" panose="02010600030101010101" pitchFamily="2" charset="-122"/>
            </a:endParaRPr>
          </a:p>
        </p:txBody>
      </p:sp>
    </p:spTree>
    <p:extLst>
      <p:ext uri="{BB962C8B-B14F-4D97-AF65-F5344CB8AC3E}">
        <p14:creationId xmlns:p14="http://schemas.microsoft.com/office/powerpoint/2010/main" val="2464493011"/>
      </p:ext>
    </p:extLst>
  </p:cSld>
  <p:clrMapOvr>
    <a:masterClrMapping/>
  </p:clrMapOvr>
  <p:transition>
    <p:zoom dir="in"/>
  </p:transition>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66"/>
      </a:hlink>
      <a:folHlink>
        <a:srgbClr val="CC00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1422</TotalTime>
  <Words>1735</Words>
  <Application>Microsoft Office PowerPoint</Application>
  <PresentationFormat>全屏显示(4:3)</PresentationFormat>
  <Paragraphs>180</Paragraphs>
  <Slides>27</Slides>
  <Notes>2</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9" baseType="lpstr">
      <vt:lpstr>华文行楷</vt:lpstr>
      <vt:lpstr>楷体_GB2312</vt:lpstr>
      <vt:lpstr>宋体</vt:lpstr>
      <vt:lpstr>Arial</vt:lpstr>
      <vt:lpstr>Book Antiqua</vt:lpstr>
      <vt:lpstr>Calibri</vt:lpstr>
      <vt:lpstr>Symbol</vt:lpstr>
      <vt:lpstr>Times New Roman</vt:lpstr>
      <vt:lpstr>Wingdings</vt:lpstr>
      <vt:lpstr>Wingdings 2</vt:lpstr>
      <vt:lpstr>默认设计模板</vt:lpstr>
      <vt:lpstr>Microsoft 公式 3.0</vt:lpstr>
      <vt:lpstr>第一章　基本概念</vt:lpstr>
      <vt:lpstr>PowerPoint 演示文稿</vt:lpstr>
      <vt:lpstr>PowerPoint 演示文稿</vt:lpstr>
      <vt:lpstr>PowerPoint 演示文稿</vt:lpstr>
      <vt:lpstr>PowerPoint 演示文稿</vt:lpstr>
      <vt:lpstr>PowerPoint 演示文稿</vt:lpstr>
      <vt:lpstr>PowerPoint 演示文稿</vt:lpstr>
      <vt:lpstr>总结软硬件取舍的三个原则：</vt:lpstr>
      <vt:lpstr>总结软硬件取舍的三个原则：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计算机系统的定量设计原理</vt:lpstr>
      <vt:lpstr>PowerPoint 演示文稿</vt:lpstr>
      <vt:lpstr>PowerPoint 演示文稿</vt:lpstr>
      <vt:lpstr>PowerPoint 演示文稿</vt:lpstr>
      <vt:lpstr>PowerPoint 演示文稿</vt:lpstr>
      <vt:lpstr>PowerPoint 演示文稿</vt:lpstr>
    </vt:vector>
  </TitlesOfParts>
  <Company>西安火炬电脑公司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mwz2</dc:creator>
  <cp:lastModifiedBy>a</cp:lastModifiedBy>
  <cp:revision>123</cp:revision>
  <dcterms:created xsi:type="dcterms:W3CDTF">2003-02-19T09:06:21Z</dcterms:created>
  <dcterms:modified xsi:type="dcterms:W3CDTF">2022-02-23T11:36:13Z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