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737" r:id="rId2"/>
    <p:sldId id="741" r:id="rId3"/>
    <p:sldId id="742" r:id="rId4"/>
    <p:sldId id="743" r:id="rId5"/>
    <p:sldId id="744" r:id="rId6"/>
    <p:sldId id="745" r:id="rId7"/>
    <p:sldId id="746" r:id="rId8"/>
    <p:sldId id="747" r:id="rId9"/>
    <p:sldId id="748" r:id="rId10"/>
    <p:sldId id="656" r:id="rId11"/>
    <p:sldId id="657" r:id="rId12"/>
    <p:sldId id="658" r:id="rId13"/>
    <p:sldId id="659" r:id="rId14"/>
    <p:sldId id="660" r:id="rId15"/>
    <p:sldId id="661" r:id="rId16"/>
    <p:sldId id="662" r:id="rId17"/>
    <p:sldId id="663" r:id="rId18"/>
    <p:sldId id="664" r:id="rId19"/>
    <p:sldId id="665" r:id="rId20"/>
    <p:sldId id="666" r:id="rId21"/>
    <p:sldId id="667" r:id="rId22"/>
    <p:sldId id="668" r:id="rId23"/>
    <p:sldId id="669" r:id="rId24"/>
    <p:sldId id="670" r:id="rId25"/>
    <p:sldId id="671" r:id="rId26"/>
    <p:sldId id="672" r:id="rId27"/>
    <p:sldId id="673" r:id="rId28"/>
    <p:sldId id="674" r:id="rId29"/>
    <p:sldId id="675"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4067B"/>
    <a:srgbClr val="FFFF66"/>
    <a:srgbClr val="990099"/>
    <a:srgbClr val="008000"/>
    <a:srgbClr val="2E04A6"/>
    <a:srgbClr val="CC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00" autoAdjust="0"/>
    <p:restoredTop sz="94400" autoAdjust="0"/>
  </p:normalViewPr>
  <p:slideViewPr>
    <p:cSldViewPr>
      <p:cViewPr varScale="1">
        <p:scale>
          <a:sx n="82" d="100"/>
          <a:sy n="82" d="100"/>
        </p:scale>
        <p:origin x="33" y="75"/>
      </p:cViewPr>
      <p:guideLst>
        <p:guide orient="horz" pos="2160"/>
        <p:guide pos="2880"/>
      </p:guideLst>
    </p:cSldViewPr>
  </p:slideViewPr>
  <p:notesTextViewPr>
    <p:cViewPr>
      <p:scale>
        <a:sx n="100" d="100"/>
        <a:sy n="100" d="100"/>
      </p:scale>
      <p:origin x="0" y="0"/>
    </p:cViewPr>
  </p:notesTextViewPr>
  <p:sorterViewPr>
    <p:cViewPr>
      <p:scale>
        <a:sx n="75" d="100"/>
        <a:sy n="75" d="100"/>
      </p:scale>
      <p:origin x="0" y="91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683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noProof="1"/>
            </a:lvl1pPr>
          </a:lstStyle>
          <a:p>
            <a:pPr>
              <a:defRPr/>
            </a:pPr>
            <a:endParaRPr lang="zh-CN" altLang="en-US"/>
          </a:p>
        </p:txBody>
      </p:sp>
      <p:sp>
        <p:nvSpPr>
          <p:cNvPr id="56832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noProof="1"/>
            </a:lvl1pPr>
          </a:lstStyle>
          <a:p>
            <a:pPr>
              <a:defRPr/>
            </a:pPr>
            <a:endParaRPr lang="en-US" altLang="zh-CN"/>
          </a:p>
        </p:txBody>
      </p:sp>
      <p:sp>
        <p:nvSpPr>
          <p:cNvPr id="56832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noProof="1"/>
            </a:lvl1pPr>
          </a:lstStyle>
          <a:p>
            <a:pPr>
              <a:defRPr/>
            </a:pPr>
            <a:endParaRPr lang="en-US" altLang="zh-CN"/>
          </a:p>
        </p:txBody>
      </p:sp>
      <p:sp>
        <p:nvSpPr>
          <p:cNvPr id="56832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a:defRPr/>
            </a:pPr>
            <a:fld id="{0414800E-0976-4434-9F42-F17FBDD5801D}"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Tx/>
              <a:buNone/>
              <a:defRPr sz="1200">
                <a:latin typeface="Arial" panose="020B0604020202020204" pitchFamily="34" charset="0"/>
              </a:defRPr>
            </a:lvl1pPr>
          </a:lstStyle>
          <a:p>
            <a:pPr>
              <a:defRPr/>
            </a:pPr>
            <a:endParaRPr lang="zh-CN" altLang="en-US"/>
          </a:p>
        </p:txBody>
      </p:sp>
      <p:sp>
        <p:nvSpPr>
          <p:cNvPr id="5529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Tx/>
              <a:buNone/>
              <a:defRPr sz="1200">
                <a:latin typeface="Arial" panose="020B0604020202020204" pitchFamily="34" charset="0"/>
              </a:defRPr>
            </a:lvl1pPr>
          </a:lstStyle>
          <a:p>
            <a:pPr>
              <a:defRPr/>
            </a:pPr>
            <a:endParaRPr lang="en-US" altLang="zh-CN"/>
          </a:p>
        </p:txBody>
      </p:sp>
      <p:sp>
        <p:nvSpPr>
          <p:cNvPr id="27652"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Tx/>
              <a:buNone/>
              <a:defRPr sz="1200">
                <a:latin typeface="Arial" panose="020B0604020202020204" pitchFamily="34"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a:defRPr/>
            </a:pPr>
            <a:fld id="{B94EC475-AC6E-45D6-8B31-CEBD34A50914}"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7"/>
          <p:cNvSpPr>
            <a:spLocks noChangeArrowheads="1"/>
          </p:cNvSpPr>
          <p:nvPr/>
        </p:nvSpPr>
        <p:spPr bwMode="auto">
          <a:xfrm>
            <a:off x="16002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5" name="Rectangle 52"/>
          <p:cNvSpPr>
            <a:spLocks noChangeArrowheads="1"/>
          </p:cNvSpPr>
          <p:nvPr/>
        </p:nvSpPr>
        <p:spPr bwMode="ltGray">
          <a:xfrm>
            <a:off x="5895975" y="0"/>
            <a:ext cx="3248025" cy="278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nvGrpSpPr>
          <p:cNvPr id="6" name="Group 53"/>
          <p:cNvGrpSpPr>
            <a:grpSpLocks/>
          </p:cNvGrpSpPr>
          <p:nvPr/>
        </p:nvGrpSpPr>
        <p:grpSpPr bwMode="auto">
          <a:xfrm>
            <a:off x="19050" y="2330450"/>
            <a:ext cx="9115425" cy="358775"/>
            <a:chOff x="3827" y="1468"/>
            <a:chExt cx="1927" cy="226"/>
          </a:xfrm>
        </p:grpSpPr>
        <p:sp>
          <p:nvSpPr>
            <p:cNvPr id="7" name="Line 54"/>
            <p:cNvSpPr>
              <a:spLocks noChangeShapeType="1"/>
            </p:cNvSpPr>
            <p:nvPr/>
          </p:nvSpPr>
          <p:spPr bwMode="auto">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8" name="Line 55"/>
            <p:cNvSpPr>
              <a:spLocks noChangeShapeType="1"/>
            </p:cNvSpPr>
            <p:nvPr/>
          </p:nvSpPr>
          <p:spPr bwMode="auto">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9" name="Line 56"/>
            <p:cNvSpPr>
              <a:spLocks noChangeShapeType="1"/>
            </p:cNvSpPr>
            <p:nvPr/>
          </p:nvSpPr>
          <p:spPr bwMode="auto">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10" name="Line 57"/>
            <p:cNvSpPr>
              <a:spLocks noChangeShapeType="1"/>
            </p:cNvSpPr>
            <p:nvPr/>
          </p:nvSpPr>
          <p:spPr bwMode="auto">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grpSp>
      <p:pic>
        <p:nvPicPr>
          <p:cNvPr id="11"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0"/>
          <p:cNvSpPr>
            <a:spLocks noChangeArrowheads="1"/>
          </p:cNvSpPr>
          <p:nvPr/>
        </p:nvSpPr>
        <p:spPr bwMode="black">
          <a:xfrm>
            <a:off x="0" y="2787650"/>
            <a:ext cx="9144000" cy="71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13" name="Rectangle 63"/>
          <p:cNvSpPr>
            <a:spLocks noChangeArrowheads="1"/>
          </p:cNvSpPr>
          <p:nvPr/>
        </p:nvSpPr>
        <p:spPr bwMode="gray">
          <a:xfrm>
            <a:off x="2895600" y="2819400"/>
            <a:ext cx="6248400" cy="6858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pic>
        <p:nvPicPr>
          <p:cNvPr id="14"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7" descr="banne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288" y="4373563"/>
            <a:ext cx="2016125"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anose="05000000000000000000" pitchFamily="2" charset="2"/>
              <a:buNone/>
              <a:defRPr b="1"/>
            </a:lvl1pPr>
          </a:lstStyle>
          <a:p>
            <a:pPr lvl="0"/>
            <a:r>
              <a:rPr lang="zh-CN" altLang="en-US" noProof="0" smtClean="0"/>
              <a:t>单击此处编辑母版副标题样式</a:t>
            </a:r>
          </a:p>
        </p:txBody>
      </p:sp>
      <p:sp>
        <p:nvSpPr>
          <p:cNvPr id="3074" name="Rectangle 2"/>
          <p:cNvSpPr>
            <a:spLocks noGrp="1" noChangeArrowheads="1"/>
          </p:cNvSpPr>
          <p:nvPr>
            <p:ph type="ctrTitle"/>
          </p:nvPr>
        </p:nvSpPr>
        <p:spPr bwMode="ltGray">
          <a:xfrm>
            <a:off x="3124200" y="2819400"/>
            <a:ext cx="5791200" cy="685800"/>
          </a:xfrm>
        </p:spPr>
        <p:txBody>
          <a:bodyPr/>
          <a:lstStyle>
            <a:lvl1pPr algn="l">
              <a:defRPr sz="5400"/>
            </a:lvl1pPr>
          </a:lstStyle>
          <a:p>
            <a:pPr lvl="0"/>
            <a:r>
              <a:rPr lang="zh-CN" altLang="en-US" noProof="0" smtClean="0"/>
              <a:t>单击此处编辑母版标题样式</a:t>
            </a:r>
          </a:p>
        </p:txBody>
      </p:sp>
      <p:sp>
        <p:nvSpPr>
          <p:cNvPr id="16"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endParaRPr lang="en-US" altLang="zh-CN"/>
          </a:p>
        </p:txBody>
      </p:sp>
      <p:sp>
        <p:nvSpPr>
          <p:cNvPr id="17"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8" name="Rectangle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AFBC3DBC-4EBC-465C-957A-613546E90C51}" type="slidenum">
              <a:rPr lang="zh-CN" altLang="en-US"/>
              <a:pPr>
                <a:defRPr/>
              </a:pPr>
              <a:t>‹#›</a:t>
            </a:fld>
            <a:endParaRPr lang="zh-CN" altLang="en-US"/>
          </a:p>
        </p:txBody>
      </p:sp>
    </p:spTree>
    <p:extLst>
      <p:ext uri="{BB962C8B-B14F-4D97-AF65-F5344CB8AC3E}">
        <p14:creationId xmlns:p14="http://schemas.microsoft.com/office/powerpoint/2010/main" val="289713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B59DAF0-FCA1-4B7B-B2BA-B880F3DC25EE}" type="slidenum">
              <a:rPr lang="zh-CN" altLang="en-US"/>
              <a:pPr>
                <a:defRPr/>
              </a:pPr>
              <a:t>‹#›</a:t>
            </a:fld>
            <a:endParaRPr lang="zh-CN" altLang="en-US"/>
          </a:p>
        </p:txBody>
      </p:sp>
    </p:spTree>
    <p:extLst>
      <p:ext uri="{BB962C8B-B14F-4D97-AF65-F5344CB8AC3E}">
        <p14:creationId xmlns:p14="http://schemas.microsoft.com/office/powerpoint/2010/main" val="73890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28600"/>
            <a:ext cx="2171700" cy="60928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28600"/>
            <a:ext cx="6362700" cy="60928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2EC7B9-13A2-40F4-BE94-6E554B34274D}" type="slidenum">
              <a:rPr lang="zh-CN" altLang="en-US"/>
              <a:pPr>
                <a:defRPr/>
              </a:pPr>
              <a:t>‹#›</a:t>
            </a:fld>
            <a:endParaRPr lang="zh-CN" altLang="en-US"/>
          </a:p>
        </p:txBody>
      </p:sp>
    </p:spTree>
    <p:extLst>
      <p:ext uri="{BB962C8B-B14F-4D97-AF65-F5344CB8AC3E}">
        <p14:creationId xmlns:p14="http://schemas.microsoft.com/office/powerpoint/2010/main" val="401849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228600"/>
            <a:ext cx="7956550" cy="5334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8381155-4E15-479A-A415-0CC25B2A52FD}" type="slidenum">
              <a:rPr lang="zh-CN" altLang="en-US"/>
              <a:pPr>
                <a:defRPr/>
              </a:pPr>
              <a:t>‹#›</a:t>
            </a:fld>
            <a:endParaRPr lang="zh-CN" altLang="en-US"/>
          </a:p>
        </p:txBody>
      </p:sp>
    </p:spTree>
    <p:extLst>
      <p:ext uri="{BB962C8B-B14F-4D97-AF65-F5344CB8AC3E}">
        <p14:creationId xmlns:p14="http://schemas.microsoft.com/office/powerpoint/2010/main" val="30020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04D7A65-BF51-43DD-A01D-0745C03CE613}" type="slidenum">
              <a:rPr lang="zh-CN" altLang="en-US"/>
              <a:pPr>
                <a:defRPr/>
              </a:pPr>
              <a:t>‹#›</a:t>
            </a:fld>
            <a:endParaRPr lang="zh-CN" altLang="en-US"/>
          </a:p>
        </p:txBody>
      </p:sp>
    </p:spTree>
    <p:extLst>
      <p:ext uri="{BB962C8B-B14F-4D97-AF65-F5344CB8AC3E}">
        <p14:creationId xmlns:p14="http://schemas.microsoft.com/office/powerpoint/2010/main" val="348079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A0BF8A2-2CE5-4728-A553-5F67C1E52FAF}" type="slidenum">
              <a:rPr lang="zh-CN" altLang="en-US"/>
              <a:pPr>
                <a:defRPr/>
              </a:pPr>
              <a:t>‹#›</a:t>
            </a:fld>
            <a:endParaRPr lang="zh-CN" altLang="en-US"/>
          </a:p>
        </p:txBody>
      </p:sp>
    </p:spTree>
    <p:extLst>
      <p:ext uri="{BB962C8B-B14F-4D97-AF65-F5344CB8AC3E}">
        <p14:creationId xmlns:p14="http://schemas.microsoft.com/office/powerpoint/2010/main" val="286666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952387F-6E13-44F8-BE5D-60E525F4D7A1}" type="slidenum">
              <a:rPr lang="zh-CN" altLang="en-US"/>
              <a:pPr>
                <a:defRPr/>
              </a:pPr>
              <a:t>‹#›</a:t>
            </a:fld>
            <a:endParaRPr lang="zh-CN" altLang="en-US"/>
          </a:p>
        </p:txBody>
      </p:sp>
    </p:spTree>
    <p:extLst>
      <p:ext uri="{BB962C8B-B14F-4D97-AF65-F5344CB8AC3E}">
        <p14:creationId xmlns:p14="http://schemas.microsoft.com/office/powerpoint/2010/main" val="421527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7AD03FC-D1FB-4906-9E3B-3A3CE4E21799}" type="slidenum">
              <a:rPr lang="zh-CN" altLang="en-US"/>
              <a:pPr>
                <a:defRPr/>
              </a:pPr>
              <a:t>‹#›</a:t>
            </a:fld>
            <a:endParaRPr lang="zh-CN" altLang="en-US"/>
          </a:p>
        </p:txBody>
      </p:sp>
    </p:spTree>
    <p:extLst>
      <p:ext uri="{BB962C8B-B14F-4D97-AF65-F5344CB8AC3E}">
        <p14:creationId xmlns:p14="http://schemas.microsoft.com/office/powerpoint/2010/main" val="202861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969E3B0-8165-4EB5-AE55-C51B85E32ACF}" type="slidenum">
              <a:rPr lang="zh-CN" altLang="en-US"/>
              <a:pPr>
                <a:defRPr/>
              </a:pPr>
              <a:t>‹#›</a:t>
            </a:fld>
            <a:endParaRPr lang="zh-CN" altLang="en-US"/>
          </a:p>
        </p:txBody>
      </p:sp>
    </p:spTree>
    <p:extLst>
      <p:ext uri="{BB962C8B-B14F-4D97-AF65-F5344CB8AC3E}">
        <p14:creationId xmlns:p14="http://schemas.microsoft.com/office/powerpoint/2010/main" val="181318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C338299-260B-4DB4-9EAC-041B88344C5B}" type="slidenum">
              <a:rPr lang="zh-CN" altLang="en-US"/>
              <a:pPr>
                <a:defRPr/>
              </a:pPr>
              <a:t>‹#›</a:t>
            </a:fld>
            <a:endParaRPr lang="zh-CN" altLang="en-US"/>
          </a:p>
        </p:txBody>
      </p:sp>
    </p:spTree>
    <p:extLst>
      <p:ext uri="{BB962C8B-B14F-4D97-AF65-F5344CB8AC3E}">
        <p14:creationId xmlns:p14="http://schemas.microsoft.com/office/powerpoint/2010/main" val="420472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590C2DA-E2B5-4608-A32F-975C39730826}" type="slidenum">
              <a:rPr lang="zh-CN" altLang="en-US"/>
              <a:pPr>
                <a:defRPr/>
              </a:pPr>
              <a:t>‹#›</a:t>
            </a:fld>
            <a:endParaRPr lang="zh-CN" altLang="en-US"/>
          </a:p>
        </p:txBody>
      </p:sp>
    </p:spTree>
    <p:extLst>
      <p:ext uri="{BB962C8B-B14F-4D97-AF65-F5344CB8AC3E}">
        <p14:creationId xmlns:p14="http://schemas.microsoft.com/office/powerpoint/2010/main" val="165625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AE4EDC5-14BC-4CA6-A0C4-FFCFB45BEF47}" type="slidenum">
              <a:rPr lang="zh-CN" altLang="en-US"/>
              <a:pPr>
                <a:defRPr/>
              </a:pPr>
              <a:t>‹#›</a:t>
            </a:fld>
            <a:endParaRPr lang="zh-CN" altLang="en-US"/>
          </a:p>
        </p:txBody>
      </p:sp>
    </p:spTree>
    <p:extLst>
      <p:ext uri="{BB962C8B-B14F-4D97-AF65-F5344CB8AC3E}">
        <p14:creationId xmlns:p14="http://schemas.microsoft.com/office/powerpoint/2010/main" val="174159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oleObject" Target="../embeddings/oleObject2.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2"/>
          <p:cNvSpPr>
            <a:spLocks noChangeArrowheads="1"/>
          </p:cNvSpPr>
          <p:nvPr/>
        </p:nvSpPr>
        <p:spPr bwMode="ltGray">
          <a:xfrm>
            <a:off x="11113" y="0"/>
            <a:ext cx="9132887" cy="11255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nvGrpSpPr>
          <p:cNvPr id="1027" name="Group 33"/>
          <p:cNvGrpSpPr>
            <a:grpSpLocks/>
          </p:cNvGrpSpPr>
          <p:nvPr/>
        </p:nvGrpSpPr>
        <p:grpSpPr bwMode="auto">
          <a:xfrm>
            <a:off x="0" y="879475"/>
            <a:ext cx="9144000" cy="144463"/>
            <a:chOff x="1519" y="554"/>
            <a:chExt cx="4241" cy="91"/>
          </a:xfrm>
        </p:grpSpPr>
        <p:sp>
          <p:nvSpPr>
            <p:cNvPr id="2" name="Line 34"/>
            <p:cNvSpPr>
              <a:spLocks noChangeShapeType="1"/>
            </p:cNvSpPr>
            <p:nvPr/>
          </p:nvSpPr>
          <p:spPr bwMode="auto">
            <a:xfrm>
              <a:off x="1519" y="554"/>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6" name="Line 35"/>
            <p:cNvSpPr>
              <a:spLocks noChangeShapeType="1"/>
            </p:cNvSpPr>
            <p:nvPr/>
          </p:nvSpPr>
          <p:spPr bwMode="auto">
            <a:xfrm>
              <a:off x="1519" y="599"/>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7" name="Line 36"/>
            <p:cNvSpPr>
              <a:spLocks noChangeShapeType="1"/>
            </p:cNvSpPr>
            <p:nvPr/>
          </p:nvSpPr>
          <p:spPr bwMode="auto">
            <a:xfrm>
              <a:off x="1519" y="645"/>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grpSp>
      <p:grpSp>
        <p:nvGrpSpPr>
          <p:cNvPr id="1028" name="Group 37"/>
          <p:cNvGrpSpPr>
            <a:grpSpLocks/>
          </p:cNvGrpSpPr>
          <p:nvPr/>
        </p:nvGrpSpPr>
        <p:grpSpPr bwMode="auto">
          <a:xfrm>
            <a:off x="0" y="-11113"/>
            <a:ext cx="2341563" cy="1123951"/>
            <a:chOff x="0" y="0"/>
            <a:chExt cx="1475" cy="694"/>
          </a:xfrm>
        </p:grpSpPr>
        <p:graphicFrame>
          <p:nvGraphicFramePr>
            <p:cNvPr id="1037" name="Object 3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050" r:id="rId16" imgW="3646321" imgH="3931376" progId="Photoshop.Image.6">
                    <p:embed/>
                  </p:oleObj>
                </mc:Choice>
                <mc:Fallback>
                  <p:oleObj r:id="rId16" imgW="3646321" imgH="3931376" progId="Photoshop.Image.6">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8" name="Object 3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051" r:id="rId18" imgW="2575783" imgH="2545301" progId="Photoshop.Image.6">
                    <p:embed/>
                  </p:oleObj>
                </mc:Choice>
                <mc:Fallback>
                  <p:oleObj r:id="rId18" imgW="2575783" imgH="2545301" progId="Photoshop.Image.6">
                    <p:embed/>
                    <p:pic>
                      <p:nvPicPr>
                        <p:cNvPr id="0"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29" name="Rectangle 2"/>
          <p:cNvSpPr>
            <a:spLocks noGrp="1" noChangeArrowheads="1"/>
          </p:cNvSpPr>
          <p:nvPr>
            <p:ph type="title" idx="4294967295"/>
          </p:nvPr>
        </p:nvSpPr>
        <p:spPr bwMode="auto">
          <a:xfrm>
            <a:off x="1187450" y="228600"/>
            <a:ext cx="79565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3"/>
          <p:cNvSpPr>
            <a:spLocks noGrp="1" noChangeArrowheads="1"/>
          </p:cNvSpPr>
          <p:nvPr>
            <p:ph type="body" idx="4294967295"/>
          </p:nvPr>
        </p:nvSpPr>
        <p:spPr bwMode="auto">
          <a:xfrm>
            <a:off x="457200" y="1295400"/>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a:r>
              <a:rPr lang="zh-CN" altLang="en-US" smtClean="0"/>
              <a:t>第三级</a:t>
            </a:r>
          </a:p>
          <a:p>
            <a:pPr lvl="3"/>
            <a:r>
              <a:rPr lang="zh-CN" altLang="en-US" smtClean="0"/>
              <a:t>第四级</a:t>
            </a:r>
          </a:p>
          <a:p>
            <a:pPr lvl="4"/>
            <a:r>
              <a:rPr lang="zh-CN" altLang="en-US" smtClean="0"/>
              <a:t>第五级</a:t>
            </a:r>
          </a:p>
        </p:txBody>
      </p:sp>
      <p:sp>
        <p:nvSpPr>
          <p:cNvPr id="3" name="Rectangle 4"/>
          <p:cNvSpPr>
            <a:spLocks noGrp="1" noChangeArrowheads="1"/>
          </p:cNvSpPr>
          <p:nvPr>
            <p:ph type="dt" sz="half" idx="2"/>
          </p:nvPr>
        </p:nvSpPr>
        <p:spPr bwMode="auto">
          <a:xfrm>
            <a:off x="457200" y="6521450"/>
            <a:ext cx="2133600" cy="244475"/>
          </a:xfrm>
          <a:prstGeom prst="rect">
            <a:avLst/>
          </a:prstGeom>
          <a:noFill/>
          <a:ln>
            <a:noFill/>
          </a:ln>
          <a:effectLst/>
        </p:spPr>
        <p:txBody>
          <a:bodyPr vert="horz" wrap="square" lIns="91440" tIns="45720" rIns="91440" bIns="45720" numCol="1" anchor="t" anchorCtr="0" compatLnSpc="1"/>
          <a:lstStyle>
            <a:lvl1pPr eaLnBrk="1" hangingPunct="1">
              <a:buFontTx/>
              <a:buNone/>
              <a:defRPr sz="1400">
                <a:solidFill>
                  <a:schemeClr val="accent1"/>
                </a:solidFill>
                <a:latin typeface="Arial" panose="020B0604020202020204" pitchFamily="34" charset="0"/>
                <a:ea typeface="宋体" panose="02010600030101010101" pitchFamily="2" charset="-122"/>
              </a:defRPr>
            </a:lvl1pPr>
          </a:lstStyle>
          <a:p>
            <a:pPr>
              <a:defRPr/>
            </a:pPr>
            <a:endParaRPr lang="en-US" altLang="zh-CN"/>
          </a:p>
        </p:txBody>
      </p:sp>
      <p:sp>
        <p:nvSpPr>
          <p:cNvPr id="4" name="Rectangle 5"/>
          <p:cNvSpPr>
            <a:spLocks noGrp="1" noChangeArrowheads="1"/>
          </p:cNvSpPr>
          <p:nvPr>
            <p:ph type="ftr" sz="quarter" idx="3"/>
          </p:nvPr>
        </p:nvSpPr>
        <p:spPr bwMode="auto">
          <a:xfrm>
            <a:off x="3124200" y="6521450"/>
            <a:ext cx="2895600" cy="244475"/>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a:solidFill>
                  <a:schemeClr val="accent1"/>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4"/>
          </p:nvPr>
        </p:nvSpPr>
        <p:spPr bwMode="auto">
          <a:xfrm>
            <a:off x="6553200" y="6521450"/>
            <a:ext cx="2133600" cy="244475"/>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solidFill>
                  <a:schemeClr val="accent1"/>
                </a:solidFill>
                <a:ea typeface="宋体" panose="02010600030101010101" pitchFamily="2" charset="-122"/>
                <a:cs typeface="+mn-ea"/>
              </a:defRPr>
            </a:lvl1pPr>
          </a:lstStyle>
          <a:p>
            <a:pPr>
              <a:defRPr/>
            </a:pPr>
            <a:fld id="{C1E6BF3F-07DE-43BD-A675-22694ADF238F}" type="slidenum">
              <a:rPr lang="zh-CN" altLang="en-US"/>
              <a:pPr>
                <a:defRPr/>
              </a:pPr>
              <a:t>‹#›</a:t>
            </a:fld>
            <a:endParaRPr lang="zh-CN" altLang="en-US">
              <a:cs typeface="+mn-cs"/>
            </a:endParaRPr>
          </a:p>
        </p:txBody>
      </p:sp>
      <p:grpSp>
        <p:nvGrpSpPr>
          <p:cNvPr id="1034" name="Group 44"/>
          <p:cNvGrpSpPr>
            <a:grpSpLocks/>
          </p:cNvGrpSpPr>
          <p:nvPr/>
        </p:nvGrpSpPr>
        <p:grpSpPr bwMode="auto">
          <a:xfrm>
            <a:off x="0" y="1109663"/>
            <a:ext cx="9144000" cy="169862"/>
            <a:chOff x="0" y="699"/>
            <a:chExt cx="5760" cy="107"/>
          </a:xfrm>
        </p:grpSpPr>
        <p:sp>
          <p:nvSpPr>
            <p:cNvPr id="1035" name="Rectangle 40"/>
            <p:cNvSpPr>
              <a:spLocks noChangeArrowheads="1"/>
            </p:cNvSpPr>
            <p:nvPr/>
          </p:nvSpPr>
          <p:spPr bwMode="gray">
            <a:xfrm>
              <a:off x="0" y="699"/>
              <a:ext cx="5760" cy="4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1036" name="Rectangle 42"/>
            <p:cNvSpPr>
              <a:spLocks noChangeArrowheads="1"/>
            </p:cNvSpPr>
            <p:nvPr/>
          </p:nvSpPr>
          <p:spPr bwMode="gray">
            <a:xfrm>
              <a:off x="1476" y="713"/>
              <a:ext cx="4284" cy="9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Lst>
  <p:txStyles>
    <p:titleStyle>
      <a:lvl1pPr algn="r" rtl="0" eaLnBrk="0" fontAlgn="base" hangingPunct="0">
        <a:spcBef>
          <a:spcPct val="0"/>
        </a:spcBef>
        <a:spcAft>
          <a:spcPct val="0"/>
        </a:spcAft>
        <a:defRPr sz="4800" b="1" kern="1200">
          <a:solidFill>
            <a:schemeClr val="bg1"/>
          </a:solidFill>
          <a:latin typeface="+mj-lt"/>
          <a:ea typeface="+mj-ea"/>
          <a:cs typeface="+mj-cs"/>
        </a:defRPr>
      </a:lvl1pPr>
      <a:lvl2pPr algn="r" rtl="0" eaLnBrk="0" fontAlgn="base" hangingPunct="0">
        <a:spcBef>
          <a:spcPct val="0"/>
        </a:spcBef>
        <a:spcAft>
          <a:spcPct val="0"/>
        </a:spcAft>
        <a:defRPr sz="4800" b="1">
          <a:solidFill>
            <a:schemeClr val="bg1"/>
          </a:solidFill>
          <a:latin typeface="Arial" panose="020B0604020202020204" pitchFamily="34" charset="0"/>
        </a:defRPr>
      </a:lvl2pPr>
      <a:lvl3pPr algn="r" rtl="0" eaLnBrk="0" fontAlgn="base" hangingPunct="0">
        <a:spcBef>
          <a:spcPct val="0"/>
        </a:spcBef>
        <a:spcAft>
          <a:spcPct val="0"/>
        </a:spcAft>
        <a:defRPr sz="4800" b="1">
          <a:solidFill>
            <a:schemeClr val="bg1"/>
          </a:solidFill>
          <a:latin typeface="Arial" panose="020B0604020202020204" pitchFamily="34" charset="0"/>
        </a:defRPr>
      </a:lvl3pPr>
      <a:lvl4pPr algn="r" rtl="0" eaLnBrk="0" fontAlgn="base" hangingPunct="0">
        <a:spcBef>
          <a:spcPct val="0"/>
        </a:spcBef>
        <a:spcAft>
          <a:spcPct val="0"/>
        </a:spcAft>
        <a:defRPr sz="4800" b="1">
          <a:solidFill>
            <a:schemeClr val="bg1"/>
          </a:solidFill>
          <a:latin typeface="Arial" panose="020B0604020202020204" pitchFamily="34" charset="0"/>
        </a:defRPr>
      </a:lvl4pPr>
      <a:lvl5pPr algn="r" rtl="0" eaLnBrk="0" fontAlgn="base" hangingPunct="0">
        <a:spcBef>
          <a:spcPct val="0"/>
        </a:spcBef>
        <a:spcAft>
          <a:spcPct val="0"/>
        </a:spcAft>
        <a:defRPr sz="4800" b="1">
          <a:solidFill>
            <a:schemeClr val="bg1"/>
          </a:solidFill>
          <a:latin typeface="Arial" panose="020B0604020202020204" pitchFamily="34" charset="0"/>
        </a:defRPr>
      </a:lvl5pPr>
      <a:lvl6pPr marL="457200" algn="r" rtl="0" fontAlgn="base">
        <a:spcBef>
          <a:spcPct val="0"/>
        </a:spcBef>
        <a:spcAft>
          <a:spcPct val="0"/>
        </a:spcAft>
        <a:defRPr sz="4800" b="1">
          <a:solidFill>
            <a:schemeClr val="bg1"/>
          </a:solidFill>
          <a:latin typeface="Arial" panose="020B0604020202020204" pitchFamily="34" charset="0"/>
        </a:defRPr>
      </a:lvl6pPr>
      <a:lvl7pPr marL="914400" algn="r" rtl="0" fontAlgn="base">
        <a:spcBef>
          <a:spcPct val="0"/>
        </a:spcBef>
        <a:spcAft>
          <a:spcPct val="0"/>
        </a:spcAft>
        <a:defRPr sz="4800" b="1">
          <a:solidFill>
            <a:schemeClr val="bg1"/>
          </a:solidFill>
          <a:latin typeface="Arial" panose="020B0604020202020204" pitchFamily="34" charset="0"/>
        </a:defRPr>
      </a:lvl7pPr>
      <a:lvl8pPr marL="1371600" algn="r" rtl="0" fontAlgn="base">
        <a:spcBef>
          <a:spcPct val="0"/>
        </a:spcBef>
        <a:spcAft>
          <a:spcPct val="0"/>
        </a:spcAft>
        <a:defRPr sz="4800" b="1">
          <a:solidFill>
            <a:schemeClr val="bg1"/>
          </a:solidFill>
          <a:latin typeface="Arial" panose="020B0604020202020204" pitchFamily="34" charset="0"/>
        </a:defRPr>
      </a:lvl8pPr>
      <a:lvl9pPr marL="1828800" algn="r" rtl="0" fontAlgn="base">
        <a:spcBef>
          <a:spcPct val="0"/>
        </a:spcBef>
        <a:spcAft>
          <a:spcPct val="0"/>
        </a:spcAft>
        <a:defRPr sz="48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kern="1200">
          <a:solidFill>
            <a:srgbClr val="2E04A6"/>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Ø"/>
        <a:defRPr sz="2800" b="1" kern="1200">
          <a:solidFill>
            <a:schemeClr val="tx2"/>
          </a:solidFill>
          <a:latin typeface="+mn-lt"/>
          <a:ea typeface="+mn-ea"/>
          <a:cs typeface="+mn-cs"/>
        </a:defRPr>
      </a:lvl3pPr>
      <a:lvl4pPr marL="1600200" indent="-228600" algn="l" rtl="0" eaLnBrk="0" fontAlgn="base" hangingPunct="0">
        <a:spcBef>
          <a:spcPct val="20000"/>
        </a:spcBef>
        <a:spcAft>
          <a:spcPct val="0"/>
        </a:spcAft>
        <a:buSzPct val="60000"/>
        <a:buFont typeface="Wingdings" panose="05000000000000000000" pitchFamily="2" charset="2"/>
        <a:buChar char="ü"/>
        <a:defRPr sz="2400" b="1" kern="1200">
          <a:solidFill>
            <a:srgbClr val="2E04A6"/>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b="1" kern="1200">
          <a:solidFill>
            <a:srgbClr val="9900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第一章　基本概念</a:t>
            </a:r>
          </a:p>
        </p:txBody>
      </p:sp>
      <p:sp>
        <p:nvSpPr>
          <p:cNvPr id="83971" name="Rectangle 3"/>
          <p:cNvSpPr>
            <a:spLocks noGrp="1" noChangeArrowheads="1"/>
          </p:cNvSpPr>
          <p:nvPr>
            <p:ph idx="1"/>
          </p:nvPr>
        </p:nvSpPr>
        <p:spPr>
          <a:xfrm>
            <a:off x="323850" y="1520825"/>
            <a:ext cx="8820150" cy="4800600"/>
          </a:xfrm>
        </p:spPr>
        <p:txBody>
          <a:bodyPr/>
          <a:lstStyle/>
          <a:p>
            <a:pPr eaLnBrk="1" hangingPunct="1">
              <a:lnSpc>
                <a:spcPct val="90000"/>
              </a:lnSpc>
              <a:buFont typeface="Wingdings" panose="05000000000000000000" pitchFamily="2" charset="2"/>
              <a:buChar char="Ø"/>
            </a:pPr>
            <a:r>
              <a:rPr lang="zh-CN" altLang="en-US" b="1" smtClean="0">
                <a:solidFill>
                  <a:schemeClr val="tx2"/>
                </a:solidFill>
                <a:ea typeface="宋体" panose="02010600030101010101" pitchFamily="2" charset="-122"/>
              </a:rPr>
              <a:t>1.1  计算机系统结构、组成与实现的基本概念</a:t>
            </a:r>
            <a:endParaRPr lang="en-US" altLang="zh-CN" b="1" smtClean="0">
              <a:solidFill>
                <a:schemeClr val="tx2"/>
              </a:solidFill>
              <a:ea typeface="宋体" panose="02010600030101010101" pitchFamily="2" charset="-122"/>
            </a:endParaRPr>
          </a:p>
          <a:p>
            <a:pPr eaLnBrk="1" hangingPunct="1">
              <a:lnSpc>
                <a:spcPct val="90000"/>
              </a:lnSpc>
              <a:buFont typeface="Wingdings" panose="05000000000000000000" pitchFamily="2" charset="2"/>
              <a:buChar char="Ø"/>
            </a:pPr>
            <a:r>
              <a:rPr lang="en-US" altLang="zh-CN" b="1" smtClean="0">
                <a:solidFill>
                  <a:schemeClr val="tx2"/>
                </a:solidFill>
                <a:ea typeface="宋体" panose="02010600030101010101" pitchFamily="2" charset="-122"/>
              </a:rPr>
              <a:t>1.2</a:t>
            </a:r>
            <a:r>
              <a:rPr lang="zh-CN" altLang="en-US" b="1" smtClean="0">
                <a:solidFill>
                  <a:schemeClr val="tx2"/>
                </a:solidFill>
                <a:ea typeface="宋体" panose="02010600030101010101" pitchFamily="2" charset="-122"/>
              </a:rPr>
              <a:t>计算机系统的多级层次结构</a:t>
            </a:r>
            <a:endParaRPr lang="en-US" altLang="zh-CN" b="1" smtClean="0">
              <a:solidFill>
                <a:schemeClr val="tx2"/>
              </a:solidFill>
              <a:ea typeface="宋体" panose="02010600030101010101" pitchFamily="2" charset="-122"/>
            </a:endParaRPr>
          </a:p>
          <a:p>
            <a:pPr eaLnBrk="1" hangingPunct="1">
              <a:lnSpc>
                <a:spcPct val="90000"/>
              </a:lnSpc>
              <a:buFont typeface="Wingdings" panose="05000000000000000000" pitchFamily="2" charset="2"/>
              <a:buChar char="Ø"/>
            </a:pPr>
            <a:r>
              <a:rPr lang="zh-CN" altLang="en-US" b="1" smtClean="0">
                <a:solidFill>
                  <a:schemeClr val="tx2"/>
                </a:solidFill>
                <a:ea typeface="宋体" panose="02010600030101010101" pitchFamily="2" charset="-122"/>
              </a:rPr>
              <a:t>1.</a:t>
            </a:r>
            <a:r>
              <a:rPr lang="en-US" altLang="zh-CN" b="1" smtClean="0">
                <a:solidFill>
                  <a:schemeClr val="tx2"/>
                </a:solidFill>
                <a:ea typeface="宋体" panose="02010600030101010101" pitchFamily="2" charset="-122"/>
              </a:rPr>
              <a:t>3 </a:t>
            </a:r>
            <a:r>
              <a:rPr lang="zh-CN" altLang="en-US" b="1" smtClean="0">
                <a:solidFill>
                  <a:schemeClr val="tx2"/>
                </a:solidFill>
                <a:ea typeface="宋体" panose="02010600030101010101" pitchFamily="2" charset="-122"/>
              </a:rPr>
              <a:t>计算机系统的软硬件取舍、性能评测及定量设计的原理</a:t>
            </a:r>
          </a:p>
          <a:p>
            <a:pPr eaLnBrk="1" hangingPunct="1">
              <a:lnSpc>
                <a:spcPct val="90000"/>
              </a:lnSpc>
              <a:buFont typeface="Wingdings" panose="05000000000000000000" pitchFamily="2" charset="2"/>
              <a:buChar char="Ø"/>
            </a:pPr>
            <a:r>
              <a:rPr lang="zh-CN" altLang="en-US" b="1" smtClean="0">
                <a:solidFill>
                  <a:schemeClr val="tx2"/>
                </a:solidFill>
                <a:ea typeface="宋体" panose="02010600030101010101" pitchFamily="2" charset="-122"/>
              </a:rPr>
              <a:t>1.</a:t>
            </a:r>
            <a:r>
              <a:rPr lang="en-US" altLang="zh-CN" b="1" smtClean="0">
                <a:solidFill>
                  <a:schemeClr val="tx2"/>
                </a:solidFill>
                <a:ea typeface="宋体" panose="02010600030101010101" pitchFamily="2" charset="-122"/>
              </a:rPr>
              <a:t>4  </a:t>
            </a:r>
            <a:r>
              <a:rPr lang="zh-CN" altLang="en-US" b="1" smtClean="0">
                <a:solidFill>
                  <a:schemeClr val="tx2"/>
                </a:solidFill>
                <a:ea typeface="宋体" panose="02010600030101010101" pitchFamily="2" charset="-122"/>
              </a:rPr>
              <a:t>软件、应用、器件对系统结构的影响</a:t>
            </a:r>
            <a:endParaRPr lang="en-US" altLang="zh-CN" b="1" smtClean="0">
              <a:solidFill>
                <a:schemeClr val="tx2"/>
              </a:solidFill>
              <a:ea typeface="宋体" panose="02010600030101010101" pitchFamily="2" charset="-122"/>
            </a:endParaRPr>
          </a:p>
          <a:p>
            <a:pPr eaLnBrk="1" hangingPunct="1">
              <a:lnSpc>
                <a:spcPct val="90000"/>
              </a:lnSpc>
              <a:buFont typeface="Wingdings" panose="05000000000000000000" pitchFamily="2" charset="2"/>
              <a:buChar char="Ø"/>
            </a:pPr>
            <a:r>
              <a:rPr lang="zh-CN" altLang="en-US" b="1" smtClean="0">
                <a:ea typeface="宋体" panose="02010600030101010101" pitchFamily="2" charset="-122"/>
              </a:rPr>
              <a:t>1.</a:t>
            </a:r>
            <a:r>
              <a:rPr lang="en-US" altLang="zh-CN" b="1" smtClean="0">
                <a:ea typeface="宋体" panose="02010600030101010101" pitchFamily="2" charset="-122"/>
              </a:rPr>
              <a:t>5  </a:t>
            </a:r>
            <a:r>
              <a:rPr lang="zh-CN" altLang="en-US" b="1" smtClean="0">
                <a:ea typeface="宋体" panose="02010600030101010101" pitchFamily="2" charset="-122"/>
              </a:rPr>
              <a:t> 系统结构中的并行性和计算机系统的分类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idx="1"/>
          </p:nvPr>
        </p:nvSpPr>
        <p:spPr>
          <a:xfrm>
            <a:off x="-252413" y="1196975"/>
            <a:ext cx="9685338" cy="4953000"/>
          </a:xfrm>
        </p:spPr>
        <p:txBody>
          <a:bodyPr/>
          <a:lstStyle/>
          <a:p>
            <a:pPr marL="284163" lvl="1" indent="0" eaLnBrk="1" hangingPunct="1">
              <a:buFont typeface="Wingdings 2" panose="05020102010507070707" pitchFamily="18" charset="2"/>
              <a:buNone/>
            </a:pPr>
            <a:r>
              <a:rPr lang="zh-CN" altLang="en-US" sz="3600" smtClean="0">
                <a:solidFill>
                  <a:schemeClr val="tx2"/>
                </a:solidFill>
                <a:ea typeface="宋体" panose="02010600030101010101" pitchFamily="2" charset="-122"/>
              </a:rPr>
              <a:t> 常见分类方法</a:t>
            </a:r>
          </a:p>
          <a:p>
            <a:pPr marL="477838" lvl="2" indent="-3175" eaLnBrk="1" hangingPunct="1"/>
            <a:r>
              <a:rPr lang="zh-CN" altLang="en-US" sz="3200" smtClean="0">
                <a:ea typeface="宋体" panose="02010600030101010101" pitchFamily="2" charset="-122"/>
              </a:rPr>
              <a:t>1. 按大小划分</a:t>
            </a:r>
          </a:p>
          <a:p>
            <a:pPr marL="1138238" lvl="3" indent="-469900" eaLnBrk="1" hangingPunct="1"/>
            <a:r>
              <a:rPr lang="zh-CN" altLang="en-US" sz="3200" smtClean="0">
                <a:solidFill>
                  <a:schemeClr val="tx2"/>
                </a:solidFill>
                <a:ea typeface="宋体" panose="02010600030101010101" pitchFamily="2" charset="-122"/>
              </a:rPr>
              <a:t>种类：</a:t>
            </a:r>
          </a:p>
          <a:p>
            <a:pPr marL="1138238" lvl="3" indent="-469900" eaLnBrk="1" hangingPunct="1">
              <a:buFont typeface="Wingdings" panose="05000000000000000000" pitchFamily="2" charset="2"/>
              <a:buNone/>
            </a:pPr>
            <a:r>
              <a:rPr lang="zh-CN" altLang="en-US" sz="3200" smtClean="0">
                <a:ea typeface="宋体" panose="02010600030101010101" pitchFamily="2" charset="-122"/>
              </a:rPr>
              <a:t>    巨型机、大型机、中型机、小型机、微型机等。</a:t>
            </a:r>
          </a:p>
          <a:p>
            <a:pPr marL="1138238" lvl="3" indent="-469900" eaLnBrk="1" hangingPunct="1"/>
            <a:r>
              <a:rPr lang="zh-CN" altLang="en-US" sz="3200" smtClean="0">
                <a:solidFill>
                  <a:schemeClr val="tx2"/>
                </a:solidFill>
                <a:ea typeface="宋体" panose="02010600030101010101" pitchFamily="2" charset="-122"/>
              </a:rPr>
              <a:t>划分原则：</a:t>
            </a:r>
          </a:p>
          <a:p>
            <a:pPr marL="1138238" lvl="3" indent="-469900" eaLnBrk="1" hangingPunct="1">
              <a:buFont typeface="Wingdings" panose="05000000000000000000" pitchFamily="2" charset="2"/>
              <a:buNone/>
            </a:pPr>
            <a:r>
              <a:rPr lang="zh-CN" altLang="en-US" sz="3200" smtClean="0">
                <a:ea typeface="宋体" panose="02010600030101010101" pitchFamily="2" charset="-122"/>
              </a:rPr>
              <a:t>     以性能为表征，按价格来划分</a:t>
            </a:r>
          </a:p>
          <a:p>
            <a:pPr marL="1138238" lvl="3" indent="-469900" eaLnBrk="1" hangingPunct="1"/>
            <a:r>
              <a:rPr lang="zh-CN" altLang="en-US" sz="3200" smtClean="0">
                <a:solidFill>
                  <a:schemeClr val="tx2"/>
                </a:solidFill>
                <a:ea typeface="宋体" panose="02010600030101010101" pitchFamily="2" charset="-122"/>
              </a:rPr>
              <a:t>存在问题：</a:t>
            </a:r>
          </a:p>
          <a:p>
            <a:pPr marL="1138238" lvl="3" indent="-469900" eaLnBrk="1" hangingPunct="1">
              <a:buFont typeface="Wingdings" panose="05000000000000000000" pitchFamily="2" charset="2"/>
              <a:buNone/>
            </a:pPr>
            <a:r>
              <a:rPr lang="zh-CN" altLang="en-US" sz="3200" smtClean="0">
                <a:ea typeface="宋体" panose="02010600030101010101" pitchFamily="2" charset="-122"/>
              </a:rPr>
              <a:t>       划分的标准是随时间而变化</a:t>
            </a:r>
            <a:endParaRPr lang="en-US" altLang="zh-CN" sz="3200" smtClean="0">
              <a:ea typeface="宋体" panose="02010600030101010101" pitchFamily="2" charset="-122"/>
            </a:endParaRPr>
          </a:p>
        </p:txBody>
      </p:sp>
      <p:sp>
        <p:nvSpPr>
          <p:cNvPr id="93187" name="Rectangle 3"/>
          <p:cNvSpPr>
            <a:spLocks noChangeArrowheads="1"/>
          </p:cNvSpPr>
          <p:nvPr/>
        </p:nvSpPr>
        <p:spPr bwMode="auto">
          <a:xfrm>
            <a:off x="2627313" y="-31750"/>
            <a:ext cx="4654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a:solidFill>
                  <a:schemeClr val="bg1"/>
                </a:solidFill>
                <a:ea typeface="宋体" panose="02010600030101010101" pitchFamily="2" charset="-122"/>
              </a:rPr>
              <a:t>计算机系统的分类</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idx="1"/>
          </p:nvPr>
        </p:nvSpPr>
        <p:spPr>
          <a:xfrm>
            <a:off x="0" y="1196975"/>
            <a:ext cx="9144000" cy="5867400"/>
          </a:xfrm>
        </p:spPr>
        <p:txBody>
          <a:bodyPr/>
          <a:lstStyle/>
          <a:p>
            <a:pPr marL="477838" lvl="2" indent="-3175" eaLnBrk="1" hangingPunct="1"/>
            <a:r>
              <a:rPr lang="zh-CN" altLang="en-US" sz="3200" smtClean="0">
                <a:ea typeface="宋体" panose="02010600030101010101" pitchFamily="2" charset="-122"/>
              </a:rPr>
              <a:t>2. 按用途划分</a:t>
            </a:r>
          </a:p>
          <a:p>
            <a:pPr marL="1138238" lvl="3" indent="-469900" eaLnBrk="1" hangingPunct="1"/>
            <a:r>
              <a:rPr lang="zh-CN" altLang="en-US" sz="3200" smtClean="0">
                <a:solidFill>
                  <a:schemeClr val="tx2"/>
                </a:solidFill>
                <a:ea typeface="宋体" panose="02010600030101010101" pitchFamily="2" charset="-122"/>
              </a:rPr>
              <a:t>种类：</a:t>
            </a:r>
            <a:r>
              <a:rPr lang="zh-CN" altLang="en-US" sz="3200" smtClean="0">
                <a:ea typeface="宋体" panose="02010600030101010101" pitchFamily="2" charset="-122"/>
              </a:rPr>
              <a:t>科学计算、事务处理、实时控制、工作站、服务器、家用计算机等。</a:t>
            </a:r>
          </a:p>
          <a:p>
            <a:pPr marL="1138238" lvl="3" indent="-469900" eaLnBrk="1" hangingPunct="1"/>
            <a:r>
              <a:rPr lang="zh-CN" altLang="en-US" sz="3200" smtClean="0">
                <a:solidFill>
                  <a:schemeClr val="tx2"/>
                </a:solidFill>
                <a:ea typeface="宋体" panose="02010600030101010101" pitchFamily="2" charset="-122"/>
              </a:rPr>
              <a:t>划分原则：</a:t>
            </a:r>
            <a:r>
              <a:rPr lang="zh-CN" altLang="en-US" sz="3200" smtClean="0">
                <a:ea typeface="宋体" panose="02010600030101010101" pitchFamily="2" charset="-122"/>
              </a:rPr>
              <a:t>科学计算：浮点计算速度；事务处理：字符处理、十进制运算；实时控制：中断响应速度、</a:t>
            </a:r>
            <a:r>
              <a:rPr lang="en-US" altLang="zh-CN" sz="3200" smtClean="0">
                <a:ea typeface="宋体" panose="02010600030101010101" pitchFamily="2" charset="-122"/>
              </a:rPr>
              <a:t>I/0</a:t>
            </a:r>
            <a:r>
              <a:rPr lang="zh-CN" altLang="en-US" sz="3200" smtClean="0">
                <a:ea typeface="宋体" panose="02010600030101010101" pitchFamily="2" charset="-122"/>
              </a:rPr>
              <a:t>能力；工作站：图形处理能力</a:t>
            </a:r>
          </a:p>
          <a:p>
            <a:pPr marL="1138238" lvl="3" indent="-469900" eaLnBrk="1" hangingPunct="1"/>
            <a:r>
              <a:rPr lang="zh-CN" altLang="en-US" sz="3200" smtClean="0">
                <a:solidFill>
                  <a:schemeClr val="tx2"/>
                </a:solidFill>
                <a:ea typeface="宋体" panose="02010600030101010101" pitchFamily="2" charset="-122"/>
              </a:rPr>
              <a:t>发展方向：</a:t>
            </a:r>
            <a:r>
              <a:rPr lang="zh-CN" altLang="en-US" sz="3200" smtClean="0">
                <a:ea typeface="宋体" panose="02010600030101010101" pitchFamily="2" charset="-122"/>
              </a:rPr>
              <a:t>具备上述所有功能的通用处理机</a:t>
            </a:r>
          </a:p>
          <a:p>
            <a:pPr marL="477838" lvl="2" indent="-3175" eaLnBrk="1" hangingPunct="1"/>
            <a:r>
              <a:rPr lang="zh-CN" altLang="en-US" sz="3200" smtClean="0">
                <a:ea typeface="宋体" panose="02010600030101010101" pitchFamily="2" charset="-122"/>
              </a:rPr>
              <a:t>3. 按数据类型划分</a:t>
            </a:r>
          </a:p>
          <a:p>
            <a:pPr marL="1138238" lvl="3" indent="-469900" eaLnBrk="1" hangingPunct="1"/>
            <a:r>
              <a:rPr lang="zh-CN" altLang="en-US" sz="3200" smtClean="0">
                <a:solidFill>
                  <a:schemeClr val="tx2"/>
                </a:solidFill>
                <a:ea typeface="宋体" panose="02010600030101010101" pitchFamily="2" charset="-122"/>
              </a:rPr>
              <a:t>种类：</a:t>
            </a:r>
            <a:r>
              <a:rPr lang="zh-CN" altLang="en-US" sz="3200" smtClean="0">
                <a:ea typeface="宋体" panose="02010600030101010101" pitchFamily="2" charset="-122"/>
              </a:rPr>
              <a:t>定点机、浮点机、向量机、堆栈机等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idx="1"/>
          </p:nvPr>
        </p:nvSpPr>
        <p:spPr>
          <a:xfrm>
            <a:off x="-541338" y="1196975"/>
            <a:ext cx="9937751" cy="6248400"/>
          </a:xfrm>
        </p:spPr>
        <p:txBody>
          <a:bodyPr/>
          <a:lstStyle/>
          <a:p>
            <a:pPr marL="477838" lvl="2" indent="-3175" eaLnBrk="1" hangingPunct="1">
              <a:spcBef>
                <a:spcPct val="75000"/>
              </a:spcBef>
            </a:pPr>
            <a:r>
              <a:rPr lang="zh-CN" altLang="en-US" sz="3200" smtClean="0">
                <a:ea typeface="宋体" panose="02010600030101010101" pitchFamily="2" charset="-122"/>
              </a:rPr>
              <a:t>4. 按处理机个数和种类划分</a:t>
            </a:r>
          </a:p>
          <a:p>
            <a:pPr marL="1138238" lvl="3" indent="-469900" eaLnBrk="1" hangingPunct="1"/>
            <a:r>
              <a:rPr lang="zh-CN" altLang="en-US" sz="3200" smtClean="0">
                <a:solidFill>
                  <a:schemeClr val="tx2"/>
                </a:solidFill>
                <a:ea typeface="宋体" panose="02010600030101010101" pitchFamily="2" charset="-122"/>
              </a:rPr>
              <a:t>种类：</a:t>
            </a:r>
            <a:r>
              <a:rPr lang="zh-CN" altLang="en-US" sz="3200" smtClean="0">
                <a:ea typeface="宋体" panose="02010600030101010101" pitchFamily="2" charset="-122"/>
              </a:rPr>
              <a:t>单处理机、并行处理机、多处理机、分布处理机、关联处理机、超标量处理机、超流水线处理机、</a:t>
            </a:r>
            <a:r>
              <a:rPr lang="en-US" altLang="zh-CN" sz="3200" smtClean="0">
                <a:ea typeface="宋体" panose="02010600030101010101" pitchFamily="2" charset="-122"/>
              </a:rPr>
              <a:t>SMP（</a:t>
            </a:r>
            <a:r>
              <a:rPr lang="zh-CN" altLang="en-US" sz="3200" smtClean="0">
                <a:ea typeface="宋体" panose="02010600030101010101" pitchFamily="2" charset="-122"/>
              </a:rPr>
              <a:t>对称多处理机）、</a:t>
            </a:r>
            <a:r>
              <a:rPr lang="en-US" altLang="zh-CN" sz="3200" smtClean="0">
                <a:ea typeface="宋体" panose="02010600030101010101" pitchFamily="2" charset="-122"/>
              </a:rPr>
              <a:t>MPP（</a:t>
            </a:r>
            <a:r>
              <a:rPr lang="zh-CN" altLang="en-US" sz="3200" smtClean="0">
                <a:ea typeface="宋体" panose="02010600030101010101" pitchFamily="2" charset="-122"/>
              </a:rPr>
              <a:t>大规模并行处理机）、机群（</a:t>
            </a:r>
            <a:r>
              <a:rPr lang="en-US" altLang="zh-CN" sz="3200" smtClean="0">
                <a:ea typeface="宋体" panose="02010600030101010101" pitchFamily="2" charset="-122"/>
              </a:rPr>
              <a:t>Cluster）</a:t>
            </a:r>
            <a:r>
              <a:rPr lang="zh-CN" altLang="en-US" sz="3200" smtClean="0">
                <a:ea typeface="宋体" panose="02010600030101010101" pitchFamily="2" charset="-122"/>
              </a:rPr>
              <a:t>系统等</a:t>
            </a:r>
          </a:p>
          <a:p>
            <a:pPr marL="477838" lvl="2" indent="-3175" eaLnBrk="1" hangingPunct="1">
              <a:lnSpc>
                <a:spcPct val="85000"/>
              </a:lnSpc>
              <a:spcBef>
                <a:spcPct val="75000"/>
              </a:spcBef>
            </a:pPr>
            <a:r>
              <a:rPr lang="zh-CN" altLang="en-US" sz="3200" smtClean="0">
                <a:ea typeface="宋体" panose="02010600030101010101" pitchFamily="2" charset="-122"/>
              </a:rPr>
              <a:t>5. 按所使用的器件划分</a:t>
            </a:r>
          </a:p>
          <a:p>
            <a:pPr marL="1138238" lvl="3" indent="-469900" eaLnBrk="1" hangingPunct="1">
              <a:lnSpc>
                <a:spcPct val="85000"/>
              </a:lnSpc>
            </a:pPr>
            <a:r>
              <a:rPr lang="zh-CN" altLang="en-US" sz="3200" smtClean="0">
                <a:solidFill>
                  <a:schemeClr val="tx2"/>
                </a:solidFill>
                <a:ea typeface="宋体" panose="02010600030101010101" pitchFamily="2" charset="-122"/>
              </a:rPr>
              <a:t>种类：</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第一代(</a:t>
            </a:r>
            <a:r>
              <a:rPr lang="en-US" altLang="zh-CN" sz="3200" smtClean="0">
                <a:ea typeface="宋体" panose="02010600030101010101" pitchFamily="2" charset="-122"/>
              </a:rPr>
              <a:t>Valve)</a:t>
            </a:r>
            <a:r>
              <a:rPr lang="zh-CN" altLang="en-US" sz="3200" smtClean="0">
                <a:ea typeface="宋体" panose="02010600030101010101" pitchFamily="2" charset="-122"/>
              </a:rPr>
              <a:t>、第二代(</a:t>
            </a:r>
            <a:r>
              <a:rPr lang="en-US" altLang="zh-CN" sz="3200" smtClean="0">
                <a:ea typeface="宋体" panose="02010600030101010101" pitchFamily="2" charset="-122"/>
              </a:rPr>
              <a:t>Transitor)</a:t>
            </a:r>
            <a:r>
              <a:rPr lang="zh-CN" altLang="en-US" sz="3200" smtClean="0">
                <a:ea typeface="宋体" panose="02010600030101010101" pitchFamily="2" charset="-122"/>
              </a:rPr>
              <a:t>、第三代(</a:t>
            </a:r>
            <a:r>
              <a:rPr lang="en-US" altLang="zh-CN" sz="3200" smtClean="0">
                <a:ea typeface="宋体" panose="02010600030101010101" pitchFamily="2" charset="-122"/>
              </a:rPr>
              <a:t>SSI</a:t>
            </a:r>
            <a:r>
              <a:rPr lang="zh-CN" altLang="en-US" sz="3200" smtClean="0">
                <a:ea typeface="宋体" panose="02010600030101010101" pitchFamily="2" charset="-122"/>
              </a:rPr>
              <a:t>和</a:t>
            </a:r>
            <a:r>
              <a:rPr lang="en-US" altLang="zh-CN" sz="3200" smtClean="0">
                <a:ea typeface="宋体" panose="02010600030101010101" pitchFamily="2" charset="-122"/>
              </a:rPr>
              <a:t>MSI) </a:t>
            </a:r>
            <a:r>
              <a:rPr lang="zh-CN" altLang="en-US" sz="3200" smtClean="0">
                <a:ea typeface="宋体" panose="02010600030101010101" pitchFamily="2" charset="-122"/>
              </a:rPr>
              <a:t>	、 第四代(</a:t>
            </a:r>
            <a:r>
              <a:rPr lang="en-US" altLang="zh-CN" sz="3200" smtClean="0">
                <a:ea typeface="宋体" panose="02010600030101010101" pitchFamily="2" charset="-122"/>
              </a:rPr>
              <a:t>LSI</a:t>
            </a:r>
            <a:r>
              <a:rPr lang="zh-CN" altLang="en-US" sz="3200" smtClean="0">
                <a:ea typeface="宋体" panose="02010600030101010101" pitchFamily="2" charset="-122"/>
              </a:rPr>
              <a:t>和</a:t>
            </a:r>
            <a:r>
              <a:rPr lang="en-US" altLang="zh-CN" sz="3200" smtClean="0">
                <a:ea typeface="宋体" panose="02010600030101010101" pitchFamily="2" charset="-122"/>
              </a:rPr>
              <a:t>VLSI)</a:t>
            </a:r>
            <a:r>
              <a:rPr lang="zh-CN" altLang="en-US" sz="3200" smtClean="0">
                <a:ea typeface="宋体" panose="02010600030101010101" pitchFamily="2" charset="-122"/>
              </a:rPr>
              <a:t>、第五代(智能计算机)等</a:t>
            </a:r>
            <a:br>
              <a:rPr lang="zh-CN" altLang="en-US" sz="3200" smtClean="0">
                <a:ea typeface="宋体" panose="02010600030101010101" pitchFamily="2" charset="-122"/>
              </a:rPr>
            </a:br>
            <a:endParaRPr lang="zh-CN" altLang="en-US" sz="3200" smtClean="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idx="1"/>
          </p:nvPr>
        </p:nvSpPr>
        <p:spPr>
          <a:xfrm>
            <a:off x="0" y="1196975"/>
            <a:ext cx="9144000" cy="6172200"/>
          </a:xfrm>
        </p:spPr>
        <p:txBody>
          <a:bodyPr/>
          <a:lstStyle/>
          <a:p>
            <a:pPr marL="1138238" lvl="3" indent="-469900" eaLnBrk="1" hangingPunct="1">
              <a:buFont typeface="Wingdings" panose="05000000000000000000" pitchFamily="2" charset="2"/>
              <a:buNone/>
            </a:pPr>
            <a:r>
              <a:rPr lang="zh-CN" altLang="en-US" sz="3200" smtClean="0">
                <a:solidFill>
                  <a:schemeClr val="tx2"/>
                </a:solidFill>
                <a:ea typeface="宋体" panose="02010600030101010101" pitchFamily="2" charset="-122"/>
              </a:rPr>
              <a:t>按并行度的分类方法</a:t>
            </a:r>
          </a:p>
          <a:p>
            <a:pPr marL="477838" lvl="2" indent="-3175" eaLnBrk="1" hangingPunct="1"/>
            <a:r>
              <a:rPr lang="zh-CN" altLang="en-US" sz="3200" smtClean="0">
                <a:ea typeface="宋体" panose="02010600030101010101" pitchFamily="2" charset="-122"/>
              </a:rPr>
              <a:t>1. 佛林（</a:t>
            </a:r>
            <a:r>
              <a:rPr lang="en-US" altLang="zh-CN" sz="3200" smtClean="0">
                <a:ea typeface="宋体" panose="02010600030101010101" pitchFamily="2" charset="-122"/>
              </a:rPr>
              <a:t>Flynn）</a:t>
            </a:r>
            <a:r>
              <a:rPr lang="zh-CN" altLang="en-US" sz="3200" smtClean="0">
                <a:ea typeface="宋体" panose="02010600030101010101" pitchFamily="2" charset="-122"/>
              </a:rPr>
              <a:t>分类法</a:t>
            </a:r>
          </a:p>
          <a:p>
            <a:pPr marL="1138238" lvl="3" indent="-469900" eaLnBrk="1" hangingPunct="1"/>
            <a:r>
              <a:rPr lang="zh-CN" altLang="en-US" sz="3200" smtClean="0">
                <a:ea typeface="宋体" panose="02010600030101010101" pitchFamily="2" charset="-122"/>
              </a:rPr>
              <a:t>1966年由 </a:t>
            </a:r>
            <a:r>
              <a:rPr lang="en-US" altLang="zh-CN" sz="3200" smtClean="0">
                <a:ea typeface="宋体" panose="02010600030101010101" pitchFamily="2" charset="-122"/>
              </a:rPr>
              <a:t>Michael.J.Flynn </a:t>
            </a:r>
            <a:r>
              <a:rPr lang="zh-CN" altLang="en-US" sz="3200" smtClean="0">
                <a:ea typeface="宋体" panose="02010600030101010101" pitchFamily="2" charset="-122"/>
              </a:rPr>
              <a:t>提出</a:t>
            </a:r>
          </a:p>
          <a:p>
            <a:pPr marL="1138238" lvl="3" indent="-469900" eaLnBrk="1" hangingPunct="1"/>
            <a:r>
              <a:rPr lang="zh-CN" altLang="en-US" sz="3200" smtClean="0">
                <a:solidFill>
                  <a:schemeClr val="tx2"/>
                </a:solidFill>
                <a:ea typeface="宋体" panose="02010600030101010101" pitchFamily="2" charset="-122"/>
              </a:rPr>
              <a:t>按照</a:t>
            </a:r>
            <a:r>
              <a:rPr lang="zh-CN" altLang="en-US" sz="3200" u="sng" smtClean="0">
                <a:solidFill>
                  <a:schemeClr val="tx2"/>
                </a:solidFill>
                <a:ea typeface="宋体" panose="02010600030101010101" pitchFamily="2" charset="-122"/>
              </a:rPr>
              <a:t>指令流和数据流的多倍性</a:t>
            </a:r>
            <a:r>
              <a:rPr lang="zh-CN" altLang="en-US" sz="3200" smtClean="0">
                <a:solidFill>
                  <a:schemeClr val="tx2"/>
                </a:solidFill>
                <a:ea typeface="宋体" panose="02010600030101010101" pitchFamily="2" charset="-122"/>
              </a:rPr>
              <a:t>特征对计算机系统进行分类</a:t>
            </a:r>
            <a:br>
              <a:rPr lang="zh-CN" altLang="en-US" sz="3200" smtClean="0">
                <a:solidFill>
                  <a:schemeClr val="tx2"/>
                </a:solidFill>
                <a:ea typeface="宋体" panose="02010600030101010101" pitchFamily="2" charset="-122"/>
              </a:rPr>
            </a:br>
            <a:r>
              <a:rPr lang="zh-CN" altLang="en-US" sz="3200" smtClean="0">
                <a:solidFill>
                  <a:srgbClr val="CC0000"/>
                </a:solidFill>
                <a:ea typeface="宋体" panose="02010600030101010101" pitchFamily="2" charset="-122"/>
              </a:rPr>
              <a:t>指令流：</a:t>
            </a:r>
            <a:r>
              <a:rPr lang="zh-CN" altLang="en-US" sz="3200" smtClean="0">
                <a:ea typeface="宋体" panose="02010600030101010101" pitchFamily="2" charset="-122"/>
              </a:rPr>
              <a:t>机器执行的指令序列</a:t>
            </a:r>
            <a:br>
              <a:rPr lang="zh-CN" altLang="en-US" sz="3200" smtClean="0">
                <a:ea typeface="宋体" panose="02010600030101010101" pitchFamily="2" charset="-122"/>
              </a:rPr>
            </a:br>
            <a:r>
              <a:rPr lang="zh-CN" altLang="en-US" sz="3200" smtClean="0">
                <a:solidFill>
                  <a:srgbClr val="CC0000"/>
                </a:solidFill>
                <a:ea typeface="宋体" panose="02010600030101010101" pitchFamily="2" charset="-122"/>
              </a:rPr>
              <a:t>数据流：</a:t>
            </a:r>
            <a:r>
              <a:rPr lang="zh-CN" altLang="en-US" sz="3200" smtClean="0">
                <a:ea typeface="宋体" panose="02010600030101010101" pitchFamily="2" charset="-122"/>
              </a:rPr>
              <a:t>由指令流调用的数据序列，包括输入数据和中间结果</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1008063" y="1341438"/>
            <a:ext cx="10152063" cy="5791200"/>
          </a:xfrm>
        </p:spPr>
        <p:txBody>
          <a:bodyPr/>
          <a:lstStyle/>
          <a:p>
            <a:pPr marL="1138238" lvl="3" indent="-469900" eaLnBrk="1" hangingPunct="1"/>
            <a:r>
              <a:rPr lang="zh-CN" altLang="en-US" sz="3200" smtClean="0">
                <a:solidFill>
                  <a:srgbClr val="CC0000"/>
                </a:solidFill>
                <a:ea typeface="宋体" panose="02010600030101010101" pitchFamily="2" charset="-122"/>
              </a:rPr>
              <a:t>多倍性（</a:t>
            </a:r>
            <a:r>
              <a:rPr lang="en-US" altLang="zh-CN" sz="3200" smtClean="0">
                <a:solidFill>
                  <a:srgbClr val="CC0000"/>
                </a:solidFill>
                <a:ea typeface="宋体" panose="02010600030101010101" pitchFamily="2" charset="-122"/>
              </a:rPr>
              <a:t>multiplicity）：</a:t>
            </a:r>
          </a:p>
          <a:p>
            <a:pPr marL="1138238" lvl="3" indent="-469900" eaLnBrk="1" hangingPunct="1">
              <a:buFont typeface="Wingdings" panose="05000000000000000000" pitchFamily="2" charset="2"/>
              <a:buNone/>
            </a:pPr>
            <a:r>
              <a:rPr lang="zh-CN" altLang="en-US" sz="3200" smtClean="0">
                <a:ea typeface="宋体" panose="02010600030101010101" pitchFamily="2" charset="-122"/>
              </a:rPr>
              <a:t>    在系统性能瓶颈部件上同时处于同一执行阶段的指令或数据的最大可能个数</a:t>
            </a:r>
          </a:p>
          <a:p>
            <a:pPr marL="1138238" lvl="3" indent="-469900" eaLnBrk="1" hangingPunct="1"/>
            <a:r>
              <a:rPr lang="zh-CN" altLang="en-US" sz="3200" smtClean="0">
                <a:solidFill>
                  <a:schemeClr val="tx2"/>
                </a:solidFill>
                <a:ea typeface="宋体" panose="02010600030101010101" pitchFamily="2" charset="-122"/>
              </a:rPr>
              <a:t>四种类型</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单指令流单数据流</a:t>
            </a:r>
            <a:r>
              <a:rPr lang="en-US" altLang="zh-CN" sz="3200" smtClean="0">
                <a:solidFill>
                  <a:srgbClr val="CC0000"/>
                </a:solidFill>
                <a:ea typeface="宋体" panose="02010600030101010101" pitchFamily="2" charset="-122"/>
              </a:rPr>
              <a:t>SISD (</a:t>
            </a:r>
            <a:r>
              <a:rPr lang="en-US" altLang="zh-CN" sz="3200" smtClean="0">
                <a:ea typeface="宋体" panose="02010600030101010101" pitchFamily="2" charset="-122"/>
              </a:rPr>
              <a:t>Single Instruction Single Datastream); </a:t>
            </a:r>
            <a:r>
              <a:rPr lang="zh-CN" altLang="en-US" sz="3200" smtClean="0">
                <a:ea typeface="宋体" panose="02010600030101010101" pitchFamily="2" charset="-122"/>
              </a:rPr>
              <a:t>单指令流多数据流</a:t>
            </a:r>
            <a:r>
              <a:rPr lang="en-US" altLang="zh-CN" sz="3200" smtClean="0">
                <a:solidFill>
                  <a:srgbClr val="CC0000"/>
                </a:solidFill>
                <a:ea typeface="宋体" panose="02010600030101010101" pitchFamily="2" charset="-122"/>
              </a:rPr>
              <a:t>SIMD</a:t>
            </a:r>
            <a:r>
              <a:rPr lang="en-US" altLang="zh-CN" sz="3200" smtClean="0">
                <a:solidFill>
                  <a:srgbClr val="9999FF"/>
                </a:solidFill>
                <a:ea typeface="宋体" panose="02010600030101010101" pitchFamily="2" charset="-122"/>
              </a:rPr>
              <a:t> </a:t>
            </a:r>
            <a:r>
              <a:rPr lang="en-US" altLang="zh-CN" sz="3200" smtClean="0">
                <a:ea typeface="宋体" panose="02010600030101010101" pitchFamily="2" charset="-122"/>
              </a:rPr>
              <a:t>(Single Instruction Multiple Datastream); </a:t>
            </a:r>
            <a:r>
              <a:rPr lang="zh-CN" altLang="en-US" sz="3200" smtClean="0">
                <a:ea typeface="宋体" panose="02010600030101010101" pitchFamily="2" charset="-122"/>
              </a:rPr>
              <a:t>多指令流单数据流</a:t>
            </a:r>
            <a:r>
              <a:rPr lang="en-US" altLang="zh-CN" sz="3200" smtClean="0">
                <a:solidFill>
                  <a:srgbClr val="CC0000"/>
                </a:solidFill>
                <a:ea typeface="宋体" panose="02010600030101010101" pitchFamily="2" charset="-122"/>
              </a:rPr>
              <a:t>MISD</a:t>
            </a:r>
            <a:r>
              <a:rPr lang="en-US" altLang="zh-CN" sz="3200" smtClean="0">
                <a:solidFill>
                  <a:srgbClr val="9999FF"/>
                </a:solidFill>
                <a:ea typeface="宋体" panose="02010600030101010101" pitchFamily="2" charset="-122"/>
              </a:rPr>
              <a:t> </a:t>
            </a:r>
            <a:r>
              <a:rPr lang="en-US" altLang="zh-CN" sz="3200" smtClean="0">
                <a:ea typeface="宋体" panose="02010600030101010101" pitchFamily="2" charset="-122"/>
              </a:rPr>
              <a:t>(Multiple Instruction Single Datastream); </a:t>
            </a:r>
            <a:r>
              <a:rPr lang="zh-CN" altLang="en-US" sz="3200" smtClean="0">
                <a:ea typeface="宋体" panose="02010600030101010101" pitchFamily="2" charset="-122"/>
              </a:rPr>
              <a:t>多指令流多数据流</a:t>
            </a:r>
            <a:r>
              <a:rPr lang="en-US" altLang="zh-CN" sz="3200" smtClean="0">
                <a:solidFill>
                  <a:srgbClr val="CC0000"/>
                </a:solidFill>
                <a:ea typeface="宋体" panose="02010600030101010101" pitchFamily="2" charset="-122"/>
              </a:rPr>
              <a:t>MIMS </a:t>
            </a:r>
            <a:r>
              <a:rPr lang="en-US" altLang="zh-CN" sz="3200" smtClean="0">
                <a:ea typeface="宋体" panose="02010600030101010101" pitchFamily="2" charset="-122"/>
              </a:rPr>
              <a:t>(Multiple Instruction Multiple Datastream)</a:t>
            </a:r>
            <a:endParaRPr lang="zh-CN" altLang="en-US" sz="3200" smtClean="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idx="1"/>
          </p:nvPr>
        </p:nvSpPr>
        <p:spPr>
          <a:xfrm>
            <a:off x="0" y="1412875"/>
            <a:ext cx="8686800" cy="2667000"/>
          </a:xfrm>
        </p:spPr>
        <p:txBody>
          <a:bodyPr/>
          <a:lstStyle/>
          <a:p>
            <a:pPr marL="1044575" lvl="3" indent="-469900" algn="just" eaLnBrk="1" hangingPunct="1"/>
            <a:r>
              <a:rPr lang="en-US" altLang="zh-CN" sz="3200" smtClean="0">
                <a:solidFill>
                  <a:schemeClr val="tx2"/>
                </a:solidFill>
                <a:ea typeface="宋体" panose="02010600030101010101" pitchFamily="2" charset="-122"/>
              </a:rPr>
              <a:t>SISD </a:t>
            </a:r>
            <a:r>
              <a:rPr lang="zh-CN" altLang="en-US" sz="3200" smtClean="0">
                <a:solidFill>
                  <a:schemeClr val="tx2"/>
                </a:solidFill>
                <a:ea typeface="宋体" panose="02010600030101010101" pitchFamily="2" charset="-122"/>
              </a:rPr>
              <a:t>典型单处理机，包括：</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单功能部件处理机：</a:t>
            </a:r>
            <a:r>
              <a:rPr lang="en-US" altLang="zh-CN" sz="3200" smtClean="0">
                <a:ea typeface="宋体" panose="02010600030101010101" pitchFamily="2" charset="-122"/>
              </a:rPr>
              <a:t>IBM1401，VAX-11</a:t>
            </a:r>
            <a:br>
              <a:rPr lang="en-US" altLang="zh-CN" sz="3200" smtClean="0">
                <a:ea typeface="宋体" panose="02010600030101010101" pitchFamily="2" charset="-122"/>
              </a:rPr>
            </a:br>
            <a:r>
              <a:rPr lang="zh-CN" altLang="en-US" sz="3200" smtClean="0">
                <a:ea typeface="宋体" panose="02010600030101010101" pitchFamily="2" charset="-122"/>
              </a:rPr>
              <a:t>多功能部件处理机：</a:t>
            </a:r>
            <a:r>
              <a:rPr lang="en-US" altLang="zh-CN" sz="3200" smtClean="0">
                <a:ea typeface="宋体" panose="02010600030101010101" pitchFamily="2" charset="-122"/>
              </a:rPr>
              <a:t>IBM360/91，370/168，CDC6600</a:t>
            </a:r>
            <a:br>
              <a:rPr lang="en-US" altLang="zh-CN" sz="3200" smtClean="0">
                <a:ea typeface="宋体" panose="02010600030101010101" pitchFamily="2" charset="-122"/>
              </a:rPr>
            </a:br>
            <a:r>
              <a:rPr lang="zh-CN" altLang="en-US" sz="3200" smtClean="0">
                <a:ea typeface="宋体" panose="02010600030101010101" pitchFamily="2" charset="-122"/>
              </a:rPr>
              <a:t>流水线处理机：标量流水线处理机</a:t>
            </a:r>
          </a:p>
        </p:txBody>
      </p:sp>
      <p:grpSp>
        <p:nvGrpSpPr>
          <p:cNvPr id="98307" name="Group 3"/>
          <p:cNvGrpSpPr>
            <a:grpSpLocks/>
          </p:cNvGrpSpPr>
          <p:nvPr/>
        </p:nvGrpSpPr>
        <p:grpSpPr bwMode="auto">
          <a:xfrm>
            <a:off x="762000" y="3790950"/>
            <a:ext cx="7772400" cy="2590800"/>
            <a:chOff x="768" y="1248"/>
            <a:chExt cx="4032" cy="1128"/>
          </a:xfrm>
        </p:grpSpPr>
        <p:sp>
          <p:nvSpPr>
            <p:cNvPr id="98308" name="Line 4"/>
            <p:cNvSpPr>
              <a:spLocks noChangeShapeType="1"/>
            </p:cNvSpPr>
            <p:nvPr/>
          </p:nvSpPr>
          <p:spPr bwMode="auto">
            <a:xfrm flipH="1">
              <a:off x="768" y="1896"/>
              <a:ext cx="28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8309" name="Rectangle 5"/>
            <p:cNvSpPr>
              <a:spLocks noChangeArrowheads="1"/>
            </p:cNvSpPr>
            <p:nvPr/>
          </p:nvSpPr>
          <p:spPr bwMode="auto">
            <a:xfrm>
              <a:off x="1056" y="172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CU</a:t>
              </a:r>
            </a:p>
          </p:txBody>
        </p:sp>
        <p:sp>
          <p:nvSpPr>
            <p:cNvPr id="98310" name="Line 6"/>
            <p:cNvSpPr>
              <a:spLocks noChangeShapeType="1"/>
            </p:cNvSpPr>
            <p:nvPr/>
          </p:nvSpPr>
          <p:spPr bwMode="auto">
            <a:xfrm flipH="1">
              <a:off x="1536" y="189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8311" name="Line 7"/>
            <p:cNvSpPr>
              <a:spLocks noChangeShapeType="1"/>
            </p:cNvSpPr>
            <p:nvPr/>
          </p:nvSpPr>
          <p:spPr bwMode="auto">
            <a:xfrm flipH="1">
              <a:off x="768" y="1528"/>
              <a:ext cx="0" cy="38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2" name="Line 8"/>
            <p:cNvSpPr>
              <a:spLocks noChangeShapeType="1"/>
            </p:cNvSpPr>
            <p:nvPr/>
          </p:nvSpPr>
          <p:spPr bwMode="auto">
            <a:xfrm>
              <a:off x="768" y="1536"/>
              <a:ext cx="403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3" name="Rectangle 9"/>
            <p:cNvSpPr>
              <a:spLocks noChangeArrowheads="1"/>
            </p:cNvSpPr>
            <p:nvPr/>
          </p:nvSpPr>
          <p:spPr bwMode="auto">
            <a:xfrm>
              <a:off x="2544" y="172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98314" name="Rectangle 10"/>
            <p:cNvSpPr>
              <a:spLocks noChangeArrowheads="1"/>
            </p:cNvSpPr>
            <p:nvPr/>
          </p:nvSpPr>
          <p:spPr bwMode="auto">
            <a:xfrm>
              <a:off x="4032" y="172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MM</a:t>
              </a:r>
            </a:p>
          </p:txBody>
        </p:sp>
        <p:sp>
          <p:nvSpPr>
            <p:cNvPr id="98315" name="Line 11"/>
            <p:cNvSpPr>
              <a:spLocks noChangeShapeType="1"/>
            </p:cNvSpPr>
            <p:nvPr/>
          </p:nvSpPr>
          <p:spPr bwMode="auto">
            <a:xfrm flipH="1">
              <a:off x="3024" y="189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8316" name="Line 12"/>
            <p:cNvSpPr>
              <a:spLocks noChangeShapeType="1"/>
            </p:cNvSpPr>
            <p:nvPr/>
          </p:nvSpPr>
          <p:spPr bwMode="auto">
            <a:xfrm flipH="1">
              <a:off x="4512" y="1896"/>
              <a:ext cx="2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7" name="Line 13"/>
            <p:cNvSpPr>
              <a:spLocks noChangeShapeType="1"/>
            </p:cNvSpPr>
            <p:nvPr/>
          </p:nvSpPr>
          <p:spPr bwMode="auto">
            <a:xfrm flipH="1">
              <a:off x="4800" y="1528"/>
              <a:ext cx="0" cy="38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8" name="Rectangle 14"/>
            <p:cNvSpPr>
              <a:spLocks noChangeArrowheads="1"/>
            </p:cNvSpPr>
            <p:nvPr/>
          </p:nvSpPr>
          <p:spPr bwMode="auto">
            <a:xfrm>
              <a:off x="2544" y="1248"/>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IS</a:t>
              </a:r>
            </a:p>
          </p:txBody>
        </p:sp>
        <p:sp>
          <p:nvSpPr>
            <p:cNvPr id="98319" name="Rectangle 15"/>
            <p:cNvSpPr>
              <a:spLocks noChangeArrowheads="1"/>
            </p:cNvSpPr>
            <p:nvPr/>
          </p:nvSpPr>
          <p:spPr bwMode="auto">
            <a:xfrm>
              <a:off x="3264" y="161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DS</a:t>
              </a:r>
            </a:p>
          </p:txBody>
        </p:sp>
        <p:sp>
          <p:nvSpPr>
            <p:cNvPr id="98320" name="Rectangle 16"/>
            <p:cNvSpPr>
              <a:spLocks noChangeArrowheads="1"/>
            </p:cNvSpPr>
            <p:nvPr/>
          </p:nvSpPr>
          <p:spPr bwMode="auto">
            <a:xfrm>
              <a:off x="2520" y="204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SISD</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idx="1"/>
          </p:nvPr>
        </p:nvSpPr>
        <p:spPr>
          <a:xfrm>
            <a:off x="-612775" y="1295400"/>
            <a:ext cx="9756775" cy="5562600"/>
          </a:xfrm>
        </p:spPr>
        <p:txBody>
          <a:bodyPr/>
          <a:lstStyle/>
          <a:p>
            <a:pPr marL="1044575" lvl="3" indent="-469900" algn="just" eaLnBrk="1" hangingPunct="1"/>
            <a:r>
              <a:rPr lang="en-US" altLang="zh-CN" sz="3200" smtClean="0">
                <a:solidFill>
                  <a:schemeClr val="tx2"/>
                </a:solidFill>
                <a:ea typeface="宋体" panose="02010600030101010101" pitchFamily="2" charset="-122"/>
              </a:rPr>
              <a:t>SIMD：</a:t>
            </a:r>
            <a:br>
              <a:rPr lang="en-US" altLang="zh-CN" sz="3200" smtClean="0">
                <a:solidFill>
                  <a:schemeClr val="tx2"/>
                </a:solidFill>
                <a:ea typeface="宋体" panose="02010600030101010101" pitchFamily="2" charset="-122"/>
              </a:rPr>
            </a:br>
            <a:r>
              <a:rPr lang="zh-CN" altLang="en-US" sz="3200" smtClean="0">
                <a:solidFill>
                  <a:schemeClr val="tx2"/>
                </a:solidFill>
                <a:ea typeface="宋体" panose="02010600030101010101" pitchFamily="2" charset="-122"/>
              </a:rPr>
              <a:t>并行处理机、阵列处理机、向量处理机、相联处理机、超标量处理机、超流水线处理机、...</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多个</a:t>
            </a:r>
            <a:r>
              <a:rPr lang="en-US" altLang="zh-CN" sz="3200" smtClean="0">
                <a:ea typeface="宋体" panose="02010600030101010101" pitchFamily="2" charset="-122"/>
              </a:rPr>
              <a:t>PU</a:t>
            </a:r>
            <a:r>
              <a:rPr lang="zh-CN" altLang="en-US" sz="3200" smtClean="0">
                <a:ea typeface="宋体" panose="02010600030101010101" pitchFamily="2" charset="-122"/>
              </a:rPr>
              <a:t>按一定方式互连，在同一个</a:t>
            </a:r>
            <a:r>
              <a:rPr lang="en-US" altLang="zh-CN" sz="3200" smtClean="0">
                <a:ea typeface="宋体" panose="02010600030101010101" pitchFamily="2" charset="-122"/>
              </a:rPr>
              <a:t>CU</a:t>
            </a:r>
            <a:r>
              <a:rPr lang="zh-CN" altLang="en-US" sz="3200" smtClean="0">
                <a:ea typeface="宋体" panose="02010600030101010101" pitchFamily="2" charset="-122"/>
              </a:rPr>
              <a:t>控制下，多各自的数据完成同一条指令规定的操作；从</a:t>
            </a:r>
            <a:r>
              <a:rPr lang="en-US" altLang="zh-CN" sz="3200" smtClean="0">
                <a:ea typeface="宋体" panose="02010600030101010101" pitchFamily="2" charset="-122"/>
              </a:rPr>
              <a:t>CU</a:t>
            </a:r>
            <a:r>
              <a:rPr lang="zh-CN" altLang="en-US" sz="3200" smtClean="0">
                <a:ea typeface="宋体" panose="02010600030101010101" pitchFamily="2" charset="-122"/>
              </a:rPr>
              <a:t>看，指令顺序（串行）执行，从</a:t>
            </a:r>
            <a:r>
              <a:rPr lang="en-US" altLang="zh-CN" sz="3200" smtClean="0">
                <a:ea typeface="宋体" panose="02010600030101010101" pitchFamily="2" charset="-122"/>
              </a:rPr>
              <a:t>PU</a:t>
            </a:r>
            <a:r>
              <a:rPr lang="zh-CN" altLang="en-US" sz="3200" smtClean="0">
                <a:ea typeface="宋体" panose="02010600030101010101" pitchFamily="2" charset="-122"/>
              </a:rPr>
              <a:t>看，数据并行执行。</a:t>
            </a:r>
            <a:br>
              <a:rPr lang="zh-CN" altLang="en-US" sz="3200" smtClean="0">
                <a:ea typeface="宋体" panose="02010600030101010101" pitchFamily="2" charset="-122"/>
              </a:rPr>
            </a:br>
            <a:r>
              <a:rPr lang="zh-CN" altLang="en-US" sz="3200" smtClean="0">
                <a:solidFill>
                  <a:schemeClr val="tx2"/>
                </a:solidFill>
                <a:ea typeface="宋体" panose="02010600030101010101" pitchFamily="2" charset="-122"/>
              </a:rPr>
              <a:t>全并行：</a:t>
            </a:r>
            <a:r>
              <a:rPr lang="en-US" altLang="zh-CN" sz="3200" smtClean="0">
                <a:ea typeface="宋体" panose="02010600030101010101" pitchFamily="2" charset="-122"/>
              </a:rPr>
              <a:t>IILIAC IV、PEPE、STAR100、ASC、CRAY</a:t>
            </a:r>
            <a:br>
              <a:rPr lang="en-US" altLang="zh-CN" sz="3200" smtClean="0">
                <a:ea typeface="宋体" panose="02010600030101010101" pitchFamily="2" charset="-122"/>
              </a:rPr>
            </a:br>
            <a:r>
              <a:rPr lang="zh-CN" altLang="en-US" sz="3200" smtClean="0">
                <a:solidFill>
                  <a:schemeClr val="tx2"/>
                </a:solidFill>
                <a:ea typeface="宋体" panose="02010600030101010101" pitchFamily="2" charset="-122"/>
              </a:rPr>
              <a:t>字并位串：</a:t>
            </a:r>
            <a:r>
              <a:rPr lang="en-US" altLang="zh-CN" sz="3200" smtClean="0">
                <a:ea typeface="宋体" panose="02010600030101010101" pitchFamily="2" charset="-122"/>
              </a:rPr>
              <a:t>STARAN、MPP、DAP</a:t>
            </a:r>
            <a:endParaRPr lang="zh-CN" altLang="en-US" sz="3200" smtClean="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p:cNvGrpSpPr>
          <p:nvPr/>
        </p:nvGrpSpPr>
        <p:grpSpPr bwMode="auto">
          <a:xfrm>
            <a:off x="611188" y="1125538"/>
            <a:ext cx="7924800" cy="5092700"/>
            <a:chOff x="624" y="192"/>
            <a:chExt cx="4224" cy="1912"/>
          </a:xfrm>
        </p:grpSpPr>
        <p:sp>
          <p:nvSpPr>
            <p:cNvPr id="100355" name="Line 3"/>
            <p:cNvSpPr>
              <a:spLocks noChangeShapeType="1"/>
            </p:cNvSpPr>
            <p:nvPr/>
          </p:nvSpPr>
          <p:spPr bwMode="auto">
            <a:xfrm flipH="1">
              <a:off x="1776" y="840"/>
              <a:ext cx="624"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56" name="Line 4"/>
            <p:cNvSpPr>
              <a:spLocks noChangeShapeType="1"/>
            </p:cNvSpPr>
            <p:nvPr/>
          </p:nvSpPr>
          <p:spPr bwMode="auto">
            <a:xfrm flipH="1">
              <a:off x="624" y="472"/>
              <a:ext cx="0" cy="77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57" name="Line 5"/>
            <p:cNvSpPr>
              <a:spLocks noChangeShapeType="1"/>
            </p:cNvSpPr>
            <p:nvPr/>
          </p:nvSpPr>
          <p:spPr bwMode="auto">
            <a:xfrm>
              <a:off x="624" y="480"/>
              <a:ext cx="422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58" name="Rectangle 6"/>
            <p:cNvSpPr>
              <a:spLocks noChangeArrowheads="1"/>
            </p:cNvSpPr>
            <p:nvPr/>
          </p:nvSpPr>
          <p:spPr bwMode="auto">
            <a:xfrm>
              <a:off x="2400" y="672"/>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0359" name="Rectangle 7"/>
            <p:cNvSpPr>
              <a:spLocks noChangeArrowheads="1"/>
            </p:cNvSpPr>
            <p:nvPr/>
          </p:nvSpPr>
          <p:spPr bwMode="auto">
            <a:xfrm>
              <a:off x="3984" y="76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MM</a:t>
              </a:r>
            </a:p>
          </p:txBody>
        </p:sp>
        <p:sp>
          <p:nvSpPr>
            <p:cNvPr id="100360" name="Line 8"/>
            <p:cNvSpPr>
              <a:spLocks noChangeShapeType="1"/>
            </p:cNvSpPr>
            <p:nvPr/>
          </p:nvSpPr>
          <p:spPr bwMode="auto">
            <a:xfrm flipH="1">
              <a:off x="2880" y="840"/>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61" name="Line 9"/>
            <p:cNvSpPr>
              <a:spLocks noChangeShapeType="1"/>
            </p:cNvSpPr>
            <p:nvPr/>
          </p:nvSpPr>
          <p:spPr bwMode="auto">
            <a:xfrm flipH="1">
              <a:off x="4560" y="1248"/>
              <a:ext cx="2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2" name="Line 10"/>
            <p:cNvSpPr>
              <a:spLocks noChangeShapeType="1"/>
            </p:cNvSpPr>
            <p:nvPr/>
          </p:nvSpPr>
          <p:spPr bwMode="auto">
            <a:xfrm flipH="1">
              <a:off x="4848" y="480"/>
              <a:ext cx="0" cy="76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3" name="Rectangle 11"/>
            <p:cNvSpPr>
              <a:spLocks noChangeArrowheads="1"/>
            </p:cNvSpPr>
            <p:nvPr/>
          </p:nvSpPr>
          <p:spPr bwMode="auto">
            <a:xfrm>
              <a:off x="2400" y="19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IS</a:t>
              </a:r>
            </a:p>
          </p:txBody>
        </p:sp>
        <p:sp>
          <p:nvSpPr>
            <p:cNvPr id="100364" name="Rectangle 12"/>
            <p:cNvSpPr>
              <a:spLocks noChangeArrowheads="1"/>
            </p:cNvSpPr>
            <p:nvPr/>
          </p:nvSpPr>
          <p:spPr bwMode="auto">
            <a:xfrm>
              <a:off x="3120" y="568"/>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DS1</a:t>
              </a:r>
            </a:p>
          </p:txBody>
        </p:sp>
        <p:sp>
          <p:nvSpPr>
            <p:cNvPr id="100365" name="Rectangle 13"/>
            <p:cNvSpPr>
              <a:spLocks noChangeArrowheads="1"/>
            </p:cNvSpPr>
            <p:nvPr/>
          </p:nvSpPr>
          <p:spPr bwMode="auto">
            <a:xfrm>
              <a:off x="2368" y="1768"/>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SIMD</a:t>
              </a:r>
            </a:p>
          </p:txBody>
        </p:sp>
        <p:sp>
          <p:nvSpPr>
            <p:cNvPr id="100366" name="Line 14"/>
            <p:cNvSpPr>
              <a:spLocks noChangeShapeType="1"/>
            </p:cNvSpPr>
            <p:nvPr/>
          </p:nvSpPr>
          <p:spPr bwMode="auto">
            <a:xfrm flipH="1">
              <a:off x="624" y="1224"/>
              <a:ext cx="28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67" name="Rectangle 15"/>
            <p:cNvSpPr>
              <a:spLocks noChangeArrowheads="1"/>
            </p:cNvSpPr>
            <p:nvPr/>
          </p:nvSpPr>
          <p:spPr bwMode="auto">
            <a:xfrm>
              <a:off x="912" y="105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CU</a:t>
              </a:r>
            </a:p>
          </p:txBody>
        </p:sp>
        <p:sp>
          <p:nvSpPr>
            <p:cNvPr id="100368" name="Line 16"/>
            <p:cNvSpPr>
              <a:spLocks noChangeShapeType="1"/>
            </p:cNvSpPr>
            <p:nvPr/>
          </p:nvSpPr>
          <p:spPr bwMode="auto">
            <a:xfrm flipH="1">
              <a:off x="1392" y="1224"/>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69" name="Rectangle 17"/>
            <p:cNvSpPr>
              <a:spLocks noChangeArrowheads="1"/>
            </p:cNvSpPr>
            <p:nvPr/>
          </p:nvSpPr>
          <p:spPr bwMode="auto">
            <a:xfrm>
              <a:off x="2400" y="105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0370" name="Line 18"/>
            <p:cNvSpPr>
              <a:spLocks noChangeShapeType="1"/>
            </p:cNvSpPr>
            <p:nvPr/>
          </p:nvSpPr>
          <p:spPr bwMode="auto">
            <a:xfrm flipH="1">
              <a:off x="2880" y="1224"/>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71" name="Line 19"/>
            <p:cNvSpPr>
              <a:spLocks noChangeShapeType="1"/>
            </p:cNvSpPr>
            <p:nvPr/>
          </p:nvSpPr>
          <p:spPr bwMode="auto">
            <a:xfrm flipH="1">
              <a:off x="1776" y="1608"/>
              <a:ext cx="624"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72" name="Rectangle 20"/>
            <p:cNvSpPr>
              <a:spLocks noChangeArrowheads="1"/>
            </p:cNvSpPr>
            <p:nvPr/>
          </p:nvSpPr>
          <p:spPr bwMode="auto">
            <a:xfrm>
              <a:off x="2400" y="1440"/>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0373" name="Line 21"/>
            <p:cNvSpPr>
              <a:spLocks noChangeShapeType="1"/>
            </p:cNvSpPr>
            <p:nvPr/>
          </p:nvSpPr>
          <p:spPr bwMode="auto">
            <a:xfrm flipH="1">
              <a:off x="2880" y="1608"/>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74" name="Line 22"/>
            <p:cNvSpPr>
              <a:spLocks noChangeShapeType="1"/>
            </p:cNvSpPr>
            <p:nvPr/>
          </p:nvSpPr>
          <p:spPr bwMode="auto">
            <a:xfrm flipH="1">
              <a:off x="1776" y="824"/>
              <a:ext cx="0" cy="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5" name="Rectangle 23"/>
            <p:cNvSpPr>
              <a:spLocks noChangeArrowheads="1"/>
            </p:cNvSpPr>
            <p:nvPr/>
          </p:nvSpPr>
          <p:spPr bwMode="auto">
            <a:xfrm>
              <a:off x="3120" y="94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DS2</a:t>
              </a:r>
            </a:p>
          </p:txBody>
        </p:sp>
        <p:sp>
          <p:nvSpPr>
            <p:cNvPr id="100376" name="Rectangle 24"/>
            <p:cNvSpPr>
              <a:spLocks noChangeArrowheads="1"/>
            </p:cNvSpPr>
            <p:nvPr/>
          </p:nvSpPr>
          <p:spPr bwMode="auto">
            <a:xfrm>
              <a:off x="3120" y="1328"/>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DSn</a:t>
              </a:r>
            </a:p>
          </p:txBody>
        </p:sp>
        <p:sp>
          <p:nvSpPr>
            <p:cNvPr id="100377" name="Rectangle 25"/>
            <p:cNvSpPr>
              <a:spLocks noChangeArrowheads="1"/>
            </p:cNvSpPr>
            <p:nvPr/>
          </p:nvSpPr>
          <p:spPr bwMode="auto">
            <a:xfrm>
              <a:off x="3984" y="1344"/>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MM</a:t>
              </a:r>
            </a:p>
          </p:txBody>
        </p:sp>
        <p:sp>
          <p:nvSpPr>
            <p:cNvPr id="100378" name="Rectangle 26"/>
            <p:cNvSpPr>
              <a:spLocks noChangeArrowheads="1"/>
            </p:cNvSpPr>
            <p:nvPr/>
          </p:nvSpPr>
          <p:spPr bwMode="auto">
            <a:xfrm>
              <a:off x="3888" y="672"/>
              <a:ext cx="672" cy="1104"/>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a:solidFill>
                    <a:schemeClr val="tx2"/>
                  </a:solidFill>
                  <a:latin typeface="Book Antiqua" panose="02040602050305030304" pitchFamily="18" charset="0"/>
                  <a:ea typeface="楷体_GB2312" pitchFamily="49" charset="-122"/>
                </a:rPr>
                <a:t>……</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idx="1"/>
          </p:nvPr>
        </p:nvSpPr>
        <p:spPr>
          <a:xfrm>
            <a:off x="0" y="1196975"/>
            <a:ext cx="8534400" cy="3962400"/>
          </a:xfrm>
        </p:spPr>
        <p:txBody>
          <a:bodyPr/>
          <a:lstStyle/>
          <a:p>
            <a:pPr marL="1044575" lvl="3" indent="-469900" algn="just" eaLnBrk="1" hangingPunct="1"/>
            <a:r>
              <a:rPr lang="en-US" altLang="zh-CN" sz="3200" smtClean="0">
                <a:solidFill>
                  <a:schemeClr val="tx2"/>
                </a:solidFill>
                <a:ea typeface="宋体" panose="02010600030101010101" pitchFamily="2" charset="-122"/>
              </a:rPr>
              <a:t>MISD </a:t>
            </a:r>
            <a:r>
              <a:rPr lang="zh-CN" altLang="en-US" sz="3200" smtClean="0">
                <a:solidFill>
                  <a:schemeClr val="tx2"/>
                </a:solidFill>
                <a:ea typeface="宋体" panose="02010600030101010101" pitchFamily="2" charset="-122"/>
              </a:rPr>
              <a:t>几条指令对同一个数据进行不同处理，实际上不存在</a:t>
            </a:r>
          </a:p>
          <a:p>
            <a:pPr marL="1044575" lvl="3" indent="-469900" algn="just" eaLnBrk="1" hangingPunct="1"/>
            <a:endParaRPr lang="zh-CN" altLang="zh-CN" sz="3200" smtClean="0">
              <a:solidFill>
                <a:schemeClr val="tx2"/>
              </a:solidFill>
              <a:ea typeface="宋体" panose="02010600030101010101" pitchFamily="2" charset="-122"/>
            </a:endParaRPr>
          </a:p>
          <a:p>
            <a:pPr marL="1044575" lvl="3" indent="-469900" algn="just" eaLnBrk="1" hangingPunct="1"/>
            <a:r>
              <a:rPr lang="en-US" altLang="zh-CN" sz="3200" smtClean="0">
                <a:solidFill>
                  <a:schemeClr val="tx2"/>
                </a:solidFill>
                <a:ea typeface="宋体" panose="02010600030101010101" pitchFamily="2" charset="-122"/>
              </a:rPr>
              <a:t>MIMD </a:t>
            </a:r>
            <a:r>
              <a:rPr lang="zh-CN" altLang="en-US" sz="3200" smtClean="0">
                <a:solidFill>
                  <a:schemeClr val="tx2"/>
                </a:solidFill>
                <a:ea typeface="宋体" panose="02010600030101010101" pitchFamily="2" charset="-122"/>
              </a:rPr>
              <a:t>多处理机系统，包括：</a:t>
            </a:r>
            <a:br>
              <a:rPr lang="zh-CN" altLang="en-US" sz="3200" smtClean="0">
                <a:solidFill>
                  <a:schemeClr val="tx2"/>
                </a:solidFill>
                <a:ea typeface="宋体" panose="02010600030101010101" pitchFamily="2" charset="-122"/>
              </a:rPr>
            </a:br>
            <a:r>
              <a:rPr lang="zh-CN" altLang="en-US" sz="3200" smtClean="0">
                <a:solidFill>
                  <a:schemeClr val="tx2"/>
                </a:solidFill>
                <a:ea typeface="宋体" panose="02010600030101010101" pitchFamily="2" charset="-122"/>
              </a:rPr>
              <a:t>紧密偶合：</a:t>
            </a:r>
            <a:r>
              <a:rPr lang="en-US" altLang="zh-CN" sz="3200" smtClean="0">
                <a:ea typeface="宋体" panose="02010600030101010101" pitchFamily="2" charset="-122"/>
              </a:rPr>
              <a:t>IBM3081、IBM3084、UNIVAC-1100/80</a:t>
            </a:r>
            <a:br>
              <a:rPr lang="en-US" altLang="zh-CN" sz="3200" smtClean="0">
                <a:ea typeface="宋体" panose="02010600030101010101" pitchFamily="2" charset="-122"/>
              </a:rPr>
            </a:br>
            <a:r>
              <a:rPr lang="zh-CN" altLang="en-US" sz="3200" smtClean="0">
                <a:solidFill>
                  <a:schemeClr val="tx2"/>
                </a:solidFill>
                <a:ea typeface="宋体" panose="02010600030101010101" pitchFamily="2" charset="-122"/>
              </a:rPr>
              <a:t>松散偶合：</a:t>
            </a:r>
            <a:r>
              <a:rPr lang="en-US" altLang="zh-CN" sz="3200" smtClean="0">
                <a:ea typeface="宋体" panose="02010600030101010101" pitchFamily="2" charset="-122"/>
              </a:rPr>
              <a:t>D-825、Cmmp、CRAY-2</a:t>
            </a:r>
            <a:endParaRPr lang="zh-CN" altLang="en-US" sz="3200" smtClean="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2"/>
          <p:cNvGrpSpPr>
            <a:grpSpLocks/>
          </p:cNvGrpSpPr>
          <p:nvPr/>
        </p:nvGrpSpPr>
        <p:grpSpPr bwMode="auto">
          <a:xfrm>
            <a:off x="684213" y="1295400"/>
            <a:ext cx="8001000" cy="5562600"/>
            <a:chOff x="1056" y="480"/>
            <a:chExt cx="3696" cy="3312"/>
          </a:xfrm>
        </p:grpSpPr>
        <p:sp>
          <p:nvSpPr>
            <p:cNvPr id="102403" name="Line 3"/>
            <p:cNvSpPr>
              <a:spLocks noChangeShapeType="1"/>
            </p:cNvSpPr>
            <p:nvPr/>
          </p:nvSpPr>
          <p:spPr bwMode="auto">
            <a:xfrm flipH="1">
              <a:off x="4464" y="1344"/>
              <a:ext cx="0" cy="336"/>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04" name="Line 4"/>
            <p:cNvSpPr>
              <a:spLocks noChangeShapeType="1"/>
            </p:cNvSpPr>
            <p:nvPr/>
          </p:nvSpPr>
          <p:spPr bwMode="auto">
            <a:xfrm>
              <a:off x="1392" y="768"/>
              <a:ext cx="307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5" name="Rectangle 5"/>
            <p:cNvSpPr>
              <a:spLocks noChangeArrowheads="1"/>
            </p:cNvSpPr>
            <p:nvPr/>
          </p:nvSpPr>
          <p:spPr bwMode="auto">
            <a:xfrm>
              <a:off x="1152" y="1104"/>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MM</a:t>
              </a:r>
            </a:p>
          </p:txBody>
        </p:sp>
        <p:sp>
          <p:nvSpPr>
            <p:cNvPr id="102406" name="Line 6"/>
            <p:cNvSpPr>
              <a:spLocks noChangeShapeType="1"/>
            </p:cNvSpPr>
            <p:nvPr/>
          </p:nvSpPr>
          <p:spPr bwMode="auto">
            <a:xfrm flipH="1">
              <a:off x="1392" y="768"/>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7" name="Rectangle 7"/>
            <p:cNvSpPr>
              <a:spLocks noChangeArrowheads="1"/>
            </p:cNvSpPr>
            <p:nvPr/>
          </p:nvSpPr>
          <p:spPr bwMode="auto">
            <a:xfrm>
              <a:off x="2736" y="48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DS</a:t>
              </a:r>
            </a:p>
          </p:txBody>
        </p:sp>
        <p:sp>
          <p:nvSpPr>
            <p:cNvPr id="102408" name="Rectangle 8"/>
            <p:cNvSpPr>
              <a:spLocks noChangeArrowheads="1"/>
            </p:cNvSpPr>
            <p:nvPr/>
          </p:nvSpPr>
          <p:spPr bwMode="auto">
            <a:xfrm>
              <a:off x="2688" y="3456"/>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MISD</a:t>
              </a:r>
            </a:p>
          </p:txBody>
        </p:sp>
        <p:sp>
          <p:nvSpPr>
            <p:cNvPr id="102409" name="Line 9"/>
            <p:cNvSpPr>
              <a:spLocks noChangeShapeType="1"/>
            </p:cNvSpPr>
            <p:nvPr/>
          </p:nvSpPr>
          <p:spPr bwMode="auto">
            <a:xfrm flipH="1">
              <a:off x="3216" y="1184"/>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10" name="Rectangle 10"/>
            <p:cNvSpPr>
              <a:spLocks noChangeArrowheads="1"/>
            </p:cNvSpPr>
            <p:nvPr/>
          </p:nvSpPr>
          <p:spPr bwMode="auto">
            <a:xfrm>
              <a:off x="4224" y="101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2411" name="Line 11"/>
            <p:cNvSpPr>
              <a:spLocks noChangeShapeType="1"/>
            </p:cNvSpPr>
            <p:nvPr/>
          </p:nvSpPr>
          <p:spPr bwMode="auto">
            <a:xfrm flipH="1">
              <a:off x="1728" y="1184"/>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12" name="Rectangle 12"/>
            <p:cNvSpPr>
              <a:spLocks noChangeArrowheads="1"/>
            </p:cNvSpPr>
            <p:nvPr/>
          </p:nvSpPr>
          <p:spPr bwMode="auto">
            <a:xfrm>
              <a:off x="1968" y="91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IS1</a:t>
              </a:r>
            </a:p>
          </p:txBody>
        </p:sp>
        <p:sp>
          <p:nvSpPr>
            <p:cNvPr id="102413" name="Rectangle 13"/>
            <p:cNvSpPr>
              <a:spLocks noChangeArrowheads="1"/>
            </p:cNvSpPr>
            <p:nvPr/>
          </p:nvSpPr>
          <p:spPr bwMode="auto">
            <a:xfrm>
              <a:off x="2736" y="101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CU</a:t>
              </a:r>
            </a:p>
          </p:txBody>
        </p:sp>
        <p:sp>
          <p:nvSpPr>
            <p:cNvPr id="102414" name="Rectangle 14"/>
            <p:cNvSpPr>
              <a:spLocks noChangeArrowheads="1"/>
            </p:cNvSpPr>
            <p:nvPr/>
          </p:nvSpPr>
          <p:spPr bwMode="auto">
            <a:xfrm>
              <a:off x="1152" y="273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MM</a:t>
              </a:r>
            </a:p>
          </p:txBody>
        </p:sp>
        <p:sp>
          <p:nvSpPr>
            <p:cNvPr id="102415" name="Rectangle 15"/>
            <p:cNvSpPr>
              <a:spLocks noChangeArrowheads="1"/>
            </p:cNvSpPr>
            <p:nvPr/>
          </p:nvSpPr>
          <p:spPr bwMode="auto">
            <a:xfrm>
              <a:off x="1056" y="1008"/>
              <a:ext cx="672" cy="216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a:solidFill>
                    <a:schemeClr val="tx2"/>
                  </a:solidFill>
                  <a:latin typeface="Book Antiqua" panose="02040602050305030304" pitchFamily="18" charset="0"/>
                  <a:ea typeface="楷体_GB2312" pitchFamily="49" charset="-122"/>
                </a:rPr>
                <a:t>……</a:t>
              </a:r>
            </a:p>
          </p:txBody>
        </p:sp>
        <p:sp>
          <p:nvSpPr>
            <p:cNvPr id="102416" name="Line 16"/>
            <p:cNvSpPr>
              <a:spLocks noChangeShapeType="1"/>
            </p:cNvSpPr>
            <p:nvPr/>
          </p:nvSpPr>
          <p:spPr bwMode="auto">
            <a:xfrm flipH="1">
              <a:off x="3216" y="185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17" name="Rectangle 17"/>
            <p:cNvSpPr>
              <a:spLocks noChangeArrowheads="1"/>
            </p:cNvSpPr>
            <p:nvPr/>
          </p:nvSpPr>
          <p:spPr bwMode="auto">
            <a:xfrm>
              <a:off x="4224" y="168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2418" name="Line 18"/>
            <p:cNvSpPr>
              <a:spLocks noChangeShapeType="1"/>
            </p:cNvSpPr>
            <p:nvPr/>
          </p:nvSpPr>
          <p:spPr bwMode="auto">
            <a:xfrm flipH="1">
              <a:off x="1728" y="185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19" name="Rectangle 19"/>
            <p:cNvSpPr>
              <a:spLocks noChangeArrowheads="1"/>
            </p:cNvSpPr>
            <p:nvPr/>
          </p:nvSpPr>
          <p:spPr bwMode="auto">
            <a:xfrm>
              <a:off x="1968" y="158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IS1</a:t>
              </a:r>
            </a:p>
          </p:txBody>
        </p:sp>
        <p:sp>
          <p:nvSpPr>
            <p:cNvPr id="102420" name="Rectangle 20"/>
            <p:cNvSpPr>
              <a:spLocks noChangeArrowheads="1"/>
            </p:cNvSpPr>
            <p:nvPr/>
          </p:nvSpPr>
          <p:spPr bwMode="auto">
            <a:xfrm>
              <a:off x="2736" y="168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CU</a:t>
              </a:r>
            </a:p>
          </p:txBody>
        </p:sp>
        <p:sp>
          <p:nvSpPr>
            <p:cNvPr id="102421" name="Line 21"/>
            <p:cNvSpPr>
              <a:spLocks noChangeShapeType="1"/>
            </p:cNvSpPr>
            <p:nvPr/>
          </p:nvSpPr>
          <p:spPr bwMode="auto">
            <a:xfrm flipH="1">
              <a:off x="3216" y="3008"/>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22" name="Rectangle 22"/>
            <p:cNvSpPr>
              <a:spLocks noChangeArrowheads="1"/>
            </p:cNvSpPr>
            <p:nvPr/>
          </p:nvSpPr>
          <p:spPr bwMode="auto">
            <a:xfrm>
              <a:off x="4224" y="2840"/>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2423" name="Line 23"/>
            <p:cNvSpPr>
              <a:spLocks noChangeShapeType="1"/>
            </p:cNvSpPr>
            <p:nvPr/>
          </p:nvSpPr>
          <p:spPr bwMode="auto">
            <a:xfrm flipH="1">
              <a:off x="1728" y="3008"/>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24" name="Rectangle 24"/>
            <p:cNvSpPr>
              <a:spLocks noChangeArrowheads="1"/>
            </p:cNvSpPr>
            <p:nvPr/>
          </p:nvSpPr>
          <p:spPr bwMode="auto">
            <a:xfrm>
              <a:off x="1968" y="273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IS1</a:t>
              </a:r>
            </a:p>
          </p:txBody>
        </p:sp>
        <p:sp>
          <p:nvSpPr>
            <p:cNvPr id="102425" name="Rectangle 25"/>
            <p:cNvSpPr>
              <a:spLocks noChangeArrowheads="1"/>
            </p:cNvSpPr>
            <p:nvPr/>
          </p:nvSpPr>
          <p:spPr bwMode="auto">
            <a:xfrm>
              <a:off x="2736" y="2839"/>
              <a:ext cx="480" cy="337"/>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CU</a:t>
              </a:r>
            </a:p>
          </p:txBody>
        </p:sp>
        <p:sp>
          <p:nvSpPr>
            <p:cNvPr id="102426" name="Line 26"/>
            <p:cNvSpPr>
              <a:spLocks noChangeShapeType="1"/>
            </p:cNvSpPr>
            <p:nvPr/>
          </p:nvSpPr>
          <p:spPr bwMode="auto">
            <a:xfrm flipH="1">
              <a:off x="4464" y="2016"/>
              <a:ext cx="0" cy="2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27" name="Line 27"/>
            <p:cNvSpPr>
              <a:spLocks noChangeShapeType="1"/>
            </p:cNvSpPr>
            <p:nvPr/>
          </p:nvSpPr>
          <p:spPr bwMode="auto">
            <a:xfrm flipH="1">
              <a:off x="4464" y="2592"/>
              <a:ext cx="0" cy="2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28" name="Rectangle 28"/>
            <p:cNvSpPr>
              <a:spLocks noChangeArrowheads="1"/>
            </p:cNvSpPr>
            <p:nvPr/>
          </p:nvSpPr>
          <p:spPr bwMode="auto">
            <a:xfrm>
              <a:off x="4224" y="216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a:solidFill>
                    <a:schemeClr val="tx2"/>
                  </a:solidFill>
                  <a:latin typeface="Book Antiqua" panose="02040602050305030304" pitchFamily="18" charset="0"/>
                  <a:ea typeface="楷体_GB2312" pitchFamily="49" charset="-122"/>
                </a:rPr>
                <a:t>……</a:t>
              </a:r>
            </a:p>
          </p:txBody>
        </p:sp>
        <p:sp>
          <p:nvSpPr>
            <p:cNvPr id="102429" name="Rectangle 29"/>
            <p:cNvSpPr>
              <a:spLocks noChangeArrowheads="1"/>
            </p:cNvSpPr>
            <p:nvPr/>
          </p:nvSpPr>
          <p:spPr bwMode="auto">
            <a:xfrm>
              <a:off x="2736" y="2208"/>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a:solidFill>
                    <a:schemeClr val="tx2"/>
                  </a:solidFill>
                  <a:latin typeface="Book Antiqua" panose="02040602050305030304" pitchFamily="18" charset="0"/>
                  <a:ea typeface="楷体_GB2312" pitchFamily="49" charset="-122"/>
                </a:rPr>
                <a:t>……</a:t>
              </a:r>
            </a:p>
          </p:txBody>
        </p:sp>
        <p:sp>
          <p:nvSpPr>
            <p:cNvPr id="102430" name="Line 30"/>
            <p:cNvSpPr>
              <a:spLocks noChangeShapeType="1"/>
            </p:cNvSpPr>
            <p:nvPr/>
          </p:nvSpPr>
          <p:spPr bwMode="auto">
            <a:xfrm flipH="1">
              <a:off x="4464" y="768"/>
              <a:ext cx="0" cy="2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31" name="Line 31"/>
            <p:cNvSpPr>
              <a:spLocks noChangeShapeType="1"/>
            </p:cNvSpPr>
            <p:nvPr/>
          </p:nvSpPr>
          <p:spPr bwMode="auto">
            <a:xfrm flipH="1" flipV="1">
              <a:off x="1392" y="3408"/>
              <a:ext cx="307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2" name="Line 32"/>
            <p:cNvSpPr>
              <a:spLocks noChangeShapeType="1"/>
            </p:cNvSpPr>
            <p:nvPr/>
          </p:nvSpPr>
          <p:spPr bwMode="auto">
            <a:xfrm flipV="1">
              <a:off x="4464" y="3168"/>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3" name="Line 33"/>
            <p:cNvSpPr>
              <a:spLocks noChangeShapeType="1"/>
            </p:cNvSpPr>
            <p:nvPr/>
          </p:nvSpPr>
          <p:spPr bwMode="auto">
            <a:xfrm flipV="1">
              <a:off x="1392" y="3168"/>
              <a:ext cx="0" cy="2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3"/>
          <p:cNvSpPr txBox="1">
            <a:spLocks noChangeArrowheads="1"/>
          </p:cNvSpPr>
          <p:nvPr/>
        </p:nvSpPr>
        <p:spPr bwMode="auto">
          <a:xfrm>
            <a:off x="0" y="1125538"/>
            <a:ext cx="914400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spcBef>
                <a:spcPct val="50000"/>
              </a:spcBef>
              <a:buFont typeface="Arial" panose="020B0604020202020204" pitchFamily="34" charset="0"/>
              <a:buNone/>
            </a:pPr>
            <a:r>
              <a:rPr lang="zh-CN" altLang="en-US" sz="3600" b="1">
                <a:solidFill>
                  <a:schemeClr val="tx2"/>
                </a:solidFill>
                <a:latin typeface="Tahoma" panose="020B0604030504040204" pitchFamily="34" charset="0"/>
                <a:ea typeface="黑体" panose="02010609060101010101" pitchFamily="49" charset="-122"/>
              </a:rPr>
              <a:t>并行性概念和并行性的级别：</a:t>
            </a:r>
          </a:p>
          <a:p>
            <a:pPr>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并行性：</a:t>
            </a:r>
          </a:p>
          <a:p>
            <a:pPr>
              <a:lnSpc>
                <a:spcPct val="80000"/>
              </a:lnSpc>
              <a:buFont typeface="Arial" panose="020B0604020202020204" pitchFamily="34" charset="0"/>
              <a:buNone/>
            </a:pPr>
            <a:r>
              <a:rPr lang="zh-CN" altLang="en-US">
                <a:solidFill>
                  <a:srgbClr val="0000CC"/>
                </a:solidFill>
                <a:latin typeface="Book Antiqua" panose="02040602050305030304" pitchFamily="18" charset="0"/>
                <a:ea typeface="楷体_GB2312" pitchFamily="49" charset="-122"/>
              </a:rPr>
              <a:t>只要在同一时刻或是同一时间间隔内完成两种或两种以上的性质相同或不同的工作，它们在时间上能相互重叠，都体现了并行性。</a:t>
            </a:r>
            <a:r>
              <a:rPr lang="zh-CN" altLang="en-US">
                <a:solidFill>
                  <a:schemeClr val="tx2"/>
                </a:solidFill>
                <a:latin typeface="Book Antiqua" panose="02040602050305030304" pitchFamily="18" charset="0"/>
                <a:ea typeface="楷体_GB2312" pitchFamily="49" charset="-122"/>
              </a:rPr>
              <a:t>所以并行性实际上包括了同时性和并发性。</a:t>
            </a:r>
          </a:p>
          <a:p>
            <a:pPr>
              <a:spcBef>
                <a:spcPct val="50000"/>
              </a:spcBef>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同时性：</a:t>
            </a:r>
            <a:r>
              <a:rPr lang="zh-CN" altLang="en-US">
                <a:solidFill>
                  <a:srgbClr val="0000CC"/>
                </a:solidFill>
                <a:latin typeface="Book Antiqua" panose="02040602050305030304" pitchFamily="18" charset="0"/>
                <a:ea typeface="楷体_GB2312" pitchFamily="49" charset="-122"/>
              </a:rPr>
              <a:t>(</a:t>
            </a:r>
            <a:r>
              <a:rPr lang="en-US" altLang="zh-CN">
                <a:solidFill>
                  <a:srgbClr val="0000CC"/>
                </a:solidFill>
                <a:latin typeface="Book Antiqua" panose="02040602050305030304" pitchFamily="18" charset="0"/>
                <a:ea typeface="楷体_GB2312" pitchFamily="49" charset="-122"/>
              </a:rPr>
              <a:t>Simultaneity)-</a:t>
            </a:r>
            <a:r>
              <a:rPr lang="zh-CN" altLang="en-US">
                <a:solidFill>
                  <a:srgbClr val="0000CC"/>
                </a:solidFill>
                <a:latin typeface="Book Antiqua" panose="02040602050305030304" pitchFamily="18" charset="0"/>
                <a:ea typeface="楷体_GB2312" pitchFamily="49" charset="-122"/>
              </a:rPr>
              <a:t>指的是两个或多个事件在同一时刻发生</a:t>
            </a:r>
            <a:r>
              <a:rPr lang="zh-CN" altLang="en-US">
                <a:solidFill>
                  <a:schemeClr val="tx1"/>
                </a:solidFill>
                <a:latin typeface="Book Antiqua" panose="02040602050305030304" pitchFamily="18" charset="0"/>
                <a:ea typeface="楷体_GB2312" pitchFamily="49" charset="-122"/>
              </a:rPr>
              <a:t>。</a:t>
            </a:r>
          </a:p>
          <a:p>
            <a:pPr>
              <a:spcBef>
                <a:spcPct val="50000"/>
              </a:spcBef>
              <a:buFont typeface="Arial" panose="020B0604020202020204" pitchFamily="34" charset="0"/>
              <a:buNone/>
            </a:pPr>
            <a:r>
              <a:rPr lang="zh-CN" altLang="en-US">
                <a:solidFill>
                  <a:schemeClr val="tx2"/>
                </a:solidFill>
                <a:latin typeface="Book Antiqua" panose="02040602050305030304" pitchFamily="18" charset="0"/>
                <a:ea typeface="楷体_GB2312" pitchFamily="49" charset="-122"/>
              </a:rPr>
              <a:t>并发性：</a:t>
            </a:r>
            <a:r>
              <a:rPr lang="zh-CN" altLang="en-US">
                <a:solidFill>
                  <a:srgbClr val="0000CC"/>
                </a:solidFill>
                <a:latin typeface="Book Antiqua" panose="02040602050305030304" pitchFamily="18" charset="0"/>
                <a:ea typeface="楷体_GB2312" pitchFamily="49" charset="-122"/>
              </a:rPr>
              <a:t>(</a:t>
            </a:r>
            <a:r>
              <a:rPr lang="en-US" altLang="zh-CN">
                <a:solidFill>
                  <a:srgbClr val="0000CC"/>
                </a:solidFill>
                <a:latin typeface="Book Antiqua" panose="02040602050305030304" pitchFamily="18" charset="0"/>
                <a:ea typeface="楷体_GB2312" pitchFamily="49" charset="-122"/>
              </a:rPr>
              <a:t>Concurrency)-</a:t>
            </a:r>
            <a:r>
              <a:rPr lang="zh-CN" altLang="en-US">
                <a:solidFill>
                  <a:srgbClr val="0000CC"/>
                </a:solidFill>
                <a:latin typeface="Book Antiqua" panose="02040602050305030304" pitchFamily="18" charset="0"/>
                <a:ea typeface="楷体_GB2312" pitchFamily="49" charset="-122"/>
              </a:rPr>
              <a:t>指的是两个或多个事件在同一时间间隔内发生。</a:t>
            </a:r>
          </a:p>
        </p:txBody>
      </p:sp>
      <p:sp>
        <p:nvSpPr>
          <p:cNvPr id="84995"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a:solidFill>
                  <a:schemeClr val="bg1"/>
                </a:solidFill>
                <a:ea typeface="宋体" panose="02010600030101010101" pitchFamily="2" charset="-122"/>
              </a:rPr>
              <a:t>系统结构中的并行性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Group 2"/>
          <p:cNvGrpSpPr>
            <a:grpSpLocks/>
          </p:cNvGrpSpPr>
          <p:nvPr/>
        </p:nvGrpSpPr>
        <p:grpSpPr bwMode="auto">
          <a:xfrm>
            <a:off x="539750" y="1196975"/>
            <a:ext cx="8077200" cy="5410200"/>
            <a:chOff x="432" y="624"/>
            <a:chExt cx="4944" cy="3120"/>
          </a:xfrm>
        </p:grpSpPr>
        <p:sp>
          <p:nvSpPr>
            <p:cNvPr id="103427" name="Rectangle 3"/>
            <p:cNvSpPr>
              <a:spLocks noChangeArrowheads="1"/>
            </p:cNvSpPr>
            <p:nvPr/>
          </p:nvSpPr>
          <p:spPr bwMode="auto">
            <a:xfrm>
              <a:off x="1200" y="81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MM</a:t>
              </a:r>
            </a:p>
          </p:txBody>
        </p:sp>
        <p:sp>
          <p:nvSpPr>
            <p:cNvPr id="103428" name="Rectangle 4"/>
            <p:cNvSpPr>
              <a:spLocks noChangeArrowheads="1"/>
            </p:cNvSpPr>
            <p:nvPr/>
          </p:nvSpPr>
          <p:spPr bwMode="auto">
            <a:xfrm>
              <a:off x="2736" y="3408"/>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MIMD</a:t>
              </a:r>
            </a:p>
          </p:txBody>
        </p:sp>
        <p:sp>
          <p:nvSpPr>
            <p:cNvPr id="103429" name="Line 5"/>
            <p:cNvSpPr>
              <a:spLocks noChangeShapeType="1"/>
            </p:cNvSpPr>
            <p:nvPr/>
          </p:nvSpPr>
          <p:spPr bwMode="auto">
            <a:xfrm flipH="1">
              <a:off x="3264" y="89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30" name="Rectangle 6"/>
            <p:cNvSpPr>
              <a:spLocks noChangeArrowheads="1"/>
            </p:cNvSpPr>
            <p:nvPr/>
          </p:nvSpPr>
          <p:spPr bwMode="auto">
            <a:xfrm>
              <a:off x="4272" y="72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PU</a:t>
              </a:r>
            </a:p>
          </p:txBody>
        </p:sp>
        <p:sp>
          <p:nvSpPr>
            <p:cNvPr id="103431" name="Line 7"/>
            <p:cNvSpPr>
              <a:spLocks noChangeShapeType="1"/>
            </p:cNvSpPr>
            <p:nvPr/>
          </p:nvSpPr>
          <p:spPr bwMode="auto">
            <a:xfrm flipH="1">
              <a:off x="1776" y="89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32" name="Rectangle 8"/>
            <p:cNvSpPr>
              <a:spLocks noChangeArrowheads="1"/>
            </p:cNvSpPr>
            <p:nvPr/>
          </p:nvSpPr>
          <p:spPr bwMode="auto">
            <a:xfrm>
              <a:off x="2016" y="62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IS1</a:t>
              </a:r>
            </a:p>
          </p:txBody>
        </p:sp>
        <p:sp>
          <p:nvSpPr>
            <p:cNvPr id="103433" name="Rectangle 9"/>
            <p:cNvSpPr>
              <a:spLocks noChangeArrowheads="1"/>
            </p:cNvSpPr>
            <p:nvPr/>
          </p:nvSpPr>
          <p:spPr bwMode="auto">
            <a:xfrm>
              <a:off x="2784" y="72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CU</a:t>
              </a:r>
            </a:p>
          </p:txBody>
        </p:sp>
        <p:sp>
          <p:nvSpPr>
            <p:cNvPr id="103434" name="Rectangle 10"/>
            <p:cNvSpPr>
              <a:spLocks noChangeArrowheads="1"/>
            </p:cNvSpPr>
            <p:nvPr/>
          </p:nvSpPr>
          <p:spPr bwMode="auto">
            <a:xfrm>
              <a:off x="1200" y="244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MM</a:t>
              </a:r>
            </a:p>
          </p:txBody>
        </p:sp>
        <p:sp>
          <p:nvSpPr>
            <p:cNvPr id="103435" name="Rectangle 11"/>
            <p:cNvSpPr>
              <a:spLocks noChangeArrowheads="1"/>
            </p:cNvSpPr>
            <p:nvPr/>
          </p:nvSpPr>
          <p:spPr bwMode="auto">
            <a:xfrm>
              <a:off x="1056" y="720"/>
              <a:ext cx="720" cy="216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sz="2800">
                  <a:solidFill>
                    <a:schemeClr val="tx2"/>
                  </a:solidFill>
                  <a:latin typeface="Book Antiqua" panose="02040602050305030304" pitchFamily="18" charset="0"/>
                  <a:ea typeface="楷体_GB2312" pitchFamily="49" charset="-122"/>
                </a:rPr>
                <a:t>……</a:t>
              </a:r>
            </a:p>
          </p:txBody>
        </p:sp>
        <p:sp>
          <p:nvSpPr>
            <p:cNvPr id="103436" name="Line 12"/>
            <p:cNvSpPr>
              <a:spLocks noChangeShapeType="1"/>
            </p:cNvSpPr>
            <p:nvPr/>
          </p:nvSpPr>
          <p:spPr bwMode="auto">
            <a:xfrm flipH="1">
              <a:off x="3264" y="1568"/>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37" name="Rectangle 13"/>
            <p:cNvSpPr>
              <a:spLocks noChangeArrowheads="1"/>
            </p:cNvSpPr>
            <p:nvPr/>
          </p:nvSpPr>
          <p:spPr bwMode="auto">
            <a:xfrm>
              <a:off x="4272" y="1400"/>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PU</a:t>
              </a:r>
            </a:p>
          </p:txBody>
        </p:sp>
        <p:sp>
          <p:nvSpPr>
            <p:cNvPr id="103438" name="Line 14"/>
            <p:cNvSpPr>
              <a:spLocks noChangeShapeType="1"/>
            </p:cNvSpPr>
            <p:nvPr/>
          </p:nvSpPr>
          <p:spPr bwMode="auto">
            <a:xfrm flipH="1">
              <a:off x="1776" y="1568"/>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39" name="Rectangle 15"/>
            <p:cNvSpPr>
              <a:spLocks noChangeArrowheads="1"/>
            </p:cNvSpPr>
            <p:nvPr/>
          </p:nvSpPr>
          <p:spPr bwMode="auto">
            <a:xfrm>
              <a:off x="2016" y="129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IS1</a:t>
              </a:r>
            </a:p>
          </p:txBody>
        </p:sp>
        <p:sp>
          <p:nvSpPr>
            <p:cNvPr id="103440" name="Rectangle 16"/>
            <p:cNvSpPr>
              <a:spLocks noChangeArrowheads="1"/>
            </p:cNvSpPr>
            <p:nvPr/>
          </p:nvSpPr>
          <p:spPr bwMode="auto">
            <a:xfrm>
              <a:off x="2784" y="1400"/>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CU</a:t>
              </a:r>
            </a:p>
          </p:txBody>
        </p:sp>
        <p:sp>
          <p:nvSpPr>
            <p:cNvPr id="103441" name="Line 17"/>
            <p:cNvSpPr>
              <a:spLocks noChangeShapeType="1"/>
            </p:cNvSpPr>
            <p:nvPr/>
          </p:nvSpPr>
          <p:spPr bwMode="auto">
            <a:xfrm flipH="1">
              <a:off x="3264" y="2720"/>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42" name="Rectangle 18"/>
            <p:cNvSpPr>
              <a:spLocks noChangeArrowheads="1"/>
            </p:cNvSpPr>
            <p:nvPr/>
          </p:nvSpPr>
          <p:spPr bwMode="auto">
            <a:xfrm>
              <a:off x="4272" y="2552"/>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PU</a:t>
              </a:r>
            </a:p>
          </p:txBody>
        </p:sp>
        <p:sp>
          <p:nvSpPr>
            <p:cNvPr id="103443" name="Line 19"/>
            <p:cNvSpPr>
              <a:spLocks noChangeShapeType="1"/>
            </p:cNvSpPr>
            <p:nvPr/>
          </p:nvSpPr>
          <p:spPr bwMode="auto">
            <a:xfrm flipH="1">
              <a:off x="1776" y="2720"/>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44" name="Rectangle 20"/>
            <p:cNvSpPr>
              <a:spLocks noChangeArrowheads="1"/>
            </p:cNvSpPr>
            <p:nvPr/>
          </p:nvSpPr>
          <p:spPr bwMode="auto">
            <a:xfrm>
              <a:off x="2016" y="2448"/>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IS1</a:t>
              </a:r>
            </a:p>
          </p:txBody>
        </p:sp>
        <p:sp>
          <p:nvSpPr>
            <p:cNvPr id="103445" name="Rectangle 21"/>
            <p:cNvSpPr>
              <a:spLocks noChangeArrowheads="1"/>
            </p:cNvSpPr>
            <p:nvPr/>
          </p:nvSpPr>
          <p:spPr bwMode="auto">
            <a:xfrm>
              <a:off x="2784" y="2551"/>
              <a:ext cx="480" cy="337"/>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CU</a:t>
              </a:r>
            </a:p>
          </p:txBody>
        </p:sp>
        <p:sp>
          <p:nvSpPr>
            <p:cNvPr id="103446" name="Rectangle 22"/>
            <p:cNvSpPr>
              <a:spLocks noChangeArrowheads="1"/>
            </p:cNvSpPr>
            <p:nvPr/>
          </p:nvSpPr>
          <p:spPr bwMode="auto">
            <a:xfrm>
              <a:off x="4272" y="1872"/>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sz="2800">
                  <a:solidFill>
                    <a:schemeClr val="tx2"/>
                  </a:solidFill>
                  <a:latin typeface="Book Antiqua" panose="02040602050305030304" pitchFamily="18" charset="0"/>
                  <a:ea typeface="楷体_GB2312" pitchFamily="49" charset="-122"/>
                </a:rPr>
                <a:t>……</a:t>
              </a:r>
            </a:p>
          </p:txBody>
        </p:sp>
        <p:sp>
          <p:nvSpPr>
            <p:cNvPr id="103447" name="Rectangle 23"/>
            <p:cNvSpPr>
              <a:spLocks noChangeArrowheads="1"/>
            </p:cNvSpPr>
            <p:nvPr/>
          </p:nvSpPr>
          <p:spPr bwMode="auto">
            <a:xfrm>
              <a:off x="2784" y="192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sz="2800">
                  <a:solidFill>
                    <a:schemeClr val="tx2"/>
                  </a:solidFill>
                  <a:latin typeface="Book Antiqua" panose="02040602050305030304" pitchFamily="18" charset="0"/>
                  <a:ea typeface="楷体_GB2312" pitchFamily="49" charset="-122"/>
                </a:rPr>
                <a:t>……</a:t>
              </a:r>
            </a:p>
          </p:txBody>
        </p:sp>
        <p:sp>
          <p:nvSpPr>
            <p:cNvPr id="103448" name="Line 24"/>
            <p:cNvSpPr>
              <a:spLocks noChangeShapeType="1"/>
            </p:cNvSpPr>
            <p:nvPr/>
          </p:nvSpPr>
          <p:spPr bwMode="auto">
            <a:xfrm flipH="1" flipV="1">
              <a:off x="432" y="3312"/>
              <a:ext cx="494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9" name="Line 25"/>
            <p:cNvSpPr>
              <a:spLocks noChangeShapeType="1"/>
            </p:cNvSpPr>
            <p:nvPr/>
          </p:nvSpPr>
          <p:spPr bwMode="auto">
            <a:xfrm flipV="1">
              <a:off x="5376" y="912"/>
              <a:ext cx="0" cy="2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0" name="Line 26"/>
            <p:cNvSpPr>
              <a:spLocks noChangeShapeType="1"/>
            </p:cNvSpPr>
            <p:nvPr/>
          </p:nvSpPr>
          <p:spPr bwMode="auto">
            <a:xfrm flipV="1">
              <a:off x="432" y="912"/>
              <a:ext cx="0" cy="2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1" name="Line 27"/>
            <p:cNvSpPr>
              <a:spLocks noChangeShapeType="1"/>
            </p:cNvSpPr>
            <p:nvPr/>
          </p:nvSpPr>
          <p:spPr bwMode="auto">
            <a:xfrm flipH="1">
              <a:off x="432" y="896"/>
              <a:ext cx="624"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52" name="Line 28"/>
            <p:cNvSpPr>
              <a:spLocks noChangeShapeType="1"/>
            </p:cNvSpPr>
            <p:nvPr/>
          </p:nvSpPr>
          <p:spPr bwMode="auto">
            <a:xfrm flipH="1">
              <a:off x="4752" y="896"/>
              <a:ext cx="62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3" name="Line 29"/>
            <p:cNvSpPr>
              <a:spLocks noChangeShapeType="1"/>
            </p:cNvSpPr>
            <p:nvPr/>
          </p:nvSpPr>
          <p:spPr bwMode="auto">
            <a:xfrm flipH="1">
              <a:off x="4752" y="1568"/>
              <a:ext cx="48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4" name="Line 30"/>
            <p:cNvSpPr>
              <a:spLocks noChangeShapeType="1"/>
            </p:cNvSpPr>
            <p:nvPr/>
          </p:nvSpPr>
          <p:spPr bwMode="auto">
            <a:xfrm flipV="1">
              <a:off x="5232" y="1584"/>
              <a:ext cx="0" cy="158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5" name="Line 31"/>
            <p:cNvSpPr>
              <a:spLocks noChangeShapeType="1"/>
            </p:cNvSpPr>
            <p:nvPr/>
          </p:nvSpPr>
          <p:spPr bwMode="auto">
            <a:xfrm flipH="1" flipV="1">
              <a:off x="576" y="3168"/>
              <a:ext cx="465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6" name="Line 32"/>
            <p:cNvSpPr>
              <a:spLocks noChangeShapeType="1"/>
            </p:cNvSpPr>
            <p:nvPr/>
          </p:nvSpPr>
          <p:spPr bwMode="auto">
            <a:xfrm flipV="1">
              <a:off x="576" y="1584"/>
              <a:ext cx="0" cy="158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7" name="Line 33"/>
            <p:cNvSpPr>
              <a:spLocks noChangeShapeType="1"/>
            </p:cNvSpPr>
            <p:nvPr/>
          </p:nvSpPr>
          <p:spPr bwMode="auto">
            <a:xfrm flipH="1">
              <a:off x="576" y="1568"/>
              <a:ext cx="480"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58" name="Rectangle 34"/>
            <p:cNvSpPr>
              <a:spLocks noChangeArrowheads="1"/>
            </p:cNvSpPr>
            <p:nvPr/>
          </p:nvSpPr>
          <p:spPr bwMode="auto">
            <a:xfrm>
              <a:off x="4752" y="62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DS1</a:t>
              </a:r>
            </a:p>
          </p:txBody>
        </p:sp>
        <p:sp>
          <p:nvSpPr>
            <p:cNvPr id="103459" name="Rectangle 35"/>
            <p:cNvSpPr>
              <a:spLocks noChangeArrowheads="1"/>
            </p:cNvSpPr>
            <p:nvPr/>
          </p:nvSpPr>
          <p:spPr bwMode="auto">
            <a:xfrm>
              <a:off x="4752" y="129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DS2</a:t>
              </a:r>
            </a:p>
          </p:txBody>
        </p:sp>
        <p:sp>
          <p:nvSpPr>
            <p:cNvPr id="103460" name="Line 36"/>
            <p:cNvSpPr>
              <a:spLocks noChangeShapeType="1"/>
            </p:cNvSpPr>
            <p:nvPr/>
          </p:nvSpPr>
          <p:spPr bwMode="auto">
            <a:xfrm flipH="1">
              <a:off x="4752" y="2720"/>
              <a:ext cx="33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1" name="Line 37"/>
            <p:cNvSpPr>
              <a:spLocks noChangeShapeType="1"/>
            </p:cNvSpPr>
            <p:nvPr/>
          </p:nvSpPr>
          <p:spPr bwMode="auto">
            <a:xfrm flipH="1">
              <a:off x="720" y="2720"/>
              <a:ext cx="336"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62" name="Line 38"/>
            <p:cNvSpPr>
              <a:spLocks noChangeShapeType="1"/>
            </p:cNvSpPr>
            <p:nvPr/>
          </p:nvSpPr>
          <p:spPr bwMode="auto">
            <a:xfrm flipV="1">
              <a:off x="720" y="2736"/>
              <a:ext cx="0" cy="2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3" name="Line 39"/>
            <p:cNvSpPr>
              <a:spLocks noChangeShapeType="1"/>
            </p:cNvSpPr>
            <p:nvPr/>
          </p:nvSpPr>
          <p:spPr bwMode="auto">
            <a:xfrm flipH="1" flipV="1">
              <a:off x="720" y="3024"/>
              <a:ext cx="436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4" name="Line 40"/>
            <p:cNvSpPr>
              <a:spLocks noChangeShapeType="1"/>
            </p:cNvSpPr>
            <p:nvPr/>
          </p:nvSpPr>
          <p:spPr bwMode="auto">
            <a:xfrm flipV="1">
              <a:off x="5088" y="2736"/>
              <a:ext cx="0" cy="2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5" name="Rectangle 41"/>
            <p:cNvSpPr>
              <a:spLocks noChangeArrowheads="1"/>
            </p:cNvSpPr>
            <p:nvPr/>
          </p:nvSpPr>
          <p:spPr bwMode="auto">
            <a:xfrm>
              <a:off x="4752" y="2448"/>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DSn</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0" y="1268413"/>
            <a:ext cx="9144000" cy="5943600"/>
          </a:xfrm>
        </p:spPr>
        <p:txBody>
          <a:bodyPr/>
          <a:lstStyle/>
          <a:p>
            <a:pPr marL="1138238" lvl="3" indent="-469900" eaLnBrk="1" hangingPunct="1">
              <a:lnSpc>
                <a:spcPct val="90000"/>
              </a:lnSpc>
            </a:pPr>
            <a:r>
              <a:rPr lang="en-US" altLang="zh-CN" sz="3200" smtClean="0">
                <a:solidFill>
                  <a:schemeClr val="tx2"/>
                </a:solidFill>
                <a:ea typeface="宋体" panose="02010600030101010101" pitchFamily="2" charset="-122"/>
              </a:rPr>
              <a:t>Flynn</a:t>
            </a:r>
            <a:r>
              <a:rPr lang="zh-CN" altLang="en-US" sz="3200" smtClean="0">
                <a:solidFill>
                  <a:schemeClr val="tx2"/>
                </a:solidFill>
                <a:ea typeface="宋体" panose="02010600030101010101" pitchFamily="2" charset="-122"/>
              </a:rPr>
              <a:t>分类法得到广泛应用</a:t>
            </a:r>
            <a:br>
              <a:rPr lang="zh-CN" altLang="en-US" sz="3200" smtClean="0">
                <a:solidFill>
                  <a:schemeClr val="tx2"/>
                </a:solidFill>
                <a:ea typeface="宋体" panose="02010600030101010101" pitchFamily="2" charset="-122"/>
              </a:rPr>
            </a:br>
            <a:r>
              <a:rPr lang="en-US" altLang="zh-CN" sz="3200" smtClean="0">
                <a:ea typeface="宋体" panose="02010600030101010101" pitchFamily="2" charset="-122"/>
              </a:rPr>
              <a:t>SIMD、MIMD、SPMD…</a:t>
            </a:r>
            <a:endParaRPr lang="zh-CN" altLang="en-US" sz="3200" smtClean="0">
              <a:ea typeface="宋体" panose="02010600030101010101" pitchFamily="2" charset="-122"/>
            </a:endParaRPr>
          </a:p>
          <a:p>
            <a:pPr marL="1138238" lvl="3" indent="-469900" eaLnBrk="1" hangingPunct="1">
              <a:lnSpc>
                <a:spcPct val="90000"/>
              </a:lnSpc>
            </a:pPr>
            <a:r>
              <a:rPr lang="zh-CN" altLang="en-US" sz="3200" smtClean="0">
                <a:solidFill>
                  <a:schemeClr val="tx2"/>
                </a:solidFill>
                <a:ea typeface="宋体" panose="02010600030101010101" pitchFamily="2" charset="-122"/>
              </a:rPr>
              <a:t>主要缺点：</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(1) 分类太粗：例如，</a:t>
            </a:r>
            <a:br>
              <a:rPr lang="zh-CN" altLang="en-US" sz="3200" smtClean="0">
                <a:ea typeface="宋体" panose="02010600030101010101" pitchFamily="2" charset="-122"/>
              </a:rPr>
            </a:br>
            <a:r>
              <a:rPr lang="zh-CN" altLang="en-US" sz="3200" smtClean="0">
                <a:ea typeface="宋体" panose="02010600030101010101" pitchFamily="2" charset="-122"/>
              </a:rPr>
              <a:t>	</a:t>
            </a:r>
            <a:r>
              <a:rPr lang="zh-CN" altLang="en-US" sz="3000" smtClean="0">
                <a:ea typeface="宋体" panose="02010600030101010101" pitchFamily="2" charset="-122"/>
              </a:rPr>
              <a:t>在</a:t>
            </a:r>
            <a:r>
              <a:rPr lang="en-US" altLang="zh-CN" sz="3000" smtClean="0">
                <a:ea typeface="宋体" panose="02010600030101010101" pitchFamily="2" charset="-122"/>
              </a:rPr>
              <a:t>SIMD</a:t>
            </a:r>
            <a:r>
              <a:rPr lang="zh-CN" altLang="en-US" sz="3000" smtClean="0">
                <a:ea typeface="宋体" panose="02010600030101010101" pitchFamily="2" charset="-122"/>
              </a:rPr>
              <a:t>中包括有多种处理机</a:t>
            </a:r>
            <a:br>
              <a:rPr lang="zh-CN" altLang="en-US" sz="3000" smtClean="0">
                <a:ea typeface="宋体" panose="02010600030101010101" pitchFamily="2" charset="-122"/>
              </a:rPr>
            </a:br>
            <a:r>
              <a:rPr lang="zh-CN" altLang="en-US" sz="3000" smtClean="0">
                <a:ea typeface="宋体" panose="02010600030101010101" pitchFamily="2" charset="-122"/>
              </a:rPr>
              <a:t>	对流水线处理机的划分不明确</a:t>
            </a:r>
            <a:br>
              <a:rPr lang="zh-CN" altLang="en-US" sz="3000" smtClean="0">
                <a:ea typeface="宋体" panose="02010600030101010101" pitchFamily="2" charset="-122"/>
              </a:rPr>
            </a:br>
            <a:r>
              <a:rPr lang="zh-CN" altLang="en-US" sz="3000" smtClean="0">
                <a:ea typeface="宋体" panose="02010600030101010101" pitchFamily="2" charset="-122"/>
              </a:rPr>
              <a:t>	标量流水线为</a:t>
            </a:r>
            <a:r>
              <a:rPr lang="en-US" altLang="zh-CN" sz="3000" smtClean="0">
                <a:ea typeface="宋体" panose="02010600030101010101" pitchFamily="2" charset="-122"/>
              </a:rPr>
              <a:t>SISD，</a:t>
            </a:r>
            <a:r>
              <a:rPr lang="zh-CN" altLang="en-US" sz="3000" smtClean="0">
                <a:ea typeface="宋体" panose="02010600030101010101" pitchFamily="2" charset="-122"/>
              </a:rPr>
              <a:t>向量流水线	为</a:t>
            </a:r>
            <a:r>
              <a:rPr lang="en-US" altLang="zh-CN" sz="3000" smtClean="0">
                <a:ea typeface="宋体" panose="02010600030101010101" pitchFamily="2" charset="-122"/>
              </a:rPr>
              <a:t>SIMD</a:t>
            </a:r>
            <a:br>
              <a:rPr lang="en-US" altLang="zh-CN" sz="3000" smtClean="0">
                <a:ea typeface="宋体" panose="02010600030101010101" pitchFamily="2" charset="-122"/>
              </a:rPr>
            </a:br>
            <a:r>
              <a:rPr lang="en-US" altLang="zh-CN" sz="3200" smtClean="0">
                <a:ea typeface="宋体" panose="02010600030101010101" pitchFamily="2" charset="-122"/>
              </a:rPr>
              <a:t>(2) </a:t>
            </a:r>
            <a:r>
              <a:rPr lang="zh-CN" altLang="en-US" sz="3200" smtClean="0">
                <a:ea typeface="宋体" panose="02010600030101010101" pitchFamily="2" charset="-122"/>
              </a:rPr>
              <a:t>根本问题是把两个不同等级的功能       并列对待；通常，数据流受指令流控制，从而造成</a:t>
            </a:r>
            <a:r>
              <a:rPr lang="en-US" altLang="zh-CN" sz="3200" smtClean="0">
                <a:ea typeface="宋体" panose="02010600030101010101" pitchFamily="2" charset="-122"/>
              </a:rPr>
              <a:t>MISD</a:t>
            </a:r>
            <a:r>
              <a:rPr lang="zh-CN" altLang="en-US" sz="3200" smtClean="0">
                <a:ea typeface="宋体" panose="02010600030101010101" pitchFamily="2" charset="-122"/>
              </a:rPr>
              <a:t>不存在</a:t>
            </a:r>
          </a:p>
          <a:p>
            <a:pPr marL="1138238" lvl="3" indent="-469900" algn="just" eaLnBrk="1" hangingPunct="1">
              <a:lnSpc>
                <a:spcPct val="90000"/>
              </a:lnSpc>
              <a:buFont typeface="Wingdings" panose="05000000000000000000" pitchFamily="2" charset="2"/>
              <a:buNone/>
            </a:pPr>
            <a:r>
              <a:rPr lang="zh-CN" altLang="en-US" sz="3200" smtClean="0">
                <a:ea typeface="宋体" panose="02010600030101010101" pitchFamily="2" charset="-122"/>
              </a:rPr>
              <a:t>   (3) 非冯计算机的分类？其他新型计算机的分类？</a:t>
            </a:r>
          </a:p>
          <a:p>
            <a:pPr marL="1138238" lvl="3" indent="-469900" eaLnBrk="1" hangingPunct="1">
              <a:lnSpc>
                <a:spcPct val="90000"/>
              </a:lnSpc>
            </a:pPr>
            <a:endParaRPr lang="zh-CN" altLang="en-US" sz="3200" smtClean="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396875" y="1196975"/>
            <a:ext cx="9540875" cy="6096000"/>
          </a:xfrm>
        </p:spPr>
        <p:txBody>
          <a:bodyPr/>
          <a:lstStyle/>
          <a:p>
            <a:pPr marL="477838" lvl="2" indent="-3175" eaLnBrk="1" hangingPunct="1"/>
            <a:r>
              <a:rPr lang="zh-CN" altLang="en-US" sz="3600" smtClean="0">
                <a:ea typeface="宋体" panose="02010600030101010101" pitchFamily="2" charset="-122"/>
              </a:rPr>
              <a:t>2. 库克分类法：</a:t>
            </a:r>
            <a:r>
              <a:rPr lang="zh-CN" altLang="en-US" sz="3200" smtClean="0">
                <a:solidFill>
                  <a:schemeClr val="tx1"/>
                </a:solidFill>
                <a:latin typeface="宋体" panose="02010600030101010101" pitchFamily="2" charset="-122"/>
                <a:ea typeface="宋体" panose="02010600030101010101" pitchFamily="2" charset="-122"/>
              </a:rPr>
              <a:t>1978年由</a:t>
            </a:r>
            <a:r>
              <a:rPr lang="en-US" altLang="zh-CN" sz="3200" smtClean="0">
                <a:solidFill>
                  <a:schemeClr val="tx1"/>
                </a:solidFill>
                <a:latin typeface="宋体" panose="02010600030101010101" pitchFamily="2" charset="-122"/>
                <a:ea typeface="宋体" panose="02010600030101010101" pitchFamily="2" charset="-122"/>
              </a:rPr>
              <a:t>D. J. Kuck</a:t>
            </a:r>
            <a:r>
              <a:rPr lang="zh-CN" altLang="en-US" sz="3200" smtClean="0">
                <a:solidFill>
                  <a:schemeClr val="tx1"/>
                </a:solidFill>
                <a:latin typeface="宋体" panose="02010600030101010101" pitchFamily="2" charset="-122"/>
                <a:ea typeface="宋体" panose="02010600030101010101" pitchFamily="2" charset="-122"/>
              </a:rPr>
              <a:t>提出</a:t>
            </a:r>
            <a:endParaRPr lang="zh-CN" altLang="en-US" sz="3200" smtClean="0">
              <a:ea typeface="宋体" panose="02010600030101010101" pitchFamily="2" charset="-122"/>
            </a:endParaRPr>
          </a:p>
          <a:p>
            <a:pPr marL="1138238" lvl="3" indent="-469900" eaLnBrk="1" hangingPunct="1"/>
            <a:r>
              <a:rPr lang="zh-CN" altLang="en-US" sz="3200" smtClean="0">
                <a:solidFill>
                  <a:schemeClr val="tx2"/>
                </a:solidFill>
                <a:ea typeface="宋体" panose="02010600030101010101" pitchFamily="2" charset="-122"/>
              </a:rPr>
              <a:t>按控制流和执行流分类</a:t>
            </a:r>
          </a:p>
          <a:p>
            <a:pPr marL="1138238" lvl="3" indent="-469900" eaLnBrk="1" hangingPunct="1"/>
            <a:r>
              <a:rPr lang="zh-CN" altLang="en-US" sz="3200" smtClean="0">
                <a:solidFill>
                  <a:schemeClr val="tx2"/>
                </a:solidFill>
                <a:ea typeface="宋体" panose="02010600030101010101" pitchFamily="2" charset="-122"/>
              </a:rPr>
              <a:t>四种类型</a:t>
            </a:r>
            <a:r>
              <a:rPr lang="zh-CN" altLang="en-US" sz="3200" smtClean="0">
                <a:ea typeface="宋体" panose="02010600030101010101" pitchFamily="2" charset="-122"/>
              </a:rPr>
              <a:t/>
            </a:r>
            <a:br>
              <a:rPr lang="zh-CN" altLang="en-US" sz="3200" smtClean="0">
                <a:ea typeface="宋体" panose="02010600030101010101" pitchFamily="2" charset="-122"/>
              </a:rPr>
            </a:br>
            <a:r>
              <a:rPr lang="zh-CN" altLang="en-US" sz="3200" smtClean="0">
                <a:ea typeface="宋体" panose="02010600030101010101" pitchFamily="2" charset="-122"/>
              </a:rPr>
              <a:t>(1) 单指令流单执行流</a:t>
            </a:r>
            <a:r>
              <a:rPr lang="en-US" altLang="zh-CN" sz="3200" smtClean="0">
                <a:solidFill>
                  <a:srgbClr val="CC0000"/>
                </a:solidFill>
                <a:ea typeface="宋体" panose="02010600030101010101" pitchFamily="2" charset="-122"/>
              </a:rPr>
              <a:t>SISE </a:t>
            </a:r>
            <a:r>
              <a:rPr lang="en-US" altLang="zh-CN" sz="3200" smtClean="0">
                <a:ea typeface="宋体" panose="02010600030101010101" pitchFamily="2" charset="-122"/>
              </a:rPr>
              <a:t>(Single </a:t>
            </a:r>
            <a:r>
              <a:rPr lang="en-US" altLang="zh-CN" sz="3000" smtClean="0">
                <a:ea typeface="宋体" panose="02010600030101010101" pitchFamily="2" charset="-122"/>
              </a:rPr>
              <a:t>Instruction Single Executionstream)；</a:t>
            </a:r>
            <a:r>
              <a:rPr lang="zh-CN" altLang="en-US" sz="3000" smtClean="0">
                <a:ea typeface="宋体" panose="02010600030101010101" pitchFamily="2" charset="-122"/>
              </a:rPr>
              <a:t>典型的单处理机</a:t>
            </a:r>
          </a:p>
          <a:p>
            <a:pPr marL="1138238" lvl="3" indent="-469900" eaLnBrk="1" hangingPunct="1">
              <a:buFont typeface="Wingdings" panose="05000000000000000000" pitchFamily="2" charset="2"/>
              <a:buNone/>
            </a:pPr>
            <a:r>
              <a:rPr lang="zh-CN" altLang="en-US" sz="3200" smtClean="0">
                <a:ea typeface="宋体" panose="02010600030101010101" pitchFamily="2" charset="-122"/>
              </a:rPr>
              <a:t>   (2) 单指令流多执行流</a:t>
            </a:r>
            <a:r>
              <a:rPr lang="en-US" altLang="zh-CN" sz="3200" smtClean="0">
                <a:solidFill>
                  <a:srgbClr val="CC0000"/>
                </a:solidFill>
                <a:ea typeface="宋体" panose="02010600030101010101" pitchFamily="2" charset="-122"/>
              </a:rPr>
              <a:t>SIME </a:t>
            </a:r>
            <a:r>
              <a:rPr lang="en-US" altLang="zh-CN" sz="3200" smtClean="0">
                <a:ea typeface="宋体" panose="02010600030101010101" pitchFamily="2" charset="-122"/>
              </a:rPr>
              <a:t>(Single </a:t>
            </a:r>
            <a:r>
              <a:rPr lang="en-US" altLang="zh-CN" sz="3000" smtClean="0">
                <a:ea typeface="宋体" panose="02010600030101010101" pitchFamily="2" charset="-122"/>
              </a:rPr>
              <a:t>Instruction Multiple Executionstream)；</a:t>
            </a:r>
            <a:r>
              <a:rPr lang="zh-CN" altLang="en-US" sz="3000" smtClean="0">
                <a:ea typeface="宋体" panose="02010600030101010101" pitchFamily="2" charset="-122"/>
              </a:rPr>
              <a:t>多功能部件处理机、相联处理机、向量处理机、流水线处理机、超流水线处理机、超标量处理机、</a:t>
            </a:r>
            <a:r>
              <a:rPr lang="en-US" altLang="zh-CN" sz="3000" smtClean="0">
                <a:ea typeface="宋体" panose="02010600030101010101" pitchFamily="2" charset="-122"/>
              </a:rPr>
              <a:t>SIMD</a:t>
            </a:r>
            <a:r>
              <a:rPr lang="zh-CN" altLang="en-US" sz="3000" smtClean="0">
                <a:ea typeface="宋体" panose="02010600030101010101" pitchFamily="2" charset="-122"/>
              </a:rPr>
              <a:t>并行处理机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idx="1"/>
          </p:nvPr>
        </p:nvSpPr>
        <p:spPr>
          <a:xfrm>
            <a:off x="179388" y="1341438"/>
            <a:ext cx="8713787" cy="4967287"/>
          </a:xfrm>
        </p:spPr>
        <p:txBody>
          <a:bodyPr/>
          <a:lstStyle/>
          <a:p>
            <a:pPr marL="0" lvl="3" indent="0" eaLnBrk="1" hangingPunct="1">
              <a:spcBef>
                <a:spcPct val="0"/>
              </a:spcBef>
              <a:buFont typeface="Wingdings" panose="05000000000000000000" pitchFamily="2" charset="2"/>
              <a:buNone/>
            </a:pPr>
            <a:r>
              <a:rPr lang="zh-CN" altLang="en-US" sz="3200" smtClean="0">
                <a:ea typeface="宋体" panose="02010600030101010101" pitchFamily="2" charset="-122"/>
              </a:rPr>
              <a:t>(3) 多指令流单执行流</a:t>
            </a:r>
            <a:r>
              <a:rPr lang="en-US" altLang="zh-CN" sz="3000" smtClean="0">
                <a:solidFill>
                  <a:srgbClr val="CC0000"/>
                </a:solidFill>
                <a:ea typeface="宋体" panose="02010600030101010101" pitchFamily="2" charset="-122"/>
              </a:rPr>
              <a:t>MISE</a:t>
            </a:r>
            <a:r>
              <a:rPr lang="en-US" altLang="zh-CN" sz="3200" smtClean="0">
                <a:ea typeface="宋体" panose="02010600030101010101" pitchFamily="2" charset="-122"/>
              </a:rPr>
              <a:t> </a:t>
            </a:r>
            <a:r>
              <a:rPr lang="en-US" altLang="zh-CN" sz="3000" smtClean="0">
                <a:ea typeface="宋体" panose="02010600030101010101" pitchFamily="2" charset="-122"/>
              </a:rPr>
              <a:t>(Multiple Instruction Single Executionstream)；</a:t>
            </a:r>
            <a:r>
              <a:rPr lang="zh-CN" altLang="en-US" sz="3000" smtClean="0">
                <a:ea typeface="宋体" panose="02010600030101010101" pitchFamily="2" charset="-122"/>
              </a:rPr>
              <a:t>多道程序系统</a:t>
            </a:r>
            <a:br>
              <a:rPr lang="zh-CN" altLang="en-US" sz="3000" smtClean="0">
                <a:ea typeface="宋体" panose="02010600030101010101" pitchFamily="2" charset="-122"/>
              </a:rPr>
            </a:br>
            <a:r>
              <a:rPr lang="zh-CN" altLang="en-US" sz="3200" smtClean="0">
                <a:ea typeface="宋体" panose="02010600030101010101" pitchFamily="2" charset="-122"/>
              </a:rPr>
              <a:t>(4) 多指令流多执行流</a:t>
            </a:r>
            <a:r>
              <a:rPr lang="en-US" altLang="zh-CN" sz="3000" smtClean="0">
                <a:solidFill>
                  <a:srgbClr val="CC0000"/>
                </a:solidFill>
                <a:ea typeface="宋体" panose="02010600030101010101" pitchFamily="2" charset="-122"/>
              </a:rPr>
              <a:t>MIME</a:t>
            </a:r>
            <a:r>
              <a:rPr lang="en-US" altLang="zh-CN" sz="3200" smtClean="0">
                <a:ea typeface="宋体" panose="02010600030101010101" pitchFamily="2" charset="-122"/>
              </a:rPr>
              <a:t> </a:t>
            </a:r>
            <a:r>
              <a:rPr lang="en-US" altLang="zh-CN" sz="3000" smtClean="0">
                <a:ea typeface="宋体" panose="02010600030101010101" pitchFamily="2" charset="-122"/>
              </a:rPr>
              <a:t>(Multiple Instruction Multiple Executionstream)；</a:t>
            </a:r>
            <a:r>
              <a:rPr lang="zh-CN" altLang="en-US" sz="3000" smtClean="0">
                <a:ea typeface="宋体" panose="02010600030101010101" pitchFamily="2" charset="-122"/>
              </a:rPr>
              <a:t>典型的多处理机</a:t>
            </a:r>
          </a:p>
          <a:p>
            <a:pPr marL="0" lvl="3" indent="0" eaLnBrk="1" hangingPunct="1">
              <a:spcBef>
                <a:spcPct val="0"/>
              </a:spcBef>
              <a:buFont typeface="Wingdings" panose="05000000000000000000" pitchFamily="2" charset="2"/>
              <a:buNone/>
            </a:pPr>
            <a:r>
              <a:rPr lang="zh-CN" altLang="en-US" sz="3200" smtClean="0">
                <a:solidFill>
                  <a:schemeClr val="tx2"/>
                </a:solidFill>
                <a:ea typeface="宋体" panose="02010600030101010101" pitchFamily="2" charset="-122"/>
              </a:rPr>
              <a:t>        主要缺点</a:t>
            </a:r>
          </a:p>
          <a:p>
            <a:pPr marL="0" lvl="3" indent="0" eaLnBrk="1" hangingPunct="1">
              <a:spcBef>
                <a:spcPct val="0"/>
              </a:spcBef>
            </a:pPr>
            <a:r>
              <a:rPr lang="zh-CN" altLang="en-US" sz="3000" smtClean="0">
                <a:ea typeface="宋体" panose="02010600030101010101" pitchFamily="2" charset="-122"/>
              </a:rPr>
              <a:t>有些系统，如分布处理机等，没有总控制器</a:t>
            </a:r>
          </a:p>
          <a:p>
            <a:pPr marL="0" lvl="3" indent="0" eaLnBrk="1" hangingPunct="1">
              <a:spcBef>
                <a:spcPct val="0"/>
              </a:spcBef>
            </a:pPr>
            <a:r>
              <a:rPr lang="zh-CN" altLang="en-US" sz="3000" smtClean="0">
                <a:ea typeface="宋体" panose="02010600030101010101" pitchFamily="2" charset="-122"/>
              </a:rPr>
              <a:t>分类级别太低，没有处理机级和机器级</a:t>
            </a:r>
            <a:br>
              <a:rPr lang="zh-CN" altLang="en-US" sz="3000" smtClean="0">
                <a:ea typeface="宋体" panose="02010600030101010101" pitchFamily="2" charset="-122"/>
              </a:rPr>
            </a:br>
            <a:r>
              <a:rPr lang="zh-CN" altLang="en-US" sz="3000" smtClean="0">
                <a:ea typeface="宋体" panose="02010600030101010101" pitchFamily="2" charset="-122"/>
              </a:rPr>
              <a:t>分类太粗，如</a:t>
            </a:r>
            <a:r>
              <a:rPr lang="en-US" altLang="zh-CN" sz="3000" smtClean="0">
                <a:ea typeface="宋体" panose="02010600030101010101" pitchFamily="2" charset="-122"/>
              </a:rPr>
              <a:t>SIME</a:t>
            </a:r>
            <a:r>
              <a:rPr lang="zh-CN" altLang="en-US" sz="3000" smtClean="0">
                <a:ea typeface="宋体" panose="02010600030101010101" pitchFamily="2" charset="-122"/>
              </a:rPr>
              <a:t>中包含了多种类型的处理机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idx="1"/>
          </p:nvPr>
        </p:nvSpPr>
        <p:spPr>
          <a:xfrm>
            <a:off x="-323850" y="1341438"/>
            <a:ext cx="9467850" cy="5943600"/>
          </a:xfrm>
        </p:spPr>
        <p:txBody>
          <a:bodyPr/>
          <a:lstStyle/>
          <a:p>
            <a:pPr marL="477838" lvl="2" indent="-3175" eaLnBrk="1" hangingPunct="1"/>
            <a:r>
              <a:rPr lang="zh-CN" altLang="en-US" sz="3200" smtClean="0">
                <a:ea typeface="宋体" panose="02010600030101010101" pitchFamily="2" charset="-122"/>
              </a:rPr>
              <a:t>3. 冯泽云分类法：</a:t>
            </a:r>
            <a:br>
              <a:rPr lang="zh-CN" altLang="en-US" sz="3200" smtClean="0">
                <a:ea typeface="宋体" panose="02010600030101010101" pitchFamily="2" charset="-122"/>
              </a:rPr>
            </a:br>
            <a:r>
              <a:rPr lang="zh-CN" altLang="en-US" sz="3200" smtClean="0">
                <a:ea typeface="宋体" panose="02010600030101010101" pitchFamily="2" charset="-122"/>
              </a:rPr>
              <a:t>	  </a:t>
            </a:r>
            <a:r>
              <a:rPr lang="zh-CN" altLang="en-US" sz="3200" smtClean="0">
                <a:solidFill>
                  <a:schemeClr val="tx1"/>
                </a:solidFill>
                <a:latin typeface="Times New Roman" panose="02020603050405020304" pitchFamily="18" charset="0"/>
                <a:ea typeface="宋体" panose="02010600030101010101" pitchFamily="2" charset="-122"/>
              </a:rPr>
              <a:t>1972年美籍华人冯泽云提出</a:t>
            </a:r>
            <a:endParaRPr lang="zh-CN" altLang="en-US" sz="3200" smtClean="0">
              <a:ea typeface="宋体" panose="02010600030101010101" pitchFamily="2" charset="-122"/>
            </a:endParaRPr>
          </a:p>
          <a:p>
            <a:pPr marL="1138238" lvl="3" indent="-469900" algn="just" eaLnBrk="1" hangingPunct="1">
              <a:buFont typeface="Wingdings" panose="05000000000000000000" pitchFamily="2" charset="2"/>
              <a:buNone/>
            </a:pPr>
            <a:r>
              <a:rPr lang="zh-CN" altLang="en-US" sz="3200" smtClean="0">
                <a:ea typeface="宋体" panose="02010600030101010101" pitchFamily="2" charset="-122"/>
              </a:rPr>
              <a:t>   用最大并行度来对计算机系统进行分类</a:t>
            </a:r>
          </a:p>
          <a:p>
            <a:pPr marL="1138238" lvl="3" indent="-469900" algn="just" eaLnBrk="1" hangingPunct="1"/>
            <a:r>
              <a:rPr lang="zh-CN" altLang="en-US" sz="3200" smtClean="0">
                <a:solidFill>
                  <a:schemeClr val="tx2"/>
                </a:solidFill>
                <a:ea typeface="宋体" panose="02010600030101010101" pitchFamily="2" charset="-122"/>
              </a:rPr>
              <a:t>最大并行度：</a:t>
            </a:r>
          </a:p>
          <a:p>
            <a:pPr marL="1138238" lvl="3" indent="-469900" algn="just" eaLnBrk="1" hangingPunct="1">
              <a:buFont typeface="Wingdings" panose="05000000000000000000" pitchFamily="2" charset="2"/>
              <a:buNone/>
            </a:pPr>
            <a:r>
              <a:rPr lang="zh-CN" altLang="en-US" sz="3200" smtClean="0">
                <a:ea typeface="宋体" panose="02010600030101010101" pitchFamily="2" charset="-122"/>
              </a:rPr>
              <a:t>  计算机系统在单位时间内能够处理的最大二进制位数。假设同时处理的字宽为</a:t>
            </a:r>
            <a:r>
              <a:rPr lang="en-US" altLang="zh-CN" sz="3200" smtClean="0">
                <a:ea typeface="宋体" panose="02010600030101010101" pitchFamily="2" charset="-122"/>
              </a:rPr>
              <a:t>n，</a:t>
            </a:r>
            <a:r>
              <a:rPr lang="zh-CN" altLang="en-US" sz="3200" smtClean="0">
                <a:ea typeface="宋体" panose="02010600030101010101" pitchFamily="2" charset="-122"/>
              </a:rPr>
              <a:t>位宽为</a:t>
            </a:r>
            <a:r>
              <a:rPr lang="en-US" altLang="zh-CN" sz="3200" smtClean="0">
                <a:ea typeface="宋体" panose="02010600030101010101" pitchFamily="2" charset="-122"/>
              </a:rPr>
              <a:t>m，</a:t>
            </a:r>
            <a:r>
              <a:rPr lang="zh-CN" altLang="en-US" sz="3200" smtClean="0">
                <a:ea typeface="宋体" panose="02010600030101010101" pitchFamily="2" charset="-122"/>
              </a:rPr>
              <a:t>则最大并行度定义为：</a:t>
            </a:r>
          </a:p>
          <a:p>
            <a:pPr marL="1138238" lvl="3" indent="-469900" algn="ctr" eaLnBrk="1" hangingPunct="1">
              <a:buFont typeface="Wingdings" panose="05000000000000000000" pitchFamily="2" charset="2"/>
              <a:buNone/>
            </a:pPr>
            <a:r>
              <a:rPr lang="zh-CN" altLang="en-US" sz="3200" smtClean="0">
                <a:solidFill>
                  <a:srgbClr val="CC0000"/>
                </a:solidFill>
                <a:ea typeface="宋体" panose="02010600030101010101" pitchFamily="2" charset="-122"/>
              </a:rPr>
              <a:t> </a:t>
            </a:r>
            <a:r>
              <a:rPr lang="en-US" altLang="zh-CN" sz="3200" smtClean="0">
                <a:solidFill>
                  <a:srgbClr val="CC0000"/>
                </a:solidFill>
                <a:latin typeface="Tahoma" panose="020B0604030504040204" pitchFamily="34" charset="0"/>
                <a:ea typeface="宋体" panose="02010600030101010101" pitchFamily="2" charset="-122"/>
              </a:rPr>
              <a:t>P</a:t>
            </a:r>
            <a:r>
              <a:rPr lang="en-US" altLang="zh-CN" sz="3200" baseline="-25000" smtClean="0">
                <a:solidFill>
                  <a:srgbClr val="CC0000"/>
                </a:solidFill>
                <a:latin typeface="Tahoma" panose="020B0604030504040204" pitchFamily="34" charset="0"/>
                <a:ea typeface="宋体" panose="02010600030101010101" pitchFamily="2" charset="-122"/>
              </a:rPr>
              <a:t>m </a:t>
            </a:r>
            <a:r>
              <a:rPr lang="en-US" altLang="zh-CN" sz="3200" smtClean="0">
                <a:solidFill>
                  <a:srgbClr val="CC0000"/>
                </a:solidFill>
                <a:latin typeface="Tahoma" panose="020B0604030504040204" pitchFamily="34" charset="0"/>
                <a:ea typeface="宋体" panose="02010600030101010101" pitchFamily="2" charset="-122"/>
              </a:rPr>
              <a:t>＝ m </a:t>
            </a:r>
            <a:r>
              <a:rPr lang="en-US" altLang="zh-CN" sz="3200" smtClean="0">
                <a:solidFill>
                  <a:srgbClr val="CC0000"/>
                </a:solidFill>
                <a:latin typeface="Tahoma" panose="020B0604030504040204" pitchFamily="34" charset="0"/>
                <a:ea typeface="宋体" panose="02010600030101010101" pitchFamily="2" charset="-122"/>
                <a:sym typeface="Symbol" panose="05050102010706020507" pitchFamily="18" charset="2"/>
              </a:rPr>
              <a:t></a:t>
            </a:r>
            <a:r>
              <a:rPr lang="en-US" altLang="zh-CN" sz="3200" smtClean="0">
                <a:solidFill>
                  <a:srgbClr val="CC0000"/>
                </a:solidFill>
                <a:latin typeface="Tahoma" panose="020B0604030504040204" pitchFamily="34" charset="0"/>
                <a:ea typeface="宋体" panose="02010600030101010101" pitchFamily="2" charset="-122"/>
              </a:rPr>
              <a:t> 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idx="1"/>
          </p:nvPr>
        </p:nvSpPr>
        <p:spPr>
          <a:xfrm>
            <a:off x="-828675" y="1196975"/>
            <a:ext cx="9972675" cy="6096000"/>
          </a:xfrm>
        </p:spPr>
        <p:txBody>
          <a:bodyPr/>
          <a:lstStyle/>
          <a:p>
            <a:pPr marL="1138238" lvl="3" indent="-469900" algn="just" eaLnBrk="1" hangingPunct="1"/>
            <a:r>
              <a:rPr lang="zh-CN" altLang="en-US" sz="3200" smtClean="0">
                <a:solidFill>
                  <a:schemeClr val="tx2"/>
                </a:solidFill>
                <a:ea typeface="宋体" panose="02010600030101010101" pitchFamily="2" charset="-122"/>
              </a:rPr>
              <a:t>平均并行度：</a:t>
            </a:r>
          </a:p>
          <a:p>
            <a:pPr marL="1138238" lvl="3" indent="-469900" algn="just" eaLnBrk="1" hangingPunct="1">
              <a:buFont typeface="Wingdings" panose="05000000000000000000" pitchFamily="2" charset="2"/>
              <a:buNone/>
            </a:pPr>
            <a:r>
              <a:rPr lang="zh-CN" altLang="en-US" sz="3200" smtClean="0">
                <a:ea typeface="宋体" panose="02010600030101010101" pitchFamily="2" charset="-122"/>
              </a:rPr>
              <a:t>   假设每个时钟周期</a:t>
            </a:r>
            <a:r>
              <a:rPr lang="en-US" altLang="zh-CN" sz="3200" smtClean="0">
                <a:ea typeface="宋体" panose="02010600030101010101" pitchFamily="2" charset="-122"/>
              </a:rPr>
              <a:t>ti</a:t>
            </a:r>
            <a:r>
              <a:rPr lang="zh-CN" altLang="en-US" sz="3200" smtClean="0">
                <a:ea typeface="宋体" panose="02010600030101010101" pitchFamily="2" charset="-122"/>
              </a:rPr>
              <a:t>内能同时处理的二进位数为</a:t>
            </a:r>
            <a:r>
              <a:rPr lang="en-US" altLang="zh-CN" sz="3200" smtClean="0">
                <a:ea typeface="宋体" panose="02010600030101010101" pitchFamily="2" charset="-122"/>
              </a:rPr>
              <a:t>Bi，</a:t>
            </a:r>
            <a:r>
              <a:rPr lang="zh-CN" altLang="en-US" sz="3200" smtClean="0">
                <a:ea typeface="宋体" panose="02010600030101010101" pitchFamily="2" charset="-122"/>
              </a:rPr>
              <a:t>则</a:t>
            </a:r>
            <a:r>
              <a:rPr lang="en-US" altLang="zh-CN" sz="3200" smtClean="0">
                <a:ea typeface="宋体" panose="02010600030101010101" pitchFamily="2" charset="-122"/>
              </a:rPr>
              <a:t>n</a:t>
            </a:r>
            <a:r>
              <a:rPr lang="zh-CN" altLang="en-US" sz="3200" smtClean="0">
                <a:ea typeface="宋体" panose="02010600030101010101" pitchFamily="2" charset="-122"/>
              </a:rPr>
              <a:t>个时钟周期内的平均并行度定义为：</a:t>
            </a:r>
          </a:p>
          <a:p>
            <a:pPr marL="1138238" lvl="3" indent="-469900" algn="just" eaLnBrk="1" hangingPunct="1"/>
            <a:endParaRPr lang="zh-CN" altLang="en-US" sz="3200" smtClean="0">
              <a:ea typeface="宋体" panose="02010600030101010101" pitchFamily="2" charset="-122"/>
            </a:endParaRPr>
          </a:p>
          <a:p>
            <a:pPr marL="1138238" lvl="3" indent="-469900" algn="just" eaLnBrk="1" hangingPunct="1"/>
            <a:endParaRPr lang="zh-CN" altLang="en-US" sz="3200" smtClean="0">
              <a:ea typeface="宋体" panose="02010600030101010101" pitchFamily="2" charset="-122"/>
            </a:endParaRPr>
          </a:p>
          <a:p>
            <a:pPr marL="1138238" lvl="3" indent="-469900" algn="just" eaLnBrk="1" hangingPunct="1"/>
            <a:endParaRPr lang="zh-CN" altLang="en-US" sz="3200" smtClean="0">
              <a:ea typeface="宋体" panose="02010600030101010101" pitchFamily="2" charset="-122"/>
            </a:endParaRPr>
          </a:p>
          <a:p>
            <a:pPr marL="1138238" lvl="3" indent="-469900" algn="just" eaLnBrk="1" hangingPunct="1"/>
            <a:endParaRPr lang="zh-CN" altLang="en-US" sz="3200" smtClean="0">
              <a:ea typeface="宋体" panose="02010600030101010101" pitchFamily="2" charset="-122"/>
            </a:endParaRPr>
          </a:p>
          <a:p>
            <a:pPr marL="1138238" lvl="3" indent="-469900" algn="just" eaLnBrk="1" hangingPunct="1"/>
            <a:r>
              <a:rPr lang="zh-CN" altLang="en-US" sz="3200" smtClean="0">
                <a:solidFill>
                  <a:schemeClr val="tx2"/>
                </a:solidFill>
                <a:ea typeface="宋体" panose="02010600030101010101" pitchFamily="2" charset="-122"/>
              </a:rPr>
              <a:t>表示方法：</a:t>
            </a:r>
            <a:r>
              <a:rPr lang="zh-CN" altLang="en-US" sz="3200" smtClean="0">
                <a:ea typeface="宋体" panose="02010600030101010101" pitchFamily="2" charset="-122"/>
              </a:rPr>
              <a:t>处理机名 (</a:t>
            </a:r>
            <a:r>
              <a:rPr lang="en-US" altLang="zh-CN" sz="3200" smtClean="0">
                <a:ea typeface="宋体" panose="02010600030101010101" pitchFamily="2" charset="-122"/>
              </a:rPr>
              <a:t>m, n</a:t>
            </a:r>
            <a:r>
              <a:rPr lang="zh-CN" altLang="en-US" sz="3200" smtClean="0">
                <a:ea typeface="宋体" panose="02010600030101010101" pitchFamily="2" charset="-122"/>
              </a:rPr>
              <a:t>)</a:t>
            </a:r>
          </a:p>
        </p:txBody>
      </p:sp>
      <p:graphicFrame>
        <p:nvGraphicFramePr>
          <p:cNvPr id="108547" name="Object 3"/>
          <p:cNvGraphicFramePr>
            <a:graphicFrameLocks/>
          </p:cNvGraphicFramePr>
          <p:nvPr/>
        </p:nvGraphicFramePr>
        <p:xfrm>
          <a:off x="1835150" y="3068638"/>
          <a:ext cx="4827588" cy="1579562"/>
        </p:xfrm>
        <a:graphic>
          <a:graphicData uri="http://schemas.openxmlformats.org/presentationml/2006/ole">
            <mc:AlternateContent xmlns:mc="http://schemas.openxmlformats.org/markup-compatibility/2006">
              <mc:Choice xmlns:v="urn:schemas-microsoft-com:vml" Requires="v">
                <p:oleObj spid="_x0000_s108552" r:id="rId3" imgW="927503" imgH="686098" progId="Equation.3">
                  <p:embed/>
                </p:oleObj>
              </mc:Choice>
              <mc:Fallback>
                <p:oleObj r:id="rId3" imgW="927503" imgH="686098"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068638"/>
                        <a:ext cx="4827588" cy="1579562"/>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70" name="Object 2"/>
          <p:cNvGraphicFramePr>
            <a:graphicFrameLocks/>
          </p:cNvGraphicFramePr>
          <p:nvPr/>
        </p:nvGraphicFramePr>
        <p:xfrm>
          <a:off x="304800" y="914400"/>
          <a:ext cx="8496300" cy="5013325"/>
        </p:xfrm>
        <a:graphic>
          <a:graphicData uri="http://schemas.openxmlformats.org/presentationml/2006/ole">
            <mc:AlternateContent xmlns:mc="http://schemas.openxmlformats.org/markup-compatibility/2006">
              <mc:Choice xmlns:v="urn:schemas-microsoft-com:vml" Requires="v">
                <p:oleObj spid="_x0000_s109575" r:id="rId3" imgW="4259580" imgH="2502408" progId="Visio.Drawing.5">
                  <p:embed/>
                </p:oleObj>
              </mc:Choice>
              <mc:Fallback>
                <p:oleObj r:id="rId3" imgW="4259580" imgH="2502408" progId="Visio.Drawing.5">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14400"/>
                        <a:ext cx="84963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idx="1"/>
          </p:nvPr>
        </p:nvSpPr>
        <p:spPr>
          <a:xfrm>
            <a:off x="-684213" y="1268413"/>
            <a:ext cx="10009188" cy="5791200"/>
          </a:xfrm>
        </p:spPr>
        <p:txBody>
          <a:bodyPr/>
          <a:lstStyle/>
          <a:p>
            <a:pPr marL="1138238" lvl="3" indent="-469900" eaLnBrk="1" hangingPunct="1">
              <a:buFont typeface="Wingdings" panose="05000000000000000000" pitchFamily="2" charset="2"/>
              <a:buNone/>
            </a:pPr>
            <a:r>
              <a:rPr lang="zh-CN" altLang="en-US" sz="2800" smtClean="0">
                <a:solidFill>
                  <a:schemeClr val="tx2"/>
                </a:solidFill>
                <a:ea typeface="宋体" panose="02010600030101010101" pitchFamily="2" charset="-122"/>
              </a:rPr>
              <a:t>四种类型</a:t>
            </a:r>
            <a:br>
              <a:rPr lang="zh-CN" altLang="en-US" sz="2800" smtClean="0">
                <a:solidFill>
                  <a:schemeClr val="tx2"/>
                </a:solidFill>
                <a:ea typeface="宋体" panose="02010600030101010101" pitchFamily="2" charset="-122"/>
              </a:rPr>
            </a:br>
            <a:r>
              <a:rPr lang="zh-CN" altLang="en-US" sz="2800" smtClean="0">
                <a:ea typeface="宋体" panose="02010600030101010101" pitchFamily="2" charset="-122"/>
              </a:rPr>
              <a:t>(1) 字串位串</a:t>
            </a:r>
            <a:r>
              <a:rPr lang="en-US" altLang="zh-CN" sz="2800" smtClean="0">
                <a:ea typeface="宋体" panose="02010600030101010101" pitchFamily="2" charset="-122"/>
              </a:rPr>
              <a:t>WSBS </a:t>
            </a:r>
            <a:r>
              <a:rPr lang="en-US" altLang="zh-CN" sz="2600" smtClean="0">
                <a:ea typeface="宋体" panose="02010600030101010101" pitchFamily="2" charset="-122"/>
              </a:rPr>
              <a:t>(Word Serial and Bit Serial)</a:t>
            </a:r>
            <a:r>
              <a:rPr lang="en-US" altLang="zh-CN" sz="2800" smtClean="0">
                <a:ea typeface="宋体" panose="02010600030101010101" pitchFamily="2" charset="-122"/>
              </a:rPr>
              <a:t/>
            </a:r>
            <a:br>
              <a:rPr lang="en-US" altLang="zh-CN" sz="2800" smtClean="0">
                <a:ea typeface="宋体" panose="02010600030101010101" pitchFamily="2" charset="-122"/>
              </a:rPr>
            </a:br>
            <a:r>
              <a:rPr lang="en-US" altLang="zh-CN" sz="2800" smtClean="0">
                <a:ea typeface="宋体" panose="02010600030101010101" pitchFamily="2" charset="-122"/>
              </a:rPr>
              <a:t>	</a:t>
            </a:r>
            <a:r>
              <a:rPr lang="zh-CN" altLang="en-US" sz="2800" smtClean="0">
                <a:solidFill>
                  <a:srgbClr val="CC0000"/>
                </a:solidFill>
                <a:ea typeface="宋体" panose="02010600030101010101" pitchFamily="2" charset="-122"/>
              </a:rPr>
              <a:t>串行计算机；</a:t>
            </a:r>
            <a:r>
              <a:rPr lang="en-US" altLang="zh-CN" sz="2800" smtClean="0">
                <a:solidFill>
                  <a:srgbClr val="CC0000"/>
                </a:solidFill>
                <a:ea typeface="宋体" panose="02010600030101010101" pitchFamily="2" charset="-122"/>
              </a:rPr>
              <a:t>m=1，n=1；</a:t>
            </a:r>
            <a:br>
              <a:rPr lang="en-US" altLang="zh-CN" sz="2800" smtClean="0">
                <a:solidFill>
                  <a:srgbClr val="CC0000"/>
                </a:solidFill>
                <a:ea typeface="宋体" panose="02010600030101010101" pitchFamily="2" charset="-122"/>
              </a:rPr>
            </a:br>
            <a:r>
              <a:rPr lang="en-US" altLang="zh-CN" sz="2800" smtClean="0">
                <a:solidFill>
                  <a:srgbClr val="CC0000"/>
                </a:solidFill>
                <a:ea typeface="宋体" panose="02010600030101010101" pitchFamily="2" charset="-122"/>
              </a:rPr>
              <a:t>		</a:t>
            </a:r>
            <a:r>
              <a:rPr lang="zh-CN" altLang="en-US" sz="2800" smtClean="0">
                <a:solidFill>
                  <a:srgbClr val="A4067B"/>
                </a:solidFill>
                <a:ea typeface="宋体" panose="02010600030101010101" pitchFamily="2" charset="-122"/>
              </a:rPr>
              <a:t>例如：</a:t>
            </a:r>
            <a:r>
              <a:rPr lang="en-US" altLang="zh-CN" sz="2800" smtClean="0">
                <a:solidFill>
                  <a:srgbClr val="A4067B"/>
                </a:solidFill>
                <a:ea typeface="宋体" panose="02010600030101010101" pitchFamily="2" charset="-122"/>
              </a:rPr>
              <a:t>EDVAC(1，1)</a:t>
            </a:r>
            <a:br>
              <a:rPr lang="en-US" altLang="zh-CN" sz="2800" smtClean="0">
                <a:solidFill>
                  <a:srgbClr val="A4067B"/>
                </a:solidFill>
                <a:ea typeface="宋体" panose="02010600030101010101" pitchFamily="2" charset="-122"/>
              </a:rPr>
            </a:br>
            <a:r>
              <a:rPr lang="zh-CN" altLang="en-US" sz="2800" smtClean="0">
                <a:ea typeface="宋体" panose="02010600030101010101" pitchFamily="2" charset="-122"/>
              </a:rPr>
              <a:t>(2) 字并位串</a:t>
            </a:r>
            <a:r>
              <a:rPr lang="en-US" altLang="zh-CN" sz="2800" smtClean="0">
                <a:ea typeface="宋体" panose="02010600030101010101" pitchFamily="2" charset="-122"/>
              </a:rPr>
              <a:t>WPBS </a:t>
            </a:r>
            <a:r>
              <a:rPr lang="en-US" altLang="zh-CN" sz="2600" smtClean="0">
                <a:ea typeface="宋体" panose="02010600030101010101" pitchFamily="2" charset="-122"/>
              </a:rPr>
              <a:t>(Word Parallel and Bit Serial)</a:t>
            </a:r>
            <a:br>
              <a:rPr lang="en-US" altLang="zh-CN" sz="2600" smtClean="0">
                <a:ea typeface="宋体" panose="02010600030101010101" pitchFamily="2" charset="-122"/>
              </a:rPr>
            </a:br>
            <a:r>
              <a:rPr lang="en-US" altLang="zh-CN" sz="2800" smtClean="0">
                <a:solidFill>
                  <a:srgbClr val="CC0000"/>
                </a:solidFill>
                <a:ea typeface="宋体" panose="02010600030101010101" pitchFamily="2" charset="-122"/>
              </a:rPr>
              <a:t>	</a:t>
            </a:r>
            <a:r>
              <a:rPr lang="zh-CN" altLang="en-US" sz="2800" smtClean="0">
                <a:solidFill>
                  <a:srgbClr val="CC0000"/>
                </a:solidFill>
                <a:ea typeface="宋体" panose="02010600030101010101" pitchFamily="2" charset="-122"/>
              </a:rPr>
              <a:t>传统的单处理机; </a:t>
            </a:r>
            <a:r>
              <a:rPr lang="en-US" altLang="zh-CN" sz="2800" smtClean="0">
                <a:solidFill>
                  <a:srgbClr val="CC0000"/>
                </a:solidFill>
                <a:ea typeface="宋体" panose="02010600030101010101" pitchFamily="2" charset="-122"/>
              </a:rPr>
              <a:t>m=1, n&gt;</a:t>
            </a:r>
            <a:r>
              <a:rPr lang="zh-CN" altLang="en-US" sz="2800" smtClean="0">
                <a:solidFill>
                  <a:srgbClr val="CC0000"/>
                </a:solidFill>
                <a:ea typeface="宋体" panose="02010600030101010101" pitchFamily="2" charset="-122"/>
              </a:rPr>
              <a:t>1;</a:t>
            </a:r>
            <a:r>
              <a:rPr lang="zh-CN" altLang="en-US" sz="2800" smtClean="0">
                <a:ea typeface="宋体" panose="02010600030101010101" pitchFamily="2" charset="-122"/>
              </a:rPr>
              <a:t> </a:t>
            </a:r>
            <a:br>
              <a:rPr lang="zh-CN" altLang="en-US" sz="2800" smtClean="0">
                <a:ea typeface="宋体" panose="02010600030101010101" pitchFamily="2" charset="-122"/>
              </a:rPr>
            </a:br>
            <a:r>
              <a:rPr lang="zh-CN" altLang="en-US" sz="2800" smtClean="0">
                <a:ea typeface="宋体" panose="02010600030101010101" pitchFamily="2" charset="-122"/>
              </a:rPr>
              <a:t>	</a:t>
            </a:r>
            <a:r>
              <a:rPr lang="zh-CN" altLang="en-US" smtClean="0">
                <a:solidFill>
                  <a:srgbClr val="990099"/>
                </a:solidFill>
                <a:ea typeface="宋体" panose="02010600030101010101" pitchFamily="2" charset="-122"/>
              </a:rPr>
              <a:t>例如：</a:t>
            </a:r>
            <a:r>
              <a:rPr lang="en-US" altLang="zh-CN" smtClean="0">
                <a:solidFill>
                  <a:srgbClr val="990099"/>
                </a:solidFill>
                <a:ea typeface="宋体" panose="02010600030101010101" pitchFamily="2" charset="-122"/>
              </a:rPr>
              <a:t>MPP(1, 16384), </a:t>
            </a:r>
            <a:br>
              <a:rPr lang="en-US" altLang="zh-CN" smtClean="0">
                <a:solidFill>
                  <a:srgbClr val="990099"/>
                </a:solidFill>
                <a:ea typeface="宋体" panose="02010600030101010101" pitchFamily="2" charset="-122"/>
              </a:rPr>
            </a:br>
            <a:r>
              <a:rPr lang="en-US" altLang="zh-CN" smtClean="0">
                <a:solidFill>
                  <a:srgbClr val="990099"/>
                </a:solidFill>
                <a:ea typeface="宋体" panose="02010600030101010101" pitchFamily="2" charset="-122"/>
              </a:rPr>
              <a:t>		STARAN(1, 256), DAP</a:t>
            </a:r>
            <a:br>
              <a:rPr lang="en-US" altLang="zh-CN" smtClean="0">
                <a:solidFill>
                  <a:srgbClr val="990099"/>
                </a:solidFill>
                <a:ea typeface="宋体" panose="02010600030101010101" pitchFamily="2" charset="-122"/>
              </a:rPr>
            </a:br>
            <a:r>
              <a:rPr lang="zh-CN" altLang="en-US" sz="2800" smtClean="0">
                <a:ea typeface="宋体" panose="02010600030101010101" pitchFamily="2" charset="-122"/>
              </a:rPr>
              <a:t>	 (3) 字串位并</a:t>
            </a:r>
            <a:r>
              <a:rPr lang="en-US" altLang="zh-CN" sz="2800" smtClean="0">
                <a:ea typeface="宋体" panose="02010600030101010101" pitchFamily="2" charset="-122"/>
              </a:rPr>
              <a:t>WSBP </a:t>
            </a:r>
            <a:r>
              <a:rPr lang="en-US" altLang="zh-CN" sz="2600" smtClean="0">
                <a:ea typeface="宋体" panose="02010600030101010101" pitchFamily="2" charset="-122"/>
              </a:rPr>
              <a:t>(Word Serial and Bit Parallel)</a:t>
            </a:r>
          </a:p>
          <a:p>
            <a:pPr marL="1138238" lvl="3" indent="-469900" eaLnBrk="1" hangingPunct="1">
              <a:buFont typeface="Wingdings" panose="05000000000000000000" pitchFamily="2" charset="2"/>
              <a:buNone/>
            </a:pPr>
            <a:r>
              <a:rPr lang="zh-CN" altLang="en-US" sz="2800" smtClean="0">
                <a:ea typeface="宋体" panose="02010600030101010101" pitchFamily="2" charset="-122"/>
              </a:rPr>
              <a:t>     </a:t>
            </a:r>
            <a:r>
              <a:rPr lang="zh-CN" altLang="en-US" sz="2600" smtClean="0">
                <a:solidFill>
                  <a:srgbClr val="CC0000"/>
                </a:solidFill>
                <a:ea typeface="宋体" panose="02010600030101010101" pitchFamily="2" charset="-122"/>
              </a:rPr>
              <a:t>并行计算机、</a:t>
            </a:r>
            <a:r>
              <a:rPr lang="en-US" altLang="zh-CN" sz="2600" smtClean="0">
                <a:solidFill>
                  <a:srgbClr val="CC0000"/>
                </a:solidFill>
                <a:ea typeface="宋体" panose="02010600030101010101" pitchFamily="2" charset="-122"/>
              </a:rPr>
              <a:t>MPP、</a:t>
            </a:r>
            <a:r>
              <a:rPr lang="zh-CN" altLang="en-US" sz="2600" smtClean="0">
                <a:solidFill>
                  <a:srgbClr val="CC0000"/>
                </a:solidFill>
                <a:ea typeface="宋体" panose="02010600030101010101" pitchFamily="2" charset="-122"/>
              </a:rPr>
              <a:t>相联计算机；</a:t>
            </a:r>
            <a:r>
              <a:rPr lang="en-US" altLang="zh-CN" sz="2600" smtClean="0">
                <a:solidFill>
                  <a:srgbClr val="CC0000"/>
                </a:solidFill>
                <a:ea typeface="宋体" panose="02010600030101010101" pitchFamily="2" charset="-122"/>
              </a:rPr>
              <a:t>m&gt;1, n=</a:t>
            </a:r>
            <a:r>
              <a:rPr lang="zh-CN" altLang="en-US" sz="2600" smtClean="0">
                <a:solidFill>
                  <a:srgbClr val="CC0000"/>
                </a:solidFill>
                <a:ea typeface="宋体" panose="02010600030101010101" pitchFamily="2" charset="-122"/>
              </a:rPr>
              <a:t>1;</a:t>
            </a:r>
            <a:br>
              <a:rPr lang="zh-CN" altLang="en-US" sz="2600" smtClean="0">
                <a:solidFill>
                  <a:srgbClr val="CC0000"/>
                </a:solidFill>
                <a:ea typeface="宋体" panose="02010600030101010101" pitchFamily="2" charset="-122"/>
              </a:rPr>
            </a:br>
            <a:r>
              <a:rPr lang="zh-CN" altLang="en-US" sz="2800" smtClean="0">
                <a:ea typeface="宋体" panose="02010600030101010101" pitchFamily="2" charset="-122"/>
              </a:rPr>
              <a:t>	</a:t>
            </a:r>
            <a:r>
              <a:rPr lang="zh-CN" altLang="en-US" sz="2800" smtClean="0">
                <a:solidFill>
                  <a:srgbClr val="A4067B"/>
                </a:solidFill>
                <a:ea typeface="宋体" panose="02010600030101010101" pitchFamily="2" charset="-122"/>
              </a:rPr>
              <a:t>例如：</a:t>
            </a:r>
            <a:r>
              <a:rPr lang="en-US" altLang="zh-CN" sz="2800" smtClean="0">
                <a:solidFill>
                  <a:srgbClr val="A4067B"/>
                </a:solidFill>
                <a:ea typeface="宋体" panose="02010600030101010101" pitchFamily="2" charset="-122"/>
              </a:rPr>
              <a:t>Pentium(32,1)</a:t>
            </a:r>
            <a:br>
              <a:rPr lang="en-US" altLang="zh-CN" sz="2800" smtClean="0">
                <a:solidFill>
                  <a:srgbClr val="A4067B"/>
                </a:solidFill>
                <a:ea typeface="宋体" panose="02010600030101010101" pitchFamily="2" charset="-122"/>
              </a:rPr>
            </a:br>
            <a:endParaRPr lang="zh-CN" altLang="en-US" sz="2800" smtClean="0">
              <a:solidFill>
                <a:srgbClr val="A4067B"/>
              </a:solidFill>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idx="1"/>
          </p:nvPr>
        </p:nvSpPr>
        <p:spPr>
          <a:xfrm>
            <a:off x="-900113" y="1268413"/>
            <a:ext cx="10298113" cy="6096000"/>
          </a:xfrm>
        </p:spPr>
        <p:txBody>
          <a:bodyPr/>
          <a:lstStyle/>
          <a:p>
            <a:pPr marL="1138238" lvl="3" indent="-469900" eaLnBrk="1" hangingPunct="1">
              <a:buFont typeface="Wingdings" panose="05000000000000000000" pitchFamily="2" charset="2"/>
              <a:buNone/>
            </a:pPr>
            <a:r>
              <a:rPr lang="zh-CN" altLang="en-US" sz="2800" smtClean="0">
                <a:ea typeface="宋体" panose="02010600030101010101" pitchFamily="2" charset="-122"/>
              </a:rPr>
              <a:t>   (4)</a:t>
            </a:r>
            <a:r>
              <a:rPr lang="zh-CN" altLang="en-US" sz="3200" smtClean="0">
                <a:ea typeface="宋体" panose="02010600030101010101" pitchFamily="2" charset="-122"/>
              </a:rPr>
              <a:t> 字并位并</a:t>
            </a:r>
            <a:r>
              <a:rPr lang="en-US" altLang="zh-CN" sz="3200" smtClean="0">
                <a:ea typeface="宋体" panose="02010600030101010101" pitchFamily="2" charset="-122"/>
              </a:rPr>
              <a:t>WPBP 	</a:t>
            </a:r>
            <a:r>
              <a:rPr lang="en-US" altLang="zh-CN" sz="3000" smtClean="0">
                <a:ea typeface="宋体" panose="02010600030101010101" pitchFamily="2" charset="-122"/>
              </a:rPr>
              <a:t>(Word Parallel and Bit Parallel)</a:t>
            </a:r>
            <a:br>
              <a:rPr lang="en-US" altLang="zh-CN" sz="3000" smtClean="0">
                <a:ea typeface="宋体" panose="02010600030101010101" pitchFamily="2" charset="-122"/>
              </a:rPr>
            </a:br>
            <a:r>
              <a:rPr lang="zh-CN" altLang="en-US" sz="3200" smtClean="0">
                <a:solidFill>
                  <a:srgbClr val="CC0000"/>
                </a:solidFill>
                <a:ea typeface="宋体" panose="02010600030101010101" pitchFamily="2" charset="-122"/>
              </a:rPr>
              <a:t>全并行计算机；</a:t>
            </a:r>
            <a:r>
              <a:rPr lang="en-US" altLang="zh-CN" sz="3200" smtClean="0">
                <a:solidFill>
                  <a:srgbClr val="CC0000"/>
                </a:solidFill>
                <a:ea typeface="宋体" panose="02010600030101010101" pitchFamily="2" charset="-122"/>
              </a:rPr>
              <a:t>m&gt;1, n&gt;1;</a:t>
            </a:r>
            <a:br>
              <a:rPr lang="en-US" altLang="zh-CN" sz="3200" smtClean="0">
                <a:solidFill>
                  <a:srgbClr val="CC0000"/>
                </a:solidFill>
                <a:ea typeface="宋体" panose="02010600030101010101" pitchFamily="2" charset="-122"/>
              </a:rPr>
            </a:br>
            <a:r>
              <a:rPr lang="zh-CN" altLang="en-US" sz="3200" smtClean="0">
                <a:solidFill>
                  <a:srgbClr val="990099"/>
                </a:solidFill>
                <a:ea typeface="宋体" panose="02010600030101010101" pitchFamily="2" charset="-122"/>
              </a:rPr>
              <a:t>例如：</a:t>
            </a:r>
            <a:r>
              <a:rPr lang="en-US" altLang="zh-CN" sz="3200" smtClean="0">
                <a:solidFill>
                  <a:srgbClr val="990099"/>
                </a:solidFill>
                <a:ea typeface="宋体" panose="02010600030101010101" pitchFamily="2" charset="-122"/>
              </a:rPr>
              <a:t>IILIAC IV(64,64),	ASC(64,32), PEPE, Cmmp</a:t>
            </a:r>
          </a:p>
          <a:p>
            <a:pPr marL="1138238" lvl="3" indent="-469900" eaLnBrk="1" hangingPunct="1"/>
            <a:r>
              <a:rPr lang="zh-CN" altLang="en-US" sz="3200" smtClean="0">
                <a:solidFill>
                  <a:schemeClr val="tx2"/>
                </a:solidFill>
                <a:ea typeface="宋体" panose="02010600030101010101" pitchFamily="2" charset="-122"/>
              </a:rPr>
              <a:t>主要缺点：</a:t>
            </a:r>
            <a:r>
              <a:rPr lang="zh-CN" altLang="en-US" sz="3200" smtClean="0">
                <a:ea typeface="宋体" panose="02010600030101010101" pitchFamily="2" charset="-122"/>
              </a:rPr>
              <a:t>仅考虑了数据的并行性，没有考虑指令、任务、作业的并行</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idx="1"/>
          </p:nvPr>
        </p:nvSpPr>
        <p:spPr>
          <a:xfrm>
            <a:off x="-396875" y="1125538"/>
            <a:ext cx="9540875" cy="6096000"/>
          </a:xfrm>
        </p:spPr>
        <p:txBody>
          <a:bodyPr/>
          <a:lstStyle/>
          <a:p>
            <a:pPr marL="477838" lvl="2" indent="-3175" eaLnBrk="1" hangingPunct="1">
              <a:buFont typeface="Wingdings" panose="05000000000000000000" pitchFamily="2" charset="2"/>
              <a:buNone/>
            </a:pPr>
            <a:r>
              <a:rPr lang="zh-CN" altLang="en-US" sz="3200" smtClean="0">
                <a:ea typeface="宋体" panose="02010600030101010101" pitchFamily="2" charset="-122"/>
              </a:rPr>
              <a:t>4. 汉德勒分类法：</a:t>
            </a:r>
            <a:r>
              <a:rPr lang="zh-CN" altLang="en-US" sz="3200" smtClean="0">
                <a:solidFill>
                  <a:srgbClr val="0000CC"/>
                </a:solidFill>
                <a:latin typeface="Times New Roman" panose="02020603050405020304" pitchFamily="18" charset="0"/>
                <a:ea typeface="宋体" panose="02010600030101010101" pitchFamily="2" charset="-122"/>
              </a:rPr>
              <a:t>由</a:t>
            </a:r>
            <a:r>
              <a:rPr lang="en-US" altLang="zh-CN" sz="3200" smtClean="0">
                <a:solidFill>
                  <a:srgbClr val="0000CC"/>
                </a:solidFill>
                <a:latin typeface="Times New Roman" panose="02020603050405020304" pitchFamily="18" charset="0"/>
                <a:ea typeface="宋体" panose="02010600030101010101" pitchFamily="2" charset="-122"/>
              </a:rPr>
              <a:t>Wolfgan Hindler</a:t>
            </a:r>
            <a:r>
              <a:rPr lang="zh-CN" altLang="en-US" sz="3200" smtClean="0">
                <a:solidFill>
                  <a:srgbClr val="0000CC"/>
                </a:solidFill>
                <a:latin typeface="Times New Roman" panose="02020603050405020304" pitchFamily="18" charset="0"/>
                <a:ea typeface="宋体" panose="02010600030101010101" pitchFamily="2" charset="-122"/>
              </a:rPr>
              <a:t>于</a:t>
            </a:r>
            <a:r>
              <a:rPr lang="zh-CN" altLang="en-US" smtClean="0">
                <a:solidFill>
                  <a:srgbClr val="0000CC"/>
                </a:solidFill>
                <a:latin typeface="Times New Roman" panose="02020603050405020304" pitchFamily="18" charset="0"/>
                <a:ea typeface="宋体" panose="02010600030101010101" pitchFamily="2" charset="-122"/>
              </a:rPr>
              <a:t>1977年提出</a:t>
            </a:r>
            <a:r>
              <a:rPr lang="zh-CN" altLang="en-US" smtClean="0">
                <a:solidFill>
                  <a:srgbClr val="0000CC"/>
                </a:solidFill>
                <a:ea typeface="宋体" panose="02010600030101010101" pitchFamily="2" charset="-122"/>
              </a:rPr>
              <a:t>又称为</a:t>
            </a:r>
            <a:r>
              <a:rPr lang="en-US" altLang="zh-CN" smtClean="0">
                <a:solidFill>
                  <a:srgbClr val="0000CC"/>
                </a:solidFill>
                <a:ea typeface="宋体" panose="02010600030101010101" pitchFamily="2" charset="-122"/>
              </a:rPr>
              <a:t>ESC (Erlange Classification Scheme)</a:t>
            </a:r>
            <a:r>
              <a:rPr lang="zh-CN" altLang="en-US" smtClean="0">
                <a:solidFill>
                  <a:srgbClr val="0000CC"/>
                </a:solidFill>
                <a:ea typeface="宋体" panose="02010600030101010101" pitchFamily="2" charset="-122"/>
              </a:rPr>
              <a:t>分类法</a:t>
            </a:r>
          </a:p>
          <a:p>
            <a:pPr marL="1138238" lvl="3" indent="-469900" eaLnBrk="1" hangingPunct="1">
              <a:buFont typeface="Wingdings" panose="05000000000000000000" pitchFamily="2" charset="2"/>
              <a:buNone/>
            </a:pPr>
            <a:r>
              <a:rPr lang="zh-CN" altLang="en-US" sz="3200" smtClean="0">
                <a:solidFill>
                  <a:schemeClr val="tx2"/>
                </a:solidFill>
                <a:ea typeface="宋体" panose="02010600030101010101" pitchFamily="2" charset="-122"/>
              </a:rPr>
              <a:t>   根据并行度和流水线分类</a:t>
            </a:r>
            <a:r>
              <a:rPr lang="zh-CN" altLang="en-US" sz="3200" smtClean="0">
                <a:solidFill>
                  <a:srgbClr val="0000CC"/>
                </a:solidFill>
                <a:ea typeface="宋体" panose="02010600030101010101" pitchFamily="2" charset="-122"/>
              </a:rPr>
              <a:t>，计算机的硬件结构分成三个层次，并分别考虑它们的可并行性和流水处理程度。</a:t>
            </a:r>
            <a:br>
              <a:rPr lang="zh-CN" altLang="en-US" sz="3200" smtClean="0">
                <a:solidFill>
                  <a:srgbClr val="0000CC"/>
                </a:solidFill>
                <a:ea typeface="宋体" panose="02010600030101010101" pitchFamily="2" charset="-122"/>
              </a:rPr>
            </a:br>
            <a:r>
              <a:rPr lang="zh-CN" altLang="en-US" sz="3200" smtClean="0">
                <a:solidFill>
                  <a:schemeClr val="tx2"/>
                </a:solidFill>
                <a:ea typeface="宋体" panose="02010600030101010101" pitchFamily="2" charset="-122"/>
              </a:rPr>
              <a:t>(1) 程序级</a:t>
            </a:r>
            <a:r>
              <a:rPr lang="en-US" altLang="zh-CN" sz="3200" smtClean="0">
                <a:solidFill>
                  <a:schemeClr val="tx2"/>
                </a:solidFill>
                <a:ea typeface="宋体" panose="02010600030101010101" pitchFamily="2" charset="-122"/>
              </a:rPr>
              <a:t>k：</a:t>
            </a:r>
            <a:r>
              <a:rPr lang="zh-CN" altLang="en-US" sz="3200" smtClean="0">
                <a:ea typeface="宋体" panose="02010600030101010101" pitchFamily="2" charset="-122"/>
              </a:rPr>
              <a:t>程序控制部件(</a:t>
            </a:r>
            <a:r>
              <a:rPr lang="en-US" altLang="zh-CN" sz="3200" smtClean="0">
                <a:ea typeface="宋体" panose="02010600030101010101" pitchFamily="2" charset="-122"/>
              </a:rPr>
              <a:t>PCU)</a:t>
            </a:r>
            <a:r>
              <a:rPr lang="zh-CN" altLang="en-US" sz="3200" smtClean="0">
                <a:ea typeface="宋体" panose="02010600030101010101" pitchFamily="2" charset="-122"/>
              </a:rPr>
              <a:t>的个数；</a:t>
            </a:r>
            <a:br>
              <a:rPr lang="zh-CN" altLang="en-US" sz="3200" smtClean="0">
                <a:ea typeface="宋体" panose="02010600030101010101" pitchFamily="2" charset="-122"/>
              </a:rPr>
            </a:br>
            <a:r>
              <a:rPr lang="zh-CN" altLang="en-US" sz="3200" smtClean="0">
                <a:solidFill>
                  <a:schemeClr val="tx2"/>
                </a:solidFill>
                <a:ea typeface="宋体" panose="02010600030101010101" pitchFamily="2" charset="-122"/>
              </a:rPr>
              <a:t>(2) 操作级</a:t>
            </a:r>
            <a:r>
              <a:rPr lang="en-US" altLang="zh-CN" sz="3200" smtClean="0">
                <a:solidFill>
                  <a:schemeClr val="tx2"/>
                </a:solidFill>
                <a:ea typeface="宋体" panose="02010600030101010101" pitchFamily="2" charset="-122"/>
              </a:rPr>
              <a:t>d：</a:t>
            </a:r>
            <a:r>
              <a:rPr lang="zh-CN" altLang="en-US" sz="3200" smtClean="0">
                <a:ea typeface="宋体" panose="02010600030101010101" pitchFamily="2" charset="-122"/>
              </a:rPr>
              <a:t>算术逻辑部件(</a:t>
            </a:r>
            <a:r>
              <a:rPr lang="en-US" altLang="zh-CN" sz="3200" smtClean="0">
                <a:ea typeface="宋体" panose="02010600030101010101" pitchFamily="2" charset="-122"/>
              </a:rPr>
              <a:t>ALU)</a:t>
            </a:r>
            <a:r>
              <a:rPr lang="zh-CN" altLang="en-US" sz="3200" smtClean="0">
                <a:ea typeface="宋体" panose="02010600030101010101" pitchFamily="2" charset="-122"/>
              </a:rPr>
              <a:t>或处理部件(</a:t>
            </a:r>
            <a:r>
              <a:rPr lang="en-US" altLang="zh-CN" sz="3200" smtClean="0">
                <a:ea typeface="宋体" panose="02010600030101010101" pitchFamily="2" charset="-122"/>
              </a:rPr>
              <a:t>PU)</a:t>
            </a:r>
            <a:r>
              <a:rPr lang="zh-CN" altLang="en-US" sz="3200" smtClean="0">
                <a:ea typeface="宋体" panose="02010600030101010101" pitchFamily="2" charset="-122"/>
              </a:rPr>
              <a:t>的个数；</a:t>
            </a:r>
            <a:br>
              <a:rPr lang="zh-CN" altLang="en-US" sz="3200" smtClean="0">
                <a:ea typeface="宋体" panose="02010600030101010101" pitchFamily="2" charset="-122"/>
              </a:rPr>
            </a:br>
            <a:r>
              <a:rPr lang="zh-CN" altLang="en-US" sz="3200" smtClean="0">
                <a:solidFill>
                  <a:schemeClr val="tx2"/>
                </a:solidFill>
                <a:ea typeface="宋体" panose="02010600030101010101" pitchFamily="2" charset="-122"/>
              </a:rPr>
              <a:t>(3) 逻辑级</a:t>
            </a:r>
            <a:r>
              <a:rPr lang="en-US" altLang="zh-CN" sz="3200" smtClean="0">
                <a:solidFill>
                  <a:schemeClr val="tx2"/>
                </a:solidFill>
                <a:ea typeface="宋体" panose="02010600030101010101" pitchFamily="2" charset="-122"/>
              </a:rPr>
              <a:t>w：</a:t>
            </a:r>
            <a:r>
              <a:rPr lang="zh-CN" altLang="en-US" sz="3200" smtClean="0">
                <a:ea typeface="宋体" panose="02010600030101010101" pitchFamily="2" charset="-122"/>
              </a:rPr>
              <a:t>每个算术逻辑部件包含的逻辑线路 (</a:t>
            </a:r>
            <a:r>
              <a:rPr lang="en-US" altLang="zh-CN" sz="3200" smtClean="0">
                <a:ea typeface="宋体" panose="02010600030101010101" pitchFamily="2" charset="-122"/>
              </a:rPr>
              <a:t>ELC)</a:t>
            </a:r>
            <a:r>
              <a:rPr lang="zh-CN" altLang="en-US" sz="3200" smtClean="0">
                <a:ea typeface="宋体" panose="02010600030101010101" pitchFamily="2" charset="-122"/>
              </a:rPr>
              <a:t>的套数。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0" y="1196975"/>
            <a:ext cx="9144000" cy="651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spcBef>
                <a:spcPct val="50000"/>
              </a:spcBef>
              <a:buFont typeface="Arial" panose="020B0604020202020204" pitchFamily="34" charset="0"/>
              <a:buNone/>
            </a:pPr>
            <a:r>
              <a:rPr lang="zh-CN" altLang="en-US" sz="2800">
                <a:solidFill>
                  <a:schemeClr val="tx2"/>
                </a:solidFill>
                <a:latin typeface="Book Antiqua" panose="02040602050305030304" pitchFamily="18" charset="0"/>
                <a:ea typeface="楷体_GB2312" pitchFamily="49" charset="-122"/>
              </a:rPr>
              <a:t>1）从计算机系统中</a:t>
            </a:r>
            <a:r>
              <a:rPr lang="zh-CN" altLang="en-US" sz="2800" b="1" u="sng">
                <a:solidFill>
                  <a:schemeClr val="tx2"/>
                </a:solidFill>
                <a:latin typeface="Book Antiqua" panose="02040602050305030304" pitchFamily="18" charset="0"/>
                <a:ea typeface="楷体_GB2312" pitchFamily="49" charset="-122"/>
              </a:rPr>
              <a:t>执行程序</a:t>
            </a:r>
            <a:r>
              <a:rPr lang="zh-CN" altLang="en-US" sz="2800">
                <a:solidFill>
                  <a:schemeClr val="tx2"/>
                </a:solidFill>
                <a:latin typeface="Book Antiqua" panose="02040602050305030304" pitchFamily="18" charset="0"/>
                <a:ea typeface="楷体_GB2312" pitchFamily="49" charset="-122"/>
              </a:rPr>
              <a:t>的角度来看，并行性从低到高可以分四级：</a:t>
            </a:r>
            <a:endParaRPr lang="en-US" altLang="zh-CN" sz="2800">
              <a:solidFill>
                <a:schemeClr val="tx2"/>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r>
              <a:rPr lang="en-US" altLang="zh-CN" sz="2800" b="1">
                <a:solidFill>
                  <a:schemeClr val="tx2"/>
                </a:solidFill>
                <a:latin typeface="Book Antiqua" panose="02040602050305030304" pitchFamily="18" charset="0"/>
                <a:ea typeface="楷体_GB2312" pitchFamily="49" charset="-122"/>
              </a:rPr>
              <a:t>a.</a:t>
            </a:r>
            <a:r>
              <a:rPr lang="zh-CN" altLang="en-US" sz="2800" b="1">
                <a:solidFill>
                  <a:schemeClr val="tx2"/>
                </a:solidFill>
                <a:latin typeface="Book Antiqua" panose="02040602050305030304" pitchFamily="18" charset="0"/>
                <a:ea typeface="楷体_GB2312" pitchFamily="49" charset="-122"/>
              </a:rPr>
              <a:t>指令内部</a:t>
            </a:r>
            <a:r>
              <a:rPr lang="zh-CN" altLang="en-US" sz="2800">
                <a:solidFill>
                  <a:schemeClr val="accent1"/>
                </a:solidFill>
                <a:latin typeface="Book Antiqua" panose="02040602050305030304" pitchFamily="18" charset="0"/>
                <a:ea typeface="楷体_GB2312" pitchFamily="49" charset="-122"/>
              </a:rPr>
              <a:t>-</a:t>
            </a:r>
            <a:r>
              <a:rPr lang="zh-CN" altLang="en-US" sz="2800">
                <a:solidFill>
                  <a:srgbClr val="0000CC"/>
                </a:solidFill>
                <a:latin typeface="Book Antiqua" panose="02040602050305030304" pitchFamily="18" charset="0"/>
                <a:ea typeface="楷体_GB2312" pitchFamily="49" charset="-122"/>
              </a:rPr>
              <a:t>一条指令内部各个微操作之间的并行</a:t>
            </a:r>
          </a:p>
          <a:p>
            <a:pPr algn="r">
              <a:lnSpc>
                <a:spcPct val="85000"/>
              </a:lnSpc>
              <a:buFont typeface="Arial" panose="020B0604020202020204" pitchFamily="34" charset="0"/>
              <a:buNone/>
            </a:pPr>
            <a:r>
              <a:rPr lang="zh-CN" altLang="en-US" sz="2800">
                <a:solidFill>
                  <a:schemeClr val="tx1"/>
                </a:solidFill>
                <a:latin typeface="Book Antiqua" panose="02040602050305030304" pitchFamily="18" charset="0"/>
                <a:ea typeface="楷体_GB2312" pitchFamily="49" charset="-122"/>
              </a:rPr>
              <a:t>                             </a:t>
            </a:r>
            <a:r>
              <a:rPr lang="zh-CN" altLang="en-US" sz="2800">
                <a:solidFill>
                  <a:srgbClr val="CC0000"/>
                </a:solidFill>
                <a:latin typeface="Book Antiqua" panose="02040602050305030304" pitchFamily="18" charset="0"/>
                <a:ea typeface="楷体_GB2312" pitchFamily="49" charset="-122"/>
              </a:rPr>
              <a:t>（硬件和组成的设计）</a:t>
            </a:r>
          </a:p>
          <a:p>
            <a:pPr>
              <a:lnSpc>
                <a:spcPct val="85000"/>
              </a:lnSpc>
              <a:buFont typeface="Arial" panose="020B0604020202020204" pitchFamily="34" charset="0"/>
              <a:buNone/>
            </a:pPr>
            <a:r>
              <a:rPr lang="en-US" altLang="zh-CN" sz="2800" b="1">
                <a:solidFill>
                  <a:schemeClr val="tx2"/>
                </a:solidFill>
                <a:latin typeface="Book Antiqua" panose="02040602050305030304" pitchFamily="18" charset="0"/>
                <a:ea typeface="楷体_GB2312" pitchFamily="49" charset="-122"/>
              </a:rPr>
              <a:t>b.</a:t>
            </a:r>
            <a:r>
              <a:rPr lang="zh-CN" altLang="en-US" sz="2800" b="1">
                <a:solidFill>
                  <a:schemeClr val="tx2"/>
                </a:solidFill>
                <a:latin typeface="Book Antiqua" panose="02040602050305030304" pitchFamily="18" charset="0"/>
                <a:ea typeface="楷体_GB2312" pitchFamily="49" charset="-122"/>
              </a:rPr>
              <a:t>指令之间</a:t>
            </a:r>
            <a:r>
              <a:rPr lang="zh-CN" altLang="en-US" sz="2800">
                <a:solidFill>
                  <a:schemeClr val="tx1"/>
                </a:solidFill>
                <a:latin typeface="Book Antiqua" panose="02040602050305030304" pitchFamily="18" charset="0"/>
                <a:ea typeface="楷体_GB2312" pitchFamily="49" charset="-122"/>
              </a:rPr>
              <a:t>-</a:t>
            </a:r>
            <a:r>
              <a:rPr lang="zh-CN" altLang="en-US" sz="2800">
                <a:solidFill>
                  <a:srgbClr val="0000CC"/>
                </a:solidFill>
                <a:latin typeface="Book Antiqua" panose="02040602050305030304" pitchFamily="18" charset="0"/>
                <a:ea typeface="楷体_GB2312" pitchFamily="49" charset="-122"/>
              </a:rPr>
              <a:t>多条指令的并行执行</a:t>
            </a:r>
          </a:p>
          <a:p>
            <a:pPr algn="r">
              <a:lnSpc>
                <a:spcPct val="85000"/>
              </a:lnSpc>
              <a:buFont typeface="Arial" panose="020B0604020202020204" pitchFamily="34" charset="0"/>
              <a:buNone/>
            </a:pPr>
            <a:r>
              <a:rPr lang="zh-CN" altLang="en-US" sz="2800">
                <a:solidFill>
                  <a:srgbClr val="CC0000"/>
                </a:solidFill>
                <a:latin typeface="Book Antiqua" panose="02040602050305030304" pitchFamily="18" charset="0"/>
                <a:ea typeface="楷体_GB2312" pitchFamily="49" charset="-122"/>
              </a:rPr>
              <a:t>（指令之间存在的关联）                                  </a:t>
            </a:r>
          </a:p>
          <a:p>
            <a:pPr>
              <a:lnSpc>
                <a:spcPct val="85000"/>
              </a:lnSpc>
              <a:buFont typeface="Arial" panose="020B0604020202020204" pitchFamily="34" charset="0"/>
              <a:buNone/>
            </a:pPr>
            <a:r>
              <a:rPr lang="en-US" altLang="zh-CN" sz="2800" b="1">
                <a:solidFill>
                  <a:schemeClr val="tx2"/>
                </a:solidFill>
                <a:latin typeface="Book Antiqua" panose="02040602050305030304" pitchFamily="18" charset="0"/>
                <a:ea typeface="楷体_GB2312" pitchFamily="49" charset="-122"/>
              </a:rPr>
              <a:t>c.</a:t>
            </a:r>
            <a:r>
              <a:rPr lang="zh-CN" altLang="en-US" sz="2800" b="1">
                <a:solidFill>
                  <a:schemeClr val="tx2"/>
                </a:solidFill>
                <a:latin typeface="Book Antiqua" panose="02040602050305030304" pitchFamily="18" charset="0"/>
                <a:ea typeface="楷体_GB2312" pitchFamily="49" charset="-122"/>
              </a:rPr>
              <a:t>任务或进程之间</a:t>
            </a:r>
            <a:r>
              <a:rPr lang="zh-CN" altLang="en-US" sz="2800">
                <a:solidFill>
                  <a:schemeClr val="tx1"/>
                </a:solidFill>
                <a:latin typeface="Book Antiqua" panose="02040602050305030304" pitchFamily="18" charset="0"/>
                <a:ea typeface="楷体_GB2312" pitchFamily="49" charset="-122"/>
              </a:rPr>
              <a:t>-</a:t>
            </a:r>
            <a:r>
              <a:rPr lang="zh-CN" altLang="en-US" sz="2800">
                <a:latin typeface="Book Antiqua" panose="02040602050305030304" pitchFamily="18" charset="0"/>
                <a:ea typeface="楷体_GB2312" pitchFamily="49" charset="-122"/>
              </a:rPr>
              <a:t>多个任务或程序段的并行执行</a:t>
            </a:r>
          </a:p>
          <a:p>
            <a:pPr algn="r">
              <a:lnSpc>
                <a:spcPct val="85000"/>
              </a:lnSpc>
              <a:buFont typeface="Arial" panose="020B0604020202020204" pitchFamily="34" charset="0"/>
              <a:buNone/>
            </a:pPr>
            <a:r>
              <a:rPr lang="zh-CN" altLang="en-US" sz="2800">
                <a:solidFill>
                  <a:schemeClr val="tx1"/>
                </a:solidFill>
                <a:latin typeface="Book Antiqua" panose="02040602050305030304" pitchFamily="18" charset="0"/>
                <a:ea typeface="楷体_GB2312" pitchFamily="49" charset="-122"/>
              </a:rPr>
              <a:t>                                 </a:t>
            </a:r>
            <a:r>
              <a:rPr lang="zh-CN" altLang="en-US" sz="2800">
                <a:solidFill>
                  <a:srgbClr val="CC0000"/>
                </a:solidFill>
                <a:latin typeface="Book Antiqua" panose="02040602050305030304" pitchFamily="18" charset="0"/>
                <a:ea typeface="楷体_GB2312" pitchFamily="49" charset="-122"/>
              </a:rPr>
              <a:t>（任务分解）</a:t>
            </a:r>
          </a:p>
          <a:p>
            <a:pPr>
              <a:lnSpc>
                <a:spcPct val="85000"/>
              </a:lnSpc>
              <a:buFont typeface="Arial" panose="020B0604020202020204" pitchFamily="34" charset="0"/>
              <a:buNone/>
            </a:pPr>
            <a:r>
              <a:rPr lang="en-US" altLang="zh-CN" sz="2800" b="1">
                <a:solidFill>
                  <a:schemeClr val="tx2"/>
                </a:solidFill>
                <a:latin typeface="Book Antiqua" panose="02040602050305030304" pitchFamily="18" charset="0"/>
                <a:ea typeface="楷体_GB2312" pitchFamily="49" charset="-122"/>
              </a:rPr>
              <a:t>d.</a:t>
            </a:r>
            <a:r>
              <a:rPr lang="zh-CN" altLang="en-US" sz="2800" b="1">
                <a:solidFill>
                  <a:schemeClr val="tx2"/>
                </a:solidFill>
                <a:latin typeface="Book Antiqua" panose="02040602050305030304" pitchFamily="18" charset="0"/>
                <a:ea typeface="楷体_GB2312" pitchFamily="49" charset="-122"/>
              </a:rPr>
              <a:t>作业或程序之间</a:t>
            </a:r>
            <a:r>
              <a:rPr lang="zh-CN" altLang="en-US" sz="2800">
                <a:solidFill>
                  <a:schemeClr val="tx1"/>
                </a:solidFill>
                <a:latin typeface="Book Antiqua" panose="02040602050305030304" pitchFamily="18" charset="0"/>
                <a:ea typeface="楷体_GB2312" pitchFamily="49" charset="-122"/>
              </a:rPr>
              <a:t>-</a:t>
            </a:r>
            <a:r>
              <a:rPr lang="zh-CN" altLang="en-US" sz="2800">
                <a:latin typeface="Book Antiqua" panose="02040602050305030304" pitchFamily="18" charset="0"/>
                <a:ea typeface="楷体_GB2312" pitchFamily="49" charset="-122"/>
              </a:rPr>
              <a:t>多个作业或多道程序并行</a:t>
            </a:r>
          </a:p>
          <a:p>
            <a:pPr algn="r">
              <a:lnSpc>
                <a:spcPct val="85000"/>
              </a:lnSpc>
              <a:buFont typeface="Wingdings" panose="05000000000000000000" pitchFamily="2" charset="2"/>
              <a:buNone/>
            </a:pPr>
            <a:r>
              <a:rPr lang="zh-CN" altLang="en-US" sz="2800">
                <a:solidFill>
                  <a:schemeClr val="folHlink"/>
                </a:solidFill>
                <a:latin typeface="Book Antiqua" panose="02040602050305030304" pitchFamily="18" charset="0"/>
                <a:ea typeface="楷体_GB2312" pitchFamily="49" charset="-122"/>
              </a:rPr>
              <a:t>                                   </a:t>
            </a:r>
            <a:r>
              <a:rPr lang="zh-CN" altLang="en-US" sz="2800">
                <a:solidFill>
                  <a:srgbClr val="CC0000"/>
                </a:solidFill>
                <a:latin typeface="Book Antiqua" panose="02040602050305030304" pitchFamily="18" charset="0"/>
                <a:ea typeface="楷体_GB2312" pitchFamily="49" charset="-122"/>
              </a:rPr>
              <a:t>（并行算法）</a:t>
            </a:r>
            <a:endParaRPr lang="en-US" altLang="zh-CN" sz="2800">
              <a:solidFill>
                <a:srgbClr val="CC0000"/>
              </a:solidFill>
              <a:latin typeface="Book Antiqua" panose="02040602050305030304" pitchFamily="18" charset="0"/>
              <a:ea typeface="楷体_GB2312" pitchFamily="49" charset="-122"/>
            </a:endParaRPr>
          </a:p>
          <a:p>
            <a:pPr algn="just">
              <a:lnSpc>
                <a:spcPct val="85000"/>
              </a:lnSpc>
              <a:buFont typeface="Wingdings" panose="05000000000000000000" pitchFamily="2" charset="2"/>
              <a:buNone/>
            </a:pPr>
            <a:r>
              <a:rPr lang="zh-CN" altLang="en-US" sz="2800">
                <a:solidFill>
                  <a:schemeClr val="tx2"/>
                </a:solidFill>
                <a:latin typeface="Book Antiqua" panose="02040602050305030304" pitchFamily="18" charset="0"/>
                <a:ea typeface="楷体_GB2312" pitchFamily="49" charset="-122"/>
              </a:rPr>
              <a:t>      并行性的实现是一个软、硬件功能分配的问题。</a:t>
            </a:r>
            <a:endParaRPr lang="zh-CN" altLang="en-US" sz="2800">
              <a:solidFill>
                <a:srgbClr val="CC0000"/>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endParaRPr lang="zh-CN" altLang="en-US" sz="2800">
              <a:solidFill>
                <a:schemeClr val="folHlink"/>
              </a:solidFill>
              <a:latin typeface="Book Antiqua" panose="02040602050305030304" pitchFamily="18" charset="0"/>
              <a:ea typeface="楷体_GB2312" pitchFamily="49" charset="-122"/>
            </a:endParaRPr>
          </a:p>
          <a:p>
            <a:pPr>
              <a:spcBef>
                <a:spcPct val="50000"/>
              </a:spcBef>
              <a:buFont typeface="Arial" panose="020B0604020202020204" pitchFamily="34" charset="0"/>
              <a:buChar char="•"/>
            </a:pPr>
            <a:endParaRPr lang="zh-CN" altLang="en-US" sz="2800">
              <a:solidFill>
                <a:schemeClr val="accent1"/>
              </a:solidFill>
              <a:latin typeface="Book Antiqua" panose="02040602050305030304" pitchFamily="18" charset="0"/>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0" y="1341438"/>
            <a:ext cx="9144000" cy="698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2</a:t>
            </a:r>
            <a:r>
              <a:rPr lang="zh-CN" altLang="en-US">
                <a:solidFill>
                  <a:schemeClr val="tx2"/>
                </a:solidFill>
                <a:latin typeface="Book Antiqua" panose="02040602050305030304" pitchFamily="18" charset="0"/>
                <a:ea typeface="楷体_GB2312" pitchFamily="49" charset="-122"/>
              </a:rPr>
              <a:t>）从计算机系统中</a:t>
            </a:r>
            <a:r>
              <a:rPr lang="zh-CN" altLang="en-US" b="1" u="sng">
                <a:solidFill>
                  <a:schemeClr val="tx2"/>
                </a:solidFill>
                <a:latin typeface="Book Antiqua" panose="02040602050305030304" pitchFamily="18" charset="0"/>
                <a:ea typeface="楷体_GB2312" pitchFamily="49" charset="-122"/>
              </a:rPr>
              <a:t>处理数据</a:t>
            </a:r>
            <a:r>
              <a:rPr lang="zh-CN" altLang="en-US">
                <a:solidFill>
                  <a:schemeClr val="tx2"/>
                </a:solidFill>
                <a:latin typeface="Book Antiqua" panose="02040602050305030304" pitchFamily="18" charset="0"/>
                <a:ea typeface="楷体_GB2312" pitchFamily="49" charset="-122"/>
              </a:rPr>
              <a:t>的并行性来看，并行性从低到高可以分四级：</a:t>
            </a:r>
            <a:endParaRPr lang="en-US" altLang="zh-CN">
              <a:solidFill>
                <a:schemeClr val="tx2"/>
              </a:solidFill>
              <a:latin typeface="Book Antiqua" panose="02040602050305030304" pitchFamily="18" charset="0"/>
              <a:ea typeface="楷体_GB2312" pitchFamily="49" charset="-122"/>
            </a:endParaRPr>
          </a:p>
          <a:p>
            <a:pPr algn="just">
              <a:spcBef>
                <a:spcPct val="0"/>
              </a:spcBef>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a.</a:t>
            </a:r>
            <a:r>
              <a:rPr lang="zh-CN" altLang="en-US" b="1">
                <a:solidFill>
                  <a:schemeClr val="tx2"/>
                </a:solidFill>
                <a:latin typeface="Book Antiqua" panose="02040602050305030304" pitchFamily="18" charset="0"/>
                <a:ea typeface="楷体_GB2312" pitchFamily="49" charset="-122"/>
              </a:rPr>
              <a:t>位串字串</a:t>
            </a:r>
            <a:r>
              <a:rPr lang="zh-CN" altLang="en-US">
                <a:solidFill>
                  <a:srgbClr val="0000CC"/>
                </a:solidFill>
                <a:latin typeface="Book Antiqua" panose="02040602050305030304" pitchFamily="18" charset="0"/>
                <a:ea typeface="楷体_GB2312" pitchFamily="49" charset="-122"/>
              </a:rPr>
              <a:t>-同时只对一个字的一位进行处理。</a:t>
            </a:r>
            <a:endParaRPr lang="en-US" altLang="zh-CN">
              <a:solidFill>
                <a:srgbClr val="0000CC"/>
              </a:solidFill>
              <a:latin typeface="Book Antiqua" panose="02040602050305030304" pitchFamily="18" charset="0"/>
              <a:ea typeface="楷体_GB2312" pitchFamily="49" charset="-122"/>
            </a:endParaRPr>
          </a:p>
          <a:p>
            <a:pPr algn="r">
              <a:spcBef>
                <a:spcPct val="0"/>
              </a:spcBef>
              <a:buFont typeface="Arial" panose="020B0604020202020204" pitchFamily="34" charset="0"/>
              <a:buNone/>
            </a:pPr>
            <a:r>
              <a:rPr lang="zh-CN" altLang="en-US">
                <a:solidFill>
                  <a:schemeClr val="tx1"/>
                </a:solidFill>
                <a:latin typeface="Book Antiqua" panose="02040602050305030304" pitchFamily="18" charset="0"/>
                <a:ea typeface="楷体_GB2312" pitchFamily="49" charset="-122"/>
              </a:rPr>
              <a:t>                                 </a:t>
            </a:r>
            <a:r>
              <a:rPr lang="zh-CN" altLang="en-US">
                <a:solidFill>
                  <a:srgbClr val="CC0000"/>
                </a:solidFill>
                <a:latin typeface="Book Antiqua" panose="02040602050305030304" pitchFamily="18" charset="0"/>
                <a:ea typeface="楷体_GB2312" pitchFamily="49" charset="-122"/>
              </a:rPr>
              <a:t>（传统串行单处理机）</a:t>
            </a:r>
          </a:p>
          <a:p>
            <a:pPr>
              <a:spcBef>
                <a:spcPct val="0"/>
              </a:spcBef>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b.</a:t>
            </a:r>
            <a:r>
              <a:rPr lang="zh-CN" altLang="en-US" b="1">
                <a:solidFill>
                  <a:schemeClr val="tx2"/>
                </a:solidFill>
                <a:latin typeface="Book Antiqua" panose="02040602050305030304" pitchFamily="18" charset="0"/>
                <a:ea typeface="楷体_GB2312" pitchFamily="49" charset="-122"/>
              </a:rPr>
              <a:t>位并字串</a:t>
            </a:r>
            <a:r>
              <a:rPr lang="zh-CN" altLang="en-US">
                <a:solidFill>
                  <a:srgbClr val="0000CC"/>
                </a:solidFill>
                <a:latin typeface="Book Antiqua" panose="02040602050305030304" pitchFamily="18" charset="0"/>
                <a:ea typeface="楷体_GB2312" pitchFamily="49" charset="-122"/>
              </a:rPr>
              <a:t>-同时对一个字的全部位进行处理，这通常对一个字的全部进行处理。</a:t>
            </a:r>
          </a:p>
          <a:p>
            <a:pPr algn="r">
              <a:spcBef>
                <a:spcPct val="0"/>
              </a:spcBef>
              <a:buFont typeface="Arial" panose="020B0604020202020204" pitchFamily="34" charset="0"/>
              <a:buNone/>
            </a:pPr>
            <a:r>
              <a:rPr lang="zh-CN" altLang="en-US">
                <a:solidFill>
                  <a:schemeClr val="tx1"/>
                </a:solidFill>
                <a:latin typeface="Book Antiqua" panose="02040602050305030304" pitchFamily="18" charset="0"/>
                <a:ea typeface="楷体_GB2312" pitchFamily="49" charset="-122"/>
              </a:rPr>
              <a:t>                   </a:t>
            </a:r>
            <a:r>
              <a:rPr lang="zh-CN" altLang="en-US">
                <a:solidFill>
                  <a:srgbClr val="CC0000"/>
                </a:solidFill>
                <a:latin typeface="Book Antiqua" panose="02040602050305030304" pitchFamily="18" charset="0"/>
                <a:ea typeface="楷体_GB2312" pitchFamily="49" charset="-122"/>
              </a:rPr>
              <a:t>（传统并行单处理机）</a:t>
            </a:r>
          </a:p>
          <a:p>
            <a:pPr>
              <a:spcBef>
                <a:spcPct val="0"/>
              </a:spcBef>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c.</a:t>
            </a:r>
            <a:r>
              <a:rPr lang="zh-CN" altLang="en-US" b="1">
                <a:solidFill>
                  <a:schemeClr val="tx2"/>
                </a:solidFill>
                <a:latin typeface="Book Antiqua" panose="02040602050305030304" pitchFamily="18" charset="0"/>
                <a:ea typeface="楷体_GB2312" pitchFamily="49" charset="-122"/>
              </a:rPr>
              <a:t>位串字并</a:t>
            </a:r>
            <a:r>
              <a:rPr lang="zh-CN" altLang="en-US">
                <a:solidFill>
                  <a:schemeClr val="tx2"/>
                </a:solidFill>
                <a:latin typeface="Book Antiqua" panose="02040602050305030304" pitchFamily="18" charset="0"/>
                <a:ea typeface="楷体_GB2312" pitchFamily="49" charset="-122"/>
              </a:rPr>
              <a:t>-</a:t>
            </a:r>
            <a:r>
              <a:rPr lang="zh-CN" altLang="en-US">
                <a:solidFill>
                  <a:srgbClr val="0000CC"/>
                </a:solidFill>
                <a:latin typeface="Book Antiqua" panose="02040602050305030304" pitchFamily="18" charset="0"/>
                <a:ea typeface="楷体_GB2312" pitchFamily="49" charset="-122"/>
              </a:rPr>
              <a:t>同时对许多字的同一位（称为位片）进行处理。</a:t>
            </a:r>
          </a:p>
          <a:p>
            <a:pPr>
              <a:spcBef>
                <a:spcPct val="0"/>
              </a:spcBef>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d.</a:t>
            </a:r>
            <a:r>
              <a:rPr lang="zh-CN" altLang="en-US" b="1">
                <a:solidFill>
                  <a:schemeClr val="tx2"/>
                </a:solidFill>
                <a:latin typeface="Book Antiqua" panose="02040602050305030304" pitchFamily="18" charset="0"/>
                <a:ea typeface="楷体_GB2312" pitchFamily="49" charset="-122"/>
              </a:rPr>
              <a:t>全并行</a:t>
            </a:r>
            <a:r>
              <a:rPr lang="zh-CN" altLang="en-US">
                <a:solidFill>
                  <a:srgbClr val="0000CC"/>
                </a:solidFill>
                <a:latin typeface="Book Antiqua" panose="02040602050305030304" pitchFamily="18" charset="0"/>
                <a:ea typeface="楷体_GB2312" pitchFamily="49" charset="-122"/>
              </a:rPr>
              <a:t>-同时对许多字的全部或部分位组进行处理。</a:t>
            </a:r>
          </a:p>
          <a:p>
            <a:pPr>
              <a:spcBef>
                <a:spcPct val="0"/>
              </a:spcBef>
              <a:buFont typeface="Arial" panose="020B0604020202020204" pitchFamily="34" charset="0"/>
              <a:buNone/>
            </a:pPr>
            <a:endParaRPr lang="zh-CN" altLang="en-US">
              <a:solidFill>
                <a:srgbClr val="0000CC"/>
              </a:solidFill>
              <a:latin typeface="Book Antiqua" panose="02040602050305030304" pitchFamily="18" charset="0"/>
              <a:ea typeface="楷体_GB2312" pitchFamily="49" charset="-122"/>
            </a:endParaRPr>
          </a:p>
          <a:p>
            <a:pPr>
              <a:spcBef>
                <a:spcPct val="0"/>
              </a:spcBef>
              <a:buFont typeface="Arial" panose="020B0604020202020204" pitchFamily="34" charset="0"/>
              <a:buNone/>
            </a:pPr>
            <a:endParaRPr lang="zh-CN" altLang="en-US">
              <a:solidFill>
                <a:srgbClr val="0000CC"/>
              </a:solidFill>
              <a:latin typeface="Book Antiqua" panose="02040602050305030304" pitchFamily="18" charset="0"/>
              <a:ea typeface="楷体_GB2312" pitchFamily="49" charset="-122"/>
            </a:endParaRPr>
          </a:p>
          <a:p>
            <a:pPr>
              <a:spcBef>
                <a:spcPct val="0"/>
              </a:spcBef>
              <a:buFont typeface="Arial" panose="020B0604020202020204" pitchFamily="34" charset="0"/>
              <a:buChar char="•"/>
            </a:pPr>
            <a:endParaRPr lang="zh-CN" altLang="en-US">
              <a:solidFill>
                <a:schemeClr val="accent1"/>
              </a:solidFill>
              <a:latin typeface="Book Antiqua" panose="02040602050305030304" pitchFamily="18" charset="0"/>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0" y="1268413"/>
            <a:ext cx="91440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nSpc>
                <a:spcPct val="90000"/>
              </a:lnSpc>
              <a:spcBef>
                <a:spcPct val="10000"/>
              </a:spcBef>
              <a:buFont typeface="Arial" panose="020B0604020202020204" pitchFamily="34" charset="0"/>
              <a:buNone/>
            </a:pPr>
            <a:r>
              <a:rPr lang="en-US" altLang="zh-CN" sz="3600">
                <a:solidFill>
                  <a:schemeClr val="tx2"/>
                </a:solidFill>
                <a:latin typeface="Book Antiqua" panose="02040602050305030304" pitchFamily="18" charset="0"/>
                <a:ea typeface="楷体_GB2312" pitchFamily="49" charset="-122"/>
              </a:rPr>
              <a:t>3</a:t>
            </a:r>
            <a:r>
              <a:rPr lang="zh-CN" altLang="en-US" sz="3600">
                <a:solidFill>
                  <a:schemeClr val="tx2"/>
                </a:solidFill>
                <a:latin typeface="Book Antiqua" panose="02040602050305030304" pitchFamily="18" charset="0"/>
                <a:ea typeface="楷体_GB2312" pitchFamily="49" charset="-122"/>
              </a:rPr>
              <a:t>）</a:t>
            </a:r>
            <a:r>
              <a:rPr lang="zh-CN" altLang="en-US" sz="3400">
                <a:solidFill>
                  <a:schemeClr val="tx2"/>
                </a:solidFill>
                <a:latin typeface="Book Antiqua" panose="02040602050305030304" pitchFamily="18" charset="0"/>
                <a:ea typeface="楷体_GB2312" pitchFamily="49" charset="-122"/>
              </a:rPr>
              <a:t>从</a:t>
            </a:r>
            <a:r>
              <a:rPr lang="zh-CN" altLang="en-US" sz="3400" b="1" u="sng">
                <a:solidFill>
                  <a:schemeClr val="tx2"/>
                </a:solidFill>
                <a:latin typeface="Book Antiqua" panose="02040602050305030304" pitchFamily="18" charset="0"/>
                <a:ea typeface="楷体_GB2312" pitchFamily="49" charset="-122"/>
              </a:rPr>
              <a:t>信息加工的各个步骤和阶段</a:t>
            </a:r>
            <a:r>
              <a:rPr lang="zh-CN" altLang="en-US" sz="3400">
                <a:solidFill>
                  <a:schemeClr val="tx2"/>
                </a:solidFill>
                <a:latin typeface="Book Antiqua" panose="02040602050305030304" pitchFamily="18" charset="0"/>
                <a:ea typeface="楷体_GB2312" pitchFamily="49" charset="-122"/>
              </a:rPr>
              <a:t>的角度来划分，并行性来看，并行性分级为：</a:t>
            </a:r>
          </a:p>
          <a:p>
            <a:pPr>
              <a:lnSpc>
                <a:spcPct val="90000"/>
              </a:lnSpc>
              <a:spcBef>
                <a:spcPct val="10000"/>
              </a:spcBef>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a.</a:t>
            </a:r>
            <a:r>
              <a:rPr lang="zh-CN" altLang="en-US" b="1">
                <a:solidFill>
                  <a:schemeClr val="tx2"/>
                </a:solidFill>
                <a:latin typeface="Book Antiqua" panose="02040602050305030304" pitchFamily="18" charset="0"/>
                <a:ea typeface="楷体_GB2312" pitchFamily="49" charset="-122"/>
              </a:rPr>
              <a:t>存储器操作并行</a:t>
            </a:r>
            <a:r>
              <a:rPr lang="zh-CN" altLang="en-US">
                <a:solidFill>
                  <a:srgbClr val="0000CC"/>
                </a:solidFill>
                <a:latin typeface="Book Antiqua" panose="02040602050305030304" pitchFamily="18" charset="0"/>
                <a:ea typeface="楷体_GB2312" pitchFamily="49" charset="-122"/>
              </a:rPr>
              <a:t>-可以采用单体多字、多体单字、多体多字，在一个存储周期内访问多个字。</a:t>
            </a:r>
            <a:r>
              <a:rPr lang="zh-CN" altLang="en-US">
                <a:solidFill>
                  <a:schemeClr val="tx1"/>
                </a:solidFill>
                <a:latin typeface="Book Antiqua" panose="02040602050305030304" pitchFamily="18" charset="0"/>
                <a:ea typeface="楷体_GB2312" pitchFamily="49" charset="-122"/>
              </a:rPr>
              <a:t>                              </a:t>
            </a:r>
          </a:p>
          <a:p>
            <a:pPr algn="r">
              <a:lnSpc>
                <a:spcPct val="90000"/>
              </a:lnSpc>
              <a:spcBef>
                <a:spcPct val="10000"/>
              </a:spcBef>
              <a:buFont typeface="Arial" panose="020B0604020202020204" pitchFamily="34" charset="0"/>
              <a:buNone/>
            </a:pPr>
            <a:r>
              <a:rPr lang="zh-CN" altLang="en-US" sz="3100">
                <a:solidFill>
                  <a:srgbClr val="CC0000"/>
                </a:solidFill>
                <a:latin typeface="Book Antiqua" panose="02040602050305030304" pitchFamily="18" charset="0"/>
                <a:ea typeface="楷体_GB2312" pitchFamily="49" charset="-122"/>
              </a:rPr>
              <a:t>并行存储系统和相联存储器</a:t>
            </a:r>
          </a:p>
          <a:p>
            <a:pPr>
              <a:lnSpc>
                <a:spcPct val="90000"/>
              </a:lnSpc>
              <a:spcBef>
                <a:spcPct val="10000"/>
              </a:spcBef>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b.</a:t>
            </a:r>
            <a:r>
              <a:rPr lang="zh-CN" altLang="en-US" b="1">
                <a:solidFill>
                  <a:schemeClr val="tx2"/>
                </a:solidFill>
                <a:latin typeface="Book Antiqua" panose="02040602050305030304" pitchFamily="18" charset="0"/>
                <a:ea typeface="楷体_GB2312" pitchFamily="49" charset="-122"/>
              </a:rPr>
              <a:t>处理器操作步骤并行-</a:t>
            </a:r>
            <a:r>
              <a:rPr lang="zh-CN" altLang="en-US">
                <a:solidFill>
                  <a:srgbClr val="0000CC"/>
                </a:solidFill>
                <a:latin typeface="Book Antiqua" panose="02040602050305030304" pitchFamily="18" charset="0"/>
                <a:ea typeface="楷体_GB2312" pitchFamily="49" charset="-122"/>
              </a:rPr>
              <a:t>指令的取指、分析、执行等操作步骤。也可以指浮点加法的求节差、对阶、尾加、舍入、规格化等具体操作的执行步骤，处理器操作步骤并行是将操作步骤或者具体操作的指性步骤在时间上重叠流水地进行。</a:t>
            </a:r>
          </a:p>
          <a:p>
            <a:pPr algn="r">
              <a:lnSpc>
                <a:spcPct val="90000"/>
              </a:lnSpc>
              <a:spcBef>
                <a:spcPct val="10000"/>
              </a:spcBef>
              <a:buFont typeface="Arial" panose="020B0604020202020204" pitchFamily="34" charset="0"/>
              <a:buNone/>
            </a:pPr>
            <a:r>
              <a:rPr lang="zh-CN" altLang="en-US" sz="3100">
                <a:solidFill>
                  <a:srgbClr val="CC0000"/>
                </a:solidFill>
                <a:latin typeface="Book Antiqua" panose="02040602050305030304" pitchFamily="18" charset="0"/>
                <a:ea typeface="楷体_GB2312" pitchFamily="49" charset="-122"/>
              </a:rPr>
              <a:t>流水线处理</a:t>
            </a:r>
            <a:endParaRPr lang="zh-CN" altLang="en-US" sz="3100">
              <a:solidFill>
                <a:schemeClr val="accent1"/>
              </a:solidFill>
              <a:latin typeface="Book Antiqua" panose="02040602050305030304" pitchFamily="18" charset="0"/>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0" y="1341438"/>
            <a:ext cx="9144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nSpc>
                <a:spcPct val="80000"/>
              </a:lnSpc>
              <a:spcBef>
                <a:spcPct val="10000"/>
              </a:spcBef>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c.</a:t>
            </a:r>
            <a:r>
              <a:rPr lang="zh-CN" altLang="en-US" b="1">
                <a:solidFill>
                  <a:schemeClr val="tx2"/>
                </a:solidFill>
                <a:latin typeface="Book Antiqua" panose="02040602050305030304" pitchFamily="18" charset="0"/>
                <a:ea typeface="楷体_GB2312" pitchFamily="49" charset="-122"/>
              </a:rPr>
              <a:t>处理器操作并行</a:t>
            </a:r>
            <a:r>
              <a:rPr lang="zh-CN" altLang="en-US" b="1">
                <a:solidFill>
                  <a:srgbClr val="0000CC"/>
                </a:solidFill>
                <a:latin typeface="Book Antiqua" panose="02040602050305030304" pitchFamily="18" charset="0"/>
                <a:ea typeface="楷体_GB2312" pitchFamily="49" charset="-122"/>
              </a:rPr>
              <a:t>-</a:t>
            </a:r>
            <a:r>
              <a:rPr lang="zh-CN" altLang="en-US">
                <a:solidFill>
                  <a:srgbClr val="0000CC"/>
                </a:solidFill>
                <a:latin typeface="Book Antiqua" panose="02040602050305030304" pitchFamily="18" charset="0"/>
                <a:ea typeface="楷体_GB2312" pitchFamily="49" charset="-122"/>
              </a:rPr>
              <a:t>为支持向量、数组运算、可以通过重复设置大量处理单元，它们在同一控制器的控制器的控制下，按照同一条指令的要求对多个数据组同时操作    </a:t>
            </a:r>
          </a:p>
          <a:p>
            <a:pPr algn="r">
              <a:lnSpc>
                <a:spcPct val="80000"/>
              </a:lnSpc>
              <a:spcBef>
                <a:spcPct val="10000"/>
              </a:spcBef>
              <a:buFont typeface="Arial" panose="020B0604020202020204" pitchFamily="34" charset="0"/>
              <a:buNone/>
            </a:pPr>
            <a:r>
              <a:rPr lang="zh-CN" altLang="en-US">
                <a:solidFill>
                  <a:srgbClr val="CC0000"/>
                </a:solidFill>
                <a:latin typeface="Book Antiqua" panose="02040602050305030304" pitchFamily="18" charset="0"/>
                <a:ea typeface="楷体_GB2312" pitchFamily="49" charset="-122"/>
              </a:rPr>
              <a:t>阵列处理机 </a:t>
            </a:r>
          </a:p>
          <a:p>
            <a:pPr>
              <a:lnSpc>
                <a:spcPct val="80000"/>
              </a:lnSpc>
              <a:spcBef>
                <a:spcPct val="10000"/>
              </a:spcBef>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d.</a:t>
            </a:r>
            <a:r>
              <a:rPr lang="zh-CN" altLang="en-US" b="1">
                <a:solidFill>
                  <a:schemeClr val="tx2"/>
                </a:solidFill>
                <a:latin typeface="Book Antiqua" panose="02040602050305030304" pitchFamily="18" charset="0"/>
                <a:ea typeface="楷体_GB2312" pitchFamily="49" charset="-122"/>
              </a:rPr>
              <a:t>指令、任务、作业</a:t>
            </a:r>
            <a:r>
              <a:rPr lang="zh-CN" altLang="en-US">
                <a:solidFill>
                  <a:srgbClr val="0000CC"/>
                </a:solidFill>
                <a:latin typeface="Book Antiqua" panose="02040602050305030304" pitchFamily="18" charset="0"/>
                <a:ea typeface="楷体_GB2312" pitchFamily="49" charset="-122"/>
              </a:rPr>
              <a:t>-较高一级的并行，指令级以上的并行是多个处理机同时对多条指令及有关的多数据组进行处理。</a:t>
            </a:r>
          </a:p>
          <a:p>
            <a:pPr algn="r">
              <a:lnSpc>
                <a:spcPct val="80000"/>
              </a:lnSpc>
              <a:spcBef>
                <a:spcPct val="10000"/>
              </a:spcBef>
              <a:buFont typeface="Arial" panose="020B0604020202020204" pitchFamily="34" charset="0"/>
              <a:buNone/>
            </a:pPr>
            <a:r>
              <a:rPr lang="zh-CN" altLang="en-US">
                <a:solidFill>
                  <a:srgbClr val="CC0000"/>
                </a:solidFill>
                <a:latin typeface="Book Antiqua" panose="02040602050305030304" pitchFamily="18" charset="0"/>
                <a:ea typeface="楷体_GB2312" pitchFamily="49" charset="-122"/>
              </a:rPr>
              <a:t>多指令流多数据处理机</a:t>
            </a:r>
          </a:p>
          <a:p>
            <a:pPr>
              <a:lnSpc>
                <a:spcPct val="80000"/>
              </a:lnSpc>
              <a:spcBef>
                <a:spcPct val="10000"/>
              </a:spcBef>
              <a:buFont typeface="Arial" panose="020B0604020202020204" pitchFamily="34" charset="0"/>
              <a:buNone/>
            </a:pPr>
            <a:endParaRPr lang="zh-CN" altLang="en-US">
              <a:solidFill>
                <a:schemeClr val="folHlink"/>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endParaRPr lang="zh-CN" altLang="en-US">
              <a:solidFill>
                <a:schemeClr val="folHlink"/>
              </a:solidFill>
              <a:latin typeface="Book Antiqua" panose="02040602050305030304" pitchFamily="18" charset="0"/>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3"/>
          <p:cNvSpPr txBox="1">
            <a:spLocks noChangeArrowheads="1"/>
          </p:cNvSpPr>
          <p:nvPr/>
        </p:nvSpPr>
        <p:spPr bwMode="auto">
          <a:xfrm>
            <a:off x="0" y="1196975"/>
            <a:ext cx="9144000" cy="527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spcBef>
                <a:spcPct val="50000"/>
              </a:spcBef>
              <a:buFont typeface="Arial" panose="020B0604020202020204" pitchFamily="34" charset="0"/>
              <a:buNone/>
            </a:pPr>
            <a:r>
              <a:rPr lang="zh-CN" altLang="en-US" sz="3600" b="1">
                <a:solidFill>
                  <a:schemeClr val="tx2"/>
                </a:solidFill>
                <a:latin typeface="Book Antiqua" panose="02040602050305030304" pitchFamily="18" charset="0"/>
                <a:ea typeface="楷体_GB2312" pitchFamily="49" charset="-122"/>
              </a:rPr>
              <a:t>2.并行性的开发途径</a:t>
            </a:r>
            <a:r>
              <a:rPr lang="zh-CN" altLang="en-US" sz="3600">
                <a:solidFill>
                  <a:schemeClr val="tx2"/>
                </a:solidFill>
                <a:latin typeface="Book Antiqua" panose="02040602050305030304" pitchFamily="18" charset="0"/>
                <a:ea typeface="楷体_GB2312" pitchFamily="49" charset="-122"/>
              </a:rPr>
              <a:t>：</a:t>
            </a:r>
          </a:p>
          <a:p>
            <a:pPr>
              <a:spcBef>
                <a:spcPct val="50000"/>
              </a:spcBef>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1</a:t>
            </a:r>
            <a:r>
              <a:rPr lang="zh-CN" altLang="en-US" b="1">
                <a:solidFill>
                  <a:schemeClr val="tx2"/>
                </a:solidFill>
                <a:latin typeface="Book Antiqua" panose="02040602050305030304" pitchFamily="18" charset="0"/>
                <a:ea typeface="楷体_GB2312" pitchFamily="49" charset="-122"/>
              </a:rPr>
              <a:t>）时间重叠：(</a:t>
            </a:r>
            <a:r>
              <a:rPr lang="en-US" altLang="zh-CN" b="1">
                <a:solidFill>
                  <a:schemeClr val="tx2"/>
                </a:solidFill>
                <a:latin typeface="Book Antiqua" panose="02040602050305030304" pitchFamily="18" charset="0"/>
                <a:ea typeface="楷体_GB2312" pitchFamily="49" charset="-122"/>
              </a:rPr>
              <a:t>Time  Interleaving)</a:t>
            </a:r>
          </a:p>
          <a:p>
            <a:pPr>
              <a:spcBef>
                <a:spcPct val="50000"/>
              </a:spcBef>
              <a:buFont typeface="Arial" panose="020B0604020202020204" pitchFamily="34" charset="0"/>
              <a:buNone/>
            </a:pPr>
            <a:r>
              <a:rPr lang="zh-CN" altLang="en-US">
                <a:solidFill>
                  <a:srgbClr val="008000"/>
                </a:solidFill>
                <a:latin typeface="Book Antiqua" panose="02040602050305030304" pitchFamily="18" charset="0"/>
                <a:ea typeface="楷体_GB2312" pitchFamily="49" charset="-122"/>
              </a:rPr>
              <a:t>在并行性概念中引入</a:t>
            </a:r>
            <a:r>
              <a:rPr lang="zh-CN" altLang="en-US">
                <a:solidFill>
                  <a:srgbClr val="FF0000"/>
                </a:solidFill>
                <a:latin typeface="Book Antiqua" panose="02040602050305030304" pitchFamily="18" charset="0"/>
                <a:ea typeface="楷体_GB2312" pitchFamily="49" charset="-122"/>
              </a:rPr>
              <a:t>时间因素</a:t>
            </a:r>
          </a:p>
          <a:p>
            <a:pPr>
              <a:spcBef>
                <a:spcPct val="50000"/>
              </a:spcBef>
              <a:buFont typeface="Arial" panose="020B0604020202020204" pitchFamily="34" charset="0"/>
              <a:buNone/>
            </a:pPr>
            <a:r>
              <a:rPr lang="zh-CN" altLang="en-US">
                <a:solidFill>
                  <a:srgbClr val="0000CC"/>
                </a:solidFill>
                <a:latin typeface="Book Antiqua" panose="02040602050305030304" pitchFamily="18" charset="0"/>
                <a:ea typeface="楷体_GB2312" pitchFamily="49" charset="-122"/>
              </a:rPr>
              <a:t>让多个处理过程在时间上相互错开，轮流重叠地使用同一套硬件设备地各个部分，以加快硬件周转而赢得速度。</a:t>
            </a:r>
          </a:p>
          <a:p>
            <a:pPr>
              <a:spcBef>
                <a:spcPct val="50000"/>
              </a:spcBef>
              <a:buFont typeface="Arial" panose="020B0604020202020204" pitchFamily="34" charset="0"/>
              <a:buNone/>
            </a:pPr>
            <a:endParaRPr lang="zh-CN" altLang="en-US">
              <a:solidFill>
                <a:schemeClr val="accent1"/>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r>
              <a:rPr lang="zh-CN" altLang="en-US">
                <a:solidFill>
                  <a:srgbClr val="0000CC"/>
                </a:solidFill>
                <a:latin typeface="Book Antiqua" panose="02040602050305030304" pitchFamily="18" charset="0"/>
                <a:ea typeface="楷体_GB2312" pitchFamily="49" charset="-122"/>
              </a:rPr>
              <a:t>                              (</a:t>
            </a:r>
            <a:r>
              <a:rPr lang="en-US" altLang="zh-CN">
                <a:solidFill>
                  <a:srgbClr val="0000CC"/>
                </a:solidFill>
                <a:latin typeface="Book Antiqua" panose="02040602050305030304" pitchFamily="18" charset="0"/>
                <a:ea typeface="楷体_GB2312" pitchFamily="49" charset="-122"/>
              </a:rPr>
              <a:t>a)</a:t>
            </a:r>
            <a:r>
              <a:rPr lang="zh-CN" altLang="en-US">
                <a:solidFill>
                  <a:srgbClr val="0000CC"/>
                </a:solidFill>
                <a:latin typeface="Book Antiqua" panose="02040602050305030304" pitchFamily="18" charset="0"/>
                <a:ea typeface="楷体_GB2312" pitchFamily="49" charset="-122"/>
              </a:rPr>
              <a:t>指令流水线</a:t>
            </a:r>
          </a:p>
        </p:txBody>
      </p:sp>
      <p:sp>
        <p:nvSpPr>
          <p:cNvPr id="90115" name="Rectangle 4"/>
          <p:cNvSpPr>
            <a:spLocks noChangeArrowheads="1"/>
          </p:cNvSpPr>
          <p:nvPr/>
        </p:nvSpPr>
        <p:spPr bwMode="auto">
          <a:xfrm>
            <a:off x="1763713" y="4652963"/>
            <a:ext cx="1676400" cy="9906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a:solidFill>
                  <a:schemeClr val="bg1"/>
                </a:solidFill>
                <a:latin typeface="Book Antiqua" panose="02040602050305030304" pitchFamily="18" charset="0"/>
                <a:ea typeface="楷体_GB2312" pitchFamily="49" charset="-122"/>
              </a:rPr>
              <a:t>取指</a:t>
            </a:r>
          </a:p>
        </p:txBody>
      </p:sp>
      <p:sp>
        <p:nvSpPr>
          <p:cNvPr id="90116" name="Rectangle 5"/>
          <p:cNvSpPr>
            <a:spLocks noChangeArrowheads="1"/>
          </p:cNvSpPr>
          <p:nvPr/>
        </p:nvSpPr>
        <p:spPr bwMode="auto">
          <a:xfrm>
            <a:off x="4419600" y="4572000"/>
            <a:ext cx="1600200" cy="990600"/>
          </a:xfrm>
          <a:prstGeom prst="rect">
            <a:avLst/>
          </a:prstGeom>
          <a:solidFill>
            <a:srgbClr val="FF00FF"/>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a:solidFill>
                  <a:schemeClr val="tx2"/>
                </a:solidFill>
                <a:latin typeface="Book Antiqua" panose="02040602050305030304" pitchFamily="18" charset="0"/>
                <a:ea typeface="楷体_GB2312" pitchFamily="49" charset="-122"/>
              </a:rPr>
              <a:t>分析</a:t>
            </a:r>
          </a:p>
        </p:txBody>
      </p:sp>
      <p:sp>
        <p:nvSpPr>
          <p:cNvPr id="90117" name="Rectangle 6"/>
          <p:cNvSpPr>
            <a:spLocks noChangeArrowheads="1"/>
          </p:cNvSpPr>
          <p:nvPr/>
        </p:nvSpPr>
        <p:spPr bwMode="auto">
          <a:xfrm>
            <a:off x="7010400" y="4572000"/>
            <a:ext cx="1676400" cy="990600"/>
          </a:xfrm>
          <a:prstGeom prst="rect">
            <a:avLst/>
          </a:prstGeom>
          <a:solidFill>
            <a:srgbClr val="008000"/>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a:solidFill>
                  <a:schemeClr val="bg1"/>
                </a:solidFill>
                <a:latin typeface="Book Antiqua" panose="02040602050305030304" pitchFamily="18" charset="0"/>
                <a:ea typeface="楷体_GB2312" pitchFamily="49" charset="-122"/>
              </a:rPr>
              <a:t>执行</a:t>
            </a:r>
          </a:p>
        </p:txBody>
      </p:sp>
      <p:sp>
        <p:nvSpPr>
          <p:cNvPr id="90118" name="Line 7"/>
          <p:cNvSpPr>
            <a:spLocks noChangeShapeType="1"/>
          </p:cNvSpPr>
          <p:nvPr/>
        </p:nvSpPr>
        <p:spPr bwMode="auto">
          <a:xfrm>
            <a:off x="323850" y="5157788"/>
            <a:ext cx="1447800" cy="0"/>
          </a:xfrm>
          <a:prstGeom prst="line">
            <a:avLst/>
          </a:prstGeom>
          <a:noFill/>
          <a:ln w="889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19" name="Line 8"/>
          <p:cNvSpPr>
            <a:spLocks noChangeShapeType="1"/>
          </p:cNvSpPr>
          <p:nvPr/>
        </p:nvSpPr>
        <p:spPr bwMode="auto">
          <a:xfrm>
            <a:off x="3419475" y="5157788"/>
            <a:ext cx="1079500" cy="0"/>
          </a:xfrm>
          <a:prstGeom prst="line">
            <a:avLst/>
          </a:prstGeom>
          <a:noFill/>
          <a:ln w="889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20" name="Line 9"/>
          <p:cNvSpPr>
            <a:spLocks noChangeShapeType="1"/>
          </p:cNvSpPr>
          <p:nvPr/>
        </p:nvSpPr>
        <p:spPr bwMode="auto">
          <a:xfrm>
            <a:off x="6019800" y="5105400"/>
            <a:ext cx="990600" cy="0"/>
          </a:xfrm>
          <a:prstGeom prst="line">
            <a:avLst/>
          </a:prstGeom>
          <a:noFill/>
          <a:ln w="889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0" y="1155700"/>
            <a:ext cx="9144000" cy="711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tabLst>
                <a:tab pos="2692400" algn="l"/>
              </a:tabLst>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tabLst>
                <a:tab pos="2692400" algn="l"/>
              </a:tabLst>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tabLst>
                <a:tab pos="2692400" algn="l"/>
              </a:tabLst>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tabLst>
                <a:tab pos="2692400" algn="l"/>
              </a:tabLst>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tabLst>
                <a:tab pos="2692400" algn="l"/>
              </a:tabLst>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tabLst>
                <a:tab pos="2692400" algn="l"/>
              </a:tabLst>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tabLst>
                <a:tab pos="2692400" algn="l"/>
              </a:tabLst>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tabLst>
                <a:tab pos="2692400" algn="l"/>
              </a:tabLst>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tabLst>
                <a:tab pos="2692400" algn="l"/>
              </a:tabLst>
              <a:defRPr sz="2000" b="1">
                <a:solidFill>
                  <a:srgbClr val="990099"/>
                </a:solidFill>
                <a:latin typeface="Arial" panose="020B0604020202020204" pitchFamily="34" charset="0"/>
              </a:defRPr>
            </a:lvl9pPr>
          </a:lstStyle>
          <a:p>
            <a:pPr>
              <a:spcBef>
                <a:spcPct val="50000"/>
              </a:spcBef>
              <a:buFont typeface="Arial" panose="020B0604020202020204" pitchFamily="34" charset="0"/>
              <a:buNone/>
            </a:pPr>
            <a:r>
              <a:rPr lang="zh-CN" altLang="en-US" b="1">
                <a:solidFill>
                  <a:srgbClr val="FF0000"/>
                </a:solidFill>
                <a:latin typeface="Book Antiqua" panose="02040602050305030304" pitchFamily="18" charset="0"/>
                <a:ea typeface="楷体_GB2312" pitchFamily="49" charset="-122"/>
              </a:rPr>
              <a:t>部件    </a:t>
            </a:r>
          </a:p>
          <a:p>
            <a:pPr>
              <a:spcBef>
                <a:spcPct val="50000"/>
              </a:spcBef>
              <a:buFont typeface="Arial" panose="020B0604020202020204" pitchFamily="34" charset="0"/>
              <a:buNone/>
            </a:pPr>
            <a:r>
              <a:rPr lang="zh-CN" altLang="en-US" b="1">
                <a:solidFill>
                  <a:srgbClr val="FF0000"/>
                </a:solidFill>
                <a:latin typeface="Book Antiqua" panose="02040602050305030304" pitchFamily="18" charset="0"/>
                <a:ea typeface="楷体_GB2312" pitchFamily="49" charset="-122"/>
              </a:rPr>
              <a:t>             </a:t>
            </a:r>
            <a:r>
              <a:rPr lang="zh-CN" altLang="en-US" sz="3000">
                <a:solidFill>
                  <a:srgbClr val="0000CC"/>
                </a:solidFill>
                <a:latin typeface="Book Antiqua" panose="02040602050305030304" pitchFamily="18" charset="0"/>
                <a:ea typeface="楷体_GB2312" pitchFamily="49" charset="-122"/>
              </a:rPr>
              <a:t>(</a:t>
            </a:r>
            <a:r>
              <a:rPr lang="en-US" altLang="zh-CN" sz="3000">
                <a:solidFill>
                  <a:srgbClr val="0000CC"/>
                </a:solidFill>
                <a:latin typeface="Book Antiqua" panose="02040602050305030304" pitchFamily="18" charset="0"/>
                <a:ea typeface="楷体_GB2312" pitchFamily="49" charset="-122"/>
              </a:rPr>
              <a:t>b)</a:t>
            </a:r>
            <a:r>
              <a:rPr lang="zh-CN" altLang="en-US" sz="3000">
                <a:solidFill>
                  <a:srgbClr val="0000CC"/>
                </a:solidFill>
                <a:latin typeface="Book Antiqua" panose="02040602050305030304" pitchFamily="18" charset="0"/>
                <a:ea typeface="楷体_GB2312" pitchFamily="49" charset="-122"/>
              </a:rPr>
              <a:t>指令在流水线各部件中流过的时间关系图</a:t>
            </a:r>
          </a:p>
          <a:p>
            <a:pPr>
              <a:spcBef>
                <a:spcPct val="50000"/>
              </a:spcBef>
              <a:buFont typeface="Arial" panose="020B0604020202020204" pitchFamily="34" charset="0"/>
              <a:buNone/>
            </a:pPr>
            <a:endParaRPr lang="zh-CN" altLang="en-US" sz="3000">
              <a:solidFill>
                <a:schemeClr val="accent1"/>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endParaRPr lang="zh-CN" altLang="en-US">
              <a:solidFill>
                <a:schemeClr val="accent1"/>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endParaRPr lang="zh-CN" altLang="en-US">
              <a:solidFill>
                <a:schemeClr val="accent1"/>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endParaRPr lang="zh-CN" altLang="en-US">
              <a:solidFill>
                <a:schemeClr val="accent1"/>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endParaRPr lang="zh-CN" altLang="en-US">
              <a:solidFill>
                <a:schemeClr val="accent1"/>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r>
              <a:rPr lang="zh-CN" altLang="en-US">
                <a:solidFill>
                  <a:schemeClr val="accent1"/>
                </a:solidFill>
                <a:latin typeface="Book Antiqua" panose="02040602050305030304" pitchFamily="18" charset="0"/>
                <a:ea typeface="楷体_GB2312" pitchFamily="49" charset="-122"/>
              </a:rPr>
              <a:t>  </a:t>
            </a:r>
          </a:p>
          <a:p>
            <a:pPr>
              <a:spcBef>
                <a:spcPct val="50000"/>
              </a:spcBef>
              <a:buFont typeface="Arial" panose="020B0604020202020204" pitchFamily="34" charset="0"/>
              <a:buNone/>
            </a:pPr>
            <a:r>
              <a:rPr lang="zh-CN" altLang="en-US">
                <a:solidFill>
                  <a:schemeClr val="accent1"/>
                </a:solidFill>
                <a:latin typeface="Book Antiqua" panose="02040602050305030304" pitchFamily="18" charset="0"/>
                <a:ea typeface="楷体_GB2312" pitchFamily="49" charset="-122"/>
              </a:rPr>
              <a:t>          </a:t>
            </a:r>
          </a:p>
          <a:p>
            <a:pPr>
              <a:spcBef>
                <a:spcPct val="50000"/>
              </a:spcBef>
              <a:buFont typeface="Arial" panose="020B0604020202020204" pitchFamily="34" charset="0"/>
              <a:buNone/>
            </a:pPr>
            <a:r>
              <a:rPr lang="zh-CN" altLang="en-US">
                <a:solidFill>
                  <a:schemeClr val="accent1"/>
                </a:solidFill>
                <a:latin typeface="Book Antiqua" panose="02040602050305030304" pitchFamily="18" charset="0"/>
                <a:ea typeface="楷体_GB2312" pitchFamily="49" charset="-122"/>
              </a:rPr>
              <a:t>      </a:t>
            </a:r>
          </a:p>
        </p:txBody>
      </p:sp>
      <p:sp>
        <p:nvSpPr>
          <p:cNvPr id="91139" name="Line 3"/>
          <p:cNvSpPr>
            <a:spLocks noChangeShapeType="1"/>
          </p:cNvSpPr>
          <p:nvPr/>
        </p:nvSpPr>
        <p:spPr bwMode="auto">
          <a:xfrm>
            <a:off x="992188" y="5949950"/>
            <a:ext cx="85344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0" name="Line 4"/>
          <p:cNvSpPr>
            <a:spLocks noChangeShapeType="1"/>
          </p:cNvSpPr>
          <p:nvPr/>
        </p:nvSpPr>
        <p:spPr bwMode="auto">
          <a:xfrm flipV="1">
            <a:off x="1258888" y="908050"/>
            <a:ext cx="0" cy="51816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1" name="Rectangle 5"/>
          <p:cNvSpPr>
            <a:spLocks noChangeArrowheads="1"/>
          </p:cNvSpPr>
          <p:nvPr/>
        </p:nvSpPr>
        <p:spPr bwMode="auto">
          <a:xfrm>
            <a:off x="0" y="5257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a:solidFill>
                  <a:srgbClr val="FF0000"/>
                </a:solidFill>
                <a:latin typeface="Book Antiqua" panose="02040602050305030304" pitchFamily="18" charset="0"/>
                <a:ea typeface="楷体_GB2312" pitchFamily="49" charset="-122"/>
              </a:rPr>
              <a:t>取指</a:t>
            </a:r>
          </a:p>
        </p:txBody>
      </p:sp>
      <p:sp>
        <p:nvSpPr>
          <p:cNvPr id="91142" name="Rectangle 6"/>
          <p:cNvSpPr>
            <a:spLocks noChangeArrowheads="1"/>
          </p:cNvSpPr>
          <p:nvPr/>
        </p:nvSpPr>
        <p:spPr bwMode="auto">
          <a:xfrm>
            <a:off x="0" y="4343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a:solidFill>
                  <a:srgbClr val="FF0000"/>
                </a:solidFill>
                <a:latin typeface="Book Antiqua" panose="02040602050305030304" pitchFamily="18" charset="0"/>
                <a:ea typeface="楷体_GB2312" pitchFamily="49" charset="-122"/>
              </a:rPr>
              <a:t>分析</a:t>
            </a:r>
          </a:p>
        </p:txBody>
      </p:sp>
      <p:sp>
        <p:nvSpPr>
          <p:cNvPr id="91143" name="Rectangle 7"/>
          <p:cNvSpPr>
            <a:spLocks noChangeArrowheads="1"/>
          </p:cNvSpPr>
          <p:nvPr/>
        </p:nvSpPr>
        <p:spPr bwMode="auto">
          <a:xfrm>
            <a:off x="0" y="3200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a:solidFill>
                  <a:srgbClr val="FF0000"/>
                </a:solidFill>
                <a:latin typeface="Book Antiqua" panose="02040602050305030304" pitchFamily="18" charset="0"/>
                <a:ea typeface="楷体_GB2312" pitchFamily="49" charset="-122"/>
              </a:rPr>
              <a:t>执行</a:t>
            </a:r>
          </a:p>
        </p:txBody>
      </p:sp>
      <p:sp>
        <p:nvSpPr>
          <p:cNvPr id="91144" name="Line 8"/>
          <p:cNvSpPr>
            <a:spLocks noChangeShapeType="1"/>
          </p:cNvSpPr>
          <p:nvPr/>
        </p:nvSpPr>
        <p:spPr bwMode="auto">
          <a:xfrm>
            <a:off x="1295400" y="4876800"/>
            <a:ext cx="3048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5" name="Line 9"/>
          <p:cNvSpPr>
            <a:spLocks noChangeShapeType="1"/>
          </p:cNvSpPr>
          <p:nvPr/>
        </p:nvSpPr>
        <p:spPr bwMode="auto">
          <a:xfrm>
            <a:off x="1066800" y="4876800"/>
            <a:ext cx="2286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6" name="Line 10"/>
          <p:cNvSpPr>
            <a:spLocks noChangeShapeType="1"/>
          </p:cNvSpPr>
          <p:nvPr/>
        </p:nvSpPr>
        <p:spPr bwMode="auto">
          <a:xfrm>
            <a:off x="914400" y="3657600"/>
            <a:ext cx="3048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7" name="Line 11"/>
          <p:cNvSpPr>
            <a:spLocks noChangeShapeType="1"/>
          </p:cNvSpPr>
          <p:nvPr/>
        </p:nvSpPr>
        <p:spPr bwMode="auto">
          <a:xfrm flipV="1">
            <a:off x="4191000" y="5943600"/>
            <a:ext cx="0" cy="304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8" name="Rectangle 12"/>
          <p:cNvSpPr>
            <a:spLocks noChangeArrowheads="1"/>
          </p:cNvSpPr>
          <p:nvPr/>
        </p:nvSpPr>
        <p:spPr bwMode="auto">
          <a:xfrm>
            <a:off x="1295400" y="4876800"/>
            <a:ext cx="1447800" cy="10668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bg1"/>
                </a:solidFill>
                <a:latin typeface="Book Antiqua" panose="02040602050305030304" pitchFamily="18" charset="0"/>
                <a:ea typeface="楷体_GB2312" pitchFamily="49" charset="-122"/>
              </a:rPr>
              <a:t>k</a:t>
            </a:r>
            <a:r>
              <a:rPr lang="zh-CN" altLang="en-US">
                <a:solidFill>
                  <a:schemeClr val="bg1"/>
                </a:solidFill>
                <a:latin typeface="Book Antiqua" panose="02040602050305030304" pitchFamily="18" charset="0"/>
                <a:ea typeface="楷体_GB2312" pitchFamily="49" charset="-122"/>
              </a:rPr>
              <a:t>取指</a:t>
            </a:r>
          </a:p>
        </p:txBody>
      </p:sp>
      <p:sp>
        <p:nvSpPr>
          <p:cNvPr id="91149" name="Rectangle 13"/>
          <p:cNvSpPr>
            <a:spLocks noChangeArrowheads="1"/>
          </p:cNvSpPr>
          <p:nvPr/>
        </p:nvSpPr>
        <p:spPr bwMode="auto">
          <a:xfrm>
            <a:off x="2743200" y="3733800"/>
            <a:ext cx="1447800" cy="1143000"/>
          </a:xfrm>
          <a:prstGeom prst="rect">
            <a:avLst/>
          </a:prstGeom>
          <a:solidFill>
            <a:srgbClr val="FF00FF"/>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k</a:t>
            </a:r>
            <a:r>
              <a:rPr lang="zh-CN" altLang="en-US">
                <a:solidFill>
                  <a:schemeClr val="tx2"/>
                </a:solidFill>
                <a:latin typeface="Book Antiqua" panose="02040602050305030304" pitchFamily="18" charset="0"/>
                <a:ea typeface="楷体_GB2312" pitchFamily="49" charset="-122"/>
              </a:rPr>
              <a:t>分析</a:t>
            </a:r>
          </a:p>
        </p:txBody>
      </p:sp>
      <p:sp>
        <p:nvSpPr>
          <p:cNvPr id="91150" name="Rectangle 14"/>
          <p:cNvSpPr>
            <a:spLocks noChangeArrowheads="1"/>
          </p:cNvSpPr>
          <p:nvPr/>
        </p:nvSpPr>
        <p:spPr bwMode="auto">
          <a:xfrm>
            <a:off x="4191000" y="2743200"/>
            <a:ext cx="1447800" cy="1066800"/>
          </a:xfrm>
          <a:prstGeom prst="rect">
            <a:avLst/>
          </a:prstGeom>
          <a:solidFill>
            <a:srgbClr val="008000"/>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bg1"/>
                </a:solidFill>
                <a:latin typeface="Book Antiqua" panose="02040602050305030304" pitchFamily="18" charset="0"/>
                <a:ea typeface="楷体_GB2312" pitchFamily="49" charset="-122"/>
              </a:rPr>
              <a:t>k</a:t>
            </a:r>
            <a:r>
              <a:rPr lang="zh-CN" altLang="en-US">
                <a:solidFill>
                  <a:schemeClr val="bg1"/>
                </a:solidFill>
                <a:latin typeface="Book Antiqua" panose="02040602050305030304" pitchFamily="18" charset="0"/>
                <a:ea typeface="楷体_GB2312" pitchFamily="49" charset="-122"/>
              </a:rPr>
              <a:t>执行</a:t>
            </a:r>
          </a:p>
        </p:txBody>
      </p:sp>
      <p:sp>
        <p:nvSpPr>
          <p:cNvPr id="91151" name="Rectangle 15"/>
          <p:cNvSpPr>
            <a:spLocks noChangeArrowheads="1"/>
          </p:cNvSpPr>
          <p:nvPr/>
        </p:nvSpPr>
        <p:spPr bwMode="auto">
          <a:xfrm>
            <a:off x="2743200" y="4876800"/>
            <a:ext cx="1447800" cy="10668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bg1"/>
                </a:solidFill>
                <a:latin typeface="Book Antiqua" panose="02040602050305030304" pitchFamily="18" charset="0"/>
                <a:ea typeface="楷体_GB2312" pitchFamily="49" charset="-122"/>
              </a:rPr>
              <a:t>k+1</a:t>
            </a:r>
            <a:r>
              <a:rPr lang="zh-CN" altLang="en-US">
                <a:solidFill>
                  <a:schemeClr val="bg1"/>
                </a:solidFill>
                <a:latin typeface="Book Antiqua" panose="02040602050305030304" pitchFamily="18" charset="0"/>
                <a:ea typeface="楷体_GB2312" pitchFamily="49" charset="-122"/>
              </a:rPr>
              <a:t>取指</a:t>
            </a:r>
          </a:p>
        </p:txBody>
      </p:sp>
      <p:sp>
        <p:nvSpPr>
          <p:cNvPr id="91152" name="Rectangle 16"/>
          <p:cNvSpPr>
            <a:spLocks noChangeArrowheads="1"/>
          </p:cNvSpPr>
          <p:nvPr/>
        </p:nvSpPr>
        <p:spPr bwMode="auto">
          <a:xfrm>
            <a:off x="4191000" y="3810000"/>
            <a:ext cx="1447800" cy="1066800"/>
          </a:xfrm>
          <a:prstGeom prst="rect">
            <a:avLst/>
          </a:prstGeom>
          <a:solidFill>
            <a:srgbClr val="FF00FF"/>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k+1</a:t>
            </a:r>
            <a:r>
              <a:rPr lang="zh-CN" altLang="en-US">
                <a:solidFill>
                  <a:schemeClr val="tx2"/>
                </a:solidFill>
                <a:latin typeface="Book Antiqua" panose="02040602050305030304" pitchFamily="18" charset="0"/>
                <a:ea typeface="楷体_GB2312" pitchFamily="49" charset="-122"/>
              </a:rPr>
              <a:t>分析</a:t>
            </a:r>
          </a:p>
        </p:txBody>
      </p:sp>
      <p:sp>
        <p:nvSpPr>
          <p:cNvPr id="91153" name="Rectangle 17"/>
          <p:cNvSpPr>
            <a:spLocks noChangeArrowheads="1"/>
          </p:cNvSpPr>
          <p:nvPr/>
        </p:nvSpPr>
        <p:spPr bwMode="auto">
          <a:xfrm>
            <a:off x="5638800" y="2743200"/>
            <a:ext cx="1371600" cy="1066800"/>
          </a:xfrm>
          <a:prstGeom prst="rect">
            <a:avLst/>
          </a:prstGeom>
          <a:solidFill>
            <a:srgbClr val="008000"/>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bg1"/>
                </a:solidFill>
                <a:latin typeface="Book Antiqua" panose="02040602050305030304" pitchFamily="18" charset="0"/>
                <a:ea typeface="楷体_GB2312" pitchFamily="49" charset="-122"/>
              </a:rPr>
              <a:t>K+1</a:t>
            </a:r>
            <a:r>
              <a:rPr lang="zh-CN" altLang="en-US">
                <a:solidFill>
                  <a:schemeClr val="bg1"/>
                </a:solidFill>
                <a:latin typeface="Book Antiqua" panose="02040602050305030304" pitchFamily="18" charset="0"/>
                <a:ea typeface="楷体_GB2312" pitchFamily="49" charset="-122"/>
              </a:rPr>
              <a:t>执行</a:t>
            </a:r>
          </a:p>
        </p:txBody>
      </p:sp>
      <p:sp>
        <p:nvSpPr>
          <p:cNvPr id="91154" name="Rectangle 18"/>
          <p:cNvSpPr>
            <a:spLocks noChangeArrowheads="1"/>
          </p:cNvSpPr>
          <p:nvPr/>
        </p:nvSpPr>
        <p:spPr bwMode="auto">
          <a:xfrm>
            <a:off x="4191000" y="4876800"/>
            <a:ext cx="1447800" cy="10668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bg1"/>
                </a:solidFill>
                <a:latin typeface="Book Antiqua" panose="02040602050305030304" pitchFamily="18" charset="0"/>
                <a:ea typeface="楷体_GB2312" pitchFamily="49" charset="-122"/>
              </a:rPr>
              <a:t>K+2</a:t>
            </a:r>
            <a:r>
              <a:rPr lang="zh-CN" altLang="en-US">
                <a:solidFill>
                  <a:schemeClr val="bg1"/>
                </a:solidFill>
                <a:latin typeface="Book Antiqua" panose="02040602050305030304" pitchFamily="18" charset="0"/>
                <a:ea typeface="楷体_GB2312" pitchFamily="49" charset="-122"/>
              </a:rPr>
              <a:t>取指</a:t>
            </a:r>
          </a:p>
        </p:txBody>
      </p:sp>
      <p:sp>
        <p:nvSpPr>
          <p:cNvPr id="91155" name="Rectangle 19"/>
          <p:cNvSpPr>
            <a:spLocks noChangeArrowheads="1"/>
          </p:cNvSpPr>
          <p:nvPr/>
        </p:nvSpPr>
        <p:spPr bwMode="auto">
          <a:xfrm>
            <a:off x="5638800" y="3810000"/>
            <a:ext cx="1447800" cy="1066800"/>
          </a:xfrm>
          <a:prstGeom prst="rect">
            <a:avLst/>
          </a:prstGeom>
          <a:solidFill>
            <a:srgbClr val="FF00FF"/>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K+2</a:t>
            </a:r>
            <a:r>
              <a:rPr lang="zh-CN" altLang="en-US">
                <a:solidFill>
                  <a:schemeClr val="tx2"/>
                </a:solidFill>
                <a:latin typeface="Book Antiqua" panose="02040602050305030304" pitchFamily="18" charset="0"/>
                <a:ea typeface="楷体_GB2312" pitchFamily="49" charset="-122"/>
              </a:rPr>
              <a:t>分析</a:t>
            </a:r>
          </a:p>
        </p:txBody>
      </p:sp>
      <p:sp>
        <p:nvSpPr>
          <p:cNvPr id="91156" name="Rectangle 20"/>
          <p:cNvSpPr>
            <a:spLocks noChangeArrowheads="1"/>
          </p:cNvSpPr>
          <p:nvPr/>
        </p:nvSpPr>
        <p:spPr bwMode="auto">
          <a:xfrm>
            <a:off x="7010400" y="2743200"/>
            <a:ext cx="1447800" cy="1066800"/>
          </a:xfrm>
          <a:prstGeom prst="rect">
            <a:avLst/>
          </a:prstGeom>
          <a:solidFill>
            <a:srgbClr val="008000"/>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bg1"/>
                </a:solidFill>
                <a:latin typeface="Book Antiqua" panose="02040602050305030304" pitchFamily="18" charset="0"/>
                <a:ea typeface="楷体_GB2312" pitchFamily="49" charset="-122"/>
              </a:rPr>
              <a:t>K+2</a:t>
            </a:r>
            <a:r>
              <a:rPr lang="zh-CN" altLang="en-US">
                <a:solidFill>
                  <a:schemeClr val="bg1"/>
                </a:solidFill>
                <a:latin typeface="Book Antiqua" panose="02040602050305030304" pitchFamily="18" charset="0"/>
                <a:ea typeface="楷体_GB2312" pitchFamily="49" charset="-122"/>
              </a:rPr>
              <a:t>执行</a:t>
            </a:r>
          </a:p>
        </p:txBody>
      </p:sp>
      <p:sp>
        <p:nvSpPr>
          <p:cNvPr id="91157" name="Rectangle 22"/>
          <p:cNvSpPr>
            <a:spLocks noChangeArrowheads="1"/>
          </p:cNvSpPr>
          <p:nvPr/>
        </p:nvSpPr>
        <p:spPr bwMode="auto">
          <a:xfrm>
            <a:off x="4038600" y="4800600"/>
            <a:ext cx="144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endParaRPr lang="zh-CN" altLang="en-US">
              <a:solidFill>
                <a:srgbClr val="FF0000"/>
              </a:solidFill>
              <a:latin typeface="Book Antiqua" panose="02040602050305030304" pitchFamily="18" charset="0"/>
              <a:ea typeface="楷体_GB2312" pitchFamily="49" charset="-122"/>
            </a:endParaRPr>
          </a:p>
        </p:txBody>
      </p:sp>
      <p:sp>
        <p:nvSpPr>
          <p:cNvPr id="91158" name="Rectangle 23"/>
          <p:cNvSpPr>
            <a:spLocks noChangeArrowheads="1"/>
          </p:cNvSpPr>
          <p:nvPr/>
        </p:nvSpPr>
        <p:spPr bwMode="auto">
          <a:xfrm>
            <a:off x="5638800" y="4876800"/>
            <a:ext cx="1371600" cy="10668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bg1"/>
                </a:solidFill>
                <a:latin typeface="Book Antiqua" panose="02040602050305030304" pitchFamily="18" charset="0"/>
                <a:ea typeface="楷体_GB2312" pitchFamily="49" charset="-122"/>
              </a:rPr>
              <a:t>K+3</a:t>
            </a:r>
            <a:r>
              <a:rPr lang="zh-CN" altLang="en-US">
                <a:solidFill>
                  <a:schemeClr val="bg1"/>
                </a:solidFill>
                <a:latin typeface="Book Antiqua" panose="02040602050305030304" pitchFamily="18" charset="0"/>
                <a:ea typeface="楷体_GB2312" pitchFamily="49" charset="-122"/>
              </a:rPr>
              <a:t>取指</a:t>
            </a:r>
          </a:p>
        </p:txBody>
      </p:sp>
      <p:sp>
        <p:nvSpPr>
          <p:cNvPr id="91159" name="Rectangle 24"/>
          <p:cNvSpPr>
            <a:spLocks noChangeArrowheads="1"/>
          </p:cNvSpPr>
          <p:nvPr/>
        </p:nvSpPr>
        <p:spPr bwMode="auto">
          <a:xfrm>
            <a:off x="7010400" y="3810000"/>
            <a:ext cx="1447800" cy="1066800"/>
          </a:xfrm>
          <a:prstGeom prst="rect">
            <a:avLst/>
          </a:prstGeom>
          <a:solidFill>
            <a:srgbClr val="FF00FF"/>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K+3</a:t>
            </a:r>
            <a:r>
              <a:rPr lang="zh-CN" altLang="en-US">
                <a:solidFill>
                  <a:schemeClr val="tx2"/>
                </a:solidFill>
                <a:latin typeface="Book Antiqua" panose="02040602050305030304" pitchFamily="18" charset="0"/>
                <a:ea typeface="楷体_GB2312" pitchFamily="49" charset="-122"/>
              </a:rPr>
              <a:t>分析</a:t>
            </a:r>
          </a:p>
        </p:txBody>
      </p:sp>
      <p:sp>
        <p:nvSpPr>
          <p:cNvPr id="91160" name="Rectangle 25"/>
          <p:cNvSpPr>
            <a:spLocks noChangeArrowheads="1"/>
          </p:cNvSpPr>
          <p:nvPr/>
        </p:nvSpPr>
        <p:spPr bwMode="auto">
          <a:xfrm>
            <a:off x="7019925" y="4868863"/>
            <a:ext cx="1447800" cy="10668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bg1"/>
                </a:solidFill>
                <a:latin typeface="Book Antiqua" panose="02040602050305030304" pitchFamily="18" charset="0"/>
                <a:ea typeface="楷体_GB2312" pitchFamily="49" charset="-122"/>
              </a:rPr>
              <a:t>K+4</a:t>
            </a:r>
            <a:r>
              <a:rPr lang="zh-CN" altLang="en-US">
                <a:solidFill>
                  <a:schemeClr val="bg1"/>
                </a:solidFill>
                <a:latin typeface="Book Antiqua" panose="02040602050305030304" pitchFamily="18" charset="0"/>
                <a:ea typeface="楷体_GB2312" pitchFamily="49" charset="-122"/>
              </a:rPr>
              <a:t>取指</a:t>
            </a:r>
          </a:p>
        </p:txBody>
      </p:sp>
      <p:sp>
        <p:nvSpPr>
          <p:cNvPr id="91161" name="Line 26"/>
          <p:cNvSpPr>
            <a:spLocks noChangeShapeType="1"/>
          </p:cNvSpPr>
          <p:nvPr/>
        </p:nvSpPr>
        <p:spPr bwMode="auto">
          <a:xfrm flipV="1">
            <a:off x="2743200" y="5943600"/>
            <a:ext cx="0" cy="304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2" name="Line 27"/>
          <p:cNvSpPr>
            <a:spLocks noChangeShapeType="1"/>
          </p:cNvSpPr>
          <p:nvPr/>
        </p:nvSpPr>
        <p:spPr bwMode="auto">
          <a:xfrm flipV="1">
            <a:off x="5638800" y="5943600"/>
            <a:ext cx="0" cy="304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3" name="Line 28"/>
          <p:cNvSpPr>
            <a:spLocks noChangeShapeType="1"/>
          </p:cNvSpPr>
          <p:nvPr/>
        </p:nvSpPr>
        <p:spPr bwMode="auto">
          <a:xfrm flipV="1">
            <a:off x="7010400" y="5943600"/>
            <a:ext cx="0" cy="304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4" name="Rectangle 29"/>
          <p:cNvSpPr>
            <a:spLocks noChangeArrowheads="1"/>
          </p:cNvSpPr>
          <p:nvPr/>
        </p:nvSpPr>
        <p:spPr bwMode="auto">
          <a:xfrm>
            <a:off x="2195513"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tx1"/>
                </a:solidFill>
                <a:latin typeface="Book Antiqua" panose="02040602050305030304" pitchFamily="18" charset="0"/>
                <a:ea typeface="楷体_GB2312" pitchFamily="49" charset="-122"/>
              </a:rPr>
              <a:t>t</a:t>
            </a:r>
          </a:p>
        </p:txBody>
      </p:sp>
      <p:sp>
        <p:nvSpPr>
          <p:cNvPr id="91165" name="Rectangle 30"/>
          <p:cNvSpPr>
            <a:spLocks noChangeArrowheads="1"/>
          </p:cNvSpPr>
          <p:nvPr/>
        </p:nvSpPr>
        <p:spPr bwMode="auto">
          <a:xfrm>
            <a:off x="3657600"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a:solidFill>
                  <a:schemeClr val="tx1"/>
                </a:solidFill>
                <a:latin typeface="Book Antiqua" panose="02040602050305030304" pitchFamily="18" charset="0"/>
                <a:ea typeface="楷体_GB2312" pitchFamily="49" charset="-122"/>
              </a:rPr>
              <a:t>2</a:t>
            </a:r>
            <a:r>
              <a:rPr lang="en-US" altLang="zh-CN">
                <a:solidFill>
                  <a:schemeClr val="tx1"/>
                </a:solidFill>
                <a:latin typeface="Book Antiqua" panose="02040602050305030304" pitchFamily="18" charset="0"/>
                <a:ea typeface="楷体_GB2312" pitchFamily="49" charset="-122"/>
              </a:rPr>
              <a:t>t</a:t>
            </a:r>
          </a:p>
        </p:txBody>
      </p:sp>
      <p:sp>
        <p:nvSpPr>
          <p:cNvPr id="91166" name="Rectangle 31"/>
          <p:cNvSpPr>
            <a:spLocks noChangeArrowheads="1"/>
          </p:cNvSpPr>
          <p:nvPr/>
        </p:nvSpPr>
        <p:spPr bwMode="auto">
          <a:xfrm>
            <a:off x="5029200"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a:solidFill>
                  <a:schemeClr val="tx1"/>
                </a:solidFill>
                <a:latin typeface="Book Antiqua" panose="02040602050305030304" pitchFamily="18" charset="0"/>
                <a:ea typeface="楷体_GB2312" pitchFamily="49" charset="-122"/>
              </a:rPr>
              <a:t>3</a:t>
            </a:r>
            <a:r>
              <a:rPr lang="en-US" altLang="zh-CN">
                <a:solidFill>
                  <a:schemeClr val="tx1"/>
                </a:solidFill>
                <a:latin typeface="Book Antiqua" panose="02040602050305030304" pitchFamily="18" charset="0"/>
                <a:ea typeface="楷体_GB2312" pitchFamily="49" charset="-122"/>
              </a:rPr>
              <a:t>t</a:t>
            </a:r>
          </a:p>
        </p:txBody>
      </p:sp>
      <p:sp>
        <p:nvSpPr>
          <p:cNvPr id="91167" name="Rectangle 33"/>
          <p:cNvSpPr>
            <a:spLocks noChangeArrowheads="1"/>
          </p:cNvSpPr>
          <p:nvPr/>
        </p:nvSpPr>
        <p:spPr bwMode="auto">
          <a:xfrm>
            <a:off x="7924800"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a:solidFill>
                  <a:schemeClr val="tx1"/>
                </a:solidFill>
                <a:latin typeface="Book Antiqua" panose="02040602050305030304" pitchFamily="18" charset="0"/>
                <a:ea typeface="楷体_GB2312" pitchFamily="49" charset="-122"/>
              </a:rPr>
              <a:t>5</a:t>
            </a:r>
            <a:r>
              <a:rPr lang="en-US" altLang="zh-CN">
                <a:solidFill>
                  <a:schemeClr val="tx1"/>
                </a:solidFill>
                <a:latin typeface="Book Antiqua" panose="02040602050305030304" pitchFamily="18" charset="0"/>
                <a:ea typeface="楷体_GB2312" pitchFamily="49" charset="-122"/>
              </a:rPr>
              <a:t>t</a:t>
            </a:r>
          </a:p>
        </p:txBody>
      </p:sp>
      <p:sp>
        <p:nvSpPr>
          <p:cNvPr id="91168" name="Line 34"/>
          <p:cNvSpPr>
            <a:spLocks noChangeShapeType="1"/>
          </p:cNvSpPr>
          <p:nvPr/>
        </p:nvSpPr>
        <p:spPr bwMode="auto">
          <a:xfrm flipV="1">
            <a:off x="8458200" y="5943600"/>
            <a:ext cx="0" cy="304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9" name="Rectangle 35"/>
          <p:cNvSpPr>
            <a:spLocks noChangeArrowheads="1"/>
          </p:cNvSpPr>
          <p:nvPr/>
        </p:nvSpPr>
        <p:spPr bwMode="auto">
          <a:xfrm>
            <a:off x="6588125"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a:solidFill>
                  <a:schemeClr val="tx1"/>
                </a:solidFill>
                <a:latin typeface="Book Antiqua" panose="02040602050305030304" pitchFamily="18" charset="0"/>
                <a:ea typeface="楷体_GB2312" pitchFamily="49" charset="-122"/>
              </a:rPr>
              <a:t>4t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0" y="1341438"/>
            <a:ext cx="9144000"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nSpc>
                <a:spcPct val="85000"/>
              </a:lnSpc>
              <a:spcBef>
                <a:spcPct val="0"/>
              </a:spcBef>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2</a:t>
            </a:r>
            <a:r>
              <a:rPr lang="zh-CN" altLang="en-US" b="1">
                <a:solidFill>
                  <a:schemeClr val="tx2"/>
                </a:solidFill>
                <a:latin typeface="Book Antiqua" panose="02040602050305030304" pitchFamily="18" charset="0"/>
                <a:ea typeface="楷体_GB2312" pitchFamily="49" charset="-122"/>
              </a:rPr>
              <a:t>）资源重复 (</a:t>
            </a:r>
            <a:r>
              <a:rPr lang="en-US" altLang="zh-CN" b="1">
                <a:solidFill>
                  <a:schemeClr val="tx2"/>
                </a:solidFill>
                <a:latin typeface="Book Antiqua" panose="02040602050305030304" pitchFamily="18" charset="0"/>
                <a:ea typeface="楷体_GB2312" pitchFamily="49" charset="-122"/>
              </a:rPr>
              <a:t>Resource Replication) </a:t>
            </a:r>
            <a:r>
              <a:rPr lang="zh-CN" altLang="en-US" b="1">
                <a:solidFill>
                  <a:schemeClr val="tx2"/>
                </a:solidFill>
                <a:latin typeface="Book Antiqua" panose="02040602050305030304" pitchFamily="18" charset="0"/>
                <a:ea typeface="楷体_GB2312" pitchFamily="49" charset="-122"/>
              </a:rPr>
              <a:t>：</a:t>
            </a:r>
            <a:endParaRPr lang="en-US" altLang="zh-CN" b="1">
              <a:solidFill>
                <a:schemeClr val="tx2"/>
              </a:solidFill>
              <a:latin typeface="Book Antiqua" panose="02040602050305030304" pitchFamily="18" charset="0"/>
              <a:ea typeface="楷体_GB2312" pitchFamily="49" charset="-122"/>
            </a:endParaRPr>
          </a:p>
          <a:p>
            <a:pPr>
              <a:lnSpc>
                <a:spcPct val="85000"/>
              </a:lnSpc>
              <a:spcBef>
                <a:spcPct val="0"/>
              </a:spcBef>
              <a:buFont typeface="Arial" panose="020B0604020202020204" pitchFamily="34" charset="0"/>
              <a:buNone/>
            </a:pPr>
            <a:r>
              <a:rPr lang="zh-CN" altLang="en-US">
                <a:solidFill>
                  <a:srgbClr val="008000"/>
                </a:solidFill>
                <a:latin typeface="Book Antiqua" panose="02040602050305030304" pitchFamily="18" charset="0"/>
                <a:ea typeface="楷体_GB2312" pitchFamily="49" charset="-122"/>
              </a:rPr>
              <a:t>在并行性概念中引入</a:t>
            </a:r>
            <a:r>
              <a:rPr lang="zh-CN" altLang="en-US">
                <a:solidFill>
                  <a:srgbClr val="FF0000"/>
                </a:solidFill>
                <a:latin typeface="Book Antiqua" panose="02040602050305030304" pitchFamily="18" charset="0"/>
                <a:ea typeface="楷体_GB2312" pitchFamily="49" charset="-122"/>
              </a:rPr>
              <a:t>空间因素</a:t>
            </a:r>
          </a:p>
          <a:p>
            <a:pPr>
              <a:lnSpc>
                <a:spcPct val="85000"/>
              </a:lnSpc>
              <a:spcBef>
                <a:spcPct val="0"/>
              </a:spcBef>
              <a:buFont typeface="Arial" panose="020B0604020202020204" pitchFamily="34" charset="0"/>
              <a:buNone/>
            </a:pPr>
            <a:r>
              <a:rPr lang="zh-CN" altLang="en-US">
                <a:solidFill>
                  <a:srgbClr val="0000CC"/>
                </a:solidFill>
                <a:latin typeface="Book Antiqua" panose="02040602050305030304" pitchFamily="18" charset="0"/>
                <a:ea typeface="楷体_GB2312" pitchFamily="49" charset="-122"/>
              </a:rPr>
              <a:t>通过重复设置硬件资源来提高可靠性或性能。双工系统就是利用资源重复，通过使用两台完全相同的计算机完成同样的任务来提高可靠性。</a:t>
            </a:r>
          </a:p>
          <a:p>
            <a:pPr>
              <a:lnSpc>
                <a:spcPct val="85000"/>
              </a:lnSpc>
              <a:spcBef>
                <a:spcPct val="0"/>
              </a:spcBef>
              <a:buFont typeface="Arial" panose="020B0604020202020204" pitchFamily="34" charset="0"/>
              <a:buNone/>
            </a:pPr>
            <a:r>
              <a:rPr lang="zh-CN" altLang="en-US">
                <a:solidFill>
                  <a:srgbClr val="0000CC"/>
                </a:solidFill>
                <a:latin typeface="Book Antiqua" panose="02040602050305030304" pitchFamily="18" charset="0"/>
                <a:ea typeface="楷体_GB2312" pitchFamily="49" charset="-122"/>
              </a:rPr>
              <a:t>也可以用一个控制器控制，控制器每执行一条指令就可以同时让各个处理单元对各自分配的数据完成同一种运算或操作。</a:t>
            </a:r>
          </a:p>
          <a:p>
            <a:pPr>
              <a:lnSpc>
                <a:spcPct val="85000"/>
              </a:lnSpc>
              <a:spcBef>
                <a:spcPct val="0"/>
              </a:spcBef>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3</a:t>
            </a:r>
            <a:r>
              <a:rPr lang="zh-CN" altLang="en-US" b="1">
                <a:solidFill>
                  <a:schemeClr val="tx2"/>
                </a:solidFill>
                <a:latin typeface="Book Antiqua" panose="02040602050305030304" pitchFamily="18" charset="0"/>
                <a:ea typeface="楷体_GB2312" pitchFamily="49" charset="-122"/>
              </a:rPr>
              <a:t>）资源共享 (</a:t>
            </a:r>
            <a:r>
              <a:rPr lang="en-US" altLang="zh-CN" b="1">
                <a:solidFill>
                  <a:schemeClr val="tx2"/>
                </a:solidFill>
                <a:latin typeface="Book Antiqua" panose="02040602050305030304" pitchFamily="18" charset="0"/>
                <a:ea typeface="楷体_GB2312" pitchFamily="49" charset="-122"/>
              </a:rPr>
              <a:t>Resource Sharing)</a:t>
            </a:r>
            <a:r>
              <a:rPr lang="zh-CN" altLang="en-US" b="1">
                <a:solidFill>
                  <a:schemeClr val="tx2"/>
                </a:solidFill>
                <a:latin typeface="Book Antiqua" panose="02040602050305030304" pitchFamily="18" charset="0"/>
                <a:ea typeface="楷体_GB2312" pitchFamily="49" charset="-122"/>
              </a:rPr>
              <a:t> ：</a:t>
            </a:r>
          </a:p>
          <a:p>
            <a:pPr>
              <a:lnSpc>
                <a:spcPct val="85000"/>
              </a:lnSpc>
              <a:spcBef>
                <a:spcPct val="0"/>
              </a:spcBef>
              <a:buFont typeface="Arial" panose="020B0604020202020204" pitchFamily="34" charset="0"/>
              <a:buNone/>
            </a:pPr>
            <a:r>
              <a:rPr lang="zh-CN" altLang="en-US">
                <a:solidFill>
                  <a:srgbClr val="0000CC"/>
                </a:solidFill>
                <a:latin typeface="Book Antiqua" panose="02040602050305030304" pitchFamily="18" charset="0"/>
                <a:ea typeface="楷体_GB2312" pitchFamily="49" charset="-122"/>
              </a:rPr>
              <a:t>就是利用软件的方法，让多个用户按一定时间顺序轮流地使用同一套资源，以提高整个系统地性能。</a:t>
            </a:r>
          </a:p>
        </p:txBody>
      </p:sp>
    </p:spTree>
  </p:cSld>
  <p:clrMapOvr>
    <a:masterClrMapping/>
  </p:clrMapOvr>
</p:sld>
</file>

<file path=ppt/theme/theme1.xml><?xml version="1.0" encoding="utf-8"?>
<a:theme xmlns:a="http://schemas.openxmlformats.org/drawingml/2006/main" name="聚焦科技">
  <a:themeElements>
    <a:clrScheme name="聚焦科技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聚焦科技">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聚焦科技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聚焦科技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聚焦科技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聚焦科技</Template>
  <TotalTime>256</TotalTime>
  <Pages>0</Pages>
  <Words>2033</Words>
  <Characters>0</Characters>
  <Application>Microsoft Office PowerPoint</Application>
  <PresentationFormat>全屏显示(4:3)</PresentationFormat>
  <Lines>0</Lines>
  <Paragraphs>196</Paragraphs>
  <Slides>29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43" baseType="lpstr">
      <vt:lpstr>黑体</vt:lpstr>
      <vt:lpstr>楷体_GB2312</vt:lpstr>
      <vt:lpstr>宋体</vt:lpstr>
      <vt:lpstr>Arial</vt:lpstr>
      <vt:lpstr>Book Antiqua</vt:lpstr>
      <vt:lpstr>Symbol</vt:lpstr>
      <vt:lpstr>Tahoma</vt:lpstr>
      <vt:lpstr>Times New Roman</vt:lpstr>
      <vt:lpstr>Wingdings</vt:lpstr>
      <vt:lpstr>Wingdings 2</vt:lpstr>
      <vt:lpstr>聚焦科技</vt:lpstr>
      <vt:lpstr>Photoshop.Image.6</vt:lpstr>
      <vt:lpstr>Equation.3</vt:lpstr>
      <vt:lpstr>VISIO 5 Drawing</vt:lpstr>
      <vt:lpstr>第一章　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MC SYSTEM</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单击此处添加标题</dc:title>
  <dc:subject/>
  <dc:creator>sysman</dc:creator>
  <cp:keywords/>
  <dc:description/>
  <cp:lastModifiedBy>a</cp:lastModifiedBy>
  <cp:revision>219</cp:revision>
  <dcterms:created xsi:type="dcterms:W3CDTF">2008-08-27T02:06:19Z</dcterms:created>
  <dcterms:modified xsi:type="dcterms:W3CDTF">2022-03-07T13:46:44Z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TC011368022052</vt:lpwstr>
  </property>
  <property fmtid="{D5CDD505-2E9C-101B-9397-08002B2CF9AE}" pid="3" name="KSOProductBuildVer">
    <vt:lpwstr>2052-10.1.0.7520</vt:lpwstr>
  </property>
</Properties>
</file>