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9"/>
  </p:notesMasterIdLst>
  <p:sldIdLst>
    <p:sldId id="607" r:id="rId2"/>
    <p:sldId id="608" r:id="rId3"/>
    <p:sldId id="597" r:id="rId4"/>
    <p:sldId id="598" r:id="rId5"/>
    <p:sldId id="599" r:id="rId6"/>
    <p:sldId id="600" r:id="rId7"/>
    <p:sldId id="601" r:id="rId8"/>
    <p:sldId id="602" r:id="rId9"/>
    <p:sldId id="603" r:id="rId10"/>
    <p:sldId id="604" r:id="rId11"/>
    <p:sldId id="605" r:id="rId12"/>
    <p:sldId id="523" r:id="rId13"/>
    <p:sldId id="524" r:id="rId14"/>
    <p:sldId id="525" r:id="rId15"/>
    <p:sldId id="526" r:id="rId16"/>
    <p:sldId id="527" r:id="rId17"/>
    <p:sldId id="528" r:id="rId18"/>
    <p:sldId id="532" r:id="rId19"/>
    <p:sldId id="533" r:id="rId20"/>
    <p:sldId id="534" r:id="rId21"/>
    <p:sldId id="535" r:id="rId22"/>
    <p:sldId id="536" r:id="rId23"/>
    <p:sldId id="537" r:id="rId24"/>
    <p:sldId id="538" r:id="rId25"/>
    <p:sldId id="539" r:id="rId26"/>
    <p:sldId id="540" r:id="rId27"/>
    <p:sldId id="594" r:id="rId28"/>
    <p:sldId id="554" r:id="rId29"/>
    <p:sldId id="555" r:id="rId30"/>
    <p:sldId id="556" r:id="rId31"/>
    <p:sldId id="557" r:id="rId32"/>
    <p:sldId id="558" r:id="rId33"/>
    <p:sldId id="559" r:id="rId34"/>
    <p:sldId id="561" r:id="rId35"/>
    <p:sldId id="562" r:id="rId36"/>
    <p:sldId id="563" r:id="rId37"/>
    <p:sldId id="564" r:id="rId38"/>
    <p:sldId id="565" r:id="rId39"/>
    <p:sldId id="566" r:id="rId40"/>
    <p:sldId id="567" r:id="rId41"/>
    <p:sldId id="569" r:id="rId42"/>
    <p:sldId id="571" r:id="rId43"/>
    <p:sldId id="574" r:id="rId44"/>
    <p:sldId id="575" r:id="rId45"/>
    <p:sldId id="576" r:id="rId46"/>
    <p:sldId id="577" r:id="rId47"/>
    <p:sldId id="578" r:id="rId48"/>
    <p:sldId id="579" r:id="rId49"/>
    <p:sldId id="580" r:id="rId50"/>
    <p:sldId id="581" r:id="rId51"/>
    <p:sldId id="582" r:id="rId52"/>
    <p:sldId id="583" r:id="rId53"/>
    <p:sldId id="587" r:id="rId54"/>
    <p:sldId id="589" r:id="rId55"/>
    <p:sldId id="590" r:id="rId56"/>
    <p:sldId id="591" r:id="rId57"/>
    <p:sldId id="592" r:id="rId58"/>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6600"/>
    <a:srgbClr val="9933FF"/>
    <a:srgbClr val="FFA1A1"/>
    <a:srgbClr val="FFFF99"/>
    <a:srgbClr val="339966"/>
    <a:srgbClr val="FF3300"/>
    <a:srgbClr val="00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2786" autoAdjust="0"/>
    <p:restoredTop sz="90929" autoAdjust="0"/>
  </p:normalViewPr>
  <p:slideViewPr>
    <p:cSldViewPr>
      <p:cViewPr varScale="1">
        <p:scale>
          <a:sx n="66" d="100"/>
          <a:sy n="66" d="100"/>
        </p:scale>
        <p:origin x="858"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png"/></Relationships>
</file>

<file path=ppt/drawings/_rels/vmlDrawing2.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kumimoji="1" sz="1200"/>
            </a:lvl1pPr>
          </a:lstStyle>
          <a:p>
            <a:pPr>
              <a:defRPr/>
            </a:pPr>
            <a:endParaRPr lang="zh-CN" altLang="en-US"/>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kumimoji="1" sz="1200"/>
            </a:lvl1pPr>
          </a:lstStyle>
          <a:p>
            <a:pPr>
              <a:defRPr/>
            </a:pPr>
            <a:endParaRPr lang="en-US" altLang="zh-CN"/>
          </a:p>
        </p:txBody>
      </p:sp>
      <p:sp>
        <p:nvSpPr>
          <p:cNvPr id="3076" name="Rectangle 4"/>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kumimoji="1" sz="1200"/>
            </a:lvl1pPr>
          </a:lstStyle>
          <a:p>
            <a:pPr>
              <a:defRPr/>
            </a:pPr>
            <a:endParaRPr lang="en-US" altLang="zh-CN"/>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ln>
          <a:effectLst/>
        </p:spPr>
        <p:txBody>
          <a:bodyPr vert="horz" wrap="square" lIns="91440" tIns="45720" rIns="91440" bIns="45720" numCol="1" anchor="b" anchorCtr="0" compatLnSpc="1"/>
          <a:lstStyle>
            <a:lvl1pPr algn="r" eaLnBrk="1" hangingPunct="1">
              <a:buFont typeface="Arial" panose="020B0604020202020204" pitchFamily="34" charset="0"/>
              <a:buNone/>
              <a:defRPr sz="1200" noProof="1"/>
            </a:lvl1pPr>
          </a:lstStyle>
          <a:p>
            <a:pPr>
              <a:defRPr/>
            </a:pPr>
            <a:fld id="{E87253A0-1108-4E2E-93E0-C570E35040E2}"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Rot="1" noChangeAspect="1" noChangeArrowheads="1" noTextEdit="1"/>
          </p:cNvSpPr>
          <p:nvPr>
            <p:ph type="sldImg" idx="4294967295"/>
          </p:nvPr>
        </p:nvSpPr>
        <p:spPr>
          <a:xfrm>
            <a:off x="1146175" y="687388"/>
            <a:ext cx="4567238" cy="3425825"/>
          </a:xfrm>
          <a:solidFill>
            <a:srgbClr val="FFFFFF"/>
          </a:solidFill>
          <a:ln w="12700"/>
        </p:spPr>
      </p:sp>
      <p:sp>
        <p:nvSpPr>
          <p:cNvPr id="14339" name="Rectangle 3"/>
          <p:cNvSpPr>
            <a:spLocks noGrp="1" noChangeArrowheads="1"/>
          </p:cNvSpPr>
          <p:nvPr>
            <p:ph type="body" idx="4294967295"/>
          </p:nvPr>
        </p:nvSpPr>
        <p:spPr/>
        <p:txBody>
          <a:bodyPr lIns="92066" tIns="46033" rIns="92066" bIns="46033">
            <a:prstTxWarp prst="textNoShape">
              <a:avLst/>
            </a:prstTxWarp>
          </a:bodyPr>
          <a:lstStyle/>
          <a:p>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idx="4294967295"/>
          </p:nvPr>
        </p:nvSpPr>
        <p:spPr>
          <a:xfrm>
            <a:off x="1146175" y="687388"/>
            <a:ext cx="4567238" cy="3425825"/>
          </a:xfrm>
          <a:solidFill>
            <a:srgbClr val="FFFFFF"/>
          </a:solidFill>
          <a:ln w="12700"/>
        </p:spPr>
      </p:sp>
      <p:sp>
        <p:nvSpPr>
          <p:cNvPr id="41987" name="Rectangle 3"/>
          <p:cNvSpPr>
            <a:spLocks noGrp="1" noChangeArrowheads="1"/>
          </p:cNvSpPr>
          <p:nvPr>
            <p:ph type="body" idx="4294967295"/>
          </p:nvPr>
        </p:nvSpPr>
        <p:spPr/>
        <p:txBody>
          <a:bodyPr lIns="92066" tIns="46033" rIns="92066" bIns="46033">
            <a:prstTxWarp prst="textNoShape">
              <a:avLst/>
            </a:prstTxWarp>
          </a:bodyPr>
          <a:lstStyle/>
          <a:p>
            <a:endParaRPr lang="zh-CN" alt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idx="4294967295"/>
          </p:nvPr>
        </p:nvSpPr>
        <p:spPr>
          <a:xfrm>
            <a:off x="1146175" y="687388"/>
            <a:ext cx="4567238" cy="3425825"/>
          </a:xfrm>
          <a:solidFill>
            <a:srgbClr val="FFFFFF"/>
          </a:solidFill>
          <a:ln w="12700"/>
        </p:spPr>
      </p:sp>
      <p:sp>
        <p:nvSpPr>
          <p:cNvPr id="44035" name="Rectangle 3"/>
          <p:cNvSpPr>
            <a:spLocks noGrp="1" noChangeArrowheads="1"/>
          </p:cNvSpPr>
          <p:nvPr>
            <p:ph type="body" idx="4294967295"/>
          </p:nvPr>
        </p:nvSpPr>
        <p:spPr/>
        <p:txBody>
          <a:bodyPr lIns="92066" tIns="46033" rIns="92066" bIns="46033">
            <a:prstTxWarp prst="textNoShape">
              <a:avLst/>
            </a:prstTxWarp>
          </a:bodyPr>
          <a:lstStyle/>
          <a:p>
            <a:endParaRPr lang="zh-CN" alt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3175" y="2438400"/>
            <a:ext cx="9147175" cy="1063625"/>
            <a:chOff x="-2" y="1536"/>
            <a:chExt cx="5762" cy="670"/>
          </a:xfrm>
        </p:grpSpPr>
        <p:grpSp>
          <p:nvGrpSpPr>
            <p:cNvPr id="5" name="Group 3"/>
            <p:cNvGrpSpPr>
              <a:grpSpLocks/>
            </p:cNvGrpSpPr>
            <p:nvPr/>
          </p:nvGrpSpPr>
          <p:grpSpPr bwMode="auto">
            <a:xfrm flipH="1">
              <a:off x="-2" y="1562"/>
              <a:ext cx="5763" cy="640"/>
              <a:chOff x="-3" y="1562"/>
              <a:chExt cx="5763" cy="640"/>
            </a:xfrm>
          </p:grpSpPr>
          <p:sp>
            <p:nvSpPr>
              <p:cNvPr id="8" name="Freeform 4"/>
              <p:cNvSpPr>
                <a:spLocks/>
              </p:cNvSpPr>
              <p:nvPr/>
            </p:nvSpPr>
            <p:spPr bwMode="ltGray">
              <a:xfrm rot="-5400000">
                <a:off x="2558" y="-993"/>
                <a:ext cx="624" cy="5745"/>
              </a:xfrm>
              <a:custGeom>
                <a:avLst/>
                <a:gdLst>
                  <a:gd name="T0" fmla="*/ 0 w 1000"/>
                  <a:gd name="T1" fmla="*/ 0 h 720"/>
                  <a:gd name="T2" fmla="*/ 0 w 1000"/>
                  <a:gd name="T3" fmla="*/ 45840 h 720"/>
                  <a:gd name="T4" fmla="*/ 389 w 1000"/>
                  <a:gd name="T5" fmla="*/ 45840 h 720"/>
                  <a:gd name="T6" fmla="*/ 389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 name="Freeform 5"/>
              <p:cNvSpPr>
                <a:spLocks/>
              </p:cNvSpPr>
              <p:nvPr/>
            </p:nvSpPr>
            <p:spPr bwMode="ltGray">
              <a:xfrm rot="-5400000">
                <a:off x="1316" y="1665"/>
                <a:ext cx="624" cy="421"/>
              </a:xfrm>
              <a:custGeom>
                <a:avLst/>
                <a:gdLst>
                  <a:gd name="T0" fmla="*/ 0 w 624"/>
                  <a:gd name="T1" fmla="*/ 0 h 317"/>
                  <a:gd name="T2" fmla="*/ 0 w 624"/>
                  <a:gd name="T3" fmla="*/ 479 h 317"/>
                  <a:gd name="T4" fmla="*/ 624 w 624"/>
                  <a:gd name="T5" fmla="*/ 47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 name="Freeform 6"/>
              <p:cNvSpPr>
                <a:spLocks/>
              </p:cNvSpPr>
              <p:nvPr/>
            </p:nvSpPr>
            <p:spPr bwMode="ltGray">
              <a:xfrm rot="-5400000">
                <a:off x="982" y="1669"/>
                <a:ext cx="624" cy="422"/>
              </a:xfrm>
              <a:custGeom>
                <a:avLst/>
                <a:gdLst>
                  <a:gd name="T0" fmla="*/ 0 w 624"/>
                  <a:gd name="T1" fmla="*/ 0 h 317"/>
                  <a:gd name="T2" fmla="*/ 0 w 624"/>
                  <a:gd name="T3" fmla="*/ 482 h 317"/>
                  <a:gd name="T4" fmla="*/ 624 w 624"/>
                  <a:gd name="T5" fmla="*/ 48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1" name="Freeform 7"/>
              <p:cNvSpPr>
                <a:spLocks/>
              </p:cNvSpPr>
              <p:nvPr/>
            </p:nvSpPr>
            <p:spPr bwMode="ltGray">
              <a:xfrm rot="-5400000">
                <a:off x="-58" y="1751"/>
                <a:ext cx="624" cy="255"/>
              </a:xfrm>
              <a:custGeom>
                <a:avLst/>
                <a:gdLst>
                  <a:gd name="T0" fmla="*/ 0 w 624"/>
                  <a:gd name="T1" fmla="*/ 26 h 370"/>
                  <a:gd name="T2" fmla="*/ 0 w 624"/>
                  <a:gd name="T3" fmla="*/ 154 h 370"/>
                  <a:gd name="T4" fmla="*/ 624 w 624"/>
                  <a:gd name="T5" fmla="*/ 154 h 370"/>
                  <a:gd name="T6" fmla="*/ 624 w 624"/>
                  <a:gd name="T7" fmla="*/ 26 h 370"/>
                  <a:gd name="T8" fmla="*/ 384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2" name="Freeform 8"/>
              <p:cNvSpPr>
                <a:spLocks/>
              </p:cNvSpPr>
              <p:nvPr/>
            </p:nvSpPr>
            <p:spPr bwMode="ltGray">
              <a:xfrm rot="-5400000">
                <a:off x="664" y="1733"/>
                <a:ext cx="624" cy="294"/>
              </a:xfrm>
              <a:custGeom>
                <a:avLst/>
                <a:gdLst>
                  <a:gd name="T0" fmla="*/ 0 w 624"/>
                  <a:gd name="T1" fmla="*/ 0 h 317"/>
                  <a:gd name="T2" fmla="*/ 0 w 624"/>
                  <a:gd name="T3" fmla="*/ 234 h 317"/>
                  <a:gd name="T4" fmla="*/ 624 w 624"/>
                  <a:gd name="T5" fmla="*/ 23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3" name="Freeform 9"/>
              <p:cNvSpPr>
                <a:spLocks/>
              </p:cNvSpPr>
              <p:nvPr/>
            </p:nvSpPr>
            <p:spPr bwMode="ltGray">
              <a:xfrm rot="-5400000">
                <a:off x="442" y="1699"/>
                <a:ext cx="624" cy="362"/>
              </a:xfrm>
              <a:custGeom>
                <a:avLst/>
                <a:gdLst>
                  <a:gd name="T0" fmla="*/ 0 w 624"/>
                  <a:gd name="T1" fmla="*/ 0 h 272"/>
                  <a:gd name="T2" fmla="*/ 0 w 624"/>
                  <a:gd name="T3" fmla="*/ 482 h 272"/>
                  <a:gd name="T4" fmla="*/ 240 w 624"/>
                  <a:gd name="T5" fmla="*/ 425 h 272"/>
                  <a:gd name="T6" fmla="*/ 624 w 624"/>
                  <a:gd name="T7" fmla="*/ 482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4" name="Freeform 10"/>
              <p:cNvSpPr>
                <a:spLocks/>
              </p:cNvSpPr>
              <p:nvPr/>
            </p:nvSpPr>
            <p:spPr bwMode="ltGray">
              <a:xfrm rot="-5400000">
                <a:off x="148" y="1724"/>
                <a:ext cx="632" cy="315"/>
              </a:xfrm>
              <a:custGeom>
                <a:avLst/>
                <a:gdLst>
                  <a:gd name="T0" fmla="*/ 8 w 632"/>
                  <a:gd name="T1" fmla="*/ 34 h 362"/>
                  <a:gd name="T2" fmla="*/ 8 w 632"/>
                  <a:gd name="T3" fmla="*/ 240 h 362"/>
                  <a:gd name="T4" fmla="*/ 248 w 632"/>
                  <a:gd name="T5" fmla="*/ 240 h 362"/>
                  <a:gd name="T6" fmla="*/ 632 w 632"/>
                  <a:gd name="T7" fmla="*/ 240 h 362"/>
                  <a:gd name="T8" fmla="*/ 632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5" name="Freeform 11"/>
              <p:cNvSpPr>
                <a:spLocks/>
              </p:cNvSpPr>
              <p:nvPr/>
            </p:nvSpPr>
            <p:spPr bwMode="ltGray">
              <a:xfrm rot="-5400000">
                <a:off x="3203" y="1661"/>
                <a:ext cx="624" cy="421"/>
              </a:xfrm>
              <a:custGeom>
                <a:avLst/>
                <a:gdLst>
                  <a:gd name="T0" fmla="*/ 0 w 624"/>
                  <a:gd name="T1" fmla="*/ 0 h 317"/>
                  <a:gd name="T2" fmla="*/ 0 w 624"/>
                  <a:gd name="T3" fmla="*/ 479 h 317"/>
                  <a:gd name="T4" fmla="*/ 624 w 624"/>
                  <a:gd name="T5" fmla="*/ 47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6" name="Freeform 12"/>
              <p:cNvSpPr>
                <a:spLocks/>
              </p:cNvSpPr>
              <p:nvPr/>
            </p:nvSpPr>
            <p:spPr bwMode="ltGray">
              <a:xfrm rot="-5400000">
                <a:off x="2870" y="1664"/>
                <a:ext cx="624" cy="422"/>
              </a:xfrm>
              <a:custGeom>
                <a:avLst/>
                <a:gdLst>
                  <a:gd name="T0" fmla="*/ 0 w 624"/>
                  <a:gd name="T1" fmla="*/ 0 h 317"/>
                  <a:gd name="T2" fmla="*/ 0 w 624"/>
                  <a:gd name="T3" fmla="*/ 482 h 317"/>
                  <a:gd name="T4" fmla="*/ 624 w 624"/>
                  <a:gd name="T5" fmla="*/ 48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7" name="Freeform 13"/>
              <p:cNvSpPr>
                <a:spLocks/>
              </p:cNvSpPr>
              <p:nvPr/>
            </p:nvSpPr>
            <p:spPr bwMode="ltGray">
              <a:xfrm rot="-5400000">
                <a:off x="1822" y="1745"/>
                <a:ext cx="624" cy="255"/>
              </a:xfrm>
              <a:custGeom>
                <a:avLst/>
                <a:gdLst>
                  <a:gd name="T0" fmla="*/ 0 w 624"/>
                  <a:gd name="T1" fmla="*/ 26 h 370"/>
                  <a:gd name="T2" fmla="*/ 0 w 624"/>
                  <a:gd name="T3" fmla="*/ 154 h 370"/>
                  <a:gd name="T4" fmla="*/ 624 w 624"/>
                  <a:gd name="T5" fmla="*/ 154 h 370"/>
                  <a:gd name="T6" fmla="*/ 624 w 624"/>
                  <a:gd name="T7" fmla="*/ 26 h 370"/>
                  <a:gd name="T8" fmla="*/ 384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8" name="Freeform 14"/>
              <p:cNvSpPr>
                <a:spLocks/>
              </p:cNvSpPr>
              <p:nvPr/>
            </p:nvSpPr>
            <p:spPr bwMode="ltGray">
              <a:xfrm rot="-5400000">
                <a:off x="2551" y="1728"/>
                <a:ext cx="624" cy="294"/>
              </a:xfrm>
              <a:custGeom>
                <a:avLst/>
                <a:gdLst>
                  <a:gd name="T0" fmla="*/ 0 w 624"/>
                  <a:gd name="T1" fmla="*/ 0 h 317"/>
                  <a:gd name="T2" fmla="*/ 0 w 624"/>
                  <a:gd name="T3" fmla="*/ 234 h 317"/>
                  <a:gd name="T4" fmla="*/ 624 w 624"/>
                  <a:gd name="T5" fmla="*/ 234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9" name="Freeform 15"/>
              <p:cNvSpPr>
                <a:spLocks/>
              </p:cNvSpPr>
              <p:nvPr/>
            </p:nvSpPr>
            <p:spPr bwMode="ltGray">
              <a:xfrm rot="-5400000">
                <a:off x="2322" y="1691"/>
                <a:ext cx="624" cy="361"/>
              </a:xfrm>
              <a:custGeom>
                <a:avLst/>
                <a:gdLst>
                  <a:gd name="T0" fmla="*/ 0 w 624"/>
                  <a:gd name="T1" fmla="*/ 0 h 272"/>
                  <a:gd name="T2" fmla="*/ 0 w 624"/>
                  <a:gd name="T3" fmla="*/ 479 h 272"/>
                  <a:gd name="T4" fmla="*/ 240 w 624"/>
                  <a:gd name="T5" fmla="*/ 423 h 272"/>
                  <a:gd name="T6" fmla="*/ 624 w 624"/>
                  <a:gd name="T7" fmla="*/ 47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0" name="Freeform 16"/>
              <p:cNvSpPr>
                <a:spLocks/>
              </p:cNvSpPr>
              <p:nvPr/>
            </p:nvSpPr>
            <p:spPr bwMode="ltGray">
              <a:xfrm rot="-5400000">
                <a:off x="2043" y="1721"/>
                <a:ext cx="632" cy="316"/>
              </a:xfrm>
              <a:custGeom>
                <a:avLst/>
                <a:gdLst>
                  <a:gd name="T0" fmla="*/ 8 w 632"/>
                  <a:gd name="T1" fmla="*/ 34 h 362"/>
                  <a:gd name="T2" fmla="*/ 8 w 632"/>
                  <a:gd name="T3" fmla="*/ 242 h 362"/>
                  <a:gd name="T4" fmla="*/ 248 w 632"/>
                  <a:gd name="T5" fmla="*/ 242 h 362"/>
                  <a:gd name="T6" fmla="*/ 632 w 632"/>
                  <a:gd name="T7" fmla="*/ 242 h 362"/>
                  <a:gd name="T8" fmla="*/ 632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1" name="Freeform 17"/>
              <p:cNvSpPr>
                <a:spLocks/>
              </p:cNvSpPr>
              <p:nvPr/>
            </p:nvSpPr>
            <p:spPr bwMode="ltGray">
              <a:xfrm rot="-5400000">
                <a:off x="4069" y="1665"/>
                <a:ext cx="624" cy="421"/>
              </a:xfrm>
              <a:custGeom>
                <a:avLst/>
                <a:gdLst>
                  <a:gd name="T0" fmla="*/ 0 w 624"/>
                  <a:gd name="T1" fmla="*/ 0 h 317"/>
                  <a:gd name="T2" fmla="*/ 0 w 624"/>
                  <a:gd name="T3" fmla="*/ 479 h 317"/>
                  <a:gd name="T4" fmla="*/ 624 w 624"/>
                  <a:gd name="T5" fmla="*/ 479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2" name="Freeform 18"/>
              <p:cNvSpPr>
                <a:spLocks/>
              </p:cNvSpPr>
              <p:nvPr/>
            </p:nvSpPr>
            <p:spPr bwMode="ltGray">
              <a:xfrm rot="-5400000">
                <a:off x="3736" y="1669"/>
                <a:ext cx="624" cy="422"/>
              </a:xfrm>
              <a:custGeom>
                <a:avLst/>
                <a:gdLst>
                  <a:gd name="T0" fmla="*/ 0 w 624"/>
                  <a:gd name="T1" fmla="*/ 0 h 317"/>
                  <a:gd name="T2" fmla="*/ 0 w 624"/>
                  <a:gd name="T3" fmla="*/ 482 h 317"/>
                  <a:gd name="T4" fmla="*/ 624 w 624"/>
                  <a:gd name="T5" fmla="*/ 482 h 317"/>
                  <a:gd name="T6" fmla="*/ 62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3" name="Freeform 19"/>
              <p:cNvSpPr>
                <a:spLocks/>
              </p:cNvSpPr>
              <p:nvPr/>
            </p:nvSpPr>
            <p:spPr bwMode="ltGray">
              <a:xfrm rot="-5400000">
                <a:off x="4575" y="1746"/>
                <a:ext cx="624" cy="255"/>
              </a:xfrm>
              <a:custGeom>
                <a:avLst/>
                <a:gdLst>
                  <a:gd name="T0" fmla="*/ 0 w 624"/>
                  <a:gd name="T1" fmla="*/ 26 h 370"/>
                  <a:gd name="T2" fmla="*/ 0 w 624"/>
                  <a:gd name="T3" fmla="*/ 154 h 370"/>
                  <a:gd name="T4" fmla="*/ 624 w 624"/>
                  <a:gd name="T5" fmla="*/ 154 h 370"/>
                  <a:gd name="T6" fmla="*/ 624 w 624"/>
                  <a:gd name="T7" fmla="*/ 26 h 370"/>
                  <a:gd name="T8" fmla="*/ 384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4" name="Freeform 20"/>
              <p:cNvSpPr>
                <a:spLocks/>
              </p:cNvSpPr>
              <p:nvPr/>
            </p:nvSpPr>
            <p:spPr bwMode="ltGray">
              <a:xfrm>
                <a:off x="5469" y="1562"/>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5" name="Freeform 21"/>
              <p:cNvSpPr>
                <a:spLocks/>
              </p:cNvSpPr>
              <p:nvPr/>
            </p:nvSpPr>
            <p:spPr bwMode="ltGray">
              <a:xfrm rot="-5400000">
                <a:off x="5075" y="1691"/>
                <a:ext cx="624" cy="361"/>
              </a:xfrm>
              <a:custGeom>
                <a:avLst/>
                <a:gdLst>
                  <a:gd name="T0" fmla="*/ 0 w 624"/>
                  <a:gd name="T1" fmla="*/ 0 h 272"/>
                  <a:gd name="T2" fmla="*/ 0 w 624"/>
                  <a:gd name="T3" fmla="*/ 479 h 272"/>
                  <a:gd name="T4" fmla="*/ 240 w 624"/>
                  <a:gd name="T5" fmla="*/ 423 h 272"/>
                  <a:gd name="T6" fmla="*/ 624 w 624"/>
                  <a:gd name="T7" fmla="*/ 479 h 272"/>
                  <a:gd name="T8" fmla="*/ 62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26" name="Freeform 22"/>
              <p:cNvSpPr>
                <a:spLocks/>
              </p:cNvSpPr>
              <p:nvPr/>
            </p:nvSpPr>
            <p:spPr bwMode="ltGray">
              <a:xfrm rot="-5400000">
                <a:off x="4797" y="1721"/>
                <a:ext cx="632" cy="316"/>
              </a:xfrm>
              <a:custGeom>
                <a:avLst/>
                <a:gdLst>
                  <a:gd name="T0" fmla="*/ 8 w 632"/>
                  <a:gd name="T1" fmla="*/ 34 h 362"/>
                  <a:gd name="T2" fmla="*/ 8 w 632"/>
                  <a:gd name="T3" fmla="*/ 242 h 362"/>
                  <a:gd name="T4" fmla="*/ 248 w 632"/>
                  <a:gd name="T5" fmla="*/ 242 h 362"/>
                  <a:gd name="T6" fmla="*/ 632 w 632"/>
                  <a:gd name="T7" fmla="*/ 242 h 362"/>
                  <a:gd name="T8" fmla="*/ 632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6" name="Freeform 23"/>
            <p:cNvSpPr>
              <a:spLocks/>
            </p:cNvSpPr>
            <p:nvPr/>
          </p:nvSpPr>
          <p:spPr bwMode="ltGray">
            <a:xfrm flipH="1">
              <a:off x="-2" y="1536"/>
              <a:ext cx="5762" cy="412"/>
            </a:xfrm>
            <a:custGeom>
              <a:avLst/>
              <a:gdLst>
                <a:gd name="T0" fmla="*/ 0 w 5762"/>
                <a:gd name="T1" fmla="*/ 225 h 385"/>
                <a:gd name="T2" fmla="*/ 5762 w 5762"/>
                <a:gd name="T3" fmla="*/ 215 h 385"/>
                <a:gd name="T4" fmla="*/ 5762 w 5762"/>
                <a:gd name="T5" fmla="*/ 4 h 385"/>
                <a:gd name="T6" fmla="*/ 0 w 5762"/>
                <a:gd name="T7" fmla="*/ 0 h 385"/>
                <a:gd name="T8" fmla="*/ 0 w 5762"/>
                <a:gd name="T9" fmla="*/ 225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540000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zh-CN" altLang="en-US"/>
            </a:p>
          </p:txBody>
        </p:sp>
        <p:sp>
          <p:nvSpPr>
            <p:cNvPr id="7" name="Freeform 24"/>
            <p:cNvSpPr>
              <a:spLocks/>
            </p:cNvSpPr>
            <p:nvPr/>
          </p:nvSpPr>
          <p:spPr bwMode="ltGray">
            <a:xfrm flipH="1">
              <a:off x="-2" y="2017"/>
              <a:ext cx="5761" cy="189"/>
            </a:xfrm>
            <a:custGeom>
              <a:avLst/>
              <a:gdLst>
                <a:gd name="T0" fmla="*/ 0 w 5761"/>
                <a:gd name="T1" fmla="*/ 28 h 189"/>
                <a:gd name="T2" fmla="*/ 5761 w 5761"/>
                <a:gd name="T3" fmla="*/ 0 h 189"/>
                <a:gd name="T4" fmla="*/ 5761 w 5761"/>
                <a:gd name="T5" fmla="*/ 189 h 189"/>
                <a:gd name="T6" fmla="*/ 1 w 5761"/>
                <a:gd name="T7" fmla="*/ 189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5400000" scaled="1"/>
            </a:gradFill>
            <a:ln>
              <a:noFill/>
            </a:ln>
            <a:extLst>
              <a:ext uri="{91240B29-F687-4F45-9708-019B960494DF}">
                <a14:hiddenLine xmlns:a14="http://schemas.microsoft.com/office/drawing/2010/main" w="9525" cap="flat">
                  <a:solidFill>
                    <a:srgbClr val="000000"/>
                  </a:solidFill>
                  <a:prstDash val="solid"/>
                  <a:miter lim="800000"/>
                  <a:headEnd/>
                  <a:tailEnd/>
                </a14:hiddenLine>
              </a:ext>
            </a:extLst>
          </p:spPr>
          <p:txBody>
            <a:bodyPr wrap="none" anchor="ctr"/>
            <a:lstStyle/>
            <a:p>
              <a:endParaRPr lang="zh-CN" altLang="en-US"/>
            </a:p>
          </p:txBody>
        </p:sp>
      </p:grpSp>
      <p:sp>
        <p:nvSpPr>
          <p:cNvPr id="8217" name="Rectangle 25"/>
          <p:cNvSpPr>
            <a:spLocks noGrp="1" noChangeArrowheads="1"/>
          </p:cNvSpPr>
          <p:nvPr>
            <p:ph type="ctrTitle"/>
          </p:nvPr>
        </p:nvSpPr>
        <p:spPr bwMode="auto">
          <a:xfrm>
            <a:off x="1173163" y="198438"/>
            <a:ext cx="7772400" cy="2286000"/>
          </a:xfrm>
          <a:prstGeom prst="rect">
            <a:avLst/>
          </a:prstGeom>
          <a:noFill/>
          <a:ln>
            <a:miter lim="800000"/>
          </a:ln>
        </p:spPr>
        <p:txBody>
          <a:bodyPr vert="horz" wrap="square" lIns="91440" tIns="45720" rIns="91440" bIns="45720" numCol="1" anchor="b" anchorCtr="0" compatLnSpc="1">
            <a:spAutoFit/>
          </a:bodyPr>
          <a:lstStyle>
            <a:lvl1pPr>
              <a:defRPr sz="7200"/>
            </a:lvl1pPr>
          </a:lstStyle>
          <a:p>
            <a:r>
              <a:rPr lang="zh-CN" altLang="en-US" noProof="1"/>
              <a:t>单击此处编辑母版标题样式</a:t>
            </a:r>
          </a:p>
        </p:txBody>
      </p:sp>
      <p:sp>
        <p:nvSpPr>
          <p:cNvPr id="8218" name="Rectangle 26"/>
          <p:cNvSpPr>
            <a:spLocks noGrp="1" noChangeArrowheads="1"/>
          </p:cNvSpPr>
          <p:nvPr>
            <p:ph type="subTitle" idx="1"/>
          </p:nvPr>
        </p:nvSpPr>
        <p:spPr bwMode="auto">
          <a:xfrm>
            <a:off x="1166813" y="3886200"/>
            <a:ext cx="6400800" cy="1752600"/>
          </a:xfrm>
          <a:prstGeom prst="rect">
            <a:avLst/>
          </a:prstGeom>
          <a:noFill/>
          <a:ln>
            <a:miter lim="800000"/>
          </a:ln>
        </p:spPr>
        <p:txBody>
          <a:bodyPr vert="horz" wrap="square" lIns="91440" tIns="45720" rIns="91440" bIns="45720" numCol="1" anchor="t" anchorCtr="0" compatLnSpc="1"/>
          <a:lstStyle>
            <a:lvl1pPr marL="0" indent="0">
              <a:buFont typeface="Wingdings" panose="05000000000000000000" pitchFamily="2" charset="2"/>
              <a:buNone/>
              <a:defRPr sz="4000"/>
            </a:lvl1pPr>
          </a:lstStyle>
          <a:p>
            <a:r>
              <a:rPr lang="zh-CN" altLang="en-US" noProof="1"/>
              <a:t>单击此处编辑母版副标题样式</a:t>
            </a:r>
          </a:p>
        </p:txBody>
      </p:sp>
      <p:sp>
        <p:nvSpPr>
          <p:cNvPr id="27" name="Rectangle 27"/>
          <p:cNvSpPr>
            <a:spLocks noGrp="1" noChangeArrowheads="1"/>
          </p:cNvSpPr>
          <p:nvPr>
            <p:ph type="dt" sz="half" idx="10"/>
          </p:nvPr>
        </p:nvSpPr>
        <p:spPr bwMode="auto">
          <a:xfrm>
            <a:off x="1166813" y="6248400"/>
            <a:ext cx="1905000" cy="457200"/>
          </a:xfrm>
          <a:prstGeom prst="rect">
            <a:avLst/>
          </a:prstGeom>
          <a:ln>
            <a:miter lim="800000"/>
          </a:ln>
        </p:spPr>
        <p:txBody>
          <a:bodyPr vert="horz" wrap="square" lIns="91440" tIns="45720" rIns="91440" bIns="45720" numCol="1" anchor="t" anchorCtr="0" compatLnSpc="1"/>
          <a:lstStyle>
            <a:lvl1pPr eaLnBrk="1" hangingPunct="1">
              <a:spcBef>
                <a:spcPct val="50000"/>
              </a:spcBef>
              <a:buFontTx/>
              <a:buNone/>
              <a:defRPr kumimoji="0" sz="1400">
                <a:solidFill>
                  <a:srgbClr val="000000"/>
                </a:solidFill>
                <a:latin typeface="+mn-lt"/>
              </a:defRPr>
            </a:lvl1pPr>
          </a:lstStyle>
          <a:p>
            <a:pPr>
              <a:defRPr/>
            </a:pPr>
            <a:endParaRPr lang="en-US" altLang="zh-CN"/>
          </a:p>
        </p:txBody>
      </p:sp>
      <p:sp>
        <p:nvSpPr>
          <p:cNvPr id="28" name="Rectangle 28"/>
          <p:cNvSpPr>
            <a:spLocks noGrp="1" noChangeArrowheads="1"/>
          </p:cNvSpPr>
          <p:nvPr>
            <p:ph type="ftr" sz="quarter" idx="11"/>
          </p:nvPr>
        </p:nvSpPr>
        <p:spPr bwMode="auto">
          <a:xfrm>
            <a:off x="3581400" y="6248400"/>
            <a:ext cx="2895600" cy="457200"/>
          </a:xfrm>
          <a:prstGeom prst="rect">
            <a:avLst/>
          </a:prstGeom>
          <a:ln>
            <a:miter lim="800000"/>
          </a:ln>
        </p:spPr>
        <p:txBody>
          <a:bodyPr vert="horz" wrap="square" lIns="91440" tIns="45720" rIns="91440" bIns="45720" numCol="1" anchor="t" anchorCtr="0" compatLnSpc="1"/>
          <a:lstStyle>
            <a:lvl1pPr algn="ctr" eaLnBrk="1" hangingPunct="1">
              <a:spcBef>
                <a:spcPct val="50000"/>
              </a:spcBef>
              <a:buFontTx/>
              <a:buNone/>
              <a:defRPr kumimoji="0" sz="1400">
                <a:solidFill>
                  <a:srgbClr val="000000"/>
                </a:solidFill>
                <a:latin typeface="+mn-lt"/>
              </a:defRPr>
            </a:lvl1pPr>
          </a:lstStyle>
          <a:p>
            <a:pPr>
              <a:defRPr/>
            </a:pPr>
            <a:endParaRPr lang="en-US" altLang="zh-CN"/>
          </a:p>
        </p:txBody>
      </p:sp>
      <p:sp>
        <p:nvSpPr>
          <p:cNvPr id="29" name="Rectangle 29"/>
          <p:cNvSpPr>
            <a:spLocks noGrp="1" noChangeArrowheads="1"/>
          </p:cNvSpPr>
          <p:nvPr>
            <p:ph type="sldNum" sz="quarter" idx="12"/>
          </p:nvPr>
        </p:nvSpPr>
        <p:spPr bwMode="auto">
          <a:xfrm>
            <a:off x="7010400" y="6248400"/>
            <a:ext cx="1905000" cy="457200"/>
          </a:xfrm>
          <a:prstGeom prst="rect">
            <a:avLst/>
          </a:prstGeom>
          <a:ln>
            <a:miter lim="800000"/>
          </a:ln>
        </p:spPr>
        <p:txBody>
          <a:bodyPr vert="horz" wrap="square" lIns="91440" tIns="45720" rIns="91440" bIns="45720" numCol="1" anchor="t" anchorCtr="0" compatLnSpc="1"/>
          <a:lstStyle>
            <a:lvl1pPr algn="r" eaLnBrk="1" hangingPunct="1">
              <a:spcBef>
                <a:spcPct val="50000"/>
              </a:spcBef>
              <a:buFont typeface="Arial" panose="020B0604020202020204" pitchFamily="34" charset="0"/>
              <a:buNone/>
              <a:defRPr sz="1400" noProof="1">
                <a:solidFill>
                  <a:srgbClr val="000000"/>
                </a:solidFill>
                <a:latin typeface="Arial" panose="020B0604020202020204" pitchFamily="34" charset="0"/>
              </a:defRPr>
            </a:lvl1pPr>
          </a:lstStyle>
          <a:p>
            <a:pPr>
              <a:defRPr/>
            </a:pPr>
            <a:fld id="{539E604D-938C-4DDA-9864-F4EF49F559B6}" type="slidenum">
              <a:rPr lang="zh-CN" altLang="en-US"/>
              <a:pPr>
                <a:defRPr/>
              </a:pPr>
              <a:t>‹#›</a:t>
            </a:fld>
            <a:endParaRPr lang="zh-CN" altLang="en-US"/>
          </a:p>
        </p:txBody>
      </p:sp>
    </p:spTree>
    <p:extLst>
      <p:ext uri="{BB962C8B-B14F-4D97-AF65-F5344CB8AC3E}">
        <p14:creationId xmlns:p14="http://schemas.microsoft.com/office/powerpoint/2010/main" val="42577371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3980780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noProof="1" smtClean="0"/>
              <a:t>单击此处编辑母版标题样式</a:t>
            </a:r>
            <a:endParaRPr lang="zh-CN" altLang="en-US" noProof="1"/>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717492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6327948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smtClean="0"/>
              <a:t>单击此处编辑母版文本样式</a:t>
            </a:r>
          </a:p>
        </p:txBody>
      </p:sp>
    </p:spTree>
    <p:extLst>
      <p:ext uri="{BB962C8B-B14F-4D97-AF65-F5344CB8AC3E}">
        <p14:creationId xmlns:p14="http://schemas.microsoft.com/office/powerpoint/2010/main" val="1800997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399579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noProof="1" smtClean="0"/>
              <a:t>单击此处编辑母版标题样式</a:t>
            </a:r>
            <a:endParaRPr lang="zh-CN" altLang="en-US" noProof="1"/>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Tree>
    <p:extLst>
      <p:ext uri="{BB962C8B-B14F-4D97-AF65-F5344CB8AC3E}">
        <p14:creationId xmlns:p14="http://schemas.microsoft.com/office/powerpoint/2010/main" val="2215595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noProof="1" smtClean="0"/>
              <a:t>单击此处编辑母版标题样式</a:t>
            </a:r>
            <a:endParaRPr lang="zh-CN" altLang="en-US" noProof="1"/>
          </a:p>
        </p:txBody>
      </p:sp>
    </p:spTree>
    <p:extLst>
      <p:ext uri="{BB962C8B-B14F-4D97-AF65-F5344CB8AC3E}">
        <p14:creationId xmlns:p14="http://schemas.microsoft.com/office/powerpoint/2010/main" val="3440060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54605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smtClean="0"/>
              <a:t>单击此处编辑母版文本样式</a:t>
            </a:r>
          </a:p>
          <a:p>
            <a:pPr lvl="1"/>
            <a:r>
              <a:rPr lang="zh-CN" altLang="en-US" noProof="1" smtClean="0"/>
              <a:t>第二级</a:t>
            </a:r>
          </a:p>
          <a:p>
            <a:pPr lvl="2"/>
            <a:r>
              <a:rPr lang="zh-CN" altLang="en-US" noProof="1" smtClean="0"/>
              <a:t>第三级</a:t>
            </a:r>
          </a:p>
          <a:p>
            <a:pPr lvl="3"/>
            <a:r>
              <a:rPr lang="zh-CN" altLang="en-US" noProof="1" smtClean="0"/>
              <a:t>第四级</a:t>
            </a:r>
          </a:p>
          <a:p>
            <a:pPr lvl="4"/>
            <a:r>
              <a:rPr lang="zh-CN" altLang="en-US" noProof="1" smtClean="0"/>
              <a:t>第五级</a:t>
            </a:r>
            <a:endParaRPr lang="zh-CN" altLang="en-US" noProof="1"/>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3146263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noProof="1" smtClean="0"/>
              <a:t>单击此处编辑母版标题样式</a:t>
            </a:r>
            <a:endParaRPr lang="zh-CN" altLang="en-US" noProof="1"/>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smtClean="0"/>
              <a:t>单击此处编辑母版文本样式</a:t>
            </a:r>
          </a:p>
        </p:txBody>
      </p:sp>
    </p:spTree>
    <p:extLst>
      <p:ext uri="{BB962C8B-B14F-4D97-AF65-F5344CB8AC3E}">
        <p14:creationId xmlns:p14="http://schemas.microsoft.com/office/powerpoint/2010/main" val="14835011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vmlDrawing" Target="../drawings/vmlDrawing1.v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4763"/>
            <a:ext cx="539750" cy="6858001"/>
            <a:chOff x="0" y="-3"/>
            <a:chExt cx="670" cy="4320"/>
          </a:xfrm>
        </p:grpSpPr>
        <p:grpSp>
          <p:nvGrpSpPr>
            <p:cNvPr id="1028" name="Group 3"/>
            <p:cNvGrpSpPr>
              <a:grpSpLocks/>
            </p:cNvGrpSpPr>
            <p:nvPr/>
          </p:nvGrpSpPr>
          <p:grpSpPr bwMode="auto">
            <a:xfrm rot="16200000" flipH="1">
              <a:off x="-1815" y="1838"/>
              <a:ext cx="4320" cy="638"/>
              <a:chOff x="-2" y="1562"/>
              <a:chExt cx="5762" cy="638"/>
            </a:xfrm>
          </p:grpSpPr>
          <p:sp>
            <p:nvSpPr>
              <p:cNvPr id="1031" name="Freeform 4"/>
              <p:cNvSpPr>
                <a:spLocks/>
              </p:cNvSpPr>
              <p:nvPr/>
            </p:nvSpPr>
            <p:spPr bwMode="ltGray">
              <a:xfrm rot="-5400000">
                <a:off x="2553" y="-993"/>
                <a:ext cx="625" cy="5746"/>
              </a:xfrm>
              <a:custGeom>
                <a:avLst/>
                <a:gdLst>
                  <a:gd name="T0" fmla="*/ 0 w 1000"/>
                  <a:gd name="T1" fmla="*/ 0 h 720"/>
                  <a:gd name="T2" fmla="*/ 0 w 1000"/>
                  <a:gd name="T3" fmla="*/ 45856 h 720"/>
                  <a:gd name="T4" fmla="*/ 391 w 1000"/>
                  <a:gd name="T5" fmla="*/ 45856 h 720"/>
                  <a:gd name="T6" fmla="*/ 391 w 1000"/>
                  <a:gd name="T7" fmla="*/ 0 h 720"/>
                  <a:gd name="T8" fmla="*/ 0 w 1000"/>
                  <a:gd name="T9" fmla="*/ 0 h 7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00" h="720">
                    <a:moveTo>
                      <a:pt x="0" y="0"/>
                    </a:moveTo>
                    <a:lnTo>
                      <a:pt x="0" y="720"/>
                    </a:lnTo>
                    <a:lnTo>
                      <a:pt x="1000" y="720"/>
                    </a:lnTo>
                    <a:lnTo>
                      <a:pt x="1000" y="0"/>
                    </a:lnTo>
                    <a:lnTo>
                      <a:pt x="0" y="0"/>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2" name="Freeform 5"/>
              <p:cNvSpPr>
                <a:spLocks/>
              </p:cNvSpPr>
              <p:nvPr/>
            </p:nvSpPr>
            <p:spPr bwMode="ltGray">
              <a:xfrm rot="-5400000">
                <a:off x="1317" y="1663"/>
                <a:ext cx="625" cy="421"/>
              </a:xfrm>
              <a:custGeom>
                <a:avLst/>
                <a:gdLst>
                  <a:gd name="T0" fmla="*/ 0 w 624"/>
                  <a:gd name="T1" fmla="*/ 0 h 317"/>
                  <a:gd name="T2" fmla="*/ 0 w 624"/>
                  <a:gd name="T3" fmla="*/ 479 h 317"/>
                  <a:gd name="T4" fmla="*/ 626 w 624"/>
                  <a:gd name="T5" fmla="*/ 479 h 317"/>
                  <a:gd name="T6" fmla="*/ 626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3" name="Freeform 6"/>
              <p:cNvSpPr>
                <a:spLocks/>
              </p:cNvSpPr>
              <p:nvPr/>
            </p:nvSpPr>
            <p:spPr bwMode="ltGray">
              <a:xfrm rot="-5400000">
                <a:off x="969" y="1663"/>
                <a:ext cx="625" cy="423"/>
              </a:xfrm>
              <a:custGeom>
                <a:avLst/>
                <a:gdLst>
                  <a:gd name="T0" fmla="*/ 0 w 624"/>
                  <a:gd name="T1" fmla="*/ 0 h 317"/>
                  <a:gd name="T2" fmla="*/ 0 w 624"/>
                  <a:gd name="T3" fmla="*/ 484 h 317"/>
                  <a:gd name="T4" fmla="*/ 626 w 624"/>
                  <a:gd name="T5" fmla="*/ 484 h 317"/>
                  <a:gd name="T6" fmla="*/ 626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4" name="Freeform 7"/>
              <p:cNvSpPr>
                <a:spLocks/>
              </p:cNvSpPr>
              <p:nvPr/>
            </p:nvSpPr>
            <p:spPr bwMode="ltGray">
              <a:xfrm rot="-5400000">
                <a:off x="-70" y="1747"/>
                <a:ext cx="625" cy="255"/>
              </a:xfrm>
              <a:custGeom>
                <a:avLst/>
                <a:gdLst>
                  <a:gd name="T0" fmla="*/ 0 w 624"/>
                  <a:gd name="T1" fmla="*/ 26 h 370"/>
                  <a:gd name="T2" fmla="*/ 0 w 624"/>
                  <a:gd name="T3" fmla="*/ 154 h 370"/>
                  <a:gd name="T4" fmla="*/ 626 w 624"/>
                  <a:gd name="T5" fmla="*/ 154 h 370"/>
                  <a:gd name="T6" fmla="*/ 626 w 624"/>
                  <a:gd name="T7" fmla="*/ 26 h 370"/>
                  <a:gd name="T8" fmla="*/ 386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5" name="Freeform 8"/>
              <p:cNvSpPr>
                <a:spLocks/>
              </p:cNvSpPr>
              <p:nvPr/>
            </p:nvSpPr>
            <p:spPr bwMode="ltGray">
              <a:xfrm rot="-5400000">
                <a:off x="658" y="1727"/>
                <a:ext cx="625" cy="293"/>
              </a:xfrm>
              <a:custGeom>
                <a:avLst/>
                <a:gdLst>
                  <a:gd name="T0" fmla="*/ 0 w 624"/>
                  <a:gd name="T1" fmla="*/ 0 h 317"/>
                  <a:gd name="T2" fmla="*/ 0 w 624"/>
                  <a:gd name="T3" fmla="*/ 232 h 317"/>
                  <a:gd name="T4" fmla="*/ 626 w 624"/>
                  <a:gd name="T5" fmla="*/ 232 h 317"/>
                  <a:gd name="T6" fmla="*/ 626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6" name="Freeform 9"/>
              <p:cNvSpPr>
                <a:spLocks/>
              </p:cNvSpPr>
              <p:nvPr/>
            </p:nvSpPr>
            <p:spPr bwMode="ltGray">
              <a:xfrm rot="-5400000">
                <a:off x="436" y="1692"/>
                <a:ext cx="625" cy="364"/>
              </a:xfrm>
              <a:custGeom>
                <a:avLst/>
                <a:gdLst>
                  <a:gd name="T0" fmla="*/ 0 w 624"/>
                  <a:gd name="T1" fmla="*/ 0 h 272"/>
                  <a:gd name="T2" fmla="*/ 0 w 624"/>
                  <a:gd name="T3" fmla="*/ 487 h 272"/>
                  <a:gd name="T4" fmla="*/ 240 w 624"/>
                  <a:gd name="T5" fmla="*/ 430 h 272"/>
                  <a:gd name="T6" fmla="*/ 626 w 624"/>
                  <a:gd name="T7" fmla="*/ 487 h 272"/>
                  <a:gd name="T8" fmla="*/ 626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7" name="Freeform 10"/>
              <p:cNvSpPr>
                <a:spLocks/>
              </p:cNvSpPr>
              <p:nvPr/>
            </p:nvSpPr>
            <p:spPr bwMode="ltGray">
              <a:xfrm rot="-5400000">
                <a:off x="150" y="1721"/>
                <a:ext cx="633" cy="315"/>
              </a:xfrm>
              <a:custGeom>
                <a:avLst/>
                <a:gdLst>
                  <a:gd name="T0" fmla="*/ 8 w 632"/>
                  <a:gd name="T1" fmla="*/ 34 h 362"/>
                  <a:gd name="T2" fmla="*/ 8 w 632"/>
                  <a:gd name="T3" fmla="*/ 240 h 362"/>
                  <a:gd name="T4" fmla="*/ 248 w 632"/>
                  <a:gd name="T5" fmla="*/ 240 h 362"/>
                  <a:gd name="T6" fmla="*/ 634 w 632"/>
                  <a:gd name="T7" fmla="*/ 240 h 362"/>
                  <a:gd name="T8" fmla="*/ 634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8" name="Freeform 11"/>
              <p:cNvSpPr>
                <a:spLocks/>
              </p:cNvSpPr>
              <p:nvPr/>
            </p:nvSpPr>
            <p:spPr bwMode="ltGray">
              <a:xfrm rot="-5400000">
                <a:off x="3198" y="1644"/>
                <a:ext cx="629" cy="420"/>
              </a:xfrm>
              <a:custGeom>
                <a:avLst/>
                <a:gdLst>
                  <a:gd name="T0" fmla="*/ 0 w 624"/>
                  <a:gd name="T1" fmla="*/ 0 h 317"/>
                  <a:gd name="T2" fmla="*/ 0 w 624"/>
                  <a:gd name="T3" fmla="*/ 477 h 317"/>
                  <a:gd name="T4" fmla="*/ 634 w 624"/>
                  <a:gd name="T5" fmla="*/ 477 h 317"/>
                  <a:gd name="T6" fmla="*/ 63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bg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39" name="Freeform 12"/>
              <p:cNvSpPr>
                <a:spLocks/>
              </p:cNvSpPr>
              <p:nvPr/>
            </p:nvSpPr>
            <p:spPr bwMode="ltGray">
              <a:xfrm rot="-5400000">
                <a:off x="2859" y="1652"/>
                <a:ext cx="629" cy="420"/>
              </a:xfrm>
              <a:custGeom>
                <a:avLst/>
                <a:gdLst>
                  <a:gd name="T0" fmla="*/ 0 w 624"/>
                  <a:gd name="T1" fmla="*/ 0 h 317"/>
                  <a:gd name="T2" fmla="*/ 0 w 624"/>
                  <a:gd name="T3" fmla="*/ 477 h 317"/>
                  <a:gd name="T4" fmla="*/ 634 w 624"/>
                  <a:gd name="T5" fmla="*/ 477 h 317"/>
                  <a:gd name="T6" fmla="*/ 634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0" name="Freeform 13"/>
              <p:cNvSpPr>
                <a:spLocks/>
              </p:cNvSpPr>
              <p:nvPr/>
            </p:nvSpPr>
            <p:spPr bwMode="ltGray">
              <a:xfrm rot="-5400000">
                <a:off x="1826" y="1741"/>
                <a:ext cx="623" cy="256"/>
              </a:xfrm>
              <a:custGeom>
                <a:avLst/>
                <a:gdLst>
                  <a:gd name="T0" fmla="*/ 0 w 624"/>
                  <a:gd name="T1" fmla="*/ 26 h 370"/>
                  <a:gd name="T2" fmla="*/ 0 w 624"/>
                  <a:gd name="T3" fmla="*/ 156 h 370"/>
                  <a:gd name="T4" fmla="*/ 622 w 624"/>
                  <a:gd name="T5" fmla="*/ 156 h 370"/>
                  <a:gd name="T6" fmla="*/ 622 w 624"/>
                  <a:gd name="T7" fmla="*/ 26 h 370"/>
                  <a:gd name="T8" fmla="*/ 382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1" name="Freeform 14"/>
              <p:cNvSpPr>
                <a:spLocks/>
              </p:cNvSpPr>
              <p:nvPr/>
            </p:nvSpPr>
            <p:spPr bwMode="ltGray">
              <a:xfrm rot="-5400000">
                <a:off x="2547" y="1725"/>
                <a:ext cx="625" cy="291"/>
              </a:xfrm>
              <a:custGeom>
                <a:avLst/>
                <a:gdLst>
                  <a:gd name="T0" fmla="*/ 0 w 624"/>
                  <a:gd name="T1" fmla="*/ 0 h 317"/>
                  <a:gd name="T2" fmla="*/ 0 w 624"/>
                  <a:gd name="T3" fmla="*/ 229 h 317"/>
                  <a:gd name="T4" fmla="*/ 626 w 624"/>
                  <a:gd name="T5" fmla="*/ 229 h 317"/>
                  <a:gd name="T6" fmla="*/ 626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520" y="317"/>
                      <a:pt x="624" y="272"/>
                    </a:cubicBezTo>
                    <a:lnTo>
                      <a:pt x="624" y="0"/>
                    </a:lnTo>
                    <a:cubicBezTo>
                      <a:pt x="240" y="42"/>
                      <a:pt x="130" y="0"/>
                      <a:pt x="0" y="0"/>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2" name="Freeform 15"/>
              <p:cNvSpPr>
                <a:spLocks/>
              </p:cNvSpPr>
              <p:nvPr/>
            </p:nvSpPr>
            <p:spPr bwMode="ltGray">
              <a:xfrm rot="-5400000">
                <a:off x="2326" y="1689"/>
                <a:ext cx="623" cy="360"/>
              </a:xfrm>
              <a:custGeom>
                <a:avLst/>
                <a:gdLst>
                  <a:gd name="T0" fmla="*/ 0 w 624"/>
                  <a:gd name="T1" fmla="*/ 0 h 272"/>
                  <a:gd name="T2" fmla="*/ 0 w 624"/>
                  <a:gd name="T3" fmla="*/ 476 h 272"/>
                  <a:gd name="T4" fmla="*/ 240 w 624"/>
                  <a:gd name="T5" fmla="*/ 421 h 272"/>
                  <a:gd name="T6" fmla="*/ 622 w 624"/>
                  <a:gd name="T7" fmla="*/ 476 h 272"/>
                  <a:gd name="T8" fmla="*/ 622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3" name="Freeform 16"/>
              <p:cNvSpPr>
                <a:spLocks/>
              </p:cNvSpPr>
              <p:nvPr/>
            </p:nvSpPr>
            <p:spPr bwMode="ltGray">
              <a:xfrm rot="-5400000">
                <a:off x="2038" y="1715"/>
                <a:ext cx="631" cy="316"/>
              </a:xfrm>
              <a:custGeom>
                <a:avLst/>
                <a:gdLst>
                  <a:gd name="T0" fmla="*/ 8 w 632"/>
                  <a:gd name="T1" fmla="*/ 34 h 362"/>
                  <a:gd name="T2" fmla="*/ 8 w 632"/>
                  <a:gd name="T3" fmla="*/ 242 h 362"/>
                  <a:gd name="T4" fmla="*/ 248 w 632"/>
                  <a:gd name="T5" fmla="*/ 242 h 362"/>
                  <a:gd name="T6" fmla="*/ 630 w 632"/>
                  <a:gd name="T7" fmla="*/ 242 h 362"/>
                  <a:gd name="T8" fmla="*/ 630 w 632"/>
                  <a:gd name="T9" fmla="*/ 34 h 362"/>
                  <a:gd name="T10" fmla="*/ 104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4" name="Freeform 17"/>
              <p:cNvSpPr>
                <a:spLocks/>
              </p:cNvSpPr>
              <p:nvPr/>
            </p:nvSpPr>
            <p:spPr bwMode="ltGray">
              <a:xfrm rot="-5400000">
                <a:off x="4067" y="1651"/>
                <a:ext cx="627" cy="420"/>
              </a:xfrm>
              <a:custGeom>
                <a:avLst/>
                <a:gdLst>
                  <a:gd name="T0" fmla="*/ 0 w 624"/>
                  <a:gd name="T1" fmla="*/ 0 h 317"/>
                  <a:gd name="T2" fmla="*/ 0 w 624"/>
                  <a:gd name="T3" fmla="*/ 477 h 317"/>
                  <a:gd name="T4" fmla="*/ 630 w 624"/>
                  <a:gd name="T5" fmla="*/ 477 h 317"/>
                  <a:gd name="T6" fmla="*/ 63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cubicBezTo>
                      <a:pt x="0" y="0"/>
                      <a:pt x="0" y="272"/>
                      <a:pt x="0" y="272"/>
                    </a:cubicBezTo>
                    <a:cubicBezTo>
                      <a:pt x="432" y="224"/>
                      <a:pt x="520" y="317"/>
                      <a:pt x="624" y="272"/>
                    </a:cubicBezTo>
                    <a:lnTo>
                      <a:pt x="624" y="0"/>
                    </a:lnTo>
                    <a:lnTo>
                      <a:pt x="0" y="0"/>
                    </a:lnTo>
                    <a:close/>
                  </a:path>
                </a:pathLst>
              </a:custGeom>
              <a:solidFill>
                <a:schemeClr va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5" name="Freeform 18"/>
              <p:cNvSpPr>
                <a:spLocks/>
              </p:cNvSpPr>
              <p:nvPr/>
            </p:nvSpPr>
            <p:spPr bwMode="ltGray">
              <a:xfrm rot="-5400000">
                <a:off x="3721" y="1654"/>
                <a:ext cx="627" cy="423"/>
              </a:xfrm>
              <a:custGeom>
                <a:avLst/>
                <a:gdLst>
                  <a:gd name="T0" fmla="*/ 0 w 624"/>
                  <a:gd name="T1" fmla="*/ 0 h 317"/>
                  <a:gd name="T2" fmla="*/ 0 w 624"/>
                  <a:gd name="T3" fmla="*/ 484 h 317"/>
                  <a:gd name="T4" fmla="*/ 630 w 624"/>
                  <a:gd name="T5" fmla="*/ 484 h 317"/>
                  <a:gd name="T6" fmla="*/ 630 w 624"/>
                  <a:gd name="T7" fmla="*/ 0 h 317"/>
                  <a:gd name="T8" fmla="*/ 0 w 624"/>
                  <a:gd name="T9" fmla="*/ 0 h 3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24" h="317">
                    <a:moveTo>
                      <a:pt x="0" y="0"/>
                    </a:moveTo>
                    <a:lnTo>
                      <a:pt x="0" y="272"/>
                    </a:lnTo>
                    <a:cubicBezTo>
                      <a:pt x="104" y="317"/>
                      <a:pt x="432" y="240"/>
                      <a:pt x="624" y="272"/>
                    </a:cubicBezTo>
                    <a:lnTo>
                      <a:pt x="624" y="0"/>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6" name="Freeform 19"/>
              <p:cNvSpPr>
                <a:spLocks/>
              </p:cNvSpPr>
              <p:nvPr/>
            </p:nvSpPr>
            <p:spPr bwMode="ltGray">
              <a:xfrm rot="-5400000">
                <a:off x="4565" y="1727"/>
                <a:ext cx="625" cy="255"/>
              </a:xfrm>
              <a:custGeom>
                <a:avLst/>
                <a:gdLst>
                  <a:gd name="T0" fmla="*/ 0 w 624"/>
                  <a:gd name="T1" fmla="*/ 26 h 370"/>
                  <a:gd name="T2" fmla="*/ 0 w 624"/>
                  <a:gd name="T3" fmla="*/ 154 h 370"/>
                  <a:gd name="T4" fmla="*/ 626 w 624"/>
                  <a:gd name="T5" fmla="*/ 154 h 370"/>
                  <a:gd name="T6" fmla="*/ 626 w 624"/>
                  <a:gd name="T7" fmla="*/ 26 h 370"/>
                  <a:gd name="T8" fmla="*/ 386 w 624"/>
                  <a:gd name="T9" fmla="*/ 4 h 370"/>
                  <a:gd name="T10" fmla="*/ 0 w 624"/>
                  <a:gd name="T11" fmla="*/ 26 h 37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370">
                    <a:moveTo>
                      <a:pt x="0" y="53"/>
                    </a:moveTo>
                    <a:lnTo>
                      <a:pt x="0" y="325"/>
                    </a:lnTo>
                    <a:cubicBezTo>
                      <a:pt x="104" y="370"/>
                      <a:pt x="520" y="370"/>
                      <a:pt x="624" y="325"/>
                    </a:cubicBezTo>
                    <a:lnTo>
                      <a:pt x="624" y="53"/>
                    </a:lnTo>
                    <a:cubicBezTo>
                      <a:pt x="584" y="0"/>
                      <a:pt x="488" y="8"/>
                      <a:pt x="384" y="8"/>
                    </a:cubicBezTo>
                    <a:cubicBezTo>
                      <a:pt x="280" y="8"/>
                      <a:pt x="80" y="44"/>
                      <a:pt x="0" y="53"/>
                    </a:cubicBezTo>
                    <a:close/>
                  </a:path>
                </a:pathLst>
              </a:custGeom>
              <a:solidFill>
                <a:schemeClr val="folHlink"/>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7" name="Freeform 20"/>
              <p:cNvSpPr>
                <a:spLocks/>
              </p:cNvSpPr>
              <p:nvPr/>
            </p:nvSpPr>
            <p:spPr bwMode="ltGray">
              <a:xfrm>
                <a:off x="5469" y="1554"/>
                <a:ext cx="291" cy="625"/>
              </a:xfrm>
              <a:custGeom>
                <a:avLst/>
                <a:gdLst>
                  <a:gd name="T0" fmla="*/ 0 w 291"/>
                  <a:gd name="T1" fmla="*/ 624 h 625"/>
                  <a:gd name="T2" fmla="*/ 291 w 291"/>
                  <a:gd name="T3" fmla="*/ 625 h 625"/>
                  <a:gd name="T4" fmla="*/ 291 w 291"/>
                  <a:gd name="T5" fmla="*/ 6 h 625"/>
                  <a:gd name="T6" fmla="*/ 0 w 291"/>
                  <a:gd name="T7" fmla="*/ 0 h 625"/>
                  <a:gd name="T8" fmla="*/ 0 w 291"/>
                  <a:gd name="T9" fmla="*/ 624 h 62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1" h="625">
                    <a:moveTo>
                      <a:pt x="0" y="624"/>
                    </a:moveTo>
                    <a:lnTo>
                      <a:pt x="291" y="625"/>
                    </a:lnTo>
                    <a:lnTo>
                      <a:pt x="291" y="6"/>
                    </a:lnTo>
                    <a:lnTo>
                      <a:pt x="0" y="0"/>
                    </a:lnTo>
                    <a:cubicBezTo>
                      <a:pt x="39" y="384"/>
                      <a:pt x="0" y="494"/>
                      <a:pt x="0" y="624"/>
                    </a:cubicBez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8" name="Freeform 21"/>
              <p:cNvSpPr>
                <a:spLocks/>
              </p:cNvSpPr>
              <p:nvPr/>
            </p:nvSpPr>
            <p:spPr bwMode="ltGray">
              <a:xfrm rot="-5400000">
                <a:off x="5068" y="1674"/>
                <a:ext cx="629" cy="360"/>
              </a:xfrm>
              <a:custGeom>
                <a:avLst/>
                <a:gdLst>
                  <a:gd name="T0" fmla="*/ 0 w 624"/>
                  <a:gd name="T1" fmla="*/ 0 h 272"/>
                  <a:gd name="T2" fmla="*/ 0 w 624"/>
                  <a:gd name="T3" fmla="*/ 476 h 272"/>
                  <a:gd name="T4" fmla="*/ 244 w 624"/>
                  <a:gd name="T5" fmla="*/ 421 h 272"/>
                  <a:gd name="T6" fmla="*/ 634 w 624"/>
                  <a:gd name="T7" fmla="*/ 476 h 272"/>
                  <a:gd name="T8" fmla="*/ 634 w 624"/>
                  <a:gd name="T9" fmla="*/ 0 h 272"/>
                  <a:gd name="T10" fmla="*/ 0 w 624"/>
                  <a:gd name="T11" fmla="*/ 0 h 2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4" h="272">
                    <a:moveTo>
                      <a:pt x="0" y="0"/>
                    </a:moveTo>
                    <a:cubicBezTo>
                      <a:pt x="0" y="0"/>
                      <a:pt x="0" y="272"/>
                      <a:pt x="0" y="272"/>
                    </a:cubicBezTo>
                    <a:cubicBezTo>
                      <a:pt x="96" y="240"/>
                      <a:pt x="136" y="240"/>
                      <a:pt x="240" y="240"/>
                    </a:cubicBezTo>
                    <a:cubicBezTo>
                      <a:pt x="344" y="240"/>
                      <a:pt x="528" y="272"/>
                      <a:pt x="624" y="272"/>
                    </a:cubicBezTo>
                    <a:lnTo>
                      <a:pt x="624" y="0"/>
                    </a:lnTo>
                    <a:lnTo>
                      <a:pt x="0"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1049" name="Freeform 22"/>
              <p:cNvSpPr>
                <a:spLocks/>
              </p:cNvSpPr>
              <p:nvPr/>
            </p:nvSpPr>
            <p:spPr bwMode="ltGray">
              <a:xfrm rot="-5400000">
                <a:off x="4786" y="1706"/>
                <a:ext cx="636" cy="316"/>
              </a:xfrm>
              <a:custGeom>
                <a:avLst/>
                <a:gdLst>
                  <a:gd name="T0" fmla="*/ 8 w 632"/>
                  <a:gd name="T1" fmla="*/ 34 h 362"/>
                  <a:gd name="T2" fmla="*/ 8 w 632"/>
                  <a:gd name="T3" fmla="*/ 242 h 362"/>
                  <a:gd name="T4" fmla="*/ 252 w 632"/>
                  <a:gd name="T5" fmla="*/ 242 h 362"/>
                  <a:gd name="T6" fmla="*/ 640 w 632"/>
                  <a:gd name="T7" fmla="*/ 242 h 362"/>
                  <a:gd name="T8" fmla="*/ 640 w 632"/>
                  <a:gd name="T9" fmla="*/ 34 h 362"/>
                  <a:gd name="T10" fmla="*/ 106 w 632"/>
                  <a:gd name="T11" fmla="*/ 34 h 362"/>
                  <a:gd name="T12" fmla="*/ 8 w 632"/>
                  <a:gd name="T13" fmla="*/ 34 h 36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32" h="362">
                    <a:moveTo>
                      <a:pt x="8" y="45"/>
                    </a:moveTo>
                    <a:lnTo>
                      <a:pt x="8" y="317"/>
                    </a:lnTo>
                    <a:cubicBezTo>
                      <a:pt x="48" y="362"/>
                      <a:pt x="144" y="317"/>
                      <a:pt x="248" y="317"/>
                    </a:cubicBezTo>
                    <a:cubicBezTo>
                      <a:pt x="352" y="317"/>
                      <a:pt x="568" y="362"/>
                      <a:pt x="632" y="317"/>
                    </a:cubicBezTo>
                    <a:lnTo>
                      <a:pt x="632" y="45"/>
                    </a:lnTo>
                    <a:cubicBezTo>
                      <a:pt x="544" y="0"/>
                      <a:pt x="208" y="45"/>
                      <a:pt x="104" y="45"/>
                    </a:cubicBezTo>
                    <a:cubicBezTo>
                      <a:pt x="0" y="45"/>
                      <a:pt x="28" y="45"/>
                      <a:pt x="8" y="45"/>
                    </a:cubicBez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1029" name="Freeform 23"/>
            <p:cNvSpPr>
              <a:spLocks/>
            </p:cNvSpPr>
            <p:nvPr/>
          </p:nvSpPr>
          <p:spPr bwMode="ltGray">
            <a:xfrm rot="16200000" flipH="1">
              <a:off x="-1954" y="1951"/>
              <a:ext cx="4320" cy="412"/>
            </a:xfrm>
            <a:custGeom>
              <a:avLst/>
              <a:gdLst>
                <a:gd name="T0" fmla="*/ 0 w 5762"/>
                <a:gd name="T1" fmla="*/ 225 h 385"/>
                <a:gd name="T2" fmla="*/ 3239 w 5762"/>
                <a:gd name="T3" fmla="*/ 215 h 385"/>
                <a:gd name="T4" fmla="*/ 3239 w 5762"/>
                <a:gd name="T5" fmla="*/ 4 h 385"/>
                <a:gd name="T6" fmla="*/ 0 w 5762"/>
                <a:gd name="T7" fmla="*/ 0 h 385"/>
                <a:gd name="T8" fmla="*/ 0 w 5762"/>
                <a:gd name="T9" fmla="*/ 225 h 3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2" h="385">
                  <a:moveTo>
                    <a:pt x="0" y="196"/>
                  </a:moveTo>
                  <a:cubicBezTo>
                    <a:pt x="1667" y="385"/>
                    <a:pt x="2275" y="93"/>
                    <a:pt x="5762" y="188"/>
                  </a:cubicBezTo>
                  <a:lnTo>
                    <a:pt x="5762" y="4"/>
                  </a:lnTo>
                  <a:lnTo>
                    <a:pt x="0" y="0"/>
                  </a:lnTo>
                  <a:lnTo>
                    <a:pt x="0" y="196"/>
                  </a:lnTo>
                  <a:close/>
                </a:path>
              </a:pathLst>
            </a:custGeom>
            <a:gradFill rotWithShape="0">
              <a:gsLst>
                <a:gs pos="0">
                  <a:schemeClr val="bg1"/>
                </a:gs>
                <a:gs pos="100000">
                  <a:srgbClr val="767676"/>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zh-CN" altLang="en-US"/>
            </a:p>
          </p:txBody>
        </p:sp>
        <p:sp>
          <p:nvSpPr>
            <p:cNvPr id="1030" name="Freeform 24"/>
            <p:cNvSpPr>
              <a:spLocks/>
            </p:cNvSpPr>
            <p:nvPr/>
          </p:nvSpPr>
          <p:spPr bwMode="ltGray">
            <a:xfrm rot="16200000" flipH="1">
              <a:off x="-1589" y="2063"/>
              <a:ext cx="4319" cy="187"/>
            </a:xfrm>
            <a:custGeom>
              <a:avLst/>
              <a:gdLst>
                <a:gd name="T0" fmla="*/ 0 w 5761"/>
                <a:gd name="T1" fmla="*/ 28 h 189"/>
                <a:gd name="T2" fmla="*/ 3238 w 5761"/>
                <a:gd name="T3" fmla="*/ 0 h 189"/>
                <a:gd name="T4" fmla="*/ 3238 w 5761"/>
                <a:gd name="T5" fmla="*/ 185 h 189"/>
                <a:gd name="T6" fmla="*/ 1 w 5761"/>
                <a:gd name="T7" fmla="*/ 185 h 189"/>
                <a:gd name="T8" fmla="*/ 0 w 5761"/>
                <a:gd name="T9" fmla="*/ 28 h 18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761" h="189">
                  <a:moveTo>
                    <a:pt x="0" y="28"/>
                  </a:moveTo>
                  <a:cubicBezTo>
                    <a:pt x="961" y="0"/>
                    <a:pt x="4971" y="161"/>
                    <a:pt x="5761" y="0"/>
                  </a:cubicBezTo>
                  <a:lnTo>
                    <a:pt x="5761" y="189"/>
                  </a:lnTo>
                  <a:lnTo>
                    <a:pt x="1" y="189"/>
                  </a:lnTo>
                  <a:lnTo>
                    <a:pt x="0" y="28"/>
                  </a:lnTo>
                  <a:close/>
                </a:path>
              </a:pathLst>
            </a:custGeom>
            <a:gradFill rotWithShape="0">
              <a:gsLst>
                <a:gs pos="0">
                  <a:srgbClr val="767676"/>
                </a:gs>
                <a:gs pos="100000">
                  <a:schemeClr val="bg1"/>
                </a:gs>
              </a:gsLst>
              <a:lin ang="0" scaled="1"/>
            </a:gradFill>
            <a:ln>
              <a:noFill/>
            </a:ln>
            <a:extLst>
              <a:ext uri="{91240B29-F687-4F45-9708-019B960494DF}">
                <a14:hiddenLine xmlns:a14="http://schemas.microsoft.com/office/drawing/2010/main" w="9525" cap="flat">
                  <a:solidFill>
                    <a:srgbClr val="000000"/>
                  </a:solidFill>
                  <a:prstDash val="solid"/>
                  <a:miter lim="800000"/>
                  <a:headEnd type="none" w="med" len="med"/>
                  <a:tailEnd type="none" w="med" len="med"/>
                </a14:hiddenLine>
              </a:ext>
            </a:extLst>
          </p:spPr>
          <p:txBody>
            <a:bodyPr wrap="none" anchor="ctr"/>
            <a:lstStyle/>
            <a:p>
              <a:endParaRPr lang="zh-CN" altLang="en-US"/>
            </a:p>
          </p:txBody>
        </p:sp>
      </p:grpSp>
      <p:graphicFrame>
        <p:nvGraphicFramePr>
          <p:cNvPr id="1027" name="Object 26"/>
          <p:cNvGraphicFramePr>
            <a:graphicFrameLocks/>
          </p:cNvGraphicFramePr>
          <p:nvPr userDrawn="1"/>
        </p:nvGraphicFramePr>
        <p:xfrm>
          <a:off x="5181600" y="5791200"/>
          <a:ext cx="3667125" cy="828675"/>
        </p:xfrm>
        <a:graphic>
          <a:graphicData uri="http://schemas.openxmlformats.org/presentationml/2006/ole">
            <mc:AlternateContent xmlns:mc="http://schemas.openxmlformats.org/markup-compatibility/2006">
              <mc:Choice xmlns:v="urn:schemas-microsoft-com:vml" Requires="v">
                <p:oleObj spid="_x0000_s1062" r:id="rId14" imgW="3666667" imgH="828791" progId="Paint.Picture">
                  <p:embed/>
                </p:oleObj>
              </mc:Choice>
              <mc:Fallback>
                <p:oleObj r:id="rId14" imgW="3666667" imgH="828791" progId="Paint.Picture">
                  <p:embed/>
                  <p:pic>
                    <p:nvPicPr>
                      <p:cNvPr id="0" name="Object 26"/>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181600" y="5791200"/>
                        <a:ext cx="366712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 bg1="lt1" tx1="dk1" bg2="lt2" tx2="dk2" accent1="accent1" accent2="accent2" accent3="accent3" accent4="accent4" accent5="accent5" accent6="accent6" hlink="hlink" folHlink="folHlink"/>
  <p:sldLayoutIdLst>
    <p:sldLayoutId id="2147483697"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Lst>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l" rtl="0" eaLnBrk="0" fontAlgn="base" hangingPunct="0">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l"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accent1"/>
        </a:buClr>
        <a:buSzPct val="8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3.wmf"/><Relationship Id="rId5" Type="http://schemas.openxmlformats.org/officeDocument/2006/relationships/oleObject" Target="../embeddings/oleObject3.bin"/><Relationship Id="rId4" Type="http://schemas.openxmlformats.org/officeDocument/2006/relationships/image" Target="../media/image2.w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4.w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500063" y="1071563"/>
            <a:ext cx="8153400" cy="13239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pPr algn="ctr" eaLnBrk="1" hangingPunct="1"/>
            <a:r>
              <a:rPr lang="zh-CN" altLang="en-US" sz="4000" b="1" smtClean="0">
                <a:solidFill>
                  <a:schemeClr val="tx1"/>
                </a:solidFill>
              </a:rPr>
              <a:t>第二章 </a:t>
            </a:r>
            <a:br>
              <a:rPr lang="zh-CN" altLang="en-US" sz="4000" b="1" smtClean="0">
                <a:solidFill>
                  <a:schemeClr val="tx1"/>
                </a:solidFill>
              </a:rPr>
            </a:br>
            <a:r>
              <a:rPr lang="zh-CN" altLang="en-US" sz="4000" b="1" smtClean="0">
                <a:solidFill>
                  <a:schemeClr val="tx1"/>
                </a:solidFill>
              </a:rPr>
              <a:t> 数据表示、寻址方式与指令系统</a:t>
            </a:r>
          </a:p>
        </p:txBody>
      </p:sp>
    </p:spTree>
    <p:extLst>
      <p:ext uri="{BB962C8B-B14F-4D97-AF65-F5344CB8AC3E}">
        <p14:creationId xmlns:p14="http://schemas.microsoft.com/office/powerpoint/2010/main" val="2342327897"/>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3"/>
          <p:cNvSpPr>
            <a:spLocks noGrp="1"/>
          </p:cNvSpPr>
          <p:nvPr>
            <p:ph idx="1"/>
          </p:nvPr>
        </p:nvSpPr>
        <p:spPr>
          <a:xfrm>
            <a:off x="457200" y="476672"/>
            <a:ext cx="8229600" cy="5649491"/>
          </a:xfrm>
          <a:noFill/>
          <a:ln>
            <a:noFill/>
          </a:ln>
        </p:spPr>
        <p:txBody>
          <a:bodyPr anchor="t"/>
          <a:lstStyle/>
          <a:p>
            <a:pPr algn="just" eaLnBrk="1" hangingPunct="1"/>
            <a:r>
              <a:rPr lang="zh-CN" altLang="en-US" b="1" dirty="0">
                <a:solidFill>
                  <a:srgbClr val="FF0000"/>
                </a:solidFill>
                <a:latin typeface="Times New Roman" panose="02020603050405020304" pitchFamily="18" charset="0"/>
              </a:rPr>
              <a:t>变址寻址</a:t>
            </a:r>
            <a:r>
              <a:rPr lang="zh-CN" altLang="en-US" b="1" dirty="0">
                <a:latin typeface="Times New Roman" panose="02020603050405020304" pitchFamily="18" charset="0"/>
              </a:rPr>
              <a:t>：支持向量、数组，实现循环；</a:t>
            </a:r>
          </a:p>
          <a:p>
            <a:pPr algn="just" eaLnBrk="1" hangingPunct="1"/>
            <a:r>
              <a:rPr lang="zh-CN" altLang="en-US" b="1" dirty="0">
                <a:solidFill>
                  <a:srgbClr val="FF0000"/>
                </a:solidFill>
                <a:latin typeface="Times New Roman" panose="02020603050405020304" pitchFamily="18" charset="0"/>
              </a:rPr>
              <a:t>基址寻址</a:t>
            </a:r>
            <a:r>
              <a:rPr lang="zh-CN" altLang="en-US" b="1" dirty="0">
                <a:latin typeface="Times New Roman" panose="02020603050405020304" pitchFamily="18" charset="0"/>
              </a:rPr>
              <a:t>：支持逻辑地址到物理地址的变换，实现动态再定位</a:t>
            </a:r>
            <a:r>
              <a:rPr lang="zh-CN" altLang="en-US" b="1" dirty="0" smtClean="0">
                <a:latin typeface="Times New Roman" panose="02020603050405020304" pitchFamily="18" charset="0"/>
              </a:rPr>
              <a:t>；</a:t>
            </a:r>
            <a:endParaRPr lang="en-US" altLang="zh-CN" b="1" dirty="0" smtClean="0">
              <a:latin typeface="Times New Roman" panose="02020603050405020304" pitchFamily="18" charset="0"/>
            </a:endParaRPr>
          </a:p>
          <a:p>
            <a:pPr marL="0" indent="0" algn="r" eaLnBrk="1" hangingPunct="1">
              <a:buNone/>
            </a:pPr>
            <a:r>
              <a:rPr lang="en-US" altLang="zh-CN" b="1" dirty="0" smtClean="0">
                <a:solidFill>
                  <a:srgbClr val="0000FF"/>
                </a:solidFill>
                <a:latin typeface="Times New Roman" panose="02020603050405020304" pitchFamily="18" charset="0"/>
              </a:rPr>
              <a:t>——</a:t>
            </a:r>
            <a:r>
              <a:rPr lang="zh-CN" altLang="en-US" b="1" dirty="0" smtClean="0">
                <a:solidFill>
                  <a:srgbClr val="0000FF"/>
                </a:solidFill>
                <a:latin typeface="Times New Roman" panose="02020603050405020304" pitchFamily="18" charset="0"/>
              </a:rPr>
              <a:t>二者原理相似，用途不同</a:t>
            </a:r>
            <a:endParaRPr lang="en-US" altLang="zh-CN" b="1" dirty="0">
              <a:solidFill>
                <a:srgbClr val="0000FF"/>
              </a:solidFill>
              <a:latin typeface="Times New Roman" panose="02020603050405020304" pitchFamily="18" charset="0"/>
            </a:endParaRPr>
          </a:p>
          <a:p>
            <a:pPr algn="just" eaLnBrk="1" hangingPunct="1"/>
            <a:endParaRPr lang="zh-CN" altLang="en-US" b="1" dirty="0">
              <a:latin typeface="Times New Roman" panose="02020603050405020304" pitchFamily="18" charset="0"/>
            </a:endParaRPr>
          </a:p>
          <a:p>
            <a:pPr algn="just" eaLnBrk="1" hangingPunct="1"/>
            <a:r>
              <a:rPr lang="zh-CN" altLang="en-US" b="1" dirty="0">
                <a:latin typeface="Times New Roman" panose="02020603050405020304" pitchFamily="18" charset="0"/>
              </a:rPr>
              <a:t>存储保护：设置多对上、下界寄存器。</a:t>
            </a:r>
          </a:p>
          <a:p>
            <a:pPr eaLnBrk="1" hangingPunct="1"/>
            <a:r>
              <a:rPr lang="zh-CN" altLang="en-US" b="1" dirty="0">
                <a:latin typeface="Times New Roman" panose="02020603050405020304" pitchFamily="18" charset="0"/>
              </a:rPr>
              <a:t>整数边界存储 </a:t>
            </a:r>
            <a:r>
              <a:rPr lang="zh-CN" altLang="en-US" b="1" dirty="0"/>
              <a:t> </a:t>
            </a:r>
          </a:p>
          <a:p>
            <a:pPr lvl="1" eaLnBrk="1" hangingPunct="1"/>
            <a:r>
              <a:rPr lang="zh-CN" altLang="en-US" b="1" dirty="0"/>
              <a:t>保证访存速度</a:t>
            </a:r>
          </a:p>
          <a:p>
            <a:pPr lvl="1" eaLnBrk="1" hangingPunct="1"/>
            <a:r>
              <a:rPr lang="zh-CN" altLang="en-US" b="1" dirty="0"/>
              <a:t>造成浪费</a:t>
            </a:r>
          </a:p>
        </p:txBody>
      </p:sp>
    </p:spTree>
    <p:extLst>
      <p:ext uri="{BB962C8B-B14F-4D97-AF65-F5344CB8AC3E}">
        <p14:creationId xmlns:p14="http://schemas.microsoft.com/office/powerpoint/2010/main" val="23799054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8609" name="Group 2"/>
          <p:cNvGrpSpPr/>
          <p:nvPr/>
        </p:nvGrpSpPr>
        <p:grpSpPr>
          <a:xfrm>
            <a:off x="762000" y="2135188"/>
            <a:ext cx="7848600" cy="3198812"/>
            <a:chOff x="480" y="1345"/>
            <a:chExt cx="4944" cy="2015"/>
          </a:xfrm>
        </p:grpSpPr>
        <p:grpSp>
          <p:nvGrpSpPr>
            <p:cNvPr id="68610" name="Group 3"/>
            <p:cNvGrpSpPr/>
            <p:nvPr/>
          </p:nvGrpSpPr>
          <p:grpSpPr>
            <a:xfrm>
              <a:off x="480" y="1345"/>
              <a:ext cx="2304" cy="1967"/>
              <a:chOff x="480" y="1345"/>
              <a:chExt cx="2304" cy="1967"/>
            </a:xfrm>
          </p:grpSpPr>
          <p:sp>
            <p:nvSpPr>
              <p:cNvPr id="68611" name="Rectangle 4"/>
              <p:cNvSpPr/>
              <p:nvPr/>
            </p:nvSpPr>
            <p:spPr>
              <a:xfrm>
                <a:off x="480" y="2640"/>
                <a:ext cx="288" cy="28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r>
                  <a:rPr lang="zh-CN" altLang="en-US" sz="1800" b="1" dirty="0">
                    <a:latin typeface="Times New Roman" panose="02020603050405020304" pitchFamily="18" charset="0"/>
                  </a:rPr>
                  <a:t>字</a:t>
                </a:r>
              </a:p>
            </p:txBody>
          </p:sp>
          <p:sp>
            <p:nvSpPr>
              <p:cNvPr id="68612" name="Rectangle 5"/>
              <p:cNvSpPr/>
              <p:nvPr/>
            </p:nvSpPr>
            <p:spPr>
              <a:xfrm>
                <a:off x="768" y="2640"/>
                <a:ext cx="2016"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68613" name="Rectangle 6"/>
              <p:cNvSpPr/>
              <p:nvPr/>
            </p:nvSpPr>
            <p:spPr>
              <a:xfrm>
                <a:off x="480" y="2352"/>
                <a:ext cx="288" cy="28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r>
                  <a:rPr lang="zh-CN" altLang="en-US" sz="1800" b="1" dirty="0">
                    <a:latin typeface="Times New Roman" panose="02020603050405020304" pitchFamily="18" charset="0"/>
                  </a:rPr>
                  <a:t>字</a:t>
                </a:r>
              </a:p>
            </p:txBody>
          </p:sp>
          <p:sp>
            <p:nvSpPr>
              <p:cNvPr id="68614" name="Rectangle 7"/>
              <p:cNvSpPr/>
              <p:nvPr/>
            </p:nvSpPr>
            <p:spPr>
              <a:xfrm>
                <a:off x="768" y="2352"/>
                <a:ext cx="1152" cy="28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r>
                  <a:rPr lang="zh-CN" altLang="en-US" sz="1800" b="1" dirty="0">
                    <a:latin typeface="Times New Roman" panose="02020603050405020304" pitchFamily="18" charset="0"/>
                  </a:rPr>
                  <a:t>单    字</a:t>
                </a:r>
              </a:p>
            </p:txBody>
          </p:sp>
          <p:sp>
            <p:nvSpPr>
              <p:cNvPr id="68615" name="Rectangle 8"/>
              <p:cNvSpPr/>
              <p:nvPr/>
            </p:nvSpPr>
            <p:spPr>
              <a:xfrm>
                <a:off x="1920" y="2352"/>
                <a:ext cx="864" cy="28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r>
                  <a:rPr lang="zh-CN" altLang="en-US" sz="1800" b="1" dirty="0">
                    <a:latin typeface="Times New Roman" panose="02020603050405020304" pitchFamily="18" charset="0"/>
                  </a:rPr>
                  <a:t>单</a:t>
                </a:r>
              </a:p>
            </p:txBody>
          </p:sp>
          <p:sp>
            <p:nvSpPr>
              <p:cNvPr id="68616" name="Rectangle 9"/>
              <p:cNvSpPr/>
              <p:nvPr/>
            </p:nvSpPr>
            <p:spPr>
              <a:xfrm>
                <a:off x="480" y="2064"/>
                <a:ext cx="288" cy="28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r>
                  <a:rPr lang="zh-CN" altLang="en-US" sz="1800" b="1" dirty="0">
                    <a:latin typeface="Times New Roman" panose="02020603050405020304" pitchFamily="18" charset="0"/>
                  </a:rPr>
                  <a:t>字</a:t>
                </a:r>
              </a:p>
            </p:txBody>
          </p:sp>
          <p:sp>
            <p:nvSpPr>
              <p:cNvPr id="68617" name="Rectangle 10"/>
              <p:cNvSpPr/>
              <p:nvPr/>
            </p:nvSpPr>
            <p:spPr>
              <a:xfrm>
                <a:off x="768" y="2064"/>
                <a:ext cx="2016" cy="28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r>
                  <a:rPr lang="zh-CN" altLang="en-US" sz="1800" b="1" dirty="0">
                    <a:latin typeface="Times New Roman" panose="02020603050405020304" pitchFamily="18" charset="0"/>
                  </a:rPr>
                  <a:t>双</a:t>
                </a:r>
              </a:p>
            </p:txBody>
          </p:sp>
          <p:sp>
            <p:nvSpPr>
              <p:cNvPr id="68618" name="Rectangle 11"/>
              <p:cNvSpPr/>
              <p:nvPr/>
            </p:nvSpPr>
            <p:spPr>
              <a:xfrm>
                <a:off x="2496" y="1776"/>
                <a:ext cx="288" cy="28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r>
                  <a:rPr lang="zh-CN" altLang="en-US" sz="1800" b="1" dirty="0">
                    <a:latin typeface="Times New Roman" panose="02020603050405020304" pitchFamily="18" charset="0"/>
                  </a:rPr>
                  <a:t>半</a:t>
                </a:r>
              </a:p>
            </p:txBody>
          </p:sp>
          <p:sp>
            <p:nvSpPr>
              <p:cNvPr id="68619" name="Rectangle 12"/>
              <p:cNvSpPr/>
              <p:nvPr/>
            </p:nvSpPr>
            <p:spPr>
              <a:xfrm>
                <a:off x="2208" y="1776"/>
                <a:ext cx="288" cy="28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r>
                  <a:rPr lang="zh-CN" altLang="en-US" sz="1800" b="1" dirty="0">
                    <a:latin typeface="Times New Roman" panose="02020603050405020304" pitchFamily="18" charset="0"/>
                  </a:rPr>
                  <a:t>字节</a:t>
                </a:r>
              </a:p>
            </p:txBody>
          </p:sp>
          <p:sp>
            <p:nvSpPr>
              <p:cNvPr id="68620" name="Rectangle 13"/>
              <p:cNvSpPr/>
              <p:nvPr/>
            </p:nvSpPr>
            <p:spPr>
              <a:xfrm>
                <a:off x="480" y="1776"/>
                <a:ext cx="1728"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68621" name="Text Box 14"/>
              <p:cNvSpPr txBox="1"/>
              <p:nvPr/>
            </p:nvSpPr>
            <p:spPr>
              <a:xfrm>
                <a:off x="1130" y="1345"/>
                <a:ext cx="814" cy="288"/>
              </a:xfrm>
              <a:prstGeom prst="rect">
                <a:avLst/>
              </a:prstGeom>
              <a:noFill/>
              <a:ln w="9525">
                <a:noFill/>
              </a:ln>
            </p:spPr>
            <p:txBody>
              <a:bodyPr wrap="none" anchor="t">
                <a:spAutoFit/>
              </a:bodyPr>
              <a:lstStyle/>
              <a:p>
                <a:r>
                  <a:rPr lang="en-US" altLang="zh-CN" b="1" dirty="0">
                    <a:latin typeface="Times New Roman" panose="02020603050405020304" pitchFamily="18" charset="0"/>
                  </a:rPr>
                  <a:t>8</a:t>
                </a:r>
                <a:r>
                  <a:rPr lang="zh-CN" altLang="en-US" b="1" dirty="0">
                    <a:latin typeface="Times New Roman" panose="02020603050405020304" pitchFamily="18" charset="0"/>
                  </a:rPr>
                  <a:t>个字节</a:t>
                </a:r>
              </a:p>
            </p:txBody>
          </p:sp>
          <p:sp>
            <p:nvSpPr>
              <p:cNvPr id="68622" name="Text Box 15"/>
              <p:cNvSpPr txBox="1"/>
              <p:nvPr/>
            </p:nvSpPr>
            <p:spPr>
              <a:xfrm>
                <a:off x="1056" y="3024"/>
                <a:ext cx="884" cy="288"/>
              </a:xfrm>
              <a:prstGeom prst="rect">
                <a:avLst/>
              </a:prstGeom>
              <a:noFill/>
              <a:ln w="9525">
                <a:noFill/>
              </a:ln>
            </p:spPr>
            <p:txBody>
              <a:bodyPr wrap="none" anchor="t">
                <a:spAutoFit/>
              </a:bodyPr>
              <a:lstStyle/>
              <a:p>
                <a:r>
                  <a:rPr lang="zh-CN" altLang="en-US" b="1" dirty="0">
                    <a:latin typeface="Times New Roman" panose="02020603050405020304" pitchFamily="18" charset="0"/>
                  </a:rPr>
                  <a:t>主存宽度</a:t>
                </a:r>
              </a:p>
            </p:txBody>
          </p:sp>
        </p:grpSp>
        <p:grpSp>
          <p:nvGrpSpPr>
            <p:cNvPr id="68623" name="Group 16"/>
            <p:cNvGrpSpPr/>
            <p:nvPr/>
          </p:nvGrpSpPr>
          <p:grpSpPr>
            <a:xfrm>
              <a:off x="3120" y="1392"/>
              <a:ext cx="2304" cy="1968"/>
              <a:chOff x="3120" y="1392"/>
              <a:chExt cx="2304" cy="1968"/>
            </a:xfrm>
          </p:grpSpPr>
          <p:sp>
            <p:nvSpPr>
              <p:cNvPr id="68624" name="Rectangle 17"/>
              <p:cNvSpPr/>
              <p:nvPr/>
            </p:nvSpPr>
            <p:spPr>
              <a:xfrm>
                <a:off x="3120" y="2640"/>
                <a:ext cx="1152" cy="28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r>
                  <a:rPr lang="zh-CN" altLang="en-US" sz="1800" b="1" dirty="0">
                    <a:latin typeface="Times New Roman" panose="02020603050405020304" pitchFamily="18" charset="0"/>
                  </a:rPr>
                  <a:t>单    字</a:t>
                </a:r>
              </a:p>
            </p:txBody>
          </p:sp>
          <p:sp>
            <p:nvSpPr>
              <p:cNvPr id="68625" name="Rectangle 18"/>
              <p:cNvSpPr/>
              <p:nvPr/>
            </p:nvSpPr>
            <p:spPr>
              <a:xfrm>
                <a:off x="4272" y="2640"/>
                <a:ext cx="1152" cy="28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r>
                  <a:rPr lang="zh-CN" altLang="en-US" sz="1800" b="1" dirty="0">
                    <a:latin typeface="Times New Roman" panose="02020603050405020304" pitchFamily="18" charset="0"/>
                  </a:rPr>
                  <a:t>单    字</a:t>
                </a:r>
              </a:p>
            </p:txBody>
          </p:sp>
          <p:sp>
            <p:nvSpPr>
              <p:cNvPr id="68626" name="Rectangle 19"/>
              <p:cNvSpPr/>
              <p:nvPr/>
            </p:nvSpPr>
            <p:spPr>
              <a:xfrm>
                <a:off x="3120" y="2352"/>
                <a:ext cx="2304" cy="28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r>
                  <a:rPr lang="zh-CN" altLang="en-US" sz="1800" b="1" dirty="0">
                    <a:latin typeface="Times New Roman" panose="02020603050405020304" pitchFamily="18" charset="0"/>
                  </a:rPr>
                  <a:t>双   字</a:t>
                </a:r>
              </a:p>
            </p:txBody>
          </p:sp>
          <p:sp>
            <p:nvSpPr>
              <p:cNvPr id="68627" name="Rectangle 20"/>
              <p:cNvSpPr/>
              <p:nvPr/>
            </p:nvSpPr>
            <p:spPr>
              <a:xfrm>
                <a:off x="4848" y="1776"/>
                <a:ext cx="288" cy="28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r>
                  <a:rPr lang="zh-CN" altLang="en-US" sz="1800" b="1" dirty="0">
                    <a:latin typeface="Times New Roman" panose="02020603050405020304" pitchFamily="18" charset="0"/>
                  </a:rPr>
                  <a:t>字节</a:t>
                </a:r>
              </a:p>
            </p:txBody>
          </p:sp>
          <p:sp>
            <p:nvSpPr>
              <p:cNvPr id="68628" name="Rectangle 21"/>
              <p:cNvSpPr/>
              <p:nvPr/>
            </p:nvSpPr>
            <p:spPr>
              <a:xfrm>
                <a:off x="5136" y="1776"/>
                <a:ext cx="288" cy="288"/>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lstStyle/>
              <a:p>
                <a:r>
                  <a:rPr lang="zh-CN" altLang="en-US" sz="1800" b="1" dirty="0">
                    <a:latin typeface="Times New Roman" panose="02020603050405020304" pitchFamily="18" charset="0"/>
                  </a:rPr>
                  <a:t>浪费</a:t>
                </a:r>
              </a:p>
            </p:txBody>
          </p:sp>
          <p:sp>
            <p:nvSpPr>
              <p:cNvPr id="68629" name="Rectangle 22"/>
              <p:cNvSpPr/>
              <p:nvPr/>
            </p:nvSpPr>
            <p:spPr>
              <a:xfrm>
                <a:off x="3120" y="2063"/>
                <a:ext cx="576" cy="288"/>
              </a:xfrm>
              <a:prstGeom prst="rect">
                <a:avLst/>
              </a:prstGeom>
              <a:solidFill>
                <a:schemeClr val="accent2"/>
              </a:solidFill>
              <a:ln w="9525" cap="flat" cmpd="sng">
                <a:solidFill>
                  <a:schemeClr val="tx1"/>
                </a:solidFill>
                <a:prstDash val="solid"/>
                <a:miter/>
                <a:headEnd type="none" w="med" len="med"/>
                <a:tailEnd type="none" w="med" len="med"/>
              </a:ln>
            </p:spPr>
            <p:txBody>
              <a:bodyPr wrap="none" anchor="ctr"/>
              <a:lstStyle/>
              <a:p>
                <a:r>
                  <a:rPr lang="zh-CN" altLang="en-US" sz="1800" b="1" dirty="0">
                    <a:latin typeface="Times New Roman" panose="02020603050405020304" pitchFamily="18" charset="0"/>
                  </a:rPr>
                  <a:t>半字</a:t>
                </a:r>
              </a:p>
            </p:txBody>
          </p:sp>
          <p:sp>
            <p:nvSpPr>
              <p:cNvPr id="68630" name="Rectangle 23"/>
              <p:cNvSpPr/>
              <p:nvPr/>
            </p:nvSpPr>
            <p:spPr>
              <a:xfrm>
                <a:off x="3696" y="2064"/>
                <a:ext cx="1728" cy="288"/>
              </a:xfrm>
              <a:prstGeom prst="rect">
                <a:avLst/>
              </a:prstGeom>
              <a:solidFill>
                <a:schemeClr val="hlink"/>
              </a:solidFill>
              <a:ln w="9525" cap="flat" cmpd="sng">
                <a:solidFill>
                  <a:schemeClr val="tx1"/>
                </a:solidFill>
                <a:prstDash val="solid"/>
                <a:miter/>
                <a:headEnd type="none" w="med" len="med"/>
                <a:tailEnd type="none" w="med" len="med"/>
              </a:ln>
            </p:spPr>
            <p:txBody>
              <a:bodyPr wrap="none" anchor="ctr"/>
              <a:lstStyle/>
              <a:p>
                <a:r>
                  <a:rPr lang="zh-CN" altLang="en-US" sz="1800" b="1" dirty="0">
                    <a:latin typeface="Times New Roman" panose="02020603050405020304" pitchFamily="18" charset="0"/>
                  </a:rPr>
                  <a:t>浪     费</a:t>
                </a:r>
              </a:p>
            </p:txBody>
          </p:sp>
          <p:sp>
            <p:nvSpPr>
              <p:cNvPr id="68631" name="Rectangle 24"/>
              <p:cNvSpPr/>
              <p:nvPr/>
            </p:nvSpPr>
            <p:spPr>
              <a:xfrm>
                <a:off x="3120" y="1776"/>
                <a:ext cx="1728" cy="288"/>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lstStyle/>
              <a:p>
                <a:endParaRPr lang="zh-CN" altLang="en-US" dirty="0">
                  <a:latin typeface="Times New Roman" panose="02020603050405020304" pitchFamily="18" charset="0"/>
                </a:endParaRPr>
              </a:p>
            </p:txBody>
          </p:sp>
          <p:sp>
            <p:nvSpPr>
              <p:cNvPr id="68632" name="Text Box 25"/>
              <p:cNvSpPr txBox="1"/>
              <p:nvPr/>
            </p:nvSpPr>
            <p:spPr>
              <a:xfrm>
                <a:off x="3784" y="1392"/>
                <a:ext cx="814" cy="288"/>
              </a:xfrm>
              <a:prstGeom prst="rect">
                <a:avLst/>
              </a:prstGeom>
              <a:noFill/>
              <a:ln w="9525">
                <a:noFill/>
              </a:ln>
            </p:spPr>
            <p:txBody>
              <a:bodyPr wrap="none" anchor="t">
                <a:spAutoFit/>
              </a:bodyPr>
              <a:lstStyle/>
              <a:p>
                <a:r>
                  <a:rPr lang="en-US" altLang="zh-CN" b="1" dirty="0">
                    <a:latin typeface="Times New Roman" panose="02020603050405020304" pitchFamily="18" charset="0"/>
                  </a:rPr>
                  <a:t>8</a:t>
                </a:r>
                <a:r>
                  <a:rPr lang="zh-CN" altLang="en-US" b="1" dirty="0">
                    <a:latin typeface="Times New Roman" panose="02020603050405020304" pitchFamily="18" charset="0"/>
                  </a:rPr>
                  <a:t>个字节</a:t>
                </a:r>
              </a:p>
            </p:txBody>
          </p:sp>
          <p:sp>
            <p:nvSpPr>
              <p:cNvPr id="68633" name="Text Box 26"/>
              <p:cNvSpPr txBox="1"/>
              <p:nvPr/>
            </p:nvSpPr>
            <p:spPr>
              <a:xfrm>
                <a:off x="3840" y="3072"/>
                <a:ext cx="884" cy="288"/>
              </a:xfrm>
              <a:prstGeom prst="rect">
                <a:avLst/>
              </a:prstGeom>
              <a:noFill/>
              <a:ln w="9525">
                <a:noFill/>
              </a:ln>
            </p:spPr>
            <p:txBody>
              <a:bodyPr wrap="none" anchor="t">
                <a:spAutoFit/>
              </a:bodyPr>
              <a:lstStyle/>
              <a:p>
                <a:r>
                  <a:rPr lang="zh-CN" altLang="en-US" b="1" dirty="0">
                    <a:latin typeface="Times New Roman" panose="02020603050405020304" pitchFamily="18" charset="0"/>
                  </a:rPr>
                  <a:t>主存宽度</a:t>
                </a:r>
              </a:p>
            </p:txBody>
          </p:sp>
        </p:grpSp>
      </p:grpSp>
      <p:sp>
        <p:nvSpPr>
          <p:cNvPr id="68634" name="矩形 26"/>
          <p:cNvSpPr/>
          <p:nvPr/>
        </p:nvSpPr>
        <p:spPr>
          <a:xfrm>
            <a:off x="1500188" y="571500"/>
            <a:ext cx="5127625" cy="584200"/>
          </a:xfrm>
          <a:prstGeom prst="rect">
            <a:avLst/>
          </a:prstGeom>
          <a:noFill/>
          <a:ln w="9525">
            <a:noFill/>
          </a:ln>
        </p:spPr>
        <p:txBody>
          <a:bodyPr wrap="none" anchor="t">
            <a:spAutoFit/>
          </a:bodyPr>
          <a:lstStyle/>
          <a:p>
            <a:r>
              <a:rPr lang="zh-CN" altLang="en-US" sz="3200" b="1" dirty="0">
                <a:solidFill>
                  <a:srgbClr val="0000FF"/>
                </a:solidFill>
                <a:latin typeface="Times New Roman" panose="02020603050405020304" pitchFamily="18" charset="0"/>
              </a:rPr>
              <a:t>四、物理主存中信息的分布</a:t>
            </a:r>
            <a:endParaRPr lang="zh-CN" altLang="en-US" sz="3200" dirty="0">
              <a:latin typeface="Times New Roman" panose="02020603050405020304" pitchFamily="18" charset="0"/>
            </a:endParaRPr>
          </a:p>
        </p:txBody>
      </p:sp>
      <p:sp>
        <p:nvSpPr>
          <p:cNvPr id="68635" name="文本框 1"/>
          <p:cNvSpPr txBox="1"/>
          <p:nvPr/>
        </p:nvSpPr>
        <p:spPr>
          <a:xfrm>
            <a:off x="974725" y="5807075"/>
            <a:ext cx="8061325" cy="457200"/>
          </a:xfrm>
          <a:prstGeom prst="rect">
            <a:avLst/>
          </a:prstGeom>
          <a:noFill/>
          <a:ln w="9525">
            <a:noFill/>
          </a:ln>
        </p:spPr>
        <p:txBody>
          <a:bodyPr anchor="t">
            <a:spAutoFit/>
          </a:bodyPr>
          <a:lstStyle/>
          <a:p>
            <a:pPr algn="ctr"/>
            <a:r>
              <a:rPr lang="zh-CN" altLang="en-US" b="1" dirty="0">
                <a:latin typeface="Times New Roman" panose="02020603050405020304" pitchFamily="18" charset="0"/>
              </a:rPr>
              <a:t>紧邻存储                                   整数边界存储</a:t>
            </a:r>
          </a:p>
        </p:txBody>
      </p:sp>
    </p:spTree>
    <p:extLst>
      <p:ext uri="{BB962C8B-B14F-4D97-AF65-F5344CB8AC3E}">
        <p14:creationId xmlns:p14="http://schemas.microsoft.com/office/powerpoint/2010/main" val="2624909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b="1" smtClean="0"/>
              <a:t>§2.3   </a:t>
            </a:r>
            <a:r>
              <a:rPr lang="zh-CN" altLang="en-US" b="1" smtClean="0"/>
              <a:t>指令系统的设计和优化 </a:t>
            </a:r>
            <a:endParaRPr lang="zh-CN" altLang="en-US" b="1" smtClean="0">
              <a:cs typeface="Tahoma" panose="020B0604030504040204" pitchFamily="34" charset="0"/>
            </a:endParaRPr>
          </a:p>
        </p:txBody>
      </p:sp>
      <p:sp>
        <p:nvSpPr>
          <p:cNvPr id="6147" name="Rectangle 3"/>
          <p:cNvSpPr>
            <a:spLocks noGrp="1" noChangeArrowheads="1"/>
          </p:cNvSpPr>
          <p:nvPr>
            <p:ph idx="1"/>
          </p:nvPr>
        </p:nvSpPr>
        <p:spPr bwMode="auto">
          <a:xfrm>
            <a:off x="685800" y="2017713"/>
            <a:ext cx="8269288" cy="4114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zh-CN" altLang="en-US" sz="2800" b="1" smtClean="0">
                <a:latin typeface="Times New Roman" panose="02020603050405020304" pitchFamily="18" charset="0"/>
              </a:rPr>
              <a:t>    </a:t>
            </a:r>
            <a:r>
              <a:rPr lang="zh-CN" altLang="en-US" sz="2800" b="1" smtClean="0">
                <a:solidFill>
                  <a:srgbClr val="FF3300"/>
                </a:solidFill>
                <a:latin typeface="Times New Roman" panose="02020603050405020304" pitchFamily="18" charset="0"/>
              </a:rPr>
              <a:t>指令系统</a:t>
            </a:r>
            <a:r>
              <a:rPr lang="zh-CN" altLang="en-US" sz="2800" b="1" smtClean="0">
                <a:latin typeface="Times New Roman" panose="02020603050405020304" pitchFamily="18" charset="0"/>
              </a:rPr>
              <a:t>是从程序设计者看到的机器的主要属性，是软、硬件的主要界面</a:t>
            </a:r>
          </a:p>
          <a:p>
            <a:pPr lvl="1"/>
            <a:r>
              <a:rPr lang="zh-CN" altLang="en-US" b="1" smtClean="0"/>
              <a:t>指令系统是计算机系统结构的主要组成部分</a:t>
            </a:r>
          </a:p>
          <a:p>
            <a:pPr lvl="1"/>
            <a:r>
              <a:rPr lang="zh-CN" altLang="en-US" b="1" smtClean="0"/>
              <a:t>指令系统是软件与硬件分界面的一个主要标志</a:t>
            </a:r>
          </a:p>
          <a:p>
            <a:pPr lvl="1"/>
            <a:r>
              <a:rPr lang="zh-CN" altLang="en-US" b="1" smtClean="0"/>
              <a:t>指令系统是软件与硬件之间互相沟通的桥梁</a:t>
            </a:r>
          </a:p>
          <a:p>
            <a:pPr lvl="1"/>
            <a:r>
              <a:rPr lang="zh-CN" altLang="en-US" b="1" smtClean="0"/>
              <a:t>指令系统与软件之间的语义差距越来越大</a:t>
            </a:r>
            <a:endParaRPr lang="zh-CN" altLang="en-US" sz="2400" b="1" smtClean="0"/>
          </a:p>
          <a:p>
            <a:pPr>
              <a:buFont typeface="Wingdings" panose="05000000000000000000" pitchFamily="2" charset="2"/>
              <a:buNone/>
            </a:pPr>
            <a:r>
              <a:rPr lang="zh-CN" altLang="en-US" sz="2800" b="1" smtClean="0">
                <a:latin typeface="楷体_GB2312" pitchFamily="49" charset="-122"/>
              </a:rPr>
              <a:t>  </a:t>
            </a:r>
            <a:r>
              <a:rPr lang="zh-CN" altLang="en-US" sz="2800" b="1" smtClean="0">
                <a:solidFill>
                  <a:srgbClr val="FF3300"/>
                </a:solidFill>
                <a:latin typeface="楷体_GB2312" pitchFamily="49" charset="-122"/>
              </a:rPr>
              <a:t>指令系统的设计</a:t>
            </a:r>
            <a:r>
              <a:rPr lang="zh-CN" altLang="en-US" sz="2800" b="1" smtClean="0">
                <a:latin typeface="楷体_GB2312" pitchFamily="49" charset="-122"/>
              </a:rPr>
              <a:t>主要包括</a:t>
            </a:r>
            <a:r>
              <a:rPr lang="zh-CN" altLang="en-US" sz="2800" b="1" smtClean="0">
                <a:solidFill>
                  <a:srgbClr val="0000FF"/>
                </a:solidFill>
                <a:latin typeface="楷体_GB2312" pitchFamily="49" charset="-122"/>
              </a:rPr>
              <a:t>指令的功能</a:t>
            </a:r>
            <a:r>
              <a:rPr lang="zh-CN" altLang="en-US" sz="2800" b="1" smtClean="0">
                <a:latin typeface="楷体_GB2312" pitchFamily="49" charset="-122"/>
              </a:rPr>
              <a:t>（操作类型、寻址方式和具体操作内容）和</a:t>
            </a:r>
            <a:r>
              <a:rPr lang="zh-CN" altLang="en-US" sz="2800" b="1" smtClean="0">
                <a:solidFill>
                  <a:srgbClr val="0000FF"/>
                </a:solidFill>
                <a:latin typeface="楷体_GB2312" pitchFamily="49" charset="-122"/>
              </a:rPr>
              <a:t>指令格式</a:t>
            </a:r>
            <a:r>
              <a:rPr lang="zh-CN" altLang="en-US" sz="2800" b="1" smtClean="0">
                <a:latin typeface="楷体_GB2312" pitchFamily="49" charset="-122"/>
              </a:rPr>
              <a:t>的设计</a:t>
            </a:r>
            <a:r>
              <a:rPr lang="en-US" altLang="zh-CN" sz="2800" b="1" smtClean="0">
                <a:latin typeface="楷体_GB2312" pitchFamily="49" charset="-122"/>
              </a:rPr>
              <a:t>.</a:t>
            </a:r>
            <a:endParaRPr lang="en-US" altLang="zh-CN" sz="2800" b="1" smtClean="0"/>
          </a:p>
        </p:txBody>
      </p:sp>
    </p:spTree>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mtClean="0"/>
              <a:t>内容</a:t>
            </a:r>
          </a:p>
        </p:txBody>
      </p:sp>
      <p:sp>
        <p:nvSpPr>
          <p:cNvPr id="7171"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latin typeface="Times New Roman" panose="02020603050405020304" pitchFamily="18" charset="0"/>
              </a:rPr>
              <a:t>指令系统设计的基本原则</a:t>
            </a:r>
          </a:p>
          <a:p>
            <a:endParaRPr lang="zh-CN" altLang="en-US" b="1" smtClean="0">
              <a:latin typeface="Times New Roman" panose="02020603050405020304" pitchFamily="18" charset="0"/>
            </a:endParaRPr>
          </a:p>
          <a:p>
            <a:r>
              <a:rPr lang="zh-CN" altLang="en-US" b="1" smtClean="0">
                <a:latin typeface="Times New Roman" panose="02020603050405020304" pitchFamily="18" charset="0"/>
              </a:rPr>
              <a:t>指令操作码的优化</a:t>
            </a:r>
          </a:p>
          <a:p>
            <a:endParaRPr lang="zh-CN" altLang="en-US" b="1" smtClean="0">
              <a:latin typeface="Times New Roman" panose="02020603050405020304" pitchFamily="18" charset="0"/>
            </a:endParaRPr>
          </a:p>
          <a:p>
            <a:r>
              <a:rPr lang="zh-CN" altLang="en-US" b="1" smtClean="0">
                <a:latin typeface="Times New Roman" panose="02020603050405020304" pitchFamily="18" charset="0"/>
              </a:rPr>
              <a:t>指令字格式的优化</a:t>
            </a:r>
          </a:p>
          <a:p>
            <a:pPr>
              <a:buFont typeface="Wingdings" panose="05000000000000000000" pitchFamily="2" charset="2"/>
              <a:buNone/>
            </a:pPr>
            <a:r>
              <a:rPr lang="zh-CN" altLang="en-US" b="1" smtClean="0"/>
              <a:t> </a:t>
            </a:r>
          </a:p>
        </p:txBody>
      </p:sp>
    </p:spTree>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mtClean="0"/>
              <a:t>一、指令系统设计的基本原则</a:t>
            </a:r>
          </a:p>
        </p:txBody>
      </p:sp>
      <p:sp>
        <p:nvSpPr>
          <p:cNvPr id="8195" name="Rectangle 3"/>
          <p:cNvSpPr>
            <a:spLocks noGrp="1" noChangeArrowheads="1"/>
          </p:cNvSpPr>
          <p:nvPr>
            <p:ph idx="1"/>
          </p:nvPr>
        </p:nvSpPr>
        <p:spPr bwMode="auto">
          <a:xfrm>
            <a:off x="468313" y="1628775"/>
            <a:ext cx="8229600" cy="45259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80000"/>
              </a:lnSpc>
              <a:buFont typeface="Wingdings" panose="05000000000000000000" pitchFamily="2" charset="2"/>
              <a:buNone/>
            </a:pPr>
            <a:r>
              <a:rPr lang="en-US" altLang="zh-CN" sz="2800" b="1" smtClean="0">
                <a:solidFill>
                  <a:srgbClr val="0000FF"/>
                </a:solidFill>
              </a:rPr>
              <a:t>1</a:t>
            </a:r>
            <a:r>
              <a:rPr lang="zh-CN" altLang="en-US" sz="2800" b="1" smtClean="0">
                <a:solidFill>
                  <a:srgbClr val="0000FF"/>
                </a:solidFill>
              </a:rPr>
              <a:t>、指令设计的步骤：</a:t>
            </a:r>
          </a:p>
          <a:p>
            <a:pPr>
              <a:lnSpc>
                <a:spcPct val="80000"/>
              </a:lnSpc>
            </a:pPr>
            <a:r>
              <a:rPr lang="zh-CN" altLang="en-US" sz="2800" b="1" smtClean="0"/>
              <a:t>根据应用，初拟出指令的分类和具体的指令；</a:t>
            </a:r>
          </a:p>
          <a:p>
            <a:pPr>
              <a:lnSpc>
                <a:spcPct val="80000"/>
              </a:lnSpc>
            </a:pPr>
            <a:r>
              <a:rPr lang="zh-CN" altLang="en-US" sz="2800" b="1" smtClean="0"/>
              <a:t>试编出用该指令系统设计的各种高级语言的编译程序；</a:t>
            </a:r>
          </a:p>
          <a:p>
            <a:pPr>
              <a:lnSpc>
                <a:spcPct val="80000"/>
              </a:lnSpc>
            </a:pPr>
            <a:r>
              <a:rPr lang="zh-CN" altLang="en-US" sz="2800" b="1" smtClean="0"/>
              <a:t>对各种算法编写大量测试程序进行模拟测试，看指令系统的操作码和寻址方式效能是否都比较高；</a:t>
            </a:r>
          </a:p>
          <a:p>
            <a:pPr>
              <a:lnSpc>
                <a:spcPct val="80000"/>
              </a:lnSpc>
            </a:pPr>
            <a:r>
              <a:rPr lang="zh-CN" altLang="en-US" sz="2800" b="1" smtClean="0"/>
              <a:t>将程序中高频出现的指令串复合改成一条强攻能新指令，即改用硬件方式实现；而将频度很低的指令的操作改成基本的指令组成的指令串来完成，即用软件方式实现；</a:t>
            </a:r>
          </a:p>
        </p:txBody>
      </p:sp>
    </p:spTree>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bwMode="auto">
          <a:xfrm>
            <a:off x="468313" y="260350"/>
            <a:ext cx="8229600" cy="11430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b="1" smtClean="0"/>
              <a:t>2</a:t>
            </a:r>
            <a:r>
              <a:rPr lang="zh-CN" altLang="en-US" b="1" smtClean="0"/>
              <a:t>、指令类型</a:t>
            </a:r>
          </a:p>
        </p:txBody>
      </p:sp>
      <p:sp>
        <p:nvSpPr>
          <p:cNvPr id="9219"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solidFill>
                  <a:srgbClr val="0000FF"/>
                </a:solidFill>
              </a:rPr>
              <a:t>非特权型</a:t>
            </a:r>
            <a:r>
              <a:rPr lang="zh-CN" altLang="en-US" b="1" smtClean="0"/>
              <a:t>：主要供应应用程序员使用，也可供系统程序员使用，包括算术逻辑运算、数据传送、浮点运算、字符串、十进制运算、控制转移及系统控制等；</a:t>
            </a:r>
          </a:p>
          <a:p>
            <a:r>
              <a:rPr lang="zh-CN" altLang="en-US" b="1" smtClean="0">
                <a:solidFill>
                  <a:srgbClr val="0000FF"/>
                </a:solidFill>
              </a:rPr>
              <a:t>特权型</a:t>
            </a:r>
            <a:r>
              <a:rPr lang="zh-CN" altLang="en-US" b="1" smtClean="0"/>
              <a:t>：系统程序员使用，用户无权使用，有启动</a:t>
            </a:r>
            <a:r>
              <a:rPr lang="en-US" altLang="zh-CN" b="1" smtClean="0"/>
              <a:t>I/O</a:t>
            </a:r>
            <a:r>
              <a:rPr lang="zh-CN" altLang="en-US" b="1" smtClean="0"/>
              <a:t>（多用户环境下）、停机等待、存储管理保护、控制系统状态、诊断等；</a:t>
            </a:r>
          </a:p>
        </p:txBody>
      </p:sp>
    </p:spTree>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4000" smtClean="0"/>
              <a:t>3</a:t>
            </a:r>
            <a:r>
              <a:rPr lang="zh-CN" altLang="en-US" sz="4000" smtClean="0"/>
              <a:t>、指令系统的设计</a:t>
            </a:r>
            <a:r>
              <a:rPr lang="en-US" altLang="zh-CN" sz="4000" smtClean="0"/>
              <a:t>——</a:t>
            </a:r>
            <a:r>
              <a:rPr lang="zh-CN" altLang="en-US" sz="4000" smtClean="0"/>
              <a:t>编译程序设计者</a:t>
            </a:r>
          </a:p>
        </p:txBody>
      </p:sp>
      <p:sp>
        <p:nvSpPr>
          <p:cNvPr id="10243"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zh-CN" altLang="en-US" b="1" smtClean="0">
                <a:solidFill>
                  <a:srgbClr val="0000FF"/>
                </a:solidFill>
              </a:rPr>
              <a:t>设计的原则</a:t>
            </a:r>
            <a:r>
              <a:rPr lang="zh-CN" altLang="en-US" b="1" smtClean="0"/>
              <a:t>：如何支持编译系统能高效、简易地将源程序翻译成目标代码。</a:t>
            </a:r>
          </a:p>
          <a:p>
            <a:pPr lvl="1">
              <a:lnSpc>
                <a:spcPct val="90000"/>
              </a:lnSpc>
            </a:pPr>
            <a:r>
              <a:rPr lang="zh-CN" altLang="en-US" b="1" smtClean="0"/>
              <a:t>规整性：相似操作相同规定</a:t>
            </a:r>
          </a:p>
          <a:p>
            <a:pPr lvl="1">
              <a:lnSpc>
                <a:spcPct val="90000"/>
              </a:lnSpc>
            </a:pPr>
            <a:r>
              <a:rPr lang="zh-CN" altLang="en-US" b="1" smtClean="0"/>
              <a:t>对称性：</a:t>
            </a:r>
          </a:p>
          <a:p>
            <a:pPr lvl="1">
              <a:lnSpc>
                <a:spcPct val="90000"/>
              </a:lnSpc>
            </a:pPr>
            <a:r>
              <a:rPr lang="zh-CN" altLang="en-US" b="1" smtClean="0"/>
              <a:t>独立性和全能性</a:t>
            </a:r>
          </a:p>
          <a:p>
            <a:pPr lvl="1">
              <a:lnSpc>
                <a:spcPct val="90000"/>
              </a:lnSpc>
            </a:pPr>
            <a:r>
              <a:rPr lang="zh-CN" altLang="en-US" b="1" smtClean="0"/>
              <a:t>正交性</a:t>
            </a:r>
          </a:p>
          <a:p>
            <a:pPr lvl="1">
              <a:lnSpc>
                <a:spcPct val="90000"/>
              </a:lnSpc>
            </a:pPr>
            <a:r>
              <a:rPr lang="zh-CN" altLang="en-US" b="1" smtClean="0"/>
              <a:t>可组合性</a:t>
            </a:r>
          </a:p>
          <a:p>
            <a:pPr lvl="1">
              <a:lnSpc>
                <a:spcPct val="90000"/>
              </a:lnSpc>
            </a:pPr>
            <a:r>
              <a:rPr lang="zh-CN" altLang="en-US" b="1" smtClean="0"/>
              <a:t>可扩充性</a:t>
            </a:r>
          </a:p>
          <a:p>
            <a:pPr>
              <a:lnSpc>
                <a:spcPct val="90000"/>
              </a:lnSpc>
            </a:pPr>
            <a:endParaRPr lang="zh-CN" altLang="en-US" b="1" smtClean="0"/>
          </a:p>
          <a:p>
            <a:pPr lvl="1">
              <a:lnSpc>
                <a:spcPct val="90000"/>
              </a:lnSpc>
            </a:pPr>
            <a:endParaRPr lang="zh-CN" altLang="en-US" b="1" smtClean="0"/>
          </a:p>
        </p:txBody>
      </p:sp>
    </p:spTree>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mtClean="0"/>
              <a:t>4</a:t>
            </a:r>
            <a:r>
              <a:rPr lang="zh-CN" altLang="en-US" smtClean="0"/>
              <a:t>、系统设计人员的要求</a:t>
            </a:r>
          </a:p>
        </p:txBody>
      </p:sp>
      <p:sp>
        <p:nvSpPr>
          <p:cNvPr id="11267"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t>指令码密度适中</a:t>
            </a:r>
          </a:p>
          <a:p>
            <a:pPr lvl="1"/>
            <a:r>
              <a:rPr lang="zh-CN" altLang="en-US" b="1" smtClean="0"/>
              <a:t>高密度指令：强功能符合指令</a:t>
            </a:r>
          </a:p>
          <a:p>
            <a:pPr lvl="1"/>
            <a:r>
              <a:rPr lang="zh-CN" altLang="en-US" b="1" smtClean="0"/>
              <a:t>优点：减少程序长度、访存次数、</a:t>
            </a:r>
            <a:r>
              <a:rPr lang="en-US" altLang="zh-CN" b="1" smtClean="0"/>
              <a:t>Cache</a:t>
            </a:r>
            <a:r>
              <a:rPr lang="zh-CN" altLang="en-US" b="1" smtClean="0"/>
              <a:t>、虚存访问调度次数、程序运行时间；</a:t>
            </a:r>
          </a:p>
          <a:p>
            <a:pPr lvl="1"/>
            <a:r>
              <a:rPr lang="zh-CN" altLang="en-US" b="1" smtClean="0"/>
              <a:t>缺点：指令系统复杂，硬件实现困难；</a:t>
            </a:r>
          </a:p>
          <a:p>
            <a:r>
              <a:rPr lang="zh-CN" altLang="en-US" b="1" smtClean="0"/>
              <a:t>兼容性：保证向后兼容</a:t>
            </a:r>
          </a:p>
          <a:p>
            <a:r>
              <a:rPr lang="zh-CN" altLang="en-US" b="1" smtClean="0"/>
              <a:t>适应性：适应器件发展</a:t>
            </a:r>
          </a:p>
        </p:txBody>
      </p:sp>
    </p:spTree>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t>二、指令格式的优化 </a:t>
            </a:r>
          </a:p>
        </p:txBody>
      </p:sp>
      <p:sp>
        <p:nvSpPr>
          <p:cNvPr id="12291" name="Rectangle 3"/>
          <p:cNvSpPr>
            <a:spLocks noGrp="1" noChangeArrowheads="1"/>
          </p:cNvSpPr>
          <p:nvPr>
            <p:ph idx="1"/>
          </p:nvPr>
        </p:nvSpPr>
        <p:spPr bwMode="auto">
          <a:xfrm>
            <a:off x="576263" y="1600200"/>
            <a:ext cx="8110537" cy="45259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zh-CN" altLang="en-US" sz="2800" b="1" smtClean="0">
                <a:latin typeface="Times New Roman" panose="02020603050405020304" pitchFamily="18" charset="0"/>
              </a:rPr>
              <a:t>指令</a:t>
            </a:r>
            <a:r>
              <a:rPr lang="en-US" altLang="zh-CN" sz="2800" b="1" smtClean="0"/>
              <a:t>=</a:t>
            </a:r>
            <a:r>
              <a:rPr lang="zh-CN" altLang="en-US" sz="2800" b="1" smtClean="0">
                <a:latin typeface="Times New Roman" panose="02020603050405020304" pitchFamily="18" charset="0"/>
              </a:rPr>
              <a:t>操作码</a:t>
            </a:r>
            <a:r>
              <a:rPr lang="en-US" altLang="zh-CN" sz="2800" b="1" smtClean="0"/>
              <a:t>+</a:t>
            </a:r>
            <a:r>
              <a:rPr lang="zh-CN" altLang="en-US" sz="2800" b="1" smtClean="0">
                <a:latin typeface="Times New Roman" panose="02020603050405020304" pitchFamily="18" charset="0"/>
              </a:rPr>
              <a:t>地址码</a:t>
            </a:r>
          </a:p>
          <a:p>
            <a:pPr>
              <a:lnSpc>
                <a:spcPct val="90000"/>
              </a:lnSpc>
            </a:pPr>
            <a:endParaRPr lang="zh-CN" altLang="en-US" sz="2800" b="1" smtClean="0">
              <a:latin typeface="Times New Roman" panose="02020603050405020304" pitchFamily="18" charset="0"/>
            </a:endParaRPr>
          </a:p>
          <a:p>
            <a:pPr>
              <a:lnSpc>
                <a:spcPct val="90000"/>
              </a:lnSpc>
            </a:pPr>
            <a:r>
              <a:rPr lang="zh-CN" altLang="en-US" sz="2800" b="1" smtClean="0">
                <a:latin typeface="Times New Roman" panose="02020603050405020304" pitchFamily="18" charset="0"/>
              </a:rPr>
              <a:t>指令格式的优化：</a:t>
            </a:r>
            <a:r>
              <a:rPr lang="zh-CN" altLang="en-US" sz="2800" b="1" smtClean="0">
                <a:solidFill>
                  <a:srgbClr val="0000FF"/>
                </a:solidFill>
                <a:latin typeface="Times New Roman" panose="02020603050405020304" pitchFamily="18" charset="0"/>
              </a:rPr>
              <a:t>如何用最短的位数来表示</a:t>
            </a:r>
          </a:p>
          <a:p>
            <a:pPr>
              <a:lnSpc>
                <a:spcPct val="90000"/>
              </a:lnSpc>
              <a:buFont typeface="Wingdings" panose="05000000000000000000" pitchFamily="2" charset="2"/>
              <a:buNone/>
            </a:pPr>
            <a:r>
              <a:rPr lang="zh-CN" altLang="en-US" sz="2800" b="1" smtClean="0">
                <a:solidFill>
                  <a:srgbClr val="0000FF"/>
                </a:solidFill>
                <a:latin typeface="Times New Roman" panose="02020603050405020304" pitchFamily="18" charset="0"/>
              </a:rPr>
              <a:t>      指令的操作信息和地址信息，使程序中指   </a:t>
            </a:r>
          </a:p>
          <a:p>
            <a:pPr>
              <a:lnSpc>
                <a:spcPct val="90000"/>
              </a:lnSpc>
              <a:buFont typeface="Wingdings" panose="05000000000000000000" pitchFamily="2" charset="2"/>
              <a:buNone/>
            </a:pPr>
            <a:r>
              <a:rPr lang="zh-CN" altLang="en-US" sz="2800" b="1" smtClean="0">
                <a:solidFill>
                  <a:srgbClr val="0000FF"/>
                </a:solidFill>
                <a:latin typeface="Times New Roman" panose="02020603050405020304" pitchFamily="18" charset="0"/>
              </a:rPr>
              <a:t>      令的平均字长最短。</a:t>
            </a:r>
          </a:p>
          <a:p>
            <a:pPr>
              <a:lnSpc>
                <a:spcPct val="90000"/>
              </a:lnSpc>
              <a:buFont typeface="Wingdings" panose="05000000000000000000" pitchFamily="2" charset="2"/>
              <a:buNone/>
            </a:pPr>
            <a:endParaRPr lang="zh-CN" altLang="en-US" sz="2800" b="1" smtClean="0">
              <a:latin typeface="Times New Roman" panose="02020603050405020304" pitchFamily="18" charset="0"/>
            </a:endParaRPr>
          </a:p>
          <a:p>
            <a:pPr>
              <a:lnSpc>
                <a:spcPct val="90000"/>
              </a:lnSpc>
            </a:pPr>
            <a:r>
              <a:rPr lang="zh-CN" altLang="en-US" sz="2800" b="1" smtClean="0"/>
              <a:t>主要目标：</a:t>
            </a:r>
          </a:p>
          <a:p>
            <a:pPr lvl="1">
              <a:lnSpc>
                <a:spcPct val="90000"/>
              </a:lnSpc>
            </a:pPr>
            <a:r>
              <a:rPr lang="zh-CN" altLang="en-US" sz="2400" b="1" smtClean="0"/>
              <a:t>节省程序的存储空间</a:t>
            </a:r>
          </a:p>
          <a:p>
            <a:pPr lvl="1">
              <a:lnSpc>
                <a:spcPct val="90000"/>
              </a:lnSpc>
            </a:pPr>
            <a:r>
              <a:rPr lang="zh-CN" altLang="en-US" sz="2400" b="1" smtClean="0"/>
              <a:t>指令格式尽量规整，便于译码</a:t>
            </a:r>
          </a:p>
        </p:txBody>
      </p:sp>
    </p:spTree>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b" anchorCtr="0" compatLnSpc="1">
            <a:prstTxWarp prst="textNoShape">
              <a:avLst/>
            </a:prstTxWarp>
          </a:bodyPr>
          <a:lstStyle/>
          <a:p>
            <a:r>
              <a:rPr lang="zh-CN" altLang="en-US" smtClean="0"/>
              <a:t>操作码的优化表示</a:t>
            </a:r>
          </a:p>
        </p:txBody>
      </p:sp>
      <p:sp>
        <p:nvSpPr>
          <p:cNvPr id="13315" name="Rectangle 3"/>
          <p:cNvSpPr>
            <a:spLocks noGrp="1" noChangeArrowheads="1"/>
          </p:cNvSpPr>
          <p:nvPr>
            <p:ph idx="1"/>
          </p:nvPr>
        </p:nvSpPr>
        <p:spPr bwMode="auto">
          <a:xfrm>
            <a:off x="990600" y="1981200"/>
            <a:ext cx="6858000" cy="16002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0" indent="0">
              <a:lnSpc>
                <a:spcPct val="90000"/>
              </a:lnSpc>
              <a:tabLst>
                <a:tab pos="1622425" algn="l"/>
                <a:tab pos="4956175" algn="l"/>
              </a:tabLst>
            </a:pPr>
            <a:r>
              <a:rPr lang="zh-CN" altLang="en-US" sz="2800" b="1" smtClean="0"/>
              <a:t> </a:t>
            </a:r>
            <a:r>
              <a:rPr lang="zh-CN" altLang="en-US" sz="2400" b="1" smtClean="0"/>
              <a:t>操作码的</a:t>
            </a:r>
            <a:r>
              <a:rPr lang="zh-CN" altLang="en-US" sz="2400" b="1" smtClean="0">
                <a:solidFill>
                  <a:schemeClr val="tx2"/>
                </a:solidFill>
              </a:rPr>
              <a:t>三种编码方法</a:t>
            </a:r>
            <a:r>
              <a:rPr lang="zh-CN" altLang="en-US" sz="2400" b="1" smtClean="0"/>
              <a:t>：</a:t>
            </a:r>
          </a:p>
          <a:p>
            <a:pPr marL="190500" lvl="1" indent="0">
              <a:lnSpc>
                <a:spcPct val="90000"/>
              </a:lnSpc>
              <a:tabLst>
                <a:tab pos="1622425" algn="l"/>
                <a:tab pos="4956175" algn="l"/>
              </a:tabLst>
            </a:pPr>
            <a:r>
              <a:rPr lang="zh-CN" altLang="en-US" sz="2000" b="1" smtClean="0"/>
              <a:t>固定长度：      规整性好，解码简单，空间大。</a:t>
            </a:r>
          </a:p>
          <a:p>
            <a:pPr marL="190500" lvl="1" indent="0">
              <a:lnSpc>
                <a:spcPct val="90000"/>
              </a:lnSpc>
              <a:tabLst>
                <a:tab pos="1622425" algn="l"/>
                <a:tab pos="4956175" algn="l"/>
              </a:tabLst>
            </a:pPr>
            <a:r>
              <a:rPr lang="en-US" altLang="zh-CN" sz="2000" b="1" smtClean="0"/>
              <a:t>Huffman</a:t>
            </a:r>
            <a:r>
              <a:rPr lang="zh-CN" altLang="en-US" sz="2000" b="1" smtClean="0"/>
              <a:t>编码：空间小，规整性不好，解码复杂。</a:t>
            </a:r>
          </a:p>
          <a:p>
            <a:pPr marL="190500" lvl="1" indent="0">
              <a:lnSpc>
                <a:spcPct val="90000"/>
              </a:lnSpc>
              <a:tabLst>
                <a:tab pos="1622425" algn="l"/>
                <a:tab pos="4956175" algn="l"/>
              </a:tabLst>
            </a:pPr>
            <a:r>
              <a:rPr lang="zh-CN" altLang="en-US" sz="2000" b="1" smtClean="0"/>
              <a:t>扩展编码：      折衷方案。</a:t>
            </a:r>
          </a:p>
        </p:txBody>
      </p:sp>
      <p:grpSp>
        <p:nvGrpSpPr>
          <p:cNvPr id="13316" name="Group 4"/>
          <p:cNvGrpSpPr>
            <a:grpSpLocks/>
          </p:cNvGrpSpPr>
          <p:nvPr/>
        </p:nvGrpSpPr>
        <p:grpSpPr bwMode="auto">
          <a:xfrm>
            <a:off x="304800" y="3886200"/>
            <a:ext cx="7804150" cy="1754188"/>
            <a:chOff x="192" y="2448"/>
            <a:chExt cx="4916" cy="1105"/>
          </a:xfrm>
        </p:grpSpPr>
        <p:sp>
          <p:nvSpPr>
            <p:cNvPr id="13317" name="Line 5"/>
            <p:cNvSpPr>
              <a:spLocks noChangeShapeType="1"/>
            </p:cNvSpPr>
            <p:nvPr/>
          </p:nvSpPr>
          <p:spPr bwMode="auto">
            <a:xfrm>
              <a:off x="816" y="2880"/>
              <a:ext cx="3984" cy="1"/>
            </a:xfrm>
            <a:prstGeom prst="line">
              <a:avLst/>
            </a:prstGeom>
            <a:noFill/>
            <a:ln w="38100">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3318" name="Text Box 6"/>
            <p:cNvSpPr txBox="1">
              <a:spLocks noChangeArrowheads="1"/>
            </p:cNvSpPr>
            <p:nvPr/>
          </p:nvSpPr>
          <p:spPr bwMode="auto">
            <a:xfrm>
              <a:off x="4416" y="2976"/>
              <a:ext cx="6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固定长度</a:t>
              </a:r>
            </a:p>
            <a:p>
              <a:pPr algn="ctr" eaLnBrk="1" fontAlgn="ctr" hangingPunct="1">
                <a:buFont typeface="Arial" panose="020B0604020202020204" pitchFamily="34" charset="0"/>
                <a:buNone/>
              </a:pPr>
              <a:r>
                <a:rPr lang="en-US" altLang="zh-CN" sz="1800" b="1">
                  <a:latin typeface="Tahoma" panose="020B0604030504040204" pitchFamily="34" charset="0"/>
                </a:rPr>
                <a:t>4</a:t>
              </a:r>
            </a:p>
          </p:txBody>
        </p:sp>
        <p:sp>
          <p:nvSpPr>
            <p:cNvPr id="13319" name="Text Box 7"/>
            <p:cNvSpPr txBox="1">
              <a:spLocks noChangeArrowheads="1"/>
            </p:cNvSpPr>
            <p:nvPr/>
          </p:nvSpPr>
          <p:spPr bwMode="auto">
            <a:xfrm>
              <a:off x="864" y="2976"/>
              <a:ext cx="100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en-US" altLang="zh-CN" sz="1800" b="1">
                  <a:latin typeface="Tahoma" panose="020B0604030504040204" pitchFamily="34" charset="0"/>
                </a:rPr>
                <a:t>Huffman</a:t>
              </a:r>
              <a:r>
                <a:rPr lang="zh-CN" altLang="en-US" sz="1800" b="1">
                  <a:latin typeface="Tahoma" panose="020B0604030504040204" pitchFamily="34" charset="0"/>
                </a:rPr>
                <a:t>编码</a:t>
              </a:r>
            </a:p>
            <a:p>
              <a:pPr algn="ctr" eaLnBrk="1" fontAlgn="ctr" hangingPunct="1">
                <a:buFont typeface="Arial" panose="020B0604020202020204" pitchFamily="34" charset="0"/>
                <a:buNone/>
              </a:pPr>
              <a:r>
                <a:rPr lang="en-US" altLang="zh-CN" sz="1800" b="1">
                  <a:latin typeface="Tahoma" panose="020B0604030504040204" pitchFamily="34" charset="0"/>
                </a:rPr>
                <a:t>2.12</a:t>
              </a:r>
            </a:p>
          </p:txBody>
        </p:sp>
        <p:sp>
          <p:nvSpPr>
            <p:cNvPr id="13320" name="Text Box 8"/>
            <p:cNvSpPr txBox="1">
              <a:spLocks noChangeArrowheads="1"/>
            </p:cNvSpPr>
            <p:nvPr/>
          </p:nvSpPr>
          <p:spPr bwMode="auto">
            <a:xfrm>
              <a:off x="2880" y="3024"/>
              <a:ext cx="69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扩展编码</a:t>
              </a:r>
            </a:p>
            <a:p>
              <a:pPr algn="ctr" eaLnBrk="1" fontAlgn="ctr" hangingPunct="1">
                <a:buFont typeface="Arial" panose="020B0604020202020204" pitchFamily="34" charset="0"/>
                <a:buNone/>
              </a:pPr>
              <a:r>
                <a:rPr lang="en-US" altLang="zh-CN" sz="1800" b="1">
                  <a:latin typeface="Tahoma" panose="020B0604030504040204" pitchFamily="34" charset="0"/>
                </a:rPr>
                <a:t>3.12</a:t>
              </a:r>
            </a:p>
          </p:txBody>
        </p:sp>
        <p:sp>
          <p:nvSpPr>
            <p:cNvPr id="13321" name="Line 9"/>
            <p:cNvSpPr>
              <a:spLocks noChangeShapeType="1"/>
            </p:cNvSpPr>
            <p:nvPr/>
          </p:nvSpPr>
          <p:spPr bwMode="auto">
            <a:xfrm flipV="1">
              <a:off x="3264" y="2832"/>
              <a:ext cx="1"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2" name="Line 10"/>
            <p:cNvSpPr>
              <a:spLocks noChangeShapeType="1"/>
            </p:cNvSpPr>
            <p:nvPr/>
          </p:nvSpPr>
          <p:spPr bwMode="auto">
            <a:xfrm flipV="1">
              <a:off x="1056" y="2832"/>
              <a:ext cx="1" cy="9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3323" name="Text Box 11"/>
            <p:cNvSpPr txBox="1">
              <a:spLocks noChangeArrowheads="1"/>
            </p:cNvSpPr>
            <p:nvPr/>
          </p:nvSpPr>
          <p:spPr bwMode="auto">
            <a:xfrm>
              <a:off x="192" y="2448"/>
              <a:ext cx="1008"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信息源熵</a:t>
              </a:r>
            </a:p>
            <a:p>
              <a:pPr algn="ctr" eaLnBrk="1" fontAlgn="ctr" hangingPunct="1">
                <a:buFont typeface="Arial" panose="020B0604020202020204" pitchFamily="34" charset="0"/>
                <a:buNone/>
              </a:pPr>
              <a:r>
                <a:rPr lang="en-US" altLang="zh-CN" sz="1800" b="1">
                  <a:latin typeface="Tahoma" panose="020B0604030504040204" pitchFamily="34" charset="0"/>
                </a:rPr>
                <a:t>2.09</a:t>
              </a:r>
            </a:p>
          </p:txBody>
        </p:sp>
      </p:gr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bwMode="auto">
          <a:xfrm>
            <a:off x="1357313" y="428625"/>
            <a:ext cx="6329362" cy="114300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b="1" smtClean="0">
                <a:solidFill>
                  <a:schemeClr val="tx1"/>
                </a:solidFill>
              </a:rPr>
              <a:t>目录</a:t>
            </a:r>
          </a:p>
        </p:txBody>
      </p:sp>
      <p:sp>
        <p:nvSpPr>
          <p:cNvPr id="5123" name="Rectangle 3"/>
          <p:cNvSpPr>
            <a:spLocks noGrp="1" noChangeArrowheads="1"/>
          </p:cNvSpPr>
          <p:nvPr>
            <p:ph idx="1"/>
          </p:nvPr>
        </p:nvSpPr>
        <p:spPr bwMode="auto">
          <a:xfrm>
            <a:off x="1182688" y="2017713"/>
            <a:ext cx="7772400" cy="40020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lnSpc>
                <a:spcPct val="90000"/>
              </a:lnSpc>
            </a:pPr>
            <a:r>
              <a:rPr lang="zh-CN" altLang="en-US" b="1" dirty="0" smtClean="0">
                <a:latin typeface="楷体_GB2312" pitchFamily="49" charset="-122"/>
              </a:rPr>
              <a:t>数据表示 </a:t>
            </a:r>
          </a:p>
          <a:p>
            <a:pPr eaLnBrk="1" hangingPunct="1">
              <a:lnSpc>
                <a:spcPct val="90000"/>
              </a:lnSpc>
            </a:pPr>
            <a:endParaRPr lang="zh-CN" altLang="en-US" b="1" dirty="0" smtClean="0">
              <a:latin typeface="楷体_GB2312" pitchFamily="49" charset="-122"/>
            </a:endParaRPr>
          </a:p>
          <a:p>
            <a:pPr eaLnBrk="1" hangingPunct="1">
              <a:lnSpc>
                <a:spcPct val="90000"/>
              </a:lnSpc>
            </a:pPr>
            <a:r>
              <a:rPr lang="zh-CN" altLang="en-US" b="1" dirty="0" smtClean="0">
                <a:solidFill>
                  <a:srgbClr val="0000FF"/>
                </a:solidFill>
                <a:latin typeface="楷体_GB2312" pitchFamily="49" charset="-122"/>
              </a:rPr>
              <a:t>寻址方式 </a:t>
            </a:r>
          </a:p>
          <a:p>
            <a:pPr eaLnBrk="1" hangingPunct="1">
              <a:lnSpc>
                <a:spcPct val="90000"/>
              </a:lnSpc>
            </a:pPr>
            <a:endParaRPr lang="zh-CN" altLang="en-US" b="1" dirty="0" smtClean="0">
              <a:solidFill>
                <a:srgbClr val="0000FF"/>
              </a:solidFill>
              <a:latin typeface="楷体_GB2312" pitchFamily="49" charset="-122"/>
            </a:endParaRPr>
          </a:p>
          <a:p>
            <a:pPr eaLnBrk="1" hangingPunct="1">
              <a:lnSpc>
                <a:spcPct val="90000"/>
              </a:lnSpc>
            </a:pPr>
            <a:r>
              <a:rPr lang="zh-CN" altLang="en-US" b="1" dirty="0" smtClean="0">
                <a:solidFill>
                  <a:srgbClr val="0000FF"/>
                </a:solidFill>
                <a:latin typeface="楷体_GB2312" pitchFamily="49" charset="-122"/>
              </a:rPr>
              <a:t>指令系统的设计和优化</a:t>
            </a:r>
          </a:p>
          <a:p>
            <a:pPr eaLnBrk="1" hangingPunct="1">
              <a:lnSpc>
                <a:spcPct val="90000"/>
              </a:lnSpc>
            </a:pPr>
            <a:endParaRPr lang="zh-CN" altLang="en-US" b="1" dirty="0" smtClean="0">
              <a:solidFill>
                <a:srgbClr val="0000FF"/>
              </a:solidFill>
              <a:latin typeface="楷体_GB2312" pitchFamily="49" charset="-122"/>
            </a:endParaRPr>
          </a:p>
          <a:p>
            <a:pPr eaLnBrk="1" hangingPunct="1">
              <a:lnSpc>
                <a:spcPct val="90000"/>
              </a:lnSpc>
            </a:pPr>
            <a:r>
              <a:rPr lang="zh-CN" altLang="en-US" b="1" dirty="0" smtClean="0">
                <a:solidFill>
                  <a:srgbClr val="0000FF"/>
                </a:solidFill>
                <a:latin typeface="楷体_GB2312" pitchFamily="49" charset="-122"/>
              </a:rPr>
              <a:t>指令系统的发展和改进</a:t>
            </a:r>
          </a:p>
        </p:txBody>
      </p:sp>
    </p:spTree>
    <p:extLst>
      <p:ext uri="{BB962C8B-B14F-4D97-AF65-F5344CB8AC3E}">
        <p14:creationId xmlns:p14="http://schemas.microsoft.com/office/powerpoint/2010/main" val="3143205799"/>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idx="1"/>
          </p:nvPr>
        </p:nvSpPr>
        <p:spPr bwMode="auto">
          <a:xfrm>
            <a:off x="457200" y="1600200"/>
            <a:ext cx="8229600" cy="1300163"/>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2800" b="1" smtClean="0">
                <a:solidFill>
                  <a:schemeClr val="tx2"/>
                </a:solidFill>
              </a:rPr>
              <a:t>改进操作码编码方式</a:t>
            </a:r>
            <a:r>
              <a:rPr lang="zh-CN" altLang="en-US" sz="2800" b="1" smtClean="0"/>
              <a:t>能够节省程序存储空间</a:t>
            </a:r>
          </a:p>
          <a:p>
            <a:pPr lvl="1"/>
            <a:r>
              <a:rPr lang="zh-CN" altLang="en-US" sz="2400" b="1" smtClean="0"/>
              <a:t>例如：</a:t>
            </a:r>
            <a:r>
              <a:rPr lang="en-US" altLang="zh-CN" sz="2400" b="1" smtClean="0"/>
              <a:t>Burroughs</a:t>
            </a:r>
            <a:r>
              <a:rPr lang="zh-CN" altLang="en-US" sz="2400" b="1" smtClean="0"/>
              <a:t>公司的</a:t>
            </a:r>
            <a:r>
              <a:rPr lang="en-US" altLang="zh-CN" sz="2400" b="1" smtClean="0"/>
              <a:t>B-1700</a:t>
            </a:r>
            <a:r>
              <a:rPr lang="zh-CN" altLang="en-US" sz="2400" b="1" smtClean="0"/>
              <a:t>机</a:t>
            </a:r>
          </a:p>
        </p:txBody>
      </p:sp>
      <p:grpSp>
        <p:nvGrpSpPr>
          <p:cNvPr id="15363" name="Group 3"/>
          <p:cNvGrpSpPr>
            <a:grpSpLocks/>
          </p:cNvGrpSpPr>
          <p:nvPr/>
        </p:nvGrpSpPr>
        <p:grpSpPr bwMode="auto">
          <a:xfrm>
            <a:off x="539750" y="3429000"/>
            <a:ext cx="7969250" cy="2592388"/>
            <a:chOff x="719" y="2351"/>
            <a:chExt cx="4418" cy="1154"/>
          </a:xfrm>
        </p:grpSpPr>
        <p:sp>
          <p:nvSpPr>
            <p:cNvPr id="15364" name="Rectangle 4"/>
            <p:cNvSpPr>
              <a:spLocks noChangeArrowheads="1"/>
            </p:cNvSpPr>
            <p:nvPr/>
          </p:nvSpPr>
          <p:spPr bwMode="auto">
            <a:xfrm>
              <a:off x="719" y="2351"/>
              <a:ext cx="1616" cy="421"/>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操作码</a:t>
              </a:r>
            </a:p>
            <a:p>
              <a:pPr algn="ctr" eaLnBrk="1" hangingPunct="1">
                <a:lnSpc>
                  <a:spcPct val="80000"/>
                </a:lnSpc>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编码方式</a:t>
              </a:r>
            </a:p>
          </p:txBody>
        </p:sp>
        <p:sp>
          <p:nvSpPr>
            <p:cNvPr id="15365" name="Rectangle 5"/>
            <p:cNvSpPr>
              <a:spLocks noChangeArrowheads="1"/>
            </p:cNvSpPr>
            <p:nvPr/>
          </p:nvSpPr>
          <p:spPr bwMode="auto">
            <a:xfrm>
              <a:off x="2333" y="2351"/>
              <a:ext cx="2082" cy="421"/>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整个操作系统所用</a:t>
              </a:r>
            </a:p>
            <a:p>
              <a:pPr algn="ctr" eaLnBrk="1" hangingPunct="1">
                <a:lnSpc>
                  <a:spcPct val="80000"/>
                </a:lnSpc>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指令的操作码总位数</a:t>
              </a:r>
            </a:p>
          </p:txBody>
        </p:sp>
        <p:sp>
          <p:nvSpPr>
            <p:cNvPr id="15366" name="Rectangle 6"/>
            <p:cNvSpPr>
              <a:spLocks noChangeArrowheads="1"/>
            </p:cNvSpPr>
            <p:nvPr/>
          </p:nvSpPr>
          <p:spPr bwMode="auto">
            <a:xfrm>
              <a:off x="4413" y="2351"/>
              <a:ext cx="724" cy="421"/>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改进的</a:t>
              </a:r>
            </a:p>
            <a:p>
              <a:pPr algn="ctr" eaLnBrk="1" hangingPunct="1">
                <a:lnSpc>
                  <a:spcPct val="80000"/>
                </a:lnSpc>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百分比</a:t>
              </a:r>
            </a:p>
          </p:txBody>
        </p:sp>
        <p:sp>
          <p:nvSpPr>
            <p:cNvPr id="15367" name="Rectangle 7"/>
            <p:cNvSpPr>
              <a:spLocks noChangeArrowheads="1"/>
            </p:cNvSpPr>
            <p:nvPr/>
          </p:nvSpPr>
          <p:spPr bwMode="auto">
            <a:xfrm>
              <a:off x="719" y="2770"/>
              <a:ext cx="1616" cy="246"/>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8</a:t>
              </a:r>
              <a:r>
                <a:rPr lang="zh-CN" altLang="en-US" b="1">
                  <a:solidFill>
                    <a:schemeClr val="tx2"/>
                  </a:solidFill>
                  <a:latin typeface="Book Antiqua" panose="02040602050305030304" pitchFamily="18" charset="0"/>
                  <a:ea typeface="楷体_GB2312" pitchFamily="49" charset="-122"/>
                </a:rPr>
                <a:t>位定长编码</a:t>
              </a:r>
            </a:p>
          </p:txBody>
        </p:sp>
        <p:sp>
          <p:nvSpPr>
            <p:cNvPr id="15368" name="Rectangle 8"/>
            <p:cNvSpPr>
              <a:spLocks noChangeArrowheads="1"/>
            </p:cNvSpPr>
            <p:nvPr/>
          </p:nvSpPr>
          <p:spPr bwMode="auto">
            <a:xfrm>
              <a:off x="719" y="3014"/>
              <a:ext cx="1616" cy="247"/>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4-6-10</a:t>
              </a:r>
              <a:r>
                <a:rPr lang="zh-CN" altLang="en-US" b="1">
                  <a:solidFill>
                    <a:schemeClr val="tx2"/>
                  </a:solidFill>
                  <a:latin typeface="Book Antiqua" panose="02040602050305030304" pitchFamily="18" charset="0"/>
                  <a:ea typeface="楷体_GB2312" pitchFamily="49" charset="-122"/>
                </a:rPr>
                <a:t>扩展编码</a:t>
              </a:r>
            </a:p>
          </p:txBody>
        </p:sp>
        <p:sp>
          <p:nvSpPr>
            <p:cNvPr id="15369" name="Rectangle 9"/>
            <p:cNvSpPr>
              <a:spLocks noChangeArrowheads="1"/>
            </p:cNvSpPr>
            <p:nvPr/>
          </p:nvSpPr>
          <p:spPr bwMode="auto">
            <a:xfrm>
              <a:off x="719" y="3259"/>
              <a:ext cx="1616" cy="246"/>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Huffman</a:t>
              </a:r>
              <a:r>
                <a:rPr lang="zh-CN" altLang="en-US" b="1">
                  <a:solidFill>
                    <a:schemeClr val="tx2"/>
                  </a:solidFill>
                  <a:latin typeface="Book Antiqua" panose="02040602050305030304" pitchFamily="18" charset="0"/>
                  <a:ea typeface="楷体_GB2312" pitchFamily="49" charset="-122"/>
                </a:rPr>
                <a:t>编码</a:t>
              </a:r>
            </a:p>
          </p:txBody>
        </p:sp>
        <p:sp>
          <p:nvSpPr>
            <p:cNvPr id="15370" name="Rectangle 10"/>
            <p:cNvSpPr>
              <a:spLocks noChangeArrowheads="1"/>
            </p:cNvSpPr>
            <p:nvPr/>
          </p:nvSpPr>
          <p:spPr bwMode="auto">
            <a:xfrm>
              <a:off x="2333" y="2770"/>
              <a:ext cx="2082" cy="246"/>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301,248</a:t>
              </a:r>
            </a:p>
          </p:txBody>
        </p:sp>
        <p:sp>
          <p:nvSpPr>
            <p:cNvPr id="15371" name="Rectangle 11"/>
            <p:cNvSpPr>
              <a:spLocks noChangeArrowheads="1"/>
            </p:cNvSpPr>
            <p:nvPr/>
          </p:nvSpPr>
          <p:spPr bwMode="auto">
            <a:xfrm>
              <a:off x="2333" y="3014"/>
              <a:ext cx="2082" cy="247"/>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184,966</a:t>
              </a:r>
            </a:p>
          </p:txBody>
        </p:sp>
        <p:sp>
          <p:nvSpPr>
            <p:cNvPr id="15372" name="Rectangle 12"/>
            <p:cNvSpPr>
              <a:spLocks noChangeArrowheads="1"/>
            </p:cNvSpPr>
            <p:nvPr/>
          </p:nvSpPr>
          <p:spPr bwMode="auto">
            <a:xfrm>
              <a:off x="2333" y="3259"/>
              <a:ext cx="2082" cy="246"/>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172,346</a:t>
              </a:r>
            </a:p>
          </p:txBody>
        </p:sp>
        <p:sp>
          <p:nvSpPr>
            <p:cNvPr id="15373" name="Rectangle 13"/>
            <p:cNvSpPr>
              <a:spLocks noChangeArrowheads="1"/>
            </p:cNvSpPr>
            <p:nvPr/>
          </p:nvSpPr>
          <p:spPr bwMode="auto">
            <a:xfrm>
              <a:off x="4413" y="2770"/>
              <a:ext cx="724" cy="246"/>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0</a:t>
              </a:r>
            </a:p>
          </p:txBody>
        </p:sp>
        <p:sp>
          <p:nvSpPr>
            <p:cNvPr id="15374" name="Rectangle 14"/>
            <p:cNvSpPr>
              <a:spLocks noChangeArrowheads="1"/>
            </p:cNvSpPr>
            <p:nvPr/>
          </p:nvSpPr>
          <p:spPr bwMode="auto">
            <a:xfrm>
              <a:off x="4413" y="3014"/>
              <a:ext cx="724" cy="247"/>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39</a:t>
              </a:r>
              <a:r>
                <a:rPr lang="zh-CN" altLang="en-US" b="1">
                  <a:solidFill>
                    <a:schemeClr val="tx2"/>
                  </a:solidFill>
                  <a:latin typeface="Book Antiqua" panose="02040602050305030304" pitchFamily="18" charset="0"/>
                  <a:ea typeface="楷体_GB2312" pitchFamily="49" charset="-122"/>
                </a:rPr>
                <a:t>％</a:t>
              </a:r>
            </a:p>
          </p:txBody>
        </p:sp>
        <p:sp>
          <p:nvSpPr>
            <p:cNvPr id="15375" name="Rectangle 15"/>
            <p:cNvSpPr>
              <a:spLocks noChangeArrowheads="1"/>
            </p:cNvSpPr>
            <p:nvPr/>
          </p:nvSpPr>
          <p:spPr bwMode="auto">
            <a:xfrm>
              <a:off x="4413" y="3259"/>
              <a:ext cx="724" cy="246"/>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71438" tIns="36513" rIns="71438"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43</a:t>
              </a:r>
              <a:r>
                <a:rPr lang="zh-CN" altLang="en-US" b="1">
                  <a:solidFill>
                    <a:schemeClr val="tx2"/>
                  </a:solidFill>
                  <a:latin typeface="Book Antiqua" panose="02040602050305030304" pitchFamily="18" charset="0"/>
                  <a:ea typeface="楷体_GB2312" pitchFamily="49" charset="-122"/>
                </a:rPr>
                <a:t>％</a:t>
              </a:r>
            </a:p>
          </p:txBody>
        </p:sp>
      </p:grpSp>
    </p:spTree>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t>哈夫曼（</a:t>
            </a:r>
            <a:r>
              <a:rPr lang="en-US" altLang="zh-CN" b="1" smtClean="0"/>
              <a:t>Huffman</a:t>
            </a:r>
            <a:r>
              <a:rPr lang="zh-CN" altLang="en-US" b="1" smtClean="0"/>
              <a:t>）压缩</a:t>
            </a:r>
          </a:p>
        </p:txBody>
      </p:sp>
      <p:sp>
        <p:nvSpPr>
          <p:cNvPr id="16387"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buFont typeface="Wingdings" panose="05000000000000000000" pitchFamily="2" charset="2"/>
              <a:buNone/>
            </a:pPr>
            <a:r>
              <a:rPr lang="zh-CN" altLang="en-US" b="1" smtClean="0">
                <a:latin typeface="Times New Roman" panose="02020603050405020304" pitchFamily="18" charset="0"/>
              </a:rPr>
              <a:t>   当各种事件发生的概率不均等时，采用优化技术对发生概率最高的事件用最短的位数（时间）来表示（处理），而对出现概率较低的允许用较长的位数（时间）来表示（处理），以达到平均位数减少的目的。</a:t>
            </a:r>
          </a:p>
          <a:p>
            <a:pPr lvl="1"/>
            <a:r>
              <a:rPr lang="zh-CN" altLang="en-US" b="1" smtClean="0">
                <a:latin typeface="Times New Roman" panose="02020603050405020304" pitchFamily="18" charset="0"/>
              </a:rPr>
              <a:t>用于代码压缩、程序压缩、空间压缩和时间压缩</a:t>
            </a:r>
            <a:r>
              <a:rPr lang="zh-CN" altLang="en-US" b="1" smtClean="0"/>
              <a:t> </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mtClean="0"/>
              <a:t>操作码的优化表示 </a:t>
            </a:r>
          </a:p>
        </p:txBody>
      </p:sp>
      <p:sp>
        <p:nvSpPr>
          <p:cNvPr id="17411"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solidFill>
                  <a:srgbClr val="0000FF"/>
                </a:solidFill>
                <a:latin typeface="Times New Roman" panose="02020603050405020304" pitchFamily="18" charset="0"/>
              </a:rPr>
              <a:t>信息源熵</a:t>
            </a:r>
            <a:r>
              <a:rPr lang="zh-CN" altLang="en-US" b="1" smtClean="0">
                <a:latin typeface="Times New Roman" panose="02020603050405020304" pitchFamily="18" charset="0"/>
              </a:rPr>
              <a:t>：信息源包含的平均信息量。</a:t>
            </a:r>
            <a:r>
              <a:rPr lang="zh-CN" altLang="en-US" b="1" smtClean="0"/>
              <a:t> </a:t>
            </a:r>
          </a:p>
          <a:p>
            <a:endParaRPr lang="zh-CN" altLang="en-US" b="1" smtClean="0">
              <a:latin typeface="Times New Roman" panose="02020603050405020304" pitchFamily="18" charset="0"/>
            </a:endParaRPr>
          </a:p>
          <a:p>
            <a:endParaRPr lang="zh-CN" altLang="en-US" b="1" smtClean="0">
              <a:latin typeface="Times New Roman" panose="02020603050405020304" pitchFamily="18" charset="0"/>
            </a:endParaRPr>
          </a:p>
          <a:p>
            <a:r>
              <a:rPr lang="zh-CN" altLang="en-US" b="1" smtClean="0">
                <a:latin typeface="Times New Roman" panose="02020603050405020304" pitchFamily="18" charset="0"/>
              </a:rPr>
              <a:t>信息冗余量：</a:t>
            </a:r>
            <a:r>
              <a:rPr lang="zh-CN" altLang="en-US" b="1" smtClean="0"/>
              <a:t> </a:t>
            </a:r>
          </a:p>
        </p:txBody>
      </p:sp>
      <p:graphicFrame>
        <p:nvGraphicFramePr>
          <p:cNvPr id="17412" name="Object 4"/>
          <p:cNvGraphicFramePr>
            <a:graphicFrameLocks/>
          </p:cNvGraphicFramePr>
          <p:nvPr/>
        </p:nvGraphicFramePr>
        <p:xfrm>
          <a:off x="3019425" y="2760663"/>
          <a:ext cx="3105150" cy="668337"/>
        </p:xfrm>
        <a:graphic>
          <a:graphicData uri="http://schemas.openxmlformats.org/presentationml/2006/ole">
            <mc:AlternateContent xmlns:mc="http://schemas.openxmlformats.org/markup-compatibility/2006">
              <mc:Choice xmlns:v="urn:schemas-microsoft-com:vml" Requires="v">
                <p:oleObj spid="_x0000_s17438" r:id="rId3" imgW="1180076" imgH="253780" progId="Equation.3">
                  <p:embed/>
                </p:oleObj>
              </mc:Choice>
              <mc:Fallback>
                <p:oleObj r:id="rId3" imgW="1180076" imgH="253780" progId="Equation.3">
                  <p:embed/>
                  <p:pic>
                    <p:nvPicPr>
                      <p:cNvPr id="0" name="Object 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19425" y="2760663"/>
                        <a:ext cx="3105150" cy="668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graphicFrame>
        <p:nvGraphicFramePr>
          <p:cNvPr id="17413" name="Object 5"/>
          <p:cNvGraphicFramePr>
            <a:graphicFrameLocks/>
          </p:cNvGraphicFramePr>
          <p:nvPr/>
        </p:nvGraphicFramePr>
        <p:xfrm>
          <a:off x="2362200" y="4419600"/>
          <a:ext cx="5054600" cy="1143000"/>
        </p:xfrm>
        <a:graphic>
          <a:graphicData uri="http://schemas.openxmlformats.org/presentationml/2006/ole">
            <mc:AlternateContent xmlns:mc="http://schemas.openxmlformats.org/markup-compatibility/2006">
              <mc:Choice xmlns:v="urn:schemas-microsoft-com:vml" Requires="v">
                <p:oleObj spid="_x0000_s17439" r:id="rId5" imgW="1854200" imgH="419100" progId="Equation.3">
                  <p:embed/>
                </p:oleObj>
              </mc:Choice>
              <mc:Fallback>
                <p:oleObj r:id="rId5" imgW="1854200" imgH="419100" progId="Equation.3">
                  <p:embed/>
                  <p:pic>
                    <p:nvPicPr>
                      <p:cNvPr id="0" name="Object 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62200" y="4419600"/>
                        <a:ext cx="5054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t>举例</a:t>
            </a:r>
            <a:r>
              <a:rPr lang="zh-CN" altLang="en-US" smtClean="0"/>
              <a:t> </a:t>
            </a:r>
          </a:p>
        </p:txBody>
      </p:sp>
      <p:sp>
        <p:nvSpPr>
          <p:cNvPr id="18435"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t>七条指令，频度如下</a:t>
            </a:r>
          </a:p>
          <a:p>
            <a:pPr>
              <a:buFont typeface="Wingdings" panose="05000000000000000000" pitchFamily="2" charset="2"/>
              <a:buNone/>
            </a:pPr>
            <a:r>
              <a:rPr lang="zh-CN" altLang="en-US" b="1" smtClean="0"/>
              <a:t> </a:t>
            </a:r>
            <a:r>
              <a:rPr lang="en-US" altLang="zh-CN" b="1" smtClean="0"/>
              <a:t>I1    I2    I3     I4     I5      I6     I7</a:t>
            </a:r>
          </a:p>
          <a:p>
            <a:pPr>
              <a:buFont typeface="Wingdings" panose="05000000000000000000" pitchFamily="2" charset="2"/>
              <a:buNone/>
            </a:pPr>
            <a:r>
              <a:rPr lang="en-US" altLang="zh-CN" b="1" smtClean="0"/>
              <a:t>0.4  0.3  0.15  0.05  0.04  0.03  0.03</a:t>
            </a:r>
          </a:p>
          <a:p>
            <a:pPr>
              <a:buFont typeface="Wingdings" panose="05000000000000000000" pitchFamily="2" charset="2"/>
              <a:buNone/>
            </a:pPr>
            <a:r>
              <a:rPr lang="en-US" altLang="zh-CN" b="1" smtClean="0"/>
              <a:t>  </a:t>
            </a:r>
          </a:p>
          <a:p>
            <a:pPr>
              <a:buFont typeface="Wingdings" panose="05000000000000000000" pitchFamily="2" charset="2"/>
              <a:buNone/>
            </a:pPr>
            <a:r>
              <a:rPr lang="en-US" altLang="zh-CN" b="1" smtClean="0">
                <a:latin typeface="Times New Roman" panose="02020603050405020304" pitchFamily="18" charset="0"/>
              </a:rPr>
              <a:t>               </a:t>
            </a:r>
            <a:r>
              <a:rPr lang="zh-CN" altLang="en-US" b="1" smtClean="0">
                <a:latin typeface="Times New Roman" panose="02020603050405020304" pitchFamily="18" charset="0"/>
              </a:rPr>
              <a:t>信息源</a:t>
            </a:r>
            <a:r>
              <a:rPr lang="zh-CN" altLang="en-US" b="1" smtClean="0"/>
              <a:t>熵</a:t>
            </a:r>
            <a:r>
              <a:rPr lang="en-US" altLang="zh-CN" b="1" smtClean="0"/>
              <a:t>H=2.17 </a:t>
            </a:r>
          </a:p>
          <a:p>
            <a:pPr>
              <a:buFont typeface="Wingdings" panose="05000000000000000000" pitchFamily="2" charset="2"/>
              <a:buNone/>
            </a:pPr>
            <a:r>
              <a:rPr lang="en-US" altLang="zh-CN" b="1" smtClean="0">
                <a:latin typeface="Times New Roman" panose="02020603050405020304" pitchFamily="18" charset="0"/>
              </a:rPr>
              <a:t>             </a:t>
            </a:r>
            <a:r>
              <a:rPr lang="zh-CN" altLang="en-US" b="1" smtClean="0">
                <a:latin typeface="Times New Roman" panose="02020603050405020304" pitchFamily="18" charset="0"/>
              </a:rPr>
              <a:t>用三位编码：</a:t>
            </a:r>
          </a:p>
          <a:p>
            <a:pPr>
              <a:buFont typeface="Wingdings" panose="05000000000000000000" pitchFamily="2" charset="2"/>
              <a:buNone/>
            </a:pPr>
            <a:r>
              <a:rPr lang="en-US" altLang="zh-CN" b="1" smtClean="0">
                <a:latin typeface="Times New Roman" panose="02020603050405020304" pitchFamily="18" charset="0"/>
              </a:rPr>
              <a:t>              </a:t>
            </a:r>
            <a:r>
              <a:rPr lang="zh-CN" altLang="en-US" b="1" smtClean="0">
                <a:latin typeface="Times New Roman" panose="02020603050405020304" pitchFamily="18" charset="0"/>
              </a:rPr>
              <a:t>信息冗余量</a:t>
            </a:r>
            <a:r>
              <a:rPr lang="en-US" altLang="zh-CN" b="1" smtClean="0">
                <a:latin typeface="Times New Roman" panose="02020603050405020304" pitchFamily="18" charset="0"/>
              </a:rPr>
              <a:t>=0.28=28%</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p:cNvGrpSpPr>
          <p:nvPr/>
        </p:nvGrpSpPr>
        <p:grpSpPr bwMode="auto">
          <a:xfrm>
            <a:off x="381000" y="762000"/>
            <a:ext cx="8382000" cy="3744913"/>
            <a:chOff x="336" y="768"/>
            <a:chExt cx="5088" cy="3017"/>
          </a:xfrm>
        </p:grpSpPr>
        <p:sp>
          <p:nvSpPr>
            <p:cNvPr id="19461" name="Rectangle 3"/>
            <p:cNvSpPr>
              <a:spLocks noChangeArrowheads="1"/>
            </p:cNvSpPr>
            <p:nvPr/>
          </p:nvSpPr>
          <p:spPr bwMode="auto">
            <a:xfrm>
              <a:off x="2880" y="816"/>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endParaRPr lang="zh-CN" altLang="en-US" sz="2000" b="1"/>
            </a:p>
          </p:txBody>
        </p:sp>
        <p:sp>
          <p:nvSpPr>
            <p:cNvPr id="19462" name="Text Box 4"/>
            <p:cNvSpPr txBox="1">
              <a:spLocks noChangeArrowheads="1"/>
            </p:cNvSpPr>
            <p:nvPr/>
          </p:nvSpPr>
          <p:spPr bwMode="auto">
            <a:xfrm>
              <a:off x="2916" y="768"/>
              <a:ext cx="38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1.00</a:t>
              </a:r>
            </a:p>
          </p:txBody>
        </p:sp>
        <p:sp>
          <p:nvSpPr>
            <p:cNvPr id="19463" name="Rectangle 5"/>
            <p:cNvSpPr>
              <a:spLocks noChangeArrowheads="1"/>
            </p:cNvSpPr>
            <p:nvPr/>
          </p:nvSpPr>
          <p:spPr bwMode="auto">
            <a:xfrm>
              <a:off x="2352" y="1296"/>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endParaRPr lang="zh-CN" altLang="en-US" sz="2000" b="1"/>
            </a:p>
          </p:txBody>
        </p:sp>
        <p:sp>
          <p:nvSpPr>
            <p:cNvPr id="19464" name="Rectangle 6"/>
            <p:cNvSpPr>
              <a:spLocks noChangeArrowheads="1"/>
            </p:cNvSpPr>
            <p:nvPr/>
          </p:nvSpPr>
          <p:spPr bwMode="auto">
            <a:xfrm>
              <a:off x="3984" y="3072"/>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endParaRPr lang="zh-CN" altLang="en-US" sz="2000" b="1"/>
            </a:p>
          </p:txBody>
        </p:sp>
        <p:sp>
          <p:nvSpPr>
            <p:cNvPr id="19465" name="Rectangle 7"/>
            <p:cNvSpPr>
              <a:spLocks noChangeArrowheads="1"/>
            </p:cNvSpPr>
            <p:nvPr/>
          </p:nvSpPr>
          <p:spPr bwMode="auto">
            <a:xfrm>
              <a:off x="1680" y="3072"/>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endParaRPr lang="zh-CN" altLang="en-US" sz="2000" b="1"/>
            </a:p>
          </p:txBody>
        </p:sp>
        <p:sp>
          <p:nvSpPr>
            <p:cNvPr id="19466" name="Rectangle 8"/>
            <p:cNvSpPr>
              <a:spLocks noChangeArrowheads="1"/>
            </p:cNvSpPr>
            <p:nvPr/>
          </p:nvSpPr>
          <p:spPr bwMode="auto">
            <a:xfrm>
              <a:off x="1104" y="3072"/>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endParaRPr lang="zh-CN" altLang="en-US" sz="2000" b="1"/>
            </a:p>
          </p:txBody>
        </p:sp>
        <p:sp>
          <p:nvSpPr>
            <p:cNvPr id="19467" name="Rectangle 9"/>
            <p:cNvSpPr>
              <a:spLocks noChangeArrowheads="1"/>
            </p:cNvSpPr>
            <p:nvPr/>
          </p:nvSpPr>
          <p:spPr bwMode="auto">
            <a:xfrm>
              <a:off x="864" y="2592"/>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endParaRPr lang="zh-CN" altLang="en-US" sz="2000" b="1"/>
            </a:p>
          </p:txBody>
        </p:sp>
        <p:sp>
          <p:nvSpPr>
            <p:cNvPr id="19468" name="Rectangle 10"/>
            <p:cNvSpPr>
              <a:spLocks noChangeArrowheads="1"/>
            </p:cNvSpPr>
            <p:nvPr/>
          </p:nvSpPr>
          <p:spPr bwMode="auto">
            <a:xfrm>
              <a:off x="1440" y="2160"/>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endParaRPr lang="zh-CN" altLang="en-US" sz="2000" b="1"/>
            </a:p>
          </p:txBody>
        </p:sp>
        <p:sp>
          <p:nvSpPr>
            <p:cNvPr id="19469" name="Rectangle 11"/>
            <p:cNvSpPr>
              <a:spLocks noChangeArrowheads="1"/>
            </p:cNvSpPr>
            <p:nvPr/>
          </p:nvSpPr>
          <p:spPr bwMode="auto">
            <a:xfrm>
              <a:off x="3072" y="3072"/>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endParaRPr lang="zh-CN" altLang="en-US" sz="2000" b="1"/>
            </a:p>
          </p:txBody>
        </p:sp>
        <p:sp>
          <p:nvSpPr>
            <p:cNvPr id="19470" name="Rectangle 12"/>
            <p:cNvSpPr>
              <a:spLocks noChangeArrowheads="1"/>
            </p:cNvSpPr>
            <p:nvPr/>
          </p:nvSpPr>
          <p:spPr bwMode="auto">
            <a:xfrm>
              <a:off x="1872" y="1728"/>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endParaRPr lang="zh-CN" altLang="en-US" sz="2000" b="1"/>
            </a:p>
          </p:txBody>
        </p:sp>
        <p:sp>
          <p:nvSpPr>
            <p:cNvPr id="19471" name="Rectangle 13"/>
            <p:cNvSpPr>
              <a:spLocks noChangeArrowheads="1"/>
            </p:cNvSpPr>
            <p:nvPr/>
          </p:nvSpPr>
          <p:spPr bwMode="auto">
            <a:xfrm>
              <a:off x="2304" y="3072"/>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endParaRPr lang="zh-CN" altLang="en-US" sz="2000" b="1"/>
            </a:p>
          </p:txBody>
        </p:sp>
        <p:sp>
          <p:nvSpPr>
            <p:cNvPr id="19472" name="Rectangle 14"/>
            <p:cNvSpPr>
              <a:spLocks noChangeArrowheads="1"/>
            </p:cNvSpPr>
            <p:nvPr/>
          </p:nvSpPr>
          <p:spPr bwMode="auto">
            <a:xfrm>
              <a:off x="4944" y="3072"/>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endParaRPr lang="zh-CN" altLang="en-US" sz="2000" b="1"/>
            </a:p>
          </p:txBody>
        </p:sp>
        <p:sp>
          <p:nvSpPr>
            <p:cNvPr id="19473" name="Rectangle 15"/>
            <p:cNvSpPr>
              <a:spLocks noChangeArrowheads="1"/>
            </p:cNvSpPr>
            <p:nvPr/>
          </p:nvSpPr>
          <p:spPr bwMode="auto">
            <a:xfrm>
              <a:off x="1920" y="2592"/>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endParaRPr lang="zh-CN" altLang="en-US" sz="2000" b="1"/>
            </a:p>
          </p:txBody>
        </p:sp>
        <p:sp>
          <p:nvSpPr>
            <p:cNvPr id="19474" name="Rectangle 16"/>
            <p:cNvSpPr>
              <a:spLocks noChangeArrowheads="1"/>
            </p:cNvSpPr>
            <p:nvPr/>
          </p:nvSpPr>
          <p:spPr bwMode="auto">
            <a:xfrm>
              <a:off x="432" y="3072"/>
              <a:ext cx="480" cy="192"/>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endParaRPr lang="zh-CN" altLang="en-US" sz="2000" b="1"/>
            </a:p>
          </p:txBody>
        </p:sp>
        <p:sp>
          <p:nvSpPr>
            <p:cNvPr id="19475" name="Line 17"/>
            <p:cNvSpPr>
              <a:spLocks noChangeShapeType="1"/>
            </p:cNvSpPr>
            <p:nvPr/>
          </p:nvSpPr>
          <p:spPr bwMode="auto">
            <a:xfrm flipH="1">
              <a:off x="2736" y="1008"/>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6" name="Line 18"/>
            <p:cNvSpPr>
              <a:spLocks noChangeShapeType="1"/>
            </p:cNvSpPr>
            <p:nvPr/>
          </p:nvSpPr>
          <p:spPr bwMode="auto">
            <a:xfrm flipH="1">
              <a:off x="2208" y="1488"/>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7" name="Line 19"/>
            <p:cNvSpPr>
              <a:spLocks noChangeShapeType="1"/>
            </p:cNvSpPr>
            <p:nvPr/>
          </p:nvSpPr>
          <p:spPr bwMode="auto">
            <a:xfrm flipH="1">
              <a:off x="1728" y="1920"/>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8" name="Line 20"/>
            <p:cNvSpPr>
              <a:spLocks noChangeShapeType="1"/>
            </p:cNvSpPr>
            <p:nvPr/>
          </p:nvSpPr>
          <p:spPr bwMode="auto">
            <a:xfrm flipH="1">
              <a:off x="1248" y="2352"/>
              <a:ext cx="288"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79" name="Line 21"/>
            <p:cNvSpPr>
              <a:spLocks noChangeShapeType="1"/>
            </p:cNvSpPr>
            <p:nvPr/>
          </p:nvSpPr>
          <p:spPr bwMode="auto">
            <a:xfrm flipH="1">
              <a:off x="672" y="278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0" name="Line 22"/>
            <p:cNvSpPr>
              <a:spLocks noChangeShapeType="1"/>
            </p:cNvSpPr>
            <p:nvPr/>
          </p:nvSpPr>
          <p:spPr bwMode="auto">
            <a:xfrm>
              <a:off x="1152" y="2784"/>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1" name="Line 23"/>
            <p:cNvSpPr>
              <a:spLocks noChangeShapeType="1"/>
            </p:cNvSpPr>
            <p:nvPr/>
          </p:nvSpPr>
          <p:spPr bwMode="auto">
            <a:xfrm>
              <a:off x="2256" y="2784"/>
              <a:ext cx="288"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2" name="Line 24"/>
            <p:cNvSpPr>
              <a:spLocks noChangeShapeType="1"/>
            </p:cNvSpPr>
            <p:nvPr/>
          </p:nvSpPr>
          <p:spPr bwMode="auto">
            <a:xfrm flipH="1">
              <a:off x="1776" y="2784"/>
              <a:ext cx="336"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3" name="Line 25"/>
            <p:cNvSpPr>
              <a:spLocks noChangeShapeType="1"/>
            </p:cNvSpPr>
            <p:nvPr/>
          </p:nvSpPr>
          <p:spPr bwMode="auto">
            <a:xfrm>
              <a:off x="1824" y="2352"/>
              <a:ext cx="240" cy="24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4" name="Line 26"/>
            <p:cNvSpPr>
              <a:spLocks noChangeShapeType="1"/>
            </p:cNvSpPr>
            <p:nvPr/>
          </p:nvSpPr>
          <p:spPr bwMode="auto">
            <a:xfrm>
              <a:off x="2208" y="1920"/>
              <a:ext cx="1104"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5" name="Line 27"/>
            <p:cNvSpPr>
              <a:spLocks noChangeShapeType="1"/>
            </p:cNvSpPr>
            <p:nvPr/>
          </p:nvSpPr>
          <p:spPr bwMode="auto">
            <a:xfrm>
              <a:off x="2688" y="1488"/>
              <a:ext cx="1536" cy="158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6" name="Line 28"/>
            <p:cNvSpPr>
              <a:spLocks noChangeShapeType="1"/>
            </p:cNvSpPr>
            <p:nvPr/>
          </p:nvSpPr>
          <p:spPr bwMode="auto">
            <a:xfrm>
              <a:off x="3168" y="1008"/>
              <a:ext cx="2016" cy="206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19487" name="Text Box 29"/>
            <p:cNvSpPr txBox="1">
              <a:spLocks noChangeArrowheads="1"/>
            </p:cNvSpPr>
            <p:nvPr/>
          </p:nvSpPr>
          <p:spPr bwMode="auto">
            <a:xfrm>
              <a:off x="2390" y="1257"/>
              <a:ext cx="382"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0.60</a:t>
              </a:r>
            </a:p>
          </p:txBody>
        </p:sp>
        <p:sp>
          <p:nvSpPr>
            <p:cNvPr id="19488" name="Text Box 30"/>
            <p:cNvSpPr txBox="1">
              <a:spLocks noChangeArrowheads="1"/>
            </p:cNvSpPr>
            <p:nvPr/>
          </p:nvSpPr>
          <p:spPr bwMode="auto">
            <a:xfrm>
              <a:off x="1910" y="1689"/>
              <a:ext cx="38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0.30</a:t>
              </a:r>
            </a:p>
          </p:txBody>
        </p:sp>
        <p:sp>
          <p:nvSpPr>
            <p:cNvPr id="19489" name="Text Box 31"/>
            <p:cNvSpPr txBox="1">
              <a:spLocks noChangeArrowheads="1"/>
            </p:cNvSpPr>
            <p:nvPr/>
          </p:nvSpPr>
          <p:spPr bwMode="auto">
            <a:xfrm>
              <a:off x="1476" y="2121"/>
              <a:ext cx="38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0.15</a:t>
              </a:r>
            </a:p>
          </p:txBody>
        </p:sp>
        <p:sp>
          <p:nvSpPr>
            <p:cNvPr id="19490" name="Text Box 32"/>
            <p:cNvSpPr txBox="1">
              <a:spLocks noChangeArrowheads="1"/>
            </p:cNvSpPr>
            <p:nvPr/>
          </p:nvSpPr>
          <p:spPr bwMode="auto">
            <a:xfrm>
              <a:off x="900" y="2553"/>
              <a:ext cx="38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0.06</a:t>
              </a:r>
            </a:p>
          </p:txBody>
        </p:sp>
        <p:sp>
          <p:nvSpPr>
            <p:cNvPr id="19491" name="Text Box 33"/>
            <p:cNvSpPr txBox="1">
              <a:spLocks noChangeArrowheads="1"/>
            </p:cNvSpPr>
            <p:nvPr/>
          </p:nvSpPr>
          <p:spPr bwMode="auto">
            <a:xfrm>
              <a:off x="480" y="3033"/>
              <a:ext cx="38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0.03</a:t>
              </a:r>
            </a:p>
          </p:txBody>
        </p:sp>
        <p:sp>
          <p:nvSpPr>
            <p:cNvPr id="19492" name="Text Box 34"/>
            <p:cNvSpPr txBox="1">
              <a:spLocks noChangeArrowheads="1"/>
            </p:cNvSpPr>
            <p:nvPr/>
          </p:nvSpPr>
          <p:spPr bwMode="auto">
            <a:xfrm>
              <a:off x="1142" y="3033"/>
              <a:ext cx="38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0.03</a:t>
              </a:r>
            </a:p>
          </p:txBody>
        </p:sp>
        <p:sp>
          <p:nvSpPr>
            <p:cNvPr id="19493" name="Text Box 35"/>
            <p:cNvSpPr txBox="1">
              <a:spLocks noChangeArrowheads="1"/>
            </p:cNvSpPr>
            <p:nvPr/>
          </p:nvSpPr>
          <p:spPr bwMode="auto">
            <a:xfrm>
              <a:off x="1718" y="3033"/>
              <a:ext cx="38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0.04</a:t>
              </a:r>
            </a:p>
          </p:txBody>
        </p:sp>
        <p:sp>
          <p:nvSpPr>
            <p:cNvPr id="19494" name="Text Box 36"/>
            <p:cNvSpPr txBox="1">
              <a:spLocks noChangeArrowheads="1"/>
            </p:cNvSpPr>
            <p:nvPr/>
          </p:nvSpPr>
          <p:spPr bwMode="auto">
            <a:xfrm>
              <a:off x="2342" y="3033"/>
              <a:ext cx="38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0.05</a:t>
              </a:r>
            </a:p>
          </p:txBody>
        </p:sp>
        <p:sp>
          <p:nvSpPr>
            <p:cNvPr id="19495" name="Text Box 37"/>
            <p:cNvSpPr txBox="1">
              <a:spLocks noChangeArrowheads="1"/>
            </p:cNvSpPr>
            <p:nvPr/>
          </p:nvSpPr>
          <p:spPr bwMode="auto">
            <a:xfrm>
              <a:off x="3108" y="3033"/>
              <a:ext cx="382"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0.15</a:t>
              </a:r>
            </a:p>
          </p:txBody>
        </p:sp>
        <p:sp>
          <p:nvSpPr>
            <p:cNvPr id="19496" name="Text Box 38"/>
            <p:cNvSpPr txBox="1">
              <a:spLocks noChangeArrowheads="1"/>
            </p:cNvSpPr>
            <p:nvPr/>
          </p:nvSpPr>
          <p:spPr bwMode="auto">
            <a:xfrm>
              <a:off x="4032" y="3024"/>
              <a:ext cx="38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0.30</a:t>
              </a:r>
            </a:p>
          </p:txBody>
        </p:sp>
        <p:sp>
          <p:nvSpPr>
            <p:cNvPr id="19497" name="Text Box 39"/>
            <p:cNvSpPr txBox="1">
              <a:spLocks noChangeArrowheads="1"/>
            </p:cNvSpPr>
            <p:nvPr/>
          </p:nvSpPr>
          <p:spPr bwMode="auto">
            <a:xfrm>
              <a:off x="4982" y="3024"/>
              <a:ext cx="38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0.40</a:t>
              </a:r>
            </a:p>
          </p:txBody>
        </p:sp>
        <p:sp>
          <p:nvSpPr>
            <p:cNvPr id="19498" name="Text Box 40"/>
            <p:cNvSpPr txBox="1">
              <a:spLocks noChangeArrowheads="1"/>
            </p:cNvSpPr>
            <p:nvPr/>
          </p:nvSpPr>
          <p:spPr bwMode="auto">
            <a:xfrm>
              <a:off x="1958" y="2553"/>
              <a:ext cx="38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0.09</a:t>
              </a:r>
            </a:p>
          </p:txBody>
        </p:sp>
        <p:sp>
          <p:nvSpPr>
            <p:cNvPr id="19499" name="Text Box 41"/>
            <p:cNvSpPr txBox="1">
              <a:spLocks noChangeArrowheads="1"/>
            </p:cNvSpPr>
            <p:nvPr/>
          </p:nvSpPr>
          <p:spPr bwMode="auto">
            <a:xfrm>
              <a:off x="2684" y="1017"/>
              <a:ext cx="18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1</a:t>
              </a:r>
            </a:p>
          </p:txBody>
        </p:sp>
        <p:sp>
          <p:nvSpPr>
            <p:cNvPr id="19500" name="Text Box 42"/>
            <p:cNvSpPr txBox="1">
              <a:spLocks noChangeArrowheads="1"/>
            </p:cNvSpPr>
            <p:nvPr/>
          </p:nvSpPr>
          <p:spPr bwMode="auto">
            <a:xfrm>
              <a:off x="2156" y="1448"/>
              <a:ext cx="18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1</a:t>
              </a:r>
            </a:p>
          </p:txBody>
        </p:sp>
        <p:sp>
          <p:nvSpPr>
            <p:cNvPr id="19501" name="Text Box 43"/>
            <p:cNvSpPr txBox="1">
              <a:spLocks noChangeArrowheads="1"/>
            </p:cNvSpPr>
            <p:nvPr/>
          </p:nvSpPr>
          <p:spPr bwMode="auto">
            <a:xfrm>
              <a:off x="1676" y="1881"/>
              <a:ext cx="18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1</a:t>
              </a:r>
            </a:p>
          </p:txBody>
        </p:sp>
        <p:sp>
          <p:nvSpPr>
            <p:cNvPr id="19502" name="Text Box 44"/>
            <p:cNvSpPr txBox="1">
              <a:spLocks noChangeArrowheads="1"/>
            </p:cNvSpPr>
            <p:nvPr/>
          </p:nvSpPr>
          <p:spPr bwMode="auto">
            <a:xfrm>
              <a:off x="1152" y="2313"/>
              <a:ext cx="18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1</a:t>
              </a:r>
            </a:p>
          </p:txBody>
        </p:sp>
        <p:sp>
          <p:nvSpPr>
            <p:cNvPr id="19503" name="Text Box 45"/>
            <p:cNvSpPr txBox="1">
              <a:spLocks noChangeArrowheads="1"/>
            </p:cNvSpPr>
            <p:nvPr/>
          </p:nvSpPr>
          <p:spPr bwMode="auto">
            <a:xfrm>
              <a:off x="576" y="2793"/>
              <a:ext cx="18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1</a:t>
              </a:r>
            </a:p>
          </p:txBody>
        </p:sp>
        <p:sp>
          <p:nvSpPr>
            <p:cNvPr id="19504" name="Text Box 46"/>
            <p:cNvSpPr txBox="1">
              <a:spLocks noChangeArrowheads="1"/>
            </p:cNvSpPr>
            <p:nvPr/>
          </p:nvSpPr>
          <p:spPr bwMode="auto">
            <a:xfrm>
              <a:off x="1728" y="2784"/>
              <a:ext cx="18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1</a:t>
              </a:r>
            </a:p>
          </p:txBody>
        </p:sp>
        <p:sp>
          <p:nvSpPr>
            <p:cNvPr id="19505" name="Text Box 47"/>
            <p:cNvSpPr txBox="1">
              <a:spLocks noChangeArrowheads="1"/>
            </p:cNvSpPr>
            <p:nvPr/>
          </p:nvSpPr>
          <p:spPr bwMode="auto">
            <a:xfrm>
              <a:off x="1286" y="2793"/>
              <a:ext cx="18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a:t>
              </a:r>
            </a:p>
          </p:txBody>
        </p:sp>
        <p:sp>
          <p:nvSpPr>
            <p:cNvPr id="19506" name="Text Box 48"/>
            <p:cNvSpPr txBox="1">
              <a:spLocks noChangeArrowheads="1"/>
            </p:cNvSpPr>
            <p:nvPr/>
          </p:nvSpPr>
          <p:spPr bwMode="auto">
            <a:xfrm>
              <a:off x="2396" y="2773"/>
              <a:ext cx="18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a:t>
              </a:r>
            </a:p>
          </p:txBody>
        </p:sp>
        <p:sp>
          <p:nvSpPr>
            <p:cNvPr id="19507" name="Text Box 49"/>
            <p:cNvSpPr txBox="1">
              <a:spLocks noChangeArrowheads="1"/>
            </p:cNvSpPr>
            <p:nvPr/>
          </p:nvSpPr>
          <p:spPr bwMode="auto">
            <a:xfrm>
              <a:off x="2352" y="1920"/>
              <a:ext cx="18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a:t>
              </a:r>
            </a:p>
          </p:txBody>
        </p:sp>
        <p:sp>
          <p:nvSpPr>
            <p:cNvPr id="19508" name="Text Box 50"/>
            <p:cNvSpPr txBox="1">
              <a:spLocks noChangeArrowheads="1"/>
            </p:cNvSpPr>
            <p:nvPr/>
          </p:nvSpPr>
          <p:spPr bwMode="auto">
            <a:xfrm>
              <a:off x="2832" y="1488"/>
              <a:ext cx="18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a:t>
              </a:r>
            </a:p>
          </p:txBody>
        </p:sp>
        <p:sp>
          <p:nvSpPr>
            <p:cNvPr id="19509" name="Text Box 51"/>
            <p:cNvSpPr txBox="1">
              <a:spLocks noChangeArrowheads="1"/>
            </p:cNvSpPr>
            <p:nvPr/>
          </p:nvSpPr>
          <p:spPr bwMode="auto">
            <a:xfrm>
              <a:off x="3356" y="1046"/>
              <a:ext cx="18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a:t>
              </a:r>
            </a:p>
          </p:txBody>
        </p:sp>
        <p:sp>
          <p:nvSpPr>
            <p:cNvPr id="19510" name="Text Box 52"/>
            <p:cNvSpPr txBox="1">
              <a:spLocks noChangeArrowheads="1"/>
            </p:cNvSpPr>
            <p:nvPr/>
          </p:nvSpPr>
          <p:spPr bwMode="auto">
            <a:xfrm>
              <a:off x="336" y="3273"/>
              <a:ext cx="59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(11111)</a:t>
              </a:r>
            </a:p>
          </p:txBody>
        </p:sp>
        <p:sp>
          <p:nvSpPr>
            <p:cNvPr id="19511" name="Text Box 53"/>
            <p:cNvSpPr txBox="1">
              <a:spLocks noChangeArrowheads="1"/>
            </p:cNvSpPr>
            <p:nvPr/>
          </p:nvSpPr>
          <p:spPr bwMode="auto">
            <a:xfrm>
              <a:off x="1008" y="3273"/>
              <a:ext cx="59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(11110)</a:t>
              </a:r>
            </a:p>
          </p:txBody>
        </p:sp>
        <p:sp>
          <p:nvSpPr>
            <p:cNvPr id="19512" name="Text Box 54"/>
            <p:cNvSpPr txBox="1">
              <a:spLocks noChangeArrowheads="1"/>
            </p:cNvSpPr>
            <p:nvPr/>
          </p:nvSpPr>
          <p:spPr bwMode="auto">
            <a:xfrm>
              <a:off x="1632" y="3264"/>
              <a:ext cx="599"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(11101)</a:t>
              </a:r>
            </a:p>
          </p:txBody>
        </p:sp>
        <p:sp>
          <p:nvSpPr>
            <p:cNvPr id="19513" name="Text Box 55"/>
            <p:cNvSpPr txBox="1">
              <a:spLocks noChangeArrowheads="1"/>
            </p:cNvSpPr>
            <p:nvPr/>
          </p:nvSpPr>
          <p:spPr bwMode="auto">
            <a:xfrm>
              <a:off x="2258" y="3254"/>
              <a:ext cx="600"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(11100)</a:t>
              </a:r>
            </a:p>
          </p:txBody>
        </p:sp>
        <p:sp>
          <p:nvSpPr>
            <p:cNvPr id="19514" name="Text Box 56"/>
            <p:cNvSpPr txBox="1">
              <a:spLocks noChangeArrowheads="1"/>
            </p:cNvSpPr>
            <p:nvPr/>
          </p:nvSpPr>
          <p:spPr bwMode="auto">
            <a:xfrm>
              <a:off x="3090" y="3254"/>
              <a:ext cx="44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(110)</a:t>
              </a:r>
            </a:p>
          </p:txBody>
        </p:sp>
        <p:sp>
          <p:nvSpPr>
            <p:cNvPr id="19515" name="Text Box 57"/>
            <p:cNvSpPr txBox="1">
              <a:spLocks noChangeArrowheads="1"/>
            </p:cNvSpPr>
            <p:nvPr/>
          </p:nvSpPr>
          <p:spPr bwMode="auto">
            <a:xfrm>
              <a:off x="4080" y="3254"/>
              <a:ext cx="368"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(10)</a:t>
              </a:r>
            </a:p>
          </p:txBody>
        </p:sp>
        <p:sp>
          <p:nvSpPr>
            <p:cNvPr id="19516" name="Text Box 58"/>
            <p:cNvSpPr txBox="1">
              <a:spLocks noChangeArrowheads="1"/>
            </p:cNvSpPr>
            <p:nvPr/>
          </p:nvSpPr>
          <p:spPr bwMode="auto">
            <a:xfrm>
              <a:off x="5040" y="3254"/>
              <a:ext cx="291"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a:t>
              </a:r>
            </a:p>
          </p:txBody>
        </p:sp>
        <p:sp>
          <p:nvSpPr>
            <p:cNvPr id="19517" name="Text Box 59"/>
            <p:cNvSpPr txBox="1">
              <a:spLocks noChangeArrowheads="1"/>
            </p:cNvSpPr>
            <p:nvPr/>
          </p:nvSpPr>
          <p:spPr bwMode="auto">
            <a:xfrm>
              <a:off x="543" y="3465"/>
              <a:ext cx="22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I</a:t>
              </a:r>
              <a:r>
                <a:rPr lang="en-US" altLang="zh-CN" sz="1400" b="1"/>
                <a:t>7</a:t>
              </a:r>
            </a:p>
          </p:txBody>
        </p:sp>
        <p:sp>
          <p:nvSpPr>
            <p:cNvPr id="19518" name="Text Box 60"/>
            <p:cNvSpPr txBox="1">
              <a:spLocks noChangeArrowheads="1"/>
            </p:cNvSpPr>
            <p:nvPr/>
          </p:nvSpPr>
          <p:spPr bwMode="auto">
            <a:xfrm>
              <a:off x="1215" y="3465"/>
              <a:ext cx="2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I</a:t>
              </a:r>
              <a:r>
                <a:rPr lang="en-US" altLang="zh-CN" sz="1400" b="1"/>
                <a:t>6</a:t>
              </a:r>
            </a:p>
          </p:txBody>
        </p:sp>
        <p:sp>
          <p:nvSpPr>
            <p:cNvPr id="19519" name="Text Box 61"/>
            <p:cNvSpPr txBox="1">
              <a:spLocks noChangeArrowheads="1"/>
            </p:cNvSpPr>
            <p:nvPr/>
          </p:nvSpPr>
          <p:spPr bwMode="auto">
            <a:xfrm>
              <a:off x="5103" y="3446"/>
              <a:ext cx="22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I</a:t>
              </a:r>
              <a:r>
                <a:rPr lang="en-US" altLang="zh-CN" sz="1400" b="1"/>
                <a:t>1</a:t>
              </a:r>
            </a:p>
          </p:txBody>
        </p:sp>
        <p:sp>
          <p:nvSpPr>
            <p:cNvPr id="19520" name="Text Box 62"/>
            <p:cNvSpPr txBox="1">
              <a:spLocks noChangeArrowheads="1"/>
            </p:cNvSpPr>
            <p:nvPr/>
          </p:nvSpPr>
          <p:spPr bwMode="auto">
            <a:xfrm>
              <a:off x="4143" y="3446"/>
              <a:ext cx="226"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I</a:t>
              </a:r>
              <a:r>
                <a:rPr lang="en-US" altLang="zh-CN" sz="1400" b="1"/>
                <a:t>2</a:t>
              </a:r>
            </a:p>
          </p:txBody>
        </p:sp>
        <p:sp>
          <p:nvSpPr>
            <p:cNvPr id="19521" name="Text Box 63"/>
            <p:cNvSpPr txBox="1">
              <a:spLocks noChangeArrowheads="1"/>
            </p:cNvSpPr>
            <p:nvPr/>
          </p:nvSpPr>
          <p:spPr bwMode="auto">
            <a:xfrm>
              <a:off x="3183" y="3456"/>
              <a:ext cx="2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I</a:t>
              </a:r>
              <a:r>
                <a:rPr lang="en-US" altLang="zh-CN" sz="1400" b="1"/>
                <a:t>3</a:t>
              </a:r>
            </a:p>
          </p:txBody>
        </p:sp>
        <p:sp>
          <p:nvSpPr>
            <p:cNvPr id="19522" name="Text Box 64"/>
            <p:cNvSpPr txBox="1">
              <a:spLocks noChangeArrowheads="1"/>
            </p:cNvSpPr>
            <p:nvPr/>
          </p:nvSpPr>
          <p:spPr bwMode="auto">
            <a:xfrm>
              <a:off x="2415" y="3456"/>
              <a:ext cx="225" cy="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I</a:t>
              </a:r>
              <a:r>
                <a:rPr lang="en-US" altLang="zh-CN" sz="1400" b="1"/>
                <a:t>4</a:t>
              </a:r>
            </a:p>
          </p:txBody>
        </p:sp>
        <p:sp>
          <p:nvSpPr>
            <p:cNvPr id="19523" name="Text Box 65"/>
            <p:cNvSpPr txBox="1">
              <a:spLocks noChangeArrowheads="1"/>
            </p:cNvSpPr>
            <p:nvPr/>
          </p:nvSpPr>
          <p:spPr bwMode="auto">
            <a:xfrm>
              <a:off x="1824" y="3458"/>
              <a:ext cx="225"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I</a:t>
              </a:r>
              <a:r>
                <a:rPr lang="en-US" altLang="zh-CN" sz="1400" b="1"/>
                <a:t>5</a:t>
              </a:r>
            </a:p>
          </p:txBody>
        </p:sp>
        <p:sp>
          <p:nvSpPr>
            <p:cNvPr id="19524" name="Text Box 66"/>
            <p:cNvSpPr txBox="1">
              <a:spLocks noChangeArrowheads="1"/>
            </p:cNvSpPr>
            <p:nvPr/>
          </p:nvSpPr>
          <p:spPr bwMode="auto">
            <a:xfrm>
              <a:off x="1920" y="2294"/>
              <a:ext cx="189" cy="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2000" b="1"/>
                <a:t>0</a:t>
              </a:r>
            </a:p>
          </p:txBody>
        </p:sp>
      </p:grpSp>
      <p:graphicFrame>
        <p:nvGraphicFramePr>
          <p:cNvPr id="19459" name="Object 67"/>
          <p:cNvGraphicFramePr>
            <a:graphicFrameLocks/>
          </p:cNvGraphicFramePr>
          <p:nvPr/>
        </p:nvGraphicFramePr>
        <p:xfrm>
          <a:off x="1600200" y="4552950"/>
          <a:ext cx="5943600" cy="2305050"/>
        </p:xfrm>
        <a:graphic>
          <a:graphicData uri="http://schemas.openxmlformats.org/presentationml/2006/ole">
            <mc:AlternateContent xmlns:mc="http://schemas.openxmlformats.org/markup-compatibility/2006">
              <mc:Choice xmlns:v="urn:schemas-microsoft-com:vml" Requires="v">
                <p:oleObj spid="_x0000_s19537" r:id="rId3" imgW="1879600" imgH="889000" progId="Equation.3">
                  <p:embed/>
                </p:oleObj>
              </mc:Choice>
              <mc:Fallback>
                <p:oleObj r:id="rId3" imgW="1879600" imgH="889000" progId="Equation.3">
                  <p:embed/>
                  <p:pic>
                    <p:nvPicPr>
                      <p:cNvPr id="0" name="Object 6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4552950"/>
                        <a:ext cx="5943600" cy="2305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19460" name="Text Box 68"/>
          <p:cNvSpPr txBox="1">
            <a:spLocks noChangeArrowheads="1"/>
          </p:cNvSpPr>
          <p:nvPr/>
        </p:nvSpPr>
        <p:spPr bwMode="auto">
          <a:xfrm>
            <a:off x="827088" y="404813"/>
            <a:ext cx="2376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b="1">
                <a:solidFill>
                  <a:srgbClr val="0000FF"/>
                </a:solidFill>
              </a:rPr>
              <a:t>使用哈弗曼编码</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mtClean="0"/>
              <a:t>扩展编码 </a:t>
            </a:r>
          </a:p>
        </p:txBody>
      </p:sp>
      <p:sp>
        <p:nvSpPr>
          <p:cNvPr id="20483"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b="1" smtClean="0">
                <a:solidFill>
                  <a:schemeClr val="tx2"/>
                </a:solidFill>
                <a:latin typeface="Times New Roman" panose="02020603050405020304" pitchFamily="18" charset="0"/>
              </a:rPr>
              <a:t>Huffman</a:t>
            </a:r>
            <a:r>
              <a:rPr lang="zh-CN" altLang="en-US" b="1" smtClean="0">
                <a:solidFill>
                  <a:schemeClr val="tx2"/>
                </a:solidFill>
                <a:latin typeface="Times New Roman" panose="02020603050405020304" pitchFamily="18" charset="0"/>
              </a:rPr>
              <a:t>操作码的主要缺点：</a:t>
            </a:r>
          </a:p>
          <a:p>
            <a:pPr lvl="1"/>
            <a:r>
              <a:rPr lang="zh-CN" altLang="en-US" b="1" smtClean="0">
                <a:latin typeface="Times New Roman" panose="02020603050405020304" pitchFamily="18" charset="0"/>
              </a:rPr>
              <a:t>操作码长度很不规整，硬件译码困难</a:t>
            </a:r>
          </a:p>
          <a:p>
            <a:pPr lvl="1"/>
            <a:r>
              <a:rPr lang="zh-CN" altLang="en-US" b="1" smtClean="0">
                <a:latin typeface="Times New Roman" panose="02020603050405020304" pitchFamily="18" charset="0"/>
              </a:rPr>
              <a:t>与地址码共同组成固定长的指令比较困难</a:t>
            </a:r>
          </a:p>
          <a:p>
            <a:r>
              <a:rPr lang="zh-CN" altLang="en-US" b="1" smtClean="0">
                <a:solidFill>
                  <a:schemeClr val="tx2"/>
                </a:solidFill>
                <a:latin typeface="Times New Roman" panose="02020603050405020304" pitchFamily="18" charset="0"/>
              </a:rPr>
              <a:t>扩展编码法</a:t>
            </a:r>
            <a:r>
              <a:rPr lang="zh-CN" altLang="en-US" b="1" smtClean="0">
                <a:latin typeface="Times New Roman" panose="02020603050405020304" pitchFamily="18" charset="0"/>
              </a:rPr>
              <a:t>：由固定长操作码与</a:t>
            </a:r>
            <a:r>
              <a:rPr lang="en-US" altLang="zh-CN" b="1" smtClean="0">
                <a:latin typeface="Times New Roman" panose="02020603050405020304" pitchFamily="18" charset="0"/>
              </a:rPr>
              <a:t>Huffman</a:t>
            </a:r>
            <a:r>
              <a:rPr lang="zh-CN" altLang="en-US" b="1" smtClean="0">
                <a:latin typeface="Times New Roman" panose="02020603050405020304" pitchFamily="18" charset="0"/>
              </a:rPr>
              <a:t>编码法相结合形成</a:t>
            </a:r>
          </a:p>
          <a:p>
            <a:pPr lvl="1"/>
            <a:r>
              <a:rPr lang="zh-CN" altLang="en-US" b="1" smtClean="0">
                <a:latin typeface="Times New Roman" panose="02020603050405020304" pitchFamily="18" charset="0"/>
              </a:rPr>
              <a:t>减少平均长度</a:t>
            </a:r>
          </a:p>
          <a:p>
            <a:pPr lvl="1"/>
            <a:r>
              <a:rPr lang="zh-CN" altLang="en-US" b="1" smtClean="0">
                <a:latin typeface="Times New Roman" panose="02020603050405020304" pitchFamily="18" charset="0"/>
              </a:rPr>
              <a:t>方便译码</a:t>
            </a:r>
          </a:p>
          <a:p>
            <a:pPr lvl="1">
              <a:buFontTx/>
              <a:buNone/>
            </a:pPr>
            <a:endParaRPr lang="zh-CN" altLang="en-US" sz="2000" b="1" smtClean="0">
              <a:solidFill>
                <a:schemeClr val="tx2"/>
              </a:solidFill>
              <a:latin typeface="Times New Roman" panose="02020603050405020304" pitchFamily="18" charset="0"/>
            </a:endParaRPr>
          </a:p>
        </p:txBody>
      </p:sp>
    </p:spTree>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zh-CN" altLang="en-US" sz="2800" b="1" smtClean="0"/>
              <a:t>上例：</a:t>
            </a:r>
            <a:r>
              <a:rPr lang="en-US" altLang="zh-CN" sz="2800" b="1" smtClean="0"/>
              <a:t>Huffman</a:t>
            </a:r>
            <a:r>
              <a:rPr lang="zh-CN" altLang="en-US" sz="2800" b="1" smtClean="0"/>
              <a:t>用四种长度</a:t>
            </a:r>
          </a:p>
          <a:p>
            <a:pPr>
              <a:lnSpc>
                <a:spcPct val="90000"/>
              </a:lnSpc>
              <a:buFont typeface="Wingdings" panose="05000000000000000000" pitchFamily="2" charset="2"/>
              <a:buNone/>
            </a:pPr>
            <a:r>
              <a:rPr lang="zh-CN" altLang="en-US" sz="2800" b="1" smtClean="0"/>
              <a:t>   </a:t>
            </a:r>
            <a:r>
              <a:rPr lang="en-US" altLang="zh-CN" sz="2800" b="1" smtClean="0"/>
              <a:t>0</a:t>
            </a:r>
            <a:r>
              <a:rPr lang="zh-CN" altLang="en-US" sz="2800" b="1" smtClean="0"/>
              <a:t>，</a:t>
            </a:r>
            <a:r>
              <a:rPr lang="en-US" altLang="zh-CN" sz="2800" b="1" smtClean="0"/>
              <a:t>10</a:t>
            </a:r>
            <a:r>
              <a:rPr lang="zh-CN" altLang="en-US" sz="2800" b="1" smtClean="0"/>
              <a:t>，</a:t>
            </a:r>
            <a:r>
              <a:rPr lang="en-US" altLang="zh-CN" sz="2800" b="1" smtClean="0"/>
              <a:t>110</a:t>
            </a:r>
            <a:r>
              <a:rPr lang="zh-CN" altLang="en-US" sz="2800" b="1" smtClean="0"/>
              <a:t>，</a:t>
            </a:r>
            <a:r>
              <a:rPr lang="en-US" altLang="zh-CN" sz="2800" b="1" smtClean="0"/>
              <a:t>11100</a:t>
            </a:r>
            <a:r>
              <a:rPr lang="zh-CN" altLang="en-US" sz="2800" b="1" smtClean="0"/>
              <a:t>，</a:t>
            </a:r>
            <a:r>
              <a:rPr lang="en-US" altLang="zh-CN" sz="2800" b="1" smtClean="0"/>
              <a:t>11101</a:t>
            </a:r>
            <a:r>
              <a:rPr lang="zh-CN" altLang="en-US" sz="2800" b="1" smtClean="0"/>
              <a:t>，</a:t>
            </a:r>
            <a:r>
              <a:rPr lang="en-US" altLang="zh-CN" sz="2800" b="1" smtClean="0"/>
              <a:t>11110</a:t>
            </a:r>
            <a:r>
              <a:rPr lang="zh-CN" altLang="en-US" sz="2800" b="1" smtClean="0"/>
              <a:t>，</a:t>
            </a:r>
            <a:r>
              <a:rPr lang="en-US" altLang="zh-CN" sz="2800" b="1" smtClean="0"/>
              <a:t>11111</a:t>
            </a:r>
          </a:p>
          <a:p>
            <a:pPr>
              <a:lnSpc>
                <a:spcPct val="90000"/>
              </a:lnSpc>
              <a:buFont typeface="Wingdings" panose="05000000000000000000" pitchFamily="2" charset="2"/>
              <a:buNone/>
            </a:pPr>
            <a:endParaRPr lang="en-US" altLang="zh-CN" sz="2800" b="1" smtClean="0"/>
          </a:p>
          <a:p>
            <a:pPr>
              <a:lnSpc>
                <a:spcPct val="90000"/>
              </a:lnSpc>
              <a:buFont typeface="Wingdings" panose="05000000000000000000" pitchFamily="2" charset="2"/>
              <a:buNone/>
            </a:pPr>
            <a:r>
              <a:rPr lang="en-US" altLang="zh-CN" sz="2800" b="1" smtClean="0"/>
              <a:t> I1</a:t>
            </a:r>
            <a:r>
              <a:rPr lang="zh-CN" altLang="en-US" sz="2800" b="1" smtClean="0"/>
              <a:t>、</a:t>
            </a:r>
            <a:r>
              <a:rPr lang="en-US" altLang="zh-CN" sz="2800" b="1" smtClean="0"/>
              <a:t>I2</a:t>
            </a:r>
            <a:r>
              <a:rPr lang="zh-CN" altLang="en-US" sz="2800" b="1" smtClean="0"/>
              <a:t>、</a:t>
            </a:r>
            <a:r>
              <a:rPr lang="en-US" altLang="zh-CN" sz="2800" b="1" smtClean="0"/>
              <a:t>I3</a:t>
            </a:r>
            <a:r>
              <a:rPr lang="zh-CN" altLang="en-US" sz="2800" b="1" smtClean="0"/>
              <a:t>用两位：</a:t>
            </a:r>
            <a:r>
              <a:rPr lang="en-US" altLang="zh-CN" sz="2800" b="1" smtClean="0"/>
              <a:t>00</a:t>
            </a:r>
            <a:r>
              <a:rPr lang="zh-CN" altLang="en-US" sz="2800" b="1" smtClean="0"/>
              <a:t>、</a:t>
            </a:r>
            <a:r>
              <a:rPr lang="en-US" altLang="zh-CN" sz="2800" b="1" smtClean="0"/>
              <a:t>01</a:t>
            </a:r>
            <a:r>
              <a:rPr lang="zh-CN" altLang="en-US" sz="2800" b="1" smtClean="0"/>
              <a:t>、</a:t>
            </a:r>
            <a:r>
              <a:rPr lang="en-US" altLang="zh-CN" sz="2800" b="1" smtClean="0"/>
              <a:t>10</a:t>
            </a:r>
          </a:p>
          <a:p>
            <a:pPr>
              <a:lnSpc>
                <a:spcPct val="90000"/>
              </a:lnSpc>
              <a:buFont typeface="Wingdings" panose="05000000000000000000" pitchFamily="2" charset="2"/>
              <a:buNone/>
            </a:pPr>
            <a:r>
              <a:rPr lang="en-US" altLang="zh-CN" sz="2800" b="1" smtClean="0"/>
              <a:t> I4</a:t>
            </a:r>
            <a:r>
              <a:rPr lang="zh-CN" altLang="en-US" sz="2800" b="1" smtClean="0"/>
              <a:t>、</a:t>
            </a:r>
            <a:r>
              <a:rPr lang="en-US" altLang="zh-CN" sz="2800" b="1" smtClean="0"/>
              <a:t>I5</a:t>
            </a:r>
            <a:r>
              <a:rPr lang="zh-CN" altLang="en-US" sz="2800" b="1" smtClean="0"/>
              <a:t>、</a:t>
            </a:r>
            <a:r>
              <a:rPr lang="en-US" altLang="zh-CN" sz="2800" b="1" smtClean="0"/>
              <a:t>I6</a:t>
            </a:r>
            <a:r>
              <a:rPr lang="zh-CN" altLang="en-US" sz="2800" b="1" smtClean="0"/>
              <a:t>、</a:t>
            </a:r>
            <a:r>
              <a:rPr lang="en-US" altLang="zh-CN" sz="2800" b="1" smtClean="0"/>
              <a:t>I7</a:t>
            </a:r>
            <a:r>
              <a:rPr lang="zh-CN" altLang="en-US" sz="2800" b="1" smtClean="0"/>
              <a:t>用四位：</a:t>
            </a:r>
          </a:p>
          <a:p>
            <a:pPr>
              <a:lnSpc>
                <a:spcPct val="90000"/>
              </a:lnSpc>
              <a:buFont typeface="Wingdings" panose="05000000000000000000" pitchFamily="2" charset="2"/>
              <a:buNone/>
            </a:pPr>
            <a:r>
              <a:rPr lang="zh-CN" altLang="en-US" sz="2800" b="1" smtClean="0"/>
              <a:t>                      </a:t>
            </a:r>
            <a:r>
              <a:rPr lang="en-US" altLang="zh-CN" sz="2800" b="1" smtClean="0"/>
              <a:t>1100</a:t>
            </a:r>
            <a:r>
              <a:rPr lang="zh-CN" altLang="en-US" sz="2800" b="1" smtClean="0"/>
              <a:t>、</a:t>
            </a:r>
            <a:r>
              <a:rPr lang="en-US" altLang="zh-CN" sz="2800" b="1" smtClean="0"/>
              <a:t>1101</a:t>
            </a:r>
            <a:r>
              <a:rPr lang="zh-CN" altLang="en-US" sz="2800" b="1" smtClean="0"/>
              <a:t>、</a:t>
            </a:r>
            <a:r>
              <a:rPr lang="en-US" altLang="zh-CN" sz="2800" b="1" smtClean="0"/>
              <a:t>1110</a:t>
            </a:r>
            <a:r>
              <a:rPr lang="zh-CN" altLang="en-US" sz="2800" b="1" smtClean="0"/>
              <a:t>、</a:t>
            </a:r>
            <a:r>
              <a:rPr lang="en-US" altLang="zh-CN" sz="2800" b="1" smtClean="0"/>
              <a:t>1111</a:t>
            </a:r>
          </a:p>
          <a:p>
            <a:pPr>
              <a:lnSpc>
                <a:spcPct val="90000"/>
              </a:lnSpc>
              <a:buFont typeface="Wingdings" panose="05000000000000000000" pitchFamily="2" charset="2"/>
              <a:buNone/>
            </a:pPr>
            <a:endParaRPr lang="en-US" altLang="zh-CN" sz="2800" b="1" smtClean="0"/>
          </a:p>
          <a:p>
            <a:pPr>
              <a:lnSpc>
                <a:spcPct val="90000"/>
              </a:lnSpc>
              <a:buFont typeface="Wingdings" panose="05000000000000000000" pitchFamily="2" charset="2"/>
              <a:buNone/>
            </a:pPr>
            <a:r>
              <a:rPr lang="en-US" altLang="zh-CN" sz="2800" b="1" smtClean="0"/>
              <a:t>               </a:t>
            </a:r>
            <a:r>
              <a:rPr lang="zh-CN" altLang="en-US" sz="2800" b="1" smtClean="0"/>
              <a:t>平均码长</a:t>
            </a:r>
            <a:r>
              <a:rPr lang="en-US" altLang="zh-CN" sz="2800" b="1" smtClean="0"/>
              <a:t>=2.30</a:t>
            </a:r>
          </a:p>
          <a:p>
            <a:pPr>
              <a:lnSpc>
                <a:spcPct val="90000"/>
              </a:lnSpc>
              <a:buFont typeface="Wingdings" panose="05000000000000000000" pitchFamily="2" charset="2"/>
              <a:buNone/>
            </a:pPr>
            <a:r>
              <a:rPr lang="en-US" altLang="zh-CN" sz="2800" b="1" smtClean="0">
                <a:latin typeface="Times New Roman" panose="02020603050405020304" pitchFamily="18" charset="0"/>
              </a:rPr>
              <a:t>            </a:t>
            </a:r>
            <a:r>
              <a:rPr lang="zh-CN" altLang="en-US" sz="2800" b="1" smtClean="0">
                <a:latin typeface="Times New Roman" panose="02020603050405020304" pitchFamily="18" charset="0"/>
              </a:rPr>
              <a:t>信息冗余量</a:t>
            </a:r>
            <a:r>
              <a:rPr lang="en-US" altLang="zh-CN" sz="2800" b="1" smtClean="0"/>
              <a:t>=0.0565=5.65%</a:t>
            </a:r>
          </a:p>
        </p:txBody>
      </p:sp>
    </p:spTree>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黑体" panose="02010609060101010101" pitchFamily="49" charset="-122"/>
              </a:rPr>
              <a:t>扩展</a:t>
            </a:r>
            <a:r>
              <a:rPr lang="en-US" altLang="zh-CN" smtClean="0"/>
              <a:t>——</a:t>
            </a:r>
            <a:r>
              <a:rPr lang="en-US" altLang="zh-CN" smtClean="0">
                <a:latin typeface="黑体" panose="02010609060101010101" pitchFamily="49" charset="-122"/>
              </a:rPr>
              <a:t>15/15/15</a:t>
            </a:r>
            <a:r>
              <a:rPr lang="zh-CN" altLang="en-US" smtClean="0">
                <a:latin typeface="黑体" panose="02010609060101010101" pitchFamily="49" charset="-122"/>
              </a:rPr>
              <a:t>编码</a:t>
            </a:r>
            <a:r>
              <a:rPr lang="zh-CN" altLang="en-US" smtClean="0"/>
              <a:t> </a:t>
            </a:r>
          </a:p>
        </p:txBody>
      </p:sp>
      <p:grpSp>
        <p:nvGrpSpPr>
          <p:cNvPr id="22531" name="Group 3"/>
          <p:cNvGrpSpPr>
            <a:grpSpLocks/>
          </p:cNvGrpSpPr>
          <p:nvPr/>
        </p:nvGrpSpPr>
        <p:grpSpPr bwMode="auto">
          <a:xfrm>
            <a:off x="814388" y="2362200"/>
            <a:ext cx="3529012" cy="3378200"/>
            <a:chOff x="513" y="1469"/>
            <a:chExt cx="2367" cy="2128"/>
          </a:xfrm>
        </p:grpSpPr>
        <p:sp>
          <p:nvSpPr>
            <p:cNvPr id="22533" name="Text Box 4"/>
            <p:cNvSpPr txBox="1">
              <a:spLocks noChangeArrowheads="1"/>
            </p:cNvSpPr>
            <p:nvPr/>
          </p:nvSpPr>
          <p:spPr bwMode="auto">
            <a:xfrm>
              <a:off x="513" y="1469"/>
              <a:ext cx="2367" cy="2128"/>
            </a:xfrm>
            <a:prstGeom prst="rect">
              <a:avLst/>
            </a:prstGeom>
            <a:solidFill>
              <a:schemeClr val="bg1">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b="1">
                  <a:latin typeface="宋体" panose="02010600030101010101" pitchFamily="2" charset="-122"/>
                </a:rPr>
                <a:t>0000</a:t>
              </a:r>
            </a:p>
            <a:p>
              <a:pPr eaLnBrk="1" hangingPunct="1">
                <a:buFont typeface="Arial" panose="020B0604020202020204" pitchFamily="34" charset="0"/>
                <a:buNone/>
              </a:pPr>
              <a:r>
                <a:rPr lang="en-US" altLang="zh-CN" b="1">
                  <a:latin typeface="宋体" panose="02010600030101010101" pitchFamily="2" charset="-122"/>
                </a:rPr>
                <a:t>  </a:t>
              </a:r>
              <a:r>
                <a:rPr lang="zh-CN" altLang="en-US" b="1">
                  <a:latin typeface="宋体" panose="02010600030101010101" pitchFamily="2" charset="-122"/>
                </a:rPr>
                <a:t>：     </a:t>
              </a:r>
              <a:r>
                <a:rPr lang="en-US" altLang="zh-CN" b="1">
                  <a:latin typeface="宋体" panose="02010600030101010101" pitchFamily="2" charset="-122"/>
                </a:rPr>
                <a:t>15</a:t>
              </a:r>
              <a:r>
                <a:rPr lang="zh-CN" altLang="en-US" b="1">
                  <a:latin typeface="宋体" panose="02010600030101010101" pitchFamily="2" charset="-122"/>
                </a:rPr>
                <a:t>种</a:t>
              </a:r>
            </a:p>
            <a:p>
              <a:pPr eaLnBrk="1" hangingPunct="1">
                <a:buFont typeface="Arial" panose="020B0604020202020204" pitchFamily="34" charset="0"/>
                <a:buNone/>
              </a:pPr>
              <a:r>
                <a:rPr lang="en-US" altLang="zh-CN" b="1">
                  <a:latin typeface="宋体" panose="02010600030101010101" pitchFamily="2" charset="-122"/>
                </a:rPr>
                <a:t>1110</a:t>
              </a:r>
            </a:p>
            <a:p>
              <a:pPr eaLnBrk="1" hangingPunct="1">
                <a:buFont typeface="Arial" panose="020B0604020202020204" pitchFamily="34" charset="0"/>
                <a:buNone/>
              </a:pPr>
              <a:r>
                <a:rPr lang="en-US" altLang="zh-CN" b="1">
                  <a:solidFill>
                    <a:schemeClr val="hlink"/>
                  </a:solidFill>
                  <a:latin typeface="宋体" panose="02010600030101010101" pitchFamily="2" charset="-122"/>
                </a:rPr>
                <a:t>1111</a:t>
              </a:r>
              <a:r>
                <a:rPr lang="en-US" altLang="zh-CN" b="1">
                  <a:latin typeface="宋体" panose="02010600030101010101" pitchFamily="2" charset="-122"/>
                </a:rPr>
                <a:t> 0000</a:t>
              </a:r>
            </a:p>
            <a:p>
              <a:pPr eaLnBrk="1" hangingPunct="1">
                <a:buFont typeface="Arial" panose="020B0604020202020204" pitchFamily="34" charset="0"/>
                <a:buNone/>
              </a:pPr>
              <a:r>
                <a:rPr lang="en-US" altLang="zh-CN" b="1">
                  <a:latin typeface="宋体" panose="02010600030101010101" pitchFamily="2" charset="-122"/>
                </a:rPr>
                <a:t>  </a:t>
              </a:r>
              <a:r>
                <a:rPr lang="zh-CN" altLang="en-US" b="1">
                  <a:latin typeface="宋体" panose="02010600030101010101" pitchFamily="2" charset="-122"/>
                </a:rPr>
                <a:t>：  ：      </a:t>
              </a:r>
              <a:r>
                <a:rPr lang="en-US" altLang="zh-CN" b="1">
                  <a:latin typeface="宋体" panose="02010600030101010101" pitchFamily="2" charset="-122"/>
                </a:rPr>
                <a:t>15</a:t>
              </a:r>
              <a:r>
                <a:rPr lang="zh-CN" altLang="en-US" b="1">
                  <a:latin typeface="宋体" panose="02010600030101010101" pitchFamily="2" charset="-122"/>
                </a:rPr>
                <a:t>种</a:t>
              </a:r>
            </a:p>
            <a:p>
              <a:pPr eaLnBrk="1" hangingPunct="1">
                <a:buFont typeface="Arial" panose="020B0604020202020204" pitchFamily="34" charset="0"/>
                <a:buNone/>
              </a:pPr>
              <a:r>
                <a:rPr lang="en-US" altLang="zh-CN" b="1">
                  <a:solidFill>
                    <a:schemeClr val="hlink"/>
                  </a:solidFill>
                  <a:latin typeface="宋体" panose="02010600030101010101" pitchFamily="2" charset="-122"/>
                </a:rPr>
                <a:t>1111</a:t>
              </a:r>
              <a:r>
                <a:rPr lang="en-US" altLang="zh-CN" b="1">
                  <a:latin typeface="宋体" panose="02010600030101010101" pitchFamily="2" charset="-122"/>
                </a:rPr>
                <a:t> 1110</a:t>
              </a:r>
            </a:p>
            <a:p>
              <a:pPr eaLnBrk="1" hangingPunct="1">
                <a:buFont typeface="Arial" panose="020B0604020202020204" pitchFamily="34" charset="0"/>
                <a:buNone/>
              </a:pPr>
              <a:r>
                <a:rPr lang="en-US" altLang="zh-CN" b="1">
                  <a:solidFill>
                    <a:schemeClr val="hlink"/>
                  </a:solidFill>
                  <a:latin typeface="宋体" panose="02010600030101010101" pitchFamily="2" charset="-122"/>
                </a:rPr>
                <a:t>1111 1111</a:t>
              </a:r>
              <a:r>
                <a:rPr lang="en-US" altLang="zh-CN" b="1">
                  <a:latin typeface="宋体" panose="02010600030101010101" pitchFamily="2" charset="-122"/>
                </a:rPr>
                <a:t> 0000</a:t>
              </a:r>
            </a:p>
            <a:p>
              <a:pPr eaLnBrk="1" hangingPunct="1">
                <a:buFont typeface="Arial" panose="020B0604020202020204" pitchFamily="34" charset="0"/>
                <a:buNone/>
              </a:pPr>
              <a:r>
                <a:rPr lang="en-US" altLang="zh-CN" b="1">
                  <a:latin typeface="宋体" panose="02010600030101010101" pitchFamily="2" charset="-122"/>
                </a:rPr>
                <a:t>  </a:t>
              </a:r>
              <a:r>
                <a:rPr lang="zh-CN" altLang="en-US" b="1">
                  <a:latin typeface="宋体" panose="02010600030101010101" pitchFamily="2" charset="-122"/>
                </a:rPr>
                <a:t>：  ：   ：   </a:t>
              </a:r>
              <a:r>
                <a:rPr lang="en-US" altLang="zh-CN" b="1">
                  <a:latin typeface="宋体" panose="02010600030101010101" pitchFamily="2" charset="-122"/>
                </a:rPr>
                <a:t>15</a:t>
              </a:r>
              <a:r>
                <a:rPr lang="zh-CN" altLang="en-US" b="1">
                  <a:latin typeface="宋体" panose="02010600030101010101" pitchFamily="2" charset="-122"/>
                </a:rPr>
                <a:t>种</a:t>
              </a:r>
            </a:p>
            <a:p>
              <a:pPr eaLnBrk="1" hangingPunct="1">
                <a:buFont typeface="Arial" panose="020B0604020202020204" pitchFamily="34" charset="0"/>
                <a:buNone/>
              </a:pPr>
              <a:r>
                <a:rPr lang="en-US" altLang="zh-CN" b="1">
                  <a:solidFill>
                    <a:schemeClr val="hlink"/>
                  </a:solidFill>
                  <a:latin typeface="宋体" panose="02010600030101010101" pitchFamily="2" charset="-122"/>
                </a:rPr>
                <a:t>1111 1111</a:t>
              </a:r>
              <a:r>
                <a:rPr lang="en-US" altLang="zh-CN" b="1">
                  <a:latin typeface="宋体" panose="02010600030101010101" pitchFamily="2" charset="-122"/>
                </a:rPr>
                <a:t> 1110</a:t>
              </a:r>
            </a:p>
          </p:txBody>
        </p:sp>
        <p:sp>
          <p:nvSpPr>
            <p:cNvPr id="22534" name="AutoShape 5"/>
            <p:cNvSpPr>
              <a:spLocks/>
            </p:cNvSpPr>
            <p:nvPr/>
          </p:nvSpPr>
          <p:spPr bwMode="auto">
            <a:xfrm>
              <a:off x="1152" y="1588"/>
              <a:ext cx="98" cy="572"/>
            </a:xfrm>
            <a:prstGeom prst="rightBrace">
              <a:avLst>
                <a:gd name="adj1" fmla="val 4850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2535" name="AutoShape 6"/>
            <p:cNvSpPr>
              <a:spLocks/>
            </p:cNvSpPr>
            <p:nvPr/>
          </p:nvSpPr>
          <p:spPr bwMode="auto">
            <a:xfrm>
              <a:off x="1584" y="2303"/>
              <a:ext cx="192" cy="524"/>
            </a:xfrm>
            <a:prstGeom prst="rightBrace">
              <a:avLst>
                <a:gd name="adj1" fmla="val 22680"/>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22536" name="AutoShape 7"/>
            <p:cNvSpPr>
              <a:spLocks/>
            </p:cNvSpPr>
            <p:nvPr/>
          </p:nvSpPr>
          <p:spPr bwMode="auto">
            <a:xfrm>
              <a:off x="2016" y="2970"/>
              <a:ext cx="240" cy="525"/>
            </a:xfrm>
            <a:prstGeom prst="rightBrace">
              <a:avLst>
                <a:gd name="adj1" fmla="val 18179"/>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
        <p:nvSpPr>
          <p:cNvPr id="22532" name="Text Box 25"/>
          <p:cNvSpPr txBox="1">
            <a:spLocks noChangeArrowheads="1"/>
          </p:cNvSpPr>
          <p:nvPr/>
        </p:nvSpPr>
        <p:spPr bwMode="auto">
          <a:xfrm>
            <a:off x="4500563" y="1989138"/>
            <a:ext cx="3816350" cy="191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b="1"/>
              <a:t>在</a:t>
            </a:r>
            <a:r>
              <a:rPr lang="en-US" altLang="zh-CN" b="1"/>
              <a:t>4</a:t>
            </a:r>
            <a:r>
              <a:rPr lang="zh-CN" altLang="en-US" b="1"/>
              <a:t>位的</a:t>
            </a:r>
            <a:r>
              <a:rPr lang="en-US" altLang="zh-CN" b="1"/>
              <a:t>16</a:t>
            </a:r>
            <a:r>
              <a:rPr lang="zh-CN" altLang="en-US" b="1"/>
              <a:t>个码点中，用</a:t>
            </a:r>
            <a:r>
              <a:rPr lang="en-US" altLang="zh-CN" b="1"/>
              <a:t>15</a:t>
            </a:r>
            <a:r>
              <a:rPr lang="zh-CN" altLang="en-US" b="1"/>
              <a:t>个表示最常用的</a:t>
            </a:r>
            <a:r>
              <a:rPr lang="en-US" altLang="zh-CN" b="1"/>
              <a:t>15</a:t>
            </a:r>
            <a:r>
              <a:rPr lang="zh-CN" altLang="en-US" b="1"/>
              <a:t>种指令，用一个表示扩展到下一个</a:t>
            </a:r>
            <a:r>
              <a:rPr lang="en-US" altLang="zh-CN" b="1"/>
              <a:t>4</a:t>
            </a:r>
            <a:r>
              <a:rPr lang="zh-CN" altLang="en-US" b="1"/>
              <a:t>为，而第二个四位的</a:t>
            </a:r>
            <a:r>
              <a:rPr lang="en-US" altLang="zh-CN" b="1"/>
              <a:t>16</a:t>
            </a:r>
            <a:r>
              <a:rPr lang="zh-CN" altLang="en-US" b="1"/>
              <a:t>个码点也是如此。</a:t>
            </a:r>
          </a:p>
        </p:txBody>
      </p:sp>
    </p:spTree>
  </p:cSld>
  <p:clrMapOvr>
    <a:masterClrMapping/>
  </p:clrMapOvr>
  <p:transition spd="slow"/>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mtClean="0">
                <a:latin typeface="黑体" panose="02010609060101010101" pitchFamily="49" charset="-122"/>
              </a:rPr>
              <a:t>扩展</a:t>
            </a:r>
            <a:r>
              <a:rPr lang="en-US" altLang="zh-CN" smtClean="0"/>
              <a:t>——</a:t>
            </a:r>
            <a:r>
              <a:rPr lang="en-US" altLang="zh-CN" smtClean="0">
                <a:latin typeface="黑体" panose="02010609060101010101" pitchFamily="49" charset="-122"/>
              </a:rPr>
              <a:t> 8/64/512</a:t>
            </a:r>
            <a:r>
              <a:rPr lang="zh-CN" altLang="en-US" smtClean="0">
                <a:latin typeface="黑体" panose="02010609060101010101" pitchFamily="49" charset="-122"/>
              </a:rPr>
              <a:t>编码</a:t>
            </a:r>
            <a:r>
              <a:rPr lang="zh-CN" altLang="en-US" smtClean="0"/>
              <a:t> </a:t>
            </a:r>
          </a:p>
        </p:txBody>
      </p:sp>
      <p:grpSp>
        <p:nvGrpSpPr>
          <p:cNvPr id="23555" name="Group 8"/>
          <p:cNvGrpSpPr>
            <a:grpSpLocks/>
          </p:cNvGrpSpPr>
          <p:nvPr/>
        </p:nvGrpSpPr>
        <p:grpSpPr bwMode="auto">
          <a:xfrm>
            <a:off x="5181600" y="2057400"/>
            <a:ext cx="3468688" cy="4244975"/>
            <a:chOff x="3264" y="1296"/>
            <a:chExt cx="2185" cy="2674"/>
          </a:xfrm>
        </p:grpSpPr>
        <p:sp>
          <p:nvSpPr>
            <p:cNvPr id="23557" name="Text Box 9"/>
            <p:cNvSpPr txBox="1">
              <a:spLocks noChangeArrowheads="1"/>
            </p:cNvSpPr>
            <p:nvPr/>
          </p:nvSpPr>
          <p:spPr bwMode="auto">
            <a:xfrm>
              <a:off x="3264" y="3739"/>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 typeface="Arial" panose="020B0604020202020204" pitchFamily="34" charset="0"/>
                <a:buNone/>
              </a:pPr>
              <a:r>
                <a:rPr lang="en-US" altLang="zh-CN" sz="1800" b="1">
                  <a:solidFill>
                    <a:schemeClr val="hlink"/>
                  </a:solidFill>
                  <a:latin typeface="Tahoma" panose="020B0604030504040204" pitchFamily="34" charset="0"/>
                </a:rPr>
                <a:t>1</a:t>
              </a:r>
              <a:r>
                <a:rPr lang="en-US" altLang="zh-CN" sz="1800" b="1">
                  <a:latin typeface="Tahoma" panose="020B0604030504040204" pitchFamily="34" charset="0"/>
                </a:rPr>
                <a:t> 1 1 1 </a:t>
              </a:r>
              <a:r>
                <a:rPr lang="en-US" altLang="zh-CN" sz="1800" b="1">
                  <a:solidFill>
                    <a:schemeClr val="hlink"/>
                  </a:solidFill>
                  <a:latin typeface="Tahoma" panose="020B0604030504040204" pitchFamily="34" charset="0"/>
                </a:rPr>
                <a:t>1</a:t>
              </a:r>
              <a:r>
                <a:rPr lang="en-US" altLang="zh-CN" sz="1800" b="1">
                  <a:latin typeface="Tahoma" panose="020B0604030504040204" pitchFamily="34" charset="0"/>
                </a:rPr>
                <a:t> 1 1 1 </a:t>
              </a:r>
              <a:r>
                <a:rPr lang="en-US" altLang="zh-CN" sz="1800" b="1">
                  <a:solidFill>
                    <a:schemeClr val="hlink"/>
                  </a:solidFill>
                  <a:latin typeface="Tahoma" panose="020B0604030504040204" pitchFamily="34" charset="0"/>
                </a:rPr>
                <a:t>0 </a:t>
              </a:r>
              <a:r>
                <a:rPr lang="en-US" altLang="zh-CN" sz="1800" b="1">
                  <a:latin typeface="Tahoma" panose="020B0604030504040204" pitchFamily="34" charset="0"/>
                </a:rPr>
                <a:t>1 1 1 </a:t>
              </a:r>
            </a:p>
          </p:txBody>
        </p:sp>
        <p:sp>
          <p:nvSpPr>
            <p:cNvPr id="23558" name="Text Box 10"/>
            <p:cNvSpPr txBox="1">
              <a:spLocks noChangeArrowheads="1"/>
            </p:cNvSpPr>
            <p:nvPr/>
          </p:nvSpPr>
          <p:spPr bwMode="auto">
            <a:xfrm>
              <a:off x="3264" y="3312"/>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 typeface="Arial" panose="020B0604020202020204" pitchFamily="34" charset="0"/>
                <a:buNone/>
              </a:pPr>
              <a:r>
                <a:rPr lang="en-US" altLang="zh-CN" sz="1800" b="1">
                  <a:solidFill>
                    <a:schemeClr val="hlink"/>
                  </a:solidFill>
                  <a:latin typeface="Tahoma" panose="020B0604030504040204" pitchFamily="34" charset="0"/>
                </a:rPr>
                <a:t>1</a:t>
              </a:r>
              <a:r>
                <a:rPr lang="en-US" altLang="zh-CN" sz="1800" b="1">
                  <a:latin typeface="Tahoma" panose="020B0604030504040204" pitchFamily="34" charset="0"/>
                </a:rPr>
                <a:t> 0 0 0 </a:t>
              </a:r>
              <a:r>
                <a:rPr lang="en-US" altLang="zh-CN" sz="1800" b="1">
                  <a:solidFill>
                    <a:schemeClr val="hlink"/>
                  </a:solidFill>
                  <a:latin typeface="Tahoma" panose="020B0604030504040204" pitchFamily="34" charset="0"/>
                </a:rPr>
                <a:t>1</a:t>
              </a:r>
              <a:r>
                <a:rPr lang="en-US" altLang="zh-CN" sz="1800" b="1">
                  <a:latin typeface="Tahoma" panose="020B0604030504040204" pitchFamily="34" charset="0"/>
                </a:rPr>
                <a:t> 0 0 0 </a:t>
              </a:r>
              <a:r>
                <a:rPr lang="en-US" altLang="zh-CN" sz="1800" b="1">
                  <a:solidFill>
                    <a:schemeClr val="hlink"/>
                  </a:solidFill>
                  <a:latin typeface="Tahoma" panose="020B0604030504040204" pitchFamily="34" charset="0"/>
                </a:rPr>
                <a:t>0</a:t>
              </a:r>
              <a:r>
                <a:rPr lang="en-US" altLang="zh-CN" sz="1800" b="1">
                  <a:latin typeface="Tahoma" panose="020B0604030504040204" pitchFamily="34" charset="0"/>
                </a:rPr>
                <a:t> 0 0 1 </a:t>
              </a:r>
            </a:p>
          </p:txBody>
        </p:sp>
        <p:sp>
          <p:nvSpPr>
            <p:cNvPr id="23559" name="Text Box 11"/>
            <p:cNvSpPr txBox="1">
              <a:spLocks noChangeArrowheads="1"/>
            </p:cNvSpPr>
            <p:nvPr/>
          </p:nvSpPr>
          <p:spPr bwMode="auto">
            <a:xfrm>
              <a:off x="3264" y="3120"/>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 typeface="Arial" panose="020B0604020202020204" pitchFamily="34" charset="0"/>
                <a:buNone/>
              </a:pPr>
              <a:r>
                <a:rPr lang="en-US" altLang="zh-CN" sz="1800" b="1">
                  <a:solidFill>
                    <a:schemeClr val="hlink"/>
                  </a:solidFill>
                  <a:latin typeface="Tahoma" panose="020B0604030504040204" pitchFamily="34" charset="0"/>
                </a:rPr>
                <a:t>1</a:t>
              </a:r>
              <a:r>
                <a:rPr lang="en-US" altLang="zh-CN" sz="1800" b="1">
                  <a:latin typeface="Tahoma" panose="020B0604030504040204" pitchFamily="34" charset="0"/>
                </a:rPr>
                <a:t> 0 0 0 </a:t>
              </a:r>
              <a:r>
                <a:rPr lang="en-US" altLang="zh-CN" sz="1800" b="1">
                  <a:solidFill>
                    <a:schemeClr val="hlink"/>
                  </a:solidFill>
                  <a:latin typeface="Tahoma" panose="020B0604030504040204" pitchFamily="34" charset="0"/>
                </a:rPr>
                <a:t>1</a:t>
              </a:r>
              <a:r>
                <a:rPr lang="en-US" altLang="zh-CN" sz="1800" b="1">
                  <a:latin typeface="Tahoma" panose="020B0604030504040204" pitchFamily="34" charset="0"/>
                </a:rPr>
                <a:t> 0 0 0 </a:t>
              </a:r>
              <a:r>
                <a:rPr lang="en-US" altLang="zh-CN" sz="1800" b="1">
                  <a:solidFill>
                    <a:schemeClr val="hlink"/>
                  </a:solidFill>
                  <a:latin typeface="Tahoma" panose="020B0604030504040204" pitchFamily="34" charset="0"/>
                </a:rPr>
                <a:t>0</a:t>
              </a:r>
              <a:r>
                <a:rPr lang="en-US" altLang="zh-CN" sz="1800" b="1">
                  <a:latin typeface="Tahoma" panose="020B0604030504040204" pitchFamily="34" charset="0"/>
                </a:rPr>
                <a:t> 0 0 0 </a:t>
              </a:r>
            </a:p>
          </p:txBody>
        </p:sp>
        <p:sp>
          <p:nvSpPr>
            <p:cNvPr id="23560" name="Text Box 12"/>
            <p:cNvSpPr txBox="1">
              <a:spLocks noChangeArrowheads="1"/>
            </p:cNvSpPr>
            <p:nvPr/>
          </p:nvSpPr>
          <p:spPr bwMode="auto">
            <a:xfrm>
              <a:off x="3264" y="2928"/>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 typeface="Arial" panose="020B0604020202020204" pitchFamily="34" charset="0"/>
                <a:buNone/>
              </a:pPr>
              <a:r>
                <a:rPr lang="en-US" altLang="zh-CN" sz="1800" b="1">
                  <a:solidFill>
                    <a:schemeClr val="hlink"/>
                  </a:solidFill>
                  <a:latin typeface="Tahoma" panose="020B0604030504040204" pitchFamily="34" charset="0"/>
                </a:rPr>
                <a:t>1</a:t>
              </a:r>
              <a:r>
                <a:rPr lang="en-US" altLang="zh-CN" sz="1800" b="1">
                  <a:latin typeface="Tahoma" panose="020B0604030504040204" pitchFamily="34" charset="0"/>
                </a:rPr>
                <a:t> 1 1 1 </a:t>
              </a:r>
              <a:r>
                <a:rPr lang="en-US" altLang="zh-CN" sz="1800" b="1">
                  <a:solidFill>
                    <a:schemeClr val="hlink"/>
                  </a:solidFill>
                  <a:latin typeface="Tahoma" panose="020B0604030504040204" pitchFamily="34" charset="0"/>
                </a:rPr>
                <a:t>0</a:t>
              </a:r>
              <a:r>
                <a:rPr lang="en-US" altLang="zh-CN" sz="1800" b="1">
                  <a:latin typeface="Tahoma" panose="020B0604030504040204" pitchFamily="34" charset="0"/>
                </a:rPr>
                <a:t> 1 1 1  </a:t>
              </a:r>
            </a:p>
          </p:txBody>
        </p:sp>
        <p:sp>
          <p:nvSpPr>
            <p:cNvPr id="23561" name="Text Box 13"/>
            <p:cNvSpPr txBox="1">
              <a:spLocks noChangeArrowheads="1"/>
            </p:cNvSpPr>
            <p:nvPr/>
          </p:nvSpPr>
          <p:spPr bwMode="auto">
            <a:xfrm>
              <a:off x="3264" y="2592"/>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 typeface="Arial" panose="020B0604020202020204" pitchFamily="34" charset="0"/>
                <a:buNone/>
              </a:pPr>
              <a:r>
                <a:rPr lang="en-US" altLang="zh-CN" sz="1800" b="1">
                  <a:solidFill>
                    <a:schemeClr val="hlink"/>
                  </a:solidFill>
                  <a:latin typeface="Tahoma" panose="020B0604030504040204" pitchFamily="34" charset="0"/>
                </a:rPr>
                <a:t>1</a:t>
              </a:r>
              <a:r>
                <a:rPr lang="en-US" altLang="zh-CN" sz="1800" b="1">
                  <a:latin typeface="Tahoma" panose="020B0604030504040204" pitchFamily="34" charset="0"/>
                </a:rPr>
                <a:t> 0 0 0 </a:t>
              </a:r>
              <a:r>
                <a:rPr lang="en-US" altLang="zh-CN" sz="1800" b="1">
                  <a:solidFill>
                    <a:schemeClr val="hlink"/>
                  </a:solidFill>
                  <a:latin typeface="Tahoma" panose="020B0604030504040204" pitchFamily="34" charset="0"/>
                </a:rPr>
                <a:t>0</a:t>
              </a:r>
              <a:r>
                <a:rPr lang="en-US" altLang="zh-CN" sz="1800" b="1">
                  <a:latin typeface="Tahoma" panose="020B0604030504040204" pitchFamily="34" charset="0"/>
                </a:rPr>
                <a:t> 0 0 1</a:t>
              </a:r>
            </a:p>
          </p:txBody>
        </p:sp>
        <p:sp>
          <p:nvSpPr>
            <p:cNvPr id="23562" name="Text Box 14"/>
            <p:cNvSpPr txBox="1">
              <a:spLocks noChangeArrowheads="1"/>
            </p:cNvSpPr>
            <p:nvPr/>
          </p:nvSpPr>
          <p:spPr bwMode="auto">
            <a:xfrm>
              <a:off x="3264" y="2400"/>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 typeface="Arial" panose="020B0604020202020204" pitchFamily="34" charset="0"/>
                <a:buNone/>
              </a:pPr>
              <a:r>
                <a:rPr lang="en-US" altLang="zh-CN" sz="1800" b="1">
                  <a:solidFill>
                    <a:schemeClr val="hlink"/>
                  </a:solidFill>
                  <a:latin typeface="Tahoma" panose="020B0604030504040204" pitchFamily="34" charset="0"/>
                </a:rPr>
                <a:t>1</a:t>
              </a:r>
              <a:r>
                <a:rPr lang="en-US" altLang="zh-CN" sz="1800" b="1">
                  <a:latin typeface="Tahoma" panose="020B0604030504040204" pitchFamily="34" charset="0"/>
                </a:rPr>
                <a:t> 0 0 0 </a:t>
              </a:r>
              <a:r>
                <a:rPr lang="en-US" altLang="zh-CN" sz="1800" b="1">
                  <a:solidFill>
                    <a:schemeClr val="hlink"/>
                  </a:solidFill>
                  <a:latin typeface="Tahoma" panose="020B0604030504040204" pitchFamily="34" charset="0"/>
                </a:rPr>
                <a:t>0</a:t>
              </a:r>
              <a:r>
                <a:rPr lang="en-US" altLang="zh-CN" sz="1800" b="1">
                  <a:latin typeface="Tahoma" panose="020B0604030504040204" pitchFamily="34" charset="0"/>
                </a:rPr>
                <a:t> 0 0 0</a:t>
              </a:r>
            </a:p>
          </p:txBody>
        </p:sp>
        <p:sp>
          <p:nvSpPr>
            <p:cNvPr id="23563" name="Text Box 15"/>
            <p:cNvSpPr txBox="1">
              <a:spLocks noChangeArrowheads="1"/>
            </p:cNvSpPr>
            <p:nvPr/>
          </p:nvSpPr>
          <p:spPr bwMode="auto">
            <a:xfrm>
              <a:off x="3264" y="1929"/>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 typeface="Arial" panose="020B0604020202020204" pitchFamily="34" charset="0"/>
                <a:buNone/>
              </a:pPr>
              <a:r>
                <a:rPr lang="en-US" altLang="zh-CN" sz="1800" b="1">
                  <a:solidFill>
                    <a:schemeClr val="hlink"/>
                  </a:solidFill>
                  <a:latin typeface="Tahoma" panose="020B0604030504040204" pitchFamily="34" charset="0"/>
                </a:rPr>
                <a:t>0</a:t>
              </a:r>
              <a:r>
                <a:rPr lang="en-US" altLang="zh-CN" sz="1800" b="1">
                  <a:latin typeface="Tahoma" panose="020B0604030504040204" pitchFamily="34" charset="0"/>
                </a:rPr>
                <a:t> 1 1 1</a:t>
              </a:r>
            </a:p>
          </p:txBody>
        </p:sp>
        <p:sp>
          <p:nvSpPr>
            <p:cNvPr id="23564" name="Text Box 16"/>
            <p:cNvSpPr txBox="1">
              <a:spLocks noChangeArrowheads="1"/>
            </p:cNvSpPr>
            <p:nvPr/>
          </p:nvSpPr>
          <p:spPr bwMode="auto">
            <a:xfrm>
              <a:off x="3264" y="1488"/>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 typeface="Arial" panose="020B0604020202020204" pitchFamily="34" charset="0"/>
                <a:buNone/>
              </a:pPr>
              <a:r>
                <a:rPr lang="en-US" altLang="zh-CN" sz="1800" b="1">
                  <a:solidFill>
                    <a:schemeClr val="hlink"/>
                  </a:solidFill>
                  <a:latin typeface="Tahoma" panose="020B0604030504040204" pitchFamily="34" charset="0"/>
                </a:rPr>
                <a:t>0</a:t>
              </a:r>
              <a:r>
                <a:rPr lang="en-US" altLang="zh-CN" sz="1800" b="1">
                  <a:latin typeface="Tahoma" panose="020B0604030504040204" pitchFamily="34" charset="0"/>
                </a:rPr>
                <a:t> 0 0 1</a:t>
              </a:r>
            </a:p>
          </p:txBody>
        </p:sp>
        <p:sp>
          <p:nvSpPr>
            <p:cNvPr id="23565" name="Text Box 17"/>
            <p:cNvSpPr txBox="1">
              <a:spLocks noChangeArrowheads="1"/>
            </p:cNvSpPr>
            <p:nvPr/>
          </p:nvSpPr>
          <p:spPr bwMode="auto">
            <a:xfrm>
              <a:off x="3264" y="1296"/>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 typeface="Arial" panose="020B0604020202020204" pitchFamily="34" charset="0"/>
                <a:buNone/>
              </a:pPr>
              <a:r>
                <a:rPr lang="en-US" altLang="zh-CN" sz="1800" b="1">
                  <a:solidFill>
                    <a:schemeClr val="hlink"/>
                  </a:solidFill>
                  <a:latin typeface="Tahoma" panose="020B0604030504040204" pitchFamily="34" charset="0"/>
                </a:rPr>
                <a:t>0</a:t>
              </a:r>
              <a:r>
                <a:rPr lang="en-US" altLang="zh-CN" sz="1800" b="1">
                  <a:latin typeface="Tahoma" panose="020B0604030504040204" pitchFamily="34" charset="0"/>
                </a:rPr>
                <a:t> 0 0 0</a:t>
              </a:r>
            </a:p>
          </p:txBody>
        </p:sp>
        <p:sp>
          <p:nvSpPr>
            <p:cNvPr id="23566" name="Text Box 18"/>
            <p:cNvSpPr txBox="1">
              <a:spLocks noChangeArrowheads="1"/>
            </p:cNvSpPr>
            <p:nvPr/>
          </p:nvSpPr>
          <p:spPr bwMode="auto">
            <a:xfrm>
              <a:off x="3312" y="1728"/>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 typeface="Arial" panose="020B0604020202020204" pitchFamily="34" charset="0"/>
                <a:buNone/>
              </a:pPr>
              <a:r>
                <a:rPr lang="en-US" altLang="zh-CN" sz="1800" b="1">
                  <a:latin typeface="Tahoma" panose="020B0604030504040204" pitchFamily="34" charset="0"/>
                </a:rPr>
                <a:t>………</a:t>
              </a:r>
            </a:p>
          </p:txBody>
        </p:sp>
        <p:sp>
          <p:nvSpPr>
            <p:cNvPr id="23567" name="Text Box 19"/>
            <p:cNvSpPr txBox="1">
              <a:spLocks noChangeArrowheads="1"/>
            </p:cNvSpPr>
            <p:nvPr/>
          </p:nvSpPr>
          <p:spPr bwMode="auto">
            <a:xfrm>
              <a:off x="3312" y="2160"/>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 typeface="Arial" panose="020B0604020202020204" pitchFamily="34" charset="0"/>
                <a:buNone/>
              </a:pPr>
              <a:r>
                <a:rPr lang="en-US" altLang="zh-CN" sz="1800" b="1">
                  <a:latin typeface="Tahoma" panose="020B0604030504040204" pitchFamily="34" charset="0"/>
                </a:rPr>
                <a:t>………</a:t>
              </a:r>
            </a:p>
          </p:txBody>
        </p:sp>
        <p:sp>
          <p:nvSpPr>
            <p:cNvPr id="23568" name="Text Box 20"/>
            <p:cNvSpPr txBox="1">
              <a:spLocks noChangeArrowheads="1"/>
            </p:cNvSpPr>
            <p:nvPr/>
          </p:nvSpPr>
          <p:spPr bwMode="auto">
            <a:xfrm>
              <a:off x="3312" y="2736"/>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 typeface="Arial" panose="020B0604020202020204" pitchFamily="34" charset="0"/>
                <a:buNone/>
              </a:pPr>
              <a:r>
                <a:rPr lang="en-US" altLang="zh-CN" sz="1800" b="1">
                  <a:latin typeface="Tahoma" panose="020B0604030504040204" pitchFamily="34" charset="0"/>
                </a:rPr>
                <a:t>………</a:t>
              </a:r>
            </a:p>
          </p:txBody>
        </p:sp>
        <p:sp>
          <p:nvSpPr>
            <p:cNvPr id="23569" name="Text Box 21"/>
            <p:cNvSpPr txBox="1">
              <a:spLocks noChangeArrowheads="1"/>
            </p:cNvSpPr>
            <p:nvPr/>
          </p:nvSpPr>
          <p:spPr bwMode="auto">
            <a:xfrm>
              <a:off x="3312" y="3552"/>
              <a:ext cx="206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fontAlgn="ctr" hangingPunct="1">
                <a:spcBef>
                  <a:spcPct val="50000"/>
                </a:spcBef>
                <a:buFont typeface="Arial" panose="020B0604020202020204" pitchFamily="34" charset="0"/>
                <a:buNone/>
              </a:pPr>
              <a:r>
                <a:rPr lang="en-US" altLang="zh-CN" sz="1800" b="1">
                  <a:latin typeface="Tahoma" panose="020B0604030504040204" pitchFamily="34" charset="0"/>
                </a:rPr>
                <a:t>………</a:t>
              </a:r>
            </a:p>
          </p:txBody>
        </p:sp>
        <p:sp>
          <p:nvSpPr>
            <p:cNvPr id="23570" name="Text Box 22"/>
            <p:cNvSpPr txBox="1">
              <a:spLocks noChangeArrowheads="1"/>
            </p:cNvSpPr>
            <p:nvPr/>
          </p:nvSpPr>
          <p:spPr bwMode="auto">
            <a:xfrm>
              <a:off x="4264" y="1632"/>
              <a:ext cx="23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en-US" altLang="zh-CN" b="1">
                  <a:latin typeface="Tahoma" panose="020B0604030504040204" pitchFamily="34" charset="0"/>
                </a:rPr>
                <a:t>8</a:t>
              </a:r>
            </a:p>
          </p:txBody>
        </p:sp>
        <p:sp>
          <p:nvSpPr>
            <p:cNvPr id="23571" name="Text Box 23"/>
            <p:cNvSpPr txBox="1">
              <a:spLocks noChangeArrowheads="1"/>
            </p:cNvSpPr>
            <p:nvPr/>
          </p:nvSpPr>
          <p:spPr bwMode="auto">
            <a:xfrm>
              <a:off x="4591" y="2592"/>
              <a:ext cx="36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en-US" altLang="zh-CN" b="1">
                  <a:latin typeface="Tahoma" panose="020B0604030504040204" pitchFamily="34" charset="0"/>
                </a:rPr>
                <a:t>64</a:t>
              </a:r>
            </a:p>
          </p:txBody>
        </p:sp>
        <p:sp>
          <p:nvSpPr>
            <p:cNvPr id="23572" name="Text Box 24"/>
            <p:cNvSpPr txBox="1">
              <a:spLocks noChangeArrowheads="1"/>
            </p:cNvSpPr>
            <p:nvPr/>
          </p:nvSpPr>
          <p:spPr bwMode="auto">
            <a:xfrm>
              <a:off x="4967" y="3408"/>
              <a:ext cx="482"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en-US" altLang="zh-CN" b="1">
                  <a:latin typeface="Tahoma" panose="020B0604030504040204" pitchFamily="34" charset="0"/>
                </a:rPr>
                <a:t>512</a:t>
              </a:r>
            </a:p>
          </p:txBody>
        </p:sp>
      </p:grpSp>
      <p:sp>
        <p:nvSpPr>
          <p:cNvPr id="23556" name="Text Box 25"/>
          <p:cNvSpPr txBox="1">
            <a:spLocks noChangeArrowheads="1"/>
          </p:cNvSpPr>
          <p:nvPr/>
        </p:nvSpPr>
        <p:spPr bwMode="auto">
          <a:xfrm>
            <a:off x="1116013" y="2060575"/>
            <a:ext cx="3168650" cy="264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 typeface="Arial" panose="020B0604020202020204" pitchFamily="34" charset="0"/>
              <a:buNone/>
            </a:pPr>
            <a:r>
              <a:rPr lang="zh-CN" altLang="en-US" b="1"/>
              <a:t>用头</a:t>
            </a:r>
            <a:r>
              <a:rPr lang="en-US" altLang="zh-CN" b="1"/>
              <a:t>4</a:t>
            </a:r>
            <a:r>
              <a:rPr lang="zh-CN" altLang="en-US" b="1"/>
              <a:t>位表示最常用的</a:t>
            </a:r>
            <a:r>
              <a:rPr lang="en-US" altLang="zh-CN" b="1"/>
              <a:t>8</a:t>
            </a:r>
            <a:r>
              <a:rPr lang="zh-CN" altLang="en-US" b="1"/>
              <a:t>中指令，接着操作吗扩展为</a:t>
            </a:r>
            <a:r>
              <a:rPr lang="en-US" altLang="zh-CN" b="1"/>
              <a:t>2</a:t>
            </a:r>
            <a:r>
              <a:rPr lang="zh-CN" altLang="en-US" b="1"/>
              <a:t>个四位，用</a:t>
            </a:r>
            <a:r>
              <a:rPr lang="en-US" altLang="zh-CN" b="1"/>
              <a:t>64</a:t>
            </a:r>
            <a:r>
              <a:rPr lang="zh-CN" altLang="en-US" b="1"/>
              <a:t>个码点表示最常用的</a:t>
            </a:r>
            <a:r>
              <a:rPr lang="en-US" altLang="zh-CN" b="1"/>
              <a:t>64</a:t>
            </a:r>
            <a:r>
              <a:rPr lang="zh-CN" altLang="en-US" b="1"/>
              <a:t>个指令，而后再扩展为</a:t>
            </a:r>
            <a:r>
              <a:rPr lang="en-US" altLang="zh-CN" b="1"/>
              <a:t>3</a:t>
            </a:r>
            <a:r>
              <a:rPr lang="zh-CN" altLang="en-US" b="1"/>
              <a:t>个四位，用</a:t>
            </a:r>
            <a:r>
              <a:rPr lang="en-US" altLang="zh-CN" b="1"/>
              <a:t>512</a:t>
            </a:r>
            <a:r>
              <a:rPr lang="zh-CN" altLang="en-US" b="1"/>
              <a:t>个码点表示</a:t>
            </a:r>
            <a:r>
              <a:rPr lang="en-US" altLang="zh-CN" b="1"/>
              <a:t>512</a:t>
            </a:r>
            <a:r>
              <a:rPr lang="zh-CN" altLang="en-US" b="1"/>
              <a:t>种指令</a:t>
            </a:r>
          </a:p>
        </p:txBody>
      </p:sp>
    </p:spTree>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mtClean="0"/>
              <a:t>二、指令字格式的优化 </a:t>
            </a:r>
          </a:p>
        </p:txBody>
      </p:sp>
      <p:sp>
        <p:nvSpPr>
          <p:cNvPr id="24579" name="Rectangle 3"/>
          <p:cNvSpPr>
            <a:spLocks noGrp="1" noChangeArrowheads="1"/>
          </p:cNvSpPr>
          <p:nvPr>
            <p:ph idx="1"/>
          </p:nvPr>
        </p:nvSpPr>
        <p:spPr bwMode="auto">
          <a:xfrm>
            <a:off x="762000" y="2017713"/>
            <a:ext cx="8193088" cy="4114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2800" b="1" smtClean="0">
                <a:latin typeface="Times New Roman" panose="02020603050405020304" pitchFamily="18" charset="0"/>
              </a:rPr>
              <a:t>为了不降低访存取指令的速度，按</a:t>
            </a:r>
            <a:r>
              <a:rPr lang="zh-CN" altLang="en-US" sz="2800" b="1" smtClean="0">
                <a:solidFill>
                  <a:srgbClr val="0000FF"/>
                </a:solidFill>
                <a:latin typeface="Times New Roman" panose="02020603050405020304" pitchFamily="18" charset="0"/>
              </a:rPr>
              <a:t>整数边界存储</a:t>
            </a:r>
            <a:r>
              <a:rPr lang="zh-CN" altLang="en-US" sz="2800" b="1" smtClean="0">
                <a:latin typeface="Times New Roman" panose="02020603050405020304" pitchFamily="18" charset="0"/>
              </a:rPr>
              <a:t>。</a:t>
            </a:r>
          </a:p>
          <a:p>
            <a:r>
              <a:rPr lang="zh-CN" altLang="en-US" sz="2800" b="1" smtClean="0">
                <a:latin typeface="Times New Roman" panose="02020603050405020304" pitchFamily="18" charset="0"/>
              </a:rPr>
              <a:t>操作数地址的位数</a:t>
            </a:r>
          </a:p>
          <a:p>
            <a:pPr lvl="1"/>
            <a:r>
              <a:rPr lang="zh-CN" altLang="en-US" sz="2400" b="1" smtClean="0"/>
              <a:t>从寻址范围看：越大越好 </a:t>
            </a:r>
          </a:p>
          <a:p>
            <a:pPr lvl="1"/>
            <a:r>
              <a:rPr lang="zh-CN" altLang="en-US" sz="2400" b="1" smtClean="0"/>
              <a:t>用各种方法，压缩操作码的位数</a:t>
            </a:r>
            <a:endParaRPr lang="zh-CN" altLang="en-US" b="1" smtClean="0">
              <a:latin typeface="楷体_GB2312" pitchFamily="49" charset="-122"/>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2"/>
          <p:cNvSpPr>
            <a:spLocks noGrp="1"/>
          </p:cNvSpPr>
          <p:nvPr>
            <p:ph type="title"/>
          </p:nvPr>
        </p:nvSpPr>
        <p:spPr>
          <a:noFill/>
          <a:ln>
            <a:noFill/>
          </a:ln>
        </p:spPr>
        <p:txBody>
          <a:bodyPr anchor="t"/>
          <a:lstStyle/>
          <a:p>
            <a:pPr eaLnBrk="1" hangingPunct="1"/>
            <a:r>
              <a:rPr lang="en-US" altLang="zh-CN" b="1" dirty="0">
                <a:solidFill>
                  <a:srgbClr val="0000FF"/>
                </a:solidFill>
              </a:rPr>
              <a:t>2.2  </a:t>
            </a:r>
            <a:r>
              <a:rPr lang="zh-CN" altLang="en-US" b="1" dirty="0">
                <a:solidFill>
                  <a:srgbClr val="0000FF"/>
                </a:solidFill>
              </a:rPr>
              <a:t>寻址方式 </a:t>
            </a:r>
          </a:p>
        </p:txBody>
      </p:sp>
      <p:sp>
        <p:nvSpPr>
          <p:cNvPr id="60418" name="Rectangle 3"/>
          <p:cNvSpPr>
            <a:spLocks noGrp="1"/>
          </p:cNvSpPr>
          <p:nvPr>
            <p:ph idx="1"/>
          </p:nvPr>
        </p:nvSpPr>
        <p:spPr>
          <a:xfrm>
            <a:off x="1116013" y="1989138"/>
            <a:ext cx="7772400" cy="4114800"/>
          </a:xfrm>
          <a:noFill/>
          <a:ln>
            <a:noFill/>
          </a:ln>
        </p:spPr>
        <p:txBody>
          <a:bodyPr anchor="t"/>
          <a:lstStyle/>
          <a:p>
            <a:pPr eaLnBrk="1" hangingPunct="1">
              <a:buNone/>
            </a:pPr>
            <a:r>
              <a:rPr lang="zh-CN" altLang="en-US" b="1" dirty="0">
                <a:solidFill>
                  <a:srgbClr val="0000FF"/>
                </a:solidFill>
                <a:latin typeface="Times New Roman" panose="02020603050405020304" pitchFamily="18" charset="0"/>
              </a:rPr>
              <a:t>寻址方式</a:t>
            </a:r>
            <a:r>
              <a:rPr lang="zh-CN" altLang="en-US" b="1" dirty="0">
                <a:latin typeface="Times New Roman" panose="02020603050405020304" pitchFamily="18" charset="0"/>
              </a:rPr>
              <a:t>：是指令按什么方式寻找（访问）到所需的操作数或信息的。</a:t>
            </a:r>
          </a:p>
          <a:p>
            <a:pPr eaLnBrk="1" hangingPunct="1"/>
            <a:r>
              <a:rPr lang="zh-CN" altLang="en-US" b="1" dirty="0">
                <a:latin typeface="Times New Roman" panose="02020603050405020304" pitchFamily="18" charset="0"/>
              </a:rPr>
              <a:t>寻址方式分析</a:t>
            </a:r>
            <a:r>
              <a:rPr lang="zh-CN" altLang="en-US" b="1" dirty="0"/>
              <a:t> </a:t>
            </a:r>
            <a:endParaRPr lang="en-US" altLang="zh-CN" b="1" dirty="0"/>
          </a:p>
          <a:p>
            <a:pPr eaLnBrk="1" hangingPunct="1"/>
            <a:r>
              <a:rPr lang="zh-CN" altLang="en-US" b="1" dirty="0"/>
              <a:t>寻址方式在指令中的指明</a:t>
            </a:r>
            <a:endParaRPr lang="en-US" altLang="zh-CN" b="1" dirty="0"/>
          </a:p>
          <a:p>
            <a:pPr eaLnBrk="1" hangingPunct="1"/>
            <a:r>
              <a:rPr lang="zh-CN" altLang="en-US" b="1" dirty="0"/>
              <a:t>程序在主存中的定位技术</a:t>
            </a:r>
          </a:p>
          <a:p>
            <a:pPr eaLnBrk="1" hangingPunct="1"/>
            <a:r>
              <a:rPr lang="zh-CN" altLang="en-US" b="1" dirty="0">
                <a:latin typeface="Times New Roman" panose="02020603050405020304" pitchFamily="18" charset="0"/>
              </a:rPr>
              <a:t>物理地址主存中信息的存储分布</a:t>
            </a:r>
            <a:endParaRPr lang="zh-CN" altLang="en-US" b="1" dirty="0"/>
          </a:p>
          <a:p>
            <a:pPr eaLnBrk="1" hangingPunct="1"/>
            <a:endParaRPr lang="en-US" altLang="zh-CN" b="1" dirty="0"/>
          </a:p>
        </p:txBody>
      </p:sp>
    </p:spTree>
    <p:extLst>
      <p:ext uri="{BB962C8B-B14F-4D97-AF65-F5344CB8AC3E}">
        <p14:creationId xmlns:p14="http://schemas.microsoft.com/office/powerpoint/2010/main" val="16237181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2800" smtClean="0"/>
              <a:t>等长地址码发挥不出操作码优化表示的作用</a:t>
            </a:r>
          </a:p>
        </p:txBody>
      </p:sp>
      <p:grpSp>
        <p:nvGrpSpPr>
          <p:cNvPr id="25603" name="Group 3"/>
          <p:cNvGrpSpPr>
            <a:grpSpLocks/>
          </p:cNvGrpSpPr>
          <p:nvPr/>
        </p:nvGrpSpPr>
        <p:grpSpPr bwMode="auto">
          <a:xfrm>
            <a:off x="1143000" y="2590800"/>
            <a:ext cx="6858000" cy="2286000"/>
            <a:chOff x="624" y="2064"/>
            <a:chExt cx="4320" cy="1440"/>
          </a:xfrm>
        </p:grpSpPr>
        <p:sp>
          <p:nvSpPr>
            <p:cNvPr id="25604" name="Rectangle 4"/>
            <p:cNvSpPr>
              <a:spLocks noChangeArrowheads="1"/>
            </p:cNvSpPr>
            <p:nvPr/>
          </p:nvSpPr>
          <p:spPr bwMode="auto">
            <a:xfrm>
              <a:off x="624" y="3024"/>
              <a:ext cx="2880" cy="48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en-US" altLang="zh-CN" b="1">
                  <a:latin typeface="Tahoma" panose="020B0604030504040204" pitchFamily="34" charset="0"/>
                </a:rPr>
                <a:t>l</a:t>
              </a:r>
              <a:r>
                <a:rPr lang="en-US" altLang="zh-CN" b="1" baseline="-25000">
                  <a:latin typeface="Tahoma" panose="020B0604030504040204" pitchFamily="34" charset="0"/>
                </a:rPr>
                <a:t>imax</a:t>
              </a:r>
            </a:p>
          </p:txBody>
        </p:sp>
        <p:sp>
          <p:nvSpPr>
            <p:cNvPr id="25605" name="Rectangle 5"/>
            <p:cNvSpPr>
              <a:spLocks noChangeArrowheads="1"/>
            </p:cNvSpPr>
            <p:nvPr/>
          </p:nvSpPr>
          <p:spPr bwMode="auto">
            <a:xfrm>
              <a:off x="3504" y="3024"/>
              <a:ext cx="1440" cy="48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b="1">
                  <a:latin typeface="Tahoma" panose="020B0604030504040204" pitchFamily="34" charset="0"/>
                </a:rPr>
                <a:t>地址码</a:t>
              </a:r>
            </a:p>
          </p:txBody>
        </p:sp>
        <p:sp>
          <p:nvSpPr>
            <p:cNvPr id="25606" name="Rectangle 6"/>
            <p:cNvSpPr>
              <a:spLocks noChangeArrowheads="1"/>
            </p:cNvSpPr>
            <p:nvPr/>
          </p:nvSpPr>
          <p:spPr bwMode="auto">
            <a:xfrm>
              <a:off x="3504" y="2544"/>
              <a:ext cx="1440" cy="48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b="1">
                  <a:latin typeface="Tahoma" panose="020B0604030504040204" pitchFamily="34" charset="0"/>
                </a:rPr>
                <a:t>地址码</a:t>
              </a:r>
            </a:p>
          </p:txBody>
        </p:sp>
        <p:sp>
          <p:nvSpPr>
            <p:cNvPr id="25607" name="Rectangle 7"/>
            <p:cNvSpPr>
              <a:spLocks noChangeArrowheads="1"/>
            </p:cNvSpPr>
            <p:nvPr/>
          </p:nvSpPr>
          <p:spPr bwMode="auto">
            <a:xfrm>
              <a:off x="3504" y="2064"/>
              <a:ext cx="1440" cy="48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b="1">
                  <a:latin typeface="Tahoma" panose="020B0604030504040204" pitchFamily="34" charset="0"/>
                </a:rPr>
                <a:t>地址码</a:t>
              </a:r>
            </a:p>
          </p:txBody>
        </p:sp>
        <p:sp>
          <p:nvSpPr>
            <p:cNvPr id="25608" name="Rectangle 8"/>
            <p:cNvSpPr>
              <a:spLocks noChangeArrowheads="1"/>
            </p:cNvSpPr>
            <p:nvPr/>
          </p:nvSpPr>
          <p:spPr bwMode="auto">
            <a:xfrm>
              <a:off x="1344" y="2544"/>
              <a:ext cx="2160" cy="48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b="1">
                  <a:latin typeface="Tahoma" panose="020B0604030504040204" pitchFamily="34" charset="0"/>
                </a:rPr>
                <a:t>空白浪费</a:t>
              </a:r>
            </a:p>
          </p:txBody>
        </p:sp>
        <p:sp>
          <p:nvSpPr>
            <p:cNvPr id="25609" name="Rectangle 9"/>
            <p:cNvSpPr>
              <a:spLocks noChangeArrowheads="1"/>
            </p:cNvSpPr>
            <p:nvPr/>
          </p:nvSpPr>
          <p:spPr bwMode="auto">
            <a:xfrm>
              <a:off x="2400" y="2064"/>
              <a:ext cx="1104" cy="48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b="1">
                  <a:latin typeface="Tahoma" panose="020B0604030504040204" pitchFamily="34" charset="0"/>
                </a:rPr>
                <a:t>空白浪费</a:t>
              </a:r>
            </a:p>
          </p:txBody>
        </p:sp>
        <p:sp>
          <p:nvSpPr>
            <p:cNvPr id="25610" name="Rectangle 10"/>
            <p:cNvSpPr>
              <a:spLocks noChangeArrowheads="1"/>
            </p:cNvSpPr>
            <p:nvPr/>
          </p:nvSpPr>
          <p:spPr bwMode="auto">
            <a:xfrm>
              <a:off x="624" y="2544"/>
              <a:ext cx="720" cy="48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en-US" altLang="zh-CN" b="1">
                  <a:latin typeface="Tahoma" panose="020B0604030504040204" pitchFamily="34" charset="0"/>
                </a:rPr>
                <a:t>l</a:t>
              </a:r>
              <a:r>
                <a:rPr lang="en-US" altLang="zh-CN" b="1" baseline="-25000">
                  <a:latin typeface="Tahoma" panose="020B0604030504040204" pitchFamily="34" charset="0"/>
                </a:rPr>
                <a:t>imin</a:t>
              </a:r>
            </a:p>
          </p:txBody>
        </p:sp>
        <p:sp>
          <p:nvSpPr>
            <p:cNvPr id="25611" name="Rectangle 11"/>
            <p:cNvSpPr>
              <a:spLocks noChangeArrowheads="1"/>
            </p:cNvSpPr>
            <p:nvPr/>
          </p:nvSpPr>
          <p:spPr bwMode="auto">
            <a:xfrm>
              <a:off x="624" y="2064"/>
              <a:ext cx="1776" cy="480"/>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en-US" altLang="zh-CN" b="1">
                  <a:latin typeface="Tahoma" panose="020B0604030504040204" pitchFamily="34" charset="0"/>
                </a:rPr>
                <a:t>l</a:t>
              </a:r>
              <a:r>
                <a:rPr lang="en-US" altLang="zh-CN" b="1" baseline="-25000">
                  <a:latin typeface="Tahoma" panose="020B0604030504040204" pitchFamily="34" charset="0"/>
                </a:rPr>
                <a:t>i</a:t>
              </a:r>
            </a:p>
          </p:txBody>
        </p:sp>
      </p:grpSp>
    </p:spTree>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4000" smtClean="0"/>
              <a:t>在定长指令字内实现多种地址制</a:t>
            </a:r>
          </a:p>
        </p:txBody>
      </p:sp>
      <p:grpSp>
        <p:nvGrpSpPr>
          <p:cNvPr id="26627" name="Group 3"/>
          <p:cNvGrpSpPr>
            <a:grpSpLocks/>
          </p:cNvGrpSpPr>
          <p:nvPr/>
        </p:nvGrpSpPr>
        <p:grpSpPr bwMode="auto">
          <a:xfrm>
            <a:off x="1714500" y="2743200"/>
            <a:ext cx="5715000" cy="2362200"/>
            <a:chOff x="1008" y="2064"/>
            <a:chExt cx="3600" cy="1488"/>
          </a:xfrm>
        </p:grpSpPr>
        <p:sp>
          <p:nvSpPr>
            <p:cNvPr id="26628" name="Rectangle 4"/>
            <p:cNvSpPr>
              <a:spLocks noChangeArrowheads="1"/>
            </p:cNvSpPr>
            <p:nvPr/>
          </p:nvSpPr>
          <p:spPr bwMode="auto">
            <a:xfrm>
              <a:off x="3696" y="3120"/>
              <a:ext cx="912" cy="43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b="1">
                  <a:latin typeface="Tahoma" panose="020B0604030504040204" pitchFamily="34" charset="0"/>
                </a:rPr>
                <a:t>地址码</a:t>
              </a:r>
            </a:p>
          </p:txBody>
        </p:sp>
        <p:sp>
          <p:nvSpPr>
            <p:cNvPr id="26629" name="Rectangle 5"/>
            <p:cNvSpPr>
              <a:spLocks noChangeArrowheads="1"/>
            </p:cNvSpPr>
            <p:nvPr/>
          </p:nvSpPr>
          <p:spPr bwMode="auto">
            <a:xfrm>
              <a:off x="3696" y="2592"/>
              <a:ext cx="912" cy="43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b="1">
                  <a:latin typeface="Tahoma" panose="020B0604030504040204" pitchFamily="34" charset="0"/>
                </a:rPr>
                <a:t>地址码</a:t>
              </a:r>
            </a:p>
          </p:txBody>
        </p:sp>
        <p:sp>
          <p:nvSpPr>
            <p:cNvPr id="26630" name="Rectangle 6"/>
            <p:cNvSpPr>
              <a:spLocks noChangeArrowheads="1"/>
            </p:cNvSpPr>
            <p:nvPr/>
          </p:nvSpPr>
          <p:spPr bwMode="auto">
            <a:xfrm>
              <a:off x="3696" y="2064"/>
              <a:ext cx="912" cy="43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b="1">
                  <a:latin typeface="Tahoma" panose="020B0604030504040204" pitchFamily="34" charset="0"/>
                </a:rPr>
                <a:t>地址码</a:t>
              </a:r>
            </a:p>
          </p:txBody>
        </p:sp>
        <p:sp>
          <p:nvSpPr>
            <p:cNvPr id="26631" name="Rectangle 7"/>
            <p:cNvSpPr>
              <a:spLocks noChangeArrowheads="1"/>
            </p:cNvSpPr>
            <p:nvPr/>
          </p:nvSpPr>
          <p:spPr bwMode="auto">
            <a:xfrm>
              <a:off x="2784" y="2592"/>
              <a:ext cx="912" cy="43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b="1">
                  <a:latin typeface="Tahoma" panose="020B0604030504040204" pitchFamily="34" charset="0"/>
                </a:rPr>
                <a:t>地址码</a:t>
              </a:r>
            </a:p>
          </p:txBody>
        </p:sp>
        <p:sp>
          <p:nvSpPr>
            <p:cNvPr id="26632" name="Rectangle 8"/>
            <p:cNvSpPr>
              <a:spLocks noChangeArrowheads="1"/>
            </p:cNvSpPr>
            <p:nvPr/>
          </p:nvSpPr>
          <p:spPr bwMode="auto">
            <a:xfrm>
              <a:off x="1872" y="2592"/>
              <a:ext cx="912" cy="43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b="1">
                  <a:latin typeface="Tahoma" panose="020B0604030504040204" pitchFamily="34" charset="0"/>
                </a:rPr>
                <a:t>地址码</a:t>
              </a:r>
            </a:p>
          </p:txBody>
        </p:sp>
        <p:sp>
          <p:nvSpPr>
            <p:cNvPr id="26633" name="Rectangle 9"/>
            <p:cNvSpPr>
              <a:spLocks noChangeArrowheads="1"/>
            </p:cNvSpPr>
            <p:nvPr/>
          </p:nvSpPr>
          <p:spPr bwMode="auto">
            <a:xfrm>
              <a:off x="2784" y="2064"/>
              <a:ext cx="912" cy="43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b="1">
                  <a:latin typeface="Tahoma" panose="020B0604030504040204" pitchFamily="34" charset="0"/>
                </a:rPr>
                <a:t>地址码</a:t>
              </a:r>
            </a:p>
          </p:txBody>
        </p:sp>
        <p:sp>
          <p:nvSpPr>
            <p:cNvPr id="26634" name="Rectangle 10"/>
            <p:cNvSpPr>
              <a:spLocks noChangeArrowheads="1"/>
            </p:cNvSpPr>
            <p:nvPr/>
          </p:nvSpPr>
          <p:spPr bwMode="auto">
            <a:xfrm>
              <a:off x="1008" y="2592"/>
              <a:ext cx="912" cy="43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b="1">
                  <a:latin typeface="Tahoma" panose="020B0604030504040204" pitchFamily="34" charset="0"/>
                </a:rPr>
                <a:t>操作码</a:t>
              </a:r>
            </a:p>
          </p:txBody>
        </p:sp>
        <p:sp>
          <p:nvSpPr>
            <p:cNvPr id="26635" name="Rectangle 11"/>
            <p:cNvSpPr>
              <a:spLocks noChangeArrowheads="1"/>
            </p:cNvSpPr>
            <p:nvPr/>
          </p:nvSpPr>
          <p:spPr bwMode="auto">
            <a:xfrm>
              <a:off x="1008" y="3120"/>
              <a:ext cx="2688" cy="43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b="1">
                  <a:latin typeface="Tahoma" panose="020B0604030504040204" pitchFamily="34" charset="0"/>
                </a:rPr>
                <a:t>操作码</a:t>
              </a:r>
            </a:p>
          </p:txBody>
        </p:sp>
        <p:sp>
          <p:nvSpPr>
            <p:cNvPr id="26636" name="Rectangle 12"/>
            <p:cNvSpPr>
              <a:spLocks noChangeArrowheads="1"/>
            </p:cNvSpPr>
            <p:nvPr/>
          </p:nvSpPr>
          <p:spPr bwMode="auto">
            <a:xfrm>
              <a:off x="1008" y="2064"/>
              <a:ext cx="1776" cy="432"/>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b="1">
                  <a:latin typeface="Tahoma" panose="020B0604030504040204" pitchFamily="34" charset="0"/>
                </a:rPr>
                <a:t>操作码</a:t>
              </a:r>
            </a:p>
          </p:txBody>
        </p:sp>
      </p:grpSp>
    </p:spTree>
  </p:cSld>
  <p:clrMapOvr>
    <a:masterClrMapping/>
  </p:clrMapOvr>
  <p:transition spd="slow"/>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idx="1"/>
          </p:nvPr>
        </p:nvSpPr>
        <p:spPr bwMode="auto">
          <a:xfrm>
            <a:off x="611188" y="836613"/>
            <a:ext cx="8343900" cy="59055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zh-CN" altLang="en-US" sz="2800" b="1" smtClean="0">
                <a:solidFill>
                  <a:srgbClr val="CC3300"/>
                </a:solidFill>
                <a:latin typeface="楷体_GB2312" pitchFamily="49" charset="-122"/>
              </a:rPr>
              <a:t>基础：</a:t>
            </a:r>
            <a:r>
              <a:rPr lang="zh-CN" altLang="en-US" sz="2800" b="1" smtClean="0">
                <a:latin typeface="楷体_GB2312" pitchFamily="49" charset="-122"/>
              </a:rPr>
              <a:t>初步设计的指令集。</a:t>
            </a:r>
          </a:p>
          <a:p>
            <a:pPr>
              <a:lnSpc>
                <a:spcPct val="90000"/>
              </a:lnSpc>
            </a:pPr>
            <a:r>
              <a:rPr lang="zh-CN" altLang="en-US" sz="2800" b="1" smtClean="0">
                <a:solidFill>
                  <a:srgbClr val="CC3300"/>
                </a:solidFill>
                <a:latin typeface="楷体_GB2312" pitchFamily="49" charset="-122"/>
              </a:rPr>
              <a:t>目标：</a:t>
            </a:r>
            <a:r>
              <a:rPr lang="zh-CN" altLang="en-US" sz="2800" b="1" smtClean="0">
                <a:latin typeface="楷体_GB2312" pitchFamily="49" charset="-122"/>
              </a:rPr>
              <a:t>减少指令长度，提高指令性能。</a:t>
            </a:r>
          </a:p>
          <a:p>
            <a:pPr>
              <a:lnSpc>
                <a:spcPct val="90000"/>
              </a:lnSpc>
            </a:pPr>
            <a:r>
              <a:rPr lang="zh-CN" altLang="en-US" sz="2800" b="1" smtClean="0">
                <a:solidFill>
                  <a:srgbClr val="CC3300"/>
                </a:solidFill>
                <a:latin typeface="楷体_GB2312" pitchFamily="49" charset="-122"/>
              </a:rPr>
              <a:t>优化原则：</a:t>
            </a:r>
          </a:p>
          <a:p>
            <a:pPr lvl="1">
              <a:lnSpc>
                <a:spcPct val="90000"/>
              </a:lnSpc>
            </a:pPr>
            <a:r>
              <a:rPr lang="zh-CN" altLang="en-US" b="1" smtClean="0">
                <a:latin typeface="楷体_GB2312" pitchFamily="49" charset="-122"/>
              </a:rPr>
              <a:t>采用高概率优先思想，对高频率指令，缩短指令长度，提高效率，对低频率指令，主要满足功能要求；</a:t>
            </a:r>
          </a:p>
          <a:p>
            <a:pPr lvl="1">
              <a:lnSpc>
                <a:spcPct val="90000"/>
              </a:lnSpc>
            </a:pPr>
            <a:r>
              <a:rPr lang="zh-CN" altLang="en-US" b="1" smtClean="0">
                <a:latin typeface="楷体_GB2312" pitchFamily="49" charset="-122"/>
              </a:rPr>
              <a:t>地址码长度富裕时，采用不同的寻址方式或不同的地址制，增加功能；</a:t>
            </a:r>
          </a:p>
          <a:p>
            <a:pPr lvl="1">
              <a:lnSpc>
                <a:spcPct val="90000"/>
              </a:lnSpc>
            </a:pPr>
            <a:r>
              <a:rPr lang="zh-CN" altLang="en-US" b="1" smtClean="0">
                <a:latin typeface="楷体_GB2312" pitchFamily="49" charset="-122"/>
              </a:rPr>
              <a:t>地址码长度紧张时，采用特定的寻址方式或增加指令字长，满足功能。</a:t>
            </a:r>
          </a:p>
          <a:p>
            <a:pPr>
              <a:lnSpc>
                <a:spcPct val="90000"/>
              </a:lnSpc>
            </a:pPr>
            <a:endParaRPr lang="zh-CN" altLang="en-US" sz="2800" b="1" smtClean="0">
              <a:solidFill>
                <a:srgbClr val="990099"/>
              </a:solidFill>
              <a:latin typeface="楷体_GB2312" pitchFamily="49" charset="-122"/>
            </a:endParaRPr>
          </a:p>
          <a:p>
            <a:pPr>
              <a:lnSpc>
                <a:spcPct val="90000"/>
              </a:lnSpc>
            </a:pPr>
            <a:endParaRPr lang="zh-CN" altLang="en-US" sz="2800" b="1" smtClean="0">
              <a:latin typeface="宋体" panose="02010600030101010101" pitchFamily="2" charset="-122"/>
            </a:endParaRPr>
          </a:p>
        </p:txBody>
      </p:sp>
    </p:spTree>
  </p:cSld>
  <p:clrMapOvr>
    <a:masterClrMapping/>
  </p:clrMapOvr>
  <p:transition spd="slow"/>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mtClean="0"/>
              <a:t>§2.4 </a:t>
            </a:r>
            <a:r>
              <a:rPr lang="zh-CN" altLang="en-US" smtClean="0"/>
              <a:t>指令系统的发展和改进 </a:t>
            </a:r>
          </a:p>
        </p:txBody>
      </p:sp>
      <p:sp>
        <p:nvSpPr>
          <p:cNvPr id="29699"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b="1" smtClean="0">
                <a:latin typeface="Times New Roman" panose="02020603050405020304" pitchFamily="18" charset="0"/>
              </a:rPr>
              <a:t>CISC</a:t>
            </a:r>
            <a:r>
              <a:rPr lang="zh-CN" altLang="en-US" b="1" smtClean="0">
                <a:latin typeface="Times New Roman" panose="02020603050405020304" pitchFamily="18" charset="0"/>
              </a:rPr>
              <a:t>和</a:t>
            </a:r>
            <a:r>
              <a:rPr lang="en-US" altLang="zh-CN" b="1" smtClean="0">
                <a:latin typeface="Times New Roman" panose="02020603050405020304" pitchFamily="18" charset="0"/>
              </a:rPr>
              <a:t>RISC</a:t>
            </a:r>
          </a:p>
          <a:p>
            <a:endParaRPr lang="en-US" altLang="zh-CN" b="1" smtClean="0">
              <a:latin typeface="Times New Roman" panose="02020603050405020304" pitchFamily="18" charset="0"/>
            </a:endParaRPr>
          </a:p>
          <a:p>
            <a:r>
              <a:rPr lang="zh-CN" altLang="en-US" b="1" smtClean="0">
                <a:latin typeface="Times New Roman" panose="02020603050405020304" pitchFamily="18" charset="0"/>
              </a:rPr>
              <a:t>按</a:t>
            </a:r>
            <a:r>
              <a:rPr lang="en-US" altLang="zh-CN" b="1" smtClean="0">
                <a:latin typeface="Times New Roman" panose="02020603050405020304" pitchFamily="18" charset="0"/>
              </a:rPr>
              <a:t>CISC</a:t>
            </a:r>
            <a:r>
              <a:rPr lang="zh-CN" altLang="en-US" b="1" smtClean="0">
                <a:latin typeface="Times New Roman" panose="02020603050405020304" pitchFamily="18" charset="0"/>
              </a:rPr>
              <a:t>方向发展和改进指令系统</a:t>
            </a:r>
          </a:p>
          <a:p>
            <a:endParaRPr lang="zh-CN" altLang="en-US" b="1" smtClean="0">
              <a:latin typeface="Times New Roman" panose="02020603050405020304" pitchFamily="18" charset="0"/>
            </a:endParaRPr>
          </a:p>
          <a:p>
            <a:r>
              <a:rPr lang="zh-CN" altLang="en-US" b="1" smtClean="0">
                <a:latin typeface="Times New Roman" panose="02020603050405020304" pitchFamily="18" charset="0"/>
              </a:rPr>
              <a:t>按</a:t>
            </a:r>
            <a:r>
              <a:rPr lang="en-US" altLang="zh-CN" b="1" smtClean="0">
                <a:latin typeface="Times New Roman" panose="02020603050405020304" pitchFamily="18" charset="0"/>
              </a:rPr>
              <a:t>RISC</a:t>
            </a:r>
            <a:r>
              <a:rPr lang="zh-CN" altLang="en-US" b="1" smtClean="0">
                <a:latin typeface="Times New Roman" panose="02020603050405020304" pitchFamily="18" charset="0"/>
              </a:rPr>
              <a:t>方向发展和改进指令系统</a:t>
            </a:r>
          </a:p>
        </p:txBody>
      </p:sp>
    </p:spTree>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t>一、</a:t>
            </a:r>
            <a:r>
              <a:rPr lang="en-US" altLang="zh-CN" b="1" smtClean="0"/>
              <a:t>CSIS</a:t>
            </a:r>
            <a:r>
              <a:rPr lang="zh-CN" altLang="en-US" b="1" smtClean="0"/>
              <a:t>和</a:t>
            </a:r>
            <a:r>
              <a:rPr lang="en-US" altLang="zh-CN" b="1" smtClean="0"/>
              <a:t>RISC</a:t>
            </a:r>
          </a:p>
        </p:txBody>
      </p:sp>
      <p:sp>
        <p:nvSpPr>
          <p:cNvPr id="30723" name="Rectangle 3"/>
          <p:cNvSpPr>
            <a:spLocks noGrp="1" noChangeArrowheads="1"/>
          </p:cNvSpPr>
          <p:nvPr>
            <p:ph idx="1"/>
          </p:nvPr>
        </p:nvSpPr>
        <p:spPr bwMode="auto">
          <a:xfrm>
            <a:off x="390525" y="1557338"/>
            <a:ext cx="8574088" cy="4575175"/>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80000"/>
              </a:lnSpc>
              <a:buFont typeface="Wingdings" panose="05000000000000000000" pitchFamily="2" charset="2"/>
              <a:buNone/>
            </a:pPr>
            <a:r>
              <a:rPr lang="zh-CN" altLang="en-US" sz="2800" b="1" smtClean="0"/>
              <a:t>指令系统的发展</a:t>
            </a:r>
            <a:endParaRPr lang="zh-CN" altLang="en-US" sz="2800" b="1" u="sng" smtClean="0">
              <a:solidFill>
                <a:schemeClr val="hlink"/>
              </a:solidFill>
              <a:latin typeface="Times New Roman" panose="02020603050405020304" pitchFamily="18" charset="0"/>
            </a:endParaRPr>
          </a:p>
          <a:p>
            <a:pPr>
              <a:lnSpc>
                <a:spcPct val="80000"/>
              </a:lnSpc>
            </a:pPr>
            <a:r>
              <a:rPr lang="zh-CN" altLang="en-US" sz="2800" b="1" u="sng" smtClean="0">
                <a:solidFill>
                  <a:srgbClr val="FF3300"/>
                </a:solidFill>
                <a:latin typeface="Times New Roman" panose="02020603050405020304" pitchFamily="18" charset="0"/>
              </a:rPr>
              <a:t>复杂指令系统计算机</a:t>
            </a:r>
            <a:r>
              <a:rPr lang="zh-CN" altLang="en-US" sz="2800" b="1" smtClean="0">
                <a:latin typeface="Times New Roman" panose="02020603050405020304" pitchFamily="18" charset="0"/>
              </a:rPr>
              <a:t>（</a:t>
            </a:r>
            <a:r>
              <a:rPr lang="en-US" altLang="zh-CN" sz="2800" b="1" smtClean="0"/>
              <a:t>Complex Instruction Set Computer</a:t>
            </a:r>
            <a:r>
              <a:rPr lang="zh-CN" altLang="en-US" sz="2800" b="1" smtClean="0">
                <a:latin typeface="Times New Roman" panose="02020603050405020304" pitchFamily="18" charset="0"/>
              </a:rPr>
              <a:t>）</a:t>
            </a:r>
            <a:r>
              <a:rPr lang="en-US" altLang="zh-CN" sz="2800" b="1" u="sng" smtClean="0"/>
              <a:t>CISC</a:t>
            </a:r>
            <a:r>
              <a:rPr lang="en-US" altLang="zh-CN" sz="2800" b="1" smtClean="0"/>
              <a:t>  </a:t>
            </a:r>
          </a:p>
          <a:p>
            <a:pPr lvl="1">
              <a:lnSpc>
                <a:spcPct val="80000"/>
              </a:lnSpc>
            </a:pPr>
            <a:r>
              <a:rPr lang="zh-CN" altLang="en-US" sz="2400" b="1" smtClean="0">
                <a:latin typeface="Times New Roman" panose="02020603050405020304" pitchFamily="18" charset="0"/>
              </a:rPr>
              <a:t>增强原有指令的功能，设置更为复杂的新指令取代原先由软件子程序完成的功能，实现软件功能的硬化。</a:t>
            </a:r>
          </a:p>
          <a:p>
            <a:pPr lvl="2">
              <a:lnSpc>
                <a:spcPct val="80000"/>
              </a:lnSpc>
            </a:pPr>
            <a:r>
              <a:rPr lang="en-US" altLang="zh-CN" sz="2000" b="1" smtClean="0"/>
              <a:t>IBM 370</a:t>
            </a:r>
            <a:r>
              <a:rPr lang="zh-CN" altLang="en-US" sz="2000" b="1" smtClean="0"/>
              <a:t>、</a:t>
            </a:r>
            <a:r>
              <a:rPr lang="en-US" altLang="zh-CN" sz="2000" b="1" smtClean="0"/>
              <a:t>VAX-11/780</a:t>
            </a:r>
            <a:r>
              <a:rPr lang="zh-CN" altLang="en-US" sz="2000" b="1" smtClean="0"/>
              <a:t>、</a:t>
            </a:r>
            <a:r>
              <a:rPr lang="en-US" altLang="zh-CN" sz="2000" b="1" smtClean="0"/>
              <a:t>VAX 8600</a:t>
            </a:r>
            <a:r>
              <a:rPr lang="zh-CN" altLang="en-US" sz="2000" b="1" smtClean="0"/>
              <a:t>、</a:t>
            </a:r>
            <a:r>
              <a:rPr lang="en-US" altLang="zh-CN" sz="2000" b="1" smtClean="0"/>
              <a:t>Intel i486</a:t>
            </a:r>
            <a:r>
              <a:rPr lang="zh-CN" altLang="en-US" sz="2000" b="1" smtClean="0"/>
              <a:t>、</a:t>
            </a:r>
            <a:r>
              <a:rPr lang="en-US" altLang="zh-CN" sz="2000" b="1" smtClean="0"/>
              <a:t>MC 68040</a:t>
            </a:r>
          </a:p>
          <a:p>
            <a:pPr lvl="2">
              <a:lnSpc>
                <a:spcPct val="80000"/>
              </a:lnSpc>
            </a:pPr>
            <a:endParaRPr lang="en-US" altLang="zh-CN" sz="2000" b="1" smtClean="0"/>
          </a:p>
          <a:p>
            <a:pPr algn="just">
              <a:lnSpc>
                <a:spcPct val="80000"/>
              </a:lnSpc>
            </a:pPr>
            <a:r>
              <a:rPr lang="en-US" altLang="zh-CN" sz="2800" b="1" smtClean="0">
                <a:solidFill>
                  <a:srgbClr val="FF3300"/>
                </a:solidFill>
              </a:rPr>
              <a:t> </a:t>
            </a:r>
            <a:r>
              <a:rPr lang="zh-CN" altLang="en-US" sz="2800" b="1" u="sng" smtClean="0">
                <a:solidFill>
                  <a:srgbClr val="FF3300"/>
                </a:solidFill>
                <a:latin typeface="Times New Roman" panose="02020603050405020304" pitchFamily="18" charset="0"/>
              </a:rPr>
              <a:t>精简指令系统计算机</a:t>
            </a:r>
            <a:r>
              <a:rPr lang="zh-CN" altLang="en-US" sz="2800" b="1" smtClean="0">
                <a:latin typeface="Times New Roman" panose="02020603050405020304" pitchFamily="18" charset="0"/>
              </a:rPr>
              <a:t>（</a:t>
            </a:r>
            <a:r>
              <a:rPr lang="en-US" altLang="zh-CN" sz="2800" b="1" smtClean="0"/>
              <a:t>Reduced Instruction Set Computer</a:t>
            </a:r>
            <a:r>
              <a:rPr lang="zh-CN" altLang="en-US" sz="2800" b="1" smtClean="0">
                <a:latin typeface="Times New Roman" panose="02020603050405020304" pitchFamily="18" charset="0"/>
              </a:rPr>
              <a:t>）</a:t>
            </a:r>
            <a:r>
              <a:rPr lang="en-US" altLang="zh-CN" sz="2800" b="1" u="sng" smtClean="0"/>
              <a:t>RISC</a:t>
            </a:r>
          </a:p>
          <a:p>
            <a:pPr lvl="1" algn="just">
              <a:lnSpc>
                <a:spcPct val="80000"/>
              </a:lnSpc>
            </a:pPr>
            <a:r>
              <a:rPr lang="zh-CN" altLang="en-US" sz="2400" b="1" smtClean="0">
                <a:latin typeface="Times New Roman" panose="02020603050405020304" pitchFamily="18" charset="0"/>
              </a:rPr>
              <a:t>减少指令总数和简化指令的功能，降低硬件设计的复杂性，提高指令的执行速度。</a:t>
            </a:r>
            <a:r>
              <a:rPr lang="zh-CN" altLang="en-US" sz="2400" b="1" smtClean="0"/>
              <a:t> </a:t>
            </a:r>
          </a:p>
          <a:p>
            <a:pPr lvl="2" algn="just">
              <a:lnSpc>
                <a:spcPct val="80000"/>
              </a:lnSpc>
            </a:pPr>
            <a:r>
              <a:rPr lang="en-US" altLang="zh-CN" sz="2000" b="1" smtClean="0"/>
              <a:t>Sun SPARC</a:t>
            </a:r>
            <a:r>
              <a:rPr lang="zh-CN" altLang="en-US" sz="2000" b="1" smtClean="0"/>
              <a:t>、</a:t>
            </a:r>
            <a:r>
              <a:rPr lang="en-US" altLang="zh-CN" sz="2000" b="1" smtClean="0"/>
              <a:t>Intel i860</a:t>
            </a:r>
            <a:r>
              <a:rPr lang="zh-CN" altLang="en-US" sz="2000" b="1" smtClean="0"/>
              <a:t>、</a:t>
            </a:r>
            <a:r>
              <a:rPr lang="en-US" altLang="zh-CN" sz="2000" b="1" smtClean="0"/>
              <a:t>MC 88100</a:t>
            </a:r>
            <a:r>
              <a:rPr lang="zh-CN" altLang="en-US" sz="2000" b="1" smtClean="0"/>
              <a:t>、</a:t>
            </a:r>
            <a:r>
              <a:rPr lang="en-US" altLang="zh-CN" sz="2000" b="1" smtClean="0"/>
              <a:t>IBM 6150</a:t>
            </a:r>
          </a:p>
        </p:txBody>
      </p:sp>
    </p:spTree>
  </p:cSld>
  <p:clrMapOvr>
    <a:masterClrMapping/>
  </p:clrMapOvr>
  <p:transition spd="slow"/>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4000" smtClean="0"/>
              <a:t>二、按</a:t>
            </a:r>
            <a:r>
              <a:rPr lang="en-US" altLang="zh-CN" sz="4000" smtClean="0"/>
              <a:t>CISC</a:t>
            </a:r>
            <a:r>
              <a:rPr lang="zh-CN" altLang="en-US" sz="4000" smtClean="0"/>
              <a:t>方向发展与改进指令系统</a:t>
            </a:r>
          </a:p>
        </p:txBody>
      </p:sp>
      <p:sp>
        <p:nvSpPr>
          <p:cNvPr id="31747" name="Rectangle 3"/>
          <p:cNvSpPr>
            <a:spLocks noGrp="1" noChangeArrowheads="1"/>
          </p:cNvSpPr>
          <p:nvPr>
            <p:ph idx="1"/>
          </p:nvPr>
        </p:nvSpPr>
        <p:spPr bwMode="auto">
          <a:xfrm>
            <a:off x="1116013" y="1916113"/>
            <a:ext cx="7772400" cy="4114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latin typeface="Times New Roman" panose="02020603050405020304" pitchFamily="18" charset="0"/>
              </a:rPr>
              <a:t>面向目标程序的优化实现改进</a:t>
            </a:r>
            <a:r>
              <a:rPr lang="zh-CN" altLang="en-US" b="1" smtClean="0"/>
              <a:t> </a:t>
            </a:r>
          </a:p>
          <a:p>
            <a:endParaRPr lang="zh-CN" altLang="en-US" b="1" smtClean="0"/>
          </a:p>
          <a:p>
            <a:r>
              <a:rPr lang="zh-CN" altLang="en-US" b="1" smtClean="0">
                <a:latin typeface="Times New Roman" panose="02020603050405020304" pitchFamily="18" charset="0"/>
              </a:rPr>
              <a:t>面向高级语言的优化实现改进</a:t>
            </a:r>
            <a:r>
              <a:rPr lang="zh-CN" altLang="en-US" b="1" smtClean="0"/>
              <a:t> </a:t>
            </a:r>
          </a:p>
          <a:p>
            <a:endParaRPr lang="zh-CN" altLang="en-US" b="1" smtClean="0"/>
          </a:p>
          <a:p>
            <a:r>
              <a:rPr lang="zh-CN" altLang="en-US" b="1" smtClean="0">
                <a:latin typeface="Times New Roman" panose="02020603050405020304" pitchFamily="18" charset="0"/>
              </a:rPr>
              <a:t>面向操作系统的优化实现改进</a:t>
            </a:r>
            <a:r>
              <a:rPr lang="zh-CN" altLang="en-US" b="1" smtClean="0"/>
              <a:t> </a:t>
            </a:r>
          </a:p>
        </p:txBody>
      </p:sp>
    </p:spTree>
  </p:cSld>
  <p:clrMapOvr>
    <a:masterClrMapping/>
  </p:clrMapOvr>
  <p:transition spd="slow"/>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4000" smtClean="0"/>
              <a:t>1</a:t>
            </a:r>
            <a:r>
              <a:rPr lang="zh-CN" altLang="en-US" sz="4000" smtClean="0"/>
              <a:t>、面向目标程序的优化实现来改进</a:t>
            </a:r>
          </a:p>
        </p:txBody>
      </p:sp>
      <p:sp>
        <p:nvSpPr>
          <p:cNvPr id="32771"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gn="just">
              <a:lnSpc>
                <a:spcPct val="90000"/>
              </a:lnSpc>
            </a:pPr>
            <a:r>
              <a:rPr lang="zh-CN" altLang="en-US" b="1" smtClean="0">
                <a:latin typeface="Times New Roman" panose="02020603050405020304" pitchFamily="18" charset="0"/>
              </a:rPr>
              <a:t>对使用频度高的指令增强其功能</a:t>
            </a:r>
          </a:p>
          <a:p>
            <a:pPr lvl="1" algn="just">
              <a:lnSpc>
                <a:spcPct val="90000"/>
              </a:lnSpc>
            </a:pPr>
            <a:r>
              <a:rPr lang="zh-CN" altLang="en-US" b="1" smtClean="0">
                <a:latin typeface="Times New Roman" panose="02020603050405020304" pitchFamily="18" charset="0"/>
              </a:rPr>
              <a:t>静态使用频度</a:t>
            </a:r>
            <a:r>
              <a:rPr lang="en-US" altLang="zh-CN" b="1" smtClean="0">
                <a:latin typeface="Times New Roman" panose="02020603050405020304" pitchFamily="18" charset="0"/>
              </a:rPr>
              <a:t>---</a:t>
            </a:r>
            <a:r>
              <a:rPr lang="zh-CN" altLang="en-US" b="1" smtClean="0">
                <a:latin typeface="Times New Roman" panose="02020603050405020304" pitchFamily="18" charset="0"/>
              </a:rPr>
              <a:t>减少存储空间</a:t>
            </a:r>
          </a:p>
          <a:p>
            <a:pPr lvl="1" algn="just">
              <a:lnSpc>
                <a:spcPct val="90000"/>
              </a:lnSpc>
            </a:pPr>
            <a:r>
              <a:rPr lang="zh-CN" altLang="en-US" b="1" smtClean="0">
                <a:latin typeface="Times New Roman" panose="02020603050405020304" pitchFamily="18" charset="0"/>
              </a:rPr>
              <a:t>动态使用频度</a:t>
            </a:r>
            <a:r>
              <a:rPr lang="en-US" altLang="zh-CN" b="1" smtClean="0">
                <a:latin typeface="Times New Roman" panose="02020603050405020304" pitchFamily="18" charset="0"/>
              </a:rPr>
              <a:t>---</a:t>
            </a:r>
            <a:r>
              <a:rPr lang="zh-CN" altLang="en-US" b="1" smtClean="0">
                <a:latin typeface="Times New Roman" panose="02020603050405020304" pitchFamily="18" charset="0"/>
              </a:rPr>
              <a:t>减少执行时间</a:t>
            </a:r>
            <a:endParaRPr lang="en-US" altLang="zh-CN" b="1" smtClean="0">
              <a:latin typeface="Times New Roman" panose="02020603050405020304" pitchFamily="18" charset="0"/>
            </a:endParaRPr>
          </a:p>
          <a:p>
            <a:pPr lvl="1" algn="just">
              <a:lnSpc>
                <a:spcPct val="90000"/>
              </a:lnSpc>
              <a:buFontTx/>
              <a:buNone/>
            </a:pPr>
            <a:r>
              <a:rPr lang="zh-CN" altLang="en-US" b="1" smtClean="0">
                <a:latin typeface="Times New Roman" panose="02020603050405020304" pitchFamily="18" charset="0"/>
              </a:rPr>
              <a:t>例：</a:t>
            </a:r>
            <a:endParaRPr lang="en-US" altLang="zh-CN" b="1" smtClean="0">
              <a:latin typeface="Times New Roman" panose="02020603050405020304" pitchFamily="18" charset="0"/>
            </a:endParaRPr>
          </a:p>
          <a:p>
            <a:pPr lvl="1">
              <a:lnSpc>
                <a:spcPct val="90000"/>
              </a:lnSpc>
            </a:pPr>
            <a:r>
              <a:rPr lang="zh-CN" altLang="en-US" b="1" smtClean="0"/>
              <a:t>增加成组取、成组传送指令</a:t>
            </a:r>
          </a:p>
          <a:p>
            <a:pPr lvl="1">
              <a:lnSpc>
                <a:spcPct val="90000"/>
              </a:lnSpc>
            </a:pPr>
            <a:r>
              <a:rPr lang="zh-CN" altLang="en-US" b="1" smtClean="0"/>
              <a:t>增加条件转移指令</a:t>
            </a:r>
          </a:p>
          <a:p>
            <a:pPr>
              <a:lnSpc>
                <a:spcPct val="90000"/>
              </a:lnSpc>
            </a:pPr>
            <a:r>
              <a:rPr lang="zh-CN" altLang="en-US" b="1" smtClean="0">
                <a:latin typeface="Times New Roman" panose="02020603050405020304" pitchFamily="18" charset="0"/>
              </a:rPr>
              <a:t>提高运算型指令功能</a:t>
            </a:r>
          </a:p>
        </p:txBody>
      </p:sp>
    </p:spTree>
  </p:cSld>
  <p:clrMapOvr>
    <a:masterClrMapping/>
  </p:clrMapOvr>
  <p:transition spd="slow"/>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4000" smtClean="0"/>
              <a:t>2</a:t>
            </a:r>
            <a:r>
              <a:rPr lang="zh-CN" altLang="en-US" sz="4000" smtClean="0"/>
              <a:t>、面向高级语言的优化实现来改进</a:t>
            </a:r>
          </a:p>
        </p:txBody>
      </p:sp>
      <p:sp>
        <p:nvSpPr>
          <p:cNvPr id="33795" name="Rectangle 3"/>
          <p:cNvSpPr>
            <a:spLocks noGrp="1" noChangeArrowheads="1"/>
          </p:cNvSpPr>
          <p:nvPr>
            <p:ph idx="1"/>
          </p:nvPr>
        </p:nvSpPr>
        <p:spPr bwMode="auto">
          <a:xfrm>
            <a:off x="500063" y="1643063"/>
            <a:ext cx="8286750" cy="4929187"/>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zh-CN" altLang="en-US" sz="2400" b="1" smtClean="0">
                <a:latin typeface="Times New Roman" panose="02020603050405020304" pitchFamily="18" charset="0"/>
              </a:rPr>
              <a:t>增加对高级语言和编译系统支持的指令功能</a:t>
            </a:r>
          </a:p>
          <a:p>
            <a:pPr>
              <a:lnSpc>
                <a:spcPct val="90000"/>
              </a:lnSpc>
            </a:pPr>
            <a:r>
              <a:rPr lang="zh-CN" altLang="en-US" sz="2400" b="1" smtClean="0">
                <a:latin typeface="Times New Roman" panose="02020603050405020304" pitchFamily="18" charset="0"/>
              </a:rPr>
              <a:t>高级语言计算机指令系统</a:t>
            </a:r>
          </a:p>
          <a:p>
            <a:pPr lvl="1">
              <a:lnSpc>
                <a:spcPct val="90000"/>
              </a:lnSpc>
            </a:pPr>
            <a:r>
              <a:rPr lang="zh-CN" altLang="en-US" sz="2400" b="1" smtClean="0">
                <a:latin typeface="Times New Roman" panose="02020603050405020304" pitchFamily="18" charset="0"/>
              </a:rPr>
              <a:t>对源程序中各种高级语言语句的使用频度进行统计</a:t>
            </a:r>
          </a:p>
          <a:p>
            <a:pPr lvl="1">
              <a:lnSpc>
                <a:spcPct val="90000"/>
              </a:lnSpc>
            </a:pPr>
            <a:r>
              <a:rPr lang="zh-CN" altLang="en-US" sz="2400" b="1" smtClean="0">
                <a:latin typeface="Times New Roman" panose="02020603050405020304" pitchFamily="18" charset="0"/>
              </a:rPr>
              <a:t>面向编译，优化代码生成</a:t>
            </a:r>
          </a:p>
          <a:p>
            <a:pPr lvl="1">
              <a:lnSpc>
                <a:spcPct val="90000"/>
              </a:lnSpc>
            </a:pPr>
            <a:r>
              <a:rPr lang="zh-CN" altLang="en-US" sz="2400" b="1" smtClean="0">
                <a:latin typeface="Times New Roman" panose="02020603050405020304" pitchFamily="18" charset="0"/>
              </a:rPr>
              <a:t>改进指令系统，减少语义差距</a:t>
            </a:r>
          </a:p>
          <a:p>
            <a:pPr lvl="1">
              <a:lnSpc>
                <a:spcPct val="90000"/>
              </a:lnSpc>
            </a:pPr>
            <a:r>
              <a:rPr lang="zh-CN" altLang="en-US" sz="2400" b="1" smtClean="0">
                <a:latin typeface="Times New Roman" panose="02020603050405020304" pitchFamily="18" charset="0"/>
              </a:rPr>
              <a:t>让机器具有分别面向各种高级语言的多种指令系统、多种系统结构，并能动态切换</a:t>
            </a:r>
          </a:p>
          <a:p>
            <a:pPr lvl="1">
              <a:lnSpc>
                <a:spcPct val="90000"/>
              </a:lnSpc>
            </a:pPr>
            <a:r>
              <a:rPr lang="zh-CN" altLang="en-US" sz="2400" b="1" smtClean="0">
                <a:latin typeface="Times New Roman" panose="02020603050405020304" pitchFamily="18" charset="0"/>
              </a:rPr>
              <a:t>发展高级语言计算机；</a:t>
            </a:r>
            <a:endParaRPr lang="zh-CN" altLang="en-US" sz="2400" b="1" smtClean="0"/>
          </a:p>
          <a:p>
            <a:pPr lvl="2" algn="just">
              <a:lnSpc>
                <a:spcPct val="90000"/>
              </a:lnSpc>
            </a:pPr>
            <a:r>
              <a:rPr lang="zh-CN" altLang="en-US" sz="2000" b="1" smtClean="0">
                <a:latin typeface="Times New Roman" panose="02020603050405020304" pitchFamily="18" charset="0"/>
              </a:rPr>
              <a:t>间接执行高级语言机器：高级语言直接成为机器的汇编语言</a:t>
            </a:r>
          </a:p>
          <a:p>
            <a:pPr lvl="2" algn="just">
              <a:lnSpc>
                <a:spcPct val="90000"/>
              </a:lnSpc>
            </a:pPr>
            <a:r>
              <a:rPr lang="zh-CN" altLang="en-US" sz="2000" b="1" smtClean="0">
                <a:latin typeface="Times New Roman" panose="02020603050405020304" pitchFamily="18" charset="0"/>
              </a:rPr>
              <a:t>直接执行高级语言机器：让高级语言本身作为机器语言，由硬件或固件对高级语言源程序的语句逐条进行解释执行；</a:t>
            </a:r>
            <a:r>
              <a:rPr lang="zh-CN" altLang="en-US" sz="2000" b="1" smtClean="0"/>
              <a:t> </a:t>
            </a:r>
          </a:p>
        </p:txBody>
      </p:sp>
    </p:spTree>
  </p:cSld>
  <p:clrMapOvr>
    <a:masterClrMapping/>
  </p:clrMapOvr>
  <p:transition spd="slow"/>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mtClean="0"/>
              <a:t>各种机器的语义差距</a:t>
            </a:r>
          </a:p>
        </p:txBody>
      </p:sp>
      <p:grpSp>
        <p:nvGrpSpPr>
          <p:cNvPr id="34819" name="Group 3"/>
          <p:cNvGrpSpPr>
            <a:grpSpLocks/>
          </p:cNvGrpSpPr>
          <p:nvPr/>
        </p:nvGrpSpPr>
        <p:grpSpPr bwMode="auto">
          <a:xfrm>
            <a:off x="900113" y="1773238"/>
            <a:ext cx="7343775" cy="4824412"/>
            <a:chOff x="816" y="1344"/>
            <a:chExt cx="3792" cy="2544"/>
          </a:xfrm>
        </p:grpSpPr>
        <p:sp>
          <p:nvSpPr>
            <p:cNvPr id="34820" name="Rectangle 4"/>
            <p:cNvSpPr>
              <a:spLocks noChangeArrowheads="1"/>
            </p:cNvSpPr>
            <p:nvPr/>
          </p:nvSpPr>
          <p:spPr bwMode="auto">
            <a:xfrm>
              <a:off x="2304" y="3600"/>
              <a:ext cx="1104" cy="28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微程序机器级</a:t>
              </a:r>
            </a:p>
          </p:txBody>
        </p:sp>
        <p:sp>
          <p:nvSpPr>
            <p:cNvPr id="34821" name="Rectangle 5"/>
            <p:cNvSpPr>
              <a:spLocks noChangeArrowheads="1"/>
            </p:cNvSpPr>
            <p:nvPr/>
          </p:nvSpPr>
          <p:spPr bwMode="auto">
            <a:xfrm>
              <a:off x="2328" y="1344"/>
              <a:ext cx="1104" cy="288"/>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高级语言程序</a:t>
              </a:r>
            </a:p>
          </p:txBody>
        </p:sp>
        <p:sp>
          <p:nvSpPr>
            <p:cNvPr id="34822" name="Rectangle 6"/>
            <p:cNvSpPr>
              <a:spLocks noChangeArrowheads="1"/>
            </p:cNvSpPr>
            <p:nvPr/>
          </p:nvSpPr>
          <p:spPr bwMode="auto">
            <a:xfrm>
              <a:off x="1968" y="2400"/>
              <a:ext cx="768" cy="57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面向</a:t>
              </a:r>
            </a:p>
            <a:p>
              <a:pPr algn="ctr" eaLnBrk="1" fontAlgn="ctr" hangingPunct="1">
                <a:buFont typeface="Arial" panose="020B0604020202020204" pitchFamily="34" charset="0"/>
                <a:buNone/>
              </a:pPr>
              <a:r>
                <a:rPr lang="zh-CN" altLang="en-US" sz="1800" b="1">
                  <a:latin typeface="Tahoma" panose="020B0604030504040204" pitchFamily="34" charset="0"/>
                </a:rPr>
                <a:t>高级语言</a:t>
              </a:r>
            </a:p>
            <a:p>
              <a:pPr algn="ctr" eaLnBrk="1" fontAlgn="ctr" hangingPunct="1">
                <a:buFont typeface="Arial" panose="020B0604020202020204" pitchFamily="34" charset="0"/>
                <a:buNone/>
              </a:pPr>
              <a:r>
                <a:rPr lang="zh-CN" altLang="en-US" sz="1800" b="1">
                  <a:latin typeface="Tahoma" panose="020B0604030504040204" pitchFamily="34" charset="0"/>
                </a:rPr>
                <a:t>机  器</a:t>
              </a:r>
            </a:p>
          </p:txBody>
        </p:sp>
        <p:sp>
          <p:nvSpPr>
            <p:cNvPr id="34823" name="Rectangle 7"/>
            <p:cNvSpPr>
              <a:spLocks noChangeArrowheads="1"/>
            </p:cNvSpPr>
            <p:nvPr/>
          </p:nvSpPr>
          <p:spPr bwMode="auto">
            <a:xfrm>
              <a:off x="816" y="2784"/>
              <a:ext cx="768" cy="57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传统</a:t>
              </a:r>
            </a:p>
            <a:p>
              <a:pPr algn="ctr" eaLnBrk="1" fontAlgn="ctr" hangingPunct="1">
                <a:buFont typeface="Arial" panose="020B0604020202020204" pitchFamily="34" charset="0"/>
                <a:buNone/>
              </a:pPr>
              <a:r>
                <a:rPr lang="zh-CN" altLang="en-US" sz="1800" b="1">
                  <a:latin typeface="Tahoma" panose="020B0604030504040204" pitchFamily="34" charset="0"/>
                </a:rPr>
                <a:t>机器</a:t>
              </a:r>
            </a:p>
          </p:txBody>
        </p:sp>
        <p:sp>
          <p:nvSpPr>
            <p:cNvPr id="34824" name="Rectangle 8"/>
            <p:cNvSpPr>
              <a:spLocks noChangeArrowheads="1"/>
            </p:cNvSpPr>
            <p:nvPr/>
          </p:nvSpPr>
          <p:spPr bwMode="auto">
            <a:xfrm>
              <a:off x="3840" y="1872"/>
              <a:ext cx="768" cy="57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间接执行</a:t>
              </a:r>
            </a:p>
            <a:p>
              <a:pPr algn="ctr" eaLnBrk="1" fontAlgn="ctr" hangingPunct="1">
                <a:buFont typeface="Arial" panose="020B0604020202020204" pitchFamily="34" charset="0"/>
                <a:buNone/>
              </a:pPr>
              <a:r>
                <a:rPr lang="zh-CN" altLang="en-US" sz="1800" b="1">
                  <a:latin typeface="Tahoma" panose="020B0604030504040204" pitchFamily="34" charset="0"/>
                </a:rPr>
                <a:t>高级语言</a:t>
              </a:r>
            </a:p>
            <a:p>
              <a:pPr algn="ctr" eaLnBrk="1" fontAlgn="ctr" hangingPunct="1">
                <a:buFont typeface="Arial" panose="020B0604020202020204" pitchFamily="34" charset="0"/>
                <a:buNone/>
              </a:pPr>
              <a:r>
                <a:rPr lang="zh-CN" altLang="en-US" sz="1800" b="1">
                  <a:latin typeface="Tahoma" panose="020B0604030504040204" pitchFamily="34" charset="0"/>
                </a:rPr>
                <a:t>机  器</a:t>
              </a:r>
            </a:p>
          </p:txBody>
        </p:sp>
        <p:sp>
          <p:nvSpPr>
            <p:cNvPr id="34825" name="Line 9"/>
            <p:cNvSpPr>
              <a:spLocks noChangeShapeType="1"/>
            </p:cNvSpPr>
            <p:nvPr/>
          </p:nvSpPr>
          <p:spPr bwMode="auto">
            <a:xfrm flipV="1">
              <a:off x="1248" y="1632"/>
              <a:ext cx="1200"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6" name="Line 10"/>
            <p:cNvSpPr>
              <a:spLocks noChangeShapeType="1"/>
            </p:cNvSpPr>
            <p:nvPr/>
          </p:nvSpPr>
          <p:spPr bwMode="auto">
            <a:xfrm flipV="1">
              <a:off x="2448" y="1632"/>
              <a:ext cx="288" cy="7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7" name="Line 11"/>
            <p:cNvSpPr>
              <a:spLocks noChangeShapeType="1"/>
            </p:cNvSpPr>
            <p:nvPr/>
          </p:nvSpPr>
          <p:spPr bwMode="auto">
            <a:xfrm flipH="1" flipV="1">
              <a:off x="1392" y="3360"/>
              <a:ext cx="912"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8" name="Line 12"/>
            <p:cNvSpPr>
              <a:spLocks noChangeShapeType="1"/>
            </p:cNvSpPr>
            <p:nvPr/>
          </p:nvSpPr>
          <p:spPr bwMode="auto">
            <a:xfrm flipV="1">
              <a:off x="2496" y="2976"/>
              <a:ext cx="0" cy="62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29" name="Line 13"/>
            <p:cNvSpPr>
              <a:spLocks noChangeShapeType="1"/>
            </p:cNvSpPr>
            <p:nvPr/>
          </p:nvSpPr>
          <p:spPr bwMode="auto">
            <a:xfrm flipV="1">
              <a:off x="3072" y="1632"/>
              <a:ext cx="0" cy="196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0" name="Line 14"/>
            <p:cNvSpPr>
              <a:spLocks noChangeShapeType="1"/>
            </p:cNvSpPr>
            <p:nvPr/>
          </p:nvSpPr>
          <p:spPr bwMode="auto">
            <a:xfrm flipV="1">
              <a:off x="3360" y="2448"/>
              <a:ext cx="768" cy="1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1" name="Line 15"/>
            <p:cNvSpPr>
              <a:spLocks noChangeShapeType="1"/>
            </p:cNvSpPr>
            <p:nvPr/>
          </p:nvSpPr>
          <p:spPr bwMode="auto">
            <a:xfrm flipH="1" flipV="1">
              <a:off x="3408" y="1536"/>
              <a:ext cx="624" cy="3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34832" name="Text Box 16"/>
            <p:cNvSpPr txBox="1">
              <a:spLocks noChangeArrowheads="1"/>
            </p:cNvSpPr>
            <p:nvPr/>
          </p:nvSpPr>
          <p:spPr bwMode="auto">
            <a:xfrm>
              <a:off x="1379" y="3552"/>
              <a:ext cx="33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解释</a:t>
              </a:r>
            </a:p>
          </p:txBody>
        </p:sp>
        <p:sp>
          <p:nvSpPr>
            <p:cNvPr id="34833" name="Text Box 17"/>
            <p:cNvSpPr txBox="1">
              <a:spLocks noChangeArrowheads="1"/>
            </p:cNvSpPr>
            <p:nvPr/>
          </p:nvSpPr>
          <p:spPr bwMode="auto">
            <a:xfrm>
              <a:off x="2100" y="3168"/>
              <a:ext cx="33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解释</a:t>
              </a:r>
            </a:p>
          </p:txBody>
        </p:sp>
        <p:sp>
          <p:nvSpPr>
            <p:cNvPr id="34834" name="Text Box 18"/>
            <p:cNvSpPr txBox="1">
              <a:spLocks noChangeArrowheads="1"/>
            </p:cNvSpPr>
            <p:nvPr/>
          </p:nvSpPr>
          <p:spPr bwMode="auto">
            <a:xfrm>
              <a:off x="3876" y="2928"/>
              <a:ext cx="33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解释</a:t>
              </a:r>
            </a:p>
          </p:txBody>
        </p:sp>
        <p:sp>
          <p:nvSpPr>
            <p:cNvPr id="34835" name="Text Box 19"/>
            <p:cNvSpPr txBox="1">
              <a:spLocks noChangeArrowheads="1"/>
            </p:cNvSpPr>
            <p:nvPr/>
          </p:nvSpPr>
          <p:spPr bwMode="auto">
            <a:xfrm>
              <a:off x="3828" y="1488"/>
              <a:ext cx="331" cy="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汇编</a:t>
              </a:r>
            </a:p>
          </p:txBody>
        </p:sp>
        <p:sp>
          <p:nvSpPr>
            <p:cNvPr id="34836" name="Text Box 20"/>
            <p:cNvSpPr txBox="1">
              <a:spLocks noChangeArrowheads="1"/>
            </p:cNvSpPr>
            <p:nvPr/>
          </p:nvSpPr>
          <p:spPr bwMode="auto">
            <a:xfrm>
              <a:off x="1428" y="1929"/>
              <a:ext cx="33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编译</a:t>
              </a:r>
            </a:p>
          </p:txBody>
        </p:sp>
        <p:sp>
          <p:nvSpPr>
            <p:cNvPr id="34837" name="Text Box 21"/>
            <p:cNvSpPr txBox="1">
              <a:spLocks noChangeArrowheads="1"/>
            </p:cNvSpPr>
            <p:nvPr/>
          </p:nvSpPr>
          <p:spPr bwMode="auto">
            <a:xfrm>
              <a:off x="2714" y="1929"/>
              <a:ext cx="331"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800" b="1">
                  <a:latin typeface="Tahoma" panose="020B0604030504040204" pitchFamily="34" charset="0"/>
                </a:rPr>
                <a:t>编译</a:t>
              </a:r>
            </a:p>
          </p:txBody>
        </p:sp>
        <p:sp>
          <p:nvSpPr>
            <p:cNvPr id="34838" name="Text Box 22"/>
            <p:cNvSpPr txBox="1">
              <a:spLocks noChangeArrowheads="1"/>
            </p:cNvSpPr>
            <p:nvPr/>
          </p:nvSpPr>
          <p:spPr bwMode="auto">
            <a:xfrm>
              <a:off x="3158" y="1666"/>
              <a:ext cx="154" cy="2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endParaRPr lang="zh-CN" altLang="en-US" b="1">
                <a:latin typeface="Tahoma" panose="020B0604030504040204" pitchFamily="34" charset="0"/>
              </a:endParaRPr>
            </a:p>
          </p:txBody>
        </p:sp>
        <p:sp>
          <p:nvSpPr>
            <p:cNvPr id="34839" name="Text Box 23"/>
            <p:cNvSpPr txBox="1">
              <a:spLocks noChangeArrowheads="1"/>
            </p:cNvSpPr>
            <p:nvPr/>
          </p:nvSpPr>
          <p:spPr bwMode="auto">
            <a:xfrm>
              <a:off x="3068" y="1709"/>
              <a:ext cx="200" cy="1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sz="1600" b="1">
                  <a:latin typeface="Tahoma" panose="020B0604030504040204" pitchFamily="34" charset="0"/>
                </a:rPr>
                <a:t>直</a:t>
              </a:r>
            </a:p>
            <a:p>
              <a:pPr algn="ctr" eaLnBrk="1" fontAlgn="ctr" hangingPunct="1">
                <a:buFont typeface="Arial" panose="020B0604020202020204" pitchFamily="34" charset="0"/>
                <a:buNone/>
              </a:pPr>
              <a:r>
                <a:rPr lang="zh-CN" altLang="en-US" sz="1600" b="1">
                  <a:latin typeface="Tahoma" panose="020B0604030504040204" pitchFamily="34" charset="0"/>
                </a:rPr>
                <a:t>接</a:t>
              </a:r>
            </a:p>
            <a:p>
              <a:pPr algn="ctr" eaLnBrk="1" fontAlgn="ctr" hangingPunct="1">
                <a:buFont typeface="Arial" panose="020B0604020202020204" pitchFamily="34" charset="0"/>
                <a:buNone/>
              </a:pPr>
              <a:r>
                <a:rPr lang="zh-CN" altLang="en-US" sz="1600" b="1">
                  <a:latin typeface="Tahoma" panose="020B0604030504040204" pitchFamily="34" charset="0"/>
                </a:rPr>
                <a:t>执</a:t>
              </a:r>
            </a:p>
            <a:p>
              <a:pPr algn="ctr" eaLnBrk="1" fontAlgn="ctr" hangingPunct="1">
                <a:buFont typeface="Arial" panose="020B0604020202020204" pitchFamily="34" charset="0"/>
                <a:buNone/>
              </a:pPr>
              <a:r>
                <a:rPr lang="zh-CN" altLang="en-US" sz="1600" b="1">
                  <a:latin typeface="Tahoma" panose="020B0604030504040204" pitchFamily="34" charset="0"/>
                </a:rPr>
                <a:t>行</a:t>
              </a:r>
            </a:p>
            <a:p>
              <a:pPr algn="ctr" eaLnBrk="1" fontAlgn="ctr" hangingPunct="1">
                <a:buFont typeface="Arial" panose="020B0604020202020204" pitchFamily="34" charset="0"/>
                <a:buNone/>
              </a:pPr>
              <a:r>
                <a:rPr lang="zh-CN" altLang="en-US" sz="1600" b="1">
                  <a:latin typeface="Tahoma" panose="020B0604030504040204" pitchFamily="34" charset="0"/>
                </a:rPr>
                <a:t>高</a:t>
              </a:r>
            </a:p>
            <a:p>
              <a:pPr algn="ctr" eaLnBrk="1" fontAlgn="ctr" hangingPunct="1">
                <a:buFont typeface="Arial" panose="020B0604020202020204" pitchFamily="34" charset="0"/>
                <a:buNone/>
              </a:pPr>
              <a:r>
                <a:rPr lang="zh-CN" altLang="en-US" sz="1600" b="1">
                  <a:latin typeface="Tahoma" panose="020B0604030504040204" pitchFamily="34" charset="0"/>
                </a:rPr>
                <a:t>级</a:t>
              </a:r>
            </a:p>
            <a:p>
              <a:pPr algn="ctr" eaLnBrk="1" fontAlgn="ctr" hangingPunct="1">
                <a:buFont typeface="Arial" panose="020B0604020202020204" pitchFamily="34" charset="0"/>
                <a:buNone/>
              </a:pPr>
              <a:r>
                <a:rPr lang="zh-CN" altLang="en-US" sz="1600" b="1">
                  <a:latin typeface="Tahoma" panose="020B0604030504040204" pitchFamily="34" charset="0"/>
                </a:rPr>
                <a:t>语</a:t>
              </a:r>
            </a:p>
            <a:p>
              <a:pPr algn="ctr" eaLnBrk="1" fontAlgn="ctr" hangingPunct="1">
                <a:buFont typeface="Arial" panose="020B0604020202020204" pitchFamily="34" charset="0"/>
                <a:buNone/>
              </a:pPr>
              <a:r>
                <a:rPr lang="zh-CN" altLang="en-US" sz="1600" b="1">
                  <a:latin typeface="Tahoma" panose="020B0604030504040204" pitchFamily="34" charset="0"/>
                </a:rPr>
                <a:t>言</a:t>
              </a:r>
            </a:p>
            <a:p>
              <a:pPr algn="ctr" eaLnBrk="1" fontAlgn="ctr" hangingPunct="1">
                <a:buFont typeface="Arial" panose="020B0604020202020204" pitchFamily="34" charset="0"/>
                <a:buNone/>
              </a:pPr>
              <a:r>
                <a:rPr lang="zh-CN" altLang="en-US" sz="1600" b="1">
                  <a:latin typeface="Tahoma" panose="020B0604030504040204" pitchFamily="34" charset="0"/>
                </a:rPr>
                <a:t>机</a:t>
              </a:r>
            </a:p>
            <a:p>
              <a:pPr algn="ctr" eaLnBrk="1" fontAlgn="ctr" hangingPunct="1">
                <a:buFont typeface="Arial" panose="020B0604020202020204" pitchFamily="34" charset="0"/>
                <a:buNone/>
              </a:pPr>
              <a:r>
                <a:rPr lang="zh-CN" altLang="en-US" sz="1600" b="1">
                  <a:latin typeface="Tahoma" panose="020B0604030504040204" pitchFamily="34" charset="0"/>
                </a:rPr>
                <a:t>器</a:t>
              </a:r>
            </a:p>
            <a:p>
              <a:pPr algn="ctr" eaLnBrk="1" fontAlgn="ctr" hangingPunct="1">
                <a:buFont typeface="Arial" panose="020B0604020202020204" pitchFamily="34" charset="0"/>
                <a:buNone/>
              </a:pPr>
              <a:r>
                <a:rPr lang="zh-CN" altLang="en-US" sz="1600" b="1">
                  <a:latin typeface="Tahoma" panose="020B0604030504040204" pitchFamily="34" charset="0"/>
                </a:rPr>
                <a:t>解</a:t>
              </a:r>
            </a:p>
            <a:p>
              <a:pPr algn="ctr" eaLnBrk="1" fontAlgn="ctr" hangingPunct="1">
                <a:buFont typeface="Arial" panose="020B0604020202020204" pitchFamily="34" charset="0"/>
                <a:buNone/>
              </a:pPr>
              <a:r>
                <a:rPr lang="zh-CN" altLang="en-US" sz="1600" b="1">
                  <a:latin typeface="Tahoma" panose="020B0604030504040204" pitchFamily="34" charset="0"/>
                </a:rPr>
                <a:t>释</a:t>
              </a:r>
            </a:p>
          </p:txBody>
        </p:sp>
      </p:grpSp>
    </p:spTree>
  </p:cSld>
  <p:clrMapOvr>
    <a:masterClrMapping/>
  </p:clrMapOvr>
  <p:transition spd="slow"/>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z="4000" smtClean="0"/>
              <a:t>3</a:t>
            </a:r>
            <a:r>
              <a:rPr lang="zh-CN" altLang="en-US" sz="4000" smtClean="0"/>
              <a:t>、面向操作系统的优化实现来改进</a:t>
            </a:r>
          </a:p>
        </p:txBody>
      </p:sp>
      <p:sp>
        <p:nvSpPr>
          <p:cNvPr id="35843"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zh-CN" altLang="en-US" sz="2800" b="1" smtClean="0">
                <a:latin typeface="Times New Roman" panose="02020603050405020304" pitchFamily="18" charset="0"/>
              </a:rPr>
              <a:t>通过对操作系统中常用的指令和指令串的使用频度进行统计和分析来改进</a:t>
            </a:r>
          </a:p>
          <a:p>
            <a:pPr>
              <a:lnSpc>
                <a:spcPct val="90000"/>
              </a:lnSpc>
            </a:pPr>
            <a:r>
              <a:rPr lang="zh-CN" altLang="en-US" sz="2800" b="1" smtClean="0">
                <a:latin typeface="Times New Roman" panose="02020603050405020304" pitchFamily="18" charset="0"/>
              </a:rPr>
              <a:t>专用于操作系统的新指令</a:t>
            </a:r>
            <a:endParaRPr lang="en-US" altLang="zh-CN" sz="2800" b="1" smtClean="0">
              <a:latin typeface="Times New Roman" panose="02020603050405020304" pitchFamily="18" charset="0"/>
            </a:endParaRPr>
          </a:p>
          <a:p>
            <a:pPr>
              <a:lnSpc>
                <a:spcPct val="90000"/>
              </a:lnSpc>
            </a:pPr>
            <a:r>
              <a:rPr lang="zh-CN" altLang="en-US" sz="2800" b="1" smtClean="0">
                <a:latin typeface="Times New Roman" panose="02020603050405020304" pitchFamily="18" charset="0"/>
              </a:rPr>
              <a:t>把操作系统由软件子程序实现的某些功能进行硬化或固化，改用硬件和固件实现</a:t>
            </a:r>
            <a:endParaRPr lang="zh-CN" altLang="en-US" sz="2800" b="1" smtClean="0"/>
          </a:p>
          <a:p>
            <a:pPr>
              <a:lnSpc>
                <a:spcPct val="90000"/>
              </a:lnSpc>
            </a:pPr>
            <a:r>
              <a:rPr lang="zh-CN" altLang="en-US" sz="2800" b="1" smtClean="0">
                <a:latin typeface="Times New Roman" panose="02020603050405020304" pitchFamily="18" charset="0"/>
              </a:rPr>
              <a:t>发展让操作系统由专门的处理机来完成的功能分布处理系统结构</a:t>
            </a:r>
            <a:r>
              <a:rPr lang="zh-CN" altLang="en-US" sz="2800" b="1" smtClean="0"/>
              <a:t> </a:t>
            </a:r>
          </a:p>
        </p:txBody>
      </p:sp>
    </p:spTree>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2"/>
          <p:cNvSpPr>
            <a:spLocks noGrp="1"/>
          </p:cNvSpPr>
          <p:nvPr>
            <p:ph type="title"/>
          </p:nvPr>
        </p:nvSpPr>
        <p:spPr>
          <a:noFill/>
          <a:ln>
            <a:noFill/>
          </a:ln>
        </p:spPr>
        <p:txBody>
          <a:bodyPr anchor="t"/>
          <a:lstStyle/>
          <a:p>
            <a:pPr eaLnBrk="1" hangingPunct="1"/>
            <a:r>
              <a:rPr lang="zh-CN" altLang="en-US" b="1" dirty="0">
                <a:solidFill>
                  <a:srgbClr val="0000FF"/>
                </a:solidFill>
              </a:rPr>
              <a:t>一、寻址方式分析</a:t>
            </a:r>
          </a:p>
        </p:txBody>
      </p:sp>
      <p:sp>
        <p:nvSpPr>
          <p:cNvPr id="203779" name="Rectangle 3"/>
          <p:cNvSpPr>
            <a:spLocks noGrp="1"/>
          </p:cNvSpPr>
          <p:nvPr>
            <p:ph idx="1"/>
          </p:nvPr>
        </p:nvSpPr>
        <p:spPr>
          <a:xfrm>
            <a:off x="1071563" y="1500188"/>
            <a:ext cx="7772400" cy="4114800"/>
          </a:xfrm>
          <a:noFill/>
          <a:ln>
            <a:noFill/>
          </a:ln>
        </p:spPr>
        <p:txBody>
          <a:bodyPr anchor="t"/>
          <a:lstStyle/>
          <a:p>
            <a:pPr eaLnBrk="1" hangingPunct="1">
              <a:lnSpc>
                <a:spcPct val="90000"/>
              </a:lnSpc>
            </a:pPr>
            <a:r>
              <a:rPr lang="zh-CN" altLang="en-US" b="1" dirty="0">
                <a:solidFill>
                  <a:srgbClr val="0000FF"/>
                </a:solidFill>
                <a:latin typeface="Times New Roman" panose="02020603050405020304" pitchFamily="18" charset="0"/>
              </a:rPr>
              <a:t>面向主存</a:t>
            </a:r>
            <a:r>
              <a:rPr lang="zh-CN" altLang="en-US" b="1" dirty="0">
                <a:latin typeface="Times New Roman" panose="02020603050405020304" pitchFamily="18" charset="0"/>
              </a:rPr>
              <a:t>：主要访问内存，少量访问寄存器</a:t>
            </a:r>
          </a:p>
          <a:p>
            <a:pPr eaLnBrk="1" hangingPunct="1">
              <a:lnSpc>
                <a:spcPct val="90000"/>
              </a:lnSpc>
            </a:pPr>
            <a:endParaRPr lang="zh-CN" altLang="en-US" b="1" dirty="0">
              <a:latin typeface="Times New Roman" panose="02020603050405020304" pitchFamily="18" charset="0"/>
            </a:endParaRPr>
          </a:p>
          <a:p>
            <a:pPr eaLnBrk="1" hangingPunct="1">
              <a:lnSpc>
                <a:spcPct val="90000"/>
              </a:lnSpc>
            </a:pPr>
            <a:r>
              <a:rPr lang="zh-CN" altLang="en-US" b="1" dirty="0" smtClean="0">
                <a:solidFill>
                  <a:srgbClr val="0000FF"/>
                </a:solidFill>
                <a:latin typeface="Times New Roman" panose="02020603050405020304" pitchFamily="18" charset="0"/>
              </a:rPr>
              <a:t>面向寄存器</a:t>
            </a:r>
            <a:r>
              <a:rPr lang="zh-CN" altLang="en-US" b="1" dirty="0">
                <a:latin typeface="Times New Roman" panose="02020603050405020304" pitchFamily="18" charset="0"/>
              </a:rPr>
              <a:t>：多数在寄存器，少量在内存</a:t>
            </a:r>
          </a:p>
          <a:p>
            <a:pPr eaLnBrk="1" hangingPunct="1">
              <a:lnSpc>
                <a:spcPct val="90000"/>
              </a:lnSpc>
            </a:pPr>
            <a:endParaRPr lang="zh-CN" altLang="en-US" b="1" dirty="0">
              <a:latin typeface="Times New Roman" panose="02020603050405020304" pitchFamily="18" charset="0"/>
            </a:endParaRPr>
          </a:p>
          <a:p>
            <a:pPr eaLnBrk="1" hangingPunct="1">
              <a:lnSpc>
                <a:spcPct val="90000"/>
              </a:lnSpc>
            </a:pPr>
            <a:r>
              <a:rPr lang="zh-CN" altLang="en-US" b="1" dirty="0">
                <a:solidFill>
                  <a:srgbClr val="0000FF"/>
                </a:solidFill>
                <a:latin typeface="Times New Roman" panose="02020603050405020304" pitchFamily="18" charset="0"/>
              </a:rPr>
              <a:t>面向堆栈</a:t>
            </a:r>
            <a:r>
              <a:rPr lang="zh-CN" altLang="en-US" b="1" dirty="0">
                <a:latin typeface="Times New Roman" panose="02020603050405020304" pitchFamily="18" charset="0"/>
              </a:rPr>
              <a:t>：主要在堆栈，可减轻编译负担 </a:t>
            </a:r>
          </a:p>
        </p:txBody>
      </p:sp>
    </p:spTree>
    <p:extLst>
      <p:ext uri="{BB962C8B-B14F-4D97-AF65-F5344CB8AC3E}">
        <p14:creationId xmlns:p14="http://schemas.microsoft.com/office/powerpoint/2010/main" val="2551259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3779">
                                            <p:txEl>
                                              <p:pRg st="0" end="0"/>
                                            </p:txEl>
                                          </p:spTgt>
                                        </p:tgtEl>
                                        <p:attrNameLst>
                                          <p:attrName>style.visibility</p:attrName>
                                        </p:attrNameLst>
                                      </p:cBhvr>
                                      <p:to>
                                        <p:strVal val="visible"/>
                                      </p:to>
                                    </p:set>
                                    <p:anim calcmode="lin" valueType="num">
                                      <p:cBhvr additive="base">
                                        <p:cTn id="7" dur="500" fill="hold"/>
                                        <p:tgtEl>
                                          <p:spTgt spid="20377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377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03779">
                                            <p:txEl>
                                              <p:pRg st="2" end="2"/>
                                            </p:txEl>
                                          </p:spTgt>
                                        </p:tgtEl>
                                        <p:attrNameLst>
                                          <p:attrName>style.visibility</p:attrName>
                                        </p:attrNameLst>
                                      </p:cBhvr>
                                      <p:to>
                                        <p:strVal val="visible"/>
                                      </p:to>
                                    </p:set>
                                    <p:anim calcmode="lin" valueType="num">
                                      <p:cBhvr additive="base">
                                        <p:cTn id="13" dur="500" fill="hold"/>
                                        <p:tgtEl>
                                          <p:spTgt spid="203779">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20377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3779">
                                            <p:txEl>
                                              <p:pRg st="4" end="4"/>
                                            </p:txEl>
                                          </p:spTgt>
                                        </p:tgtEl>
                                        <p:attrNameLst>
                                          <p:attrName>style.visibility</p:attrName>
                                        </p:attrNameLst>
                                      </p:cBhvr>
                                      <p:to>
                                        <p:strVal val="visible"/>
                                      </p:to>
                                    </p:set>
                                    <p:anim calcmode="lin" valueType="num">
                                      <p:cBhvr additive="base">
                                        <p:cTn id="19" dur="500" fill="hold"/>
                                        <p:tgtEl>
                                          <p:spTgt spid="203779">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20377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377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4000" smtClean="0"/>
              <a:t>三、按</a:t>
            </a:r>
            <a:r>
              <a:rPr lang="en-US" altLang="zh-CN" sz="4000" smtClean="0"/>
              <a:t>RISC</a:t>
            </a:r>
            <a:r>
              <a:rPr lang="zh-CN" altLang="en-US" sz="4000" smtClean="0"/>
              <a:t>方向发展与改进指令系统</a:t>
            </a:r>
            <a:r>
              <a:rPr lang="zh-CN" altLang="en-US" smtClean="0"/>
              <a:t> </a:t>
            </a:r>
          </a:p>
        </p:txBody>
      </p:sp>
      <p:sp>
        <p:nvSpPr>
          <p:cNvPr id="36867"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0000"/>
              </a:lnSpc>
              <a:buFont typeface="Wingdings" panose="05000000000000000000" pitchFamily="2" charset="2"/>
              <a:buNone/>
            </a:pPr>
            <a:r>
              <a:rPr lang="en-US" altLang="zh-CN" sz="2800" b="1" smtClean="0">
                <a:latin typeface="Times New Roman" panose="02020603050405020304" pitchFamily="18" charset="0"/>
              </a:rPr>
              <a:t>1</a:t>
            </a:r>
            <a:r>
              <a:rPr lang="zh-CN" altLang="en-US" sz="2800" b="1" smtClean="0">
                <a:latin typeface="Times New Roman" panose="02020603050405020304" pitchFamily="18" charset="0"/>
              </a:rPr>
              <a:t>、精简指令系统思想的提出</a:t>
            </a:r>
          </a:p>
          <a:p>
            <a:pPr lvl="1">
              <a:lnSpc>
                <a:spcPct val="90000"/>
              </a:lnSpc>
            </a:pPr>
            <a:r>
              <a:rPr lang="en-US" altLang="zh-CN" sz="2400" b="1" smtClean="0"/>
              <a:t>IBM</a:t>
            </a:r>
            <a:r>
              <a:rPr lang="zh-CN" altLang="en-US" sz="2400" b="1" smtClean="0"/>
              <a:t>公司的</a:t>
            </a:r>
            <a:r>
              <a:rPr lang="en-US" altLang="zh-CN" sz="2400" b="1" smtClean="0"/>
              <a:t>John Cocke</a:t>
            </a:r>
            <a:r>
              <a:rPr lang="zh-CN" altLang="en-US" sz="2400" b="1" smtClean="0"/>
              <a:t>设计一个电话交换系统的控制器，</a:t>
            </a:r>
            <a:r>
              <a:rPr lang="en-US" altLang="zh-CN" sz="2400" b="1" smtClean="0"/>
              <a:t>1979</a:t>
            </a:r>
            <a:r>
              <a:rPr lang="zh-CN" altLang="en-US" sz="2400" b="1" smtClean="0"/>
              <a:t>年研制出</a:t>
            </a:r>
            <a:r>
              <a:rPr lang="en-US" altLang="zh-CN" sz="2400" b="1" smtClean="0"/>
              <a:t>32</a:t>
            </a:r>
            <a:r>
              <a:rPr lang="zh-CN" altLang="en-US" sz="2400" b="1" smtClean="0"/>
              <a:t>位的</a:t>
            </a:r>
            <a:r>
              <a:rPr lang="en-US" altLang="zh-CN" sz="2400" b="1" smtClean="0"/>
              <a:t>IBM 801 </a:t>
            </a:r>
            <a:r>
              <a:rPr lang="zh-CN" altLang="en-US" sz="2400" b="1" smtClean="0"/>
              <a:t>小型计算机，</a:t>
            </a:r>
            <a:r>
              <a:rPr lang="en-US" altLang="zh-CN" sz="2400" b="1" smtClean="0"/>
              <a:t>120</a:t>
            </a:r>
            <a:r>
              <a:rPr lang="zh-CN" altLang="en-US" sz="2400" b="1" smtClean="0"/>
              <a:t>条指令，</a:t>
            </a:r>
            <a:r>
              <a:rPr lang="en-US" altLang="zh-CN" sz="2400" b="1" smtClean="0"/>
              <a:t>10MIPS(1</a:t>
            </a:r>
            <a:r>
              <a:rPr lang="zh-CN" altLang="en-US" sz="2400" b="1" smtClean="0"/>
              <a:t>千万条指令</a:t>
            </a:r>
            <a:r>
              <a:rPr lang="en-US" altLang="zh-CN" sz="2400" b="1" smtClean="0"/>
              <a:t>/</a:t>
            </a:r>
            <a:r>
              <a:rPr lang="zh-CN" altLang="en-US" sz="2400" b="1" smtClean="0"/>
              <a:t>秒</a:t>
            </a:r>
            <a:r>
              <a:rPr lang="en-US" altLang="zh-CN" sz="2400" b="1" smtClean="0"/>
              <a:t>)</a:t>
            </a:r>
            <a:r>
              <a:rPr lang="zh-CN" altLang="en-US" sz="2400" b="1" smtClean="0"/>
              <a:t>。</a:t>
            </a:r>
          </a:p>
          <a:p>
            <a:pPr lvl="1">
              <a:lnSpc>
                <a:spcPct val="90000"/>
              </a:lnSpc>
            </a:pPr>
            <a:r>
              <a:rPr lang="en-US" altLang="zh-CN" sz="2400" b="1" smtClean="0"/>
              <a:t>1979</a:t>
            </a:r>
            <a:r>
              <a:rPr lang="zh-CN" altLang="en-US" sz="2400" b="1" smtClean="0"/>
              <a:t>年，美国加州大学伯克利分校</a:t>
            </a:r>
            <a:r>
              <a:rPr lang="en-US" altLang="zh-CN" sz="2400" b="1" smtClean="0"/>
              <a:t>David Patterson</a:t>
            </a:r>
            <a:r>
              <a:rPr lang="zh-CN" altLang="en-US" sz="2400" b="1" smtClean="0"/>
              <a:t>研究小组开始研究</a:t>
            </a:r>
            <a:r>
              <a:rPr lang="en-US" altLang="zh-CN" sz="2400" b="1" smtClean="0"/>
              <a:t>RISC</a:t>
            </a:r>
            <a:r>
              <a:rPr lang="zh-CN" altLang="en-US" sz="2400" b="1" smtClean="0"/>
              <a:t>系统。</a:t>
            </a:r>
          </a:p>
          <a:p>
            <a:pPr lvl="1">
              <a:lnSpc>
                <a:spcPct val="90000"/>
              </a:lnSpc>
            </a:pPr>
            <a:r>
              <a:rPr lang="en-US" altLang="zh-CN" sz="2400" b="1" smtClean="0">
                <a:solidFill>
                  <a:schemeClr val="tx2"/>
                </a:solidFill>
              </a:rPr>
              <a:t>1981</a:t>
            </a:r>
            <a:r>
              <a:rPr lang="zh-CN" altLang="en-US" sz="2400" b="1" smtClean="0">
                <a:solidFill>
                  <a:schemeClr val="tx2"/>
                </a:solidFill>
              </a:rPr>
              <a:t>年</a:t>
            </a:r>
            <a:r>
              <a:rPr lang="en-US" altLang="zh-CN" sz="2400" b="1" smtClean="0"/>
              <a:t>Patterson</a:t>
            </a:r>
            <a:r>
              <a:rPr lang="zh-CN" altLang="en-US" sz="2400" b="1" smtClean="0"/>
              <a:t>等人研制了</a:t>
            </a:r>
            <a:r>
              <a:rPr lang="en-US" altLang="zh-CN" sz="2400" b="1" smtClean="0"/>
              <a:t>32</a:t>
            </a:r>
            <a:r>
              <a:rPr lang="zh-CN" altLang="en-US" sz="2400" b="1" smtClean="0"/>
              <a:t>位</a:t>
            </a:r>
            <a:r>
              <a:rPr lang="en-US" altLang="zh-CN" sz="2400" b="1" smtClean="0">
                <a:solidFill>
                  <a:schemeClr val="tx2"/>
                </a:solidFill>
              </a:rPr>
              <a:t>RISC I</a:t>
            </a:r>
            <a:r>
              <a:rPr lang="zh-CN" altLang="en-US" sz="2400" b="1" smtClean="0"/>
              <a:t>微处理器，共</a:t>
            </a:r>
            <a:r>
              <a:rPr lang="en-US" altLang="zh-CN" sz="2400" b="1" smtClean="0"/>
              <a:t>31</a:t>
            </a:r>
            <a:r>
              <a:rPr lang="zh-CN" altLang="en-US" sz="2400" b="1" smtClean="0"/>
              <a:t>种指令，</a:t>
            </a:r>
            <a:r>
              <a:rPr lang="en-US" altLang="zh-CN" sz="2400" b="1" smtClean="0"/>
              <a:t>3</a:t>
            </a:r>
            <a:r>
              <a:rPr lang="zh-CN" altLang="en-US" sz="2400" b="1" smtClean="0"/>
              <a:t>种数据类型，</a:t>
            </a:r>
            <a:r>
              <a:rPr lang="en-US" altLang="zh-CN" sz="2400" b="1" smtClean="0"/>
              <a:t>2</a:t>
            </a:r>
            <a:r>
              <a:rPr lang="zh-CN" altLang="en-US" sz="2400" b="1" smtClean="0"/>
              <a:t>种寻址方式；研制周期</a:t>
            </a:r>
            <a:r>
              <a:rPr lang="en-US" altLang="zh-CN" sz="2400" b="1" smtClean="0"/>
              <a:t>10</a:t>
            </a:r>
            <a:r>
              <a:rPr lang="zh-CN" altLang="en-US" sz="2400" b="1" smtClean="0"/>
              <a:t>个月，比当时最先进的</a:t>
            </a:r>
            <a:r>
              <a:rPr lang="en-US" altLang="zh-CN" sz="2400" b="1" smtClean="0"/>
              <a:t>MC68000</a:t>
            </a:r>
            <a:r>
              <a:rPr lang="zh-CN" altLang="en-US" sz="2400" b="1" smtClean="0"/>
              <a:t>和</a:t>
            </a:r>
            <a:r>
              <a:rPr lang="en-US" altLang="zh-CN" sz="2400" b="1" smtClean="0"/>
              <a:t>Z8002</a:t>
            </a:r>
            <a:r>
              <a:rPr lang="zh-CN" altLang="en-US" sz="2400" b="1" smtClean="0"/>
              <a:t>快</a:t>
            </a:r>
            <a:r>
              <a:rPr lang="en-US" altLang="zh-CN" sz="2400" b="1" smtClean="0"/>
              <a:t>3</a:t>
            </a:r>
            <a:r>
              <a:rPr lang="zh-CN" altLang="en-US" sz="2400" b="1" smtClean="0"/>
              <a:t>至</a:t>
            </a:r>
            <a:r>
              <a:rPr lang="en-US" altLang="zh-CN" sz="2400" b="1" smtClean="0"/>
              <a:t>4</a:t>
            </a:r>
            <a:r>
              <a:rPr lang="zh-CN" altLang="en-US" sz="2400" b="1" smtClean="0"/>
              <a:t>倍；</a:t>
            </a:r>
          </a:p>
          <a:p>
            <a:pPr lvl="1">
              <a:lnSpc>
                <a:spcPct val="90000"/>
              </a:lnSpc>
            </a:pPr>
            <a:r>
              <a:rPr lang="en-US" altLang="zh-CN" sz="2400" b="1" smtClean="0">
                <a:solidFill>
                  <a:schemeClr val="tx2"/>
                </a:solidFill>
              </a:rPr>
              <a:t>1983</a:t>
            </a:r>
            <a:r>
              <a:rPr lang="zh-CN" altLang="en-US" sz="2400" b="1" smtClean="0">
                <a:solidFill>
                  <a:schemeClr val="tx2"/>
                </a:solidFill>
              </a:rPr>
              <a:t>年</a:t>
            </a:r>
            <a:r>
              <a:rPr lang="zh-CN" altLang="en-US" sz="2400" b="1" smtClean="0"/>
              <a:t>又研制了</a:t>
            </a:r>
            <a:r>
              <a:rPr lang="en-US" altLang="zh-CN" sz="2400" b="1" smtClean="0">
                <a:solidFill>
                  <a:schemeClr val="tx2"/>
                </a:solidFill>
              </a:rPr>
              <a:t>RISC II</a:t>
            </a:r>
            <a:r>
              <a:rPr lang="zh-CN" altLang="en-US" sz="2400" b="1" smtClean="0"/>
              <a:t>，指令种类扩充到</a:t>
            </a:r>
            <a:r>
              <a:rPr lang="en-US" altLang="zh-CN" sz="2400" b="1" smtClean="0"/>
              <a:t>39</a:t>
            </a:r>
            <a:r>
              <a:rPr lang="zh-CN" altLang="en-US" sz="2400" b="1" smtClean="0"/>
              <a:t>种，单一的变址寻址方式，通用寄存器</a:t>
            </a:r>
            <a:r>
              <a:rPr lang="en-US" altLang="zh-CN" sz="2400" b="1" smtClean="0"/>
              <a:t>138</a:t>
            </a:r>
            <a:r>
              <a:rPr lang="zh-CN" altLang="en-US" sz="2400" b="1" smtClean="0"/>
              <a:t>个</a:t>
            </a:r>
          </a:p>
        </p:txBody>
      </p:sp>
    </p:spTree>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anose="02010609060101010101" pitchFamily="49" charset="-122"/>
              </a:rPr>
              <a:t>2</a:t>
            </a:r>
            <a:r>
              <a:rPr lang="zh-CN" altLang="en-US" smtClean="0">
                <a:latin typeface="黑体" panose="02010609060101010101" pitchFamily="49" charset="-122"/>
              </a:rPr>
              <a:t>、</a:t>
            </a:r>
            <a:r>
              <a:rPr lang="en-US" altLang="zh-CN" smtClean="0">
                <a:latin typeface="黑体" panose="02010609060101010101" pitchFamily="49" charset="-122"/>
              </a:rPr>
              <a:t>CISC</a:t>
            </a:r>
            <a:r>
              <a:rPr lang="zh-CN" altLang="en-US" smtClean="0">
                <a:latin typeface="黑体" panose="02010609060101010101" pitchFamily="49" charset="-122"/>
              </a:rPr>
              <a:t>存在的问题</a:t>
            </a:r>
            <a:r>
              <a:rPr lang="zh-CN" altLang="en-US" smtClean="0"/>
              <a:t> </a:t>
            </a:r>
          </a:p>
        </p:txBody>
      </p:sp>
      <p:sp>
        <p:nvSpPr>
          <p:cNvPr id="37891"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latin typeface="Times New Roman" panose="02020603050405020304" pitchFamily="18" charset="0"/>
              </a:rPr>
              <a:t>指令系统庞大，指令功能复杂，指令格式、寻址方式多；</a:t>
            </a:r>
            <a:endParaRPr lang="zh-CN" altLang="en-US" b="1" smtClean="0"/>
          </a:p>
          <a:p>
            <a:r>
              <a:rPr lang="zh-CN" altLang="en-US" b="1" smtClean="0">
                <a:latin typeface="Times New Roman" panose="02020603050405020304" pitchFamily="18" charset="0"/>
              </a:rPr>
              <a:t>执行速度慢；</a:t>
            </a:r>
          </a:p>
          <a:p>
            <a:r>
              <a:rPr lang="zh-CN" altLang="en-US" b="1" smtClean="0">
                <a:latin typeface="Times New Roman" panose="02020603050405020304" pitchFamily="18" charset="0"/>
              </a:rPr>
              <a:t>难以优化编译，编译程序复杂；</a:t>
            </a:r>
          </a:p>
          <a:p>
            <a:r>
              <a:rPr lang="en-US" altLang="zh-CN" b="1" smtClean="0"/>
              <a:t>80%</a:t>
            </a:r>
            <a:r>
              <a:rPr lang="zh-CN" altLang="en-US" b="1" smtClean="0">
                <a:latin typeface="Times New Roman" panose="02020603050405020304" pitchFamily="18" charset="0"/>
              </a:rPr>
              <a:t>的指令在</a:t>
            </a:r>
            <a:r>
              <a:rPr lang="en-US" altLang="zh-CN" b="1" smtClean="0"/>
              <a:t>20%</a:t>
            </a:r>
            <a:r>
              <a:rPr lang="zh-CN" altLang="en-US" b="1" smtClean="0">
                <a:latin typeface="Times New Roman" panose="02020603050405020304" pitchFamily="18" charset="0"/>
              </a:rPr>
              <a:t>的运行时间使用；</a:t>
            </a:r>
          </a:p>
        </p:txBody>
      </p:sp>
    </p:spTree>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mtClean="0"/>
              <a:t>典型的</a:t>
            </a:r>
            <a:r>
              <a:rPr lang="en-US" altLang="zh-CN" smtClean="0"/>
              <a:t>CISC</a:t>
            </a:r>
            <a:r>
              <a:rPr lang="zh-CN" altLang="en-US" smtClean="0"/>
              <a:t>产品</a:t>
            </a:r>
          </a:p>
        </p:txBody>
      </p:sp>
      <p:grpSp>
        <p:nvGrpSpPr>
          <p:cNvPr id="38915" name="Group 3"/>
          <p:cNvGrpSpPr>
            <a:grpSpLocks/>
          </p:cNvGrpSpPr>
          <p:nvPr/>
        </p:nvGrpSpPr>
        <p:grpSpPr bwMode="auto">
          <a:xfrm>
            <a:off x="395288" y="1916113"/>
            <a:ext cx="8748712" cy="4391025"/>
            <a:chOff x="-3" y="-3"/>
            <a:chExt cx="3758" cy="1733"/>
          </a:xfrm>
        </p:grpSpPr>
        <p:grpSp>
          <p:nvGrpSpPr>
            <p:cNvPr id="38916" name="Group 4"/>
            <p:cNvGrpSpPr>
              <a:grpSpLocks/>
            </p:cNvGrpSpPr>
            <p:nvPr/>
          </p:nvGrpSpPr>
          <p:grpSpPr bwMode="auto">
            <a:xfrm>
              <a:off x="0" y="0"/>
              <a:ext cx="3752" cy="1727"/>
              <a:chOff x="0" y="0"/>
              <a:chExt cx="3752" cy="1727"/>
            </a:xfrm>
          </p:grpSpPr>
          <p:grpSp>
            <p:nvGrpSpPr>
              <p:cNvPr id="38918" name="Group 5"/>
              <p:cNvGrpSpPr>
                <a:grpSpLocks/>
              </p:cNvGrpSpPr>
              <p:nvPr/>
            </p:nvGrpSpPr>
            <p:grpSpPr bwMode="auto">
              <a:xfrm>
                <a:off x="0" y="0"/>
                <a:ext cx="938" cy="518"/>
                <a:chOff x="0" y="0"/>
                <a:chExt cx="938" cy="518"/>
              </a:xfrm>
            </p:grpSpPr>
            <p:sp>
              <p:nvSpPr>
                <p:cNvPr id="38964" name="Rectangle 6"/>
                <p:cNvSpPr>
                  <a:spLocks noChangeArrowheads="1"/>
                </p:cNvSpPr>
                <p:nvPr/>
              </p:nvSpPr>
              <p:spPr bwMode="auto">
                <a:xfrm>
                  <a:off x="43" y="0"/>
                  <a:ext cx="8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2800" b="1">
                      <a:ea typeface="楷体_GB2312" pitchFamily="49" charset="-122"/>
                    </a:rPr>
                    <a:t>项</a:t>
                  </a:r>
                  <a:r>
                    <a:rPr lang="zh-CN" altLang="en-US" sz="2800" b="1">
                      <a:latin typeface="Tahoma" panose="020B0604030504040204" pitchFamily="34" charset="0"/>
                      <a:ea typeface="楷体_GB2312" pitchFamily="49" charset="-122"/>
                    </a:rPr>
                    <a:t>  </a:t>
                  </a:r>
                  <a:r>
                    <a:rPr lang="zh-CN" altLang="en-US" sz="2800" b="1">
                      <a:ea typeface="楷体_GB2312" pitchFamily="49" charset="-122"/>
                    </a:rPr>
                    <a:t>目</a:t>
                  </a:r>
                  <a:endParaRPr lang="zh-CN" altLang="en-US" sz="2800" b="1">
                    <a:latin typeface="Tahoma" panose="020B0604030504040204" pitchFamily="34" charset="0"/>
                  </a:endParaRPr>
                </a:p>
                <a:p>
                  <a:pPr algn="ctr">
                    <a:buFont typeface="Arial" panose="020B0604020202020204" pitchFamily="34" charset="0"/>
                    <a:buNone/>
                  </a:pPr>
                  <a:endParaRPr lang="zh-CN" altLang="en-US" sz="2800" b="1"/>
                </a:p>
              </p:txBody>
            </p:sp>
            <p:sp>
              <p:nvSpPr>
                <p:cNvPr id="38965" name="Rectangle 7"/>
                <p:cNvSpPr>
                  <a:spLocks noChangeArrowheads="1"/>
                </p:cNvSpPr>
                <p:nvPr/>
              </p:nvSpPr>
              <p:spPr bwMode="auto">
                <a:xfrm>
                  <a:off x="0" y="0"/>
                  <a:ext cx="93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8919" name="Group 8"/>
              <p:cNvGrpSpPr>
                <a:grpSpLocks/>
              </p:cNvGrpSpPr>
              <p:nvPr/>
            </p:nvGrpSpPr>
            <p:grpSpPr bwMode="auto">
              <a:xfrm>
                <a:off x="938" y="0"/>
                <a:ext cx="938" cy="518"/>
                <a:chOff x="938" y="0"/>
                <a:chExt cx="938" cy="518"/>
              </a:xfrm>
            </p:grpSpPr>
            <p:sp>
              <p:nvSpPr>
                <p:cNvPr id="38962" name="Rectangle 9"/>
                <p:cNvSpPr>
                  <a:spLocks noChangeArrowheads="1"/>
                </p:cNvSpPr>
                <p:nvPr/>
              </p:nvSpPr>
              <p:spPr bwMode="auto">
                <a:xfrm>
                  <a:off x="981" y="0"/>
                  <a:ext cx="8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2800" b="1">
                      <a:ea typeface="楷体_GB2312" pitchFamily="49" charset="-122"/>
                    </a:rPr>
                    <a:t>VAX11/780</a:t>
                  </a:r>
                  <a:endParaRPr lang="en-US" altLang="zh-CN" sz="2800" b="1"/>
                </a:p>
                <a:p>
                  <a:pPr algn="ctr">
                    <a:buFont typeface="Arial" panose="020B0604020202020204" pitchFamily="34" charset="0"/>
                    <a:buNone/>
                  </a:pPr>
                  <a:r>
                    <a:rPr lang="en-US" altLang="zh-CN" sz="2800" b="1">
                      <a:ea typeface="楷体_GB2312" pitchFamily="49" charset="-122"/>
                    </a:rPr>
                    <a:t>1978</a:t>
                  </a:r>
                  <a:r>
                    <a:rPr lang="zh-CN" altLang="en-US" sz="2800" b="1">
                      <a:ea typeface="楷体_GB2312" pitchFamily="49" charset="-122"/>
                    </a:rPr>
                    <a:t>年</a:t>
                  </a:r>
                  <a:endParaRPr lang="zh-CN" altLang="en-US" sz="2800" b="1">
                    <a:latin typeface="Tahoma" panose="020B0604030504040204" pitchFamily="34" charset="0"/>
                  </a:endParaRPr>
                </a:p>
                <a:p>
                  <a:pPr algn="ctr">
                    <a:buFont typeface="Arial" panose="020B0604020202020204" pitchFamily="34" charset="0"/>
                    <a:buNone/>
                  </a:pPr>
                  <a:endParaRPr lang="zh-CN" altLang="en-US" sz="2800" b="1"/>
                </a:p>
              </p:txBody>
            </p:sp>
            <p:sp>
              <p:nvSpPr>
                <p:cNvPr id="38963" name="Rectangle 10"/>
                <p:cNvSpPr>
                  <a:spLocks noChangeArrowheads="1"/>
                </p:cNvSpPr>
                <p:nvPr/>
              </p:nvSpPr>
              <p:spPr bwMode="auto">
                <a:xfrm>
                  <a:off x="938" y="0"/>
                  <a:ext cx="93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8920" name="Group 11"/>
              <p:cNvGrpSpPr>
                <a:grpSpLocks/>
              </p:cNvGrpSpPr>
              <p:nvPr/>
            </p:nvGrpSpPr>
            <p:grpSpPr bwMode="auto">
              <a:xfrm>
                <a:off x="1876" y="0"/>
                <a:ext cx="938" cy="518"/>
                <a:chOff x="1876" y="0"/>
                <a:chExt cx="938" cy="518"/>
              </a:xfrm>
            </p:grpSpPr>
            <p:sp>
              <p:nvSpPr>
                <p:cNvPr id="38960" name="Rectangle 12"/>
                <p:cNvSpPr>
                  <a:spLocks noChangeArrowheads="1"/>
                </p:cNvSpPr>
                <p:nvPr/>
              </p:nvSpPr>
              <p:spPr bwMode="auto">
                <a:xfrm>
                  <a:off x="1919" y="0"/>
                  <a:ext cx="8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2800" b="1">
                      <a:ea typeface="楷体_GB2312" pitchFamily="49" charset="-122"/>
                    </a:rPr>
                    <a:t>Intel 80386</a:t>
                  </a:r>
                  <a:endParaRPr lang="en-US" altLang="zh-CN" sz="2800" b="1"/>
                </a:p>
                <a:p>
                  <a:pPr algn="ctr">
                    <a:buFont typeface="Arial" panose="020B0604020202020204" pitchFamily="34" charset="0"/>
                    <a:buNone/>
                  </a:pPr>
                  <a:r>
                    <a:rPr lang="en-US" altLang="zh-CN" sz="2800" b="1">
                      <a:ea typeface="楷体_GB2312" pitchFamily="49" charset="-122"/>
                    </a:rPr>
                    <a:t>1985</a:t>
                  </a:r>
                  <a:r>
                    <a:rPr lang="zh-CN" altLang="en-US" sz="2800" b="1">
                      <a:ea typeface="楷体_GB2312" pitchFamily="49" charset="-122"/>
                    </a:rPr>
                    <a:t>年</a:t>
                  </a:r>
                  <a:endParaRPr lang="zh-CN" altLang="en-US" sz="2800" b="1">
                    <a:latin typeface="Tahoma" panose="020B0604030504040204" pitchFamily="34" charset="0"/>
                  </a:endParaRPr>
                </a:p>
                <a:p>
                  <a:pPr algn="ctr">
                    <a:buFont typeface="Arial" panose="020B0604020202020204" pitchFamily="34" charset="0"/>
                    <a:buNone/>
                  </a:pPr>
                  <a:endParaRPr lang="zh-CN" altLang="en-US" sz="2800" b="1"/>
                </a:p>
              </p:txBody>
            </p:sp>
            <p:sp>
              <p:nvSpPr>
                <p:cNvPr id="38961" name="Rectangle 13"/>
                <p:cNvSpPr>
                  <a:spLocks noChangeArrowheads="1"/>
                </p:cNvSpPr>
                <p:nvPr/>
              </p:nvSpPr>
              <p:spPr bwMode="auto">
                <a:xfrm>
                  <a:off x="1876" y="0"/>
                  <a:ext cx="93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8921" name="Group 14"/>
              <p:cNvGrpSpPr>
                <a:grpSpLocks/>
              </p:cNvGrpSpPr>
              <p:nvPr/>
            </p:nvGrpSpPr>
            <p:grpSpPr bwMode="auto">
              <a:xfrm>
                <a:off x="2814" y="0"/>
                <a:ext cx="938" cy="518"/>
                <a:chOff x="2814" y="0"/>
                <a:chExt cx="938" cy="518"/>
              </a:xfrm>
            </p:grpSpPr>
            <p:sp>
              <p:nvSpPr>
                <p:cNvPr id="38958" name="Rectangle 15"/>
                <p:cNvSpPr>
                  <a:spLocks noChangeArrowheads="1"/>
                </p:cNvSpPr>
                <p:nvPr/>
              </p:nvSpPr>
              <p:spPr bwMode="auto">
                <a:xfrm>
                  <a:off x="2857" y="0"/>
                  <a:ext cx="852" cy="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2800" b="1">
                      <a:ea typeface="楷体_GB2312" pitchFamily="49" charset="-122"/>
                    </a:rPr>
                    <a:t>MC68020</a:t>
                  </a:r>
                  <a:endParaRPr lang="en-US" altLang="zh-CN" sz="2800" b="1"/>
                </a:p>
                <a:p>
                  <a:pPr algn="ctr">
                    <a:buFont typeface="Arial" panose="020B0604020202020204" pitchFamily="34" charset="0"/>
                    <a:buNone/>
                  </a:pPr>
                  <a:r>
                    <a:rPr lang="en-US" altLang="zh-CN" sz="2800" b="1">
                      <a:ea typeface="楷体_GB2312" pitchFamily="49" charset="-122"/>
                    </a:rPr>
                    <a:t>1984</a:t>
                  </a:r>
                  <a:r>
                    <a:rPr lang="zh-CN" altLang="en-US" sz="2800" b="1">
                      <a:ea typeface="楷体_GB2312" pitchFamily="49" charset="-122"/>
                    </a:rPr>
                    <a:t>年</a:t>
                  </a:r>
                  <a:endParaRPr lang="zh-CN" altLang="en-US" sz="2800" b="1">
                    <a:latin typeface="Tahoma" panose="020B0604030504040204" pitchFamily="34" charset="0"/>
                  </a:endParaRPr>
                </a:p>
                <a:p>
                  <a:pPr algn="ctr">
                    <a:buFont typeface="Arial" panose="020B0604020202020204" pitchFamily="34" charset="0"/>
                    <a:buNone/>
                  </a:pPr>
                  <a:endParaRPr lang="zh-CN" altLang="en-US" sz="2800" b="1"/>
                </a:p>
              </p:txBody>
            </p:sp>
            <p:sp>
              <p:nvSpPr>
                <p:cNvPr id="38959" name="Rectangle 16"/>
                <p:cNvSpPr>
                  <a:spLocks noChangeArrowheads="1"/>
                </p:cNvSpPr>
                <p:nvPr/>
              </p:nvSpPr>
              <p:spPr bwMode="auto">
                <a:xfrm>
                  <a:off x="2814" y="0"/>
                  <a:ext cx="938" cy="518"/>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8922" name="Group 17"/>
              <p:cNvGrpSpPr>
                <a:grpSpLocks/>
              </p:cNvGrpSpPr>
              <p:nvPr/>
            </p:nvGrpSpPr>
            <p:grpSpPr bwMode="auto">
              <a:xfrm>
                <a:off x="0" y="518"/>
                <a:ext cx="938" cy="403"/>
                <a:chOff x="0" y="518"/>
                <a:chExt cx="938" cy="403"/>
              </a:xfrm>
            </p:grpSpPr>
            <p:sp>
              <p:nvSpPr>
                <p:cNvPr id="38956" name="Rectangle 18"/>
                <p:cNvSpPr>
                  <a:spLocks noChangeArrowheads="1"/>
                </p:cNvSpPr>
                <p:nvPr/>
              </p:nvSpPr>
              <p:spPr bwMode="auto">
                <a:xfrm>
                  <a:off x="43" y="518"/>
                  <a:ext cx="8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2800" b="1">
                      <a:ea typeface="楷体_GB2312" pitchFamily="49" charset="-122"/>
                    </a:rPr>
                    <a:t>指令条数</a:t>
                  </a:r>
                  <a:endParaRPr lang="zh-CN" altLang="en-US" sz="2800" b="1">
                    <a:latin typeface="Tahoma" panose="020B0604030504040204" pitchFamily="34" charset="0"/>
                  </a:endParaRPr>
                </a:p>
                <a:p>
                  <a:pPr algn="ctr">
                    <a:buFont typeface="Arial" panose="020B0604020202020204" pitchFamily="34" charset="0"/>
                    <a:buNone/>
                  </a:pPr>
                  <a:endParaRPr lang="zh-CN" altLang="en-US" sz="2800" b="1"/>
                </a:p>
              </p:txBody>
            </p:sp>
            <p:sp>
              <p:nvSpPr>
                <p:cNvPr id="38957" name="Rectangle 19"/>
                <p:cNvSpPr>
                  <a:spLocks noChangeArrowheads="1"/>
                </p:cNvSpPr>
                <p:nvPr/>
              </p:nvSpPr>
              <p:spPr bwMode="auto">
                <a:xfrm>
                  <a:off x="0" y="518"/>
                  <a:ext cx="9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8923" name="Group 20"/>
              <p:cNvGrpSpPr>
                <a:grpSpLocks/>
              </p:cNvGrpSpPr>
              <p:nvPr/>
            </p:nvGrpSpPr>
            <p:grpSpPr bwMode="auto">
              <a:xfrm>
                <a:off x="938" y="518"/>
                <a:ext cx="938" cy="403"/>
                <a:chOff x="938" y="518"/>
                <a:chExt cx="938" cy="403"/>
              </a:xfrm>
            </p:grpSpPr>
            <p:sp>
              <p:nvSpPr>
                <p:cNvPr id="38954" name="Rectangle 21"/>
                <p:cNvSpPr>
                  <a:spLocks noChangeArrowheads="1"/>
                </p:cNvSpPr>
                <p:nvPr/>
              </p:nvSpPr>
              <p:spPr bwMode="auto">
                <a:xfrm>
                  <a:off x="981" y="518"/>
                  <a:ext cx="8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2800" b="1">
                      <a:ea typeface="楷体_GB2312" pitchFamily="49" charset="-122"/>
                    </a:rPr>
                    <a:t>304</a:t>
                  </a:r>
                  <a:endParaRPr lang="en-US" altLang="zh-CN" sz="2800" b="1"/>
                </a:p>
                <a:p>
                  <a:pPr algn="ctr">
                    <a:buFont typeface="Arial" panose="020B0604020202020204" pitchFamily="34" charset="0"/>
                    <a:buNone/>
                  </a:pPr>
                  <a:endParaRPr lang="zh-CN" altLang="en-US" sz="2800" b="1"/>
                </a:p>
              </p:txBody>
            </p:sp>
            <p:sp>
              <p:nvSpPr>
                <p:cNvPr id="38955" name="Rectangle 22"/>
                <p:cNvSpPr>
                  <a:spLocks noChangeArrowheads="1"/>
                </p:cNvSpPr>
                <p:nvPr/>
              </p:nvSpPr>
              <p:spPr bwMode="auto">
                <a:xfrm>
                  <a:off x="938" y="518"/>
                  <a:ext cx="9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8924" name="Group 23"/>
              <p:cNvGrpSpPr>
                <a:grpSpLocks/>
              </p:cNvGrpSpPr>
              <p:nvPr/>
            </p:nvGrpSpPr>
            <p:grpSpPr bwMode="auto">
              <a:xfrm>
                <a:off x="1876" y="518"/>
                <a:ext cx="938" cy="403"/>
                <a:chOff x="1876" y="518"/>
                <a:chExt cx="938" cy="403"/>
              </a:xfrm>
            </p:grpSpPr>
            <p:sp>
              <p:nvSpPr>
                <p:cNvPr id="38952" name="Rectangle 24"/>
                <p:cNvSpPr>
                  <a:spLocks noChangeArrowheads="1"/>
                </p:cNvSpPr>
                <p:nvPr/>
              </p:nvSpPr>
              <p:spPr bwMode="auto">
                <a:xfrm>
                  <a:off x="1919" y="518"/>
                  <a:ext cx="8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2800" b="1">
                      <a:ea typeface="楷体_GB2312" pitchFamily="49" charset="-122"/>
                    </a:rPr>
                    <a:t>111</a:t>
                  </a:r>
                  <a:endParaRPr lang="en-US" altLang="zh-CN" sz="2800" b="1"/>
                </a:p>
                <a:p>
                  <a:pPr algn="ctr">
                    <a:buFont typeface="Arial" panose="020B0604020202020204" pitchFamily="34" charset="0"/>
                    <a:buNone/>
                  </a:pPr>
                  <a:endParaRPr lang="zh-CN" altLang="en-US" sz="2800" b="1"/>
                </a:p>
              </p:txBody>
            </p:sp>
            <p:sp>
              <p:nvSpPr>
                <p:cNvPr id="38953" name="Rectangle 25"/>
                <p:cNvSpPr>
                  <a:spLocks noChangeArrowheads="1"/>
                </p:cNvSpPr>
                <p:nvPr/>
              </p:nvSpPr>
              <p:spPr bwMode="auto">
                <a:xfrm>
                  <a:off x="1876" y="518"/>
                  <a:ext cx="9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8925" name="Group 26"/>
              <p:cNvGrpSpPr>
                <a:grpSpLocks/>
              </p:cNvGrpSpPr>
              <p:nvPr/>
            </p:nvGrpSpPr>
            <p:grpSpPr bwMode="auto">
              <a:xfrm>
                <a:off x="2814" y="518"/>
                <a:ext cx="938" cy="403"/>
                <a:chOff x="2814" y="518"/>
                <a:chExt cx="938" cy="403"/>
              </a:xfrm>
            </p:grpSpPr>
            <p:sp>
              <p:nvSpPr>
                <p:cNvPr id="38950" name="Rectangle 27"/>
                <p:cNvSpPr>
                  <a:spLocks noChangeArrowheads="1"/>
                </p:cNvSpPr>
                <p:nvPr/>
              </p:nvSpPr>
              <p:spPr bwMode="auto">
                <a:xfrm>
                  <a:off x="2857" y="518"/>
                  <a:ext cx="8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2800" b="1">
                      <a:ea typeface="楷体_GB2312" pitchFamily="49" charset="-122"/>
                    </a:rPr>
                    <a:t>101</a:t>
                  </a:r>
                  <a:endParaRPr lang="en-US" altLang="zh-CN" sz="2800" b="1"/>
                </a:p>
                <a:p>
                  <a:pPr algn="ctr">
                    <a:buFont typeface="Arial" panose="020B0604020202020204" pitchFamily="34" charset="0"/>
                    <a:buNone/>
                  </a:pPr>
                  <a:endParaRPr lang="zh-CN" altLang="en-US" sz="2800" b="1"/>
                </a:p>
              </p:txBody>
            </p:sp>
            <p:sp>
              <p:nvSpPr>
                <p:cNvPr id="38951" name="Rectangle 28"/>
                <p:cNvSpPr>
                  <a:spLocks noChangeArrowheads="1"/>
                </p:cNvSpPr>
                <p:nvPr/>
              </p:nvSpPr>
              <p:spPr bwMode="auto">
                <a:xfrm>
                  <a:off x="2814" y="518"/>
                  <a:ext cx="9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8926" name="Group 29"/>
              <p:cNvGrpSpPr>
                <a:grpSpLocks/>
              </p:cNvGrpSpPr>
              <p:nvPr/>
            </p:nvGrpSpPr>
            <p:grpSpPr bwMode="auto">
              <a:xfrm>
                <a:off x="0" y="921"/>
                <a:ext cx="938" cy="403"/>
                <a:chOff x="0" y="921"/>
                <a:chExt cx="938" cy="403"/>
              </a:xfrm>
            </p:grpSpPr>
            <p:sp>
              <p:nvSpPr>
                <p:cNvPr id="38948" name="Rectangle 30"/>
                <p:cNvSpPr>
                  <a:spLocks noChangeArrowheads="1"/>
                </p:cNvSpPr>
                <p:nvPr/>
              </p:nvSpPr>
              <p:spPr bwMode="auto">
                <a:xfrm>
                  <a:off x="43" y="921"/>
                  <a:ext cx="8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2800" b="1">
                      <a:ea typeface="楷体_GB2312" pitchFamily="49" charset="-122"/>
                    </a:rPr>
                    <a:t>寻址方式</a:t>
                  </a:r>
                  <a:endParaRPr lang="zh-CN" altLang="en-US" sz="2800" b="1">
                    <a:latin typeface="Tahoma" panose="020B0604030504040204" pitchFamily="34" charset="0"/>
                  </a:endParaRPr>
                </a:p>
                <a:p>
                  <a:pPr algn="ctr">
                    <a:buFont typeface="Arial" panose="020B0604020202020204" pitchFamily="34" charset="0"/>
                    <a:buNone/>
                  </a:pPr>
                  <a:endParaRPr lang="zh-CN" altLang="en-US" sz="2800" b="1"/>
                </a:p>
              </p:txBody>
            </p:sp>
            <p:sp>
              <p:nvSpPr>
                <p:cNvPr id="38949" name="Rectangle 31"/>
                <p:cNvSpPr>
                  <a:spLocks noChangeArrowheads="1"/>
                </p:cNvSpPr>
                <p:nvPr/>
              </p:nvSpPr>
              <p:spPr bwMode="auto">
                <a:xfrm>
                  <a:off x="0" y="921"/>
                  <a:ext cx="9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8927" name="Group 32"/>
              <p:cNvGrpSpPr>
                <a:grpSpLocks/>
              </p:cNvGrpSpPr>
              <p:nvPr/>
            </p:nvGrpSpPr>
            <p:grpSpPr bwMode="auto">
              <a:xfrm>
                <a:off x="938" y="921"/>
                <a:ext cx="938" cy="403"/>
                <a:chOff x="938" y="921"/>
                <a:chExt cx="938" cy="403"/>
              </a:xfrm>
            </p:grpSpPr>
            <p:sp>
              <p:nvSpPr>
                <p:cNvPr id="38946" name="Rectangle 33"/>
                <p:cNvSpPr>
                  <a:spLocks noChangeArrowheads="1"/>
                </p:cNvSpPr>
                <p:nvPr/>
              </p:nvSpPr>
              <p:spPr bwMode="auto">
                <a:xfrm>
                  <a:off x="981" y="921"/>
                  <a:ext cx="8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2800" b="1">
                      <a:ea typeface="楷体_GB2312" pitchFamily="49" charset="-122"/>
                    </a:rPr>
                    <a:t>24</a:t>
                  </a:r>
                  <a:endParaRPr lang="en-US" altLang="zh-CN" sz="2800" b="1"/>
                </a:p>
                <a:p>
                  <a:pPr algn="ctr">
                    <a:buFont typeface="Arial" panose="020B0604020202020204" pitchFamily="34" charset="0"/>
                    <a:buNone/>
                  </a:pPr>
                  <a:endParaRPr lang="zh-CN" altLang="en-US" sz="2800" b="1"/>
                </a:p>
              </p:txBody>
            </p:sp>
            <p:sp>
              <p:nvSpPr>
                <p:cNvPr id="38947" name="Rectangle 34"/>
                <p:cNvSpPr>
                  <a:spLocks noChangeArrowheads="1"/>
                </p:cNvSpPr>
                <p:nvPr/>
              </p:nvSpPr>
              <p:spPr bwMode="auto">
                <a:xfrm>
                  <a:off x="938" y="921"/>
                  <a:ext cx="9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8928" name="Group 35"/>
              <p:cNvGrpSpPr>
                <a:grpSpLocks/>
              </p:cNvGrpSpPr>
              <p:nvPr/>
            </p:nvGrpSpPr>
            <p:grpSpPr bwMode="auto">
              <a:xfrm>
                <a:off x="1876" y="921"/>
                <a:ext cx="938" cy="403"/>
                <a:chOff x="1876" y="921"/>
                <a:chExt cx="938" cy="403"/>
              </a:xfrm>
            </p:grpSpPr>
            <p:sp>
              <p:nvSpPr>
                <p:cNvPr id="38944" name="Rectangle 36"/>
                <p:cNvSpPr>
                  <a:spLocks noChangeArrowheads="1"/>
                </p:cNvSpPr>
                <p:nvPr/>
              </p:nvSpPr>
              <p:spPr bwMode="auto">
                <a:xfrm>
                  <a:off x="1919" y="921"/>
                  <a:ext cx="8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2800" b="1">
                      <a:ea typeface="楷体_GB2312" pitchFamily="49" charset="-122"/>
                    </a:rPr>
                    <a:t>11</a:t>
                  </a:r>
                  <a:endParaRPr lang="en-US" altLang="zh-CN" sz="2800" b="1"/>
                </a:p>
                <a:p>
                  <a:pPr algn="ctr">
                    <a:buFont typeface="Arial" panose="020B0604020202020204" pitchFamily="34" charset="0"/>
                    <a:buNone/>
                  </a:pPr>
                  <a:endParaRPr lang="zh-CN" altLang="en-US" sz="2800" b="1"/>
                </a:p>
              </p:txBody>
            </p:sp>
            <p:sp>
              <p:nvSpPr>
                <p:cNvPr id="38945" name="Rectangle 37"/>
                <p:cNvSpPr>
                  <a:spLocks noChangeArrowheads="1"/>
                </p:cNvSpPr>
                <p:nvPr/>
              </p:nvSpPr>
              <p:spPr bwMode="auto">
                <a:xfrm>
                  <a:off x="1876" y="921"/>
                  <a:ext cx="9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8929" name="Group 38"/>
              <p:cNvGrpSpPr>
                <a:grpSpLocks/>
              </p:cNvGrpSpPr>
              <p:nvPr/>
            </p:nvGrpSpPr>
            <p:grpSpPr bwMode="auto">
              <a:xfrm>
                <a:off x="2814" y="921"/>
                <a:ext cx="938" cy="403"/>
                <a:chOff x="2814" y="921"/>
                <a:chExt cx="938" cy="403"/>
              </a:xfrm>
            </p:grpSpPr>
            <p:sp>
              <p:nvSpPr>
                <p:cNvPr id="38942" name="Rectangle 39"/>
                <p:cNvSpPr>
                  <a:spLocks noChangeArrowheads="1"/>
                </p:cNvSpPr>
                <p:nvPr/>
              </p:nvSpPr>
              <p:spPr bwMode="auto">
                <a:xfrm>
                  <a:off x="2857" y="921"/>
                  <a:ext cx="8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2800" b="1">
                      <a:ea typeface="楷体_GB2312" pitchFamily="49" charset="-122"/>
                    </a:rPr>
                    <a:t>16</a:t>
                  </a:r>
                  <a:endParaRPr lang="en-US" altLang="zh-CN" sz="2800" b="1"/>
                </a:p>
                <a:p>
                  <a:pPr algn="ctr">
                    <a:buFont typeface="Arial" panose="020B0604020202020204" pitchFamily="34" charset="0"/>
                    <a:buNone/>
                  </a:pPr>
                  <a:endParaRPr lang="zh-CN" altLang="en-US" sz="2800" b="1"/>
                </a:p>
              </p:txBody>
            </p:sp>
            <p:sp>
              <p:nvSpPr>
                <p:cNvPr id="38943" name="Rectangle 40"/>
                <p:cNvSpPr>
                  <a:spLocks noChangeArrowheads="1"/>
                </p:cNvSpPr>
                <p:nvPr/>
              </p:nvSpPr>
              <p:spPr bwMode="auto">
                <a:xfrm>
                  <a:off x="2814" y="921"/>
                  <a:ext cx="9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8930" name="Group 41"/>
              <p:cNvGrpSpPr>
                <a:grpSpLocks/>
              </p:cNvGrpSpPr>
              <p:nvPr/>
            </p:nvGrpSpPr>
            <p:grpSpPr bwMode="auto">
              <a:xfrm>
                <a:off x="0" y="1324"/>
                <a:ext cx="938" cy="403"/>
                <a:chOff x="0" y="1324"/>
                <a:chExt cx="938" cy="403"/>
              </a:xfrm>
            </p:grpSpPr>
            <p:sp>
              <p:nvSpPr>
                <p:cNvPr id="38940" name="Rectangle 42"/>
                <p:cNvSpPr>
                  <a:spLocks noChangeArrowheads="1"/>
                </p:cNvSpPr>
                <p:nvPr/>
              </p:nvSpPr>
              <p:spPr bwMode="auto">
                <a:xfrm>
                  <a:off x="43" y="1324"/>
                  <a:ext cx="8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2800" b="1">
                      <a:ea typeface="楷体_GB2312" pitchFamily="49" charset="-122"/>
                    </a:rPr>
                    <a:t>指令格式</a:t>
                  </a:r>
                  <a:endParaRPr lang="zh-CN" altLang="en-US" sz="2800" b="1">
                    <a:latin typeface="Tahoma" panose="020B0604030504040204" pitchFamily="34" charset="0"/>
                  </a:endParaRPr>
                </a:p>
                <a:p>
                  <a:pPr algn="ctr">
                    <a:buFont typeface="Arial" panose="020B0604020202020204" pitchFamily="34" charset="0"/>
                    <a:buNone/>
                  </a:pPr>
                  <a:endParaRPr lang="zh-CN" altLang="en-US" sz="2800" b="1"/>
                </a:p>
              </p:txBody>
            </p:sp>
            <p:sp>
              <p:nvSpPr>
                <p:cNvPr id="38941" name="Rectangle 43"/>
                <p:cNvSpPr>
                  <a:spLocks noChangeArrowheads="1"/>
                </p:cNvSpPr>
                <p:nvPr/>
              </p:nvSpPr>
              <p:spPr bwMode="auto">
                <a:xfrm>
                  <a:off x="0" y="1324"/>
                  <a:ext cx="9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8931" name="Group 44"/>
              <p:cNvGrpSpPr>
                <a:grpSpLocks/>
              </p:cNvGrpSpPr>
              <p:nvPr/>
            </p:nvGrpSpPr>
            <p:grpSpPr bwMode="auto">
              <a:xfrm>
                <a:off x="938" y="1324"/>
                <a:ext cx="938" cy="403"/>
                <a:chOff x="938" y="1324"/>
                <a:chExt cx="938" cy="403"/>
              </a:xfrm>
            </p:grpSpPr>
            <p:sp>
              <p:nvSpPr>
                <p:cNvPr id="38938" name="Rectangle 45"/>
                <p:cNvSpPr>
                  <a:spLocks noChangeArrowheads="1"/>
                </p:cNvSpPr>
                <p:nvPr/>
              </p:nvSpPr>
              <p:spPr bwMode="auto">
                <a:xfrm>
                  <a:off x="981" y="1324"/>
                  <a:ext cx="8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2800" b="1">
                      <a:ea typeface="楷体_GB2312" pitchFamily="49" charset="-122"/>
                    </a:rPr>
                    <a:t>变长</a:t>
                  </a:r>
                </a:p>
                <a:p>
                  <a:pPr algn="ctr" eaLnBrk="1" hangingPunct="1">
                    <a:buFont typeface="Arial" panose="020B0604020202020204" pitchFamily="34" charset="0"/>
                    <a:buNone/>
                  </a:pPr>
                  <a:r>
                    <a:rPr lang="zh-CN" altLang="en-US" sz="2800" b="1">
                      <a:ea typeface="楷体_GB2312" pitchFamily="49" charset="-122"/>
                    </a:rPr>
                    <a:t>（</a:t>
                  </a:r>
                  <a:r>
                    <a:rPr lang="en-US" altLang="zh-CN" sz="2800" b="1">
                      <a:latin typeface="Tahoma" panose="020B0604030504040204" pitchFamily="34" charset="0"/>
                      <a:ea typeface="楷体_GB2312" pitchFamily="49" charset="-122"/>
                    </a:rPr>
                    <a:t>2-57byte</a:t>
                  </a:r>
                  <a:r>
                    <a:rPr lang="zh-CN" altLang="en-US" sz="2800" b="1">
                      <a:ea typeface="楷体_GB2312" pitchFamily="49" charset="-122"/>
                    </a:rPr>
                    <a:t>）</a:t>
                  </a:r>
                  <a:endParaRPr lang="zh-CN" altLang="en-US" sz="2800" b="1">
                    <a:latin typeface="Tahoma" panose="020B0604030504040204" pitchFamily="34" charset="0"/>
                  </a:endParaRPr>
                </a:p>
                <a:p>
                  <a:pPr algn="ctr">
                    <a:buFont typeface="Arial" panose="020B0604020202020204" pitchFamily="34" charset="0"/>
                    <a:buNone/>
                  </a:pPr>
                  <a:endParaRPr lang="zh-CN" altLang="en-US" sz="2800" b="1"/>
                </a:p>
              </p:txBody>
            </p:sp>
            <p:sp>
              <p:nvSpPr>
                <p:cNvPr id="38939" name="Rectangle 46"/>
                <p:cNvSpPr>
                  <a:spLocks noChangeArrowheads="1"/>
                </p:cNvSpPr>
                <p:nvPr/>
              </p:nvSpPr>
              <p:spPr bwMode="auto">
                <a:xfrm>
                  <a:off x="938" y="1324"/>
                  <a:ext cx="9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8932" name="Group 47"/>
              <p:cNvGrpSpPr>
                <a:grpSpLocks/>
              </p:cNvGrpSpPr>
              <p:nvPr/>
            </p:nvGrpSpPr>
            <p:grpSpPr bwMode="auto">
              <a:xfrm>
                <a:off x="1876" y="1324"/>
                <a:ext cx="938" cy="403"/>
                <a:chOff x="1876" y="1324"/>
                <a:chExt cx="938" cy="403"/>
              </a:xfrm>
            </p:grpSpPr>
            <p:sp>
              <p:nvSpPr>
                <p:cNvPr id="38936" name="Rectangle 48"/>
                <p:cNvSpPr>
                  <a:spLocks noChangeArrowheads="1"/>
                </p:cNvSpPr>
                <p:nvPr/>
              </p:nvSpPr>
              <p:spPr bwMode="auto">
                <a:xfrm>
                  <a:off x="1919" y="1324"/>
                  <a:ext cx="8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2800" b="1">
                      <a:ea typeface="楷体_GB2312" pitchFamily="49" charset="-122"/>
                    </a:rPr>
                    <a:t>变长</a:t>
                  </a:r>
                </a:p>
                <a:p>
                  <a:pPr algn="ctr" eaLnBrk="1" hangingPunct="1">
                    <a:buFont typeface="Arial" panose="020B0604020202020204" pitchFamily="34" charset="0"/>
                    <a:buNone/>
                  </a:pPr>
                  <a:r>
                    <a:rPr lang="zh-CN" altLang="en-US" sz="2800" b="1">
                      <a:ea typeface="楷体_GB2312" pitchFamily="49" charset="-122"/>
                    </a:rPr>
                    <a:t>（</a:t>
                  </a:r>
                  <a:r>
                    <a:rPr lang="en-US" altLang="zh-CN" sz="2800" b="1">
                      <a:latin typeface="Tahoma" panose="020B0604030504040204" pitchFamily="34" charset="0"/>
                      <a:ea typeface="楷体_GB2312" pitchFamily="49" charset="-122"/>
                    </a:rPr>
                    <a:t>1-17byte</a:t>
                  </a:r>
                  <a:r>
                    <a:rPr lang="zh-CN" altLang="en-US" sz="2800" b="1">
                      <a:ea typeface="楷体_GB2312" pitchFamily="49" charset="-122"/>
                    </a:rPr>
                    <a:t>）</a:t>
                  </a:r>
                  <a:endParaRPr lang="zh-CN" altLang="en-US" sz="2800" b="1">
                    <a:latin typeface="Tahoma" panose="020B0604030504040204" pitchFamily="34" charset="0"/>
                  </a:endParaRPr>
                </a:p>
                <a:p>
                  <a:pPr algn="ctr">
                    <a:buFont typeface="Arial" panose="020B0604020202020204" pitchFamily="34" charset="0"/>
                    <a:buNone/>
                  </a:pPr>
                  <a:endParaRPr lang="zh-CN" altLang="en-US" sz="2800" b="1"/>
                </a:p>
              </p:txBody>
            </p:sp>
            <p:sp>
              <p:nvSpPr>
                <p:cNvPr id="38937" name="Rectangle 49"/>
                <p:cNvSpPr>
                  <a:spLocks noChangeArrowheads="1"/>
                </p:cNvSpPr>
                <p:nvPr/>
              </p:nvSpPr>
              <p:spPr bwMode="auto">
                <a:xfrm>
                  <a:off x="1876" y="1324"/>
                  <a:ext cx="9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38933" name="Group 50"/>
              <p:cNvGrpSpPr>
                <a:grpSpLocks/>
              </p:cNvGrpSpPr>
              <p:nvPr/>
            </p:nvGrpSpPr>
            <p:grpSpPr bwMode="auto">
              <a:xfrm>
                <a:off x="2814" y="1324"/>
                <a:ext cx="938" cy="403"/>
                <a:chOff x="2814" y="1324"/>
                <a:chExt cx="938" cy="403"/>
              </a:xfrm>
            </p:grpSpPr>
            <p:sp>
              <p:nvSpPr>
                <p:cNvPr id="38934" name="Rectangle 51"/>
                <p:cNvSpPr>
                  <a:spLocks noChangeArrowheads="1"/>
                </p:cNvSpPr>
                <p:nvPr/>
              </p:nvSpPr>
              <p:spPr bwMode="auto">
                <a:xfrm>
                  <a:off x="2857" y="1324"/>
                  <a:ext cx="852"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2800" b="1">
                      <a:ea typeface="楷体_GB2312" pitchFamily="49" charset="-122"/>
                    </a:rPr>
                    <a:t>16</a:t>
                  </a:r>
                  <a:endParaRPr lang="en-US" altLang="zh-CN" sz="2800" b="1"/>
                </a:p>
                <a:p>
                  <a:pPr algn="ctr">
                    <a:buFont typeface="Arial" panose="020B0604020202020204" pitchFamily="34" charset="0"/>
                    <a:buNone/>
                  </a:pPr>
                  <a:endParaRPr lang="zh-CN" altLang="en-US" sz="2800" b="1"/>
                </a:p>
              </p:txBody>
            </p:sp>
            <p:sp>
              <p:nvSpPr>
                <p:cNvPr id="38935" name="Rectangle 52"/>
                <p:cNvSpPr>
                  <a:spLocks noChangeArrowheads="1"/>
                </p:cNvSpPr>
                <p:nvPr/>
              </p:nvSpPr>
              <p:spPr bwMode="auto">
                <a:xfrm>
                  <a:off x="2814" y="1324"/>
                  <a:ext cx="938"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sp>
          <p:nvSpPr>
            <p:cNvPr id="38917" name="Rectangle 53"/>
            <p:cNvSpPr>
              <a:spLocks noChangeArrowheads="1"/>
            </p:cNvSpPr>
            <p:nvPr/>
          </p:nvSpPr>
          <p:spPr bwMode="auto">
            <a:xfrm>
              <a:off x="-3" y="-3"/>
              <a:ext cx="3758" cy="1733"/>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Tree>
  </p:cSld>
  <p:clrMapOvr>
    <a:masterClrMapping/>
  </p:clrMapOvr>
  <p:transition spd="slow"/>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mtClean="0"/>
              <a:t>减少</a:t>
            </a:r>
            <a:r>
              <a:rPr lang="en-US" altLang="zh-CN" smtClean="0"/>
              <a:t>CPI</a:t>
            </a:r>
            <a:r>
              <a:rPr lang="zh-CN" altLang="en-US" smtClean="0"/>
              <a:t>是</a:t>
            </a:r>
            <a:r>
              <a:rPr lang="en-US" altLang="zh-CN" smtClean="0"/>
              <a:t>RISC</a:t>
            </a:r>
            <a:r>
              <a:rPr lang="zh-CN" altLang="en-US" smtClean="0"/>
              <a:t>思想的精华</a:t>
            </a:r>
          </a:p>
        </p:txBody>
      </p:sp>
      <p:sp>
        <p:nvSpPr>
          <p:cNvPr id="39939"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zh-CN" altLang="en-US" sz="2800" b="1" smtClean="0">
                <a:solidFill>
                  <a:schemeClr val="tx2"/>
                </a:solidFill>
              </a:rPr>
              <a:t>程序执行时间</a:t>
            </a:r>
            <a:r>
              <a:rPr lang="zh-CN" altLang="en-US" sz="2800" b="1" smtClean="0"/>
              <a:t>的计算公式：</a:t>
            </a:r>
          </a:p>
          <a:p>
            <a:pPr>
              <a:lnSpc>
                <a:spcPct val="90000"/>
              </a:lnSpc>
              <a:buFont typeface="Wingdings" panose="05000000000000000000" pitchFamily="2" charset="2"/>
              <a:buNone/>
            </a:pPr>
            <a:r>
              <a:rPr lang="zh-CN" altLang="en-US" sz="2800" b="1" smtClean="0">
                <a:solidFill>
                  <a:schemeClr val="tx2"/>
                </a:solidFill>
              </a:rPr>
              <a:t>                  </a:t>
            </a:r>
            <a:r>
              <a:rPr lang="en-US" altLang="zh-CN" sz="2800" b="1" smtClean="0">
                <a:solidFill>
                  <a:schemeClr val="tx2"/>
                </a:solidFill>
              </a:rPr>
              <a:t>P = I· CPI · T</a:t>
            </a:r>
          </a:p>
          <a:p>
            <a:pPr>
              <a:lnSpc>
                <a:spcPct val="90000"/>
              </a:lnSpc>
              <a:buFont typeface="Wingdings" panose="05000000000000000000" pitchFamily="2" charset="2"/>
              <a:buNone/>
            </a:pPr>
            <a:r>
              <a:rPr lang="en-US" altLang="zh-CN" sz="2800" b="1" smtClean="0"/>
              <a:t> </a:t>
            </a:r>
            <a:r>
              <a:rPr lang="zh-CN" altLang="en-US" sz="2800" b="1" smtClean="0"/>
              <a:t>其中：</a:t>
            </a:r>
          </a:p>
          <a:p>
            <a:pPr lvl="1">
              <a:lnSpc>
                <a:spcPct val="90000"/>
              </a:lnSpc>
            </a:pPr>
            <a:r>
              <a:rPr lang="en-US" altLang="zh-CN" sz="2400" b="1" smtClean="0"/>
              <a:t>P</a:t>
            </a:r>
            <a:r>
              <a:rPr lang="zh-CN" altLang="en-US" sz="2400" b="1" smtClean="0"/>
              <a:t>是执行这个程序所使用的总的时间；</a:t>
            </a:r>
          </a:p>
          <a:p>
            <a:pPr lvl="1">
              <a:lnSpc>
                <a:spcPct val="90000"/>
              </a:lnSpc>
            </a:pPr>
            <a:r>
              <a:rPr lang="en-US" altLang="zh-CN" sz="2400" b="1" smtClean="0"/>
              <a:t>I</a:t>
            </a:r>
            <a:r>
              <a:rPr lang="zh-CN" altLang="en-US" sz="2400" b="1" smtClean="0"/>
              <a:t>是这个程序所需执行的总的指令条数；</a:t>
            </a:r>
          </a:p>
          <a:p>
            <a:pPr lvl="1">
              <a:lnSpc>
                <a:spcPct val="90000"/>
              </a:lnSpc>
            </a:pPr>
            <a:r>
              <a:rPr lang="en-US" altLang="zh-CN" sz="2400" b="1" smtClean="0"/>
              <a:t>CPI (Cycles Per Instruction)</a:t>
            </a:r>
            <a:r>
              <a:rPr lang="zh-CN" altLang="en-US" sz="2400" b="1" smtClean="0"/>
              <a:t>是每条指令执行的平均周期数</a:t>
            </a:r>
          </a:p>
          <a:p>
            <a:pPr lvl="1">
              <a:lnSpc>
                <a:spcPct val="90000"/>
              </a:lnSpc>
            </a:pPr>
            <a:r>
              <a:rPr lang="en-US" altLang="zh-CN" sz="2400" b="1" smtClean="0"/>
              <a:t>T</a:t>
            </a:r>
            <a:r>
              <a:rPr lang="zh-CN" altLang="en-US" sz="2400" b="1" smtClean="0"/>
              <a:t>是一个周期的时间长度。</a:t>
            </a:r>
          </a:p>
          <a:p>
            <a:pPr>
              <a:lnSpc>
                <a:spcPct val="90000"/>
              </a:lnSpc>
            </a:pPr>
            <a:r>
              <a:rPr lang="en-US" altLang="zh-CN" sz="2800" b="1" smtClean="0"/>
              <a:t>RISC</a:t>
            </a:r>
            <a:r>
              <a:rPr lang="zh-CN" altLang="en-US" sz="2800" b="1" smtClean="0"/>
              <a:t>的速度要比</a:t>
            </a:r>
            <a:r>
              <a:rPr lang="en-US" altLang="zh-CN" sz="2800" b="1" smtClean="0"/>
              <a:t>CISC</a:t>
            </a:r>
            <a:r>
              <a:rPr lang="zh-CN" altLang="en-US" sz="2800" b="1" smtClean="0"/>
              <a:t>快</a:t>
            </a:r>
            <a:r>
              <a:rPr lang="en-US" altLang="zh-CN" sz="2800" b="1" smtClean="0"/>
              <a:t>3</a:t>
            </a:r>
            <a:r>
              <a:rPr lang="zh-CN" altLang="en-US" sz="2800" b="1" smtClean="0"/>
              <a:t>倍左右，关键是</a:t>
            </a:r>
            <a:r>
              <a:rPr lang="en-US" altLang="zh-CN" sz="2800" b="1" smtClean="0"/>
              <a:t>RISC</a:t>
            </a:r>
            <a:r>
              <a:rPr lang="zh-CN" altLang="en-US" sz="2800" b="1" smtClean="0"/>
              <a:t>的</a:t>
            </a:r>
            <a:r>
              <a:rPr lang="en-US" altLang="zh-CN" sz="2800" b="1" smtClean="0"/>
              <a:t>CPI</a:t>
            </a:r>
            <a:r>
              <a:rPr lang="zh-CN" altLang="en-US" sz="2800" b="1" smtClean="0"/>
              <a:t>减小了</a:t>
            </a:r>
          </a:p>
          <a:p>
            <a:pPr lvl="1">
              <a:lnSpc>
                <a:spcPct val="90000"/>
              </a:lnSpc>
            </a:pPr>
            <a:endParaRPr lang="zh-CN" altLang="en-US" sz="2400" b="1" smtClean="0"/>
          </a:p>
        </p:txBody>
      </p:sp>
    </p:spTree>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idx="1"/>
          </p:nvPr>
        </p:nvSpPr>
        <p:spPr bwMode="auto">
          <a:xfrm>
            <a:off x="533400" y="4267200"/>
            <a:ext cx="8305800" cy="227647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1044575" lvl="3" indent="-469900">
              <a:tabLst>
                <a:tab pos="4956175" algn="l"/>
              </a:tabLst>
            </a:pPr>
            <a:r>
              <a:rPr lang="zh-CN" altLang="en-US" sz="2400" b="1" dirty="0" smtClean="0">
                <a:solidFill>
                  <a:schemeClr val="tx2"/>
                </a:solidFill>
              </a:rPr>
              <a:t>硬件方面：</a:t>
            </a:r>
            <a:r>
              <a:rPr lang="zh-CN" altLang="en-US" sz="2400" b="1" dirty="0" smtClean="0"/>
              <a:t>采用硬布线控制逻辑，减少指令和寻址方式的种类，使用固定的指令格式，</a:t>
            </a:r>
            <a:r>
              <a:rPr lang="zh-CN" altLang="en-US" sz="2400" b="1" dirty="0" smtClean="0"/>
              <a:t>采用</a:t>
            </a:r>
            <a:r>
              <a:rPr lang="en-US" altLang="zh-CN" sz="2400" b="1" dirty="0" smtClean="0"/>
              <a:t>LOAD/STORE</a:t>
            </a:r>
            <a:r>
              <a:rPr lang="zh-CN" altLang="en-US" sz="2400" b="1" dirty="0" smtClean="0"/>
              <a:t>结构，指令执行过程中设置多级流水线等。</a:t>
            </a:r>
          </a:p>
          <a:p>
            <a:pPr marL="1044575" lvl="3" indent="-469900">
              <a:tabLst>
                <a:tab pos="4956175" algn="l"/>
              </a:tabLst>
            </a:pPr>
            <a:r>
              <a:rPr lang="zh-CN" altLang="en-US" sz="2400" b="1" dirty="0" smtClean="0">
                <a:solidFill>
                  <a:schemeClr val="tx2"/>
                </a:solidFill>
              </a:rPr>
              <a:t>软件方面：</a:t>
            </a:r>
            <a:r>
              <a:rPr lang="zh-CN" altLang="en-US" sz="2400" b="1" dirty="0" smtClean="0"/>
              <a:t>十分强调优化编译技术的作用</a:t>
            </a:r>
          </a:p>
          <a:p>
            <a:pPr marL="1044575" lvl="3" indent="-469900">
              <a:tabLst>
                <a:tab pos="4956175" algn="l"/>
              </a:tabLst>
            </a:pPr>
            <a:r>
              <a:rPr lang="en-US" altLang="zh-CN" sz="2400" b="1" dirty="0" smtClean="0">
                <a:solidFill>
                  <a:schemeClr val="tx2"/>
                </a:solidFill>
              </a:rPr>
              <a:t>RISC</a:t>
            </a:r>
            <a:r>
              <a:rPr lang="zh-CN" altLang="en-US" sz="2400" b="1" dirty="0" smtClean="0">
                <a:solidFill>
                  <a:schemeClr val="tx2"/>
                </a:solidFill>
              </a:rPr>
              <a:t>设计思想也可以用于</a:t>
            </a:r>
            <a:r>
              <a:rPr lang="en-US" altLang="zh-CN" sz="2400" b="1" dirty="0" smtClean="0">
                <a:solidFill>
                  <a:schemeClr val="tx2"/>
                </a:solidFill>
              </a:rPr>
              <a:t>CISC</a:t>
            </a:r>
            <a:r>
              <a:rPr lang="zh-CN" altLang="en-US" sz="2400" b="1" dirty="0" smtClean="0">
                <a:solidFill>
                  <a:schemeClr val="tx2"/>
                </a:solidFill>
              </a:rPr>
              <a:t>中</a:t>
            </a:r>
          </a:p>
        </p:txBody>
      </p:sp>
      <p:grpSp>
        <p:nvGrpSpPr>
          <p:cNvPr id="40963" name="Group 3"/>
          <p:cNvGrpSpPr>
            <a:grpSpLocks/>
          </p:cNvGrpSpPr>
          <p:nvPr/>
        </p:nvGrpSpPr>
        <p:grpSpPr bwMode="auto">
          <a:xfrm>
            <a:off x="685800" y="2057400"/>
            <a:ext cx="7699375" cy="1831975"/>
            <a:chOff x="383" y="959"/>
            <a:chExt cx="4850" cy="1346"/>
          </a:xfrm>
        </p:grpSpPr>
        <p:sp>
          <p:nvSpPr>
            <p:cNvPr id="40964" name="Rectangle 4"/>
            <p:cNvSpPr>
              <a:spLocks noChangeArrowheads="1"/>
            </p:cNvSpPr>
            <p:nvPr/>
          </p:nvSpPr>
          <p:spPr bwMode="auto">
            <a:xfrm>
              <a:off x="383" y="959"/>
              <a:ext cx="778" cy="674"/>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类型</a:t>
              </a:r>
            </a:p>
          </p:txBody>
        </p:sp>
        <p:sp>
          <p:nvSpPr>
            <p:cNvPr id="40965" name="Rectangle 5"/>
            <p:cNvSpPr>
              <a:spLocks noChangeArrowheads="1"/>
            </p:cNvSpPr>
            <p:nvPr/>
          </p:nvSpPr>
          <p:spPr bwMode="auto">
            <a:xfrm>
              <a:off x="383" y="1631"/>
              <a:ext cx="778" cy="33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CISC</a:t>
              </a:r>
            </a:p>
          </p:txBody>
        </p:sp>
        <p:sp>
          <p:nvSpPr>
            <p:cNvPr id="40966" name="Rectangle 6"/>
            <p:cNvSpPr>
              <a:spLocks noChangeArrowheads="1"/>
            </p:cNvSpPr>
            <p:nvPr/>
          </p:nvSpPr>
          <p:spPr bwMode="auto">
            <a:xfrm>
              <a:off x="1159" y="959"/>
              <a:ext cx="1359" cy="674"/>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指令条数</a:t>
              </a:r>
              <a:br>
                <a:rPr lang="zh-CN" altLang="en-US" b="1">
                  <a:solidFill>
                    <a:schemeClr val="tx2"/>
                  </a:solidFill>
                  <a:latin typeface="Book Antiqua" panose="02040602050305030304" pitchFamily="18" charset="0"/>
                  <a:ea typeface="楷体_GB2312" pitchFamily="49" charset="-122"/>
                </a:rPr>
              </a:br>
              <a:r>
                <a:rPr lang="en-US" altLang="zh-CN" b="1">
                  <a:solidFill>
                    <a:schemeClr val="tx2"/>
                  </a:solidFill>
                  <a:latin typeface="Book Antiqua" panose="02040602050305030304" pitchFamily="18" charset="0"/>
                  <a:ea typeface="楷体_GB2312" pitchFamily="49" charset="-122"/>
                </a:rPr>
                <a:t>I</a:t>
              </a:r>
            </a:p>
          </p:txBody>
        </p:sp>
        <p:sp>
          <p:nvSpPr>
            <p:cNvPr id="40967" name="Rectangle 7"/>
            <p:cNvSpPr>
              <a:spLocks noChangeArrowheads="1"/>
            </p:cNvSpPr>
            <p:nvPr/>
          </p:nvSpPr>
          <p:spPr bwMode="auto">
            <a:xfrm>
              <a:off x="2516" y="959"/>
              <a:ext cx="1360" cy="674"/>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指令平均周</a:t>
              </a:r>
              <a:br>
                <a:rPr lang="zh-CN" altLang="en-US" b="1">
                  <a:solidFill>
                    <a:schemeClr val="tx2"/>
                  </a:solidFill>
                  <a:latin typeface="Book Antiqua" panose="02040602050305030304" pitchFamily="18" charset="0"/>
                  <a:ea typeface="楷体_GB2312" pitchFamily="49" charset="-122"/>
                </a:rPr>
              </a:br>
              <a:r>
                <a:rPr lang="zh-CN" altLang="en-US" b="1">
                  <a:solidFill>
                    <a:schemeClr val="tx2"/>
                  </a:solidFill>
                  <a:latin typeface="Book Antiqua" panose="02040602050305030304" pitchFamily="18" charset="0"/>
                  <a:ea typeface="楷体_GB2312" pitchFamily="49" charset="-122"/>
                </a:rPr>
                <a:t>期数</a:t>
              </a:r>
              <a:r>
                <a:rPr lang="en-US" altLang="zh-CN" b="1">
                  <a:solidFill>
                    <a:schemeClr val="tx2"/>
                  </a:solidFill>
                  <a:latin typeface="Book Antiqua" panose="02040602050305030304" pitchFamily="18" charset="0"/>
                  <a:ea typeface="楷体_GB2312" pitchFamily="49" charset="-122"/>
                </a:rPr>
                <a:t>CPI</a:t>
              </a:r>
            </a:p>
          </p:txBody>
        </p:sp>
        <p:sp>
          <p:nvSpPr>
            <p:cNvPr id="40968" name="Rectangle 8"/>
            <p:cNvSpPr>
              <a:spLocks noChangeArrowheads="1"/>
            </p:cNvSpPr>
            <p:nvPr/>
          </p:nvSpPr>
          <p:spPr bwMode="auto">
            <a:xfrm>
              <a:off x="3874" y="959"/>
              <a:ext cx="1359" cy="674"/>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zh-CN" altLang="en-US" b="1">
                  <a:solidFill>
                    <a:schemeClr val="tx2"/>
                  </a:solidFill>
                  <a:latin typeface="Book Antiqua" panose="02040602050305030304" pitchFamily="18" charset="0"/>
                  <a:ea typeface="楷体_GB2312" pitchFamily="49" charset="-122"/>
                </a:rPr>
                <a:t>周期时间</a:t>
              </a:r>
              <a:br>
                <a:rPr lang="zh-CN" altLang="en-US" b="1">
                  <a:solidFill>
                    <a:schemeClr val="tx2"/>
                  </a:solidFill>
                  <a:latin typeface="Book Antiqua" panose="02040602050305030304" pitchFamily="18" charset="0"/>
                  <a:ea typeface="楷体_GB2312" pitchFamily="49" charset="-122"/>
                </a:rPr>
              </a:br>
              <a:r>
                <a:rPr lang="en-US" altLang="zh-CN" b="1">
                  <a:solidFill>
                    <a:schemeClr val="tx2"/>
                  </a:solidFill>
                  <a:latin typeface="Book Antiqua" panose="02040602050305030304" pitchFamily="18" charset="0"/>
                  <a:ea typeface="楷体_GB2312" pitchFamily="49" charset="-122"/>
                </a:rPr>
                <a:t>T</a:t>
              </a:r>
            </a:p>
          </p:txBody>
        </p:sp>
        <p:sp>
          <p:nvSpPr>
            <p:cNvPr id="40969" name="Rectangle 9"/>
            <p:cNvSpPr>
              <a:spLocks noChangeArrowheads="1"/>
            </p:cNvSpPr>
            <p:nvPr/>
          </p:nvSpPr>
          <p:spPr bwMode="auto">
            <a:xfrm>
              <a:off x="1159" y="1631"/>
              <a:ext cx="1359" cy="33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1</a:t>
              </a:r>
            </a:p>
          </p:txBody>
        </p:sp>
        <p:sp>
          <p:nvSpPr>
            <p:cNvPr id="40970" name="Rectangle 10"/>
            <p:cNvSpPr>
              <a:spLocks noChangeArrowheads="1"/>
            </p:cNvSpPr>
            <p:nvPr/>
          </p:nvSpPr>
          <p:spPr bwMode="auto">
            <a:xfrm>
              <a:off x="2516" y="1631"/>
              <a:ext cx="1360" cy="33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2</a:t>
              </a:r>
              <a:r>
                <a:rPr lang="zh-CN" altLang="en-US" b="1">
                  <a:solidFill>
                    <a:schemeClr val="tx2"/>
                  </a:solidFill>
                  <a:latin typeface="Book Antiqua" panose="02040602050305030304" pitchFamily="18" charset="0"/>
                  <a:ea typeface="楷体_GB2312" pitchFamily="49" charset="-122"/>
                </a:rPr>
                <a:t>～</a:t>
              </a:r>
              <a:r>
                <a:rPr lang="en-US" altLang="zh-CN" b="1">
                  <a:solidFill>
                    <a:schemeClr val="tx2"/>
                  </a:solidFill>
                  <a:latin typeface="Book Antiqua" panose="02040602050305030304" pitchFamily="18" charset="0"/>
                  <a:ea typeface="楷体_GB2312" pitchFamily="49" charset="-122"/>
                </a:rPr>
                <a:t>15</a:t>
              </a:r>
            </a:p>
          </p:txBody>
        </p:sp>
        <p:sp>
          <p:nvSpPr>
            <p:cNvPr id="40971" name="Rectangle 11"/>
            <p:cNvSpPr>
              <a:spLocks noChangeArrowheads="1"/>
            </p:cNvSpPr>
            <p:nvPr/>
          </p:nvSpPr>
          <p:spPr bwMode="auto">
            <a:xfrm>
              <a:off x="3874" y="1631"/>
              <a:ext cx="1359" cy="33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33ns</a:t>
              </a:r>
              <a:r>
                <a:rPr lang="zh-CN" altLang="en-US" b="1">
                  <a:solidFill>
                    <a:schemeClr val="tx2"/>
                  </a:solidFill>
                  <a:latin typeface="Book Antiqua" panose="02040602050305030304" pitchFamily="18" charset="0"/>
                  <a:ea typeface="楷体_GB2312" pitchFamily="49" charset="-122"/>
                </a:rPr>
                <a:t>～</a:t>
              </a:r>
              <a:r>
                <a:rPr lang="en-US" altLang="zh-CN" b="1">
                  <a:solidFill>
                    <a:schemeClr val="tx2"/>
                  </a:solidFill>
                  <a:latin typeface="Book Antiqua" panose="02040602050305030304" pitchFamily="18" charset="0"/>
                  <a:ea typeface="楷体_GB2312" pitchFamily="49" charset="-122"/>
                </a:rPr>
                <a:t>5ns</a:t>
              </a:r>
            </a:p>
          </p:txBody>
        </p:sp>
        <p:sp>
          <p:nvSpPr>
            <p:cNvPr id="40972" name="Rectangle 12"/>
            <p:cNvSpPr>
              <a:spLocks noChangeArrowheads="1"/>
            </p:cNvSpPr>
            <p:nvPr/>
          </p:nvSpPr>
          <p:spPr bwMode="auto">
            <a:xfrm>
              <a:off x="383" y="1967"/>
              <a:ext cx="778" cy="33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RISC</a:t>
              </a:r>
            </a:p>
          </p:txBody>
        </p:sp>
        <p:sp>
          <p:nvSpPr>
            <p:cNvPr id="40973" name="Rectangle 13"/>
            <p:cNvSpPr>
              <a:spLocks noChangeArrowheads="1"/>
            </p:cNvSpPr>
            <p:nvPr/>
          </p:nvSpPr>
          <p:spPr bwMode="auto">
            <a:xfrm>
              <a:off x="1159" y="1967"/>
              <a:ext cx="1359" cy="33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1.3</a:t>
              </a:r>
              <a:r>
                <a:rPr lang="zh-CN" altLang="en-US" b="1">
                  <a:solidFill>
                    <a:schemeClr val="tx2"/>
                  </a:solidFill>
                  <a:latin typeface="Book Antiqua" panose="02040602050305030304" pitchFamily="18" charset="0"/>
                  <a:ea typeface="楷体_GB2312" pitchFamily="49" charset="-122"/>
                </a:rPr>
                <a:t>～</a:t>
              </a:r>
              <a:r>
                <a:rPr lang="en-US" altLang="zh-CN" b="1">
                  <a:solidFill>
                    <a:schemeClr val="tx2"/>
                  </a:solidFill>
                  <a:latin typeface="Book Antiqua" panose="02040602050305030304" pitchFamily="18" charset="0"/>
                  <a:ea typeface="楷体_GB2312" pitchFamily="49" charset="-122"/>
                </a:rPr>
                <a:t>1.4</a:t>
              </a:r>
            </a:p>
          </p:txBody>
        </p:sp>
        <p:sp>
          <p:nvSpPr>
            <p:cNvPr id="40974" name="Rectangle 14"/>
            <p:cNvSpPr>
              <a:spLocks noChangeArrowheads="1"/>
            </p:cNvSpPr>
            <p:nvPr/>
          </p:nvSpPr>
          <p:spPr bwMode="auto">
            <a:xfrm>
              <a:off x="2516" y="1967"/>
              <a:ext cx="1360" cy="33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1.1</a:t>
              </a:r>
              <a:r>
                <a:rPr lang="zh-CN" altLang="en-US" b="1">
                  <a:solidFill>
                    <a:schemeClr val="tx2"/>
                  </a:solidFill>
                  <a:latin typeface="Book Antiqua" panose="02040602050305030304" pitchFamily="18" charset="0"/>
                  <a:ea typeface="楷体_GB2312" pitchFamily="49" charset="-122"/>
                </a:rPr>
                <a:t>～</a:t>
              </a:r>
              <a:r>
                <a:rPr lang="en-US" altLang="zh-CN" b="1">
                  <a:solidFill>
                    <a:schemeClr val="tx2"/>
                  </a:solidFill>
                  <a:latin typeface="Book Antiqua" panose="02040602050305030304" pitchFamily="18" charset="0"/>
                  <a:ea typeface="楷体_GB2312" pitchFamily="49" charset="-122"/>
                </a:rPr>
                <a:t>1.4</a:t>
              </a:r>
            </a:p>
          </p:txBody>
        </p:sp>
        <p:sp>
          <p:nvSpPr>
            <p:cNvPr id="40975" name="Rectangle 15"/>
            <p:cNvSpPr>
              <a:spLocks noChangeArrowheads="1"/>
            </p:cNvSpPr>
            <p:nvPr/>
          </p:nvSpPr>
          <p:spPr bwMode="auto">
            <a:xfrm>
              <a:off x="3874" y="1967"/>
              <a:ext cx="1359" cy="338"/>
            </a:xfrm>
            <a:prstGeom prst="rect">
              <a:avLst/>
            </a:prstGeom>
            <a:noFill/>
            <a:ln w="254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36513" tIns="36513" rIns="36513" bIns="36513"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lnSpc>
                  <a:spcPct val="80000"/>
                </a:lnSpc>
                <a:buFont typeface="Arial" panose="020B0604020202020204" pitchFamily="34" charset="0"/>
                <a:buNone/>
              </a:pPr>
              <a:r>
                <a:rPr lang="en-US" altLang="zh-CN" b="1">
                  <a:solidFill>
                    <a:schemeClr val="tx2"/>
                  </a:solidFill>
                  <a:latin typeface="Book Antiqua" panose="02040602050305030304" pitchFamily="18" charset="0"/>
                  <a:ea typeface="楷体_GB2312" pitchFamily="49" charset="-122"/>
                </a:rPr>
                <a:t>10ns</a:t>
              </a:r>
              <a:r>
                <a:rPr lang="zh-CN" altLang="en-US" b="1">
                  <a:solidFill>
                    <a:schemeClr val="tx2"/>
                  </a:solidFill>
                  <a:latin typeface="Book Antiqua" panose="02040602050305030304" pitchFamily="18" charset="0"/>
                  <a:ea typeface="楷体_GB2312" pitchFamily="49" charset="-122"/>
                </a:rPr>
                <a:t>～</a:t>
              </a:r>
              <a:r>
                <a:rPr lang="en-US" altLang="zh-CN" b="1">
                  <a:solidFill>
                    <a:schemeClr val="tx2"/>
                  </a:solidFill>
                  <a:latin typeface="Book Antiqua" panose="02040602050305030304" pitchFamily="18" charset="0"/>
                  <a:ea typeface="楷体_GB2312" pitchFamily="49" charset="-122"/>
                </a:rPr>
                <a:t>2ns</a:t>
              </a:r>
            </a:p>
          </p:txBody>
        </p:sp>
      </p:grpSp>
    </p:spTree>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idx="1"/>
          </p:nvPr>
        </p:nvSpPr>
        <p:spPr bwMode="auto">
          <a:xfrm>
            <a:off x="342900" y="1981200"/>
            <a:ext cx="8458200" cy="4616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marL="1044575" lvl="3" indent="-469900">
              <a:lnSpc>
                <a:spcPct val="90000"/>
              </a:lnSpc>
              <a:buFontTx/>
              <a:buNone/>
              <a:tabLst>
                <a:tab pos="1624013" algn="l"/>
                <a:tab pos="2185988" algn="l"/>
              </a:tabLst>
            </a:pPr>
            <a:r>
              <a:rPr lang="zh-CN" altLang="en-US" sz="2800" b="1" smtClean="0"/>
              <a:t>例如：</a:t>
            </a:r>
            <a:r>
              <a:rPr lang="en-US" altLang="zh-CN" sz="2800" b="1" smtClean="0"/>
              <a:t>Intel</a:t>
            </a:r>
            <a:r>
              <a:rPr lang="zh-CN" altLang="en-US" sz="2800" b="1" smtClean="0"/>
              <a:t>公司的</a:t>
            </a:r>
            <a:r>
              <a:rPr lang="en-US" altLang="zh-CN" sz="2800" b="1" smtClean="0"/>
              <a:t>80x86</a:t>
            </a:r>
            <a:r>
              <a:rPr lang="zh-CN" altLang="en-US" sz="2800" b="1" smtClean="0"/>
              <a:t>处理机的</a:t>
            </a:r>
            <a:r>
              <a:rPr lang="en-US" altLang="zh-CN" sz="2800" b="1" smtClean="0"/>
              <a:t>CPI</a:t>
            </a:r>
            <a:r>
              <a:rPr lang="zh-CN" altLang="en-US" sz="2800" b="1" smtClean="0"/>
              <a:t>在不断缩小</a:t>
            </a:r>
            <a:br>
              <a:rPr lang="zh-CN" altLang="en-US" sz="2800" b="1" smtClean="0"/>
            </a:br>
            <a:r>
              <a:rPr lang="zh-CN" altLang="en-US" sz="2800" b="1" smtClean="0"/>
              <a:t>	</a:t>
            </a:r>
            <a:r>
              <a:rPr lang="en-US" altLang="zh-CN" sz="2800" b="1" smtClean="0"/>
              <a:t>8088</a:t>
            </a:r>
            <a:r>
              <a:rPr lang="zh-CN" altLang="en-US" sz="2800" b="1" smtClean="0"/>
              <a:t>的</a:t>
            </a:r>
            <a:r>
              <a:rPr lang="en-US" altLang="zh-CN" sz="2800" b="1" smtClean="0"/>
              <a:t>CPI</a:t>
            </a:r>
            <a:r>
              <a:rPr lang="zh-CN" altLang="en-US" sz="2800" b="1" smtClean="0"/>
              <a:t>大于</a:t>
            </a:r>
            <a:r>
              <a:rPr lang="en-US" altLang="zh-CN" sz="2800" b="1" smtClean="0"/>
              <a:t>20</a:t>
            </a:r>
            <a:br>
              <a:rPr lang="en-US" altLang="zh-CN" sz="2800" b="1" smtClean="0"/>
            </a:br>
            <a:r>
              <a:rPr lang="en-US" altLang="zh-CN" sz="2800" b="1" smtClean="0"/>
              <a:t>	80286</a:t>
            </a:r>
            <a:r>
              <a:rPr lang="zh-CN" altLang="en-US" sz="2800" b="1" smtClean="0"/>
              <a:t>的</a:t>
            </a:r>
            <a:r>
              <a:rPr lang="en-US" altLang="zh-CN" sz="2800" b="1" smtClean="0"/>
              <a:t>CPI</a:t>
            </a:r>
            <a:r>
              <a:rPr lang="zh-CN" altLang="en-US" sz="2800" b="1" smtClean="0"/>
              <a:t>大约是</a:t>
            </a:r>
            <a:r>
              <a:rPr lang="en-US" altLang="zh-CN" sz="2800" b="1" smtClean="0"/>
              <a:t>5.5</a:t>
            </a:r>
            <a:br>
              <a:rPr lang="en-US" altLang="zh-CN" sz="2800" b="1" smtClean="0"/>
            </a:br>
            <a:r>
              <a:rPr lang="en-US" altLang="zh-CN" sz="2800" b="1" smtClean="0"/>
              <a:t>	80386</a:t>
            </a:r>
            <a:r>
              <a:rPr lang="zh-CN" altLang="en-US" sz="2800" b="1" smtClean="0"/>
              <a:t>的</a:t>
            </a:r>
            <a:r>
              <a:rPr lang="en-US" altLang="zh-CN" sz="2800" b="1" smtClean="0"/>
              <a:t>CPI</a:t>
            </a:r>
            <a:r>
              <a:rPr lang="zh-CN" altLang="en-US" sz="2800" b="1" smtClean="0"/>
              <a:t>进一步减小到</a:t>
            </a:r>
            <a:r>
              <a:rPr lang="en-US" altLang="zh-CN" sz="2800" b="1" smtClean="0"/>
              <a:t>4</a:t>
            </a:r>
            <a:r>
              <a:rPr lang="zh-CN" altLang="en-US" sz="2800" b="1" smtClean="0"/>
              <a:t>左右</a:t>
            </a:r>
            <a:br>
              <a:rPr lang="zh-CN" altLang="en-US" sz="2800" b="1" smtClean="0"/>
            </a:br>
            <a:r>
              <a:rPr lang="zh-CN" altLang="en-US" sz="2800" b="1" smtClean="0"/>
              <a:t>	</a:t>
            </a:r>
            <a:r>
              <a:rPr lang="en-US" altLang="zh-CN" sz="2800" b="1" smtClean="0"/>
              <a:t>80486</a:t>
            </a:r>
            <a:r>
              <a:rPr lang="zh-CN" altLang="en-US" sz="2800" b="1" smtClean="0"/>
              <a:t>的</a:t>
            </a:r>
            <a:r>
              <a:rPr lang="en-US" altLang="zh-CN" sz="2800" b="1" smtClean="0"/>
              <a:t>CPI</a:t>
            </a:r>
            <a:r>
              <a:rPr lang="zh-CN" altLang="en-US" sz="2800" b="1" smtClean="0"/>
              <a:t>已经接近</a:t>
            </a:r>
            <a:r>
              <a:rPr lang="en-US" altLang="zh-CN" sz="2800" b="1" smtClean="0"/>
              <a:t>2</a:t>
            </a:r>
            <a:br>
              <a:rPr lang="en-US" altLang="zh-CN" sz="2800" b="1" smtClean="0"/>
            </a:br>
            <a:r>
              <a:rPr lang="en-US" altLang="zh-CN" sz="2800" b="1" smtClean="0"/>
              <a:t>	Pentium</a:t>
            </a:r>
            <a:r>
              <a:rPr lang="zh-CN" altLang="en-US" sz="2800" b="1" smtClean="0"/>
              <a:t>处理机的</a:t>
            </a:r>
            <a:r>
              <a:rPr lang="en-US" altLang="zh-CN" sz="2800" b="1" smtClean="0"/>
              <a:t>CPI</a:t>
            </a:r>
            <a:r>
              <a:rPr lang="zh-CN" altLang="en-US" sz="2800" b="1" smtClean="0"/>
              <a:t>已经与</a:t>
            </a:r>
            <a:r>
              <a:rPr lang="en-US" altLang="zh-CN" sz="2800" b="1" smtClean="0"/>
              <a:t>RISC</a:t>
            </a:r>
            <a:r>
              <a:rPr lang="zh-CN" altLang="en-US" sz="2800" b="1" smtClean="0"/>
              <a:t>十分接近</a:t>
            </a:r>
          </a:p>
          <a:p>
            <a:pPr marL="1044575" lvl="3" indent="-469900">
              <a:lnSpc>
                <a:spcPct val="90000"/>
              </a:lnSpc>
              <a:buFontTx/>
              <a:buNone/>
              <a:tabLst>
                <a:tab pos="1624013" algn="l"/>
                <a:tab pos="2185988" algn="l"/>
              </a:tabLst>
            </a:pPr>
            <a:r>
              <a:rPr lang="zh-CN" altLang="en-US" sz="2800" b="1" smtClean="0"/>
              <a:t>       </a:t>
            </a:r>
            <a:r>
              <a:rPr lang="zh-CN" altLang="en-US" sz="2800" b="1" smtClean="0">
                <a:solidFill>
                  <a:srgbClr val="002060"/>
                </a:solidFill>
              </a:rPr>
              <a:t>目前，超标量、超流水线处理机的</a:t>
            </a:r>
            <a:r>
              <a:rPr lang="en-US" altLang="zh-CN" sz="2800" b="1" smtClean="0">
                <a:solidFill>
                  <a:srgbClr val="002060"/>
                </a:solidFill>
              </a:rPr>
              <a:t>CPI</a:t>
            </a:r>
            <a:r>
              <a:rPr lang="zh-CN" altLang="en-US" sz="2800" b="1" smtClean="0">
                <a:solidFill>
                  <a:srgbClr val="002060"/>
                </a:solidFill>
              </a:rPr>
              <a:t>已经达到</a:t>
            </a:r>
            <a:r>
              <a:rPr lang="en-US" altLang="zh-CN" sz="2800" b="1" smtClean="0">
                <a:solidFill>
                  <a:srgbClr val="002060"/>
                </a:solidFill>
              </a:rPr>
              <a:t>0.5</a:t>
            </a:r>
            <a:r>
              <a:rPr lang="zh-CN" altLang="en-US" sz="2800" b="1" smtClean="0">
                <a:solidFill>
                  <a:srgbClr val="002060"/>
                </a:solidFill>
              </a:rPr>
              <a:t>，实际上用</a:t>
            </a:r>
            <a:r>
              <a:rPr lang="en-US" altLang="zh-CN" sz="2800" b="1" smtClean="0">
                <a:solidFill>
                  <a:srgbClr val="002060"/>
                </a:solidFill>
              </a:rPr>
              <a:t>IPC (Instruction Per Cycle)</a:t>
            </a:r>
            <a:r>
              <a:rPr lang="zh-CN" altLang="en-US" sz="2800" b="1" smtClean="0">
                <a:solidFill>
                  <a:srgbClr val="002060"/>
                </a:solidFill>
              </a:rPr>
              <a:t>更确切。</a:t>
            </a:r>
          </a:p>
        </p:txBody>
      </p:sp>
    </p:spTree>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mtClean="0"/>
              <a:t>RISC</a:t>
            </a:r>
            <a:r>
              <a:rPr lang="zh-CN" altLang="en-US" smtClean="0"/>
              <a:t>的定义</a:t>
            </a:r>
          </a:p>
        </p:txBody>
      </p:sp>
      <p:sp>
        <p:nvSpPr>
          <p:cNvPr id="45059" name="Rectangle 3"/>
          <p:cNvSpPr>
            <a:spLocks noGrp="1" noChangeArrowheads="1"/>
          </p:cNvSpPr>
          <p:nvPr>
            <p:ph idx="1"/>
          </p:nvPr>
        </p:nvSpPr>
        <p:spPr bwMode="auto">
          <a:xfrm>
            <a:off x="322263" y="1981200"/>
            <a:ext cx="8497887" cy="4114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en-US" altLang="zh-CN" sz="2800" b="1" smtClean="0"/>
              <a:t>90</a:t>
            </a:r>
            <a:r>
              <a:rPr lang="zh-CN" altLang="en-US" sz="2800" b="1" smtClean="0"/>
              <a:t>年代初，</a:t>
            </a:r>
            <a:r>
              <a:rPr lang="en-US" altLang="zh-CN" sz="2800" b="1" smtClean="0"/>
              <a:t>IEEE</a:t>
            </a:r>
            <a:r>
              <a:rPr lang="zh-CN" altLang="en-US" sz="2800" b="1" smtClean="0"/>
              <a:t>的</a:t>
            </a:r>
            <a:r>
              <a:rPr lang="en-US" altLang="zh-CN" sz="2800" b="1" smtClean="0">
                <a:solidFill>
                  <a:schemeClr val="tx2"/>
                </a:solidFill>
              </a:rPr>
              <a:t>Michael Slater</a:t>
            </a:r>
            <a:r>
              <a:rPr lang="zh-CN" altLang="en-US" sz="2800" b="1" smtClean="0"/>
              <a:t>对</a:t>
            </a:r>
            <a:r>
              <a:rPr lang="en-US" altLang="zh-CN" sz="2800" b="1" smtClean="0"/>
              <a:t>RISC</a:t>
            </a:r>
            <a:r>
              <a:rPr lang="zh-CN" altLang="en-US" sz="2800" b="1" smtClean="0"/>
              <a:t>定义的描述：</a:t>
            </a:r>
          </a:p>
          <a:p>
            <a:pPr lvl="1">
              <a:lnSpc>
                <a:spcPct val="90000"/>
              </a:lnSpc>
            </a:pPr>
            <a:r>
              <a:rPr lang="en-US" altLang="zh-CN" sz="2400" b="1" smtClean="0"/>
              <a:t>RISC</a:t>
            </a:r>
            <a:r>
              <a:rPr lang="zh-CN" altLang="en-US" sz="2400" b="1" smtClean="0"/>
              <a:t>为使流水线高效率执行，应具有：</a:t>
            </a:r>
          </a:p>
          <a:p>
            <a:pPr lvl="2">
              <a:lnSpc>
                <a:spcPct val="90000"/>
              </a:lnSpc>
            </a:pPr>
            <a:r>
              <a:rPr lang="zh-CN" altLang="en-US" sz="2000" b="1" smtClean="0"/>
              <a:t>简单而统一格式的指令译码</a:t>
            </a:r>
          </a:p>
          <a:p>
            <a:pPr lvl="2">
              <a:lnSpc>
                <a:spcPct val="90000"/>
              </a:lnSpc>
            </a:pPr>
            <a:r>
              <a:rPr lang="zh-CN" altLang="en-US" sz="2000" b="1" smtClean="0"/>
              <a:t>大部分指令可以单周期执行完成</a:t>
            </a:r>
          </a:p>
          <a:p>
            <a:pPr lvl="2">
              <a:lnSpc>
                <a:spcPct val="90000"/>
              </a:lnSpc>
            </a:pPr>
            <a:r>
              <a:rPr lang="zh-CN" altLang="en-US" sz="2000" b="1" smtClean="0"/>
              <a:t>仅</a:t>
            </a:r>
            <a:r>
              <a:rPr lang="en-US" altLang="zh-CN" sz="2000" b="1" smtClean="0"/>
              <a:t>Load</a:t>
            </a:r>
            <a:r>
              <a:rPr lang="zh-CN" altLang="en-US" sz="2000" b="1" smtClean="0"/>
              <a:t>和</a:t>
            </a:r>
            <a:r>
              <a:rPr lang="en-US" altLang="zh-CN" sz="2000" b="1" smtClean="0"/>
              <a:t>Store</a:t>
            </a:r>
            <a:r>
              <a:rPr lang="zh-CN" altLang="en-US" sz="2000" b="1" smtClean="0"/>
              <a:t>指令可以访问存储器</a:t>
            </a:r>
          </a:p>
          <a:p>
            <a:pPr lvl="2">
              <a:lnSpc>
                <a:spcPct val="90000"/>
              </a:lnSpc>
            </a:pPr>
            <a:r>
              <a:rPr lang="zh-CN" altLang="en-US" sz="2000" b="1" smtClean="0"/>
              <a:t>简单的寻址方式</a:t>
            </a:r>
          </a:p>
          <a:p>
            <a:pPr lvl="2">
              <a:lnSpc>
                <a:spcPct val="90000"/>
              </a:lnSpc>
            </a:pPr>
            <a:r>
              <a:rPr lang="zh-CN" altLang="en-US" sz="2000" b="1" smtClean="0"/>
              <a:t>采用延迟转移技术</a:t>
            </a:r>
          </a:p>
          <a:p>
            <a:pPr lvl="2">
              <a:lnSpc>
                <a:spcPct val="90000"/>
              </a:lnSpc>
            </a:pPr>
            <a:r>
              <a:rPr lang="zh-CN" altLang="en-US" sz="2000" b="1" smtClean="0"/>
              <a:t>采用</a:t>
            </a:r>
            <a:r>
              <a:rPr lang="en-US" altLang="zh-CN" sz="2000" b="1" smtClean="0"/>
              <a:t>LOAD</a:t>
            </a:r>
            <a:r>
              <a:rPr lang="zh-CN" altLang="en-US" sz="2000" b="1" smtClean="0"/>
              <a:t>延迟技术</a:t>
            </a:r>
          </a:p>
          <a:p>
            <a:pPr lvl="1">
              <a:lnSpc>
                <a:spcPct val="90000"/>
              </a:lnSpc>
            </a:pPr>
            <a:r>
              <a:rPr lang="en-US" altLang="zh-CN" sz="2400" b="1" smtClean="0"/>
              <a:t>RISC</a:t>
            </a:r>
            <a:r>
              <a:rPr lang="zh-CN" altLang="en-US" sz="2400" b="1" smtClean="0"/>
              <a:t>为使优化编译器便于生成优化代码，应具有：</a:t>
            </a:r>
          </a:p>
          <a:p>
            <a:pPr lvl="2">
              <a:lnSpc>
                <a:spcPct val="90000"/>
              </a:lnSpc>
            </a:pPr>
            <a:r>
              <a:rPr lang="zh-CN" altLang="en-US" sz="2000" b="1" smtClean="0"/>
              <a:t>三地址指令格式、较多的寄存器、对称的指令格式</a:t>
            </a:r>
          </a:p>
          <a:p>
            <a:pPr lvl="3">
              <a:lnSpc>
                <a:spcPct val="90000"/>
              </a:lnSpc>
            </a:pPr>
            <a:endParaRPr lang="zh-CN" altLang="en-US" b="1" smtClean="0"/>
          </a:p>
        </p:txBody>
      </p:sp>
    </p:spTree>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anose="02010609060101010101" pitchFamily="49" charset="-122"/>
              </a:rPr>
              <a:t>4</a:t>
            </a:r>
            <a:r>
              <a:rPr lang="zh-CN" altLang="en-US" smtClean="0">
                <a:latin typeface="黑体" panose="02010609060101010101" pitchFamily="49" charset="-122"/>
              </a:rPr>
              <a:t>、</a:t>
            </a:r>
            <a:r>
              <a:rPr lang="en-US" altLang="zh-CN" smtClean="0">
                <a:latin typeface="黑体" panose="02010609060101010101" pitchFamily="49" charset="-122"/>
              </a:rPr>
              <a:t>RISC</a:t>
            </a:r>
            <a:r>
              <a:rPr lang="zh-CN" altLang="en-US" smtClean="0">
                <a:latin typeface="黑体" panose="02010609060101010101" pitchFamily="49" charset="-122"/>
              </a:rPr>
              <a:t>的设计原则</a:t>
            </a:r>
            <a:r>
              <a:rPr lang="zh-CN" altLang="en-US" smtClean="0"/>
              <a:t> </a:t>
            </a:r>
          </a:p>
        </p:txBody>
      </p:sp>
      <p:sp>
        <p:nvSpPr>
          <p:cNvPr id="46083" name="Rectangle 3"/>
          <p:cNvSpPr>
            <a:spLocks noGrp="1" noChangeArrowheads="1"/>
          </p:cNvSpPr>
          <p:nvPr>
            <p:ph idx="1"/>
          </p:nvPr>
        </p:nvSpPr>
        <p:spPr bwMode="auto">
          <a:xfrm>
            <a:off x="684213" y="2060575"/>
            <a:ext cx="8307387" cy="3767138"/>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a:lnSpc>
                <a:spcPct val="90000"/>
              </a:lnSpc>
            </a:pPr>
            <a:r>
              <a:rPr lang="zh-CN" altLang="en-US" sz="2800" b="1" smtClean="0">
                <a:latin typeface="Times New Roman" panose="02020603050405020304" pitchFamily="18" charset="0"/>
              </a:rPr>
              <a:t>使用频度很高的指令</a:t>
            </a:r>
          </a:p>
          <a:p>
            <a:pPr>
              <a:lnSpc>
                <a:spcPct val="90000"/>
              </a:lnSpc>
            </a:pPr>
            <a:r>
              <a:rPr lang="zh-CN" altLang="en-US" sz="2800" b="1" smtClean="0">
                <a:latin typeface="Times New Roman" panose="02020603050405020304" pitchFamily="18" charset="0"/>
              </a:rPr>
              <a:t>大大减少寻址方式</a:t>
            </a:r>
          </a:p>
          <a:p>
            <a:pPr>
              <a:lnSpc>
                <a:spcPct val="90000"/>
              </a:lnSpc>
            </a:pPr>
            <a:r>
              <a:rPr lang="zh-CN" altLang="en-US" sz="2800" b="1" smtClean="0">
                <a:latin typeface="Times New Roman" panose="02020603050405020304" pitchFamily="18" charset="0"/>
              </a:rPr>
              <a:t>所有指令在一个机器周期完成</a:t>
            </a:r>
          </a:p>
          <a:p>
            <a:pPr>
              <a:lnSpc>
                <a:spcPct val="90000"/>
              </a:lnSpc>
            </a:pPr>
            <a:r>
              <a:rPr lang="zh-CN" altLang="en-US" sz="2800" b="1" smtClean="0">
                <a:latin typeface="Times New Roman" panose="02020603050405020304" pitchFamily="18" charset="0"/>
              </a:rPr>
              <a:t>扩大通用寄存器个数</a:t>
            </a:r>
          </a:p>
          <a:p>
            <a:pPr>
              <a:lnSpc>
                <a:spcPct val="90000"/>
              </a:lnSpc>
            </a:pPr>
            <a:r>
              <a:rPr lang="zh-CN" altLang="en-US" sz="2800" b="1" smtClean="0">
                <a:latin typeface="Times New Roman" panose="02020603050405020304" pitchFamily="18" charset="0"/>
              </a:rPr>
              <a:t>采用硬联控制实现</a:t>
            </a:r>
          </a:p>
          <a:p>
            <a:pPr>
              <a:lnSpc>
                <a:spcPct val="90000"/>
              </a:lnSpc>
            </a:pPr>
            <a:r>
              <a:rPr lang="zh-CN" altLang="en-US" sz="2800" b="1" smtClean="0">
                <a:latin typeface="Times New Roman" panose="02020603050405020304" pitchFamily="18" charset="0"/>
              </a:rPr>
              <a:t>通过精简指令和优化设计编译程序，易简单有效的方式支持高级语言</a:t>
            </a:r>
            <a:r>
              <a:rPr lang="zh-CN" altLang="en-US" sz="2800" b="1" smtClean="0"/>
              <a:t> </a:t>
            </a:r>
          </a:p>
        </p:txBody>
      </p:sp>
    </p:spTree>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anose="02010609060101010101" pitchFamily="49" charset="-122"/>
              </a:rPr>
              <a:t>CISC</a:t>
            </a:r>
            <a:r>
              <a:rPr lang="zh-CN" altLang="en-US" smtClean="0">
                <a:latin typeface="黑体" panose="02010609060101010101" pitchFamily="49" charset="-122"/>
              </a:rPr>
              <a:t>与</a:t>
            </a:r>
            <a:r>
              <a:rPr lang="en-US" altLang="zh-CN" smtClean="0">
                <a:latin typeface="黑体" panose="02010609060101010101" pitchFamily="49" charset="-122"/>
              </a:rPr>
              <a:t>RISC</a:t>
            </a:r>
            <a:r>
              <a:rPr lang="zh-CN" altLang="en-US" smtClean="0">
                <a:latin typeface="黑体" panose="02010609060101010101" pitchFamily="49" charset="-122"/>
              </a:rPr>
              <a:t>的主要特征对比</a:t>
            </a:r>
            <a:r>
              <a:rPr lang="zh-CN" altLang="en-US" smtClean="0"/>
              <a:t> </a:t>
            </a:r>
          </a:p>
        </p:txBody>
      </p:sp>
      <p:grpSp>
        <p:nvGrpSpPr>
          <p:cNvPr id="47107" name="Group 3"/>
          <p:cNvGrpSpPr>
            <a:grpSpLocks/>
          </p:cNvGrpSpPr>
          <p:nvPr/>
        </p:nvGrpSpPr>
        <p:grpSpPr bwMode="auto">
          <a:xfrm>
            <a:off x="533400" y="1828800"/>
            <a:ext cx="8229600" cy="4800600"/>
            <a:chOff x="-3" y="-3"/>
            <a:chExt cx="3672" cy="4842"/>
          </a:xfrm>
        </p:grpSpPr>
        <p:grpSp>
          <p:nvGrpSpPr>
            <p:cNvPr id="47108" name="Group 4"/>
            <p:cNvGrpSpPr>
              <a:grpSpLocks/>
            </p:cNvGrpSpPr>
            <p:nvPr/>
          </p:nvGrpSpPr>
          <p:grpSpPr bwMode="auto">
            <a:xfrm>
              <a:off x="0" y="0"/>
              <a:ext cx="3666" cy="4836"/>
              <a:chOff x="0" y="0"/>
              <a:chExt cx="3666" cy="4836"/>
            </a:xfrm>
          </p:grpSpPr>
          <p:grpSp>
            <p:nvGrpSpPr>
              <p:cNvPr id="47110" name="Group 5"/>
              <p:cNvGrpSpPr>
                <a:grpSpLocks/>
              </p:cNvGrpSpPr>
              <p:nvPr/>
            </p:nvGrpSpPr>
            <p:grpSpPr bwMode="auto">
              <a:xfrm>
                <a:off x="0" y="0"/>
                <a:ext cx="1222" cy="403"/>
                <a:chOff x="0" y="0"/>
                <a:chExt cx="1222" cy="403"/>
              </a:xfrm>
            </p:grpSpPr>
            <p:sp>
              <p:nvSpPr>
                <p:cNvPr id="47216" name="Rectangle 6"/>
                <p:cNvSpPr>
                  <a:spLocks noChangeArrowheads="1"/>
                </p:cNvSpPr>
                <p:nvPr/>
              </p:nvSpPr>
              <p:spPr bwMode="auto">
                <a:xfrm>
                  <a:off x="43" y="0"/>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功</a:t>
                  </a:r>
                  <a:r>
                    <a:rPr lang="zh-CN" altLang="en-US" sz="1800" b="1">
                      <a:latin typeface="Tahoma" panose="020B0604030504040204" pitchFamily="34" charset="0"/>
                      <a:ea typeface="楷体_GB2312" pitchFamily="49" charset="-122"/>
                    </a:rPr>
                    <a:t>      </a:t>
                  </a:r>
                  <a:r>
                    <a:rPr lang="zh-CN" altLang="en-US" sz="1800" b="1">
                      <a:ea typeface="楷体_GB2312" pitchFamily="49" charset="-122"/>
                    </a:rPr>
                    <a:t>能</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217" name="Rectangle 7"/>
                <p:cNvSpPr>
                  <a:spLocks noChangeArrowheads="1"/>
                </p:cNvSpPr>
                <p:nvPr/>
              </p:nvSpPr>
              <p:spPr bwMode="auto">
                <a:xfrm>
                  <a:off x="0" y="0"/>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1" name="Group 8"/>
              <p:cNvGrpSpPr>
                <a:grpSpLocks/>
              </p:cNvGrpSpPr>
              <p:nvPr/>
            </p:nvGrpSpPr>
            <p:grpSpPr bwMode="auto">
              <a:xfrm>
                <a:off x="1222" y="0"/>
                <a:ext cx="1222" cy="403"/>
                <a:chOff x="1222" y="0"/>
                <a:chExt cx="1222" cy="403"/>
              </a:xfrm>
            </p:grpSpPr>
            <p:sp>
              <p:nvSpPr>
                <p:cNvPr id="47214" name="Rectangle 9"/>
                <p:cNvSpPr>
                  <a:spLocks noChangeArrowheads="1"/>
                </p:cNvSpPr>
                <p:nvPr/>
              </p:nvSpPr>
              <p:spPr bwMode="auto">
                <a:xfrm>
                  <a:off x="1265" y="0"/>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CISC</a:t>
                  </a:r>
                  <a:endParaRPr lang="en-US" altLang="zh-CN" sz="1800" b="1"/>
                </a:p>
                <a:p>
                  <a:pPr algn="ctr">
                    <a:buFont typeface="Arial" panose="020B0604020202020204" pitchFamily="34" charset="0"/>
                    <a:buNone/>
                  </a:pPr>
                  <a:endParaRPr lang="zh-CN" altLang="en-US" sz="1800" b="1"/>
                </a:p>
              </p:txBody>
            </p:sp>
            <p:sp>
              <p:nvSpPr>
                <p:cNvPr id="47215" name="Rectangle 10"/>
                <p:cNvSpPr>
                  <a:spLocks noChangeArrowheads="1"/>
                </p:cNvSpPr>
                <p:nvPr/>
              </p:nvSpPr>
              <p:spPr bwMode="auto">
                <a:xfrm>
                  <a:off x="1222" y="0"/>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2" name="Group 11"/>
              <p:cNvGrpSpPr>
                <a:grpSpLocks/>
              </p:cNvGrpSpPr>
              <p:nvPr/>
            </p:nvGrpSpPr>
            <p:grpSpPr bwMode="auto">
              <a:xfrm>
                <a:off x="2444" y="0"/>
                <a:ext cx="1222" cy="403"/>
                <a:chOff x="2444" y="0"/>
                <a:chExt cx="1222" cy="403"/>
              </a:xfrm>
            </p:grpSpPr>
            <p:sp>
              <p:nvSpPr>
                <p:cNvPr id="47212" name="Rectangle 12"/>
                <p:cNvSpPr>
                  <a:spLocks noChangeArrowheads="1"/>
                </p:cNvSpPr>
                <p:nvPr/>
              </p:nvSpPr>
              <p:spPr bwMode="auto">
                <a:xfrm>
                  <a:off x="2487" y="0"/>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RISC</a:t>
                  </a:r>
                  <a:endParaRPr lang="en-US" altLang="zh-CN" sz="1800" b="1"/>
                </a:p>
                <a:p>
                  <a:pPr algn="ctr">
                    <a:buFont typeface="Arial" panose="020B0604020202020204" pitchFamily="34" charset="0"/>
                    <a:buNone/>
                  </a:pPr>
                  <a:endParaRPr lang="zh-CN" altLang="en-US" sz="1800" b="1"/>
                </a:p>
              </p:txBody>
            </p:sp>
            <p:sp>
              <p:nvSpPr>
                <p:cNvPr id="47213" name="Rectangle 13"/>
                <p:cNvSpPr>
                  <a:spLocks noChangeArrowheads="1"/>
                </p:cNvSpPr>
                <p:nvPr/>
              </p:nvSpPr>
              <p:spPr bwMode="auto">
                <a:xfrm>
                  <a:off x="2444" y="0"/>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3" name="Group 14"/>
              <p:cNvGrpSpPr>
                <a:grpSpLocks/>
              </p:cNvGrpSpPr>
              <p:nvPr/>
            </p:nvGrpSpPr>
            <p:grpSpPr bwMode="auto">
              <a:xfrm>
                <a:off x="0" y="403"/>
                <a:ext cx="1222" cy="403"/>
                <a:chOff x="0" y="403"/>
                <a:chExt cx="1222" cy="403"/>
              </a:xfrm>
            </p:grpSpPr>
            <p:sp>
              <p:nvSpPr>
                <p:cNvPr id="47210" name="Rectangle 15"/>
                <p:cNvSpPr>
                  <a:spLocks noChangeArrowheads="1"/>
                </p:cNvSpPr>
                <p:nvPr/>
              </p:nvSpPr>
              <p:spPr bwMode="auto">
                <a:xfrm>
                  <a:off x="43" y="403"/>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指令系统</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211" name="Rectangle 16"/>
                <p:cNvSpPr>
                  <a:spLocks noChangeArrowheads="1"/>
                </p:cNvSpPr>
                <p:nvPr/>
              </p:nvSpPr>
              <p:spPr bwMode="auto">
                <a:xfrm>
                  <a:off x="0" y="403"/>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4" name="Group 17"/>
              <p:cNvGrpSpPr>
                <a:grpSpLocks/>
              </p:cNvGrpSpPr>
              <p:nvPr/>
            </p:nvGrpSpPr>
            <p:grpSpPr bwMode="auto">
              <a:xfrm>
                <a:off x="1222" y="403"/>
                <a:ext cx="1222" cy="403"/>
                <a:chOff x="1222" y="403"/>
                <a:chExt cx="1222" cy="403"/>
              </a:xfrm>
            </p:grpSpPr>
            <p:sp>
              <p:nvSpPr>
                <p:cNvPr id="47208" name="Rectangle 18"/>
                <p:cNvSpPr>
                  <a:spLocks noChangeArrowheads="1"/>
                </p:cNvSpPr>
                <p:nvPr/>
              </p:nvSpPr>
              <p:spPr bwMode="auto">
                <a:xfrm>
                  <a:off x="1265" y="403"/>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复杂、庞大</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209" name="Rectangle 19"/>
                <p:cNvSpPr>
                  <a:spLocks noChangeArrowheads="1"/>
                </p:cNvSpPr>
                <p:nvPr/>
              </p:nvSpPr>
              <p:spPr bwMode="auto">
                <a:xfrm>
                  <a:off x="1222" y="403"/>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5" name="Group 20"/>
              <p:cNvGrpSpPr>
                <a:grpSpLocks/>
              </p:cNvGrpSpPr>
              <p:nvPr/>
            </p:nvGrpSpPr>
            <p:grpSpPr bwMode="auto">
              <a:xfrm>
                <a:off x="2444" y="403"/>
                <a:ext cx="1222" cy="403"/>
                <a:chOff x="2444" y="403"/>
                <a:chExt cx="1222" cy="403"/>
              </a:xfrm>
            </p:grpSpPr>
            <p:sp>
              <p:nvSpPr>
                <p:cNvPr id="47206" name="Rectangle 21"/>
                <p:cNvSpPr>
                  <a:spLocks noChangeArrowheads="1"/>
                </p:cNvSpPr>
                <p:nvPr/>
              </p:nvSpPr>
              <p:spPr bwMode="auto">
                <a:xfrm>
                  <a:off x="2487" y="403"/>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简单、精确</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207" name="Rectangle 22"/>
                <p:cNvSpPr>
                  <a:spLocks noChangeArrowheads="1"/>
                </p:cNvSpPr>
                <p:nvPr/>
              </p:nvSpPr>
              <p:spPr bwMode="auto">
                <a:xfrm>
                  <a:off x="2444" y="403"/>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6" name="Group 23"/>
              <p:cNvGrpSpPr>
                <a:grpSpLocks/>
              </p:cNvGrpSpPr>
              <p:nvPr/>
            </p:nvGrpSpPr>
            <p:grpSpPr bwMode="auto">
              <a:xfrm>
                <a:off x="0" y="806"/>
                <a:ext cx="1222" cy="403"/>
                <a:chOff x="0" y="806"/>
                <a:chExt cx="1222" cy="403"/>
              </a:xfrm>
            </p:grpSpPr>
            <p:sp>
              <p:nvSpPr>
                <p:cNvPr id="47204" name="Rectangle 24"/>
                <p:cNvSpPr>
                  <a:spLocks noChangeArrowheads="1"/>
                </p:cNvSpPr>
                <p:nvPr/>
              </p:nvSpPr>
              <p:spPr bwMode="auto">
                <a:xfrm>
                  <a:off x="43" y="806"/>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指令条数</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205" name="Rectangle 25"/>
                <p:cNvSpPr>
                  <a:spLocks noChangeArrowheads="1"/>
                </p:cNvSpPr>
                <p:nvPr/>
              </p:nvSpPr>
              <p:spPr bwMode="auto">
                <a:xfrm>
                  <a:off x="0" y="806"/>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7" name="Group 26"/>
              <p:cNvGrpSpPr>
                <a:grpSpLocks/>
              </p:cNvGrpSpPr>
              <p:nvPr/>
            </p:nvGrpSpPr>
            <p:grpSpPr bwMode="auto">
              <a:xfrm>
                <a:off x="1222" y="806"/>
                <a:ext cx="1222" cy="403"/>
                <a:chOff x="1222" y="806"/>
                <a:chExt cx="1222" cy="403"/>
              </a:xfrm>
            </p:grpSpPr>
            <p:sp>
              <p:nvSpPr>
                <p:cNvPr id="47202" name="Rectangle 27"/>
                <p:cNvSpPr>
                  <a:spLocks noChangeArrowheads="1"/>
                </p:cNvSpPr>
                <p:nvPr/>
              </p:nvSpPr>
              <p:spPr bwMode="auto">
                <a:xfrm>
                  <a:off x="1265" y="806"/>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&gt;200</a:t>
                  </a:r>
                  <a:endParaRPr lang="en-US" altLang="zh-CN" sz="1800" b="1"/>
                </a:p>
                <a:p>
                  <a:pPr algn="ctr">
                    <a:buFont typeface="Arial" panose="020B0604020202020204" pitchFamily="34" charset="0"/>
                    <a:buNone/>
                  </a:pPr>
                  <a:endParaRPr lang="zh-CN" altLang="en-US" b="1"/>
                </a:p>
              </p:txBody>
            </p:sp>
            <p:sp>
              <p:nvSpPr>
                <p:cNvPr id="47203" name="Rectangle 28"/>
                <p:cNvSpPr>
                  <a:spLocks noChangeArrowheads="1"/>
                </p:cNvSpPr>
                <p:nvPr/>
              </p:nvSpPr>
              <p:spPr bwMode="auto">
                <a:xfrm>
                  <a:off x="1222" y="806"/>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8" name="Group 29"/>
              <p:cNvGrpSpPr>
                <a:grpSpLocks/>
              </p:cNvGrpSpPr>
              <p:nvPr/>
            </p:nvGrpSpPr>
            <p:grpSpPr bwMode="auto">
              <a:xfrm>
                <a:off x="2444" y="806"/>
                <a:ext cx="1222" cy="403"/>
                <a:chOff x="2444" y="806"/>
                <a:chExt cx="1222" cy="403"/>
              </a:xfrm>
            </p:grpSpPr>
            <p:sp>
              <p:nvSpPr>
                <p:cNvPr id="47200" name="Rectangle 30"/>
                <p:cNvSpPr>
                  <a:spLocks noChangeArrowheads="1"/>
                </p:cNvSpPr>
                <p:nvPr/>
              </p:nvSpPr>
              <p:spPr bwMode="auto">
                <a:xfrm>
                  <a:off x="2487" y="806"/>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&lt;100</a:t>
                  </a:r>
                  <a:endParaRPr lang="en-US" altLang="zh-CN" sz="1800" b="1"/>
                </a:p>
                <a:p>
                  <a:pPr algn="ctr">
                    <a:buFont typeface="Arial" panose="020B0604020202020204" pitchFamily="34" charset="0"/>
                    <a:buNone/>
                  </a:pPr>
                  <a:endParaRPr lang="zh-CN" altLang="en-US" b="1"/>
                </a:p>
              </p:txBody>
            </p:sp>
            <p:sp>
              <p:nvSpPr>
                <p:cNvPr id="47201" name="Rectangle 31"/>
                <p:cNvSpPr>
                  <a:spLocks noChangeArrowheads="1"/>
                </p:cNvSpPr>
                <p:nvPr/>
              </p:nvSpPr>
              <p:spPr bwMode="auto">
                <a:xfrm>
                  <a:off x="2444" y="806"/>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19" name="Group 32"/>
              <p:cNvGrpSpPr>
                <a:grpSpLocks/>
              </p:cNvGrpSpPr>
              <p:nvPr/>
            </p:nvGrpSpPr>
            <p:grpSpPr bwMode="auto">
              <a:xfrm>
                <a:off x="0" y="1209"/>
                <a:ext cx="1222" cy="403"/>
                <a:chOff x="0" y="1209"/>
                <a:chExt cx="1222" cy="403"/>
              </a:xfrm>
            </p:grpSpPr>
            <p:sp>
              <p:nvSpPr>
                <p:cNvPr id="47198" name="Rectangle 33"/>
                <p:cNvSpPr>
                  <a:spLocks noChangeArrowheads="1"/>
                </p:cNvSpPr>
                <p:nvPr/>
              </p:nvSpPr>
              <p:spPr bwMode="auto">
                <a:xfrm>
                  <a:off x="43" y="1209"/>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指令格式</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99" name="Rectangle 34"/>
                <p:cNvSpPr>
                  <a:spLocks noChangeArrowheads="1"/>
                </p:cNvSpPr>
                <p:nvPr/>
              </p:nvSpPr>
              <p:spPr bwMode="auto">
                <a:xfrm>
                  <a:off x="0" y="1209"/>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0" name="Group 35"/>
              <p:cNvGrpSpPr>
                <a:grpSpLocks/>
              </p:cNvGrpSpPr>
              <p:nvPr/>
            </p:nvGrpSpPr>
            <p:grpSpPr bwMode="auto">
              <a:xfrm>
                <a:off x="1222" y="1209"/>
                <a:ext cx="1222" cy="403"/>
                <a:chOff x="1222" y="1209"/>
                <a:chExt cx="1222" cy="403"/>
              </a:xfrm>
            </p:grpSpPr>
            <p:sp>
              <p:nvSpPr>
                <p:cNvPr id="47196" name="Rectangle 36"/>
                <p:cNvSpPr>
                  <a:spLocks noChangeArrowheads="1"/>
                </p:cNvSpPr>
                <p:nvPr/>
              </p:nvSpPr>
              <p:spPr bwMode="auto">
                <a:xfrm>
                  <a:off x="1265" y="1209"/>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&gt;4</a:t>
                  </a:r>
                  <a:endParaRPr lang="en-US" altLang="zh-CN" sz="1800" b="1"/>
                </a:p>
                <a:p>
                  <a:pPr algn="ctr">
                    <a:buFont typeface="Arial" panose="020B0604020202020204" pitchFamily="34" charset="0"/>
                    <a:buNone/>
                  </a:pPr>
                  <a:endParaRPr lang="zh-CN" altLang="en-US" b="1"/>
                </a:p>
              </p:txBody>
            </p:sp>
            <p:sp>
              <p:nvSpPr>
                <p:cNvPr id="47197" name="Rectangle 37"/>
                <p:cNvSpPr>
                  <a:spLocks noChangeArrowheads="1"/>
                </p:cNvSpPr>
                <p:nvPr/>
              </p:nvSpPr>
              <p:spPr bwMode="auto">
                <a:xfrm>
                  <a:off x="1222" y="1209"/>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1" name="Group 38"/>
              <p:cNvGrpSpPr>
                <a:grpSpLocks/>
              </p:cNvGrpSpPr>
              <p:nvPr/>
            </p:nvGrpSpPr>
            <p:grpSpPr bwMode="auto">
              <a:xfrm>
                <a:off x="2444" y="1209"/>
                <a:ext cx="1222" cy="403"/>
                <a:chOff x="2444" y="1209"/>
                <a:chExt cx="1222" cy="403"/>
              </a:xfrm>
            </p:grpSpPr>
            <p:sp>
              <p:nvSpPr>
                <p:cNvPr id="47194" name="Rectangle 39"/>
                <p:cNvSpPr>
                  <a:spLocks noChangeArrowheads="1"/>
                </p:cNvSpPr>
                <p:nvPr/>
              </p:nvSpPr>
              <p:spPr bwMode="auto">
                <a:xfrm>
                  <a:off x="2487" y="1209"/>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&lt;4</a:t>
                  </a:r>
                  <a:endParaRPr lang="en-US" altLang="zh-CN" sz="1800" b="1"/>
                </a:p>
                <a:p>
                  <a:pPr algn="ctr">
                    <a:buFont typeface="Arial" panose="020B0604020202020204" pitchFamily="34" charset="0"/>
                    <a:buNone/>
                  </a:pPr>
                  <a:endParaRPr lang="zh-CN" altLang="en-US" b="1"/>
                </a:p>
              </p:txBody>
            </p:sp>
            <p:sp>
              <p:nvSpPr>
                <p:cNvPr id="47195" name="Rectangle 40"/>
                <p:cNvSpPr>
                  <a:spLocks noChangeArrowheads="1"/>
                </p:cNvSpPr>
                <p:nvPr/>
              </p:nvSpPr>
              <p:spPr bwMode="auto">
                <a:xfrm>
                  <a:off x="2444" y="1209"/>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2" name="Group 41"/>
              <p:cNvGrpSpPr>
                <a:grpSpLocks/>
              </p:cNvGrpSpPr>
              <p:nvPr/>
            </p:nvGrpSpPr>
            <p:grpSpPr bwMode="auto">
              <a:xfrm>
                <a:off x="0" y="1612"/>
                <a:ext cx="1222" cy="403"/>
                <a:chOff x="0" y="1612"/>
                <a:chExt cx="1222" cy="403"/>
              </a:xfrm>
            </p:grpSpPr>
            <p:sp>
              <p:nvSpPr>
                <p:cNvPr id="47192" name="Rectangle 42"/>
                <p:cNvSpPr>
                  <a:spLocks noChangeArrowheads="1"/>
                </p:cNvSpPr>
                <p:nvPr/>
              </p:nvSpPr>
              <p:spPr bwMode="auto">
                <a:xfrm>
                  <a:off x="43" y="1612"/>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寻址方式</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93" name="Rectangle 43"/>
                <p:cNvSpPr>
                  <a:spLocks noChangeArrowheads="1"/>
                </p:cNvSpPr>
                <p:nvPr/>
              </p:nvSpPr>
              <p:spPr bwMode="auto">
                <a:xfrm>
                  <a:off x="0" y="1612"/>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3" name="Group 44"/>
              <p:cNvGrpSpPr>
                <a:grpSpLocks/>
              </p:cNvGrpSpPr>
              <p:nvPr/>
            </p:nvGrpSpPr>
            <p:grpSpPr bwMode="auto">
              <a:xfrm>
                <a:off x="1222" y="1612"/>
                <a:ext cx="1222" cy="403"/>
                <a:chOff x="1222" y="1612"/>
                <a:chExt cx="1222" cy="403"/>
              </a:xfrm>
            </p:grpSpPr>
            <p:sp>
              <p:nvSpPr>
                <p:cNvPr id="47190" name="Rectangle 45"/>
                <p:cNvSpPr>
                  <a:spLocks noChangeArrowheads="1"/>
                </p:cNvSpPr>
                <p:nvPr/>
              </p:nvSpPr>
              <p:spPr bwMode="auto">
                <a:xfrm>
                  <a:off x="1265" y="1612"/>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&gt;4</a:t>
                  </a:r>
                  <a:endParaRPr lang="en-US" altLang="zh-CN" sz="1800" b="1"/>
                </a:p>
                <a:p>
                  <a:pPr algn="ctr">
                    <a:buFont typeface="Arial" panose="020B0604020202020204" pitchFamily="34" charset="0"/>
                    <a:buNone/>
                  </a:pPr>
                  <a:endParaRPr lang="zh-CN" altLang="en-US" sz="1800" b="1"/>
                </a:p>
              </p:txBody>
            </p:sp>
            <p:sp>
              <p:nvSpPr>
                <p:cNvPr id="47191" name="Rectangle 46"/>
                <p:cNvSpPr>
                  <a:spLocks noChangeArrowheads="1"/>
                </p:cNvSpPr>
                <p:nvPr/>
              </p:nvSpPr>
              <p:spPr bwMode="auto">
                <a:xfrm>
                  <a:off x="1222" y="1612"/>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4" name="Group 47"/>
              <p:cNvGrpSpPr>
                <a:grpSpLocks/>
              </p:cNvGrpSpPr>
              <p:nvPr/>
            </p:nvGrpSpPr>
            <p:grpSpPr bwMode="auto">
              <a:xfrm>
                <a:off x="2444" y="1612"/>
                <a:ext cx="1222" cy="403"/>
                <a:chOff x="2444" y="1612"/>
                <a:chExt cx="1222" cy="403"/>
              </a:xfrm>
            </p:grpSpPr>
            <p:sp>
              <p:nvSpPr>
                <p:cNvPr id="47188" name="Rectangle 48"/>
                <p:cNvSpPr>
                  <a:spLocks noChangeArrowheads="1"/>
                </p:cNvSpPr>
                <p:nvPr/>
              </p:nvSpPr>
              <p:spPr bwMode="auto">
                <a:xfrm>
                  <a:off x="2487" y="1612"/>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&lt;4</a:t>
                  </a:r>
                  <a:endParaRPr lang="en-US" altLang="zh-CN" sz="1800" b="1"/>
                </a:p>
                <a:p>
                  <a:pPr algn="ctr">
                    <a:buFont typeface="Arial" panose="020B0604020202020204" pitchFamily="34" charset="0"/>
                    <a:buNone/>
                  </a:pPr>
                  <a:endParaRPr lang="zh-CN" altLang="en-US" b="1"/>
                </a:p>
              </p:txBody>
            </p:sp>
            <p:sp>
              <p:nvSpPr>
                <p:cNvPr id="47189" name="Rectangle 49"/>
                <p:cNvSpPr>
                  <a:spLocks noChangeArrowheads="1"/>
                </p:cNvSpPr>
                <p:nvPr/>
              </p:nvSpPr>
              <p:spPr bwMode="auto">
                <a:xfrm>
                  <a:off x="2444" y="1612"/>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5" name="Group 50"/>
              <p:cNvGrpSpPr>
                <a:grpSpLocks/>
              </p:cNvGrpSpPr>
              <p:nvPr/>
            </p:nvGrpSpPr>
            <p:grpSpPr bwMode="auto">
              <a:xfrm>
                <a:off x="0" y="2015"/>
                <a:ext cx="1222" cy="403"/>
                <a:chOff x="0" y="2015"/>
                <a:chExt cx="1222" cy="403"/>
              </a:xfrm>
            </p:grpSpPr>
            <p:sp>
              <p:nvSpPr>
                <p:cNvPr id="47186" name="Rectangle 51"/>
                <p:cNvSpPr>
                  <a:spLocks noChangeArrowheads="1"/>
                </p:cNvSpPr>
                <p:nvPr/>
              </p:nvSpPr>
              <p:spPr bwMode="auto">
                <a:xfrm>
                  <a:off x="43" y="2015"/>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指令字长</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187" name="Rectangle 52"/>
                <p:cNvSpPr>
                  <a:spLocks noChangeArrowheads="1"/>
                </p:cNvSpPr>
                <p:nvPr/>
              </p:nvSpPr>
              <p:spPr bwMode="auto">
                <a:xfrm>
                  <a:off x="0" y="2015"/>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6" name="Group 53"/>
              <p:cNvGrpSpPr>
                <a:grpSpLocks/>
              </p:cNvGrpSpPr>
              <p:nvPr/>
            </p:nvGrpSpPr>
            <p:grpSpPr bwMode="auto">
              <a:xfrm>
                <a:off x="1222" y="2015"/>
                <a:ext cx="1222" cy="403"/>
                <a:chOff x="1222" y="2015"/>
                <a:chExt cx="1222" cy="403"/>
              </a:xfrm>
            </p:grpSpPr>
            <p:sp>
              <p:nvSpPr>
                <p:cNvPr id="47184" name="Rectangle 54"/>
                <p:cNvSpPr>
                  <a:spLocks noChangeArrowheads="1"/>
                </p:cNvSpPr>
                <p:nvPr/>
              </p:nvSpPr>
              <p:spPr bwMode="auto">
                <a:xfrm>
                  <a:off x="1265" y="2015"/>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不固定</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85" name="Rectangle 55"/>
                <p:cNvSpPr>
                  <a:spLocks noChangeArrowheads="1"/>
                </p:cNvSpPr>
                <p:nvPr/>
              </p:nvSpPr>
              <p:spPr bwMode="auto">
                <a:xfrm>
                  <a:off x="1222" y="2015"/>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7" name="Group 56"/>
              <p:cNvGrpSpPr>
                <a:grpSpLocks/>
              </p:cNvGrpSpPr>
              <p:nvPr/>
            </p:nvGrpSpPr>
            <p:grpSpPr bwMode="auto">
              <a:xfrm>
                <a:off x="2444" y="2015"/>
                <a:ext cx="1222" cy="403"/>
                <a:chOff x="2444" y="2015"/>
                <a:chExt cx="1222" cy="403"/>
              </a:xfrm>
            </p:grpSpPr>
            <p:sp>
              <p:nvSpPr>
                <p:cNvPr id="47182" name="Rectangle 57"/>
                <p:cNvSpPr>
                  <a:spLocks noChangeArrowheads="1"/>
                </p:cNvSpPr>
                <p:nvPr/>
              </p:nvSpPr>
              <p:spPr bwMode="auto">
                <a:xfrm>
                  <a:off x="2487" y="2015"/>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en-US" altLang="zh-CN" sz="1800" b="1">
                      <a:ea typeface="楷体_GB2312" pitchFamily="49" charset="-122"/>
                    </a:rPr>
                    <a:t>32bi</a:t>
                  </a:r>
                  <a:r>
                    <a:rPr lang="en-US" altLang="zh-CN" sz="1200" b="1">
                      <a:ea typeface="楷体_GB2312" pitchFamily="49" charset="-122"/>
                    </a:rPr>
                    <a:t>t</a:t>
                  </a:r>
                  <a:endParaRPr lang="en-US" altLang="zh-CN" sz="1000" b="1"/>
                </a:p>
                <a:p>
                  <a:pPr algn="ctr">
                    <a:buFont typeface="Arial" panose="020B0604020202020204" pitchFamily="34" charset="0"/>
                    <a:buNone/>
                  </a:pPr>
                  <a:endParaRPr lang="zh-CN" altLang="en-US" b="1"/>
                </a:p>
              </p:txBody>
            </p:sp>
            <p:sp>
              <p:nvSpPr>
                <p:cNvPr id="47183" name="Rectangle 58"/>
                <p:cNvSpPr>
                  <a:spLocks noChangeArrowheads="1"/>
                </p:cNvSpPr>
                <p:nvPr/>
              </p:nvSpPr>
              <p:spPr bwMode="auto">
                <a:xfrm>
                  <a:off x="2444" y="2015"/>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8" name="Group 59"/>
              <p:cNvGrpSpPr>
                <a:grpSpLocks/>
              </p:cNvGrpSpPr>
              <p:nvPr/>
            </p:nvGrpSpPr>
            <p:grpSpPr bwMode="auto">
              <a:xfrm>
                <a:off x="0" y="2418"/>
                <a:ext cx="1222" cy="403"/>
                <a:chOff x="0" y="2418"/>
                <a:chExt cx="1222" cy="403"/>
              </a:xfrm>
            </p:grpSpPr>
            <p:sp>
              <p:nvSpPr>
                <p:cNvPr id="47180" name="Rectangle 60"/>
                <p:cNvSpPr>
                  <a:spLocks noChangeArrowheads="1"/>
                </p:cNvSpPr>
                <p:nvPr/>
              </p:nvSpPr>
              <p:spPr bwMode="auto">
                <a:xfrm>
                  <a:off x="43" y="2418"/>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可访存指令</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81" name="Rectangle 61"/>
                <p:cNvSpPr>
                  <a:spLocks noChangeArrowheads="1"/>
                </p:cNvSpPr>
                <p:nvPr/>
              </p:nvSpPr>
              <p:spPr bwMode="auto">
                <a:xfrm>
                  <a:off x="0" y="2418"/>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29" name="Group 62"/>
              <p:cNvGrpSpPr>
                <a:grpSpLocks/>
              </p:cNvGrpSpPr>
              <p:nvPr/>
            </p:nvGrpSpPr>
            <p:grpSpPr bwMode="auto">
              <a:xfrm>
                <a:off x="1222" y="2418"/>
                <a:ext cx="1222" cy="403"/>
                <a:chOff x="1222" y="2418"/>
                <a:chExt cx="1222" cy="403"/>
              </a:xfrm>
            </p:grpSpPr>
            <p:sp>
              <p:nvSpPr>
                <p:cNvPr id="47178" name="Rectangle 63"/>
                <p:cNvSpPr>
                  <a:spLocks noChangeArrowheads="1"/>
                </p:cNvSpPr>
                <p:nvPr/>
              </p:nvSpPr>
              <p:spPr bwMode="auto">
                <a:xfrm>
                  <a:off x="1265" y="2418"/>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不加限制</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179" name="Rectangle 64"/>
                <p:cNvSpPr>
                  <a:spLocks noChangeArrowheads="1"/>
                </p:cNvSpPr>
                <p:nvPr/>
              </p:nvSpPr>
              <p:spPr bwMode="auto">
                <a:xfrm>
                  <a:off x="1222" y="2418"/>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0" name="Group 65"/>
              <p:cNvGrpSpPr>
                <a:grpSpLocks/>
              </p:cNvGrpSpPr>
              <p:nvPr/>
            </p:nvGrpSpPr>
            <p:grpSpPr bwMode="auto">
              <a:xfrm>
                <a:off x="2444" y="2418"/>
                <a:ext cx="1222" cy="403"/>
                <a:chOff x="2444" y="2418"/>
                <a:chExt cx="1222" cy="403"/>
              </a:xfrm>
            </p:grpSpPr>
            <p:sp>
              <p:nvSpPr>
                <p:cNvPr id="47176" name="Rectangle 66"/>
                <p:cNvSpPr>
                  <a:spLocks noChangeArrowheads="1"/>
                </p:cNvSpPr>
                <p:nvPr/>
              </p:nvSpPr>
              <p:spPr bwMode="auto">
                <a:xfrm>
                  <a:off x="2487" y="2418"/>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只有</a:t>
                  </a:r>
                  <a:r>
                    <a:rPr lang="en-US" altLang="zh-CN" sz="1800" b="1">
                      <a:latin typeface="Tahoma" panose="020B0604030504040204" pitchFamily="34" charset="0"/>
                      <a:ea typeface="楷体_GB2312" pitchFamily="49" charset="-122"/>
                    </a:rPr>
                    <a:t>LOAD/STORE</a:t>
                  </a:r>
                  <a:endParaRPr lang="en-US" altLang="zh-CN" sz="1800" b="1"/>
                </a:p>
                <a:p>
                  <a:pPr algn="ctr">
                    <a:buFont typeface="Arial" panose="020B0604020202020204" pitchFamily="34" charset="0"/>
                    <a:buNone/>
                  </a:pPr>
                  <a:endParaRPr lang="zh-CN" altLang="en-US" sz="1800" b="1"/>
                </a:p>
              </p:txBody>
            </p:sp>
            <p:sp>
              <p:nvSpPr>
                <p:cNvPr id="47177" name="Rectangle 67"/>
                <p:cNvSpPr>
                  <a:spLocks noChangeArrowheads="1"/>
                </p:cNvSpPr>
                <p:nvPr/>
              </p:nvSpPr>
              <p:spPr bwMode="auto">
                <a:xfrm>
                  <a:off x="2444" y="2418"/>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1" name="Group 68"/>
              <p:cNvGrpSpPr>
                <a:grpSpLocks/>
              </p:cNvGrpSpPr>
              <p:nvPr/>
            </p:nvGrpSpPr>
            <p:grpSpPr bwMode="auto">
              <a:xfrm>
                <a:off x="0" y="2821"/>
                <a:ext cx="1222" cy="403"/>
                <a:chOff x="0" y="2821"/>
                <a:chExt cx="1222" cy="403"/>
              </a:xfrm>
            </p:grpSpPr>
            <p:sp>
              <p:nvSpPr>
                <p:cNvPr id="47174" name="Rectangle 69"/>
                <p:cNvSpPr>
                  <a:spLocks noChangeArrowheads="1"/>
                </p:cNvSpPr>
                <p:nvPr/>
              </p:nvSpPr>
              <p:spPr bwMode="auto">
                <a:xfrm>
                  <a:off x="43" y="2821"/>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各种指令使用频率</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75" name="Rectangle 70"/>
                <p:cNvSpPr>
                  <a:spLocks noChangeArrowheads="1"/>
                </p:cNvSpPr>
                <p:nvPr/>
              </p:nvSpPr>
              <p:spPr bwMode="auto">
                <a:xfrm>
                  <a:off x="0" y="2821"/>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2" name="Group 71"/>
              <p:cNvGrpSpPr>
                <a:grpSpLocks/>
              </p:cNvGrpSpPr>
              <p:nvPr/>
            </p:nvGrpSpPr>
            <p:grpSpPr bwMode="auto">
              <a:xfrm>
                <a:off x="1222" y="2821"/>
                <a:ext cx="1222" cy="403"/>
                <a:chOff x="1222" y="2821"/>
                <a:chExt cx="1222" cy="403"/>
              </a:xfrm>
            </p:grpSpPr>
            <p:sp>
              <p:nvSpPr>
                <p:cNvPr id="47172" name="Rectangle 72"/>
                <p:cNvSpPr>
                  <a:spLocks noChangeArrowheads="1"/>
                </p:cNvSpPr>
                <p:nvPr/>
              </p:nvSpPr>
              <p:spPr bwMode="auto">
                <a:xfrm>
                  <a:off x="1265" y="2821"/>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相差太大</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173" name="Rectangle 73"/>
                <p:cNvSpPr>
                  <a:spLocks noChangeArrowheads="1"/>
                </p:cNvSpPr>
                <p:nvPr/>
              </p:nvSpPr>
              <p:spPr bwMode="auto">
                <a:xfrm>
                  <a:off x="1222" y="2821"/>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3" name="Group 74"/>
              <p:cNvGrpSpPr>
                <a:grpSpLocks/>
              </p:cNvGrpSpPr>
              <p:nvPr/>
            </p:nvGrpSpPr>
            <p:grpSpPr bwMode="auto">
              <a:xfrm>
                <a:off x="2444" y="2821"/>
                <a:ext cx="1222" cy="403"/>
                <a:chOff x="2444" y="2821"/>
                <a:chExt cx="1222" cy="403"/>
              </a:xfrm>
            </p:grpSpPr>
            <p:sp>
              <p:nvSpPr>
                <p:cNvPr id="47170" name="Rectangle 75"/>
                <p:cNvSpPr>
                  <a:spLocks noChangeArrowheads="1"/>
                </p:cNvSpPr>
                <p:nvPr/>
              </p:nvSpPr>
              <p:spPr bwMode="auto">
                <a:xfrm>
                  <a:off x="2487" y="2821"/>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相差不大</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71" name="Rectangle 76"/>
                <p:cNvSpPr>
                  <a:spLocks noChangeArrowheads="1"/>
                </p:cNvSpPr>
                <p:nvPr/>
              </p:nvSpPr>
              <p:spPr bwMode="auto">
                <a:xfrm>
                  <a:off x="2444" y="2821"/>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4" name="Group 77"/>
              <p:cNvGrpSpPr>
                <a:grpSpLocks/>
              </p:cNvGrpSpPr>
              <p:nvPr/>
            </p:nvGrpSpPr>
            <p:grpSpPr bwMode="auto">
              <a:xfrm>
                <a:off x="0" y="3224"/>
                <a:ext cx="1222" cy="403"/>
                <a:chOff x="0" y="3224"/>
                <a:chExt cx="1222" cy="403"/>
              </a:xfrm>
            </p:grpSpPr>
            <p:sp>
              <p:nvSpPr>
                <p:cNvPr id="47168" name="Rectangle 78"/>
                <p:cNvSpPr>
                  <a:spLocks noChangeArrowheads="1"/>
                </p:cNvSpPr>
                <p:nvPr/>
              </p:nvSpPr>
              <p:spPr bwMode="auto">
                <a:xfrm>
                  <a:off x="43" y="3224"/>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各种指令执行时间</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69" name="Rectangle 79"/>
                <p:cNvSpPr>
                  <a:spLocks noChangeArrowheads="1"/>
                </p:cNvSpPr>
                <p:nvPr/>
              </p:nvSpPr>
              <p:spPr bwMode="auto">
                <a:xfrm>
                  <a:off x="0" y="3224"/>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5" name="Group 80"/>
              <p:cNvGrpSpPr>
                <a:grpSpLocks/>
              </p:cNvGrpSpPr>
              <p:nvPr/>
            </p:nvGrpSpPr>
            <p:grpSpPr bwMode="auto">
              <a:xfrm>
                <a:off x="1222" y="3224"/>
                <a:ext cx="1222" cy="403"/>
                <a:chOff x="1222" y="3224"/>
                <a:chExt cx="1222" cy="403"/>
              </a:xfrm>
            </p:grpSpPr>
            <p:sp>
              <p:nvSpPr>
                <p:cNvPr id="47166" name="Rectangle 81"/>
                <p:cNvSpPr>
                  <a:spLocks noChangeArrowheads="1"/>
                </p:cNvSpPr>
                <p:nvPr/>
              </p:nvSpPr>
              <p:spPr bwMode="auto">
                <a:xfrm>
                  <a:off x="1265" y="3224"/>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相差太大</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67" name="Rectangle 82"/>
                <p:cNvSpPr>
                  <a:spLocks noChangeArrowheads="1"/>
                </p:cNvSpPr>
                <p:nvPr/>
              </p:nvSpPr>
              <p:spPr bwMode="auto">
                <a:xfrm>
                  <a:off x="1222" y="3224"/>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6" name="Group 83"/>
              <p:cNvGrpSpPr>
                <a:grpSpLocks/>
              </p:cNvGrpSpPr>
              <p:nvPr/>
            </p:nvGrpSpPr>
            <p:grpSpPr bwMode="auto">
              <a:xfrm>
                <a:off x="2444" y="3224"/>
                <a:ext cx="1222" cy="403"/>
                <a:chOff x="2444" y="3224"/>
                <a:chExt cx="1222" cy="403"/>
              </a:xfrm>
            </p:grpSpPr>
            <p:sp>
              <p:nvSpPr>
                <p:cNvPr id="47164" name="Rectangle 84"/>
                <p:cNvSpPr>
                  <a:spLocks noChangeArrowheads="1"/>
                </p:cNvSpPr>
                <p:nvPr/>
              </p:nvSpPr>
              <p:spPr bwMode="auto">
                <a:xfrm>
                  <a:off x="2487" y="3224"/>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绝大多数一周期完成</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65" name="Rectangle 85"/>
                <p:cNvSpPr>
                  <a:spLocks noChangeArrowheads="1"/>
                </p:cNvSpPr>
                <p:nvPr/>
              </p:nvSpPr>
              <p:spPr bwMode="auto">
                <a:xfrm>
                  <a:off x="2444" y="3224"/>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7" name="Group 86"/>
              <p:cNvGrpSpPr>
                <a:grpSpLocks/>
              </p:cNvGrpSpPr>
              <p:nvPr/>
            </p:nvGrpSpPr>
            <p:grpSpPr bwMode="auto">
              <a:xfrm>
                <a:off x="0" y="3627"/>
                <a:ext cx="1222" cy="403"/>
                <a:chOff x="0" y="3627"/>
                <a:chExt cx="1222" cy="403"/>
              </a:xfrm>
            </p:grpSpPr>
            <p:sp>
              <p:nvSpPr>
                <p:cNvPr id="47162" name="Rectangle 87"/>
                <p:cNvSpPr>
                  <a:spLocks noChangeArrowheads="1"/>
                </p:cNvSpPr>
                <p:nvPr/>
              </p:nvSpPr>
              <p:spPr bwMode="auto">
                <a:xfrm>
                  <a:off x="43" y="3627"/>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优化编译系统</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63" name="Rectangle 88"/>
                <p:cNvSpPr>
                  <a:spLocks noChangeArrowheads="1"/>
                </p:cNvSpPr>
                <p:nvPr/>
              </p:nvSpPr>
              <p:spPr bwMode="auto">
                <a:xfrm>
                  <a:off x="0" y="3627"/>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8" name="Group 89"/>
              <p:cNvGrpSpPr>
                <a:grpSpLocks/>
              </p:cNvGrpSpPr>
              <p:nvPr/>
            </p:nvGrpSpPr>
            <p:grpSpPr bwMode="auto">
              <a:xfrm>
                <a:off x="1222" y="3627"/>
                <a:ext cx="1222" cy="403"/>
                <a:chOff x="1222" y="3627"/>
                <a:chExt cx="1222" cy="403"/>
              </a:xfrm>
            </p:grpSpPr>
            <p:sp>
              <p:nvSpPr>
                <p:cNvPr id="47160" name="Rectangle 90"/>
                <p:cNvSpPr>
                  <a:spLocks noChangeArrowheads="1"/>
                </p:cNvSpPr>
                <p:nvPr/>
              </p:nvSpPr>
              <p:spPr bwMode="auto">
                <a:xfrm>
                  <a:off x="1265" y="3627"/>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很难</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61" name="Rectangle 91"/>
                <p:cNvSpPr>
                  <a:spLocks noChangeArrowheads="1"/>
                </p:cNvSpPr>
                <p:nvPr/>
              </p:nvSpPr>
              <p:spPr bwMode="auto">
                <a:xfrm>
                  <a:off x="1222" y="3627"/>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39" name="Group 92"/>
              <p:cNvGrpSpPr>
                <a:grpSpLocks/>
              </p:cNvGrpSpPr>
              <p:nvPr/>
            </p:nvGrpSpPr>
            <p:grpSpPr bwMode="auto">
              <a:xfrm>
                <a:off x="2444" y="3627"/>
                <a:ext cx="1222" cy="403"/>
                <a:chOff x="2444" y="3627"/>
                <a:chExt cx="1222" cy="403"/>
              </a:xfrm>
            </p:grpSpPr>
            <p:sp>
              <p:nvSpPr>
                <p:cNvPr id="47158" name="Rectangle 93"/>
                <p:cNvSpPr>
                  <a:spLocks noChangeArrowheads="1"/>
                </p:cNvSpPr>
                <p:nvPr/>
              </p:nvSpPr>
              <p:spPr bwMode="auto">
                <a:xfrm>
                  <a:off x="2487" y="3627"/>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较容易</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59" name="Rectangle 94"/>
                <p:cNvSpPr>
                  <a:spLocks noChangeArrowheads="1"/>
                </p:cNvSpPr>
                <p:nvPr/>
              </p:nvSpPr>
              <p:spPr bwMode="auto">
                <a:xfrm>
                  <a:off x="2444" y="3627"/>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40" name="Group 95"/>
              <p:cNvGrpSpPr>
                <a:grpSpLocks/>
              </p:cNvGrpSpPr>
              <p:nvPr/>
            </p:nvGrpSpPr>
            <p:grpSpPr bwMode="auto">
              <a:xfrm>
                <a:off x="0" y="4030"/>
                <a:ext cx="1222" cy="403"/>
                <a:chOff x="0" y="4030"/>
                <a:chExt cx="1222" cy="403"/>
              </a:xfrm>
            </p:grpSpPr>
            <p:sp>
              <p:nvSpPr>
                <p:cNvPr id="47156" name="Rectangle 96"/>
                <p:cNvSpPr>
                  <a:spLocks noChangeArrowheads="1"/>
                </p:cNvSpPr>
                <p:nvPr/>
              </p:nvSpPr>
              <p:spPr bwMode="auto">
                <a:xfrm>
                  <a:off x="43" y="4030"/>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程序源代码长度</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157" name="Rectangle 97"/>
                <p:cNvSpPr>
                  <a:spLocks noChangeArrowheads="1"/>
                </p:cNvSpPr>
                <p:nvPr/>
              </p:nvSpPr>
              <p:spPr bwMode="auto">
                <a:xfrm>
                  <a:off x="0" y="4030"/>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41" name="Group 98"/>
              <p:cNvGrpSpPr>
                <a:grpSpLocks/>
              </p:cNvGrpSpPr>
              <p:nvPr/>
            </p:nvGrpSpPr>
            <p:grpSpPr bwMode="auto">
              <a:xfrm>
                <a:off x="1222" y="4030"/>
                <a:ext cx="1222" cy="403"/>
                <a:chOff x="1222" y="4030"/>
                <a:chExt cx="1222" cy="403"/>
              </a:xfrm>
            </p:grpSpPr>
            <p:sp>
              <p:nvSpPr>
                <p:cNvPr id="47154" name="Rectangle 99"/>
                <p:cNvSpPr>
                  <a:spLocks noChangeArrowheads="1"/>
                </p:cNvSpPr>
                <p:nvPr/>
              </p:nvSpPr>
              <p:spPr bwMode="auto">
                <a:xfrm>
                  <a:off x="1265" y="4030"/>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短</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55" name="Rectangle 100"/>
                <p:cNvSpPr>
                  <a:spLocks noChangeArrowheads="1"/>
                </p:cNvSpPr>
                <p:nvPr/>
              </p:nvSpPr>
              <p:spPr bwMode="auto">
                <a:xfrm>
                  <a:off x="1222" y="4030"/>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42" name="Group 101"/>
              <p:cNvGrpSpPr>
                <a:grpSpLocks/>
              </p:cNvGrpSpPr>
              <p:nvPr/>
            </p:nvGrpSpPr>
            <p:grpSpPr bwMode="auto">
              <a:xfrm>
                <a:off x="2444" y="4030"/>
                <a:ext cx="1222" cy="403"/>
                <a:chOff x="2444" y="4030"/>
                <a:chExt cx="1222" cy="403"/>
              </a:xfrm>
            </p:grpSpPr>
            <p:sp>
              <p:nvSpPr>
                <p:cNvPr id="47152" name="Rectangle 102"/>
                <p:cNvSpPr>
                  <a:spLocks noChangeArrowheads="1"/>
                </p:cNvSpPr>
                <p:nvPr/>
              </p:nvSpPr>
              <p:spPr bwMode="auto">
                <a:xfrm>
                  <a:off x="2487" y="4030"/>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长</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53" name="Rectangle 103"/>
                <p:cNvSpPr>
                  <a:spLocks noChangeArrowheads="1"/>
                </p:cNvSpPr>
                <p:nvPr/>
              </p:nvSpPr>
              <p:spPr bwMode="auto">
                <a:xfrm>
                  <a:off x="2444" y="4030"/>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43" name="Group 104"/>
              <p:cNvGrpSpPr>
                <a:grpSpLocks/>
              </p:cNvGrpSpPr>
              <p:nvPr/>
            </p:nvGrpSpPr>
            <p:grpSpPr bwMode="auto">
              <a:xfrm>
                <a:off x="0" y="4433"/>
                <a:ext cx="1222" cy="403"/>
                <a:chOff x="0" y="4433"/>
                <a:chExt cx="1222" cy="403"/>
              </a:xfrm>
            </p:grpSpPr>
            <p:sp>
              <p:nvSpPr>
                <p:cNvPr id="47150" name="Rectangle 105"/>
                <p:cNvSpPr>
                  <a:spLocks noChangeArrowheads="1"/>
                </p:cNvSpPr>
                <p:nvPr/>
              </p:nvSpPr>
              <p:spPr bwMode="auto">
                <a:xfrm>
                  <a:off x="43" y="4433"/>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控制逻辑实现方式</a:t>
                  </a:r>
                  <a:endParaRPr lang="zh-CN" altLang="en-US" sz="1800" b="1">
                    <a:latin typeface="Tahoma" panose="020B0604030504040204" pitchFamily="34" charset="0"/>
                  </a:endParaRPr>
                </a:p>
                <a:p>
                  <a:pPr algn="ctr">
                    <a:buFont typeface="Arial" panose="020B0604020202020204" pitchFamily="34" charset="0"/>
                    <a:buNone/>
                  </a:pPr>
                  <a:endParaRPr lang="zh-CN" altLang="en-US" sz="1800" b="1"/>
                </a:p>
              </p:txBody>
            </p:sp>
            <p:sp>
              <p:nvSpPr>
                <p:cNvPr id="47151" name="Rectangle 106"/>
                <p:cNvSpPr>
                  <a:spLocks noChangeArrowheads="1"/>
                </p:cNvSpPr>
                <p:nvPr/>
              </p:nvSpPr>
              <p:spPr bwMode="auto">
                <a:xfrm>
                  <a:off x="0" y="4433"/>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44" name="Group 107"/>
              <p:cNvGrpSpPr>
                <a:grpSpLocks/>
              </p:cNvGrpSpPr>
              <p:nvPr/>
            </p:nvGrpSpPr>
            <p:grpSpPr bwMode="auto">
              <a:xfrm>
                <a:off x="1222" y="4433"/>
                <a:ext cx="1222" cy="403"/>
                <a:chOff x="1222" y="4433"/>
                <a:chExt cx="1222" cy="403"/>
              </a:xfrm>
            </p:grpSpPr>
            <p:sp>
              <p:nvSpPr>
                <p:cNvPr id="47148" name="Rectangle 108"/>
                <p:cNvSpPr>
                  <a:spLocks noChangeArrowheads="1"/>
                </p:cNvSpPr>
                <p:nvPr/>
              </p:nvSpPr>
              <p:spPr bwMode="auto">
                <a:xfrm>
                  <a:off x="1265" y="4433"/>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绝大多数微程序控制</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49" name="Rectangle 109"/>
                <p:cNvSpPr>
                  <a:spLocks noChangeArrowheads="1"/>
                </p:cNvSpPr>
                <p:nvPr/>
              </p:nvSpPr>
              <p:spPr bwMode="auto">
                <a:xfrm>
                  <a:off x="1222" y="4433"/>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nvGrpSpPr>
              <p:cNvPr id="47145" name="Group 110"/>
              <p:cNvGrpSpPr>
                <a:grpSpLocks/>
              </p:cNvGrpSpPr>
              <p:nvPr/>
            </p:nvGrpSpPr>
            <p:grpSpPr bwMode="auto">
              <a:xfrm>
                <a:off x="2444" y="4433"/>
                <a:ext cx="1222" cy="403"/>
                <a:chOff x="2444" y="4433"/>
                <a:chExt cx="1222" cy="403"/>
              </a:xfrm>
            </p:grpSpPr>
            <p:sp>
              <p:nvSpPr>
                <p:cNvPr id="47146" name="Rectangle 111"/>
                <p:cNvSpPr>
                  <a:spLocks noChangeArrowheads="1"/>
                </p:cNvSpPr>
                <p:nvPr/>
              </p:nvSpPr>
              <p:spPr bwMode="auto">
                <a:xfrm>
                  <a:off x="2487" y="4433"/>
                  <a:ext cx="1136"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hangingPunct="1">
                    <a:buFont typeface="Arial" panose="020B0604020202020204" pitchFamily="34" charset="0"/>
                    <a:buNone/>
                  </a:pPr>
                  <a:r>
                    <a:rPr lang="zh-CN" altLang="en-US" sz="1800" b="1">
                      <a:ea typeface="楷体_GB2312" pitchFamily="49" charset="-122"/>
                    </a:rPr>
                    <a:t>绝大多数为硬连线控制</a:t>
                  </a:r>
                  <a:endParaRPr lang="zh-CN" altLang="en-US" sz="1800" b="1">
                    <a:latin typeface="Tahoma" panose="020B0604030504040204" pitchFamily="34" charset="0"/>
                  </a:endParaRPr>
                </a:p>
                <a:p>
                  <a:pPr algn="ctr">
                    <a:buFont typeface="Arial" panose="020B0604020202020204" pitchFamily="34" charset="0"/>
                    <a:buNone/>
                  </a:pPr>
                  <a:endParaRPr lang="zh-CN" altLang="en-US" b="1"/>
                </a:p>
              </p:txBody>
            </p:sp>
            <p:sp>
              <p:nvSpPr>
                <p:cNvPr id="47147" name="Rectangle 112"/>
                <p:cNvSpPr>
                  <a:spLocks noChangeArrowheads="1"/>
                </p:cNvSpPr>
                <p:nvPr/>
              </p:nvSpPr>
              <p:spPr bwMode="auto">
                <a:xfrm>
                  <a:off x="2444" y="4433"/>
                  <a:ext cx="1222" cy="403"/>
                </a:xfrm>
                <a:prstGeom prst="rect">
                  <a:avLst/>
                </a:prstGeom>
                <a:noFill/>
                <a:ln w="7">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grpSp>
        <p:sp>
          <p:nvSpPr>
            <p:cNvPr id="47109" name="Rectangle 113"/>
            <p:cNvSpPr>
              <a:spLocks noChangeArrowheads="1"/>
            </p:cNvSpPr>
            <p:nvPr/>
          </p:nvSpPr>
          <p:spPr bwMode="auto">
            <a:xfrm>
              <a:off x="-3" y="-3"/>
              <a:ext cx="3672" cy="4842"/>
            </a:xfrm>
            <a:prstGeom prst="rect">
              <a:avLst/>
            </a:prstGeom>
            <a:noFill/>
            <a:ln w="9525">
              <a:solidFill>
                <a:srgbClr val="A0A0A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grpSp>
    </p:spTree>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anose="02010609060101010101" pitchFamily="49" charset="-122"/>
              </a:rPr>
              <a:t>5</a:t>
            </a:r>
            <a:r>
              <a:rPr lang="zh-CN" altLang="en-US" smtClean="0">
                <a:latin typeface="黑体" panose="02010609060101010101" pitchFamily="49" charset="-122"/>
              </a:rPr>
              <a:t>、</a:t>
            </a:r>
            <a:r>
              <a:rPr lang="en-US" altLang="zh-CN" smtClean="0">
                <a:latin typeface="黑体" panose="02010609060101010101" pitchFamily="49" charset="-122"/>
              </a:rPr>
              <a:t>RISC</a:t>
            </a:r>
            <a:r>
              <a:rPr lang="zh-CN" altLang="en-US" smtClean="0">
                <a:latin typeface="黑体" panose="02010609060101010101" pitchFamily="49" charset="-122"/>
              </a:rPr>
              <a:t>结构采用的基本技术</a:t>
            </a:r>
            <a:r>
              <a:rPr lang="zh-CN" altLang="en-US" smtClean="0"/>
              <a:t> </a:t>
            </a:r>
          </a:p>
        </p:txBody>
      </p:sp>
      <p:sp>
        <p:nvSpPr>
          <p:cNvPr id="145411" name="Rectangle 3"/>
          <p:cNvSpPr>
            <a:spLocks noGrp="1" noChangeArrowheads="1"/>
          </p:cNvSpPr>
          <p:nvPr>
            <p:ph idx="1"/>
          </p:nvPr>
        </p:nvSpPr>
        <p:spPr bwMode="auto">
          <a:xfrm>
            <a:off x="838200" y="2017713"/>
            <a:ext cx="8116888" cy="411480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latin typeface="Times New Roman" panose="02020603050405020304" pitchFamily="18" charset="0"/>
              </a:rPr>
              <a:t>遵循按</a:t>
            </a:r>
            <a:r>
              <a:rPr lang="en-US" altLang="zh-CN" b="1" smtClean="0"/>
              <a:t>RISC</a:t>
            </a:r>
            <a:r>
              <a:rPr lang="zh-CN" altLang="en-US" b="1" smtClean="0">
                <a:latin typeface="Times New Roman" panose="02020603050405020304" pitchFamily="18" charset="0"/>
              </a:rPr>
              <a:t>机器一般原则设计的技术</a:t>
            </a:r>
          </a:p>
          <a:p>
            <a:r>
              <a:rPr lang="zh-CN" altLang="en-US" b="1" smtClean="0">
                <a:latin typeface="Times New Roman" panose="02020603050405020304" pitchFamily="18" charset="0"/>
              </a:rPr>
              <a:t>在逻辑上采用硬联实现和微程序固件实现相结合的技术</a:t>
            </a:r>
          </a:p>
          <a:p>
            <a:r>
              <a:rPr lang="zh-CN" altLang="en-US" b="1" smtClean="0">
                <a:latin typeface="Times New Roman" panose="02020603050405020304" pitchFamily="18" charset="0"/>
              </a:rPr>
              <a:t>在</a:t>
            </a:r>
            <a:r>
              <a:rPr lang="en-US" altLang="zh-CN" b="1" smtClean="0"/>
              <a:t>CPU</a:t>
            </a:r>
            <a:r>
              <a:rPr lang="zh-CN" altLang="en-US" b="1" smtClean="0">
                <a:latin typeface="Times New Roman" panose="02020603050405020304" pitchFamily="18" charset="0"/>
              </a:rPr>
              <a:t>中设置数量较大的寄存器组，并采用重叠寄存器窗口的技术</a:t>
            </a:r>
          </a:p>
          <a:p>
            <a:r>
              <a:rPr lang="zh-CN" altLang="en-US" b="1" smtClean="0">
                <a:latin typeface="Times New Roman" panose="02020603050405020304" pitchFamily="18" charset="0"/>
              </a:rPr>
              <a:t>指令的执行采用流水和延迟转移技术</a:t>
            </a:r>
          </a:p>
          <a:p>
            <a:r>
              <a:rPr lang="zh-CN" altLang="en-US" b="1" smtClean="0">
                <a:latin typeface="Times New Roman" panose="02020603050405020304" pitchFamily="18" charset="0"/>
              </a:rPr>
              <a:t>采用认真设计和优化编译系统设计的技术</a:t>
            </a:r>
            <a:endParaRPr lang="zh-CN" altLang="en-US" b="1"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45411">
                                            <p:bg/>
                                          </p:spTgt>
                                        </p:tgtEl>
                                        <p:attrNameLst>
                                          <p:attrName>style.visibility</p:attrName>
                                        </p:attrNameLst>
                                      </p:cBhvr>
                                      <p:to>
                                        <p:strVal val="visible"/>
                                      </p:to>
                                    </p:set>
                                    <p:anim calcmode="lin" valueType="num">
                                      <p:cBhvr additive="base">
                                        <p:cTn id="7" dur="500" fill="hold"/>
                                        <p:tgtEl>
                                          <p:spTgt spid="145411">
                                            <p:bg/>
                                          </p:spTgt>
                                        </p:tgtEl>
                                        <p:attrNameLst>
                                          <p:attrName>ppt_x</p:attrName>
                                        </p:attrNameLst>
                                      </p:cBhvr>
                                      <p:tavLst>
                                        <p:tav tm="0">
                                          <p:val>
                                            <p:strVal val="#ppt_x"/>
                                          </p:val>
                                        </p:tav>
                                        <p:tav tm="100000">
                                          <p:val>
                                            <p:strVal val="#ppt_x"/>
                                          </p:val>
                                        </p:tav>
                                      </p:tavLst>
                                    </p:anim>
                                    <p:anim calcmode="lin" valueType="num">
                                      <p:cBhvr additive="base">
                                        <p:cTn id="8" dur="500" fill="hold"/>
                                        <p:tgtEl>
                                          <p:spTgt spid="145411">
                                            <p:bg/>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45411">
                                            <p:txEl>
                                              <p:pRg st="0" end="0"/>
                                            </p:txEl>
                                          </p:spTgt>
                                        </p:tgtEl>
                                        <p:attrNameLst>
                                          <p:attrName>style.visibility</p:attrName>
                                        </p:attrNameLst>
                                      </p:cBhvr>
                                      <p:to>
                                        <p:strVal val="visible"/>
                                      </p:to>
                                    </p:set>
                                    <p:anim calcmode="lin" valueType="num">
                                      <p:cBhvr additive="base">
                                        <p:cTn id="13" dur="500" fill="hold"/>
                                        <p:tgtEl>
                                          <p:spTgt spid="145411">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4541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45411">
                                            <p:txEl>
                                              <p:pRg st="1" end="1"/>
                                            </p:txEl>
                                          </p:spTgt>
                                        </p:tgtEl>
                                        <p:attrNameLst>
                                          <p:attrName>style.visibility</p:attrName>
                                        </p:attrNameLst>
                                      </p:cBhvr>
                                      <p:to>
                                        <p:strVal val="visible"/>
                                      </p:to>
                                    </p:set>
                                    <p:anim calcmode="lin" valueType="num">
                                      <p:cBhvr additive="base">
                                        <p:cTn id="19" dur="500" fill="hold"/>
                                        <p:tgtEl>
                                          <p:spTgt spid="145411">
                                            <p:txEl>
                                              <p:pRg st="1" end="1"/>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4541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45411">
                                            <p:txEl>
                                              <p:pRg st="2" end="2"/>
                                            </p:txEl>
                                          </p:spTgt>
                                        </p:tgtEl>
                                        <p:attrNameLst>
                                          <p:attrName>style.visibility</p:attrName>
                                        </p:attrNameLst>
                                      </p:cBhvr>
                                      <p:to>
                                        <p:strVal val="visible"/>
                                      </p:to>
                                    </p:set>
                                    <p:anim calcmode="lin" valueType="num">
                                      <p:cBhvr additive="base">
                                        <p:cTn id="25" dur="500" fill="hold"/>
                                        <p:tgtEl>
                                          <p:spTgt spid="145411">
                                            <p:txEl>
                                              <p:pRg st="2" end="2"/>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4541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45411">
                                            <p:txEl>
                                              <p:pRg st="3" end="3"/>
                                            </p:txEl>
                                          </p:spTgt>
                                        </p:tgtEl>
                                        <p:attrNameLst>
                                          <p:attrName>style.visibility</p:attrName>
                                        </p:attrNameLst>
                                      </p:cBhvr>
                                      <p:to>
                                        <p:strVal val="visible"/>
                                      </p:to>
                                    </p:set>
                                    <p:anim calcmode="lin" valueType="num">
                                      <p:cBhvr additive="base">
                                        <p:cTn id="31" dur="500" fill="hold"/>
                                        <p:tgtEl>
                                          <p:spTgt spid="145411">
                                            <p:txEl>
                                              <p:pRg st="3" end="3"/>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145411">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145411">
                                            <p:txEl>
                                              <p:pRg st="4" end="4"/>
                                            </p:txEl>
                                          </p:spTgt>
                                        </p:tgtEl>
                                        <p:attrNameLst>
                                          <p:attrName>style.visibility</p:attrName>
                                        </p:attrNameLst>
                                      </p:cBhvr>
                                      <p:to>
                                        <p:strVal val="visible"/>
                                      </p:to>
                                    </p:set>
                                    <p:anim calcmode="lin" valueType="num">
                                      <p:cBhvr additive="base">
                                        <p:cTn id="37" dur="500" fill="hold"/>
                                        <p:tgtEl>
                                          <p:spTgt spid="145411">
                                            <p:txEl>
                                              <p:pRg st="4" end="4"/>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14541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411" grpId="0" build="p"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2"/>
          <p:cNvSpPr>
            <a:spLocks noGrp="1"/>
          </p:cNvSpPr>
          <p:nvPr>
            <p:ph type="title"/>
          </p:nvPr>
        </p:nvSpPr>
        <p:spPr>
          <a:noFill/>
          <a:ln>
            <a:noFill/>
          </a:ln>
        </p:spPr>
        <p:txBody>
          <a:bodyPr anchor="t"/>
          <a:lstStyle/>
          <a:p>
            <a:pPr eaLnBrk="1" hangingPunct="1"/>
            <a:r>
              <a:rPr lang="zh-CN" altLang="en-US" sz="4800" b="1" dirty="0">
                <a:solidFill>
                  <a:srgbClr val="0000FF"/>
                </a:solidFill>
              </a:rPr>
              <a:t>寻址方式</a:t>
            </a:r>
            <a:r>
              <a:rPr lang="zh-CN" altLang="en-US" sz="4800" dirty="0">
                <a:solidFill>
                  <a:srgbClr val="0000FF"/>
                </a:solidFill>
              </a:rPr>
              <a:t>的种类</a:t>
            </a:r>
          </a:p>
        </p:txBody>
      </p:sp>
      <p:sp>
        <p:nvSpPr>
          <p:cNvPr id="204803" name="Rectangle 3"/>
          <p:cNvSpPr>
            <a:spLocks noGrp="1"/>
          </p:cNvSpPr>
          <p:nvPr>
            <p:ph idx="1"/>
          </p:nvPr>
        </p:nvSpPr>
        <p:spPr>
          <a:xfrm>
            <a:off x="1182688" y="2017713"/>
            <a:ext cx="7772400" cy="4435475"/>
          </a:xfrm>
          <a:noFill/>
          <a:ln>
            <a:noFill/>
          </a:ln>
        </p:spPr>
        <p:txBody>
          <a:bodyPr anchor="t"/>
          <a:lstStyle/>
          <a:p>
            <a:pPr eaLnBrk="1" hangingPunct="1"/>
            <a:r>
              <a:rPr lang="zh-CN" altLang="en-US" sz="2400" b="1" dirty="0">
                <a:latin typeface="Times New Roman" panose="02020603050405020304" pitchFamily="18" charset="0"/>
              </a:rPr>
              <a:t>寄存器寻址</a:t>
            </a:r>
          </a:p>
          <a:p>
            <a:pPr lvl="1" eaLnBrk="1" hangingPunct="1"/>
            <a:r>
              <a:rPr lang="en-US" altLang="zh-CN" sz="2400" b="1" dirty="0">
                <a:latin typeface="Times New Roman" panose="02020603050405020304" pitchFamily="18" charset="0"/>
              </a:rPr>
              <a:t>ADD R4,R3                       R4&lt;-R4+R3</a:t>
            </a:r>
          </a:p>
          <a:p>
            <a:pPr eaLnBrk="1" hangingPunct="1"/>
            <a:r>
              <a:rPr lang="zh-CN" altLang="en-US" sz="2400" b="1" dirty="0">
                <a:latin typeface="Times New Roman" panose="02020603050405020304" pitchFamily="18" charset="0"/>
              </a:rPr>
              <a:t>立即寻址</a:t>
            </a:r>
          </a:p>
          <a:p>
            <a:pPr lvl="1" eaLnBrk="1" hangingPunct="1"/>
            <a:r>
              <a:rPr lang="en-US" altLang="zh-CN" sz="2400" b="1" dirty="0">
                <a:latin typeface="Times New Roman" panose="02020603050405020304" pitchFamily="18" charset="0"/>
              </a:rPr>
              <a:t>ADD R4,#3                         R4&lt;-R4+3</a:t>
            </a:r>
          </a:p>
          <a:p>
            <a:pPr eaLnBrk="1" hangingPunct="1"/>
            <a:r>
              <a:rPr lang="zh-CN" altLang="en-US" sz="2400" b="1" dirty="0">
                <a:latin typeface="Times New Roman" panose="02020603050405020304" pitchFamily="18" charset="0"/>
              </a:rPr>
              <a:t>直接寻址</a:t>
            </a:r>
          </a:p>
          <a:p>
            <a:pPr lvl="1" eaLnBrk="1" hangingPunct="1"/>
            <a:r>
              <a:rPr lang="en-US" altLang="zh-CN" sz="2400" b="1" dirty="0">
                <a:latin typeface="Times New Roman" panose="02020603050405020304" pitchFamily="18" charset="0"/>
              </a:rPr>
              <a:t>ADD R1,(2000)                  R1&lt;-R1+M[2000]</a:t>
            </a:r>
          </a:p>
          <a:p>
            <a:pPr eaLnBrk="1" hangingPunct="1"/>
            <a:r>
              <a:rPr lang="zh-CN" altLang="en-US" sz="2400" b="1" dirty="0">
                <a:latin typeface="Times New Roman" panose="02020603050405020304" pitchFamily="18" charset="0"/>
              </a:rPr>
              <a:t>间接寻址</a:t>
            </a:r>
          </a:p>
          <a:p>
            <a:pPr lvl="1" eaLnBrk="1" hangingPunct="1"/>
            <a:r>
              <a:rPr lang="en-US" altLang="zh-CN" sz="2400" b="1" dirty="0">
                <a:latin typeface="Times New Roman" panose="02020603050405020304" pitchFamily="18" charset="0"/>
              </a:rPr>
              <a:t>ADD R4,(R1)                     R4&lt;-R4+M[R1]</a:t>
            </a:r>
          </a:p>
          <a:p>
            <a:pPr eaLnBrk="1" hangingPunct="1"/>
            <a:r>
              <a:rPr lang="zh-CN" altLang="en-US" sz="2400" b="1" dirty="0">
                <a:latin typeface="Times New Roman" panose="02020603050405020304" pitchFamily="18" charset="0"/>
              </a:rPr>
              <a:t>相对寻址</a:t>
            </a:r>
          </a:p>
          <a:p>
            <a:pPr lvl="1" eaLnBrk="1" hangingPunct="1"/>
            <a:r>
              <a:rPr lang="en-US" altLang="zh-CN" sz="2400" b="1" dirty="0">
                <a:latin typeface="Times New Roman" panose="02020603050405020304" pitchFamily="18" charset="0"/>
              </a:rPr>
              <a:t>ADD R4,100(R1)               R4&lt;-R4+M[100+R1]</a:t>
            </a:r>
          </a:p>
        </p:txBody>
      </p:sp>
    </p:spTree>
    <p:extLst>
      <p:ext uri="{BB962C8B-B14F-4D97-AF65-F5344CB8AC3E}">
        <p14:creationId xmlns:p14="http://schemas.microsoft.com/office/powerpoint/2010/main" val="221605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4803">
                                            <p:txEl>
                                              <p:pRg st="0" end="0"/>
                                            </p:txEl>
                                          </p:spTgt>
                                        </p:tgtEl>
                                        <p:attrNameLst>
                                          <p:attrName>style.visibility</p:attrName>
                                        </p:attrNameLst>
                                      </p:cBhvr>
                                      <p:to>
                                        <p:strVal val="visible"/>
                                      </p:to>
                                    </p:set>
                                    <p:anim calcmode="lin" valueType="num">
                                      <p:cBhvr additive="base">
                                        <p:cTn id="7" dur="500" fill="hold"/>
                                        <p:tgtEl>
                                          <p:spTgt spid="2048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480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4803">
                                            <p:txEl>
                                              <p:pRg st="1" end="1"/>
                                            </p:txEl>
                                          </p:spTgt>
                                        </p:tgtEl>
                                        <p:attrNameLst>
                                          <p:attrName>style.visibility</p:attrName>
                                        </p:attrNameLst>
                                      </p:cBhvr>
                                      <p:to>
                                        <p:strVal val="visible"/>
                                      </p:to>
                                    </p:set>
                                    <p:anim calcmode="lin" valueType="num">
                                      <p:cBhvr additive="base">
                                        <p:cTn id="11" dur="500" fill="hold"/>
                                        <p:tgtEl>
                                          <p:spTgt spid="20480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48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4803">
                                            <p:txEl>
                                              <p:pRg st="2" end="2"/>
                                            </p:txEl>
                                          </p:spTgt>
                                        </p:tgtEl>
                                        <p:attrNameLst>
                                          <p:attrName>style.visibility</p:attrName>
                                        </p:attrNameLst>
                                      </p:cBhvr>
                                      <p:to>
                                        <p:strVal val="visible"/>
                                      </p:to>
                                    </p:set>
                                    <p:anim calcmode="lin" valueType="num">
                                      <p:cBhvr additive="base">
                                        <p:cTn id="17" dur="500" fill="hold"/>
                                        <p:tgtEl>
                                          <p:spTgt spid="204803">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4803">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4803">
                                            <p:txEl>
                                              <p:pRg st="3" end="3"/>
                                            </p:txEl>
                                          </p:spTgt>
                                        </p:tgtEl>
                                        <p:attrNameLst>
                                          <p:attrName>style.visibility</p:attrName>
                                        </p:attrNameLst>
                                      </p:cBhvr>
                                      <p:to>
                                        <p:strVal val="visible"/>
                                      </p:to>
                                    </p:set>
                                    <p:anim calcmode="lin" valueType="num">
                                      <p:cBhvr additive="base">
                                        <p:cTn id="21" dur="500" fill="hold"/>
                                        <p:tgtEl>
                                          <p:spTgt spid="204803">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480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4803">
                                            <p:txEl>
                                              <p:pRg st="4" end="4"/>
                                            </p:txEl>
                                          </p:spTgt>
                                        </p:tgtEl>
                                        <p:attrNameLst>
                                          <p:attrName>style.visibility</p:attrName>
                                        </p:attrNameLst>
                                      </p:cBhvr>
                                      <p:to>
                                        <p:strVal val="visible"/>
                                      </p:to>
                                    </p:set>
                                    <p:anim calcmode="lin" valueType="num">
                                      <p:cBhvr additive="base">
                                        <p:cTn id="27" dur="500" fill="hold"/>
                                        <p:tgtEl>
                                          <p:spTgt spid="204803">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4803">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4803">
                                            <p:txEl>
                                              <p:pRg st="5" end="5"/>
                                            </p:txEl>
                                          </p:spTgt>
                                        </p:tgtEl>
                                        <p:attrNameLst>
                                          <p:attrName>style.visibility</p:attrName>
                                        </p:attrNameLst>
                                      </p:cBhvr>
                                      <p:to>
                                        <p:strVal val="visible"/>
                                      </p:to>
                                    </p:set>
                                    <p:anim calcmode="lin" valueType="num">
                                      <p:cBhvr additive="base">
                                        <p:cTn id="31" dur="500" fill="hold"/>
                                        <p:tgtEl>
                                          <p:spTgt spid="20480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480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4803">
                                            <p:txEl>
                                              <p:pRg st="6" end="6"/>
                                            </p:txEl>
                                          </p:spTgt>
                                        </p:tgtEl>
                                        <p:attrNameLst>
                                          <p:attrName>style.visibility</p:attrName>
                                        </p:attrNameLst>
                                      </p:cBhvr>
                                      <p:to>
                                        <p:strVal val="visible"/>
                                      </p:to>
                                    </p:set>
                                    <p:anim calcmode="lin" valueType="num">
                                      <p:cBhvr additive="base">
                                        <p:cTn id="37" dur="500" fill="hold"/>
                                        <p:tgtEl>
                                          <p:spTgt spid="20480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4803">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04803">
                                            <p:txEl>
                                              <p:pRg st="7" end="7"/>
                                            </p:txEl>
                                          </p:spTgt>
                                        </p:tgtEl>
                                        <p:attrNameLst>
                                          <p:attrName>style.visibility</p:attrName>
                                        </p:attrNameLst>
                                      </p:cBhvr>
                                      <p:to>
                                        <p:strVal val="visible"/>
                                      </p:to>
                                    </p:set>
                                    <p:anim calcmode="lin" valueType="num">
                                      <p:cBhvr additive="base">
                                        <p:cTn id="41" dur="500" fill="hold"/>
                                        <p:tgtEl>
                                          <p:spTgt spid="204803">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480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grpId="0" nodeType="clickEffect">
                                  <p:stCondLst>
                                    <p:cond delay="0"/>
                                  </p:stCondLst>
                                  <p:childTnLst>
                                    <p:set>
                                      <p:cBhvr>
                                        <p:cTn id="46" dur="1" fill="hold">
                                          <p:stCondLst>
                                            <p:cond delay="0"/>
                                          </p:stCondLst>
                                        </p:cTn>
                                        <p:tgtEl>
                                          <p:spTgt spid="204803">
                                            <p:txEl>
                                              <p:pRg st="8" end="8"/>
                                            </p:txEl>
                                          </p:spTgt>
                                        </p:tgtEl>
                                        <p:attrNameLst>
                                          <p:attrName>style.visibility</p:attrName>
                                        </p:attrNameLst>
                                      </p:cBhvr>
                                      <p:to>
                                        <p:strVal val="visible"/>
                                      </p:to>
                                    </p:set>
                                    <p:anim calcmode="lin" valueType="num">
                                      <p:cBhvr additive="base">
                                        <p:cTn id="47" dur="500" fill="hold"/>
                                        <p:tgtEl>
                                          <p:spTgt spid="204803">
                                            <p:txEl>
                                              <p:pRg st="8" end="8"/>
                                            </p:txEl>
                                          </p:spTgt>
                                        </p:tgtEl>
                                        <p:attrNameLst>
                                          <p:attrName>ppt_x</p:attrName>
                                        </p:attrNameLst>
                                      </p:cBhvr>
                                      <p:tavLst>
                                        <p:tav tm="0">
                                          <p:val>
                                            <p:strVal val="#ppt_x"/>
                                          </p:val>
                                        </p:tav>
                                        <p:tav tm="100000">
                                          <p:val>
                                            <p:strVal val="#ppt_x"/>
                                          </p:val>
                                        </p:tav>
                                      </p:tavLst>
                                    </p:anim>
                                    <p:anim calcmode="lin" valueType="num">
                                      <p:cBhvr additive="base">
                                        <p:cTn id="48" dur="500" fill="hold"/>
                                        <p:tgtEl>
                                          <p:spTgt spid="204803">
                                            <p:txEl>
                                              <p:pRg st="8" end="8"/>
                                            </p:txEl>
                                          </p:spTgt>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204803">
                                            <p:txEl>
                                              <p:pRg st="9" end="9"/>
                                            </p:txEl>
                                          </p:spTgt>
                                        </p:tgtEl>
                                        <p:attrNameLst>
                                          <p:attrName>style.visibility</p:attrName>
                                        </p:attrNameLst>
                                      </p:cBhvr>
                                      <p:to>
                                        <p:strVal val="visible"/>
                                      </p:to>
                                    </p:set>
                                    <p:anim calcmode="lin" valueType="num">
                                      <p:cBhvr additive="base">
                                        <p:cTn id="51" dur="500" fill="hold"/>
                                        <p:tgtEl>
                                          <p:spTgt spid="204803">
                                            <p:txEl>
                                              <p:pRg st="9" end="9"/>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204803">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mtClean="0"/>
              <a:t>重叠寄存器窗口技术</a:t>
            </a:r>
          </a:p>
        </p:txBody>
      </p:sp>
      <p:sp>
        <p:nvSpPr>
          <p:cNvPr id="49155"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2800" b="1" smtClean="0">
                <a:solidFill>
                  <a:srgbClr val="CC3300"/>
                </a:solidFill>
                <a:latin typeface="楷体_GB2312" pitchFamily="49" charset="-122"/>
              </a:rPr>
              <a:t>目标：</a:t>
            </a:r>
            <a:r>
              <a:rPr lang="zh-CN" altLang="en-US" sz="2800" b="1" smtClean="0">
                <a:latin typeface="楷体_GB2312" pitchFamily="49" charset="-122"/>
              </a:rPr>
              <a:t>缩短</a:t>
            </a:r>
            <a:r>
              <a:rPr lang="en-US" altLang="zh-CN" sz="2800" b="1" smtClean="0"/>
              <a:t>CALL</a:t>
            </a:r>
            <a:r>
              <a:rPr lang="zh-CN" altLang="en-US" sz="2800" b="1" smtClean="0"/>
              <a:t>、</a:t>
            </a:r>
            <a:r>
              <a:rPr lang="en-US" altLang="zh-CN" sz="2800" b="1" smtClean="0"/>
              <a:t>RETURN</a:t>
            </a:r>
            <a:r>
              <a:rPr lang="zh-CN" altLang="en-US" sz="2800" b="1" smtClean="0">
                <a:latin typeface="楷体_GB2312" pitchFamily="49" charset="-122"/>
              </a:rPr>
              <a:t>操作时间</a:t>
            </a:r>
          </a:p>
          <a:p>
            <a:endParaRPr lang="zh-CN" altLang="en-US" sz="2800" b="1" smtClean="0">
              <a:latin typeface="楷体_GB2312" pitchFamily="49" charset="-122"/>
            </a:endParaRPr>
          </a:p>
          <a:p>
            <a:r>
              <a:rPr lang="zh-CN" altLang="en-US" sz="2800" b="1" smtClean="0">
                <a:solidFill>
                  <a:srgbClr val="CC3300"/>
                </a:solidFill>
                <a:latin typeface="楷体_GB2312" pitchFamily="49" charset="-122"/>
              </a:rPr>
              <a:t>方法：</a:t>
            </a:r>
            <a:r>
              <a:rPr lang="zh-CN" altLang="en-US" sz="2800" b="1" smtClean="0">
                <a:latin typeface="楷体_GB2312" pitchFamily="49" charset="-122"/>
              </a:rPr>
              <a:t>将设置的大量的寄存器，分成多个组和全局区；每个组中分高、本地、低三个区；相邻组的高、低区重叠，加速参数与结果的传递。</a:t>
            </a:r>
          </a:p>
          <a:p>
            <a:endParaRPr lang="zh-CN" altLang="en-US" sz="2800" b="1" smtClean="0">
              <a:latin typeface="楷体_GB2312" pitchFamily="49" charset="-122"/>
            </a:endParaRPr>
          </a:p>
          <a:p>
            <a:r>
              <a:rPr lang="zh-CN" altLang="en-US" sz="2800" b="1" smtClean="0">
                <a:solidFill>
                  <a:srgbClr val="CC3300"/>
                </a:solidFill>
                <a:latin typeface="楷体_GB2312" pitchFamily="49" charset="-122"/>
              </a:rPr>
              <a:t>结果：</a:t>
            </a:r>
            <a:r>
              <a:rPr lang="zh-CN" altLang="en-US" sz="2800" b="1" smtClean="0">
                <a:latin typeface="楷体_GB2312" pitchFamily="49" charset="-122"/>
              </a:rPr>
              <a:t>节省了保存现场和恢复现场等辅助时间。</a:t>
            </a:r>
          </a:p>
        </p:txBody>
      </p:sp>
    </p:spTree>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178" name="Group 2"/>
          <p:cNvGrpSpPr>
            <a:grpSpLocks/>
          </p:cNvGrpSpPr>
          <p:nvPr/>
        </p:nvGrpSpPr>
        <p:grpSpPr bwMode="auto">
          <a:xfrm>
            <a:off x="669925" y="1066800"/>
            <a:ext cx="8474075" cy="5240338"/>
            <a:chOff x="326" y="288"/>
            <a:chExt cx="5338" cy="3931"/>
          </a:xfrm>
        </p:grpSpPr>
        <p:sp>
          <p:nvSpPr>
            <p:cNvPr id="50179" name="Rectangle 3"/>
            <p:cNvSpPr>
              <a:spLocks noChangeArrowheads="1"/>
            </p:cNvSpPr>
            <p:nvPr/>
          </p:nvSpPr>
          <p:spPr bwMode="auto">
            <a:xfrm>
              <a:off x="576" y="480"/>
              <a:ext cx="720"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0" name="Rectangle 4"/>
            <p:cNvSpPr>
              <a:spLocks noChangeArrowheads="1"/>
            </p:cNvSpPr>
            <p:nvPr/>
          </p:nvSpPr>
          <p:spPr bwMode="auto">
            <a:xfrm>
              <a:off x="576" y="816"/>
              <a:ext cx="720"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1" name="Rectangle 5"/>
            <p:cNvSpPr>
              <a:spLocks noChangeArrowheads="1"/>
            </p:cNvSpPr>
            <p:nvPr/>
          </p:nvSpPr>
          <p:spPr bwMode="auto">
            <a:xfrm>
              <a:off x="576" y="1296"/>
              <a:ext cx="720"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2" name="Rectangle 6"/>
            <p:cNvSpPr>
              <a:spLocks noChangeArrowheads="1"/>
            </p:cNvSpPr>
            <p:nvPr/>
          </p:nvSpPr>
          <p:spPr bwMode="auto">
            <a:xfrm>
              <a:off x="576" y="3264"/>
              <a:ext cx="720" cy="52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3" name="Rectangle 7"/>
            <p:cNvSpPr>
              <a:spLocks noChangeArrowheads="1"/>
            </p:cNvSpPr>
            <p:nvPr/>
          </p:nvSpPr>
          <p:spPr bwMode="auto">
            <a:xfrm>
              <a:off x="4416" y="480"/>
              <a:ext cx="528"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4" name="Rectangle 8"/>
            <p:cNvSpPr>
              <a:spLocks noChangeArrowheads="1"/>
            </p:cNvSpPr>
            <p:nvPr/>
          </p:nvSpPr>
          <p:spPr bwMode="auto">
            <a:xfrm>
              <a:off x="4416" y="816"/>
              <a:ext cx="528"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5" name="Rectangle 9"/>
            <p:cNvSpPr>
              <a:spLocks noChangeArrowheads="1"/>
            </p:cNvSpPr>
            <p:nvPr/>
          </p:nvSpPr>
          <p:spPr bwMode="auto">
            <a:xfrm>
              <a:off x="4416" y="2112"/>
              <a:ext cx="528" cy="33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6" name="Rectangle 10"/>
            <p:cNvSpPr>
              <a:spLocks noChangeArrowheads="1"/>
            </p:cNvSpPr>
            <p:nvPr/>
          </p:nvSpPr>
          <p:spPr bwMode="auto">
            <a:xfrm>
              <a:off x="4416" y="1296"/>
              <a:ext cx="528" cy="336"/>
            </a:xfrm>
            <a:prstGeom prst="rect">
              <a:avLst/>
            </a:prstGeom>
            <a:solidFill>
              <a:schemeClr val="accent1"/>
            </a:solidFill>
            <a:ln w="9525">
              <a:solidFill>
                <a:schemeClr val="tx1"/>
              </a:solidFill>
              <a:miter lim="800000"/>
              <a:headEnd/>
              <a:tailEnd/>
            </a:ln>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7" name="Rectangle 11"/>
            <p:cNvSpPr>
              <a:spLocks noChangeArrowheads="1"/>
            </p:cNvSpPr>
            <p:nvPr/>
          </p:nvSpPr>
          <p:spPr bwMode="auto">
            <a:xfrm>
              <a:off x="3360" y="2131"/>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88" name="Text Box 12"/>
            <p:cNvSpPr txBox="1">
              <a:spLocks noChangeArrowheads="1"/>
            </p:cNvSpPr>
            <p:nvPr/>
          </p:nvSpPr>
          <p:spPr bwMode="auto">
            <a:xfrm>
              <a:off x="3350" y="2102"/>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R31C</a:t>
              </a:r>
            </a:p>
          </p:txBody>
        </p:sp>
        <p:sp>
          <p:nvSpPr>
            <p:cNvPr id="50189" name="Text Box 13"/>
            <p:cNvSpPr txBox="1">
              <a:spLocks noChangeArrowheads="1"/>
            </p:cNvSpPr>
            <p:nvPr/>
          </p:nvSpPr>
          <p:spPr bwMode="auto">
            <a:xfrm>
              <a:off x="3378" y="2217"/>
              <a:ext cx="2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190" name="Text Box 14"/>
            <p:cNvSpPr txBox="1">
              <a:spLocks noChangeArrowheads="1"/>
            </p:cNvSpPr>
            <p:nvPr/>
          </p:nvSpPr>
          <p:spPr bwMode="auto">
            <a:xfrm>
              <a:off x="3360" y="2323"/>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R26C</a:t>
              </a:r>
            </a:p>
          </p:txBody>
        </p:sp>
        <p:sp>
          <p:nvSpPr>
            <p:cNvPr id="50191" name="Rectangle 15"/>
            <p:cNvSpPr>
              <a:spLocks noChangeArrowheads="1"/>
            </p:cNvSpPr>
            <p:nvPr/>
          </p:nvSpPr>
          <p:spPr bwMode="auto">
            <a:xfrm>
              <a:off x="3360" y="2467"/>
              <a:ext cx="624" cy="4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92" name="Text Box 16"/>
            <p:cNvSpPr txBox="1">
              <a:spLocks noChangeArrowheads="1"/>
            </p:cNvSpPr>
            <p:nvPr/>
          </p:nvSpPr>
          <p:spPr bwMode="auto">
            <a:xfrm>
              <a:off x="3350" y="2467"/>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R25C</a:t>
              </a:r>
            </a:p>
          </p:txBody>
        </p:sp>
        <p:sp>
          <p:nvSpPr>
            <p:cNvPr id="50193" name="Text Box 17"/>
            <p:cNvSpPr txBox="1">
              <a:spLocks noChangeArrowheads="1"/>
            </p:cNvSpPr>
            <p:nvPr/>
          </p:nvSpPr>
          <p:spPr bwMode="auto">
            <a:xfrm>
              <a:off x="3378" y="2630"/>
              <a:ext cx="2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194" name="Text Box 18"/>
            <p:cNvSpPr txBox="1">
              <a:spLocks noChangeArrowheads="1"/>
            </p:cNvSpPr>
            <p:nvPr/>
          </p:nvSpPr>
          <p:spPr bwMode="auto">
            <a:xfrm>
              <a:off x="3360" y="2755"/>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R16C</a:t>
              </a:r>
            </a:p>
          </p:txBody>
        </p:sp>
        <p:sp>
          <p:nvSpPr>
            <p:cNvPr id="50195" name="Text Box 19"/>
            <p:cNvSpPr txBox="1">
              <a:spLocks noChangeArrowheads="1"/>
            </p:cNvSpPr>
            <p:nvPr/>
          </p:nvSpPr>
          <p:spPr bwMode="auto">
            <a:xfrm>
              <a:off x="3740" y="2179"/>
              <a:ext cx="2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600" b="1"/>
                <a:t>高</a:t>
              </a:r>
            </a:p>
          </p:txBody>
        </p:sp>
        <p:sp>
          <p:nvSpPr>
            <p:cNvPr id="50196" name="Text Box 20"/>
            <p:cNvSpPr txBox="1">
              <a:spLocks noChangeArrowheads="1"/>
            </p:cNvSpPr>
            <p:nvPr/>
          </p:nvSpPr>
          <p:spPr bwMode="auto">
            <a:xfrm>
              <a:off x="3724" y="2601"/>
              <a:ext cx="26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a:t>
              </a:r>
            </a:p>
          </p:txBody>
        </p:sp>
        <p:sp>
          <p:nvSpPr>
            <p:cNvPr id="50197" name="Rectangle 21"/>
            <p:cNvSpPr>
              <a:spLocks noChangeArrowheads="1"/>
            </p:cNvSpPr>
            <p:nvPr/>
          </p:nvSpPr>
          <p:spPr bwMode="auto">
            <a:xfrm>
              <a:off x="3360" y="2928"/>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198" name="Text Box 22"/>
            <p:cNvSpPr txBox="1">
              <a:spLocks noChangeArrowheads="1"/>
            </p:cNvSpPr>
            <p:nvPr/>
          </p:nvSpPr>
          <p:spPr bwMode="auto">
            <a:xfrm>
              <a:off x="3350" y="2919"/>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R15C</a:t>
              </a:r>
            </a:p>
          </p:txBody>
        </p:sp>
        <p:sp>
          <p:nvSpPr>
            <p:cNvPr id="50199" name="Text Box 23"/>
            <p:cNvSpPr txBox="1">
              <a:spLocks noChangeArrowheads="1"/>
            </p:cNvSpPr>
            <p:nvPr/>
          </p:nvSpPr>
          <p:spPr bwMode="auto">
            <a:xfrm>
              <a:off x="3378" y="3033"/>
              <a:ext cx="27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00" name="Text Box 24"/>
            <p:cNvSpPr txBox="1">
              <a:spLocks noChangeArrowheads="1"/>
            </p:cNvSpPr>
            <p:nvPr/>
          </p:nvSpPr>
          <p:spPr bwMode="auto">
            <a:xfrm>
              <a:off x="3360" y="3120"/>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R10C</a:t>
              </a:r>
            </a:p>
          </p:txBody>
        </p:sp>
        <p:sp>
          <p:nvSpPr>
            <p:cNvPr id="50201" name="Text Box 25"/>
            <p:cNvSpPr txBox="1">
              <a:spLocks noChangeArrowheads="1"/>
            </p:cNvSpPr>
            <p:nvPr/>
          </p:nvSpPr>
          <p:spPr bwMode="auto">
            <a:xfrm>
              <a:off x="3724" y="2995"/>
              <a:ext cx="26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低</a:t>
              </a:r>
            </a:p>
          </p:txBody>
        </p:sp>
        <p:sp>
          <p:nvSpPr>
            <p:cNvPr id="50202" name="Text Box 26"/>
            <p:cNvSpPr txBox="1">
              <a:spLocks noChangeArrowheads="1"/>
            </p:cNvSpPr>
            <p:nvPr/>
          </p:nvSpPr>
          <p:spPr bwMode="auto">
            <a:xfrm>
              <a:off x="3408" y="1919"/>
              <a:ext cx="50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过程</a:t>
              </a:r>
              <a:r>
                <a:rPr lang="en-US" altLang="zh-CN" sz="1800" b="1"/>
                <a:t>C</a:t>
              </a:r>
            </a:p>
          </p:txBody>
        </p:sp>
        <p:sp>
          <p:nvSpPr>
            <p:cNvPr id="50203" name="Rectangle 27"/>
            <p:cNvSpPr>
              <a:spLocks noChangeArrowheads="1"/>
            </p:cNvSpPr>
            <p:nvPr/>
          </p:nvSpPr>
          <p:spPr bwMode="auto">
            <a:xfrm>
              <a:off x="1728" y="499"/>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04" name="Text Box 28"/>
            <p:cNvSpPr txBox="1">
              <a:spLocks noChangeArrowheads="1"/>
            </p:cNvSpPr>
            <p:nvPr/>
          </p:nvSpPr>
          <p:spPr bwMode="auto">
            <a:xfrm>
              <a:off x="1718" y="470"/>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R31A</a:t>
              </a:r>
            </a:p>
          </p:txBody>
        </p:sp>
        <p:sp>
          <p:nvSpPr>
            <p:cNvPr id="50205" name="Text Box 29"/>
            <p:cNvSpPr txBox="1">
              <a:spLocks noChangeArrowheads="1"/>
            </p:cNvSpPr>
            <p:nvPr/>
          </p:nvSpPr>
          <p:spPr bwMode="auto">
            <a:xfrm>
              <a:off x="1746" y="585"/>
              <a:ext cx="27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06" name="Text Box 30"/>
            <p:cNvSpPr txBox="1">
              <a:spLocks noChangeArrowheads="1"/>
            </p:cNvSpPr>
            <p:nvPr/>
          </p:nvSpPr>
          <p:spPr bwMode="auto">
            <a:xfrm>
              <a:off x="1728" y="691"/>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R26A</a:t>
              </a:r>
            </a:p>
          </p:txBody>
        </p:sp>
        <p:sp>
          <p:nvSpPr>
            <p:cNvPr id="50207" name="Rectangle 31"/>
            <p:cNvSpPr>
              <a:spLocks noChangeArrowheads="1"/>
            </p:cNvSpPr>
            <p:nvPr/>
          </p:nvSpPr>
          <p:spPr bwMode="auto">
            <a:xfrm>
              <a:off x="1728" y="835"/>
              <a:ext cx="624" cy="4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08" name="Text Box 32"/>
            <p:cNvSpPr txBox="1">
              <a:spLocks noChangeArrowheads="1"/>
            </p:cNvSpPr>
            <p:nvPr/>
          </p:nvSpPr>
          <p:spPr bwMode="auto">
            <a:xfrm>
              <a:off x="1718" y="835"/>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R25A</a:t>
              </a:r>
            </a:p>
          </p:txBody>
        </p:sp>
        <p:sp>
          <p:nvSpPr>
            <p:cNvPr id="50209" name="Text Box 33"/>
            <p:cNvSpPr txBox="1">
              <a:spLocks noChangeArrowheads="1"/>
            </p:cNvSpPr>
            <p:nvPr/>
          </p:nvSpPr>
          <p:spPr bwMode="auto">
            <a:xfrm>
              <a:off x="1746" y="998"/>
              <a:ext cx="27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10" name="Text Box 34"/>
            <p:cNvSpPr txBox="1">
              <a:spLocks noChangeArrowheads="1"/>
            </p:cNvSpPr>
            <p:nvPr/>
          </p:nvSpPr>
          <p:spPr bwMode="auto">
            <a:xfrm>
              <a:off x="1728" y="1123"/>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R16A</a:t>
              </a:r>
            </a:p>
          </p:txBody>
        </p:sp>
        <p:sp>
          <p:nvSpPr>
            <p:cNvPr id="50211" name="Text Box 35"/>
            <p:cNvSpPr txBox="1">
              <a:spLocks noChangeArrowheads="1"/>
            </p:cNvSpPr>
            <p:nvPr/>
          </p:nvSpPr>
          <p:spPr bwMode="auto">
            <a:xfrm>
              <a:off x="2108" y="546"/>
              <a:ext cx="2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600" b="1"/>
                <a:t>高</a:t>
              </a:r>
            </a:p>
          </p:txBody>
        </p:sp>
        <p:sp>
          <p:nvSpPr>
            <p:cNvPr id="50212" name="Text Box 36"/>
            <p:cNvSpPr txBox="1">
              <a:spLocks noChangeArrowheads="1"/>
            </p:cNvSpPr>
            <p:nvPr/>
          </p:nvSpPr>
          <p:spPr bwMode="auto">
            <a:xfrm>
              <a:off x="2092" y="969"/>
              <a:ext cx="26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a:t>
              </a:r>
            </a:p>
          </p:txBody>
        </p:sp>
        <p:sp>
          <p:nvSpPr>
            <p:cNvPr id="50213" name="Rectangle 37"/>
            <p:cNvSpPr>
              <a:spLocks noChangeArrowheads="1"/>
            </p:cNvSpPr>
            <p:nvPr/>
          </p:nvSpPr>
          <p:spPr bwMode="auto">
            <a:xfrm>
              <a:off x="1728" y="1296"/>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14" name="Text Box 38"/>
            <p:cNvSpPr txBox="1">
              <a:spLocks noChangeArrowheads="1"/>
            </p:cNvSpPr>
            <p:nvPr/>
          </p:nvSpPr>
          <p:spPr bwMode="auto">
            <a:xfrm>
              <a:off x="1718" y="1286"/>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R15A</a:t>
              </a:r>
            </a:p>
          </p:txBody>
        </p:sp>
        <p:sp>
          <p:nvSpPr>
            <p:cNvPr id="50215" name="Text Box 39"/>
            <p:cNvSpPr txBox="1">
              <a:spLocks noChangeArrowheads="1"/>
            </p:cNvSpPr>
            <p:nvPr/>
          </p:nvSpPr>
          <p:spPr bwMode="auto">
            <a:xfrm>
              <a:off x="1746" y="1401"/>
              <a:ext cx="2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16" name="Text Box 40"/>
            <p:cNvSpPr txBox="1">
              <a:spLocks noChangeArrowheads="1"/>
            </p:cNvSpPr>
            <p:nvPr/>
          </p:nvSpPr>
          <p:spPr bwMode="auto">
            <a:xfrm>
              <a:off x="1728" y="1488"/>
              <a:ext cx="350"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R10A</a:t>
              </a:r>
            </a:p>
          </p:txBody>
        </p:sp>
        <p:sp>
          <p:nvSpPr>
            <p:cNvPr id="50217" name="Text Box 41"/>
            <p:cNvSpPr txBox="1">
              <a:spLocks noChangeArrowheads="1"/>
            </p:cNvSpPr>
            <p:nvPr/>
          </p:nvSpPr>
          <p:spPr bwMode="auto">
            <a:xfrm>
              <a:off x="2092" y="1363"/>
              <a:ext cx="26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低</a:t>
              </a:r>
            </a:p>
          </p:txBody>
        </p:sp>
        <p:sp>
          <p:nvSpPr>
            <p:cNvPr id="50218" name="Text Box 42"/>
            <p:cNvSpPr txBox="1">
              <a:spLocks noChangeArrowheads="1"/>
            </p:cNvSpPr>
            <p:nvPr/>
          </p:nvSpPr>
          <p:spPr bwMode="auto">
            <a:xfrm>
              <a:off x="1776" y="288"/>
              <a:ext cx="50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过程</a:t>
              </a:r>
              <a:r>
                <a:rPr lang="en-US" altLang="zh-CN" sz="1800" b="1"/>
                <a:t>A</a:t>
              </a:r>
            </a:p>
          </p:txBody>
        </p:sp>
        <p:sp>
          <p:nvSpPr>
            <p:cNvPr id="50219" name="Rectangle 43"/>
            <p:cNvSpPr>
              <a:spLocks noChangeArrowheads="1"/>
            </p:cNvSpPr>
            <p:nvPr/>
          </p:nvSpPr>
          <p:spPr bwMode="auto">
            <a:xfrm>
              <a:off x="2554" y="1315"/>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20" name="Text Box 44"/>
            <p:cNvSpPr txBox="1">
              <a:spLocks noChangeArrowheads="1"/>
            </p:cNvSpPr>
            <p:nvPr/>
          </p:nvSpPr>
          <p:spPr bwMode="auto">
            <a:xfrm>
              <a:off x="2544" y="1286"/>
              <a:ext cx="34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R31B</a:t>
              </a:r>
            </a:p>
          </p:txBody>
        </p:sp>
        <p:sp>
          <p:nvSpPr>
            <p:cNvPr id="50221" name="Text Box 45"/>
            <p:cNvSpPr txBox="1">
              <a:spLocks noChangeArrowheads="1"/>
            </p:cNvSpPr>
            <p:nvPr/>
          </p:nvSpPr>
          <p:spPr bwMode="auto">
            <a:xfrm>
              <a:off x="2572" y="1401"/>
              <a:ext cx="2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22" name="Text Box 46"/>
            <p:cNvSpPr txBox="1">
              <a:spLocks noChangeArrowheads="1"/>
            </p:cNvSpPr>
            <p:nvPr/>
          </p:nvSpPr>
          <p:spPr bwMode="auto">
            <a:xfrm>
              <a:off x="2554" y="1507"/>
              <a:ext cx="34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R26B</a:t>
              </a:r>
            </a:p>
          </p:txBody>
        </p:sp>
        <p:sp>
          <p:nvSpPr>
            <p:cNvPr id="50223" name="Rectangle 47"/>
            <p:cNvSpPr>
              <a:spLocks noChangeArrowheads="1"/>
            </p:cNvSpPr>
            <p:nvPr/>
          </p:nvSpPr>
          <p:spPr bwMode="auto">
            <a:xfrm>
              <a:off x="2554" y="1651"/>
              <a:ext cx="624" cy="46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24" name="Text Box 48"/>
            <p:cNvSpPr txBox="1">
              <a:spLocks noChangeArrowheads="1"/>
            </p:cNvSpPr>
            <p:nvPr/>
          </p:nvSpPr>
          <p:spPr bwMode="auto">
            <a:xfrm>
              <a:off x="2544" y="1652"/>
              <a:ext cx="34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R25B</a:t>
              </a:r>
            </a:p>
          </p:txBody>
        </p:sp>
        <p:sp>
          <p:nvSpPr>
            <p:cNvPr id="50225" name="Text Box 49"/>
            <p:cNvSpPr txBox="1">
              <a:spLocks noChangeArrowheads="1"/>
            </p:cNvSpPr>
            <p:nvPr/>
          </p:nvSpPr>
          <p:spPr bwMode="auto">
            <a:xfrm>
              <a:off x="2572" y="1813"/>
              <a:ext cx="2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26" name="Text Box 50"/>
            <p:cNvSpPr txBox="1">
              <a:spLocks noChangeArrowheads="1"/>
            </p:cNvSpPr>
            <p:nvPr/>
          </p:nvSpPr>
          <p:spPr bwMode="auto">
            <a:xfrm>
              <a:off x="2554" y="1939"/>
              <a:ext cx="34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R16B</a:t>
              </a:r>
            </a:p>
          </p:txBody>
        </p:sp>
        <p:sp>
          <p:nvSpPr>
            <p:cNvPr id="50227" name="Text Box 51"/>
            <p:cNvSpPr txBox="1">
              <a:spLocks noChangeArrowheads="1"/>
            </p:cNvSpPr>
            <p:nvPr/>
          </p:nvSpPr>
          <p:spPr bwMode="auto">
            <a:xfrm>
              <a:off x="2934" y="1363"/>
              <a:ext cx="244" cy="2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600" b="1"/>
                <a:t>高</a:t>
              </a:r>
            </a:p>
          </p:txBody>
        </p:sp>
        <p:sp>
          <p:nvSpPr>
            <p:cNvPr id="50228" name="Text Box 52"/>
            <p:cNvSpPr txBox="1">
              <a:spLocks noChangeArrowheads="1"/>
            </p:cNvSpPr>
            <p:nvPr/>
          </p:nvSpPr>
          <p:spPr bwMode="auto">
            <a:xfrm>
              <a:off x="2918" y="1785"/>
              <a:ext cx="26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a:t>
              </a:r>
            </a:p>
          </p:txBody>
        </p:sp>
        <p:sp>
          <p:nvSpPr>
            <p:cNvPr id="50229" name="Rectangle 53"/>
            <p:cNvSpPr>
              <a:spLocks noChangeArrowheads="1"/>
            </p:cNvSpPr>
            <p:nvPr/>
          </p:nvSpPr>
          <p:spPr bwMode="auto">
            <a:xfrm>
              <a:off x="2554" y="2112"/>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30" name="Text Box 54"/>
            <p:cNvSpPr txBox="1">
              <a:spLocks noChangeArrowheads="1"/>
            </p:cNvSpPr>
            <p:nvPr/>
          </p:nvSpPr>
          <p:spPr bwMode="auto">
            <a:xfrm>
              <a:off x="2544" y="2102"/>
              <a:ext cx="34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R15B</a:t>
              </a:r>
            </a:p>
          </p:txBody>
        </p:sp>
        <p:sp>
          <p:nvSpPr>
            <p:cNvPr id="50231" name="Text Box 55"/>
            <p:cNvSpPr txBox="1">
              <a:spLocks noChangeArrowheads="1"/>
            </p:cNvSpPr>
            <p:nvPr/>
          </p:nvSpPr>
          <p:spPr bwMode="auto">
            <a:xfrm>
              <a:off x="2572" y="2217"/>
              <a:ext cx="270" cy="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32" name="Text Box 56"/>
            <p:cNvSpPr txBox="1">
              <a:spLocks noChangeArrowheads="1"/>
            </p:cNvSpPr>
            <p:nvPr/>
          </p:nvSpPr>
          <p:spPr bwMode="auto">
            <a:xfrm>
              <a:off x="2554" y="2304"/>
              <a:ext cx="345"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R10B</a:t>
              </a:r>
            </a:p>
          </p:txBody>
        </p:sp>
        <p:sp>
          <p:nvSpPr>
            <p:cNvPr id="50233" name="Text Box 57"/>
            <p:cNvSpPr txBox="1">
              <a:spLocks noChangeArrowheads="1"/>
            </p:cNvSpPr>
            <p:nvPr/>
          </p:nvSpPr>
          <p:spPr bwMode="auto">
            <a:xfrm>
              <a:off x="2918" y="2179"/>
              <a:ext cx="26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低</a:t>
              </a:r>
            </a:p>
          </p:txBody>
        </p:sp>
        <p:sp>
          <p:nvSpPr>
            <p:cNvPr id="50234" name="Text Box 58"/>
            <p:cNvSpPr txBox="1">
              <a:spLocks noChangeArrowheads="1"/>
            </p:cNvSpPr>
            <p:nvPr/>
          </p:nvSpPr>
          <p:spPr bwMode="auto">
            <a:xfrm>
              <a:off x="2602" y="1104"/>
              <a:ext cx="50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过程</a:t>
              </a:r>
              <a:r>
                <a:rPr lang="en-US" altLang="zh-CN" sz="1800" b="1"/>
                <a:t>B</a:t>
              </a:r>
            </a:p>
          </p:txBody>
        </p:sp>
        <p:sp>
          <p:nvSpPr>
            <p:cNvPr id="50235" name="Rectangle 59"/>
            <p:cNvSpPr>
              <a:spLocks noChangeArrowheads="1"/>
            </p:cNvSpPr>
            <p:nvPr/>
          </p:nvSpPr>
          <p:spPr bwMode="auto">
            <a:xfrm>
              <a:off x="4416" y="1632"/>
              <a:ext cx="528"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36" name="Rectangle 60"/>
            <p:cNvSpPr>
              <a:spLocks noChangeArrowheads="1"/>
            </p:cNvSpPr>
            <p:nvPr/>
          </p:nvSpPr>
          <p:spPr bwMode="auto">
            <a:xfrm>
              <a:off x="4416" y="2448"/>
              <a:ext cx="528"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37" name="Rectangle 61"/>
            <p:cNvSpPr>
              <a:spLocks noChangeArrowheads="1"/>
            </p:cNvSpPr>
            <p:nvPr/>
          </p:nvSpPr>
          <p:spPr bwMode="auto">
            <a:xfrm>
              <a:off x="4416" y="2928"/>
              <a:ext cx="528"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38" name="Rectangle 62"/>
            <p:cNvSpPr>
              <a:spLocks noChangeArrowheads="1"/>
            </p:cNvSpPr>
            <p:nvPr/>
          </p:nvSpPr>
          <p:spPr bwMode="auto">
            <a:xfrm>
              <a:off x="576" y="1632"/>
              <a:ext cx="720"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39" name="Rectangle 63"/>
            <p:cNvSpPr>
              <a:spLocks noChangeArrowheads="1"/>
            </p:cNvSpPr>
            <p:nvPr/>
          </p:nvSpPr>
          <p:spPr bwMode="auto">
            <a:xfrm>
              <a:off x="576" y="2112"/>
              <a:ext cx="720"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40" name="Rectangle 64"/>
            <p:cNvSpPr>
              <a:spLocks noChangeArrowheads="1"/>
            </p:cNvSpPr>
            <p:nvPr/>
          </p:nvSpPr>
          <p:spPr bwMode="auto">
            <a:xfrm>
              <a:off x="576" y="2448"/>
              <a:ext cx="720" cy="48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41" name="Rectangle 65"/>
            <p:cNvSpPr>
              <a:spLocks noChangeArrowheads="1"/>
            </p:cNvSpPr>
            <p:nvPr/>
          </p:nvSpPr>
          <p:spPr bwMode="auto">
            <a:xfrm>
              <a:off x="576" y="2928"/>
              <a:ext cx="720"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42" name="Rectangle 66"/>
            <p:cNvSpPr>
              <a:spLocks noChangeArrowheads="1"/>
            </p:cNvSpPr>
            <p:nvPr/>
          </p:nvSpPr>
          <p:spPr bwMode="auto">
            <a:xfrm>
              <a:off x="576" y="3792"/>
              <a:ext cx="720"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43" name="AutoShape 67"/>
            <p:cNvSpPr>
              <a:spLocks/>
            </p:cNvSpPr>
            <p:nvPr/>
          </p:nvSpPr>
          <p:spPr bwMode="auto">
            <a:xfrm>
              <a:off x="1632" y="528"/>
              <a:ext cx="48" cy="1104"/>
            </a:xfrm>
            <a:prstGeom prst="leftBrace">
              <a:avLst>
                <a:gd name="adj1" fmla="val 191134"/>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44" name="Line 68"/>
            <p:cNvSpPr>
              <a:spLocks noChangeShapeType="1"/>
            </p:cNvSpPr>
            <p:nvPr/>
          </p:nvSpPr>
          <p:spPr bwMode="auto">
            <a:xfrm>
              <a:off x="4416" y="3264"/>
              <a:ext cx="0"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5" name="Line 69"/>
            <p:cNvSpPr>
              <a:spLocks noChangeShapeType="1"/>
            </p:cNvSpPr>
            <p:nvPr/>
          </p:nvSpPr>
          <p:spPr bwMode="auto">
            <a:xfrm>
              <a:off x="4944" y="3264"/>
              <a:ext cx="0"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46" name="Freeform 70"/>
            <p:cNvSpPr>
              <a:spLocks noChangeArrowheads="1"/>
            </p:cNvSpPr>
            <p:nvPr/>
          </p:nvSpPr>
          <p:spPr bwMode="auto">
            <a:xfrm>
              <a:off x="4416" y="3352"/>
              <a:ext cx="528" cy="104"/>
            </a:xfrm>
            <a:custGeom>
              <a:avLst/>
              <a:gdLst>
                <a:gd name="T0" fmla="*/ 528 w 528"/>
                <a:gd name="T1" fmla="*/ 8 h 104"/>
                <a:gd name="T2" fmla="*/ 432 w 528"/>
                <a:gd name="T3" fmla="*/ 56 h 104"/>
                <a:gd name="T4" fmla="*/ 144 w 528"/>
                <a:gd name="T5" fmla="*/ 8 h 104"/>
                <a:gd name="T6" fmla="*/ 0 w 528"/>
                <a:gd name="T7" fmla="*/ 104 h 1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28" h="104">
                  <a:moveTo>
                    <a:pt x="528" y="8"/>
                  </a:moveTo>
                  <a:cubicBezTo>
                    <a:pt x="512" y="32"/>
                    <a:pt x="496" y="56"/>
                    <a:pt x="432" y="56"/>
                  </a:cubicBezTo>
                  <a:cubicBezTo>
                    <a:pt x="368" y="56"/>
                    <a:pt x="216" y="0"/>
                    <a:pt x="144" y="8"/>
                  </a:cubicBezTo>
                  <a:cubicBezTo>
                    <a:pt x="72" y="16"/>
                    <a:pt x="24" y="88"/>
                    <a:pt x="0" y="104"/>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47" name="Freeform 71"/>
            <p:cNvSpPr>
              <a:spLocks noChangeArrowheads="1"/>
            </p:cNvSpPr>
            <p:nvPr/>
          </p:nvSpPr>
          <p:spPr bwMode="auto">
            <a:xfrm>
              <a:off x="576" y="3488"/>
              <a:ext cx="720" cy="160"/>
            </a:xfrm>
            <a:custGeom>
              <a:avLst/>
              <a:gdLst>
                <a:gd name="T0" fmla="*/ 0 w 720"/>
                <a:gd name="T1" fmla="*/ 160 h 160"/>
                <a:gd name="T2" fmla="*/ 192 w 720"/>
                <a:gd name="T3" fmla="*/ 16 h 160"/>
                <a:gd name="T4" fmla="*/ 576 w 720"/>
                <a:gd name="T5" fmla="*/ 64 h 160"/>
                <a:gd name="T6" fmla="*/ 720 w 720"/>
                <a:gd name="T7" fmla="*/ 16 h 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160">
                  <a:moveTo>
                    <a:pt x="0" y="160"/>
                  </a:moveTo>
                  <a:cubicBezTo>
                    <a:pt x="48" y="96"/>
                    <a:pt x="96" y="32"/>
                    <a:pt x="192" y="16"/>
                  </a:cubicBezTo>
                  <a:cubicBezTo>
                    <a:pt x="288" y="0"/>
                    <a:pt x="488" y="64"/>
                    <a:pt x="576" y="64"/>
                  </a:cubicBezTo>
                  <a:cubicBezTo>
                    <a:pt x="664" y="64"/>
                    <a:pt x="696" y="24"/>
                    <a:pt x="720" y="1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48" name="Freeform 72"/>
            <p:cNvSpPr>
              <a:spLocks noChangeArrowheads="1"/>
            </p:cNvSpPr>
            <p:nvPr/>
          </p:nvSpPr>
          <p:spPr bwMode="auto">
            <a:xfrm>
              <a:off x="576" y="3536"/>
              <a:ext cx="720" cy="160"/>
            </a:xfrm>
            <a:custGeom>
              <a:avLst/>
              <a:gdLst>
                <a:gd name="T0" fmla="*/ 0 w 720"/>
                <a:gd name="T1" fmla="*/ 160 h 160"/>
                <a:gd name="T2" fmla="*/ 192 w 720"/>
                <a:gd name="T3" fmla="*/ 16 h 160"/>
                <a:gd name="T4" fmla="*/ 576 w 720"/>
                <a:gd name="T5" fmla="*/ 64 h 160"/>
                <a:gd name="T6" fmla="*/ 720 w 720"/>
                <a:gd name="T7" fmla="*/ 16 h 1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20" h="160">
                  <a:moveTo>
                    <a:pt x="0" y="160"/>
                  </a:moveTo>
                  <a:cubicBezTo>
                    <a:pt x="48" y="96"/>
                    <a:pt x="96" y="32"/>
                    <a:pt x="192" y="16"/>
                  </a:cubicBezTo>
                  <a:cubicBezTo>
                    <a:pt x="288" y="0"/>
                    <a:pt x="488" y="64"/>
                    <a:pt x="576" y="64"/>
                  </a:cubicBezTo>
                  <a:cubicBezTo>
                    <a:pt x="664" y="64"/>
                    <a:pt x="696" y="24"/>
                    <a:pt x="720" y="16"/>
                  </a:cubicBezTo>
                </a:path>
              </a:pathLst>
            </a:cu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0249" name="Text Box 73"/>
            <p:cNvSpPr txBox="1">
              <a:spLocks noChangeArrowheads="1"/>
            </p:cNvSpPr>
            <p:nvPr/>
          </p:nvSpPr>
          <p:spPr bwMode="auto">
            <a:xfrm>
              <a:off x="452" y="3990"/>
              <a:ext cx="17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0</a:t>
              </a:r>
            </a:p>
          </p:txBody>
        </p:sp>
        <p:sp>
          <p:nvSpPr>
            <p:cNvPr id="50250" name="Text Box 74"/>
            <p:cNvSpPr txBox="1">
              <a:spLocks noChangeArrowheads="1"/>
            </p:cNvSpPr>
            <p:nvPr/>
          </p:nvSpPr>
          <p:spPr bwMode="auto">
            <a:xfrm>
              <a:off x="452" y="3647"/>
              <a:ext cx="172"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9</a:t>
              </a:r>
            </a:p>
          </p:txBody>
        </p:sp>
        <p:sp>
          <p:nvSpPr>
            <p:cNvPr id="50251" name="Text Box 75"/>
            <p:cNvSpPr txBox="1">
              <a:spLocks noChangeArrowheads="1"/>
            </p:cNvSpPr>
            <p:nvPr/>
          </p:nvSpPr>
          <p:spPr bwMode="auto">
            <a:xfrm>
              <a:off x="396" y="3120"/>
              <a:ext cx="22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84</a:t>
              </a:r>
            </a:p>
          </p:txBody>
        </p:sp>
        <p:sp>
          <p:nvSpPr>
            <p:cNvPr id="50252" name="Text Box 76"/>
            <p:cNvSpPr txBox="1">
              <a:spLocks noChangeArrowheads="1"/>
            </p:cNvSpPr>
            <p:nvPr/>
          </p:nvSpPr>
          <p:spPr bwMode="auto">
            <a:xfrm>
              <a:off x="396" y="2886"/>
              <a:ext cx="22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89</a:t>
              </a:r>
            </a:p>
          </p:txBody>
        </p:sp>
        <p:sp>
          <p:nvSpPr>
            <p:cNvPr id="50253" name="Text Box 77"/>
            <p:cNvSpPr txBox="1">
              <a:spLocks noChangeArrowheads="1"/>
            </p:cNvSpPr>
            <p:nvPr/>
          </p:nvSpPr>
          <p:spPr bwMode="auto">
            <a:xfrm>
              <a:off x="396" y="2784"/>
              <a:ext cx="22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90</a:t>
              </a:r>
            </a:p>
          </p:txBody>
        </p:sp>
        <p:sp>
          <p:nvSpPr>
            <p:cNvPr id="50254" name="Text Box 78"/>
            <p:cNvSpPr txBox="1">
              <a:spLocks noChangeArrowheads="1"/>
            </p:cNvSpPr>
            <p:nvPr/>
          </p:nvSpPr>
          <p:spPr bwMode="auto">
            <a:xfrm>
              <a:off x="384" y="2399"/>
              <a:ext cx="228"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99</a:t>
              </a:r>
            </a:p>
          </p:txBody>
        </p:sp>
        <p:sp>
          <p:nvSpPr>
            <p:cNvPr id="50255" name="Text Box 79"/>
            <p:cNvSpPr txBox="1">
              <a:spLocks noChangeArrowheads="1"/>
            </p:cNvSpPr>
            <p:nvPr/>
          </p:nvSpPr>
          <p:spPr bwMode="auto">
            <a:xfrm>
              <a:off x="326" y="2304"/>
              <a:ext cx="2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100</a:t>
              </a:r>
            </a:p>
          </p:txBody>
        </p:sp>
        <p:sp>
          <p:nvSpPr>
            <p:cNvPr id="50256" name="Text Box 80"/>
            <p:cNvSpPr txBox="1">
              <a:spLocks noChangeArrowheads="1"/>
            </p:cNvSpPr>
            <p:nvPr/>
          </p:nvSpPr>
          <p:spPr bwMode="auto">
            <a:xfrm>
              <a:off x="326" y="2071"/>
              <a:ext cx="28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105</a:t>
              </a:r>
            </a:p>
          </p:txBody>
        </p:sp>
        <p:sp>
          <p:nvSpPr>
            <p:cNvPr id="50257" name="Text Box 81"/>
            <p:cNvSpPr txBox="1">
              <a:spLocks noChangeArrowheads="1"/>
            </p:cNvSpPr>
            <p:nvPr/>
          </p:nvSpPr>
          <p:spPr bwMode="auto">
            <a:xfrm>
              <a:off x="340" y="1968"/>
              <a:ext cx="2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106</a:t>
              </a:r>
            </a:p>
          </p:txBody>
        </p:sp>
        <p:sp>
          <p:nvSpPr>
            <p:cNvPr id="50258" name="Text Box 82"/>
            <p:cNvSpPr txBox="1">
              <a:spLocks noChangeArrowheads="1"/>
            </p:cNvSpPr>
            <p:nvPr/>
          </p:nvSpPr>
          <p:spPr bwMode="auto">
            <a:xfrm>
              <a:off x="336" y="1591"/>
              <a:ext cx="28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115</a:t>
              </a:r>
            </a:p>
          </p:txBody>
        </p:sp>
        <p:sp>
          <p:nvSpPr>
            <p:cNvPr id="50259" name="Text Box 83"/>
            <p:cNvSpPr txBox="1">
              <a:spLocks noChangeArrowheads="1"/>
            </p:cNvSpPr>
            <p:nvPr/>
          </p:nvSpPr>
          <p:spPr bwMode="auto">
            <a:xfrm>
              <a:off x="336" y="1488"/>
              <a:ext cx="2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116</a:t>
              </a:r>
            </a:p>
          </p:txBody>
        </p:sp>
        <p:sp>
          <p:nvSpPr>
            <p:cNvPr id="50260" name="Text Box 84"/>
            <p:cNvSpPr txBox="1">
              <a:spLocks noChangeArrowheads="1"/>
            </p:cNvSpPr>
            <p:nvPr/>
          </p:nvSpPr>
          <p:spPr bwMode="auto">
            <a:xfrm>
              <a:off x="340" y="1248"/>
              <a:ext cx="28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121</a:t>
              </a:r>
            </a:p>
          </p:txBody>
        </p:sp>
        <p:sp>
          <p:nvSpPr>
            <p:cNvPr id="50261" name="Text Box 85"/>
            <p:cNvSpPr txBox="1">
              <a:spLocks noChangeArrowheads="1"/>
            </p:cNvSpPr>
            <p:nvPr/>
          </p:nvSpPr>
          <p:spPr bwMode="auto">
            <a:xfrm>
              <a:off x="340" y="1153"/>
              <a:ext cx="284"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122</a:t>
              </a:r>
            </a:p>
          </p:txBody>
        </p:sp>
        <p:sp>
          <p:nvSpPr>
            <p:cNvPr id="50262" name="Text Box 86"/>
            <p:cNvSpPr txBox="1">
              <a:spLocks noChangeArrowheads="1"/>
            </p:cNvSpPr>
            <p:nvPr/>
          </p:nvSpPr>
          <p:spPr bwMode="auto">
            <a:xfrm>
              <a:off x="340" y="768"/>
              <a:ext cx="2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131</a:t>
              </a:r>
            </a:p>
          </p:txBody>
        </p:sp>
        <p:sp>
          <p:nvSpPr>
            <p:cNvPr id="50263" name="Text Box 87"/>
            <p:cNvSpPr txBox="1">
              <a:spLocks noChangeArrowheads="1"/>
            </p:cNvSpPr>
            <p:nvPr/>
          </p:nvSpPr>
          <p:spPr bwMode="auto">
            <a:xfrm>
              <a:off x="340" y="671"/>
              <a:ext cx="2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132</a:t>
              </a:r>
            </a:p>
          </p:txBody>
        </p:sp>
        <p:sp>
          <p:nvSpPr>
            <p:cNvPr id="50264" name="Text Box 88"/>
            <p:cNvSpPr txBox="1">
              <a:spLocks noChangeArrowheads="1"/>
            </p:cNvSpPr>
            <p:nvPr/>
          </p:nvSpPr>
          <p:spPr bwMode="auto">
            <a:xfrm>
              <a:off x="340" y="432"/>
              <a:ext cx="284" cy="2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400" b="1"/>
                <a:t>137</a:t>
              </a:r>
            </a:p>
          </p:txBody>
        </p:sp>
        <p:sp>
          <p:nvSpPr>
            <p:cNvPr id="50265" name="Rectangle 89"/>
            <p:cNvSpPr>
              <a:spLocks noChangeArrowheads="1"/>
            </p:cNvSpPr>
            <p:nvPr/>
          </p:nvSpPr>
          <p:spPr bwMode="auto">
            <a:xfrm>
              <a:off x="1738" y="3802"/>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66" name="Text Box 90"/>
            <p:cNvSpPr txBox="1">
              <a:spLocks noChangeArrowheads="1"/>
            </p:cNvSpPr>
            <p:nvPr/>
          </p:nvSpPr>
          <p:spPr bwMode="auto">
            <a:xfrm>
              <a:off x="1728" y="3791"/>
              <a:ext cx="30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R9A</a:t>
              </a:r>
            </a:p>
          </p:txBody>
        </p:sp>
        <p:sp>
          <p:nvSpPr>
            <p:cNvPr id="50267" name="Text Box 91"/>
            <p:cNvSpPr txBox="1">
              <a:spLocks noChangeArrowheads="1"/>
            </p:cNvSpPr>
            <p:nvPr/>
          </p:nvSpPr>
          <p:spPr bwMode="auto">
            <a:xfrm>
              <a:off x="1756" y="3907"/>
              <a:ext cx="27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68" name="Text Box 92"/>
            <p:cNvSpPr txBox="1">
              <a:spLocks noChangeArrowheads="1"/>
            </p:cNvSpPr>
            <p:nvPr/>
          </p:nvSpPr>
          <p:spPr bwMode="auto">
            <a:xfrm>
              <a:off x="1738" y="3994"/>
              <a:ext cx="30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R0A</a:t>
              </a:r>
            </a:p>
          </p:txBody>
        </p:sp>
        <p:sp>
          <p:nvSpPr>
            <p:cNvPr id="50269" name="Rectangle 93"/>
            <p:cNvSpPr>
              <a:spLocks noChangeArrowheads="1"/>
            </p:cNvSpPr>
            <p:nvPr/>
          </p:nvSpPr>
          <p:spPr bwMode="auto">
            <a:xfrm>
              <a:off x="2554" y="3802"/>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70" name="Text Box 94"/>
            <p:cNvSpPr txBox="1">
              <a:spLocks noChangeArrowheads="1"/>
            </p:cNvSpPr>
            <p:nvPr/>
          </p:nvSpPr>
          <p:spPr bwMode="auto">
            <a:xfrm>
              <a:off x="2544" y="3791"/>
              <a:ext cx="29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R9B</a:t>
              </a:r>
            </a:p>
          </p:txBody>
        </p:sp>
        <p:sp>
          <p:nvSpPr>
            <p:cNvPr id="50271" name="Text Box 95"/>
            <p:cNvSpPr txBox="1">
              <a:spLocks noChangeArrowheads="1"/>
            </p:cNvSpPr>
            <p:nvPr/>
          </p:nvSpPr>
          <p:spPr bwMode="auto">
            <a:xfrm>
              <a:off x="2572" y="3907"/>
              <a:ext cx="27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72" name="Text Box 96"/>
            <p:cNvSpPr txBox="1">
              <a:spLocks noChangeArrowheads="1"/>
            </p:cNvSpPr>
            <p:nvPr/>
          </p:nvSpPr>
          <p:spPr bwMode="auto">
            <a:xfrm>
              <a:off x="2554" y="3994"/>
              <a:ext cx="297"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R0B</a:t>
              </a:r>
            </a:p>
          </p:txBody>
        </p:sp>
        <p:sp>
          <p:nvSpPr>
            <p:cNvPr id="50273" name="Rectangle 97"/>
            <p:cNvSpPr>
              <a:spLocks noChangeArrowheads="1"/>
            </p:cNvSpPr>
            <p:nvPr/>
          </p:nvSpPr>
          <p:spPr bwMode="auto">
            <a:xfrm>
              <a:off x="3360" y="3802"/>
              <a:ext cx="624" cy="336"/>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74" name="Text Box 98"/>
            <p:cNvSpPr txBox="1">
              <a:spLocks noChangeArrowheads="1"/>
            </p:cNvSpPr>
            <p:nvPr/>
          </p:nvSpPr>
          <p:spPr bwMode="auto">
            <a:xfrm>
              <a:off x="3350" y="3791"/>
              <a:ext cx="302"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R9C</a:t>
              </a:r>
            </a:p>
          </p:txBody>
        </p:sp>
        <p:sp>
          <p:nvSpPr>
            <p:cNvPr id="50275" name="Text Box 99"/>
            <p:cNvSpPr txBox="1">
              <a:spLocks noChangeArrowheads="1"/>
            </p:cNvSpPr>
            <p:nvPr/>
          </p:nvSpPr>
          <p:spPr bwMode="auto">
            <a:xfrm>
              <a:off x="3378" y="3907"/>
              <a:ext cx="270" cy="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600" b="1"/>
                <a:t>···</a:t>
              </a:r>
            </a:p>
          </p:txBody>
        </p:sp>
        <p:sp>
          <p:nvSpPr>
            <p:cNvPr id="50276" name="Text Box 100"/>
            <p:cNvSpPr txBox="1">
              <a:spLocks noChangeArrowheads="1"/>
            </p:cNvSpPr>
            <p:nvPr/>
          </p:nvSpPr>
          <p:spPr bwMode="auto">
            <a:xfrm>
              <a:off x="3360" y="3994"/>
              <a:ext cx="30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200" b="1"/>
                <a:t>R0C</a:t>
              </a:r>
            </a:p>
          </p:txBody>
        </p:sp>
        <p:sp>
          <p:nvSpPr>
            <p:cNvPr id="50277" name="Text Box 101"/>
            <p:cNvSpPr txBox="1">
              <a:spLocks noChangeArrowheads="1"/>
            </p:cNvSpPr>
            <p:nvPr/>
          </p:nvSpPr>
          <p:spPr bwMode="auto">
            <a:xfrm>
              <a:off x="716" y="3854"/>
              <a:ext cx="40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全局</a:t>
              </a:r>
            </a:p>
          </p:txBody>
        </p:sp>
        <p:sp>
          <p:nvSpPr>
            <p:cNvPr id="50278" name="Text Box 102"/>
            <p:cNvSpPr txBox="1">
              <a:spLocks noChangeArrowheads="1"/>
            </p:cNvSpPr>
            <p:nvPr/>
          </p:nvSpPr>
          <p:spPr bwMode="auto">
            <a:xfrm>
              <a:off x="721" y="2982"/>
              <a:ext cx="36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出</a:t>
              </a:r>
              <a:r>
                <a:rPr lang="en-US" altLang="zh-CN" sz="1800" b="1"/>
                <a:t>C</a:t>
              </a:r>
            </a:p>
          </p:txBody>
        </p:sp>
        <p:sp>
          <p:nvSpPr>
            <p:cNvPr id="50279" name="Text Box 103"/>
            <p:cNvSpPr txBox="1">
              <a:spLocks noChangeArrowheads="1"/>
            </p:cNvSpPr>
            <p:nvPr/>
          </p:nvSpPr>
          <p:spPr bwMode="auto">
            <a:xfrm>
              <a:off x="576" y="2184"/>
              <a:ext cx="64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出</a:t>
              </a:r>
              <a:r>
                <a:rPr lang="en-US" altLang="zh-CN" sz="1800" b="1"/>
                <a:t>B/</a:t>
              </a:r>
              <a:r>
                <a:rPr lang="zh-CN" altLang="en-US" sz="1800" b="1"/>
                <a:t>入</a:t>
              </a:r>
              <a:r>
                <a:rPr lang="en-US" altLang="zh-CN" sz="1800" b="1"/>
                <a:t>C</a:t>
              </a:r>
            </a:p>
          </p:txBody>
        </p:sp>
        <p:sp>
          <p:nvSpPr>
            <p:cNvPr id="50280" name="Text Box 104"/>
            <p:cNvSpPr txBox="1">
              <a:spLocks noChangeArrowheads="1"/>
            </p:cNvSpPr>
            <p:nvPr/>
          </p:nvSpPr>
          <p:spPr bwMode="auto">
            <a:xfrm>
              <a:off x="576" y="1368"/>
              <a:ext cx="64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出</a:t>
              </a:r>
              <a:r>
                <a:rPr lang="en-US" altLang="zh-CN" sz="1800" b="1"/>
                <a:t>A/</a:t>
              </a:r>
              <a:r>
                <a:rPr lang="zh-CN" altLang="en-US" sz="1800" b="1"/>
                <a:t>入</a:t>
              </a:r>
              <a:r>
                <a:rPr lang="en-US" altLang="zh-CN" sz="1800" b="1"/>
                <a:t>B</a:t>
              </a:r>
            </a:p>
          </p:txBody>
        </p:sp>
        <p:sp>
          <p:nvSpPr>
            <p:cNvPr id="50281" name="Text Box 105"/>
            <p:cNvSpPr txBox="1">
              <a:spLocks noChangeArrowheads="1"/>
            </p:cNvSpPr>
            <p:nvPr/>
          </p:nvSpPr>
          <p:spPr bwMode="auto">
            <a:xfrm>
              <a:off x="720" y="533"/>
              <a:ext cx="364"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入</a:t>
              </a:r>
              <a:r>
                <a:rPr lang="en-US" altLang="zh-CN" sz="1800" b="1"/>
                <a:t>A</a:t>
              </a:r>
            </a:p>
          </p:txBody>
        </p:sp>
        <p:sp>
          <p:nvSpPr>
            <p:cNvPr id="50282" name="Text Box 106"/>
            <p:cNvSpPr txBox="1">
              <a:spLocks noChangeArrowheads="1"/>
            </p:cNvSpPr>
            <p:nvPr/>
          </p:nvSpPr>
          <p:spPr bwMode="auto">
            <a:xfrm>
              <a:off x="662" y="927"/>
              <a:ext cx="508"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局部</a:t>
              </a:r>
              <a:r>
                <a:rPr lang="en-US" altLang="zh-CN" sz="1800" b="1"/>
                <a:t>A</a:t>
              </a:r>
            </a:p>
          </p:txBody>
        </p:sp>
        <p:sp>
          <p:nvSpPr>
            <p:cNvPr id="50283" name="Text Box 107"/>
            <p:cNvSpPr txBox="1">
              <a:spLocks noChangeArrowheads="1"/>
            </p:cNvSpPr>
            <p:nvPr/>
          </p:nvSpPr>
          <p:spPr bwMode="auto">
            <a:xfrm>
              <a:off x="662" y="1781"/>
              <a:ext cx="50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局部</a:t>
              </a:r>
              <a:r>
                <a:rPr lang="en-US" altLang="zh-CN" sz="1800" b="1"/>
                <a:t>B</a:t>
              </a:r>
            </a:p>
          </p:txBody>
        </p:sp>
        <p:sp>
          <p:nvSpPr>
            <p:cNvPr id="50284" name="Text Box 108"/>
            <p:cNvSpPr txBox="1">
              <a:spLocks noChangeArrowheads="1"/>
            </p:cNvSpPr>
            <p:nvPr/>
          </p:nvSpPr>
          <p:spPr bwMode="auto">
            <a:xfrm>
              <a:off x="672" y="2597"/>
              <a:ext cx="50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局部</a:t>
              </a:r>
              <a:r>
                <a:rPr lang="en-US" altLang="zh-CN" sz="1800" b="1"/>
                <a:t>C</a:t>
              </a:r>
            </a:p>
          </p:txBody>
        </p:sp>
        <p:sp>
          <p:nvSpPr>
            <p:cNvPr id="50285" name="Text Box 109"/>
            <p:cNvSpPr txBox="1">
              <a:spLocks noChangeArrowheads="1"/>
            </p:cNvSpPr>
            <p:nvPr/>
          </p:nvSpPr>
          <p:spPr bwMode="auto">
            <a:xfrm>
              <a:off x="4436" y="3001"/>
              <a:ext cx="532"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800" b="1"/>
                <a:t>OUTC</a:t>
              </a:r>
            </a:p>
          </p:txBody>
        </p:sp>
        <p:sp>
          <p:nvSpPr>
            <p:cNvPr id="50286" name="Text Box 110"/>
            <p:cNvSpPr txBox="1">
              <a:spLocks noChangeArrowheads="1"/>
            </p:cNvSpPr>
            <p:nvPr/>
          </p:nvSpPr>
          <p:spPr bwMode="auto">
            <a:xfrm>
              <a:off x="4444" y="2597"/>
              <a:ext cx="50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局部</a:t>
              </a:r>
              <a:r>
                <a:rPr lang="en-US" altLang="zh-CN" sz="1800" b="1"/>
                <a:t>C</a:t>
              </a:r>
            </a:p>
          </p:txBody>
        </p:sp>
        <p:sp>
          <p:nvSpPr>
            <p:cNvPr id="50287" name="Text Box 111"/>
            <p:cNvSpPr txBox="1">
              <a:spLocks noChangeArrowheads="1"/>
            </p:cNvSpPr>
            <p:nvPr/>
          </p:nvSpPr>
          <p:spPr bwMode="auto">
            <a:xfrm>
              <a:off x="4444" y="1781"/>
              <a:ext cx="50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局部</a:t>
              </a:r>
              <a:r>
                <a:rPr lang="en-US" altLang="zh-CN" sz="1800" b="1"/>
                <a:t>B</a:t>
              </a:r>
            </a:p>
          </p:txBody>
        </p:sp>
        <p:sp>
          <p:nvSpPr>
            <p:cNvPr id="50288" name="Text Box 112"/>
            <p:cNvSpPr txBox="1">
              <a:spLocks noChangeArrowheads="1"/>
            </p:cNvSpPr>
            <p:nvPr/>
          </p:nvSpPr>
          <p:spPr bwMode="auto">
            <a:xfrm>
              <a:off x="4436" y="966"/>
              <a:ext cx="508"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800" b="1"/>
                <a:t>局部</a:t>
              </a:r>
              <a:r>
                <a:rPr lang="en-US" altLang="zh-CN" sz="1800" b="1"/>
                <a:t>A</a:t>
              </a:r>
            </a:p>
          </p:txBody>
        </p:sp>
        <p:sp>
          <p:nvSpPr>
            <p:cNvPr id="50289" name="Text Box 113"/>
            <p:cNvSpPr txBox="1">
              <a:spLocks noChangeArrowheads="1"/>
            </p:cNvSpPr>
            <p:nvPr/>
          </p:nvSpPr>
          <p:spPr bwMode="auto">
            <a:xfrm>
              <a:off x="4512" y="543"/>
              <a:ext cx="380"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800" b="1"/>
                <a:t>INA</a:t>
              </a:r>
            </a:p>
          </p:txBody>
        </p:sp>
        <p:sp>
          <p:nvSpPr>
            <p:cNvPr id="50290" name="Text Box 114"/>
            <p:cNvSpPr txBox="1">
              <a:spLocks noChangeArrowheads="1"/>
            </p:cNvSpPr>
            <p:nvPr/>
          </p:nvSpPr>
          <p:spPr bwMode="auto">
            <a:xfrm>
              <a:off x="4428" y="1272"/>
              <a:ext cx="532"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800" b="1"/>
                <a:t>OUTA</a:t>
              </a:r>
            </a:p>
            <a:p>
              <a:pPr eaLnBrk="1" hangingPunct="1">
                <a:buFont typeface="Arial" panose="020B0604020202020204" pitchFamily="34" charset="0"/>
                <a:buNone/>
              </a:pPr>
              <a:r>
                <a:rPr lang="en-US" altLang="zh-CN" sz="1800" b="1"/>
                <a:t>  INB</a:t>
              </a:r>
            </a:p>
          </p:txBody>
        </p:sp>
        <p:sp>
          <p:nvSpPr>
            <p:cNvPr id="50291" name="Text Box 115"/>
            <p:cNvSpPr txBox="1">
              <a:spLocks noChangeArrowheads="1"/>
            </p:cNvSpPr>
            <p:nvPr/>
          </p:nvSpPr>
          <p:spPr bwMode="auto">
            <a:xfrm>
              <a:off x="4436" y="2089"/>
              <a:ext cx="524" cy="4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en-US" altLang="zh-CN" sz="1800" b="1"/>
                <a:t>OUTB</a:t>
              </a:r>
            </a:p>
            <a:p>
              <a:pPr eaLnBrk="1" hangingPunct="1">
                <a:buFont typeface="Arial" panose="020B0604020202020204" pitchFamily="34" charset="0"/>
                <a:buNone/>
              </a:pPr>
              <a:r>
                <a:rPr lang="en-US" altLang="zh-CN" sz="1800" b="1"/>
                <a:t>  INC</a:t>
              </a:r>
            </a:p>
          </p:txBody>
        </p:sp>
        <p:sp>
          <p:nvSpPr>
            <p:cNvPr id="50292" name="Text Box 116"/>
            <p:cNvSpPr txBox="1">
              <a:spLocks noChangeArrowheads="1"/>
            </p:cNvSpPr>
            <p:nvPr/>
          </p:nvSpPr>
          <p:spPr bwMode="auto">
            <a:xfrm>
              <a:off x="5036" y="2103"/>
              <a:ext cx="628" cy="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600" b="1"/>
                <a:t>  </a:t>
              </a:r>
              <a:r>
                <a:rPr lang="en-US" altLang="zh-CN" sz="1600" b="1"/>
                <a:t>B</a:t>
              </a:r>
              <a:r>
                <a:rPr lang="zh-CN" altLang="en-US" sz="1600" b="1"/>
                <a:t>－</a:t>
              </a:r>
              <a:r>
                <a:rPr lang="en-US" altLang="zh-CN" sz="1600" b="1"/>
                <a:t>C</a:t>
              </a:r>
            </a:p>
            <a:p>
              <a:pPr eaLnBrk="1" hangingPunct="1">
                <a:buFont typeface="Arial" panose="020B0604020202020204" pitchFamily="34" charset="0"/>
                <a:buNone/>
              </a:pPr>
              <a:r>
                <a:rPr lang="zh-CN" altLang="en-US" sz="1600" b="1"/>
                <a:t>窗口重叠</a:t>
              </a:r>
            </a:p>
          </p:txBody>
        </p:sp>
        <p:sp>
          <p:nvSpPr>
            <p:cNvPr id="50293" name="AutoShape 117"/>
            <p:cNvSpPr>
              <a:spLocks/>
            </p:cNvSpPr>
            <p:nvPr/>
          </p:nvSpPr>
          <p:spPr bwMode="auto">
            <a:xfrm>
              <a:off x="4320" y="1296"/>
              <a:ext cx="96" cy="336"/>
            </a:xfrm>
            <a:prstGeom prst="leftBrace">
              <a:avLst>
                <a:gd name="adj1" fmla="val 2908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94" name="AutoShape 118"/>
            <p:cNvSpPr>
              <a:spLocks/>
            </p:cNvSpPr>
            <p:nvPr/>
          </p:nvSpPr>
          <p:spPr bwMode="auto">
            <a:xfrm rot="10675005">
              <a:off x="4944" y="2112"/>
              <a:ext cx="96" cy="336"/>
            </a:xfrm>
            <a:prstGeom prst="leftBrace">
              <a:avLst>
                <a:gd name="adj1" fmla="val 29086"/>
                <a:gd name="adj2" fmla="val 50000"/>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endParaRPr lang="zh-CN" altLang="en-US"/>
            </a:p>
          </p:txBody>
        </p:sp>
        <p:sp>
          <p:nvSpPr>
            <p:cNvPr id="50295" name="Text Box 119"/>
            <p:cNvSpPr txBox="1">
              <a:spLocks noChangeArrowheads="1"/>
            </p:cNvSpPr>
            <p:nvPr/>
          </p:nvSpPr>
          <p:spPr bwMode="auto">
            <a:xfrm>
              <a:off x="3696" y="1297"/>
              <a:ext cx="628"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buFont typeface="Arial" panose="020B0604020202020204" pitchFamily="34" charset="0"/>
                <a:buNone/>
              </a:pPr>
              <a:r>
                <a:rPr lang="zh-CN" altLang="en-US" sz="1600" b="1"/>
                <a:t>  </a:t>
              </a:r>
              <a:r>
                <a:rPr lang="en-US" altLang="zh-CN" sz="1600" b="1"/>
                <a:t>A</a:t>
              </a:r>
              <a:r>
                <a:rPr lang="zh-CN" altLang="en-US" sz="1600" b="1"/>
                <a:t>－</a:t>
              </a:r>
              <a:r>
                <a:rPr lang="en-US" altLang="zh-CN" sz="1600" b="1"/>
                <a:t>B</a:t>
              </a:r>
            </a:p>
            <a:p>
              <a:pPr eaLnBrk="1" hangingPunct="1">
                <a:buFont typeface="Arial" panose="020B0604020202020204" pitchFamily="34" charset="0"/>
                <a:buNone/>
              </a:pPr>
              <a:r>
                <a:rPr lang="zh-CN" altLang="en-US" sz="1600" b="1"/>
                <a:t>窗口重叠</a:t>
              </a:r>
            </a:p>
          </p:txBody>
        </p:sp>
      </p:grpSp>
    </p:spTree>
  </p:cSld>
  <p:clrMapOvr>
    <a:masterClrMapping/>
  </p:clrMapOvr>
  <p:transition spd="slow"/>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3600" smtClean="0"/>
              <a:t>延迟转移技术</a:t>
            </a:r>
          </a:p>
        </p:txBody>
      </p:sp>
      <p:sp>
        <p:nvSpPr>
          <p:cNvPr id="51203"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t>将转移指令与其前面的一条指令对换位置，让成功转移总是在紧跟的指令执行之后发生，从而使预取的指令不作废，节省一个机器周期。</a:t>
            </a:r>
          </a:p>
        </p:txBody>
      </p:sp>
    </p:spTree>
  </p:cSld>
  <p:clrMapOvr>
    <a:masterClrMapping/>
  </p:clrMapOvr>
  <p:transition spd="slow"/>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mtClean="0"/>
              <a:t>优化编译技术</a:t>
            </a:r>
          </a:p>
        </p:txBody>
      </p:sp>
      <p:sp>
        <p:nvSpPr>
          <p:cNvPr id="52227" name="Rectangle 3"/>
          <p:cNvSpPr>
            <a:spLocks noGrp="1" noChangeArrowheads="1"/>
          </p:cNvSpPr>
          <p:nvPr>
            <p:ph idx="1"/>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b="1" smtClean="0"/>
              <a:t>使用大量寄存器，优化寄存器的分配和使用，提高效率，减少访存次数。</a:t>
            </a:r>
          </a:p>
          <a:p>
            <a:endParaRPr lang="zh-CN" altLang="en-US" b="1" smtClean="0"/>
          </a:p>
          <a:p>
            <a:r>
              <a:rPr lang="zh-CN" altLang="en-US" b="1" smtClean="0"/>
              <a:t>减少局部变量和工作变量的中间传递。</a:t>
            </a:r>
          </a:p>
          <a:p>
            <a:endParaRPr lang="zh-CN" altLang="en-US" b="1" smtClean="0"/>
          </a:p>
          <a:p>
            <a:r>
              <a:rPr lang="zh-CN" altLang="en-US" b="1" smtClean="0"/>
              <a:t>优化调整指令的执行次序，减少机器的空等时间。</a:t>
            </a:r>
          </a:p>
        </p:txBody>
      </p:sp>
    </p:spTree>
  </p:cSld>
  <p:clrMapOvr>
    <a:masterClrMapping/>
  </p:clrMapOvr>
  <p:transition spd="slow"/>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en-US" altLang="zh-CN" smtClean="0">
                <a:latin typeface="黑体" panose="02010609060101010101" pitchFamily="49" charset="-122"/>
              </a:rPr>
              <a:t>6</a:t>
            </a:r>
            <a:r>
              <a:rPr lang="zh-CN" altLang="en-US" smtClean="0">
                <a:latin typeface="黑体" panose="02010609060101010101" pitchFamily="49" charset="-122"/>
              </a:rPr>
              <a:t>、</a:t>
            </a:r>
            <a:r>
              <a:rPr lang="en-US" altLang="zh-CN" smtClean="0">
                <a:latin typeface="黑体" panose="02010609060101010101" pitchFamily="49" charset="-122"/>
              </a:rPr>
              <a:t>RISC</a:t>
            </a:r>
            <a:r>
              <a:rPr lang="zh-CN" altLang="en-US" smtClean="0">
                <a:latin typeface="黑体" panose="02010609060101010101" pitchFamily="49" charset="-122"/>
              </a:rPr>
              <a:t>技术的发展</a:t>
            </a:r>
            <a:r>
              <a:rPr lang="zh-CN" altLang="en-US" smtClean="0"/>
              <a:t> </a:t>
            </a:r>
          </a:p>
        </p:txBody>
      </p:sp>
      <p:sp>
        <p:nvSpPr>
          <p:cNvPr id="53251" name="Rectangle 3"/>
          <p:cNvSpPr>
            <a:spLocks noGrp="1" noChangeArrowheads="1"/>
          </p:cNvSpPr>
          <p:nvPr>
            <p:ph idx="1"/>
          </p:nvPr>
        </p:nvSpPr>
        <p:spPr bwMode="auto">
          <a:xfrm>
            <a:off x="914400" y="2133600"/>
            <a:ext cx="3657600" cy="4248150"/>
          </a:xfrm>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r>
              <a:rPr lang="zh-CN" altLang="en-US" sz="2800" b="1" smtClean="0">
                <a:latin typeface="Times New Roman" panose="02020603050405020304" pitchFamily="18" charset="0"/>
              </a:rPr>
              <a:t>采用</a:t>
            </a:r>
            <a:r>
              <a:rPr lang="en-US" altLang="zh-CN" sz="2800" b="1" smtClean="0"/>
              <a:t>RISC</a:t>
            </a:r>
            <a:r>
              <a:rPr lang="zh-CN" altLang="en-US" sz="2800" b="1" smtClean="0">
                <a:latin typeface="Times New Roman" panose="02020603050405020304" pitchFamily="18" charset="0"/>
              </a:rPr>
              <a:t>后的好处</a:t>
            </a:r>
          </a:p>
          <a:p>
            <a:pPr lvl="1"/>
            <a:r>
              <a:rPr lang="zh-CN" altLang="en-US" sz="2400" b="1" smtClean="0">
                <a:latin typeface="Times New Roman" panose="02020603050405020304" pitchFamily="18" charset="0"/>
              </a:rPr>
              <a:t>简化指令系统设计</a:t>
            </a:r>
          </a:p>
          <a:p>
            <a:pPr lvl="1"/>
            <a:r>
              <a:rPr lang="zh-CN" altLang="en-US" sz="2400" b="1" smtClean="0">
                <a:latin typeface="Times New Roman" panose="02020603050405020304" pitchFamily="18" charset="0"/>
              </a:rPr>
              <a:t>提高机器的执行速度和效率</a:t>
            </a:r>
          </a:p>
          <a:p>
            <a:pPr lvl="1"/>
            <a:r>
              <a:rPr lang="zh-CN" altLang="en-US" sz="2400" b="1" smtClean="0">
                <a:latin typeface="Times New Roman" panose="02020603050405020304" pitchFamily="18" charset="0"/>
              </a:rPr>
              <a:t>降低设计成本，提高系统可靠性</a:t>
            </a:r>
          </a:p>
          <a:p>
            <a:pPr lvl="1"/>
            <a:r>
              <a:rPr lang="zh-CN" altLang="en-US" sz="2400" b="1" smtClean="0">
                <a:latin typeface="Times New Roman" panose="02020603050405020304" pitchFamily="18" charset="0"/>
              </a:rPr>
              <a:t>提供直接支持高级语言的能力，简化编译程序的设计</a:t>
            </a:r>
            <a:r>
              <a:rPr lang="zh-CN" altLang="en-US" sz="2400" b="1" smtClean="0"/>
              <a:t> </a:t>
            </a:r>
          </a:p>
        </p:txBody>
      </p:sp>
      <p:sp>
        <p:nvSpPr>
          <p:cNvPr id="53252" name="Rectangle 4"/>
          <p:cNvSpPr>
            <a:spLocks noChangeArrowheads="1"/>
          </p:cNvSpPr>
          <p:nvPr/>
        </p:nvSpPr>
        <p:spPr bwMode="auto">
          <a:xfrm>
            <a:off x="4648200" y="2133600"/>
            <a:ext cx="3884613" cy="446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Char char="n"/>
            </a:pPr>
            <a:r>
              <a:rPr lang="en-US" altLang="zh-CN" sz="2800" b="1">
                <a:latin typeface="Tahoma" panose="020B0604030504040204" pitchFamily="34" charset="0"/>
                <a:ea typeface="楷体_GB2312" pitchFamily="49" charset="-122"/>
              </a:rPr>
              <a:t>RISC</a:t>
            </a:r>
            <a:r>
              <a:rPr lang="zh-CN" altLang="en-US" sz="2800" b="1">
                <a:ea typeface="楷体_GB2312" pitchFamily="49" charset="-122"/>
              </a:rPr>
              <a:t>的不足 </a:t>
            </a:r>
          </a:p>
          <a:p>
            <a:pPr lvl="1" eaLnBrk="1" hangingPunct="1">
              <a:spcBef>
                <a:spcPct val="20000"/>
              </a:spcBef>
              <a:buClr>
                <a:schemeClr val="hlink"/>
              </a:buClr>
              <a:buSzPct val="55000"/>
              <a:buFont typeface="Wingdings" panose="05000000000000000000" pitchFamily="2" charset="2"/>
              <a:buChar char="n"/>
            </a:pPr>
            <a:r>
              <a:rPr lang="zh-CN" altLang="en-US" b="1">
                <a:ea typeface="楷体_GB2312" pitchFamily="49" charset="-122"/>
              </a:rPr>
              <a:t>指令少，加重汇编程序员的负担 </a:t>
            </a:r>
          </a:p>
          <a:p>
            <a:pPr lvl="1" eaLnBrk="1" hangingPunct="1">
              <a:spcBef>
                <a:spcPct val="20000"/>
              </a:spcBef>
              <a:buClr>
                <a:schemeClr val="hlink"/>
              </a:buClr>
              <a:buSzPct val="55000"/>
              <a:buFont typeface="Wingdings" panose="05000000000000000000" pitchFamily="2" charset="2"/>
              <a:buChar char="n"/>
            </a:pPr>
            <a:r>
              <a:rPr lang="zh-CN" altLang="en-US" b="1">
                <a:ea typeface="楷体_GB2312" pitchFamily="49" charset="-122"/>
              </a:rPr>
              <a:t>浮点运算和虚拟存储器支持不足 </a:t>
            </a:r>
          </a:p>
          <a:p>
            <a:pPr lvl="1" eaLnBrk="1" hangingPunct="1">
              <a:spcBef>
                <a:spcPct val="20000"/>
              </a:spcBef>
              <a:buClr>
                <a:schemeClr val="hlink"/>
              </a:buClr>
              <a:buSzPct val="55000"/>
              <a:buFont typeface="Wingdings" panose="05000000000000000000" pitchFamily="2" charset="2"/>
              <a:buChar char="n"/>
            </a:pPr>
            <a:r>
              <a:rPr lang="zh-CN" altLang="en-US" b="1">
                <a:ea typeface="楷体_GB2312" pitchFamily="49" charset="-122"/>
              </a:rPr>
              <a:t>编译程序难写 </a:t>
            </a:r>
          </a:p>
        </p:txBody>
      </p:sp>
    </p:spTree>
  </p:cSld>
  <p:clrMapOvr>
    <a:masterClrMapping/>
  </p:clrMapOvr>
  <p:transition spd="slow"/>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4274" name="Picture 2" descr="gb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346200"/>
            <a:ext cx="8893175" cy="528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5" name="Text Box 3"/>
          <p:cNvSpPr txBox="1">
            <a:spLocks noChangeArrowheads="1"/>
          </p:cNvSpPr>
          <p:nvPr/>
        </p:nvSpPr>
        <p:spPr bwMode="auto">
          <a:xfrm>
            <a:off x="2155825" y="814388"/>
            <a:ext cx="47021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b="1">
                <a:latin typeface="黑体" panose="02010609060101010101" pitchFamily="49" charset="-122"/>
                <a:ea typeface="黑体" panose="02010609060101010101" pitchFamily="49" charset="-122"/>
              </a:rPr>
              <a:t>典型的</a:t>
            </a:r>
            <a:r>
              <a:rPr lang="en-US" altLang="zh-CN" b="1">
                <a:latin typeface="黑体" panose="02010609060101010101" pitchFamily="49" charset="-122"/>
                <a:ea typeface="黑体" panose="02010609060101010101" pitchFamily="49" charset="-122"/>
              </a:rPr>
              <a:t>RISC</a:t>
            </a:r>
            <a:r>
              <a:rPr lang="zh-CN" altLang="en-US" b="1">
                <a:latin typeface="黑体" panose="02010609060101010101" pitchFamily="49" charset="-122"/>
                <a:ea typeface="黑体" panose="02010609060101010101" pitchFamily="49" charset="-122"/>
              </a:rPr>
              <a:t>型机器的基本特征</a:t>
            </a:r>
          </a:p>
        </p:txBody>
      </p:sp>
    </p:spTree>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5298" name="Picture 2" descr="gb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096963"/>
            <a:ext cx="9144000" cy="5761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299" name="Text Box 3"/>
          <p:cNvSpPr txBox="1">
            <a:spLocks noChangeArrowheads="1"/>
          </p:cNvSpPr>
          <p:nvPr/>
        </p:nvSpPr>
        <p:spPr bwMode="auto">
          <a:xfrm>
            <a:off x="2576513" y="511175"/>
            <a:ext cx="3536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a:latin typeface="黑体" panose="02010609060101010101" pitchFamily="49" charset="-122"/>
                <a:ea typeface="黑体" panose="02010609060101010101" pitchFamily="49" charset="-122"/>
              </a:rPr>
              <a:t>代表性的</a:t>
            </a:r>
            <a:r>
              <a:rPr lang="en-US" altLang="zh-CN">
                <a:latin typeface="黑体" panose="02010609060101010101" pitchFamily="49" charset="-122"/>
                <a:ea typeface="黑体" panose="02010609060101010101" pitchFamily="49" charset="-122"/>
              </a:rPr>
              <a:t>RISC</a:t>
            </a:r>
            <a:r>
              <a:rPr lang="zh-CN" altLang="en-US">
                <a:latin typeface="黑体" panose="02010609060101010101" pitchFamily="49" charset="-122"/>
                <a:ea typeface="黑体" panose="02010609060101010101" pitchFamily="49" charset="-122"/>
              </a:rPr>
              <a:t>处理机特征</a:t>
            </a:r>
          </a:p>
        </p:txBody>
      </p:sp>
    </p:spTree>
  </p:cSld>
  <p:clrMapOvr>
    <a:masterClrMapping/>
  </p:clrMapOvr>
  <p:transition spd="slow"/>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6322" name="Picture 2" descr="gb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 y="1676400"/>
            <a:ext cx="8610600" cy="4705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6323" name="Rectangle 3"/>
          <p:cNvSpPr>
            <a:spLocks noChangeArrowheads="1"/>
          </p:cNvSpPr>
          <p:nvPr/>
        </p:nvSpPr>
        <p:spPr bwMode="auto">
          <a:xfrm>
            <a:off x="2346325" y="990600"/>
            <a:ext cx="4451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eaLnBrk="1" fontAlgn="ctr" hangingPunct="1">
              <a:buFont typeface="Arial" panose="020B0604020202020204" pitchFamily="34" charset="0"/>
              <a:buNone/>
            </a:pPr>
            <a:r>
              <a:rPr lang="zh-CN" altLang="en-US">
                <a:latin typeface="黑体" panose="02010609060101010101" pitchFamily="49" charset="-122"/>
                <a:ea typeface="黑体" panose="02010609060101010101" pitchFamily="49" charset="-122"/>
              </a:rPr>
              <a:t>代表性的</a:t>
            </a:r>
            <a:r>
              <a:rPr lang="en-US" altLang="zh-CN">
                <a:latin typeface="黑体" panose="02010609060101010101" pitchFamily="49" charset="-122"/>
                <a:ea typeface="黑体" panose="02010609060101010101" pitchFamily="49" charset="-122"/>
              </a:rPr>
              <a:t>RISC</a:t>
            </a:r>
            <a:r>
              <a:rPr lang="zh-CN" altLang="en-US">
                <a:latin typeface="黑体" panose="02010609060101010101" pitchFamily="49" charset="-122"/>
                <a:ea typeface="黑体" panose="02010609060101010101" pitchFamily="49" charset="-122"/>
              </a:rPr>
              <a:t>处理机特征（续）</a:t>
            </a:r>
          </a:p>
        </p:txBody>
      </p:sp>
    </p:spTree>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2"/>
          <p:cNvSpPr>
            <a:spLocks noGrp="1"/>
          </p:cNvSpPr>
          <p:nvPr>
            <p:ph type="title"/>
          </p:nvPr>
        </p:nvSpPr>
        <p:spPr>
          <a:noFill/>
          <a:ln>
            <a:noFill/>
          </a:ln>
        </p:spPr>
        <p:txBody>
          <a:bodyPr anchor="t"/>
          <a:lstStyle/>
          <a:p>
            <a:pPr eaLnBrk="1" hangingPunct="1"/>
            <a:r>
              <a:rPr lang="zh-CN" altLang="en-US" sz="4800" b="1" dirty="0">
                <a:solidFill>
                  <a:srgbClr val="0000FF"/>
                </a:solidFill>
              </a:rPr>
              <a:t>寻址方式的种类（续</a:t>
            </a:r>
            <a:r>
              <a:rPr lang="zh-CN" altLang="en-US" sz="4800" dirty="0"/>
              <a:t>）</a:t>
            </a:r>
          </a:p>
        </p:txBody>
      </p:sp>
      <p:sp>
        <p:nvSpPr>
          <p:cNvPr id="205827" name="Rectangle 3"/>
          <p:cNvSpPr>
            <a:spLocks noGrp="1"/>
          </p:cNvSpPr>
          <p:nvPr>
            <p:ph idx="1"/>
          </p:nvPr>
        </p:nvSpPr>
        <p:spPr>
          <a:noFill/>
          <a:ln>
            <a:noFill/>
          </a:ln>
        </p:spPr>
        <p:txBody>
          <a:bodyPr anchor="t"/>
          <a:lstStyle/>
          <a:p>
            <a:pPr eaLnBrk="1" hangingPunct="1"/>
            <a:r>
              <a:rPr lang="zh-CN" altLang="en-US" sz="2400" b="1" dirty="0">
                <a:latin typeface="Times New Roman" panose="02020603050405020304" pitchFamily="18" charset="0"/>
              </a:rPr>
              <a:t>变址寻址</a:t>
            </a:r>
          </a:p>
          <a:p>
            <a:pPr lvl="1" eaLnBrk="1" hangingPunct="1"/>
            <a:r>
              <a:rPr lang="en-US" altLang="zh-CN" sz="2400" b="1" dirty="0">
                <a:latin typeface="Times New Roman" panose="02020603050405020304" pitchFamily="18" charset="0"/>
              </a:rPr>
              <a:t>ADD R3,(R1+R2)              R3&lt;-R3+M[R1+R2]</a:t>
            </a:r>
          </a:p>
          <a:p>
            <a:pPr eaLnBrk="1" hangingPunct="1"/>
            <a:r>
              <a:rPr lang="zh-CN" altLang="en-US" sz="2400" b="1" dirty="0">
                <a:latin typeface="Times New Roman" panose="02020603050405020304" pitchFamily="18" charset="0"/>
              </a:rPr>
              <a:t>寄存器间接寻址</a:t>
            </a:r>
          </a:p>
          <a:p>
            <a:pPr lvl="1" eaLnBrk="1" hangingPunct="1"/>
            <a:r>
              <a:rPr lang="en-US" altLang="zh-CN" sz="2400" b="1" dirty="0">
                <a:latin typeface="Times New Roman" panose="02020603050405020304" pitchFamily="18" charset="0"/>
              </a:rPr>
              <a:t>ADD R1,@(R3)                R1&lt;-R1+M[M[R3]]</a:t>
            </a:r>
          </a:p>
          <a:p>
            <a:pPr eaLnBrk="1" hangingPunct="1"/>
            <a:r>
              <a:rPr lang="zh-CN" altLang="en-US" sz="2400" b="1" dirty="0">
                <a:latin typeface="Times New Roman" panose="02020603050405020304" pitchFamily="18" charset="0"/>
              </a:rPr>
              <a:t>自增自减寻址</a:t>
            </a:r>
          </a:p>
          <a:p>
            <a:pPr lvl="1" eaLnBrk="1" hangingPunct="1"/>
            <a:r>
              <a:rPr lang="en-US" altLang="zh-CN" sz="2400" b="1" dirty="0">
                <a:latin typeface="Times New Roman" panose="02020603050405020304" pitchFamily="18" charset="0"/>
              </a:rPr>
              <a:t>ADD R1,(R2)+d                 R1&lt;-R1+M[R2]  R2&lt;-R2+d</a:t>
            </a:r>
          </a:p>
          <a:p>
            <a:pPr eaLnBrk="1" hangingPunct="1"/>
            <a:r>
              <a:rPr lang="zh-CN" altLang="en-US" sz="2400" b="1" dirty="0">
                <a:latin typeface="Times New Roman" panose="02020603050405020304" pitchFamily="18" charset="0"/>
              </a:rPr>
              <a:t>比例寻址</a:t>
            </a:r>
          </a:p>
          <a:p>
            <a:pPr lvl="1" eaLnBrk="1" hangingPunct="1"/>
            <a:r>
              <a:rPr lang="en-US" altLang="zh-CN" sz="2400" b="1" dirty="0">
                <a:latin typeface="Times New Roman" panose="02020603050405020304" pitchFamily="18" charset="0"/>
              </a:rPr>
              <a:t>ADD R1,100(R2)[R3]      R1&lt;-R1+M[100+R2+R3*d]</a:t>
            </a:r>
          </a:p>
        </p:txBody>
      </p:sp>
    </p:spTree>
    <p:extLst>
      <p:ext uri="{BB962C8B-B14F-4D97-AF65-F5344CB8AC3E}">
        <p14:creationId xmlns:p14="http://schemas.microsoft.com/office/powerpoint/2010/main" val="1454470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5827">
                                            <p:txEl>
                                              <p:pRg st="0" end="0"/>
                                            </p:txEl>
                                          </p:spTgt>
                                        </p:tgtEl>
                                        <p:attrNameLst>
                                          <p:attrName>style.visibility</p:attrName>
                                        </p:attrNameLst>
                                      </p:cBhvr>
                                      <p:to>
                                        <p:strVal val="visible"/>
                                      </p:to>
                                    </p:set>
                                    <p:anim calcmode="lin" valueType="num">
                                      <p:cBhvr additive="base">
                                        <p:cTn id="7" dur="500" fill="hold"/>
                                        <p:tgtEl>
                                          <p:spTgt spid="20582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582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5827">
                                            <p:txEl>
                                              <p:pRg st="1" end="1"/>
                                            </p:txEl>
                                          </p:spTgt>
                                        </p:tgtEl>
                                        <p:attrNameLst>
                                          <p:attrName>style.visibility</p:attrName>
                                        </p:attrNameLst>
                                      </p:cBhvr>
                                      <p:to>
                                        <p:strVal val="visible"/>
                                      </p:to>
                                    </p:set>
                                    <p:anim calcmode="lin" valueType="num">
                                      <p:cBhvr additive="base">
                                        <p:cTn id="11" dur="500" fill="hold"/>
                                        <p:tgtEl>
                                          <p:spTgt spid="20582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582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5827">
                                            <p:txEl>
                                              <p:pRg st="2" end="2"/>
                                            </p:txEl>
                                          </p:spTgt>
                                        </p:tgtEl>
                                        <p:attrNameLst>
                                          <p:attrName>style.visibility</p:attrName>
                                        </p:attrNameLst>
                                      </p:cBhvr>
                                      <p:to>
                                        <p:strVal val="visible"/>
                                      </p:to>
                                    </p:set>
                                    <p:anim calcmode="lin" valueType="num">
                                      <p:cBhvr additive="base">
                                        <p:cTn id="17" dur="500" fill="hold"/>
                                        <p:tgtEl>
                                          <p:spTgt spid="205827">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5827">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5827">
                                            <p:txEl>
                                              <p:pRg st="3" end="3"/>
                                            </p:txEl>
                                          </p:spTgt>
                                        </p:tgtEl>
                                        <p:attrNameLst>
                                          <p:attrName>style.visibility</p:attrName>
                                        </p:attrNameLst>
                                      </p:cBhvr>
                                      <p:to>
                                        <p:strVal val="visible"/>
                                      </p:to>
                                    </p:set>
                                    <p:anim calcmode="lin" valueType="num">
                                      <p:cBhvr additive="base">
                                        <p:cTn id="21" dur="500" fill="hold"/>
                                        <p:tgtEl>
                                          <p:spTgt spid="205827">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582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205827">
                                            <p:txEl>
                                              <p:pRg st="4" end="4"/>
                                            </p:txEl>
                                          </p:spTgt>
                                        </p:tgtEl>
                                        <p:attrNameLst>
                                          <p:attrName>style.visibility</p:attrName>
                                        </p:attrNameLst>
                                      </p:cBhvr>
                                      <p:to>
                                        <p:strVal val="visible"/>
                                      </p:to>
                                    </p:set>
                                    <p:anim calcmode="lin" valueType="num">
                                      <p:cBhvr additive="base">
                                        <p:cTn id="27" dur="500" fill="hold"/>
                                        <p:tgtEl>
                                          <p:spTgt spid="205827">
                                            <p:txEl>
                                              <p:pRg st="4" end="4"/>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205827">
                                            <p:txEl>
                                              <p:pRg st="4" end="4"/>
                                            </p:txEl>
                                          </p:spTgt>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205827">
                                            <p:txEl>
                                              <p:pRg st="5" end="5"/>
                                            </p:txEl>
                                          </p:spTgt>
                                        </p:tgtEl>
                                        <p:attrNameLst>
                                          <p:attrName>style.visibility</p:attrName>
                                        </p:attrNameLst>
                                      </p:cBhvr>
                                      <p:to>
                                        <p:strVal val="visible"/>
                                      </p:to>
                                    </p:set>
                                    <p:anim calcmode="lin" valueType="num">
                                      <p:cBhvr additive="base">
                                        <p:cTn id="31" dur="500" fill="hold"/>
                                        <p:tgtEl>
                                          <p:spTgt spid="205827">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20582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05827">
                                            <p:txEl>
                                              <p:pRg st="6" end="6"/>
                                            </p:txEl>
                                          </p:spTgt>
                                        </p:tgtEl>
                                        <p:attrNameLst>
                                          <p:attrName>style.visibility</p:attrName>
                                        </p:attrNameLst>
                                      </p:cBhvr>
                                      <p:to>
                                        <p:strVal val="visible"/>
                                      </p:to>
                                    </p:set>
                                    <p:anim calcmode="lin" valueType="num">
                                      <p:cBhvr additive="base">
                                        <p:cTn id="37" dur="500" fill="hold"/>
                                        <p:tgtEl>
                                          <p:spTgt spid="205827">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205827">
                                            <p:txEl>
                                              <p:pRg st="6" end="6"/>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205827">
                                            <p:txEl>
                                              <p:pRg st="7" end="7"/>
                                            </p:txEl>
                                          </p:spTgt>
                                        </p:tgtEl>
                                        <p:attrNameLst>
                                          <p:attrName>style.visibility</p:attrName>
                                        </p:attrNameLst>
                                      </p:cBhvr>
                                      <p:to>
                                        <p:strVal val="visible"/>
                                      </p:to>
                                    </p:set>
                                    <p:anim calcmode="lin" valueType="num">
                                      <p:cBhvr additive="base">
                                        <p:cTn id="41" dur="500" fill="hold"/>
                                        <p:tgtEl>
                                          <p:spTgt spid="205827">
                                            <p:txEl>
                                              <p:pRg st="7" end="7"/>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205827">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27"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2"/>
          <p:cNvSpPr>
            <a:spLocks noGrp="1"/>
          </p:cNvSpPr>
          <p:nvPr>
            <p:ph type="title"/>
          </p:nvPr>
        </p:nvSpPr>
        <p:spPr>
          <a:noFill/>
          <a:ln>
            <a:noFill/>
          </a:ln>
        </p:spPr>
        <p:txBody>
          <a:bodyPr anchor="t"/>
          <a:lstStyle/>
          <a:p>
            <a:pPr eaLnBrk="1" hangingPunct="1"/>
            <a:r>
              <a:rPr lang="zh-CN" altLang="en-US" sz="3600" b="1" dirty="0">
                <a:solidFill>
                  <a:srgbClr val="0000FF"/>
                </a:solidFill>
              </a:rPr>
              <a:t>二、寻址方式在指令中的指明方式</a:t>
            </a:r>
          </a:p>
        </p:txBody>
      </p:sp>
      <p:sp>
        <p:nvSpPr>
          <p:cNvPr id="206851" name="Rectangle 3"/>
          <p:cNvSpPr>
            <a:spLocks noGrp="1"/>
          </p:cNvSpPr>
          <p:nvPr>
            <p:ph idx="1"/>
          </p:nvPr>
        </p:nvSpPr>
        <p:spPr>
          <a:noFill/>
          <a:ln>
            <a:noFill/>
          </a:ln>
        </p:spPr>
        <p:txBody>
          <a:bodyPr anchor="t"/>
          <a:lstStyle/>
          <a:p>
            <a:pPr eaLnBrk="1" hangingPunct="1"/>
            <a:r>
              <a:rPr lang="zh-CN" altLang="en-US" b="1" dirty="0">
                <a:latin typeface="Times New Roman" panose="02020603050405020304" pitchFamily="18" charset="0"/>
              </a:rPr>
              <a:t>操作码占用位</a:t>
            </a:r>
          </a:p>
          <a:p>
            <a:pPr lvl="1" eaLnBrk="1" hangingPunct="1"/>
            <a:r>
              <a:rPr lang="en-US" altLang="zh-CN" b="1" dirty="0">
                <a:latin typeface="Times New Roman" panose="02020603050405020304" pitchFamily="18" charset="0"/>
              </a:rPr>
              <a:t>DJS200</a:t>
            </a:r>
            <a:r>
              <a:rPr lang="zh-CN" altLang="en-US" b="1" dirty="0">
                <a:latin typeface="Times New Roman" panose="02020603050405020304" pitchFamily="18" charset="0"/>
              </a:rPr>
              <a:t>中：操作码中</a:t>
            </a:r>
            <a:r>
              <a:rPr lang="en-US" altLang="zh-CN" b="1" dirty="0">
                <a:latin typeface="Times New Roman" panose="02020603050405020304" pitchFamily="18" charset="0"/>
              </a:rPr>
              <a:t>2</a:t>
            </a:r>
            <a:r>
              <a:rPr lang="zh-CN" altLang="en-US" b="1" dirty="0">
                <a:latin typeface="Times New Roman" panose="02020603050405020304" pitchFamily="18" charset="0"/>
              </a:rPr>
              <a:t>位表示</a:t>
            </a:r>
          </a:p>
          <a:p>
            <a:pPr eaLnBrk="1" hangingPunct="1"/>
            <a:r>
              <a:rPr lang="zh-CN" altLang="en-US" b="1" dirty="0">
                <a:latin typeface="Times New Roman" panose="02020603050405020304" pitchFamily="18" charset="0"/>
              </a:rPr>
              <a:t>地址码设置寻址方式字段</a:t>
            </a:r>
          </a:p>
          <a:p>
            <a:pPr lvl="1" eaLnBrk="1" hangingPunct="1"/>
            <a:r>
              <a:rPr lang="en-US" altLang="zh-CN" b="1" dirty="0">
                <a:latin typeface="Times New Roman" panose="02020603050405020304" pitchFamily="18" charset="0"/>
              </a:rPr>
              <a:t>VAX-11</a:t>
            </a:r>
            <a:r>
              <a:rPr lang="zh-CN" altLang="en-US" b="1" dirty="0">
                <a:latin typeface="Times New Roman" panose="02020603050405020304" pitchFamily="18" charset="0"/>
              </a:rPr>
              <a:t>的</a:t>
            </a:r>
            <a:r>
              <a:rPr lang="en-US" altLang="zh-CN" b="1" dirty="0">
                <a:latin typeface="Times New Roman" panose="02020603050405020304" pitchFamily="18" charset="0"/>
              </a:rPr>
              <a:t>4</a:t>
            </a:r>
            <a:r>
              <a:rPr lang="zh-CN" altLang="en-US" b="1" dirty="0">
                <a:latin typeface="Times New Roman" panose="02020603050405020304" pitchFamily="18" charset="0"/>
              </a:rPr>
              <a:t>位</a:t>
            </a:r>
          </a:p>
          <a:p>
            <a:pPr lvl="1" eaLnBrk="1" hangingPunct="1"/>
            <a:r>
              <a:rPr lang="zh-CN" altLang="en-US" b="1" dirty="0">
                <a:latin typeface="Times New Roman" panose="02020603050405020304" pitchFamily="18" charset="0"/>
              </a:rPr>
              <a:t>寻址灵活、操作码短，需专门的寻址方式位字段</a:t>
            </a:r>
          </a:p>
        </p:txBody>
      </p:sp>
    </p:spTree>
    <p:extLst>
      <p:ext uri="{BB962C8B-B14F-4D97-AF65-F5344CB8AC3E}">
        <p14:creationId xmlns:p14="http://schemas.microsoft.com/office/powerpoint/2010/main" val="2798269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6851">
                                            <p:txEl>
                                              <p:pRg st="0" end="0"/>
                                            </p:txEl>
                                          </p:spTgt>
                                        </p:tgtEl>
                                        <p:attrNameLst>
                                          <p:attrName>style.visibility</p:attrName>
                                        </p:attrNameLst>
                                      </p:cBhvr>
                                      <p:to>
                                        <p:strVal val="visible"/>
                                      </p:to>
                                    </p:set>
                                    <p:anim calcmode="lin" valueType="num">
                                      <p:cBhvr additive="base">
                                        <p:cTn id="7" dur="500" fill="hold"/>
                                        <p:tgtEl>
                                          <p:spTgt spid="2068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206851">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06851">
                                            <p:txEl>
                                              <p:pRg st="1" end="1"/>
                                            </p:txEl>
                                          </p:spTgt>
                                        </p:tgtEl>
                                        <p:attrNameLst>
                                          <p:attrName>style.visibility</p:attrName>
                                        </p:attrNameLst>
                                      </p:cBhvr>
                                      <p:to>
                                        <p:strVal val="visible"/>
                                      </p:to>
                                    </p:set>
                                    <p:anim calcmode="lin" valueType="num">
                                      <p:cBhvr additive="base">
                                        <p:cTn id="11" dur="500" fill="hold"/>
                                        <p:tgtEl>
                                          <p:spTgt spid="206851">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2068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206851">
                                            <p:txEl>
                                              <p:pRg st="2" end="2"/>
                                            </p:txEl>
                                          </p:spTgt>
                                        </p:tgtEl>
                                        <p:attrNameLst>
                                          <p:attrName>style.visibility</p:attrName>
                                        </p:attrNameLst>
                                      </p:cBhvr>
                                      <p:to>
                                        <p:strVal val="visible"/>
                                      </p:to>
                                    </p:set>
                                    <p:anim calcmode="lin" valueType="num">
                                      <p:cBhvr additive="base">
                                        <p:cTn id="17" dur="500" fill="hold"/>
                                        <p:tgtEl>
                                          <p:spTgt spid="206851">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206851">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206851">
                                            <p:txEl>
                                              <p:pRg st="3" end="3"/>
                                            </p:txEl>
                                          </p:spTgt>
                                        </p:tgtEl>
                                        <p:attrNameLst>
                                          <p:attrName>style.visibility</p:attrName>
                                        </p:attrNameLst>
                                      </p:cBhvr>
                                      <p:to>
                                        <p:strVal val="visible"/>
                                      </p:to>
                                    </p:set>
                                    <p:anim calcmode="lin" valueType="num">
                                      <p:cBhvr additive="base">
                                        <p:cTn id="21" dur="500" fill="hold"/>
                                        <p:tgtEl>
                                          <p:spTgt spid="206851">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06851">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206851">
                                            <p:txEl>
                                              <p:pRg st="4" end="4"/>
                                            </p:txEl>
                                          </p:spTgt>
                                        </p:tgtEl>
                                        <p:attrNameLst>
                                          <p:attrName>style.visibility</p:attrName>
                                        </p:attrNameLst>
                                      </p:cBhvr>
                                      <p:to>
                                        <p:strVal val="visible"/>
                                      </p:to>
                                    </p:set>
                                    <p:anim calcmode="lin" valueType="num">
                                      <p:cBhvr additive="base">
                                        <p:cTn id="25" dur="500" fill="hold"/>
                                        <p:tgtEl>
                                          <p:spTgt spid="2068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206851">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685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2"/>
          <p:cNvSpPr>
            <a:spLocks noGrp="1"/>
          </p:cNvSpPr>
          <p:nvPr>
            <p:ph type="title"/>
          </p:nvPr>
        </p:nvSpPr>
        <p:spPr>
          <a:noFill/>
          <a:ln>
            <a:noFill/>
          </a:ln>
        </p:spPr>
        <p:txBody>
          <a:bodyPr anchor="t"/>
          <a:lstStyle/>
          <a:p>
            <a:pPr eaLnBrk="1" hangingPunct="1"/>
            <a:r>
              <a:rPr lang="zh-CN" altLang="en-US" b="1" dirty="0">
                <a:solidFill>
                  <a:srgbClr val="0000FF"/>
                </a:solidFill>
              </a:rPr>
              <a:t>三、程序在主存中的定位技术</a:t>
            </a:r>
          </a:p>
        </p:txBody>
      </p:sp>
      <p:sp>
        <p:nvSpPr>
          <p:cNvPr id="65538" name="Rectangle 3"/>
          <p:cNvSpPr>
            <a:spLocks noGrp="1"/>
          </p:cNvSpPr>
          <p:nvPr>
            <p:ph idx="1"/>
          </p:nvPr>
        </p:nvSpPr>
        <p:spPr>
          <a:xfrm>
            <a:off x="609600" y="2017713"/>
            <a:ext cx="8345488" cy="4114800"/>
          </a:xfrm>
          <a:noFill/>
          <a:ln>
            <a:noFill/>
          </a:ln>
        </p:spPr>
        <p:txBody>
          <a:bodyPr anchor="t"/>
          <a:lstStyle/>
          <a:p>
            <a:pPr eaLnBrk="1" hangingPunct="1">
              <a:lnSpc>
                <a:spcPct val="90000"/>
              </a:lnSpc>
            </a:pPr>
            <a:r>
              <a:rPr lang="zh-CN" altLang="en-US" b="1" u="sng" dirty="0">
                <a:solidFill>
                  <a:srgbClr val="FF0000"/>
                </a:solidFill>
                <a:latin typeface="Times New Roman" panose="02020603050405020304" pitchFamily="18" charset="0"/>
              </a:rPr>
              <a:t>逻辑地址</a:t>
            </a:r>
            <a:r>
              <a:rPr lang="zh-CN" altLang="en-US" b="1" dirty="0">
                <a:latin typeface="Times New Roman" panose="02020603050405020304" pitchFamily="18" charset="0"/>
              </a:rPr>
              <a:t>：程序员编写程序时使用的地址。</a:t>
            </a:r>
          </a:p>
          <a:p>
            <a:pPr eaLnBrk="1" hangingPunct="1">
              <a:lnSpc>
                <a:spcPct val="90000"/>
              </a:lnSpc>
            </a:pPr>
            <a:r>
              <a:rPr lang="zh-CN" altLang="en-US" b="1" u="sng" dirty="0">
                <a:solidFill>
                  <a:srgbClr val="FF0000"/>
                </a:solidFill>
                <a:latin typeface="Times New Roman" panose="02020603050405020304" pitchFamily="18" charset="0"/>
              </a:rPr>
              <a:t>物理地址</a:t>
            </a:r>
            <a:r>
              <a:rPr lang="zh-CN" altLang="en-US" b="1" dirty="0">
                <a:latin typeface="Times New Roman" panose="02020603050405020304" pitchFamily="18" charset="0"/>
              </a:rPr>
              <a:t>：程序在主存中的实际地址。</a:t>
            </a:r>
          </a:p>
          <a:p>
            <a:pPr eaLnBrk="1" hangingPunct="1">
              <a:lnSpc>
                <a:spcPct val="90000"/>
              </a:lnSpc>
            </a:pPr>
            <a:endParaRPr lang="zh-CN" altLang="en-US" b="1" dirty="0">
              <a:latin typeface="Times New Roman" panose="02020603050405020304" pitchFamily="18" charset="0"/>
            </a:endParaRPr>
          </a:p>
          <a:p>
            <a:pPr eaLnBrk="1" hangingPunct="1">
              <a:lnSpc>
                <a:spcPct val="90000"/>
              </a:lnSpc>
            </a:pPr>
            <a:r>
              <a:rPr lang="zh-CN" altLang="en-US" b="1" dirty="0">
                <a:latin typeface="Times New Roman" panose="02020603050405020304" pitchFamily="18" charset="0"/>
              </a:rPr>
              <a:t>一般来讲，逻辑地址的空间大于物理地址的空间。</a:t>
            </a:r>
          </a:p>
          <a:p>
            <a:pPr lvl="1" eaLnBrk="1" hangingPunct="1">
              <a:lnSpc>
                <a:spcPct val="90000"/>
              </a:lnSpc>
            </a:pPr>
            <a:r>
              <a:rPr lang="zh-CN" altLang="en-US" b="1" dirty="0">
                <a:latin typeface="Times New Roman" panose="02020603050405020304" pitchFamily="18" charset="0"/>
              </a:rPr>
              <a:t>如逻辑地址为</a:t>
            </a:r>
            <a:r>
              <a:rPr lang="en-US" altLang="zh-CN" b="1" dirty="0">
                <a:latin typeface="Times New Roman" panose="02020603050405020304" pitchFamily="18" charset="0"/>
              </a:rPr>
              <a:t>32</a:t>
            </a:r>
            <a:r>
              <a:rPr lang="zh-CN" altLang="en-US" b="1" dirty="0">
                <a:latin typeface="Times New Roman" panose="02020603050405020304" pitchFamily="18" charset="0"/>
              </a:rPr>
              <a:t>位，即</a:t>
            </a:r>
            <a:r>
              <a:rPr lang="en-US" altLang="zh-CN" b="1" dirty="0">
                <a:latin typeface="Times New Roman" panose="02020603050405020304" pitchFamily="18" charset="0"/>
              </a:rPr>
              <a:t>2</a:t>
            </a:r>
            <a:r>
              <a:rPr lang="en-US" altLang="zh-CN" b="1" baseline="20000" dirty="0">
                <a:latin typeface="Times New Roman" panose="02020603050405020304" pitchFamily="18" charset="0"/>
              </a:rPr>
              <a:t>32</a:t>
            </a:r>
            <a:r>
              <a:rPr lang="en-US" altLang="zh-CN" b="1" dirty="0">
                <a:latin typeface="Times New Roman" panose="02020603050405020304" pitchFamily="18" charset="0"/>
              </a:rPr>
              <a:t>=4GB</a:t>
            </a:r>
          </a:p>
          <a:p>
            <a:pPr lvl="1" eaLnBrk="1" hangingPunct="1">
              <a:lnSpc>
                <a:spcPct val="90000"/>
              </a:lnSpc>
            </a:pPr>
            <a:r>
              <a:rPr lang="zh-CN" altLang="en-US" b="1" dirty="0">
                <a:latin typeface="Times New Roman" panose="02020603050405020304" pitchFamily="18" charset="0"/>
              </a:rPr>
              <a:t>物理地址只有</a:t>
            </a:r>
            <a:r>
              <a:rPr lang="en-US" altLang="zh-CN" b="1" dirty="0">
                <a:latin typeface="Times New Roman" panose="02020603050405020304" pitchFamily="18" charset="0"/>
              </a:rPr>
              <a:t>256MB </a:t>
            </a:r>
          </a:p>
          <a:p>
            <a:pPr eaLnBrk="1" hangingPunct="1">
              <a:lnSpc>
                <a:spcPct val="90000"/>
              </a:lnSpc>
            </a:pPr>
            <a:r>
              <a:rPr lang="zh-CN" altLang="en-US" b="1" dirty="0">
                <a:solidFill>
                  <a:srgbClr val="FF0000"/>
                </a:solidFill>
                <a:latin typeface="Times New Roman" panose="02020603050405020304" pitchFamily="18" charset="0"/>
              </a:rPr>
              <a:t>映射实际上是压缩</a:t>
            </a:r>
            <a:r>
              <a:rPr lang="zh-CN" altLang="en-US" b="1" dirty="0">
                <a:latin typeface="Times New Roman" panose="02020603050405020304" pitchFamily="18" charset="0"/>
              </a:rPr>
              <a:t>。</a:t>
            </a:r>
          </a:p>
        </p:txBody>
      </p:sp>
    </p:spTree>
    <p:extLst>
      <p:ext uri="{BB962C8B-B14F-4D97-AF65-F5344CB8AC3E}">
        <p14:creationId xmlns:p14="http://schemas.microsoft.com/office/powerpoint/2010/main" val="384246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3"/>
          <p:cNvSpPr>
            <a:spLocks noGrp="1"/>
          </p:cNvSpPr>
          <p:nvPr>
            <p:ph idx="1"/>
          </p:nvPr>
        </p:nvSpPr>
        <p:spPr>
          <a:noFill/>
          <a:ln>
            <a:noFill/>
          </a:ln>
        </p:spPr>
        <p:txBody>
          <a:bodyPr anchor="t"/>
          <a:lstStyle/>
          <a:p>
            <a:pPr eaLnBrk="1" hangingPunct="1"/>
            <a:r>
              <a:rPr lang="zh-CN" altLang="en-US" b="1" dirty="0">
                <a:solidFill>
                  <a:srgbClr val="FF0000"/>
                </a:solidFill>
                <a:latin typeface="Times New Roman" panose="02020603050405020304" pitchFamily="18" charset="0"/>
              </a:rPr>
              <a:t>静态再定位</a:t>
            </a:r>
            <a:r>
              <a:rPr lang="zh-CN" altLang="en-US" b="1" dirty="0">
                <a:latin typeface="Times New Roman" panose="02020603050405020304" pitchFamily="18" charset="0"/>
              </a:rPr>
              <a:t>：用软件方法把目标程序的逻辑地址变换成物理地址，而在程序的执行过程中，物理地址不再改变。</a:t>
            </a:r>
          </a:p>
          <a:p>
            <a:pPr eaLnBrk="1" hangingPunct="1"/>
            <a:endParaRPr lang="zh-CN" altLang="en-US" b="1" dirty="0">
              <a:latin typeface="Times New Roman" panose="02020603050405020304" pitchFamily="18" charset="0"/>
            </a:endParaRPr>
          </a:p>
          <a:p>
            <a:pPr eaLnBrk="1" hangingPunct="1"/>
            <a:r>
              <a:rPr lang="zh-CN" altLang="en-US" b="1" dirty="0">
                <a:solidFill>
                  <a:srgbClr val="FF0000"/>
                </a:solidFill>
                <a:latin typeface="Times New Roman" panose="02020603050405020304" pitchFamily="18" charset="0"/>
              </a:rPr>
              <a:t>动态再定位</a:t>
            </a:r>
            <a:r>
              <a:rPr lang="zh-CN" altLang="en-US" b="1" dirty="0">
                <a:latin typeface="Times New Roman" panose="02020603050405020304" pitchFamily="18" charset="0"/>
              </a:rPr>
              <a:t>：在执行每条指令时才形成访存物理地址的方法。通过基址寻址</a:t>
            </a:r>
            <a:r>
              <a:rPr lang="zh-CN" altLang="en-US" b="1" dirty="0" smtClean="0">
                <a:latin typeface="Times New Roman" panose="02020603050405020304" pitchFamily="18" charset="0"/>
              </a:rPr>
              <a:t>。</a:t>
            </a:r>
            <a:r>
              <a:rPr lang="en-US" altLang="zh-CN" b="1" dirty="0" smtClean="0">
                <a:latin typeface="Times New Roman" panose="02020603050405020304" pitchFamily="18" charset="0"/>
              </a:rPr>
              <a:t/>
            </a:r>
            <a:br>
              <a:rPr lang="en-US" altLang="zh-CN" b="1" dirty="0" smtClean="0">
                <a:latin typeface="Times New Roman" panose="02020603050405020304" pitchFamily="18" charset="0"/>
              </a:rPr>
            </a:br>
            <a:r>
              <a:rPr lang="en-US" altLang="zh-CN" b="1" dirty="0" smtClean="0">
                <a:latin typeface="Times New Roman" panose="02020603050405020304" pitchFamily="18" charset="0"/>
              </a:rPr>
              <a:t>                           </a:t>
            </a:r>
            <a:r>
              <a:rPr lang="en-US" altLang="zh-CN" b="1" dirty="0" smtClean="0">
                <a:solidFill>
                  <a:srgbClr val="0000FF"/>
                </a:solidFill>
                <a:latin typeface="Times New Roman" panose="02020603050405020304" pitchFamily="18" charset="0"/>
              </a:rPr>
              <a:t>——</a:t>
            </a:r>
            <a:r>
              <a:rPr lang="zh-CN" altLang="en-US" b="1" dirty="0" smtClean="0">
                <a:solidFill>
                  <a:srgbClr val="0000FF"/>
                </a:solidFill>
                <a:latin typeface="Times New Roman" panose="02020603050405020304" pitchFamily="18" charset="0"/>
              </a:rPr>
              <a:t>吸收了变址寻址的思想</a:t>
            </a:r>
            <a:endParaRPr lang="zh-CN" altLang="en-US" b="1" dirty="0">
              <a:solidFill>
                <a:srgbClr val="0000FF"/>
              </a:solidFill>
              <a:latin typeface="Times New Roman" panose="02020603050405020304" pitchFamily="18" charset="0"/>
            </a:endParaRPr>
          </a:p>
        </p:txBody>
      </p:sp>
    </p:spTree>
    <p:extLst>
      <p:ext uri="{BB962C8B-B14F-4D97-AF65-F5344CB8AC3E}">
        <p14:creationId xmlns:p14="http://schemas.microsoft.com/office/powerpoint/2010/main" val="273249165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theme/theme1.xml><?xml version="1.0" encoding="utf-8"?>
<a:theme xmlns:a="http://schemas.openxmlformats.org/drawingml/2006/main" name="落花">
  <a:themeElements>
    <a:clrScheme name="落花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fontScheme name="落花">
      <a:majorFont>
        <a:latin typeface="Times New Roman"/>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non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1" 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落花 1">
        <a:dk1>
          <a:srgbClr val="5490A8"/>
        </a:dk1>
        <a:lt1>
          <a:srgbClr val="DDDDDD"/>
        </a:lt1>
        <a:dk2>
          <a:srgbClr val="00172E"/>
        </a:dk2>
        <a:lt2>
          <a:srgbClr val="CCECFF"/>
        </a:lt2>
        <a:accent1>
          <a:srgbClr val="0099CC"/>
        </a:accent1>
        <a:accent2>
          <a:srgbClr val="3366CC"/>
        </a:accent2>
        <a:accent3>
          <a:srgbClr val="AAABAD"/>
        </a:accent3>
        <a:accent4>
          <a:srgbClr val="BDBDBD"/>
        </a:accent4>
        <a:accent5>
          <a:srgbClr val="AACAE2"/>
        </a:accent5>
        <a:accent6>
          <a:srgbClr val="2D5CB9"/>
        </a:accent6>
        <a:hlink>
          <a:srgbClr val="99CCFF"/>
        </a:hlink>
        <a:folHlink>
          <a:srgbClr val="E1E1B7"/>
        </a:folHlink>
      </a:clrScheme>
      <a:clrMap bg1="dk2" tx1="lt1" bg2="dk1" tx2="lt2" accent1="accent1" accent2="accent2" accent3="accent3" accent4="accent4" accent5="accent5" accent6="accent6" hlink="hlink" folHlink="folHlink"/>
    </a:extraClrScheme>
    <a:extraClrScheme>
      <a:clrScheme name="落花 2">
        <a:dk1>
          <a:srgbClr val="000000"/>
        </a:dk1>
        <a:lt1>
          <a:srgbClr val="FFFFFF"/>
        </a:lt1>
        <a:dk2>
          <a:srgbClr val="003366"/>
        </a:dk2>
        <a:lt2>
          <a:srgbClr val="5490A8"/>
        </a:lt2>
        <a:accent1>
          <a:srgbClr val="0099CC"/>
        </a:accent1>
        <a:accent2>
          <a:srgbClr val="3366CC"/>
        </a:accent2>
        <a:accent3>
          <a:srgbClr val="FFFFFF"/>
        </a:accent3>
        <a:accent4>
          <a:srgbClr val="000000"/>
        </a:accent4>
        <a:accent5>
          <a:srgbClr val="AACAE2"/>
        </a:accent5>
        <a:accent6>
          <a:srgbClr val="2D5CB9"/>
        </a:accent6>
        <a:hlink>
          <a:srgbClr val="99CCFF"/>
        </a:hlink>
        <a:folHlink>
          <a:srgbClr val="E1E1B7"/>
        </a:folHlink>
      </a:clrScheme>
      <a:clrMap bg1="lt1" tx1="dk1" bg2="lt2" tx2="dk2" accent1="accent1" accent2="accent2" accent3="accent3" accent4="accent4" accent5="accent5" accent6="accent6" hlink="hlink" folHlink="folHlink"/>
    </a:extraClrScheme>
    <a:extraClrScheme>
      <a:clrScheme name="落花 3">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落花 4">
        <a:dk1>
          <a:srgbClr val="000000"/>
        </a:dk1>
        <a:lt1>
          <a:srgbClr val="FFFFFF"/>
        </a:lt1>
        <a:dk2>
          <a:srgbClr val="666633"/>
        </a:dk2>
        <a:lt2>
          <a:srgbClr val="908A6C"/>
        </a:lt2>
        <a:accent1>
          <a:srgbClr val="808000"/>
        </a:accent1>
        <a:accent2>
          <a:srgbClr val="996633"/>
        </a:accent2>
        <a:accent3>
          <a:srgbClr val="FFFFFF"/>
        </a:accent3>
        <a:accent4>
          <a:srgbClr val="000000"/>
        </a:accent4>
        <a:accent5>
          <a:srgbClr val="C0C0AA"/>
        </a:accent5>
        <a:accent6>
          <a:srgbClr val="8A5C2D"/>
        </a:accent6>
        <a:hlink>
          <a:srgbClr val="CCCC00"/>
        </a:hlink>
        <a:folHlink>
          <a:srgbClr val="D6DEB2"/>
        </a:folHlink>
      </a:clrScheme>
      <a:clrMap bg1="lt1" tx1="dk1" bg2="lt2" tx2="dk2" accent1="accent1" accent2="accent2" accent3="accent3" accent4="accent4" accent5="accent5" accent6="accent6" hlink="hlink" folHlink="folHlink"/>
    </a:extraClrScheme>
    <a:extraClrScheme>
      <a:clrScheme name="落花 5">
        <a:dk1>
          <a:srgbClr val="000000"/>
        </a:dk1>
        <a:lt1>
          <a:srgbClr val="FFFFFF"/>
        </a:lt1>
        <a:dk2>
          <a:srgbClr val="181848"/>
        </a:dk2>
        <a:lt2>
          <a:srgbClr val="656F97"/>
        </a:lt2>
        <a:accent1>
          <a:srgbClr val="6666FF"/>
        </a:accent1>
        <a:accent2>
          <a:srgbClr val="333399"/>
        </a:accent2>
        <a:accent3>
          <a:srgbClr val="FFFFFF"/>
        </a:accent3>
        <a:accent4>
          <a:srgbClr val="000000"/>
        </a:accent4>
        <a:accent5>
          <a:srgbClr val="B8B8FF"/>
        </a:accent5>
        <a:accent6>
          <a:srgbClr val="2D2D8A"/>
        </a:accent6>
        <a:hlink>
          <a:srgbClr val="9A9ABC"/>
        </a:hlink>
        <a:folHlink>
          <a:srgbClr val="D2B6CE"/>
        </a:folHlink>
      </a:clrScheme>
      <a:clrMap bg1="lt1" tx1="dk1" bg2="lt2" tx2="dk2" accent1="accent1" accent2="accent2" accent3="accent3" accent4="accent4" accent5="accent5" accent6="accent6" hlink="hlink" folHlink="folHlink"/>
    </a:extraClrScheme>
    <a:extraClrScheme>
      <a:clrScheme name="落花 6">
        <a:dk1>
          <a:srgbClr val="CC0066"/>
        </a:dk1>
        <a:lt1>
          <a:srgbClr val="FFFFFF"/>
        </a:lt1>
        <a:dk2>
          <a:srgbClr val="000000"/>
        </a:dk2>
        <a:lt2>
          <a:srgbClr val="CC0099"/>
        </a:lt2>
        <a:accent1>
          <a:srgbClr val="FF9900"/>
        </a:accent1>
        <a:accent2>
          <a:srgbClr val="CC6600"/>
        </a:accent2>
        <a:accent3>
          <a:srgbClr val="AAAAAA"/>
        </a:accent3>
        <a:accent4>
          <a:srgbClr val="DADADA"/>
        </a:accent4>
        <a:accent5>
          <a:srgbClr val="FFCAAA"/>
        </a:accent5>
        <a:accent6>
          <a:srgbClr val="B95C00"/>
        </a:accent6>
        <a:hlink>
          <a:srgbClr val="009900"/>
        </a:hlink>
        <a:folHlink>
          <a:srgbClr val="A50021"/>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C:\Documents and Settings\LG\Application Data\Microsoft\Templates\落花.pot</Template>
  <TotalTime>208</TotalTime>
  <Words>3191</Words>
  <Application>Microsoft Office PowerPoint</Application>
  <PresentationFormat>全屏显示(4:3)</PresentationFormat>
  <Paragraphs>601</Paragraphs>
  <Slides>57</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57</vt:i4>
      </vt:variant>
    </vt:vector>
  </HeadingPairs>
  <TitlesOfParts>
    <vt:vector size="68" baseType="lpstr">
      <vt:lpstr>黑体</vt:lpstr>
      <vt:lpstr>楷体_GB2312</vt:lpstr>
      <vt:lpstr>宋体</vt:lpstr>
      <vt:lpstr>Arial</vt:lpstr>
      <vt:lpstr>Book Antiqua</vt:lpstr>
      <vt:lpstr>Tahoma</vt:lpstr>
      <vt:lpstr>Times New Roman</vt:lpstr>
      <vt:lpstr>Wingdings</vt:lpstr>
      <vt:lpstr>落花</vt:lpstr>
      <vt:lpstr>Bitmap Image</vt:lpstr>
      <vt:lpstr>Equation.3</vt:lpstr>
      <vt:lpstr>第二章   数据表示、寻址方式与指令系统</vt:lpstr>
      <vt:lpstr>目录</vt:lpstr>
      <vt:lpstr>2.2  寻址方式 </vt:lpstr>
      <vt:lpstr>一、寻址方式分析</vt:lpstr>
      <vt:lpstr>寻址方式的种类</vt:lpstr>
      <vt:lpstr>寻址方式的种类（续）</vt:lpstr>
      <vt:lpstr>二、寻址方式在指令中的指明方式</vt:lpstr>
      <vt:lpstr>三、程序在主存中的定位技术</vt:lpstr>
      <vt:lpstr>PowerPoint 演示文稿</vt:lpstr>
      <vt:lpstr>PowerPoint 演示文稿</vt:lpstr>
      <vt:lpstr>PowerPoint 演示文稿</vt:lpstr>
      <vt:lpstr>§2.3   指令系统的设计和优化 </vt:lpstr>
      <vt:lpstr>内容</vt:lpstr>
      <vt:lpstr>一、指令系统设计的基本原则</vt:lpstr>
      <vt:lpstr>2、指令类型</vt:lpstr>
      <vt:lpstr>3、指令系统的设计——编译程序设计者</vt:lpstr>
      <vt:lpstr>4、系统设计人员的要求</vt:lpstr>
      <vt:lpstr>二、指令格式的优化 </vt:lpstr>
      <vt:lpstr>操作码的优化表示</vt:lpstr>
      <vt:lpstr>PowerPoint 演示文稿</vt:lpstr>
      <vt:lpstr>哈夫曼（Huffman）压缩</vt:lpstr>
      <vt:lpstr>操作码的优化表示 </vt:lpstr>
      <vt:lpstr>举例 </vt:lpstr>
      <vt:lpstr>PowerPoint 演示文稿</vt:lpstr>
      <vt:lpstr>扩展编码 </vt:lpstr>
      <vt:lpstr>PowerPoint 演示文稿</vt:lpstr>
      <vt:lpstr>扩展——15/15/15编码 </vt:lpstr>
      <vt:lpstr>扩展—— 8/64/512编码 </vt:lpstr>
      <vt:lpstr>二、指令字格式的优化 </vt:lpstr>
      <vt:lpstr>等长地址码发挥不出操作码优化表示的作用</vt:lpstr>
      <vt:lpstr>在定长指令字内实现多种地址制</vt:lpstr>
      <vt:lpstr>PowerPoint 演示文稿</vt:lpstr>
      <vt:lpstr>§2.4 指令系统的发展和改进 </vt:lpstr>
      <vt:lpstr>一、CSIS和RISC</vt:lpstr>
      <vt:lpstr>二、按CISC方向发展与改进指令系统</vt:lpstr>
      <vt:lpstr>1、面向目标程序的优化实现来改进</vt:lpstr>
      <vt:lpstr>2、面向高级语言的优化实现来改进</vt:lpstr>
      <vt:lpstr>各种机器的语义差距</vt:lpstr>
      <vt:lpstr>3、面向操作系统的优化实现来改进</vt:lpstr>
      <vt:lpstr>三、按RISC方向发展与改进指令系统 </vt:lpstr>
      <vt:lpstr>2、CISC存在的问题 </vt:lpstr>
      <vt:lpstr>典型的CISC产品</vt:lpstr>
      <vt:lpstr>减少CPI是RISC思想的精华</vt:lpstr>
      <vt:lpstr>PowerPoint 演示文稿</vt:lpstr>
      <vt:lpstr>PowerPoint 演示文稿</vt:lpstr>
      <vt:lpstr>RISC的定义</vt:lpstr>
      <vt:lpstr>4、RISC的设计原则 </vt:lpstr>
      <vt:lpstr>CISC与RISC的主要特征对比 </vt:lpstr>
      <vt:lpstr>5、RISC结构采用的基本技术 </vt:lpstr>
      <vt:lpstr>重叠寄存器窗口技术</vt:lpstr>
      <vt:lpstr>PowerPoint 演示文稿</vt:lpstr>
      <vt:lpstr>延迟转移技术</vt:lpstr>
      <vt:lpstr>优化编译技术</vt:lpstr>
      <vt:lpstr>6、RISC技术的发展 </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dc:creator>
  <cp:lastModifiedBy>个人用户</cp:lastModifiedBy>
  <cp:revision>349</cp:revision>
  <dcterms:created xsi:type="dcterms:W3CDTF">2017-09-18T02:45:07Z</dcterms:created>
  <dcterms:modified xsi:type="dcterms:W3CDTF">2021-01-18T09:21:25Z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2052-10.1.0.7520</vt:lpwstr>
  </property>
</Properties>
</file>