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3"/>
  </p:notesMasterIdLst>
  <p:sldIdLst>
    <p:sldId id="324" r:id="rId2"/>
    <p:sldId id="326" r:id="rId3"/>
    <p:sldId id="342" r:id="rId4"/>
    <p:sldId id="343" r:id="rId5"/>
    <p:sldId id="344" r:id="rId6"/>
    <p:sldId id="345" r:id="rId7"/>
    <p:sldId id="346" r:id="rId8"/>
    <p:sldId id="347" r:id="rId9"/>
    <p:sldId id="348" r:id="rId10"/>
    <p:sldId id="349" r:id="rId11"/>
    <p:sldId id="350" r:id="rId12"/>
    <p:sldId id="351" r:id="rId13"/>
    <p:sldId id="352" r:id="rId14"/>
    <p:sldId id="333" r:id="rId15"/>
    <p:sldId id="353" r:id="rId16"/>
    <p:sldId id="355" r:id="rId17"/>
    <p:sldId id="356" r:id="rId18"/>
    <p:sldId id="358" r:id="rId19"/>
    <p:sldId id="359" r:id="rId20"/>
    <p:sldId id="360" r:id="rId21"/>
    <p:sldId id="361" r:id="rId22"/>
    <p:sldId id="339" r:id="rId23"/>
    <p:sldId id="340" r:id="rId24"/>
    <p:sldId id="341" r:id="rId25"/>
    <p:sldId id="362" r:id="rId26"/>
    <p:sldId id="382" r:id="rId27"/>
    <p:sldId id="383" r:id="rId28"/>
    <p:sldId id="384" r:id="rId29"/>
    <p:sldId id="385" r:id="rId30"/>
    <p:sldId id="386" r:id="rId31"/>
    <p:sldId id="387" r:id="rId32"/>
    <p:sldId id="391" r:id="rId33"/>
    <p:sldId id="392" r:id="rId34"/>
    <p:sldId id="393" r:id="rId35"/>
    <p:sldId id="396" r:id="rId36"/>
    <p:sldId id="397" r:id="rId37"/>
    <p:sldId id="398" r:id="rId38"/>
    <p:sldId id="394" r:id="rId39"/>
    <p:sldId id="395" r:id="rId40"/>
    <p:sldId id="399" r:id="rId41"/>
    <p:sldId id="400" r:id="rId42"/>
    <p:sldId id="401" r:id="rId43"/>
    <p:sldId id="402" r:id="rId44"/>
    <p:sldId id="403" r:id="rId45"/>
    <p:sldId id="411" r:id="rId46"/>
    <p:sldId id="412" r:id="rId47"/>
    <p:sldId id="410" r:id="rId48"/>
    <p:sldId id="405" r:id="rId49"/>
    <p:sldId id="406" r:id="rId50"/>
    <p:sldId id="413" r:id="rId51"/>
    <p:sldId id="414" r:id="rId52"/>
    <p:sldId id="407" r:id="rId53"/>
    <p:sldId id="409" r:id="rId54"/>
    <p:sldId id="417" r:id="rId55"/>
    <p:sldId id="415" r:id="rId56"/>
    <p:sldId id="419" r:id="rId57"/>
    <p:sldId id="416" r:id="rId58"/>
    <p:sldId id="537" r:id="rId59"/>
    <p:sldId id="536" r:id="rId60"/>
    <p:sldId id="562" r:id="rId61"/>
    <p:sldId id="375" r:id="rId62"/>
    <p:sldId id="422" r:id="rId63"/>
    <p:sldId id="539" r:id="rId64"/>
    <p:sldId id="540" r:id="rId65"/>
    <p:sldId id="541" r:id="rId66"/>
    <p:sldId id="550" r:id="rId67"/>
    <p:sldId id="559" r:id="rId68"/>
    <p:sldId id="560" r:id="rId69"/>
    <p:sldId id="553" r:id="rId70"/>
    <p:sldId id="561" r:id="rId71"/>
    <p:sldId id="557" r:id="rId72"/>
    <p:sldId id="558" r:id="rId73"/>
    <p:sldId id="573" r:id="rId74"/>
    <p:sldId id="563" r:id="rId75"/>
    <p:sldId id="574" r:id="rId76"/>
    <p:sldId id="575" r:id="rId77"/>
    <p:sldId id="576" r:id="rId78"/>
    <p:sldId id="577" r:id="rId79"/>
    <p:sldId id="578" r:id="rId80"/>
    <p:sldId id="579" r:id="rId81"/>
    <p:sldId id="580" r:id="rId82"/>
  </p:sldIdLst>
  <p:sldSz cx="9144000" cy="6858000" type="screen4x3"/>
  <p:notesSz cx="9144000" cy="6858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99"/>
    <a:srgbClr val="336600"/>
    <a:srgbClr val="009900"/>
    <a:srgbClr val="339966"/>
    <a:srgbClr val="339933"/>
    <a:srgbClr val="00CC66"/>
    <a:srgbClr val="FF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5"/>
    <p:restoredTop sz="92694"/>
  </p:normalViewPr>
  <p:slideViewPr>
    <p:cSldViewPr showGuides="1">
      <p:cViewPr varScale="1">
        <p:scale>
          <a:sx n="81" d="100"/>
          <a:sy n="81" d="100"/>
        </p:scale>
        <p:origin x="915"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A53A40D-C38B-4D37-8CFB-7DF67377A736}" type="datetimeFigureOut">
              <a:rPr lang="zh-CN" altLang="en-US" smtClean="0"/>
              <a:t>2022/3/21</a:t>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31BC04C-BE9A-4BD0-B28E-596B13C22C24}" type="slidenum">
              <a:rPr lang="zh-CN" altLang="en-US" smtClean="0"/>
              <a:t>‹#›</a:t>
            </a:fld>
            <a:endParaRPr lang="zh-CN" altLang="en-US"/>
          </a:p>
        </p:txBody>
      </p:sp>
    </p:spTree>
    <p:extLst>
      <p:ext uri="{BB962C8B-B14F-4D97-AF65-F5344CB8AC3E}">
        <p14:creationId xmlns:p14="http://schemas.microsoft.com/office/powerpoint/2010/main" val="3306999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1BC04C-BE9A-4BD0-B28E-596B13C22C24}" type="slidenum">
              <a:rPr lang="zh-CN" altLang="en-US" smtClean="0"/>
              <a:t>22</a:t>
            </a:fld>
            <a:endParaRPr lang="zh-CN" altLang="en-US"/>
          </a:p>
        </p:txBody>
      </p:sp>
    </p:spTree>
    <p:extLst>
      <p:ext uri="{BB962C8B-B14F-4D97-AF65-F5344CB8AC3E}">
        <p14:creationId xmlns:p14="http://schemas.microsoft.com/office/powerpoint/2010/main" val="1571360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blipFill>
        <a:effectLst/>
      </p:bgPr>
    </p:bg>
    <p:spTree>
      <p:nvGrpSpPr>
        <p:cNvPr id="1" name=""/>
        <p:cNvGrpSpPr/>
        <p:nvPr/>
      </p:nvGrpSpPr>
      <p:grpSpPr>
        <a:xfrm>
          <a:off x="0" y="0"/>
          <a:ext cx="0" cy="0"/>
          <a:chOff x="0" y="0"/>
          <a:chExt cx="0" cy="0"/>
        </a:xfrm>
      </p:grpSpPr>
      <p:sp>
        <p:nvSpPr>
          <p:cNvPr id="2050"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2051" name="文本占位符 1026"/>
          <p:cNvSpPr>
            <a:spLocks noGrp="1"/>
          </p:cNvSpPr>
          <p:nvPr>
            <p:ph type="body"/>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b="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b="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vert="horz" wrap="square" lIns="91440" tIns="45720" rIns="91440" bIns="45720" numCol="1" anchor="t" anchorCtr="0" compatLnSpc="1"/>
          <a:lstStyle>
            <a:lvl1pPr algn="r">
              <a:defRPr sz="1400" b="0"/>
            </a:lvl1p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72708"/>
          <p:cNvSpPr txBox="1"/>
          <p:nvPr/>
        </p:nvSpPr>
        <p:spPr>
          <a:xfrm>
            <a:off x="539750" y="2565400"/>
            <a:ext cx="7850188" cy="579438"/>
          </a:xfrm>
          <a:prstGeom prst="rect">
            <a:avLst/>
          </a:prstGeom>
          <a:noFill/>
          <a:ln w="9525">
            <a:noFill/>
          </a:ln>
        </p:spPr>
        <p:txBody>
          <a:bodyPr>
            <a:spAutoFit/>
          </a:bodyPr>
          <a:lstStyle/>
          <a:p>
            <a:pPr algn="ctr"/>
            <a:r>
              <a:rPr lang="zh-CN" altLang="en-US" sz="3200" dirty="0">
                <a:latin typeface="黑体" panose="02010609060101010101" pitchFamily="2" charset="-122"/>
                <a:ea typeface="黑体" panose="02010609060101010101" pitchFamily="2" charset="-122"/>
              </a:rPr>
              <a:t>第</a:t>
            </a:r>
            <a:r>
              <a:rPr lang="en-US" altLang="zh-CN" sz="3200" dirty="0">
                <a:latin typeface="黑体" panose="02010609060101010101" pitchFamily="2" charset="-122"/>
                <a:ea typeface="黑体" panose="02010609060101010101" pitchFamily="2" charset="-122"/>
              </a:rPr>
              <a:t>3</a:t>
            </a:r>
            <a:r>
              <a:rPr lang="zh-CN" altLang="en-US" sz="3200" dirty="0">
                <a:latin typeface="黑体" panose="02010609060101010101" pitchFamily="2" charset="-122"/>
                <a:ea typeface="黑体" panose="02010609060101010101" pitchFamily="2" charset="-122"/>
              </a:rPr>
              <a:t>章 存储、中断、总线与</a:t>
            </a:r>
            <a:r>
              <a:rPr lang="en-US" altLang="zh-CN" sz="3200" dirty="0">
                <a:latin typeface="黑体" panose="02010609060101010101" pitchFamily="2" charset="-122"/>
                <a:ea typeface="黑体" panose="02010609060101010101" pitchFamily="2" charset="-122"/>
              </a:rPr>
              <a:t>I/O</a:t>
            </a:r>
            <a:r>
              <a:rPr lang="zh-CN" altLang="en-US" sz="3200" dirty="0">
                <a:latin typeface="黑体" panose="02010609060101010101" pitchFamily="2" charset="-122"/>
                <a:ea typeface="黑体" panose="02010609060101010101" pitchFamily="2" charset="-122"/>
              </a:rPr>
              <a:t>系统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98305"/>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12291" name="文本占位符 98306"/>
          <p:cNvSpPr>
            <a:spLocks noGrp="1"/>
          </p:cNvSpPr>
          <p:nvPr>
            <p:ph idx="1"/>
          </p:nvPr>
        </p:nvSpPr>
        <p:spPr>
          <a:xfrm>
            <a:off x="395288" y="1052513"/>
            <a:ext cx="8208962" cy="4608512"/>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3.1.1</a:t>
            </a:r>
            <a:r>
              <a:rPr lang="zh-CN" altLang="en-US" sz="2800" b="1" dirty="0">
                <a:latin typeface="黑体" panose="02010609060101010101" pitchFamily="2" charset="-122"/>
                <a:ea typeface="黑体" panose="02010609060101010101" pitchFamily="2" charset="-122"/>
              </a:rPr>
              <a:t>存储系统的基本要求</a:t>
            </a:r>
          </a:p>
          <a:p>
            <a:pPr marL="0" indent="0" eaLnBrk="1" hangingPunct="1">
              <a:buNone/>
            </a:pP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结论</a:t>
            </a:r>
          </a:p>
          <a:p>
            <a:pPr marL="0" indent="0" eaLnBrk="1" hangingPunct="1">
              <a:buNone/>
            </a:pPr>
            <a:r>
              <a:rPr lang="zh-CN" altLang="en-US" sz="2800" b="1" dirty="0">
                <a:latin typeface="华文新魏" panose="02010800040101010101" pitchFamily="2" charset="-122"/>
                <a:ea typeface="华文新魏" panose="02010800040101010101" pitchFamily="2" charset="-122"/>
              </a:rPr>
              <a:t>由于存储器的价格、速度和容量的要求是矛盾的，为了同时满足三方面的要求，</a:t>
            </a:r>
            <a:r>
              <a:rPr lang="zh-CN" altLang="en-US" sz="2800" b="1" dirty="0">
                <a:solidFill>
                  <a:srgbClr val="0000FF"/>
                </a:solidFill>
                <a:latin typeface="华文新魏" panose="02010800040101010101" pitchFamily="2" charset="-122"/>
                <a:ea typeface="华文新魏" panose="02010800040101010101" pitchFamily="2" charset="-122"/>
              </a:rPr>
              <a:t>在一个完整的存储体系中，必须采用不同工艺的存储器，</a:t>
            </a:r>
            <a:r>
              <a:rPr lang="zh-CN" altLang="en-US" sz="2800" b="1" dirty="0">
                <a:latin typeface="华文新魏" panose="02010800040101010101" pitchFamily="2" charset="-122"/>
                <a:ea typeface="华文新魏" panose="02010800040101010101" pitchFamily="2" charset="-122"/>
              </a:rPr>
              <a:t>使得信息以各种方式分布于不同的存储体</a:t>
            </a:r>
            <a:r>
              <a:rPr lang="zh-CN" altLang="en-US" sz="2800" b="1" dirty="0" smtClean="0">
                <a:latin typeface="华文新魏" panose="02010800040101010101" pitchFamily="2" charset="-122"/>
                <a:ea typeface="华文新魏" panose="02010800040101010101" pitchFamily="2" charset="-122"/>
              </a:rPr>
              <a:t>。</a:t>
            </a:r>
            <a:endParaRPr lang="en-US" altLang="zh-CN" sz="2800" b="1" dirty="0" smtClean="0">
              <a:latin typeface="华文新魏" panose="02010800040101010101" pitchFamily="2" charset="-122"/>
              <a:ea typeface="华文新魏" panose="02010800040101010101" pitchFamily="2" charset="-122"/>
            </a:endParaRPr>
          </a:p>
          <a:p>
            <a:pPr marL="0" indent="0" eaLnBrk="1" hangingPunct="1">
              <a:buNone/>
            </a:pPr>
            <a:r>
              <a:rPr lang="zh-CN" altLang="en-US" sz="2800" b="1" dirty="0" smtClean="0">
                <a:latin typeface="华文新魏" panose="02010800040101010101" pitchFamily="2" charset="-122"/>
                <a:ea typeface="华文新魏" panose="02010800040101010101" pitchFamily="2" charset="-122"/>
              </a:rPr>
              <a:t>        例如</a:t>
            </a:r>
            <a:r>
              <a:rPr lang="zh-CN" altLang="en-US" sz="2800" b="1" dirty="0">
                <a:latin typeface="华文新魏" panose="02010800040101010101" pitchFamily="2" charset="-122"/>
                <a:ea typeface="华文新魏" panose="02010800040101010101" pitchFamily="2" charset="-122"/>
              </a:rPr>
              <a:t>：</a:t>
            </a:r>
            <a:r>
              <a:rPr lang="en-US" altLang="zh-CN" sz="2800" b="1" dirty="0">
                <a:latin typeface="华文新魏" panose="02010800040101010101" pitchFamily="2" charset="-122"/>
                <a:ea typeface="华文新魏" panose="02010800040101010101" pitchFamily="2" charset="-122"/>
              </a:rPr>
              <a:t>Cache-</a:t>
            </a:r>
            <a:r>
              <a:rPr lang="zh-CN" altLang="en-US" sz="2800" b="1" dirty="0">
                <a:latin typeface="华文新魏" panose="02010800040101010101" pitchFamily="2" charset="-122"/>
                <a:ea typeface="华文新魏" panose="02010800040101010101" pitchFamily="2" charset="-122"/>
              </a:rPr>
              <a:t>主存</a:t>
            </a:r>
            <a:r>
              <a:rPr lang="en-US" altLang="zh-CN" sz="2800" b="1" dirty="0">
                <a:latin typeface="华文新魏" panose="02010800040101010101" pitchFamily="2" charset="-122"/>
                <a:ea typeface="华文新魏" panose="02010800040101010101" pitchFamily="2" charset="-122"/>
              </a:rPr>
              <a:t>-</a:t>
            </a:r>
            <a:r>
              <a:rPr lang="zh-CN" altLang="en-US" sz="2800" b="1" dirty="0">
                <a:latin typeface="华文新魏" panose="02010800040101010101" pitchFamily="2" charset="-122"/>
                <a:ea typeface="华文新魏" panose="02010800040101010101" pitchFamily="2" charset="-122"/>
              </a:rPr>
              <a:t>辅存</a:t>
            </a:r>
          </a:p>
          <a:p>
            <a:pPr marL="0" indent="0" eaLnBrk="1" hangingPunct="1">
              <a:buNone/>
            </a:pPr>
            <a:endParaRPr lang="zh-CN" altLang="en-US" sz="2800" b="1" dirty="0">
              <a:latin typeface="黑体" panose="02010609060101010101" pitchFamily="2" charset="-122"/>
              <a:ea typeface="黑体" panose="0201060906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0035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13315" name="文本占位符 100354"/>
          <p:cNvSpPr>
            <a:spLocks noGrp="1"/>
          </p:cNvSpPr>
          <p:nvPr>
            <p:ph idx="1"/>
          </p:nvPr>
        </p:nvSpPr>
        <p:spPr>
          <a:xfrm>
            <a:off x="395288" y="1052513"/>
            <a:ext cx="4464050" cy="4608512"/>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3.1.2</a:t>
            </a:r>
            <a:r>
              <a:rPr lang="zh-CN" altLang="en-US" sz="2800" b="1" dirty="0">
                <a:latin typeface="黑体" panose="02010609060101010101" pitchFamily="2" charset="-122"/>
                <a:ea typeface="黑体" panose="02010609060101010101" pitchFamily="2" charset="-122"/>
              </a:rPr>
              <a:t>并行主存系统</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类型</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1)</a:t>
            </a:r>
            <a:r>
              <a:rPr lang="zh-CN" altLang="en-US" sz="2800" b="1" dirty="0">
                <a:solidFill>
                  <a:srgbClr val="0000FF"/>
                </a:solidFill>
                <a:latin typeface="黑体" panose="02010609060101010101" pitchFamily="2" charset="-122"/>
                <a:ea typeface="黑体" panose="02010609060101010101" pitchFamily="2" charset="-122"/>
              </a:rPr>
              <a:t>单体单字</a:t>
            </a:r>
          </a:p>
          <a:p>
            <a:pPr marL="0" indent="0" eaLnBrk="1" hangingPunct="1">
              <a:buNone/>
            </a:pPr>
            <a:r>
              <a:rPr lang="zh-CN" altLang="en-US" sz="2800" b="1" dirty="0">
                <a:latin typeface="黑体" panose="02010609060101010101" pitchFamily="2" charset="-122"/>
                <a:ea typeface="黑体" panose="02010609060101010101" pitchFamily="2" charset="-122"/>
              </a:rPr>
              <a:t>存储器字长</a:t>
            </a:r>
            <a:r>
              <a:rPr lang="en-US" altLang="zh-CN" sz="2800" b="1" dirty="0">
                <a:latin typeface="黑体" panose="02010609060101010101" pitchFamily="2" charset="-122"/>
                <a:ea typeface="黑体" panose="02010609060101010101" pitchFamily="2" charset="-122"/>
              </a:rPr>
              <a:t>W</a:t>
            </a:r>
            <a:r>
              <a:rPr lang="zh-CN" altLang="en-US" sz="2800" b="1" dirty="0">
                <a:latin typeface="黑体" panose="02010609060101010101" pitchFamily="2" charset="-122"/>
                <a:ea typeface="黑体" panose="02010609060101010101" pitchFamily="2" charset="-122"/>
              </a:rPr>
              <a:t>与</a:t>
            </a:r>
            <a:r>
              <a:rPr lang="en-US" altLang="zh-CN" sz="2800" b="1" dirty="0">
                <a:latin typeface="黑体" panose="02010609060101010101" pitchFamily="2" charset="-122"/>
                <a:ea typeface="黑体" panose="02010609060101010101" pitchFamily="2" charset="-122"/>
              </a:rPr>
              <a:t>CPU</a:t>
            </a:r>
            <a:r>
              <a:rPr lang="zh-CN" altLang="en-US" sz="2800" b="1" dirty="0">
                <a:latin typeface="黑体" panose="02010609060101010101" pitchFamily="2" charset="-122"/>
                <a:ea typeface="黑体" panose="02010609060101010101" pitchFamily="2" charset="-122"/>
              </a:rPr>
              <a:t>字长</a:t>
            </a:r>
            <a:r>
              <a:rPr lang="en-US" altLang="zh-CN" sz="2800" b="1" dirty="0">
                <a:latin typeface="黑体" panose="02010609060101010101" pitchFamily="2" charset="-122"/>
                <a:ea typeface="黑体" panose="02010609060101010101" pitchFamily="2" charset="-122"/>
              </a:rPr>
              <a:t>W</a:t>
            </a:r>
            <a:r>
              <a:rPr lang="zh-CN" altLang="en-US" sz="2800" b="1" dirty="0">
                <a:latin typeface="黑体" panose="02010609060101010101" pitchFamily="2" charset="-122"/>
                <a:ea typeface="黑体" panose="02010609060101010101" pitchFamily="2" charset="-122"/>
              </a:rPr>
              <a:t>相同，一次访问一个存储器字，主存最大频宽</a:t>
            </a:r>
            <a:r>
              <a:rPr lang="en-US" altLang="zh-CN" sz="2800" b="1" dirty="0">
                <a:latin typeface="黑体" panose="02010609060101010101" pitchFamily="2" charset="-122"/>
                <a:ea typeface="黑体" panose="02010609060101010101" pitchFamily="2" charset="-122"/>
              </a:rPr>
              <a:t>B</a:t>
            </a:r>
            <a:r>
              <a:rPr lang="en-US" altLang="zh-CN" sz="2800" b="1" baseline="-25000" dirty="0">
                <a:latin typeface="黑体" panose="02010609060101010101" pitchFamily="2" charset="-122"/>
                <a:ea typeface="黑体" panose="02010609060101010101" pitchFamily="2" charset="-122"/>
              </a:rPr>
              <a:t>M</a:t>
            </a:r>
            <a:r>
              <a:rPr lang="en-US" altLang="zh-CN" sz="2800" b="1" dirty="0">
                <a:latin typeface="黑体" panose="02010609060101010101" pitchFamily="2" charset="-122"/>
                <a:ea typeface="黑体" panose="02010609060101010101" pitchFamily="2" charset="-122"/>
              </a:rPr>
              <a:t> =</a:t>
            </a:r>
            <a:r>
              <a:rPr lang="en-US" altLang="zh-CN" sz="2800" b="1" dirty="0" smtClean="0">
                <a:latin typeface="黑体" panose="02010609060101010101" pitchFamily="2" charset="-122"/>
                <a:ea typeface="黑体" panose="02010609060101010101" pitchFamily="2" charset="-122"/>
              </a:rPr>
              <a:t>W/T</a:t>
            </a:r>
            <a:r>
              <a:rPr lang="en-US" altLang="zh-CN" sz="2800" b="1" baseline="-25000" dirty="0" smtClean="0">
                <a:latin typeface="黑体" panose="02010609060101010101" pitchFamily="2" charset="-122"/>
                <a:ea typeface="黑体" panose="02010609060101010101" pitchFamily="2" charset="-122"/>
              </a:rPr>
              <a:t>M</a:t>
            </a:r>
          </a:p>
          <a:p>
            <a:pPr marL="0" indent="0" eaLnBrk="1" hangingPunct="1">
              <a:buNone/>
            </a:pPr>
            <a:endParaRPr lang="en-US" altLang="zh-CN" sz="2800" b="1" baseline="-25000" dirty="0">
              <a:latin typeface="黑体" panose="02010609060101010101" pitchFamily="2" charset="-122"/>
              <a:ea typeface="黑体" panose="02010609060101010101" pitchFamily="2" charset="-122"/>
            </a:endParaRPr>
          </a:p>
          <a:p>
            <a:pPr marL="0" indent="0" algn="r" eaLnBrk="1" hangingPunct="1">
              <a:buNone/>
            </a:pPr>
            <a:r>
              <a:rPr lang="en-US" altLang="zh-CN" sz="2800" b="1" dirty="0" smtClean="0">
                <a:latin typeface="黑体" panose="02010609060101010101" pitchFamily="2" charset="-122"/>
                <a:ea typeface="黑体" panose="02010609060101010101" pitchFamily="2" charset="-122"/>
              </a:rPr>
              <a:t>——</a:t>
            </a:r>
            <a:r>
              <a:rPr lang="zh-CN" altLang="en-US" sz="2800" b="1" dirty="0" smtClean="0">
                <a:latin typeface="黑体" panose="02010609060101010101" pitchFamily="2" charset="-122"/>
                <a:ea typeface="黑体" panose="02010609060101010101" pitchFamily="2" charset="-122"/>
              </a:rPr>
              <a:t>没有引入并行性</a:t>
            </a:r>
            <a:endParaRPr lang="en-US" altLang="zh-CN" sz="2800" b="1" dirty="0">
              <a:latin typeface="黑体" panose="02010609060101010101" pitchFamily="2" charset="-122"/>
              <a:ea typeface="黑体" panose="02010609060101010101" pitchFamily="2" charset="-122"/>
            </a:endParaRPr>
          </a:p>
        </p:txBody>
      </p:sp>
      <p:grpSp>
        <p:nvGrpSpPr>
          <p:cNvPr id="13316" name="组合 100378"/>
          <p:cNvGrpSpPr/>
          <p:nvPr/>
        </p:nvGrpSpPr>
        <p:grpSpPr>
          <a:xfrm>
            <a:off x="5580063" y="1484313"/>
            <a:ext cx="2686050" cy="4403725"/>
            <a:chOff x="3644" y="1104"/>
            <a:chExt cx="1692" cy="2774"/>
          </a:xfrm>
        </p:grpSpPr>
        <p:sp>
          <p:nvSpPr>
            <p:cNvPr id="13317" name="矩形 100355"/>
            <p:cNvSpPr/>
            <p:nvPr/>
          </p:nvSpPr>
          <p:spPr>
            <a:xfrm>
              <a:off x="4076" y="1776"/>
              <a:ext cx="720" cy="1152"/>
            </a:xfrm>
            <a:prstGeom prst="rect">
              <a:avLst/>
            </a:prstGeom>
            <a:solidFill>
              <a:schemeClr val="bg1"/>
            </a:solidFill>
            <a:ln w="2857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3318" name="直接连接符 100356"/>
            <p:cNvSpPr/>
            <p:nvPr/>
          </p:nvSpPr>
          <p:spPr>
            <a:xfrm>
              <a:off x="4076" y="2352"/>
              <a:ext cx="720" cy="0"/>
            </a:xfrm>
            <a:prstGeom prst="line">
              <a:avLst/>
            </a:prstGeom>
            <a:ln w="9525" cap="flat" cmpd="sng">
              <a:solidFill>
                <a:schemeClr val="tx1"/>
              </a:solidFill>
              <a:prstDash val="lgDash"/>
              <a:headEnd type="none" w="med" len="med"/>
              <a:tailEnd type="none" w="med" len="med"/>
            </a:ln>
          </p:spPr>
        </p:sp>
        <p:sp>
          <p:nvSpPr>
            <p:cNvPr id="13319" name="直接连接符 100357"/>
            <p:cNvSpPr/>
            <p:nvPr/>
          </p:nvSpPr>
          <p:spPr>
            <a:xfrm>
              <a:off x="4076" y="2064"/>
              <a:ext cx="720" cy="0"/>
            </a:xfrm>
            <a:prstGeom prst="line">
              <a:avLst/>
            </a:prstGeom>
            <a:ln w="9525" cap="flat" cmpd="sng">
              <a:solidFill>
                <a:schemeClr val="tx1"/>
              </a:solidFill>
              <a:prstDash val="lgDash"/>
              <a:headEnd type="none" w="med" len="med"/>
              <a:tailEnd type="none" w="med" len="med"/>
            </a:ln>
          </p:spPr>
        </p:sp>
        <p:sp>
          <p:nvSpPr>
            <p:cNvPr id="13320" name="直接连接符 100358"/>
            <p:cNvSpPr/>
            <p:nvPr/>
          </p:nvSpPr>
          <p:spPr>
            <a:xfrm>
              <a:off x="4076" y="2640"/>
              <a:ext cx="720" cy="0"/>
            </a:xfrm>
            <a:prstGeom prst="line">
              <a:avLst/>
            </a:prstGeom>
            <a:ln w="9525" cap="flat" cmpd="sng">
              <a:solidFill>
                <a:schemeClr val="tx1"/>
              </a:solidFill>
              <a:prstDash val="lgDash"/>
              <a:headEnd type="none" w="med" len="med"/>
              <a:tailEnd type="none" w="med" len="med"/>
            </a:ln>
          </p:spPr>
        </p:sp>
        <p:sp>
          <p:nvSpPr>
            <p:cNvPr id="13321" name="矩形 100359"/>
            <p:cNvSpPr/>
            <p:nvPr/>
          </p:nvSpPr>
          <p:spPr>
            <a:xfrm>
              <a:off x="4172" y="1344"/>
              <a:ext cx="480" cy="240"/>
            </a:xfrm>
            <a:prstGeom prst="rect">
              <a:avLst/>
            </a:prstGeom>
            <a:solidFill>
              <a:schemeClr val="bg1"/>
            </a:solidFill>
            <a:ln w="2857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3322" name="文本框 100360"/>
            <p:cNvSpPr txBox="1"/>
            <p:nvPr/>
          </p:nvSpPr>
          <p:spPr>
            <a:xfrm>
              <a:off x="4220" y="1329"/>
              <a:ext cx="355" cy="250"/>
            </a:xfrm>
            <a:prstGeom prst="rect">
              <a:avLst/>
            </a:prstGeom>
            <a:noFill/>
            <a:ln w="9525">
              <a:noFill/>
            </a:ln>
          </p:spPr>
          <p:txBody>
            <a:bodyPr wrap="none">
              <a:spAutoFit/>
            </a:bodyPr>
            <a:lstStyle/>
            <a:p>
              <a:r>
                <a:rPr lang="en-US" altLang="zh-CN" sz="2000" b="0" dirty="0">
                  <a:latin typeface="黑体" panose="02010609060101010101" pitchFamily="2" charset="-122"/>
                  <a:ea typeface="黑体" panose="02010609060101010101" pitchFamily="2" charset="-122"/>
                </a:rPr>
                <a:t>W</a:t>
              </a:r>
              <a:r>
                <a:rPr lang="zh-CN" altLang="en-US" sz="2000" b="0" dirty="0">
                  <a:latin typeface="黑体" panose="02010609060101010101" pitchFamily="2" charset="-122"/>
                  <a:ea typeface="黑体" panose="02010609060101010101" pitchFamily="2" charset="-122"/>
                </a:rPr>
                <a:t>位</a:t>
              </a:r>
            </a:p>
          </p:txBody>
        </p:sp>
        <p:sp>
          <p:nvSpPr>
            <p:cNvPr id="13323" name="文本框 100361"/>
            <p:cNvSpPr txBox="1"/>
            <p:nvPr/>
          </p:nvSpPr>
          <p:spPr>
            <a:xfrm>
              <a:off x="3932" y="1104"/>
              <a:ext cx="919" cy="250"/>
            </a:xfrm>
            <a:prstGeom prst="rect">
              <a:avLst/>
            </a:prstGeom>
            <a:noFill/>
            <a:ln w="9525">
              <a:noFill/>
            </a:ln>
          </p:spPr>
          <p:txBody>
            <a:bodyPr wrap="none">
              <a:spAutoFit/>
            </a:bodyPr>
            <a:lstStyle/>
            <a:p>
              <a:r>
                <a:rPr lang="zh-CN" altLang="en-US" sz="2000" dirty="0">
                  <a:latin typeface="Times New Roman" panose="02020603050405020304" pitchFamily="18" charset="0"/>
                  <a:ea typeface="黑体" panose="02010609060101010101" pitchFamily="2" charset="-122"/>
                </a:rPr>
                <a:t>读出寄存器</a:t>
              </a:r>
            </a:p>
          </p:txBody>
        </p:sp>
        <p:sp>
          <p:nvSpPr>
            <p:cNvPr id="13324" name="直接连接符 100362"/>
            <p:cNvSpPr/>
            <p:nvPr/>
          </p:nvSpPr>
          <p:spPr>
            <a:xfrm flipV="1">
              <a:off x="4220" y="1584"/>
              <a:ext cx="0" cy="192"/>
            </a:xfrm>
            <a:prstGeom prst="line">
              <a:avLst/>
            </a:prstGeom>
            <a:ln w="9525" cap="flat" cmpd="sng">
              <a:solidFill>
                <a:schemeClr val="tx1"/>
              </a:solidFill>
              <a:prstDash val="solid"/>
              <a:headEnd type="none" w="med" len="med"/>
              <a:tailEnd type="triangle" w="med" len="med"/>
            </a:ln>
          </p:spPr>
        </p:sp>
        <p:sp>
          <p:nvSpPr>
            <p:cNvPr id="13325" name="直接连接符 100363"/>
            <p:cNvSpPr/>
            <p:nvPr/>
          </p:nvSpPr>
          <p:spPr>
            <a:xfrm flipV="1">
              <a:off x="4604" y="1584"/>
              <a:ext cx="0" cy="192"/>
            </a:xfrm>
            <a:prstGeom prst="line">
              <a:avLst/>
            </a:prstGeom>
            <a:ln w="9525" cap="flat" cmpd="sng">
              <a:solidFill>
                <a:schemeClr val="tx1"/>
              </a:solidFill>
              <a:prstDash val="solid"/>
              <a:headEnd type="none" w="med" len="med"/>
              <a:tailEnd type="triangle" w="med" len="med"/>
            </a:ln>
          </p:spPr>
        </p:sp>
        <p:sp>
          <p:nvSpPr>
            <p:cNvPr id="13326" name="矩形 100364"/>
            <p:cNvSpPr/>
            <p:nvPr/>
          </p:nvSpPr>
          <p:spPr>
            <a:xfrm>
              <a:off x="3980" y="3168"/>
              <a:ext cx="960" cy="240"/>
            </a:xfrm>
            <a:prstGeom prst="rect">
              <a:avLst/>
            </a:prstGeom>
            <a:solidFill>
              <a:schemeClr val="bg1"/>
            </a:solidFill>
            <a:ln w="2857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3327" name="文本框 100365"/>
            <p:cNvSpPr txBox="1"/>
            <p:nvPr/>
          </p:nvSpPr>
          <p:spPr>
            <a:xfrm>
              <a:off x="3980" y="3168"/>
              <a:ext cx="915" cy="250"/>
            </a:xfrm>
            <a:prstGeom prst="rect">
              <a:avLst/>
            </a:prstGeom>
            <a:noFill/>
            <a:ln w="9525">
              <a:noFill/>
            </a:ln>
          </p:spPr>
          <p:txBody>
            <a:bodyPr wrap="none">
              <a:spAutoFit/>
            </a:bodyPr>
            <a:lstStyle/>
            <a:p>
              <a:r>
                <a:rPr lang="zh-CN" altLang="en-US" sz="2000" b="0" dirty="0">
                  <a:latin typeface="Times New Roman" panose="02020603050405020304" pitchFamily="18" charset="0"/>
                  <a:ea typeface="黑体" panose="02010609060101010101" pitchFamily="2" charset="-122"/>
                </a:rPr>
                <a:t>地址寄存器</a:t>
              </a:r>
            </a:p>
          </p:txBody>
        </p:sp>
        <p:sp>
          <p:nvSpPr>
            <p:cNvPr id="13328" name="直接连接符 100366"/>
            <p:cNvSpPr/>
            <p:nvPr/>
          </p:nvSpPr>
          <p:spPr>
            <a:xfrm flipV="1">
              <a:off x="4172" y="2928"/>
              <a:ext cx="0" cy="240"/>
            </a:xfrm>
            <a:prstGeom prst="line">
              <a:avLst/>
            </a:prstGeom>
            <a:ln w="9525" cap="flat" cmpd="sng">
              <a:solidFill>
                <a:schemeClr val="tx1"/>
              </a:solidFill>
              <a:prstDash val="solid"/>
              <a:headEnd type="none" w="med" len="med"/>
              <a:tailEnd type="triangle" w="med" len="med"/>
            </a:ln>
          </p:spPr>
        </p:sp>
        <p:sp>
          <p:nvSpPr>
            <p:cNvPr id="13329" name="直接连接符 100367"/>
            <p:cNvSpPr/>
            <p:nvPr/>
          </p:nvSpPr>
          <p:spPr>
            <a:xfrm flipV="1">
              <a:off x="4700" y="2928"/>
              <a:ext cx="0" cy="240"/>
            </a:xfrm>
            <a:prstGeom prst="line">
              <a:avLst/>
            </a:prstGeom>
            <a:ln w="9525" cap="flat" cmpd="sng">
              <a:solidFill>
                <a:schemeClr val="tx1"/>
              </a:solidFill>
              <a:prstDash val="solid"/>
              <a:headEnd type="none" w="med" len="med"/>
              <a:tailEnd type="triangle" w="med" len="med"/>
            </a:ln>
          </p:spPr>
        </p:sp>
        <p:sp>
          <p:nvSpPr>
            <p:cNvPr id="13330" name="直接连接符 100368"/>
            <p:cNvSpPr/>
            <p:nvPr/>
          </p:nvSpPr>
          <p:spPr>
            <a:xfrm>
              <a:off x="4220" y="1680"/>
              <a:ext cx="384" cy="0"/>
            </a:xfrm>
            <a:prstGeom prst="line">
              <a:avLst/>
            </a:prstGeom>
            <a:ln w="9525" cap="flat" cmpd="sng">
              <a:solidFill>
                <a:schemeClr val="tx1"/>
              </a:solidFill>
              <a:prstDash val="lgDash"/>
              <a:headEnd type="none" w="med" len="med"/>
              <a:tailEnd type="none" w="med" len="med"/>
            </a:ln>
          </p:spPr>
        </p:sp>
        <p:sp>
          <p:nvSpPr>
            <p:cNvPr id="13331" name="直接连接符 100369"/>
            <p:cNvSpPr/>
            <p:nvPr/>
          </p:nvSpPr>
          <p:spPr>
            <a:xfrm>
              <a:off x="4172" y="3024"/>
              <a:ext cx="528" cy="0"/>
            </a:xfrm>
            <a:prstGeom prst="line">
              <a:avLst/>
            </a:prstGeom>
            <a:ln w="9525" cap="flat" cmpd="sng">
              <a:solidFill>
                <a:schemeClr val="tx1"/>
              </a:solidFill>
              <a:prstDash val="lgDash"/>
              <a:headEnd type="none" w="med" len="med"/>
              <a:tailEnd type="none" w="med" len="med"/>
            </a:ln>
          </p:spPr>
        </p:sp>
        <p:sp>
          <p:nvSpPr>
            <p:cNvPr id="13332" name="文本框 100370"/>
            <p:cNvSpPr txBox="1"/>
            <p:nvPr/>
          </p:nvSpPr>
          <p:spPr>
            <a:xfrm>
              <a:off x="3644" y="3552"/>
              <a:ext cx="1692" cy="326"/>
            </a:xfrm>
            <a:prstGeom prst="rect">
              <a:avLst/>
            </a:prstGeom>
            <a:noFill/>
            <a:ln w="9525">
              <a:noFill/>
            </a:ln>
          </p:spPr>
          <p:txBody>
            <a:bodyPr wrap="none">
              <a:spAutoFit/>
            </a:bodyPr>
            <a:lstStyle/>
            <a:p>
              <a:r>
                <a:rPr lang="zh-CN" altLang="en-US" dirty="0">
                  <a:latin typeface="Times New Roman" panose="02020603050405020304" pitchFamily="18" charset="0"/>
                  <a:ea typeface="黑体" panose="02010609060101010101" pitchFamily="2" charset="-122"/>
                </a:rPr>
                <a:t>单体单字存储器</a:t>
              </a:r>
            </a:p>
          </p:txBody>
        </p:sp>
        <p:sp>
          <p:nvSpPr>
            <p:cNvPr id="13333" name="直接连接符 100371"/>
            <p:cNvSpPr/>
            <p:nvPr/>
          </p:nvSpPr>
          <p:spPr>
            <a:xfrm flipH="1">
              <a:off x="3792" y="1776"/>
              <a:ext cx="240" cy="0"/>
            </a:xfrm>
            <a:prstGeom prst="line">
              <a:avLst/>
            </a:prstGeom>
            <a:ln w="9525" cap="flat" cmpd="sng">
              <a:solidFill>
                <a:schemeClr val="tx1"/>
              </a:solidFill>
              <a:prstDash val="solid"/>
              <a:headEnd type="none" w="med" len="med"/>
              <a:tailEnd type="none" w="med" len="med"/>
            </a:ln>
          </p:spPr>
        </p:sp>
        <p:sp>
          <p:nvSpPr>
            <p:cNvPr id="13334" name="直接连接符 100372"/>
            <p:cNvSpPr/>
            <p:nvPr/>
          </p:nvSpPr>
          <p:spPr>
            <a:xfrm flipH="1">
              <a:off x="3792" y="2928"/>
              <a:ext cx="240" cy="0"/>
            </a:xfrm>
            <a:prstGeom prst="line">
              <a:avLst/>
            </a:prstGeom>
            <a:ln w="9525" cap="flat" cmpd="sng">
              <a:solidFill>
                <a:schemeClr val="tx1"/>
              </a:solidFill>
              <a:prstDash val="solid"/>
              <a:headEnd type="none" w="med" len="med"/>
              <a:tailEnd type="none" w="med" len="med"/>
            </a:ln>
          </p:spPr>
        </p:sp>
        <p:sp>
          <p:nvSpPr>
            <p:cNvPr id="13335" name="直接连接符 100373"/>
            <p:cNvSpPr/>
            <p:nvPr/>
          </p:nvSpPr>
          <p:spPr>
            <a:xfrm flipV="1">
              <a:off x="3936" y="1776"/>
              <a:ext cx="0" cy="528"/>
            </a:xfrm>
            <a:prstGeom prst="line">
              <a:avLst/>
            </a:prstGeom>
            <a:ln w="9525" cap="flat" cmpd="sng">
              <a:solidFill>
                <a:schemeClr val="tx1"/>
              </a:solidFill>
              <a:prstDash val="solid"/>
              <a:headEnd type="none" w="med" len="med"/>
              <a:tailEnd type="none" w="med" len="med"/>
            </a:ln>
          </p:spPr>
        </p:sp>
        <p:sp>
          <p:nvSpPr>
            <p:cNvPr id="13336" name="直接连接符 100374"/>
            <p:cNvSpPr/>
            <p:nvPr/>
          </p:nvSpPr>
          <p:spPr>
            <a:xfrm>
              <a:off x="3936" y="2496"/>
              <a:ext cx="0" cy="432"/>
            </a:xfrm>
            <a:prstGeom prst="line">
              <a:avLst/>
            </a:prstGeom>
            <a:ln w="9525" cap="flat" cmpd="sng">
              <a:solidFill>
                <a:schemeClr val="tx1"/>
              </a:solidFill>
              <a:prstDash val="solid"/>
              <a:headEnd type="none" w="med" len="med"/>
              <a:tailEnd type="none" w="med" len="med"/>
            </a:ln>
          </p:spPr>
        </p:sp>
        <p:sp>
          <p:nvSpPr>
            <p:cNvPr id="13337" name="直接连接符 100375"/>
            <p:cNvSpPr/>
            <p:nvPr/>
          </p:nvSpPr>
          <p:spPr>
            <a:xfrm>
              <a:off x="3936" y="2496"/>
              <a:ext cx="0" cy="432"/>
            </a:xfrm>
            <a:prstGeom prst="line">
              <a:avLst/>
            </a:prstGeom>
            <a:ln w="9525" cap="flat" cmpd="sng">
              <a:solidFill>
                <a:schemeClr val="tx1"/>
              </a:solidFill>
              <a:prstDash val="solid"/>
              <a:headEnd type="none" w="med" len="med"/>
              <a:tailEnd type="triangle" w="med" len="med"/>
            </a:ln>
          </p:spPr>
        </p:sp>
        <p:sp>
          <p:nvSpPr>
            <p:cNvPr id="13338" name="直接连接符 100376"/>
            <p:cNvSpPr/>
            <p:nvPr/>
          </p:nvSpPr>
          <p:spPr>
            <a:xfrm flipV="1">
              <a:off x="3936" y="1776"/>
              <a:ext cx="0" cy="240"/>
            </a:xfrm>
            <a:prstGeom prst="line">
              <a:avLst/>
            </a:prstGeom>
            <a:ln w="9525" cap="flat" cmpd="sng">
              <a:solidFill>
                <a:schemeClr val="tx1"/>
              </a:solidFill>
              <a:prstDash val="solid"/>
              <a:headEnd type="none" w="med" len="med"/>
              <a:tailEnd type="triangle" w="med" len="med"/>
            </a:ln>
          </p:spPr>
        </p:sp>
        <p:sp>
          <p:nvSpPr>
            <p:cNvPr id="13339" name="文本框 100377"/>
            <p:cNvSpPr txBox="1"/>
            <p:nvPr/>
          </p:nvSpPr>
          <p:spPr>
            <a:xfrm>
              <a:off x="3840" y="2256"/>
              <a:ext cx="160" cy="250"/>
            </a:xfrm>
            <a:prstGeom prst="rect">
              <a:avLst/>
            </a:prstGeom>
            <a:noFill/>
            <a:ln w="9525">
              <a:noFill/>
            </a:ln>
          </p:spPr>
          <p:txBody>
            <a:bodyPr wrap="none">
              <a:spAutoFit/>
            </a:bodyPr>
            <a:lstStyle/>
            <a:p>
              <a:r>
                <a:rPr lang="en-US" altLang="zh-CN" sz="2000" b="0" dirty="0">
                  <a:latin typeface="Times New Roman" panose="02020603050405020304" pitchFamily="18" charset="0"/>
                  <a:ea typeface="黑体" panose="02010609060101010101" pitchFamily="2" charset="-122"/>
                </a:rPr>
                <a:t>l</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01377"/>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14339" name="文本占位符 101378"/>
          <p:cNvSpPr>
            <a:spLocks noGrp="1"/>
          </p:cNvSpPr>
          <p:nvPr>
            <p:ph idx="1"/>
          </p:nvPr>
        </p:nvSpPr>
        <p:spPr>
          <a:xfrm>
            <a:off x="395288" y="1052513"/>
            <a:ext cx="3744912" cy="4608512"/>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3.1.2</a:t>
            </a:r>
            <a:r>
              <a:rPr lang="zh-CN" altLang="en-US" sz="2800" b="1" dirty="0">
                <a:latin typeface="黑体" panose="02010609060101010101" pitchFamily="2" charset="-122"/>
                <a:ea typeface="黑体" panose="02010609060101010101" pitchFamily="2" charset="-122"/>
              </a:rPr>
              <a:t>并行主存系统</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类型</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2)</a:t>
            </a:r>
            <a:r>
              <a:rPr lang="zh-CN" altLang="en-US" sz="2800" b="1" dirty="0">
                <a:solidFill>
                  <a:srgbClr val="0000FF"/>
                </a:solidFill>
                <a:latin typeface="黑体" panose="02010609060101010101" pitchFamily="2" charset="-122"/>
                <a:ea typeface="黑体" panose="02010609060101010101" pitchFamily="2" charset="-122"/>
              </a:rPr>
              <a:t>单体多字</a:t>
            </a:r>
          </a:p>
          <a:p>
            <a:pPr marL="0" indent="0" eaLnBrk="1" hangingPunct="1">
              <a:buNone/>
            </a:pPr>
            <a:r>
              <a:rPr lang="zh-CN" altLang="en-US" sz="2800" b="1" dirty="0">
                <a:latin typeface="黑体" panose="02010609060101010101" pitchFamily="2" charset="-122"/>
                <a:ea typeface="黑体" panose="02010609060101010101" pitchFamily="2" charset="-122"/>
              </a:rPr>
              <a:t>存储器字长等于</a:t>
            </a:r>
            <a:r>
              <a:rPr lang="en-US" altLang="zh-CN" sz="2800" b="1" dirty="0">
                <a:latin typeface="黑体" panose="02010609060101010101" pitchFamily="2" charset="-122"/>
                <a:ea typeface="黑体" panose="02010609060101010101" pitchFamily="2" charset="-122"/>
              </a:rPr>
              <a:t>m</a:t>
            </a:r>
            <a:r>
              <a:rPr lang="zh-CN" altLang="en-US" sz="2800" b="1" dirty="0">
                <a:latin typeface="黑体" panose="02010609060101010101" pitchFamily="2" charset="-122"/>
                <a:ea typeface="黑体" panose="02010609060101010101" pitchFamily="2" charset="-122"/>
              </a:rPr>
              <a:t>个</a:t>
            </a:r>
            <a:r>
              <a:rPr lang="en-US" altLang="zh-CN" sz="2800" b="1" dirty="0">
                <a:latin typeface="黑体" panose="02010609060101010101" pitchFamily="2" charset="-122"/>
                <a:ea typeface="黑体" panose="02010609060101010101" pitchFamily="2" charset="-122"/>
              </a:rPr>
              <a:t>CPU</a:t>
            </a:r>
            <a:r>
              <a:rPr lang="zh-CN" altLang="en-US" sz="2800" b="1" dirty="0">
                <a:latin typeface="黑体" panose="02010609060101010101" pitchFamily="2" charset="-122"/>
                <a:ea typeface="黑体" panose="02010609060101010101" pitchFamily="2" charset="-122"/>
              </a:rPr>
              <a:t>字，</a:t>
            </a:r>
            <a:r>
              <a:rPr lang="en-US" altLang="zh-CN" sz="2800" b="1" dirty="0">
                <a:latin typeface="黑体" panose="02010609060101010101" pitchFamily="2" charset="-122"/>
                <a:ea typeface="黑体" panose="02010609060101010101" pitchFamily="2" charset="-122"/>
              </a:rPr>
              <a:t>B</a:t>
            </a:r>
            <a:r>
              <a:rPr lang="en-US" altLang="zh-CN" sz="2800" b="1" baseline="-25000" dirty="0">
                <a:latin typeface="黑体" panose="02010609060101010101" pitchFamily="2" charset="-122"/>
                <a:ea typeface="黑体" panose="02010609060101010101" pitchFamily="2" charset="-122"/>
              </a:rPr>
              <a:t>M</a:t>
            </a:r>
            <a:r>
              <a:rPr lang="en-US" altLang="zh-CN" sz="2800" b="1" dirty="0">
                <a:latin typeface="黑体" panose="02010609060101010101" pitchFamily="2" charset="-122"/>
                <a:ea typeface="黑体" panose="02010609060101010101" pitchFamily="2" charset="-122"/>
              </a:rPr>
              <a:t> =</a:t>
            </a:r>
            <a:r>
              <a:rPr lang="en-US" altLang="zh-CN" sz="2800" b="1" dirty="0" err="1" smtClean="0">
                <a:latin typeface="黑体" panose="02010609060101010101" pitchFamily="2" charset="-122"/>
                <a:ea typeface="黑体" panose="02010609060101010101" pitchFamily="2" charset="-122"/>
              </a:rPr>
              <a:t>mW</a:t>
            </a:r>
            <a:r>
              <a:rPr lang="en-US" altLang="zh-CN" sz="2800" b="1" dirty="0" smtClean="0">
                <a:latin typeface="黑体" panose="02010609060101010101" pitchFamily="2" charset="-122"/>
                <a:ea typeface="黑体" panose="02010609060101010101" pitchFamily="2" charset="-122"/>
              </a:rPr>
              <a:t>/T</a:t>
            </a:r>
            <a:r>
              <a:rPr lang="en-US" altLang="zh-CN" sz="2800" b="1" baseline="-25000" dirty="0" smtClean="0">
                <a:latin typeface="黑体" panose="02010609060101010101" pitchFamily="2" charset="-122"/>
                <a:ea typeface="黑体" panose="02010609060101010101" pitchFamily="2" charset="-122"/>
              </a:rPr>
              <a:t>M</a:t>
            </a:r>
          </a:p>
          <a:p>
            <a:pPr marL="0" indent="0" eaLnBrk="1" hangingPunct="1">
              <a:buNone/>
            </a:pPr>
            <a:endParaRPr lang="en-US" altLang="zh-CN" sz="2800" b="1" baseline="-25000" dirty="0">
              <a:latin typeface="黑体" panose="02010609060101010101" pitchFamily="2" charset="-122"/>
              <a:ea typeface="黑体" panose="02010609060101010101" pitchFamily="2" charset="-122"/>
            </a:endParaRPr>
          </a:p>
          <a:p>
            <a:pPr marL="0" indent="0" eaLnBrk="1" hangingPunct="1">
              <a:buNone/>
            </a:pPr>
            <a:endParaRPr lang="en-US" altLang="zh-CN" sz="2800" b="1" dirty="0">
              <a:latin typeface="黑体" panose="02010609060101010101" pitchFamily="2" charset="-122"/>
              <a:ea typeface="黑体" panose="02010609060101010101" pitchFamily="2" charset="-122"/>
            </a:endParaRPr>
          </a:p>
          <a:p>
            <a:pPr marL="0" indent="0" eaLnBrk="1" hangingPunct="1">
              <a:buNone/>
            </a:pPr>
            <a:r>
              <a:rPr lang="en-US" altLang="zh-CN" sz="2800" b="1" dirty="0" smtClean="0">
                <a:latin typeface="黑体" panose="02010609060101010101" pitchFamily="2" charset="-122"/>
                <a:ea typeface="黑体" panose="02010609060101010101" pitchFamily="2" charset="-122"/>
              </a:rPr>
              <a:t>——</a:t>
            </a:r>
            <a:r>
              <a:rPr lang="zh-CN" altLang="en-US" sz="2800" b="1" dirty="0" smtClean="0">
                <a:latin typeface="黑体" panose="02010609060101010101" pitchFamily="2" charset="-122"/>
                <a:ea typeface="黑体" panose="02010609060101010101" pitchFamily="2" charset="-122"/>
              </a:rPr>
              <a:t>必须顺序存放</a:t>
            </a:r>
            <a:endParaRPr lang="en-US" altLang="zh-CN" sz="2800" b="1" dirty="0">
              <a:latin typeface="黑体" panose="02010609060101010101" pitchFamily="2" charset="-122"/>
              <a:ea typeface="黑体" panose="02010609060101010101" pitchFamily="2" charset="-122"/>
            </a:endParaRPr>
          </a:p>
        </p:txBody>
      </p:sp>
      <p:grpSp>
        <p:nvGrpSpPr>
          <p:cNvPr id="14340" name="组合 101431"/>
          <p:cNvGrpSpPr/>
          <p:nvPr/>
        </p:nvGrpSpPr>
        <p:grpSpPr>
          <a:xfrm>
            <a:off x="3811588" y="1674813"/>
            <a:ext cx="4648200" cy="4632325"/>
            <a:chOff x="1872" y="1017"/>
            <a:chExt cx="2928" cy="2918"/>
          </a:xfrm>
        </p:grpSpPr>
        <p:sp>
          <p:nvSpPr>
            <p:cNvPr id="14341" name="矩形 101403"/>
            <p:cNvSpPr/>
            <p:nvPr/>
          </p:nvSpPr>
          <p:spPr>
            <a:xfrm>
              <a:off x="1872" y="2601"/>
              <a:ext cx="2928" cy="336"/>
            </a:xfrm>
            <a:prstGeom prst="rect">
              <a:avLst/>
            </a:prstGeom>
            <a:solidFill>
              <a:schemeClr val="bg1"/>
            </a:solidFill>
            <a:ln w="2857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4342" name="直接连接符 101404"/>
            <p:cNvSpPr/>
            <p:nvPr/>
          </p:nvSpPr>
          <p:spPr>
            <a:xfrm>
              <a:off x="3312" y="2601"/>
              <a:ext cx="0" cy="336"/>
            </a:xfrm>
            <a:prstGeom prst="line">
              <a:avLst/>
            </a:prstGeom>
            <a:ln w="9525" cap="flat" cmpd="sng">
              <a:solidFill>
                <a:schemeClr val="tx1"/>
              </a:solidFill>
              <a:prstDash val="lgDash"/>
              <a:headEnd type="none" w="med" len="med"/>
              <a:tailEnd type="none" w="med" len="med"/>
            </a:ln>
          </p:spPr>
        </p:sp>
        <p:sp>
          <p:nvSpPr>
            <p:cNvPr id="14343" name="直接连接符 101405"/>
            <p:cNvSpPr/>
            <p:nvPr/>
          </p:nvSpPr>
          <p:spPr>
            <a:xfrm>
              <a:off x="2544" y="2601"/>
              <a:ext cx="0" cy="336"/>
            </a:xfrm>
            <a:prstGeom prst="line">
              <a:avLst/>
            </a:prstGeom>
            <a:ln w="9525" cap="flat" cmpd="sng">
              <a:solidFill>
                <a:schemeClr val="tx1"/>
              </a:solidFill>
              <a:prstDash val="lgDash"/>
              <a:headEnd type="none" w="med" len="med"/>
              <a:tailEnd type="none" w="med" len="med"/>
            </a:ln>
          </p:spPr>
        </p:sp>
        <p:sp>
          <p:nvSpPr>
            <p:cNvPr id="14344" name="直接连接符 101406"/>
            <p:cNvSpPr/>
            <p:nvPr/>
          </p:nvSpPr>
          <p:spPr>
            <a:xfrm>
              <a:off x="4032" y="2601"/>
              <a:ext cx="0" cy="336"/>
            </a:xfrm>
            <a:prstGeom prst="line">
              <a:avLst/>
            </a:prstGeom>
            <a:ln w="9525" cap="flat" cmpd="sng">
              <a:solidFill>
                <a:schemeClr val="tx1"/>
              </a:solidFill>
              <a:prstDash val="lgDash"/>
              <a:headEnd type="none" w="med" len="med"/>
              <a:tailEnd type="none" w="med" len="med"/>
            </a:ln>
          </p:spPr>
        </p:sp>
        <p:sp>
          <p:nvSpPr>
            <p:cNvPr id="14345" name="矩形 101407"/>
            <p:cNvSpPr/>
            <p:nvPr/>
          </p:nvSpPr>
          <p:spPr>
            <a:xfrm>
              <a:off x="1872" y="2073"/>
              <a:ext cx="2928" cy="240"/>
            </a:xfrm>
            <a:prstGeom prst="rect">
              <a:avLst/>
            </a:prstGeom>
            <a:solidFill>
              <a:schemeClr val="bg1"/>
            </a:solidFill>
            <a:ln w="2857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4346" name="直接连接符 101408"/>
            <p:cNvSpPr/>
            <p:nvPr/>
          </p:nvSpPr>
          <p:spPr>
            <a:xfrm>
              <a:off x="3312" y="2073"/>
              <a:ext cx="0" cy="240"/>
            </a:xfrm>
            <a:prstGeom prst="line">
              <a:avLst/>
            </a:prstGeom>
            <a:ln w="28575" cap="flat" cmpd="sng">
              <a:solidFill>
                <a:schemeClr val="tx1"/>
              </a:solidFill>
              <a:prstDash val="solid"/>
              <a:headEnd type="none" w="med" len="med"/>
              <a:tailEnd type="none" w="med" len="med"/>
            </a:ln>
          </p:spPr>
        </p:sp>
        <p:sp>
          <p:nvSpPr>
            <p:cNvPr id="14347" name="直接连接符 101409"/>
            <p:cNvSpPr/>
            <p:nvPr/>
          </p:nvSpPr>
          <p:spPr>
            <a:xfrm>
              <a:off x="2544" y="2073"/>
              <a:ext cx="0" cy="240"/>
            </a:xfrm>
            <a:prstGeom prst="line">
              <a:avLst/>
            </a:prstGeom>
            <a:ln w="28575" cap="flat" cmpd="sng">
              <a:solidFill>
                <a:schemeClr val="tx1"/>
              </a:solidFill>
              <a:prstDash val="solid"/>
              <a:headEnd type="none" w="med" len="med"/>
              <a:tailEnd type="none" w="med" len="med"/>
            </a:ln>
          </p:spPr>
        </p:sp>
        <p:sp>
          <p:nvSpPr>
            <p:cNvPr id="14348" name="直接连接符 101410"/>
            <p:cNvSpPr/>
            <p:nvPr/>
          </p:nvSpPr>
          <p:spPr>
            <a:xfrm>
              <a:off x="4032" y="2073"/>
              <a:ext cx="0" cy="240"/>
            </a:xfrm>
            <a:prstGeom prst="line">
              <a:avLst/>
            </a:prstGeom>
            <a:ln w="28575" cap="flat" cmpd="sng">
              <a:solidFill>
                <a:schemeClr val="tx1"/>
              </a:solidFill>
              <a:prstDash val="solid"/>
              <a:headEnd type="none" w="med" len="med"/>
              <a:tailEnd type="none" w="med" len="med"/>
            </a:ln>
          </p:spPr>
        </p:sp>
        <p:sp>
          <p:nvSpPr>
            <p:cNvPr id="14349" name="文本框 101411"/>
            <p:cNvSpPr txBox="1"/>
            <p:nvPr/>
          </p:nvSpPr>
          <p:spPr>
            <a:xfrm>
              <a:off x="2736" y="2073"/>
              <a:ext cx="355" cy="250"/>
            </a:xfrm>
            <a:prstGeom prst="rect">
              <a:avLst/>
            </a:prstGeom>
            <a:noFill/>
            <a:ln w="9525">
              <a:noFill/>
            </a:ln>
          </p:spPr>
          <p:txBody>
            <a:bodyPr wrap="none">
              <a:spAutoFit/>
            </a:bodyPr>
            <a:lstStyle/>
            <a:p>
              <a:r>
                <a:rPr lang="en-US" altLang="zh-CN" sz="2000" b="0" dirty="0">
                  <a:latin typeface="黑体" panose="02010609060101010101" pitchFamily="2" charset="-122"/>
                  <a:ea typeface="黑体" panose="02010609060101010101" pitchFamily="2" charset="-122"/>
                </a:rPr>
                <a:t>W</a:t>
              </a:r>
              <a:r>
                <a:rPr lang="zh-CN" altLang="en-US" sz="2000" b="0" dirty="0">
                  <a:latin typeface="黑体" panose="02010609060101010101" pitchFamily="2" charset="-122"/>
                  <a:ea typeface="黑体" panose="02010609060101010101" pitchFamily="2" charset="-122"/>
                </a:rPr>
                <a:t>位</a:t>
              </a:r>
            </a:p>
          </p:txBody>
        </p:sp>
        <p:sp>
          <p:nvSpPr>
            <p:cNvPr id="14350" name="矩形 101412"/>
            <p:cNvSpPr/>
            <p:nvPr/>
          </p:nvSpPr>
          <p:spPr>
            <a:xfrm>
              <a:off x="2016" y="2073"/>
              <a:ext cx="355" cy="250"/>
            </a:xfrm>
            <a:prstGeom prst="rect">
              <a:avLst/>
            </a:prstGeom>
            <a:noFill/>
            <a:ln w="9525">
              <a:noFill/>
            </a:ln>
          </p:spPr>
          <p:txBody>
            <a:bodyPr wrap="none">
              <a:spAutoFit/>
            </a:bodyPr>
            <a:lstStyle/>
            <a:p>
              <a:r>
                <a:rPr lang="en-US" altLang="zh-CN" sz="2000" b="0" dirty="0">
                  <a:latin typeface="黑体" panose="02010609060101010101" pitchFamily="2" charset="-122"/>
                  <a:ea typeface="黑体" panose="02010609060101010101" pitchFamily="2" charset="-122"/>
                </a:rPr>
                <a:t>W</a:t>
              </a:r>
              <a:r>
                <a:rPr lang="zh-CN" altLang="en-US" sz="2000" b="0" dirty="0">
                  <a:latin typeface="黑体" panose="02010609060101010101" pitchFamily="2" charset="-122"/>
                  <a:ea typeface="黑体" panose="02010609060101010101" pitchFamily="2" charset="-122"/>
                </a:rPr>
                <a:t>位</a:t>
              </a:r>
            </a:p>
          </p:txBody>
        </p:sp>
        <p:sp>
          <p:nvSpPr>
            <p:cNvPr id="14351" name="矩形 101413"/>
            <p:cNvSpPr/>
            <p:nvPr/>
          </p:nvSpPr>
          <p:spPr>
            <a:xfrm>
              <a:off x="3504" y="2073"/>
              <a:ext cx="355" cy="250"/>
            </a:xfrm>
            <a:prstGeom prst="rect">
              <a:avLst/>
            </a:prstGeom>
            <a:noFill/>
            <a:ln w="9525">
              <a:noFill/>
            </a:ln>
          </p:spPr>
          <p:txBody>
            <a:bodyPr wrap="none">
              <a:spAutoFit/>
            </a:bodyPr>
            <a:lstStyle/>
            <a:p>
              <a:r>
                <a:rPr lang="en-US" altLang="zh-CN" sz="2000" b="0" dirty="0">
                  <a:latin typeface="黑体" panose="02010609060101010101" pitchFamily="2" charset="-122"/>
                  <a:ea typeface="黑体" panose="02010609060101010101" pitchFamily="2" charset="-122"/>
                </a:rPr>
                <a:t>W</a:t>
              </a:r>
              <a:r>
                <a:rPr lang="zh-CN" altLang="en-US" sz="2000" b="0" dirty="0">
                  <a:latin typeface="黑体" panose="02010609060101010101" pitchFamily="2" charset="-122"/>
                  <a:ea typeface="黑体" panose="02010609060101010101" pitchFamily="2" charset="-122"/>
                </a:rPr>
                <a:t>位</a:t>
              </a:r>
            </a:p>
          </p:txBody>
        </p:sp>
        <p:sp>
          <p:nvSpPr>
            <p:cNvPr id="14352" name="矩形 101414"/>
            <p:cNvSpPr/>
            <p:nvPr/>
          </p:nvSpPr>
          <p:spPr>
            <a:xfrm>
              <a:off x="4272" y="2073"/>
              <a:ext cx="355" cy="250"/>
            </a:xfrm>
            <a:prstGeom prst="rect">
              <a:avLst/>
            </a:prstGeom>
            <a:noFill/>
            <a:ln w="9525">
              <a:noFill/>
            </a:ln>
          </p:spPr>
          <p:txBody>
            <a:bodyPr wrap="none">
              <a:spAutoFit/>
            </a:bodyPr>
            <a:lstStyle/>
            <a:p>
              <a:r>
                <a:rPr lang="en-US" altLang="zh-CN" sz="2000" b="0" dirty="0">
                  <a:latin typeface="黑体" panose="02010609060101010101" pitchFamily="2" charset="-122"/>
                  <a:ea typeface="黑体" panose="02010609060101010101" pitchFamily="2" charset="-122"/>
                </a:rPr>
                <a:t>W</a:t>
              </a:r>
              <a:r>
                <a:rPr lang="zh-CN" altLang="en-US" sz="2000" b="0" dirty="0">
                  <a:latin typeface="黑体" panose="02010609060101010101" pitchFamily="2" charset="-122"/>
                  <a:ea typeface="黑体" panose="02010609060101010101" pitchFamily="2" charset="-122"/>
                </a:rPr>
                <a:t>位</a:t>
              </a:r>
            </a:p>
          </p:txBody>
        </p:sp>
        <p:sp>
          <p:nvSpPr>
            <p:cNvPr id="14353" name="直接连接符 101415"/>
            <p:cNvSpPr/>
            <p:nvPr/>
          </p:nvSpPr>
          <p:spPr>
            <a:xfrm flipV="1">
              <a:off x="1968" y="2313"/>
              <a:ext cx="0" cy="288"/>
            </a:xfrm>
            <a:prstGeom prst="line">
              <a:avLst/>
            </a:prstGeom>
            <a:ln w="9525" cap="flat" cmpd="sng">
              <a:solidFill>
                <a:schemeClr val="tx1"/>
              </a:solidFill>
              <a:prstDash val="solid"/>
              <a:headEnd type="none" w="med" len="med"/>
              <a:tailEnd type="triangle" w="med" len="med"/>
            </a:ln>
          </p:spPr>
        </p:sp>
        <p:sp>
          <p:nvSpPr>
            <p:cNvPr id="14354" name="直接连接符 101416"/>
            <p:cNvSpPr/>
            <p:nvPr/>
          </p:nvSpPr>
          <p:spPr>
            <a:xfrm flipV="1">
              <a:off x="4656" y="2313"/>
              <a:ext cx="0" cy="288"/>
            </a:xfrm>
            <a:prstGeom prst="line">
              <a:avLst/>
            </a:prstGeom>
            <a:ln w="9525" cap="flat" cmpd="sng">
              <a:solidFill>
                <a:schemeClr val="tx1"/>
              </a:solidFill>
              <a:prstDash val="solid"/>
              <a:headEnd type="none" w="med" len="med"/>
              <a:tailEnd type="triangle" w="med" len="med"/>
            </a:ln>
          </p:spPr>
        </p:sp>
        <p:sp>
          <p:nvSpPr>
            <p:cNvPr id="14355" name="直接连接符 101417"/>
            <p:cNvSpPr/>
            <p:nvPr/>
          </p:nvSpPr>
          <p:spPr>
            <a:xfrm>
              <a:off x="1968" y="2409"/>
              <a:ext cx="2688" cy="0"/>
            </a:xfrm>
            <a:prstGeom prst="line">
              <a:avLst/>
            </a:prstGeom>
            <a:ln w="9525" cap="flat" cmpd="sng">
              <a:solidFill>
                <a:schemeClr val="tx1"/>
              </a:solidFill>
              <a:prstDash val="lgDash"/>
              <a:headEnd type="none" w="med" len="med"/>
              <a:tailEnd type="none" w="med" len="med"/>
            </a:ln>
          </p:spPr>
        </p:sp>
        <p:sp>
          <p:nvSpPr>
            <p:cNvPr id="14356" name="矩形 101418"/>
            <p:cNvSpPr/>
            <p:nvPr/>
          </p:nvSpPr>
          <p:spPr>
            <a:xfrm>
              <a:off x="2832" y="3167"/>
              <a:ext cx="960" cy="240"/>
            </a:xfrm>
            <a:prstGeom prst="rect">
              <a:avLst/>
            </a:prstGeom>
            <a:solidFill>
              <a:schemeClr val="bg1"/>
            </a:solidFill>
            <a:ln w="2857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4357" name="文本框 101419"/>
            <p:cNvSpPr txBox="1"/>
            <p:nvPr/>
          </p:nvSpPr>
          <p:spPr>
            <a:xfrm>
              <a:off x="2832" y="3167"/>
              <a:ext cx="915" cy="250"/>
            </a:xfrm>
            <a:prstGeom prst="rect">
              <a:avLst/>
            </a:prstGeom>
            <a:noFill/>
            <a:ln w="9525">
              <a:noFill/>
            </a:ln>
          </p:spPr>
          <p:txBody>
            <a:bodyPr wrap="none">
              <a:spAutoFit/>
            </a:bodyPr>
            <a:lstStyle/>
            <a:p>
              <a:r>
                <a:rPr lang="zh-CN" altLang="en-US" sz="2000" b="0" dirty="0">
                  <a:latin typeface="Times New Roman" panose="02020603050405020304" pitchFamily="18" charset="0"/>
                  <a:ea typeface="黑体" panose="02010609060101010101" pitchFamily="2" charset="-122"/>
                </a:rPr>
                <a:t>地址寄存器</a:t>
              </a:r>
            </a:p>
          </p:txBody>
        </p:sp>
        <p:sp>
          <p:nvSpPr>
            <p:cNvPr id="14358" name="直接连接符 101420"/>
            <p:cNvSpPr/>
            <p:nvPr/>
          </p:nvSpPr>
          <p:spPr>
            <a:xfrm flipV="1">
              <a:off x="3024" y="2927"/>
              <a:ext cx="0" cy="240"/>
            </a:xfrm>
            <a:prstGeom prst="line">
              <a:avLst/>
            </a:prstGeom>
            <a:ln w="9525" cap="flat" cmpd="sng">
              <a:solidFill>
                <a:schemeClr val="tx1"/>
              </a:solidFill>
              <a:prstDash val="solid"/>
              <a:headEnd type="none" w="med" len="med"/>
              <a:tailEnd type="triangle" w="med" len="med"/>
            </a:ln>
          </p:spPr>
        </p:sp>
        <p:sp>
          <p:nvSpPr>
            <p:cNvPr id="14359" name="直接连接符 101421"/>
            <p:cNvSpPr/>
            <p:nvPr/>
          </p:nvSpPr>
          <p:spPr>
            <a:xfrm flipV="1">
              <a:off x="3552" y="2927"/>
              <a:ext cx="0" cy="240"/>
            </a:xfrm>
            <a:prstGeom prst="line">
              <a:avLst/>
            </a:prstGeom>
            <a:ln w="9525" cap="flat" cmpd="sng">
              <a:solidFill>
                <a:schemeClr val="tx1"/>
              </a:solidFill>
              <a:prstDash val="solid"/>
              <a:headEnd type="none" w="med" len="med"/>
              <a:tailEnd type="triangle" w="med" len="med"/>
            </a:ln>
          </p:spPr>
        </p:sp>
        <p:sp>
          <p:nvSpPr>
            <p:cNvPr id="14360" name="直接连接符 101422"/>
            <p:cNvSpPr/>
            <p:nvPr/>
          </p:nvSpPr>
          <p:spPr>
            <a:xfrm>
              <a:off x="3024" y="3023"/>
              <a:ext cx="528" cy="0"/>
            </a:xfrm>
            <a:prstGeom prst="line">
              <a:avLst/>
            </a:prstGeom>
            <a:ln w="9525" cap="flat" cmpd="sng">
              <a:solidFill>
                <a:schemeClr val="tx1"/>
              </a:solidFill>
              <a:prstDash val="lgDash"/>
              <a:headEnd type="none" w="med" len="med"/>
              <a:tailEnd type="none" w="med" len="med"/>
            </a:ln>
          </p:spPr>
        </p:sp>
        <p:sp>
          <p:nvSpPr>
            <p:cNvPr id="14361" name="文本框 101423"/>
            <p:cNvSpPr txBox="1"/>
            <p:nvPr/>
          </p:nvSpPr>
          <p:spPr>
            <a:xfrm>
              <a:off x="2400" y="3609"/>
              <a:ext cx="2258" cy="326"/>
            </a:xfrm>
            <a:prstGeom prst="rect">
              <a:avLst/>
            </a:prstGeom>
            <a:noFill/>
            <a:ln w="9525">
              <a:noFill/>
            </a:ln>
          </p:spPr>
          <p:txBody>
            <a:bodyPr wrap="none">
              <a:spAutoFit/>
            </a:bodyPr>
            <a:lstStyle/>
            <a:p>
              <a:r>
                <a:rPr lang="zh-CN" altLang="en-US" dirty="0">
                  <a:latin typeface="黑体" panose="02010609060101010101" pitchFamily="2" charset="-122"/>
                  <a:ea typeface="黑体" panose="02010609060101010101" pitchFamily="2" charset="-122"/>
                </a:rPr>
                <a:t>单体多字</a:t>
              </a:r>
              <a:r>
                <a:rPr lang="en-US" altLang="zh-CN" dirty="0">
                  <a:latin typeface="黑体" panose="02010609060101010101" pitchFamily="2" charset="-122"/>
                  <a:ea typeface="黑体" panose="02010609060101010101" pitchFamily="2" charset="-122"/>
                </a:rPr>
                <a:t>(m=4)</a:t>
              </a:r>
              <a:r>
                <a:rPr lang="zh-CN" altLang="en-US" dirty="0">
                  <a:latin typeface="黑体" panose="02010609060101010101" pitchFamily="2" charset="-122"/>
                  <a:ea typeface="黑体" panose="02010609060101010101" pitchFamily="2" charset="-122"/>
                </a:rPr>
                <a:t>存储器</a:t>
              </a:r>
            </a:p>
          </p:txBody>
        </p:sp>
        <p:sp>
          <p:nvSpPr>
            <p:cNvPr id="14362" name="矩形 101424"/>
            <p:cNvSpPr/>
            <p:nvPr/>
          </p:nvSpPr>
          <p:spPr>
            <a:xfrm>
              <a:off x="3024" y="1272"/>
              <a:ext cx="624" cy="240"/>
            </a:xfrm>
            <a:prstGeom prst="rect">
              <a:avLst/>
            </a:prstGeom>
            <a:solidFill>
              <a:schemeClr val="bg1"/>
            </a:solidFill>
            <a:ln w="2857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4363" name="文本框 101425"/>
            <p:cNvSpPr txBox="1"/>
            <p:nvPr/>
          </p:nvSpPr>
          <p:spPr>
            <a:xfrm>
              <a:off x="3072" y="1257"/>
              <a:ext cx="435" cy="250"/>
            </a:xfrm>
            <a:prstGeom prst="rect">
              <a:avLst/>
            </a:prstGeom>
            <a:noFill/>
            <a:ln w="9525">
              <a:noFill/>
            </a:ln>
          </p:spPr>
          <p:txBody>
            <a:bodyPr wrap="none">
              <a:spAutoFit/>
            </a:bodyPr>
            <a:lstStyle/>
            <a:p>
              <a:r>
                <a:rPr lang="en-US" altLang="zh-CN" sz="2000" b="0" dirty="0">
                  <a:latin typeface="黑体" panose="02010609060101010101" pitchFamily="2" charset="-122"/>
                  <a:ea typeface="黑体" panose="02010609060101010101" pitchFamily="2" charset="-122"/>
                </a:rPr>
                <a:t> W</a:t>
              </a:r>
              <a:r>
                <a:rPr lang="zh-CN" altLang="en-US" sz="2000" b="0" dirty="0">
                  <a:latin typeface="黑体" panose="02010609060101010101" pitchFamily="2" charset="-122"/>
                  <a:ea typeface="黑体" panose="02010609060101010101" pitchFamily="2" charset="-122"/>
                </a:rPr>
                <a:t>位</a:t>
              </a:r>
            </a:p>
          </p:txBody>
        </p:sp>
        <p:sp>
          <p:nvSpPr>
            <p:cNvPr id="14364" name="直接连接符 101426"/>
            <p:cNvSpPr/>
            <p:nvPr/>
          </p:nvSpPr>
          <p:spPr>
            <a:xfrm flipV="1">
              <a:off x="2160" y="1497"/>
              <a:ext cx="1152" cy="576"/>
            </a:xfrm>
            <a:prstGeom prst="line">
              <a:avLst/>
            </a:prstGeom>
            <a:ln w="9525" cap="flat" cmpd="sng">
              <a:solidFill>
                <a:schemeClr val="tx1"/>
              </a:solidFill>
              <a:prstDash val="solid"/>
              <a:headEnd type="none" w="med" len="med"/>
              <a:tailEnd type="triangle" w="med" len="med"/>
            </a:ln>
          </p:spPr>
        </p:sp>
        <p:sp>
          <p:nvSpPr>
            <p:cNvPr id="14365" name="直接连接符 101427"/>
            <p:cNvSpPr/>
            <p:nvPr/>
          </p:nvSpPr>
          <p:spPr>
            <a:xfrm flipV="1">
              <a:off x="2928" y="1497"/>
              <a:ext cx="384" cy="576"/>
            </a:xfrm>
            <a:prstGeom prst="line">
              <a:avLst/>
            </a:prstGeom>
            <a:ln w="9525" cap="flat" cmpd="sng">
              <a:solidFill>
                <a:schemeClr val="tx1"/>
              </a:solidFill>
              <a:prstDash val="solid"/>
              <a:headEnd type="none" w="med" len="med"/>
              <a:tailEnd type="triangle" w="med" len="med"/>
            </a:ln>
          </p:spPr>
        </p:sp>
        <p:sp>
          <p:nvSpPr>
            <p:cNvPr id="14366" name="直接连接符 101428"/>
            <p:cNvSpPr/>
            <p:nvPr/>
          </p:nvSpPr>
          <p:spPr>
            <a:xfrm flipH="1" flipV="1">
              <a:off x="3360" y="1497"/>
              <a:ext cx="1056" cy="576"/>
            </a:xfrm>
            <a:prstGeom prst="line">
              <a:avLst/>
            </a:prstGeom>
            <a:ln w="9525" cap="flat" cmpd="sng">
              <a:solidFill>
                <a:schemeClr val="tx1"/>
              </a:solidFill>
              <a:prstDash val="solid"/>
              <a:headEnd type="none" w="med" len="med"/>
              <a:tailEnd type="triangle" w="med" len="med"/>
            </a:ln>
          </p:spPr>
        </p:sp>
        <p:sp>
          <p:nvSpPr>
            <p:cNvPr id="14367" name="直接连接符 101429"/>
            <p:cNvSpPr/>
            <p:nvPr/>
          </p:nvSpPr>
          <p:spPr>
            <a:xfrm flipH="1" flipV="1">
              <a:off x="3360" y="1497"/>
              <a:ext cx="288" cy="576"/>
            </a:xfrm>
            <a:prstGeom prst="line">
              <a:avLst/>
            </a:prstGeom>
            <a:ln w="9525" cap="flat" cmpd="sng">
              <a:solidFill>
                <a:schemeClr val="tx1"/>
              </a:solidFill>
              <a:prstDash val="solid"/>
              <a:headEnd type="none" w="med" len="med"/>
              <a:tailEnd type="triangle" w="med" len="med"/>
            </a:ln>
          </p:spPr>
        </p:sp>
        <p:sp>
          <p:nvSpPr>
            <p:cNvPr id="14368" name="文本框 101430"/>
            <p:cNvSpPr txBox="1"/>
            <p:nvPr/>
          </p:nvSpPr>
          <p:spPr>
            <a:xfrm>
              <a:off x="2736" y="1017"/>
              <a:ext cx="1080" cy="250"/>
            </a:xfrm>
            <a:prstGeom prst="rect">
              <a:avLst/>
            </a:prstGeom>
            <a:noFill/>
            <a:ln w="9525">
              <a:noFill/>
            </a:ln>
          </p:spPr>
          <p:txBody>
            <a:bodyPr wrap="none">
              <a:spAutoFit/>
            </a:bodyPr>
            <a:lstStyle/>
            <a:p>
              <a:r>
                <a:rPr lang="zh-CN" altLang="en-US" sz="2000" dirty="0">
                  <a:latin typeface="Times New Roman" panose="02020603050405020304" pitchFamily="18" charset="0"/>
                  <a:ea typeface="黑体" panose="02010609060101010101" pitchFamily="2" charset="-122"/>
                </a:rPr>
                <a:t>单字长寄存器</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02401"/>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15363" name="文本占位符 102402"/>
          <p:cNvSpPr>
            <a:spLocks noGrp="1"/>
          </p:cNvSpPr>
          <p:nvPr>
            <p:ph idx="1"/>
          </p:nvPr>
        </p:nvSpPr>
        <p:spPr>
          <a:xfrm>
            <a:off x="395288" y="1052513"/>
            <a:ext cx="3744912" cy="4608512"/>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3.1.2</a:t>
            </a:r>
            <a:r>
              <a:rPr lang="zh-CN" altLang="en-US" sz="2800" b="1" dirty="0">
                <a:latin typeface="黑体" panose="02010609060101010101" pitchFamily="2" charset="-122"/>
                <a:ea typeface="黑体" panose="02010609060101010101" pitchFamily="2" charset="-122"/>
              </a:rPr>
              <a:t>并行主存系统</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类型</a:t>
            </a:r>
          </a:p>
          <a:p>
            <a:pPr marL="0" indent="0" eaLnBrk="1" hangingPunct="1">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solidFill>
                  <a:srgbClr val="0000FF"/>
                </a:solidFill>
                <a:latin typeface="黑体" panose="02010609060101010101" pitchFamily="2" charset="-122"/>
                <a:ea typeface="黑体" panose="02010609060101010101" pitchFamily="2" charset="-122"/>
              </a:rPr>
              <a:t>多体单字交叉</a:t>
            </a:r>
          </a:p>
          <a:p>
            <a:pPr marL="0" indent="0" eaLnBrk="1" hangingPunct="1">
              <a:buNone/>
            </a:pPr>
            <a:endParaRPr lang="zh-CN" altLang="en-US" sz="2800" b="1" dirty="0">
              <a:latin typeface="黑体" panose="02010609060101010101" pitchFamily="2" charset="-122"/>
              <a:ea typeface="黑体" panose="0201060906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81922"/>
          <p:cNvSpPr/>
          <p:nvPr/>
        </p:nvSpPr>
        <p:spPr>
          <a:xfrm>
            <a:off x="1524000" y="2254250"/>
            <a:ext cx="6096000" cy="3810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6387" name="文本框 81923"/>
          <p:cNvSpPr txBox="1"/>
          <p:nvPr/>
        </p:nvSpPr>
        <p:spPr>
          <a:xfrm>
            <a:off x="3733800" y="2254250"/>
            <a:ext cx="1198563" cy="396875"/>
          </a:xfrm>
          <a:prstGeom prst="rect">
            <a:avLst/>
          </a:prstGeom>
          <a:noFill/>
          <a:ln w="9525">
            <a:noFill/>
          </a:ln>
        </p:spPr>
        <p:txBody>
          <a:bodyPr wrap="none">
            <a:spAutoFit/>
          </a:bodyPr>
          <a:lstStyle/>
          <a:p>
            <a:r>
              <a:rPr lang="zh-CN" altLang="en-US" sz="2000" b="0" dirty="0">
                <a:latin typeface="Times New Roman" panose="02020603050405020304" pitchFamily="18" charset="0"/>
                <a:ea typeface="黑体" panose="02010609060101010101" pitchFamily="2" charset="-122"/>
              </a:rPr>
              <a:t>总线控制</a:t>
            </a:r>
          </a:p>
        </p:txBody>
      </p:sp>
      <p:sp>
        <p:nvSpPr>
          <p:cNvPr id="16388" name="矩形 81924"/>
          <p:cNvSpPr/>
          <p:nvPr/>
        </p:nvSpPr>
        <p:spPr>
          <a:xfrm>
            <a:off x="1524000" y="3946525"/>
            <a:ext cx="1447800" cy="4572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6389" name="文本框 81925"/>
          <p:cNvSpPr txBox="1"/>
          <p:nvPr/>
        </p:nvSpPr>
        <p:spPr>
          <a:xfrm>
            <a:off x="1447800" y="4022725"/>
            <a:ext cx="1579563" cy="396875"/>
          </a:xfrm>
          <a:prstGeom prst="rect">
            <a:avLst/>
          </a:prstGeom>
          <a:noFill/>
          <a:ln w="9525">
            <a:noFill/>
          </a:ln>
        </p:spPr>
        <p:txBody>
          <a:bodyPr wrap="none">
            <a:spAutoFit/>
          </a:bodyPr>
          <a:lstStyle/>
          <a:p>
            <a:r>
              <a:rPr lang="zh-CN" altLang="en-US" sz="2000" b="0" dirty="0">
                <a:latin typeface="黑体" panose="02010609060101010101" pitchFamily="2" charset="-122"/>
                <a:ea typeface="黑体" panose="02010609060101010101" pitchFamily="2" charset="-122"/>
              </a:rPr>
              <a:t>地址寄存器</a:t>
            </a:r>
            <a:r>
              <a:rPr lang="en-US" altLang="zh-CN" sz="2000" b="0" dirty="0">
                <a:latin typeface="黑体" panose="02010609060101010101" pitchFamily="2" charset="-122"/>
                <a:ea typeface="黑体" panose="02010609060101010101" pitchFamily="2" charset="-122"/>
              </a:rPr>
              <a:t>0</a:t>
            </a:r>
          </a:p>
        </p:txBody>
      </p:sp>
      <p:sp>
        <p:nvSpPr>
          <p:cNvPr id="16390" name="矩形 81926"/>
          <p:cNvSpPr/>
          <p:nvPr/>
        </p:nvSpPr>
        <p:spPr>
          <a:xfrm>
            <a:off x="3105150" y="3946525"/>
            <a:ext cx="1447800" cy="4572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6391" name="文本框 81927"/>
          <p:cNvSpPr txBox="1"/>
          <p:nvPr/>
        </p:nvSpPr>
        <p:spPr>
          <a:xfrm>
            <a:off x="3028950" y="4022725"/>
            <a:ext cx="1579563" cy="396875"/>
          </a:xfrm>
          <a:prstGeom prst="rect">
            <a:avLst/>
          </a:prstGeom>
          <a:noFill/>
          <a:ln w="9525">
            <a:noFill/>
          </a:ln>
        </p:spPr>
        <p:txBody>
          <a:bodyPr wrap="none">
            <a:spAutoFit/>
          </a:bodyPr>
          <a:lstStyle/>
          <a:p>
            <a:r>
              <a:rPr lang="zh-CN" altLang="en-US" sz="2000" b="0" dirty="0">
                <a:latin typeface="黑体" panose="02010609060101010101" pitchFamily="2" charset="-122"/>
                <a:ea typeface="黑体" panose="02010609060101010101" pitchFamily="2" charset="-122"/>
              </a:rPr>
              <a:t>地址寄存器</a:t>
            </a:r>
            <a:r>
              <a:rPr lang="en-US" altLang="zh-CN" sz="2000" b="0" dirty="0">
                <a:latin typeface="黑体" panose="02010609060101010101" pitchFamily="2" charset="-122"/>
                <a:ea typeface="黑体" panose="02010609060101010101" pitchFamily="2" charset="-122"/>
              </a:rPr>
              <a:t>1</a:t>
            </a:r>
          </a:p>
        </p:txBody>
      </p:sp>
      <p:sp>
        <p:nvSpPr>
          <p:cNvPr id="16392" name="矩形 81928"/>
          <p:cNvSpPr/>
          <p:nvPr/>
        </p:nvSpPr>
        <p:spPr>
          <a:xfrm>
            <a:off x="4705350" y="3930650"/>
            <a:ext cx="1447800" cy="4572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6393" name="文本框 81929"/>
          <p:cNvSpPr txBox="1"/>
          <p:nvPr/>
        </p:nvSpPr>
        <p:spPr>
          <a:xfrm>
            <a:off x="4629150" y="4006850"/>
            <a:ext cx="1579563" cy="396875"/>
          </a:xfrm>
          <a:prstGeom prst="rect">
            <a:avLst/>
          </a:prstGeom>
          <a:noFill/>
          <a:ln w="9525">
            <a:noFill/>
          </a:ln>
        </p:spPr>
        <p:txBody>
          <a:bodyPr wrap="none">
            <a:spAutoFit/>
          </a:bodyPr>
          <a:lstStyle/>
          <a:p>
            <a:r>
              <a:rPr lang="zh-CN" altLang="en-US" sz="2000" b="0" dirty="0">
                <a:latin typeface="黑体" panose="02010609060101010101" pitchFamily="2" charset="-122"/>
                <a:ea typeface="黑体" panose="02010609060101010101" pitchFamily="2" charset="-122"/>
              </a:rPr>
              <a:t>地址寄存器</a:t>
            </a:r>
            <a:r>
              <a:rPr lang="en-US" altLang="zh-CN" sz="2000" b="0" dirty="0">
                <a:latin typeface="黑体" panose="02010609060101010101" pitchFamily="2" charset="-122"/>
                <a:ea typeface="黑体" panose="02010609060101010101" pitchFamily="2" charset="-122"/>
              </a:rPr>
              <a:t>2</a:t>
            </a:r>
          </a:p>
        </p:txBody>
      </p:sp>
      <p:sp>
        <p:nvSpPr>
          <p:cNvPr id="16394" name="矩形 81930"/>
          <p:cNvSpPr/>
          <p:nvPr/>
        </p:nvSpPr>
        <p:spPr>
          <a:xfrm>
            <a:off x="6324600" y="3930650"/>
            <a:ext cx="1447800" cy="4572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6395" name="文本框 81931"/>
          <p:cNvSpPr txBox="1"/>
          <p:nvPr/>
        </p:nvSpPr>
        <p:spPr>
          <a:xfrm>
            <a:off x="6248400" y="4006850"/>
            <a:ext cx="1579563" cy="396875"/>
          </a:xfrm>
          <a:prstGeom prst="rect">
            <a:avLst/>
          </a:prstGeom>
          <a:noFill/>
          <a:ln w="9525">
            <a:noFill/>
          </a:ln>
        </p:spPr>
        <p:txBody>
          <a:bodyPr wrap="none">
            <a:spAutoFit/>
          </a:bodyPr>
          <a:lstStyle/>
          <a:p>
            <a:r>
              <a:rPr lang="zh-CN" altLang="en-US" sz="2000" b="0" dirty="0">
                <a:latin typeface="黑体" panose="02010609060101010101" pitchFamily="2" charset="-122"/>
                <a:ea typeface="黑体" panose="02010609060101010101" pitchFamily="2" charset="-122"/>
              </a:rPr>
              <a:t>地址寄存器</a:t>
            </a:r>
            <a:r>
              <a:rPr lang="en-US" altLang="zh-CN" sz="2000" b="0" dirty="0">
                <a:latin typeface="黑体" panose="02010609060101010101" pitchFamily="2" charset="-122"/>
                <a:ea typeface="黑体" panose="02010609060101010101" pitchFamily="2" charset="-122"/>
              </a:rPr>
              <a:t>3</a:t>
            </a:r>
          </a:p>
        </p:txBody>
      </p:sp>
      <p:sp>
        <p:nvSpPr>
          <p:cNvPr id="16396" name="矩形 81932"/>
          <p:cNvSpPr/>
          <p:nvPr/>
        </p:nvSpPr>
        <p:spPr>
          <a:xfrm>
            <a:off x="1676400" y="3108325"/>
            <a:ext cx="1143000" cy="4572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6397" name="文本框 81933"/>
          <p:cNvSpPr txBox="1"/>
          <p:nvPr/>
        </p:nvSpPr>
        <p:spPr>
          <a:xfrm>
            <a:off x="1981200" y="3032125"/>
            <a:ext cx="438150" cy="457200"/>
          </a:xfrm>
          <a:prstGeom prst="rect">
            <a:avLst/>
          </a:prstGeom>
          <a:noFill/>
          <a:ln w="9525">
            <a:noFill/>
          </a:ln>
        </p:spPr>
        <p:txBody>
          <a:bodyPr>
            <a:spAutoFit/>
          </a:bodyPr>
          <a:lstStyle/>
          <a:p>
            <a:r>
              <a:rPr lang="en-US" altLang="zh-CN" sz="2400" b="0" dirty="0">
                <a:latin typeface="黑体" panose="02010609060101010101" pitchFamily="2" charset="-122"/>
                <a:ea typeface="黑体" panose="02010609060101010101" pitchFamily="2" charset="-122"/>
              </a:rPr>
              <a:t>M</a:t>
            </a:r>
            <a:r>
              <a:rPr lang="en-US" altLang="zh-CN" sz="2400" b="0" baseline="-25000" dirty="0">
                <a:latin typeface="黑体" panose="02010609060101010101" pitchFamily="2" charset="-122"/>
                <a:ea typeface="黑体" panose="02010609060101010101" pitchFamily="2" charset="-122"/>
              </a:rPr>
              <a:t>0</a:t>
            </a:r>
            <a:endParaRPr lang="en-US" altLang="zh-CN" sz="2400" b="0" dirty="0">
              <a:latin typeface="黑体" panose="02010609060101010101" pitchFamily="2" charset="-122"/>
              <a:ea typeface="黑体" panose="02010609060101010101" pitchFamily="2" charset="-122"/>
            </a:endParaRPr>
          </a:p>
        </p:txBody>
      </p:sp>
      <p:sp>
        <p:nvSpPr>
          <p:cNvPr id="16398" name="矩形 81934"/>
          <p:cNvSpPr/>
          <p:nvPr/>
        </p:nvSpPr>
        <p:spPr>
          <a:xfrm>
            <a:off x="3276600" y="3108325"/>
            <a:ext cx="1143000" cy="4572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6399" name="文本框 81935"/>
          <p:cNvSpPr txBox="1"/>
          <p:nvPr/>
        </p:nvSpPr>
        <p:spPr>
          <a:xfrm>
            <a:off x="3581400" y="3032125"/>
            <a:ext cx="438150" cy="457200"/>
          </a:xfrm>
          <a:prstGeom prst="rect">
            <a:avLst/>
          </a:prstGeom>
          <a:noFill/>
          <a:ln w="9525">
            <a:noFill/>
          </a:ln>
        </p:spPr>
        <p:txBody>
          <a:bodyPr>
            <a:spAutoFit/>
          </a:bodyPr>
          <a:lstStyle/>
          <a:p>
            <a:r>
              <a:rPr lang="en-US" altLang="zh-CN" sz="2400" b="0" dirty="0">
                <a:latin typeface="黑体" panose="02010609060101010101" pitchFamily="2" charset="-122"/>
                <a:ea typeface="黑体" panose="02010609060101010101" pitchFamily="2" charset="-122"/>
              </a:rPr>
              <a:t>M</a:t>
            </a:r>
            <a:r>
              <a:rPr lang="en-US" altLang="zh-CN" sz="2400" b="0" baseline="-25000" dirty="0">
                <a:latin typeface="黑体" panose="02010609060101010101" pitchFamily="2" charset="-122"/>
                <a:ea typeface="黑体" panose="02010609060101010101" pitchFamily="2" charset="-122"/>
              </a:rPr>
              <a:t>1</a:t>
            </a:r>
            <a:endParaRPr lang="en-US" altLang="zh-CN" sz="2400" b="0" dirty="0">
              <a:latin typeface="黑体" panose="02010609060101010101" pitchFamily="2" charset="-122"/>
              <a:ea typeface="黑体" panose="02010609060101010101" pitchFamily="2" charset="-122"/>
            </a:endParaRPr>
          </a:p>
        </p:txBody>
      </p:sp>
      <p:sp>
        <p:nvSpPr>
          <p:cNvPr id="16400" name="矩形 81936"/>
          <p:cNvSpPr/>
          <p:nvPr/>
        </p:nvSpPr>
        <p:spPr>
          <a:xfrm>
            <a:off x="4876800" y="3108325"/>
            <a:ext cx="1143000" cy="4572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6401" name="文本框 81937"/>
          <p:cNvSpPr txBox="1"/>
          <p:nvPr/>
        </p:nvSpPr>
        <p:spPr>
          <a:xfrm>
            <a:off x="5181600" y="3032125"/>
            <a:ext cx="438150" cy="457200"/>
          </a:xfrm>
          <a:prstGeom prst="rect">
            <a:avLst/>
          </a:prstGeom>
          <a:noFill/>
          <a:ln w="9525">
            <a:noFill/>
          </a:ln>
        </p:spPr>
        <p:txBody>
          <a:bodyPr>
            <a:spAutoFit/>
          </a:bodyPr>
          <a:lstStyle/>
          <a:p>
            <a:r>
              <a:rPr lang="en-US" altLang="zh-CN" sz="2400" b="0" dirty="0">
                <a:latin typeface="黑体" panose="02010609060101010101" pitchFamily="2" charset="-122"/>
                <a:ea typeface="黑体" panose="02010609060101010101" pitchFamily="2" charset="-122"/>
              </a:rPr>
              <a:t>M</a:t>
            </a:r>
            <a:r>
              <a:rPr lang="en-US" altLang="zh-CN" sz="2400" b="0" baseline="-25000" dirty="0">
                <a:latin typeface="黑体" panose="02010609060101010101" pitchFamily="2" charset="-122"/>
                <a:ea typeface="黑体" panose="02010609060101010101" pitchFamily="2" charset="-122"/>
              </a:rPr>
              <a:t>2</a:t>
            </a:r>
            <a:endParaRPr lang="en-US" altLang="zh-CN" sz="2400" b="0" dirty="0">
              <a:latin typeface="黑体" panose="02010609060101010101" pitchFamily="2" charset="-122"/>
              <a:ea typeface="黑体" panose="02010609060101010101" pitchFamily="2" charset="-122"/>
            </a:endParaRPr>
          </a:p>
        </p:txBody>
      </p:sp>
      <p:sp>
        <p:nvSpPr>
          <p:cNvPr id="16402" name="矩形 81938"/>
          <p:cNvSpPr/>
          <p:nvPr/>
        </p:nvSpPr>
        <p:spPr>
          <a:xfrm>
            <a:off x="6477000" y="3108325"/>
            <a:ext cx="1143000" cy="4572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6403" name="文本框 81939"/>
          <p:cNvSpPr txBox="1"/>
          <p:nvPr/>
        </p:nvSpPr>
        <p:spPr>
          <a:xfrm>
            <a:off x="6781800" y="3032125"/>
            <a:ext cx="438150" cy="457200"/>
          </a:xfrm>
          <a:prstGeom prst="rect">
            <a:avLst/>
          </a:prstGeom>
          <a:noFill/>
          <a:ln w="9525">
            <a:noFill/>
          </a:ln>
        </p:spPr>
        <p:txBody>
          <a:bodyPr>
            <a:spAutoFit/>
          </a:bodyPr>
          <a:lstStyle/>
          <a:p>
            <a:r>
              <a:rPr lang="en-US" altLang="zh-CN" sz="2400" b="0" dirty="0">
                <a:latin typeface="黑体" panose="02010609060101010101" pitchFamily="2" charset="-122"/>
                <a:ea typeface="黑体" panose="02010609060101010101" pitchFamily="2" charset="-122"/>
              </a:rPr>
              <a:t>M</a:t>
            </a:r>
            <a:r>
              <a:rPr lang="en-US" altLang="zh-CN" sz="2400" b="0" baseline="-25000" dirty="0">
                <a:latin typeface="黑体" panose="02010609060101010101" pitchFamily="2" charset="-122"/>
                <a:ea typeface="黑体" panose="02010609060101010101" pitchFamily="2" charset="-122"/>
              </a:rPr>
              <a:t>3</a:t>
            </a:r>
            <a:endParaRPr lang="en-US" altLang="zh-CN" sz="2400" b="0" dirty="0">
              <a:latin typeface="黑体" panose="02010609060101010101" pitchFamily="2" charset="-122"/>
              <a:ea typeface="黑体" panose="02010609060101010101" pitchFamily="2" charset="-122"/>
            </a:endParaRPr>
          </a:p>
        </p:txBody>
      </p:sp>
      <p:sp>
        <p:nvSpPr>
          <p:cNvPr id="16404" name="矩形 81940"/>
          <p:cNvSpPr/>
          <p:nvPr/>
        </p:nvSpPr>
        <p:spPr>
          <a:xfrm>
            <a:off x="1600200" y="4921250"/>
            <a:ext cx="6096000" cy="3810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6405" name="文本框 81941"/>
          <p:cNvSpPr txBox="1"/>
          <p:nvPr/>
        </p:nvSpPr>
        <p:spPr>
          <a:xfrm>
            <a:off x="3657600" y="4937125"/>
            <a:ext cx="2384425" cy="396875"/>
          </a:xfrm>
          <a:prstGeom prst="rect">
            <a:avLst/>
          </a:prstGeom>
          <a:noFill/>
          <a:ln w="9525">
            <a:noFill/>
          </a:ln>
        </p:spPr>
        <p:txBody>
          <a:bodyPr wrap="none">
            <a:spAutoFit/>
          </a:bodyPr>
          <a:lstStyle/>
          <a:p>
            <a:r>
              <a:rPr lang="zh-CN" altLang="en-US" sz="2000" b="0" dirty="0">
                <a:latin typeface="Times New Roman" panose="02020603050405020304" pitchFamily="18" charset="0"/>
                <a:ea typeface="黑体" panose="02010609060101010101" pitchFamily="2" charset="-122"/>
              </a:rPr>
              <a:t>主控</a:t>
            </a:r>
            <a:r>
              <a:rPr lang="en-US" altLang="zh-CN" sz="2000" b="0" dirty="0">
                <a:latin typeface="Times New Roman" panose="02020603050405020304" pitchFamily="18" charset="0"/>
                <a:ea typeface="黑体" panose="02010609060101010101" pitchFamily="2" charset="-122"/>
              </a:rPr>
              <a:t>(</a:t>
            </a:r>
            <a:r>
              <a:rPr lang="zh-CN" altLang="en-US" sz="2000" b="0" dirty="0">
                <a:latin typeface="Times New Roman" panose="02020603050405020304" pitchFamily="18" charset="0"/>
                <a:ea typeface="黑体" panose="02010609060101010101" pitchFamily="2" charset="-122"/>
              </a:rPr>
              <a:t>主存控制部件</a:t>
            </a:r>
            <a:r>
              <a:rPr lang="en-US" altLang="zh-CN" sz="2000" b="0" dirty="0">
                <a:latin typeface="Times New Roman" panose="02020603050405020304" pitchFamily="18" charset="0"/>
                <a:ea typeface="黑体" panose="02010609060101010101" pitchFamily="2" charset="-122"/>
              </a:rPr>
              <a:t>)</a:t>
            </a:r>
          </a:p>
        </p:txBody>
      </p:sp>
      <p:sp>
        <p:nvSpPr>
          <p:cNvPr id="16406" name="矩形 81942"/>
          <p:cNvSpPr/>
          <p:nvPr/>
        </p:nvSpPr>
        <p:spPr>
          <a:xfrm>
            <a:off x="2438400" y="1524000"/>
            <a:ext cx="762000" cy="3810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6407" name="文本框 81943"/>
          <p:cNvSpPr txBox="1"/>
          <p:nvPr/>
        </p:nvSpPr>
        <p:spPr>
          <a:xfrm>
            <a:off x="2362200" y="1447800"/>
            <a:ext cx="792163" cy="457200"/>
          </a:xfrm>
          <a:prstGeom prst="rect">
            <a:avLst/>
          </a:prstGeom>
          <a:noFill/>
          <a:ln w="9525">
            <a:noFill/>
          </a:ln>
        </p:spPr>
        <p:txBody>
          <a:bodyPr wrap="none">
            <a:spAutoFit/>
          </a:bodyPr>
          <a:lstStyle/>
          <a:p>
            <a:r>
              <a:rPr lang="en-US" altLang="zh-CN" sz="2400" b="0" dirty="0">
                <a:latin typeface="黑体" panose="02010609060101010101" pitchFamily="2" charset="-122"/>
                <a:ea typeface="黑体" panose="02010609060101010101" pitchFamily="2" charset="-122"/>
              </a:rPr>
              <a:t> CPU</a:t>
            </a:r>
          </a:p>
        </p:txBody>
      </p:sp>
      <p:sp>
        <p:nvSpPr>
          <p:cNvPr id="16408" name="矩形 81944"/>
          <p:cNvSpPr/>
          <p:nvPr/>
        </p:nvSpPr>
        <p:spPr>
          <a:xfrm>
            <a:off x="5334000" y="1524000"/>
            <a:ext cx="762000" cy="3810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6409" name="文本框 81945"/>
          <p:cNvSpPr txBox="1"/>
          <p:nvPr/>
        </p:nvSpPr>
        <p:spPr>
          <a:xfrm>
            <a:off x="5370513" y="1458913"/>
            <a:ext cx="639762" cy="457200"/>
          </a:xfrm>
          <a:prstGeom prst="rect">
            <a:avLst/>
          </a:prstGeom>
          <a:noFill/>
          <a:ln w="9525">
            <a:noFill/>
          </a:ln>
        </p:spPr>
        <p:txBody>
          <a:bodyPr wrap="none">
            <a:spAutoFit/>
          </a:bodyPr>
          <a:lstStyle/>
          <a:p>
            <a:r>
              <a:rPr lang="en-US" altLang="zh-CN" sz="2400" b="0" dirty="0">
                <a:latin typeface="黑体" panose="02010609060101010101" pitchFamily="2" charset="-122"/>
                <a:ea typeface="黑体" panose="02010609060101010101" pitchFamily="2" charset="-122"/>
              </a:rPr>
              <a:t>IOP</a:t>
            </a:r>
          </a:p>
        </p:txBody>
      </p:sp>
      <p:sp>
        <p:nvSpPr>
          <p:cNvPr id="16410" name="直接连接符 81946"/>
          <p:cNvSpPr/>
          <p:nvPr/>
        </p:nvSpPr>
        <p:spPr>
          <a:xfrm flipV="1">
            <a:off x="5715000" y="1219200"/>
            <a:ext cx="0" cy="304800"/>
          </a:xfrm>
          <a:prstGeom prst="line">
            <a:avLst/>
          </a:prstGeom>
          <a:ln w="9525" cap="flat" cmpd="sng">
            <a:solidFill>
              <a:schemeClr val="tx1"/>
            </a:solidFill>
            <a:prstDash val="solid"/>
            <a:headEnd type="none" w="med" len="med"/>
            <a:tailEnd type="none" w="med" len="med"/>
          </a:ln>
        </p:spPr>
      </p:sp>
      <p:sp>
        <p:nvSpPr>
          <p:cNvPr id="16411" name="直接连接符 81947"/>
          <p:cNvSpPr/>
          <p:nvPr/>
        </p:nvSpPr>
        <p:spPr>
          <a:xfrm>
            <a:off x="5715000" y="1219200"/>
            <a:ext cx="2743200" cy="0"/>
          </a:xfrm>
          <a:prstGeom prst="line">
            <a:avLst/>
          </a:prstGeom>
          <a:ln w="9525" cap="flat" cmpd="sng">
            <a:solidFill>
              <a:schemeClr val="tx1"/>
            </a:solidFill>
            <a:prstDash val="solid"/>
            <a:headEnd type="none" w="med" len="med"/>
            <a:tailEnd type="none" w="med" len="med"/>
          </a:ln>
        </p:spPr>
      </p:sp>
      <p:sp>
        <p:nvSpPr>
          <p:cNvPr id="16412" name="直接连接符 81948"/>
          <p:cNvSpPr/>
          <p:nvPr/>
        </p:nvSpPr>
        <p:spPr>
          <a:xfrm>
            <a:off x="8458200" y="1219200"/>
            <a:ext cx="0" cy="4495800"/>
          </a:xfrm>
          <a:prstGeom prst="line">
            <a:avLst/>
          </a:prstGeom>
          <a:ln w="9525" cap="flat" cmpd="sng">
            <a:solidFill>
              <a:schemeClr val="tx1"/>
            </a:solidFill>
            <a:prstDash val="solid"/>
            <a:headEnd type="none" w="med" len="med"/>
            <a:tailEnd type="none" w="med" len="med"/>
          </a:ln>
        </p:spPr>
      </p:sp>
      <p:sp>
        <p:nvSpPr>
          <p:cNvPr id="16413" name="直接连接符 81949"/>
          <p:cNvSpPr/>
          <p:nvPr/>
        </p:nvSpPr>
        <p:spPr>
          <a:xfrm flipH="1">
            <a:off x="6019800" y="5715000"/>
            <a:ext cx="2438400" cy="0"/>
          </a:xfrm>
          <a:prstGeom prst="line">
            <a:avLst/>
          </a:prstGeom>
          <a:ln w="9525" cap="flat" cmpd="sng">
            <a:solidFill>
              <a:schemeClr val="tx1"/>
            </a:solidFill>
            <a:prstDash val="solid"/>
            <a:headEnd type="none" w="med" len="med"/>
            <a:tailEnd type="none" w="med" len="med"/>
          </a:ln>
        </p:spPr>
      </p:sp>
      <p:sp>
        <p:nvSpPr>
          <p:cNvPr id="16414" name="直接连接符 81950"/>
          <p:cNvSpPr/>
          <p:nvPr/>
        </p:nvSpPr>
        <p:spPr>
          <a:xfrm flipV="1">
            <a:off x="6019800" y="5334000"/>
            <a:ext cx="0" cy="381000"/>
          </a:xfrm>
          <a:prstGeom prst="line">
            <a:avLst/>
          </a:prstGeom>
          <a:ln w="9525" cap="flat" cmpd="sng">
            <a:solidFill>
              <a:schemeClr val="tx1"/>
            </a:solidFill>
            <a:prstDash val="solid"/>
            <a:headEnd type="none" w="med" len="med"/>
            <a:tailEnd type="triangle" w="med" len="med"/>
          </a:ln>
        </p:spPr>
      </p:sp>
      <p:sp>
        <p:nvSpPr>
          <p:cNvPr id="16415" name="直接连接符 81951"/>
          <p:cNvSpPr/>
          <p:nvPr/>
        </p:nvSpPr>
        <p:spPr>
          <a:xfrm flipV="1">
            <a:off x="2743200" y="1219200"/>
            <a:ext cx="0" cy="304800"/>
          </a:xfrm>
          <a:prstGeom prst="line">
            <a:avLst/>
          </a:prstGeom>
          <a:ln w="9525" cap="flat" cmpd="sng">
            <a:solidFill>
              <a:schemeClr val="tx1"/>
            </a:solidFill>
            <a:prstDash val="solid"/>
            <a:headEnd type="none" w="med" len="med"/>
            <a:tailEnd type="none" w="med" len="med"/>
          </a:ln>
        </p:spPr>
      </p:sp>
      <p:sp>
        <p:nvSpPr>
          <p:cNvPr id="16416" name="直接连接符 81952"/>
          <p:cNvSpPr/>
          <p:nvPr/>
        </p:nvSpPr>
        <p:spPr>
          <a:xfrm flipH="1">
            <a:off x="838200" y="1219200"/>
            <a:ext cx="1905000" cy="0"/>
          </a:xfrm>
          <a:prstGeom prst="line">
            <a:avLst/>
          </a:prstGeom>
          <a:ln w="9525" cap="flat" cmpd="sng">
            <a:solidFill>
              <a:schemeClr val="tx1"/>
            </a:solidFill>
            <a:prstDash val="solid"/>
            <a:headEnd type="none" w="med" len="med"/>
            <a:tailEnd type="none" w="med" len="med"/>
          </a:ln>
        </p:spPr>
      </p:sp>
      <p:sp>
        <p:nvSpPr>
          <p:cNvPr id="16417" name="直接连接符 81953"/>
          <p:cNvSpPr/>
          <p:nvPr/>
        </p:nvSpPr>
        <p:spPr>
          <a:xfrm>
            <a:off x="838200" y="1219200"/>
            <a:ext cx="0" cy="4495800"/>
          </a:xfrm>
          <a:prstGeom prst="line">
            <a:avLst/>
          </a:prstGeom>
          <a:ln w="9525" cap="flat" cmpd="sng">
            <a:solidFill>
              <a:schemeClr val="tx1"/>
            </a:solidFill>
            <a:prstDash val="solid"/>
            <a:headEnd type="none" w="med" len="med"/>
            <a:tailEnd type="none" w="med" len="med"/>
          </a:ln>
        </p:spPr>
      </p:sp>
      <p:sp>
        <p:nvSpPr>
          <p:cNvPr id="16418" name="直接连接符 81954"/>
          <p:cNvSpPr/>
          <p:nvPr/>
        </p:nvSpPr>
        <p:spPr>
          <a:xfrm>
            <a:off x="838200" y="5715000"/>
            <a:ext cx="2590800" cy="0"/>
          </a:xfrm>
          <a:prstGeom prst="line">
            <a:avLst/>
          </a:prstGeom>
          <a:ln w="9525" cap="flat" cmpd="sng">
            <a:solidFill>
              <a:schemeClr val="tx1"/>
            </a:solidFill>
            <a:prstDash val="solid"/>
            <a:headEnd type="none" w="med" len="med"/>
            <a:tailEnd type="none" w="med" len="med"/>
          </a:ln>
        </p:spPr>
      </p:sp>
      <p:sp>
        <p:nvSpPr>
          <p:cNvPr id="16419" name="直接连接符 81955"/>
          <p:cNvSpPr/>
          <p:nvPr/>
        </p:nvSpPr>
        <p:spPr>
          <a:xfrm flipV="1">
            <a:off x="3429000" y="5334000"/>
            <a:ext cx="0" cy="381000"/>
          </a:xfrm>
          <a:prstGeom prst="line">
            <a:avLst/>
          </a:prstGeom>
          <a:ln w="9525" cap="flat" cmpd="sng">
            <a:solidFill>
              <a:schemeClr val="tx1"/>
            </a:solidFill>
            <a:prstDash val="solid"/>
            <a:headEnd type="none" w="med" len="med"/>
            <a:tailEnd type="triangle" w="med" len="med"/>
          </a:ln>
        </p:spPr>
      </p:sp>
      <p:sp>
        <p:nvSpPr>
          <p:cNvPr id="16420" name="直接连接符 81956"/>
          <p:cNvSpPr/>
          <p:nvPr/>
        </p:nvSpPr>
        <p:spPr>
          <a:xfrm flipV="1">
            <a:off x="7696200" y="5105400"/>
            <a:ext cx="304800" cy="0"/>
          </a:xfrm>
          <a:prstGeom prst="line">
            <a:avLst/>
          </a:prstGeom>
          <a:ln w="9525" cap="flat" cmpd="sng">
            <a:solidFill>
              <a:schemeClr val="tx1"/>
            </a:solidFill>
            <a:prstDash val="lgDash"/>
            <a:headEnd type="none" w="med" len="med"/>
            <a:tailEnd type="none" w="med" len="med"/>
          </a:ln>
        </p:spPr>
      </p:sp>
      <p:sp>
        <p:nvSpPr>
          <p:cNvPr id="16421" name="直接连接符 81957"/>
          <p:cNvSpPr/>
          <p:nvPr/>
        </p:nvSpPr>
        <p:spPr>
          <a:xfrm flipV="1">
            <a:off x="8001000" y="2438400"/>
            <a:ext cx="0" cy="2667000"/>
          </a:xfrm>
          <a:prstGeom prst="line">
            <a:avLst/>
          </a:prstGeom>
          <a:ln w="9525" cap="flat" cmpd="sng">
            <a:solidFill>
              <a:schemeClr val="tx1"/>
            </a:solidFill>
            <a:prstDash val="lgDash"/>
            <a:headEnd type="none" w="med" len="med"/>
            <a:tailEnd type="none" w="med" len="med"/>
          </a:ln>
        </p:spPr>
      </p:sp>
      <p:sp>
        <p:nvSpPr>
          <p:cNvPr id="16422" name="直接连接符 81958"/>
          <p:cNvSpPr/>
          <p:nvPr/>
        </p:nvSpPr>
        <p:spPr>
          <a:xfrm flipH="1">
            <a:off x="7620000" y="2438400"/>
            <a:ext cx="381000" cy="0"/>
          </a:xfrm>
          <a:prstGeom prst="line">
            <a:avLst/>
          </a:prstGeom>
          <a:ln w="9525" cap="flat" cmpd="sng">
            <a:solidFill>
              <a:schemeClr val="tx1"/>
            </a:solidFill>
            <a:prstDash val="lgDash"/>
            <a:headEnd type="none" w="med" len="med"/>
            <a:tailEnd type="triangle" w="med" len="med"/>
          </a:ln>
        </p:spPr>
      </p:sp>
      <p:sp>
        <p:nvSpPr>
          <p:cNvPr id="16423" name="直接连接符 81959"/>
          <p:cNvSpPr/>
          <p:nvPr/>
        </p:nvSpPr>
        <p:spPr>
          <a:xfrm flipV="1">
            <a:off x="2133600" y="2590800"/>
            <a:ext cx="0" cy="533400"/>
          </a:xfrm>
          <a:prstGeom prst="line">
            <a:avLst/>
          </a:prstGeom>
          <a:ln w="9525" cap="flat" cmpd="sng">
            <a:solidFill>
              <a:schemeClr val="tx1"/>
            </a:solidFill>
            <a:prstDash val="solid"/>
            <a:headEnd type="none" w="med" len="med"/>
            <a:tailEnd type="triangle" w="med" len="med"/>
          </a:ln>
        </p:spPr>
      </p:sp>
      <p:sp>
        <p:nvSpPr>
          <p:cNvPr id="16424" name="直接连接符 81960"/>
          <p:cNvSpPr/>
          <p:nvPr/>
        </p:nvSpPr>
        <p:spPr>
          <a:xfrm flipV="1">
            <a:off x="3810000" y="2590800"/>
            <a:ext cx="0" cy="533400"/>
          </a:xfrm>
          <a:prstGeom prst="line">
            <a:avLst/>
          </a:prstGeom>
          <a:ln w="9525" cap="flat" cmpd="sng">
            <a:solidFill>
              <a:schemeClr val="tx1"/>
            </a:solidFill>
            <a:prstDash val="solid"/>
            <a:headEnd type="none" w="med" len="med"/>
            <a:tailEnd type="triangle" w="med" len="med"/>
          </a:ln>
        </p:spPr>
      </p:sp>
      <p:sp>
        <p:nvSpPr>
          <p:cNvPr id="16425" name="直接连接符 81961"/>
          <p:cNvSpPr/>
          <p:nvPr/>
        </p:nvSpPr>
        <p:spPr>
          <a:xfrm flipV="1">
            <a:off x="5410200" y="2590800"/>
            <a:ext cx="0" cy="533400"/>
          </a:xfrm>
          <a:prstGeom prst="line">
            <a:avLst/>
          </a:prstGeom>
          <a:ln w="9525" cap="flat" cmpd="sng">
            <a:solidFill>
              <a:schemeClr val="tx1"/>
            </a:solidFill>
            <a:prstDash val="solid"/>
            <a:headEnd type="none" w="med" len="med"/>
            <a:tailEnd type="triangle" w="med" len="med"/>
          </a:ln>
        </p:spPr>
      </p:sp>
      <p:sp>
        <p:nvSpPr>
          <p:cNvPr id="16426" name="直接连接符 81962"/>
          <p:cNvSpPr/>
          <p:nvPr/>
        </p:nvSpPr>
        <p:spPr>
          <a:xfrm flipV="1">
            <a:off x="7010400" y="2590800"/>
            <a:ext cx="0" cy="533400"/>
          </a:xfrm>
          <a:prstGeom prst="line">
            <a:avLst/>
          </a:prstGeom>
          <a:ln w="9525" cap="flat" cmpd="sng">
            <a:solidFill>
              <a:schemeClr val="tx1"/>
            </a:solidFill>
            <a:prstDash val="solid"/>
            <a:headEnd type="none" w="med" len="med"/>
            <a:tailEnd type="triangle" w="med" len="med"/>
          </a:ln>
        </p:spPr>
      </p:sp>
      <p:sp>
        <p:nvSpPr>
          <p:cNvPr id="16427" name="直接连接符 81963"/>
          <p:cNvSpPr/>
          <p:nvPr/>
        </p:nvSpPr>
        <p:spPr>
          <a:xfrm flipV="1">
            <a:off x="2209800" y="4419600"/>
            <a:ext cx="0" cy="533400"/>
          </a:xfrm>
          <a:prstGeom prst="line">
            <a:avLst/>
          </a:prstGeom>
          <a:ln w="9525" cap="flat" cmpd="sng">
            <a:solidFill>
              <a:schemeClr val="tx1"/>
            </a:solidFill>
            <a:prstDash val="solid"/>
            <a:headEnd type="none" w="med" len="med"/>
            <a:tailEnd type="triangle" w="med" len="med"/>
          </a:ln>
        </p:spPr>
      </p:sp>
      <p:sp>
        <p:nvSpPr>
          <p:cNvPr id="16428" name="直接连接符 81964"/>
          <p:cNvSpPr/>
          <p:nvPr/>
        </p:nvSpPr>
        <p:spPr>
          <a:xfrm flipV="1">
            <a:off x="3733800" y="4419600"/>
            <a:ext cx="0" cy="533400"/>
          </a:xfrm>
          <a:prstGeom prst="line">
            <a:avLst/>
          </a:prstGeom>
          <a:ln w="9525" cap="flat" cmpd="sng">
            <a:solidFill>
              <a:schemeClr val="tx1"/>
            </a:solidFill>
            <a:prstDash val="solid"/>
            <a:headEnd type="none" w="med" len="med"/>
            <a:tailEnd type="triangle" w="med" len="med"/>
          </a:ln>
        </p:spPr>
      </p:sp>
      <p:sp>
        <p:nvSpPr>
          <p:cNvPr id="16429" name="直接连接符 81965"/>
          <p:cNvSpPr/>
          <p:nvPr/>
        </p:nvSpPr>
        <p:spPr>
          <a:xfrm flipV="1">
            <a:off x="5334000" y="4343400"/>
            <a:ext cx="0" cy="609600"/>
          </a:xfrm>
          <a:prstGeom prst="line">
            <a:avLst/>
          </a:prstGeom>
          <a:ln w="9525" cap="flat" cmpd="sng">
            <a:solidFill>
              <a:schemeClr val="tx1"/>
            </a:solidFill>
            <a:prstDash val="solid"/>
            <a:headEnd type="none" w="med" len="med"/>
            <a:tailEnd type="triangle" w="med" len="med"/>
          </a:ln>
        </p:spPr>
      </p:sp>
      <p:sp>
        <p:nvSpPr>
          <p:cNvPr id="16430" name="直接连接符 81966"/>
          <p:cNvSpPr/>
          <p:nvPr/>
        </p:nvSpPr>
        <p:spPr>
          <a:xfrm flipV="1">
            <a:off x="6934200" y="4419600"/>
            <a:ext cx="0" cy="533400"/>
          </a:xfrm>
          <a:prstGeom prst="line">
            <a:avLst/>
          </a:prstGeom>
          <a:ln w="9525" cap="flat" cmpd="sng">
            <a:solidFill>
              <a:schemeClr val="tx1"/>
            </a:solidFill>
            <a:prstDash val="solid"/>
            <a:headEnd type="none" w="med" len="med"/>
            <a:tailEnd type="triangle" w="med" len="med"/>
          </a:ln>
        </p:spPr>
      </p:sp>
      <p:sp>
        <p:nvSpPr>
          <p:cNvPr id="16431" name="直接连接符 81967"/>
          <p:cNvSpPr/>
          <p:nvPr/>
        </p:nvSpPr>
        <p:spPr>
          <a:xfrm flipV="1">
            <a:off x="1752600" y="3581400"/>
            <a:ext cx="0" cy="381000"/>
          </a:xfrm>
          <a:prstGeom prst="line">
            <a:avLst/>
          </a:prstGeom>
          <a:ln w="9525" cap="flat" cmpd="sng">
            <a:solidFill>
              <a:schemeClr val="tx1"/>
            </a:solidFill>
            <a:prstDash val="solid"/>
            <a:headEnd type="none" w="med" len="med"/>
            <a:tailEnd type="triangle" w="med" len="med"/>
          </a:ln>
        </p:spPr>
      </p:sp>
      <p:sp>
        <p:nvSpPr>
          <p:cNvPr id="16432" name="直接连接符 81968"/>
          <p:cNvSpPr/>
          <p:nvPr/>
        </p:nvSpPr>
        <p:spPr>
          <a:xfrm flipV="1">
            <a:off x="2743200" y="3581400"/>
            <a:ext cx="0" cy="381000"/>
          </a:xfrm>
          <a:prstGeom prst="line">
            <a:avLst/>
          </a:prstGeom>
          <a:ln w="9525" cap="flat" cmpd="sng">
            <a:solidFill>
              <a:schemeClr val="tx1"/>
            </a:solidFill>
            <a:prstDash val="solid"/>
            <a:headEnd type="none" w="med" len="med"/>
            <a:tailEnd type="triangle" w="med" len="med"/>
          </a:ln>
        </p:spPr>
      </p:sp>
      <p:sp>
        <p:nvSpPr>
          <p:cNvPr id="16433" name="直接连接符 81969"/>
          <p:cNvSpPr/>
          <p:nvPr/>
        </p:nvSpPr>
        <p:spPr>
          <a:xfrm flipV="1">
            <a:off x="3352800" y="3581400"/>
            <a:ext cx="0" cy="381000"/>
          </a:xfrm>
          <a:prstGeom prst="line">
            <a:avLst/>
          </a:prstGeom>
          <a:ln w="9525" cap="flat" cmpd="sng">
            <a:solidFill>
              <a:schemeClr val="tx1"/>
            </a:solidFill>
            <a:prstDash val="solid"/>
            <a:headEnd type="none" w="med" len="med"/>
            <a:tailEnd type="triangle" w="med" len="med"/>
          </a:ln>
        </p:spPr>
      </p:sp>
      <p:sp>
        <p:nvSpPr>
          <p:cNvPr id="16434" name="直接连接符 81970"/>
          <p:cNvSpPr/>
          <p:nvPr/>
        </p:nvSpPr>
        <p:spPr>
          <a:xfrm flipV="1">
            <a:off x="4343400" y="3581400"/>
            <a:ext cx="0" cy="381000"/>
          </a:xfrm>
          <a:prstGeom prst="line">
            <a:avLst/>
          </a:prstGeom>
          <a:ln w="9525" cap="flat" cmpd="sng">
            <a:solidFill>
              <a:schemeClr val="tx1"/>
            </a:solidFill>
            <a:prstDash val="solid"/>
            <a:headEnd type="none" w="med" len="med"/>
            <a:tailEnd type="triangle" w="med" len="med"/>
          </a:ln>
        </p:spPr>
      </p:sp>
      <p:sp>
        <p:nvSpPr>
          <p:cNvPr id="16435" name="直接连接符 81971"/>
          <p:cNvSpPr/>
          <p:nvPr/>
        </p:nvSpPr>
        <p:spPr>
          <a:xfrm flipV="1">
            <a:off x="4953000" y="3581400"/>
            <a:ext cx="0" cy="381000"/>
          </a:xfrm>
          <a:prstGeom prst="line">
            <a:avLst/>
          </a:prstGeom>
          <a:ln w="9525" cap="flat" cmpd="sng">
            <a:solidFill>
              <a:schemeClr val="tx1"/>
            </a:solidFill>
            <a:prstDash val="solid"/>
            <a:headEnd type="none" w="med" len="med"/>
            <a:tailEnd type="triangle" w="med" len="med"/>
          </a:ln>
        </p:spPr>
      </p:sp>
      <p:sp>
        <p:nvSpPr>
          <p:cNvPr id="16436" name="直接连接符 81972"/>
          <p:cNvSpPr/>
          <p:nvPr/>
        </p:nvSpPr>
        <p:spPr>
          <a:xfrm flipV="1">
            <a:off x="5943600" y="3581400"/>
            <a:ext cx="0" cy="381000"/>
          </a:xfrm>
          <a:prstGeom prst="line">
            <a:avLst/>
          </a:prstGeom>
          <a:ln w="9525" cap="flat" cmpd="sng">
            <a:solidFill>
              <a:schemeClr val="tx1"/>
            </a:solidFill>
            <a:prstDash val="solid"/>
            <a:headEnd type="none" w="med" len="med"/>
            <a:tailEnd type="triangle" w="med" len="med"/>
          </a:ln>
        </p:spPr>
      </p:sp>
      <p:sp>
        <p:nvSpPr>
          <p:cNvPr id="16437" name="直接连接符 81973"/>
          <p:cNvSpPr/>
          <p:nvPr/>
        </p:nvSpPr>
        <p:spPr>
          <a:xfrm flipV="1">
            <a:off x="6553200" y="3505200"/>
            <a:ext cx="0" cy="457200"/>
          </a:xfrm>
          <a:prstGeom prst="line">
            <a:avLst/>
          </a:prstGeom>
          <a:ln w="9525" cap="flat" cmpd="sng">
            <a:solidFill>
              <a:schemeClr val="tx1"/>
            </a:solidFill>
            <a:prstDash val="solid"/>
            <a:headEnd type="none" w="med" len="med"/>
            <a:tailEnd type="triangle" w="med" len="med"/>
          </a:ln>
        </p:spPr>
      </p:sp>
      <p:sp>
        <p:nvSpPr>
          <p:cNvPr id="16438" name="直接连接符 81974"/>
          <p:cNvSpPr/>
          <p:nvPr/>
        </p:nvSpPr>
        <p:spPr>
          <a:xfrm flipV="1">
            <a:off x="7543800" y="3581400"/>
            <a:ext cx="0" cy="381000"/>
          </a:xfrm>
          <a:prstGeom prst="line">
            <a:avLst/>
          </a:prstGeom>
          <a:ln w="9525" cap="flat" cmpd="sng">
            <a:solidFill>
              <a:schemeClr val="tx1"/>
            </a:solidFill>
            <a:prstDash val="solid"/>
            <a:headEnd type="none" w="med" len="med"/>
            <a:tailEnd type="triangle" w="med" len="med"/>
          </a:ln>
        </p:spPr>
      </p:sp>
      <p:sp>
        <p:nvSpPr>
          <p:cNvPr id="16439" name="文本框 81975"/>
          <p:cNvSpPr txBox="1"/>
          <p:nvPr/>
        </p:nvSpPr>
        <p:spPr>
          <a:xfrm>
            <a:off x="1905000" y="3429000"/>
            <a:ext cx="792163" cy="457200"/>
          </a:xfrm>
          <a:prstGeom prst="rect">
            <a:avLst/>
          </a:prstGeom>
          <a:noFill/>
          <a:ln w="9525">
            <a:noFill/>
          </a:ln>
        </p:spPr>
        <p:txBody>
          <a:bodyPr wrap="none">
            <a:spAutoFit/>
          </a:bodyPr>
          <a:lstStyle/>
          <a:p>
            <a:r>
              <a:rPr lang="en-US" altLang="zh-CN" sz="2400" b="0" dirty="0">
                <a:latin typeface="Times New Roman" panose="02020603050405020304" pitchFamily="18" charset="0"/>
                <a:ea typeface="黑体" panose="02010609060101010101" pitchFamily="2" charset="-122"/>
              </a:rPr>
              <a:t>……</a:t>
            </a:r>
          </a:p>
        </p:txBody>
      </p:sp>
      <p:sp>
        <p:nvSpPr>
          <p:cNvPr id="16440" name="文本框 81976"/>
          <p:cNvSpPr txBox="1"/>
          <p:nvPr/>
        </p:nvSpPr>
        <p:spPr>
          <a:xfrm>
            <a:off x="3549650" y="3429000"/>
            <a:ext cx="792163" cy="457200"/>
          </a:xfrm>
          <a:prstGeom prst="rect">
            <a:avLst/>
          </a:prstGeom>
          <a:noFill/>
          <a:ln w="9525">
            <a:noFill/>
          </a:ln>
        </p:spPr>
        <p:txBody>
          <a:bodyPr wrap="none">
            <a:spAutoFit/>
          </a:bodyPr>
          <a:lstStyle/>
          <a:p>
            <a:r>
              <a:rPr lang="en-US" altLang="zh-CN" sz="2400" b="0" dirty="0">
                <a:latin typeface="Times New Roman" panose="02020603050405020304" pitchFamily="18" charset="0"/>
                <a:ea typeface="黑体" panose="02010609060101010101" pitchFamily="2" charset="-122"/>
              </a:rPr>
              <a:t>……</a:t>
            </a:r>
          </a:p>
        </p:txBody>
      </p:sp>
      <p:sp>
        <p:nvSpPr>
          <p:cNvPr id="16441" name="文本框 81977"/>
          <p:cNvSpPr txBox="1"/>
          <p:nvPr/>
        </p:nvSpPr>
        <p:spPr>
          <a:xfrm>
            <a:off x="5149850" y="3429000"/>
            <a:ext cx="792163" cy="457200"/>
          </a:xfrm>
          <a:prstGeom prst="rect">
            <a:avLst/>
          </a:prstGeom>
          <a:noFill/>
          <a:ln w="9525">
            <a:noFill/>
          </a:ln>
        </p:spPr>
        <p:txBody>
          <a:bodyPr wrap="none">
            <a:spAutoFit/>
          </a:bodyPr>
          <a:lstStyle/>
          <a:p>
            <a:r>
              <a:rPr lang="en-US" altLang="zh-CN" sz="2400" b="0" dirty="0">
                <a:latin typeface="Times New Roman" panose="02020603050405020304" pitchFamily="18" charset="0"/>
                <a:ea typeface="黑体" panose="02010609060101010101" pitchFamily="2" charset="-122"/>
              </a:rPr>
              <a:t>……</a:t>
            </a:r>
          </a:p>
        </p:txBody>
      </p:sp>
      <p:sp>
        <p:nvSpPr>
          <p:cNvPr id="16442" name="文本框 81978"/>
          <p:cNvSpPr txBox="1"/>
          <p:nvPr/>
        </p:nvSpPr>
        <p:spPr>
          <a:xfrm>
            <a:off x="6673850" y="3429000"/>
            <a:ext cx="792163" cy="457200"/>
          </a:xfrm>
          <a:prstGeom prst="rect">
            <a:avLst/>
          </a:prstGeom>
          <a:noFill/>
          <a:ln w="9525">
            <a:noFill/>
          </a:ln>
        </p:spPr>
        <p:txBody>
          <a:bodyPr wrap="none">
            <a:spAutoFit/>
          </a:bodyPr>
          <a:lstStyle/>
          <a:p>
            <a:r>
              <a:rPr lang="en-US" altLang="zh-CN" sz="2400" b="0" dirty="0">
                <a:latin typeface="Times New Roman" panose="02020603050405020304" pitchFamily="18" charset="0"/>
                <a:ea typeface="黑体" panose="02010609060101010101" pitchFamily="2" charset="-122"/>
              </a:rPr>
              <a:t>……</a:t>
            </a:r>
          </a:p>
        </p:txBody>
      </p:sp>
      <p:sp>
        <p:nvSpPr>
          <p:cNvPr id="16443" name="文本框 81979"/>
          <p:cNvSpPr txBox="1"/>
          <p:nvPr/>
        </p:nvSpPr>
        <p:spPr>
          <a:xfrm>
            <a:off x="2895600" y="5943600"/>
            <a:ext cx="3584575" cy="517525"/>
          </a:xfrm>
          <a:prstGeom prst="rect">
            <a:avLst/>
          </a:prstGeom>
          <a:noFill/>
          <a:ln w="9525">
            <a:noFill/>
          </a:ln>
        </p:spPr>
        <p:txBody>
          <a:bodyPr wrap="none">
            <a:spAutoFit/>
          </a:bodyPr>
          <a:lstStyle/>
          <a:p>
            <a:r>
              <a:rPr lang="zh-CN" altLang="en-US" dirty="0">
                <a:latin typeface="黑体" panose="02010609060101010101" pitchFamily="2" charset="-122"/>
                <a:ea typeface="黑体" panose="02010609060101010101" pitchFamily="2" charset="-122"/>
              </a:rPr>
              <a:t>多体</a:t>
            </a:r>
            <a:r>
              <a:rPr lang="en-US" altLang="zh-CN" dirty="0">
                <a:latin typeface="黑体" panose="02010609060101010101" pitchFamily="2" charset="-122"/>
                <a:ea typeface="黑体" panose="02010609060101010101" pitchFamily="2" charset="-122"/>
              </a:rPr>
              <a:t>(m=4)</a:t>
            </a:r>
            <a:r>
              <a:rPr lang="zh-CN" altLang="en-US" dirty="0">
                <a:latin typeface="黑体" panose="02010609060101010101" pitchFamily="2" charset="-122"/>
                <a:ea typeface="黑体" panose="02010609060101010101" pitchFamily="2" charset="-122"/>
              </a:rPr>
              <a:t>交叉存储器</a:t>
            </a:r>
          </a:p>
        </p:txBody>
      </p:sp>
      <p:sp>
        <p:nvSpPr>
          <p:cNvPr id="16444" name="直接连接符 81980"/>
          <p:cNvSpPr/>
          <p:nvPr/>
        </p:nvSpPr>
        <p:spPr>
          <a:xfrm>
            <a:off x="2743200" y="1905000"/>
            <a:ext cx="0" cy="381000"/>
          </a:xfrm>
          <a:prstGeom prst="line">
            <a:avLst/>
          </a:prstGeom>
          <a:ln w="9525" cap="flat" cmpd="sng">
            <a:solidFill>
              <a:schemeClr val="tx1"/>
            </a:solidFill>
            <a:prstDash val="solid"/>
            <a:headEnd type="none" w="med" len="med"/>
            <a:tailEnd type="triangle" w="med" len="med"/>
          </a:ln>
        </p:spPr>
      </p:sp>
      <p:sp>
        <p:nvSpPr>
          <p:cNvPr id="16445" name="直接连接符 81981"/>
          <p:cNvSpPr/>
          <p:nvPr/>
        </p:nvSpPr>
        <p:spPr>
          <a:xfrm>
            <a:off x="5715000" y="1905000"/>
            <a:ext cx="0" cy="381000"/>
          </a:xfrm>
          <a:prstGeom prst="line">
            <a:avLst/>
          </a:prstGeom>
          <a:ln w="9525" cap="flat" cmpd="sng">
            <a:solidFill>
              <a:schemeClr val="tx1"/>
            </a:solidFill>
            <a:prstDash val="solid"/>
            <a:headEnd type="none" w="med" len="med"/>
            <a:tailEnd type="triangle" w="med" len="med"/>
          </a:ln>
        </p:spPr>
      </p:sp>
      <p:sp>
        <p:nvSpPr>
          <p:cNvPr id="16446" name="直接连接符 81982"/>
          <p:cNvSpPr/>
          <p:nvPr/>
        </p:nvSpPr>
        <p:spPr>
          <a:xfrm flipV="1">
            <a:off x="2743200" y="1905000"/>
            <a:ext cx="0" cy="228600"/>
          </a:xfrm>
          <a:prstGeom prst="line">
            <a:avLst/>
          </a:prstGeom>
          <a:ln w="9525" cap="flat" cmpd="sng">
            <a:solidFill>
              <a:schemeClr val="tx1"/>
            </a:solidFill>
            <a:prstDash val="solid"/>
            <a:headEnd type="none" w="med" len="med"/>
            <a:tailEnd type="triangle" w="med" len="med"/>
          </a:ln>
        </p:spPr>
      </p:sp>
      <p:sp>
        <p:nvSpPr>
          <p:cNvPr id="16447" name="直接连接符 81983"/>
          <p:cNvSpPr/>
          <p:nvPr/>
        </p:nvSpPr>
        <p:spPr>
          <a:xfrm flipV="1">
            <a:off x="5715000" y="1905000"/>
            <a:ext cx="0" cy="228600"/>
          </a:xfrm>
          <a:prstGeom prst="line">
            <a:avLst/>
          </a:prstGeom>
          <a:ln w="9525" cap="flat" cmpd="sng">
            <a:solidFill>
              <a:schemeClr val="tx1"/>
            </a:solidFill>
            <a:prstDash val="solid"/>
            <a:headEnd type="none" w="med" len="med"/>
            <a:tailEnd type="triangle" w="med" len="med"/>
          </a:ln>
        </p:spPr>
      </p:sp>
      <p:sp>
        <p:nvSpPr>
          <p:cNvPr id="16448" name="文本框 81985"/>
          <p:cNvSpPr txBox="1"/>
          <p:nvPr/>
        </p:nvSpPr>
        <p:spPr>
          <a:xfrm>
            <a:off x="447675" y="373063"/>
            <a:ext cx="2643188" cy="517525"/>
          </a:xfrm>
          <a:prstGeom prst="rect">
            <a:avLst/>
          </a:prstGeom>
          <a:noFill/>
          <a:ln w="9525">
            <a:noFill/>
          </a:ln>
        </p:spPr>
        <p:txBody>
          <a:bodyPr wrap="none">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多体单字交叉</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03425"/>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17411" name="文本占位符 103426"/>
          <p:cNvSpPr>
            <a:spLocks noGrp="1"/>
          </p:cNvSpPr>
          <p:nvPr>
            <p:ph idx="1"/>
          </p:nvPr>
        </p:nvSpPr>
        <p:spPr>
          <a:xfrm>
            <a:off x="395288" y="1052513"/>
            <a:ext cx="7777162" cy="4895850"/>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3.1.2</a:t>
            </a:r>
            <a:r>
              <a:rPr lang="zh-CN" altLang="en-US" sz="2800" b="1" dirty="0">
                <a:latin typeface="黑体" panose="02010609060101010101" pitchFamily="2" charset="-122"/>
                <a:ea typeface="黑体" panose="02010609060101010101" pitchFamily="2" charset="-122"/>
              </a:rPr>
              <a:t>并行主存系统</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类型</a:t>
            </a:r>
          </a:p>
          <a:p>
            <a:pPr marL="0" indent="0" eaLnBrk="1" hangingPunct="1">
              <a:spcBef>
                <a:spcPct val="0"/>
              </a:spcBef>
              <a:buNone/>
            </a:pPr>
            <a:r>
              <a:rPr lang="en-US" altLang="zh-CN" sz="2800" b="1" dirty="0">
                <a:solidFill>
                  <a:srgbClr val="0000FF"/>
                </a:solidFill>
                <a:latin typeface="黑体" panose="02010609060101010101" pitchFamily="2" charset="-122"/>
                <a:ea typeface="黑体" panose="02010609060101010101" pitchFamily="2" charset="-122"/>
              </a:rPr>
              <a:t>3)</a:t>
            </a:r>
            <a:r>
              <a:rPr lang="zh-CN" altLang="en-US" sz="2800" b="1" dirty="0">
                <a:solidFill>
                  <a:srgbClr val="0000FF"/>
                </a:solidFill>
                <a:latin typeface="黑体" panose="02010609060101010101" pitchFamily="2" charset="-122"/>
                <a:ea typeface="黑体" panose="02010609060101010101" pitchFamily="2" charset="-122"/>
              </a:rPr>
              <a:t>多体单字交叉</a:t>
            </a:r>
          </a:p>
          <a:p>
            <a:pPr marL="0" indent="0" eaLnBrk="1" hangingPunct="1">
              <a:buNone/>
            </a:pPr>
            <a:r>
              <a:rPr lang="en-US" altLang="zh-CN" sz="2800" b="1" dirty="0">
                <a:latin typeface="黑体" panose="02010609060101010101" pitchFamily="2" charset="-122"/>
                <a:ea typeface="黑体" panose="02010609060101010101" pitchFamily="2" charset="-122"/>
              </a:rPr>
              <a:t>a)</a:t>
            </a:r>
            <a:r>
              <a:rPr lang="zh-CN" altLang="en-US" sz="2800" b="1" dirty="0">
                <a:latin typeface="黑体" panose="02010609060101010101" pitchFamily="2" charset="-122"/>
                <a:ea typeface="黑体" panose="02010609060101010101" pitchFamily="2" charset="-122"/>
              </a:rPr>
              <a:t>存储器字长等于</a:t>
            </a:r>
            <a:r>
              <a:rPr lang="en-US" altLang="zh-CN" sz="2800" b="1" dirty="0">
                <a:latin typeface="黑体" panose="02010609060101010101" pitchFamily="2" charset="-122"/>
                <a:ea typeface="黑体" panose="02010609060101010101" pitchFamily="2" charset="-122"/>
              </a:rPr>
              <a:t>m</a:t>
            </a:r>
            <a:r>
              <a:rPr lang="zh-CN" altLang="en-US" sz="2800" b="1" dirty="0">
                <a:latin typeface="黑体" panose="02010609060101010101" pitchFamily="2" charset="-122"/>
                <a:ea typeface="黑体" panose="02010609060101010101" pitchFamily="2" charset="-122"/>
              </a:rPr>
              <a:t>个</a:t>
            </a:r>
            <a:r>
              <a:rPr lang="en-US" altLang="zh-CN" sz="2800" b="1" dirty="0">
                <a:latin typeface="黑体" panose="02010609060101010101" pitchFamily="2" charset="-122"/>
                <a:ea typeface="黑体" panose="02010609060101010101" pitchFamily="2" charset="-122"/>
              </a:rPr>
              <a:t>CPU</a:t>
            </a:r>
            <a:r>
              <a:rPr lang="zh-CN" altLang="en-US" sz="2800" b="1" dirty="0">
                <a:latin typeface="黑体" panose="02010609060101010101" pitchFamily="2" charset="-122"/>
                <a:ea typeface="黑体" panose="02010609060101010101" pitchFamily="2" charset="-122"/>
              </a:rPr>
              <a:t>字，</a:t>
            </a:r>
            <a:r>
              <a:rPr lang="en-US" altLang="zh-CN" sz="2800" b="1" dirty="0">
                <a:latin typeface="黑体" panose="02010609060101010101" pitchFamily="2" charset="-122"/>
                <a:ea typeface="黑体" panose="02010609060101010101" pitchFamily="2" charset="-122"/>
              </a:rPr>
              <a:t>B</a:t>
            </a:r>
            <a:r>
              <a:rPr lang="en-US" altLang="zh-CN" sz="2800" b="1" baseline="-25000" dirty="0">
                <a:latin typeface="黑体" panose="02010609060101010101" pitchFamily="2" charset="-122"/>
                <a:ea typeface="黑体" panose="02010609060101010101" pitchFamily="2" charset="-122"/>
              </a:rPr>
              <a:t>M</a:t>
            </a:r>
            <a:r>
              <a:rPr lang="en-US" altLang="zh-CN" sz="2800" b="1" dirty="0">
                <a:latin typeface="黑体" panose="02010609060101010101" pitchFamily="2" charset="-122"/>
                <a:ea typeface="黑体" panose="02010609060101010101" pitchFamily="2" charset="-122"/>
              </a:rPr>
              <a:t> =mW/T</a:t>
            </a:r>
            <a:r>
              <a:rPr lang="en-US" altLang="zh-CN" sz="2800" b="1" baseline="-25000" dirty="0">
                <a:latin typeface="黑体" panose="02010609060101010101" pitchFamily="2" charset="-122"/>
                <a:ea typeface="黑体" panose="02010609060101010101" pitchFamily="2" charset="-122"/>
              </a:rPr>
              <a:t>M</a:t>
            </a:r>
            <a:r>
              <a:rPr lang="zh-CN" altLang="en-US" sz="2800" b="1" dirty="0">
                <a:latin typeface="黑体" panose="02010609060101010101" pitchFamily="2" charset="-122"/>
                <a:ea typeface="黑体" panose="02010609060101010101" pitchFamily="2" charset="-122"/>
              </a:rPr>
              <a:t>。</a:t>
            </a:r>
            <a:r>
              <a:rPr lang="zh-CN" altLang="en-US" sz="2800" b="1" dirty="0">
                <a:solidFill>
                  <a:srgbClr val="0000FF"/>
                </a:solidFill>
                <a:latin typeface="黑体" panose="02010609060101010101" pitchFamily="2" charset="-122"/>
                <a:ea typeface="黑体" panose="02010609060101010101" pitchFamily="2" charset="-122"/>
              </a:rPr>
              <a:t>实际频宽大于单体多字。</a:t>
            </a:r>
          </a:p>
          <a:p>
            <a:pPr marL="0" indent="0" eaLnBrk="1" hangingPunct="1">
              <a:buNone/>
            </a:pP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单体多字：并行读出的</a:t>
            </a:r>
            <a:r>
              <a:rPr lang="en-US" altLang="zh-CN" sz="2800" b="1" dirty="0">
                <a:latin typeface="黑体" panose="02010609060101010101" pitchFamily="2" charset="-122"/>
                <a:ea typeface="黑体" panose="02010609060101010101" pitchFamily="2" charset="-122"/>
              </a:rPr>
              <a:t>m</a:t>
            </a:r>
            <a:r>
              <a:rPr lang="zh-CN" altLang="en-US" sz="2800" b="1" dirty="0">
                <a:latin typeface="黑体" panose="02010609060101010101" pitchFamily="2" charset="-122"/>
                <a:ea typeface="黑体" panose="02010609060101010101" pitchFamily="2" charset="-122"/>
              </a:rPr>
              <a:t>个字要地址顺序的存在于同一主存单元。</a:t>
            </a:r>
          </a:p>
          <a:p>
            <a:pPr marL="0" indent="0" eaLnBrk="1" hangingPunct="1">
              <a:buNone/>
            </a:pP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多体单字：</a:t>
            </a:r>
            <a:r>
              <a:rPr lang="en-US" altLang="zh-CN" sz="2800" b="1" dirty="0">
                <a:latin typeface="黑体" panose="02010609060101010101" pitchFamily="2" charset="-122"/>
                <a:ea typeface="黑体" panose="02010609060101010101" pitchFamily="2" charset="-122"/>
              </a:rPr>
              <a:t>m</a:t>
            </a:r>
            <a:r>
              <a:rPr lang="zh-CN" altLang="en-US" sz="2800" b="1" dirty="0">
                <a:latin typeface="黑体" panose="02010609060101010101" pitchFamily="2" charset="-122"/>
                <a:ea typeface="黑体" panose="02010609060101010101" pitchFamily="2" charset="-122"/>
              </a:rPr>
              <a:t>个</a:t>
            </a:r>
            <a:r>
              <a:rPr lang="en-US" altLang="zh-CN" sz="2800" b="1" dirty="0">
                <a:latin typeface="黑体" panose="02010609060101010101" pitchFamily="2" charset="-122"/>
                <a:ea typeface="黑体" panose="02010609060101010101" pitchFamily="2" charset="-122"/>
              </a:rPr>
              <a:t>CPU</a:t>
            </a:r>
            <a:r>
              <a:rPr lang="zh-CN" altLang="en-US" sz="2800" b="1" dirty="0">
                <a:latin typeface="黑体" panose="02010609060101010101" pitchFamily="2" charset="-122"/>
                <a:ea typeface="黑体" panose="02010609060101010101" pitchFamily="2" charset="-122"/>
              </a:rPr>
              <a:t>字地址不必顺序存放，只要不发生冲突</a:t>
            </a:r>
            <a:r>
              <a:rPr lang="zh-CN" altLang="en-US" sz="2800" b="1" dirty="0" smtClean="0">
                <a:latin typeface="黑体" panose="02010609060101010101" pitchFamily="2" charset="-122"/>
                <a:ea typeface="黑体" panose="02010609060101010101" pitchFamily="2" charset="-122"/>
              </a:rPr>
              <a:t>。</a:t>
            </a:r>
            <a:r>
              <a:rPr lang="en-US" altLang="zh-CN" sz="2800" b="1" dirty="0" smtClean="0">
                <a:latin typeface="黑体" panose="02010609060101010101" pitchFamily="2" charset="-122"/>
                <a:ea typeface="黑体" panose="02010609060101010101" pitchFamily="2" charset="-122"/>
              </a:rPr>
              <a:t>——</a:t>
            </a:r>
            <a:r>
              <a:rPr lang="zh-CN" altLang="en-US" sz="2800" b="1" dirty="0" smtClean="0">
                <a:latin typeface="黑体" panose="02010609060101010101" pitchFamily="2" charset="-122"/>
                <a:ea typeface="黑体" panose="02010609060101010101" pitchFamily="2" charset="-122"/>
              </a:rPr>
              <a:t>采用特殊编址模式</a:t>
            </a:r>
            <a:endParaRPr lang="zh-CN" altLang="en-US" sz="2800" b="1" dirty="0">
              <a:latin typeface="黑体" panose="02010609060101010101" pitchFamily="2" charset="-122"/>
              <a:ea typeface="黑体" panose="02010609060101010101" pitchFamily="2" charset="-122"/>
            </a:endParaRPr>
          </a:p>
          <a:p>
            <a:pPr marL="0" indent="0" eaLnBrk="1" hangingPunct="1">
              <a:buNone/>
            </a:pPr>
            <a:endParaRPr lang="zh-CN" altLang="en-US" sz="2800" b="1" dirty="0">
              <a:latin typeface="黑体" panose="02010609060101010101" pitchFamily="2" charset="-122"/>
              <a:ea typeface="黑体" panose="0201060906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0547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19459" name="文本占位符 105474"/>
          <p:cNvSpPr>
            <a:spLocks noGrp="1"/>
          </p:cNvSpPr>
          <p:nvPr>
            <p:ph idx="1"/>
          </p:nvPr>
        </p:nvSpPr>
        <p:spPr>
          <a:xfrm>
            <a:off x="395288" y="1052513"/>
            <a:ext cx="8137525" cy="4895850"/>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3.1.2</a:t>
            </a:r>
            <a:r>
              <a:rPr lang="zh-CN" altLang="en-US" sz="2800" b="1" dirty="0">
                <a:latin typeface="黑体" panose="02010609060101010101" pitchFamily="2" charset="-122"/>
                <a:ea typeface="黑体" panose="02010609060101010101" pitchFamily="2" charset="-122"/>
              </a:rPr>
              <a:t>并行主存系统</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类型</a:t>
            </a:r>
          </a:p>
          <a:p>
            <a:pPr marL="0" indent="0" eaLnBrk="1" hangingPunct="1">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多体单字交叉</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b)</a:t>
            </a:r>
            <a:r>
              <a:rPr lang="zh-CN" altLang="en-US" sz="2800" b="1" dirty="0">
                <a:solidFill>
                  <a:srgbClr val="0000FF"/>
                </a:solidFill>
                <a:latin typeface="黑体" panose="02010609060101010101" pitchFamily="2" charset="-122"/>
                <a:ea typeface="黑体" panose="02010609060101010101" pitchFamily="2" charset="-122"/>
              </a:rPr>
              <a:t>编址模式</a:t>
            </a:r>
          </a:p>
          <a:p>
            <a:pPr marL="0" indent="0" eaLnBrk="1" hangingPunct="1">
              <a:buNone/>
            </a:pPr>
            <a:r>
              <a:rPr lang="en-US" altLang="zh-CN" sz="2800" b="1" dirty="0">
                <a:latin typeface="黑体" panose="02010609060101010101" pitchFamily="2" charset="-122"/>
                <a:ea typeface="黑体" panose="02010609060101010101" pitchFamily="2" charset="-122"/>
              </a:rPr>
              <a:t>M</a:t>
            </a:r>
            <a:r>
              <a:rPr lang="en-US" altLang="zh-CN" sz="2800" b="1" baseline="-25000" dirty="0">
                <a:latin typeface="黑体" panose="02010609060101010101" pitchFamily="2" charset="-122"/>
                <a:ea typeface="黑体" panose="02010609060101010101" pitchFamily="2" charset="-122"/>
              </a:rPr>
              <a:t>j</a:t>
            </a:r>
            <a:r>
              <a:rPr lang="zh-CN" altLang="en-US" sz="2800" b="1" dirty="0">
                <a:latin typeface="黑体" panose="02010609060101010101" pitchFamily="2" charset="-122"/>
                <a:ea typeface="黑体" panose="02010609060101010101" pitchFamily="2" charset="-122"/>
              </a:rPr>
              <a:t>体的编址模式为：</a:t>
            </a:r>
            <a:r>
              <a:rPr lang="en-US" altLang="zh-CN" sz="2800" b="1" dirty="0">
                <a:solidFill>
                  <a:srgbClr val="0000FF"/>
                </a:solidFill>
                <a:latin typeface="黑体" panose="02010609060101010101" pitchFamily="2" charset="-122"/>
                <a:ea typeface="黑体" panose="02010609060101010101" pitchFamily="2" charset="-122"/>
              </a:rPr>
              <a:t>m</a:t>
            </a:r>
            <a:r>
              <a:rPr lang="en-US" altLang="en-US" sz="2800" b="1" dirty="0">
                <a:solidFill>
                  <a:srgbClr val="0000FF"/>
                </a:solidFill>
                <a:latin typeface="黑体" panose="02010609060101010101" pitchFamily="2" charset="-122"/>
                <a:ea typeface="黑体" panose="02010609060101010101" pitchFamily="2" charset="-122"/>
              </a:rPr>
              <a:t>×</a:t>
            </a:r>
            <a:r>
              <a:rPr lang="en-US" altLang="zh-CN" sz="2800" b="1" dirty="0">
                <a:solidFill>
                  <a:srgbClr val="0000FF"/>
                </a:solidFill>
                <a:latin typeface="黑体" panose="02010609060101010101" pitchFamily="2" charset="-122"/>
                <a:ea typeface="黑体" panose="02010609060101010101" pitchFamily="2" charset="-122"/>
              </a:rPr>
              <a:t>i+j</a:t>
            </a:r>
            <a:r>
              <a:rPr lang="zh-CN" altLang="en-US" sz="2800" b="1" dirty="0">
                <a:latin typeface="黑体" panose="02010609060101010101" pitchFamily="2" charset="-122"/>
                <a:ea typeface="黑体" panose="02010609060101010101" pitchFamily="2" charset="-122"/>
              </a:rPr>
              <a:t>；</a:t>
            </a:r>
          </a:p>
          <a:p>
            <a:pPr marL="0" indent="0" eaLnBrk="1" hangingPunct="1">
              <a:buNone/>
            </a:pPr>
            <a:r>
              <a:rPr lang="zh-CN" altLang="en-US" sz="2800" b="1" dirty="0">
                <a:latin typeface="黑体" panose="02010609060101010101" pitchFamily="2" charset="-122"/>
                <a:ea typeface="黑体" panose="02010609060101010101" pitchFamily="2" charset="-122"/>
              </a:rPr>
              <a:t>其中</a:t>
            </a:r>
            <a:r>
              <a:rPr lang="en-US" altLang="zh-CN" sz="2800" b="1" dirty="0">
                <a:solidFill>
                  <a:srgbClr val="0000FF"/>
                </a:solidFill>
                <a:latin typeface="黑体" panose="02010609060101010101" pitchFamily="2" charset="-122"/>
                <a:ea typeface="黑体" panose="02010609060101010101" pitchFamily="2" charset="-122"/>
              </a:rPr>
              <a:t>i</a:t>
            </a:r>
            <a:r>
              <a:rPr lang="en-US" altLang="zh-CN" sz="2800" b="1" dirty="0">
                <a:latin typeface="黑体" panose="02010609060101010101" pitchFamily="2" charset="-122"/>
                <a:ea typeface="黑体" panose="02010609060101010101" pitchFamily="2" charset="-122"/>
              </a:rPr>
              <a:t>=0</a:t>
            </a: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 · ·</a:t>
            </a: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l-1</a:t>
            </a:r>
            <a:r>
              <a:rPr lang="zh-CN" altLang="en-US" sz="2800" b="1" dirty="0">
                <a:latin typeface="黑体" panose="02010609060101010101" pitchFamily="2" charset="-122"/>
                <a:ea typeface="黑体" panose="02010609060101010101" pitchFamily="2" charset="-122"/>
              </a:rPr>
              <a:t>，表示第</a:t>
            </a:r>
            <a:r>
              <a:rPr lang="en-US" altLang="zh-CN" sz="2800" b="1" dirty="0">
                <a:latin typeface="黑体" panose="02010609060101010101" pitchFamily="2" charset="-122"/>
                <a:ea typeface="黑体" panose="02010609060101010101" pitchFamily="2" charset="-122"/>
              </a:rPr>
              <a:t>i</a:t>
            </a:r>
            <a:r>
              <a:rPr lang="zh-CN" altLang="en-US" sz="2800" b="1" dirty="0">
                <a:latin typeface="黑体" panose="02010609060101010101" pitchFamily="2" charset="-122"/>
                <a:ea typeface="黑体" panose="02010609060101010101" pitchFamily="2" charset="-122"/>
              </a:rPr>
              <a:t>个字；</a:t>
            </a:r>
          </a:p>
          <a:p>
            <a:pPr marL="0" indent="0" eaLnBrk="1" hangingPunct="1">
              <a:buNone/>
            </a:pPr>
            <a:r>
              <a:rPr lang="zh-CN" altLang="en-US" sz="2800" b="1" dirty="0">
                <a:latin typeface="黑体" panose="02010609060101010101" pitchFamily="2" charset="-122"/>
                <a:ea typeface="黑体" panose="02010609060101010101" pitchFamily="2" charset="-122"/>
              </a:rPr>
              <a:t>    </a:t>
            </a:r>
            <a:r>
              <a:rPr lang="en-US" altLang="zh-CN" sz="2800" b="1" dirty="0">
                <a:solidFill>
                  <a:srgbClr val="0000FF"/>
                </a:solidFill>
                <a:latin typeface="黑体" panose="02010609060101010101" pitchFamily="2" charset="-122"/>
                <a:ea typeface="黑体" panose="02010609060101010101" pitchFamily="2" charset="-122"/>
              </a:rPr>
              <a:t>j</a:t>
            </a:r>
            <a:r>
              <a:rPr lang="en-US" altLang="zh-CN" sz="2800" b="1" dirty="0">
                <a:latin typeface="黑体" panose="02010609060101010101" pitchFamily="2" charset="-122"/>
                <a:ea typeface="黑体" panose="02010609060101010101" pitchFamily="2" charset="-122"/>
              </a:rPr>
              <a:t>=0</a:t>
            </a: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 · ·</a:t>
            </a: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m-1</a:t>
            </a:r>
            <a:r>
              <a:rPr lang="zh-CN" altLang="en-US" sz="2800" b="1" dirty="0">
                <a:latin typeface="黑体" panose="02010609060101010101" pitchFamily="2" charset="-122"/>
                <a:ea typeface="黑体" panose="02010609060101010101" pitchFamily="2" charset="-122"/>
              </a:rPr>
              <a:t>，表示第</a:t>
            </a:r>
            <a:r>
              <a:rPr lang="en-US" altLang="zh-CN" sz="2800" b="1" dirty="0">
                <a:latin typeface="黑体" panose="02010609060101010101" pitchFamily="2" charset="-122"/>
                <a:ea typeface="黑体" panose="02010609060101010101" pitchFamily="2" charset="-122"/>
              </a:rPr>
              <a:t>j</a:t>
            </a:r>
            <a:r>
              <a:rPr lang="zh-CN" altLang="en-US" sz="2800" b="1" dirty="0">
                <a:latin typeface="黑体" panose="02010609060101010101" pitchFamily="2" charset="-122"/>
                <a:ea typeface="黑体" panose="02010609060101010101" pitchFamily="2" charset="-122"/>
              </a:rPr>
              <a:t>个分体；</a:t>
            </a:r>
          </a:p>
          <a:p>
            <a:pPr marL="0" indent="0" eaLnBrk="1" hangingPunct="1">
              <a:buNone/>
            </a:pPr>
            <a:r>
              <a:rPr lang="zh-CN" altLang="en-US" sz="2800" b="1" dirty="0">
                <a:latin typeface="黑体" panose="02010609060101010101" pitchFamily="2" charset="-122"/>
                <a:ea typeface="黑体" panose="02010609060101010101" pitchFamily="2" charset="-122"/>
              </a:rPr>
              <a:t>    </a:t>
            </a:r>
            <a:r>
              <a:rPr lang="en-US" altLang="zh-CN" sz="2800" b="1" dirty="0">
                <a:solidFill>
                  <a:srgbClr val="0000FF"/>
                </a:solidFill>
                <a:latin typeface="黑体" panose="02010609060101010101" pitchFamily="2" charset="-122"/>
                <a:ea typeface="黑体" panose="02010609060101010101" pitchFamily="2" charset="-122"/>
              </a:rPr>
              <a:t>m</a:t>
            </a: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模，单体多字：一个主存包含的</a:t>
            </a:r>
            <a:r>
              <a:rPr lang="en-US" altLang="zh-CN" sz="2800" b="1" dirty="0">
                <a:latin typeface="黑体" panose="02010609060101010101" pitchFamily="2" charset="-122"/>
                <a:ea typeface="黑体" panose="02010609060101010101" pitchFamily="2" charset="-122"/>
              </a:rPr>
              <a:t>CPU</a:t>
            </a:r>
            <a:r>
              <a:rPr lang="zh-CN" altLang="en-US" sz="2800" b="1" dirty="0">
                <a:latin typeface="黑体" panose="02010609060101010101" pitchFamily="2" charset="-122"/>
                <a:ea typeface="黑体" panose="02010609060101010101" pitchFamily="2" charset="-122"/>
              </a:rPr>
              <a:t>字数</a:t>
            </a:r>
          </a:p>
          <a:p>
            <a:pPr marL="0" indent="0" eaLnBrk="1" hangingPunct="1">
              <a:buNone/>
            </a:pPr>
            <a:r>
              <a:rPr lang="zh-CN" altLang="en-US" sz="2800" b="1" dirty="0">
                <a:latin typeface="黑体" panose="02010609060101010101" pitchFamily="2" charset="-122"/>
                <a:ea typeface="黑体" panose="02010609060101010101" pitchFamily="2" charset="-122"/>
              </a:rPr>
              <a:t>           多体单字：分体体数</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06497"/>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21507" name="文本占位符 106498"/>
          <p:cNvSpPr>
            <a:spLocks noGrp="1"/>
          </p:cNvSpPr>
          <p:nvPr>
            <p:ph type="body" sz="half" idx="1"/>
          </p:nvPr>
        </p:nvSpPr>
        <p:spPr>
          <a:xfrm>
            <a:off x="395288" y="1052513"/>
            <a:ext cx="3467100" cy="2044700"/>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3.1.2</a:t>
            </a:r>
            <a:r>
              <a:rPr lang="zh-CN" altLang="en-US" sz="2800" b="1" dirty="0">
                <a:latin typeface="黑体" panose="02010609060101010101" pitchFamily="2" charset="-122"/>
                <a:ea typeface="黑体" panose="02010609060101010101" pitchFamily="2" charset="-122"/>
              </a:rPr>
              <a:t>并行主存系统</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类型</a:t>
            </a:r>
          </a:p>
          <a:p>
            <a:pPr marL="0" indent="0" eaLnBrk="1" hangingPunct="1">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多体单字交叉</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b)</a:t>
            </a:r>
            <a:r>
              <a:rPr lang="zh-CN" altLang="en-US" sz="2800" b="1" dirty="0">
                <a:solidFill>
                  <a:srgbClr val="0000FF"/>
                </a:solidFill>
                <a:latin typeface="黑体" panose="02010609060101010101" pitchFamily="2" charset="-122"/>
                <a:ea typeface="黑体" panose="02010609060101010101" pitchFamily="2" charset="-122"/>
              </a:rPr>
              <a:t>编址模式 </a:t>
            </a:r>
          </a:p>
        </p:txBody>
      </p:sp>
      <p:graphicFrame>
        <p:nvGraphicFramePr>
          <p:cNvPr id="106568" name="内容占位符 106567"/>
          <p:cNvGraphicFramePr>
            <a:graphicFrameLocks noGrp="1"/>
          </p:cNvGraphicFramePr>
          <p:nvPr>
            <p:ph sz="half" idx="4294967295"/>
            <p:extLst>
              <p:ext uri="{D42A27DB-BD31-4B8C-83A1-F6EECF244321}">
                <p14:modId xmlns:p14="http://schemas.microsoft.com/office/powerpoint/2010/main" val="1830027572"/>
              </p:ext>
            </p:extLst>
          </p:nvPr>
        </p:nvGraphicFramePr>
        <p:xfrm>
          <a:off x="611188" y="3376613"/>
          <a:ext cx="7992745" cy="2912745"/>
        </p:xfrm>
        <a:graphic>
          <a:graphicData uri="http://schemas.openxmlformats.org/drawingml/2006/table">
            <a:tbl>
              <a:tblPr/>
              <a:tblGrid>
                <a:gridCol w="792480">
                  <a:extLst>
                    <a:ext uri="{9D8B030D-6E8A-4147-A177-3AD203B41FA5}">
                      <a16:colId xmlns:a16="http://schemas.microsoft.com/office/drawing/2014/main" val="20000"/>
                    </a:ext>
                  </a:extLst>
                </a:gridCol>
                <a:gridCol w="4175760">
                  <a:extLst>
                    <a:ext uri="{9D8B030D-6E8A-4147-A177-3AD203B41FA5}">
                      <a16:colId xmlns:a16="http://schemas.microsoft.com/office/drawing/2014/main" val="20001"/>
                    </a:ext>
                  </a:extLst>
                </a:gridCol>
                <a:gridCol w="3024505">
                  <a:extLst>
                    <a:ext uri="{9D8B030D-6E8A-4147-A177-3AD203B41FA5}">
                      <a16:colId xmlns:a16="http://schemas.microsoft.com/office/drawing/2014/main" val="20002"/>
                    </a:ext>
                  </a:extLst>
                </a:gridCol>
              </a:tblGrid>
              <a:tr h="84010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dirty="0">
                          <a:latin typeface="黑体" panose="02010609060101010101" pitchFamily="2" charset="-122"/>
                          <a:ea typeface="黑体" panose="02010609060101010101" pitchFamily="2" charset="-122"/>
                        </a:rPr>
                        <a:t>模体</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dirty="0">
                          <a:latin typeface="黑体" panose="02010609060101010101" pitchFamily="2" charset="-122"/>
                          <a:ea typeface="黑体" panose="02010609060101010101" pitchFamily="2" charset="-122"/>
                        </a:rPr>
                        <a:t>地址编址序列</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dirty="0">
                          <a:latin typeface="黑体" panose="02010609060101010101" pitchFamily="2" charset="-122"/>
                          <a:ea typeface="黑体" panose="02010609060101010101" pitchFamily="2" charset="-122"/>
                        </a:rPr>
                        <a:t>对应二进制地址码最末两位状态</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6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latin typeface="黑体" panose="02010609060101010101" pitchFamily="2" charset="-122"/>
                          <a:ea typeface="黑体" panose="02010609060101010101" pitchFamily="2" charset="-122"/>
                        </a:rPr>
                        <a:t>M</a:t>
                      </a:r>
                      <a:r>
                        <a:rPr lang="en-US" altLang="zh-CN" sz="2400" baseline="-25000">
                          <a:latin typeface="黑体" panose="02010609060101010101" pitchFamily="2" charset="-122"/>
                          <a:ea typeface="黑体" panose="02010609060101010101" pitchFamily="2" charset="-122"/>
                        </a:rPr>
                        <a:t>0</a:t>
                      </a:r>
                      <a:endParaRPr lang="zh-CN" altLang="en-US" sz="2400" baseline="-25000">
                        <a:latin typeface="黑体" panose="02010609060101010101" pitchFamily="2" charset="-122"/>
                        <a:ea typeface="黑体" panose="0201060906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dirty="0">
                          <a:solidFill>
                            <a:srgbClr val="0000FF"/>
                          </a:solidFill>
                          <a:latin typeface="黑体" panose="02010609060101010101" pitchFamily="2" charset="-122"/>
                          <a:ea typeface="黑体" panose="02010609060101010101" pitchFamily="2" charset="-122"/>
                        </a:rPr>
                        <a:t>0</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4</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8</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12</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4i+0</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a:t>
                      </a:r>
                      <a:endParaRPr lang="zh-CN" altLang="en-US" sz="2400"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latin typeface="黑体" panose="02010609060101010101" pitchFamily="2" charset="-122"/>
                          <a:ea typeface="黑体" panose="02010609060101010101" pitchFamily="2" charset="-122"/>
                        </a:rPr>
                        <a:t>00</a:t>
                      </a:r>
                      <a:endParaRPr lang="zh-CN" altLang="en-US" sz="240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6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latin typeface="黑体" panose="02010609060101010101" pitchFamily="2" charset="-122"/>
                          <a:ea typeface="黑体" panose="02010609060101010101" pitchFamily="2" charset="-122"/>
                        </a:rPr>
                        <a:t>M</a:t>
                      </a:r>
                      <a:r>
                        <a:rPr lang="en-US" altLang="zh-CN" sz="2400" baseline="-25000">
                          <a:latin typeface="黑体" panose="02010609060101010101" pitchFamily="2" charset="-122"/>
                          <a:ea typeface="黑体" panose="02010609060101010101" pitchFamily="2" charset="-122"/>
                        </a:rPr>
                        <a:t>1</a:t>
                      </a:r>
                      <a:endParaRPr lang="zh-CN" altLang="en-US" sz="2400" baseline="-25000">
                        <a:latin typeface="黑体" panose="02010609060101010101" pitchFamily="2" charset="-122"/>
                        <a:ea typeface="黑体" panose="0201060906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dirty="0">
                          <a:latin typeface="黑体" panose="02010609060101010101" pitchFamily="2" charset="-122"/>
                          <a:ea typeface="黑体" panose="02010609060101010101" pitchFamily="2" charset="-122"/>
                        </a:rPr>
                        <a:t>1</a:t>
                      </a:r>
                      <a:r>
                        <a:rPr lang="zh-CN" altLang="en-US" sz="2400" dirty="0">
                          <a:latin typeface="黑体" panose="02010609060101010101" pitchFamily="2" charset="-122"/>
                          <a:ea typeface="黑体" panose="02010609060101010101" pitchFamily="2" charset="-122"/>
                        </a:rPr>
                        <a:t>，</a:t>
                      </a:r>
                      <a:r>
                        <a:rPr lang="en-US" altLang="zh-CN" sz="2400" dirty="0">
                          <a:solidFill>
                            <a:srgbClr val="0000FF"/>
                          </a:solidFill>
                          <a:latin typeface="黑体" panose="02010609060101010101" pitchFamily="2" charset="-122"/>
                          <a:ea typeface="黑体" panose="02010609060101010101" pitchFamily="2" charset="-122"/>
                        </a:rPr>
                        <a:t>5</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9</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13</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4i+1</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a:t>
                      </a:r>
                      <a:endParaRPr lang="zh-CN" altLang="en-US" sz="2400"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latin typeface="黑体" panose="02010609060101010101" pitchFamily="2" charset="-122"/>
                          <a:ea typeface="黑体" panose="02010609060101010101" pitchFamily="2" charset="-122"/>
                        </a:rPr>
                        <a:t>01</a:t>
                      </a:r>
                      <a:endParaRPr lang="zh-CN" altLang="en-US" sz="240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6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latin typeface="黑体" panose="02010609060101010101" pitchFamily="2" charset="-122"/>
                          <a:ea typeface="黑体" panose="02010609060101010101" pitchFamily="2" charset="-122"/>
                        </a:rPr>
                        <a:t>M</a:t>
                      </a:r>
                      <a:r>
                        <a:rPr lang="en-US" altLang="zh-CN" sz="2400" baseline="-25000">
                          <a:latin typeface="黑体" panose="02010609060101010101" pitchFamily="2" charset="-122"/>
                          <a:ea typeface="黑体" panose="02010609060101010101" pitchFamily="2" charset="-122"/>
                        </a:rPr>
                        <a:t>2</a:t>
                      </a:r>
                      <a:endParaRPr lang="zh-CN" altLang="en-US" sz="2400" baseline="-25000">
                        <a:latin typeface="黑体" panose="02010609060101010101" pitchFamily="2" charset="-122"/>
                        <a:ea typeface="黑体" panose="0201060906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dirty="0">
                          <a:latin typeface="黑体" panose="02010609060101010101" pitchFamily="2" charset="-122"/>
                          <a:ea typeface="黑体" panose="02010609060101010101" pitchFamily="2" charset="-122"/>
                        </a:rPr>
                        <a:t>2</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6</a:t>
                      </a:r>
                      <a:r>
                        <a:rPr lang="zh-CN" altLang="en-US" sz="2400" dirty="0">
                          <a:latin typeface="黑体" panose="02010609060101010101" pitchFamily="2" charset="-122"/>
                          <a:ea typeface="黑体" panose="02010609060101010101" pitchFamily="2" charset="-122"/>
                        </a:rPr>
                        <a:t>，</a:t>
                      </a:r>
                      <a:r>
                        <a:rPr lang="en-US" altLang="zh-CN" sz="2400" dirty="0">
                          <a:solidFill>
                            <a:srgbClr val="0000FF"/>
                          </a:solidFill>
                          <a:latin typeface="黑体" panose="02010609060101010101" pitchFamily="2" charset="-122"/>
                          <a:ea typeface="黑体" panose="02010609060101010101" pitchFamily="2" charset="-122"/>
                        </a:rPr>
                        <a:t>10</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14</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4i+2</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a:t>
                      </a:r>
                      <a:endParaRPr lang="zh-CN" altLang="en-US" sz="2400"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latin typeface="黑体" panose="02010609060101010101" pitchFamily="2" charset="-122"/>
                          <a:ea typeface="黑体" panose="02010609060101010101" pitchFamily="2" charset="-122"/>
                        </a:rPr>
                        <a:t>10</a:t>
                      </a:r>
                      <a:endParaRPr lang="zh-CN" altLang="en-US" sz="240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latin typeface="黑体" panose="02010609060101010101" pitchFamily="2" charset="-122"/>
                          <a:ea typeface="黑体" panose="02010609060101010101" pitchFamily="2" charset="-122"/>
                        </a:rPr>
                        <a:t>M</a:t>
                      </a:r>
                      <a:r>
                        <a:rPr lang="en-US" altLang="zh-CN" sz="2400" baseline="-25000">
                          <a:latin typeface="黑体" panose="02010609060101010101" pitchFamily="2" charset="-122"/>
                          <a:ea typeface="黑体" panose="02010609060101010101" pitchFamily="2" charset="-122"/>
                        </a:rPr>
                        <a:t>3</a:t>
                      </a:r>
                      <a:endParaRPr lang="zh-CN" altLang="en-US" sz="2400" baseline="-25000">
                        <a:latin typeface="黑体" panose="02010609060101010101" pitchFamily="2" charset="-122"/>
                        <a:ea typeface="黑体" panose="0201060906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dirty="0">
                          <a:latin typeface="黑体" panose="02010609060101010101" pitchFamily="2" charset="-122"/>
                          <a:ea typeface="黑体" panose="02010609060101010101" pitchFamily="2" charset="-122"/>
                        </a:rPr>
                        <a:t>3</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7</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11</a:t>
                      </a:r>
                      <a:r>
                        <a:rPr lang="zh-CN" altLang="en-US" sz="2400" dirty="0">
                          <a:latin typeface="黑体" panose="02010609060101010101" pitchFamily="2" charset="-122"/>
                          <a:ea typeface="黑体" panose="02010609060101010101" pitchFamily="2" charset="-122"/>
                        </a:rPr>
                        <a:t>，</a:t>
                      </a:r>
                      <a:r>
                        <a:rPr lang="en-US" altLang="zh-CN" sz="2400" dirty="0">
                          <a:solidFill>
                            <a:srgbClr val="0000FF"/>
                          </a:solidFill>
                          <a:latin typeface="黑体" panose="02010609060101010101" pitchFamily="2" charset="-122"/>
                          <a:ea typeface="黑体" panose="02010609060101010101" pitchFamily="2" charset="-122"/>
                        </a:rPr>
                        <a:t>15</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4i+3</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a:t>
                      </a:r>
                      <a:endParaRPr lang="zh-CN" altLang="en-US" sz="2400"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dirty="0">
                          <a:latin typeface="黑体" panose="02010609060101010101" pitchFamily="2" charset="-122"/>
                          <a:ea typeface="黑体" panose="02010609060101010101" pitchFamily="2" charset="-122"/>
                        </a:rPr>
                        <a:t>11</a:t>
                      </a:r>
                      <a:endParaRPr lang="zh-CN" altLang="en-US" sz="2400"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1059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110595" name="文本占位符 110594"/>
          <p:cNvSpPr>
            <a:spLocks noGrp="1"/>
          </p:cNvSpPr>
          <p:nvPr>
            <p:ph type="body" sz="half" idx="1"/>
          </p:nvPr>
        </p:nvSpPr>
        <p:spPr>
          <a:xfrm>
            <a:off x="395288" y="1052513"/>
            <a:ext cx="7848600" cy="4968875"/>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3.1.2</a:t>
            </a:r>
            <a:r>
              <a:rPr lang="zh-CN" altLang="en-US" sz="2800" b="1" dirty="0">
                <a:latin typeface="黑体" panose="02010609060101010101" pitchFamily="2" charset="-122"/>
                <a:ea typeface="黑体" panose="02010609060101010101" pitchFamily="2" charset="-122"/>
              </a:rPr>
              <a:t>并行主存系统</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类型</a:t>
            </a:r>
          </a:p>
          <a:p>
            <a:pPr marL="0" indent="0" eaLnBrk="1" hangingPunct="1">
              <a:spcBef>
                <a:spcPct val="0"/>
              </a:spcBef>
              <a:buNone/>
            </a:pPr>
            <a:r>
              <a:rPr lang="en-US" altLang="zh-CN" sz="2800" b="1" dirty="0">
                <a:solidFill>
                  <a:srgbClr val="0000FF"/>
                </a:solidFill>
                <a:latin typeface="黑体" panose="02010609060101010101" pitchFamily="2" charset="-122"/>
                <a:ea typeface="黑体" panose="02010609060101010101" pitchFamily="2" charset="-122"/>
              </a:rPr>
              <a:t>4)</a:t>
            </a:r>
            <a:r>
              <a:rPr lang="zh-CN" altLang="en-US" sz="2800" b="1" dirty="0">
                <a:solidFill>
                  <a:srgbClr val="0000FF"/>
                </a:solidFill>
                <a:latin typeface="黑体" panose="02010609060101010101" pitchFamily="2" charset="-122"/>
                <a:ea typeface="黑体" panose="02010609060101010101" pitchFamily="2" charset="-122"/>
              </a:rPr>
              <a:t>多体多字交叉</a:t>
            </a:r>
          </a:p>
          <a:p>
            <a:pPr marL="0" indent="0" eaLnBrk="1" hangingPunct="1">
              <a:buNone/>
            </a:pPr>
            <a:r>
              <a:rPr lang="zh-CN" altLang="en-US" sz="2800" b="1" dirty="0">
                <a:latin typeface="黑体" panose="02010609060101010101" pitchFamily="2" charset="-122"/>
                <a:ea typeface="黑体" panose="02010609060101010101" pitchFamily="2" charset="-122"/>
              </a:rPr>
              <a:t>多个存储体，每个存储体有多个</a:t>
            </a:r>
            <a:r>
              <a:rPr lang="en-US" altLang="zh-CN" sz="2800" b="1" dirty="0">
                <a:latin typeface="黑体" panose="02010609060101010101" pitchFamily="2" charset="-122"/>
                <a:ea typeface="黑体" panose="02010609060101010101" pitchFamily="2" charset="-122"/>
              </a:rPr>
              <a:t>CPU</a:t>
            </a:r>
            <a:r>
              <a:rPr lang="zh-CN" altLang="en-US" sz="2800" b="1" dirty="0">
                <a:latin typeface="黑体" panose="02010609060101010101" pitchFamily="2" charset="-122"/>
                <a:ea typeface="黑体" panose="02010609060101010101" pitchFamily="2" charset="-122"/>
              </a:rPr>
              <a:t>字</a:t>
            </a:r>
          </a:p>
          <a:p>
            <a:pPr marL="0" indent="0" eaLnBrk="1" hangingPunct="1">
              <a:buNone/>
            </a:pPr>
            <a:endParaRPr lang="zh-CN" altLang="en-US" sz="2800" b="1" dirty="0">
              <a:latin typeface="黑体" panose="02010609060101010101" pitchFamily="2" charset="-122"/>
              <a:ea typeface="黑体" panose="02010609060101010101" pitchFamily="2" charset="-122"/>
            </a:endParaRPr>
          </a:p>
          <a:p>
            <a:pPr marL="0" indent="0" eaLnBrk="1" hangingPunct="1">
              <a:buNone/>
            </a:pPr>
            <a:r>
              <a:rPr lang="zh-CN" altLang="en-US" sz="2800" b="1" dirty="0">
                <a:latin typeface="华文新魏" panose="02010800040101010101" pitchFamily="2" charset="-122"/>
                <a:ea typeface="华文新魏" panose="02010800040101010101" pitchFamily="2" charset="-122"/>
              </a:rPr>
              <a:t>上述能并行读出多个</a:t>
            </a:r>
            <a:r>
              <a:rPr lang="en-US" altLang="zh-CN" sz="2800" b="1" dirty="0">
                <a:latin typeface="华文新魏" panose="02010800040101010101" pitchFamily="2" charset="-122"/>
                <a:ea typeface="华文新魏" panose="02010800040101010101" pitchFamily="2" charset="-122"/>
              </a:rPr>
              <a:t>CPU</a:t>
            </a:r>
            <a:r>
              <a:rPr lang="zh-CN" altLang="en-US" sz="2800" b="1" dirty="0">
                <a:latin typeface="华文新魏" panose="02010800040101010101" pitchFamily="2" charset="-122"/>
                <a:ea typeface="华文新魏" panose="02010800040101010101" pitchFamily="2" charset="-122"/>
              </a:rPr>
              <a:t>字的单体多字和多体单字或多体多字的交叉存储主存系统统称为并行主存系统。</a:t>
            </a:r>
          </a:p>
          <a:p>
            <a:pPr marL="0" indent="0" eaLnBrk="1" hangingPunct="1">
              <a:buNone/>
            </a:pPr>
            <a:endParaRPr lang="zh-CN" altLang="en-US" sz="2800" b="1"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0595">
                                            <p:txEl>
                                              <p:pRg st="5" end="5"/>
                                            </p:txEl>
                                          </p:spTgt>
                                        </p:tgtEl>
                                        <p:attrNameLst>
                                          <p:attrName>style.visibility</p:attrName>
                                        </p:attrNameLst>
                                      </p:cBhvr>
                                      <p:to>
                                        <p:strVal val="visible"/>
                                      </p:to>
                                    </p:set>
                                    <p:animEffect transition="in" filter="wipe(up)">
                                      <p:cBhvr>
                                        <p:cTn id="7" dur="500"/>
                                        <p:tgtEl>
                                          <p:spTgt spid="1105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11617"/>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23555" name="文本占位符 111618"/>
          <p:cNvSpPr>
            <a:spLocks noGrp="1"/>
          </p:cNvSpPr>
          <p:nvPr>
            <p:ph type="body" sz="half" idx="1"/>
          </p:nvPr>
        </p:nvSpPr>
        <p:spPr>
          <a:xfrm>
            <a:off x="395288" y="981075"/>
            <a:ext cx="8280400" cy="4968875"/>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3.1.2</a:t>
            </a:r>
            <a:r>
              <a:rPr lang="zh-CN" altLang="en-US" sz="2800" b="1" dirty="0">
                <a:latin typeface="黑体" panose="02010609060101010101" pitchFamily="2" charset="-122"/>
                <a:ea typeface="黑体" panose="02010609060101010101" pitchFamily="2" charset="-122"/>
              </a:rPr>
              <a:t>并行主存系统</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分析</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提高</a:t>
            </a:r>
            <a:r>
              <a:rPr lang="en-US" altLang="zh-CN" sz="2800" b="1" dirty="0">
                <a:latin typeface="黑体" panose="02010609060101010101" pitchFamily="2" charset="-122"/>
                <a:ea typeface="黑体" panose="02010609060101010101" pitchFamily="2" charset="-122"/>
              </a:rPr>
              <a:t>m</a:t>
            </a:r>
            <a:r>
              <a:rPr lang="zh-CN" altLang="en-US" sz="2800" b="1" dirty="0">
                <a:latin typeface="黑体" panose="02010609060101010101" pitchFamily="2" charset="-122"/>
                <a:ea typeface="黑体" panose="02010609060101010101" pitchFamily="2" charset="-122"/>
              </a:rPr>
              <a:t>值，可以提高主存系统的最大频率，但</a:t>
            </a:r>
            <a:r>
              <a:rPr lang="zh-CN" altLang="en-US" sz="2800" b="1" dirty="0">
                <a:solidFill>
                  <a:srgbClr val="0000FF"/>
                </a:solidFill>
                <a:latin typeface="黑体" panose="02010609060101010101" pitchFamily="2" charset="-122"/>
                <a:ea typeface="黑体" panose="02010609060101010101" pitchFamily="2" charset="-122"/>
              </a:rPr>
              <a:t>并不能线性提高实际频率</a:t>
            </a:r>
            <a:r>
              <a:rPr lang="zh-CN" altLang="en-US" sz="2800" b="1" dirty="0">
                <a:latin typeface="黑体" panose="02010609060101010101" pitchFamily="2" charset="-122"/>
                <a:ea typeface="黑体" panose="02010609060101010101" pitchFamily="2" charset="-122"/>
              </a:rPr>
              <a:t>。</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原因：</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模</a:t>
            </a:r>
            <a:r>
              <a:rPr lang="en-US" altLang="zh-CN" sz="2800" b="1" dirty="0">
                <a:latin typeface="黑体" panose="02010609060101010101" pitchFamily="2" charset="-122"/>
                <a:ea typeface="黑体" panose="02010609060101010101" pitchFamily="2" charset="-122"/>
              </a:rPr>
              <a:t>m</a:t>
            </a:r>
            <a:r>
              <a:rPr lang="zh-CN" altLang="en-US" sz="2800" b="1" dirty="0">
                <a:latin typeface="黑体" panose="02010609060101010101" pitchFamily="2" charset="-122"/>
                <a:ea typeface="黑体" panose="02010609060101010101" pitchFamily="2" charset="-122"/>
              </a:rPr>
              <a:t>越高，存储器数据总线越长，传输延迟增加；</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系统效率问题，对于顺序取指，效率可以提高</a:t>
            </a:r>
            <a:r>
              <a:rPr lang="en-US" altLang="zh-CN" sz="2800" b="1" dirty="0">
                <a:latin typeface="黑体" panose="02010609060101010101" pitchFamily="2" charset="-122"/>
                <a:ea typeface="黑体" panose="02010609060101010101" pitchFamily="2" charset="-122"/>
              </a:rPr>
              <a:t>m</a:t>
            </a:r>
            <a:r>
              <a:rPr lang="zh-CN" altLang="en-US" sz="2800" b="1" dirty="0">
                <a:latin typeface="黑体" panose="02010609060101010101" pitchFamily="2" charset="-122"/>
                <a:ea typeface="黑体" panose="02010609060101010101" pitchFamily="2" charset="-122"/>
              </a:rPr>
              <a:t>倍，但遇到转移指令，效率就会下降。</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7475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4099" name="文本占位符 74754"/>
          <p:cNvSpPr>
            <a:spLocks noGrp="1"/>
          </p:cNvSpPr>
          <p:nvPr>
            <p:ph idx="1"/>
          </p:nvPr>
        </p:nvSpPr>
        <p:spPr>
          <a:xfrm>
            <a:off x="395288" y="1052513"/>
            <a:ext cx="7772400" cy="3505200"/>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3.1.1</a:t>
            </a:r>
            <a:r>
              <a:rPr lang="zh-CN" altLang="en-US" sz="2800" b="1" dirty="0">
                <a:latin typeface="黑体" panose="02010609060101010101" pitchFamily="2" charset="-122"/>
                <a:ea typeface="黑体" panose="02010609060101010101" pitchFamily="2" charset="-122"/>
              </a:rPr>
              <a:t>存储系统的基本要求</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存储器的性能要求</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大容量</a:t>
            </a:r>
          </a:p>
          <a:p>
            <a:pPr marL="0" indent="0" eaLnBrk="1" hangingPunct="1">
              <a:buNone/>
            </a:pP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高速度</a:t>
            </a:r>
          </a:p>
          <a:p>
            <a:pPr marL="0" indent="0" eaLnBrk="1" hangingPunct="1">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低价格</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12641"/>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24579" name="文本占位符 112642"/>
          <p:cNvSpPr>
            <a:spLocks noGrp="1"/>
          </p:cNvSpPr>
          <p:nvPr>
            <p:ph type="body" sz="half" idx="1"/>
          </p:nvPr>
        </p:nvSpPr>
        <p:spPr>
          <a:xfrm>
            <a:off x="395288" y="981075"/>
            <a:ext cx="8280400" cy="4968875"/>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3.1.2</a:t>
            </a:r>
            <a:r>
              <a:rPr lang="zh-CN" altLang="en-US" sz="2800" b="1" dirty="0">
                <a:latin typeface="黑体" panose="02010609060101010101" pitchFamily="2" charset="-122"/>
                <a:ea typeface="黑体" panose="02010609060101010101" pitchFamily="2" charset="-122"/>
              </a:rPr>
              <a:t>并行主存系统</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模型分析</a:t>
            </a:r>
          </a:p>
          <a:p>
            <a:pPr marL="0" indent="0" eaLnBrk="1" hangingPunct="1">
              <a:lnSpc>
                <a:spcPct val="120000"/>
              </a:lnSpc>
              <a:buNone/>
            </a:pPr>
            <a:r>
              <a:rPr lang="zh-CN" altLang="en-US" sz="2800" b="1" dirty="0">
                <a:latin typeface="华文新魏" panose="02010800040101010101" pitchFamily="2" charset="-122"/>
                <a:ea typeface="华文新魏" panose="02010800040101010101" pitchFamily="2" charset="-122"/>
              </a:rPr>
              <a:t>对于</a:t>
            </a:r>
            <a:r>
              <a:rPr lang="en-US" altLang="zh-CN" sz="2800" b="1" dirty="0">
                <a:solidFill>
                  <a:srgbClr val="0000FF"/>
                </a:solidFill>
                <a:latin typeface="华文新魏" panose="02010800040101010101" pitchFamily="2" charset="-122"/>
                <a:ea typeface="华文新魏" panose="02010800040101010101" pitchFamily="2" charset="-122"/>
              </a:rPr>
              <a:t>m</a:t>
            </a:r>
            <a:r>
              <a:rPr lang="zh-CN" altLang="en-US" sz="2800" b="1" dirty="0">
                <a:latin typeface="华文新魏" panose="02010800040101010101" pitchFamily="2" charset="-122"/>
                <a:ea typeface="华文新魏" panose="02010800040101010101" pitchFamily="2" charset="-122"/>
              </a:rPr>
              <a:t>个独立分体的主存系统，处理机发出一串地址为</a:t>
            </a:r>
            <a:r>
              <a:rPr lang="en-US" altLang="zh-CN" sz="2800" b="1" dirty="0">
                <a:solidFill>
                  <a:srgbClr val="0000FF"/>
                </a:solidFill>
                <a:latin typeface="华文新魏" panose="02010800040101010101" pitchFamily="2" charset="-122"/>
                <a:ea typeface="华文新魏" panose="02010800040101010101" pitchFamily="2" charset="-122"/>
              </a:rPr>
              <a:t>A</a:t>
            </a:r>
            <a:r>
              <a:rPr lang="en-US" altLang="zh-CN" sz="2800" b="1" baseline="-25000" dirty="0">
                <a:solidFill>
                  <a:srgbClr val="0000FF"/>
                </a:solidFill>
                <a:latin typeface="华文新魏" panose="02010800040101010101" pitchFamily="2" charset="-122"/>
                <a:ea typeface="华文新魏" panose="02010800040101010101" pitchFamily="2" charset="-122"/>
              </a:rPr>
              <a:t>1</a:t>
            </a:r>
            <a:r>
              <a:rPr lang="en-US" altLang="zh-CN" sz="2800" b="1" dirty="0">
                <a:solidFill>
                  <a:srgbClr val="0000FF"/>
                </a:solidFill>
                <a:latin typeface="华文新魏" panose="02010800040101010101" pitchFamily="2" charset="-122"/>
                <a:ea typeface="华文新魏" panose="02010800040101010101" pitchFamily="2" charset="-122"/>
              </a:rPr>
              <a:t>,A</a:t>
            </a:r>
            <a:r>
              <a:rPr lang="en-US" altLang="zh-CN" sz="2800" b="1" baseline="-25000" dirty="0">
                <a:solidFill>
                  <a:srgbClr val="0000FF"/>
                </a:solidFill>
                <a:latin typeface="华文新魏" panose="02010800040101010101" pitchFamily="2" charset="-122"/>
                <a:ea typeface="华文新魏" panose="02010800040101010101" pitchFamily="2" charset="-122"/>
              </a:rPr>
              <a:t>2</a:t>
            </a:r>
            <a:r>
              <a:rPr lang="en-US" altLang="zh-CN" sz="2800" b="1" dirty="0">
                <a:solidFill>
                  <a:srgbClr val="0000FF"/>
                </a:solidFill>
                <a:latin typeface="华文新魏" panose="02010800040101010101" pitchFamily="2" charset="-122"/>
                <a:ea typeface="华文新魏" panose="02010800040101010101" pitchFamily="2" charset="-122"/>
              </a:rPr>
              <a:t>,…</a:t>
            </a:r>
            <a:r>
              <a:rPr lang="en-US" altLang="zh-CN" sz="2800" b="1" baseline="-25000" dirty="0">
                <a:solidFill>
                  <a:srgbClr val="0000FF"/>
                </a:solidFill>
                <a:latin typeface="华文新魏" panose="02010800040101010101" pitchFamily="2" charset="-122"/>
                <a:ea typeface="华文新魏" panose="02010800040101010101" pitchFamily="2" charset="-122"/>
              </a:rPr>
              <a:t> </a:t>
            </a:r>
            <a:r>
              <a:rPr lang="en-US" altLang="zh-CN" sz="2800" b="1" dirty="0">
                <a:solidFill>
                  <a:srgbClr val="0000FF"/>
                </a:solidFill>
                <a:latin typeface="华文新魏" panose="02010800040101010101" pitchFamily="2" charset="-122"/>
                <a:ea typeface="华文新魏" panose="02010800040101010101" pitchFamily="2" charset="-122"/>
              </a:rPr>
              <a:t>A</a:t>
            </a:r>
            <a:r>
              <a:rPr lang="en-US" altLang="zh-CN" sz="2800" b="1" baseline="-25000" dirty="0">
                <a:solidFill>
                  <a:srgbClr val="0000FF"/>
                </a:solidFill>
                <a:latin typeface="华文新魏" panose="02010800040101010101" pitchFamily="2" charset="-122"/>
                <a:ea typeface="华文新魏" panose="02010800040101010101" pitchFamily="2" charset="-122"/>
              </a:rPr>
              <a:t>q</a:t>
            </a:r>
            <a:r>
              <a:rPr lang="zh-CN" altLang="en-US" sz="2800" b="1" dirty="0">
                <a:latin typeface="华文新魏" panose="02010800040101010101" pitchFamily="2" charset="-122"/>
                <a:ea typeface="华文新魏" panose="02010800040101010101" pitchFamily="2" charset="-122"/>
              </a:rPr>
              <a:t>的访存申请队，在每个主存周期到来前，申请队被扫描，截取从队头起的</a:t>
            </a:r>
            <a:r>
              <a:rPr lang="en-US" altLang="zh-CN" sz="2800" b="1" dirty="0">
                <a:solidFill>
                  <a:srgbClr val="0000FF"/>
                </a:solidFill>
                <a:latin typeface="华文新魏" panose="02010800040101010101" pitchFamily="2" charset="-122"/>
                <a:ea typeface="华文新魏" panose="02010800040101010101" pitchFamily="2" charset="-122"/>
              </a:rPr>
              <a:t>A</a:t>
            </a:r>
            <a:r>
              <a:rPr lang="en-US" altLang="zh-CN" sz="2800" b="1" baseline="-25000" dirty="0">
                <a:solidFill>
                  <a:srgbClr val="0000FF"/>
                </a:solidFill>
                <a:latin typeface="华文新魏" panose="02010800040101010101" pitchFamily="2" charset="-122"/>
                <a:ea typeface="华文新魏" panose="02010800040101010101" pitchFamily="2" charset="-122"/>
              </a:rPr>
              <a:t>1</a:t>
            </a:r>
            <a:r>
              <a:rPr lang="en-US" altLang="zh-CN" sz="2800" b="1" dirty="0">
                <a:solidFill>
                  <a:srgbClr val="0000FF"/>
                </a:solidFill>
                <a:latin typeface="华文新魏" panose="02010800040101010101" pitchFamily="2" charset="-122"/>
                <a:ea typeface="华文新魏" panose="02010800040101010101" pitchFamily="2" charset="-122"/>
              </a:rPr>
              <a:t>,A</a:t>
            </a:r>
            <a:r>
              <a:rPr lang="en-US" altLang="zh-CN" sz="2800" b="1" baseline="-25000" dirty="0">
                <a:solidFill>
                  <a:srgbClr val="0000FF"/>
                </a:solidFill>
                <a:latin typeface="华文新魏" panose="02010800040101010101" pitchFamily="2" charset="-122"/>
                <a:ea typeface="华文新魏" panose="02010800040101010101" pitchFamily="2" charset="-122"/>
              </a:rPr>
              <a:t>2</a:t>
            </a:r>
            <a:r>
              <a:rPr lang="en-US" altLang="zh-CN" sz="2800" b="1" dirty="0">
                <a:solidFill>
                  <a:srgbClr val="0000FF"/>
                </a:solidFill>
                <a:latin typeface="华文新魏" panose="02010800040101010101" pitchFamily="2" charset="-122"/>
                <a:ea typeface="华文新魏" panose="02010800040101010101" pitchFamily="2" charset="-122"/>
              </a:rPr>
              <a:t>,…</a:t>
            </a:r>
            <a:r>
              <a:rPr lang="en-US" altLang="zh-CN" sz="2800" b="1" baseline="-25000" dirty="0">
                <a:solidFill>
                  <a:srgbClr val="0000FF"/>
                </a:solidFill>
                <a:latin typeface="华文新魏" panose="02010800040101010101" pitchFamily="2" charset="-122"/>
                <a:ea typeface="华文新魏" panose="02010800040101010101" pitchFamily="2" charset="-122"/>
              </a:rPr>
              <a:t> </a:t>
            </a:r>
            <a:r>
              <a:rPr lang="en-US" altLang="zh-CN" sz="2800" b="1" dirty="0">
                <a:solidFill>
                  <a:srgbClr val="0000FF"/>
                </a:solidFill>
                <a:latin typeface="华文新魏" panose="02010800040101010101" pitchFamily="2" charset="-122"/>
                <a:ea typeface="华文新魏" panose="02010800040101010101" pitchFamily="2" charset="-122"/>
              </a:rPr>
              <a:t>A</a:t>
            </a:r>
            <a:r>
              <a:rPr lang="en-US" altLang="zh-CN" sz="2800" b="1" baseline="-25000" dirty="0">
                <a:solidFill>
                  <a:srgbClr val="0000FF"/>
                </a:solidFill>
                <a:latin typeface="华文新魏" panose="02010800040101010101" pitchFamily="2" charset="-122"/>
                <a:ea typeface="华文新魏" panose="02010800040101010101" pitchFamily="2" charset="-122"/>
              </a:rPr>
              <a:t>k</a:t>
            </a:r>
            <a:r>
              <a:rPr lang="zh-CN" altLang="en-US" sz="2800" b="1" dirty="0">
                <a:latin typeface="华文新魏" panose="02010800040101010101" pitchFamily="2" charset="-122"/>
                <a:ea typeface="华文新魏" panose="02010800040101010101" pitchFamily="2" charset="-122"/>
              </a:rPr>
              <a:t>的申请序列。申请序列是个在要求访存申请的</a:t>
            </a:r>
            <a:r>
              <a:rPr lang="en-US" altLang="zh-CN" sz="2800" b="1" dirty="0">
                <a:solidFill>
                  <a:srgbClr val="0000FF"/>
                </a:solidFill>
                <a:latin typeface="华文新魏" panose="02010800040101010101" pitchFamily="2" charset="-122"/>
                <a:ea typeface="华文新魏" panose="02010800040101010101" pitchFamily="2" charset="-122"/>
              </a:rPr>
              <a:t>k</a:t>
            </a:r>
            <a:r>
              <a:rPr lang="zh-CN" altLang="en-US" sz="2800" b="1" dirty="0">
                <a:latin typeface="华文新魏" panose="02010800040101010101" pitchFamily="2" charset="-122"/>
                <a:ea typeface="华文新魏" panose="02010800040101010101" pitchFamily="2" charset="-122"/>
              </a:rPr>
              <a:t>个地址中，没有两个或两个以上的地址处于同一分体中的最长序列。</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13665"/>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25603" name="文本占位符 113666"/>
          <p:cNvSpPr>
            <a:spLocks noGrp="1"/>
          </p:cNvSpPr>
          <p:nvPr>
            <p:ph type="body" sz="half" idx="1"/>
          </p:nvPr>
        </p:nvSpPr>
        <p:spPr>
          <a:xfrm>
            <a:off x="395288" y="981075"/>
            <a:ext cx="8280400" cy="4968875"/>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3.1.2</a:t>
            </a:r>
            <a:r>
              <a:rPr lang="zh-CN" altLang="en-US" sz="2800" b="1" dirty="0">
                <a:latin typeface="黑体" panose="02010609060101010101" pitchFamily="2" charset="-122"/>
                <a:ea typeface="黑体" panose="02010609060101010101" pitchFamily="2" charset="-122"/>
              </a:rPr>
              <a:t>并行主存系统</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模型分析</a:t>
            </a:r>
          </a:p>
          <a:p>
            <a:pPr marL="0" indent="0" eaLnBrk="1" hangingPunct="1">
              <a:buNone/>
            </a:pPr>
            <a:r>
              <a:rPr lang="zh-CN" altLang="en-US" sz="2800" b="1" dirty="0">
                <a:latin typeface="华文新魏" panose="02010800040101010101" pitchFamily="2" charset="-122"/>
                <a:ea typeface="华文新魏" panose="02010800040101010101" pitchFamily="2" charset="-122"/>
              </a:rPr>
              <a:t>显然</a:t>
            </a:r>
            <a:r>
              <a:rPr lang="en-US" altLang="zh-CN" sz="2800" b="1" dirty="0">
                <a:solidFill>
                  <a:srgbClr val="0000FF"/>
                </a:solidFill>
                <a:latin typeface="华文新魏" panose="02010800040101010101" pitchFamily="2" charset="-122"/>
                <a:ea typeface="华文新魏" panose="02010800040101010101" pitchFamily="2" charset="-122"/>
              </a:rPr>
              <a:t>k</a:t>
            </a:r>
            <a:r>
              <a:rPr lang="zh-CN" altLang="en-US" sz="2800" b="1" dirty="0">
                <a:solidFill>
                  <a:srgbClr val="0000FF"/>
                </a:solidFill>
                <a:latin typeface="华文新魏" panose="02010800040101010101" pitchFamily="2" charset="-122"/>
                <a:ea typeface="华文新魏" panose="02010800040101010101" pitchFamily="2" charset="-122"/>
              </a:rPr>
              <a:t>表示</a:t>
            </a:r>
          </a:p>
          <a:p>
            <a:pPr marL="0" indent="0" eaLnBrk="1" hangingPunct="1">
              <a:buNone/>
            </a:pPr>
            <a:r>
              <a:rPr lang="zh-CN" altLang="en-US" sz="2800" b="1" dirty="0">
                <a:latin typeface="华文新魏" panose="02010800040101010101" pitchFamily="2" charset="-122"/>
                <a:ea typeface="华文新魏" panose="02010800040101010101" pitchFamily="2" charset="-122"/>
              </a:rPr>
              <a:t> 可以同时访问的分体个数的随机变量，不大于</a:t>
            </a:r>
            <a:r>
              <a:rPr lang="en-US" altLang="zh-CN" sz="2800" b="1" dirty="0">
                <a:solidFill>
                  <a:srgbClr val="0000FF"/>
                </a:solidFill>
                <a:latin typeface="华文新魏" panose="02010800040101010101" pitchFamily="2" charset="-122"/>
                <a:ea typeface="华文新魏" panose="02010800040101010101" pitchFamily="2" charset="-122"/>
              </a:rPr>
              <a:t>m</a:t>
            </a:r>
            <a:r>
              <a:rPr lang="zh-CN" altLang="en-US" sz="2800" b="1" dirty="0">
                <a:latin typeface="华文新魏" panose="02010800040101010101" pitchFamily="2" charset="-122"/>
                <a:ea typeface="华文新魏" panose="02010800040101010101" pitchFamily="2" charset="-122"/>
              </a:rPr>
              <a:t>，系统效率取决于</a:t>
            </a:r>
            <a:r>
              <a:rPr lang="en-US" altLang="zh-CN" sz="2800" b="1" dirty="0">
                <a:latin typeface="华文新魏" panose="02010800040101010101" pitchFamily="2" charset="-122"/>
                <a:ea typeface="华文新魏" panose="02010800040101010101" pitchFamily="2" charset="-122"/>
              </a:rPr>
              <a:t>k</a:t>
            </a:r>
            <a:r>
              <a:rPr lang="zh-CN" altLang="en-US" sz="2800" b="1" dirty="0">
                <a:latin typeface="华文新魏" panose="02010800040101010101" pitchFamily="2" charset="-122"/>
                <a:ea typeface="华文新魏" panose="02010800040101010101" pitchFamily="2" charset="-122"/>
              </a:rPr>
              <a:t>的</a:t>
            </a:r>
            <a:r>
              <a:rPr lang="zh-CN" altLang="en-US" sz="2800" b="1" dirty="0">
                <a:solidFill>
                  <a:srgbClr val="0000FF"/>
                </a:solidFill>
                <a:latin typeface="华文新魏" panose="02010800040101010101" pitchFamily="2" charset="-122"/>
                <a:ea typeface="华文新魏" panose="02010800040101010101" pitchFamily="2" charset="-122"/>
              </a:rPr>
              <a:t>均值</a:t>
            </a:r>
            <a:r>
              <a:rPr lang="en-US" altLang="zh-CN" sz="2800" b="1" dirty="0">
                <a:solidFill>
                  <a:srgbClr val="0000FF"/>
                </a:solidFill>
                <a:latin typeface="华文新魏" panose="02010800040101010101" pitchFamily="2" charset="-122"/>
                <a:ea typeface="华文新魏" panose="02010800040101010101" pitchFamily="2" charset="-122"/>
              </a:rPr>
              <a:t>B</a:t>
            </a:r>
            <a:r>
              <a:rPr lang="zh-CN" altLang="en-US" sz="2800" b="1" dirty="0">
                <a:latin typeface="华文新魏" panose="02010800040101010101" pitchFamily="2" charset="-122"/>
                <a:ea typeface="华文新魏" panose="02010800040101010101" pitchFamily="2" charset="-122"/>
              </a:rPr>
              <a:t>，其值越大，可访问的分体个数越多，系统效率越高。</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文本占位符 88065"/>
          <p:cNvSpPr>
            <a:spLocks noGrp="1"/>
          </p:cNvSpPr>
          <p:nvPr>
            <p:ph idx="1"/>
          </p:nvPr>
        </p:nvSpPr>
        <p:spPr>
          <a:xfrm>
            <a:off x="685800" y="762000"/>
            <a:ext cx="7772400" cy="5334000"/>
          </a:xfrm>
        </p:spPr>
        <p:txBody>
          <a:bodyPr vert="horz" wrap="square" lIns="91440" tIns="45720" rIns="91440" bIns="45720" anchor="t"/>
          <a:lstStyle/>
          <a:p>
            <a:pPr marL="0" indent="0" eaLnBrk="1" hangingPunct="1">
              <a:buNone/>
            </a:pPr>
            <a:r>
              <a:rPr lang="en-US" altLang="zh-CN" dirty="0"/>
              <a:t> </a:t>
            </a: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数学模型</a:t>
            </a:r>
          </a:p>
          <a:p>
            <a:pPr marL="0" indent="0" eaLnBrk="1" hangingPunct="1">
              <a:buNone/>
            </a:pPr>
            <a:r>
              <a:rPr lang="zh-CN" altLang="en-US" dirty="0"/>
              <a:t>  </a:t>
            </a:r>
            <a:r>
              <a:rPr lang="zh-CN" altLang="en-US" sz="2800" b="1" dirty="0">
                <a:latin typeface="黑体" panose="02010609060101010101" pitchFamily="2" charset="-122"/>
                <a:ea typeface="黑体" panose="02010609060101010101" pitchFamily="2" charset="-122"/>
              </a:rPr>
              <a:t>设</a:t>
            </a:r>
            <a:r>
              <a:rPr lang="en-US" altLang="zh-CN" sz="2800" b="1" dirty="0">
                <a:solidFill>
                  <a:srgbClr val="0000FF"/>
                </a:solidFill>
                <a:latin typeface="黑体" panose="02010609060101010101" pitchFamily="2" charset="-122"/>
                <a:ea typeface="黑体" panose="02010609060101010101" pitchFamily="2" charset="-122"/>
              </a:rPr>
              <a:t>p(k)</a:t>
            </a:r>
            <a:r>
              <a:rPr lang="zh-CN" altLang="en-US" sz="2800" b="1" dirty="0">
                <a:latin typeface="黑体" panose="02010609060101010101" pitchFamily="2" charset="-122"/>
                <a:ea typeface="黑体" panose="02010609060101010101" pitchFamily="2" charset="-122"/>
              </a:rPr>
              <a:t>表示申请序列长度为</a:t>
            </a:r>
            <a:r>
              <a:rPr lang="en-US" altLang="zh-CN" sz="2800" b="1" dirty="0">
                <a:latin typeface="黑体" panose="02010609060101010101" pitchFamily="2" charset="-122"/>
                <a:ea typeface="黑体" panose="02010609060101010101" pitchFamily="2" charset="-122"/>
              </a:rPr>
              <a:t>k</a:t>
            </a:r>
            <a:r>
              <a:rPr lang="zh-CN" altLang="en-US" sz="2800" b="1" dirty="0">
                <a:latin typeface="黑体" panose="02010609060101010101" pitchFamily="2" charset="-122"/>
                <a:ea typeface="黑体" panose="02010609060101010101" pitchFamily="2" charset="-122"/>
              </a:rPr>
              <a:t>的概率密度函数，</a:t>
            </a:r>
          </a:p>
          <a:p>
            <a:pPr marL="0" indent="0" eaLnBrk="1" hangingPunct="1">
              <a:buNone/>
            </a:pPr>
            <a:r>
              <a:rPr lang="zh-CN" altLang="en-US" sz="2800" b="1" dirty="0">
                <a:latin typeface="黑体" panose="02010609060101010101" pitchFamily="2" charset="-122"/>
                <a:ea typeface="黑体" panose="02010609060101010101" pitchFamily="2" charset="-122"/>
              </a:rPr>
              <a:t>其中</a:t>
            </a:r>
            <a:r>
              <a:rPr lang="en-US" altLang="zh-CN" sz="2800" b="1" dirty="0">
                <a:latin typeface="黑体" panose="02010609060101010101" pitchFamily="2" charset="-122"/>
                <a:ea typeface="黑体" panose="02010609060101010101" pitchFamily="2" charset="-122"/>
              </a:rPr>
              <a:t>k=1,2,…m</a:t>
            </a:r>
            <a:r>
              <a:rPr lang="zh-CN" altLang="en-US" sz="2800" b="1" dirty="0">
                <a:latin typeface="黑体" panose="02010609060101010101" pitchFamily="2" charset="-122"/>
                <a:ea typeface="黑体" panose="02010609060101010101" pitchFamily="2" charset="-122"/>
              </a:rPr>
              <a:t>。则</a:t>
            </a:r>
            <a:r>
              <a:rPr lang="en-US" altLang="zh-CN" sz="2800" b="1" dirty="0">
                <a:solidFill>
                  <a:srgbClr val="0000FF"/>
                </a:solidFill>
                <a:latin typeface="黑体" panose="02010609060101010101" pitchFamily="2" charset="-122"/>
                <a:ea typeface="黑体" panose="02010609060101010101" pitchFamily="2" charset="-122"/>
              </a:rPr>
              <a:t>k</a:t>
            </a:r>
            <a:r>
              <a:rPr lang="zh-CN" altLang="en-US" sz="2800" b="1" dirty="0">
                <a:latin typeface="黑体" panose="02010609060101010101" pitchFamily="2" charset="-122"/>
                <a:ea typeface="黑体" panose="02010609060101010101" pitchFamily="2" charset="-122"/>
              </a:rPr>
              <a:t>的均值</a:t>
            </a:r>
            <a:r>
              <a:rPr lang="en-US" altLang="zh-CN" sz="2800" b="1" dirty="0">
                <a:solidFill>
                  <a:srgbClr val="0000FF"/>
                </a:solidFill>
                <a:latin typeface="黑体" panose="02010609060101010101" pitchFamily="2" charset="-122"/>
                <a:ea typeface="黑体" panose="02010609060101010101" pitchFamily="2" charset="-122"/>
              </a:rPr>
              <a:t>B</a:t>
            </a:r>
            <a:r>
              <a:rPr lang="zh-CN" altLang="en-US" sz="2800" b="1" dirty="0">
                <a:latin typeface="黑体" panose="02010609060101010101" pitchFamily="2" charset="-122"/>
                <a:ea typeface="黑体" panose="02010609060101010101" pitchFamily="2" charset="-122"/>
              </a:rPr>
              <a:t>为</a:t>
            </a:r>
          </a:p>
          <a:p>
            <a:pPr marL="0" indent="0" eaLnBrk="1" hangingPunct="1">
              <a:buNone/>
            </a:pPr>
            <a:r>
              <a:rPr lang="zh-CN" altLang="en-US" sz="2800" b="1" dirty="0">
                <a:latin typeface="黑体" panose="02010609060101010101" pitchFamily="2" charset="-122"/>
                <a:ea typeface="黑体" panose="02010609060101010101" pitchFamily="2" charset="-122"/>
              </a:rPr>
              <a:t>            </a:t>
            </a:r>
            <a:r>
              <a:rPr lang="en-US" altLang="zh-CN" sz="2800" b="1" dirty="0">
                <a:solidFill>
                  <a:srgbClr val="0000FF"/>
                </a:solidFill>
                <a:latin typeface="黑体" panose="02010609060101010101" pitchFamily="2" charset="-122"/>
                <a:ea typeface="黑体" panose="02010609060101010101" pitchFamily="2" charset="-122"/>
              </a:rPr>
              <a:t>B=∑k‧p(k)</a:t>
            </a:r>
          </a:p>
          <a:p>
            <a:pPr marL="0" indent="0" eaLnBrk="1" hangingPunct="1">
              <a:buNone/>
            </a:pPr>
            <a:r>
              <a:rPr lang="en-US" altLang="zh-CN" sz="2800" b="1" dirty="0">
                <a:latin typeface="黑体" panose="02010609060101010101" pitchFamily="2" charset="-122"/>
                <a:ea typeface="黑体" panose="02010609060101010101" pitchFamily="2" charset="-122"/>
              </a:rPr>
              <a:t> </a:t>
            </a:r>
            <a:r>
              <a:rPr lang="en-US" altLang="zh-CN" sz="2800" b="1" dirty="0">
                <a:solidFill>
                  <a:srgbClr val="0000FF"/>
                </a:solidFill>
                <a:latin typeface="黑体" panose="02010609060101010101" pitchFamily="2" charset="-122"/>
                <a:ea typeface="黑体" panose="02010609060101010101" pitchFamily="2" charset="-122"/>
              </a:rPr>
              <a:t>B</a:t>
            </a:r>
            <a:r>
              <a:rPr lang="zh-CN" altLang="en-US" sz="2800" b="1" dirty="0">
                <a:latin typeface="黑体" panose="02010609060101010101" pitchFamily="2" charset="-122"/>
                <a:ea typeface="黑体" panose="02010609060101010101" pitchFamily="2" charset="-122"/>
              </a:rPr>
              <a:t>实际就是每个主存周期所访问的平均字数。而</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p(k)</a:t>
            </a:r>
            <a:r>
              <a:rPr lang="zh-CN" altLang="en-US" sz="2800" b="1" dirty="0">
                <a:latin typeface="黑体" panose="02010609060101010101" pitchFamily="2" charset="-122"/>
                <a:ea typeface="黑体" panose="02010609060101010101" pitchFamily="2" charset="-122"/>
              </a:rPr>
              <a:t>与程序的状态密切相关，特别是指令转移概</a:t>
            </a:r>
          </a:p>
          <a:p>
            <a:pPr marL="0" indent="0" eaLnBrk="1" hangingPunct="1">
              <a:buNone/>
            </a:pPr>
            <a:r>
              <a:rPr lang="zh-CN" altLang="en-US" sz="2800" b="1" dirty="0">
                <a:latin typeface="黑体" panose="02010609060101010101" pitchFamily="2" charset="-122"/>
                <a:ea typeface="黑体" panose="02010609060101010101" pitchFamily="2" charset="-122"/>
              </a:rPr>
              <a:t>率</a:t>
            </a:r>
            <a:r>
              <a:rPr lang="en-US" altLang="zh-CN" sz="2800" b="1" dirty="0">
                <a:latin typeface="黑体" panose="02010609060101010101" pitchFamily="2" charset="-122"/>
                <a:ea typeface="黑体" panose="02010609060101010101" pitchFamily="2" charset="-122"/>
              </a:rPr>
              <a:t>λ</a:t>
            </a:r>
            <a:r>
              <a:rPr lang="zh-CN" altLang="en-US" sz="2800" b="1" dirty="0">
                <a:latin typeface="黑体" panose="02010609060101010101" pitchFamily="2" charset="-122"/>
                <a:ea typeface="黑体" panose="02010609060101010101" pitchFamily="2" charset="-122"/>
              </a:rPr>
              <a:t>，它</a:t>
            </a:r>
            <a:r>
              <a:rPr lang="zh-CN" altLang="en-US" sz="2800" b="1" dirty="0">
                <a:solidFill>
                  <a:srgbClr val="0000FF"/>
                </a:solidFill>
                <a:latin typeface="黑体" panose="02010609060101010101" pitchFamily="2" charset="-122"/>
                <a:ea typeface="黑体" panose="02010609060101010101" pitchFamily="2" charset="-122"/>
              </a:rPr>
              <a:t>定义为给定指令的下条指令地址为非顺序地址的概率</a:t>
            </a:r>
            <a:r>
              <a:rPr lang="zh-CN" altLang="en-US" sz="2800" b="1" dirty="0">
                <a:latin typeface="黑体" panose="02010609060101010101" pitchFamily="2" charset="-122"/>
                <a:ea typeface="黑体" panose="02010609060101010101" pitchFamily="2" charset="-122"/>
              </a:rPr>
              <a:t>。因此</a:t>
            </a:r>
          </a:p>
          <a:p>
            <a:pPr marL="0" indent="0" eaLnBrk="1" hangingPunct="1">
              <a:buNone/>
            </a:pPr>
            <a:r>
              <a:rPr lang="zh-CN" altLang="en-US" sz="2800" b="1" dirty="0">
                <a:latin typeface="黑体" panose="02010609060101010101" pitchFamily="2" charset="-122"/>
                <a:ea typeface="黑体" panose="02010609060101010101" pitchFamily="2" charset="-122"/>
              </a:rPr>
              <a:t>  </a:t>
            </a:r>
            <a:r>
              <a:rPr lang="en-US" altLang="zh-CN" sz="2800" b="1" dirty="0">
                <a:latin typeface="黑体" panose="02010609060101010101" pitchFamily="2" charset="-122"/>
                <a:ea typeface="黑体" panose="02010609060101010101" pitchFamily="2" charset="-122"/>
              </a:rPr>
              <a:t>p(k)=(1-λ)</a:t>
            </a:r>
            <a:r>
              <a:rPr lang="en-US" altLang="zh-CN" sz="2800" b="1" baseline="30000" dirty="0">
                <a:latin typeface="黑体" panose="02010609060101010101" pitchFamily="2" charset="-122"/>
                <a:ea typeface="黑体" panose="02010609060101010101" pitchFamily="2" charset="-122"/>
              </a:rPr>
              <a:t>k-1</a:t>
            </a:r>
            <a:r>
              <a:rPr lang="en-US" altLang="zh-CN" sz="2800" b="1" dirty="0">
                <a:latin typeface="黑体" panose="02010609060101010101" pitchFamily="2" charset="-122"/>
                <a:ea typeface="黑体" panose="02010609060101010101" pitchFamily="2" charset="-122"/>
              </a:rPr>
              <a:t>‧λ</a:t>
            </a:r>
            <a:r>
              <a:rPr lang="zh-CN" altLang="en-US" sz="2800" b="1" dirty="0">
                <a:latin typeface="黑体" panose="02010609060101010101" pitchFamily="2" charset="-122"/>
                <a:ea typeface="黑体" panose="02010609060101010101" pitchFamily="2" charset="-122"/>
              </a:rPr>
              <a:t>， </a:t>
            </a:r>
            <a:r>
              <a:rPr lang="en-US" altLang="zh-CN" sz="2800" b="1" dirty="0">
                <a:latin typeface="黑体" panose="02010609060101010101" pitchFamily="2" charset="-122"/>
                <a:ea typeface="黑体" panose="02010609060101010101" pitchFamily="2" charset="-122"/>
              </a:rPr>
              <a:t>1≤k&lt;m —</a:t>
            </a:r>
            <a:r>
              <a:rPr lang="zh-CN" altLang="en-US" sz="2800" b="1" dirty="0">
                <a:latin typeface="黑体" panose="02010609060101010101" pitchFamily="2" charset="-122"/>
                <a:ea typeface="黑体" panose="02010609060101010101" pitchFamily="2" charset="-122"/>
              </a:rPr>
              <a:t>几何概率</a:t>
            </a:r>
          </a:p>
          <a:p>
            <a:pPr marL="0" indent="0" eaLnBrk="1" hangingPunct="1">
              <a:buNone/>
            </a:pPr>
            <a:r>
              <a:rPr lang="zh-CN" altLang="en-US" sz="2800" b="1" dirty="0">
                <a:latin typeface="黑体" panose="02010609060101010101" pitchFamily="2" charset="-122"/>
                <a:ea typeface="黑体" panose="02010609060101010101" pitchFamily="2" charset="-122"/>
              </a:rPr>
              <a:t>  </a:t>
            </a:r>
            <a:r>
              <a:rPr lang="en-US" altLang="zh-CN" sz="2800" b="1" dirty="0">
                <a:latin typeface="黑体" panose="02010609060101010101" pitchFamily="2" charset="-122"/>
                <a:ea typeface="黑体" panose="02010609060101010101" pitchFamily="2" charset="-122"/>
              </a:rPr>
              <a:t>p(m)=(1-λ)</a:t>
            </a:r>
            <a:r>
              <a:rPr lang="en-US" altLang="zh-CN" sz="2800" b="1" baseline="30000" dirty="0">
                <a:latin typeface="黑体" panose="02010609060101010101" pitchFamily="2" charset="-122"/>
                <a:ea typeface="黑体" panose="02010609060101010101" pitchFamily="2" charset="-122"/>
              </a:rPr>
              <a:t>m-1</a:t>
            </a:r>
          </a:p>
        </p:txBody>
      </p:sp>
      <p:graphicFrame>
        <p:nvGraphicFramePr>
          <p:cNvPr id="1026" name="对象 88066"/>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23" r:id="rId4" imgW="114300" imgH="215265" progId="Equation.3">
                  <p:embed/>
                </p:oleObj>
              </mc:Choice>
              <mc:Fallback>
                <p:oleObj r:id="rId4" imgW="114300" imgH="215265" progId="Equation.3">
                  <p:embed/>
                  <p:pic>
                    <p:nvPicPr>
                      <p:cNvPr id="0" name="图片 3075"/>
                      <p:cNvPicPr/>
                      <p:nvPr/>
                    </p:nvPicPr>
                    <p:blipFill>
                      <a:blip r:embed="rId5"/>
                      <a:stretch>
                        <a:fillRect/>
                      </a:stretch>
                    </p:blipFill>
                    <p:spPr>
                      <a:xfrm>
                        <a:off x="4514850" y="3321050"/>
                        <a:ext cx="114300" cy="215900"/>
                      </a:xfrm>
                      <a:prstGeom prst="rect">
                        <a:avLst/>
                      </a:prstGeom>
                      <a:noFill/>
                      <a:ln w="38100">
                        <a:noFill/>
                        <a:miter/>
                      </a:ln>
                    </p:spPr>
                  </p:pic>
                </p:oleObj>
              </mc:Fallback>
            </mc:AlternateContent>
          </a:graphicData>
        </a:graphic>
      </p:graphicFrame>
      <p:sp>
        <p:nvSpPr>
          <p:cNvPr id="1028" name="文本框 88067"/>
          <p:cNvSpPr txBox="1"/>
          <p:nvPr/>
        </p:nvSpPr>
        <p:spPr>
          <a:xfrm>
            <a:off x="3200400" y="2727325"/>
            <a:ext cx="574196" cy="400110"/>
          </a:xfrm>
          <a:prstGeom prst="rect">
            <a:avLst/>
          </a:prstGeom>
          <a:noFill/>
          <a:ln w="9525">
            <a:noFill/>
          </a:ln>
        </p:spPr>
        <p:txBody>
          <a:bodyPr wrap="none">
            <a:spAutoFit/>
          </a:bodyPr>
          <a:lstStyle/>
          <a:p>
            <a:r>
              <a:rPr lang="en-US" altLang="zh-CN" sz="2000" dirty="0">
                <a:solidFill>
                  <a:srgbClr val="0000FF"/>
                </a:solidFill>
                <a:latin typeface="黑体" panose="02010609060101010101" pitchFamily="2" charset="-122"/>
                <a:ea typeface="黑体" panose="02010609060101010101" pitchFamily="2" charset="-122"/>
              </a:rPr>
              <a:t>k=1</a:t>
            </a:r>
          </a:p>
        </p:txBody>
      </p:sp>
      <p:sp>
        <p:nvSpPr>
          <p:cNvPr id="1029" name="矩形 88068"/>
          <p:cNvSpPr/>
          <p:nvPr/>
        </p:nvSpPr>
        <p:spPr>
          <a:xfrm>
            <a:off x="3319463" y="2133600"/>
            <a:ext cx="340158" cy="461665"/>
          </a:xfrm>
          <a:prstGeom prst="rect">
            <a:avLst/>
          </a:prstGeom>
          <a:noFill/>
          <a:ln w="9525">
            <a:noFill/>
          </a:ln>
        </p:spPr>
        <p:txBody>
          <a:bodyPr wrap="none">
            <a:spAutoFit/>
          </a:bodyPr>
          <a:lstStyle/>
          <a:p>
            <a:r>
              <a:rPr lang="en-US" altLang="zh-CN" sz="2400" dirty="0">
                <a:solidFill>
                  <a:srgbClr val="0000FF"/>
                </a:solidFill>
                <a:latin typeface="黑体" panose="02010609060101010101" pitchFamily="2" charset="-122"/>
                <a:ea typeface="黑体" panose="02010609060101010101" pitchFamily="2" charset="-122"/>
              </a:rPr>
              <a:t>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占位符 89089"/>
          <p:cNvSpPr>
            <a:spLocks noGrp="1"/>
          </p:cNvSpPr>
          <p:nvPr>
            <p:ph idx="1"/>
          </p:nvPr>
        </p:nvSpPr>
        <p:spPr>
          <a:xfrm>
            <a:off x="685800" y="838200"/>
            <a:ext cx="7772400" cy="5257800"/>
          </a:xfrm>
        </p:spPr>
        <p:txBody>
          <a:bodyPr vert="horz" wrap="square" lIns="91440" tIns="45720" rIns="91440" bIns="45720" anchor="t"/>
          <a:lstStyle/>
          <a:p>
            <a:pPr eaLnBrk="1" hangingPunct="1">
              <a:buNone/>
            </a:pPr>
            <a:r>
              <a:rPr lang="en-US" altLang="zh-CN" dirty="0"/>
              <a:t>  </a:t>
            </a:r>
            <a:r>
              <a:rPr lang="zh-CN" altLang="en-US" sz="2800" b="1" dirty="0">
                <a:latin typeface="黑体" panose="02010609060101010101" pitchFamily="2" charset="-122"/>
                <a:ea typeface="黑体" panose="02010609060101010101" pitchFamily="2" charset="-122"/>
              </a:rPr>
              <a:t>所以，</a:t>
            </a:r>
            <a:r>
              <a:rPr lang="en-US" altLang="zh-CN" sz="2800" b="1" dirty="0">
                <a:solidFill>
                  <a:srgbClr val="0000FF"/>
                </a:solidFill>
                <a:latin typeface="黑体" panose="02010609060101010101" pitchFamily="2" charset="-122"/>
                <a:ea typeface="黑体" panose="02010609060101010101" pitchFamily="2" charset="-122"/>
              </a:rPr>
              <a:t>B=∑k‧p(k)=1‧λ +2‧(1-λ)‧λ</a:t>
            </a:r>
          </a:p>
          <a:p>
            <a:pPr eaLnBrk="1" hangingPunct="1">
              <a:buNone/>
            </a:pPr>
            <a:r>
              <a:rPr lang="en-US" altLang="zh-CN" sz="2800" b="1" dirty="0">
                <a:solidFill>
                  <a:srgbClr val="0000FF"/>
                </a:solidFill>
                <a:latin typeface="黑体" panose="02010609060101010101" pitchFamily="2" charset="-122"/>
                <a:ea typeface="黑体" panose="02010609060101010101" pitchFamily="2" charset="-122"/>
              </a:rPr>
              <a:t>         +   +m‧(1-λ)</a:t>
            </a:r>
            <a:r>
              <a:rPr lang="en-US" altLang="zh-CN" sz="2800" b="1" baseline="30000" dirty="0">
                <a:solidFill>
                  <a:srgbClr val="0000FF"/>
                </a:solidFill>
                <a:latin typeface="黑体" panose="02010609060101010101" pitchFamily="2" charset="-122"/>
                <a:ea typeface="黑体" panose="02010609060101010101" pitchFamily="2" charset="-122"/>
              </a:rPr>
              <a:t>m-1</a:t>
            </a:r>
          </a:p>
          <a:p>
            <a:pPr eaLnBrk="1" hangingPunct="1">
              <a:buNone/>
            </a:pPr>
            <a:r>
              <a:rPr lang="en-US" altLang="zh-CN" sz="2800" b="1" baseline="30000" dirty="0">
                <a:solidFill>
                  <a:srgbClr val="0000FF"/>
                </a:solidFill>
                <a:latin typeface="黑体" panose="02010609060101010101" pitchFamily="2" charset="-122"/>
                <a:ea typeface="黑体" panose="02010609060101010101" pitchFamily="2" charset="-122"/>
              </a:rPr>
              <a:t>            </a:t>
            </a:r>
            <a:r>
              <a:rPr lang="en-US" altLang="zh-CN" sz="2800" b="1" dirty="0">
                <a:solidFill>
                  <a:srgbClr val="0000FF"/>
                </a:solidFill>
                <a:latin typeface="黑体" panose="02010609060101010101" pitchFamily="2" charset="-122"/>
                <a:ea typeface="黑体" panose="02010609060101010101" pitchFamily="2" charset="-122"/>
              </a:rPr>
              <a:t>=(1-(1-λ)</a:t>
            </a:r>
            <a:r>
              <a:rPr lang="en-US" altLang="zh-CN" sz="2800" b="1" baseline="30000" dirty="0">
                <a:solidFill>
                  <a:srgbClr val="0000FF"/>
                </a:solidFill>
                <a:latin typeface="黑体" panose="02010609060101010101" pitchFamily="2" charset="-122"/>
                <a:ea typeface="黑体" panose="02010609060101010101" pitchFamily="2" charset="-122"/>
              </a:rPr>
              <a:t>m</a:t>
            </a:r>
            <a:r>
              <a:rPr lang="en-US" altLang="zh-CN" sz="2800" b="1" dirty="0">
                <a:solidFill>
                  <a:srgbClr val="0000FF"/>
                </a:solidFill>
                <a:latin typeface="黑体" panose="02010609060101010101" pitchFamily="2" charset="-122"/>
                <a:ea typeface="黑体" panose="02010609060101010101" pitchFamily="2" charset="-122"/>
              </a:rPr>
              <a:t>)/λ </a:t>
            </a:r>
          </a:p>
          <a:p>
            <a:pPr eaLnBrk="1" hangingPunct="1">
              <a:buNone/>
            </a:pP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讨论：</a:t>
            </a:r>
          </a:p>
          <a:p>
            <a:pPr eaLnBrk="1" hangingPunct="1">
              <a:buNone/>
            </a:pPr>
            <a:r>
              <a:rPr lang="zh-CN" altLang="en-US" sz="2800" b="1" dirty="0">
                <a:latin typeface="黑体" panose="02010609060101010101" pitchFamily="2" charset="-122"/>
                <a:ea typeface="黑体" panose="02010609060101010101" pitchFamily="2" charset="-122"/>
              </a:rPr>
              <a:t>  </a:t>
            </a:r>
            <a:r>
              <a:rPr lang="en-US" altLang="zh-CN" sz="2800" b="1" dirty="0">
                <a:latin typeface="黑体" panose="02010609060101010101" pitchFamily="2" charset="-122"/>
                <a:ea typeface="黑体" panose="02010609060101010101" pitchFamily="2" charset="-122"/>
              </a:rPr>
              <a:t>a)</a:t>
            </a:r>
            <a:r>
              <a:rPr lang="zh-CN" altLang="en-US" sz="2800" b="1" dirty="0">
                <a:latin typeface="黑体" panose="02010609060101010101" pitchFamily="2" charset="-122"/>
                <a:ea typeface="黑体" panose="02010609060101010101" pitchFamily="2" charset="-122"/>
              </a:rPr>
              <a:t>若每条指令都是转移指令且转移成功，即</a:t>
            </a:r>
          </a:p>
          <a:p>
            <a:pPr eaLnBrk="1" hangingPunct="1">
              <a:buNone/>
            </a:pPr>
            <a:r>
              <a:rPr lang="en-US" altLang="zh-CN" sz="2800" b="1" dirty="0">
                <a:latin typeface="黑体" panose="02010609060101010101" pitchFamily="2" charset="-122"/>
                <a:ea typeface="黑体" panose="02010609060101010101" pitchFamily="2" charset="-122"/>
              </a:rPr>
              <a:t>λ=1,</a:t>
            </a:r>
            <a:r>
              <a:rPr lang="zh-CN" altLang="en-US" sz="2800" b="1" dirty="0">
                <a:latin typeface="黑体" panose="02010609060101010101" pitchFamily="2" charset="-122"/>
                <a:ea typeface="黑体" panose="02010609060101010101" pitchFamily="2" charset="-122"/>
              </a:rPr>
              <a:t>则</a:t>
            </a:r>
            <a:r>
              <a:rPr lang="en-US" altLang="zh-CN" sz="2800" b="1" dirty="0">
                <a:latin typeface="黑体" panose="02010609060101010101" pitchFamily="2" charset="-122"/>
                <a:ea typeface="黑体" panose="02010609060101010101" pitchFamily="2" charset="-122"/>
              </a:rPr>
              <a:t>B=1</a:t>
            </a:r>
            <a:r>
              <a:rPr lang="zh-CN" altLang="en-US" sz="2800" b="1" dirty="0">
                <a:latin typeface="黑体" panose="02010609060101010101" pitchFamily="2" charset="-122"/>
                <a:ea typeface="黑体" panose="02010609060101010101" pitchFamily="2" charset="-122"/>
              </a:rPr>
              <a:t>，就是并行多体交叉存取的实际频宽</a:t>
            </a:r>
          </a:p>
          <a:p>
            <a:pPr eaLnBrk="1" hangingPunct="1">
              <a:buNone/>
            </a:pPr>
            <a:r>
              <a:rPr lang="zh-CN" altLang="en-US" sz="2800" b="1" dirty="0">
                <a:latin typeface="黑体" panose="02010609060101010101" pitchFamily="2" charset="-122"/>
                <a:ea typeface="黑体" panose="02010609060101010101" pitchFamily="2" charset="-122"/>
              </a:rPr>
              <a:t>降到和单体单字一样；</a:t>
            </a:r>
          </a:p>
          <a:p>
            <a:pPr eaLnBrk="1" hangingPunct="1">
              <a:buNone/>
            </a:pPr>
            <a:r>
              <a:rPr lang="zh-CN" altLang="en-US" sz="2800" b="1" dirty="0">
                <a:latin typeface="黑体" panose="02010609060101010101" pitchFamily="2" charset="-122"/>
                <a:ea typeface="黑体" panose="02010609060101010101" pitchFamily="2" charset="-122"/>
              </a:rPr>
              <a:t>  </a:t>
            </a:r>
            <a:r>
              <a:rPr lang="en-US" altLang="zh-CN" sz="2800" b="1" dirty="0">
                <a:latin typeface="黑体" panose="02010609060101010101" pitchFamily="2" charset="-122"/>
                <a:ea typeface="黑体" panose="02010609060101010101" pitchFamily="2" charset="-122"/>
              </a:rPr>
              <a:t>b)</a:t>
            </a:r>
            <a:r>
              <a:rPr lang="zh-CN" altLang="en-US" sz="2800" b="1" dirty="0">
                <a:latin typeface="黑体" panose="02010609060101010101" pitchFamily="2" charset="-122"/>
                <a:ea typeface="黑体" panose="02010609060101010101" pitchFamily="2" charset="-122"/>
              </a:rPr>
              <a:t>若所有指令都不转移，即</a:t>
            </a:r>
            <a:r>
              <a:rPr lang="en-US" altLang="zh-CN" sz="2800" b="1" dirty="0">
                <a:latin typeface="黑体" panose="02010609060101010101" pitchFamily="2" charset="-122"/>
                <a:ea typeface="黑体" panose="02010609060101010101" pitchFamily="2" charset="-122"/>
              </a:rPr>
              <a:t>λ=0</a:t>
            </a:r>
            <a:r>
              <a:rPr lang="zh-CN" altLang="en-US" sz="2800" b="1" dirty="0">
                <a:latin typeface="黑体" panose="02010609060101010101" pitchFamily="2" charset="-122"/>
                <a:ea typeface="黑体" panose="02010609060101010101" pitchFamily="2" charset="-122"/>
              </a:rPr>
              <a:t>，则</a:t>
            </a:r>
            <a:r>
              <a:rPr lang="en-US" altLang="zh-CN" sz="2800" b="1" dirty="0">
                <a:latin typeface="黑体" panose="02010609060101010101" pitchFamily="2" charset="-122"/>
                <a:ea typeface="黑体" panose="02010609060101010101" pitchFamily="2" charset="-122"/>
              </a:rPr>
              <a:t>B=m</a:t>
            </a:r>
            <a:r>
              <a:rPr lang="zh-CN" altLang="en-US" sz="2800" b="1" dirty="0">
                <a:latin typeface="黑体" panose="02010609060101010101" pitchFamily="2" charset="-122"/>
                <a:ea typeface="黑体" panose="02010609060101010101" pitchFamily="2" charset="-122"/>
              </a:rPr>
              <a:t>，此时多体交叉存储的效率最高。</a:t>
            </a:r>
          </a:p>
          <a:p>
            <a:pPr eaLnBrk="1" hangingPunct="1">
              <a:buNone/>
            </a:pPr>
            <a:endParaRPr lang="zh-CN" altLang="en-US" dirty="0">
              <a:latin typeface="黑体" panose="02010609060101010101" pitchFamily="2" charset="-122"/>
              <a:ea typeface="黑体" panose="02010609060101010101" pitchFamily="2" charset="-122"/>
            </a:endParaRPr>
          </a:p>
        </p:txBody>
      </p:sp>
      <p:sp>
        <p:nvSpPr>
          <p:cNvPr id="26627" name="矩形 89090"/>
          <p:cNvSpPr/>
          <p:nvPr/>
        </p:nvSpPr>
        <p:spPr>
          <a:xfrm>
            <a:off x="2325688" y="1143000"/>
            <a:ext cx="574196" cy="400110"/>
          </a:xfrm>
          <a:prstGeom prst="rect">
            <a:avLst/>
          </a:prstGeom>
          <a:noFill/>
          <a:ln w="9525">
            <a:noFill/>
          </a:ln>
        </p:spPr>
        <p:txBody>
          <a:bodyPr wrap="none">
            <a:spAutoFit/>
          </a:bodyPr>
          <a:lstStyle/>
          <a:p>
            <a:r>
              <a:rPr lang="en-US" altLang="zh-CN" sz="2000" dirty="0">
                <a:solidFill>
                  <a:srgbClr val="0000FF"/>
                </a:solidFill>
                <a:latin typeface="黑体" panose="02010609060101010101" pitchFamily="2" charset="-122"/>
                <a:ea typeface="黑体" panose="02010609060101010101" pitchFamily="2" charset="-122"/>
              </a:rPr>
              <a:t>k=1</a:t>
            </a:r>
          </a:p>
        </p:txBody>
      </p:sp>
      <p:sp>
        <p:nvSpPr>
          <p:cNvPr id="26628" name="矩形 89091"/>
          <p:cNvSpPr/>
          <p:nvPr/>
        </p:nvSpPr>
        <p:spPr>
          <a:xfrm>
            <a:off x="2438400" y="609600"/>
            <a:ext cx="340158" cy="461665"/>
          </a:xfrm>
          <a:prstGeom prst="rect">
            <a:avLst/>
          </a:prstGeom>
          <a:noFill/>
          <a:ln w="9525">
            <a:noFill/>
          </a:ln>
        </p:spPr>
        <p:txBody>
          <a:bodyPr wrap="none">
            <a:spAutoFit/>
          </a:bodyPr>
          <a:lstStyle/>
          <a:p>
            <a:r>
              <a:rPr lang="en-US" altLang="zh-CN" sz="2400" dirty="0">
                <a:solidFill>
                  <a:srgbClr val="0000FF"/>
                </a:solidFill>
                <a:latin typeface="黑体" panose="02010609060101010101" pitchFamily="2" charset="-122"/>
                <a:ea typeface="黑体" panose="02010609060101010101" pitchFamily="2" charset="-122"/>
              </a:rPr>
              <a:t>m</a:t>
            </a:r>
          </a:p>
        </p:txBody>
      </p:sp>
      <p:sp>
        <p:nvSpPr>
          <p:cNvPr id="26629" name="文本框 89092"/>
          <p:cNvSpPr txBox="1"/>
          <p:nvPr/>
        </p:nvSpPr>
        <p:spPr>
          <a:xfrm>
            <a:off x="2590800" y="1371600"/>
            <a:ext cx="487363" cy="457200"/>
          </a:xfrm>
          <a:prstGeom prst="rect">
            <a:avLst/>
          </a:prstGeom>
          <a:noFill/>
          <a:ln w="9525">
            <a:noFill/>
          </a:ln>
        </p:spPr>
        <p:txBody>
          <a:bodyPr wrap="none">
            <a:spAutoFit/>
          </a:bodyPr>
          <a:lstStyle/>
          <a:p>
            <a:r>
              <a:rPr lang="en-US" altLang="zh-CN" sz="2400" dirty="0">
                <a:latin typeface="Times New Roman" panose="02020603050405020304" pitchFamily="18" charset="0"/>
                <a:ea typeface="黑体" panose="02010609060101010101" pitchFamily="2" charset="-122"/>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占位符 90113"/>
          <p:cNvSpPr>
            <a:spLocks noGrp="1"/>
          </p:cNvSpPr>
          <p:nvPr>
            <p:ph idx="1"/>
          </p:nvPr>
        </p:nvSpPr>
        <p:spPr>
          <a:xfrm>
            <a:off x="685800" y="914400"/>
            <a:ext cx="7772400" cy="5181600"/>
          </a:xfrm>
        </p:spPr>
        <p:txBody>
          <a:bodyPr vert="horz" wrap="square" lIns="91440" tIns="45720" rIns="91440" bIns="45720" anchor="t"/>
          <a:lstStyle/>
          <a:p>
            <a:pPr eaLnBrk="1" hangingPunct="1">
              <a:buNone/>
            </a:pPr>
            <a:r>
              <a:rPr lang="en-US" altLang="zh-CN" dirty="0"/>
              <a:t> </a:t>
            </a:r>
            <a:r>
              <a:rPr lang="en-US" altLang="zh-CN" sz="2800" b="1" dirty="0">
                <a:ea typeface="黑体" panose="02010609060101010101" pitchFamily="2" charset="-122"/>
              </a:rPr>
              <a:t>3</a:t>
            </a: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结论</a:t>
            </a:r>
          </a:p>
          <a:p>
            <a:pPr eaLnBrk="1" hangingPunct="1">
              <a:buNone/>
            </a:pPr>
            <a:r>
              <a:rPr lang="zh-CN" altLang="en-US" sz="2800" b="1" dirty="0">
                <a:latin typeface="黑体" panose="02010609060101010101" pitchFamily="2" charset="-122"/>
                <a:ea typeface="黑体" panose="02010609060101010101" pitchFamily="2" charset="-122"/>
              </a:rPr>
              <a:t>  由于程序的转移概率不会很低，数据分布的离</a:t>
            </a:r>
          </a:p>
          <a:p>
            <a:pPr eaLnBrk="1" hangingPunct="1">
              <a:buNone/>
            </a:pPr>
            <a:r>
              <a:rPr lang="zh-CN" altLang="en-US" sz="2800" b="1" dirty="0">
                <a:latin typeface="黑体" panose="02010609060101010101" pitchFamily="2" charset="-122"/>
                <a:ea typeface="黑体" panose="02010609060101010101" pitchFamily="2" charset="-122"/>
              </a:rPr>
              <a:t>散性较大，所以</a:t>
            </a:r>
            <a:r>
              <a:rPr lang="zh-CN" altLang="en-US" sz="2800" b="1" dirty="0">
                <a:solidFill>
                  <a:srgbClr val="0000FF"/>
                </a:solidFill>
                <a:latin typeface="黑体" panose="02010609060101010101" pitchFamily="2" charset="-122"/>
                <a:ea typeface="黑体" panose="02010609060101010101" pitchFamily="2" charset="-122"/>
              </a:rPr>
              <a:t>单纯靠增大</a:t>
            </a:r>
            <a:r>
              <a:rPr lang="en-US" altLang="zh-CN" sz="2800" b="1" dirty="0">
                <a:solidFill>
                  <a:srgbClr val="0000FF"/>
                </a:solidFill>
                <a:latin typeface="黑体" panose="02010609060101010101" pitchFamily="2" charset="-122"/>
                <a:ea typeface="黑体" panose="02010609060101010101" pitchFamily="2" charset="-122"/>
              </a:rPr>
              <a:t>m</a:t>
            </a:r>
            <a:r>
              <a:rPr lang="zh-CN" altLang="en-US" sz="2800" b="1" dirty="0">
                <a:solidFill>
                  <a:srgbClr val="0000FF"/>
                </a:solidFill>
                <a:latin typeface="黑体" panose="02010609060101010101" pitchFamily="2" charset="-122"/>
                <a:ea typeface="黑体" panose="02010609060101010101" pitchFamily="2" charset="-122"/>
              </a:rPr>
              <a:t>来提高并行主存系</a:t>
            </a:r>
          </a:p>
          <a:p>
            <a:pPr eaLnBrk="1" hangingPunct="1">
              <a:buNone/>
            </a:pPr>
            <a:r>
              <a:rPr lang="zh-CN" altLang="en-US" sz="2800" b="1" dirty="0">
                <a:solidFill>
                  <a:srgbClr val="0000FF"/>
                </a:solidFill>
                <a:latin typeface="黑体" panose="02010609060101010101" pitchFamily="2" charset="-122"/>
                <a:ea typeface="黑体" panose="02010609060101010101" pitchFamily="2" charset="-122"/>
              </a:rPr>
              <a:t>统的频宽是有限的，而且性价比还会随</a:t>
            </a:r>
            <a:r>
              <a:rPr lang="en-US" altLang="zh-CN" sz="2800" b="1" dirty="0">
                <a:solidFill>
                  <a:srgbClr val="0000FF"/>
                </a:solidFill>
                <a:latin typeface="黑体" panose="02010609060101010101" pitchFamily="2" charset="-122"/>
                <a:ea typeface="黑体" panose="02010609060101010101" pitchFamily="2" charset="-122"/>
              </a:rPr>
              <a:t>m</a:t>
            </a:r>
            <a:r>
              <a:rPr lang="zh-CN" altLang="en-US" sz="2800" b="1" dirty="0">
                <a:solidFill>
                  <a:srgbClr val="0000FF"/>
                </a:solidFill>
                <a:latin typeface="黑体" panose="02010609060101010101" pitchFamily="2" charset="-122"/>
                <a:ea typeface="黑体" panose="02010609060101010101" pitchFamily="2" charset="-122"/>
              </a:rPr>
              <a:t>的增大</a:t>
            </a:r>
          </a:p>
          <a:p>
            <a:pPr eaLnBrk="1" hangingPunct="1">
              <a:buNone/>
            </a:pPr>
            <a:r>
              <a:rPr lang="zh-CN" altLang="en-US" sz="2800" b="1" dirty="0">
                <a:solidFill>
                  <a:srgbClr val="0000FF"/>
                </a:solidFill>
                <a:latin typeface="黑体" panose="02010609060101010101" pitchFamily="2" charset="-122"/>
                <a:ea typeface="黑体" panose="02010609060101010101" pitchFamily="2" charset="-122"/>
              </a:rPr>
              <a:t>而下降</a:t>
            </a:r>
            <a:r>
              <a:rPr lang="zh-CN" altLang="en-US" sz="2800" b="1" dirty="0">
                <a:latin typeface="黑体" panose="02010609060101010101" pitchFamily="2" charset="-122"/>
                <a:ea typeface="黑体" panose="02010609060101010101" pitchFamily="2" charset="-122"/>
              </a:rPr>
              <a:t>。如果采用并行主存系统仍不能满足速度</a:t>
            </a:r>
          </a:p>
          <a:p>
            <a:pPr eaLnBrk="1" hangingPunct="1">
              <a:buNone/>
            </a:pPr>
            <a:r>
              <a:rPr lang="zh-CN" altLang="en-US" sz="2800" b="1" dirty="0">
                <a:latin typeface="黑体" panose="02010609060101010101" pitchFamily="2" charset="-122"/>
                <a:ea typeface="黑体" panose="02010609060101010101" pitchFamily="2" charset="-122"/>
              </a:rPr>
              <a:t>上的要求，就必须从系统结构上改进，采用存储</a:t>
            </a:r>
          </a:p>
          <a:p>
            <a:pPr eaLnBrk="1" hangingPunct="1">
              <a:buNone/>
            </a:pPr>
            <a:r>
              <a:rPr lang="zh-CN" altLang="en-US" sz="2800" b="1" dirty="0">
                <a:latin typeface="黑体" panose="02010609060101010101" pitchFamily="2" charset="-122"/>
                <a:ea typeface="黑体" panose="02010609060101010101" pitchFamily="2" charset="-122"/>
              </a:rPr>
              <a:t>体系。</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1571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29699" name="文本占位符 115714"/>
          <p:cNvSpPr>
            <a:spLocks noGrp="1"/>
          </p:cNvSpPr>
          <p:nvPr>
            <p:ph idx="1"/>
          </p:nvPr>
        </p:nvSpPr>
        <p:spPr>
          <a:xfrm>
            <a:off x="395288" y="1052513"/>
            <a:ext cx="8064500" cy="4392612"/>
          </a:xfrm>
        </p:spPr>
        <p:txBody>
          <a:bodyPr vert="horz" wrap="square" lIns="91440" tIns="45720" rIns="91440" bIns="45720" anchor="t"/>
          <a:lstStyle/>
          <a:p>
            <a:pPr marL="0" indent="0" eaLnBrk="1" hangingPunct="1">
              <a:lnSpc>
                <a:spcPct val="120000"/>
              </a:lnSpc>
              <a:spcBef>
                <a:spcPct val="0"/>
              </a:spcBef>
              <a:buNone/>
            </a:pPr>
            <a:r>
              <a:rPr lang="zh-CN" altLang="en-US" sz="2800" b="1" dirty="0">
                <a:solidFill>
                  <a:srgbClr val="0000FF"/>
                </a:solidFill>
                <a:latin typeface="黑体" panose="02010609060101010101" pitchFamily="2" charset="-122"/>
                <a:ea typeface="黑体" panose="02010609060101010101" pitchFamily="2" charset="-122"/>
              </a:rPr>
              <a:t>中断</a:t>
            </a: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CPU</a:t>
            </a:r>
            <a:r>
              <a:rPr lang="zh-CN" altLang="en-US" sz="2800" b="1" dirty="0">
                <a:latin typeface="黑体" panose="02010609060101010101" pitchFamily="2" charset="-122"/>
                <a:ea typeface="黑体" panose="02010609060101010101" pitchFamily="2" charset="-122"/>
              </a:rPr>
              <a:t>中止正在执行的程序，转而处理随机提出的请求，待处理完后，再回到原先被打断的程序继续恢复执行的过程。</a:t>
            </a:r>
          </a:p>
          <a:p>
            <a:pPr marL="0" indent="0" eaLnBrk="1" hangingPunct="1">
              <a:lnSpc>
                <a:spcPct val="120000"/>
              </a:lnSpc>
              <a:spcBef>
                <a:spcPct val="0"/>
              </a:spcBef>
              <a:buNone/>
            </a:pPr>
            <a:r>
              <a:rPr lang="zh-CN" altLang="en-US" sz="2800" b="1" dirty="0">
                <a:solidFill>
                  <a:srgbClr val="0000FF"/>
                </a:solidFill>
                <a:latin typeface="黑体" panose="02010609060101010101" pitchFamily="2" charset="-122"/>
                <a:ea typeface="黑体" panose="02010609060101010101" pitchFamily="2" charset="-122"/>
              </a:rPr>
              <a:t>中断系统</a:t>
            </a:r>
            <a:r>
              <a:rPr lang="zh-CN" altLang="en-US" sz="2800" b="1" dirty="0" smtClean="0">
                <a:latin typeface="黑体" panose="02010609060101010101" pitchFamily="2" charset="-122"/>
                <a:ea typeface="黑体" panose="02010609060101010101" pitchFamily="2" charset="-122"/>
              </a:rPr>
              <a:t>：响应和</a:t>
            </a:r>
            <a:r>
              <a:rPr lang="zh-CN" altLang="en-US" sz="2800" b="1" dirty="0">
                <a:latin typeface="黑体" panose="02010609060101010101" pitchFamily="2" charset="-122"/>
                <a:ea typeface="黑体" panose="02010609060101010101" pitchFamily="2" charset="-122"/>
              </a:rPr>
              <a:t>处理各种中断的软、硬件总体。</a:t>
            </a:r>
            <a:endParaRPr lang="en-US" altLang="zh-CN" sz="2800" b="1" dirty="0">
              <a:latin typeface="黑体" panose="02010609060101010101" pitchFamily="2" charset="-122"/>
              <a:ea typeface="黑体" panose="02010609060101010101" pitchFamily="2" charset="-122"/>
            </a:endParaRP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中断系统不只是</a:t>
            </a:r>
            <a:r>
              <a:rPr lang="en-US" altLang="zh-CN" sz="2800" b="1" dirty="0">
                <a:latin typeface="黑体" panose="02010609060101010101" pitchFamily="2" charset="-122"/>
                <a:ea typeface="黑体" panose="02010609060101010101" pitchFamily="2" charset="-122"/>
              </a:rPr>
              <a:t>I/O</a:t>
            </a:r>
            <a:r>
              <a:rPr lang="zh-CN" altLang="en-US" sz="2800" b="1" dirty="0">
                <a:latin typeface="黑体" panose="02010609060101010101" pitchFamily="2" charset="-122"/>
                <a:ea typeface="黑体" panose="02010609060101010101" pitchFamily="2" charset="-122"/>
              </a:rPr>
              <a:t>系统，也是整个计算机系统必不可少的重要组成部分。它对</a:t>
            </a:r>
            <a:r>
              <a:rPr lang="en-US" altLang="zh-CN" sz="2800" b="1" dirty="0">
                <a:latin typeface="黑体" panose="02010609060101010101" pitchFamily="2" charset="-122"/>
                <a:ea typeface="黑体" panose="02010609060101010101" pitchFamily="2" charset="-122"/>
              </a:rPr>
              <a:t>I/O</a:t>
            </a:r>
            <a:r>
              <a:rPr lang="zh-CN" altLang="en-US" sz="2800" b="1" dirty="0">
                <a:latin typeface="黑体" panose="02010609060101010101" pitchFamily="2" charset="-122"/>
                <a:ea typeface="黑体" panose="02010609060101010101" pitchFamily="2" charset="-122"/>
              </a:rPr>
              <a:t>处理、多道程序和分时处理、实时处理、人机联系、事故处理、程序的监视和跟踪、目态程序和</a:t>
            </a:r>
            <a:r>
              <a:rPr lang="en-US" altLang="zh-CN" sz="2800" b="1" dirty="0">
                <a:latin typeface="黑体" panose="02010609060101010101" pitchFamily="2" charset="-122"/>
                <a:ea typeface="黑体" panose="02010609060101010101" pitchFamily="2" charset="-122"/>
              </a:rPr>
              <a:t>OS</a:t>
            </a:r>
            <a:r>
              <a:rPr lang="zh-CN" altLang="en-US" sz="2800" b="1" dirty="0">
                <a:latin typeface="黑体" panose="02010609060101010101" pitchFamily="2" charset="-122"/>
                <a:ea typeface="黑体" panose="02010609060101010101" pitchFamily="2" charset="-122"/>
              </a:rPr>
              <a:t>的联系以及多处理系统中各机的联系等方面都起着重要的作用。</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3619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30723" name="文本占位符 136194"/>
          <p:cNvSpPr>
            <a:spLocks noGrp="1"/>
          </p:cNvSpPr>
          <p:nvPr>
            <p:ph idx="1"/>
          </p:nvPr>
        </p:nvSpPr>
        <p:spPr>
          <a:xfrm>
            <a:off x="395288" y="1052513"/>
            <a:ext cx="7777162" cy="4895850"/>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基本概念</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solidFill>
                  <a:srgbClr val="0000FF"/>
                </a:solidFill>
                <a:latin typeface="黑体" panose="02010609060101010101" pitchFamily="2" charset="-122"/>
                <a:ea typeface="黑体" panose="02010609060101010101" pitchFamily="2" charset="-122"/>
              </a:rPr>
              <a:t>中断源</a:t>
            </a:r>
            <a:r>
              <a:rPr lang="en-US" altLang="zh-CN" sz="2800" b="1"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引起中断的各种事件。</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37217"/>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31747" name="文本占位符 137218"/>
          <p:cNvSpPr>
            <a:spLocks noGrp="1"/>
          </p:cNvSpPr>
          <p:nvPr>
            <p:ph idx="1"/>
          </p:nvPr>
        </p:nvSpPr>
        <p:spPr>
          <a:xfrm>
            <a:off x="395288" y="981075"/>
            <a:ext cx="7777162" cy="4895850"/>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基本概念</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2)</a:t>
            </a:r>
            <a:r>
              <a:rPr lang="zh-CN" altLang="en-US" sz="2800" b="1" dirty="0">
                <a:solidFill>
                  <a:srgbClr val="0000FF"/>
                </a:solidFill>
                <a:latin typeface="黑体" panose="02010609060101010101" pitchFamily="2" charset="-122"/>
                <a:ea typeface="黑体" panose="02010609060101010101" pitchFamily="2" charset="-122"/>
              </a:rPr>
              <a:t>中断请求</a:t>
            </a:r>
            <a:r>
              <a:rPr lang="en-US" altLang="zh-CN" sz="2800" b="1"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中断源向中断系统发出请求中断的</a:t>
            </a:r>
            <a:r>
              <a:rPr lang="zh-CN" altLang="en-US" sz="2800" dirty="0">
                <a:ea typeface="黑体" panose="02010609060101010101" pitchFamily="2" charset="-122"/>
              </a:rPr>
              <a:t>申请。同时可以有多个中断请求，这时中断系统要根据中断响应优先次序对优先级高的中断请求予以相应。</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38241"/>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32771" name="文本占位符 138242"/>
          <p:cNvSpPr>
            <a:spLocks noGrp="1"/>
          </p:cNvSpPr>
          <p:nvPr>
            <p:ph idx="1"/>
          </p:nvPr>
        </p:nvSpPr>
        <p:spPr>
          <a:xfrm>
            <a:off x="395288" y="981075"/>
            <a:ext cx="7777162" cy="4895850"/>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基本概念</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solidFill>
                  <a:srgbClr val="0000FF"/>
                </a:solidFill>
                <a:latin typeface="黑体" panose="02010609060101010101" pitchFamily="2" charset="-122"/>
                <a:ea typeface="黑体" panose="02010609060101010101" pitchFamily="2" charset="-122"/>
              </a:rPr>
              <a:t>中断响应</a:t>
            </a:r>
            <a:r>
              <a:rPr lang="en-US" altLang="zh-CN" sz="2800" b="1"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就是允许其中断</a:t>
            </a:r>
            <a:r>
              <a:rPr lang="en-US" altLang="zh-CN" sz="2800" dirty="0">
                <a:latin typeface="黑体" panose="02010609060101010101" pitchFamily="2" charset="-122"/>
                <a:ea typeface="黑体" panose="02010609060101010101" pitchFamily="2" charset="-122"/>
              </a:rPr>
              <a:t>CPU</a:t>
            </a:r>
            <a:r>
              <a:rPr lang="zh-CN" altLang="en-US" sz="2800" dirty="0">
                <a:latin typeface="黑体" panose="02010609060101010101" pitchFamily="2" charset="-122"/>
                <a:ea typeface="黑体" panose="02010609060101010101" pitchFamily="2" charset="-122"/>
              </a:rPr>
              <a:t>现行程序的运行而转去对该请求进行预处理，包括保存断点现场，调出相应中断处理程序，准备运行。也可以屏蔽这一请求使其暂时得不到响应。</a:t>
            </a:r>
            <a:r>
              <a:rPr lang="zh-CN" altLang="en-US" sz="2800" b="1" dirty="0">
                <a:latin typeface="黑体" panose="02010609060101010101" pitchFamily="2" charset="-122"/>
                <a:ea typeface="黑体" panose="02010609060101010101" pitchFamily="2" charset="-122"/>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39265"/>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33795" name="文本占位符 139266"/>
          <p:cNvSpPr>
            <a:spLocks noGrp="1"/>
          </p:cNvSpPr>
          <p:nvPr>
            <p:ph idx="1"/>
          </p:nvPr>
        </p:nvSpPr>
        <p:spPr>
          <a:xfrm>
            <a:off x="395288" y="981075"/>
            <a:ext cx="7777162" cy="4895850"/>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入口设置</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1)</a:t>
            </a:r>
            <a:r>
              <a:rPr lang="zh-CN" altLang="en-US" sz="2800" dirty="0">
                <a:latin typeface="黑体" panose="02010609060101010101" pitchFamily="2" charset="-122"/>
                <a:ea typeface="黑体" panose="02010609060101010101" pitchFamily="2" charset="-122"/>
              </a:rPr>
              <a:t>当中断源较少时，通过中断系统硬件对每个中断源直接形成相应的中断处理程序入口，进入相应的中断处理程序。</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2)</a:t>
            </a:r>
            <a:r>
              <a:rPr lang="zh-CN" altLang="en-US" sz="2800" dirty="0">
                <a:latin typeface="黑体" panose="02010609060101010101" pitchFamily="2" charset="-122"/>
                <a:ea typeface="黑体" panose="02010609060101010101" pitchFamily="2" charset="-122"/>
              </a:rPr>
              <a:t>当中断源较多时，先将它们按性质分类，对每一类给定一个中断处理程序入口，再由软件转入相应的中断源进行处理。</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91137"/>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5123" name="文本占位符 91138"/>
          <p:cNvSpPr>
            <a:spLocks noGrp="1"/>
          </p:cNvSpPr>
          <p:nvPr>
            <p:ph idx="1"/>
          </p:nvPr>
        </p:nvSpPr>
        <p:spPr>
          <a:xfrm>
            <a:off x="395288" y="1052513"/>
            <a:ext cx="8208962" cy="4608512"/>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3.1.1</a:t>
            </a:r>
            <a:r>
              <a:rPr lang="zh-CN" altLang="en-US" sz="2800" b="1" dirty="0">
                <a:latin typeface="黑体" panose="02010609060101010101" pitchFamily="2" charset="-122"/>
                <a:ea typeface="黑体" panose="02010609060101010101" pitchFamily="2" charset="-122"/>
              </a:rPr>
              <a:t>存储系统的基本要求</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存储器的性能要求</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1)</a:t>
            </a:r>
            <a:r>
              <a:rPr lang="zh-CN" altLang="en-US" sz="2800" b="1" dirty="0">
                <a:solidFill>
                  <a:srgbClr val="0000FF"/>
                </a:solidFill>
                <a:latin typeface="黑体" panose="02010609060101010101" pitchFamily="2" charset="-122"/>
                <a:ea typeface="黑体" panose="02010609060101010101" pitchFamily="2" charset="-122"/>
              </a:rPr>
              <a:t>容量</a:t>
            </a:r>
          </a:p>
          <a:p>
            <a:pPr marL="0" indent="0" eaLnBrk="1" hangingPunct="1">
              <a:buNone/>
            </a:pPr>
            <a:r>
              <a:rPr lang="zh-CN" altLang="en-US" b="1" dirty="0">
                <a:latin typeface="黑体" panose="02010609060101010101" pitchFamily="2" charset="-122"/>
                <a:ea typeface="黑体" panose="02010609060101010101" pitchFamily="2" charset="-122"/>
              </a:rPr>
              <a:t>  </a:t>
            </a:r>
            <a:r>
              <a:rPr lang="en-US" altLang="zh-CN" b="1" dirty="0">
                <a:latin typeface="黑体" panose="02010609060101010101" pitchFamily="2" charset="-122"/>
                <a:ea typeface="黑体" panose="02010609060101010101" pitchFamily="2" charset="-122"/>
              </a:rPr>
              <a:t>S</a:t>
            </a:r>
            <a:r>
              <a:rPr lang="en-US" altLang="zh-CN" b="1" baseline="-25000" dirty="0">
                <a:latin typeface="黑体" panose="02010609060101010101" pitchFamily="2" charset="-122"/>
                <a:ea typeface="黑体" panose="02010609060101010101" pitchFamily="2" charset="-122"/>
              </a:rPr>
              <a:t>M</a:t>
            </a:r>
            <a:r>
              <a:rPr lang="en-US" altLang="zh-CN" b="1" dirty="0">
                <a:latin typeface="黑体" panose="02010609060101010101" pitchFamily="2" charset="-122"/>
                <a:ea typeface="黑体" panose="02010609060101010101" pitchFamily="2" charset="-122"/>
              </a:rPr>
              <a:t>=W · l · m</a:t>
            </a:r>
          </a:p>
          <a:p>
            <a:pPr marL="0" indent="0" eaLnBrk="1" hangingPunct="1">
              <a:buNone/>
            </a:pPr>
            <a:r>
              <a:rPr lang="en-US" altLang="zh-CN" b="1" dirty="0"/>
              <a:t>    </a:t>
            </a:r>
            <a:r>
              <a:rPr lang="en-US" altLang="zh-CN" b="1" dirty="0">
                <a:latin typeface="黑体" panose="02010609060101010101" pitchFamily="2" charset="-122"/>
                <a:ea typeface="黑体" panose="02010609060101010101" pitchFamily="2" charset="-122"/>
              </a:rPr>
              <a:t>W</a:t>
            </a:r>
            <a:r>
              <a:rPr lang="zh-CN" altLang="en-US" b="1" dirty="0">
                <a:latin typeface="黑体" panose="02010609060101010101" pitchFamily="2" charset="-122"/>
                <a:ea typeface="黑体" panose="02010609060101010101" pitchFamily="2" charset="-122"/>
              </a:rPr>
              <a:t>：存储体的字长，单位为</a:t>
            </a:r>
            <a:r>
              <a:rPr lang="en-US" altLang="zh-CN" b="1" dirty="0">
                <a:latin typeface="黑体" panose="02010609060101010101" pitchFamily="2" charset="-122"/>
                <a:ea typeface="黑体" panose="02010609060101010101" pitchFamily="2" charset="-122"/>
              </a:rPr>
              <a:t>bit</a:t>
            </a:r>
            <a:r>
              <a:rPr lang="zh-CN" altLang="en-US" b="1" dirty="0">
                <a:latin typeface="黑体" panose="02010609060101010101" pitchFamily="2" charset="-122"/>
                <a:ea typeface="黑体" panose="02010609060101010101" pitchFamily="2" charset="-122"/>
              </a:rPr>
              <a:t>或</a:t>
            </a:r>
            <a:r>
              <a:rPr lang="en-US" altLang="zh-CN" b="1" dirty="0">
                <a:latin typeface="黑体" panose="02010609060101010101" pitchFamily="2" charset="-122"/>
                <a:ea typeface="黑体" panose="02010609060101010101" pitchFamily="2" charset="-122"/>
              </a:rPr>
              <a:t>Byte</a:t>
            </a:r>
            <a:r>
              <a:rPr lang="zh-CN" altLang="en-US" b="1" dirty="0">
                <a:latin typeface="黑体" panose="02010609060101010101" pitchFamily="2" charset="-122"/>
                <a:ea typeface="黑体" panose="02010609060101010101" pitchFamily="2" charset="-122"/>
              </a:rPr>
              <a:t>。</a:t>
            </a:r>
          </a:p>
          <a:p>
            <a:pPr marL="0" indent="0" eaLnBrk="1" hangingPunct="1">
              <a:buNone/>
            </a:pPr>
            <a:r>
              <a:rPr lang="zh-CN" altLang="en-US" b="1" dirty="0">
                <a:latin typeface="黑体" panose="02010609060101010101" pitchFamily="2" charset="-122"/>
                <a:ea typeface="黑体" panose="02010609060101010101" pitchFamily="2" charset="-122"/>
              </a:rPr>
              <a:t>  </a:t>
            </a:r>
            <a:r>
              <a:rPr lang="en-US" altLang="zh-CN" b="1" dirty="0">
                <a:latin typeface="黑体" panose="02010609060101010101" pitchFamily="2" charset="-122"/>
                <a:ea typeface="黑体" panose="02010609060101010101" pitchFamily="2" charset="-122"/>
              </a:rPr>
              <a:t>l</a:t>
            </a:r>
            <a:r>
              <a:rPr lang="zh-CN" altLang="en-US" b="1" dirty="0">
                <a:latin typeface="黑体" panose="02010609060101010101" pitchFamily="2" charset="-122"/>
                <a:ea typeface="黑体" panose="02010609060101010101" pitchFamily="2" charset="-122"/>
              </a:rPr>
              <a:t>：每个存储体的字数。</a:t>
            </a:r>
          </a:p>
          <a:p>
            <a:pPr marL="0" indent="0" eaLnBrk="1" hangingPunct="1">
              <a:buNone/>
            </a:pPr>
            <a:r>
              <a:rPr lang="zh-CN" altLang="en-US" b="1" dirty="0"/>
              <a:t>    </a:t>
            </a:r>
            <a:r>
              <a:rPr lang="en-US" altLang="zh-CN" b="1" dirty="0">
                <a:latin typeface="黑体" panose="02010609060101010101" pitchFamily="2" charset="-122"/>
                <a:ea typeface="黑体" panose="02010609060101010101" pitchFamily="2" charset="-122"/>
              </a:rPr>
              <a:t>m</a:t>
            </a:r>
            <a:r>
              <a:rPr lang="zh-CN" altLang="en-US" b="1" dirty="0">
                <a:latin typeface="黑体" panose="02010609060101010101" pitchFamily="2" charset="-122"/>
                <a:ea typeface="黑体" panose="02010609060101010101" pitchFamily="2" charset="-122"/>
              </a:rPr>
              <a:t>：并行工作的存储体的个数</a:t>
            </a:r>
            <a:r>
              <a:rPr lang="zh-CN" altLang="en-US" b="1" dirty="0"/>
              <a:t>。</a:t>
            </a:r>
          </a:p>
          <a:p>
            <a:pPr marL="0" indent="0" eaLnBrk="1" hangingPunct="1">
              <a:buNone/>
            </a:pPr>
            <a:endParaRPr lang="zh-CN" altLang="en-US" sz="2800" b="1" dirty="0">
              <a:latin typeface="黑体" panose="02010609060101010101" pitchFamily="2" charset="-122"/>
              <a:ea typeface="黑体" panose="0201060906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40289"/>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34819" name="文本占位符 140290"/>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中断分类</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如</a:t>
            </a:r>
            <a:r>
              <a:rPr lang="en-US" altLang="zh-CN" sz="2800" b="1" dirty="0">
                <a:latin typeface="黑体" panose="02010609060101010101" pitchFamily="2" charset="-122"/>
                <a:ea typeface="黑体" panose="02010609060101010101" pitchFamily="2" charset="-122"/>
              </a:rPr>
              <a:t>IBM370</a:t>
            </a:r>
            <a:r>
              <a:rPr lang="zh-CN" altLang="en-US" sz="2800" b="1" dirty="0">
                <a:latin typeface="黑体" panose="02010609060101010101" pitchFamily="2" charset="-122"/>
                <a:ea typeface="黑体" panose="02010609060101010101" pitchFamily="2" charset="-122"/>
              </a:rPr>
              <a:t>把中断分为以下六类：</a:t>
            </a:r>
          </a:p>
          <a:p>
            <a:pPr marL="0" indent="0" eaLnBrk="1" hangingPunct="1">
              <a:lnSpc>
                <a:spcPct val="90000"/>
              </a:lnSpc>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机器校验中断    </a:t>
            </a:r>
          </a:p>
          <a:p>
            <a:pPr marL="0" indent="0" eaLnBrk="1" hangingPunct="1">
              <a:lnSpc>
                <a:spcPct val="90000"/>
              </a:lnSpc>
              <a:buNone/>
            </a:pP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管理程序调用（访管）中断  </a:t>
            </a:r>
          </a:p>
          <a:p>
            <a:pPr marL="0" indent="0" eaLnBrk="1" hangingPunct="1">
              <a:lnSpc>
                <a:spcPct val="90000"/>
              </a:lnSpc>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程序性中断  </a:t>
            </a:r>
          </a:p>
          <a:p>
            <a:pPr marL="0" indent="0" eaLnBrk="1" hangingPunct="1">
              <a:lnSpc>
                <a:spcPct val="90000"/>
              </a:lnSpc>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外部中断</a:t>
            </a:r>
          </a:p>
          <a:p>
            <a:pPr marL="0" indent="0" eaLnBrk="1" hangingPunct="1">
              <a:lnSpc>
                <a:spcPct val="90000"/>
              </a:lnSpc>
              <a:buNone/>
            </a:pPr>
            <a:r>
              <a:rPr lang="en-US" altLang="zh-CN" sz="2800" b="1" dirty="0">
                <a:latin typeface="黑体" panose="02010609060101010101" pitchFamily="2" charset="-122"/>
                <a:ea typeface="黑体" panose="02010609060101010101" pitchFamily="2" charset="-122"/>
              </a:rPr>
              <a:t>5)I/O</a:t>
            </a:r>
            <a:r>
              <a:rPr lang="zh-CN" altLang="en-US" sz="2800" b="1" dirty="0">
                <a:latin typeface="黑体" panose="02010609060101010101" pitchFamily="2" charset="-122"/>
                <a:ea typeface="黑体" panose="02010609060101010101" pitchFamily="2" charset="-122"/>
              </a:rPr>
              <a:t>中断</a:t>
            </a:r>
          </a:p>
          <a:p>
            <a:pPr marL="0" indent="0" eaLnBrk="1" hangingPunct="1">
              <a:lnSpc>
                <a:spcPct val="90000"/>
              </a:lnSpc>
              <a:buNone/>
            </a:pPr>
            <a:r>
              <a:rPr lang="en-US" altLang="zh-CN" sz="2800" b="1" dirty="0">
                <a:latin typeface="黑体" panose="02010609060101010101" pitchFamily="2" charset="-122"/>
                <a:ea typeface="黑体" panose="02010609060101010101" pitchFamily="2" charset="-122"/>
              </a:rPr>
              <a:t>6)</a:t>
            </a:r>
            <a:r>
              <a:rPr lang="zh-CN" altLang="en-US" sz="2800" b="1" dirty="0">
                <a:latin typeface="黑体" panose="02010609060101010101" pitchFamily="2" charset="-122"/>
                <a:ea typeface="黑体" panose="02010609060101010101" pitchFamily="2" charset="-122"/>
              </a:rPr>
              <a:t>重新启动中断</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4131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35843" name="文本占位符 141314"/>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中断分类</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如</a:t>
            </a:r>
            <a:r>
              <a:rPr lang="en-US" altLang="zh-CN" sz="2800" b="1" dirty="0">
                <a:latin typeface="黑体" panose="02010609060101010101" pitchFamily="2" charset="-122"/>
                <a:ea typeface="黑体" panose="02010609060101010101" pitchFamily="2" charset="-122"/>
              </a:rPr>
              <a:t>IBM370</a:t>
            </a:r>
            <a:r>
              <a:rPr lang="zh-CN" altLang="en-US" sz="2800" b="1" dirty="0">
                <a:latin typeface="黑体" panose="02010609060101010101" pitchFamily="2" charset="-122"/>
                <a:ea typeface="黑体" panose="02010609060101010101" pitchFamily="2" charset="-122"/>
              </a:rPr>
              <a:t>把中断分为以下六类：</a:t>
            </a:r>
          </a:p>
          <a:p>
            <a:pPr marL="0" indent="0" eaLnBrk="1" hangingPunct="1">
              <a:lnSpc>
                <a:spcPct val="90000"/>
              </a:lnSpc>
              <a:buNone/>
            </a:pPr>
            <a:r>
              <a:rPr lang="en-US" altLang="zh-CN" sz="2800" b="1" dirty="0">
                <a:latin typeface="黑体" panose="02010609060101010101" pitchFamily="2" charset="-122"/>
                <a:ea typeface="黑体" panose="02010609060101010101" pitchFamily="2" charset="-122"/>
              </a:rPr>
              <a:t>1)</a:t>
            </a:r>
            <a:r>
              <a:rPr lang="zh-CN" altLang="en-US" sz="2800" b="1" dirty="0">
                <a:solidFill>
                  <a:srgbClr val="0000FF"/>
                </a:solidFill>
                <a:latin typeface="黑体" panose="02010609060101010101" pitchFamily="2" charset="-122"/>
                <a:ea typeface="黑体" panose="02010609060101010101" pitchFamily="2" charset="-122"/>
              </a:rPr>
              <a:t>机器校验中断</a:t>
            </a:r>
          </a:p>
          <a:p>
            <a:pPr marL="0" indent="0" eaLnBrk="1" hangingPunct="1">
              <a:lnSpc>
                <a:spcPct val="90000"/>
              </a:lnSpc>
              <a:buNone/>
            </a:pPr>
            <a:r>
              <a:rPr lang="zh-CN" altLang="en-US" sz="2800" dirty="0">
                <a:latin typeface="华文新魏" panose="02010800040101010101" pitchFamily="2" charset="-122"/>
                <a:ea typeface="华文新魏" panose="02010800040101010101" pitchFamily="2" charset="-122"/>
              </a:rPr>
              <a:t>告诉程序发生了</a:t>
            </a:r>
            <a:r>
              <a:rPr lang="zh-CN" altLang="en-US" sz="2800" dirty="0">
                <a:solidFill>
                  <a:srgbClr val="0000FF"/>
                </a:solidFill>
                <a:latin typeface="华文新魏" panose="02010800040101010101" pitchFamily="2" charset="-122"/>
                <a:ea typeface="华文新魏" panose="02010800040101010101" pitchFamily="2" charset="-122"/>
              </a:rPr>
              <a:t>设备故障</a:t>
            </a:r>
            <a:r>
              <a:rPr lang="zh-CN" altLang="en-US" sz="2800" dirty="0">
                <a:latin typeface="华文新魏" panose="02010800040101010101" pitchFamily="2" charset="-122"/>
                <a:ea typeface="华文新魏" panose="02010800040101010101" pitchFamily="2" charset="-122"/>
              </a:rPr>
              <a:t>。可用</a:t>
            </a:r>
            <a:r>
              <a:rPr lang="en-US" altLang="zh-CN" sz="2800" dirty="0">
                <a:latin typeface="华文新魏" panose="02010800040101010101" pitchFamily="2" charset="-122"/>
                <a:ea typeface="华文新魏" panose="02010800040101010101" pitchFamily="2" charset="-122"/>
              </a:rPr>
              <a:t>64</a:t>
            </a:r>
            <a:r>
              <a:rPr lang="zh-CN" altLang="en-US" sz="2800" dirty="0">
                <a:latin typeface="华文新魏" panose="02010800040101010101" pitchFamily="2" charset="-122"/>
                <a:ea typeface="华文新魏" panose="02010800040101010101" pitchFamily="2" charset="-122"/>
              </a:rPr>
              <a:t>位机器校验中断码指明故障原因和严重性，更为详细的中断原因和故障位置可由机器校验保存区内容提供。包含</a:t>
            </a:r>
            <a:r>
              <a:rPr lang="zh-CN" altLang="en-US" sz="2800" dirty="0">
                <a:solidFill>
                  <a:srgbClr val="0000FF"/>
                </a:solidFill>
                <a:latin typeface="华文新魏" panose="02010800040101010101" pitchFamily="2" charset="-122"/>
                <a:ea typeface="华文新魏" panose="02010800040101010101" pitchFamily="2" charset="-122"/>
              </a:rPr>
              <a:t>电源故障</a:t>
            </a:r>
            <a:r>
              <a:rPr lang="zh-CN" altLang="en-US" sz="2800" dirty="0">
                <a:latin typeface="华文新魏" panose="02010800040101010101" pitchFamily="2" charset="-122"/>
                <a:ea typeface="华文新魏" panose="02010800040101010101" pitchFamily="2" charset="-122"/>
              </a:rPr>
              <a:t>、</a:t>
            </a:r>
            <a:r>
              <a:rPr lang="zh-CN" altLang="en-US" sz="2800" dirty="0">
                <a:solidFill>
                  <a:srgbClr val="0000FF"/>
                </a:solidFill>
                <a:latin typeface="华文新魏" panose="02010800040101010101" pitchFamily="2" charset="-122"/>
                <a:ea typeface="华文新魏" panose="02010800040101010101" pitchFamily="2" charset="-122"/>
              </a:rPr>
              <a:t>运算电路误动作</a:t>
            </a:r>
            <a:r>
              <a:rPr lang="zh-CN" altLang="en-US" sz="2800" dirty="0">
                <a:latin typeface="华文新魏" panose="02010800040101010101" pitchFamily="2" charset="-122"/>
                <a:ea typeface="华文新魏" panose="02010800040101010101" pitchFamily="2" charset="-122"/>
              </a:rPr>
              <a:t>、</a:t>
            </a:r>
            <a:r>
              <a:rPr lang="zh-CN" altLang="en-US" sz="2800" dirty="0">
                <a:solidFill>
                  <a:srgbClr val="0000FF"/>
                </a:solidFill>
                <a:latin typeface="华文新魏" panose="02010800040101010101" pitchFamily="2" charset="-122"/>
                <a:ea typeface="华文新魏" panose="02010800040101010101" pitchFamily="2" charset="-122"/>
              </a:rPr>
              <a:t>主存出错</a:t>
            </a:r>
            <a:r>
              <a:rPr lang="zh-CN" altLang="en-US" sz="2800" dirty="0">
                <a:latin typeface="华文新魏" panose="02010800040101010101" pitchFamily="2" charset="-122"/>
                <a:ea typeface="华文新魏" panose="02010800040101010101" pitchFamily="2" charset="-122"/>
              </a:rPr>
              <a:t>、</a:t>
            </a:r>
            <a:r>
              <a:rPr lang="zh-CN" altLang="en-US" sz="2800" dirty="0">
                <a:solidFill>
                  <a:srgbClr val="0000FF"/>
                </a:solidFill>
                <a:latin typeface="华文新魏" panose="02010800040101010101" pitchFamily="2" charset="-122"/>
                <a:ea typeface="华文新魏" panose="02010800040101010101" pitchFamily="2" charset="-122"/>
              </a:rPr>
              <a:t>通道动作故障</a:t>
            </a:r>
            <a:r>
              <a:rPr lang="zh-CN" altLang="en-US" sz="2800" dirty="0">
                <a:latin typeface="华文新魏" panose="02010800040101010101" pitchFamily="2" charset="-122"/>
                <a:ea typeface="华文新魏" panose="02010800040101010101" pitchFamily="2" charset="-122"/>
              </a:rPr>
              <a:t>、</a:t>
            </a:r>
            <a:r>
              <a:rPr lang="zh-CN" altLang="en-US" sz="2800" dirty="0">
                <a:solidFill>
                  <a:srgbClr val="0000FF"/>
                </a:solidFill>
                <a:latin typeface="华文新魏" panose="02010800040101010101" pitchFamily="2" charset="-122"/>
                <a:ea typeface="华文新魏" panose="02010800040101010101" pitchFamily="2" charset="-122"/>
              </a:rPr>
              <a:t>处理器</a:t>
            </a:r>
            <a:r>
              <a:rPr lang="zh-CN" altLang="en-US" sz="2800" dirty="0">
                <a:latin typeface="华文新魏" panose="02010800040101010101" pitchFamily="2" charset="-122"/>
                <a:ea typeface="华文新魏" panose="02010800040101010101" pitchFamily="2" charset="-122"/>
              </a:rPr>
              <a:t>各种硬件故障等。</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45409"/>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36867" name="文本占位符 145410"/>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中断分类</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如</a:t>
            </a:r>
            <a:r>
              <a:rPr lang="en-US" altLang="zh-CN" sz="2800" b="1" dirty="0">
                <a:latin typeface="黑体" panose="02010609060101010101" pitchFamily="2" charset="-122"/>
                <a:ea typeface="黑体" panose="02010609060101010101" pitchFamily="2" charset="-122"/>
              </a:rPr>
              <a:t>IBM370</a:t>
            </a:r>
            <a:r>
              <a:rPr lang="zh-CN" altLang="en-US" sz="2800" b="1" dirty="0">
                <a:latin typeface="黑体" panose="02010609060101010101" pitchFamily="2" charset="-122"/>
                <a:ea typeface="黑体" panose="02010609060101010101" pitchFamily="2" charset="-122"/>
              </a:rPr>
              <a:t>把中断分为以下六类：</a:t>
            </a:r>
          </a:p>
          <a:p>
            <a:pPr marL="0" indent="0" eaLnBrk="1" hangingPunct="1">
              <a:lnSpc>
                <a:spcPct val="90000"/>
              </a:lnSpc>
              <a:buNone/>
            </a:pPr>
            <a:r>
              <a:rPr lang="en-US" altLang="zh-CN" sz="2800" b="1" dirty="0">
                <a:latin typeface="黑体" panose="02010609060101010101" pitchFamily="2" charset="-122"/>
                <a:ea typeface="黑体" panose="02010609060101010101" pitchFamily="2" charset="-122"/>
              </a:rPr>
              <a:t>2)</a:t>
            </a:r>
            <a:r>
              <a:rPr lang="zh-CN" altLang="en-US" sz="2800" b="1" dirty="0">
                <a:solidFill>
                  <a:srgbClr val="0000FF"/>
                </a:solidFill>
                <a:latin typeface="黑体" panose="02010609060101010101" pitchFamily="2" charset="-122"/>
                <a:ea typeface="黑体" panose="02010609060101010101" pitchFamily="2" charset="-122"/>
              </a:rPr>
              <a:t>管理程序调用（访管）中断</a:t>
            </a:r>
          </a:p>
          <a:p>
            <a:pPr marL="0" indent="0" eaLnBrk="1" hangingPunct="1">
              <a:lnSpc>
                <a:spcPct val="90000"/>
              </a:lnSpc>
              <a:buNone/>
            </a:pPr>
            <a:r>
              <a:rPr lang="zh-CN" altLang="en-US" sz="2800" dirty="0">
                <a:latin typeface="华文新魏" panose="02010800040101010101" pitchFamily="2" charset="-122"/>
                <a:ea typeface="华文新魏" panose="02010800040101010101" pitchFamily="2" charset="-122"/>
              </a:rPr>
              <a:t>用户需要操作系统介入时，通过</a:t>
            </a:r>
            <a:r>
              <a:rPr lang="zh-CN" altLang="en-US" sz="2800" dirty="0">
                <a:solidFill>
                  <a:srgbClr val="0000FF"/>
                </a:solidFill>
                <a:latin typeface="华文新魏" panose="02010800040101010101" pitchFamily="2" charset="-122"/>
                <a:ea typeface="华文新魏" panose="02010800040101010101" pitchFamily="2" charset="-122"/>
              </a:rPr>
              <a:t>执行“访管”指令时发生的中断</a:t>
            </a:r>
            <a:r>
              <a:rPr lang="zh-CN" altLang="en-US" sz="2800" dirty="0">
                <a:latin typeface="华文新魏" panose="02010800040101010101" pitchFamily="2" charset="-122"/>
                <a:ea typeface="华文新魏" panose="02010800040101010101" pitchFamily="2" charset="-122"/>
              </a:rPr>
              <a:t>，访管原因由“访管”指令中的</a:t>
            </a:r>
            <a:r>
              <a:rPr lang="en-US" altLang="zh-CN" sz="2800" dirty="0">
                <a:latin typeface="华文新魏" panose="02010800040101010101" pitchFamily="2" charset="-122"/>
                <a:ea typeface="华文新魏" panose="02010800040101010101" pitchFamily="2" charset="-122"/>
              </a:rPr>
              <a:t>8</a:t>
            </a:r>
            <a:r>
              <a:rPr lang="zh-CN" altLang="en-US" sz="2800" dirty="0">
                <a:latin typeface="华文新魏" panose="02010800040101010101" pitchFamily="2" charset="-122"/>
                <a:ea typeface="华文新魏" panose="02010800040101010101" pitchFamily="2" charset="-122"/>
              </a:rPr>
              <a:t>位码指明。</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4643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37891" name="文本占位符 146434"/>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中断分类</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如</a:t>
            </a:r>
            <a:r>
              <a:rPr lang="en-US" altLang="zh-CN" sz="2800" b="1" dirty="0">
                <a:latin typeface="黑体" panose="02010609060101010101" pitchFamily="2" charset="-122"/>
                <a:ea typeface="黑体" panose="02010609060101010101" pitchFamily="2" charset="-122"/>
              </a:rPr>
              <a:t>IBM370</a:t>
            </a:r>
            <a:r>
              <a:rPr lang="zh-CN" altLang="en-US" sz="2800" b="1" dirty="0">
                <a:latin typeface="黑体" panose="02010609060101010101" pitchFamily="2" charset="-122"/>
                <a:ea typeface="黑体" panose="02010609060101010101" pitchFamily="2" charset="-122"/>
              </a:rPr>
              <a:t>把中断分为以下六类：</a:t>
            </a:r>
          </a:p>
          <a:p>
            <a:pPr marL="0" indent="0" eaLnBrk="1" hangingPunct="1">
              <a:lnSpc>
                <a:spcPct val="90000"/>
              </a:lnSpc>
              <a:buNone/>
            </a:pPr>
            <a:r>
              <a:rPr lang="en-US" altLang="zh-CN" sz="2800" b="1" dirty="0">
                <a:latin typeface="黑体" panose="02010609060101010101" pitchFamily="2" charset="-122"/>
                <a:ea typeface="黑体" panose="02010609060101010101" pitchFamily="2" charset="-122"/>
              </a:rPr>
              <a:t>3)</a:t>
            </a:r>
            <a:r>
              <a:rPr lang="zh-CN" altLang="en-US" sz="2800" b="1" dirty="0">
                <a:solidFill>
                  <a:srgbClr val="0000FF"/>
                </a:solidFill>
                <a:latin typeface="黑体" panose="02010609060101010101" pitchFamily="2" charset="-122"/>
                <a:ea typeface="黑体" panose="02010609060101010101" pitchFamily="2" charset="-122"/>
              </a:rPr>
              <a:t>程序性中断 </a:t>
            </a:r>
          </a:p>
          <a:p>
            <a:pPr marL="0" indent="0" eaLnBrk="1" hangingPunct="1">
              <a:lnSpc>
                <a:spcPct val="90000"/>
              </a:lnSpc>
              <a:buNone/>
            </a:pPr>
            <a:r>
              <a:rPr lang="zh-CN" altLang="en-US" sz="2800" dirty="0">
                <a:latin typeface="华文新魏" panose="02010800040101010101" pitchFamily="2" charset="-122"/>
                <a:ea typeface="华文新魏" panose="02010800040101010101" pitchFamily="2" charset="-122"/>
              </a:rPr>
              <a:t>包括</a:t>
            </a:r>
            <a:r>
              <a:rPr lang="zh-CN" altLang="en-US" sz="2800" dirty="0">
                <a:solidFill>
                  <a:srgbClr val="0000FF"/>
                </a:solidFill>
                <a:latin typeface="华文新魏" panose="02010800040101010101" pitchFamily="2" charset="-122"/>
                <a:ea typeface="华文新魏" panose="02010800040101010101" pitchFamily="2" charset="-122"/>
              </a:rPr>
              <a:t>指令</a:t>
            </a:r>
            <a:r>
              <a:rPr lang="zh-CN" altLang="en-US" sz="2800" dirty="0">
                <a:latin typeface="华文新魏" panose="02010800040101010101" pitchFamily="2" charset="-122"/>
                <a:ea typeface="华文新魏" panose="02010800040101010101" pitchFamily="2" charset="-122"/>
              </a:rPr>
              <a:t>和</a:t>
            </a:r>
            <a:r>
              <a:rPr lang="zh-CN" altLang="en-US" sz="2800" dirty="0">
                <a:solidFill>
                  <a:srgbClr val="0000FF"/>
                </a:solidFill>
                <a:latin typeface="华文新魏" panose="02010800040101010101" pitchFamily="2" charset="-122"/>
                <a:ea typeface="华文新魏" panose="02010800040101010101" pitchFamily="2" charset="-122"/>
              </a:rPr>
              <a:t>数据</a:t>
            </a:r>
            <a:r>
              <a:rPr lang="zh-CN" altLang="en-US" sz="2800" dirty="0">
                <a:latin typeface="华文新魏" panose="02010800040101010101" pitchFamily="2" charset="-122"/>
                <a:ea typeface="华文新魏" panose="02010800040101010101" pitchFamily="2" charset="-122"/>
              </a:rPr>
              <a:t>的格式错、程序执行中出现异常（非法指令、目态下使用管态指令、贮存访问方式保护、寻址超过主存容量、各种溢出、除数为零、有效位为零等）以及程序的事件记录、监督程序对事件的监测引起的中断等。 </a:t>
            </a:r>
          </a:p>
          <a:p>
            <a:pPr marL="0" indent="0" eaLnBrk="1" hangingPunct="1">
              <a:lnSpc>
                <a:spcPct val="90000"/>
              </a:lnSpc>
              <a:buNone/>
            </a:pPr>
            <a:r>
              <a:rPr lang="zh-CN" altLang="en-US" sz="2800" dirty="0">
                <a:latin typeface="华文新魏" panose="02010800040101010101" pitchFamily="2" charset="-122"/>
                <a:ea typeface="华文新魏" panose="02010800040101010101" pitchFamily="2" charset="-122"/>
              </a:rPr>
              <a:t>中断码为</a:t>
            </a:r>
            <a:r>
              <a:rPr lang="en-US" altLang="zh-CN" sz="2800" dirty="0">
                <a:latin typeface="华文新魏" panose="02010800040101010101" pitchFamily="2" charset="-122"/>
                <a:ea typeface="华文新魏" panose="02010800040101010101" pitchFamily="2" charset="-122"/>
              </a:rPr>
              <a:t>16</a:t>
            </a:r>
            <a:r>
              <a:rPr lang="zh-CN" altLang="en-US" sz="2800" dirty="0">
                <a:latin typeface="华文新魏" panose="02010800040101010101" pitchFamily="2" charset="-122"/>
                <a:ea typeface="华文新魏" panose="02010800040101010101" pitchFamily="2" charset="-122"/>
              </a:rPr>
              <a:t>位。</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47457"/>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38915" name="文本占位符 147458"/>
          <p:cNvSpPr>
            <a:spLocks noGrp="1"/>
          </p:cNvSpPr>
          <p:nvPr>
            <p:ph idx="1"/>
          </p:nvPr>
        </p:nvSpPr>
        <p:spPr>
          <a:xfrm>
            <a:off x="395288" y="981075"/>
            <a:ext cx="8353425" cy="4752975"/>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中断分类</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如</a:t>
            </a:r>
            <a:r>
              <a:rPr lang="en-US" altLang="zh-CN" sz="2800" b="1" dirty="0">
                <a:latin typeface="黑体" panose="02010609060101010101" pitchFamily="2" charset="-122"/>
                <a:ea typeface="黑体" panose="02010609060101010101" pitchFamily="2" charset="-122"/>
              </a:rPr>
              <a:t>IBM370</a:t>
            </a:r>
            <a:r>
              <a:rPr lang="zh-CN" altLang="en-US" sz="2800" b="1" dirty="0">
                <a:latin typeface="黑体" panose="02010609060101010101" pitchFamily="2" charset="-122"/>
                <a:ea typeface="黑体" panose="02010609060101010101" pitchFamily="2" charset="-122"/>
              </a:rPr>
              <a:t>把中断分为以下六类：</a:t>
            </a:r>
          </a:p>
          <a:p>
            <a:pPr marL="0" indent="0" eaLnBrk="1" hangingPunct="1">
              <a:buNone/>
            </a:pPr>
            <a:r>
              <a:rPr lang="en-US" altLang="zh-CN" sz="2800" b="1" dirty="0">
                <a:latin typeface="黑体" panose="02010609060101010101" pitchFamily="2" charset="-122"/>
                <a:ea typeface="黑体" panose="02010609060101010101" pitchFamily="2" charset="-122"/>
              </a:rPr>
              <a:t>4)</a:t>
            </a:r>
            <a:r>
              <a:rPr lang="zh-CN" altLang="en-US" sz="2800" b="1" dirty="0">
                <a:solidFill>
                  <a:srgbClr val="0000FF"/>
                </a:solidFill>
                <a:latin typeface="黑体" panose="02010609060101010101" pitchFamily="2" charset="-122"/>
                <a:ea typeface="黑体" panose="02010609060101010101" pitchFamily="2" charset="-122"/>
              </a:rPr>
              <a:t>外部中断  </a:t>
            </a:r>
            <a:r>
              <a:rPr lang="zh-CN" altLang="en-US" sz="2800" b="1" dirty="0">
                <a:latin typeface="黑体" panose="02010609060101010101" pitchFamily="2" charset="-122"/>
                <a:ea typeface="黑体" panose="02010609060101010101" pitchFamily="2" charset="-122"/>
              </a:rPr>
              <a:t>      </a:t>
            </a:r>
          </a:p>
          <a:p>
            <a:pPr marL="0" indent="0" eaLnBrk="1" hangingPunct="1">
              <a:buNone/>
            </a:pPr>
            <a:r>
              <a:rPr lang="zh-CN" altLang="en-US" sz="2800" b="1" dirty="0">
                <a:latin typeface="华文新魏" panose="02010800040101010101" pitchFamily="2" charset="-122"/>
                <a:ea typeface="华文新魏" panose="02010800040101010101" pitchFamily="2" charset="-122"/>
              </a:rPr>
              <a:t>来自机器外部</a:t>
            </a:r>
          </a:p>
          <a:p>
            <a:pPr marL="0" indent="0" eaLnBrk="1" hangingPunct="1">
              <a:buNone/>
            </a:pPr>
            <a:r>
              <a:rPr lang="zh-CN" altLang="en-US" sz="2800" b="1" dirty="0">
                <a:latin typeface="华文新魏" panose="02010800040101010101" pitchFamily="2" charset="-122"/>
                <a:ea typeface="华文新魏" panose="02010800040101010101" pitchFamily="2" charset="-122"/>
              </a:rPr>
              <a:t>             各种定时器中断</a:t>
            </a:r>
          </a:p>
          <a:p>
            <a:pPr marL="0" indent="0" eaLnBrk="1" hangingPunct="1">
              <a:buNone/>
            </a:pPr>
            <a:r>
              <a:rPr lang="zh-CN" altLang="en-US" sz="2800" b="1" dirty="0">
                <a:latin typeface="华文新魏" panose="02010800040101010101" pitchFamily="2" charset="-122"/>
                <a:ea typeface="华文新魏" panose="02010800040101010101" pitchFamily="2" charset="-122"/>
              </a:rPr>
              <a:t>包括： 外部信号中断</a:t>
            </a:r>
          </a:p>
          <a:p>
            <a:pPr marL="0" indent="0" eaLnBrk="1" hangingPunct="1">
              <a:buNone/>
            </a:pPr>
            <a:r>
              <a:rPr lang="zh-CN" altLang="en-US" sz="2800" b="1" dirty="0">
                <a:latin typeface="华文新魏" panose="02010800040101010101" pitchFamily="2" charset="-122"/>
                <a:ea typeface="华文新魏" panose="02010800040101010101" pitchFamily="2" charset="-122"/>
              </a:rPr>
              <a:t>             中断键中断。</a:t>
            </a:r>
          </a:p>
          <a:p>
            <a:pPr marL="0" indent="0" eaLnBrk="1" hangingPunct="1">
              <a:buNone/>
            </a:pPr>
            <a:r>
              <a:rPr lang="zh-CN" altLang="en-US" sz="2800" b="1" dirty="0">
                <a:latin typeface="华文新魏" panose="02010800040101010101" pitchFamily="2" charset="-122"/>
                <a:ea typeface="华文新魏" panose="02010800040101010101" pitchFamily="2" charset="-122"/>
              </a:rPr>
              <a:t>中断码为</a:t>
            </a:r>
            <a:r>
              <a:rPr lang="en-US" altLang="zh-CN" sz="2800" b="1" dirty="0">
                <a:latin typeface="华文新魏" panose="02010800040101010101" pitchFamily="2" charset="-122"/>
                <a:ea typeface="华文新魏" panose="02010800040101010101" pitchFamily="2" charset="-122"/>
              </a:rPr>
              <a:t>16</a:t>
            </a:r>
            <a:r>
              <a:rPr lang="zh-CN" altLang="en-US" sz="2800" b="1" dirty="0">
                <a:latin typeface="华文新魏" panose="02010800040101010101" pitchFamily="2" charset="-122"/>
                <a:ea typeface="华文新魏" panose="02010800040101010101" pitchFamily="2" charset="-122"/>
              </a:rPr>
              <a:t>位。</a:t>
            </a:r>
          </a:p>
        </p:txBody>
      </p:sp>
      <p:sp>
        <p:nvSpPr>
          <p:cNvPr id="38916" name="左大括号 147459"/>
          <p:cNvSpPr/>
          <p:nvPr/>
        </p:nvSpPr>
        <p:spPr>
          <a:xfrm>
            <a:off x="1403350" y="4005263"/>
            <a:ext cx="215900" cy="863600"/>
          </a:xfrm>
          <a:prstGeom prst="leftBrace">
            <a:avLst>
              <a:gd name="adj1" fmla="val 33314"/>
              <a:gd name="adj2" fmla="val 50000"/>
            </a:avLst>
          </a:prstGeom>
          <a:noFill/>
          <a:ln w="3810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917" name="椭圆形标注 147460"/>
          <p:cNvSpPr/>
          <p:nvPr/>
        </p:nvSpPr>
        <p:spPr>
          <a:xfrm>
            <a:off x="4859338" y="2708275"/>
            <a:ext cx="3600450" cy="2520950"/>
          </a:xfrm>
          <a:prstGeom prst="wedgeEllipseCallout">
            <a:avLst>
              <a:gd name="adj1" fmla="val -69931"/>
              <a:gd name="adj2" fmla="val -190"/>
            </a:avLst>
          </a:prstGeom>
          <a:solidFill>
            <a:srgbClr val="00CC99"/>
          </a:solidFill>
          <a:ln w="9525" cap="flat" cmpd="sng">
            <a:solidFill>
              <a:schemeClr val="tx1"/>
            </a:solidFill>
            <a:prstDash val="solid"/>
            <a:miter/>
            <a:headEnd type="none" w="med" len="med"/>
            <a:tailEnd type="none" w="med" len="med"/>
          </a:ln>
        </p:spPr>
        <p:txBody>
          <a:bodyPr/>
          <a:lstStyle/>
          <a:p>
            <a:pPr algn="ctr"/>
            <a:r>
              <a:rPr lang="zh-CN" altLang="en-US" dirty="0">
                <a:latin typeface="Arial" panose="020B0604020202020204" pitchFamily="34" charset="0"/>
                <a:ea typeface="华文新魏" panose="02010800040101010101" pitchFamily="2" charset="-122"/>
              </a:rPr>
              <a:t>各种</a:t>
            </a:r>
            <a:r>
              <a:rPr lang="zh-CN" altLang="en-US" dirty="0">
                <a:solidFill>
                  <a:srgbClr val="0000FF"/>
                </a:solidFill>
                <a:latin typeface="Arial" panose="020B0604020202020204" pitchFamily="34" charset="0"/>
                <a:ea typeface="华文新魏" panose="02010800040101010101" pitchFamily="2" charset="-122"/>
              </a:rPr>
              <a:t>定时器</a:t>
            </a:r>
            <a:r>
              <a:rPr lang="zh-CN" altLang="en-US" dirty="0">
                <a:latin typeface="Arial" panose="020B0604020202020204" pitchFamily="34" charset="0"/>
                <a:ea typeface="华文新魏" panose="02010800040101010101" pitchFamily="2" charset="-122"/>
              </a:rPr>
              <a:t>中断用以计时、计费、控制等。</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50529"/>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39939" name="文本占位符 150530"/>
          <p:cNvSpPr>
            <a:spLocks noGrp="1"/>
          </p:cNvSpPr>
          <p:nvPr>
            <p:ph idx="1"/>
          </p:nvPr>
        </p:nvSpPr>
        <p:spPr>
          <a:xfrm>
            <a:off x="395288" y="981075"/>
            <a:ext cx="8353425" cy="5876925"/>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中断分类</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如</a:t>
            </a:r>
            <a:r>
              <a:rPr lang="en-US" altLang="zh-CN" sz="2800" b="1" dirty="0">
                <a:latin typeface="黑体" panose="02010609060101010101" pitchFamily="2" charset="-122"/>
                <a:ea typeface="黑体" panose="02010609060101010101" pitchFamily="2" charset="-122"/>
              </a:rPr>
              <a:t>IBM370</a:t>
            </a:r>
            <a:r>
              <a:rPr lang="zh-CN" altLang="en-US" sz="2800" b="1" dirty="0">
                <a:latin typeface="黑体" panose="02010609060101010101" pitchFamily="2" charset="-122"/>
                <a:ea typeface="黑体" panose="02010609060101010101" pitchFamily="2" charset="-122"/>
              </a:rPr>
              <a:t>把中断分为以下六类：</a:t>
            </a:r>
          </a:p>
          <a:p>
            <a:pPr marL="0" indent="0" eaLnBrk="1" hangingPunct="1">
              <a:buNone/>
            </a:pPr>
            <a:r>
              <a:rPr lang="en-US" altLang="zh-CN" sz="2800" b="1" dirty="0">
                <a:latin typeface="黑体" panose="02010609060101010101" pitchFamily="2" charset="-122"/>
                <a:ea typeface="黑体" panose="02010609060101010101" pitchFamily="2" charset="-122"/>
              </a:rPr>
              <a:t>4)</a:t>
            </a:r>
            <a:r>
              <a:rPr lang="zh-CN" altLang="en-US" sz="2800" b="1" dirty="0">
                <a:solidFill>
                  <a:srgbClr val="0000FF"/>
                </a:solidFill>
                <a:latin typeface="黑体" panose="02010609060101010101" pitchFamily="2" charset="-122"/>
                <a:ea typeface="黑体" panose="02010609060101010101" pitchFamily="2" charset="-122"/>
              </a:rPr>
              <a:t>外部中断 </a:t>
            </a:r>
            <a:r>
              <a:rPr lang="zh-CN" altLang="en-US" sz="2800" b="1" dirty="0">
                <a:latin typeface="黑体" panose="02010609060101010101" pitchFamily="2" charset="-122"/>
                <a:ea typeface="黑体" panose="02010609060101010101" pitchFamily="2" charset="-122"/>
              </a:rPr>
              <a:t>       </a:t>
            </a:r>
          </a:p>
          <a:p>
            <a:pPr marL="0" indent="0" eaLnBrk="1" hangingPunct="1">
              <a:buNone/>
            </a:pPr>
            <a:r>
              <a:rPr lang="zh-CN" altLang="en-US" sz="2800" b="1" dirty="0">
                <a:latin typeface="华文新魏" panose="02010800040101010101" pitchFamily="2" charset="-122"/>
                <a:ea typeface="华文新魏" panose="02010800040101010101" pitchFamily="2" charset="-122"/>
              </a:rPr>
              <a:t>来自机器外部</a:t>
            </a:r>
          </a:p>
          <a:p>
            <a:pPr marL="0" indent="0" eaLnBrk="1" hangingPunct="1">
              <a:buNone/>
            </a:pPr>
            <a:r>
              <a:rPr lang="zh-CN" altLang="en-US" sz="2800" b="1" dirty="0">
                <a:latin typeface="华文新魏" panose="02010800040101010101" pitchFamily="2" charset="-122"/>
                <a:ea typeface="华文新魏" panose="02010800040101010101" pitchFamily="2" charset="-122"/>
              </a:rPr>
              <a:t>             各种定时器中断</a:t>
            </a:r>
          </a:p>
          <a:p>
            <a:pPr marL="0" indent="0" eaLnBrk="1" hangingPunct="1">
              <a:buNone/>
            </a:pPr>
            <a:r>
              <a:rPr lang="zh-CN" altLang="en-US" sz="2800" b="1" dirty="0">
                <a:latin typeface="华文新魏" panose="02010800040101010101" pitchFamily="2" charset="-122"/>
                <a:ea typeface="华文新魏" panose="02010800040101010101" pitchFamily="2" charset="-122"/>
              </a:rPr>
              <a:t>包括： 外部信号中断</a:t>
            </a:r>
          </a:p>
          <a:p>
            <a:pPr marL="0" indent="0" eaLnBrk="1" hangingPunct="1">
              <a:buNone/>
            </a:pPr>
            <a:r>
              <a:rPr lang="zh-CN" altLang="en-US" sz="2800" b="1" dirty="0">
                <a:latin typeface="华文新魏" panose="02010800040101010101" pitchFamily="2" charset="-122"/>
                <a:ea typeface="华文新魏" panose="02010800040101010101" pitchFamily="2" charset="-122"/>
              </a:rPr>
              <a:t>             中断键中断。</a:t>
            </a:r>
          </a:p>
          <a:p>
            <a:pPr marL="0" indent="0" eaLnBrk="1" hangingPunct="1">
              <a:buNone/>
            </a:pPr>
            <a:r>
              <a:rPr lang="zh-CN" altLang="en-US" sz="2800" b="1" dirty="0">
                <a:latin typeface="华文新魏" panose="02010800040101010101" pitchFamily="2" charset="-122"/>
                <a:ea typeface="华文新魏" panose="02010800040101010101" pitchFamily="2" charset="-122"/>
              </a:rPr>
              <a:t>中断码为</a:t>
            </a:r>
            <a:r>
              <a:rPr lang="en-US" altLang="zh-CN" sz="2800" b="1" dirty="0">
                <a:latin typeface="华文新魏" panose="02010800040101010101" pitchFamily="2" charset="-122"/>
                <a:ea typeface="华文新魏" panose="02010800040101010101" pitchFamily="2" charset="-122"/>
              </a:rPr>
              <a:t>16</a:t>
            </a:r>
            <a:r>
              <a:rPr lang="zh-CN" altLang="en-US" sz="2800" b="1" dirty="0">
                <a:latin typeface="华文新魏" panose="02010800040101010101" pitchFamily="2" charset="-122"/>
                <a:ea typeface="华文新魏" panose="02010800040101010101" pitchFamily="2" charset="-122"/>
              </a:rPr>
              <a:t>位。</a:t>
            </a:r>
          </a:p>
        </p:txBody>
      </p:sp>
      <p:sp>
        <p:nvSpPr>
          <p:cNvPr id="39940" name="左大括号 150531"/>
          <p:cNvSpPr/>
          <p:nvPr/>
        </p:nvSpPr>
        <p:spPr>
          <a:xfrm>
            <a:off x="1403350" y="4005263"/>
            <a:ext cx="215900" cy="863600"/>
          </a:xfrm>
          <a:prstGeom prst="leftBrace">
            <a:avLst>
              <a:gd name="adj1" fmla="val 33314"/>
              <a:gd name="adj2" fmla="val 50000"/>
            </a:avLst>
          </a:prstGeom>
          <a:noFill/>
          <a:ln w="3810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9941" name="椭圆形标注 150532"/>
          <p:cNvSpPr/>
          <p:nvPr/>
        </p:nvSpPr>
        <p:spPr>
          <a:xfrm>
            <a:off x="4859338" y="2708275"/>
            <a:ext cx="3600450" cy="2520950"/>
          </a:xfrm>
          <a:prstGeom prst="wedgeEllipseCallout">
            <a:avLst>
              <a:gd name="adj1" fmla="val -79190"/>
              <a:gd name="adj2" fmla="val 18829"/>
            </a:avLst>
          </a:prstGeom>
          <a:solidFill>
            <a:srgbClr val="00CC99"/>
          </a:solidFill>
          <a:ln w="9525" cap="flat" cmpd="sng">
            <a:solidFill>
              <a:schemeClr val="tx1"/>
            </a:solidFill>
            <a:prstDash val="solid"/>
            <a:miter/>
            <a:headEnd type="none" w="med" len="med"/>
            <a:tailEnd type="none" w="med" len="med"/>
          </a:ln>
        </p:spPr>
        <p:txBody>
          <a:bodyPr/>
          <a:lstStyle/>
          <a:p>
            <a:pPr algn="ctr"/>
            <a:r>
              <a:rPr lang="zh-CN" altLang="en-US" dirty="0">
                <a:latin typeface="Arial" panose="020B0604020202020204" pitchFamily="34" charset="0"/>
                <a:ea typeface="华文新魏" panose="02010800040101010101" pitchFamily="2" charset="-122"/>
              </a:rPr>
              <a:t>外部信号中断主要用于</a:t>
            </a:r>
            <a:r>
              <a:rPr lang="zh-CN" altLang="en-US" dirty="0">
                <a:solidFill>
                  <a:srgbClr val="0000FF"/>
                </a:solidFill>
                <a:latin typeface="Arial" panose="020B0604020202020204" pitchFamily="34" charset="0"/>
                <a:ea typeface="华文新魏" panose="02010800040101010101" pitchFamily="2" charset="-122"/>
              </a:rPr>
              <a:t>与其他机器和系统的联系</a:t>
            </a:r>
            <a:r>
              <a:rPr lang="zh-CN" altLang="en-US" dirty="0">
                <a:latin typeface="Arial" panose="020B0604020202020204" pitchFamily="34" charset="0"/>
                <a:ea typeface="华文新魏" panose="02010800040101010101" pitchFamily="2" charset="-122"/>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5155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40963" name="文本占位符 151554"/>
          <p:cNvSpPr>
            <a:spLocks noGrp="1"/>
          </p:cNvSpPr>
          <p:nvPr>
            <p:ph idx="1"/>
          </p:nvPr>
        </p:nvSpPr>
        <p:spPr>
          <a:xfrm>
            <a:off x="395288" y="981075"/>
            <a:ext cx="8353425" cy="50403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中断分类</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如</a:t>
            </a:r>
            <a:r>
              <a:rPr lang="en-US" altLang="zh-CN" sz="2800" b="1" dirty="0">
                <a:latin typeface="黑体" panose="02010609060101010101" pitchFamily="2" charset="-122"/>
                <a:ea typeface="黑体" panose="02010609060101010101" pitchFamily="2" charset="-122"/>
              </a:rPr>
              <a:t>IBM370</a:t>
            </a:r>
            <a:r>
              <a:rPr lang="zh-CN" altLang="en-US" sz="2800" b="1" dirty="0">
                <a:latin typeface="黑体" panose="02010609060101010101" pitchFamily="2" charset="-122"/>
                <a:ea typeface="黑体" panose="02010609060101010101" pitchFamily="2" charset="-122"/>
              </a:rPr>
              <a:t>把中断分为以下六类：</a:t>
            </a:r>
          </a:p>
          <a:p>
            <a:pPr marL="0" indent="0" eaLnBrk="1" hangingPunct="1">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外部中断        </a:t>
            </a:r>
          </a:p>
          <a:p>
            <a:pPr marL="0" indent="0" eaLnBrk="1" hangingPunct="1">
              <a:buNone/>
            </a:pPr>
            <a:r>
              <a:rPr lang="zh-CN" altLang="en-US" sz="2800" b="1" dirty="0">
                <a:latin typeface="华文新魏" panose="02010800040101010101" pitchFamily="2" charset="-122"/>
                <a:ea typeface="华文新魏" panose="02010800040101010101" pitchFamily="2" charset="-122"/>
              </a:rPr>
              <a:t>来自机器外部</a:t>
            </a:r>
          </a:p>
          <a:p>
            <a:pPr marL="0" indent="0" eaLnBrk="1" hangingPunct="1">
              <a:buNone/>
            </a:pPr>
            <a:r>
              <a:rPr lang="zh-CN" altLang="en-US" sz="2800" b="1" dirty="0">
                <a:latin typeface="华文新魏" panose="02010800040101010101" pitchFamily="2" charset="-122"/>
                <a:ea typeface="华文新魏" panose="02010800040101010101" pitchFamily="2" charset="-122"/>
              </a:rPr>
              <a:t>             各种定时器中断</a:t>
            </a:r>
          </a:p>
          <a:p>
            <a:pPr marL="0" indent="0" eaLnBrk="1" hangingPunct="1">
              <a:buNone/>
            </a:pPr>
            <a:r>
              <a:rPr lang="zh-CN" altLang="en-US" sz="2800" b="1" dirty="0">
                <a:latin typeface="华文新魏" panose="02010800040101010101" pitchFamily="2" charset="-122"/>
                <a:ea typeface="华文新魏" panose="02010800040101010101" pitchFamily="2" charset="-122"/>
              </a:rPr>
              <a:t>包括： 外部信号中断</a:t>
            </a:r>
          </a:p>
          <a:p>
            <a:pPr marL="0" indent="0" eaLnBrk="1" hangingPunct="1">
              <a:buNone/>
            </a:pPr>
            <a:r>
              <a:rPr lang="zh-CN" altLang="en-US" sz="2800" b="1" dirty="0">
                <a:latin typeface="华文新魏" panose="02010800040101010101" pitchFamily="2" charset="-122"/>
                <a:ea typeface="华文新魏" panose="02010800040101010101" pitchFamily="2" charset="-122"/>
              </a:rPr>
              <a:t>             中断键中断</a:t>
            </a:r>
          </a:p>
          <a:p>
            <a:pPr marL="0" indent="0" eaLnBrk="1" hangingPunct="1">
              <a:buNone/>
            </a:pPr>
            <a:r>
              <a:rPr lang="zh-CN" altLang="en-US" sz="2800" b="1" dirty="0">
                <a:latin typeface="华文新魏" panose="02010800040101010101" pitchFamily="2" charset="-122"/>
                <a:ea typeface="华文新魏" panose="02010800040101010101" pitchFamily="2" charset="-122"/>
              </a:rPr>
              <a:t>中断码为</a:t>
            </a:r>
            <a:r>
              <a:rPr lang="en-US" altLang="zh-CN" sz="2800" b="1" dirty="0">
                <a:latin typeface="华文新魏" panose="02010800040101010101" pitchFamily="2" charset="-122"/>
                <a:ea typeface="华文新魏" panose="02010800040101010101" pitchFamily="2" charset="-122"/>
              </a:rPr>
              <a:t>16</a:t>
            </a:r>
            <a:r>
              <a:rPr lang="zh-CN" altLang="en-US" sz="2800" b="1" dirty="0">
                <a:latin typeface="华文新魏" panose="02010800040101010101" pitchFamily="2" charset="-122"/>
                <a:ea typeface="华文新魏" panose="02010800040101010101" pitchFamily="2" charset="-122"/>
              </a:rPr>
              <a:t>位。</a:t>
            </a:r>
          </a:p>
        </p:txBody>
      </p:sp>
      <p:sp>
        <p:nvSpPr>
          <p:cNvPr id="40964" name="左大括号 151555"/>
          <p:cNvSpPr/>
          <p:nvPr/>
        </p:nvSpPr>
        <p:spPr>
          <a:xfrm>
            <a:off x="1403350" y="4005263"/>
            <a:ext cx="215900" cy="863600"/>
          </a:xfrm>
          <a:prstGeom prst="leftBrace">
            <a:avLst>
              <a:gd name="adj1" fmla="val 33314"/>
              <a:gd name="adj2" fmla="val 50000"/>
            </a:avLst>
          </a:prstGeom>
          <a:noFill/>
          <a:ln w="3810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0965" name="椭圆形标注 151556"/>
          <p:cNvSpPr/>
          <p:nvPr/>
        </p:nvSpPr>
        <p:spPr>
          <a:xfrm>
            <a:off x="4859338" y="2708275"/>
            <a:ext cx="3600450" cy="2520950"/>
          </a:xfrm>
          <a:prstGeom prst="wedgeEllipseCallout">
            <a:avLst>
              <a:gd name="adj1" fmla="val -86463"/>
              <a:gd name="adj2" fmla="val 36648"/>
            </a:avLst>
          </a:prstGeom>
          <a:solidFill>
            <a:srgbClr val="00CC99"/>
          </a:solidFill>
          <a:ln w="9525" cap="flat" cmpd="sng">
            <a:solidFill>
              <a:schemeClr val="tx1"/>
            </a:solidFill>
            <a:prstDash val="solid"/>
            <a:miter/>
            <a:headEnd type="none" w="med" len="med"/>
            <a:tailEnd type="none" w="med" len="med"/>
          </a:ln>
        </p:spPr>
        <p:txBody>
          <a:bodyPr/>
          <a:lstStyle/>
          <a:p>
            <a:pPr algn="ctr"/>
            <a:r>
              <a:rPr lang="zh-CN" altLang="en-US" dirty="0">
                <a:latin typeface="Arial" panose="020B0604020202020204" pitchFamily="34" charset="0"/>
                <a:ea typeface="华文新魏" panose="02010800040101010101" pitchFamily="2" charset="-122"/>
              </a:rPr>
              <a:t>中断键用于</a:t>
            </a:r>
            <a:r>
              <a:rPr lang="zh-CN" altLang="en-US" dirty="0">
                <a:solidFill>
                  <a:srgbClr val="0000FF"/>
                </a:solidFill>
                <a:latin typeface="Arial" panose="020B0604020202020204" pitchFamily="34" charset="0"/>
                <a:ea typeface="华文新魏" panose="02010800040101010101" pitchFamily="2" charset="-122"/>
              </a:rPr>
              <a:t>操作员对机器</a:t>
            </a:r>
            <a:r>
              <a:rPr lang="zh-CN" altLang="en-US" dirty="0">
                <a:latin typeface="Arial" panose="020B0604020202020204" pitchFamily="34" charset="0"/>
                <a:ea typeface="华文新魏" panose="02010800040101010101" pitchFamily="2" charset="-122"/>
              </a:rPr>
              <a:t>的干预</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52577"/>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41987" name="文本占位符 152578"/>
          <p:cNvSpPr>
            <a:spLocks noGrp="1"/>
          </p:cNvSpPr>
          <p:nvPr>
            <p:ph idx="1"/>
          </p:nvPr>
        </p:nvSpPr>
        <p:spPr>
          <a:xfrm>
            <a:off x="395288" y="981075"/>
            <a:ext cx="8353425" cy="5876925"/>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中断分类</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如</a:t>
            </a:r>
            <a:r>
              <a:rPr lang="en-US" altLang="zh-CN" sz="2800" b="1" dirty="0">
                <a:latin typeface="黑体" panose="02010609060101010101" pitchFamily="2" charset="-122"/>
                <a:ea typeface="黑体" panose="02010609060101010101" pitchFamily="2" charset="-122"/>
              </a:rPr>
              <a:t>IBM370</a:t>
            </a:r>
            <a:r>
              <a:rPr lang="zh-CN" altLang="en-US" sz="2800" b="1" dirty="0">
                <a:latin typeface="黑体" panose="02010609060101010101" pitchFamily="2" charset="-122"/>
                <a:ea typeface="黑体" panose="02010609060101010101" pitchFamily="2" charset="-122"/>
              </a:rPr>
              <a:t>把中断分为以下六类：</a:t>
            </a:r>
          </a:p>
          <a:p>
            <a:pPr marL="0" indent="0" eaLnBrk="1" hangingPunct="1">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外部中断        </a:t>
            </a:r>
          </a:p>
          <a:p>
            <a:pPr marL="0" indent="0" eaLnBrk="1" hangingPunct="1">
              <a:buNone/>
            </a:pPr>
            <a:r>
              <a:rPr lang="zh-CN" altLang="en-US" sz="2800" b="1" dirty="0">
                <a:latin typeface="华文新魏" panose="02010800040101010101" pitchFamily="2" charset="-122"/>
                <a:ea typeface="华文新魏" panose="02010800040101010101" pitchFamily="2" charset="-122"/>
              </a:rPr>
              <a:t>来自机器外部</a:t>
            </a:r>
          </a:p>
          <a:p>
            <a:pPr marL="0" indent="0" eaLnBrk="1" hangingPunct="1">
              <a:buNone/>
            </a:pPr>
            <a:r>
              <a:rPr lang="zh-CN" altLang="en-US" sz="2800" b="1" dirty="0">
                <a:latin typeface="华文新魏" panose="02010800040101010101" pitchFamily="2" charset="-122"/>
                <a:ea typeface="华文新魏" panose="02010800040101010101" pitchFamily="2" charset="-122"/>
              </a:rPr>
              <a:t>                                  若未被响应则继续保留</a:t>
            </a:r>
          </a:p>
          <a:p>
            <a:pPr marL="0" indent="0" eaLnBrk="1" hangingPunct="1">
              <a:buNone/>
            </a:pPr>
            <a:r>
              <a:rPr lang="zh-CN" altLang="en-US" sz="2800" b="1" dirty="0">
                <a:latin typeface="华文新魏" panose="02010800040101010101" pitchFamily="2" charset="-122"/>
                <a:ea typeface="华文新魏" panose="02010800040101010101" pitchFamily="2" charset="-122"/>
              </a:rPr>
              <a:t>外部中断分两类：</a:t>
            </a:r>
          </a:p>
          <a:p>
            <a:pPr marL="0" indent="0" eaLnBrk="1" hangingPunct="1">
              <a:buNone/>
            </a:pPr>
            <a:r>
              <a:rPr lang="zh-CN" altLang="en-US" sz="2800" b="1" dirty="0">
                <a:latin typeface="华文新魏" panose="02010800040101010101" pitchFamily="2" charset="-122"/>
                <a:ea typeface="华文新魏" panose="02010800040101010101" pitchFamily="2" charset="-122"/>
              </a:rPr>
              <a:t>                                  如不响应则不再保留</a:t>
            </a:r>
          </a:p>
        </p:txBody>
      </p:sp>
      <p:sp>
        <p:nvSpPr>
          <p:cNvPr id="41988" name="左大括号 152579"/>
          <p:cNvSpPr/>
          <p:nvPr/>
        </p:nvSpPr>
        <p:spPr>
          <a:xfrm>
            <a:off x="3203575" y="4005263"/>
            <a:ext cx="215900" cy="863600"/>
          </a:xfrm>
          <a:prstGeom prst="leftBrace">
            <a:avLst>
              <a:gd name="adj1" fmla="val 33314"/>
              <a:gd name="adj2" fmla="val 50000"/>
            </a:avLst>
          </a:prstGeom>
          <a:noFill/>
          <a:ln w="3810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48481"/>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43011" name="文本占位符 148482"/>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中断分类</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如</a:t>
            </a:r>
            <a:r>
              <a:rPr lang="en-US" altLang="zh-CN" sz="2800" b="1" dirty="0">
                <a:latin typeface="黑体" panose="02010609060101010101" pitchFamily="2" charset="-122"/>
                <a:ea typeface="黑体" panose="02010609060101010101" pitchFamily="2" charset="-122"/>
              </a:rPr>
              <a:t>IBM370</a:t>
            </a:r>
            <a:r>
              <a:rPr lang="zh-CN" altLang="en-US" sz="2800" b="1" dirty="0">
                <a:latin typeface="黑体" panose="02010609060101010101" pitchFamily="2" charset="-122"/>
                <a:ea typeface="黑体" panose="02010609060101010101" pitchFamily="2" charset="-122"/>
              </a:rPr>
              <a:t>把中断分为以下六类：</a:t>
            </a:r>
          </a:p>
          <a:p>
            <a:pPr marL="0" indent="0" eaLnBrk="1" hangingPunct="1">
              <a:lnSpc>
                <a:spcPct val="90000"/>
              </a:lnSpc>
              <a:buNone/>
            </a:pPr>
            <a:r>
              <a:rPr lang="en-US" altLang="zh-CN" sz="2800" b="1" dirty="0">
                <a:latin typeface="黑体" panose="02010609060101010101" pitchFamily="2" charset="-122"/>
                <a:ea typeface="黑体" panose="02010609060101010101" pitchFamily="2" charset="-122"/>
              </a:rPr>
              <a:t>5)</a:t>
            </a:r>
            <a:r>
              <a:rPr lang="en-US" altLang="zh-CN" sz="2800" b="1" dirty="0">
                <a:solidFill>
                  <a:srgbClr val="0000FF"/>
                </a:solidFill>
                <a:latin typeface="黑体" panose="02010609060101010101" pitchFamily="2" charset="-122"/>
                <a:ea typeface="黑体" panose="02010609060101010101" pitchFamily="2" charset="-122"/>
              </a:rPr>
              <a:t>I/O</a:t>
            </a:r>
            <a:r>
              <a:rPr lang="zh-CN" altLang="en-US" sz="2800" b="1" dirty="0">
                <a:solidFill>
                  <a:srgbClr val="0000FF"/>
                </a:solidFill>
                <a:latin typeface="黑体" panose="02010609060101010101" pitchFamily="2" charset="-122"/>
                <a:ea typeface="黑体" panose="02010609060101010101" pitchFamily="2" charset="-122"/>
              </a:rPr>
              <a:t>中断</a:t>
            </a:r>
          </a:p>
          <a:p>
            <a:pPr marL="0" indent="0" eaLnBrk="1" hangingPunct="1">
              <a:lnSpc>
                <a:spcPct val="90000"/>
              </a:lnSpc>
              <a:buNone/>
            </a:pPr>
            <a:r>
              <a:rPr lang="en-US" altLang="zh-CN" sz="2800" dirty="0">
                <a:latin typeface="华文新魏" panose="02010800040101010101" pitchFamily="2" charset="-122"/>
                <a:ea typeface="华文新魏" panose="02010800040101010101" pitchFamily="2" charset="-122"/>
              </a:rPr>
              <a:t>I/O</a:t>
            </a:r>
            <a:r>
              <a:rPr lang="zh-CN" altLang="en-US" sz="2800" dirty="0">
                <a:latin typeface="华文新魏" panose="02010800040101010101" pitchFamily="2" charset="-122"/>
                <a:ea typeface="华文新魏" panose="02010800040101010101" pitchFamily="2" charset="-122"/>
              </a:rPr>
              <a:t>中断是</a:t>
            </a:r>
            <a:r>
              <a:rPr lang="en-US" altLang="zh-CN" sz="2800" dirty="0">
                <a:latin typeface="华文新魏" panose="02010800040101010101" pitchFamily="2" charset="-122"/>
                <a:ea typeface="华文新魏" panose="02010800040101010101" pitchFamily="2" charset="-122"/>
              </a:rPr>
              <a:t>CPU</a:t>
            </a:r>
            <a:r>
              <a:rPr lang="zh-CN" altLang="en-US" sz="2800" dirty="0">
                <a:latin typeface="华文新魏" panose="02010800040101010101" pitchFamily="2" charset="-122"/>
                <a:ea typeface="华文新魏" panose="02010800040101010101" pitchFamily="2" charset="-122"/>
              </a:rPr>
              <a:t>与</a:t>
            </a:r>
            <a:r>
              <a:rPr lang="en-US" altLang="zh-CN" sz="2800" dirty="0">
                <a:latin typeface="华文新魏" panose="02010800040101010101" pitchFamily="2" charset="-122"/>
                <a:ea typeface="华文新魏" panose="02010800040101010101" pitchFamily="2" charset="-122"/>
              </a:rPr>
              <a:t>I/O</a:t>
            </a:r>
            <a:r>
              <a:rPr lang="zh-CN" altLang="en-US" sz="2800" dirty="0">
                <a:latin typeface="华文新魏" panose="02010800040101010101" pitchFamily="2" charset="-122"/>
                <a:ea typeface="华文新魏" panose="02010800040101010101" pitchFamily="2" charset="-122"/>
              </a:rPr>
              <a:t>设备及通道联系的工具，在</a:t>
            </a:r>
            <a:r>
              <a:rPr lang="en-US" altLang="zh-CN" sz="2800" dirty="0">
                <a:latin typeface="华文新魏" panose="02010800040101010101" pitchFamily="2" charset="-122"/>
                <a:ea typeface="华文新魏" panose="02010800040101010101" pitchFamily="2" charset="-122"/>
              </a:rPr>
              <a:t>I/O</a:t>
            </a:r>
            <a:r>
              <a:rPr lang="zh-CN" altLang="en-US" sz="2800" dirty="0">
                <a:latin typeface="华文新魏" panose="02010800040101010101" pitchFamily="2" charset="-122"/>
                <a:ea typeface="华文新魏" panose="02010800040101010101" pitchFamily="2" charset="-122"/>
              </a:rPr>
              <a:t>操作完成或</a:t>
            </a:r>
            <a:r>
              <a:rPr lang="en-US" altLang="zh-CN" sz="2800" dirty="0">
                <a:latin typeface="华文新魏" panose="02010800040101010101" pitchFamily="2" charset="-122"/>
                <a:ea typeface="华文新魏" panose="02010800040101010101" pitchFamily="2" charset="-122"/>
              </a:rPr>
              <a:t>I/O</a:t>
            </a:r>
            <a:r>
              <a:rPr lang="zh-CN" altLang="en-US" sz="2800" dirty="0">
                <a:latin typeface="华文新魏" panose="02010800040101010101" pitchFamily="2" charset="-122"/>
                <a:ea typeface="华文新魏" panose="02010800040101010101" pitchFamily="2" charset="-122"/>
              </a:rPr>
              <a:t>通道或设备产生故障时发出。中断码 为</a:t>
            </a:r>
            <a:r>
              <a:rPr lang="en-US" altLang="zh-CN" sz="2800" dirty="0">
                <a:latin typeface="华文新魏" panose="02010800040101010101" pitchFamily="2" charset="-122"/>
                <a:ea typeface="华文新魏" panose="02010800040101010101" pitchFamily="2" charset="-122"/>
              </a:rPr>
              <a:t>16</a:t>
            </a:r>
            <a:r>
              <a:rPr lang="zh-CN" altLang="en-US" sz="2800" dirty="0">
                <a:latin typeface="华文新魏" panose="02010800040101010101" pitchFamily="2" charset="-122"/>
                <a:ea typeface="华文新魏" panose="02010800040101010101" pitchFamily="2" charset="-122"/>
              </a:rPr>
              <a:t>位。</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49505"/>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44035" name="文本占位符 149506"/>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中断分类</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如</a:t>
            </a:r>
            <a:r>
              <a:rPr lang="en-US" altLang="zh-CN" sz="2800" b="1" dirty="0">
                <a:latin typeface="黑体" panose="02010609060101010101" pitchFamily="2" charset="-122"/>
                <a:ea typeface="黑体" panose="02010609060101010101" pitchFamily="2" charset="-122"/>
              </a:rPr>
              <a:t>IBM370</a:t>
            </a:r>
            <a:r>
              <a:rPr lang="zh-CN" altLang="en-US" sz="2800" b="1" dirty="0">
                <a:latin typeface="黑体" panose="02010609060101010101" pitchFamily="2" charset="-122"/>
                <a:ea typeface="黑体" panose="02010609060101010101" pitchFamily="2" charset="-122"/>
              </a:rPr>
              <a:t>把中断分为以下六类：</a:t>
            </a:r>
          </a:p>
          <a:p>
            <a:pPr marL="0" indent="0" eaLnBrk="1" hangingPunct="1">
              <a:lnSpc>
                <a:spcPct val="90000"/>
              </a:lnSpc>
              <a:buNone/>
            </a:pPr>
            <a:r>
              <a:rPr lang="en-US" altLang="zh-CN" sz="2800" b="1" dirty="0">
                <a:latin typeface="黑体" panose="02010609060101010101" pitchFamily="2" charset="-122"/>
                <a:ea typeface="黑体" panose="02010609060101010101" pitchFamily="2" charset="-122"/>
              </a:rPr>
              <a:t>6)</a:t>
            </a:r>
            <a:r>
              <a:rPr lang="zh-CN" altLang="en-US" sz="2800" b="1" dirty="0">
                <a:solidFill>
                  <a:srgbClr val="0000FF"/>
                </a:solidFill>
                <a:latin typeface="黑体" panose="02010609060101010101" pitchFamily="2" charset="-122"/>
                <a:ea typeface="黑体" panose="02010609060101010101" pitchFamily="2" charset="-122"/>
              </a:rPr>
              <a:t>重新启动中断</a:t>
            </a:r>
          </a:p>
          <a:p>
            <a:pPr marL="0" indent="0" eaLnBrk="1" hangingPunct="1">
              <a:lnSpc>
                <a:spcPct val="90000"/>
              </a:lnSpc>
              <a:buNone/>
            </a:pPr>
            <a:r>
              <a:rPr lang="zh-CN" altLang="en-US" sz="2800" dirty="0">
                <a:latin typeface="华文新魏" panose="02010800040101010101" pitchFamily="2" charset="-122"/>
                <a:ea typeface="华文新魏" panose="02010800040101010101" pitchFamily="2" charset="-122"/>
              </a:rPr>
              <a:t>为操作员或另一台</a:t>
            </a:r>
            <a:r>
              <a:rPr lang="en-US" altLang="zh-CN" sz="2800" dirty="0">
                <a:latin typeface="华文新魏" panose="02010800040101010101" pitchFamily="2" charset="-122"/>
                <a:ea typeface="华文新魏" panose="02010800040101010101" pitchFamily="2" charset="-122"/>
              </a:rPr>
              <a:t>CPU</a:t>
            </a:r>
            <a:r>
              <a:rPr lang="zh-CN" altLang="en-US" sz="2800" dirty="0">
                <a:latin typeface="华文新魏" panose="02010800040101010101" pitchFamily="2" charset="-122"/>
                <a:ea typeface="华文新魏" panose="02010800040101010101" pitchFamily="2" charset="-122"/>
              </a:rPr>
              <a:t>要启动一个程序所用。</a:t>
            </a:r>
          </a:p>
          <a:p>
            <a:pPr marL="0" indent="0" eaLnBrk="1" hangingPunct="1">
              <a:lnSpc>
                <a:spcPct val="90000"/>
              </a:lnSpc>
              <a:buNone/>
            </a:pPr>
            <a:r>
              <a:rPr lang="en-US" altLang="zh-CN" sz="2800" dirty="0">
                <a:latin typeface="华文新魏" panose="02010800040101010101" pitchFamily="2" charset="-122"/>
                <a:ea typeface="华文新魏" panose="02010800040101010101" pitchFamily="2" charset="-122"/>
              </a:rPr>
              <a:t>CPU</a:t>
            </a:r>
            <a:r>
              <a:rPr lang="zh-CN" altLang="en-US" sz="2800" dirty="0">
                <a:latin typeface="华文新魏" panose="02010800040101010101" pitchFamily="2" charset="-122"/>
                <a:ea typeface="华文新魏" panose="02010800040101010101" pitchFamily="2" charset="-122"/>
              </a:rPr>
              <a:t>不能禁止重新启动中断。</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92161"/>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6147" name="文本占位符 92162"/>
          <p:cNvSpPr>
            <a:spLocks noGrp="1"/>
          </p:cNvSpPr>
          <p:nvPr>
            <p:ph idx="1"/>
          </p:nvPr>
        </p:nvSpPr>
        <p:spPr>
          <a:xfrm>
            <a:off x="395288" y="1052513"/>
            <a:ext cx="8208962" cy="4608512"/>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3.1.1</a:t>
            </a:r>
            <a:r>
              <a:rPr lang="zh-CN" altLang="en-US" sz="2800" b="1" dirty="0">
                <a:latin typeface="黑体" panose="02010609060101010101" pitchFamily="2" charset="-122"/>
                <a:ea typeface="黑体" panose="02010609060101010101" pitchFamily="2" charset="-122"/>
              </a:rPr>
              <a:t>存储系统的基本要求</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存储器的性能要求</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2)</a:t>
            </a:r>
            <a:r>
              <a:rPr lang="zh-CN" altLang="en-US" sz="2800" b="1" dirty="0">
                <a:solidFill>
                  <a:srgbClr val="0000FF"/>
                </a:solidFill>
                <a:latin typeface="黑体" panose="02010609060101010101" pitchFamily="2" charset="-122"/>
                <a:ea typeface="黑体" panose="02010609060101010101" pitchFamily="2" charset="-122"/>
              </a:rPr>
              <a:t>速度</a:t>
            </a:r>
            <a:r>
              <a:rPr lang="zh-CN" altLang="en-US" sz="2800" b="1" dirty="0">
                <a:latin typeface="黑体" panose="02010609060101010101" pitchFamily="2" charset="-122"/>
                <a:ea typeface="黑体" panose="02010609060101010101" pitchFamily="2" charset="-122"/>
              </a:rPr>
              <a:t>：从三个方面来描述：</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a</a:t>
            </a:r>
            <a:r>
              <a:rPr lang="zh-CN" altLang="en-US" sz="2800" b="1" dirty="0">
                <a:solidFill>
                  <a:srgbClr val="0000FF"/>
                </a:solidFill>
                <a:latin typeface="黑体" panose="02010609060101010101" pitchFamily="2" charset="-122"/>
                <a:ea typeface="黑体" panose="02010609060101010101" pitchFamily="2" charset="-122"/>
              </a:rPr>
              <a:t>）访问时间</a:t>
            </a:r>
            <a:r>
              <a:rPr lang="en-US" altLang="zh-CN" sz="2800" b="1" dirty="0">
                <a:solidFill>
                  <a:srgbClr val="0000FF"/>
                </a:solidFill>
                <a:latin typeface="黑体" panose="02010609060101010101" pitchFamily="2" charset="-122"/>
                <a:ea typeface="黑体" panose="02010609060101010101" pitchFamily="2" charset="-122"/>
              </a:rPr>
              <a:t>T</a:t>
            </a:r>
            <a:r>
              <a:rPr lang="en-US" altLang="zh-CN" sz="2800" b="1" baseline="-25000" dirty="0">
                <a:solidFill>
                  <a:srgbClr val="0000FF"/>
                </a:solidFill>
                <a:latin typeface="黑体" panose="02010609060101010101" pitchFamily="2" charset="-122"/>
                <a:ea typeface="黑体" panose="02010609060101010101" pitchFamily="2" charset="-122"/>
              </a:rPr>
              <a:t>A</a:t>
            </a:r>
          </a:p>
          <a:p>
            <a:pPr marL="0" indent="0" eaLnBrk="1" hangingPunct="1">
              <a:buNone/>
            </a:pPr>
            <a:r>
              <a:rPr lang="en-US" altLang="zh-CN" sz="2800" b="1" dirty="0">
                <a:latin typeface="华文新魏" panose="02010800040101010101" pitchFamily="2" charset="-122"/>
                <a:ea typeface="华文新魏" panose="02010800040101010101" pitchFamily="2" charset="-122"/>
              </a:rPr>
              <a:t>T</a:t>
            </a:r>
            <a:r>
              <a:rPr lang="en-US" altLang="zh-CN" sz="2800" b="1" baseline="-25000" dirty="0">
                <a:latin typeface="华文新魏" panose="02010800040101010101" pitchFamily="2" charset="-122"/>
                <a:ea typeface="华文新魏" panose="02010800040101010101" pitchFamily="2" charset="-122"/>
              </a:rPr>
              <a:t>A</a:t>
            </a:r>
            <a:r>
              <a:rPr lang="zh-CN" altLang="en-US" sz="2800" b="1" dirty="0">
                <a:latin typeface="华文新魏" panose="02010800040101010101" pitchFamily="2" charset="-122"/>
                <a:ea typeface="华文新魏" panose="02010800040101010101" pitchFamily="2" charset="-122"/>
              </a:rPr>
              <a:t>是存储器接到访存到信息被读到数据总线上所需的时间。是确定</a:t>
            </a:r>
            <a:r>
              <a:rPr lang="en-US" altLang="zh-CN" sz="2800" b="1" dirty="0">
                <a:latin typeface="华文新魏" panose="02010800040101010101" pitchFamily="2" charset="-122"/>
                <a:ea typeface="华文新魏" panose="02010800040101010101" pitchFamily="2" charset="-122"/>
              </a:rPr>
              <a:t>CPU</a:t>
            </a:r>
            <a:r>
              <a:rPr lang="zh-CN" altLang="en-US" sz="2800" b="1" dirty="0">
                <a:latin typeface="华文新魏" panose="02010800040101010101" pitchFamily="2" charset="-122"/>
                <a:ea typeface="华文新魏" panose="02010800040101010101" pitchFamily="2" charset="-122"/>
              </a:rPr>
              <a:t>与存储器时间关系的重 要指标。</a:t>
            </a:r>
          </a:p>
          <a:p>
            <a:pPr marL="0" indent="0" eaLnBrk="1" hangingPunct="1">
              <a:buNone/>
            </a:pPr>
            <a:endParaRPr lang="zh-CN" altLang="en-US" sz="28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53601"/>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45059" name="文本占位符 153602"/>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中断和异常</a:t>
            </a:r>
          </a:p>
          <a:p>
            <a:pPr marL="0" indent="0" eaLnBrk="1" hangingPunct="1">
              <a:lnSpc>
                <a:spcPct val="120000"/>
              </a:lnSpc>
              <a:spcBef>
                <a:spcPct val="0"/>
              </a:spcBef>
              <a:buNone/>
            </a:pPr>
            <a:r>
              <a:rPr lang="zh-CN" altLang="en-US" sz="2800" dirty="0">
                <a:latin typeface="华文新魏" panose="02010800040101010101" pitchFamily="2" charset="-122"/>
                <a:ea typeface="华文新魏" panose="02010800040101010101" pitchFamily="2" charset="-122"/>
              </a:rPr>
              <a:t>很多计算机把中断现行进程的事件进一步细分为中断和异常。</a:t>
            </a:r>
          </a:p>
          <a:p>
            <a:pPr marL="0" indent="0" eaLnBrk="1" hangingPunct="1">
              <a:lnSpc>
                <a:spcPct val="120000"/>
              </a:lnSpc>
              <a:spcBef>
                <a:spcPct val="0"/>
              </a:spcBef>
              <a:buNone/>
            </a:pPr>
            <a:r>
              <a:rPr lang="en-US" altLang="zh-CN" sz="2800" dirty="0">
                <a:latin typeface="华文新魏" panose="02010800040101010101" pitchFamily="2" charset="-122"/>
                <a:ea typeface="华文新魏" panose="02010800040101010101" pitchFamily="2" charset="-122"/>
              </a:rPr>
              <a:t>1</a:t>
            </a:r>
            <a:r>
              <a:rPr lang="zh-CN" altLang="en-US" sz="2800" dirty="0">
                <a:latin typeface="华文新魏" panose="02010800040101010101" pitchFamily="2" charset="-122"/>
                <a:ea typeface="华文新魏" panose="02010800040101010101" pitchFamily="2" charset="-122"/>
              </a:rPr>
              <a:t>）</a:t>
            </a:r>
            <a:r>
              <a:rPr lang="zh-CN" altLang="en-US" sz="2800" dirty="0">
                <a:solidFill>
                  <a:srgbClr val="0000FF"/>
                </a:solidFill>
                <a:latin typeface="华文新魏" panose="02010800040101010101" pitchFamily="2" charset="-122"/>
                <a:ea typeface="华文新魏" panose="02010800040101010101" pitchFamily="2" charset="-122"/>
              </a:rPr>
              <a:t>中断</a:t>
            </a:r>
          </a:p>
          <a:p>
            <a:pPr marL="0" indent="0" eaLnBrk="1" hangingPunct="1">
              <a:lnSpc>
                <a:spcPct val="90000"/>
              </a:lnSpc>
              <a:buNone/>
            </a:pPr>
            <a:r>
              <a:rPr lang="zh-CN" altLang="en-US" sz="2800" dirty="0">
                <a:latin typeface="华文新魏" panose="02010800040101010101" pitchFamily="2" charset="-122"/>
                <a:ea typeface="华文新魏" panose="02010800040101010101" pitchFamily="2" charset="-122"/>
              </a:rPr>
              <a:t>专指那些</a:t>
            </a:r>
            <a:r>
              <a:rPr lang="zh-CN" altLang="en-US" sz="2800" dirty="0">
                <a:solidFill>
                  <a:srgbClr val="0000FF"/>
                </a:solidFill>
                <a:latin typeface="华文新魏" panose="02010800040101010101" pitchFamily="2" charset="-122"/>
                <a:ea typeface="华文新魏" panose="02010800040101010101" pitchFamily="2" charset="-122"/>
              </a:rPr>
              <a:t>与当前进程运行无关</a:t>
            </a:r>
            <a:r>
              <a:rPr lang="zh-CN" altLang="en-US" sz="2800" dirty="0">
                <a:latin typeface="华文新魏" panose="02010800040101010101" pitchFamily="2" charset="-122"/>
                <a:ea typeface="华文新魏" panose="02010800040101010101" pitchFamily="2" charset="-122"/>
              </a:rPr>
              <a:t>的请求暂停的事件</a:t>
            </a:r>
            <a:r>
              <a:rPr lang="en-US" altLang="zh-CN" sz="28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如机器故障中断请求、外设中断请求、定时中断请求等。</a:t>
            </a:r>
            <a:r>
              <a:rPr lang="zh-CN" altLang="en-US" sz="2800" dirty="0">
                <a:solidFill>
                  <a:srgbClr val="0000FF"/>
                </a:solidFill>
                <a:latin typeface="华文新魏" panose="02010800040101010101" pitchFamily="2" charset="-122"/>
                <a:ea typeface="华文新魏" panose="02010800040101010101" pitchFamily="2" charset="-122"/>
              </a:rPr>
              <a:t>中断可以被屏蔽，暂时保存在中断寄存器，屏蔽解除后继续得到响应和处理</a:t>
            </a:r>
            <a:r>
              <a:rPr lang="zh-CN" altLang="en-US" sz="2800" dirty="0">
                <a:latin typeface="华文新魏" panose="02010800040101010101" pitchFamily="2" charset="-122"/>
                <a:ea typeface="华文新魏" panose="02010800040101010101" pitchFamily="2" charset="-122"/>
              </a:rPr>
              <a:t>。</a:t>
            </a:r>
          </a:p>
          <a:p>
            <a:pPr marL="0" indent="0" eaLnBrk="1" hangingPunct="1">
              <a:lnSpc>
                <a:spcPct val="120000"/>
              </a:lnSpc>
              <a:spcBef>
                <a:spcPct val="0"/>
              </a:spcBef>
              <a:buNone/>
            </a:pPr>
            <a:endParaRPr lang="zh-CN" altLang="en-US" sz="2800" dirty="0">
              <a:latin typeface="华文新魏" panose="02010800040101010101" pitchFamily="2" charset="-122"/>
              <a:ea typeface="华文新魏" panose="0201080004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54625"/>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46083" name="文本占位符 154626"/>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中断和异常</a:t>
            </a:r>
          </a:p>
          <a:p>
            <a:pPr marL="0" indent="0" eaLnBrk="1" hangingPunct="1">
              <a:lnSpc>
                <a:spcPct val="120000"/>
              </a:lnSpc>
              <a:spcBef>
                <a:spcPct val="0"/>
              </a:spcBef>
              <a:buNone/>
            </a:pPr>
            <a:r>
              <a:rPr lang="zh-CN" altLang="en-US" sz="2800" dirty="0">
                <a:latin typeface="华文新魏" panose="02010800040101010101" pitchFamily="2" charset="-122"/>
                <a:ea typeface="华文新魏" panose="02010800040101010101" pitchFamily="2" charset="-122"/>
              </a:rPr>
              <a:t>很多计算机把中断现行进程的事件进一步细分为中断和异常。</a:t>
            </a:r>
          </a:p>
          <a:p>
            <a:pPr marL="0" indent="0" eaLnBrk="1" hangingPunct="1">
              <a:lnSpc>
                <a:spcPct val="120000"/>
              </a:lnSpc>
              <a:spcBef>
                <a:spcPct val="0"/>
              </a:spcBef>
              <a:buNone/>
            </a:pPr>
            <a:r>
              <a:rPr lang="en-US" altLang="zh-CN" sz="2800" dirty="0">
                <a:latin typeface="华文新魏" panose="02010800040101010101" pitchFamily="2" charset="-122"/>
                <a:ea typeface="华文新魏" panose="02010800040101010101" pitchFamily="2" charset="-122"/>
              </a:rPr>
              <a:t>2</a:t>
            </a:r>
            <a:r>
              <a:rPr lang="zh-CN" altLang="en-US" sz="2800" dirty="0">
                <a:latin typeface="华文新魏" panose="02010800040101010101" pitchFamily="2" charset="-122"/>
                <a:ea typeface="华文新魏" panose="02010800040101010101" pitchFamily="2" charset="-122"/>
              </a:rPr>
              <a:t>）</a:t>
            </a:r>
            <a:r>
              <a:rPr lang="zh-CN" altLang="en-US" sz="2800" dirty="0">
                <a:solidFill>
                  <a:srgbClr val="0000FF"/>
                </a:solidFill>
                <a:latin typeface="华文新魏" panose="02010800040101010101" pitchFamily="2" charset="-122"/>
                <a:ea typeface="华文新魏" panose="02010800040101010101" pitchFamily="2" charset="-122"/>
              </a:rPr>
              <a:t>异常</a:t>
            </a:r>
          </a:p>
          <a:p>
            <a:pPr marL="0" indent="0" eaLnBrk="1" hangingPunct="1">
              <a:buNone/>
            </a:pPr>
            <a:r>
              <a:rPr lang="zh-CN" altLang="en-US" sz="2800" dirty="0">
                <a:latin typeface="华文新魏" panose="02010800040101010101" pitchFamily="2" charset="-122"/>
                <a:ea typeface="华文新魏" panose="02010800040101010101" pitchFamily="2" charset="-122"/>
              </a:rPr>
              <a:t>由</a:t>
            </a:r>
            <a:r>
              <a:rPr lang="zh-CN" altLang="en-US" sz="2800" dirty="0">
                <a:solidFill>
                  <a:srgbClr val="0000FF"/>
                </a:solidFill>
                <a:latin typeface="华文新魏" panose="02010800040101010101" pitchFamily="2" charset="-122"/>
                <a:ea typeface="华文新魏" panose="02010800040101010101" pitchFamily="2" charset="-122"/>
              </a:rPr>
              <a:t>现行指令引起的暂停事件</a:t>
            </a:r>
            <a:r>
              <a:rPr lang="zh-CN" altLang="en-US" sz="2800" dirty="0">
                <a:latin typeface="华文新魏" panose="02010800040101010101" pitchFamily="2" charset="-122"/>
                <a:ea typeface="华文新魏" panose="02010800040101010101" pitchFamily="2" charset="-122"/>
              </a:rPr>
              <a:t>，如页面失效、 溢出等，</a:t>
            </a:r>
            <a:r>
              <a:rPr lang="zh-CN" altLang="en-US" sz="2800" dirty="0">
                <a:solidFill>
                  <a:srgbClr val="0000FF"/>
                </a:solidFill>
                <a:latin typeface="华文新魏" panose="02010800040101010101" pitchFamily="2" charset="-122"/>
                <a:ea typeface="华文新魏" panose="02010800040101010101" pitchFamily="2" charset="-122"/>
              </a:rPr>
              <a:t>一般不能屏蔽，立即得到响应和处理</a:t>
            </a:r>
            <a:r>
              <a:rPr lang="zh-CN" altLang="en-US" sz="2800" dirty="0">
                <a:latin typeface="华文新魏" panose="02010800040101010101" pitchFamily="2" charset="-122"/>
                <a:ea typeface="华文新魏" panose="02010800040101010101" pitchFamily="2" charset="-122"/>
              </a:rPr>
              <a:t>。 </a:t>
            </a:r>
          </a:p>
          <a:p>
            <a:pPr marL="0" indent="0" eaLnBrk="1" hangingPunct="1">
              <a:lnSpc>
                <a:spcPct val="120000"/>
              </a:lnSpc>
              <a:spcBef>
                <a:spcPct val="0"/>
              </a:spcBef>
              <a:buNone/>
            </a:pPr>
            <a:endParaRPr lang="zh-CN" altLang="en-US" sz="2800" dirty="0">
              <a:latin typeface="华文新魏" panose="02010800040101010101" pitchFamily="2" charset="-122"/>
              <a:ea typeface="华文新魏" panose="0201080004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55649"/>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47107" name="文本占位符 155650"/>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中断和异常</a:t>
            </a:r>
          </a:p>
          <a:p>
            <a:pPr marL="0" indent="0" eaLnBrk="1" hangingPunct="1">
              <a:lnSpc>
                <a:spcPct val="120000"/>
              </a:lnSpc>
              <a:spcBef>
                <a:spcPct val="0"/>
              </a:spcBef>
              <a:buNone/>
            </a:pPr>
            <a:r>
              <a:rPr lang="zh-CN" altLang="en-US" sz="2800" dirty="0">
                <a:latin typeface="华文新魏" panose="02010800040101010101" pitchFamily="2" charset="-122"/>
                <a:ea typeface="华文新魏" panose="02010800040101010101" pitchFamily="2" charset="-122"/>
              </a:rPr>
              <a:t>很多计算机把中断现行进程的事件进一步细分为中断和异常。</a:t>
            </a:r>
          </a:p>
          <a:p>
            <a:pPr marL="0" indent="0" eaLnBrk="1" hangingPunct="1">
              <a:lnSpc>
                <a:spcPct val="120000"/>
              </a:lnSpc>
              <a:spcBef>
                <a:spcPct val="0"/>
              </a:spcBef>
              <a:buNone/>
            </a:pPr>
            <a:r>
              <a:rPr lang="en-US" altLang="zh-CN" sz="2800" dirty="0">
                <a:latin typeface="华文新魏" panose="02010800040101010101" pitchFamily="2" charset="-122"/>
                <a:ea typeface="华文新魏" panose="02010800040101010101" pitchFamily="2" charset="-122"/>
              </a:rPr>
              <a:t>2</a:t>
            </a:r>
            <a:r>
              <a:rPr lang="zh-CN" altLang="en-US" sz="2800" dirty="0">
                <a:latin typeface="华文新魏" panose="02010800040101010101" pitchFamily="2" charset="-122"/>
                <a:ea typeface="华文新魏" panose="02010800040101010101" pitchFamily="2" charset="-122"/>
              </a:rPr>
              <a:t>）异常</a:t>
            </a:r>
          </a:p>
          <a:p>
            <a:pPr marL="0" indent="0" eaLnBrk="1" hangingPunct="1">
              <a:lnSpc>
                <a:spcPct val="120000"/>
              </a:lnSpc>
              <a:spcBef>
                <a:spcPct val="0"/>
              </a:spcBef>
              <a:buNone/>
            </a:pPr>
            <a:r>
              <a:rPr lang="zh-CN" altLang="en-US" sz="2800" dirty="0">
                <a:latin typeface="华文新魏" panose="02010800040101010101" pitchFamily="2" charset="-122"/>
                <a:ea typeface="华文新魏" panose="02010800040101010101" pitchFamily="2" charset="-122"/>
              </a:rPr>
              <a:t>                          自陷（</a:t>
            </a:r>
            <a:r>
              <a:rPr lang="en-US" altLang="zh-CN" sz="2800" dirty="0">
                <a:latin typeface="华文新魏" panose="02010800040101010101" pitchFamily="2" charset="-122"/>
                <a:ea typeface="华文新魏" panose="02010800040101010101" pitchFamily="2" charset="-122"/>
              </a:rPr>
              <a:t>Trap</a:t>
            </a:r>
            <a:r>
              <a:rPr lang="zh-CN" altLang="en-US" sz="2800" dirty="0">
                <a:latin typeface="华文新魏" panose="02010800040101010101" pitchFamily="2" charset="-122"/>
                <a:ea typeface="华文新魏" panose="02010800040101010101" pitchFamily="2" charset="-122"/>
              </a:rPr>
              <a:t>）</a:t>
            </a:r>
          </a:p>
          <a:p>
            <a:pPr marL="0" indent="0" eaLnBrk="1" hangingPunct="1">
              <a:buNone/>
            </a:pPr>
            <a:r>
              <a:rPr lang="zh-CN" altLang="en-US" sz="2800" dirty="0">
                <a:latin typeface="华文新魏" panose="02010800040101010101" pitchFamily="2" charset="-122"/>
                <a:ea typeface="华文新魏" panose="02010800040101010101" pitchFamily="2" charset="-122"/>
              </a:rPr>
              <a:t>异常可分为      故障（</a:t>
            </a:r>
            <a:r>
              <a:rPr lang="en-US" altLang="zh-CN" sz="2800" dirty="0">
                <a:latin typeface="华文新魏" panose="02010800040101010101" pitchFamily="2" charset="-122"/>
                <a:ea typeface="华文新魏" panose="02010800040101010101" pitchFamily="2" charset="-122"/>
              </a:rPr>
              <a:t>Fault</a:t>
            </a:r>
            <a:r>
              <a:rPr lang="zh-CN" altLang="en-US" sz="2800" dirty="0">
                <a:latin typeface="华文新魏" panose="02010800040101010101" pitchFamily="2" charset="-122"/>
                <a:ea typeface="华文新魏" panose="02010800040101010101" pitchFamily="2" charset="-122"/>
              </a:rPr>
              <a:t>）</a:t>
            </a:r>
          </a:p>
          <a:p>
            <a:pPr marL="0" indent="0" eaLnBrk="1" hangingPunct="1">
              <a:buNone/>
            </a:pPr>
            <a:r>
              <a:rPr lang="zh-CN" altLang="en-US" sz="2800" dirty="0">
                <a:latin typeface="华文新魏" panose="02010800040101010101" pitchFamily="2" charset="-122"/>
                <a:ea typeface="华文新魏" panose="02010800040101010101" pitchFamily="2" charset="-122"/>
              </a:rPr>
              <a:t>                          失败（</a:t>
            </a:r>
            <a:r>
              <a:rPr lang="en-US" altLang="zh-CN" sz="2800" dirty="0">
                <a:latin typeface="华文新魏" panose="02010800040101010101" pitchFamily="2" charset="-122"/>
                <a:ea typeface="华文新魏" panose="02010800040101010101" pitchFamily="2" charset="-122"/>
              </a:rPr>
              <a:t>Abort</a:t>
            </a:r>
            <a:r>
              <a:rPr lang="zh-CN" altLang="en-US" sz="2800" dirty="0">
                <a:latin typeface="华文新魏" panose="02010800040101010101" pitchFamily="2" charset="-122"/>
                <a:ea typeface="华文新魏" panose="02010800040101010101" pitchFamily="2" charset="-122"/>
              </a:rPr>
              <a:t>）  </a:t>
            </a:r>
          </a:p>
          <a:p>
            <a:pPr marL="0" indent="0" eaLnBrk="1" hangingPunct="1">
              <a:lnSpc>
                <a:spcPct val="120000"/>
              </a:lnSpc>
              <a:spcBef>
                <a:spcPct val="0"/>
              </a:spcBef>
              <a:buNone/>
            </a:pPr>
            <a:endParaRPr lang="zh-CN" altLang="en-US" sz="2800" dirty="0">
              <a:latin typeface="华文新魏" panose="02010800040101010101" pitchFamily="2" charset="-122"/>
              <a:ea typeface="华文新魏" panose="02010800040101010101" pitchFamily="2" charset="-122"/>
            </a:endParaRPr>
          </a:p>
        </p:txBody>
      </p:sp>
      <p:sp>
        <p:nvSpPr>
          <p:cNvPr id="47108" name="左大括号 155651"/>
          <p:cNvSpPr/>
          <p:nvPr/>
        </p:nvSpPr>
        <p:spPr>
          <a:xfrm>
            <a:off x="2484438" y="3860800"/>
            <a:ext cx="287337" cy="1081088"/>
          </a:xfrm>
          <a:prstGeom prst="leftBrace">
            <a:avLst>
              <a:gd name="adj1" fmla="val 31336"/>
              <a:gd name="adj2" fmla="val 50000"/>
            </a:avLst>
          </a:prstGeom>
          <a:noFill/>
          <a:ln w="2857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7109" name="圆角矩形标注 155652"/>
          <p:cNvSpPr/>
          <p:nvPr/>
        </p:nvSpPr>
        <p:spPr>
          <a:xfrm>
            <a:off x="5148263" y="2924175"/>
            <a:ext cx="3527425" cy="2376488"/>
          </a:xfrm>
          <a:prstGeom prst="wedgeRoundRectCallout">
            <a:avLst>
              <a:gd name="adj1" fmla="val -63500"/>
              <a:gd name="adj2" fmla="val -10653"/>
              <a:gd name="adj3" fmla="val 16667"/>
            </a:avLst>
          </a:prstGeom>
          <a:solidFill>
            <a:srgbClr val="00CC99"/>
          </a:solidFill>
          <a:ln w="9525" cap="flat" cmpd="sng">
            <a:solidFill>
              <a:schemeClr val="tx1"/>
            </a:solidFill>
            <a:prstDash val="solid"/>
            <a:miter/>
            <a:headEnd type="none" w="med" len="med"/>
            <a:tailEnd type="none" w="med" len="med"/>
          </a:ln>
        </p:spPr>
        <p:txBody>
          <a:bodyPr/>
          <a:lstStyle/>
          <a:p>
            <a:r>
              <a:rPr lang="zh-CN" altLang="en-US" b="0" dirty="0">
                <a:latin typeface="Arial" panose="020B0604020202020204" pitchFamily="34" charset="0"/>
                <a:ea typeface="华文新魏" panose="02010800040101010101" pitchFamily="2" charset="-122"/>
              </a:rPr>
              <a:t>发生在引起异常的</a:t>
            </a:r>
            <a:r>
              <a:rPr lang="zh-CN" altLang="en-US" b="0" dirty="0">
                <a:solidFill>
                  <a:srgbClr val="0000FF"/>
                </a:solidFill>
                <a:latin typeface="Arial" panose="020B0604020202020204" pitchFamily="34" charset="0"/>
                <a:ea typeface="华文新魏" panose="02010800040101010101" pitchFamily="2" charset="-122"/>
              </a:rPr>
              <a:t>指令执行的末尾</a:t>
            </a:r>
            <a:r>
              <a:rPr lang="zh-CN" altLang="en-US" b="0" dirty="0">
                <a:latin typeface="Arial" panose="020B0604020202020204" pitchFamily="34" charset="0"/>
                <a:ea typeface="华文新魏" panose="02010800040101010101" pitchFamily="2" charset="-122"/>
              </a:rPr>
              <a:t>，处理后返回原先正常程序的下一条指令继续执行。</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5667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48131" name="文本占位符 156674"/>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中断和异常</a:t>
            </a:r>
          </a:p>
          <a:p>
            <a:pPr marL="0" indent="0" eaLnBrk="1" hangingPunct="1">
              <a:lnSpc>
                <a:spcPct val="120000"/>
              </a:lnSpc>
              <a:spcBef>
                <a:spcPct val="0"/>
              </a:spcBef>
              <a:buNone/>
            </a:pPr>
            <a:r>
              <a:rPr lang="zh-CN" altLang="en-US" sz="2800" dirty="0">
                <a:latin typeface="华文新魏" panose="02010800040101010101" pitchFamily="2" charset="-122"/>
                <a:ea typeface="华文新魏" panose="02010800040101010101" pitchFamily="2" charset="-122"/>
              </a:rPr>
              <a:t>很多计算机把中断现行进程的事件进一步细分为中断和异常。</a:t>
            </a:r>
          </a:p>
          <a:p>
            <a:pPr marL="0" indent="0" eaLnBrk="1" hangingPunct="1">
              <a:lnSpc>
                <a:spcPct val="120000"/>
              </a:lnSpc>
              <a:spcBef>
                <a:spcPct val="0"/>
              </a:spcBef>
              <a:buNone/>
            </a:pPr>
            <a:r>
              <a:rPr lang="en-US" altLang="zh-CN" sz="2800" dirty="0">
                <a:latin typeface="华文新魏" panose="02010800040101010101" pitchFamily="2" charset="-122"/>
                <a:ea typeface="华文新魏" panose="02010800040101010101" pitchFamily="2" charset="-122"/>
              </a:rPr>
              <a:t>2</a:t>
            </a:r>
            <a:r>
              <a:rPr lang="zh-CN" altLang="en-US" sz="2800" dirty="0">
                <a:latin typeface="华文新魏" panose="02010800040101010101" pitchFamily="2" charset="-122"/>
                <a:ea typeface="华文新魏" panose="02010800040101010101" pitchFamily="2" charset="-122"/>
              </a:rPr>
              <a:t>）异常</a:t>
            </a:r>
          </a:p>
          <a:p>
            <a:pPr marL="0" indent="0" eaLnBrk="1" hangingPunct="1">
              <a:lnSpc>
                <a:spcPct val="120000"/>
              </a:lnSpc>
              <a:spcBef>
                <a:spcPct val="0"/>
              </a:spcBef>
              <a:buNone/>
            </a:pPr>
            <a:r>
              <a:rPr lang="zh-CN" altLang="en-US" sz="2800" dirty="0">
                <a:latin typeface="华文新魏" panose="02010800040101010101" pitchFamily="2" charset="-122"/>
                <a:ea typeface="华文新魏" panose="02010800040101010101" pitchFamily="2" charset="-122"/>
              </a:rPr>
              <a:t>                          自陷（</a:t>
            </a:r>
            <a:r>
              <a:rPr lang="en-US" altLang="zh-CN" sz="2800" dirty="0">
                <a:latin typeface="华文新魏" panose="02010800040101010101" pitchFamily="2" charset="-122"/>
                <a:ea typeface="华文新魏" panose="02010800040101010101" pitchFamily="2" charset="-122"/>
              </a:rPr>
              <a:t>Trap</a:t>
            </a:r>
            <a:r>
              <a:rPr lang="zh-CN" altLang="en-US" sz="2800" dirty="0">
                <a:latin typeface="华文新魏" panose="02010800040101010101" pitchFamily="2" charset="-122"/>
                <a:ea typeface="华文新魏" panose="02010800040101010101" pitchFamily="2" charset="-122"/>
              </a:rPr>
              <a:t>）</a:t>
            </a:r>
          </a:p>
          <a:p>
            <a:pPr marL="0" indent="0" eaLnBrk="1" hangingPunct="1">
              <a:buNone/>
            </a:pPr>
            <a:r>
              <a:rPr lang="zh-CN" altLang="en-US" sz="2800" dirty="0">
                <a:latin typeface="华文新魏" panose="02010800040101010101" pitchFamily="2" charset="-122"/>
                <a:ea typeface="华文新魏" panose="02010800040101010101" pitchFamily="2" charset="-122"/>
              </a:rPr>
              <a:t>异常可分为      故障（</a:t>
            </a:r>
            <a:r>
              <a:rPr lang="en-US" altLang="zh-CN" sz="2800" dirty="0">
                <a:latin typeface="华文新魏" panose="02010800040101010101" pitchFamily="2" charset="-122"/>
                <a:ea typeface="华文新魏" panose="02010800040101010101" pitchFamily="2" charset="-122"/>
              </a:rPr>
              <a:t>Fault</a:t>
            </a:r>
            <a:r>
              <a:rPr lang="zh-CN" altLang="en-US" sz="2800" dirty="0">
                <a:latin typeface="华文新魏" panose="02010800040101010101" pitchFamily="2" charset="-122"/>
                <a:ea typeface="华文新魏" panose="02010800040101010101" pitchFamily="2" charset="-122"/>
              </a:rPr>
              <a:t>）</a:t>
            </a:r>
          </a:p>
          <a:p>
            <a:pPr marL="0" indent="0" eaLnBrk="1" hangingPunct="1">
              <a:buNone/>
            </a:pPr>
            <a:r>
              <a:rPr lang="zh-CN" altLang="en-US" sz="2800" dirty="0">
                <a:latin typeface="华文新魏" panose="02010800040101010101" pitchFamily="2" charset="-122"/>
                <a:ea typeface="华文新魏" panose="02010800040101010101" pitchFamily="2" charset="-122"/>
              </a:rPr>
              <a:t>                          失败（</a:t>
            </a:r>
            <a:r>
              <a:rPr lang="en-US" altLang="zh-CN" sz="2800" dirty="0">
                <a:latin typeface="华文新魏" panose="02010800040101010101" pitchFamily="2" charset="-122"/>
                <a:ea typeface="华文新魏" panose="02010800040101010101" pitchFamily="2" charset="-122"/>
              </a:rPr>
              <a:t>Abort</a:t>
            </a:r>
            <a:r>
              <a:rPr lang="zh-CN" altLang="en-US" sz="2800" dirty="0">
                <a:latin typeface="华文新魏" panose="02010800040101010101" pitchFamily="2" charset="-122"/>
                <a:ea typeface="华文新魏" panose="02010800040101010101" pitchFamily="2" charset="-122"/>
              </a:rPr>
              <a:t>）  </a:t>
            </a:r>
          </a:p>
          <a:p>
            <a:pPr marL="0" indent="0" eaLnBrk="1" hangingPunct="1">
              <a:lnSpc>
                <a:spcPct val="120000"/>
              </a:lnSpc>
              <a:spcBef>
                <a:spcPct val="0"/>
              </a:spcBef>
              <a:buNone/>
            </a:pPr>
            <a:endParaRPr lang="zh-CN" altLang="en-US" sz="2800" dirty="0">
              <a:latin typeface="华文新魏" panose="02010800040101010101" pitchFamily="2" charset="-122"/>
              <a:ea typeface="华文新魏" panose="02010800040101010101" pitchFamily="2" charset="-122"/>
            </a:endParaRPr>
          </a:p>
        </p:txBody>
      </p:sp>
      <p:sp>
        <p:nvSpPr>
          <p:cNvPr id="48132" name="左大括号 156675"/>
          <p:cNvSpPr/>
          <p:nvPr/>
        </p:nvSpPr>
        <p:spPr>
          <a:xfrm>
            <a:off x="2484438" y="3860800"/>
            <a:ext cx="287337" cy="1081088"/>
          </a:xfrm>
          <a:prstGeom prst="leftBrace">
            <a:avLst>
              <a:gd name="adj1" fmla="val 31336"/>
              <a:gd name="adj2" fmla="val 50000"/>
            </a:avLst>
          </a:prstGeom>
          <a:noFill/>
          <a:ln w="2857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8133" name="圆角矩形标注 156676"/>
          <p:cNvSpPr/>
          <p:nvPr/>
        </p:nvSpPr>
        <p:spPr>
          <a:xfrm>
            <a:off x="5148263" y="2924175"/>
            <a:ext cx="3527425" cy="2376488"/>
          </a:xfrm>
          <a:prstGeom prst="wedgeRoundRectCallout">
            <a:avLst>
              <a:gd name="adj1" fmla="val -63500"/>
              <a:gd name="adj2" fmla="val 11926"/>
              <a:gd name="adj3" fmla="val 16667"/>
            </a:avLst>
          </a:prstGeom>
          <a:solidFill>
            <a:srgbClr val="00CC99"/>
          </a:solidFill>
          <a:ln w="9525" cap="flat" cmpd="sng">
            <a:solidFill>
              <a:schemeClr val="tx1"/>
            </a:solidFill>
            <a:prstDash val="solid"/>
            <a:miter/>
            <a:headEnd type="none" w="med" len="med"/>
            <a:tailEnd type="none" w="med" len="med"/>
          </a:ln>
        </p:spPr>
        <p:txBody>
          <a:bodyPr/>
          <a:lstStyle/>
          <a:p>
            <a:r>
              <a:rPr lang="zh-CN" altLang="en-US" b="0" dirty="0">
                <a:latin typeface="Arial" panose="020B0604020202020204" pitchFamily="34" charset="0"/>
                <a:ea typeface="华文新魏" panose="02010800040101010101" pitchFamily="2" charset="-122"/>
              </a:rPr>
              <a:t>发生在</a:t>
            </a:r>
            <a:r>
              <a:rPr lang="zh-CN" altLang="en-US" b="0" dirty="0">
                <a:solidFill>
                  <a:srgbClr val="0000FF"/>
                </a:solidFill>
                <a:latin typeface="Arial" panose="020B0604020202020204" pitchFamily="34" charset="0"/>
                <a:ea typeface="华文新魏" panose="02010800040101010101" pitchFamily="2" charset="-122"/>
              </a:rPr>
              <a:t>执行指令的过程中</a:t>
            </a:r>
            <a:r>
              <a:rPr lang="zh-CN" altLang="en-US" b="0" dirty="0">
                <a:latin typeface="Arial" panose="020B0604020202020204" pitchFamily="34" charset="0"/>
                <a:ea typeface="华文新魏" panose="02010800040101010101" pitchFamily="2" charset="-122"/>
              </a:rPr>
              <a:t>，处理后返回原先发生故障的那条指令出重复执行。</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57697"/>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49155" name="文本占位符 157698"/>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中断和异常</a:t>
            </a:r>
          </a:p>
          <a:p>
            <a:pPr marL="0" indent="0" eaLnBrk="1" hangingPunct="1">
              <a:lnSpc>
                <a:spcPct val="120000"/>
              </a:lnSpc>
              <a:spcBef>
                <a:spcPct val="0"/>
              </a:spcBef>
              <a:buNone/>
            </a:pPr>
            <a:r>
              <a:rPr lang="zh-CN" altLang="en-US" sz="2800" dirty="0">
                <a:latin typeface="华文新魏" panose="02010800040101010101" pitchFamily="2" charset="-122"/>
                <a:ea typeface="华文新魏" panose="02010800040101010101" pitchFamily="2" charset="-122"/>
              </a:rPr>
              <a:t>很多计算机把中断现行进程的事件进一步细分为中断和异常。</a:t>
            </a:r>
          </a:p>
          <a:p>
            <a:pPr marL="0" indent="0" eaLnBrk="1" hangingPunct="1">
              <a:lnSpc>
                <a:spcPct val="120000"/>
              </a:lnSpc>
              <a:spcBef>
                <a:spcPct val="0"/>
              </a:spcBef>
              <a:buNone/>
            </a:pPr>
            <a:r>
              <a:rPr lang="en-US" altLang="zh-CN" sz="2800" dirty="0">
                <a:latin typeface="华文新魏" panose="02010800040101010101" pitchFamily="2" charset="-122"/>
                <a:ea typeface="华文新魏" panose="02010800040101010101" pitchFamily="2" charset="-122"/>
              </a:rPr>
              <a:t>2</a:t>
            </a:r>
            <a:r>
              <a:rPr lang="zh-CN" altLang="en-US" sz="2800" dirty="0">
                <a:latin typeface="华文新魏" panose="02010800040101010101" pitchFamily="2" charset="-122"/>
                <a:ea typeface="华文新魏" panose="02010800040101010101" pitchFamily="2" charset="-122"/>
              </a:rPr>
              <a:t>）异常</a:t>
            </a:r>
          </a:p>
          <a:p>
            <a:pPr marL="0" indent="0" eaLnBrk="1" hangingPunct="1">
              <a:lnSpc>
                <a:spcPct val="120000"/>
              </a:lnSpc>
              <a:spcBef>
                <a:spcPct val="0"/>
              </a:spcBef>
              <a:buNone/>
            </a:pPr>
            <a:r>
              <a:rPr lang="zh-CN" altLang="en-US" sz="2800" dirty="0">
                <a:latin typeface="华文新魏" panose="02010800040101010101" pitchFamily="2" charset="-122"/>
                <a:ea typeface="华文新魏" panose="02010800040101010101" pitchFamily="2" charset="-122"/>
              </a:rPr>
              <a:t>                          自陷（</a:t>
            </a:r>
            <a:r>
              <a:rPr lang="en-US" altLang="zh-CN" sz="2800" dirty="0">
                <a:latin typeface="华文新魏" panose="02010800040101010101" pitchFamily="2" charset="-122"/>
                <a:ea typeface="华文新魏" panose="02010800040101010101" pitchFamily="2" charset="-122"/>
              </a:rPr>
              <a:t>Trap</a:t>
            </a:r>
            <a:r>
              <a:rPr lang="zh-CN" altLang="en-US" sz="2800" dirty="0">
                <a:latin typeface="华文新魏" panose="02010800040101010101" pitchFamily="2" charset="-122"/>
                <a:ea typeface="华文新魏" panose="02010800040101010101" pitchFamily="2" charset="-122"/>
              </a:rPr>
              <a:t>）</a:t>
            </a:r>
          </a:p>
          <a:p>
            <a:pPr marL="0" indent="0" eaLnBrk="1" hangingPunct="1">
              <a:buNone/>
            </a:pPr>
            <a:r>
              <a:rPr lang="zh-CN" altLang="en-US" sz="2800" dirty="0">
                <a:latin typeface="华文新魏" panose="02010800040101010101" pitchFamily="2" charset="-122"/>
                <a:ea typeface="华文新魏" panose="02010800040101010101" pitchFamily="2" charset="-122"/>
              </a:rPr>
              <a:t>异常可分为      故障（</a:t>
            </a:r>
            <a:r>
              <a:rPr lang="en-US" altLang="zh-CN" sz="2800" dirty="0">
                <a:latin typeface="华文新魏" panose="02010800040101010101" pitchFamily="2" charset="-122"/>
                <a:ea typeface="华文新魏" panose="02010800040101010101" pitchFamily="2" charset="-122"/>
              </a:rPr>
              <a:t>Fault</a:t>
            </a:r>
            <a:r>
              <a:rPr lang="zh-CN" altLang="en-US" sz="2800" dirty="0">
                <a:latin typeface="华文新魏" panose="02010800040101010101" pitchFamily="2" charset="-122"/>
                <a:ea typeface="华文新魏" panose="02010800040101010101" pitchFamily="2" charset="-122"/>
              </a:rPr>
              <a:t>）</a:t>
            </a:r>
          </a:p>
          <a:p>
            <a:pPr marL="0" indent="0" eaLnBrk="1" hangingPunct="1">
              <a:buNone/>
            </a:pPr>
            <a:r>
              <a:rPr lang="zh-CN" altLang="en-US" sz="2800" dirty="0">
                <a:latin typeface="华文新魏" panose="02010800040101010101" pitchFamily="2" charset="-122"/>
                <a:ea typeface="华文新魏" panose="02010800040101010101" pitchFamily="2" charset="-122"/>
              </a:rPr>
              <a:t>                          失败（</a:t>
            </a:r>
            <a:r>
              <a:rPr lang="en-US" altLang="zh-CN" sz="2800" dirty="0">
                <a:latin typeface="华文新魏" panose="02010800040101010101" pitchFamily="2" charset="-122"/>
                <a:ea typeface="华文新魏" panose="02010800040101010101" pitchFamily="2" charset="-122"/>
              </a:rPr>
              <a:t>Abort</a:t>
            </a:r>
            <a:r>
              <a:rPr lang="zh-CN" altLang="en-US" sz="2800" dirty="0">
                <a:latin typeface="华文新魏" panose="02010800040101010101" pitchFamily="2" charset="-122"/>
                <a:ea typeface="华文新魏" panose="02010800040101010101" pitchFamily="2" charset="-122"/>
              </a:rPr>
              <a:t>）  </a:t>
            </a:r>
          </a:p>
          <a:p>
            <a:pPr marL="0" indent="0" eaLnBrk="1" hangingPunct="1">
              <a:lnSpc>
                <a:spcPct val="120000"/>
              </a:lnSpc>
              <a:spcBef>
                <a:spcPct val="0"/>
              </a:spcBef>
              <a:buNone/>
            </a:pPr>
            <a:endParaRPr lang="zh-CN" altLang="en-US" sz="2800" dirty="0">
              <a:latin typeface="华文新魏" panose="02010800040101010101" pitchFamily="2" charset="-122"/>
              <a:ea typeface="华文新魏" panose="02010800040101010101" pitchFamily="2" charset="-122"/>
            </a:endParaRPr>
          </a:p>
        </p:txBody>
      </p:sp>
      <p:sp>
        <p:nvSpPr>
          <p:cNvPr id="49156" name="左大括号 157699"/>
          <p:cNvSpPr/>
          <p:nvPr/>
        </p:nvSpPr>
        <p:spPr>
          <a:xfrm>
            <a:off x="2484438" y="3860800"/>
            <a:ext cx="287337" cy="1081088"/>
          </a:xfrm>
          <a:prstGeom prst="leftBrace">
            <a:avLst>
              <a:gd name="adj1" fmla="val 31336"/>
              <a:gd name="adj2" fmla="val 50000"/>
            </a:avLst>
          </a:prstGeom>
          <a:noFill/>
          <a:ln w="2857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9157" name="圆角矩形标注 157700"/>
          <p:cNvSpPr/>
          <p:nvPr/>
        </p:nvSpPr>
        <p:spPr>
          <a:xfrm>
            <a:off x="5148263" y="2924175"/>
            <a:ext cx="3527425" cy="2376488"/>
          </a:xfrm>
          <a:prstGeom prst="wedgeRoundRectCallout">
            <a:avLst>
              <a:gd name="adj1" fmla="val -61028"/>
              <a:gd name="adj2" fmla="val 33301"/>
              <a:gd name="adj3" fmla="val 16667"/>
            </a:avLst>
          </a:prstGeom>
          <a:solidFill>
            <a:srgbClr val="00CC99"/>
          </a:solidFill>
          <a:ln w="9525" cap="flat" cmpd="sng">
            <a:solidFill>
              <a:schemeClr val="tx1"/>
            </a:solidFill>
            <a:prstDash val="solid"/>
            <a:miter/>
            <a:headEnd type="none" w="med" len="med"/>
            <a:tailEnd type="none" w="med" len="med"/>
          </a:ln>
        </p:spPr>
        <p:txBody>
          <a:bodyPr/>
          <a:lstStyle/>
          <a:p>
            <a:pPr>
              <a:spcBef>
                <a:spcPct val="20000"/>
              </a:spcBef>
            </a:pPr>
            <a:r>
              <a:rPr lang="zh-CN" altLang="en-US" b="0" dirty="0">
                <a:latin typeface="Arial" panose="020B0604020202020204" pitchFamily="34" charset="0"/>
                <a:ea typeface="华文新魏" panose="02010800040101010101" pitchFamily="2" charset="-122"/>
              </a:rPr>
              <a:t>也发生在指令执行过程中，</a:t>
            </a:r>
            <a:r>
              <a:rPr lang="zh-CN" altLang="en-US" b="0" dirty="0">
                <a:solidFill>
                  <a:srgbClr val="0000FF"/>
                </a:solidFill>
                <a:latin typeface="Arial" panose="020B0604020202020204" pitchFamily="34" charset="0"/>
                <a:ea typeface="华文新魏" panose="02010800040101010101" pitchFamily="2" charset="-122"/>
              </a:rPr>
              <a:t>需强制干预或系统复位</a:t>
            </a:r>
            <a:r>
              <a:rPr lang="zh-CN" altLang="en-US" b="0" dirty="0">
                <a:latin typeface="Arial" panose="020B0604020202020204" pitchFamily="34" charset="0"/>
                <a:ea typeface="华文新魏" panose="02010800040101010101" pitchFamily="2" charset="-122"/>
              </a:rPr>
              <a:t>才可以使指令再正确执行下去。</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65889"/>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50179" name="文本占位符 165890"/>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中断分级</a:t>
            </a:r>
          </a:p>
          <a:p>
            <a:pPr marL="0" indent="0" eaLnBrk="1" hangingPunct="1">
              <a:lnSpc>
                <a:spcPct val="120000"/>
              </a:lnSpc>
              <a:spcBef>
                <a:spcPct val="0"/>
              </a:spcBef>
            </a:pPr>
            <a:r>
              <a:rPr lang="zh-CN" altLang="en-US" sz="2800" dirty="0">
                <a:latin typeface="华文新魏" panose="02010800040101010101" pitchFamily="2" charset="-122"/>
                <a:ea typeface="华文新魏" panose="02010800040101010101" pitchFamily="2" charset="-122"/>
              </a:rPr>
              <a:t>分级原因：</a:t>
            </a:r>
          </a:p>
          <a:p>
            <a:pPr marL="0" indent="0" eaLnBrk="1" hangingPunct="1">
              <a:lnSpc>
                <a:spcPct val="120000"/>
              </a:lnSpc>
              <a:spcBef>
                <a:spcPct val="0"/>
              </a:spcBef>
              <a:buNone/>
            </a:pPr>
            <a:r>
              <a:rPr lang="zh-CN" altLang="en-US" sz="2800" dirty="0">
                <a:latin typeface="华文新魏" panose="02010800040101010101" pitchFamily="2" charset="-122"/>
                <a:ea typeface="华文新魏" panose="02010800040101010101" pitchFamily="2" charset="-122"/>
              </a:rPr>
              <a:t>中断源相互独立而随机地发出中断请求，常会同时发生多个中断请求。</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6691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51203" name="文本占位符 166914"/>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中断分级</a:t>
            </a:r>
          </a:p>
          <a:p>
            <a:pPr marL="0" indent="0" eaLnBrk="1" hangingPunct="1">
              <a:lnSpc>
                <a:spcPct val="120000"/>
              </a:lnSpc>
              <a:spcBef>
                <a:spcPct val="0"/>
              </a:spcBef>
            </a:pPr>
            <a:r>
              <a:rPr lang="zh-CN" altLang="en-US" sz="2800" dirty="0">
                <a:latin typeface="华文新魏" panose="02010800040101010101" pitchFamily="2" charset="-122"/>
                <a:ea typeface="华文新魏" panose="02010800040101010101" pitchFamily="2" charset="-122"/>
              </a:rPr>
              <a:t>分级依据：</a:t>
            </a:r>
          </a:p>
          <a:p>
            <a:pPr marL="0" indent="0" eaLnBrk="1" hangingPunct="1">
              <a:lnSpc>
                <a:spcPct val="120000"/>
              </a:lnSpc>
              <a:spcBef>
                <a:spcPct val="0"/>
              </a:spcBef>
              <a:buNone/>
            </a:pPr>
            <a:r>
              <a:rPr lang="zh-CN" altLang="en-US" sz="2800" b="1" dirty="0">
                <a:solidFill>
                  <a:srgbClr val="0000FF"/>
                </a:solidFill>
                <a:latin typeface="华文新魏" panose="02010800040101010101" pitchFamily="2" charset="-122"/>
                <a:ea typeface="华文新魏" panose="02010800040101010101" pitchFamily="2" charset="-122"/>
              </a:rPr>
              <a:t>不同类</a:t>
            </a:r>
            <a:r>
              <a:rPr lang="zh-CN" altLang="en-US" sz="2800" dirty="0">
                <a:latin typeface="华文新魏" panose="02010800040101010101" pitchFamily="2" charset="-122"/>
                <a:ea typeface="华文新魏" panose="02010800040101010101" pitchFamily="2" charset="-122"/>
              </a:rPr>
              <a:t>的中断要根据性质、紧迫性、重要性以及软件处理的方便性把中断源分级，中断系统按中断源的优先级来响应，通常优先级最高的定为一级。</a:t>
            </a:r>
          </a:p>
          <a:p>
            <a:pPr marL="0" indent="0" eaLnBrk="1" hangingPunct="1">
              <a:lnSpc>
                <a:spcPct val="120000"/>
              </a:lnSpc>
              <a:spcBef>
                <a:spcPct val="0"/>
              </a:spcBef>
              <a:buNone/>
            </a:pPr>
            <a:endParaRPr lang="zh-CN" altLang="en-US" sz="2800" b="1" dirty="0">
              <a:latin typeface="华文新魏" panose="02010800040101010101" pitchFamily="2" charset="-122"/>
              <a:ea typeface="华文新魏" panose="02010800040101010101" pitchFamily="2" charset="-122"/>
            </a:endParaRPr>
          </a:p>
          <a:p>
            <a:pPr marL="0" indent="0" eaLnBrk="1" hangingPunct="1">
              <a:lnSpc>
                <a:spcPct val="120000"/>
              </a:lnSpc>
              <a:spcBef>
                <a:spcPct val="0"/>
              </a:spcBef>
              <a:buNone/>
            </a:pPr>
            <a:r>
              <a:rPr lang="zh-CN" altLang="en-US" sz="2800" b="1" dirty="0">
                <a:solidFill>
                  <a:srgbClr val="0000FF"/>
                </a:solidFill>
                <a:latin typeface="华文新魏" panose="02010800040101010101" pitchFamily="2" charset="-122"/>
                <a:ea typeface="华文新魏" panose="02010800040101010101" pitchFamily="2" charset="-122"/>
              </a:rPr>
              <a:t>同一类</a:t>
            </a:r>
            <a:r>
              <a:rPr lang="zh-CN" altLang="en-US" sz="2800" dirty="0">
                <a:latin typeface="华文新魏" panose="02010800040101010101" pitchFamily="2" charset="-122"/>
                <a:ea typeface="华文新魏" panose="02010800040101010101" pitchFamily="2" charset="-122"/>
              </a:rPr>
              <a:t>中的中断请求的响应和处理的次序，一般由软件或通道来管理。</a:t>
            </a:r>
          </a:p>
          <a:p>
            <a:pPr marL="0" indent="0" eaLnBrk="1" hangingPunct="1">
              <a:lnSpc>
                <a:spcPct val="120000"/>
              </a:lnSpc>
              <a:spcBef>
                <a:spcPct val="0"/>
              </a:spcBef>
            </a:pPr>
            <a:endParaRPr lang="zh-CN" altLang="en-US" sz="2800" dirty="0">
              <a:latin typeface="华文新魏" panose="02010800040101010101" pitchFamily="2" charset="-122"/>
              <a:ea typeface="华文新魏" panose="0201080004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64865"/>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52227" name="文本占位符 164866"/>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中断分级</a:t>
            </a:r>
          </a:p>
          <a:p>
            <a:pPr marL="0" indent="0" eaLnBrk="1" hangingPunct="1">
              <a:lnSpc>
                <a:spcPct val="90000"/>
              </a:lnSpc>
              <a:buNone/>
            </a:pPr>
            <a:r>
              <a:rPr lang="zh-CN" altLang="en-US" sz="2800" dirty="0">
                <a:latin typeface="黑体" panose="02010609060101010101" pitchFamily="2" charset="-122"/>
                <a:ea typeface="黑体" panose="02010609060101010101" pitchFamily="2" charset="-122"/>
              </a:rPr>
              <a:t>一般：</a:t>
            </a:r>
          </a:p>
          <a:p>
            <a:pPr marL="0" indent="0" eaLnBrk="1" hangingPunct="1">
              <a:lnSpc>
                <a:spcPct val="90000"/>
              </a:lnSpc>
              <a:buNone/>
            </a:pPr>
            <a:r>
              <a:rPr lang="zh-CN" altLang="en-US" sz="2800" dirty="0">
                <a:solidFill>
                  <a:srgbClr val="0000FF"/>
                </a:solidFill>
                <a:latin typeface="黑体" panose="02010609060101010101" pitchFamily="2" charset="-122"/>
                <a:ea typeface="黑体" panose="02010609060101010101" pitchFamily="2" charset="-122"/>
              </a:rPr>
              <a:t>第一级：机器校验中断</a:t>
            </a:r>
          </a:p>
          <a:p>
            <a:pPr marL="0" indent="0" eaLnBrk="1" hangingPunct="1">
              <a:lnSpc>
                <a:spcPct val="90000"/>
              </a:lnSpc>
              <a:buNone/>
            </a:pPr>
            <a:r>
              <a:rPr lang="zh-CN" altLang="en-US" sz="2800" dirty="0">
                <a:solidFill>
                  <a:srgbClr val="0000FF"/>
                </a:solidFill>
                <a:latin typeface="黑体" panose="02010609060101010101" pitchFamily="2" charset="-122"/>
                <a:ea typeface="黑体" panose="02010609060101010101" pitchFamily="2" charset="-122"/>
              </a:rPr>
              <a:t>第二级：程序性和管理程序调用中断</a:t>
            </a:r>
          </a:p>
          <a:p>
            <a:pPr marL="0" indent="0" eaLnBrk="1" hangingPunct="1">
              <a:lnSpc>
                <a:spcPct val="90000"/>
              </a:lnSpc>
              <a:buNone/>
            </a:pPr>
            <a:r>
              <a:rPr lang="zh-CN" altLang="en-US" sz="2800" dirty="0">
                <a:solidFill>
                  <a:srgbClr val="0000FF"/>
                </a:solidFill>
                <a:latin typeface="黑体" panose="02010609060101010101" pitchFamily="2" charset="-122"/>
                <a:ea typeface="黑体" panose="02010609060101010101" pitchFamily="2" charset="-122"/>
              </a:rPr>
              <a:t>第三级：外部中断</a:t>
            </a:r>
          </a:p>
          <a:p>
            <a:pPr marL="0" indent="0" eaLnBrk="1" hangingPunct="1">
              <a:lnSpc>
                <a:spcPct val="90000"/>
              </a:lnSpc>
              <a:buNone/>
            </a:pPr>
            <a:r>
              <a:rPr lang="zh-CN" altLang="en-US" sz="2800" dirty="0">
                <a:solidFill>
                  <a:srgbClr val="0000FF"/>
                </a:solidFill>
                <a:latin typeface="黑体" panose="02010609060101010101" pitchFamily="2" charset="-122"/>
                <a:ea typeface="黑体" panose="02010609060101010101" pitchFamily="2" charset="-122"/>
              </a:rPr>
              <a:t>第四级：输入</a:t>
            </a:r>
            <a:r>
              <a:rPr lang="en-US" altLang="zh-CN" sz="2800" dirty="0">
                <a:solidFill>
                  <a:srgbClr val="0000FF"/>
                </a:solidFill>
                <a:latin typeface="黑体" panose="02010609060101010101" pitchFamily="2" charset="-122"/>
                <a:ea typeface="黑体" panose="02010609060101010101" pitchFamily="2" charset="-122"/>
              </a:rPr>
              <a:t>/</a:t>
            </a:r>
            <a:r>
              <a:rPr lang="zh-CN" altLang="en-US" sz="2800" dirty="0">
                <a:solidFill>
                  <a:srgbClr val="0000FF"/>
                </a:solidFill>
                <a:latin typeface="黑体" panose="02010609060101010101" pitchFamily="2" charset="-122"/>
                <a:ea typeface="黑体" panose="02010609060101010101" pitchFamily="2" charset="-122"/>
              </a:rPr>
              <a:t>输出中断</a:t>
            </a:r>
          </a:p>
          <a:p>
            <a:pPr marL="0" indent="0" eaLnBrk="1" hangingPunct="1">
              <a:lnSpc>
                <a:spcPct val="90000"/>
              </a:lnSpc>
              <a:buNone/>
            </a:pPr>
            <a:r>
              <a:rPr lang="zh-CN" altLang="en-US" sz="2800" dirty="0">
                <a:solidFill>
                  <a:srgbClr val="0000FF"/>
                </a:solidFill>
                <a:latin typeface="黑体" panose="02010609060101010101" pitchFamily="2" charset="-122"/>
                <a:ea typeface="黑体" panose="02010609060101010101" pitchFamily="2" charset="-122"/>
              </a:rPr>
              <a:t>第五级：重新启动中断</a:t>
            </a:r>
          </a:p>
          <a:p>
            <a:pPr marL="0" indent="0" eaLnBrk="1" hangingPunct="1">
              <a:lnSpc>
                <a:spcPct val="90000"/>
              </a:lnSpc>
              <a:buNone/>
            </a:pPr>
            <a:endParaRPr lang="zh-CN" altLang="en-US" sz="2800" dirty="0">
              <a:latin typeface="黑体" panose="02010609060101010101" pitchFamily="2" charset="-122"/>
              <a:ea typeface="黑体" panose="0201060906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59745"/>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159747" name="内容占位符 159746"/>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中断分级</a:t>
            </a:r>
          </a:p>
          <a:p>
            <a:pPr marL="0" indent="0" eaLnBrk="1" hangingPunct="1">
              <a:lnSpc>
                <a:spcPct val="90000"/>
              </a:lnSpc>
              <a:buNone/>
            </a:pPr>
            <a:r>
              <a:rPr lang="zh-CN" altLang="en-US" sz="2800" dirty="0">
                <a:latin typeface="黑体" panose="02010609060101010101" pitchFamily="2" charset="-122"/>
                <a:ea typeface="黑体" panose="02010609060101010101" pitchFamily="2" charset="-122"/>
              </a:rPr>
              <a:t>一般：</a:t>
            </a:r>
          </a:p>
          <a:p>
            <a:pPr marL="0" indent="0" eaLnBrk="1" hangingPunct="1">
              <a:lnSpc>
                <a:spcPct val="90000"/>
              </a:lnSpc>
              <a:buNone/>
            </a:pPr>
            <a:r>
              <a:rPr lang="zh-CN" altLang="en-US" sz="2800" dirty="0">
                <a:solidFill>
                  <a:srgbClr val="0000FF"/>
                </a:solidFill>
                <a:latin typeface="黑体" panose="02010609060101010101" pitchFamily="2" charset="-122"/>
                <a:ea typeface="黑体" panose="02010609060101010101" pitchFamily="2" charset="-122"/>
              </a:rPr>
              <a:t>第一级：机器校验中断</a:t>
            </a:r>
          </a:p>
          <a:p>
            <a:pPr marL="0" indent="0" eaLnBrk="1" hangingPunct="1">
              <a:lnSpc>
                <a:spcPct val="90000"/>
              </a:lnSpc>
              <a:buNone/>
            </a:pPr>
            <a:r>
              <a:rPr lang="zh-CN" altLang="en-US" sz="2800" dirty="0">
                <a:latin typeface="华文新魏" panose="02010800040101010101" pitchFamily="2" charset="-122"/>
                <a:ea typeface="华文新魏" panose="02010800040101010101" pitchFamily="2" charset="-122"/>
              </a:rPr>
              <a:t>因为掉电、地址错、数据错、通路错等</a:t>
            </a:r>
            <a:r>
              <a:rPr lang="zh-CN" altLang="en-US" sz="2800" dirty="0">
                <a:solidFill>
                  <a:srgbClr val="0000FF"/>
                </a:solidFill>
                <a:latin typeface="华文新魏" panose="02010800040101010101" pitchFamily="2" charset="-122"/>
                <a:ea typeface="华文新魏" panose="02010800040101010101" pitchFamily="2" charset="-122"/>
              </a:rPr>
              <a:t>必须及时处理，否则系统无法正常工作</a:t>
            </a:r>
            <a:r>
              <a:rPr lang="zh-CN" altLang="en-US" sz="2800" dirty="0">
                <a:latin typeface="华文新魏" panose="02010800040101010101" pitchFamily="2" charset="-122"/>
                <a:ea typeface="华文新魏" panose="02010800040101010101" pitchFamily="2" charset="-122"/>
              </a:rPr>
              <a:t>。但只影响局部的某些故障，优先级可以低一些。</a:t>
            </a:r>
          </a:p>
          <a:p>
            <a:pPr marL="0" indent="0" eaLnBrk="1" hangingPunct="1">
              <a:lnSpc>
                <a:spcPct val="90000"/>
              </a:lnSpc>
              <a:buNone/>
            </a:pPr>
            <a:r>
              <a:rPr lang="zh-CN" altLang="en-US" sz="2800" dirty="0">
                <a:latin typeface="华文新魏" panose="02010800040101010101" pitchFamily="2" charset="-122"/>
                <a:ea typeface="华文新魏" panose="02010800040101010101" pitchFamily="2" charset="-122"/>
              </a:rPr>
              <a:t>如</a:t>
            </a:r>
            <a:r>
              <a:rPr lang="en-US" altLang="zh-CN" sz="2800" dirty="0">
                <a:latin typeface="华文新魏" panose="02010800040101010101" pitchFamily="2" charset="-122"/>
                <a:ea typeface="华文新魏" panose="02010800040101010101" pitchFamily="2" charset="-122"/>
              </a:rPr>
              <a:t>IBM370</a:t>
            </a:r>
            <a:r>
              <a:rPr lang="zh-CN" altLang="en-US" sz="2800" dirty="0">
                <a:latin typeface="华文新魏" panose="02010800040101010101" pitchFamily="2" charset="-122"/>
                <a:ea typeface="华文新魏" panose="02010800040101010101" pitchFamily="2" charset="-122"/>
              </a:rPr>
              <a:t>将机器校验分为紧急机器校验和可抑制机器校验，分别为第一级和第三级。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9747">
                                            <p:txEl>
                                              <p:pRg st="5" end="5"/>
                                            </p:txEl>
                                          </p:spTgt>
                                        </p:tgtEl>
                                        <p:attrNameLst>
                                          <p:attrName>style.visibility</p:attrName>
                                        </p:attrNameLst>
                                      </p:cBhvr>
                                      <p:to>
                                        <p:strVal val="visible"/>
                                      </p:to>
                                    </p:set>
                                    <p:animEffect transition="in" filter="wipe(left)">
                                      <p:cBhvr>
                                        <p:cTn id="7" dur="500"/>
                                        <p:tgtEl>
                                          <p:spTgt spid="159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60769"/>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54275" name="文本占位符 160770"/>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中断分级</a:t>
            </a:r>
          </a:p>
          <a:p>
            <a:pPr marL="0" indent="0" eaLnBrk="1" hangingPunct="1">
              <a:lnSpc>
                <a:spcPct val="90000"/>
              </a:lnSpc>
              <a:buNone/>
            </a:pPr>
            <a:r>
              <a:rPr lang="zh-CN" altLang="en-US" sz="2800" dirty="0">
                <a:latin typeface="黑体" panose="02010609060101010101" pitchFamily="2" charset="-122"/>
                <a:ea typeface="黑体" panose="02010609060101010101" pitchFamily="2" charset="-122"/>
              </a:rPr>
              <a:t>一般：</a:t>
            </a:r>
          </a:p>
          <a:p>
            <a:pPr marL="0" indent="0" eaLnBrk="1" hangingPunct="1">
              <a:lnSpc>
                <a:spcPct val="90000"/>
              </a:lnSpc>
              <a:buNone/>
            </a:pPr>
            <a:r>
              <a:rPr lang="zh-CN" altLang="en-US" sz="2800" dirty="0">
                <a:solidFill>
                  <a:srgbClr val="0000FF"/>
                </a:solidFill>
                <a:latin typeface="黑体" panose="02010609060101010101" pitchFamily="2" charset="-122"/>
                <a:ea typeface="黑体" panose="02010609060101010101" pitchFamily="2" charset="-122"/>
              </a:rPr>
              <a:t>第二级：程序性和管理程序调用中断</a:t>
            </a:r>
          </a:p>
          <a:p>
            <a:pPr marL="0" indent="0" eaLnBrk="1" hangingPunct="1">
              <a:lnSpc>
                <a:spcPct val="90000"/>
              </a:lnSpc>
              <a:buNone/>
            </a:pPr>
            <a:r>
              <a:rPr lang="zh-CN" altLang="en-US" sz="2800" dirty="0">
                <a:latin typeface="华文新魏" panose="02010800040101010101" pitchFamily="2" charset="-122"/>
                <a:ea typeface="华文新魏" panose="02010800040101010101" pitchFamily="2" charset="-122"/>
              </a:rPr>
              <a:t>因为如果</a:t>
            </a:r>
            <a:r>
              <a:rPr lang="zh-CN" altLang="en-US" sz="2800" dirty="0">
                <a:solidFill>
                  <a:srgbClr val="0000FF"/>
                </a:solidFill>
                <a:latin typeface="华文新魏" panose="02010800040101010101" pitchFamily="2" charset="-122"/>
                <a:ea typeface="华文新魏" panose="02010800040101010101" pitchFamily="2" charset="-122"/>
              </a:rPr>
              <a:t>程序性中断</a:t>
            </a:r>
            <a:r>
              <a:rPr lang="zh-CN" altLang="en-US" sz="2800" dirty="0">
                <a:latin typeface="华文新魏" panose="02010800040101010101" pitchFamily="2" charset="-122"/>
                <a:ea typeface="华文新魏" panose="02010800040101010101" pitchFamily="2" charset="-122"/>
              </a:rPr>
              <a:t>低于外部中断和</a:t>
            </a:r>
            <a:r>
              <a:rPr lang="en-US" altLang="zh-CN" sz="2800" dirty="0">
                <a:latin typeface="华文新魏" panose="02010800040101010101" pitchFamily="2" charset="-122"/>
                <a:ea typeface="华文新魏" panose="02010800040101010101" pitchFamily="2" charset="-122"/>
              </a:rPr>
              <a:t>I/O</a:t>
            </a:r>
            <a:r>
              <a:rPr lang="zh-CN" altLang="en-US" sz="2800" dirty="0">
                <a:latin typeface="华文新魏" panose="02010800040101010101" pitchFamily="2" charset="-122"/>
                <a:ea typeface="华文新魏" panose="02010800040101010101" pitchFamily="2" charset="-122"/>
              </a:rPr>
              <a:t>中断，那么在同时出现这三类中断时就会先响应外部或</a:t>
            </a:r>
            <a:r>
              <a:rPr lang="en-US" altLang="zh-CN" sz="2800" dirty="0">
                <a:latin typeface="华文新魏" panose="02010800040101010101" pitchFamily="2" charset="-122"/>
                <a:ea typeface="华文新魏" panose="02010800040101010101" pitchFamily="2" charset="-122"/>
              </a:rPr>
              <a:t>I/O</a:t>
            </a:r>
            <a:r>
              <a:rPr lang="zh-CN" altLang="en-US" sz="2800" dirty="0">
                <a:latin typeface="华文新魏" panose="02010800040101010101" pitchFamily="2" charset="-122"/>
                <a:ea typeface="华文新魏" panose="02010800040101010101" pitchFamily="2" charset="-122"/>
              </a:rPr>
              <a:t>中断，如果在处理这些中断的管理程序中出现新的程序性错误，则产生的程序性中断就可能与原先的程序性中断源混在一起，造成混乱。</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93185"/>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7171" name="文本占位符 93186"/>
          <p:cNvSpPr>
            <a:spLocks noGrp="1"/>
          </p:cNvSpPr>
          <p:nvPr>
            <p:ph idx="1"/>
          </p:nvPr>
        </p:nvSpPr>
        <p:spPr>
          <a:xfrm>
            <a:off x="395288" y="1052513"/>
            <a:ext cx="8208962" cy="4608512"/>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3.1.1</a:t>
            </a:r>
            <a:r>
              <a:rPr lang="zh-CN" altLang="en-US" sz="2800" b="1" dirty="0">
                <a:latin typeface="黑体" panose="02010609060101010101" pitchFamily="2" charset="-122"/>
                <a:ea typeface="黑体" panose="02010609060101010101" pitchFamily="2" charset="-122"/>
              </a:rPr>
              <a:t>存储系统的基本要求</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存储器的性能要求</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2)</a:t>
            </a:r>
            <a:r>
              <a:rPr lang="zh-CN" altLang="en-US" sz="2800" b="1" dirty="0">
                <a:solidFill>
                  <a:srgbClr val="0000FF"/>
                </a:solidFill>
                <a:latin typeface="黑体" panose="02010609060101010101" pitchFamily="2" charset="-122"/>
                <a:ea typeface="黑体" panose="02010609060101010101" pitchFamily="2" charset="-122"/>
              </a:rPr>
              <a:t>速度：</a:t>
            </a:r>
            <a:r>
              <a:rPr lang="zh-CN" altLang="en-US" sz="2800" b="1" dirty="0">
                <a:latin typeface="黑体" panose="02010609060101010101" pitchFamily="2" charset="-122"/>
                <a:ea typeface="黑体" panose="02010609060101010101" pitchFamily="2" charset="-122"/>
              </a:rPr>
              <a:t>从三个方面来描述：</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b)</a:t>
            </a:r>
            <a:r>
              <a:rPr lang="zh-CN" altLang="en-US" sz="2800" b="1" dirty="0">
                <a:solidFill>
                  <a:srgbClr val="0000FF"/>
                </a:solidFill>
                <a:latin typeface="黑体" panose="02010609060101010101" pitchFamily="2" charset="-122"/>
                <a:ea typeface="黑体" panose="02010609060101010101" pitchFamily="2" charset="-122"/>
              </a:rPr>
              <a:t>存储周期</a:t>
            </a:r>
            <a:r>
              <a:rPr lang="en-US" altLang="zh-CN" sz="2800" b="1" dirty="0">
                <a:solidFill>
                  <a:srgbClr val="0000FF"/>
                </a:solidFill>
                <a:latin typeface="黑体" panose="02010609060101010101" pitchFamily="2" charset="-122"/>
                <a:ea typeface="黑体" panose="02010609060101010101" pitchFamily="2" charset="-122"/>
              </a:rPr>
              <a:t>T</a:t>
            </a:r>
            <a:r>
              <a:rPr lang="en-US" altLang="zh-CN" sz="2800" b="1" baseline="-25000" dirty="0">
                <a:solidFill>
                  <a:srgbClr val="0000FF"/>
                </a:solidFill>
                <a:latin typeface="黑体" panose="02010609060101010101" pitchFamily="2" charset="-122"/>
                <a:ea typeface="黑体" panose="02010609060101010101" pitchFamily="2" charset="-122"/>
              </a:rPr>
              <a:t>M</a:t>
            </a:r>
          </a:p>
          <a:p>
            <a:pPr marL="0" indent="0" eaLnBrk="1" hangingPunct="1">
              <a:buNone/>
            </a:pPr>
            <a:r>
              <a:rPr lang="en-US" altLang="zh-CN" sz="2800" b="1" dirty="0">
                <a:latin typeface="华文新魏" panose="02010800040101010101" pitchFamily="2" charset="-122"/>
                <a:ea typeface="华文新魏" panose="02010800040101010101" pitchFamily="2" charset="-122"/>
              </a:rPr>
              <a:t>T</a:t>
            </a:r>
            <a:r>
              <a:rPr lang="en-US" altLang="zh-CN" sz="2800" b="1" baseline="-25000" dirty="0">
                <a:latin typeface="华文新魏" panose="02010800040101010101" pitchFamily="2" charset="-122"/>
                <a:ea typeface="华文新魏" panose="02010800040101010101" pitchFamily="2" charset="-122"/>
              </a:rPr>
              <a:t>M</a:t>
            </a:r>
            <a:r>
              <a:rPr lang="zh-CN" altLang="en-US" sz="2800" b="1" dirty="0">
                <a:latin typeface="华文新魏" panose="02010800040101010101" pitchFamily="2" charset="-122"/>
                <a:ea typeface="华文新魏" panose="02010800040101010101" pitchFamily="2" charset="-122"/>
              </a:rPr>
              <a:t>是连续启动一个存储体所需要的时间间隔。一般来说总比</a:t>
            </a:r>
            <a:r>
              <a:rPr lang="en-US" altLang="zh-CN" sz="2800" b="1" dirty="0">
                <a:latin typeface="华文新魏" panose="02010800040101010101" pitchFamily="2" charset="-122"/>
                <a:ea typeface="华文新魏" panose="02010800040101010101" pitchFamily="2" charset="-122"/>
              </a:rPr>
              <a:t>T</a:t>
            </a:r>
            <a:r>
              <a:rPr lang="en-US" altLang="zh-CN" sz="2800" b="1" baseline="-25000" dirty="0">
                <a:latin typeface="华文新魏" panose="02010800040101010101" pitchFamily="2" charset="-122"/>
                <a:ea typeface="华文新魏" panose="02010800040101010101" pitchFamily="2" charset="-122"/>
              </a:rPr>
              <a:t>A</a:t>
            </a:r>
            <a:r>
              <a:rPr lang="zh-CN" altLang="en-US" sz="2800" b="1" dirty="0">
                <a:latin typeface="华文新魏" panose="02010800040101010101" pitchFamily="2" charset="-122"/>
                <a:ea typeface="华文新魏" panose="02010800040101010101" pitchFamily="2" charset="-122"/>
              </a:rPr>
              <a:t>大。</a:t>
            </a:r>
          </a:p>
          <a:p>
            <a:pPr marL="0" indent="0" eaLnBrk="1" hangingPunct="1">
              <a:buNone/>
            </a:pPr>
            <a:endParaRPr lang="zh-CN" altLang="en-US" sz="2800" b="1" baseline="-25000" dirty="0">
              <a:latin typeface="华文新魏" panose="02010800040101010101" pitchFamily="2" charset="-122"/>
              <a:ea typeface="华文新魏" panose="02010800040101010101" pitchFamily="2" charset="-122"/>
            </a:endParaRPr>
          </a:p>
          <a:p>
            <a:pPr marL="0" indent="0" eaLnBrk="1" hangingPunct="1">
              <a:buNone/>
            </a:pPr>
            <a:endParaRPr lang="zh-CN" altLang="en-US" sz="28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67937"/>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55299" name="文本占位符 167938"/>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中断分级</a:t>
            </a:r>
          </a:p>
          <a:p>
            <a:pPr marL="0" indent="0" eaLnBrk="1" hangingPunct="1">
              <a:lnSpc>
                <a:spcPct val="90000"/>
              </a:lnSpc>
              <a:buNone/>
            </a:pPr>
            <a:r>
              <a:rPr lang="zh-CN" altLang="en-US" sz="2800" dirty="0">
                <a:latin typeface="黑体" panose="02010609060101010101" pitchFamily="2" charset="-122"/>
                <a:ea typeface="黑体" panose="02010609060101010101" pitchFamily="2" charset="-122"/>
              </a:rPr>
              <a:t>一般：</a:t>
            </a:r>
          </a:p>
          <a:p>
            <a:pPr marL="0" indent="0" eaLnBrk="1" hangingPunct="1">
              <a:lnSpc>
                <a:spcPct val="90000"/>
              </a:lnSpc>
              <a:buNone/>
            </a:pPr>
            <a:r>
              <a:rPr lang="zh-CN" altLang="en-US" sz="2800" dirty="0">
                <a:latin typeface="黑体" panose="02010609060101010101" pitchFamily="2" charset="-122"/>
                <a:ea typeface="黑体" panose="02010609060101010101" pitchFamily="2" charset="-122"/>
              </a:rPr>
              <a:t>第二级：程序性和管理程序调用中断</a:t>
            </a:r>
          </a:p>
          <a:p>
            <a:pPr marL="0" indent="0" eaLnBrk="1" hangingPunct="1">
              <a:lnSpc>
                <a:spcPct val="90000"/>
              </a:lnSpc>
              <a:buNone/>
            </a:pPr>
            <a:r>
              <a:rPr lang="zh-CN" altLang="en-US" sz="2800" dirty="0">
                <a:solidFill>
                  <a:srgbClr val="0000FF"/>
                </a:solidFill>
                <a:latin typeface="华文新魏" panose="02010800040101010101" pitchFamily="2" charset="-122"/>
                <a:ea typeface="华文新魏" panose="02010800040101010101" pitchFamily="2" charset="-122"/>
              </a:rPr>
              <a:t>访管中断</a:t>
            </a:r>
            <a:r>
              <a:rPr lang="zh-CN" altLang="en-US" sz="2800" dirty="0">
                <a:latin typeface="华文新魏" panose="02010800040101010101" pitchFamily="2" charset="-122"/>
                <a:ea typeface="华文新魏" panose="02010800040101010101" pitchFamily="2" charset="-122"/>
              </a:rPr>
              <a:t>是在现行程序中安排一条“访管”指令资源进入中断。放在第二级是因为机器在执行“访管”指令时发生了紧急的机器故障和错误，只有先处理完才能根据“访管”指令功能进入管理程序。</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68961"/>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56323" name="文本占位符 168962"/>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中断分级</a:t>
            </a:r>
          </a:p>
          <a:p>
            <a:pPr marL="0" indent="0" eaLnBrk="1" hangingPunct="1">
              <a:lnSpc>
                <a:spcPct val="90000"/>
              </a:lnSpc>
              <a:buNone/>
            </a:pPr>
            <a:r>
              <a:rPr lang="zh-CN" altLang="en-US" sz="2800" dirty="0">
                <a:latin typeface="黑体" panose="02010609060101010101" pitchFamily="2" charset="-122"/>
                <a:ea typeface="黑体" panose="02010609060101010101" pitchFamily="2" charset="-122"/>
              </a:rPr>
              <a:t>一般：</a:t>
            </a:r>
          </a:p>
          <a:p>
            <a:pPr marL="0" indent="0" eaLnBrk="1" hangingPunct="1">
              <a:lnSpc>
                <a:spcPct val="90000"/>
              </a:lnSpc>
              <a:buNone/>
            </a:pPr>
            <a:r>
              <a:rPr lang="zh-CN" altLang="en-US" sz="2800" dirty="0">
                <a:latin typeface="黑体" panose="02010609060101010101" pitchFamily="2" charset="-122"/>
                <a:ea typeface="黑体" panose="02010609060101010101" pitchFamily="2" charset="-122"/>
              </a:rPr>
              <a:t>第二级：程序性和管理程序调用中断</a:t>
            </a:r>
          </a:p>
          <a:p>
            <a:pPr marL="0" indent="0" eaLnBrk="1" hangingPunct="1">
              <a:lnSpc>
                <a:spcPct val="90000"/>
              </a:lnSpc>
              <a:buNone/>
            </a:pPr>
            <a:r>
              <a:rPr lang="zh-CN" altLang="en-US" sz="2800" dirty="0">
                <a:latin typeface="华文新魏" panose="02010800040101010101" pitchFamily="2" charset="-122"/>
                <a:ea typeface="华文新魏" panose="02010800040101010101" pitchFamily="2" charset="-122"/>
              </a:rPr>
              <a:t>访管中断不受中断级屏蔽的控制，使各级中断的管理程序都可用“访管”指令，以嵌套进入相应的管理程序，为系统程序的编制带来方便。</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6179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57347" name="文本占位符 161794"/>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中断分级</a:t>
            </a:r>
          </a:p>
          <a:p>
            <a:pPr marL="0" indent="0" eaLnBrk="1" hangingPunct="1">
              <a:lnSpc>
                <a:spcPct val="90000"/>
              </a:lnSpc>
              <a:buNone/>
            </a:pPr>
            <a:r>
              <a:rPr lang="zh-CN" altLang="en-US" sz="2800" dirty="0">
                <a:latin typeface="黑体" panose="02010609060101010101" pitchFamily="2" charset="-122"/>
                <a:ea typeface="黑体" panose="02010609060101010101" pitchFamily="2" charset="-122"/>
              </a:rPr>
              <a:t>一般：</a:t>
            </a:r>
          </a:p>
          <a:p>
            <a:pPr marL="0" indent="0" eaLnBrk="1" hangingPunct="1">
              <a:lnSpc>
                <a:spcPct val="90000"/>
              </a:lnSpc>
              <a:buNone/>
            </a:pPr>
            <a:r>
              <a:rPr lang="zh-CN" altLang="en-US" sz="2800" dirty="0">
                <a:solidFill>
                  <a:srgbClr val="0000FF"/>
                </a:solidFill>
                <a:latin typeface="黑体" panose="02010609060101010101" pitchFamily="2" charset="-122"/>
                <a:ea typeface="黑体" panose="02010609060101010101" pitchFamily="2" charset="-122"/>
              </a:rPr>
              <a:t>第三级：外部中断</a:t>
            </a:r>
          </a:p>
          <a:p>
            <a:pPr marL="0" indent="0" eaLnBrk="1" hangingPunct="1">
              <a:lnSpc>
                <a:spcPct val="90000"/>
              </a:lnSpc>
              <a:buNone/>
            </a:pPr>
            <a:r>
              <a:rPr lang="zh-CN" altLang="en-US" sz="2800" dirty="0">
                <a:solidFill>
                  <a:srgbClr val="0000FF"/>
                </a:solidFill>
                <a:latin typeface="黑体" panose="02010609060101010101" pitchFamily="2" charset="-122"/>
                <a:ea typeface="黑体" panose="02010609060101010101" pitchFamily="2" charset="-122"/>
              </a:rPr>
              <a:t>第四级：输入</a:t>
            </a:r>
            <a:r>
              <a:rPr lang="en-US" altLang="zh-CN" sz="2800" dirty="0">
                <a:solidFill>
                  <a:srgbClr val="0000FF"/>
                </a:solidFill>
                <a:latin typeface="黑体" panose="02010609060101010101" pitchFamily="2" charset="-122"/>
                <a:ea typeface="黑体" panose="02010609060101010101" pitchFamily="2" charset="-122"/>
              </a:rPr>
              <a:t>/</a:t>
            </a:r>
            <a:r>
              <a:rPr lang="zh-CN" altLang="en-US" sz="2800" dirty="0">
                <a:solidFill>
                  <a:srgbClr val="0000FF"/>
                </a:solidFill>
                <a:latin typeface="黑体" panose="02010609060101010101" pitchFamily="2" charset="-122"/>
                <a:ea typeface="黑体" panose="02010609060101010101" pitchFamily="2" charset="-122"/>
              </a:rPr>
              <a:t>输出中断</a:t>
            </a:r>
          </a:p>
          <a:p>
            <a:pPr marL="0" indent="0" eaLnBrk="1" hangingPunct="1">
              <a:lnSpc>
                <a:spcPct val="90000"/>
              </a:lnSpc>
              <a:buNone/>
            </a:pPr>
            <a:r>
              <a:rPr lang="zh-CN" altLang="en-US" sz="2800" dirty="0">
                <a:solidFill>
                  <a:srgbClr val="0000FF"/>
                </a:solidFill>
                <a:latin typeface="华文新魏" panose="02010800040101010101" pitchFamily="2" charset="-122"/>
                <a:ea typeface="华文新魏" panose="02010800040101010101" pitchFamily="2" charset="-122"/>
              </a:rPr>
              <a:t>外部中断高于</a:t>
            </a:r>
            <a:r>
              <a:rPr lang="en-US" altLang="zh-CN" sz="2800" dirty="0">
                <a:solidFill>
                  <a:srgbClr val="0000FF"/>
                </a:solidFill>
                <a:latin typeface="华文新魏" panose="02010800040101010101" pitchFamily="2" charset="-122"/>
                <a:ea typeface="华文新魏" panose="02010800040101010101" pitchFamily="2" charset="-122"/>
              </a:rPr>
              <a:t>I/O</a:t>
            </a:r>
            <a:r>
              <a:rPr lang="zh-CN" altLang="en-US" sz="2800" dirty="0">
                <a:solidFill>
                  <a:srgbClr val="0000FF"/>
                </a:solidFill>
                <a:latin typeface="华文新魏" panose="02010800040101010101" pitchFamily="2" charset="-122"/>
                <a:ea typeface="华文新魏" panose="02010800040101010101" pitchFamily="2" charset="-122"/>
              </a:rPr>
              <a:t>中断</a:t>
            </a:r>
            <a:r>
              <a:rPr lang="zh-CN" altLang="en-US" sz="2800" dirty="0">
                <a:latin typeface="华文新魏" panose="02010800040101010101" pitchFamily="2" charset="-122"/>
                <a:ea typeface="华文新魏" panose="02010800040101010101" pitchFamily="2" charset="-122"/>
              </a:rPr>
              <a:t>，因为涉及多机联系、人机干预等控制操作，而</a:t>
            </a:r>
            <a:r>
              <a:rPr lang="en-US" altLang="zh-CN" sz="2800" dirty="0">
                <a:latin typeface="华文新魏" panose="02010800040101010101" pitchFamily="2" charset="-122"/>
                <a:ea typeface="华文新魏" panose="02010800040101010101" pitchFamily="2" charset="-122"/>
              </a:rPr>
              <a:t>I/O</a:t>
            </a:r>
            <a:r>
              <a:rPr lang="zh-CN" altLang="en-US" sz="2800" dirty="0">
                <a:latin typeface="华文新魏" panose="02010800040101010101" pitchFamily="2" charset="-122"/>
                <a:ea typeface="华文新魏" panose="02010800040101010101" pitchFamily="2" charset="-122"/>
              </a:rPr>
              <a:t>中断只是某台外设的请求，属于局部性的，而且还可由各通道管理，中断响应晚些也不至于丢失信息和带来太大影响。</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63841"/>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58371" name="文本占位符 163842"/>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3.2.1</a:t>
            </a:r>
            <a:r>
              <a:rPr lang="zh-CN" altLang="en-US" sz="2800" b="1" dirty="0">
                <a:latin typeface="黑体" panose="02010609060101010101" pitchFamily="2" charset="-122"/>
                <a:ea typeface="黑体" panose="02010609060101010101" pitchFamily="2" charset="-122"/>
              </a:rPr>
              <a:t>中断的分类和分级</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中断分级</a:t>
            </a:r>
          </a:p>
          <a:p>
            <a:pPr marL="0" indent="0" eaLnBrk="1" hangingPunct="1">
              <a:lnSpc>
                <a:spcPct val="90000"/>
              </a:lnSpc>
              <a:buNone/>
            </a:pPr>
            <a:r>
              <a:rPr lang="zh-CN" altLang="en-US" sz="2800" dirty="0">
                <a:latin typeface="黑体" panose="02010609060101010101" pitchFamily="2" charset="-122"/>
                <a:ea typeface="黑体" panose="02010609060101010101" pitchFamily="2" charset="-122"/>
              </a:rPr>
              <a:t>一般：</a:t>
            </a:r>
          </a:p>
          <a:p>
            <a:pPr marL="0" indent="0" eaLnBrk="1" hangingPunct="1">
              <a:lnSpc>
                <a:spcPct val="90000"/>
              </a:lnSpc>
              <a:buNone/>
            </a:pPr>
            <a:r>
              <a:rPr lang="zh-CN" altLang="en-US" sz="2800" dirty="0">
                <a:solidFill>
                  <a:srgbClr val="0000FF"/>
                </a:solidFill>
                <a:latin typeface="黑体" panose="02010609060101010101" pitchFamily="2" charset="-122"/>
                <a:ea typeface="黑体" panose="02010609060101010101" pitchFamily="2" charset="-122"/>
              </a:rPr>
              <a:t>第五级：重新启动中断</a:t>
            </a:r>
          </a:p>
          <a:p>
            <a:pPr marL="0" indent="0" eaLnBrk="1" hangingPunct="1">
              <a:lnSpc>
                <a:spcPct val="90000"/>
              </a:lnSpc>
              <a:buNone/>
            </a:pPr>
            <a:r>
              <a:rPr lang="zh-CN" altLang="en-US" sz="2800" dirty="0">
                <a:latin typeface="华文新魏" panose="02010800040101010101" pitchFamily="2" charset="-122"/>
                <a:ea typeface="华文新魏" panose="02010800040101010101" pitchFamily="2" charset="-122"/>
              </a:rPr>
              <a:t>重启中断优先级一般最低，因为重新启动的时间不紧迫，但</a:t>
            </a:r>
            <a:r>
              <a:rPr lang="en-US" altLang="zh-CN" sz="2800" dirty="0">
                <a:latin typeface="华文新魏" panose="02010800040101010101" pitchFamily="2" charset="-122"/>
                <a:ea typeface="华文新魏" panose="02010800040101010101" pitchFamily="2" charset="-122"/>
              </a:rPr>
              <a:t>CPU</a:t>
            </a:r>
            <a:r>
              <a:rPr lang="zh-CN" altLang="en-US" sz="2800" dirty="0">
                <a:latin typeface="华文新魏" panose="02010800040101010101" pitchFamily="2" charset="-122"/>
                <a:ea typeface="华文新魏" panose="02010800040101010101" pitchFamily="2" charset="-122"/>
              </a:rPr>
              <a:t>处于停止状态时，重新启动就应该具有比挂起的</a:t>
            </a:r>
            <a:r>
              <a:rPr lang="en-US" altLang="zh-CN" sz="2800" dirty="0">
                <a:latin typeface="华文新魏" panose="02010800040101010101" pitchFamily="2" charset="-122"/>
                <a:ea typeface="华文新魏" panose="02010800040101010101" pitchFamily="2" charset="-122"/>
              </a:rPr>
              <a:t>I/O</a:t>
            </a:r>
            <a:r>
              <a:rPr lang="zh-CN" altLang="en-US" sz="2800" dirty="0">
                <a:latin typeface="华文新魏" panose="02010800040101010101" pitchFamily="2" charset="-122"/>
                <a:ea typeface="华文新魏" panose="02010800040101010101" pitchFamily="2" charset="-122"/>
              </a:rPr>
              <a:t>、外部或可疑之的极其校验中断都要高的优先级。</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7203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59395" name="文本占位符 172034"/>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3.2.2</a:t>
            </a:r>
            <a:r>
              <a:rPr lang="zh-CN" altLang="en-US" sz="2800" b="1" dirty="0">
                <a:latin typeface="黑体" panose="02010609060101010101" pitchFamily="2" charset="-122"/>
                <a:ea typeface="黑体" panose="02010609060101010101" pitchFamily="2" charset="-122"/>
              </a:rPr>
              <a:t>中断的响应次序与处理次序</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中断处理原则</a:t>
            </a:r>
          </a:p>
          <a:p>
            <a:pPr marL="0" indent="0" eaLnBrk="1" hangingPunct="1">
              <a:lnSpc>
                <a:spcPct val="90000"/>
              </a:lnSpc>
              <a:buNone/>
            </a:pPr>
            <a:r>
              <a:rPr lang="zh-CN" altLang="en-US" sz="2800" dirty="0">
                <a:latin typeface="华文新魏" panose="02010800040101010101" pitchFamily="2" charset="-122"/>
                <a:ea typeface="华文新魏" panose="02010800040101010101" pitchFamily="2" charset="-122"/>
              </a:rPr>
              <a:t>在处理某级中断时</a:t>
            </a:r>
            <a:r>
              <a:rPr lang="en-US" altLang="zh-CN" sz="28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只有</a:t>
            </a:r>
            <a:r>
              <a:rPr lang="zh-CN" altLang="en-US" sz="2800" dirty="0">
                <a:solidFill>
                  <a:srgbClr val="0000FF"/>
                </a:solidFill>
                <a:latin typeface="华文新魏" panose="02010800040101010101" pitchFamily="2" charset="-122"/>
                <a:ea typeface="华文新魏" panose="02010800040101010101" pitchFamily="2" charset="-122"/>
              </a:rPr>
              <a:t>更高级的请求才能中断它的处理</a:t>
            </a:r>
            <a:r>
              <a:rPr lang="zh-CN" altLang="en-US" sz="2800" dirty="0">
                <a:latin typeface="华文新魏" panose="02010800040101010101" pitchFamily="2" charset="-122"/>
                <a:ea typeface="华文新魏" panose="02010800040101010101" pitchFamily="2" charset="-122"/>
              </a:rPr>
              <a:t>，等响应和处理完后再继续处理原来的那个中断请求。</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69985"/>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60419" name="文本占位符 169986"/>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3.2.2</a:t>
            </a:r>
            <a:r>
              <a:rPr lang="zh-CN" altLang="en-US" sz="2800" b="1" dirty="0">
                <a:latin typeface="黑体" panose="02010609060101010101" pitchFamily="2" charset="-122"/>
                <a:ea typeface="黑体" panose="02010609060101010101" pitchFamily="2" charset="-122"/>
              </a:rPr>
              <a:t>中断的响应次序与处理次序</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中断响应次序</a:t>
            </a:r>
          </a:p>
          <a:p>
            <a:pPr marL="0" indent="0" eaLnBrk="1" hangingPunct="1">
              <a:lnSpc>
                <a:spcPct val="90000"/>
              </a:lnSpc>
              <a:spcBef>
                <a:spcPct val="0"/>
              </a:spcBef>
              <a:buNone/>
            </a:pPr>
            <a:r>
              <a:rPr lang="zh-CN" altLang="en-US" sz="2800" dirty="0">
                <a:latin typeface="华文新魏" panose="02010800040101010101" pitchFamily="2" charset="-122"/>
                <a:ea typeface="华文新魏" panose="02010800040101010101" pitchFamily="2" charset="-122"/>
              </a:rPr>
              <a:t>同时发生多个中断请求时，由</a:t>
            </a:r>
            <a:r>
              <a:rPr lang="zh-CN" altLang="en-US" sz="2800" dirty="0">
                <a:solidFill>
                  <a:srgbClr val="0000FF"/>
                </a:solidFill>
                <a:latin typeface="华文新魏" panose="02010800040101010101" pitchFamily="2" charset="-122"/>
                <a:ea typeface="华文新魏" panose="02010800040101010101" pitchFamily="2" charset="-122"/>
              </a:rPr>
              <a:t>中断响应硬件的排队器所决定的响应次序</a:t>
            </a:r>
            <a:r>
              <a:rPr lang="zh-CN" altLang="en-US" sz="2800" dirty="0">
                <a:latin typeface="华文新魏" panose="02010800040101010101" pitchFamily="2" charset="-122"/>
                <a:ea typeface="华文新魏" panose="02010800040101010101" pitchFamily="2" charset="-122"/>
              </a:rPr>
              <a:t>，</a:t>
            </a:r>
            <a:r>
              <a:rPr lang="zh-CN" altLang="en-US" sz="2800" dirty="0">
                <a:solidFill>
                  <a:srgbClr val="0000FF"/>
                </a:solidFill>
                <a:latin typeface="华文新魏" panose="02010800040101010101" pitchFamily="2" charset="-122"/>
                <a:ea typeface="华文新魏" panose="02010800040101010101" pitchFamily="2" charset="-122"/>
              </a:rPr>
              <a:t>次序由高到低</a:t>
            </a:r>
            <a:r>
              <a:rPr lang="zh-CN" altLang="en-US" sz="2800" dirty="0">
                <a:latin typeface="华文新魏" panose="02010800040101010101" pitchFamily="2" charset="-122"/>
                <a:ea typeface="华文新魏" panose="02010800040101010101" pitchFamily="2" charset="-122"/>
              </a:rPr>
              <a:t>，</a:t>
            </a:r>
            <a:r>
              <a:rPr lang="zh-CN" altLang="en-US" sz="2800" dirty="0">
                <a:solidFill>
                  <a:srgbClr val="0000FF"/>
                </a:solidFill>
                <a:latin typeface="华文新魏" panose="02010800040101010101" pitchFamily="2" charset="-122"/>
                <a:ea typeface="华文新魏" panose="02010800040101010101" pitchFamily="2" charset="-122"/>
              </a:rPr>
              <a:t>是固定的</a:t>
            </a:r>
            <a:r>
              <a:rPr lang="zh-CN" altLang="en-US" sz="2800" dirty="0">
                <a:latin typeface="华文新魏" panose="02010800040101010101" pitchFamily="2" charset="-122"/>
                <a:ea typeface="华文新魏" panose="02010800040101010101" pitchFamily="2" charset="-122"/>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图片 174083"/>
          <p:cNvPicPr>
            <a:picLocks noChangeAspect="1"/>
          </p:cNvPicPr>
          <p:nvPr/>
        </p:nvPicPr>
        <p:blipFill>
          <a:blip r:embed="rId2"/>
          <a:srcRect l="2744" r="7901"/>
          <a:stretch>
            <a:fillRect/>
          </a:stretch>
        </p:blipFill>
        <p:spPr>
          <a:xfrm>
            <a:off x="0" y="0"/>
            <a:ext cx="9144000" cy="5576888"/>
          </a:xfrm>
          <a:prstGeom prst="rect">
            <a:avLst/>
          </a:prstGeom>
          <a:noFill/>
          <a:ln w="9525">
            <a:noFill/>
          </a:ln>
        </p:spPr>
      </p:pic>
      <p:grpSp>
        <p:nvGrpSpPr>
          <p:cNvPr id="61443" name="组合 174086"/>
          <p:cNvGrpSpPr/>
          <p:nvPr/>
        </p:nvGrpSpPr>
        <p:grpSpPr>
          <a:xfrm>
            <a:off x="885825" y="3630613"/>
            <a:ext cx="5054600" cy="1814512"/>
            <a:chOff x="558" y="2287"/>
            <a:chExt cx="3184" cy="1143"/>
          </a:xfrm>
        </p:grpSpPr>
        <p:sp>
          <p:nvSpPr>
            <p:cNvPr id="61444" name="矩形 174084"/>
            <p:cNvSpPr/>
            <p:nvPr/>
          </p:nvSpPr>
          <p:spPr>
            <a:xfrm>
              <a:off x="558" y="2287"/>
              <a:ext cx="2132" cy="998"/>
            </a:xfrm>
            <a:prstGeom prst="rect">
              <a:avLst/>
            </a:prstGeom>
            <a:solidFill>
              <a:schemeClr val="bg1"/>
            </a:solidFill>
            <a:ln w="9525">
              <a:noFill/>
            </a:ln>
          </p:spPr>
          <p:txBody>
            <a:bodyPr/>
            <a:lstStyle/>
            <a:p>
              <a:endParaRPr lang="zh-CN" altLang="en-US" dirty="0">
                <a:latin typeface="Arial" panose="020B0604020202020204" pitchFamily="34" charset="0"/>
              </a:endParaRPr>
            </a:p>
          </p:txBody>
        </p:sp>
        <p:sp>
          <p:nvSpPr>
            <p:cNvPr id="61445" name="矩形 174085"/>
            <p:cNvSpPr/>
            <p:nvPr/>
          </p:nvSpPr>
          <p:spPr>
            <a:xfrm>
              <a:off x="2699" y="2568"/>
              <a:ext cx="1043" cy="862"/>
            </a:xfrm>
            <a:prstGeom prst="rect">
              <a:avLst/>
            </a:prstGeom>
            <a:solidFill>
              <a:schemeClr val="bg1"/>
            </a:solidFill>
            <a:ln w="9525">
              <a:noFill/>
            </a:ln>
          </p:spPr>
          <p:txBody>
            <a:bodyPr/>
            <a:lstStyle/>
            <a:p>
              <a:endParaRPr lang="zh-CN" altLang="en-US" dirty="0">
                <a:latin typeface="Arial" panose="020B0604020202020204" pitchFamily="34" charset="0"/>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71009"/>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62467" name="文本占位符 171010"/>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3.2.2</a:t>
            </a:r>
            <a:r>
              <a:rPr lang="zh-CN" altLang="en-US" sz="2800" b="1" dirty="0">
                <a:latin typeface="黑体" panose="02010609060101010101" pitchFamily="2" charset="-122"/>
                <a:ea typeface="黑体" panose="02010609060101010101" pitchFamily="2" charset="-122"/>
              </a:rPr>
              <a:t>中断的响应次序与处理次序</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中断处理次序</a:t>
            </a:r>
          </a:p>
          <a:p>
            <a:pPr marL="0" indent="0" eaLnBrk="1" hangingPunct="1">
              <a:lnSpc>
                <a:spcPct val="90000"/>
              </a:lnSpc>
              <a:spcBef>
                <a:spcPct val="0"/>
              </a:spcBef>
              <a:buNone/>
            </a:pPr>
            <a:r>
              <a:rPr lang="zh-CN" altLang="en-US" sz="2800" dirty="0">
                <a:latin typeface="华文新魏" panose="02010800040101010101" pitchFamily="2" charset="-122"/>
                <a:ea typeface="华文新魏" panose="02010800040101010101" pitchFamily="2" charset="-122"/>
              </a:rPr>
              <a:t>为了能根据需要，</a:t>
            </a:r>
            <a:r>
              <a:rPr lang="zh-CN" altLang="en-US" sz="2800" dirty="0">
                <a:solidFill>
                  <a:srgbClr val="0000FF"/>
                </a:solidFill>
                <a:latin typeface="华文新魏" panose="02010800040101010101" pitchFamily="2" charset="-122"/>
                <a:ea typeface="华文新魏" panose="02010800040101010101" pitchFamily="2" charset="-122"/>
              </a:rPr>
              <a:t>由</a:t>
            </a:r>
            <a:r>
              <a:rPr lang="en-US" altLang="zh-CN" sz="2800" dirty="0">
                <a:solidFill>
                  <a:srgbClr val="0000FF"/>
                </a:solidFill>
                <a:latin typeface="华文新魏" panose="02010800040101010101" pitchFamily="2" charset="-122"/>
                <a:ea typeface="华文新魏" panose="02010800040101010101" pitchFamily="2" charset="-122"/>
              </a:rPr>
              <a:t>OS</a:t>
            </a:r>
            <a:r>
              <a:rPr lang="zh-CN" altLang="en-US" sz="2800" dirty="0">
                <a:solidFill>
                  <a:srgbClr val="0000FF"/>
                </a:solidFill>
                <a:latin typeface="华文新魏" panose="02010800040101010101" pitchFamily="2" charset="-122"/>
                <a:ea typeface="华文新魏" panose="02010800040101010101" pitchFamily="2" charset="-122"/>
              </a:rPr>
              <a:t>灵活改变实际的处理次序，</a:t>
            </a:r>
            <a:r>
              <a:rPr lang="zh-CN" altLang="en-US" sz="2800" dirty="0">
                <a:latin typeface="华文新魏" panose="02010800040101010101" pitchFamily="2" charset="-122"/>
                <a:ea typeface="华文新魏" panose="02010800040101010101" pitchFamily="2" charset="-122"/>
              </a:rPr>
              <a:t>很多机器设置了</a:t>
            </a:r>
            <a:r>
              <a:rPr lang="zh-CN" altLang="en-US" sz="2800" dirty="0">
                <a:solidFill>
                  <a:srgbClr val="0000FF"/>
                </a:solidFill>
                <a:latin typeface="华文新魏" panose="02010800040101010101" pitchFamily="2" charset="-122"/>
                <a:ea typeface="华文新魏" panose="02010800040101010101" pitchFamily="2" charset="-122"/>
              </a:rPr>
              <a:t>中断级屏蔽位寄存器</a:t>
            </a:r>
            <a:r>
              <a:rPr lang="zh-CN" altLang="en-US" sz="2800" dirty="0">
                <a:latin typeface="华文新魏" panose="02010800040101010101" pitchFamily="2" charset="-122"/>
                <a:ea typeface="华文新魏" panose="02010800040101010101" pitchFamily="2" charset="-122"/>
              </a:rPr>
              <a:t>，以决定某级中断请求是否进入中断响应排队器。</a:t>
            </a:r>
          </a:p>
          <a:p>
            <a:pPr marL="0" indent="0" eaLnBrk="1" hangingPunct="1">
              <a:lnSpc>
                <a:spcPct val="90000"/>
              </a:lnSpc>
              <a:spcBef>
                <a:spcPct val="0"/>
              </a:spcBef>
              <a:buNone/>
            </a:pPr>
            <a:endParaRPr lang="zh-CN" altLang="en-US" sz="2800" dirty="0">
              <a:latin typeface="华文新魏" panose="02010800040101010101" pitchFamily="2" charset="-122"/>
              <a:ea typeface="华文新魏" panose="0201080004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301057"/>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63491" name="文本占位符 301058"/>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3.2.2</a:t>
            </a:r>
            <a:r>
              <a:rPr lang="zh-CN" altLang="en-US" sz="2800" b="1" dirty="0">
                <a:latin typeface="黑体" panose="02010609060101010101" pitchFamily="2" charset="-122"/>
                <a:ea typeface="黑体" panose="02010609060101010101" pitchFamily="2" charset="-122"/>
              </a:rPr>
              <a:t>中断的响应次序与处理次序</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中断处理次序</a:t>
            </a:r>
          </a:p>
          <a:p>
            <a:pPr marL="0" indent="0" eaLnBrk="1" hangingPunct="1">
              <a:lnSpc>
                <a:spcPct val="90000"/>
              </a:lnSpc>
              <a:spcBef>
                <a:spcPct val="0"/>
              </a:spcBef>
              <a:buNone/>
            </a:pPr>
            <a:r>
              <a:rPr lang="zh-CN" altLang="en-US" sz="2800" dirty="0">
                <a:latin typeface="华文新魏" panose="02010800040101010101" pitchFamily="2" charset="-122"/>
                <a:ea typeface="华文新魏" panose="02010800040101010101" pitchFamily="2" charset="-122"/>
              </a:rPr>
              <a:t>        </a:t>
            </a:r>
            <a:r>
              <a:rPr lang="zh-CN" altLang="en-US" sz="2800" b="1" dirty="0">
                <a:solidFill>
                  <a:srgbClr val="FF0000"/>
                </a:solidFill>
                <a:latin typeface="华文新魏" panose="02010800040101010101" pitchFamily="2" charset="-122"/>
                <a:ea typeface="华文新魏" panose="02010800040101010101" pitchFamily="2" charset="-122"/>
              </a:rPr>
              <a:t>程序状态字</a:t>
            </a:r>
            <a:r>
              <a:rPr lang="zh-CN" altLang="en-US" sz="2800" dirty="0">
                <a:latin typeface="华文新魏" panose="02010800040101010101" pitchFamily="2" charset="-122"/>
                <a:ea typeface="华文新魏" panose="02010800040101010101" pitchFamily="2" charset="-122"/>
              </a:rPr>
              <a:t>中含有</a:t>
            </a:r>
            <a:r>
              <a:rPr lang="zh-CN" altLang="en-US" sz="2800" dirty="0">
                <a:solidFill>
                  <a:srgbClr val="0000FF"/>
                </a:solidFill>
                <a:latin typeface="华文新魏" panose="02010800040101010101" pitchFamily="2" charset="-122"/>
                <a:ea typeface="华文新魏" panose="02010800040101010101" pitchFamily="2" charset="-122"/>
              </a:rPr>
              <a:t>中断级屏蔽位字段</a:t>
            </a:r>
            <a:r>
              <a:rPr lang="zh-CN" altLang="en-US" sz="2800" dirty="0">
                <a:latin typeface="华文新魏" panose="02010800040101010101" pitchFamily="2" charset="-122"/>
                <a:ea typeface="华文新魏" panose="02010800040101010101" pitchFamily="2" charset="-122"/>
              </a:rPr>
              <a:t>，只要操作系统对每一类中断处理程序的现行程序状态字中的中断级屏蔽位设置成不同状态，就可以实现所希望的</a:t>
            </a:r>
            <a:r>
              <a:rPr lang="zh-CN" altLang="en-US" sz="2800" dirty="0">
                <a:solidFill>
                  <a:srgbClr val="0000FF"/>
                </a:solidFill>
                <a:latin typeface="华文新魏" panose="02010800040101010101" pitchFamily="2" charset="-122"/>
                <a:ea typeface="华文新魏" panose="02010800040101010101" pitchFamily="2" charset="-122"/>
              </a:rPr>
              <a:t>中断处理次序</a:t>
            </a:r>
            <a:r>
              <a:rPr lang="zh-CN" altLang="en-US" sz="2800" dirty="0">
                <a:latin typeface="华文新魏" panose="02010800040101010101" pitchFamily="2" charset="-122"/>
                <a:ea typeface="华文新魏" panose="02010800040101010101" pitchFamily="2" charset="-122"/>
              </a:rPr>
              <a:t>。</a:t>
            </a:r>
          </a:p>
          <a:p>
            <a:pPr marL="0" indent="0" eaLnBrk="1" hangingPunct="1">
              <a:lnSpc>
                <a:spcPct val="90000"/>
              </a:lnSpc>
              <a:spcBef>
                <a:spcPct val="0"/>
              </a:spcBef>
              <a:buNone/>
            </a:pPr>
            <a:endParaRPr lang="zh-CN" altLang="en-US" sz="2800" dirty="0">
              <a:latin typeface="华文新魏" panose="02010800040101010101" pitchFamily="2" charset="-122"/>
              <a:ea typeface="华文新魏" panose="0201080004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图片 300033"/>
          <p:cNvPicPr>
            <a:picLocks noChangeAspect="1"/>
          </p:cNvPicPr>
          <p:nvPr/>
        </p:nvPicPr>
        <p:blipFill>
          <a:blip r:embed="rId2"/>
          <a:srcRect l="2744" r="7901"/>
          <a:stretch>
            <a:fillRect/>
          </a:stretch>
        </p:blipFill>
        <p:spPr>
          <a:xfrm>
            <a:off x="0" y="0"/>
            <a:ext cx="9144000" cy="5576888"/>
          </a:xfrm>
          <a:prstGeom prst="rect">
            <a:avLst/>
          </a:prstGeom>
          <a:noFill/>
          <a:ln w="9525">
            <a:noFill/>
          </a:ln>
        </p:spPr>
      </p:pic>
      <p:grpSp>
        <p:nvGrpSpPr>
          <p:cNvPr id="2" name="组合 300034"/>
          <p:cNvGrpSpPr/>
          <p:nvPr/>
        </p:nvGrpSpPr>
        <p:grpSpPr>
          <a:xfrm>
            <a:off x="885825" y="3630613"/>
            <a:ext cx="5054600" cy="1814512"/>
            <a:chOff x="558" y="2287"/>
            <a:chExt cx="3184" cy="1143"/>
          </a:xfrm>
        </p:grpSpPr>
        <p:sp>
          <p:nvSpPr>
            <p:cNvPr id="64516" name="矩形 300035"/>
            <p:cNvSpPr/>
            <p:nvPr/>
          </p:nvSpPr>
          <p:spPr>
            <a:xfrm>
              <a:off x="558" y="2287"/>
              <a:ext cx="2132" cy="998"/>
            </a:xfrm>
            <a:prstGeom prst="rect">
              <a:avLst/>
            </a:prstGeom>
            <a:solidFill>
              <a:schemeClr val="bg1"/>
            </a:solidFill>
            <a:ln w="9525">
              <a:noFill/>
            </a:ln>
          </p:spPr>
          <p:txBody>
            <a:bodyPr/>
            <a:lstStyle/>
            <a:p>
              <a:endParaRPr lang="zh-CN" altLang="en-US" dirty="0">
                <a:latin typeface="Arial" panose="020B0604020202020204" pitchFamily="34" charset="0"/>
              </a:endParaRPr>
            </a:p>
          </p:txBody>
        </p:sp>
        <p:sp>
          <p:nvSpPr>
            <p:cNvPr id="64517" name="矩形 300036"/>
            <p:cNvSpPr/>
            <p:nvPr/>
          </p:nvSpPr>
          <p:spPr>
            <a:xfrm>
              <a:off x="2699" y="2568"/>
              <a:ext cx="1043" cy="862"/>
            </a:xfrm>
            <a:prstGeom prst="rect">
              <a:avLst/>
            </a:prstGeom>
            <a:solidFill>
              <a:schemeClr val="bg1"/>
            </a:solidFill>
            <a:ln w="9525">
              <a:noFill/>
            </a:ln>
          </p:spPr>
          <p:txBody>
            <a:bodyPr/>
            <a:lstStyle/>
            <a:p>
              <a:endParaRPr lang="zh-CN" altLang="en-US"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nodeType="clickEffect">
                                  <p:stCondLst>
                                    <p:cond delay="0"/>
                                  </p:stCondLst>
                                  <p:childTnLst>
                                    <p:animEffect transition="out" filter="wipe(up)">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94209"/>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8195" name="文本占位符 94210"/>
          <p:cNvSpPr>
            <a:spLocks noGrp="1"/>
          </p:cNvSpPr>
          <p:nvPr>
            <p:ph idx="1"/>
          </p:nvPr>
        </p:nvSpPr>
        <p:spPr>
          <a:xfrm>
            <a:off x="395288" y="1052513"/>
            <a:ext cx="8208962" cy="4608512"/>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3.1.1</a:t>
            </a:r>
            <a:r>
              <a:rPr lang="zh-CN" altLang="en-US" sz="2800" b="1" dirty="0">
                <a:latin typeface="黑体" panose="02010609060101010101" pitchFamily="2" charset="-122"/>
                <a:ea typeface="黑体" panose="02010609060101010101" pitchFamily="2" charset="-122"/>
              </a:rPr>
              <a:t>存储系统的基本要求</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存储器的性能要求</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2)</a:t>
            </a:r>
            <a:r>
              <a:rPr lang="zh-CN" altLang="en-US" sz="2800" b="1" dirty="0">
                <a:solidFill>
                  <a:srgbClr val="0000FF"/>
                </a:solidFill>
                <a:latin typeface="黑体" panose="02010609060101010101" pitchFamily="2" charset="-122"/>
                <a:ea typeface="黑体" panose="02010609060101010101" pitchFamily="2" charset="-122"/>
              </a:rPr>
              <a:t>速度：</a:t>
            </a:r>
            <a:r>
              <a:rPr lang="zh-CN" altLang="en-US" sz="2800" b="1" dirty="0">
                <a:latin typeface="黑体" panose="02010609060101010101" pitchFamily="2" charset="-122"/>
                <a:ea typeface="黑体" panose="02010609060101010101" pitchFamily="2" charset="-122"/>
              </a:rPr>
              <a:t>从三个方面来描述：</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c)</a:t>
            </a:r>
            <a:r>
              <a:rPr lang="zh-CN" altLang="en-US" sz="2800" b="1" dirty="0">
                <a:solidFill>
                  <a:srgbClr val="0000FF"/>
                </a:solidFill>
                <a:latin typeface="黑体" panose="02010609060101010101" pitchFamily="2" charset="-122"/>
                <a:ea typeface="黑体" panose="02010609060101010101" pitchFamily="2" charset="-122"/>
              </a:rPr>
              <a:t>存储器频宽</a:t>
            </a:r>
          </a:p>
          <a:p>
            <a:pPr marL="0" indent="0" eaLnBrk="1" hangingPunct="1">
              <a:buNone/>
            </a:pPr>
            <a:r>
              <a:rPr lang="zh-CN" altLang="en-US" sz="2800" b="1" dirty="0">
                <a:ea typeface="华文新魏" panose="02010800040101010101" pitchFamily="2" charset="-122"/>
              </a:rPr>
              <a:t>是指存储器可以提供的数据传送率，一般用每秒钟所传送的信息位数来衡量。</a:t>
            </a:r>
          </a:p>
          <a:p>
            <a:pPr marL="0" indent="0" eaLnBrk="1" hangingPunct="1">
              <a:buNone/>
            </a:pPr>
            <a:endParaRPr lang="zh-CN" altLang="en-US" sz="2800" b="1" dirty="0">
              <a:latin typeface="华文新魏" panose="02010800040101010101" pitchFamily="2" charset="-122"/>
              <a:ea typeface="华文新魏" panose="02010800040101010101" pitchFamily="2" charset="-122"/>
            </a:endParaRPr>
          </a:p>
          <a:p>
            <a:pPr marL="0" indent="0" eaLnBrk="1" hangingPunct="1">
              <a:buNone/>
            </a:pPr>
            <a:endParaRPr lang="zh-CN" altLang="en-US" sz="28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文本占位符 326657"/>
          <p:cNvSpPr>
            <a:spLocks noGrp="1"/>
          </p:cNvSpPr>
          <p:nvPr>
            <p:ph type="body" sz="half" idx="1"/>
          </p:nvPr>
        </p:nvSpPr>
        <p:spPr>
          <a:xfrm>
            <a:off x="395288" y="476250"/>
            <a:ext cx="8353425" cy="4032250"/>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 </a:t>
            </a:r>
            <a:r>
              <a:rPr lang="zh-CN" altLang="en-US" sz="2800" b="1" dirty="0">
                <a:latin typeface="黑体" panose="02010609060101010101" pitchFamily="2" charset="-122"/>
                <a:ea typeface="黑体" panose="02010609060101010101" pitchFamily="2" charset="-122"/>
              </a:rPr>
              <a:t>例</a:t>
            </a: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系统有</a:t>
            </a: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个中断级</a:t>
            </a: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每级现行</a:t>
            </a:r>
            <a:r>
              <a:rPr lang="en-US" altLang="zh-CN" sz="2800" b="1" dirty="0">
                <a:latin typeface="黑体" panose="02010609060101010101" pitchFamily="2" charset="-122"/>
                <a:ea typeface="黑体" panose="02010609060101010101" pitchFamily="2" charset="-122"/>
              </a:rPr>
              <a:t>PSW</a:t>
            </a:r>
            <a:r>
              <a:rPr lang="zh-CN" altLang="en-US" sz="2800" b="1" dirty="0">
                <a:latin typeface="黑体" panose="02010609060101010101" pitchFamily="2" charset="-122"/>
                <a:ea typeface="黑体" panose="02010609060101010101" pitchFamily="2" charset="-122"/>
              </a:rPr>
              <a:t>有</a:t>
            </a: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位屏蔽位   “</a:t>
            </a:r>
            <a:r>
              <a:rPr lang="en-US" altLang="zh-CN" sz="2800" b="1" dirty="0">
                <a:solidFill>
                  <a:srgbClr val="0000FF"/>
                </a:solidFill>
                <a:latin typeface="黑体" panose="02010609060101010101" pitchFamily="2" charset="-122"/>
                <a:ea typeface="黑体" panose="02010609060101010101" pitchFamily="2" charset="-122"/>
              </a:rPr>
              <a:t>1</a:t>
            </a: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表示对该级的请求都开放</a:t>
            </a: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允许其进入排队器。“</a:t>
            </a:r>
            <a:r>
              <a:rPr lang="en-US" altLang="zh-CN" sz="2800" b="1" dirty="0">
                <a:solidFill>
                  <a:srgbClr val="0000FF"/>
                </a:solidFill>
                <a:latin typeface="黑体" panose="02010609060101010101" pitchFamily="2" charset="-122"/>
                <a:ea typeface="黑体" panose="02010609060101010101" pitchFamily="2" charset="-122"/>
              </a:rPr>
              <a:t>0</a:t>
            </a: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表示屏蔽各个请求</a:t>
            </a: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不允许进入排队器，中断响应次序是</a:t>
            </a:r>
            <a:r>
              <a:rPr lang="en-US" altLang="zh-CN" sz="2800" b="1" dirty="0">
                <a:latin typeface="黑体" panose="02010609060101010101" pitchFamily="2" charset="-122"/>
                <a:ea typeface="黑体" panose="02010609060101010101" pitchFamily="2" charset="-122"/>
              </a:rPr>
              <a:t>1</a:t>
            </a:r>
            <a:r>
              <a:rPr lang="en-US" altLang="zh-CN" sz="2800" b="1" dirty="0">
                <a:latin typeface="黑体" panose="02010609060101010101" pitchFamily="2" charset="-122"/>
                <a:ea typeface="黑体" panose="02010609060101010101" pitchFamily="2" charset="-122"/>
                <a:sym typeface="Wingdings" panose="05000000000000000000" pitchFamily="2" charset="2"/>
              </a:rPr>
              <a:t></a:t>
            </a:r>
            <a:r>
              <a:rPr lang="en-US" altLang="zh-CN" sz="2800" b="1" dirty="0">
                <a:latin typeface="黑体" panose="02010609060101010101" pitchFamily="2" charset="-122"/>
                <a:ea typeface="黑体" panose="02010609060101010101" pitchFamily="2" charset="-122"/>
              </a:rPr>
              <a:t>2</a:t>
            </a:r>
            <a:r>
              <a:rPr lang="en-US" altLang="zh-CN" sz="2800" b="1" dirty="0">
                <a:latin typeface="黑体" panose="02010609060101010101" pitchFamily="2" charset="-122"/>
                <a:ea typeface="黑体" panose="02010609060101010101" pitchFamily="2" charset="-122"/>
                <a:sym typeface="Wingdings" panose="05000000000000000000" pitchFamily="2" charset="2"/>
              </a:rPr>
              <a:t></a:t>
            </a:r>
            <a:r>
              <a:rPr lang="en-US" altLang="zh-CN" sz="2800" b="1" dirty="0">
                <a:latin typeface="黑体" panose="02010609060101010101" pitchFamily="2" charset="-122"/>
                <a:ea typeface="黑体" panose="02010609060101010101" pitchFamily="2" charset="-122"/>
              </a:rPr>
              <a:t>3</a:t>
            </a:r>
            <a:r>
              <a:rPr lang="en-US" altLang="zh-CN" sz="2800" b="1" dirty="0">
                <a:latin typeface="黑体" panose="02010609060101010101" pitchFamily="2" charset="-122"/>
                <a:ea typeface="黑体" panose="02010609060101010101" pitchFamily="2" charset="-122"/>
                <a:sym typeface="Wingdings" panose="05000000000000000000" pitchFamily="2" charset="2"/>
              </a:rPr>
              <a:t></a:t>
            </a: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，现要求各级中断处理次序为</a:t>
            </a:r>
            <a:r>
              <a:rPr lang="en-US" altLang="zh-CN" sz="2800" b="1" dirty="0">
                <a:latin typeface="黑体" panose="02010609060101010101" pitchFamily="2" charset="-122"/>
                <a:ea typeface="黑体" panose="02010609060101010101" pitchFamily="2" charset="-122"/>
              </a:rPr>
              <a:t>1</a:t>
            </a:r>
            <a:r>
              <a:rPr lang="en-US" altLang="zh-CN" sz="2800" b="1" dirty="0">
                <a:latin typeface="黑体" panose="02010609060101010101" pitchFamily="2" charset="-122"/>
                <a:ea typeface="黑体" panose="02010609060101010101" pitchFamily="2" charset="-122"/>
                <a:sym typeface="Wingdings" panose="05000000000000000000" pitchFamily="2" charset="2"/>
              </a:rPr>
              <a:t></a:t>
            </a:r>
            <a:r>
              <a:rPr lang="en-US" altLang="zh-CN" sz="2800" b="1" dirty="0">
                <a:latin typeface="黑体" panose="02010609060101010101" pitchFamily="2" charset="-122"/>
                <a:ea typeface="黑体" panose="02010609060101010101" pitchFamily="2" charset="-122"/>
              </a:rPr>
              <a:t>4</a:t>
            </a:r>
            <a:r>
              <a:rPr lang="en-US" altLang="zh-CN" sz="2800" b="1" dirty="0">
                <a:latin typeface="黑体" panose="02010609060101010101" pitchFamily="2" charset="-122"/>
                <a:ea typeface="黑体" panose="02010609060101010101" pitchFamily="2" charset="-122"/>
                <a:sym typeface="Wingdings" panose="05000000000000000000" pitchFamily="2" charset="2"/>
              </a:rPr>
              <a:t></a:t>
            </a:r>
            <a:r>
              <a:rPr lang="en-US" altLang="zh-CN" sz="2800" b="1" dirty="0">
                <a:latin typeface="黑体" panose="02010609060101010101" pitchFamily="2" charset="-122"/>
                <a:ea typeface="黑体" panose="02010609060101010101" pitchFamily="2" charset="-122"/>
              </a:rPr>
              <a:t>3</a:t>
            </a:r>
            <a:r>
              <a:rPr lang="en-US" altLang="zh-CN" sz="2800" b="1" dirty="0">
                <a:latin typeface="黑体" panose="02010609060101010101" pitchFamily="2" charset="-122"/>
                <a:ea typeface="黑体" panose="02010609060101010101" pitchFamily="2" charset="-122"/>
                <a:sym typeface="Wingdings" panose="05000000000000000000" pitchFamily="2" charset="2"/>
              </a:rPr>
              <a:t></a:t>
            </a: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请设计屏蔽位状态。</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文本框 129062"/>
          <p:cNvSpPr txBox="1"/>
          <p:nvPr/>
        </p:nvSpPr>
        <p:spPr>
          <a:xfrm>
            <a:off x="1908175" y="641350"/>
            <a:ext cx="5038725" cy="517525"/>
          </a:xfrm>
          <a:prstGeom prst="rect">
            <a:avLst/>
          </a:prstGeom>
          <a:noFill/>
          <a:ln w="9525">
            <a:noFill/>
          </a:ln>
        </p:spPr>
        <p:txBody>
          <a:bodyPr wrap="none">
            <a:spAutoFit/>
          </a:bodyPr>
          <a:lstStyle/>
          <a:p>
            <a:r>
              <a:rPr lang="zh-CN" altLang="en-US" dirty="0">
                <a:latin typeface="黑体" panose="02010609060101010101" pitchFamily="2" charset="-122"/>
                <a:ea typeface="黑体" panose="02010609060101010101" pitchFamily="2" charset="-122"/>
              </a:rPr>
              <a:t>中断级屏蔽位举例</a:t>
            </a:r>
            <a:r>
              <a:rPr lang="en-US" altLang="zh-CN" dirty="0">
                <a:latin typeface="Times New Roman" panose="02020603050405020304" pitchFamily="18" charset="0"/>
              </a:rPr>
              <a:t>(1</a:t>
            </a:r>
            <a:r>
              <a:rPr lang="en-US" altLang="zh-CN" dirty="0">
                <a:latin typeface="Times New Roman" panose="02020603050405020304" pitchFamily="18" charset="0"/>
                <a:sym typeface="Wingdings" panose="05000000000000000000" pitchFamily="2" charset="2"/>
              </a:rPr>
              <a:t></a:t>
            </a:r>
            <a:r>
              <a:rPr lang="en-US" altLang="zh-CN" dirty="0">
                <a:latin typeface="Times New Roman" panose="02020603050405020304" pitchFamily="18" charset="0"/>
              </a:rPr>
              <a:t>4</a:t>
            </a:r>
            <a:r>
              <a:rPr lang="en-US" altLang="zh-CN" dirty="0">
                <a:latin typeface="Times New Roman" panose="02020603050405020304" pitchFamily="18" charset="0"/>
                <a:sym typeface="Wingdings" panose="05000000000000000000" pitchFamily="2" charset="2"/>
              </a:rPr>
              <a:t></a:t>
            </a:r>
            <a:r>
              <a:rPr lang="en-US" altLang="zh-CN" dirty="0">
                <a:latin typeface="Times New Roman" panose="02020603050405020304" pitchFamily="18" charset="0"/>
              </a:rPr>
              <a:t>3</a:t>
            </a:r>
            <a:r>
              <a:rPr lang="en-US" altLang="zh-CN" dirty="0">
                <a:latin typeface="Times New Roman" panose="02020603050405020304" pitchFamily="18" charset="0"/>
                <a:sym typeface="Wingdings" panose="05000000000000000000" pitchFamily="2" charset="2"/>
              </a:rPr>
              <a:t></a:t>
            </a:r>
            <a:r>
              <a:rPr lang="en-US" altLang="zh-CN" dirty="0">
                <a:latin typeface="Times New Roman" panose="02020603050405020304" pitchFamily="18" charset="0"/>
              </a:rPr>
              <a:t>2)</a:t>
            </a:r>
          </a:p>
        </p:txBody>
      </p:sp>
      <p:graphicFrame>
        <p:nvGraphicFramePr>
          <p:cNvPr id="129156" name="内容占位符 129155"/>
          <p:cNvGraphicFramePr>
            <a:graphicFrameLocks noGrp="1"/>
          </p:cNvGraphicFramePr>
          <p:nvPr>
            <p:ph idx="4294967295"/>
          </p:nvPr>
        </p:nvGraphicFramePr>
        <p:xfrm>
          <a:off x="1825625" y="1341438"/>
          <a:ext cx="5483225" cy="3273425"/>
        </p:xfrm>
        <a:graphic>
          <a:graphicData uri="http://schemas.openxmlformats.org/drawingml/2006/table">
            <a:tbl>
              <a:tblPr/>
              <a:tblGrid>
                <a:gridCol w="1608455">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1050925">
                  <a:extLst>
                    <a:ext uri="{9D8B030D-6E8A-4147-A177-3AD203B41FA5}">
                      <a16:colId xmlns:a16="http://schemas.microsoft.com/office/drawing/2014/main" val="20002"/>
                    </a:ext>
                  </a:extLst>
                </a:gridCol>
                <a:gridCol w="804545">
                  <a:extLst>
                    <a:ext uri="{9D8B030D-6E8A-4147-A177-3AD203B41FA5}">
                      <a16:colId xmlns:a16="http://schemas.microsoft.com/office/drawing/2014/main" val="20003"/>
                    </a:ext>
                  </a:extLst>
                </a:gridCol>
                <a:gridCol w="968375">
                  <a:extLst>
                    <a:ext uri="{9D8B030D-6E8A-4147-A177-3AD203B41FA5}">
                      <a16:colId xmlns:a16="http://schemas.microsoft.com/office/drawing/2014/main" val="20004"/>
                    </a:ext>
                  </a:extLst>
                </a:gridCol>
              </a:tblGrid>
              <a:tr h="546100">
                <a:tc rowSpan="2">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dirty="0">
                          <a:latin typeface="黑体" panose="02010609060101010101" pitchFamily="2" charset="-122"/>
                          <a:ea typeface="黑体" panose="02010609060101010101" pitchFamily="2" charset="-122"/>
                        </a:rPr>
                        <a:t>中断处理程序级别</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4">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dirty="0">
                          <a:latin typeface="黑体" panose="02010609060101010101" pitchFamily="2" charset="-122"/>
                          <a:ea typeface="黑体" panose="02010609060101010101" pitchFamily="2" charset="-122"/>
                        </a:rPr>
                        <a:t>中断级屏蔽位</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544513">
                <a:tc vMerge="1">
                  <a:txBody>
                    <a:bodyPr/>
                    <a:lstStyle/>
                    <a:p>
                      <a:endParaRPr 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级</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dirty="0">
                          <a:latin typeface="黑体" panose="02010609060101010101" pitchFamily="2" charset="-122"/>
                          <a:ea typeface="黑体" panose="02010609060101010101" pitchFamily="2" charset="-122"/>
                        </a:rPr>
                        <a:t>2</a:t>
                      </a:r>
                      <a:r>
                        <a:rPr lang="zh-CN" altLang="en-US" dirty="0">
                          <a:latin typeface="黑体" panose="02010609060101010101" pitchFamily="2" charset="-122"/>
                          <a:ea typeface="黑体" panose="02010609060101010101" pitchFamily="2" charset="-122"/>
                        </a:rPr>
                        <a:t>级</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dirty="0">
                          <a:latin typeface="黑体" panose="02010609060101010101" pitchFamily="2" charset="-122"/>
                          <a:ea typeface="黑体" panose="02010609060101010101" pitchFamily="2" charset="-122"/>
                        </a:rPr>
                        <a:t>3</a:t>
                      </a:r>
                      <a:r>
                        <a:rPr lang="zh-CN" altLang="en-US" dirty="0">
                          <a:latin typeface="黑体" panose="02010609060101010101" pitchFamily="2" charset="-122"/>
                          <a:ea typeface="黑体" panose="02010609060101010101" pitchFamily="2" charset="-122"/>
                        </a:rPr>
                        <a:t>级</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dirty="0">
                          <a:latin typeface="黑体" panose="02010609060101010101" pitchFamily="2" charset="-122"/>
                          <a:ea typeface="黑体" panose="02010609060101010101" pitchFamily="2" charset="-122"/>
                        </a:rPr>
                        <a:t>4</a:t>
                      </a:r>
                      <a:r>
                        <a:rPr lang="zh-CN" altLang="en-US" dirty="0">
                          <a:latin typeface="黑体" panose="02010609060101010101" pitchFamily="2" charset="-122"/>
                          <a:ea typeface="黑体" panose="02010609060101010101" pitchFamily="2" charset="-122"/>
                        </a:rPr>
                        <a:t>级</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61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dirty="0">
                          <a:latin typeface="黑体" panose="02010609060101010101" pitchFamily="2" charset="-122"/>
                          <a:ea typeface="黑体" panose="02010609060101010101" pitchFamily="2" charset="-122"/>
                        </a:rPr>
                        <a:t>第</a:t>
                      </a:r>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级</a:t>
                      </a:r>
                      <a:endParaRPr lang="zh-CN" altLang="en-US">
                        <a:latin typeface="黑体" panose="02010609060101010101" pitchFamily="2" charset="-122"/>
                        <a:ea typeface="黑体" panose="0201060906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61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dirty="0">
                          <a:latin typeface="黑体" panose="02010609060101010101" pitchFamily="2" charset="-122"/>
                          <a:ea typeface="黑体" panose="02010609060101010101" pitchFamily="2" charset="-122"/>
                        </a:rPr>
                        <a:t>第</a:t>
                      </a:r>
                      <a:r>
                        <a:rPr lang="en-US" altLang="zh-CN" dirty="0">
                          <a:latin typeface="黑体" panose="02010609060101010101" pitchFamily="2" charset="-122"/>
                          <a:ea typeface="黑体" panose="02010609060101010101" pitchFamily="2" charset="-122"/>
                        </a:rPr>
                        <a:t>2</a:t>
                      </a:r>
                      <a:r>
                        <a:rPr lang="zh-CN" altLang="en-US" dirty="0">
                          <a:latin typeface="黑体" panose="02010609060101010101" pitchFamily="2" charset="-122"/>
                          <a:ea typeface="黑体" panose="02010609060101010101" pitchFamily="2" charset="-122"/>
                        </a:rPr>
                        <a:t>级</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45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dirty="0">
                          <a:latin typeface="黑体" panose="02010609060101010101" pitchFamily="2" charset="-122"/>
                          <a:ea typeface="黑体" panose="02010609060101010101" pitchFamily="2" charset="-122"/>
                        </a:rPr>
                        <a:t>第</a:t>
                      </a:r>
                      <a:r>
                        <a:rPr lang="en-US" altLang="zh-CN" dirty="0">
                          <a:latin typeface="黑体" panose="02010609060101010101" pitchFamily="2" charset="-122"/>
                          <a:ea typeface="黑体" panose="02010609060101010101" pitchFamily="2" charset="-122"/>
                        </a:rPr>
                        <a:t>3</a:t>
                      </a:r>
                      <a:r>
                        <a:rPr lang="zh-CN" altLang="en-US" dirty="0">
                          <a:latin typeface="黑体" panose="02010609060101010101" pitchFamily="2" charset="-122"/>
                          <a:ea typeface="黑体" panose="02010609060101010101" pitchFamily="2" charset="-122"/>
                        </a:rPr>
                        <a:t>级</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61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dirty="0">
                          <a:latin typeface="黑体" panose="02010609060101010101" pitchFamily="2" charset="-122"/>
                          <a:ea typeface="黑体" panose="02010609060101010101" pitchFamily="2" charset="-122"/>
                        </a:rPr>
                        <a:t>第</a:t>
                      </a:r>
                      <a:r>
                        <a:rPr lang="en-US" altLang="zh-CN" dirty="0">
                          <a:latin typeface="黑体" panose="02010609060101010101" pitchFamily="2" charset="-122"/>
                          <a:ea typeface="黑体" panose="02010609060101010101" pitchFamily="2" charset="-122"/>
                        </a:rPr>
                        <a:t>4</a:t>
                      </a:r>
                      <a:r>
                        <a:rPr lang="zh-CN" altLang="en-US" dirty="0">
                          <a:latin typeface="黑体" panose="02010609060101010101" pitchFamily="2" charset="-122"/>
                          <a:ea typeface="黑体" panose="02010609060101010101" pitchFamily="2" charset="-122"/>
                        </a:rPr>
                        <a:t>级</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29157" name="文本框 129156"/>
          <p:cNvSpPr txBox="1"/>
          <p:nvPr/>
        </p:nvSpPr>
        <p:spPr>
          <a:xfrm>
            <a:off x="3708400" y="2478088"/>
            <a:ext cx="3349625" cy="517525"/>
          </a:xfrm>
          <a:prstGeom prst="rect">
            <a:avLst/>
          </a:prstGeom>
          <a:noFill/>
          <a:ln w="9525">
            <a:noFill/>
          </a:ln>
        </p:spPr>
        <p:txBody>
          <a:bodyPr wrap="none">
            <a:spAutoFit/>
          </a:bodyPr>
          <a:lstStyle/>
          <a:p>
            <a:r>
              <a:rPr lang="en-US" altLang="zh-CN" dirty="0">
                <a:latin typeface="Arial" panose="020B0604020202020204" pitchFamily="34" charset="0"/>
                <a:ea typeface="黑体" panose="02010609060101010101" pitchFamily="2" charset="-122"/>
              </a:rPr>
              <a:t>0        0        0        0</a:t>
            </a:r>
          </a:p>
        </p:txBody>
      </p:sp>
      <p:sp>
        <p:nvSpPr>
          <p:cNvPr id="129158" name="文本框 129157"/>
          <p:cNvSpPr txBox="1"/>
          <p:nvPr/>
        </p:nvSpPr>
        <p:spPr>
          <a:xfrm>
            <a:off x="3708400" y="4062413"/>
            <a:ext cx="3349625" cy="517525"/>
          </a:xfrm>
          <a:prstGeom prst="rect">
            <a:avLst/>
          </a:prstGeom>
          <a:noFill/>
          <a:ln w="9525">
            <a:noFill/>
          </a:ln>
        </p:spPr>
        <p:txBody>
          <a:bodyPr wrap="none">
            <a:spAutoFit/>
          </a:bodyPr>
          <a:lstStyle/>
          <a:p>
            <a:r>
              <a:rPr lang="en-US" altLang="zh-CN" dirty="0">
                <a:latin typeface="Arial" panose="020B0604020202020204" pitchFamily="34" charset="0"/>
                <a:ea typeface="黑体" panose="02010609060101010101" pitchFamily="2" charset="-122"/>
              </a:rPr>
              <a:t>1        0        0        0</a:t>
            </a:r>
          </a:p>
        </p:txBody>
      </p:sp>
      <p:sp>
        <p:nvSpPr>
          <p:cNvPr id="129159" name="文本框 129158"/>
          <p:cNvSpPr txBox="1"/>
          <p:nvPr/>
        </p:nvSpPr>
        <p:spPr>
          <a:xfrm>
            <a:off x="3708400" y="3557588"/>
            <a:ext cx="3349625" cy="517525"/>
          </a:xfrm>
          <a:prstGeom prst="rect">
            <a:avLst/>
          </a:prstGeom>
          <a:noFill/>
          <a:ln w="9525">
            <a:noFill/>
          </a:ln>
        </p:spPr>
        <p:txBody>
          <a:bodyPr wrap="none">
            <a:spAutoFit/>
          </a:bodyPr>
          <a:lstStyle/>
          <a:p>
            <a:r>
              <a:rPr lang="en-US" altLang="zh-CN" dirty="0">
                <a:latin typeface="Arial" panose="020B0604020202020204" pitchFamily="34" charset="0"/>
                <a:ea typeface="黑体" panose="02010609060101010101" pitchFamily="2" charset="-122"/>
              </a:rPr>
              <a:t>1        0        0        1</a:t>
            </a:r>
          </a:p>
        </p:txBody>
      </p:sp>
      <p:sp>
        <p:nvSpPr>
          <p:cNvPr id="129160" name="文本框 129159"/>
          <p:cNvSpPr txBox="1"/>
          <p:nvPr/>
        </p:nvSpPr>
        <p:spPr>
          <a:xfrm>
            <a:off x="3708400" y="2997200"/>
            <a:ext cx="3349625" cy="517525"/>
          </a:xfrm>
          <a:prstGeom prst="rect">
            <a:avLst/>
          </a:prstGeom>
          <a:noFill/>
          <a:ln w="9525">
            <a:noFill/>
          </a:ln>
        </p:spPr>
        <p:txBody>
          <a:bodyPr wrap="none">
            <a:spAutoFit/>
          </a:bodyPr>
          <a:lstStyle/>
          <a:p>
            <a:r>
              <a:rPr lang="en-US" altLang="zh-CN" dirty="0">
                <a:latin typeface="Arial" panose="020B0604020202020204" pitchFamily="34" charset="0"/>
                <a:ea typeface="黑体" panose="02010609060101010101" pitchFamily="2" charset="-122"/>
              </a:rPr>
              <a:t>1        0        1        1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157"/>
                                        </p:tgtEl>
                                        <p:attrNameLst>
                                          <p:attrName>style.visibility</p:attrName>
                                        </p:attrNameLst>
                                      </p:cBhvr>
                                      <p:to>
                                        <p:strVal val="visible"/>
                                      </p:to>
                                    </p:set>
                                    <p:animEffect transition="in" filter="wipe(left)">
                                      <p:cBhvr>
                                        <p:cTn id="7" dur="500"/>
                                        <p:tgtEl>
                                          <p:spTgt spid="1291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158"/>
                                        </p:tgtEl>
                                        <p:attrNameLst>
                                          <p:attrName>style.visibility</p:attrName>
                                        </p:attrNameLst>
                                      </p:cBhvr>
                                      <p:to>
                                        <p:strVal val="visible"/>
                                      </p:to>
                                    </p:set>
                                    <p:animEffect transition="in" filter="wipe(left)">
                                      <p:cBhvr>
                                        <p:cTn id="12" dur="500"/>
                                        <p:tgtEl>
                                          <p:spTgt spid="1291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159"/>
                                        </p:tgtEl>
                                        <p:attrNameLst>
                                          <p:attrName>style.visibility</p:attrName>
                                        </p:attrNameLst>
                                      </p:cBhvr>
                                      <p:to>
                                        <p:strVal val="visible"/>
                                      </p:to>
                                    </p:set>
                                    <p:animEffect transition="in" filter="wipe(left)">
                                      <p:cBhvr>
                                        <p:cTn id="17" dur="500"/>
                                        <p:tgtEl>
                                          <p:spTgt spid="1291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160"/>
                                        </p:tgtEl>
                                        <p:attrNameLst>
                                          <p:attrName>style.visibility</p:attrName>
                                        </p:attrNameLst>
                                      </p:cBhvr>
                                      <p:to>
                                        <p:strVal val="visible"/>
                                      </p:to>
                                    </p:set>
                                    <p:animEffect transition="in" filter="wipe(left)">
                                      <p:cBhvr>
                                        <p:cTn id="22" dur="500"/>
                                        <p:tgtEl>
                                          <p:spTgt spid="129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57" grpId="0"/>
      <p:bldP spid="129158" grpId="0"/>
      <p:bldP spid="129159" grpId="0"/>
      <p:bldP spid="12916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组合 179319"/>
          <p:cNvGrpSpPr/>
          <p:nvPr/>
        </p:nvGrpSpPr>
        <p:grpSpPr>
          <a:xfrm>
            <a:off x="2128838" y="1617663"/>
            <a:ext cx="0" cy="533400"/>
            <a:chOff x="1341" y="1019"/>
            <a:chExt cx="0" cy="336"/>
          </a:xfrm>
        </p:grpSpPr>
        <p:sp>
          <p:nvSpPr>
            <p:cNvPr id="67620" name="直接连接符 179202"/>
            <p:cNvSpPr/>
            <p:nvPr/>
          </p:nvSpPr>
          <p:spPr>
            <a:xfrm>
              <a:off x="1341" y="1019"/>
              <a:ext cx="0" cy="336"/>
            </a:xfrm>
            <a:prstGeom prst="line">
              <a:avLst/>
            </a:prstGeom>
            <a:ln w="28575" cap="flat" cmpd="sng">
              <a:solidFill>
                <a:schemeClr val="tx1"/>
              </a:solidFill>
              <a:prstDash val="solid"/>
              <a:headEnd type="none" w="med" len="med"/>
              <a:tailEnd type="none" w="med" len="med"/>
            </a:ln>
          </p:spPr>
        </p:sp>
        <p:sp>
          <p:nvSpPr>
            <p:cNvPr id="67621" name="直接连接符 179221"/>
            <p:cNvSpPr/>
            <p:nvPr/>
          </p:nvSpPr>
          <p:spPr>
            <a:xfrm>
              <a:off x="1341" y="1067"/>
              <a:ext cx="0" cy="192"/>
            </a:xfrm>
            <a:prstGeom prst="line">
              <a:avLst/>
            </a:prstGeom>
            <a:ln w="9525" cap="flat" cmpd="sng">
              <a:solidFill>
                <a:schemeClr val="tx1"/>
              </a:solidFill>
              <a:prstDash val="solid"/>
              <a:headEnd type="none" w="med" len="med"/>
              <a:tailEnd type="triangle" w="med" len="med"/>
            </a:ln>
          </p:spPr>
        </p:sp>
      </p:grpSp>
      <p:sp>
        <p:nvSpPr>
          <p:cNvPr id="67587" name="文本框 179222"/>
          <p:cNvSpPr txBox="1"/>
          <p:nvPr/>
        </p:nvSpPr>
        <p:spPr>
          <a:xfrm>
            <a:off x="1547813" y="498475"/>
            <a:ext cx="1752600" cy="457200"/>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用户程序</a:t>
            </a:r>
          </a:p>
        </p:txBody>
      </p:sp>
      <p:sp>
        <p:nvSpPr>
          <p:cNvPr id="67588" name="矩形 179223"/>
          <p:cNvSpPr/>
          <p:nvPr/>
        </p:nvSpPr>
        <p:spPr>
          <a:xfrm>
            <a:off x="3203575" y="481013"/>
            <a:ext cx="3236913" cy="457200"/>
          </a:xfrm>
          <a:prstGeom prst="rect">
            <a:avLst/>
          </a:prstGeom>
          <a:noFill/>
          <a:ln w="9525">
            <a:noFill/>
          </a:ln>
        </p:spPr>
        <p:txBody>
          <a:bodyPr>
            <a:spAutoFit/>
          </a:bodyPr>
          <a:lstStyle/>
          <a:p>
            <a:r>
              <a:rPr lang="zh-CN" altLang="en-US" sz="2400" dirty="0">
                <a:latin typeface="黑体" panose="02010609060101010101" pitchFamily="2" charset="-122"/>
                <a:ea typeface="黑体" panose="02010609060101010101" pitchFamily="2" charset="-122"/>
              </a:rPr>
              <a:t>中 断 处 理 程 序</a:t>
            </a:r>
          </a:p>
        </p:txBody>
      </p:sp>
      <p:sp>
        <p:nvSpPr>
          <p:cNvPr id="67589" name="文本框 179224"/>
          <p:cNvSpPr txBox="1"/>
          <p:nvPr/>
        </p:nvSpPr>
        <p:spPr>
          <a:xfrm>
            <a:off x="528638" y="346075"/>
            <a:ext cx="1090612" cy="822325"/>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中断</a:t>
            </a:r>
          </a:p>
          <a:p>
            <a:r>
              <a:rPr lang="zh-CN" altLang="en-US" sz="2400" dirty="0">
                <a:latin typeface="Times New Roman" panose="02020603050405020304" pitchFamily="18" charset="0"/>
                <a:ea typeface="黑体" panose="02010609060101010101" pitchFamily="2" charset="-122"/>
              </a:rPr>
              <a:t>请求</a:t>
            </a:r>
          </a:p>
        </p:txBody>
      </p:sp>
      <p:sp>
        <p:nvSpPr>
          <p:cNvPr id="67590" name="直接连接符 179225"/>
          <p:cNvSpPr/>
          <p:nvPr/>
        </p:nvSpPr>
        <p:spPr>
          <a:xfrm>
            <a:off x="1671638" y="931863"/>
            <a:ext cx="1143000" cy="0"/>
          </a:xfrm>
          <a:prstGeom prst="line">
            <a:avLst/>
          </a:prstGeom>
          <a:ln w="9525" cap="flat" cmpd="sng">
            <a:solidFill>
              <a:schemeClr val="tx1"/>
            </a:solidFill>
            <a:prstDash val="solid"/>
            <a:headEnd type="none" w="med" len="med"/>
            <a:tailEnd type="none" w="med" len="med"/>
          </a:ln>
        </p:spPr>
      </p:sp>
      <p:sp>
        <p:nvSpPr>
          <p:cNvPr id="67591" name="直接连接符 179228"/>
          <p:cNvSpPr/>
          <p:nvPr/>
        </p:nvSpPr>
        <p:spPr>
          <a:xfrm>
            <a:off x="757238" y="2532063"/>
            <a:ext cx="0" cy="2286000"/>
          </a:xfrm>
          <a:prstGeom prst="line">
            <a:avLst/>
          </a:prstGeom>
          <a:ln w="9525" cap="flat" cmpd="sng">
            <a:solidFill>
              <a:schemeClr val="tx1"/>
            </a:solidFill>
            <a:prstDash val="solid"/>
            <a:headEnd type="none" w="med" len="med"/>
            <a:tailEnd type="triangle" w="med" len="med"/>
          </a:ln>
        </p:spPr>
      </p:sp>
      <p:sp>
        <p:nvSpPr>
          <p:cNvPr id="67592" name="文本框 179229"/>
          <p:cNvSpPr txBox="1"/>
          <p:nvPr/>
        </p:nvSpPr>
        <p:spPr>
          <a:xfrm>
            <a:off x="604838" y="4741863"/>
            <a:ext cx="284162" cy="457200"/>
          </a:xfrm>
          <a:prstGeom prst="rect">
            <a:avLst/>
          </a:prstGeom>
          <a:noFill/>
          <a:ln w="9525">
            <a:noFill/>
          </a:ln>
        </p:spPr>
        <p:txBody>
          <a:bodyPr wrap="none">
            <a:spAutoFit/>
          </a:bodyPr>
          <a:lstStyle/>
          <a:p>
            <a:r>
              <a:rPr lang="en-US" altLang="zh-CN" sz="2400" dirty="0">
                <a:latin typeface="Times New Roman" panose="02020603050405020304" pitchFamily="18" charset="0"/>
              </a:rPr>
              <a:t>t</a:t>
            </a:r>
          </a:p>
        </p:txBody>
      </p:sp>
      <p:grpSp>
        <p:nvGrpSpPr>
          <p:cNvPr id="3" name="组合 179320"/>
          <p:cNvGrpSpPr/>
          <p:nvPr/>
        </p:nvGrpSpPr>
        <p:grpSpPr>
          <a:xfrm>
            <a:off x="660400" y="1922463"/>
            <a:ext cx="1349375" cy="396875"/>
            <a:chOff x="416" y="1211"/>
            <a:chExt cx="850" cy="250"/>
          </a:xfrm>
        </p:grpSpPr>
        <p:sp>
          <p:nvSpPr>
            <p:cNvPr id="67613" name="直接连接符 179227"/>
            <p:cNvSpPr/>
            <p:nvPr/>
          </p:nvSpPr>
          <p:spPr>
            <a:xfrm>
              <a:off x="930" y="1344"/>
              <a:ext cx="336" cy="0"/>
            </a:xfrm>
            <a:prstGeom prst="line">
              <a:avLst/>
            </a:prstGeom>
            <a:ln w="9525" cap="flat" cmpd="sng">
              <a:solidFill>
                <a:schemeClr val="tx1"/>
              </a:solidFill>
              <a:prstDash val="solid"/>
              <a:headEnd type="none" w="med" len="med"/>
              <a:tailEnd type="triangle" w="med" len="med"/>
            </a:ln>
          </p:spPr>
        </p:sp>
        <p:grpSp>
          <p:nvGrpSpPr>
            <p:cNvPr id="67614" name="组合 179279"/>
            <p:cNvGrpSpPr/>
            <p:nvPr/>
          </p:nvGrpSpPr>
          <p:grpSpPr>
            <a:xfrm>
              <a:off x="643" y="1211"/>
              <a:ext cx="195" cy="250"/>
              <a:chOff x="1344" y="1392"/>
              <a:chExt cx="195" cy="250"/>
            </a:xfrm>
          </p:grpSpPr>
          <p:sp>
            <p:nvSpPr>
              <p:cNvPr id="67618" name="椭圆 179230"/>
              <p:cNvSpPr/>
              <p:nvPr/>
            </p:nvSpPr>
            <p:spPr>
              <a:xfrm>
                <a:off x="1344" y="1440"/>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67619" name="文本框 179231"/>
              <p:cNvSpPr txBox="1"/>
              <p:nvPr/>
            </p:nvSpPr>
            <p:spPr>
              <a:xfrm>
                <a:off x="1344" y="1392"/>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3</a:t>
                </a:r>
              </a:p>
            </p:txBody>
          </p:sp>
        </p:grpSp>
        <p:grpSp>
          <p:nvGrpSpPr>
            <p:cNvPr id="67615" name="组合 179278"/>
            <p:cNvGrpSpPr/>
            <p:nvPr/>
          </p:nvGrpSpPr>
          <p:grpSpPr>
            <a:xfrm>
              <a:off x="416" y="1211"/>
              <a:ext cx="195" cy="250"/>
              <a:chOff x="1152" y="1392"/>
              <a:chExt cx="195" cy="250"/>
            </a:xfrm>
          </p:grpSpPr>
          <p:sp>
            <p:nvSpPr>
              <p:cNvPr id="67616" name="椭圆 179234"/>
              <p:cNvSpPr/>
              <p:nvPr/>
            </p:nvSpPr>
            <p:spPr>
              <a:xfrm>
                <a:off x="1152" y="1440"/>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67617" name="文本框 179235"/>
              <p:cNvSpPr txBox="1"/>
              <p:nvPr/>
            </p:nvSpPr>
            <p:spPr>
              <a:xfrm>
                <a:off x="1152" y="1392"/>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2</a:t>
                </a:r>
              </a:p>
            </p:txBody>
          </p:sp>
        </p:grpSp>
      </p:grpSp>
      <p:sp>
        <p:nvSpPr>
          <p:cNvPr id="67594" name="文本框 179238"/>
          <p:cNvSpPr txBox="1"/>
          <p:nvPr/>
        </p:nvSpPr>
        <p:spPr>
          <a:xfrm>
            <a:off x="31194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1</a:t>
            </a:r>
          </a:p>
        </p:txBody>
      </p:sp>
      <p:sp>
        <p:nvSpPr>
          <p:cNvPr id="67595" name="矩形 179239"/>
          <p:cNvSpPr/>
          <p:nvPr/>
        </p:nvSpPr>
        <p:spPr>
          <a:xfrm>
            <a:off x="40338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2</a:t>
            </a:r>
          </a:p>
        </p:txBody>
      </p:sp>
      <p:sp>
        <p:nvSpPr>
          <p:cNvPr id="67596" name="矩形 179240"/>
          <p:cNvSpPr/>
          <p:nvPr/>
        </p:nvSpPr>
        <p:spPr>
          <a:xfrm>
            <a:off x="48720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3</a:t>
            </a:r>
          </a:p>
        </p:txBody>
      </p:sp>
      <p:sp>
        <p:nvSpPr>
          <p:cNvPr id="67597" name="矩形 179241"/>
          <p:cNvSpPr/>
          <p:nvPr/>
        </p:nvSpPr>
        <p:spPr>
          <a:xfrm>
            <a:off x="57102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4</a:t>
            </a:r>
          </a:p>
        </p:txBody>
      </p:sp>
      <p:sp>
        <p:nvSpPr>
          <p:cNvPr id="67598" name="直接连接符 179242"/>
          <p:cNvSpPr/>
          <p:nvPr/>
        </p:nvSpPr>
        <p:spPr>
          <a:xfrm>
            <a:off x="3119438" y="1541463"/>
            <a:ext cx="304800" cy="0"/>
          </a:xfrm>
          <a:prstGeom prst="line">
            <a:avLst/>
          </a:prstGeom>
          <a:ln w="9525" cap="flat" cmpd="sng">
            <a:solidFill>
              <a:schemeClr val="tx1"/>
            </a:solidFill>
            <a:prstDash val="solid"/>
            <a:headEnd type="none" w="med" len="med"/>
            <a:tailEnd type="none" w="med" len="med"/>
          </a:ln>
        </p:spPr>
      </p:sp>
      <p:sp>
        <p:nvSpPr>
          <p:cNvPr id="67599" name="直接连接符 179243"/>
          <p:cNvSpPr/>
          <p:nvPr/>
        </p:nvSpPr>
        <p:spPr>
          <a:xfrm>
            <a:off x="4033838" y="1541463"/>
            <a:ext cx="304800" cy="0"/>
          </a:xfrm>
          <a:prstGeom prst="line">
            <a:avLst/>
          </a:prstGeom>
          <a:ln w="9525" cap="flat" cmpd="sng">
            <a:solidFill>
              <a:schemeClr val="tx1"/>
            </a:solidFill>
            <a:prstDash val="solid"/>
            <a:headEnd type="none" w="med" len="med"/>
            <a:tailEnd type="none" w="med" len="med"/>
          </a:ln>
        </p:spPr>
      </p:sp>
      <p:sp>
        <p:nvSpPr>
          <p:cNvPr id="67600" name="直接连接符 179244"/>
          <p:cNvSpPr/>
          <p:nvPr/>
        </p:nvSpPr>
        <p:spPr>
          <a:xfrm>
            <a:off x="4872038" y="1541463"/>
            <a:ext cx="304800" cy="0"/>
          </a:xfrm>
          <a:prstGeom prst="line">
            <a:avLst/>
          </a:prstGeom>
          <a:ln w="9525" cap="flat" cmpd="sng">
            <a:solidFill>
              <a:schemeClr val="tx1"/>
            </a:solidFill>
            <a:prstDash val="solid"/>
            <a:headEnd type="none" w="med" len="med"/>
            <a:tailEnd type="none" w="med" len="med"/>
          </a:ln>
        </p:spPr>
      </p:sp>
      <p:sp>
        <p:nvSpPr>
          <p:cNvPr id="67601" name="直接连接符 179245"/>
          <p:cNvSpPr/>
          <p:nvPr/>
        </p:nvSpPr>
        <p:spPr>
          <a:xfrm>
            <a:off x="5710238" y="1541463"/>
            <a:ext cx="304800" cy="0"/>
          </a:xfrm>
          <a:prstGeom prst="line">
            <a:avLst/>
          </a:prstGeom>
          <a:ln w="9525" cap="flat" cmpd="sng">
            <a:solidFill>
              <a:schemeClr val="tx1"/>
            </a:solidFill>
            <a:prstDash val="solid"/>
            <a:headEnd type="none" w="med" len="med"/>
            <a:tailEnd type="none" w="med" len="med"/>
          </a:ln>
        </p:spPr>
      </p:sp>
      <p:sp>
        <p:nvSpPr>
          <p:cNvPr id="67602" name="文本框 179246"/>
          <p:cNvSpPr txBox="1"/>
          <p:nvPr/>
        </p:nvSpPr>
        <p:spPr>
          <a:xfrm>
            <a:off x="1187450" y="5492750"/>
            <a:ext cx="4749800" cy="457200"/>
          </a:xfrm>
          <a:prstGeom prst="rect">
            <a:avLst/>
          </a:prstGeom>
          <a:noFill/>
          <a:ln w="9525">
            <a:noFill/>
          </a:ln>
        </p:spPr>
        <p:txBody>
          <a:bodyPr wrap="none">
            <a:spAutoFit/>
          </a:bodyPr>
          <a:lstStyle/>
          <a:p>
            <a:r>
              <a:rPr lang="zh-CN" altLang="en-US" sz="2400" dirty="0">
                <a:latin typeface="Times New Roman" panose="02020603050405020304" pitchFamily="18" charset="0"/>
                <a:ea typeface="黑体" panose="02010609060101010101" pitchFamily="2" charset="-122"/>
              </a:rPr>
              <a:t>中断处理次序为</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ea typeface="黑体" panose="02010609060101010101" pitchFamily="2" charset="-122"/>
              </a:rPr>
              <a:t>的例子</a:t>
            </a:r>
          </a:p>
        </p:txBody>
      </p:sp>
      <p:sp>
        <p:nvSpPr>
          <p:cNvPr id="67603" name="文本框 179259"/>
          <p:cNvSpPr txBox="1"/>
          <p:nvPr/>
        </p:nvSpPr>
        <p:spPr>
          <a:xfrm>
            <a:off x="2124075" y="1773238"/>
            <a:ext cx="741363" cy="457200"/>
          </a:xfrm>
          <a:prstGeom prst="rect">
            <a:avLst/>
          </a:prstGeom>
          <a:noFill/>
          <a:ln w="9525">
            <a:noFill/>
          </a:ln>
        </p:spPr>
        <p:txBody>
          <a:bodyPr wrap="none">
            <a:spAutoFit/>
          </a:bodyPr>
          <a:lstStyle/>
          <a:p>
            <a:r>
              <a:rPr lang="en-US" altLang="zh-CN" sz="2400" dirty="0">
                <a:solidFill>
                  <a:srgbClr val="FF0000"/>
                </a:solidFill>
                <a:latin typeface="Times New Roman" panose="02020603050405020304" pitchFamily="18" charset="0"/>
                <a:ea typeface="黑体" panose="02010609060101010101" pitchFamily="2" charset="-122"/>
              </a:rPr>
              <a:t>1111</a:t>
            </a:r>
          </a:p>
        </p:txBody>
      </p:sp>
      <p:sp>
        <p:nvSpPr>
          <p:cNvPr id="67604" name="直接连接符 179304"/>
          <p:cNvSpPr/>
          <p:nvPr/>
        </p:nvSpPr>
        <p:spPr>
          <a:xfrm>
            <a:off x="3203575" y="923925"/>
            <a:ext cx="2952750" cy="0"/>
          </a:xfrm>
          <a:prstGeom prst="line">
            <a:avLst/>
          </a:prstGeom>
          <a:ln w="9525" cap="flat" cmpd="sng">
            <a:solidFill>
              <a:schemeClr val="tx1"/>
            </a:solidFill>
            <a:prstDash val="solid"/>
            <a:headEnd type="none" w="med" len="med"/>
            <a:tailEnd type="none" w="med" len="med"/>
          </a:ln>
        </p:spPr>
      </p:sp>
      <p:grpSp>
        <p:nvGrpSpPr>
          <p:cNvPr id="67605" name="组合 179326"/>
          <p:cNvGrpSpPr/>
          <p:nvPr/>
        </p:nvGrpSpPr>
        <p:grpSpPr>
          <a:xfrm>
            <a:off x="6948488" y="1484313"/>
            <a:ext cx="1584325" cy="3384550"/>
            <a:chOff x="4377" y="1706"/>
            <a:chExt cx="998" cy="2132"/>
          </a:xfrm>
        </p:grpSpPr>
        <p:sp>
          <p:nvSpPr>
            <p:cNvPr id="67607" name="矩形 179306"/>
            <p:cNvSpPr/>
            <p:nvPr/>
          </p:nvSpPr>
          <p:spPr>
            <a:xfrm>
              <a:off x="4377" y="1933"/>
              <a:ext cx="998" cy="1905"/>
            </a:xfrm>
            <a:prstGeom prst="rec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67608" name="直接连接符 179308"/>
            <p:cNvSpPr/>
            <p:nvPr/>
          </p:nvSpPr>
          <p:spPr>
            <a:xfrm>
              <a:off x="4377" y="3521"/>
              <a:ext cx="998" cy="0"/>
            </a:xfrm>
            <a:prstGeom prst="line">
              <a:avLst/>
            </a:prstGeom>
            <a:ln w="9525" cap="flat" cmpd="sng">
              <a:solidFill>
                <a:schemeClr val="tx1"/>
              </a:solidFill>
              <a:prstDash val="solid"/>
              <a:headEnd type="none" w="med" len="med"/>
              <a:tailEnd type="none" w="med" len="med"/>
            </a:ln>
          </p:spPr>
        </p:sp>
        <p:sp>
          <p:nvSpPr>
            <p:cNvPr id="67609" name="直接连接符 179309"/>
            <p:cNvSpPr/>
            <p:nvPr/>
          </p:nvSpPr>
          <p:spPr>
            <a:xfrm>
              <a:off x="4377" y="3203"/>
              <a:ext cx="998" cy="0"/>
            </a:xfrm>
            <a:prstGeom prst="line">
              <a:avLst/>
            </a:prstGeom>
            <a:ln w="9525" cap="flat" cmpd="sng">
              <a:solidFill>
                <a:schemeClr val="tx1"/>
              </a:solidFill>
              <a:prstDash val="solid"/>
              <a:headEnd type="none" w="med" len="med"/>
              <a:tailEnd type="none" w="med" len="med"/>
            </a:ln>
          </p:spPr>
        </p:sp>
        <p:sp>
          <p:nvSpPr>
            <p:cNvPr id="67610" name="直接连接符 179310"/>
            <p:cNvSpPr/>
            <p:nvPr/>
          </p:nvSpPr>
          <p:spPr>
            <a:xfrm>
              <a:off x="4377" y="2886"/>
              <a:ext cx="998" cy="0"/>
            </a:xfrm>
            <a:prstGeom prst="line">
              <a:avLst/>
            </a:prstGeom>
            <a:ln w="9525" cap="flat" cmpd="sng">
              <a:solidFill>
                <a:schemeClr val="tx1"/>
              </a:solidFill>
              <a:prstDash val="solid"/>
              <a:headEnd type="none" w="med" len="med"/>
              <a:tailEnd type="none" w="med" len="med"/>
            </a:ln>
          </p:spPr>
        </p:sp>
        <p:sp>
          <p:nvSpPr>
            <p:cNvPr id="67611" name="直接连接符 179311"/>
            <p:cNvSpPr/>
            <p:nvPr/>
          </p:nvSpPr>
          <p:spPr>
            <a:xfrm>
              <a:off x="4377" y="2568"/>
              <a:ext cx="998" cy="0"/>
            </a:xfrm>
            <a:prstGeom prst="line">
              <a:avLst/>
            </a:prstGeom>
            <a:ln w="9525" cap="flat" cmpd="sng">
              <a:solidFill>
                <a:schemeClr val="tx1"/>
              </a:solidFill>
              <a:prstDash val="solid"/>
              <a:headEnd type="none" w="med" len="med"/>
              <a:tailEnd type="none" w="med" len="med"/>
            </a:ln>
          </p:spPr>
        </p:sp>
        <p:sp>
          <p:nvSpPr>
            <p:cNvPr id="67612" name="流程图: 文档 179324"/>
            <p:cNvSpPr/>
            <p:nvPr/>
          </p:nvSpPr>
          <p:spPr>
            <a:xfrm rot="10800000">
              <a:off x="4377" y="1706"/>
              <a:ext cx="997" cy="544"/>
            </a:xfrm>
            <a:prstGeom prst="flowChartDocumen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grpSp>
      <p:sp>
        <p:nvSpPr>
          <p:cNvPr id="67606" name="文本框 179327"/>
          <p:cNvSpPr txBox="1"/>
          <p:nvPr/>
        </p:nvSpPr>
        <p:spPr>
          <a:xfrm>
            <a:off x="7378700" y="5013325"/>
            <a:ext cx="1370013" cy="457200"/>
          </a:xfrm>
          <a:prstGeom prst="rect">
            <a:avLst/>
          </a:prstGeom>
          <a:noFill/>
          <a:ln w="9525">
            <a:noFill/>
          </a:ln>
        </p:spPr>
        <p:txBody>
          <a:bodyPr>
            <a:spAutoFit/>
          </a:bodyPr>
          <a:lstStyle/>
          <a:p>
            <a:r>
              <a:rPr lang="zh-CN" altLang="en-US" sz="2400" dirty="0">
                <a:latin typeface="Arial" panose="020B0604020202020204" pitchFamily="34" charset="0"/>
                <a:ea typeface="黑体" panose="02010609060101010101" pitchFamily="2" charset="-122"/>
              </a:rPr>
              <a:t>堆栈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0" name="组合 303210"/>
          <p:cNvGrpSpPr/>
          <p:nvPr/>
        </p:nvGrpSpPr>
        <p:grpSpPr>
          <a:xfrm>
            <a:off x="6948488" y="1484313"/>
            <a:ext cx="1584325" cy="3384550"/>
            <a:chOff x="4377" y="1706"/>
            <a:chExt cx="998" cy="2132"/>
          </a:xfrm>
        </p:grpSpPr>
        <p:sp>
          <p:nvSpPr>
            <p:cNvPr id="68645" name="矩形 303211"/>
            <p:cNvSpPr/>
            <p:nvPr/>
          </p:nvSpPr>
          <p:spPr>
            <a:xfrm>
              <a:off x="4377" y="1933"/>
              <a:ext cx="998" cy="1905"/>
            </a:xfrm>
            <a:prstGeom prst="rec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68646" name="直接连接符 303212"/>
            <p:cNvSpPr/>
            <p:nvPr/>
          </p:nvSpPr>
          <p:spPr>
            <a:xfrm>
              <a:off x="4377" y="3521"/>
              <a:ext cx="998" cy="0"/>
            </a:xfrm>
            <a:prstGeom prst="line">
              <a:avLst/>
            </a:prstGeom>
            <a:ln w="9525" cap="flat" cmpd="sng">
              <a:solidFill>
                <a:schemeClr val="tx1"/>
              </a:solidFill>
              <a:prstDash val="solid"/>
              <a:headEnd type="none" w="med" len="med"/>
              <a:tailEnd type="none" w="med" len="med"/>
            </a:ln>
          </p:spPr>
        </p:sp>
        <p:sp>
          <p:nvSpPr>
            <p:cNvPr id="68647" name="直接连接符 303213"/>
            <p:cNvSpPr/>
            <p:nvPr/>
          </p:nvSpPr>
          <p:spPr>
            <a:xfrm>
              <a:off x="4377" y="3203"/>
              <a:ext cx="998" cy="0"/>
            </a:xfrm>
            <a:prstGeom prst="line">
              <a:avLst/>
            </a:prstGeom>
            <a:ln w="9525" cap="flat" cmpd="sng">
              <a:solidFill>
                <a:schemeClr val="tx1"/>
              </a:solidFill>
              <a:prstDash val="solid"/>
              <a:headEnd type="none" w="med" len="med"/>
              <a:tailEnd type="none" w="med" len="med"/>
            </a:ln>
          </p:spPr>
        </p:sp>
        <p:sp>
          <p:nvSpPr>
            <p:cNvPr id="68648" name="直接连接符 303214"/>
            <p:cNvSpPr/>
            <p:nvPr/>
          </p:nvSpPr>
          <p:spPr>
            <a:xfrm>
              <a:off x="4377" y="2886"/>
              <a:ext cx="998" cy="0"/>
            </a:xfrm>
            <a:prstGeom prst="line">
              <a:avLst/>
            </a:prstGeom>
            <a:ln w="9525" cap="flat" cmpd="sng">
              <a:solidFill>
                <a:schemeClr val="tx1"/>
              </a:solidFill>
              <a:prstDash val="solid"/>
              <a:headEnd type="none" w="med" len="med"/>
              <a:tailEnd type="none" w="med" len="med"/>
            </a:ln>
          </p:spPr>
        </p:sp>
        <p:sp>
          <p:nvSpPr>
            <p:cNvPr id="68649" name="直接连接符 303215"/>
            <p:cNvSpPr/>
            <p:nvPr/>
          </p:nvSpPr>
          <p:spPr>
            <a:xfrm>
              <a:off x="4377" y="2568"/>
              <a:ext cx="998" cy="0"/>
            </a:xfrm>
            <a:prstGeom prst="line">
              <a:avLst/>
            </a:prstGeom>
            <a:ln w="9525" cap="flat" cmpd="sng">
              <a:solidFill>
                <a:schemeClr val="tx1"/>
              </a:solidFill>
              <a:prstDash val="solid"/>
              <a:headEnd type="none" w="med" len="med"/>
              <a:tailEnd type="none" w="med" len="med"/>
            </a:ln>
          </p:spPr>
        </p:sp>
        <p:sp>
          <p:nvSpPr>
            <p:cNvPr id="68650" name="流程图: 文档 303216"/>
            <p:cNvSpPr/>
            <p:nvPr/>
          </p:nvSpPr>
          <p:spPr>
            <a:xfrm rot="10800000">
              <a:off x="4377" y="1706"/>
              <a:ext cx="997" cy="544"/>
            </a:xfrm>
            <a:prstGeom prst="flowChartDocumen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grpSp>
      <p:grpSp>
        <p:nvGrpSpPr>
          <p:cNvPr id="68611" name="组合 303127"/>
          <p:cNvGrpSpPr/>
          <p:nvPr/>
        </p:nvGrpSpPr>
        <p:grpSpPr>
          <a:xfrm>
            <a:off x="2128838" y="1617663"/>
            <a:ext cx="0" cy="533400"/>
            <a:chOff x="1341" y="1019"/>
            <a:chExt cx="0" cy="336"/>
          </a:xfrm>
        </p:grpSpPr>
        <p:sp>
          <p:nvSpPr>
            <p:cNvPr id="68643" name="直接连接符 303128"/>
            <p:cNvSpPr/>
            <p:nvPr/>
          </p:nvSpPr>
          <p:spPr>
            <a:xfrm>
              <a:off x="1341" y="1019"/>
              <a:ext cx="0" cy="336"/>
            </a:xfrm>
            <a:prstGeom prst="line">
              <a:avLst/>
            </a:prstGeom>
            <a:ln w="28575" cap="flat" cmpd="sng">
              <a:solidFill>
                <a:schemeClr val="tx1"/>
              </a:solidFill>
              <a:prstDash val="solid"/>
              <a:headEnd type="none" w="med" len="med"/>
              <a:tailEnd type="none" w="med" len="med"/>
            </a:ln>
          </p:spPr>
        </p:sp>
        <p:sp>
          <p:nvSpPr>
            <p:cNvPr id="68644" name="直接连接符 303129"/>
            <p:cNvSpPr/>
            <p:nvPr/>
          </p:nvSpPr>
          <p:spPr>
            <a:xfrm>
              <a:off x="1341" y="1067"/>
              <a:ext cx="0" cy="192"/>
            </a:xfrm>
            <a:prstGeom prst="line">
              <a:avLst/>
            </a:prstGeom>
            <a:ln w="9525" cap="flat" cmpd="sng">
              <a:solidFill>
                <a:schemeClr val="tx1"/>
              </a:solidFill>
              <a:prstDash val="solid"/>
              <a:headEnd type="none" w="med" len="med"/>
              <a:tailEnd type="triangle" w="med" len="med"/>
            </a:ln>
          </p:spPr>
        </p:sp>
      </p:grpSp>
      <p:sp>
        <p:nvSpPr>
          <p:cNvPr id="68612" name="文本框 303130"/>
          <p:cNvSpPr txBox="1"/>
          <p:nvPr/>
        </p:nvSpPr>
        <p:spPr>
          <a:xfrm>
            <a:off x="1547813" y="498475"/>
            <a:ext cx="1752600" cy="457200"/>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用户程序</a:t>
            </a:r>
          </a:p>
        </p:txBody>
      </p:sp>
      <p:sp>
        <p:nvSpPr>
          <p:cNvPr id="68613" name="矩形 303131"/>
          <p:cNvSpPr/>
          <p:nvPr/>
        </p:nvSpPr>
        <p:spPr>
          <a:xfrm>
            <a:off x="3203575" y="481013"/>
            <a:ext cx="3236913" cy="457200"/>
          </a:xfrm>
          <a:prstGeom prst="rect">
            <a:avLst/>
          </a:prstGeom>
          <a:noFill/>
          <a:ln w="9525">
            <a:noFill/>
          </a:ln>
        </p:spPr>
        <p:txBody>
          <a:bodyPr>
            <a:spAutoFit/>
          </a:bodyPr>
          <a:lstStyle/>
          <a:p>
            <a:r>
              <a:rPr lang="zh-CN" altLang="en-US" sz="2400" dirty="0">
                <a:latin typeface="黑体" panose="02010609060101010101" pitchFamily="2" charset="-122"/>
                <a:ea typeface="黑体" panose="02010609060101010101" pitchFamily="2" charset="-122"/>
              </a:rPr>
              <a:t>中 断 处 理 程 序</a:t>
            </a:r>
          </a:p>
        </p:txBody>
      </p:sp>
      <p:sp>
        <p:nvSpPr>
          <p:cNvPr id="68614" name="文本框 303132"/>
          <p:cNvSpPr txBox="1"/>
          <p:nvPr/>
        </p:nvSpPr>
        <p:spPr>
          <a:xfrm>
            <a:off x="528638" y="346075"/>
            <a:ext cx="1090612" cy="822325"/>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中断</a:t>
            </a:r>
          </a:p>
          <a:p>
            <a:r>
              <a:rPr lang="zh-CN" altLang="en-US" sz="2400" dirty="0">
                <a:latin typeface="Times New Roman" panose="02020603050405020304" pitchFamily="18" charset="0"/>
                <a:ea typeface="黑体" panose="02010609060101010101" pitchFamily="2" charset="-122"/>
              </a:rPr>
              <a:t>请求</a:t>
            </a:r>
          </a:p>
        </p:txBody>
      </p:sp>
      <p:sp>
        <p:nvSpPr>
          <p:cNvPr id="68615" name="直接连接符 303133"/>
          <p:cNvSpPr/>
          <p:nvPr/>
        </p:nvSpPr>
        <p:spPr>
          <a:xfrm>
            <a:off x="1671638" y="931863"/>
            <a:ext cx="1143000" cy="0"/>
          </a:xfrm>
          <a:prstGeom prst="line">
            <a:avLst/>
          </a:prstGeom>
          <a:ln w="9525" cap="flat" cmpd="sng">
            <a:solidFill>
              <a:schemeClr val="tx1"/>
            </a:solidFill>
            <a:prstDash val="solid"/>
            <a:headEnd type="none" w="med" len="med"/>
            <a:tailEnd type="none" w="med" len="med"/>
          </a:ln>
        </p:spPr>
      </p:sp>
      <p:sp>
        <p:nvSpPr>
          <p:cNvPr id="68616" name="直接连接符 303134"/>
          <p:cNvSpPr/>
          <p:nvPr/>
        </p:nvSpPr>
        <p:spPr>
          <a:xfrm>
            <a:off x="757238" y="2532063"/>
            <a:ext cx="0" cy="2286000"/>
          </a:xfrm>
          <a:prstGeom prst="line">
            <a:avLst/>
          </a:prstGeom>
          <a:ln w="9525" cap="flat" cmpd="sng">
            <a:solidFill>
              <a:schemeClr val="tx1"/>
            </a:solidFill>
            <a:prstDash val="solid"/>
            <a:headEnd type="none" w="med" len="med"/>
            <a:tailEnd type="triangle" w="med" len="med"/>
          </a:ln>
        </p:spPr>
      </p:sp>
      <p:sp>
        <p:nvSpPr>
          <p:cNvPr id="68617" name="文本框 303135"/>
          <p:cNvSpPr txBox="1"/>
          <p:nvPr/>
        </p:nvSpPr>
        <p:spPr>
          <a:xfrm>
            <a:off x="604838" y="4741863"/>
            <a:ext cx="284162" cy="457200"/>
          </a:xfrm>
          <a:prstGeom prst="rect">
            <a:avLst/>
          </a:prstGeom>
          <a:noFill/>
          <a:ln w="9525">
            <a:noFill/>
          </a:ln>
        </p:spPr>
        <p:txBody>
          <a:bodyPr wrap="none">
            <a:spAutoFit/>
          </a:bodyPr>
          <a:lstStyle/>
          <a:p>
            <a:r>
              <a:rPr lang="en-US" altLang="zh-CN" sz="2400" dirty="0">
                <a:latin typeface="Times New Roman" panose="02020603050405020304" pitchFamily="18" charset="0"/>
              </a:rPr>
              <a:t>t</a:t>
            </a:r>
          </a:p>
        </p:txBody>
      </p:sp>
      <p:sp>
        <p:nvSpPr>
          <p:cNvPr id="68618" name="文本框 303144"/>
          <p:cNvSpPr txBox="1"/>
          <p:nvPr/>
        </p:nvSpPr>
        <p:spPr>
          <a:xfrm>
            <a:off x="31194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1</a:t>
            </a:r>
          </a:p>
        </p:txBody>
      </p:sp>
      <p:sp>
        <p:nvSpPr>
          <p:cNvPr id="68619" name="矩形 303145"/>
          <p:cNvSpPr/>
          <p:nvPr/>
        </p:nvSpPr>
        <p:spPr>
          <a:xfrm>
            <a:off x="40338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2</a:t>
            </a:r>
          </a:p>
        </p:txBody>
      </p:sp>
      <p:sp>
        <p:nvSpPr>
          <p:cNvPr id="68620" name="矩形 303146"/>
          <p:cNvSpPr/>
          <p:nvPr/>
        </p:nvSpPr>
        <p:spPr>
          <a:xfrm>
            <a:off x="48720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3</a:t>
            </a:r>
          </a:p>
        </p:txBody>
      </p:sp>
      <p:sp>
        <p:nvSpPr>
          <p:cNvPr id="68621" name="矩形 303147"/>
          <p:cNvSpPr/>
          <p:nvPr/>
        </p:nvSpPr>
        <p:spPr>
          <a:xfrm>
            <a:off x="57102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4</a:t>
            </a:r>
          </a:p>
        </p:txBody>
      </p:sp>
      <p:sp>
        <p:nvSpPr>
          <p:cNvPr id="68622" name="直接连接符 303148"/>
          <p:cNvSpPr/>
          <p:nvPr/>
        </p:nvSpPr>
        <p:spPr>
          <a:xfrm>
            <a:off x="3119438" y="1541463"/>
            <a:ext cx="304800" cy="0"/>
          </a:xfrm>
          <a:prstGeom prst="line">
            <a:avLst/>
          </a:prstGeom>
          <a:ln w="9525" cap="flat" cmpd="sng">
            <a:solidFill>
              <a:schemeClr val="tx1"/>
            </a:solidFill>
            <a:prstDash val="solid"/>
            <a:headEnd type="none" w="med" len="med"/>
            <a:tailEnd type="none" w="med" len="med"/>
          </a:ln>
        </p:spPr>
      </p:sp>
      <p:sp>
        <p:nvSpPr>
          <p:cNvPr id="68623" name="直接连接符 303149"/>
          <p:cNvSpPr/>
          <p:nvPr/>
        </p:nvSpPr>
        <p:spPr>
          <a:xfrm>
            <a:off x="4033838" y="1541463"/>
            <a:ext cx="304800" cy="0"/>
          </a:xfrm>
          <a:prstGeom prst="line">
            <a:avLst/>
          </a:prstGeom>
          <a:ln w="9525" cap="flat" cmpd="sng">
            <a:solidFill>
              <a:schemeClr val="tx1"/>
            </a:solidFill>
            <a:prstDash val="solid"/>
            <a:headEnd type="none" w="med" len="med"/>
            <a:tailEnd type="none" w="med" len="med"/>
          </a:ln>
        </p:spPr>
      </p:sp>
      <p:sp>
        <p:nvSpPr>
          <p:cNvPr id="68624" name="直接连接符 303150"/>
          <p:cNvSpPr/>
          <p:nvPr/>
        </p:nvSpPr>
        <p:spPr>
          <a:xfrm>
            <a:off x="4872038" y="1541463"/>
            <a:ext cx="304800" cy="0"/>
          </a:xfrm>
          <a:prstGeom prst="line">
            <a:avLst/>
          </a:prstGeom>
          <a:ln w="9525" cap="flat" cmpd="sng">
            <a:solidFill>
              <a:schemeClr val="tx1"/>
            </a:solidFill>
            <a:prstDash val="solid"/>
            <a:headEnd type="none" w="med" len="med"/>
            <a:tailEnd type="none" w="med" len="med"/>
          </a:ln>
        </p:spPr>
      </p:sp>
      <p:sp>
        <p:nvSpPr>
          <p:cNvPr id="68625" name="直接连接符 303151"/>
          <p:cNvSpPr/>
          <p:nvPr/>
        </p:nvSpPr>
        <p:spPr>
          <a:xfrm>
            <a:off x="5710238" y="1541463"/>
            <a:ext cx="304800" cy="0"/>
          </a:xfrm>
          <a:prstGeom prst="line">
            <a:avLst/>
          </a:prstGeom>
          <a:ln w="9525" cap="flat" cmpd="sng">
            <a:solidFill>
              <a:schemeClr val="tx1"/>
            </a:solidFill>
            <a:prstDash val="solid"/>
            <a:headEnd type="none" w="med" len="med"/>
            <a:tailEnd type="none" w="med" len="med"/>
          </a:ln>
        </p:spPr>
      </p:sp>
      <p:sp>
        <p:nvSpPr>
          <p:cNvPr id="68626" name="文本框 303152"/>
          <p:cNvSpPr txBox="1"/>
          <p:nvPr/>
        </p:nvSpPr>
        <p:spPr>
          <a:xfrm>
            <a:off x="1187450" y="5492750"/>
            <a:ext cx="4749800" cy="457200"/>
          </a:xfrm>
          <a:prstGeom prst="rect">
            <a:avLst/>
          </a:prstGeom>
          <a:noFill/>
          <a:ln w="9525">
            <a:noFill/>
          </a:ln>
        </p:spPr>
        <p:txBody>
          <a:bodyPr wrap="none">
            <a:spAutoFit/>
          </a:bodyPr>
          <a:lstStyle/>
          <a:p>
            <a:r>
              <a:rPr lang="zh-CN" altLang="en-US" sz="2400" dirty="0">
                <a:latin typeface="Times New Roman" panose="02020603050405020304" pitchFamily="18" charset="0"/>
                <a:ea typeface="黑体" panose="02010609060101010101" pitchFamily="2" charset="-122"/>
              </a:rPr>
              <a:t>中断处理次序为</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ea typeface="黑体" panose="02010609060101010101" pitchFamily="2" charset="-122"/>
              </a:rPr>
              <a:t>的例子</a:t>
            </a:r>
          </a:p>
        </p:txBody>
      </p:sp>
      <p:sp>
        <p:nvSpPr>
          <p:cNvPr id="303164" name="文本框 303163"/>
          <p:cNvSpPr txBox="1"/>
          <p:nvPr/>
        </p:nvSpPr>
        <p:spPr>
          <a:xfrm>
            <a:off x="6877050" y="4365625"/>
            <a:ext cx="2016125" cy="457200"/>
          </a:xfrm>
          <a:prstGeom prst="rect">
            <a:avLst/>
          </a:prstGeom>
          <a:noFill/>
          <a:ln w="9525">
            <a:noFill/>
          </a:ln>
        </p:spPr>
        <p:txBody>
          <a:bodyPr>
            <a:spAutoFit/>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sp>
        <p:nvSpPr>
          <p:cNvPr id="303168" name="文本框 303167"/>
          <p:cNvSpPr txBox="1"/>
          <p:nvPr/>
        </p:nvSpPr>
        <p:spPr>
          <a:xfrm>
            <a:off x="4211638" y="1989138"/>
            <a:ext cx="774700" cy="457200"/>
          </a:xfrm>
          <a:prstGeom prst="rect">
            <a:avLst/>
          </a:prstGeom>
          <a:noFill/>
          <a:ln w="9525">
            <a:noFill/>
          </a:ln>
        </p:spPr>
        <p:txBody>
          <a:bodyPr wrap="none">
            <a:spAutoFit/>
          </a:bodyPr>
          <a:lstStyle/>
          <a:p>
            <a:r>
              <a:rPr lang="en-US" altLang="zh-CN" sz="2400" dirty="0">
                <a:solidFill>
                  <a:srgbClr val="FF0000"/>
                </a:solidFill>
                <a:latin typeface="Times New Roman" panose="02020603050405020304" pitchFamily="18" charset="0"/>
                <a:ea typeface="黑体" panose="02010609060101010101" pitchFamily="2" charset="-122"/>
              </a:rPr>
              <a:t>1011</a:t>
            </a:r>
          </a:p>
        </p:txBody>
      </p:sp>
      <p:grpSp>
        <p:nvGrpSpPr>
          <p:cNvPr id="4" name="组合 303208"/>
          <p:cNvGrpSpPr/>
          <p:nvPr/>
        </p:nvGrpSpPr>
        <p:grpSpPr>
          <a:xfrm>
            <a:off x="2128838" y="2133600"/>
            <a:ext cx="2070100" cy="152400"/>
            <a:chOff x="1341" y="1344"/>
            <a:chExt cx="1304" cy="96"/>
          </a:xfrm>
        </p:grpSpPr>
        <p:sp>
          <p:nvSpPr>
            <p:cNvPr id="68639" name="直接连接符 303153"/>
            <p:cNvSpPr/>
            <p:nvPr/>
          </p:nvSpPr>
          <p:spPr>
            <a:xfrm>
              <a:off x="2637" y="1344"/>
              <a:ext cx="0" cy="96"/>
            </a:xfrm>
            <a:prstGeom prst="line">
              <a:avLst/>
            </a:prstGeom>
            <a:ln w="28575" cap="flat" cmpd="sng">
              <a:solidFill>
                <a:schemeClr val="tx1"/>
              </a:solidFill>
              <a:prstDash val="solid"/>
              <a:headEnd type="none" w="med" len="med"/>
              <a:tailEnd type="none" w="med" len="med"/>
            </a:ln>
          </p:spPr>
        </p:sp>
        <p:grpSp>
          <p:nvGrpSpPr>
            <p:cNvPr id="68640" name="组合 303199"/>
            <p:cNvGrpSpPr/>
            <p:nvPr/>
          </p:nvGrpSpPr>
          <p:grpSpPr>
            <a:xfrm>
              <a:off x="1341" y="1350"/>
              <a:ext cx="1304" cy="1"/>
              <a:chOff x="1341" y="1350"/>
              <a:chExt cx="1304" cy="1"/>
            </a:xfrm>
          </p:grpSpPr>
          <p:sp>
            <p:nvSpPr>
              <p:cNvPr id="68641" name="直接连接符 303171"/>
              <p:cNvSpPr/>
              <p:nvPr/>
            </p:nvSpPr>
            <p:spPr>
              <a:xfrm>
                <a:off x="1341" y="1350"/>
                <a:ext cx="576" cy="0"/>
              </a:xfrm>
              <a:prstGeom prst="line">
                <a:avLst/>
              </a:prstGeom>
              <a:ln w="9525" cap="flat" cmpd="sng">
                <a:solidFill>
                  <a:schemeClr val="tx1"/>
                </a:solidFill>
                <a:prstDash val="solid"/>
                <a:headEnd type="none" w="med" len="med"/>
                <a:tailEnd type="triangle" w="med" len="med"/>
              </a:ln>
            </p:spPr>
          </p:sp>
          <p:sp>
            <p:nvSpPr>
              <p:cNvPr id="68642" name="直接连接符 303172"/>
              <p:cNvSpPr/>
              <p:nvPr/>
            </p:nvSpPr>
            <p:spPr>
              <a:xfrm>
                <a:off x="1511" y="1351"/>
                <a:ext cx="1134" cy="0"/>
              </a:xfrm>
              <a:prstGeom prst="line">
                <a:avLst/>
              </a:prstGeom>
              <a:ln w="9525" cap="flat" cmpd="sng">
                <a:solidFill>
                  <a:schemeClr val="tx1"/>
                </a:solidFill>
                <a:prstDash val="solid"/>
                <a:headEnd type="none" w="med" len="med"/>
                <a:tailEnd type="none" w="med" len="med"/>
              </a:ln>
            </p:spPr>
          </p:sp>
        </p:grpSp>
      </p:grpSp>
      <p:sp>
        <p:nvSpPr>
          <p:cNvPr id="68630" name="直接连接符 303197"/>
          <p:cNvSpPr/>
          <p:nvPr/>
        </p:nvSpPr>
        <p:spPr>
          <a:xfrm>
            <a:off x="3203575" y="923925"/>
            <a:ext cx="2952750" cy="0"/>
          </a:xfrm>
          <a:prstGeom prst="line">
            <a:avLst/>
          </a:prstGeom>
          <a:ln w="9525" cap="flat" cmpd="sng">
            <a:solidFill>
              <a:schemeClr val="tx1"/>
            </a:solidFill>
            <a:prstDash val="solid"/>
            <a:headEnd type="none" w="med" len="med"/>
            <a:tailEnd type="none" w="med" len="med"/>
          </a:ln>
        </p:spPr>
      </p:sp>
      <p:sp>
        <p:nvSpPr>
          <p:cNvPr id="68631" name="直接连接符 303201"/>
          <p:cNvSpPr/>
          <p:nvPr/>
        </p:nvSpPr>
        <p:spPr>
          <a:xfrm>
            <a:off x="1476375" y="2133600"/>
            <a:ext cx="533400" cy="0"/>
          </a:xfrm>
          <a:prstGeom prst="line">
            <a:avLst/>
          </a:prstGeom>
          <a:ln w="9525" cap="flat" cmpd="sng">
            <a:solidFill>
              <a:schemeClr val="tx1"/>
            </a:solidFill>
            <a:prstDash val="solid"/>
            <a:headEnd type="none" w="med" len="med"/>
            <a:tailEnd type="triangle" w="med" len="med"/>
          </a:ln>
        </p:spPr>
      </p:sp>
      <p:grpSp>
        <p:nvGrpSpPr>
          <p:cNvPr id="68632" name="组合 303202"/>
          <p:cNvGrpSpPr/>
          <p:nvPr/>
        </p:nvGrpSpPr>
        <p:grpSpPr>
          <a:xfrm>
            <a:off x="1020763" y="1922463"/>
            <a:ext cx="309562" cy="396875"/>
            <a:chOff x="1344" y="1392"/>
            <a:chExt cx="195" cy="250"/>
          </a:xfrm>
        </p:grpSpPr>
        <p:sp>
          <p:nvSpPr>
            <p:cNvPr id="68637" name="椭圆 303203"/>
            <p:cNvSpPr/>
            <p:nvPr/>
          </p:nvSpPr>
          <p:spPr>
            <a:xfrm>
              <a:off x="1344" y="1440"/>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68638" name="文本框 303204"/>
            <p:cNvSpPr txBox="1"/>
            <p:nvPr/>
          </p:nvSpPr>
          <p:spPr>
            <a:xfrm>
              <a:off x="1344" y="1392"/>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3</a:t>
              </a:r>
            </a:p>
          </p:txBody>
        </p:sp>
      </p:grpSp>
      <p:grpSp>
        <p:nvGrpSpPr>
          <p:cNvPr id="7" name="组合 303205"/>
          <p:cNvGrpSpPr/>
          <p:nvPr/>
        </p:nvGrpSpPr>
        <p:grpSpPr>
          <a:xfrm>
            <a:off x="660400" y="1922463"/>
            <a:ext cx="309563" cy="396875"/>
            <a:chOff x="1152" y="1392"/>
            <a:chExt cx="195" cy="250"/>
          </a:xfrm>
        </p:grpSpPr>
        <p:sp>
          <p:nvSpPr>
            <p:cNvPr id="68635" name="椭圆 303206"/>
            <p:cNvSpPr/>
            <p:nvPr/>
          </p:nvSpPr>
          <p:spPr>
            <a:xfrm>
              <a:off x="1152" y="1440"/>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68636" name="文本框 303207"/>
            <p:cNvSpPr txBox="1"/>
            <p:nvPr/>
          </p:nvSpPr>
          <p:spPr>
            <a:xfrm>
              <a:off x="1152" y="1392"/>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2</a:t>
              </a:r>
            </a:p>
          </p:txBody>
        </p:sp>
      </p:grpSp>
      <p:sp>
        <p:nvSpPr>
          <p:cNvPr id="68634" name="文本框 303217"/>
          <p:cNvSpPr txBox="1"/>
          <p:nvPr/>
        </p:nvSpPr>
        <p:spPr>
          <a:xfrm>
            <a:off x="7378700" y="5013325"/>
            <a:ext cx="1514475" cy="457200"/>
          </a:xfrm>
          <a:prstGeom prst="rect">
            <a:avLst/>
          </a:prstGeom>
          <a:noFill/>
          <a:ln w="9525">
            <a:noFill/>
          </a:ln>
        </p:spPr>
        <p:txBody>
          <a:bodyPr>
            <a:spAutoFit/>
          </a:bodyPr>
          <a:lstStyle/>
          <a:p>
            <a:r>
              <a:rPr lang="zh-CN" altLang="en-US" sz="2400" dirty="0">
                <a:latin typeface="Arial" panose="020B0604020202020204" pitchFamily="34" charset="0"/>
                <a:ea typeface="黑体" panose="02010609060101010101" pitchFamily="2" charset="-122"/>
              </a:rPr>
              <a:t>堆栈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xit" presetSubtype="8" fill="hold" nodeType="afterEffect">
                                  <p:stCondLst>
                                    <p:cond delay="0"/>
                                  </p:stCondLst>
                                  <p:childTnLst>
                                    <p:anim calcmode="lin" valueType="num">
                                      <p:cBhvr additive="base">
                                        <p:cTn id="10" dur="500"/>
                                        <p:tgtEl>
                                          <p:spTgt spid="7"/>
                                        </p:tgtEl>
                                        <p:attrNameLst>
                                          <p:attrName>ppt_x</p:attrName>
                                        </p:attrNameLst>
                                      </p:cBhvr>
                                      <p:tavLst>
                                        <p:tav tm="0">
                                          <p:val>
                                            <p:strVal val="ppt_x"/>
                                          </p:val>
                                        </p:tav>
                                        <p:tav tm="100000">
                                          <p:val>
                                            <p:strVal val="0-ppt_w/2"/>
                                          </p:val>
                                        </p:tav>
                                      </p:tavLst>
                                    </p:anim>
                                    <p:anim calcmode="lin" valueType="num">
                                      <p:cBhvr additive="base">
                                        <p:cTn id="11" dur="500"/>
                                        <p:tgtEl>
                                          <p:spTgt spid="7"/>
                                        </p:tgtEl>
                                        <p:attrNameLst>
                                          <p:attrName>ppt_y</p:attrName>
                                        </p:attrNameLst>
                                      </p:cBhvr>
                                      <p:tavLst>
                                        <p:tav tm="0">
                                          <p:val>
                                            <p:strVal val="ppt_y"/>
                                          </p:val>
                                        </p:tav>
                                        <p:tav tm="100000">
                                          <p:val>
                                            <p:strVal val="ppt_y"/>
                                          </p:val>
                                        </p:tav>
                                      </p:tavLst>
                                    </p:anim>
                                    <p:set>
                                      <p:cBhvr>
                                        <p:cTn id="12" dur="1" fill="hold">
                                          <p:stCondLst>
                                            <p:cond delay="499"/>
                                          </p:stCondLst>
                                        </p:cTn>
                                        <p:tgtEl>
                                          <p:spTgt spid="7"/>
                                        </p:tgtEl>
                                        <p:attrNameLst>
                                          <p:attrName>style.visibility</p:attrName>
                                        </p:attrNameLst>
                                      </p:cBhvr>
                                      <p:to>
                                        <p:strVal val="hidden"/>
                                      </p:to>
                                    </p:se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303164"/>
                                        </p:tgtEl>
                                        <p:attrNameLst>
                                          <p:attrName>style.visibility</p:attrName>
                                        </p:attrNameLst>
                                      </p:cBhvr>
                                      <p:to>
                                        <p:strVal val="visible"/>
                                      </p:to>
                                    </p:set>
                                    <p:animEffect transition="in" filter="slide(fromBottom)">
                                      <p:cBhvr>
                                        <p:cTn id="16" dur="500"/>
                                        <p:tgtEl>
                                          <p:spTgt spid="30316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03168"/>
                                        </p:tgtEl>
                                        <p:attrNameLst>
                                          <p:attrName>style.visibility</p:attrName>
                                        </p:attrNameLst>
                                      </p:cBhvr>
                                      <p:to>
                                        <p:strVal val="visible"/>
                                      </p:to>
                                    </p:set>
                                    <p:animEffect transition="in" filter="wipe(left)">
                                      <p:cBhvr>
                                        <p:cTn id="20" dur="500"/>
                                        <p:tgtEl>
                                          <p:spTgt spid="303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64" grpId="0"/>
      <p:bldP spid="30316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组合 304232"/>
          <p:cNvGrpSpPr/>
          <p:nvPr/>
        </p:nvGrpSpPr>
        <p:grpSpPr>
          <a:xfrm>
            <a:off x="6948488" y="1484313"/>
            <a:ext cx="1584325" cy="3384550"/>
            <a:chOff x="4377" y="1706"/>
            <a:chExt cx="998" cy="2132"/>
          </a:xfrm>
        </p:grpSpPr>
        <p:sp>
          <p:nvSpPr>
            <p:cNvPr id="69676" name="矩形 304233"/>
            <p:cNvSpPr/>
            <p:nvPr/>
          </p:nvSpPr>
          <p:spPr>
            <a:xfrm>
              <a:off x="4377" y="1933"/>
              <a:ext cx="998" cy="1905"/>
            </a:xfrm>
            <a:prstGeom prst="rec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69677" name="直接连接符 304234"/>
            <p:cNvSpPr/>
            <p:nvPr/>
          </p:nvSpPr>
          <p:spPr>
            <a:xfrm>
              <a:off x="4377" y="3521"/>
              <a:ext cx="998" cy="0"/>
            </a:xfrm>
            <a:prstGeom prst="line">
              <a:avLst/>
            </a:prstGeom>
            <a:ln w="9525" cap="flat" cmpd="sng">
              <a:solidFill>
                <a:schemeClr val="tx1"/>
              </a:solidFill>
              <a:prstDash val="solid"/>
              <a:headEnd type="none" w="med" len="med"/>
              <a:tailEnd type="none" w="med" len="med"/>
            </a:ln>
          </p:spPr>
        </p:sp>
        <p:sp>
          <p:nvSpPr>
            <p:cNvPr id="69678" name="直接连接符 304235"/>
            <p:cNvSpPr/>
            <p:nvPr/>
          </p:nvSpPr>
          <p:spPr>
            <a:xfrm>
              <a:off x="4377" y="3203"/>
              <a:ext cx="998" cy="0"/>
            </a:xfrm>
            <a:prstGeom prst="line">
              <a:avLst/>
            </a:prstGeom>
            <a:ln w="9525" cap="flat" cmpd="sng">
              <a:solidFill>
                <a:schemeClr val="tx1"/>
              </a:solidFill>
              <a:prstDash val="solid"/>
              <a:headEnd type="none" w="med" len="med"/>
              <a:tailEnd type="none" w="med" len="med"/>
            </a:ln>
          </p:spPr>
        </p:sp>
        <p:sp>
          <p:nvSpPr>
            <p:cNvPr id="69679" name="直接连接符 304236"/>
            <p:cNvSpPr/>
            <p:nvPr/>
          </p:nvSpPr>
          <p:spPr>
            <a:xfrm>
              <a:off x="4377" y="2886"/>
              <a:ext cx="998" cy="0"/>
            </a:xfrm>
            <a:prstGeom prst="line">
              <a:avLst/>
            </a:prstGeom>
            <a:ln w="9525" cap="flat" cmpd="sng">
              <a:solidFill>
                <a:schemeClr val="tx1"/>
              </a:solidFill>
              <a:prstDash val="solid"/>
              <a:headEnd type="none" w="med" len="med"/>
              <a:tailEnd type="none" w="med" len="med"/>
            </a:ln>
          </p:spPr>
        </p:sp>
        <p:sp>
          <p:nvSpPr>
            <p:cNvPr id="69680" name="直接连接符 304237"/>
            <p:cNvSpPr/>
            <p:nvPr/>
          </p:nvSpPr>
          <p:spPr>
            <a:xfrm>
              <a:off x="4377" y="2568"/>
              <a:ext cx="998" cy="0"/>
            </a:xfrm>
            <a:prstGeom prst="line">
              <a:avLst/>
            </a:prstGeom>
            <a:ln w="9525" cap="flat" cmpd="sng">
              <a:solidFill>
                <a:schemeClr val="tx1"/>
              </a:solidFill>
              <a:prstDash val="solid"/>
              <a:headEnd type="none" w="med" len="med"/>
              <a:tailEnd type="none" w="med" len="med"/>
            </a:ln>
          </p:spPr>
        </p:sp>
        <p:sp>
          <p:nvSpPr>
            <p:cNvPr id="69681" name="流程图: 文档 304238"/>
            <p:cNvSpPr/>
            <p:nvPr/>
          </p:nvSpPr>
          <p:spPr>
            <a:xfrm rot="10800000">
              <a:off x="4377" y="1706"/>
              <a:ext cx="997" cy="544"/>
            </a:xfrm>
            <a:prstGeom prst="flowChartDocumen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grpSp>
      <p:sp>
        <p:nvSpPr>
          <p:cNvPr id="304142" name="直接连接符 304141"/>
          <p:cNvSpPr/>
          <p:nvPr/>
        </p:nvSpPr>
        <p:spPr>
          <a:xfrm>
            <a:off x="5018088" y="2270125"/>
            <a:ext cx="0" cy="381000"/>
          </a:xfrm>
          <a:prstGeom prst="line">
            <a:avLst/>
          </a:prstGeom>
          <a:ln w="28575" cap="flat" cmpd="sng">
            <a:solidFill>
              <a:schemeClr val="tx1"/>
            </a:solidFill>
            <a:prstDash val="solid"/>
            <a:headEnd type="none" w="med" len="med"/>
            <a:tailEnd type="none" w="med" len="med"/>
          </a:ln>
        </p:spPr>
      </p:sp>
      <p:grpSp>
        <p:nvGrpSpPr>
          <p:cNvPr id="69636" name="组合 304151"/>
          <p:cNvGrpSpPr/>
          <p:nvPr/>
        </p:nvGrpSpPr>
        <p:grpSpPr>
          <a:xfrm>
            <a:off x="2128838" y="1617663"/>
            <a:ext cx="0" cy="533400"/>
            <a:chOff x="1341" y="1019"/>
            <a:chExt cx="0" cy="336"/>
          </a:xfrm>
        </p:grpSpPr>
        <p:sp>
          <p:nvSpPr>
            <p:cNvPr id="69674" name="直接连接符 304152"/>
            <p:cNvSpPr/>
            <p:nvPr/>
          </p:nvSpPr>
          <p:spPr>
            <a:xfrm>
              <a:off x="1341" y="1019"/>
              <a:ext cx="0" cy="336"/>
            </a:xfrm>
            <a:prstGeom prst="line">
              <a:avLst/>
            </a:prstGeom>
            <a:ln w="28575" cap="flat" cmpd="sng">
              <a:solidFill>
                <a:schemeClr val="tx1"/>
              </a:solidFill>
              <a:prstDash val="solid"/>
              <a:headEnd type="none" w="med" len="med"/>
              <a:tailEnd type="none" w="med" len="med"/>
            </a:ln>
          </p:spPr>
        </p:sp>
        <p:sp>
          <p:nvSpPr>
            <p:cNvPr id="69675" name="直接连接符 304153"/>
            <p:cNvSpPr/>
            <p:nvPr/>
          </p:nvSpPr>
          <p:spPr>
            <a:xfrm>
              <a:off x="1341" y="1067"/>
              <a:ext cx="0" cy="192"/>
            </a:xfrm>
            <a:prstGeom prst="line">
              <a:avLst/>
            </a:prstGeom>
            <a:ln w="9525" cap="flat" cmpd="sng">
              <a:solidFill>
                <a:schemeClr val="tx1"/>
              </a:solidFill>
              <a:prstDash val="solid"/>
              <a:headEnd type="none" w="med" len="med"/>
              <a:tailEnd type="triangle" w="med" len="med"/>
            </a:ln>
          </p:spPr>
        </p:sp>
      </p:grpSp>
      <p:sp>
        <p:nvSpPr>
          <p:cNvPr id="69637" name="文本框 304154"/>
          <p:cNvSpPr txBox="1"/>
          <p:nvPr/>
        </p:nvSpPr>
        <p:spPr>
          <a:xfrm>
            <a:off x="1547813" y="498475"/>
            <a:ext cx="1752600" cy="457200"/>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用户程序</a:t>
            </a:r>
          </a:p>
        </p:txBody>
      </p:sp>
      <p:sp>
        <p:nvSpPr>
          <p:cNvPr id="69638" name="矩形 304155"/>
          <p:cNvSpPr/>
          <p:nvPr/>
        </p:nvSpPr>
        <p:spPr>
          <a:xfrm>
            <a:off x="3203575" y="481013"/>
            <a:ext cx="3236913" cy="457200"/>
          </a:xfrm>
          <a:prstGeom prst="rect">
            <a:avLst/>
          </a:prstGeom>
          <a:noFill/>
          <a:ln w="9525">
            <a:noFill/>
          </a:ln>
        </p:spPr>
        <p:txBody>
          <a:bodyPr>
            <a:spAutoFit/>
          </a:bodyPr>
          <a:lstStyle/>
          <a:p>
            <a:r>
              <a:rPr lang="zh-CN" altLang="en-US" sz="2400" dirty="0">
                <a:latin typeface="黑体" panose="02010609060101010101" pitchFamily="2" charset="-122"/>
                <a:ea typeface="黑体" panose="02010609060101010101" pitchFamily="2" charset="-122"/>
              </a:rPr>
              <a:t>中 断 处 理 程 序</a:t>
            </a:r>
          </a:p>
        </p:txBody>
      </p:sp>
      <p:sp>
        <p:nvSpPr>
          <p:cNvPr id="69639" name="文本框 304156"/>
          <p:cNvSpPr txBox="1"/>
          <p:nvPr/>
        </p:nvSpPr>
        <p:spPr>
          <a:xfrm>
            <a:off x="528638" y="346075"/>
            <a:ext cx="1090612" cy="822325"/>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中断</a:t>
            </a:r>
          </a:p>
          <a:p>
            <a:r>
              <a:rPr lang="zh-CN" altLang="en-US" sz="2400" dirty="0">
                <a:latin typeface="Times New Roman" panose="02020603050405020304" pitchFamily="18" charset="0"/>
                <a:ea typeface="黑体" panose="02010609060101010101" pitchFamily="2" charset="-122"/>
              </a:rPr>
              <a:t>请求</a:t>
            </a:r>
          </a:p>
        </p:txBody>
      </p:sp>
      <p:sp>
        <p:nvSpPr>
          <p:cNvPr id="69640" name="直接连接符 304157"/>
          <p:cNvSpPr/>
          <p:nvPr/>
        </p:nvSpPr>
        <p:spPr>
          <a:xfrm>
            <a:off x="1671638" y="931863"/>
            <a:ext cx="1143000" cy="0"/>
          </a:xfrm>
          <a:prstGeom prst="line">
            <a:avLst/>
          </a:prstGeom>
          <a:ln w="9525" cap="flat" cmpd="sng">
            <a:solidFill>
              <a:schemeClr val="tx1"/>
            </a:solidFill>
            <a:prstDash val="solid"/>
            <a:headEnd type="none" w="med" len="med"/>
            <a:tailEnd type="none" w="med" len="med"/>
          </a:ln>
        </p:spPr>
      </p:sp>
      <p:sp>
        <p:nvSpPr>
          <p:cNvPr id="69641" name="直接连接符 304158"/>
          <p:cNvSpPr/>
          <p:nvPr/>
        </p:nvSpPr>
        <p:spPr>
          <a:xfrm>
            <a:off x="757238" y="2532063"/>
            <a:ext cx="0" cy="2286000"/>
          </a:xfrm>
          <a:prstGeom prst="line">
            <a:avLst/>
          </a:prstGeom>
          <a:ln w="9525" cap="flat" cmpd="sng">
            <a:solidFill>
              <a:schemeClr val="tx1"/>
            </a:solidFill>
            <a:prstDash val="solid"/>
            <a:headEnd type="none" w="med" len="med"/>
            <a:tailEnd type="triangle" w="med" len="med"/>
          </a:ln>
        </p:spPr>
      </p:sp>
      <p:sp>
        <p:nvSpPr>
          <p:cNvPr id="69642" name="文本框 304159"/>
          <p:cNvSpPr txBox="1"/>
          <p:nvPr/>
        </p:nvSpPr>
        <p:spPr>
          <a:xfrm>
            <a:off x="604838" y="4741863"/>
            <a:ext cx="284162" cy="457200"/>
          </a:xfrm>
          <a:prstGeom prst="rect">
            <a:avLst/>
          </a:prstGeom>
          <a:noFill/>
          <a:ln w="9525">
            <a:noFill/>
          </a:ln>
        </p:spPr>
        <p:txBody>
          <a:bodyPr wrap="none">
            <a:spAutoFit/>
          </a:bodyPr>
          <a:lstStyle/>
          <a:p>
            <a:r>
              <a:rPr lang="en-US" altLang="zh-CN" sz="2400" dirty="0">
                <a:latin typeface="Times New Roman" panose="02020603050405020304" pitchFamily="18" charset="0"/>
              </a:rPr>
              <a:t>t</a:t>
            </a:r>
          </a:p>
        </p:txBody>
      </p:sp>
      <p:grpSp>
        <p:nvGrpSpPr>
          <p:cNvPr id="4" name="组合 304222"/>
          <p:cNvGrpSpPr/>
          <p:nvPr/>
        </p:nvGrpSpPr>
        <p:grpSpPr>
          <a:xfrm>
            <a:off x="1020763" y="1922463"/>
            <a:ext cx="989012" cy="396875"/>
            <a:chOff x="643" y="1211"/>
            <a:chExt cx="623" cy="250"/>
          </a:xfrm>
        </p:grpSpPr>
        <p:sp>
          <p:nvSpPr>
            <p:cNvPr id="69670" name="直接连接符 304161"/>
            <p:cNvSpPr/>
            <p:nvPr/>
          </p:nvSpPr>
          <p:spPr>
            <a:xfrm>
              <a:off x="930" y="1344"/>
              <a:ext cx="336" cy="0"/>
            </a:xfrm>
            <a:prstGeom prst="line">
              <a:avLst/>
            </a:prstGeom>
            <a:ln w="9525" cap="flat" cmpd="sng">
              <a:solidFill>
                <a:schemeClr val="tx1"/>
              </a:solidFill>
              <a:prstDash val="solid"/>
              <a:headEnd type="none" w="med" len="med"/>
              <a:tailEnd type="triangle" w="med" len="med"/>
            </a:ln>
          </p:spPr>
        </p:sp>
        <p:grpSp>
          <p:nvGrpSpPr>
            <p:cNvPr id="69671" name="组合 304162"/>
            <p:cNvGrpSpPr/>
            <p:nvPr/>
          </p:nvGrpSpPr>
          <p:grpSpPr>
            <a:xfrm>
              <a:off x="643" y="1211"/>
              <a:ext cx="195" cy="250"/>
              <a:chOff x="1344" y="1392"/>
              <a:chExt cx="195" cy="250"/>
            </a:xfrm>
          </p:grpSpPr>
          <p:sp>
            <p:nvSpPr>
              <p:cNvPr id="69672" name="椭圆 304163"/>
              <p:cNvSpPr/>
              <p:nvPr/>
            </p:nvSpPr>
            <p:spPr>
              <a:xfrm>
                <a:off x="1344" y="1440"/>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69673" name="文本框 304164"/>
              <p:cNvSpPr txBox="1"/>
              <p:nvPr/>
            </p:nvSpPr>
            <p:spPr>
              <a:xfrm>
                <a:off x="1344" y="1392"/>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3</a:t>
                </a:r>
              </a:p>
            </p:txBody>
          </p:sp>
        </p:grpSp>
      </p:grpSp>
      <p:sp>
        <p:nvSpPr>
          <p:cNvPr id="69644" name="文本框 304168"/>
          <p:cNvSpPr txBox="1"/>
          <p:nvPr/>
        </p:nvSpPr>
        <p:spPr>
          <a:xfrm>
            <a:off x="31194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1</a:t>
            </a:r>
          </a:p>
        </p:txBody>
      </p:sp>
      <p:sp>
        <p:nvSpPr>
          <p:cNvPr id="69645" name="矩形 304169"/>
          <p:cNvSpPr/>
          <p:nvPr/>
        </p:nvSpPr>
        <p:spPr>
          <a:xfrm>
            <a:off x="40338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2</a:t>
            </a:r>
          </a:p>
        </p:txBody>
      </p:sp>
      <p:sp>
        <p:nvSpPr>
          <p:cNvPr id="69646" name="矩形 304170"/>
          <p:cNvSpPr/>
          <p:nvPr/>
        </p:nvSpPr>
        <p:spPr>
          <a:xfrm>
            <a:off x="48720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3</a:t>
            </a:r>
          </a:p>
        </p:txBody>
      </p:sp>
      <p:sp>
        <p:nvSpPr>
          <p:cNvPr id="69647" name="矩形 304171"/>
          <p:cNvSpPr/>
          <p:nvPr/>
        </p:nvSpPr>
        <p:spPr>
          <a:xfrm>
            <a:off x="57102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4</a:t>
            </a:r>
          </a:p>
        </p:txBody>
      </p:sp>
      <p:sp>
        <p:nvSpPr>
          <p:cNvPr id="69648" name="直接连接符 304172"/>
          <p:cNvSpPr/>
          <p:nvPr/>
        </p:nvSpPr>
        <p:spPr>
          <a:xfrm>
            <a:off x="3119438" y="1541463"/>
            <a:ext cx="304800" cy="0"/>
          </a:xfrm>
          <a:prstGeom prst="line">
            <a:avLst/>
          </a:prstGeom>
          <a:ln w="9525" cap="flat" cmpd="sng">
            <a:solidFill>
              <a:schemeClr val="tx1"/>
            </a:solidFill>
            <a:prstDash val="solid"/>
            <a:headEnd type="none" w="med" len="med"/>
            <a:tailEnd type="none" w="med" len="med"/>
          </a:ln>
        </p:spPr>
      </p:sp>
      <p:sp>
        <p:nvSpPr>
          <p:cNvPr id="69649" name="直接连接符 304173"/>
          <p:cNvSpPr/>
          <p:nvPr/>
        </p:nvSpPr>
        <p:spPr>
          <a:xfrm>
            <a:off x="4033838" y="1541463"/>
            <a:ext cx="304800" cy="0"/>
          </a:xfrm>
          <a:prstGeom prst="line">
            <a:avLst/>
          </a:prstGeom>
          <a:ln w="9525" cap="flat" cmpd="sng">
            <a:solidFill>
              <a:schemeClr val="tx1"/>
            </a:solidFill>
            <a:prstDash val="solid"/>
            <a:headEnd type="none" w="med" len="med"/>
            <a:tailEnd type="none" w="med" len="med"/>
          </a:ln>
        </p:spPr>
      </p:sp>
      <p:sp>
        <p:nvSpPr>
          <p:cNvPr id="69650" name="直接连接符 304174"/>
          <p:cNvSpPr/>
          <p:nvPr/>
        </p:nvSpPr>
        <p:spPr>
          <a:xfrm>
            <a:off x="4872038" y="1541463"/>
            <a:ext cx="304800" cy="0"/>
          </a:xfrm>
          <a:prstGeom prst="line">
            <a:avLst/>
          </a:prstGeom>
          <a:ln w="9525" cap="flat" cmpd="sng">
            <a:solidFill>
              <a:schemeClr val="tx1"/>
            </a:solidFill>
            <a:prstDash val="solid"/>
            <a:headEnd type="none" w="med" len="med"/>
            <a:tailEnd type="none" w="med" len="med"/>
          </a:ln>
        </p:spPr>
      </p:sp>
      <p:sp>
        <p:nvSpPr>
          <p:cNvPr id="69651" name="直接连接符 304175"/>
          <p:cNvSpPr/>
          <p:nvPr/>
        </p:nvSpPr>
        <p:spPr>
          <a:xfrm>
            <a:off x="5710238" y="1541463"/>
            <a:ext cx="304800" cy="0"/>
          </a:xfrm>
          <a:prstGeom prst="line">
            <a:avLst/>
          </a:prstGeom>
          <a:ln w="9525" cap="flat" cmpd="sng">
            <a:solidFill>
              <a:schemeClr val="tx1"/>
            </a:solidFill>
            <a:prstDash val="solid"/>
            <a:headEnd type="none" w="med" len="med"/>
            <a:tailEnd type="none" w="med" len="med"/>
          </a:ln>
        </p:spPr>
      </p:sp>
      <p:sp>
        <p:nvSpPr>
          <p:cNvPr id="69652" name="文本框 304176"/>
          <p:cNvSpPr txBox="1"/>
          <p:nvPr/>
        </p:nvSpPr>
        <p:spPr>
          <a:xfrm>
            <a:off x="1187450" y="5492750"/>
            <a:ext cx="4749800" cy="457200"/>
          </a:xfrm>
          <a:prstGeom prst="rect">
            <a:avLst/>
          </a:prstGeom>
          <a:noFill/>
          <a:ln w="9525">
            <a:noFill/>
          </a:ln>
        </p:spPr>
        <p:txBody>
          <a:bodyPr wrap="none">
            <a:spAutoFit/>
          </a:bodyPr>
          <a:lstStyle/>
          <a:p>
            <a:r>
              <a:rPr lang="zh-CN" altLang="en-US" sz="2400" dirty="0">
                <a:latin typeface="Times New Roman" panose="02020603050405020304" pitchFamily="18" charset="0"/>
                <a:ea typeface="黑体" panose="02010609060101010101" pitchFamily="2" charset="-122"/>
              </a:rPr>
              <a:t>中断处理次序为</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ea typeface="黑体" panose="02010609060101010101" pitchFamily="2" charset="-122"/>
              </a:rPr>
              <a:t>的例子</a:t>
            </a:r>
          </a:p>
        </p:txBody>
      </p:sp>
      <p:sp>
        <p:nvSpPr>
          <p:cNvPr id="69653" name="直接连接符 304177"/>
          <p:cNvSpPr/>
          <p:nvPr/>
        </p:nvSpPr>
        <p:spPr>
          <a:xfrm>
            <a:off x="4186238" y="2133600"/>
            <a:ext cx="0" cy="152400"/>
          </a:xfrm>
          <a:prstGeom prst="line">
            <a:avLst/>
          </a:prstGeom>
          <a:ln w="28575" cap="flat" cmpd="sng">
            <a:solidFill>
              <a:schemeClr val="tx1"/>
            </a:solidFill>
            <a:prstDash val="solid"/>
            <a:headEnd type="none" w="med" len="med"/>
            <a:tailEnd type="none" w="med" len="med"/>
          </a:ln>
        </p:spPr>
      </p:sp>
      <p:grpSp>
        <p:nvGrpSpPr>
          <p:cNvPr id="6" name="组合 304226"/>
          <p:cNvGrpSpPr/>
          <p:nvPr/>
        </p:nvGrpSpPr>
        <p:grpSpPr>
          <a:xfrm>
            <a:off x="4186238" y="2278063"/>
            <a:ext cx="838200" cy="0"/>
            <a:chOff x="2637" y="1435"/>
            <a:chExt cx="528" cy="0"/>
          </a:xfrm>
        </p:grpSpPr>
        <p:sp>
          <p:nvSpPr>
            <p:cNvPr id="69668" name="直接连接符 304178"/>
            <p:cNvSpPr/>
            <p:nvPr/>
          </p:nvSpPr>
          <p:spPr>
            <a:xfrm>
              <a:off x="2637" y="1435"/>
              <a:ext cx="528" cy="0"/>
            </a:xfrm>
            <a:prstGeom prst="line">
              <a:avLst/>
            </a:prstGeom>
            <a:ln w="9525" cap="flat" cmpd="sng">
              <a:solidFill>
                <a:schemeClr val="tx1"/>
              </a:solidFill>
              <a:prstDash val="solid"/>
              <a:headEnd type="none" w="med" len="med"/>
              <a:tailEnd type="none" w="med" len="med"/>
            </a:ln>
          </p:spPr>
        </p:sp>
        <p:sp>
          <p:nvSpPr>
            <p:cNvPr id="69669" name="直接连接符 304184"/>
            <p:cNvSpPr/>
            <p:nvPr/>
          </p:nvSpPr>
          <p:spPr>
            <a:xfrm>
              <a:off x="2781" y="1435"/>
              <a:ext cx="240" cy="0"/>
            </a:xfrm>
            <a:prstGeom prst="line">
              <a:avLst/>
            </a:prstGeom>
            <a:ln w="9525" cap="flat" cmpd="sng">
              <a:solidFill>
                <a:schemeClr val="tx1"/>
              </a:solidFill>
              <a:prstDash val="solid"/>
              <a:headEnd type="none" w="med" len="med"/>
              <a:tailEnd type="triangle" w="med" len="med"/>
            </a:ln>
          </p:spPr>
        </p:sp>
      </p:grpSp>
      <p:sp>
        <p:nvSpPr>
          <p:cNvPr id="69655" name="文本框 304187"/>
          <p:cNvSpPr txBox="1"/>
          <p:nvPr/>
        </p:nvSpPr>
        <p:spPr>
          <a:xfrm>
            <a:off x="6877050" y="4365625"/>
            <a:ext cx="2087563" cy="457200"/>
          </a:xfrm>
          <a:prstGeom prst="rect">
            <a:avLst/>
          </a:prstGeom>
          <a:noFill/>
          <a:ln w="9525">
            <a:noFill/>
          </a:ln>
        </p:spPr>
        <p:txBody>
          <a:bodyPr>
            <a:spAutoFit/>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sp>
        <p:nvSpPr>
          <p:cNvPr id="304192" name="文本框 304191"/>
          <p:cNvSpPr txBox="1"/>
          <p:nvPr/>
        </p:nvSpPr>
        <p:spPr>
          <a:xfrm>
            <a:off x="6934200" y="3860800"/>
            <a:ext cx="2030413" cy="457200"/>
          </a:xfrm>
          <a:prstGeom prst="rect">
            <a:avLst/>
          </a:prstGeom>
          <a:noFill/>
          <a:ln w="9525">
            <a:noFill/>
          </a:ln>
        </p:spPr>
        <p:txBody>
          <a:bodyPr>
            <a:spAutoFit/>
          </a:bodyPr>
          <a:lstStyle/>
          <a:p>
            <a:r>
              <a:rPr lang="en-US" altLang="zh-CN" sz="2400" dirty="0">
                <a:solidFill>
                  <a:srgbClr val="FF0000"/>
                </a:solidFill>
                <a:latin typeface="Times New Roman" panose="02020603050405020304" pitchFamily="18" charset="0"/>
                <a:ea typeface="黑体" panose="02010609060101010101" pitchFamily="2" charset="-122"/>
              </a:rPr>
              <a:t>2 </a:t>
            </a:r>
            <a:r>
              <a:rPr lang="zh-CN" altLang="en-US" sz="2400" dirty="0">
                <a:solidFill>
                  <a:srgbClr val="FF0000"/>
                </a:solidFill>
                <a:latin typeface="Times New Roman" panose="02020603050405020304" pitchFamily="18" charset="0"/>
                <a:ea typeface="黑体" panose="02010609060101010101" pitchFamily="2" charset="-122"/>
              </a:rPr>
              <a:t>级：</a:t>
            </a:r>
            <a:r>
              <a:rPr lang="en-US" altLang="zh-CN" sz="2400" dirty="0">
                <a:solidFill>
                  <a:srgbClr val="FF0000"/>
                </a:solidFill>
                <a:latin typeface="Times New Roman" panose="02020603050405020304" pitchFamily="18" charset="0"/>
                <a:ea typeface="黑体" panose="02010609060101010101" pitchFamily="2" charset="-122"/>
              </a:rPr>
              <a:t>1011</a:t>
            </a:r>
          </a:p>
        </p:txBody>
      </p:sp>
      <p:sp>
        <p:nvSpPr>
          <p:cNvPr id="304194" name="文本框 304193"/>
          <p:cNvSpPr txBox="1"/>
          <p:nvPr/>
        </p:nvSpPr>
        <p:spPr>
          <a:xfrm>
            <a:off x="5076825" y="2205038"/>
            <a:ext cx="792163" cy="457200"/>
          </a:xfrm>
          <a:prstGeom prst="rect">
            <a:avLst/>
          </a:prstGeom>
          <a:noFill/>
          <a:ln w="9525">
            <a:noFill/>
          </a:ln>
        </p:spPr>
        <p:txBody>
          <a:bodyPr wrap="none">
            <a:spAutoFit/>
          </a:bodyPr>
          <a:lstStyle/>
          <a:p>
            <a:r>
              <a:rPr lang="en-US" altLang="zh-CN" sz="2400" dirty="0">
                <a:solidFill>
                  <a:srgbClr val="FF0000"/>
                </a:solidFill>
                <a:latin typeface="Times New Roman" panose="02020603050405020304" pitchFamily="18" charset="0"/>
                <a:ea typeface="黑体" panose="02010609060101010101" pitchFamily="2" charset="-122"/>
              </a:rPr>
              <a:t>1001</a:t>
            </a:r>
          </a:p>
        </p:txBody>
      </p:sp>
      <p:sp>
        <p:nvSpPr>
          <p:cNvPr id="69658" name="直接连接符 304221"/>
          <p:cNvSpPr/>
          <p:nvPr/>
        </p:nvSpPr>
        <p:spPr>
          <a:xfrm>
            <a:off x="3203575" y="923925"/>
            <a:ext cx="2952750" cy="0"/>
          </a:xfrm>
          <a:prstGeom prst="line">
            <a:avLst/>
          </a:prstGeom>
          <a:ln w="9525" cap="flat" cmpd="sng">
            <a:solidFill>
              <a:schemeClr val="tx1"/>
            </a:solidFill>
            <a:prstDash val="solid"/>
            <a:headEnd type="none" w="med" len="med"/>
            <a:tailEnd type="none" w="med" len="med"/>
          </a:ln>
        </p:spPr>
      </p:sp>
      <p:grpSp>
        <p:nvGrpSpPr>
          <p:cNvPr id="69659" name="组合 304223"/>
          <p:cNvGrpSpPr/>
          <p:nvPr/>
        </p:nvGrpSpPr>
        <p:grpSpPr>
          <a:xfrm>
            <a:off x="2128838" y="2143125"/>
            <a:ext cx="2070100" cy="1588"/>
            <a:chOff x="1341" y="1350"/>
            <a:chExt cx="1304" cy="1"/>
          </a:xfrm>
        </p:grpSpPr>
        <p:sp>
          <p:nvSpPr>
            <p:cNvPr id="69666" name="直接连接符 304224"/>
            <p:cNvSpPr/>
            <p:nvPr/>
          </p:nvSpPr>
          <p:spPr>
            <a:xfrm>
              <a:off x="1341" y="1350"/>
              <a:ext cx="576" cy="0"/>
            </a:xfrm>
            <a:prstGeom prst="line">
              <a:avLst/>
            </a:prstGeom>
            <a:ln w="12700" cap="flat" cmpd="sng">
              <a:solidFill>
                <a:schemeClr val="tx1"/>
              </a:solidFill>
              <a:prstDash val="solid"/>
              <a:headEnd type="none" w="med" len="med"/>
              <a:tailEnd type="triangle" w="med" len="med"/>
            </a:ln>
          </p:spPr>
        </p:sp>
        <p:sp>
          <p:nvSpPr>
            <p:cNvPr id="69667" name="直接连接符 304225"/>
            <p:cNvSpPr/>
            <p:nvPr/>
          </p:nvSpPr>
          <p:spPr>
            <a:xfrm>
              <a:off x="1511" y="1351"/>
              <a:ext cx="1134" cy="0"/>
            </a:xfrm>
            <a:prstGeom prst="line">
              <a:avLst/>
            </a:prstGeom>
            <a:ln w="12700" cap="flat" cmpd="sng">
              <a:solidFill>
                <a:schemeClr val="tx1"/>
              </a:solidFill>
              <a:prstDash val="solid"/>
              <a:headEnd type="none" w="med" len="med"/>
              <a:tailEnd type="none" w="med" len="med"/>
            </a:ln>
          </p:spPr>
        </p:sp>
      </p:grpSp>
      <p:grpSp>
        <p:nvGrpSpPr>
          <p:cNvPr id="8" name="组合 304227"/>
          <p:cNvGrpSpPr/>
          <p:nvPr/>
        </p:nvGrpSpPr>
        <p:grpSpPr>
          <a:xfrm>
            <a:off x="1042988" y="2420938"/>
            <a:ext cx="989012" cy="396875"/>
            <a:chOff x="643" y="1525"/>
            <a:chExt cx="623" cy="250"/>
          </a:xfrm>
        </p:grpSpPr>
        <p:grpSp>
          <p:nvGrpSpPr>
            <p:cNvPr id="69662" name="组合 304228"/>
            <p:cNvGrpSpPr/>
            <p:nvPr/>
          </p:nvGrpSpPr>
          <p:grpSpPr>
            <a:xfrm>
              <a:off x="643" y="1525"/>
              <a:ext cx="195" cy="250"/>
              <a:chOff x="824" y="618"/>
              <a:chExt cx="195" cy="250"/>
            </a:xfrm>
          </p:grpSpPr>
          <p:sp>
            <p:nvSpPr>
              <p:cNvPr id="69664" name="椭圆 304229"/>
              <p:cNvSpPr/>
              <p:nvPr/>
            </p:nvSpPr>
            <p:spPr>
              <a:xfrm>
                <a:off x="824" y="666"/>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69665" name="文本框 304230"/>
              <p:cNvSpPr txBox="1"/>
              <p:nvPr/>
            </p:nvSpPr>
            <p:spPr>
              <a:xfrm>
                <a:off x="824" y="618"/>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4</a:t>
                </a:r>
              </a:p>
            </p:txBody>
          </p:sp>
        </p:grpSp>
        <p:sp>
          <p:nvSpPr>
            <p:cNvPr id="69663" name="直接连接符 304231"/>
            <p:cNvSpPr/>
            <p:nvPr/>
          </p:nvSpPr>
          <p:spPr>
            <a:xfrm>
              <a:off x="930" y="1661"/>
              <a:ext cx="336" cy="0"/>
            </a:xfrm>
            <a:prstGeom prst="line">
              <a:avLst/>
            </a:prstGeom>
            <a:ln w="9525" cap="flat" cmpd="sng">
              <a:solidFill>
                <a:schemeClr val="tx1"/>
              </a:solidFill>
              <a:prstDash val="solid"/>
              <a:headEnd type="none" w="med" len="med"/>
              <a:tailEnd type="triangle" w="med" len="med"/>
            </a:ln>
          </p:spPr>
        </p:sp>
      </p:grpSp>
      <p:sp>
        <p:nvSpPr>
          <p:cNvPr id="69661" name="文本框 304239"/>
          <p:cNvSpPr txBox="1"/>
          <p:nvPr/>
        </p:nvSpPr>
        <p:spPr>
          <a:xfrm>
            <a:off x="7378700" y="5013325"/>
            <a:ext cx="1296988" cy="457200"/>
          </a:xfrm>
          <a:prstGeom prst="rect">
            <a:avLst/>
          </a:prstGeom>
          <a:noFill/>
          <a:ln w="9525">
            <a:noFill/>
          </a:ln>
        </p:spPr>
        <p:txBody>
          <a:bodyPr>
            <a:spAutoFit/>
          </a:bodyPr>
          <a:lstStyle/>
          <a:p>
            <a:r>
              <a:rPr lang="zh-CN" altLang="en-US" sz="2400" dirty="0">
                <a:latin typeface="Arial" panose="020B0604020202020204" pitchFamily="34" charset="0"/>
                <a:ea typeface="黑体" panose="02010609060101010101" pitchFamily="2" charset="-122"/>
              </a:rPr>
              <a:t>堆栈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xit" presetSubtype="8" fill="hold" nodeType="afterEffect">
                                  <p:stCondLst>
                                    <p:cond delay="0"/>
                                  </p:stCondLst>
                                  <p:childTnLst>
                                    <p:animEffect transition="out" filter="wipe(left)">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04192"/>
                                        </p:tgtEl>
                                        <p:attrNameLst>
                                          <p:attrName>style.visibility</p:attrName>
                                        </p:attrNameLst>
                                      </p:cBhvr>
                                      <p:to>
                                        <p:strVal val="visible"/>
                                      </p:to>
                                    </p:set>
                                    <p:animEffect transition="in" filter="slide(fromBottom)">
                                      <p:cBhvr>
                                        <p:cTn id="15" dur="500"/>
                                        <p:tgtEl>
                                          <p:spTgt spid="30419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4194"/>
                                        </p:tgtEl>
                                        <p:attrNameLst>
                                          <p:attrName>style.visibility</p:attrName>
                                        </p:attrNameLst>
                                      </p:cBhvr>
                                      <p:to>
                                        <p:strVal val="visible"/>
                                      </p:to>
                                    </p:set>
                                    <p:animEffect transition="in" filter="wipe(left)">
                                      <p:cBhvr>
                                        <p:cTn id="19" dur="500"/>
                                        <p:tgtEl>
                                          <p:spTgt spid="30419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04142"/>
                                        </p:tgtEl>
                                        <p:attrNameLst>
                                          <p:attrName>style.visibility</p:attrName>
                                        </p:attrNameLst>
                                      </p:cBhvr>
                                      <p:to>
                                        <p:strVal val="visible"/>
                                      </p:to>
                                    </p:set>
                                    <p:animEffect transition="in" filter="wipe(up)">
                                      <p:cBhvr>
                                        <p:cTn id="24" dur="500"/>
                                        <p:tgtEl>
                                          <p:spTgt spid="304142"/>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92" grpId="0"/>
      <p:bldP spid="30419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组合 305284"/>
          <p:cNvGrpSpPr/>
          <p:nvPr/>
        </p:nvGrpSpPr>
        <p:grpSpPr>
          <a:xfrm>
            <a:off x="6948488" y="1484313"/>
            <a:ext cx="1584325" cy="3384550"/>
            <a:chOff x="4377" y="1706"/>
            <a:chExt cx="998" cy="2132"/>
          </a:xfrm>
        </p:grpSpPr>
        <p:sp>
          <p:nvSpPr>
            <p:cNvPr id="70701" name="矩形 305285"/>
            <p:cNvSpPr/>
            <p:nvPr/>
          </p:nvSpPr>
          <p:spPr>
            <a:xfrm>
              <a:off x="4377" y="1933"/>
              <a:ext cx="998" cy="1905"/>
            </a:xfrm>
            <a:prstGeom prst="rec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70702" name="直接连接符 305286"/>
            <p:cNvSpPr/>
            <p:nvPr/>
          </p:nvSpPr>
          <p:spPr>
            <a:xfrm>
              <a:off x="4377" y="3521"/>
              <a:ext cx="998" cy="0"/>
            </a:xfrm>
            <a:prstGeom prst="line">
              <a:avLst/>
            </a:prstGeom>
            <a:ln w="9525" cap="flat" cmpd="sng">
              <a:solidFill>
                <a:schemeClr val="tx1"/>
              </a:solidFill>
              <a:prstDash val="solid"/>
              <a:headEnd type="none" w="med" len="med"/>
              <a:tailEnd type="none" w="med" len="med"/>
            </a:ln>
          </p:spPr>
        </p:sp>
        <p:sp>
          <p:nvSpPr>
            <p:cNvPr id="70703" name="直接连接符 305287"/>
            <p:cNvSpPr/>
            <p:nvPr/>
          </p:nvSpPr>
          <p:spPr>
            <a:xfrm>
              <a:off x="4377" y="3203"/>
              <a:ext cx="998" cy="0"/>
            </a:xfrm>
            <a:prstGeom prst="line">
              <a:avLst/>
            </a:prstGeom>
            <a:ln w="9525" cap="flat" cmpd="sng">
              <a:solidFill>
                <a:schemeClr val="tx1"/>
              </a:solidFill>
              <a:prstDash val="solid"/>
              <a:headEnd type="none" w="med" len="med"/>
              <a:tailEnd type="none" w="med" len="med"/>
            </a:ln>
          </p:spPr>
        </p:sp>
        <p:sp>
          <p:nvSpPr>
            <p:cNvPr id="70704" name="直接连接符 305288"/>
            <p:cNvSpPr/>
            <p:nvPr/>
          </p:nvSpPr>
          <p:spPr>
            <a:xfrm>
              <a:off x="4377" y="2886"/>
              <a:ext cx="998" cy="0"/>
            </a:xfrm>
            <a:prstGeom prst="line">
              <a:avLst/>
            </a:prstGeom>
            <a:ln w="9525" cap="flat" cmpd="sng">
              <a:solidFill>
                <a:schemeClr val="tx1"/>
              </a:solidFill>
              <a:prstDash val="solid"/>
              <a:headEnd type="none" w="med" len="med"/>
              <a:tailEnd type="none" w="med" len="med"/>
            </a:ln>
          </p:spPr>
        </p:sp>
        <p:sp>
          <p:nvSpPr>
            <p:cNvPr id="70705" name="直接连接符 305289"/>
            <p:cNvSpPr/>
            <p:nvPr/>
          </p:nvSpPr>
          <p:spPr>
            <a:xfrm>
              <a:off x="4377" y="2568"/>
              <a:ext cx="998" cy="0"/>
            </a:xfrm>
            <a:prstGeom prst="line">
              <a:avLst/>
            </a:prstGeom>
            <a:ln w="9525" cap="flat" cmpd="sng">
              <a:solidFill>
                <a:schemeClr val="tx1"/>
              </a:solidFill>
              <a:prstDash val="solid"/>
              <a:headEnd type="none" w="med" len="med"/>
              <a:tailEnd type="none" w="med" len="med"/>
            </a:ln>
          </p:spPr>
        </p:sp>
        <p:sp>
          <p:nvSpPr>
            <p:cNvPr id="70706" name="流程图: 文档 305290"/>
            <p:cNvSpPr/>
            <p:nvPr/>
          </p:nvSpPr>
          <p:spPr>
            <a:xfrm rot="10800000">
              <a:off x="4377" y="1706"/>
              <a:ext cx="997" cy="544"/>
            </a:xfrm>
            <a:prstGeom prst="flowChartDocumen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grpSp>
      <p:sp>
        <p:nvSpPr>
          <p:cNvPr id="70659" name="直接连接符 305165"/>
          <p:cNvSpPr/>
          <p:nvPr/>
        </p:nvSpPr>
        <p:spPr>
          <a:xfrm>
            <a:off x="5018088" y="2270125"/>
            <a:ext cx="0" cy="381000"/>
          </a:xfrm>
          <a:prstGeom prst="line">
            <a:avLst/>
          </a:prstGeom>
          <a:ln w="28575" cap="flat" cmpd="sng">
            <a:solidFill>
              <a:schemeClr val="tx1"/>
            </a:solidFill>
            <a:prstDash val="solid"/>
            <a:headEnd type="none" w="med" len="med"/>
            <a:tailEnd type="none" w="med" len="med"/>
          </a:ln>
        </p:spPr>
      </p:sp>
      <p:grpSp>
        <p:nvGrpSpPr>
          <p:cNvPr id="70660" name="组合 305175"/>
          <p:cNvGrpSpPr/>
          <p:nvPr/>
        </p:nvGrpSpPr>
        <p:grpSpPr>
          <a:xfrm>
            <a:off x="2128838" y="1617663"/>
            <a:ext cx="0" cy="533400"/>
            <a:chOff x="1341" y="1019"/>
            <a:chExt cx="0" cy="336"/>
          </a:xfrm>
        </p:grpSpPr>
        <p:sp>
          <p:nvSpPr>
            <p:cNvPr id="70699" name="直接连接符 305176"/>
            <p:cNvSpPr/>
            <p:nvPr/>
          </p:nvSpPr>
          <p:spPr>
            <a:xfrm>
              <a:off x="1341" y="1019"/>
              <a:ext cx="0" cy="336"/>
            </a:xfrm>
            <a:prstGeom prst="line">
              <a:avLst/>
            </a:prstGeom>
            <a:ln w="28575" cap="flat" cmpd="sng">
              <a:solidFill>
                <a:schemeClr val="tx1"/>
              </a:solidFill>
              <a:prstDash val="solid"/>
              <a:headEnd type="none" w="med" len="med"/>
              <a:tailEnd type="none" w="med" len="med"/>
            </a:ln>
          </p:spPr>
        </p:sp>
        <p:sp>
          <p:nvSpPr>
            <p:cNvPr id="70700" name="直接连接符 305177"/>
            <p:cNvSpPr/>
            <p:nvPr/>
          </p:nvSpPr>
          <p:spPr>
            <a:xfrm>
              <a:off x="1341" y="1067"/>
              <a:ext cx="0" cy="192"/>
            </a:xfrm>
            <a:prstGeom prst="line">
              <a:avLst/>
            </a:prstGeom>
            <a:ln w="9525" cap="flat" cmpd="sng">
              <a:solidFill>
                <a:schemeClr val="tx1"/>
              </a:solidFill>
              <a:prstDash val="solid"/>
              <a:headEnd type="none" w="med" len="med"/>
              <a:tailEnd type="triangle" w="med" len="med"/>
            </a:ln>
          </p:spPr>
        </p:sp>
      </p:grpSp>
      <p:sp>
        <p:nvSpPr>
          <p:cNvPr id="70661" name="文本框 305178"/>
          <p:cNvSpPr txBox="1"/>
          <p:nvPr/>
        </p:nvSpPr>
        <p:spPr>
          <a:xfrm>
            <a:off x="1547813" y="498475"/>
            <a:ext cx="1752600" cy="457200"/>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用户程序</a:t>
            </a:r>
          </a:p>
        </p:txBody>
      </p:sp>
      <p:sp>
        <p:nvSpPr>
          <p:cNvPr id="70662" name="矩形 305179"/>
          <p:cNvSpPr/>
          <p:nvPr/>
        </p:nvSpPr>
        <p:spPr>
          <a:xfrm>
            <a:off x="3203575" y="481013"/>
            <a:ext cx="3236913" cy="457200"/>
          </a:xfrm>
          <a:prstGeom prst="rect">
            <a:avLst/>
          </a:prstGeom>
          <a:noFill/>
          <a:ln w="9525">
            <a:noFill/>
          </a:ln>
        </p:spPr>
        <p:txBody>
          <a:bodyPr>
            <a:spAutoFit/>
          </a:bodyPr>
          <a:lstStyle/>
          <a:p>
            <a:r>
              <a:rPr lang="zh-CN" altLang="en-US" sz="2400" dirty="0">
                <a:latin typeface="黑体" panose="02010609060101010101" pitchFamily="2" charset="-122"/>
                <a:ea typeface="黑体" panose="02010609060101010101" pitchFamily="2" charset="-122"/>
              </a:rPr>
              <a:t>中 断 处 理 程 序</a:t>
            </a:r>
          </a:p>
        </p:txBody>
      </p:sp>
      <p:sp>
        <p:nvSpPr>
          <p:cNvPr id="70663" name="文本框 305180"/>
          <p:cNvSpPr txBox="1"/>
          <p:nvPr/>
        </p:nvSpPr>
        <p:spPr>
          <a:xfrm>
            <a:off x="528638" y="346075"/>
            <a:ext cx="1090612" cy="822325"/>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中断</a:t>
            </a:r>
          </a:p>
          <a:p>
            <a:r>
              <a:rPr lang="zh-CN" altLang="en-US" sz="2400" dirty="0">
                <a:latin typeface="Times New Roman" panose="02020603050405020304" pitchFamily="18" charset="0"/>
                <a:ea typeface="黑体" panose="02010609060101010101" pitchFamily="2" charset="-122"/>
              </a:rPr>
              <a:t>请求</a:t>
            </a:r>
          </a:p>
        </p:txBody>
      </p:sp>
      <p:sp>
        <p:nvSpPr>
          <p:cNvPr id="70664" name="直接连接符 305181"/>
          <p:cNvSpPr/>
          <p:nvPr/>
        </p:nvSpPr>
        <p:spPr>
          <a:xfrm>
            <a:off x="1671638" y="931863"/>
            <a:ext cx="1143000" cy="0"/>
          </a:xfrm>
          <a:prstGeom prst="line">
            <a:avLst/>
          </a:prstGeom>
          <a:ln w="9525" cap="flat" cmpd="sng">
            <a:solidFill>
              <a:schemeClr val="tx1"/>
            </a:solidFill>
            <a:prstDash val="solid"/>
            <a:headEnd type="none" w="med" len="med"/>
            <a:tailEnd type="none" w="med" len="med"/>
          </a:ln>
        </p:spPr>
      </p:sp>
      <p:sp>
        <p:nvSpPr>
          <p:cNvPr id="70665" name="直接连接符 305182"/>
          <p:cNvSpPr/>
          <p:nvPr/>
        </p:nvSpPr>
        <p:spPr>
          <a:xfrm>
            <a:off x="757238" y="2532063"/>
            <a:ext cx="0" cy="2286000"/>
          </a:xfrm>
          <a:prstGeom prst="line">
            <a:avLst/>
          </a:prstGeom>
          <a:ln w="9525" cap="flat" cmpd="sng">
            <a:solidFill>
              <a:schemeClr val="tx1"/>
            </a:solidFill>
            <a:prstDash val="solid"/>
            <a:headEnd type="none" w="med" len="med"/>
            <a:tailEnd type="triangle" w="med" len="med"/>
          </a:ln>
        </p:spPr>
      </p:sp>
      <p:sp>
        <p:nvSpPr>
          <p:cNvPr id="70666" name="文本框 305183"/>
          <p:cNvSpPr txBox="1"/>
          <p:nvPr/>
        </p:nvSpPr>
        <p:spPr>
          <a:xfrm>
            <a:off x="604838" y="4741863"/>
            <a:ext cx="284162" cy="457200"/>
          </a:xfrm>
          <a:prstGeom prst="rect">
            <a:avLst/>
          </a:prstGeom>
          <a:noFill/>
          <a:ln w="9525">
            <a:noFill/>
          </a:ln>
        </p:spPr>
        <p:txBody>
          <a:bodyPr wrap="none">
            <a:spAutoFit/>
          </a:bodyPr>
          <a:lstStyle/>
          <a:p>
            <a:r>
              <a:rPr lang="en-US" altLang="zh-CN" sz="2400" dirty="0">
                <a:latin typeface="Times New Roman" panose="02020603050405020304" pitchFamily="18" charset="0"/>
              </a:rPr>
              <a:t>t</a:t>
            </a:r>
          </a:p>
        </p:txBody>
      </p:sp>
      <p:sp>
        <p:nvSpPr>
          <p:cNvPr id="70667" name="文本框 305192"/>
          <p:cNvSpPr txBox="1"/>
          <p:nvPr/>
        </p:nvSpPr>
        <p:spPr>
          <a:xfrm>
            <a:off x="31194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1</a:t>
            </a:r>
          </a:p>
        </p:txBody>
      </p:sp>
      <p:sp>
        <p:nvSpPr>
          <p:cNvPr id="70668" name="矩形 305193"/>
          <p:cNvSpPr/>
          <p:nvPr/>
        </p:nvSpPr>
        <p:spPr>
          <a:xfrm>
            <a:off x="40338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2</a:t>
            </a:r>
          </a:p>
        </p:txBody>
      </p:sp>
      <p:sp>
        <p:nvSpPr>
          <p:cNvPr id="70669" name="矩形 305194"/>
          <p:cNvSpPr/>
          <p:nvPr/>
        </p:nvSpPr>
        <p:spPr>
          <a:xfrm>
            <a:off x="48720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3</a:t>
            </a:r>
          </a:p>
        </p:txBody>
      </p:sp>
      <p:sp>
        <p:nvSpPr>
          <p:cNvPr id="70670" name="矩形 305195"/>
          <p:cNvSpPr/>
          <p:nvPr/>
        </p:nvSpPr>
        <p:spPr>
          <a:xfrm>
            <a:off x="57102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4</a:t>
            </a:r>
          </a:p>
        </p:txBody>
      </p:sp>
      <p:sp>
        <p:nvSpPr>
          <p:cNvPr id="70671" name="直接连接符 305196"/>
          <p:cNvSpPr/>
          <p:nvPr/>
        </p:nvSpPr>
        <p:spPr>
          <a:xfrm>
            <a:off x="3119438" y="1541463"/>
            <a:ext cx="304800" cy="0"/>
          </a:xfrm>
          <a:prstGeom prst="line">
            <a:avLst/>
          </a:prstGeom>
          <a:ln w="9525" cap="flat" cmpd="sng">
            <a:solidFill>
              <a:schemeClr val="tx1"/>
            </a:solidFill>
            <a:prstDash val="solid"/>
            <a:headEnd type="none" w="med" len="med"/>
            <a:tailEnd type="none" w="med" len="med"/>
          </a:ln>
        </p:spPr>
      </p:sp>
      <p:sp>
        <p:nvSpPr>
          <p:cNvPr id="70672" name="直接连接符 305197"/>
          <p:cNvSpPr/>
          <p:nvPr/>
        </p:nvSpPr>
        <p:spPr>
          <a:xfrm>
            <a:off x="4033838" y="1541463"/>
            <a:ext cx="304800" cy="0"/>
          </a:xfrm>
          <a:prstGeom prst="line">
            <a:avLst/>
          </a:prstGeom>
          <a:ln w="9525" cap="flat" cmpd="sng">
            <a:solidFill>
              <a:schemeClr val="tx1"/>
            </a:solidFill>
            <a:prstDash val="solid"/>
            <a:headEnd type="none" w="med" len="med"/>
            <a:tailEnd type="none" w="med" len="med"/>
          </a:ln>
        </p:spPr>
      </p:sp>
      <p:sp>
        <p:nvSpPr>
          <p:cNvPr id="70673" name="直接连接符 305198"/>
          <p:cNvSpPr/>
          <p:nvPr/>
        </p:nvSpPr>
        <p:spPr>
          <a:xfrm>
            <a:off x="4872038" y="1541463"/>
            <a:ext cx="304800" cy="0"/>
          </a:xfrm>
          <a:prstGeom prst="line">
            <a:avLst/>
          </a:prstGeom>
          <a:ln w="9525" cap="flat" cmpd="sng">
            <a:solidFill>
              <a:schemeClr val="tx1"/>
            </a:solidFill>
            <a:prstDash val="solid"/>
            <a:headEnd type="none" w="med" len="med"/>
            <a:tailEnd type="none" w="med" len="med"/>
          </a:ln>
        </p:spPr>
      </p:sp>
      <p:sp>
        <p:nvSpPr>
          <p:cNvPr id="70674" name="直接连接符 305199"/>
          <p:cNvSpPr/>
          <p:nvPr/>
        </p:nvSpPr>
        <p:spPr>
          <a:xfrm>
            <a:off x="5710238" y="1541463"/>
            <a:ext cx="304800" cy="0"/>
          </a:xfrm>
          <a:prstGeom prst="line">
            <a:avLst/>
          </a:prstGeom>
          <a:ln w="9525" cap="flat" cmpd="sng">
            <a:solidFill>
              <a:schemeClr val="tx1"/>
            </a:solidFill>
            <a:prstDash val="solid"/>
            <a:headEnd type="none" w="med" len="med"/>
            <a:tailEnd type="none" w="med" len="med"/>
          </a:ln>
        </p:spPr>
      </p:sp>
      <p:sp>
        <p:nvSpPr>
          <p:cNvPr id="70675" name="文本框 305200"/>
          <p:cNvSpPr txBox="1"/>
          <p:nvPr/>
        </p:nvSpPr>
        <p:spPr>
          <a:xfrm>
            <a:off x="1187450" y="5492750"/>
            <a:ext cx="4749800" cy="457200"/>
          </a:xfrm>
          <a:prstGeom prst="rect">
            <a:avLst/>
          </a:prstGeom>
          <a:noFill/>
          <a:ln w="9525">
            <a:noFill/>
          </a:ln>
        </p:spPr>
        <p:txBody>
          <a:bodyPr wrap="none">
            <a:spAutoFit/>
          </a:bodyPr>
          <a:lstStyle/>
          <a:p>
            <a:r>
              <a:rPr lang="zh-CN" altLang="en-US" sz="2400" dirty="0">
                <a:latin typeface="Times New Roman" panose="02020603050405020304" pitchFamily="18" charset="0"/>
                <a:ea typeface="黑体" panose="02010609060101010101" pitchFamily="2" charset="-122"/>
              </a:rPr>
              <a:t>中断处理次序为</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ea typeface="黑体" panose="02010609060101010101" pitchFamily="2" charset="-122"/>
              </a:rPr>
              <a:t>的例子</a:t>
            </a:r>
          </a:p>
        </p:txBody>
      </p:sp>
      <p:sp>
        <p:nvSpPr>
          <p:cNvPr id="70676" name="直接连接符 305201"/>
          <p:cNvSpPr/>
          <p:nvPr/>
        </p:nvSpPr>
        <p:spPr>
          <a:xfrm>
            <a:off x="4186238" y="2133600"/>
            <a:ext cx="0" cy="152400"/>
          </a:xfrm>
          <a:prstGeom prst="line">
            <a:avLst/>
          </a:prstGeom>
          <a:ln w="28575" cap="flat" cmpd="sng">
            <a:solidFill>
              <a:schemeClr val="tx1"/>
            </a:solidFill>
            <a:prstDash val="solid"/>
            <a:headEnd type="none" w="med" len="med"/>
            <a:tailEnd type="none" w="med" len="med"/>
          </a:ln>
        </p:spPr>
      </p:sp>
      <p:grpSp>
        <p:nvGrpSpPr>
          <p:cNvPr id="4" name="组合 305221"/>
          <p:cNvGrpSpPr/>
          <p:nvPr/>
        </p:nvGrpSpPr>
        <p:grpSpPr>
          <a:xfrm>
            <a:off x="1042988" y="2420938"/>
            <a:ext cx="989012" cy="396875"/>
            <a:chOff x="643" y="1525"/>
            <a:chExt cx="623" cy="250"/>
          </a:xfrm>
        </p:grpSpPr>
        <p:grpSp>
          <p:nvGrpSpPr>
            <p:cNvPr id="70695" name="组合 305222"/>
            <p:cNvGrpSpPr/>
            <p:nvPr/>
          </p:nvGrpSpPr>
          <p:grpSpPr>
            <a:xfrm>
              <a:off x="643" y="1525"/>
              <a:ext cx="195" cy="250"/>
              <a:chOff x="824" y="618"/>
              <a:chExt cx="195" cy="250"/>
            </a:xfrm>
          </p:grpSpPr>
          <p:sp>
            <p:nvSpPr>
              <p:cNvPr id="70697" name="椭圆 305223"/>
              <p:cNvSpPr/>
              <p:nvPr/>
            </p:nvSpPr>
            <p:spPr>
              <a:xfrm>
                <a:off x="824" y="666"/>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0698" name="文本框 305224"/>
              <p:cNvSpPr txBox="1"/>
              <p:nvPr/>
            </p:nvSpPr>
            <p:spPr>
              <a:xfrm>
                <a:off x="824" y="618"/>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4</a:t>
                </a:r>
              </a:p>
            </p:txBody>
          </p:sp>
        </p:grpSp>
        <p:sp>
          <p:nvSpPr>
            <p:cNvPr id="70696" name="直接连接符 305225"/>
            <p:cNvSpPr/>
            <p:nvPr/>
          </p:nvSpPr>
          <p:spPr>
            <a:xfrm>
              <a:off x="930" y="1661"/>
              <a:ext cx="336" cy="0"/>
            </a:xfrm>
            <a:prstGeom prst="line">
              <a:avLst/>
            </a:prstGeom>
            <a:ln w="9525" cap="flat" cmpd="sng">
              <a:solidFill>
                <a:schemeClr val="tx1"/>
              </a:solidFill>
              <a:prstDash val="solid"/>
              <a:headEnd type="none" w="med" len="med"/>
              <a:tailEnd type="triangle" w="med" len="med"/>
            </a:ln>
          </p:spPr>
        </p:sp>
      </p:grpSp>
      <p:sp>
        <p:nvSpPr>
          <p:cNvPr id="70678" name="直接连接符 305245"/>
          <p:cNvSpPr/>
          <p:nvPr/>
        </p:nvSpPr>
        <p:spPr>
          <a:xfrm>
            <a:off x="3203575" y="923925"/>
            <a:ext cx="2952750" cy="0"/>
          </a:xfrm>
          <a:prstGeom prst="line">
            <a:avLst/>
          </a:prstGeom>
          <a:ln w="9525" cap="flat" cmpd="sng">
            <a:solidFill>
              <a:schemeClr val="tx1"/>
            </a:solidFill>
            <a:prstDash val="solid"/>
            <a:headEnd type="none" w="med" len="med"/>
            <a:tailEnd type="none" w="med" len="med"/>
          </a:ln>
        </p:spPr>
      </p:sp>
      <p:sp>
        <p:nvSpPr>
          <p:cNvPr id="70679" name="文本框 305258"/>
          <p:cNvSpPr txBox="1"/>
          <p:nvPr/>
        </p:nvSpPr>
        <p:spPr>
          <a:xfrm>
            <a:off x="6877050" y="4365625"/>
            <a:ext cx="2016125" cy="457200"/>
          </a:xfrm>
          <a:prstGeom prst="rect">
            <a:avLst/>
          </a:prstGeom>
          <a:noFill/>
          <a:ln w="9525">
            <a:noFill/>
          </a:ln>
        </p:spPr>
        <p:txBody>
          <a:bodyPr>
            <a:spAutoFit/>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sp>
        <p:nvSpPr>
          <p:cNvPr id="70680" name="文本框 305259"/>
          <p:cNvSpPr txBox="1"/>
          <p:nvPr/>
        </p:nvSpPr>
        <p:spPr>
          <a:xfrm>
            <a:off x="6934200" y="3860800"/>
            <a:ext cx="1814513" cy="457200"/>
          </a:xfrm>
          <a:prstGeom prst="rect">
            <a:avLst/>
          </a:prstGeom>
          <a:noFill/>
          <a:ln w="9525">
            <a:noFill/>
          </a:ln>
        </p:spPr>
        <p:txBody>
          <a:bodyPr>
            <a:spAutoFit/>
          </a:bodyPr>
          <a:lstStyle/>
          <a:p>
            <a:r>
              <a:rPr lang="en-US" altLang="zh-CN" sz="2400" dirty="0">
                <a:solidFill>
                  <a:srgbClr val="FF0000"/>
                </a:solidFill>
                <a:latin typeface="Times New Roman" panose="02020603050405020304" pitchFamily="18" charset="0"/>
                <a:ea typeface="黑体" panose="02010609060101010101" pitchFamily="2" charset="-122"/>
              </a:rPr>
              <a:t>2</a:t>
            </a:r>
            <a:r>
              <a:rPr lang="zh-CN" altLang="en-US" sz="2400" dirty="0">
                <a:solidFill>
                  <a:srgbClr val="FF0000"/>
                </a:solidFill>
                <a:latin typeface="Times New Roman" panose="02020603050405020304" pitchFamily="18" charset="0"/>
                <a:ea typeface="黑体" panose="02010609060101010101" pitchFamily="2" charset="-122"/>
              </a:rPr>
              <a:t>级：</a:t>
            </a:r>
            <a:r>
              <a:rPr lang="en-US" altLang="zh-CN" sz="2400" dirty="0">
                <a:solidFill>
                  <a:srgbClr val="FF0000"/>
                </a:solidFill>
                <a:latin typeface="Times New Roman" panose="02020603050405020304" pitchFamily="18" charset="0"/>
                <a:ea typeface="黑体" panose="02010609060101010101" pitchFamily="2" charset="-122"/>
              </a:rPr>
              <a:t>1011</a:t>
            </a:r>
          </a:p>
        </p:txBody>
      </p:sp>
      <p:sp>
        <p:nvSpPr>
          <p:cNvPr id="305218" name="文本框 305217"/>
          <p:cNvSpPr txBox="1"/>
          <p:nvPr/>
        </p:nvSpPr>
        <p:spPr>
          <a:xfrm>
            <a:off x="6948488" y="3357563"/>
            <a:ext cx="1727200" cy="457200"/>
          </a:xfrm>
          <a:prstGeom prst="rect">
            <a:avLst/>
          </a:prstGeom>
          <a:noFill/>
          <a:ln w="9525">
            <a:noFill/>
          </a:ln>
        </p:spPr>
        <p:txBody>
          <a:bodyPr>
            <a:spAutoFit/>
          </a:bodyPr>
          <a:lstStyle/>
          <a:p>
            <a:r>
              <a:rPr lang="en-US" altLang="zh-CN" sz="2400" dirty="0">
                <a:solidFill>
                  <a:srgbClr val="FF0000"/>
                </a:solidFill>
                <a:latin typeface="Times New Roman" panose="02020603050405020304" pitchFamily="18" charset="0"/>
                <a:ea typeface="黑体" panose="02010609060101010101" pitchFamily="2" charset="-122"/>
              </a:rPr>
              <a:t>3</a:t>
            </a:r>
            <a:r>
              <a:rPr lang="zh-CN" altLang="en-US" sz="2400" dirty="0">
                <a:solidFill>
                  <a:srgbClr val="FF0000"/>
                </a:solidFill>
                <a:latin typeface="Times New Roman" panose="02020603050405020304" pitchFamily="18" charset="0"/>
                <a:ea typeface="黑体" panose="02010609060101010101" pitchFamily="2" charset="-122"/>
              </a:rPr>
              <a:t>级：</a:t>
            </a:r>
            <a:r>
              <a:rPr lang="en-US" altLang="zh-CN" sz="2400" dirty="0">
                <a:solidFill>
                  <a:srgbClr val="FF0000"/>
                </a:solidFill>
                <a:latin typeface="Times New Roman" panose="02020603050405020304" pitchFamily="18" charset="0"/>
                <a:ea typeface="黑体" panose="02010609060101010101" pitchFamily="2" charset="-122"/>
              </a:rPr>
              <a:t>1001</a:t>
            </a:r>
          </a:p>
        </p:txBody>
      </p:sp>
      <p:sp>
        <p:nvSpPr>
          <p:cNvPr id="305261" name="文本框 305260"/>
          <p:cNvSpPr txBox="1"/>
          <p:nvPr/>
        </p:nvSpPr>
        <p:spPr>
          <a:xfrm>
            <a:off x="5003800" y="2179638"/>
            <a:ext cx="792163" cy="457200"/>
          </a:xfrm>
          <a:prstGeom prst="rect">
            <a:avLst/>
          </a:prstGeom>
          <a:noFill/>
          <a:ln w="9525">
            <a:noFill/>
          </a:ln>
        </p:spPr>
        <p:txBody>
          <a:bodyPr wrap="none">
            <a:spAutoFit/>
          </a:bodyPr>
          <a:lstStyle/>
          <a:p>
            <a:r>
              <a:rPr lang="en-US" altLang="zh-CN" sz="2400" dirty="0">
                <a:solidFill>
                  <a:srgbClr val="FF0000"/>
                </a:solidFill>
                <a:latin typeface="Times New Roman" panose="02020603050405020304" pitchFamily="18" charset="0"/>
                <a:ea typeface="黑体" panose="02010609060101010101" pitchFamily="2" charset="-122"/>
              </a:rPr>
              <a:t>1001</a:t>
            </a:r>
          </a:p>
        </p:txBody>
      </p:sp>
      <p:grpSp>
        <p:nvGrpSpPr>
          <p:cNvPr id="70683" name="组合 305261"/>
          <p:cNvGrpSpPr/>
          <p:nvPr/>
        </p:nvGrpSpPr>
        <p:grpSpPr>
          <a:xfrm>
            <a:off x="4186238" y="2278063"/>
            <a:ext cx="838200" cy="0"/>
            <a:chOff x="2637" y="1435"/>
            <a:chExt cx="528" cy="0"/>
          </a:xfrm>
        </p:grpSpPr>
        <p:sp>
          <p:nvSpPr>
            <p:cNvPr id="70693" name="直接连接符 305262"/>
            <p:cNvSpPr/>
            <p:nvPr/>
          </p:nvSpPr>
          <p:spPr>
            <a:xfrm>
              <a:off x="2637" y="1435"/>
              <a:ext cx="528" cy="0"/>
            </a:xfrm>
            <a:prstGeom prst="line">
              <a:avLst/>
            </a:prstGeom>
            <a:ln w="9525" cap="flat" cmpd="sng">
              <a:solidFill>
                <a:schemeClr val="tx1"/>
              </a:solidFill>
              <a:prstDash val="solid"/>
              <a:headEnd type="none" w="med" len="med"/>
              <a:tailEnd type="none" w="med" len="med"/>
            </a:ln>
          </p:spPr>
        </p:sp>
        <p:sp>
          <p:nvSpPr>
            <p:cNvPr id="70694" name="直接连接符 305263"/>
            <p:cNvSpPr/>
            <p:nvPr/>
          </p:nvSpPr>
          <p:spPr>
            <a:xfrm>
              <a:off x="2781" y="1435"/>
              <a:ext cx="240" cy="0"/>
            </a:xfrm>
            <a:prstGeom prst="line">
              <a:avLst/>
            </a:prstGeom>
            <a:ln w="9525" cap="flat" cmpd="sng">
              <a:solidFill>
                <a:schemeClr val="tx1"/>
              </a:solidFill>
              <a:prstDash val="solid"/>
              <a:headEnd type="none" w="med" len="med"/>
              <a:tailEnd type="triangle" w="med" len="med"/>
            </a:ln>
          </p:spPr>
        </p:sp>
      </p:grpSp>
      <p:grpSp>
        <p:nvGrpSpPr>
          <p:cNvPr id="70684" name="组合 305264"/>
          <p:cNvGrpSpPr/>
          <p:nvPr/>
        </p:nvGrpSpPr>
        <p:grpSpPr>
          <a:xfrm>
            <a:off x="2128838" y="2143125"/>
            <a:ext cx="2070100" cy="1588"/>
            <a:chOff x="1341" y="1350"/>
            <a:chExt cx="1304" cy="1"/>
          </a:xfrm>
        </p:grpSpPr>
        <p:sp>
          <p:nvSpPr>
            <p:cNvPr id="70691" name="直接连接符 305265"/>
            <p:cNvSpPr/>
            <p:nvPr/>
          </p:nvSpPr>
          <p:spPr>
            <a:xfrm>
              <a:off x="1341" y="1350"/>
              <a:ext cx="576" cy="0"/>
            </a:xfrm>
            <a:prstGeom prst="line">
              <a:avLst/>
            </a:prstGeom>
            <a:ln w="12700" cap="flat" cmpd="sng">
              <a:solidFill>
                <a:schemeClr val="tx1"/>
              </a:solidFill>
              <a:prstDash val="solid"/>
              <a:headEnd type="none" w="med" len="med"/>
              <a:tailEnd type="triangle" w="med" len="med"/>
            </a:ln>
          </p:spPr>
        </p:sp>
        <p:sp>
          <p:nvSpPr>
            <p:cNvPr id="70692" name="直接连接符 305266"/>
            <p:cNvSpPr/>
            <p:nvPr/>
          </p:nvSpPr>
          <p:spPr>
            <a:xfrm>
              <a:off x="1511" y="1351"/>
              <a:ext cx="1134" cy="0"/>
            </a:xfrm>
            <a:prstGeom prst="line">
              <a:avLst/>
            </a:prstGeom>
            <a:ln w="12700" cap="flat" cmpd="sng">
              <a:solidFill>
                <a:schemeClr val="tx1"/>
              </a:solidFill>
              <a:prstDash val="solid"/>
              <a:headEnd type="none" w="med" len="med"/>
              <a:tailEnd type="none" w="med" len="med"/>
            </a:ln>
          </p:spPr>
        </p:sp>
      </p:grpSp>
      <p:grpSp>
        <p:nvGrpSpPr>
          <p:cNvPr id="8" name="组合 305267"/>
          <p:cNvGrpSpPr/>
          <p:nvPr/>
        </p:nvGrpSpPr>
        <p:grpSpPr>
          <a:xfrm>
            <a:off x="5024438" y="2636838"/>
            <a:ext cx="838200" cy="0"/>
            <a:chOff x="3165" y="1661"/>
            <a:chExt cx="528" cy="0"/>
          </a:xfrm>
        </p:grpSpPr>
        <p:sp>
          <p:nvSpPr>
            <p:cNvPr id="70689" name="直接连接符 305268"/>
            <p:cNvSpPr/>
            <p:nvPr/>
          </p:nvSpPr>
          <p:spPr>
            <a:xfrm>
              <a:off x="3165" y="1661"/>
              <a:ext cx="528" cy="0"/>
            </a:xfrm>
            <a:prstGeom prst="line">
              <a:avLst/>
            </a:prstGeom>
            <a:ln w="12700" cap="flat" cmpd="sng">
              <a:solidFill>
                <a:schemeClr val="tx1"/>
              </a:solidFill>
              <a:prstDash val="solid"/>
              <a:headEnd type="none" w="med" len="med"/>
              <a:tailEnd type="none" w="med" len="med"/>
            </a:ln>
          </p:spPr>
        </p:sp>
        <p:sp>
          <p:nvSpPr>
            <p:cNvPr id="70690" name="直接连接符 305269"/>
            <p:cNvSpPr/>
            <p:nvPr/>
          </p:nvSpPr>
          <p:spPr>
            <a:xfrm>
              <a:off x="3309" y="1661"/>
              <a:ext cx="192" cy="0"/>
            </a:xfrm>
            <a:prstGeom prst="line">
              <a:avLst/>
            </a:prstGeom>
            <a:ln w="9525" cap="flat" cmpd="sng">
              <a:solidFill>
                <a:schemeClr val="tx1"/>
              </a:solidFill>
              <a:prstDash val="solid"/>
              <a:headEnd type="none" w="med" len="med"/>
              <a:tailEnd type="triangle" w="med" len="med"/>
            </a:ln>
          </p:spPr>
        </p:sp>
      </p:grpSp>
      <p:sp>
        <p:nvSpPr>
          <p:cNvPr id="305271" name="文本框 305270"/>
          <p:cNvSpPr txBox="1"/>
          <p:nvPr/>
        </p:nvSpPr>
        <p:spPr>
          <a:xfrm>
            <a:off x="5938838" y="2540000"/>
            <a:ext cx="792162" cy="457200"/>
          </a:xfrm>
          <a:prstGeom prst="rect">
            <a:avLst/>
          </a:prstGeom>
          <a:noFill/>
          <a:ln w="9525">
            <a:noFill/>
          </a:ln>
        </p:spPr>
        <p:txBody>
          <a:bodyPr wrap="none">
            <a:spAutoFit/>
          </a:bodyPr>
          <a:lstStyle/>
          <a:p>
            <a:r>
              <a:rPr lang="en-US" altLang="zh-CN" sz="2400" dirty="0">
                <a:solidFill>
                  <a:schemeClr val="accent2"/>
                </a:solidFill>
                <a:latin typeface="Times New Roman" panose="02020603050405020304" pitchFamily="18" charset="0"/>
                <a:ea typeface="黑体" panose="02010609060101010101" pitchFamily="2" charset="-122"/>
              </a:rPr>
              <a:t>1000</a:t>
            </a:r>
          </a:p>
        </p:txBody>
      </p:sp>
      <p:sp>
        <p:nvSpPr>
          <p:cNvPr id="305272" name="直接连接符 305271"/>
          <p:cNvSpPr/>
          <p:nvPr/>
        </p:nvSpPr>
        <p:spPr>
          <a:xfrm>
            <a:off x="5862638" y="2636838"/>
            <a:ext cx="0" cy="457200"/>
          </a:xfrm>
          <a:prstGeom prst="line">
            <a:avLst/>
          </a:prstGeom>
          <a:ln w="28575" cap="flat" cmpd="sng">
            <a:solidFill>
              <a:schemeClr val="tx1"/>
            </a:solidFill>
            <a:prstDash val="solid"/>
            <a:headEnd type="none" w="med" len="med"/>
            <a:tailEnd type="none" w="med" len="med"/>
          </a:ln>
        </p:spPr>
      </p:sp>
      <p:sp>
        <p:nvSpPr>
          <p:cNvPr id="70688" name="文本框 305291"/>
          <p:cNvSpPr txBox="1"/>
          <p:nvPr/>
        </p:nvSpPr>
        <p:spPr>
          <a:xfrm>
            <a:off x="7378700" y="5013325"/>
            <a:ext cx="1296988" cy="457200"/>
          </a:xfrm>
          <a:prstGeom prst="rect">
            <a:avLst/>
          </a:prstGeom>
          <a:noFill/>
          <a:ln w="9525">
            <a:noFill/>
          </a:ln>
        </p:spPr>
        <p:txBody>
          <a:bodyPr>
            <a:spAutoFit/>
          </a:bodyPr>
          <a:lstStyle/>
          <a:p>
            <a:r>
              <a:rPr lang="zh-CN" altLang="en-US" sz="2400" dirty="0">
                <a:latin typeface="Arial" panose="020B0604020202020204" pitchFamily="34" charset="0"/>
                <a:ea typeface="黑体" panose="02010609060101010101" pitchFamily="2" charset="-122"/>
              </a:rPr>
              <a:t>堆栈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afterEffect">
                                  <p:stCondLst>
                                    <p:cond delay="0"/>
                                  </p:stCondLst>
                                  <p:childTnLst>
                                    <p:animEffect transition="out" filter="dissolve">
                                      <p:cBhvr>
                                        <p:cTn id="6" dur="500"/>
                                        <p:tgtEl>
                                          <p:spTgt spid="305261"/>
                                        </p:tgtEl>
                                      </p:cBhvr>
                                    </p:animEffect>
                                    <p:set>
                                      <p:cBhvr>
                                        <p:cTn id="7" dur="1" fill="hold">
                                          <p:stCondLst>
                                            <p:cond delay="499"/>
                                          </p:stCondLst>
                                        </p:cTn>
                                        <p:tgtEl>
                                          <p:spTgt spid="305261"/>
                                        </p:tgtEl>
                                        <p:attrNameLst>
                                          <p:attrName>style.visibility</p:attrName>
                                        </p:attrNameLst>
                                      </p:cBhvr>
                                      <p:to>
                                        <p:strVal val="hidden"/>
                                      </p:to>
                                    </p:se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305218"/>
                                        </p:tgtEl>
                                        <p:attrNameLst>
                                          <p:attrName>style.visibility</p:attrName>
                                        </p:attrNameLst>
                                      </p:cBhvr>
                                      <p:to>
                                        <p:strVal val="visible"/>
                                      </p:to>
                                    </p:set>
                                    <p:animEffect transition="in" filter="slide(fromBottom)">
                                      <p:cBhvr>
                                        <p:cTn id="11" dur="500"/>
                                        <p:tgtEl>
                                          <p:spTgt spid="3052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500"/>
                            </p:stCondLst>
                            <p:childTnLst>
                              <p:par>
                                <p:cTn id="18" presetID="22" presetClass="exit" presetSubtype="8" fill="hold" nodeType="afterEffect">
                                  <p:stCondLst>
                                    <p:cond delay="0"/>
                                  </p:stCondLst>
                                  <p:childTnLst>
                                    <p:animEffect transition="out" filter="wipe(left)">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par>
                          <p:cTn id="21" fill="hold">
                            <p:stCondLst>
                              <p:cond delay="1000"/>
                            </p:stCondLst>
                            <p:childTnLst>
                              <p:par>
                                <p:cTn id="22" presetID="12" presetClass="entr" presetSubtype="4" fill="hold" grpId="0" nodeType="afterEffect">
                                  <p:stCondLst>
                                    <p:cond delay="0"/>
                                  </p:stCondLst>
                                  <p:childTnLst>
                                    <p:set>
                                      <p:cBhvr>
                                        <p:cTn id="23" dur="1" fill="hold">
                                          <p:stCondLst>
                                            <p:cond delay="0"/>
                                          </p:stCondLst>
                                        </p:cTn>
                                        <p:tgtEl>
                                          <p:spTgt spid="305271"/>
                                        </p:tgtEl>
                                        <p:attrNameLst>
                                          <p:attrName>style.visibility</p:attrName>
                                        </p:attrNameLst>
                                      </p:cBhvr>
                                      <p:to>
                                        <p:strVal val="visible"/>
                                      </p:to>
                                    </p:set>
                                    <p:animEffect transition="in" filter="slide(fromBottom)">
                                      <p:cBhvr>
                                        <p:cTn id="24" dur="500"/>
                                        <p:tgtEl>
                                          <p:spTgt spid="30527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305272"/>
                                        </p:tgtEl>
                                        <p:attrNameLst>
                                          <p:attrName>style.visibility</p:attrName>
                                        </p:attrNameLst>
                                      </p:cBhvr>
                                      <p:to>
                                        <p:strVal val="visible"/>
                                      </p:to>
                                    </p:set>
                                    <p:animEffect transition="in" filter="wipe(up)">
                                      <p:cBhvr>
                                        <p:cTn id="29" dur="500"/>
                                        <p:tgtEl>
                                          <p:spTgt spid="305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218" grpId="0"/>
      <p:bldP spid="305261" grpId="0"/>
      <p:bldP spid="30527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组合 314442"/>
          <p:cNvGrpSpPr/>
          <p:nvPr/>
        </p:nvGrpSpPr>
        <p:grpSpPr>
          <a:xfrm>
            <a:off x="6948488" y="1484313"/>
            <a:ext cx="1584325" cy="3384550"/>
            <a:chOff x="4377" y="1706"/>
            <a:chExt cx="998" cy="2132"/>
          </a:xfrm>
        </p:grpSpPr>
        <p:sp>
          <p:nvSpPr>
            <p:cNvPr id="71723" name="矩形 314443"/>
            <p:cNvSpPr/>
            <p:nvPr/>
          </p:nvSpPr>
          <p:spPr>
            <a:xfrm>
              <a:off x="4377" y="1933"/>
              <a:ext cx="998" cy="1905"/>
            </a:xfrm>
            <a:prstGeom prst="rec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71724" name="直接连接符 314444"/>
            <p:cNvSpPr/>
            <p:nvPr/>
          </p:nvSpPr>
          <p:spPr>
            <a:xfrm>
              <a:off x="4377" y="3521"/>
              <a:ext cx="998" cy="0"/>
            </a:xfrm>
            <a:prstGeom prst="line">
              <a:avLst/>
            </a:prstGeom>
            <a:ln w="9525" cap="flat" cmpd="sng">
              <a:solidFill>
                <a:schemeClr val="tx1"/>
              </a:solidFill>
              <a:prstDash val="solid"/>
              <a:headEnd type="none" w="med" len="med"/>
              <a:tailEnd type="none" w="med" len="med"/>
            </a:ln>
          </p:spPr>
        </p:sp>
        <p:sp>
          <p:nvSpPr>
            <p:cNvPr id="71725" name="直接连接符 314445"/>
            <p:cNvSpPr/>
            <p:nvPr/>
          </p:nvSpPr>
          <p:spPr>
            <a:xfrm>
              <a:off x="4377" y="3203"/>
              <a:ext cx="998" cy="0"/>
            </a:xfrm>
            <a:prstGeom prst="line">
              <a:avLst/>
            </a:prstGeom>
            <a:ln w="9525" cap="flat" cmpd="sng">
              <a:solidFill>
                <a:schemeClr val="tx1"/>
              </a:solidFill>
              <a:prstDash val="solid"/>
              <a:headEnd type="none" w="med" len="med"/>
              <a:tailEnd type="none" w="med" len="med"/>
            </a:ln>
          </p:spPr>
        </p:sp>
        <p:sp>
          <p:nvSpPr>
            <p:cNvPr id="71726" name="直接连接符 314446"/>
            <p:cNvSpPr/>
            <p:nvPr/>
          </p:nvSpPr>
          <p:spPr>
            <a:xfrm>
              <a:off x="4377" y="2886"/>
              <a:ext cx="998" cy="0"/>
            </a:xfrm>
            <a:prstGeom prst="line">
              <a:avLst/>
            </a:prstGeom>
            <a:ln w="9525" cap="flat" cmpd="sng">
              <a:solidFill>
                <a:schemeClr val="tx1"/>
              </a:solidFill>
              <a:prstDash val="solid"/>
              <a:headEnd type="none" w="med" len="med"/>
              <a:tailEnd type="none" w="med" len="med"/>
            </a:ln>
          </p:spPr>
        </p:sp>
        <p:sp>
          <p:nvSpPr>
            <p:cNvPr id="71727" name="直接连接符 314447"/>
            <p:cNvSpPr/>
            <p:nvPr/>
          </p:nvSpPr>
          <p:spPr>
            <a:xfrm>
              <a:off x="4377" y="2568"/>
              <a:ext cx="998" cy="0"/>
            </a:xfrm>
            <a:prstGeom prst="line">
              <a:avLst/>
            </a:prstGeom>
            <a:ln w="9525" cap="flat" cmpd="sng">
              <a:solidFill>
                <a:schemeClr val="tx1"/>
              </a:solidFill>
              <a:prstDash val="solid"/>
              <a:headEnd type="none" w="med" len="med"/>
              <a:tailEnd type="none" w="med" len="med"/>
            </a:ln>
          </p:spPr>
        </p:sp>
        <p:sp>
          <p:nvSpPr>
            <p:cNvPr id="71728" name="流程图: 文档 314448"/>
            <p:cNvSpPr/>
            <p:nvPr/>
          </p:nvSpPr>
          <p:spPr>
            <a:xfrm rot="10800000">
              <a:off x="4377" y="1706"/>
              <a:ext cx="997" cy="544"/>
            </a:xfrm>
            <a:prstGeom prst="flowChartDocumen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grpSp>
      <p:sp>
        <p:nvSpPr>
          <p:cNvPr id="71683" name="直接连接符 314369"/>
          <p:cNvSpPr/>
          <p:nvPr/>
        </p:nvSpPr>
        <p:spPr>
          <a:xfrm>
            <a:off x="5018088" y="2270125"/>
            <a:ext cx="0" cy="381000"/>
          </a:xfrm>
          <a:prstGeom prst="line">
            <a:avLst/>
          </a:prstGeom>
          <a:ln w="28575" cap="flat" cmpd="sng">
            <a:solidFill>
              <a:schemeClr val="tx1"/>
            </a:solidFill>
            <a:prstDash val="solid"/>
            <a:headEnd type="none" w="med" len="med"/>
            <a:tailEnd type="none" w="med" len="med"/>
          </a:ln>
        </p:spPr>
      </p:sp>
      <p:sp>
        <p:nvSpPr>
          <p:cNvPr id="71684" name="直接连接符 314370"/>
          <p:cNvSpPr/>
          <p:nvPr/>
        </p:nvSpPr>
        <p:spPr>
          <a:xfrm>
            <a:off x="5862638" y="2636838"/>
            <a:ext cx="0" cy="457200"/>
          </a:xfrm>
          <a:prstGeom prst="line">
            <a:avLst/>
          </a:prstGeom>
          <a:ln w="28575" cap="flat" cmpd="sng">
            <a:solidFill>
              <a:schemeClr val="tx1"/>
            </a:solidFill>
            <a:prstDash val="solid"/>
            <a:headEnd type="none" w="med" len="med"/>
            <a:tailEnd type="none" w="med" len="med"/>
          </a:ln>
        </p:spPr>
      </p:sp>
      <p:grpSp>
        <p:nvGrpSpPr>
          <p:cNvPr id="71685" name="组合 314371"/>
          <p:cNvGrpSpPr/>
          <p:nvPr/>
        </p:nvGrpSpPr>
        <p:grpSpPr>
          <a:xfrm>
            <a:off x="2128838" y="1617663"/>
            <a:ext cx="0" cy="533400"/>
            <a:chOff x="1341" y="1019"/>
            <a:chExt cx="0" cy="336"/>
          </a:xfrm>
        </p:grpSpPr>
        <p:sp>
          <p:nvSpPr>
            <p:cNvPr id="71721" name="直接连接符 314372"/>
            <p:cNvSpPr/>
            <p:nvPr/>
          </p:nvSpPr>
          <p:spPr>
            <a:xfrm>
              <a:off x="1341" y="1019"/>
              <a:ext cx="0" cy="336"/>
            </a:xfrm>
            <a:prstGeom prst="line">
              <a:avLst/>
            </a:prstGeom>
            <a:ln w="28575" cap="flat" cmpd="sng">
              <a:solidFill>
                <a:schemeClr val="tx1"/>
              </a:solidFill>
              <a:prstDash val="solid"/>
              <a:headEnd type="none" w="med" len="med"/>
              <a:tailEnd type="none" w="med" len="med"/>
            </a:ln>
          </p:spPr>
        </p:sp>
        <p:sp>
          <p:nvSpPr>
            <p:cNvPr id="71722" name="直接连接符 314373"/>
            <p:cNvSpPr/>
            <p:nvPr/>
          </p:nvSpPr>
          <p:spPr>
            <a:xfrm>
              <a:off x="1341" y="1067"/>
              <a:ext cx="0" cy="192"/>
            </a:xfrm>
            <a:prstGeom prst="line">
              <a:avLst/>
            </a:prstGeom>
            <a:ln w="9525" cap="flat" cmpd="sng">
              <a:solidFill>
                <a:schemeClr val="tx1"/>
              </a:solidFill>
              <a:prstDash val="solid"/>
              <a:headEnd type="none" w="med" len="med"/>
              <a:tailEnd type="triangle" w="med" len="med"/>
            </a:ln>
          </p:spPr>
        </p:sp>
      </p:grpSp>
      <p:sp>
        <p:nvSpPr>
          <p:cNvPr id="71686" name="文本框 314374"/>
          <p:cNvSpPr txBox="1"/>
          <p:nvPr/>
        </p:nvSpPr>
        <p:spPr>
          <a:xfrm>
            <a:off x="1547813" y="498475"/>
            <a:ext cx="1752600" cy="457200"/>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用户程序</a:t>
            </a:r>
          </a:p>
        </p:txBody>
      </p:sp>
      <p:sp>
        <p:nvSpPr>
          <p:cNvPr id="71687" name="矩形 314375"/>
          <p:cNvSpPr/>
          <p:nvPr/>
        </p:nvSpPr>
        <p:spPr>
          <a:xfrm>
            <a:off x="3203575" y="481013"/>
            <a:ext cx="3236913" cy="457200"/>
          </a:xfrm>
          <a:prstGeom prst="rect">
            <a:avLst/>
          </a:prstGeom>
          <a:noFill/>
          <a:ln w="9525">
            <a:noFill/>
          </a:ln>
        </p:spPr>
        <p:txBody>
          <a:bodyPr>
            <a:spAutoFit/>
          </a:bodyPr>
          <a:lstStyle/>
          <a:p>
            <a:r>
              <a:rPr lang="zh-CN" altLang="en-US" sz="2400" dirty="0">
                <a:latin typeface="黑体" panose="02010609060101010101" pitchFamily="2" charset="-122"/>
                <a:ea typeface="黑体" panose="02010609060101010101" pitchFamily="2" charset="-122"/>
              </a:rPr>
              <a:t>中 断 处 理 程 序</a:t>
            </a:r>
          </a:p>
        </p:txBody>
      </p:sp>
      <p:sp>
        <p:nvSpPr>
          <p:cNvPr id="71688" name="文本框 314376"/>
          <p:cNvSpPr txBox="1"/>
          <p:nvPr/>
        </p:nvSpPr>
        <p:spPr>
          <a:xfrm>
            <a:off x="528638" y="346075"/>
            <a:ext cx="1090612" cy="822325"/>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中断</a:t>
            </a:r>
          </a:p>
          <a:p>
            <a:r>
              <a:rPr lang="zh-CN" altLang="en-US" sz="2400" dirty="0">
                <a:latin typeface="Times New Roman" panose="02020603050405020304" pitchFamily="18" charset="0"/>
                <a:ea typeface="黑体" panose="02010609060101010101" pitchFamily="2" charset="-122"/>
              </a:rPr>
              <a:t>请求</a:t>
            </a:r>
          </a:p>
        </p:txBody>
      </p:sp>
      <p:sp>
        <p:nvSpPr>
          <p:cNvPr id="71689" name="直接连接符 314377"/>
          <p:cNvSpPr/>
          <p:nvPr/>
        </p:nvSpPr>
        <p:spPr>
          <a:xfrm>
            <a:off x="1671638" y="931863"/>
            <a:ext cx="1143000" cy="0"/>
          </a:xfrm>
          <a:prstGeom prst="line">
            <a:avLst/>
          </a:prstGeom>
          <a:ln w="9525" cap="flat" cmpd="sng">
            <a:solidFill>
              <a:schemeClr val="tx1"/>
            </a:solidFill>
            <a:prstDash val="solid"/>
            <a:headEnd type="none" w="med" len="med"/>
            <a:tailEnd type="none" w="med" len="med"/>
          </a:ln>
        </p:spPr>
      </p:sp>
      <p:sp>
        <p:nvSpPr>
          <p:cNvPr id="71690" name="直接连接符 314378"/>
          <p:cNvSpPr/>
          <p:nvPr/>
        </p:nvSpPr>
        <p:spPr>
          <a:xfrm>
            <a:off x="757238" y="2532063"/>
            <a:ext cx="0" cy="2286000"/>
          </a:xfrm>
          <a:prstGeom prst="line">
            <a:avLst/>
          </a:prstGeom>
          <a:ln w="9525" cap="flat" cmpd="sng">
            <a:solidFill>
              <a:schemeClr val="tx1"/>
            </a:solidFill>
            <a:prstDash val="solid"/>
            <a:headEnd type="none" w="med" len="med"/>
            <a:tailEnd type="triangle" w="med" len="med"/>
          </a:ln>
        </p:spPr>
      </p:sp>
      <p:sp>
        <p:nvSpPr>
          <p:cNvPr id="71691" name="文本框 314379"/>
          <p:cNvSpPr txBox="1"/>
          <p:nvPr/>
        </p:nvSpPr>
        <p:spPr>
          <a:xfrm>
            <a:off x="604838" y="4741863"/>
            <a:ext cx="284162" cy="457200"/>
          </a:xfrm>
          <a:prstGeom prst="rect">
            <a:avLst/>
          </a:prstGeom>
          <a:noFill/>
          <a:ln w="9525">
            <a:noFill/>
          </a:ln>
        </p:spPr>
        <p:txBody>
          <a:bodyPr wrap="none">
            <a:spAutoFit/>
          </a:bodyPr>
          <a:lstStyle/>
          <a:p>
            <a:r>
              <a:rPr lang="en-US" altLang="zh-CN" sz="2400" dirty="0">
                <a:latin typeface="Times New Roman" panose="02020603050405020304" pitchFamily="18" charset="0"/>
              </a:rPr>
              <a:t>t</a:t>
            </a:r>
          </a:p>
        </p:txBody>
      </p:sp>
      <p:sp>
        <p:nvSpPr>
          <p:cNvPr id="71692" name="文本框 314380"/>
          <p:cNvSpPr txBox="1"/>
          <p:nvPr/>
        </p:nvSpPr>
        <p:spPr>
          <a:xfrm>
            <a:off x="31194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1</a:t>
            </a:r>
          </a:p>
        </p:txBody>
      </p:sp>
      <p:sp>
        <p:nvSpPr>
          <p:cNvPr id="71693" name="矩形 314381"/>
          <p:cNvSpPr/>
          <p:nvPr/>
        </p:nvSpPr>
        <p:spPr>
          <a:xfrm>
            <a:off x="40338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2</a:t>
            </a:r>
          </a:p>
        </p:txBody>
      </p:sp>
      <p:sp>
        <p:nvSpPr>
          <p:cNvPr id="71694" name="矩形 314382"/>
          <p:cNvSpPr/>
          <p:nvPr/>
        </p:nvSpPr>
        <p:spPr>
          <a:xfrm>
            <a:off x="48720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3</a:t>
            </a:r>
          </a:p>
        </p:txBody>
      </p:sp>
      <p:sp>
        <p:nvSpPr>
          <p:cNvPr id="71695" name="矩形 314383"/>
          <p:cNvSpPr/>
          <p:nvPr/>
        </p:nvSpPr>
        <p:spPr>
          <a:xfrm>
            <a:off x="57102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4</a:t>
            </a:r>
          </a:p>
        </p:txBody>
      </p:sp>
      <p:sp>
        <p:nvSpPr>
          <p:cNvPr id="71696" name="直接连接符 314384"/>
          <p:cNvSpPr/>
          <p:nvPr/>
        </p:nvSpPr>
        <p:spPr>
          <a:xfrm>
            <a:off x="3119438" y="1541463"/>
            <a:ext cx="304800" cy="0"/>
          </a:xfrm>
          <a:prstGeom prst="line">
            <a:avLst/>
          </a:prstGeom>
          <a:ln w="9525" cap="flat" cmpd="sng">
            <a:solidFill>
              <a:schemeClr val="tx1"/>
            </a:solidFill>
            <a:prstDash val="solid"/>
            <a:headEnd type="none" w="med" len="med"/>
            <a:tailEnd type="none" w="med" len="med"/>
          </a:ln>
        </p:spPr>
      </p:sp>
      <p:sp>
        <p:nvSpPr>
          <p:cNvPr id="71697" name="直接连接符 314385"/>
          <p:cNvSpPr/>
          <p:nvPr/>
        </p:nvSpPr>
        <p:spPr>
          <a:xfrm>
            <a:off x="4033838" y="1541463"/>
            <a:ext cx="304800" cy="0"/>
          </a:xfrm>
          <a:prstGeom prst="line">
            <a:avLst/>
          </a:prstGeom>
          <a:ln w="9525" cap="flat" cmpd="sng">
            <a:solidFill>
              <a:schemeClr val="tx1"/>
            </a:solidFill>
            <a:prstDash val="solid"/>
            <a:headEnd type="none" w="med" len="med"/>
            <a:tailEnd type="none" w="med" len="med"/>
          </a:ln>
        </p:spPr>
      </p:sp>
      <p:sp>
        <p:nvSpPr>
          <p:cNvPr id="71698" name="直接连接符 314386"/>
          <p:cNvSpPr/>
          <p:nvPr/>
        </p:nvSpPr>
        <p:spPr>
          <a:xfrm>
            <a:off x="4872038" y="1541463"/>
            <a:ext cx="304800" cy="0"/>
          </a:xfrm>
          <a:prstGeom prst="line">
            <a:avLst/>
          </a:prstGeom>
          <a:ln w="9525" cap="flat" cmpd="sng">
            <a:solidFill>
              <a:schemeClr val="tx1"/>
            </a:solidFill>
            <a:prstDash val="solid"/>
            <a:headEnd type="none" w="med" len="med"/>
            <a:tailEnd type="none" w="med" len="med"/>
          </a:ln>
        </p:spPr>
      </p:sp>
      <p:sp>
        <p:nvSpPr>
          <p:cNvPr id="71699" name="直接连接符 314387"/>
          <p:cNvSpPr/>
          <p:nvPr/>
        </p:nvSpPr>
        <p:spPr>
          <a:xfrm>
            <a:off x="5710238" y="1541463"/>
            <a:ext cx="304800" cy="0"/>
          </a:xfrm>
          <a:prstGeom prst="line">
            <a:avLst/>
          </a:prstGeom>
          <a:ln w="9525" cap="flat" cmpd="sng">
            <a:solidFill>
              <a:schemeClr val="tx1"/>
            </a:solidFill>
            <a:prstDash val="solid"/>
            <a:headEnd type="none" w="med" len="med"/>
            <a:tailEnd type="none" w="med" len="med"/>
          </a:ln>
        </p:spPr>
      </p:sp>
      <p:sp>
        <p:nvSpPr>
          <p:cNvPr id="71700" name="文本框 314388"/>
          <p:cNvSpPr txBox="1"/>
          <p:nvPr/>
        </p:nvSpPr>
        <p:spPr>
          <a:xfrm>
            <a:off x="1187450" y="5492750"/>
            <a:ext cx="4749800" cy="457200"/>
          </a:xfrm>
          <a:prstGeom prst="rect">
            <a:avLst/>
          </a:prstGeom>
          <a:noFill/>
          <a:ln w="9525">
            <a:noFill/>
          </a:ln>
        </p:spPr>
        <p:txBody>
          <a:bodyPr wrap="none">
            <a:spAutoFit/>
          </a:bodyPr>
          <a:lstStyle/>
          <a:p>
            <a:r>
              <a:rPr lang="zh-CN" altLang="en-US" sz="2400" dirty="0">
                <a:latin typeface="Times New Roman" panose="02020603050405020304" pitchFamily="18" charset="0"/>
                <a:ea typeface="黑体" panose="02010609060101010101" pitchFamily="2" charset="-122"/>
              </a:rPr>
              <a:t>中断处理次序为</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ea typeface="黑体" panose="02010609060101010101" pitchFamily="2" charset="-122"/>
              </a:rPr>
              <a:t>的例子</a:t>
            </a:r>
          </a:p>
        </p:txBody>
      </p:sp>
      <p:sp>
        <p:nvSpPr>
          <p:cNvPr id="71701" name="直接连接符 314389"/>
          <p:cNvSpPr/>
          <p:nvPr/>
        </p:nvSpPr>
        <p:spPr>
          <a:xfrm>
            <a:off x="4186238" y="2133600"/>
            <a:ext cx="0" cy="152400"/>
          </a:xfrm>
          <a:prstGeom prst="line">
            <a:avLst/>
          </a:prstGeom>
          <a:ln w="28575" cap="flat" cmpd="sng">
            <a:solidFill>
              <a:schemeClr val="tx1"/>
            </a:solidFill>
            <a:prstDash val="solid"/>
            <a:headEnd type="none" w="med" len="med"/>
            <a:tailEnd type="none" w="med" len="med"/>
          </a:ln>
        </p:spPr>
      </p:sp>
      <p:grpSp>
        <p:nvGrpSpPr>
          <p:cNvPr id="71702" name="组合 314390"/>
          <p:cNvGrpSpPr/>
          <p:nvPr/>
        </p:nvGrpSpPr>
        <p:grpSpPr>
          <a:xfrm>
            <a:off x="5024438" y="2636838"/>
            <a:ext cx="838200" cy="0"/>
            <a:chOff x="3165" y="1661"/>
            <a:chExt cx="528" cy="0"/>
          </a:xfrm>
        </p:grpSpPr>
        <p:sp>
          <p:nvSpPr>
            <p:cNvPr id="71719" name="直接连接符 314391"/>
            <p:cNvSpPr/>
            <p:nvPr/>
          </p:nvSpPr>
          <p:spPr>
            <a:xfrm>
              <a:off x="3165" y="1661"/>
              <a:ext cx="528" cy="0"/>
            </a:xfrm>
            <a:prstGeom prst="line">
              <a:avLst/>
            </a:prstGeom>
            <a:ln w="12700" cap="flat" cmpd="sng">
              <a:solidFill>
                <a:schemeClr val="tx1"/>
              </a:solidFill>
              <a:prstDash val="solid"/>
              <a:headEnd type="none" w="med" len="med"/>
              <a:tailEnd type="none" w="med" len="med"/>
            </a:ln>
          </p:spPr>
        </p:sp>
        <p:sp>
          <p:nvSpPr>
            <p:cNvPr id="71720" name="直接连接符 314392"/>
            <p:cNvSpPr/>
            <p:nvPr/>
          </p:nvSpPr>
          <p:spPr>
            <a:xfrm>
              <a:off x="3309" y="1661"/>
              <a:ext cx="192" cy="0"/>
            </a:xfrm>
            <a:prstGeom prst="line">
              <a:avLst/>
            </a:prstGeom>
            <a:ln w="9525" cap="flat" cmpd="sng">
              <a:solidFill>
                <a:schemeClr val="tx1"/>
              </a:solidFill>
              <a:prstDash val="solid"/>
              <a:headEnd type="none" w="med" len="med"/>
              <a:tailEnd type="triangle" w="med" len="med"/>
            </a:ln>
          </p:spPr>
        </p:sp>
      </p:grpSp>
      <p:sp>
        <p:nvSpPr>
          <p:cNvPr id="71703" name="直接连接符 314402"/>
          <p:cNvSpPr/>
          <p:nvPr/>
        </p:nvSpPr>
        <p:spPr>
          <a:xfrm>
            <a:off x="3203575" y="923925"/>
            <a:ext cx="2952750" cy="0"/>
          </a:xfrm>
          <a:prstGeom prst="line">
            <a:avLst/>
          </a:prstGeom>
          <a:ln w="9525" cap="flat" cmpd="sng">
            <a:solidFill>
              <a:schemeClr val="tx1"/>
            </a:solidFill>
            <a:prstDash val="solid"/>
            <a:headEnd type="none" w="med" len="med"/>
            <a:tailEnd type="none" w="med" len="med"/>
          </a:ln>
        </p:spPr>
      </p:sp>
      <p:sp>
        <p:nvSpPr>
          <p:cNvPr id="71704" name="文本框 314415"/>
          <p:cNvSpPr txBox="1"/>
          <p:nvPr/>
        </p:nvSpPr>
        <p:spPr>
          <a:xfrm>
            <a:off x="6877050" y="4365625"/>
            <a:ext cx="2152650" cy="457200"/>
          </a:xfrm>
          <a:prstGeom prst="rect">
            <a:avLst/>
          </a:prstGeom>
          <a:noFill/>
          <a:ln w="9525">
            <a:noFill/>
          </a:ln>
        </p:spPr>
        <p:txBody>
          <a:bodyPr>
            <a:spAutoFit/>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sp>
        <p:nvSpPr>
          <p:cNvPr id="71705" name="文本框 314416"/>
          <p:cNvSpPr txBox="1"/>
          <p:nvPr/>
        </p:nvSpPr>
        <p:spPr>
          <a:xfrm>
            <a:off x="6934200" y="3860800"/>
            <a:ext cx="1958975" cy="457200"/>
          </a:xfrm>
          <a:prstGeom prst="rect">
            <a:avLst/>
          </a:prstGeom>
          <a:noFill/>
          <a:ln w="9525">
            <a:noFill/>
          </a:ln>
        </p:spPr>
        <p:txBody>
          <a:bodyPr>
            <a:spAutoFit/>
          </a:bodyPr>
          <a:lstStyle/>
          <a:p>
            <a:r>
              <a:rPr lang="en-US" altLang="zh-CN" sz="2400" dirty="0">
                <a:solidFill>
                  <a:srgbClr val="FF0000"/>
                </a:solidFill>
                <a:latin typeface="Times New Roman" panose="02020603050405020304" pitchFamily="18" charset="0"/>
                <a:ea typeface="黑体" panose="02010609060101010101" pitchFamily="2" charset="-122"/>
              </a:rPr>
              <a:t>2</a:t>
            </a:r>
            <a:r>
              <a:rPr lang="zh-CN" altLang="en-US" sz="2400" dirty="0">
                <a:solidFill>
                  <a:srgbClr val="FF0000"/>
                </a:solidFill>
                <a:latin typeface="Times New Roman" panose="02020603050405020304" pitchFamily="18" charset="0"/>
                <a:ea typeface="黑体" panose="02010609060101010101" pitchFamily="2" charset="-122"/>
              </a:rPr>
              <a:t>级：</a:t>
            </a:r>
            <a:r>
              <a:rPr lang="en-US" altLang="zh-CN" sz="2400" dirty="0">
                <a:solidFill>
                  <a:srgbClr val="FF0000"/>
                </a:solidFill>
                <a:latin typeface="Times New Roman" panose="02020603050405020304" pitchFamily="18" charset="0"/>
                <a:ea typeface="黑体" panose="02010609060101010101" pitchFamily="2" charset="-122"/>
              </a:rPr>
              <a:t>1011</a:t>
            </a:r>
          </a:p>
        </p:txBody>
      </p:sp>
      <p:sp>
        <p:nvSpPr>
          <p:cNvPr id="314418" name="文本框 314417"/>
          <p:cNvSpPr txBox="1"/>
          <p:nvPr/>
        </p:nvSpPr>
        <p:spPr>
          <a:xfrm>
            <a:off x="5029200" y="3068638"/>
            <a:ext cx="1774825" cy="457200"/>
          </a:xfrm>
          <a:prstGeom prst="rect">
            <a:avLst/>
          </a:prstGeom>
          <a:noFill/>
          <a:ln w="9525">
            <a:noFill/>
          </a:ln>
        </p:spPr>
        <p:txBody>
          <a:bodyPr>
            <a:spAutoFit/>
          </a:bodyPr>
          <a:lstStyle/>
          <a:p>
            <a:r>
              <a:rPr lang="en-US" altLang="zh-CN" sz="2400" dirty="0">
                <a:solidFill>
                  <a:srgbClr val="FF0000"/>
                </a:solidFill>
                <a:latin typeface="Times New Roman" panose="02020603050405020304" pitchFamily="18" charset="0"/>
                <a:ea typeface="黑体" panose="02010609060101010101" pitchFamily="2" charset="-122"/>
              </a:rPr>
              <a:t>3</a:t>
            </a:r>
            <a:r>
              <a:rPr lang="zh-CN" altLang="en-US" sz="2400" dirty="0">
                <a:solidFill>
                  <a:srgbClr val="FF0000"/>
                </a:solidFill>
                <a:latin typeface="Times New Roman" panose="02020603050405020304" pitchFamily="18" charset="0"/>
                <a:ea typeface="黑体" panose="02010609060101010101" pitchFamily="2" charset="-122"/>
              </a:rPr>
              <a:t>级：</a:t>
            </a:r>
            <a:r>
              <a:rPr lang="en-US" altLang="zh-CN" sz="2400" dirty="0">
                <a:solidFill>
                  <a:srgbClr val="FF0000"/>
                </a:solidFill>
                <a:latin typeface="Times New Roman" panose="02020603050405020304" pitchFamily="18" charset="0"/>
                <a:ea typeface="黑体" panose="02010609060101010101" pitchFamily="2" charset="-122"/>
              </a:rPr>
              <a:t>1001</a:t>
            </a:r>
          </a:p>
        </p:txBody>
      </p:sp>
      <p:grpSp>
        <p:nvGrpSpPr>
          <p:cNvPr id="71707" name="组合 314418"/>
          <p:cNvGrpSpPr/>
          <p:nvPr/>
        </p:nvGrpSpPr>
        <p:grpSpPr>
          <a:xfrm>
            <a:off x="4186238" y="2278063"/>
            <a:ext cx="838200" cy="0"/>
            <a:chOff x="2637" y="1435"/>
            <a:chExt cx="528" cy="0"/>
          </a:xfrm>
        </p:grpSpPr>
        <p:sp>
          <p:nvSpPr>
            <p:cNvPr id="71717" name="直接连接符 314419"/>
            <p:cNvSpPr/>
            <p:nvPr/>
          </p:nvSpPr>
          <p:spPr>
            <a:xfrm>
              <a:off x="2637" y="1435"/>
              <a:ext cx="528" cy="0"/>
            </a:xfrm>
            <a:prstGeom prst="line">
              <a:avLst/>
            </a:prstGeom>
            <a:ln w="9525" cap="flat" cmpd="sng">
              <a:solidFill>
                <a:schemeClr val="tx1"/>
              </a:solidFill>
              <a:prstDash val="solid"/>
              <a:headEnd type="none" w="med" len="med"/>
              <a:tailEnd type="none" w="med" len="med"/>
            </a:ln>
          </p:spPr>
        </p:sp>
        <p:sp>
          <p:nvSpPr>
            <p:cNvPr id="71718" name="直接连接符 314420"/>
            <p:cNvSpPr/>
            <p:nvPr/>
          </p:nvSpPr>
          <p:spPr>
            <a:xfrm>
              <a:off x="2781" y="1435"/>
              <a:ext cx="240" cy="0"/>
            </a:xfrm>
            <a:prstGeom prst="line">
              <a:avLst/>
            </a:prstGeom>
            <a:ln w="9525" cap="flat" cmpd="sng">
              <a:solidFill>
                <a:schemeClr val="tx1"/>
              </a:solidFill>
              <a:prstDash val="solid"/>
              <a:headEnd type="none" w="med" len="med"/>
              <a:tailEnd type="triangle" w="med" len="med"/>
            </a:ln>
          </p:spPr>
        </p:sp>
      </p:grpSp>
      <p:grpSp>
        <p:nvGrpSpPr>
          <p:cNvPr id="6" name="组合 314421"/>
          <p:cNvGrpSpPr/>
          <p:nvPr/>
        </p:nvGrpSpPr>
        <p:grpSpPr>
          <a:xfrm>
            <a:off x="5024438" y="3084513"/>
            <a:ext cx="838200" cy="0"/>
            <a:chOff x="3165" y="1943"/>
            <a:chExt cx="528" cy="0"/>
          </a:xfrm>
        </p:grpSpPr>
        <p:sp>
          <p:nvSpPr>
            <p:cNvPr id="71715" name="直接连接符 314422"/>
            <p:cNvSpPr/>
            <p:nvPr/>
          </p:nvSpPr>
          <p:spPr>
            <a:xfrm flipH="1">
              <a:off x="3261" y="1943"/>
              <a:ext cx="288" cy="0"/>
            </a:xfrm>
            <a:prstGeom prst="line">
              <a:avLst/>
            </a:prstGeom>
            <a:ln w="9525" cap="flat" cmpd="sng">
              <a:solidFill>
                <a:schemeClr val="tx1"/>
              </a:solidFill>
              <a:prstDash val="solid"/>
              <a:headEnd type="none" w="med" len="med"/>
              <a:tailEnd type="triangle" w="med" len="med"/>
            </a:ln>
          </p:spPr>
        </p:sp>
        <p:sp>
          <p:nvSpPr>
            <p:cNvPr id="71716" name="直接连接符 314423"/>
            <p:cNvSpPr/>
            <p:nvPr/>
          </p:nvSpPr>
          <p:spPr>
            <a:xfrm flipH="1">
              <a:off x="3165" y="1943"/>
              <a:ext cx="528" cy="0"/>
            </a:xfrm>
            <a:prstGeom prst="line">
              <a:avLst/>
            </a:prstGeom>
            <a:ln w="9525" cap="flat" cmpd="sng">
              <a:solidFill>
                <a:schemeClr val="tx1"/>
              </a:solidFill>
              <a:prstDash val="solid"/>
              <a:headEnd type="none" w="med" len="med"/>
              <a:tailEnd type="none" w="med" len="med"/>
            </a:ln>
          </p:spPr>
        </p:sp>
      </p:grpSp>
      <p:grpSp>
        <p:nvGrpSpPr>
          <p:cNvPr id="71709" name="组合 314425"/>
          <p:cNvGrpSpPr/>
          <p:nvPr/>
        </p:nvGrpSpPr>
        <p:grpSpPr>
          <a:xfrm>
            <a:off x="2128838" y="2143125"/>
            <a:ext cx="2070100" cy="1588"/>
            <a:chOff x="1341" y="1350"/>
            <a:chExt cx="1304" cy="1"/>
          </a:xfrm>
        </p:grpSpPr>
        <p:sp>
          <p:nvSpPr>
            <p:cNvPr id="71713" name="直接连接符 314426"/>
            <p:cNvSpPr/>
            <p:nvPr/>
          </p:nvSpPr>
          <p:spPr>
            <a:xfrm>
              <a:off x="1341" y="1350"/>
              <a:ext cx="576" cy="0"/>
            </a:xfrm>
            <a:prstGeom prst="line">
              <a:avLst/>
            </a:prstGeom>
            <a:ln w="12700" cap="flat" cmpd="sng">
              <a:solidFill>
                <a:schemeClr val="tx1"/>
              </a:solidFill>
              <a:prstDash val="solid"/>
              <a:headEnd type="none" w="med" len="med"/>
              <a:tailEnd type="triangle" w="med" len="med"/>
            </a:ln>
          </p:spPr>
        </p:sp>
        <p:sp>
          <p:nvSpPr>
            <p:cNvPr id="71714" name="直接连接符 314427"/>
            <p:cNvSpPr/>
            <p:nvPr/>
          </p:nvSpPr>
          <p:spPr>
            <a:xfrm>
              <a:off x="1511" y="1351"/>
              <a:ext cx="1134" cy="0"/>
            </a:xfrm>
            <a:prstGeom prst="line">
              <a:avLst/>
            </a:prstGeom>
            <a:ln w="12700" cap="flat" cmpd="sng">
              <a:solidFill>
                <a:schemeClr val="tx1"/>
              </a:solidFill>
              <a:prstDash val="solid"/>
              <a:headEnd type="none" w="med" len="med"/>
              <a:tailEnd type="none" w="med" len="med"/>
            </a:ln>
          </p:spPr>
        </p:sp>
      </p:grpSp>
      <p:sp>
        <p:nvSpPr>
          <p:cNvPr id="314429" name="文本框 314428"/>
          <p:cNvSpPr txBox="1"/>
          <p:nvPr/>
        </p:nvSpPr>
        <p:spPr>
          <a:xfrm>
            <a:off x="5938838" y="2540000"/>
            <a:ext cx="792162" cy="457200"/>
          </a:xfrm>
          <a:prstGeom prst="rect">
            <a:avLst/>
          </a:prstGeom>
          <a:noFill/>
          <a:ln w="9525">
            <a:noFill/>
          </a:ln>
        </p:spPr>
        <p:txBody>
          <a:bodyPr wrap="none">
            <a:spAutoFit/>
          </a:bodyPr>
          <a:lstStyle/>
          <a:p>
            <a:r>
              <a:rPr lang="en-US" altLang="zh-CN" sz="2400" dirty="0">
                <a:solidFill>
                  <a:schemeClr val="accent2"/>
                </a:solidFill>
                <a:latin typeface="Times New Roman" panose="02020603050405020304" pitchFamily="18" charset="0"/>
                <a:ea typeface="黑体" panose="02010609060101010101" pitchFamily="2" charset="-122"/>
              </a:rPr>
              <a:t>1000</a:t>
            </a:r>
          </a:p>
        </p:txBody>
      </p:sp>
      <p:sp>
        <p:nvSpPr>
          <p:cNvPr id="314430" name="文本框 314429"/>
          <p:cNvSpPr txBox="1"/>
          <p:nvPr/>
        </p:nvSpPr>
        <p:spPr>
          <a:xfrm>
            <a:off x="6948488" y="3357563"/>
            <a:ext cx="1958975" cy="457200"/>
          </a:xfrm>
          <a:prstGeom prst="rect">
            <a:avLst/>
          </a:prstGeom>
          <a:noFill/>
          <a:ln w="9525">
            <a:noFill/>
          </a:ln>
        </p:spPr>
        <p:txBody>
          <a:bodyPr>
            <a:spAutoFit/>
          </a:bodyPr>
          <a:lstStyle/>
          <a:p>
            <a:r>
              <a:rPr lang="en-US" altLang="zh-CN" sz="2400" dirty="0">
                <a:solidFill>
                  <a:srgbClr val="FF0000"/>
                </a:solidFill>
                <a:latin typeface="Times New Roman" panose="02020603050405020304" pitchFamily="18" charset="0"/>
                <a:ea typeface="黑体" panose="02010609060101010101" pitchFamily="2" charset="-122"/>
              </a:rPr>
              <a:t>3</a:t>
            </a:r>
            <a:r>
              <a:rPr lang="zh-CN" altLang="en-US" sz="2400" dirty="0">
                <a:solidFill>
                  <a:srgbClr val="FF0000"/>
                </a:solidFill>
                <a:latin typeface="Times New Roman" panose="02020603050405020304" pitchFamily="18" charset="0"/>
                <a:ea typeface="黑体" panose="02010609060101010101" pitchFamily="2" charset="-122"/>
              </a:rPr>
              <a:t>级：</a:t>
            </a:r>
            <a:r>
              <a:rPr lang="en-US" altLang="zh-CN" sz="2400" dirty="0">
                <a:solidFill>
                  <a:srgbClr val="FF0000"/>
                </a:solidFill>
                <a:latin typeface="Times New Roman" panose="02020603050405020304" pitchFamily="18" charset="0"/>
                <a:ea typeface="黑体" panose="02010609060101010101" pitchFamily="2" charset="-122"/>
              </a:rPr>
              <a:t>1001</a:t>
            </a:r>
          </a:p>
        </p:txBody>
      </p:sp>
      <p:sp>
        <p:nvSpPr>
          <p:cNvPr id="71712" name="文本框 314449"/>
          <p:cNvSpPr txBox="1"/>
          <p:nvPr/>
        </p:nvSpPr>
        <p:spPr>
          <a:xfrm>
            <a:off x="7378700" y="5013325"/>
            <a:ext cx="996950" cy="457200"/>
          </a:xfrm>
          <a:prstGeom prst="rect">
            <a:avLst/>
          </a:prstGeom>
          <a:noFill/>
          <a:ln w="9525">
            <a:noFill/>
          </a:ln>
        </p:spPr>
        <p:txBody>
          <a:bodyPr>
            <a:spAutoFit/>
          </a:bodyPr>
          <a:lstStyle/>
          <a:p>
            <a:r>
              <a:rPr lang="zh-CN" altLang="en-US" sz="2400" dirty="0">
                <a:latin typeface="Arial" panose="020B0604020202020204" pitchFamily="34" charset="0"/>
                <a:ea typeface="黑体" panose="02010609060101010101" pitchFamily="2" charset="-122"/>
              </a:rPr>
              <a:t>堆栈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500"/>
                                        <p:tgtEl>
                                          <p:spTgt spid="314429"/>
                                        </p:tgtEl>
                                        <p:attrNameLst>
                                          <p:attrName>ppt_x</p:attrName>
                                        </p:attrNameLst>
                                      </p:cBhvr>
                                      <p:tavLst>
                                        <p:tav tm="0">
                                          <p:val>
                                            <p:strVal val="ppt_x"/>
                                          </p:val>
                                        </p:tav>
                                        <p:tav tm="100000">
                                          <p:val>
                                            <p:strVal val="ppt_x"/>
                                          </p:val>
                                        </p:tav>
                                      </p:tavLst>
                                    </p:anim>
                                    <p:anim calcmode="lin" valueType="num">
                                      <p:cBhvr additive="base">
                                        <p:cTn id="7" dur="500"/>
                                        <p:tgtEl>
                                          <p:spTgt spid="314429"/>
                                        </p:tgtEl>
                                        <p:attrNameLst>
                                          <p:attrName>ppt_y</p:attrName>
                                        </p:attrNameLst>
                                      </p:cBhvr>
                                      <p:tavLst>
                                        <p:tav tm="0">
                                          <p:val>
                                            <p:strVal val="ppt_y"/>
                                          </p:val>
                                        </p:tav>
                                        <p:tav tm="100000">
                                          <p:val>
                                            <p:strVal val="0-ppt_h/2"/>
                                          </p:val>
                                        </p:tav>
                                      </p:tavLst>
                                    </p:anim>
                                    <p:set>
                                      <p:cBhvr>
                                        <p:cTn id="8" dur="1" fill="hold">
                                          <p:stCondLst>
                                            <p:cond delay="499"/>
                                          </p:stCondLst>
                                        </p:cTn>
                                        <p:tgtEl>
                                          <p:spTgt spid="31442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childTnLst>
                          </p:cTn>
                        </p:par>
                        <p:par>
                          <p:cTn id="14" fill="hold">
                            <p:stCondLst>
                              <p:cond delay="500"/>
                            </p:stCondLst>
                            <p:childTnLst>
                              <p:par>
                                <p:cTn id="15" presetID="9" presetClass="exit" presetSubtype="0" fill="hold" grpId="0" nodeType="afterEffect">
                                  <p:stCondLst>
                                    <p:cond delay="0"/>
                                  </p:stCondLst>
                                  <p:childTnLst>
                                    <p:animEffect transition="out" filter="dissolve">
                                      <p:cBhvr>
                                        <p:cTn id="16" dur="500"/>
                                        <p:tgtEl>
                                          <p:spTgt spid="314430"/>
                                        </p:tgtEl>
                                      </p:cBhvr>
                                    </p:animEffect>
                                    <p:set>
                                      <p:cBhvr>
                                        <p:cTn id="17" dur="1" fill="hold">
                                          <p:stCondLst>
                                            <p:cond delay="499"/>
                                          </p:stCondLst>
                                        </p:cTn>
                                        <p:tgtEl>
                                          <p:spTgt spid="314430"/>
                                        </p:tgtEl>
                                        <p:attrNameLst>
                                          <p:attrName>style.visibility</p:attrName>
                                        </p:attrNameLst>
                                      </p:cBhvr>
                                      <p:to>
                                        <p:strVal val="hidden"/>
                                      </p:to>
                                    </p:set>
                                  </p:childTnLst>
                                </p:cTn>
                              </p:par>
                            </p:childTnLst>
                          </p:cTn>
                        </p:par>
                        <p:par>
                          <p:cTn id="18" fill="hold">
                            <p:stCondLst>
                              <p:cond delay="1000"/>
                            </p:stCondLst>
                            <p:childTnLst>
                              <p:par>
                                <p:cTn id="19" presetID="12" presetClass="entr" presetSubtype="4" fill="hold" grpId="0" nodeType="afterEffect">
                                  <p:stCondLst>
                                    <p:cond delay="0"/>
                                  </p:stCondLst>
                                  <p:childTnLst>
                                    <p:set>
                                      <p:cBhvr>
                                        <p:cTn id="20" dur="1" fill="hold">
                                          <p:stCondLst>
                                            <p:cond delay="0"/>
                                          </p:stCondLst>
                                        </p:cTn>
                                        <p:tgtEl>
                                          <p:spTgt spid="314418"/>
                                        </p:tgtEl>
                                        <p:attrNameLst>
                                          <p:attrName>style.visibility</p:attrName>
                                        </p:attrNameLst>
                                      </p:cBhvr>
                                      <p:to>
                                        <p:strVal val="visible"/>
                                      </p:to>
                                    </p:set>
                                    <p:animEffect transition="in" filter="slide(fromBottom)">
                                      <p:cBhvr>
                                        <p:cTn id="21" dur="500"/>
                                        <p:tgtEl>
                                          <p:spTgt spid="314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418" grpId="0"/>
      <p:bldP spid="314429" grpId="0"/>
      <p:bldP spid="31443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组合 323654"/>
          <p:cNvGrpSpPr/>
          <p:nvPr/>
        </p:nvGrpSpPr>
        <p:grpSpPr>
          <a:xfrm>
            <a:off x="6948488" y="1484313"/>
            <a:ext cx="1584325" cy="3384550"/>
            <a:chOff x="4377" y="1706"/>
            <a:chExt cx="998" cy="2132"/>
          </a:xfrm>
        </p:grpSpPr>
        <p:sp>
          <p:nvSpPr>
            <p:cNvPr id="72751" name="矩形 323655"/>
            <p:cNvSpPr/>
            <p:nvPr/>
          </p:nvSpPr>
          <p:spPr>
            <a:xfrm>
              <a:off x="4377" y="1933"/>
              <a:ext cx="998" cy="1905"/>
            </a:xfrm>
            <a:prstGeom prst="rec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72752" name="直接连接符 323656"/>
            <p:cNvSpPr/>
            <p:nvPr/>
          </p:nvSpPr>
          <p:spPr>
            <a:xfrm>
              <a:off x="4377" y="3521"/>
              <a:ext cx="998" cy="0"/>
            </a:xfrm>
            <a:prstGeom prst="line">
              <a:avLst/>
            </a:prstGeom>
            <a:ln w="9525" cap="flat" cmpd="sng">
              <a:solidFill>
                <a:schemeClr val="tx1"/>
              </a:solidFill>
              <a:prstDash val="solid"/>
              <a:headEnd type="none" w="med" len="med"/>
              <a:tailEnd type="none" w="med" len="med"/>
            </a:ln>
          </p:spPr>
        </p:sp>
        <p:sp>
          <p:nvSpPr>
            <p:cNvPr id="72753" name="直接连接符 323657"/>
            <p:cNvSpPr/>
            <p:nvPr/>
          </p:nvSpPr>
          <p:spPr>
            <a:xfrm>
              <a:off x="4377" y="3203"/>
              <a:ext cx="998" cy="0"/>
            </a:xfrm>
            <a:prstGeom prst="line">
              <a:avLst/>
            </a:prstGeom>
            <a:ln w="9525" cap="flat" cmpd="sng">
              <a:solidFill>
                <a:schemeClr val="tx1"/>
              </a:solidFill>
              <a:prstDash val="solid"/>
              <a:headEnd type="none" w="med" len="med"/>
              <a:tailEnd type="none" w="med" len="med"/>
            </a:ln>
          </p:spPr>
        </p:sp>
        <p:sp>
          <p:nvSpPr>
            <p:cNvPr id="72754" name="直接连接符 323658"/>
            <p:cNvSpPr/>
            <p:nvPr/>
          </p:nvSpPr>
          <p:spPr>
            <a:xfrm>
              <a:off x="4377" y="2886"/>
              <a:ext cx="998" cy="0"/>
            </a:xfrm>
            <a:prstGeom prst="line">
              <a:avLst/>
            </a:prstGeom>
            <a:ln w="9525" cap="flat" cmpd="sng">
              <a:solidFill>
                <a:schemeClr val="tx1"/>
              </a:solidFill>
              <a:prstDash val="solid"/>
              <a:headEnd type="none" w="med" len="med"/>
              <a:tailEnd type="none" w="med" len="med"/>
            </a:ln>
          </p:spPr>
        </p:sp>
        <p:sp>
          <p:nvSpPr>
            <p:cNvPr id="72755" name="直接连接符 323659"/>
            <p:cNvSpPr/>
            <p:nvPr/>
          </p:nvSpPr>
          <p:spPr>
            <a:xfrm>
              <a:off x="4377" y="2568"/>
              <a:ext cx="998" cy="0"/>
            </a:xfrm>
            <a:prstGeom prst="line">
              <a:avLst/>
            </a:prstGeom>
            <a:ln w="9525" cap="flat" cmpd="sng">
              <a:solidFill>
                <a:schemeClr val="tx1"/>
              </a:solidFill>
              <a:prstDash val="solid"/>
              <a:headEnd type="none" w="med" len="med"/>
              <a:tailEnd type="none" w="med" len="med"/>
            </a:ln>
          </p:spPr>
        </p:sp>
        <p:sp>
          <p:nvSpPr>
            <p:cNvPr id="72756" name="流程图: 文档 323660"/>
            <p:cNvSpPr/>
            <p:nvPr/>
          </p:nvSpPr>
          <p:spPr>
            <a:xfrm rot="10800000">
              <a:off x="4377" y="1706"/>
              <a:ext cx="997" cy="544"/>
            </a:xfrm>
            <a:prstGeom prst="flowChartDocumen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grpSp>
      <p:sp>
        <p:nvSpPr>
          <p:cNvPr id="72707" name="直接连接符 323585"/>
          <p:cNvSpPr/>
          <p:nvPr/>
        </p:nvSpPr>
        <p:spPr>
          <a:xfrm>
            <a:off x="5018088" y="2270125"/>
            <a:ext cx="0" cy="381000"/>
          </a:xfrm>
          <a:prstGeom prst="line">
            <a:avLst/>
          </a:prstGeom>
          <a:ln w="28575" cap="flat" cmpd="sng">
            <a:solidFill>
              <a:schemeClr val="tx1"/>
            </a:solidFill>
            <a:prstDash val="solid"/>
            <a:headEnd type="none" w="med" len="med"/>
            <a:tailEnd type="none" w="med" len="med"/>
          </a:ln>
        </p:spPr>
      </p:sp>
      <p:sp>
        <p:nvSpPr>
          <p:cNvPr id="72708" name="直接连接符 323586"/>
          <p:cNvSpPr/>
          <p:nvPr/>
        </p:nvSpPr>
        <p:spPr>
          <a:xfrm>
            <a:off x="5862638" y="2636838"/>
            <a:ext cx="0" cy="457200"/>
          </a:xfrm>
          <a:prstGeom prst="line">
            <a:avLst/>
          </a:prstGeom>
          <a:ln w="28575" cap="flat" cmpd="sng">
            <a:solidFill>
              <a:schemeClr val="tx1"/>
            </a:solidFill>
            <a:prstDash val="solid"/>
            <a:headEnd type="none" w="med" len="med"/>
            <a:tailEnd type="none" w="med" len="med"/>
          </a:ln>
        </p:spPr>
      </p:sp>
      <p:grpSp>
        <p:nvGrpSpPr>
          <p:cNvPr id="72709" name="组合 323587"/>
          <p:cNvGrpSpPr/>
          <p:nvPr/>
        </p:nvGrpSpPr>
        <p:grpSpPr>
          <a:xfrm>
            <a:off x="2128838" y="1617663"/>
            <a:ext cx="0" cy="533400"/>
            <a:chOff x="1341" y="1019"/>
            <a:chExt cx="0" cy="336"/>
          </a:xfrm>
        </p:grpSpPr>
        <p:sp>
          <p:nvSpPr>
            <p:cNvPr id="72749" name="直接连接符 323588"/>
            <p:cNvSpPr/>
            <p:nvPr/>
          </p:nvSpPr>
          <p:spPr>
            <a:xfrm>
              <a:off x="1341" y="1019"/>
              <a:ext cx="0" cy="336"/>
            </a:xfrm>
            <a:prstGeom prst="line">
              <a:avLst/>
            </a:prstGeom>
            <a:ln w="28575" cap="flat" cmpd="sng">
              <a:solidFill>
                <a:schemeClr val="tx1"/>
              </a:solidFill>
              <a:prstDash val="solid"/>
              <a:headEnd type="none" w="med" len="med"/>
              <a:tailEnd type="none" w="med" len="med"/>
            </a:ln>
          </p:spPr>
        </p:sp>
        <p:sp>
          <p:nvSpPr>
            <p:cNvPr id="72750" name="直接连接符 323589"/>
            <p:cNvSpPr/>
            <p:nvPr/>
          </p:nvSpPr>
          <p:spPr>
            <a:xfrm>
              <a:off x="1341" y="1067"/>
              <a:ext cx="0" cy="192"/>
            </a:xfrm>
            <a:prstGeom prst="line">
              <a:avLst/>
            </a:prstGeom>
            <a:ln w="9525" cap="flat" cmpd="sng">
              <a:solidFill>
                <a:schemeClr val="tx1"/>
              </a:solidFill>
              <a:prstDash val="solid"/>
              <a:headEnd type="none" w="med" len="med"/>
              <a:tailEnd type="triangle" w="med" len="med"/>
            </a:ln>
          </p:spPr>
        </p:sp>
      </p:grpSp>
      <p:sp>
        <p:nvSpPr>
          <p:cNvPr id="72710" name="文本框 323590"/>
          <p:cNvSpPr txBox="1"/>
          <p:nvPr/>
        </p:nvSpPr>
        <p:spPr>
          <a:xfrm>
            <a:off x="1547813" y="498475"/>
            <a:ext cx="1752600" cy="457200"/>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用户程序</a:t>
            </a:r>
          </a:p>
        </p:txBody>
      </p:sp>
      <p:sp>
        <p:nvSpPr>
          <p:cNvPr id="72711" name="矩形 323591"/>
          <p:cNvSpPr/>
          <p:nvPr/>
        </p:nvSpPr>
        <p:spPr>
          <a:xfrm>
            <a:off x="3203575" y="481013"/>
            <a:ext cx="3236913" cy="457200"/>
          </a:xfrm>
          <a:prstGeom prst="rect">
            <a:avLst/>
          </a:prstGeom>
          <a:noFill/>
          <a:ln w="9525">
            <a:noFill/>
          </a:ln>
        </p:spPr>
        <p:txBody>
          <a:bodyPr>
            <a:spAutoFit/>
          </a:bodyPr>
          <a:lstStyle/>
          <a:p>
            <a:r>
              <a:rPr lang="zh-CN" altLang="en-US" sz="2400" dirty="0">
                <a:latin typeface="黑体" panose="02010609060101010101" pitchFamily="2" charset="-122"/>
                <a:ea typeface="黑体" panose="02010609060101010101" pitchFamily="2" charset="-122"/>
              </a:rPr>
              <a:t>中 断 处 理 程 序</a:t>
            </a:r>
          </a:p>
        </p:txBody>
      </p:sp>
      <p:sp>
        <p:nvSpPr>
          <p:cNvPr id="72712" name="文本框 323592"/>
          <p:cNvSpPr txBox="1"/>
          <p:nvPr/>
        </p:nvSpPr>
        <p:spPr>
          <a:xfrm>
            <a:off x="528638" y="346075"/>
            <a:ext cx="1090612" cy="822325"/>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中断</a:t>
            </a:r>
          </a:p>
          <a:p>
            <a:r>
              <a:rPr lang="zh-CN" altLang="en-US" sz="2400" dirty="0">
                <a:latin typeface="Times New Roman" panose="02020603050405020304" pitchFamily="18" charset="0"/>
                <a:ea typeface="黑体" panose="02010609060101010101" pitchFamily="2" charset="-122"/>
              </a:rPr>
              <a:t>请求</a:t>
            </a:r>
          </a:p>
        </p:txBody>
      </p:sp>
      <p:sp>
        <p:nvSpPr>
          <p:cNvPr id="72713" name="直接连接符 323593"/>
          <p:cNvSpPr/>
          <p:nvPr/>
        </p:nvSpPr>
        <p:spPr>
          <a:xfrm>
            <a:off x="1671638" y="931863"/>
            <a:ext cx="1143000" cy="0"/>
          </a:xfrm>
          <a:prstGeom prst="line">
            <a:avLst/>
          </a:prstGeom>
          <a:ln w="9525" cap="flat" cmpd="sng">
            <a:solidFill>
              <a:schemeClr val="tx1"/>
            </a:solidFill>
            <a:prstDash val="solid"/>
            <a:headEnd type="none" w="med" len="med"/>
            <a:tailEnd type="none" w="med" len="med"/>
          </a:ln>
        </p:spPr>
      </p:sp>
      <p:sp>
        <p:nvSpPr>
          <p:cNvPr id="72714" name="直接连接符 323594"/>
          <p:cNvSpPr/>
          <p:nvPr/>
        </p:nvSpPr>
        <p:spPr>
          <a:xfrm>
            <a:off x="757238" y="2532063"/>
            <a:ext cx="0" cy="2286000"/>
          </a:xfrm>
          <a:prstGeom prst="line">
            <a:avLst/>
          </a:prstGeom>
          <a:ln w="9525" cap="flat" cmpd="sng">
            <a:solidFill>
              <a:schemeClr val="tx1"/>
            </a:solidFill>
            <a:prstDash val="solid"/>
            <a:headEnd type="none" w="med" len="med"/>
            <a:tailEnd type="triangle" w="med" len="med"/>
          </a:ln>
        </p:spPr>
      </p:sp>
      <p:sp>
        <p:nvSpPr>
          <p:cNvPr id="72715" name="文本框 323595"/>
          <p:cNvSpPr txBox="1"/>
          <p:nvPr/>
        </p:nvSpPr>
        <p:spPr>
          <a:xfrm>
            <a:off x="604838" y="4741863"/>
            <a:ext cx="284162" cy="457200"/>
          </a:xfrm>
          <a:prstGeom prst="rect">
            <a:avLst/>
          </a:prstGeom>
          <a:noFill/>
          <a:ln w="9525">
            <a:noFill/>
          </a:ln>
        </p:spPr>
        <p:txBody>
          <a:bodyPr wrap="none">
            <a:spAutoFit/>
          </a:bodyPr>
          <a:lstStyle/>
          <a:p>
            <a:r>
              <a:rPr lang="en-US" altLang="zh-CN" sz="2400" dirty="0">
                <a:latin typeface="Times New Roman" panose="02020603050405020304" pitchFamily="18" charset="0"/>
              </a:rPr>
              <a:t>t</a:t>
            </a:r>
          </a:p>
        </p:txBody>
      </p:sp>
      <p:sp>
        <p:nvSpPr>
          <p:cNvPr id="72716" name="文本框 323596"/>
          <p:cNvSpPr txBox="1"/>
          <p:nvPr/>
        </p:nvSpPr>
        <p:spPr>
          <a:xfrm>
            <a:off x="31194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1</a:t>
            </a:r>
          </a:p>
        </p:txBody>
      </p:sp>
      <p:sp>
        <p:nvSpPr>
          <p:cNvPr id="72717" name="矩形 323597"/>
          <p:cNvSpPr/>
          <p:nvPr/>
        </p:nvSpPr>
        <p:spPr>
          <a:xfrm>
            <a:off x="40338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2</a:t>
            </a:r>
          </a:p>
        </p:txBody>
      </p:sp>
      <p:sp>
        <p:nvSpPr>
          <p:cNvPr id="72718" name="矩形 323598"/>
          <p:cNvSpPr/>
          <p:nvPr/>
        </p:nvSpPr>
        <p:spPr>
          <a:xfrm>
            <a:off x="48720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3</a:t>
            </a:r>
          </a:p>
        </p:txBody>
      </p:sp>
      <p:sp>
        <p:nvSpPr>
          <p:cNvPr id="72719" name="矩形 323599"/>
          <p:cNvSpPr/>
          <p:nvPr/>
        </p:nvSpPr>
        <p:spPr>
          <a:xfrm>
            <a:off x="57102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4</a:t>
            </a:r>
          </a:p>
        </p:txBody>
      </p:sp>
      <p:sp>
        <p:nvSpPr>
          <p:cNvPr id="72720" name="直接连接符 323600"/>
          <p:cNvSpPr/>
          <p:nvPr/>
        </p:nvSpPr>
        <p:spPr>
          <a:xfrm>
            <a:off x="3119438" y="1541463"/>
            <a:ext cx="304800" cy="0"/>
          </a:xfrm>
          <a:prstGeom prst="line">
            <a:avLst/>
          </a:prstGeom>
          <a:ln w="9525" cap="flat" cmpd="sng">
            <a:solidFill>
              <a:schemeClr val="tx1"/>
            </a:solidFill>
            <a:prstDash val="solid"/>
            <a:headEnd type="none" w="med" len="med"/>
            <a:tailEnd type="none" w="med" len="med"/>
          </a:ln>
        </p:spPr>
      </p:sp>
      <p:sp>
        <p:nvSpPr>
          <p:cNvPr id="72721" name="直接连接符 323601"/>
          <p:cNvSpPr/>
          <p:nvPr/>
        </p:nvSpPr>
        <p:spPr>
          <a:xfrm>
            <a:off x="4033838" y="1541463"/>
            <a:ext cx="304800" cy="0"/>
          </a:xfrm>
          <a:prstGeom prst="line">
            <a:avLst/>
          </a:prstGeom>
          <a:ln w="9525" cap="flat" cmpd="sng">
            <a:solidFill>
              <a:schemeClr val="tx1"/>
            </a:solidFill>
            <a:prstDash val="solid"/>
            <a:headEnd type="none" w="med" len="med"/>
            <a:tailEnd type="none" w="med" len="med"/>
          </a:ln>
        </p:spPr>
      </p:sp>
      <p:sp>
        <p:nvSpPr>
          <p:cNvPr id="72722" name="直接连接符 323602"/>
          <p:cNvSpPr/>
          <p:nvPr/>
        </p:nvSpPr>
        <p:spPr>
          <a:xfrm>
            <a:off x="4872038" y="1541463"/>
            <a:ext cx="304800" cy="0"/>
          </a:xfrm>
          <a:prstGeom prst="line">
            <a:avLst/>
          </a:prstGeom>
          <a:ln w="9525" cap="flat" cmpd="sng">
            <a:solidFill>
              <a:schemeClr val="tx1"/>
            </a:solidFill>
            <a:prstDash val="solid"/>
            <a:headEnd type="none" w="med" len="med"/>
            <a:tailEnd type="none" w="med" len="med"/>
          </a:ln>
        </p:spPr>
      </p:sp>
      <p:sp>
        <p:nvSpPr>
          <p:cNvPr id="72723" name="直接连接符 323603"/>
          <p:cNvSpPr/>
          <p:nvPr/>
        </p:nvSpPr>
        <p:spPr>
          <a:xfrm>
            <a:off x="5710238" y="1541463"/>
            <a:ext cx="304800" cy="0"/>
          </a:xfrm>
          <a:prstGeom prst="line">
            <a:avLst/>
          </a:prstGeom>
          <a:ln w="9525" cap="flat" cmpd="sng">
            <a:solidFill>
              <a:schemeClr val="tx1"/>
            </a:solidFill>
            <a:prstDash val="solid"/>
            <a:headEnd type="none" w="med" len="med"/>
            <a:tailEnd type="none" w="med" len="med"/>
          </a:ln>
        </p:spPr>
      </p:sp>
      <p:sp>
        <p:nvSpPr>
          <p:cNvPr id="72724" name="文本框 323604"/>
          <p:cNvSpPr txBox="1"/>
          <p:nvPr/>
        </p:nvSpPr>
        <p:spPr>
          <a:xfrm>
            <a:off x="1187450" y="5492750"/>
            <a:ext cx="4749800" cy="457200"/>
          </a:xfrm>
          <a:prstGeom prst="rect">
            <a:avLst/>
          </a:prstGeom>
          <a:noFill/>
          <a:ln w="9525">
            <a:noFill/>
          </a:ln>
        </p:spPr>
        <p:txBody>
          <a:bodyPr wrap="none">
            <a:spAutoFit/>
          </a:bodyPr>
          <a:lstStyle/>
          <a:p>
            <a:r>
              <a:rPr lang="zh-CN" altLang="en-US" sz="2400" dirty="0">
                <a:latin typeface="Times New Roman" panose="02020603050405020304" pitchFamily="18" charset="0"/>
                <a:ea typeface="黑体" panose="02010609060101010101" pitchFamily="2" charset="-122"/>
              </a:rPr>
              <a:t>中断处理次序为</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ea typeface="黑体" panose="02010609060101010101" pitchFamily="2" charset="-122"/>
              </a:rPr>
              <a:t>的例子</a:t>
            </a:r>
          </a:p>
        </p:txBody>
      </p:sp>
      <p:sp>
        <p:nvSpPr>
          <p:cNvPr id="72725" name="直接连接符 323605"/>
          <p:cNvSpPr/>
          <p:nvPr/>
        </p:nvSpPr>
        <p:spPr>
          <a:xfrm>
            <a:off x="4186238" y="2133600"/>
            <a:ext cx="0" cy="152400"/>
          </a:xfrm>
          <a:prstGeom prst="line">
            <a:avLst/>
          </a:prstGeom>
          <a:ln w="28575" cap="flat" cmpd="sng">
            <a:solidFill>
              <a:schemeClr val="tx1"/>
            </a:solidFill>
            <a:prstDash val="solid"/>
            <a:headEnd type="none" w="med" len="med"/>
            <a:tailEnd type="none" w="med" len="med"/>
          </a:ln>
        </p:spPr>
      </p:sp>
      <p:grpSp>
        <p:nvGrpSpPr>
          <p:cNvPr id="72726" name="组合 323606"/>
          <p:cNvGrpSpPr/>
          <p:nvPr/>
        </p:nvGrpSpPr>
        <p:grpSpPr>
          <a:xfrm>
            <a:off x="5024438" y="2636838"/>
            <a:ext cx="838200" cy="0"/>
            <a:chOff x="3165" y="1661"/>
            <a:chExt cx="528" cy="0"/>
          </a:xfrm>
        </p:grpSpPr>
        <p:sp>
          <p:nvSpPr>
            <p:cNvPr id="72747" name="直接连接符 323607"/>
            <p:cNvSpPr/>
            <p:nvPr/>
          </p:nvSpPr>
          <p:spPr>
            <a:xfrm>
              <a:off x="3165" y="1661"/>
              <a:ext cx="528" cy="0"/>
            </a:xfrm>
            <a:prstGeom prst="line">
              <a:avLst/>
            </a:prstGeom>
            <a:ln w="12700" cap="flat" cmpd="sng">
              <a:solidFill>
                <a:schemeClr val="tx1"/>
              </a:solidFill>
              <a:prstDash val="solid"/>
              <a:headEnd type="none" w="med" len="med"/>
              <a:tailEnd type="none" w="med" len="med"/>
            </a:ln>
          </p:spPr>
        </p:sp>
        <p:sp>
          <p:nvSpPr>
            <p:cNvPr id="72748" name="直接连接符 323608"/>
            <p:cNvSpPr/>
            <p:nvPr/>
          </p:nvSpPr>
          <p:spPr>
            <a:xfrm>
              <a:off x="3309" y="1661"/>
              <a:ext cx="192" cy="0"/>
            </a:xfrm>
            <a:prstGeom prst="line">
              <a:avLst/>
            </a:prstGeom>
            <a:ln w="9525" cap="flat" cmpd="sng">
              <a:solidFill>
                <a:schemeClr val="tx1"/>
              </a:solidFill>
              <a:prstDash val="solid"/>
              <a:headEnd type="none" w="med" len="med"/>
              <a:tailEnd type="triangle" w="med" len="med"/>
            </a:ln>
          </p:spPr>
        </p:sp>
      </p:grpSp>
      <p:sp>
        <p:nvSpPr>
          <p:cNvPr id="72727" name="直接连接符 323609"/>
          <p:cNvSpPr/>
          <p:nvPr/>
        </p:nvSpPr>
        <p:spPr>
          <a:xfrm>
            <a:off x="3203575" y="923925"/>
            <a:ext cx="2952750" cy="0"/>
          </a:xfrm>
          <a:prstGeom prst="line">
            <a:avLst/>
          </a:prstGeom>
          <a:ln w="9525" cap="flat" cmpd="sng">
            <a:solidFill>
              <a:schemeClr val="tx1"/>
            </a:solidFill>
            <a:prstDash val="solid"/>
            <a:headEnd type="none" w="med" len="med"/>
            <a:tailEnd type="none" w="med" len="med"/>
          </a:ln>
        </p:spPr>
      </p:sp>
      <p:sp>
        <p:nvSpPr>
          <p:cNvPr id="72728" name="文本框 323622"/>
          <p:cNvSpPr txBox="1"/>
          <p:nvPr/>
        </p:nvSpPr>
        <p:spPr>
          <a:xfrm>
            <a:off x="6877050" y="4365625"/>
            <a:ext cx="2266950" cy="457200"/>
          </a:xfrm>
          <a:prstGeom prst="rect">
            <a:avLst/>
          </a:prstGeom>
          <a:noFill/>
          <a:ln w="9525">
            <a:noFill/>
          </a:ln>
        </p:spPr>
        <p:txBody>
          <a:bodyPr>
            <a:spAutoFit/>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sp>
        <p:nvSpPr>
          <p:cNvPr id="323624" name="文本框 323623"/>
          <p:cNvSpPr txBox="1"/>
          <p:nvPr/>
        </p:nvSpPr>
        <p:spPr>
          <a:xfrm>
            <a:off x="6934200" y="3860800"/>
            <a:ext cx="2063750" cy="457200"/>
          </a:xfrm>
          <a:prstGeom prst="rect">
            <a:avLst/>
          </a:prstGeom>
          <a:noFill/>
          <a:ln w="9525">
            <a:noFill/>
          </a:ln>
        </p:spPr>
        <p:txBody>
          <a:bodyPr>
            <a:spAutoFit/>
          </a:bodyPr>
          <a:lstStyle/>
          <a:p>
            <a:r>
              <a:rPr lang="en-US" altLang="zh-CN" sz="2400" dirty="0">
                <a:solidFill>
                  <a:srgbClr val="FF0000"/>
                </a:solidFill>
                <a:latin typeface="Times New Roman" panose="02020603050405020304" pitchFamily="18" charset="0"/>
                <a:ea typeface="黑体" panose="02010609060101010101" pitchFamily="2" charset="-122"/>
              </a:rPr>
              <a:t>2</a:t>
            </a:r>
            <a:r>
              <a:rPr lang="zh-CN" altLang="en-US" sz="2400" dirty="0">
                <a:solidFill>
                  <a:srgbClr val="FF0000"/>
                </a:solidFill>
                <a:latin typeface="Times New Roman" panose="02020603050405020304" pitchFamily="18" charset="0"/>
                <a:ea typeface="黑体" panose="02010609060101010101" pitchFamily="2" charset="-122"/>
              </a:rPr>
              <a:t>级：</a:t>
            </a:r>
            <a:r>
              <a:rPr lang="en-US" altLang="zh-CN" sz="2400" dirty="0">
                <a:solidFill>
                  <a:srgbClr val="FF0000"/>
                </a:solidFill>
                <a:latin typeface="Times New Roman" panose="02020603050405020304" pitchFamily="18" charset="0"/>
                <a:ea typeface="黑体" panose="02010609060101010101" pitchFamily="2" charset="-122"/>
              </a:rPr>
              <a:t>1011</a:t>
            </a:r>
          </a:p>
        </p:txBody>
      </p:sp>
      <p:sp>
        <p:nvSpPr>
          <p:cNvPr id="323625" name="文本框 323624"/>
          <p:cNvSpPr txBox="1"/>
          <p:nvPr/>
        </p:nvSpPr>
        <p:spPr>
          <a:xfrm>
            <a:off x="5029200" y="3068638"/>
            <a:ext cx="1919288" cy="457200"/>
          </a:xfrm>
          <a:prstGeom prst="rect">
            <a:avLst/>
          </a:prstGeom>
          <a:noFill/>
          <a:ln w="9525">
            <a:noFill/>
          </a:ln>
        </p:spPr>
        <p:txBody>
          <a:bodyPr>
            <a:spAutoFit/>
          </a:bodyPr>
          <a:lstStyle/>
          <a:p>
            <a:r>
              <a:rPr lang="en-US" altLang="zh-CN" sz="2400" dirty="0">
                <a:solidFill>
                  <a:srgbClr val="FF0000"/>
                </a:solidFill>
                <a:latin typeface="Times New Roman" panose="02020603050405020304" pitchFamily="18" charset="0"/>
                <a:ea typeface="黑体" panose="02010609060101010101" pitchFamily="2" charset="-122"/>
              </a:rPr>
              <a:t>3</a:t>
            </a:r>
            <a:r>
              <a:rPr lang="zh-CN" altLang="en-US" sz="2400" dirty="0">
                <a:solidFill>
                  <a:srgbClr val="FF0000"/>
                </a:solidFill>
                <a:latin typeface="Times New Roman" panose="02020603050405020304" pitchFamily="18" charset="0"/>
                <a:ea typeface="黑体" panose="02010609060101010101" pitchFamily="2" charset="-122"/>
              </a:rPr>
              <a:t>级：</a:t>
            </a:r>
            <a:r>
              <a:rPr lang="en-US" altLang="zh-CN" sz="2400" dirty="0">
                <a:solidFill>
                  <a:srgbClr val="FF0000"/>
                </a:solidFill>
                <a:latin typeface="Times New Roman" panose="02020603050405020304" pitchFamily="18" charset="0"/>
                <a:ea typeface="黑体" panose="02010609060101010101" pitchFamily="2" charset="-122"/>
              </a:rPr>
              <a:t>1001</a:t>
            </a:r>
          </a:p>
        </p:txBody>
      </p:sp>
      <p:grpSp>
        <p:nvGrpSpPr>
          <p:cNvPr id="72731" name="组合 323625"/>
          <p:cNvGrpSpPr/>
          <p:nvPr/>
        </p:nvGrpSpPr>
        <p:grpSpPr>
          <a:xfrm>
            <a:off x="4186238" y="2278063"/>
            <a:ext cx="838200" cy="0"/>
            <a:chOff x="2637" y="1435"/>
            <a:chExt cx="528" cy="0"/>
          </a:xfrm>
        </p:grpSpPr>
        <p:sp>
          <p:nvSpPr>
            <p:cNvPr id="72745" name="直接连接符 323626"/>
            <p:cNvSpPr/>
            <p:nvPr/>
          </p:nvSpPr>
          <p:spPr>
            <a:xfrm>
              <a:off x="2637" y="1435"/>
              <a:ext cx="528" cy="0"/>
            </a:xfrm>
            <a:prstGeom prst="line">
              <a:avLst/>
            </a:prstGeom>
            <a:ln w="9525" cap="flat" cmpd="sng">
              <a:solidFill>
                <a:schemeClr val="tx1"/>
              </a:solidFill>
              <a:prstDash val="solid"/>
              <a:headEnd type="none" w="med" len="med"/>
              <a:tailEnd type="none" w="med" len="med"/>
            </a:ln>
          </p:spPr>
        </p:sp>
        <p:sp>
          <p:nvSpPr>
            <p:cNvPr id="72746" name="直接连接符 323627"/>
            <p:cNvSpPr/>
            <p:nvPr/>
          </p:nvSpPr>
          <p:spPr>
            <a:xfrm>
              <a:off x="2781" y="1435"/>
              <a:ext cx="240" cy="0"/>
            </a:xfrm>
            <a:prstGeom prst="line">
              <a:avLst/>
            </a:prstGeom>
            <a:ln w="9525" cap="flat" cmpd="sng">
              <a:solidFill>
                <a:schemeClr val="tx1"/>
              </a:solidFill>
              <a:prstDash val="solid"/>
              <a:headEnd type="none" w="med" len="med"/>
              <a:tailEnd type="triangle" w="med" len="med"/>
            </a:ln>
          </p:spPr>
        </p:sp>
      </p:grpSp>
      <p:grpSp>
        <p:nvGrpSpPr>
          <p:cNvPr id="72732" name="组合 323628"/>
          <p:cNvGrpSpPr/>
          <p:nvPr/>
        </p:nvGrpSpPr>
        <p:grpSpPr>
          <a:xfrm>
            <a:off x="5024438" y="3084513"/>
            <a:ext cx="838200" cy="0"/>
            <a:chOff x="3165" y="1943"/>
            <a:chExt cx="528" cy="0"/>
          </a:xfrm>
        </p:grpSpPr>
        <p:sp>
          <p:nvSpPr>
            <p:cNvPr id="72743" name="直接连接符 323629"/>
            <p:cNvSpPr/>
            <p:nvPr/>
          </p:nvSpPr>
          <p:spPr>
            <a:xfrm flipH="1">
              <a:off x="3261" y="1943"/>
              <a:ext cx="288" cy="0"/>
            </a:xfrm>
            <a:prstGeom prst="line">
              <a:avLst/>
            </a:prstGeom>
            <a:ln w="9525" cap="flat" cmpd="sng">
              <a:solidFill>
                <a:schemeClr val="tx1"/>
              </a:solidFill>
              <a:prstDash val="solid"/>
              <a:headEnd type="none" w="med" len="med"/>
              <a:tailEnd type="triangle" w="med" len="med"/>
            </a:ln>
          </p:spPr>
        </p:sp>
        <p:sp>
          <p:nvSpPr>
            <p:cNvPr id="72744" name="直接连接符 323630"/>
            <p:cNvSpPr/>
            <p:nvPr/>
          </p:nvSpPr>
          <p:spPr>
            <a:xfrm flipH="1">
              <a:off x="3165" y="1943"/>
              <a:ext cx="528" cy="0"/>
            </a:xfrm>
            <a:prstGeom prst="line">
              <a:avLst/>
            </a:prstGeom>
            <a:ln w="9525" cap="flat" cmpd="sng">
              <a:solidFill>
                <a:schemeClr val="tx1"/>
              </a:solidFill>
              <a:prstDash val="solid"/>
              <a:headEnd type="none" w="med" len="med"/>
              <a:tailEnd type="none" w="med" len="med"/>
            </a:ln>
          </p:spPr>
        </p:sp>
      </p:grpSp>
      <p:grpSp>
        <p:nvGrpSpPr>
          <p:cNvPr id="72733" name="组合 323631"/>
          <p:cNvGrpSpPr/>
          <p:nvPr/>
        </p:nvGrpSpPr>
        <p:grpSpPr>
          <a:xfrm>
            <a:off x="2128838" y="2143125"/>
            <a:ext cx="2070100" cy="1588"/>
            <a:chOff x="1341" y="1350"/>
            <a:chExt cx="1304" cy="1"/>
          </a:xfrm>
        </p:grpSpPr>
        <p:sp>
          <p:nvSpPr>
            <p:cNvPr id="72741" name="直接连接符 323632"/>
            <p:cNvSpPr/>
            <p:nvPr/>
          </p:nvSpPr>
          <p:spPr>
            <a:xfrm>
              <a:off x="1341" y="1350"/>
              <a:ext cx="576" cy="0"/>
            </a:xfrm>
            <a:prstGeom prst="line">
              <a:avLst/>
            </a:prstGeom>
            <a:ln w="12700" cap="flat" cmpd="sng">
              <a:solidFill>
                <a:schemeClr val="tx1"/>
              </a:solidFill>
              <a:prstDash val="solid"/>
              <a:headEnd type="none" w="med" len="med"/>
              <a:tailEnd type="triangle" w="med" len="med"/>
            </a:ln>
          </p:spPr>
        </p:sp>
        <p:sp>
          <p:nvSpPr>
            <p:cNvPr id="72742" name="直接连接符 323633"/>
            <p:cNvSpPr/>
            <p:nvPr/>
          </p:nvSpPr>
          <p:spPr>
            <a:xfrm>
              <a:off x="1511" y="1351"/>
              <a:ext cx="1134" cy="0"/>
            </a:xfrm>
            <a:prstGeom prst="line">
              <a:avLst/>
            </a:prstGeom>
            <a:ln w="12700" cap="flat" cmpd="sng">
              <a:solidFill>
                <a:schemeClr val="tx1"/>
              </a:solidFill>
              <a:prstDash val="solid"/>
              <a:headEnd type="none" w="med" len="med"/>
              <a:tailEnd type="none" w="med" len="med"/>
            </a:ln>
          </p:spPr>
        </p:sp>
      </p:grpSp>
      <p:sp>
        <p:nvSpPr>
          <p:cNvPr id="323637" name="直接连接符 323636"/>
          <p:cNvSpPr/>
          <p:nvPr/>
        </p:nvSpPr>
        <p:spPr>
          <a:xfrm>
            <a:off x="5024438" y="3084513"/>
            <a:ext cx="0" cy="304800"/>
          </a:xfrm>
          <a:prstGeom prst="line">
            <a:avLst/>
          </a:prstGeom>
          <a:ln w="28575" cap="flat" cmpd="sng">
            <a:solidFill>
              <a:schemeClr val="tx1"/>
            </a:solidFill>
            <a:prstDash val="solid"/>
            <a:headEnd type="none" w="med" len="med"/>
            <a:tailEnd type="none" w="med" len="med"/>
          </a:ln>
        </p:spPr>
      </p:sp>
      <p:sp>
        <p:nvSpPr>
          <p:cNvPr id="323638" name="文本框 323637"/>
          <p:cNvSpPr txBox="1"/>
          <p:nvPr/>
        </p:nvSpPr>
        <p:spPr>
          <a:xfrm>
            <a:off x="4237038" y="3357563"/>
            <a:ext cx="2206625" cy="457200"/>
          </a:xfrm>
          <a:prstGeom prst="rect">
            <a:avLst/>
          </a:prstGeom>
          <a:noFill/>
          <a:ln w="9525">
            <a:noFill/>
          </a:ln>
        </p:spPr>
        <p:txBody>
          <a:bodyPr>
            <a:spAutoFit/>
          </a:bodyPr>
          <a:lstStyle/>
          <a:p>
            <a:r>
              <a:rPr lang="en-US" altLang="zh-CN" sz="2400" dirty="0">
                <a:solidFill>
                  <a:srgbClr val="FF0000"/>
                </a:solidFill>
                <a:latin typeface="Times New Roman" panose="02020603050405020304" pitchFamily="18" charset="0"/>
                <a:ea typeface="黑体" panose="02010609060101010101" pitchFamily="2" charset="-122"/>
              </a:rPr>
              <a:t>2</a:t>
            </a:r>
            <a:r>
              <a:rPr lang="zh-CN" altLang="en-US" sz="2400" dirty="0">
                <a:solidFill>
                  <a:srgbClr val="FF0000"/>
                </a:solidFill>
                <a:latin typeface="Times New Roman" panose="02020603050405020304" pitchFamily="18" charset="0"/>
                <a:ea typeface="黑体" panose="02010609060101010101" pitchFamily="2" charset="-122"/>
              </a:rPr>
              <a:t>级：</a:t>
            </a:r>
            <a:r>
              <a:rPr lang="en-US" altLang="zh-CN" sz="2400" dirty="0">
                <a:solidFill>
                  <a:srgbClr val="FF0000"/>
                </a:solidFill>
                <a:latin typeface="Times New Roman" panose="02020603050405020304" pitchFamily="18" charset="0"/>
                <a:ea typeface="黑体" panose="02010609060101010101" pitchFamily="2" charset="-122"/>
              </a:rPr>
              <a:t>1011</a:t>
            </a:r>
          </a:p>
        </p:txBody>
      </p:sp>
      <p:grpSp>
        <p:nvGrpSpPr>
          <p:cNvPr id="8" name="组合 323638"/>
          <p:cNvGrpSpPr/>
          <p:nvPr/>
        </p:nvGrpSpPr>
        <p:grpSpPr>
          <a:xfrm>
            <a:off x="4186238" y="3389313"/>
            <a:ext cx="838200" cy="0"/>
            <a:chOff x="2637" y="2135"/>
            <a:chExt cx="528" cy="0"/>
          </a:xfrm>
        </p:grpSpPr>
        <p:sp>
          <p:nvSpPr>
            <p:cNvPr id="72739" name="直接连接符 323639"/>
            <p:cNvSpPr/>
            <p:nvPr/>
          </p:nvSpPr>
          <p:spPr>
            <a:xfrm flipH="1">
              <a:off x="2685" y="2135"/>
              <a:ext cx="288" cy="0"/>
            </a:xfrm>
            <a:prstGeom prst="line">
              <a:avLst/>
            </a:prstGeom>
            <a:ln w="9525" cap="flat" cmpd="sng">
              <a:solidFill>
                <a:schemeClr val="tx1"/>
              </a:solidFill>
              <a:prstDash val="solid"/>
              <a:headEnd type="none" w="med" len="med"/>
              <a:tailEnd type="triangle" w="med" len="med"/>
            </a:ln>
          </p:spPr>
        </p:sp>
        <p:sp>
          <p:nvSpPr>
            <p:cNvPr id="72740" name="直接连接符 323640"/>
            <p:cNvSpPr/>
            <p:nvPr/>
          </p:nvSpPr>
          <p:spPr>
            <a:xfrm flipH="1">
              <a:off x="2637" y="2135"/>
              <a:ext cx="528" cy="0"/>
            </a:xfrm>
            <a:prstGeom prst="line">
              <a:avLst/>
            </a:prstGeom>
            <a:ln w="9525" cap="flat" cmpd="sng">
              <a:solidFill>
                <a:schemeClr val="tx1"/>
              </a:solidFill>
              <a:prstDash val="solid"/>
              <a:headEnd type="none" w="med" len="med"/>
              <a:tailEnd type="none" w="med" len="med"/>
            </a:ln>
          </p:spPr>
        </p:sp>
      </p:grpSp>
      <p:sp>
        <p:nvSpPr>
          <p:cNvPr id="323642" name="直接连接符 323641"/>
          <p:cNvSpPr/>
          <p:nvPr/>
        </p:nvSpPr>
        <p:spPr>
          <a:xfrm>
            <a:off x="4186238" y="3389313"/>
            <a:ext cx="0" cy="304800"/>
          </a:xfrm>
          <a:prstGeom prst="line">
            <a:avLst/>
          </a:prstGeom>
          <a:ln w="28575" cap="flat" cmpd="sng">
            <a:solidFill>
              <a:schemeClr val="tx1"/>
            </a:solidFill>
            <a:prstDash val="solid"/>
            <a:headEnd type="none" w="med" len="med"/>
            <a:tailEnd type="none" w="med" len="med"/>
          </a:ln>
        </p:spPr>
      </p:sp>
      <p:sp>
        <p:nvSpPr>
          <p:cNvPr id="72738" name="文本框 323661"/>
          <p:cNvSpPr txBox="1"/>
          <p:nvPr/>
        </p:nvSpPr>
        <p:spPr>
          <a:xfrm>
            <a:off x="7378700" y="5013325"/>
            <a:ext cx="1050925" cy="457200"/>
          </a:xfrm>
          <a:prstGeom prst="rect">
            <a:avLst/>
          </a:prstGeom>
          <a:noFill/>
          <a:ln w="9525">
            <a:noFill/>
          </a:ln>
        </p:spPr>
        <p:txBody>
          <a:bodyPr>
            <a:spAutoFit/>
          </a:bodyPr>
          <a:lstStyle/>
          <a:p>
            <a:r>
              <a:rPr lang="zh-CN" altLang="en-US" sz="2400" dirty="0">
                <a:latin typeface="Arial" panose="020B0604020202020204" pitchFamily="34" charset="0"/>
                <a:ea typeface="黑体" panose="02010609060101010101" pitchFamily="2" charset="-122"/>
              </a:rPr>
              <a:t>堆栈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23637"/>
                                        </p:tgtEl>
                                        <p:attrNameLst>
                                          <p:attrName>style.visibility</p:attrName>
                                        </p:attrNameLst>
                                      </p:cBhvr>
                                      <p:to>
                                        <p:strVal val="visible"/>
                                      </p:to>
                                    </p:set>
                                    <p:animEffect transition="in" filter="wipe(up)">
                                      <p:cBhvr>
                                        <p:cTn id="7" dur="500"/>
                                        <p:tgtEl>
                                          <p:spTgt spid="323637"/>
                                        </p:tgtEl>
                                      </p:cBhvr>
                                    </p:animEffect>
                                  </p:childTnLst>
                                </p:cTn>
                              </p:par>
                            </p:childTnLst>
                          </p:cTn>
                        </p:par>
                        <p:par>
                          <p:cTn id="8" fill="hold">
                            <p:stCondLst>
                              <p:cond delay="500"/>
                            </p:stCondLst>
                            <p:childTnLst>
                              <p:par>
                                <p:cTn id="9" presetID="2" presetClass="exit" presetSubtype="4" fill="hold" grpId="0" nodeType="afterEffect">
                                  <p:stCondLst>
                                    <p:cond delay="0"/>
                                  </p:stCondLst>
                                  <p:childTnLst>
                                    <p:anim calcmode="lin" valueType="num">
                                      <p:cBhvr additive="base">
                                        <p:cTn id="10" dur="500"/>
                                        <p:tgtEl>
                                          <p:spTgt spid="323625"/>
                                        </p:tgtEl>
                                        <p:attrNameLst>
                                          <p:attrName>ppt_x</p:attrName>
                                        </p:attrNameLst>
                                      </p:cBhvr>
                                      <p:tavLst>
                                        <p:tav tm="0">
                                          <p:val>
                                            <p:strVal val="ppt_x"/>
                                          </p:val>
                                        </p:tav>
                                        <p:tav tm="100000">
                                          <p:val>
                                            <p:strVal val="ppt_x"/>
                                          </p:val>
                                        </p:tav>
                                      </p:tavLst>
                                    </p:anim>
                                    <p:anim calcmode="lin" valueType="num">
                                      <p:cBhvr additive="base">
                                        <p:cTn id="11" dur="500"/>
                                        <p:tgtEl>
                                          <p:spTgt spid="323625"/>
                                        </p:tgtEl>
                                        <p:attrNameLst>
                                          <p:attrName>ppt_y</p:attrName>
                                        </p:attrNameLst>
                                      </p:cBhvr>
                                      <p:tavLst>
                                        <p:tav tm="0">
                                          <p:val>
                                            <p:strVal val="ppt_y"/>
                                          </p:val>
                                        </p:tav>
                                        <p:tav tm="100000">
                                          <p:val>
                                            <p:strVal val="1+ppt_h/2"/>
                                          </p:val>
                                        </p:tav>
                                      </p:tavLst>
                                    </p:anim>
                                    <p:set>
                                      <p:cBhvr>
                                        <p:cTn id="12" dur="1" fill="hold">
                                          <p:stCondLst>
                                            <p:cond delay="499"/>
                                          </p:stCondLst>
                                        </p:cTn>
                                        <p:tgtEl>
                                          <p:spTgt spid="323625"/>
                                        </p:tgtEl>
                                        <p:attrNameLst>
                                          <p:attrName>style.visibility</p:attrName>
                                        </p:attrNameLst>
                                      </p:cBhvr>
                                      <p:to>
                                        <p:strVal val="hidden"/>
                                      </p:to>
                                    </p:set>
                                  </p:childTnLst>
                                </p:cTn>
                              </p:par>
                            </p:childTnLst>
                          </p:cTn>
                        </p:par>
                        <p:par>
                          <p:cTn id="13" fill="hold">
                            <p:stCondLst>
                              <p:cond delay="1000"/>
                            </p:stCondLst>
                            <p:childTnLst>
                              <p:par>
                                <p:cTn id="14" presetID="9" presetClass="exit" presetSubtype="0" fill="hold" grpId="0" nodeType="afterEffect">
                                  <p:stCondLst>
                                    <p:cond delay="0"/>
                                  </p:stCondLst>
                                  <p:childTnLst>
                                    <p:animEffect transition="out" filter="dissolve">
                                      <p:cBhvr>
                                        <p:cTn id="15" dur="500"/>
                                        <p:tgtEl>
                                          <p:spTgt spid="323624"/>
                                        </p:tgtEl>
                                      </p:cBhvr>
                                    </p:animEffect>
                                    <p:set>
                                      <p:cBhvr>
                                        <p:cTn id="16" dur="1" fill="hold">
                                          <p:stCondLst>
                                            <p:cond delay="499"/>
                                          </p:stCondLst>
                                        </p:cTn>
                                        <p:tgtEl>
                                          <p:spTgt spid="323624"/>
                                        </p:tgtEl>
                                        <p:attrNameLst>
                                          <p:attrName>style.visibility</p:attrName>
                                        </p:attrNameLst>
                                      </p:cBhvr>
                                      <p:to>
                                        <p:strVal val="hidden"/>
                                      </p:to>
                                    </p:se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323638"/>
                                        </p:tgtEl>
                                        <p:attrNameLst>
                                          <p:attrName>style.visibility</p:attrName>
                                        </p:attrNameLst>
                                      </p:cBhvr>
                                      <p:to>
                                        <p:strVal val="visible"/>
                                      </p:to>
                                    </p:set>
                                    <p:animEffect transition="in" filter="slide(fromBottom)">
                                      <p:cBhvr>
                                        <p:cTn id="20" dur="500"/>
                                        <p:tgtEl>
                                          <p:spTgt spid="323638"/>
                                        </p:tgtEl>
                                      </p:cBhvr>
                                    </p:animEffect>
                                  </p:childTnLst>
                                </p:cTn>
                              </p:par>
                            </p:childTnLst>
                          </p:cTn>
                        </p:par>
                        <p:par>
                          <p:cTn id="21" fill="hold">
                            <p:stCondLst>
                              <p:cond delay="2000"/>
                            </p:stCondLst>
                            <p:childTnLst>
                              <p:par>
                                <p:cTn id="22" presetID="22" presetClass="entr" presetSubtype="2"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righ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323642"/>
                                        </p:tgtEl>
                                        <p:attrNameLst>
                                          <p:attrName>style.visibility</p:attrName>
                                        </p:attrNameLst>
                                      </p:cBhvr>
                                      <p:to>
                                        <p:strVal val="visible"/>
                                      </p:to>
                                    </p:set>
                                    <p:animEffect transition="in" filter="wipe(up)">
                                      <p:cBhvr>
                                        <p:cTn id="29" dur="500"/>
                                        <p:tgtEl>
                                          <p:spTgt spid="323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624" grpId="0"/>
      <p:bldP spid="323625" grpId="0"/>
      <p:bldP spid="32363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组合 324681"/>
          <p:cNvGrpSpPr/>
          <p:nvPr/>
        </p:nvGrpSpPr>
        <p:grpSpPr>
          <a:xfrm>
            <a:off x="6948488" y="1484313"/>
            <a:ext cx="1584325" cy="3384550"/>
            <a:chOff x="4377" y="1706"/>
            <a:chExt cx="998" cy="2132"/>
          </a:xfrm>
        </p:grpSpPr>
        <p:sp>
          <p:nvSpPr>
            <p:cNvPr id="73778" name="矩形 324682"/>
            <p:cNvSpPr/>
            <p:nvPr/>
          </p:nvSpPr>
          <p:spPr>
            <a:xfrm>
              <a:off x="4377" y="1933"/>
              <a:ext cx="998" cy="1905"/>
            </a:xfrm>
            <a:prstGeom prst="rec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73779" name="直接连接符 324683"/>
            <p:cNvSpPr/>
            <p:nvPr/>
          </p:nvSpPr>
          <p:spPr>
            <a:xfrm>
              <a:off x="4377" y="3521"/>
              <a:ext cx="998" cy="0"/>
            </a:xfrm>
            <a:prstGeom prst="line">
              <a:avLst/>
            </a:prstGeom>
            <a:ln w="9525" cap="flat" cmpd="sng">
              <a:solidFill>
                <a:schemeClr val="tx1"/>
              </a:solidFill>
              <a:prstDash val="solid"/>
              <a:headEnd type="none" w="med" len="med"/>
              <a:tailEnd type="none" w="med" len="med"/>
            </a:ln>
          </p:spPr>
        </p:sp>
        <p:sp>
          <p:nvSpPr>
            <p:cNvPr id="73780" name="直接连接符 324684"/>
            <p:cNvSpPr/>
            <p:nvPr/>
          </p:nvSpPr>
          <p:spPr>
            <a:xfrm>
              <a:off x="4377" y="3203"/>
              <a:ext cx="998" cy="0"/>
            </a:xfrm>
            <a:prstGeom prst="line">
              <a:avLst/>
            </a:prstGeom>
            <a:ln w="9525" cap="flat" cmpd="sng">
              <a:solidFill>
                <a:schemeClr val="tx1"/>
              </a:solidFill>
              <a:prstDash val="solid"/>
              <a:headEnd type="none" w="med" len="med"/>
              <a:tailEnd type="none" w="med" len="med"/>
            </a:ln>
          </p:spPr>
        </p:sp>
        <p:sp>
          <p:nvSpPr>
            <p:cNvPr id="73781" name="直接连接符 324685"/>
            <p:cNvSpPr/>
            <p:nvPr/>
          </p:nvSpPr>
          <p:spPr>
            <a:xfrm>
              <a:off x="4377" y="2886"/>
              <a:ext cx="998" cy="0"/>
            </a:xfrm>
            <a:prstGeom prst="line">
              <a:avLst/>
            </a:prstGeom>
            <a:ln w="9525" cap="flat" cmpd="sng">
              <a:solidFill>
                <a:schemeClr val="tx1"/>
              </a:solidFill>
              <a:prstDash val="solid"/>
              <a:headEnd type="none" w="med" len="med"/>
              <a:tailEnd type="none" w="med" len="med"/>
            </a:ln>
          </p:spPr>
        </p:sp>
        <p:sp>
          <p:nvSpPr>
            <p:cNvPr id="73782" name="直接连接符 324686"/>
            <p:cNvSpPr/>
            <p:nvPr/>
          </p:nvSpPr>
          <p:spPr>
            <a:xfrm>
              <a:off x="4377" y="2568"/>
              <a:ext cx="998" cy="0"/>
            </a:xfrm>
            <a:prstGeom prst="line">
              <a:avLst/>
            </a:prstGeom>
            <a:ln w="9525" cap="flat" cmpd="sng">
              <a:solidFill>
                <a:schemeClr val="tx1"/>
              </a:solidFill>
              <a:prstDash val="solid"/>
              <a:headEnd type="none" w="med" len="med"/>
              <a:tailEnd type="none" w="med" len="med"/>
            </a:ln>
          </p:spPr>
        </p:sp>
        <p:sp>
          <p:nvSpPr>
            <p:cNvPr id="73783" name="流程图: 文档 324687"/>
            <p:cNvSpPr/>
            <p:nvPr/>
          </p:nvSpPr>
          <p:spPr>
            <a:xfrm rot="10800000">
              <a:off x="4377" y="1706"/>
              <a:ext cx="997" cy="544"/>
            </a:xfrm>
            <a:prstGeom prst="flowChartDocumen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grpSp>
      <p:sp>
        <p:nvSpPr>
          <p:cNvPr id="73731" name="直接连接符 324609"/>
          <p:cNvSpPr/>
          <p:nvPr/>
        </p:nvSpPr>
        <p:spPr>
          <a:xfrm>
            <a:off x="5018088" y="2270125"/>
            <a:ext cx="0" cy="381000"/>
          </a:xfrm>
          <a:prstGeom prst="line">
            <a:avLst/>
          </a:prstGeom>
          <a:ln w="28575" cap="flat" cmpd="sng">
            <a:solidFill>
              <a:schemeClr val="tx1"/>
            </a:solidFill>
            <a:prstDash val="solid"/>
            <a:headEnd type="none" w="med" len="med"/>
            <a:tailEnd type="none" w="med" len="med"/>
          </a:ln>
        </p:spPr>
      </p:sp>
      <p:sp>
        <p:nvSpPr>
          <p:cNvPr id="73732" name="直接连接符 324610"/>
          <p:cNvSpPr/>
          <p:nvPr/>
        </p:nvSpPr>
        <p:spPr>
          <a:xfrm>
            <a:off x="5862638" y="2636838"/>
            <a:ext cx="0" cy="457200"/>
          </a:xfrm>
          <a:prstGeom prst="line">
            <a:avLst/>
          </a:prstGeom>
          <a:ln w="28575" cap="flat" cmpd="sng">
            <a:solidFill>
              <a:schemeClr val="tx1"/>
            </a:solidFill>
            <a:prstDash val="solid"/>
            <a:headEnd type="none" w="med" len="med"/>
            <a:tailEnd type="none" w="med" len="med"/>
          </a:ln>
        </p:spPr>
      </p:sp>
      <p:grpSp>
        <p:nvGrpSpPr>
          <p:cNvPr id="73733" name="组合 324611"/>
          <p:cNvGrpSpPr/>
          <p:nvPr/>
        </p:nvGrpSpPr>
        <p:grpSpPr>
          <a:xfrm>
            <a:off x="2128838" y="1617663"/>
            <a:ext cx="0" cy="533400"/>
            <a:chOff x="1341" y="1019"/>
            <a:chExt cx="0" cy="336"/>
          </a:xfrm>
        </p:grpSpPr>
        <p:sp>
          <p:nvSpPr>
            <p:cNvPr id="73776" name="直接连接符 324612"/>
            <p:cNvSpPr/>
            <p:nvPr/>
          </p:nvSpPr>
          <p:spPr>
            <a:xfrm>
              <a:off x="1341" y="1019"/>
              <a:ext cx="0" cy="336"/>
            </a:xfrm>
            <a:prstGeom prst="line">
              <a:avLst/>
            </a:prstGeom>
            <a:ln w="28575" cap="flat" cmpd="sng">
              <a:solidFill>
                <a:schemeClr val="tx1"/>
              </a:solidFill>
              <a:prstDash val="solid"/>
              <a:headEnd type="none" w="med" len="med"/>
              <a:tailEnd type="none" w="med" len="med"/>
            </a:ln>
          </p:spPr>
        </p:sp>
        <p:sp>
          <p:nvSpPr>
            <p:cNvPr id="73777" name="直接连接符 324613"/>
            <p:cNvSpPr/>
            <p:nvPr/>
          </p:nvSpPr>
          <p:spPr>
            <a:xfrm>
              <a:off x="1341" y="1067"/>
              <a:ext cx="0" cy="192"/>
            </a:xfrm>
            <a:prstGeom prst="line">
              <a:avLst/>
            </a:prstGeom>
            <a:ln w="9525" cap="flat" cmpd="sng">
              <a:solidFill>
                <a:schemeClr val="tx1"/>
              </a:solidFill>
              <a:prstDash val="solid"/>
              <a:headEnd type="none" w="med" len="med"/>
              <a:tailEnd type="triangle" w="med" len="med"/>
            </a:ln>
          </p:spPr>
        </p:sp>
      </p:grpSp>
      <p:sp>
        <p:nvSpPr>
          <p:cNvPr id="73734" name="文本框 324614"/>
          <p:cNvSpPr txBox="1"/>
          <p:nvPr/>
        </p:nvSpPr>
        <p:spPr>
          <a:xfrm>
            <a:off x="1547813" y="498475"/>
            <a:ext cx="1752600" cy="457200"/>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用户程序</a:t>
            </a:r>
          </a:p>
        </p:txBody>
      </p:sp>
      <p:sp>
        <p:nvSpPr>
          <p:cNvPr id="73735" name="矩形 324615"/>
          <p:cNvSpPr/>
          <p:nvPr/>
        </p:nvSpPr>
        <p:spPr>
          <a:xfrm>
            <a:off x="3203575" y="481013"/>
            <a:ext cx="3236913" cy="457200"/>
          </a:xfrm>
          <a:prstGeom prst="rect">
            <a:avLst/>
          </a:prstGeom>
          <a:noFill/>
          <a:ln w="9525">
            <a:noFill/>
          </a:ln>
        </p:spPr>
        <p:txBody>
          <a:bodyPr>
            <a:spAutoFit/>
          </a:bodyPr>
          <a:lstStyle/>
          <a:p>
            <a:r>
              <a:rPr lang="zh-CN" altLang="en-US" sz="2400" dirty="0">
                <a:latin typeface="黑体" panose="02010609060101010101" pitchFamily="2" charset="-122"/>
                <a:ea typeface="黑体" panose="02010609060101010101" pitchFamily="2" charset="-122"/>
              </a:rPr>
              <a:t>中 断 处 理 程 序</a:t>
            </a:r>
          </a:p>
        </p:txBody>
      </p:sp>
      <p:sp>
        <p:nvSpPr>
          <p:cNvPr id="73736" name="文本框 324616"/>
          <p:cNvSpPr txBox="1"/>
          <p:nvPr/>
        </p:nvSpPr>
        <p:spPr>
          <a:xfrm>
            <a:off x="528638" y="346075"/>
            <a:ext cx="1090612" cy="822325"/>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中断</a:t>
            </a:r>
          </a:p>
          <a:p>
            <a:r>
              <a:rPr lang="zh-CN" altLang="en-US" sz="2400" dirty="0">
                <a:latin typeface="Times New Roman" panose="02020603050405020304" pitchFamily="18" charset="0"/>
                <a:ea typeface="黑体" panose="02010609060101010101" pitchFamily="2" charset="-122"/>
              </a:rPr>
              <a:t>请求</a:t>
            </a:r>
          </a:p>
        </p:txBody>
      </p:sp>
      <p:sp>
        <p:nvSpPr>
          <p:cNvPr id="73737" name="直接连接符 324617"/>
          <p:cNvSpPr/>
          <p:nvPr/>
        </p:nvSpPr>
        <p:spPr>
          <a:xfrm>
            <a:off x="1671638" y="931863"/>
            <a:ext cx="1143000" cy="0"/>
          </a:xfrm>
          <a:prstGeom prst="line">
            <a:avLst/>
          </a:prstGeom>
          <a:ln w="9525" cap="flat" cmpd="sng">
            <a:solidFill>
              <a:schemeClr val="tx1"/>
            </a:solidFill>
            <a:prstDash val="solid"/>
            <a:headEnd type="none" w="med" len="med"/>
            <a:tailEnd type="none" w="med" len="med"/>
          </a:ln>
        </p:spPr>
      </p:sp>
      <p:sp>
        <p:nvSpPr>
          <p:cNvPr id="73738" name="直接连接符 324618"/>
          <p:cNvSpPr/>
          <p:nvPr/>
        </p:nvSpPr>
        <p:spPr>
          <a:xfrm>
            <a:off x="757238" y="2532063"/>
            <a:ext cx="0" cy="2286000"/>
          </a:xfrm>
          <a:prstGeom prst="line">
            <a:avLst/>
          </a:prstGeom>
          <a:ln w="9525" cap="flat" cmpd="sng">
            <a:solidFill>
              <a:schemeClr val="tx1"/>
            </a:solidFill>
            <a:prstDash val="solid"/>
            <a:headEnd type="none" w="med" len="med"/>
            <a:tailEnd type="triangle" w="med" len="med"/>
          </a:ln>
        </p:spPr>
      </p:sp>
      <p:sp>
        <p:nvSpPr>
          <p:cNvPr id="73739" name="文本框 324619"/>
          <p:cNvSpPr txBox="1"/>
          <p:nvPr/>
        </p:nvSpPr>
        <p:spPr>
          <a:xfrm>
            <a:off x="604838" y="4741863"/>
            <a:ext cx="284162" cy="457200"/>
          </a:xfrm>
          <a:prstGeom prst="rect">
            <a:avLst/>
          </a:prstGeom>
          <a:noFill/>
          <a:ln w="9525">
            <a:noFill/>
          </a:ln>
        </p:spPr>
        <p:txBody>
          <a:bodyPr wrap="none">
            <a:spAutoFit/>
          </a:bodyPr>
          <a:lstStyle/>
          <a:p>
            <a:r>
              <a:rPr lang="en-US" altLang="zh-CN" sz="2400" dirty="0">
                <a:latin typeface="Times New Roman" panose="02020603050405020304" pitchFamily="18" charset="0"/>
              </a:rPr>
              <a:t>t</a:t>
            </a:r>
          </a:p>
        </p:txBody>
      </p:sp>
      <p:sp>
        <p:nvSpPr>
          <p:cNvPr id="73740" name="文本框 324620"/>
          <p:cNvSpPr txBox="1"/>
          <p:nvPr/>
        </p:nvSpPr>
        <p:spPr>
          <a:xfrm>
            <a:off x="31194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1</a:t>
            </a:r>
          </a:p>
        </p:txBody>
      </p:sp>
      <p:sp>
        <p:nvSpPr>
          <p:cNvPr id="73741" name="矩形 324621"/>
          <p:cNvSpPr/>
          <p:nvPr/>
        </p:nvSpPr>
        <p:spPr>
          <a:xfrm>
            <a:off x="40338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2</a:t>
            </a:r>
          </a:p>
        </p:txBody>
      </p:sp>
      <p:sp>
        <p:nvSpPr>
          <p:cNvPr id="73742" name="矩形 324622"/>
          <p:cNvSpPr/>
          <p:nvPr/>
        </p:nvSpPr>
        <p:spPr>
          <a:xfrm>
            <a:off x="48720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3</a:t>
            </a:r>
          </a:p>
        </p:txBody>
      </p:sp>
      <p:sp>
        <p:nvSpPr>
          <p:cNvPr id="73743" name="矩形 324623"/>
          <p:cNvSpPr/>
          <p:nvPr/>
        </p:nvSpPr>
        <p:spPr>
          <a:xfrm>
            <a:off x="57102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4</a:t>
            </a:r>
          </a:p>
        </p:txBody>
      </p:sp>
      <p:sp>
        <p:nvSpPr>
          <p:cNvPr id="73744" name="直接连接符 324624"/>
          <p:cNvSpPr/>
          <p:nvPr/>
        </p:nvSpPr>
        <p:spPr>
          <a:xfrm>
            <a:off x="3119438" y="1541463"/>
            <a:ext cx="304800" cy="0"/>
          </a:xfrm>
          <a:prstGeom prst="line">
            <a:avLst/>
          </a:prstGeom>
          <a:ln w="9525" cap="flat" cmpd="sng">
            <a:solidFill>
              <a:schemeClr val="tx1"/>
            </a:solidFill>
            <a:prstDash val="solid"/>
            <a:headEnd type="none" w="med" len="med"/>
            <a:tailEnd type="none" w="med" len="med"/>
          </a:ln>
        </p:spPr>
      </p:sp>
      <p:sp>
        <p:nvSpPr>
          <p:cNvPr id="73745" name="直接连接符 324625"/>
          <p:cNvSpPr/>
          <p:nvPr/>
        </p:nvSpPr>
        <p:spPr>
          <a:xfrm>
            <a:off x="4033838" y="1541463"/>
            <a:ext cx="304800" cy="0"/>
          </a:xfrm>
          <a:prstGeom prst="line">
            <a:avLst/>
          </a:prstGeom>
          <a:ln w="9525" cap="flat" cmpd="sng">
            <a:solidFill>
              <a:schemeClr val="tx1"/>
            </a:solidFill>
            <a:prstDash val="solid"/>
            <a:headEnd type="none" w="med" len="med"/>
            <a:tailEnd type="none" w="med" len="med"/>
          </a:ln>
        </p:spPr>
      </p:sp>
      <p:sp>
        <p:nvSpPr>
          <p:cNvPr id="73746" name="直接连接符 324626"/>
          <p:cNvSpPr/>
          <p:nvPr/>
        </p:nvSpPr>
        <p:spPr>
          <a:xfrm>
            <a:off x="4872038" y="1541463"/>
            <a:ext cx="304800" cy="0"/>
          </a:xfrm>
          <a:prstGeom prst="line">
            <a:avLst/>
          </a:prstGeom>
          <a:ln w="9525" cap="flat" cmpd="sng">
            <a:solidFill>
              <a:schemeClr val="tx1"/>
            </a:solidFill>
            <a:prstDash val="solid"/>
            <a:headEnd type="none" w="med" len="med"/>
            <a:tailEnd type="none" w="med" len="med"/>
          </a:ln>
        </p:spPr>
      </p:sp>
      <p:sp>
        <p:nvSpPr>
          <p:cNvPr id="73747" name="直接连接符 324627"/>
          <p:cNvSpPr/>
          <p:nvPr/>
        </p:nvSpPr>
        <p:spPr>
          <a:xfrm>
            <a:off x="5710238" y="1541463"/>
            <a:ext cx="304800" cy="0"/>
          </a:xfrm>
          <a:prstGeom prst="line">
            <a:avLst/>
          </a:prstGeom>
          <a:ln w="9525" cap="flat" cmpd="sng">
            <a:solidFill>
              <a:schemeClr val="tx1"/>
            </a:solidFill>
            <a:prstDash val="solid"/>
            <a:headEnd type="none" w="med" len="med"/>
            <a:tailEnd type="none" w="med" len="med"/>
          </a:ln>
        </p:spPr>
      </p:sp>
      <p:sp>
        <p:nvSpPr>
          <p:cNvPr id="73748" name="文本框 324628"/>
          <p:cNvSpPr txBox="1"/>
          <p:nvPr/>
        </p:nvSpPr>
        <p:spPr>
          <a:xfrm>
            <a:off x="1187450" y="5492750"/>
            <a:ext cx="4749800" cy="457200"/>
          </a:xfrm>
          <a:prstGeom prst="rect">
            <a:avLst/>
          </a:prstGeom>
          <a:noFill/>
          <a:ln w="9525">
            <a:noFill/>
          </a:ln>
        </p:spPr>
        <p:txBody>
          <a:bodyPr wrap="none">
            <a:spAutoFit/>
          </a:bodyPr>
          <a:lstStyle/>
          <a:p>
            <a:r>
              <a:rPr lang="zh-CN" altLang="en-US" sz="2400" dirty="0">
                <a:latin typeface="Times New Roman" panose="02020603050405020304" pitchFamily="18" charset="0"/>
                <a:ea typeface="黑体" panose="02010609060101010101" pitchFamily="2" charset="-122"/>
              </a:rPr>
              <a:t>中断处理次序为</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ea typeface="黑体" panose="02010609060101010101" pitchFamily="2" charset="-122"/>
              </a:rPr>
              <a:t>的例子</a:t>
            </a:r>
          </a:p>
        </p:txBody>
      </p:sp>
      <p:sp>
        <p:nvSpPr>
          <p:cNvPr id="73749" name="直接连接符 324629"/>
          <p:cNvSpPr/>
          <p:nvPr/>
        </p:nvSpPr>
        <p:spPr>
          <a:xfrm>
            <a:off x="4186238" y="2133600"/>
            <a:ext cx="0" cy="152400"/>
          </a:xfrm>
          <a:prstGeom prst="line">
            <a:avLst/>
          </a:prstGeom>
          <a:ln w="28575" cap="flat" cmpd="sng">
            <a:solidFill>
              <a:schemeClr val="tx1"/>
            </a:solidFill>
            <a:prstDash val="solid"/>
            <a:headEnd type="none" w="med" len="med"/>
            <a:tailEnd type="none" w="med" len="med"/>
          </a:ln>
        </p:spPr>
      </p:sp>
      <p:grpSp>
        <p:nvGrpSpPr>
          <p:cNvPr id="73750" name="组合 324630"/>
          <p:cNvGrpSpPr/>
          <p:nvPr/>
        </p:nvGrpSpPr>
        <p:grpSpPr>
          <a:xfrm>
            <a:off x="5024438" y="2636838"/>
            <a:ext cx="838200" cy="0"/>
            <a:chOff x="3165" y="1661"/>
            <a:chExt cx="528" cy="0"/>
          </a:xfrm>
        </p:grpSpPr>
        <p:sp>
          <p:nvSpPr>
            <p:cNvPr id="73774" name="直接连接符 324631"/>
            <p:cNvSpPr/>
            <p:nvPr/>
          </p:nvSpPr>
          <p:spPr>
            <a:xfrm>
              <a:off x="3165" y="1661"/>
              <a:ext cx="528" cy="0"/>
            </a:xfrm>
            <a:prstGeom prst="line">
              <a:avLst/>
            </a:prstGeom>
            <a:ln w="12700" cap="flat" cmpd="sng">
              <a:solidFill>
                <a:schemeClr val="tx1"/>
              </a:solidFill>
              <a:prstDash val="solid"/>
              <a:headEnd type="none" w="med" len="med"/>
              <a:tailEnd type="none" w="med" len="med"/>
            </a:ln>
          </p:spPr>
        </p:sp>
        <p:sp>
          <p:nvSpPr>
            <p:cNvPr id="73775" name="直接连接符 324632"/>
            <p:cNvSpPr/>
            <p:nvPr/>
          </p:nvSpPr>
          <p:spPr>
            <a:xfrm>
              <a:off x="3309" y="1661"/>
              <a:ext cx="192" cy="0"/>
            </a:xfrm>
            <a:prstGeom prst="line">
              <a:avLst/>
            </a:prstGeom>
            <a:ln w="9525" cap="flat" cmpd="sng">
              <a:solidFill>
                <a:schemeClr val="tx1"/>
              </a:solidFill>
              <a:prstDash val="solid"/>
              <a:headEnd type="none" w="med" len="med"/>
              <a:tailEnd type="triangle" w="med" len="med"/>
            </a:ln>
          </p:spPr>
        </p:sp>
      </p:grpSp>
      <p:sp>
        <p:nvSpPr>
          <p:cNvPr id="73751" name="直接连接符 324633"/>
          <p:cNvSpPr/>
          <p:nvPr/>
        </p:nvSpPr>
        <p:spPr>
          <a:xfrm>
            <a:off x="3203575" y="923925"/>
            <a:ext cx="2952750" cy="0"/>
          </a:xfrm>
          <a:prstGeom prst="line">
            <a:avLst/>
          </a:prstGeom>
          <a:ln w="9525" cap="flat" cmpd="sng">
            <a:solidFill>
              <a:schemeClr val="tx1"/>
            </a:solidFill>
            <a:prstDash val="solid"/>
            <a:headEnd type="none" w="med" len="med"/>
            <a:tailEnd type="none" w="med" len="med"/>
          </a:ln>
        </p:spPr>
      </p:sp>
      <p:sp>
        <p:nvSpPr>
          <p:cNvPr id="324647" name="文本框 324646"/>
          <p:cNvSpPr txBox="1"/>
          <p:nvPr/>
        </p:nvSpPr>
        <p:spPr>
          <a:xfrm>
            <a:off x="6877050" y="4365625"/>
            <a:ext cx="2087563" cy="457200"/>
          </a:xfrm>
          <a:prstGeom prst="rect">
            <a:avLst/>
          </a:prstGeom>
          <a:noFill/>
          <a:ln w="9525">
            <a:noFill/>
          </a:ln>
        </p:spPr>
        <p:txBody>
          <a:bodyPr>
            <a:spAutoFit/>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grpSp>
        <p:nvGrpSpPr>
          <p:cNvPr id="73753" name="组合 324649"/>
          <p:cNvGrpSpPr/>
          <p:nvPr/>
        </p:nvGrpSpPr>
        <p:grpSpPr>
          <a:xfrm>
            <a:off x="4186238" y="2278063"/>
            <a:ext cx="838200" cy="0"/>
            <a:chOff x="2637" y="1435"/>
            <a:chExt cx="528" cy="0"/>
          </a:xfrm>
        </p:grpSpPr>
        <p:sp>
          <p:nvSpPr>
            <p:cNvPr id="73772" name="直接连接符 324650"/>
            <p:cNvSpPr/>
            <p:nvPr/>
          </p:nvSpPr>
          <p:spPr>
            <a:xfrm>
              <a:off x="2637" y="1435"/>
              <a:ext cx="528" cy="0"/>
            </a:xfrm>
            <a:prstGeom prst="line">
              <a:avLst/>
            </a:prstGeom>
            <a:ln w="9525" cap="flat" cmpd="sng">
              <a:solidFill>
                <a:schemeClr val="tx1"/>
              </a:solidFill>
              <a:prstDash val="solid"/>
              <a:headEnd type="none" w="med" len="med"/>
              <a:tailEnd type="none" w="med" len="med"/>
            </a:ln>
          </p:spPr>
        </p:sp>
        <p:sp>
          <p:nvSpPr>
            <p:cNvPr id="73773" name="直接连接符 324651"/>
            <p:cNvSpPr/>
            <p:nvPr/>
          </p:nvSpPr>
          <p:spPr>
            <a:xfrm>
              <a:off x="2781" y="1435"/>
              <a:ext cx="240" cy="0"/>
            </a:xfrm>
            <a:prstGeom prst="line">
              <a:avLst/>
            </a:prstGeom>
            <a:ln w="9525" cap="flat" cmpd="sng">
              <a:solidFill>
                <a:schemeClr val="tx1"/>
              </a:solidFill>
              <a:prstDash val="solid"/>
              <a:headEnd type="none" w="med" len="med"/>
              <a:tailEnd type="triangle" w="med" len="med"/>
            </a:ln>
          </p:spPr>
        </p:sp>
      </p:grpSp>
      <p:grpSp>
        <p:nvGrpSpPr>
          <p:cNvPr id="73754" name="组合 324652"/>
          <p:cNvGrpSpPr/>
          <p:nvPr/>
        </p:nvGrpSpPr>
        <p:grpSpPr>
          <a:xfrm>
            <a:off x="5024438" y="3084513"/>
            <a:ext cx="838200" cy="0"/>
            <a:chOff x="3165" y="1943"/>
            <a:chExt cx="528" cy="0"/>
          </a:xfrm>
        </p:grpSpPr>
        <p:sp>
          <p:nvSpPr>
            <p:cNvPr id="73770" name="直接连接符 324653"/>
            <p:cNvSpPr/>
            <p:nvPr/>
          </p:nvSpPr>
          <p:spPr>
            <a:xfrm flipH="1">
              <a:off x="3261" y="1943"/>
              <a:ext cx="288" cy="0"/>
            </a:xfrm>
            <a:prstGeom prst="line">
              <a:avLst/>
            </a:prstGeom>
            <a:ln w="9525" cap="flat" cmpd="sng">
              <a:solidFill>
                <a:schemeClr val="tx1"/>
              </a:solidFill>
              <a:prstDash val="solid"/>
              <a:headEnd type="none" w="med" len="med"/>
              <a:tailEnd type="triangle" w="med" len="med"/>
            </a:ln>
          </p:spPr>
        </p:sp>
        <p:sp>
          <p:nvSpPr>
            <p:cNvPr id="73771" name="直接连接符 324654"/>
            <p:cNvSpPr/>
            <p:nvPr/>
          </p:nvSpPr>
          <p:spPr>
            <a:xfrm flipH="1">
              <a:off x="3165" y="1943"/>
              <a:ext cx="528" cy="0"/>
            </a:xfrm>
            <a:prstGeom prst="line">
              <a:avLst/>
            </a:prstGeom>
            <a:ln w="9525" cap="flat" cmpd="sng">
              <a:solidFill>
                <a:schemeClr val="tx1"/>
              </a:solidFill>
              <a:prstDash val="solid"/>
              <a:headEnd type="none" w="med" len="med"/>
              <a:tailEnd type="none" w="med" len="med"/>
            </a:ln>
          </p:spPr>
        </p:sp>
      </p:grpSp>
      <p:grpSp>
        <p:nvGrpSpPr>
          <p:cNvPr id="73755" name="组合 324655"/>
          <p:cNvGrpSpPr/>
          <p:nvPr/>
        </p:nvGrpSpPr>
        <p:grpSpPr>
          <a:xfrm>
            <a:off x="2128838" y="2143125"/>
            <a:ext cx="2070100" cy="1588"/>
            <a:chOff x="1341" y="1350"/>
            <a:chExt cx="1304" cy="1"/>
          </a:xfrm>
        </p:grpSpPr>
        <p:sp>
          <p:nvSpPr>
            <p:cNvPr id="73768" name="直接连接符 324656"/>
            <p:cNvSpPr/>
            <p:nvPr/>
          </p:nvSpPr>
          <p:spPr>
            <a:xfrm>
              <a:off x="1341" y="1350"/>
              <a:ext cx="576" cy="0"/>
            </a:xfrm>
            <a:prstGeom prst="line">
              <a:avLst/>
            </a:prstGeom>
            <a:ln w="12700" cap="flat" cmpd="sng">
              <a:solidFill>
                <a:schemeClr val="tx1"/>
              </a:solidFill>
              <a:prstDash val="solid"/>
              <a:headEnd type="none" w="med" len="med"/>
              <a:tailEnd type="triangle" w="med" len="med"/>
            </a:ln>
          </p:spPr>
        </p:sp>
        <p:sp>
          <p:nvSpPr>
            <p:cNvPr id="73769" name="直接连接符 324657"/>
            <p:cNvSpPr/>
            <p:nvPr/>
          </p:nvSpPr>
          <p:spPr>
            <a:xfrm>
              <a:off x="1511" y="1351"/>
              <a:ext cx="1134" cy="0"/>
            </a:xfrm>
            <a:prstGeom prst="line">
              <a:avLst/>
            </a:prstGeom>
            <a:ln w="12700" cap="flat" cmpd="sng">
              <a:solidFill>
                <a:schemeClr val="tx1"/>
              </a:solidFill>
              <a:prstDash val="solid"/>
              <a:headEnd type="none" w="med" len="med"/>
              <a:tailEnd type="none" w="med" len="med"/>
            </a:ln>
          </p:spPr>
        </p:sp>
      </p:grpSp>
      <p:sp>
        <p:nvSpPr>
          <p:cNvPr id="73756" name="直接连接符 324658"/>
          <p:cNvSpPr/>
          <p:nvPr/>
        </p:nvSpPr>
        <p:spPr>
          <a:xfrm>
            <a:off x="5024438" y="3084513"/>
            <a:ext cx="0" cy="304800"/>
          </a:xfrm>
          <a:prstGeom prst="line">
            <a:avLst/>
          </a:prstGeom>
          <a:ln w="28575" cap="flat" cmpd="sng">
            <a:solidFill>
              <a:schemeClr val="tx1"/>
            </a:solidFill>
            <a:prstDash val="solid"/>
            <a:headEnd type="none" w="med" len="med"/>
            <a:tailEnd type="none" w="med" len="med"/>
          </a:ln>
        </p:spPr>
      </p:sp>
      <p:sp>
        <p:nvSpPr>
          <p:cNvPr id="324660" name="文本框 324659"/>
          <p:cNvSpPr txBox="1"/>
          <p:nvPr/>
        </p:nvSpPr>
        <p:spPr>
          <a:xfrm>
            <a:off x="4237038" y="3357563"/>
            <a:ext cx="1990725" cy="457200"/>
          </a:xfrm>
          <a:prstGeom prst="rect">
            <a:avLst/>
          </a:prstGeom>
          <a:noFill/>
          <a:ln w="9525">
            <a:noFill/>
          </a:ln>
        </p:spPr>
        <p:txBody>
          <a:bodyPr>
            <a:spAutoFit/>
          </a:bodyPr>
          <a:lstStyle/>
          <a:p>
            <a:r>
              <a:rPr lang="en-US" altLang="zh-CN" sz="2400" dirty="0">
                <a:solidFill>
                  <a:srgbClr val="FF0000"/>
                </a:solidFill>
                <a:latin typeface="Times New Roman" panose="02020603050405020304" pitchFamily="18" charset="0"/>
                <a:ea typeface="黑体" panose="02010609060101010101" pitchFamily="2" charset="-122"/>
              </a:rPr>
              <a:t>2</a:t>
            </a:r>
            <a:r>
              <a:rPr lang="zh-CN" altLang="en-US" sz="2400" dirty="0">
                <a:solidFill>
                  <a:srgbClr val="FF0000"/>
                </a:solidFill>
                <a:latin typeface="Times New Roman" panose="02020603050405020304" pitchFamily="18" charset="0"/>
                <a:ea typeface="黑体" panose="02010609060101010101" pitchFamily="2" charset="-122"/>
              </a:rPr>
              <a:t>级：</a:t>
            </a:r>
            <a:r>
              <a:rPr lang="en-US" altLang="zh-CN" sz="2400" dirty="0">
                <a:solidFill>
                  <a:srgbClr val="FF0000"/>
                </a:solidFill>
                <a:latin typeface="Times New Roman" panose="02020603050405020304" pitchFamily="18" charset="0"/>
                <a:ea typeface="黑体" panose="02010609060101010101" pitchFamily="2" charset="-122"/>
              </a:rPr>
              <a:t>1011</a:t>
            </a:r>
          </a:p>
        </p:txBody>
      </p:sp>
      <p:grpSp>
        <p:nvGrpSpPr>
          <p:cNvPr id="73758" name="组合 324660"/>
          <p:cNvGrpSpPr/>
          <p:nvPr/>
        </p:nvGrpSpPr>
        <p:grpSpPr>
          <a:xfrm>
            <a:off x="4186238" y="3389313"/>
            <a:ext cx="838200" cy="0"/>
            <a:chOff x="2637" y="2135"/>
            <a:chExt cx="528" cy="0"/>
          </a:xfrm>
        </p:grpSpPr>
        <p:sp>
          <p:nvSpPr>
            <p:cNvPr id="73766" name="直接连接符 324661"/>
            <p:cNvSpPr/>
            <p:nvPr/>
          </p:nvSpPr>
          <p:spPr>
            <a:xfrm flipH="1">
              <a:off x="2685" y="2135"/>
              <a:ext cx="288" cy="0"/>
            </a:xfrm>
            <a:prstGeom prst="line">
              <a:avLst/>
            </a:prstGeom>
            <a:ln w="9525" cap="flat" cmpd="sng">
              <a:solidFill>
                <a:schemeClr val="tx1"/>
              </a:solidFill>
              <a:prstDash val="solid"/>
              <a:headEnd type="none" w="med" len="med"/>
              <a:tailEnd type="triangle" w="med" len="med"/>
            </a:ln>
          </p:spPr>
        </p:sp>
        <p:sp>
          <p:nvSpPr>
            <p:cNvPr id="73767" name="直接连接符 324662"/>
            <p:cNvSpPr/>
            <p:nvPr/>
          </p:nvSpPr>
          <p:spPr>
            <a:xfrm flipH="1">
              <a:off x="2637" y="2135"/>
              <a:ext cx="528" cy="0"/>
            </a:xfrm>
            <a:prstGeom prst="line">
              <a:avLst/>
            </a:prstGeom>
            <a:ln w="9525" cap="flat" cmpd="sng">
              <a:solidFill>
                <a:schemeClr val="tx1"/>
              </a:solidFill>
              <a:prstDash val="solid"/>
              <a:headEnd type="none" w="med" len="med"/>
              <a:tailEnd type="none" w="med" len="med"/>
            </a:ln>
          </p:spPr>
        </p:sp>
      </p:grpSp>
      <p:sp>
        <p:nvSpPr>
          <p:cNvPr id="73759" name="直接连接符 324663"/>
          <p:cNvSpPr/>
          <p:nvPr/>
        </p:nvSpPr>
        <p:spPr>
          <a:xfrm>
            <a:off x="4186238" y="3389313"/>
            <a:ext cx="0" cy="304800"/>
          </a:xfrm>
          <a:prstGeom prst="line">
            <a:avLst/>
          </a:prstGeom>
          <a:ln w="28575" cap="flat" cmpd="sng">
            <a:solidFill>
              <a:schemeClr val="tx1"/>
            </a:solidFill>
            <a:prstDash val="solid"/>
            <a:headEnd type="none" w="med" len="med"/>
            <a:tailEnd type="none" w="med" len="med"/>
          </a:ln>
        </p:spPr>
      </p:sp>
      <p:grpSp>
        <p:nvGrpSpPr>
          <p:cNvPr id="9" name="组合 324664"/>
          <p:cNvGrpSpPr/>
          <p:nvPr/>
        </p:nvGrpSpPr>
        <p:grpSpPr>
          <a:xfrm>
            <a:off x="2128838" y="3694113"/>
            <a:ext cx="2057400" cy="0"/>
            <a:chOff x="1341" y="2327"/>
            <a:chExt cx="1296" cy="0"/>
          </a:xfrm>
        </p:grpSpPr>
        <p:sp>
          <p:nvSpPr>
            <p:cNvPr id="73764" name="直接连接符 324665"/>
            <p:cNvSpPr/>
            <p:nvPr/>
          </p:nvSpPr>
          <p:spPr>
            <a:xfrm flipH="1">
              <a:off x="1341" y="2327"/>
              <a:ext cx="1296" cy="0"/>
            </a:xfrm>
            <a:prstGeom prst="line">
              <a:avLst/>
            </a:prstGeom>
            <a:ln w="12700" cap="flat" cmpd="sng">
              <a:solidFill>
                <a:schemeClr val="tx1"/>
              </a:solidFill>
              <a:prstDash val="solid"/>
              <a:headEnd type="none" w="med" len="med"/>
              <a:tailEnd type="none" w="med" len="med"/>
            </a:ln>
          </p:spPr>
        </p:sp>
        <p:sp>
          <p:nvSpPr>
            <p:cNvPr id="73765" name="直接连接符 324666"/>
            <p:cNvSpPr/>
            <p:nvPr/>
          </p:nvSpPr>
          <p:spPr>
            <a:xfrm flipH="1">
              <a:off x="1773" y="2327"/>
              <a:ext cx="384" cy="0"/>
            </a:xfrm>
            <a:prstGeom prst="line">
              <a:avLst/>
            </a:prstGeom>
            <a:ln w="12700" cap="flat" cmpd="sng">
              <a:solidFill>
                <a:schemeClr val="tx1"/>
              </a:solidFill>
              <a:prstDash val="solid"/>
              <a:headEnd type="none" w="med" len="med"/>
              <a:tailEnd type="triangle" w="med" len="med"/>
            </a:ln>
          </p:spPr>
        </p:sp>
      </p:grpSp>
      <p:sp>
        <p:nvSpPr>
          <p:cNvPr id="324668" name="直接连接符 324667"/>
          <p:cNvSpPr/>
          <p:nvPr/>
        </p:nvSpPr>
        <p:spPr>
          <a:xfrm>
            <a:off x="2128838" y="3694113"/>
            <a:ext cx="0" cy="381000"/>
          </a:xfrm>
          <a:prstGeom prst="line">
            <a:avLst/>
          </a:prstGeom>
          <a:ln w="9525" cap="flat" cmpd="sng">
            <a:solidFill>
              <a:schemeClr val="tx1"/>
            </a:solidFill>
            <a:prstDash val="solid"/>
            <a:headEnd type="none" w="med" len="med"/>
            <a:tailEnd type="none" w="med" len="med"/>
          </a:ln>
        </p:spPr>
      </p:sp>
      <p:sp>
        <p:nvSpPr>
          <p:cNvPr id="324669" name="文本框 324668"/>
          <p:cNvSpPr txBox="1"/>
          <p:nvPr/>
        </p:nvSpPr>
        <p:spPr>
          <a:xfrm>
            <a:off x="2051050" y="3644900"/>
            <a:ext cx="2305050" cy="457200"/>
          </a:xfrm>
          <a:prstGeom prst="rect">
            <a:avLst/>
          </a:prstGeom>
          <a:noFill/>
          <a:ln w="9525">
            <a:noFill/>
          </a:ln>
        </p:spPr>
        <p:txBody>
          <a:bodyPr>
            <a:spAutoFit/>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sp>
        <p:nvSpPr>
          <p:cNvPr id="73763" name="文本框 324688"/>
          <p:cNvSpPr txBox="1"/>
          <p:nvPr/>
        </p:nvSpPr>
        <p:spPr>
          <a:xfrm>
            <a:off x="7378700" y="5013325"/>
            <a:ext cx="966788" cy="457200"/>
          </a:xfrm>
          <a:prstGeom prst="rect">
            <a:avLst/>
          </a:prstGeom>
          <a:noFill/>
          <a:ln w="9525">
            <a:noFill/>
          </a:ln>
        </p:spPr>
        <p:txBody>
          <a:bodyPr>
            <a:spAutoFit/>
          </a:bodyPr>
          <a:lstStyle/>
          <a:p>
            <a:r>
              <a:rPr lang="zh-CN" altLang="en-US" sz="2400" dirty="0">
                <a:latin typeface="Arial" panose="020B0604020202020204" pitchFamily="34" charset="0"/>
                <a:ea typeface="黑体" panose="02010609060101010101" pitchFamily="2" charset="-122"/>
              </a:rPr>
              <a:t>堆栈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afterEffect">
                                  <p:stCondLst>
                                    <p:cond delay="0"/>
                                  </p:stCondLst>
                                  <p:childTnLst>
                                    <p:anim calcmode="lin" valueType="num">
                                      <p:cBhvr additive="base">
                                        <p:cTn id="6" dur="500"/>
                                        <p:tgtEl>
                                          <p:spTgt spid="324660"/>
                                        </p:tgtEl>
                                        <p:attrNameLst>
                                          <p:attrName>ppt_x</p:attrName>
                                        </p:attrNameLst>
                                      </p:cBhvr>
                                      <p:tavLst>
                                        <p:tav tm="0">
                                          <p:val>
                                            <p:strVal val="ppt_x"/>
                                          </p:val>
                                        </p:tav>
                                        <p:tav tm="100000">
                                          <p:val>
                                            <p:strVal val="ppt_x"/>
                                          </p:val>
                                        </p:tav>
                                      </p:tavLst>
                                    </p:anim>
                                    <p:anim calcmode="lin" valueType="num">
                                      <p:cBhvr additive="base">
                                        <p:cTn id="7" dur="500"/>
                                        <p:tgtEl>
                                          <p:spTgt spid="324660"/>
                                        </p:tgtEl>
                                        <p:attrNameLst>
                                          <p:attrName>ppt_y</p:attrName>
                                        </p:attrNameLst>
                                      </p:cBhvr>
                                      <p:tavLst>
                                        <p:tav tm="0">
                                          <p:val>
                                            <p:strVal val="ppt_y"/>
                                          </p:val>
                                        </p:tav>
                                        <p:tav tm="100000">
                                          <p:val>
                                            <p:strVal val="1+ppt_h/2"/>
                                          </p:val>
                                        </p:tav>
                                      </p:tavLst>
                                    </p:anim>
                                    <p:set>
                                      <p:cBhvr>
                                        <p:cTn id="8" dur="1" fill="hold">
                                          <p:stCondLst>
                                            <p:cond delay="499"/>
                                          </p:stCondLst>
                                        </p:cTn>
                                        <p:tgtEl>
                                          <p:spTgt spid="324660"/>
                                        </p:tgtEl>
                                        <p:attrNameLst>
                                          <p:attrName>style.visibility</p:attrName>
                                        </p:attrNameLst>
                                      </p:cBhvr>
                                      <p:to>
                                        <p:strVal val="hidden"/>
                                      </p:to>
                                    </p:set>
                                  </p:childTnLst>
                                </p:cTn>
                              </p:par>
                            </p:childTnLst>
                          </p:cTn>
                        </p:par>
                        <p:par>
                          <p:cTn id="9" fill="hold">
                            <p:stCondLst>
                              <p:cond delay="500"/>
                            </p:stCondLst>
                            <p:childTnLst>
                              <p:par>
                                <p:cTn id="10" presetID="9" presetClass="exit" presetSubtype="0" fill="hold" grpId="0" nodeType="afterEffect">
                                  <p:stCondLst>
                                    <p:cond delay="0"/>
                                  </p:stCondLst>
                                  <p:childTnLst>
                                    <p:animEffect transition="out" filter="dissolve">
                                      <p:cBhvr>
                                        <p:cTn id="11" dur="500"/>
                                        <p:tgtEl>
                                          <p:spTgt spid="324647"/>
                                        </p:tgtEl>
                                      </p:cBhvr>
                                    </p:animEffect>
                                    <p:set>
                                      <p:cBhvr>
                                        <p:cTn id="12" dur="1" fill="hold">
                                          <p:stCondLst>
                                            <p:cond delay="499"/>
                                          </p:stCondLst>
                                        </p:cTn>
                                        <p:tgtEl>
                                          <p:spTgt spid="324647"/>
                                        </p:tgtEl>
                                        <p:attrNameLst>
                                          <p:attrName>style.visibility</p:attrName>
                                        </p:attrNameLst>
                                      </p:cBhvr>
                                      <p:to>
                                        <p:strVal val="hidden"/>
                                      </p:to>
                                    </p:set>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324669"/>
                                        </p:tgtEl>
                                        <p:attrNameLst>
                                          <p:attrName>style.visibility</p:attrName>
                                        </p:attrNameLst>
                                      </p:cBhvr>
                                      <p:to>
                                        <p:strVal val="visible"/>
                                      </p:to>
                                    </p:set>
                                    <p:animEffect transition="in" filter="slide(fromBottom)">
                                      <p:cBhvr>
                                        <p:cTn id="20" dur="500"/>
                                        <p:tgtEl>
                                          <p:spTgt spid="32466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24668"/>
                                        </p:tgtEl>
                                        <p:attrNameLst>
                                          <p:attrName>style.visibility</p:attrName>
                                        </p:attrNameLst>
                                      </p:cBhvr>
                                      <p:to>
                                        <p:strVal val="visible"/>
                                      </p:to>
                                    </p:set>
                                    <p:animEffect transition="in" filter="wipe(up)">
                                      <p:cBhvr>
                                        <p:cTn id="25" dur="500"/>
                                        <p:tgtEl>
                                          <p:spTgt spid="324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47" grpId="0"/>
      <p:bldP spid="324660" grpId="0"/>
      <p:bldP spid="32466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组合 317523"/>
          <p:cNvGrpSpPr/>
          <p:nvPr/>
        </p:nvGrpSpPr>
        <p:grpSpPr>
          <a:xfrm>
            <a:off x="6948488" y="1484313"/>
            <a:ext cx="1584325" cy="3384550"/>
            <a:chOff x="4377" y="1706"/>
            <a:chExt cx="998" cy="2132"/>
          </a:xfrm>
        </p:grpSpPr>
        <p:sp>
          <p:nvSpPr>
            <p:cNvPr id="74811" name="矩形 317524"/>
            <p:cNvSpPr/>
            <p:nvPr/>
          </p:nvSpPr>
          <p:spPr>
            <a:xfrm>
              <a:off x="4377" y="1933"/>
              <a:ext cx="998" cy="1905"/>
            </a:xfrm>
            <a:prstGeom prst="rec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74812" name="直接连接符 317525"/>
            <p:cNvSpPr/>
            <p:nvPr/>
          </p:nvSpPr>
          <p:spPr>
            <a:xfrm>
              <a:off x="4377" y="3521"/>
              <a:ext cx="998" cy="0"/>
            </a:xfrm>
            <a:prstGeom prst="line">
              <a:avLst/>
            </a:prstGeom>
            <a:ln w="9525" cap="flat" cmpd="sng">
              <a:solidFill>
                <a:schemeClr val="tx1"/>
              </a:solidFill>
              <a:prstDash val="solid"/>
              <a:headEnd type="none" w="med" len="med"/>
              <a:tailEnd type="none" w="med" len="med"/>
            </a:ln>
          </p:spPr>
        </p:sp>
        <p:sp>
          <p:nvSpPr>
            <p:cNvPr id="74813" name="直接连接符 317526"/>
            <p:cNvSpPr/>
            <p:nvPr/>
          </p:nvSpPr>
          <p:spPr>
            <a:xfrm>
              <a:off x="4377" y="3203"/>
              <a:ext cx="998" cy="0"/>
            </a:xfrm>
            <a:prstGeom prst="line">
              <a:avLst/>
            </a:prstGeom>
            <a:ln w="9525" cap="flat" cmpd="sng">
              <a:solidFill>
                <a:schemeClr val="tx1"/>
              </a:solidFill>
              <a:prstDash val="solid"/>
              <a:headEnd type="none" w="med" len="med"/>
              <a:tailEnd type="none" w="med" len="med"/>
            </a:ln>
          </p:spPr>
        </p:sp>
        <p:sp>
          <p:nvSpPr>
            <p:cNvPr id="74814" name="直接连接符 317527"/>
            <p:cNvSpPr/>
            <p:nvPr/>
          </p:nvSpPr>
          <p:spPr>
            <a:xfrm>
              <a:off x="4377" y="2886"/>
              <a:ext cx="998" cy="0"/>
            </a:xfrm>
            <a:prstGeom prst="line">
              <a:avLst/>
            </a:prstGeom>
            <a:ln w="9525" cap="flat" cmpd="sng">
              <a:solidFill>
                <a:schemeClr val="tx1"/>
              </a:solidFill>
              <a:prstDash val="solid"/>
              <a:headEnd type="none" w="med" len="med"/>
              <a:tailEnd type="none" w="med" len="med"/>
            </a:ln>
          </p:spPr>
        </p:sp>
        <p:sp>
          <p:nvSpPr>
            <p:cNvPr id="74815" name="直接连接符 317528"/>
            <p:cNvSpPr/>
            <p:nvPr/>
          </p:nvSpPr>
          <p:spPr>
            <a:xfrm>
              <a:off x="4377" y="2568"/>
              <a:ext cx="998" cy="0"/>
            </a:xfrm>
            <a:prstGeom prst="line">
              <a:avLst/>
            </a:prstGeom>
            <a:ln w="9525" cap="flat" cmpd="sng">
              <a:solidFill>
                <a:schemeClr val="tx1"/>
              </a:solidFill>
              <a:prstDash val="solid"/>
              <a:headEnd type="none" w="med" len="med"/>
              <a:tailEnd type="none" w="med" len="med"/>
            </a:ln>
          </p:spPr>
        </p:sp>
        <p:sp>
          <p:nvSpPr>
            <p:cNvPr id="74816" name="流程图: 文档 317529"/>
            <p:cNvSpPr/>
            <p:nvPr/>
          </p:nvSpPr>
          <p:spPr>
            <a:xfrm rot="10800000">
              <a:off x="4377" y="1706"/>
              <a:ext cx="997" cy="544"/>
            </a:xfrm>
            <a:prstGeom prst="flowChartDocumen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grpSp>
      <p:sp>
        <p:nvSpPr>
          <p:cNvPr id="74755" name="直接连接符 317441"/>
          <p:cNvSpPr/>
          <p:nvPr/>
        </p:nvSpPr>
        <p:spPr>
          <a:xfrm>
            <a:off x="5018088" y="2270125"/>
            <a:ext cx="0" cy="381000"/>
          </a:xfrm>
          <a:prstGeom prst="line">
            <a:avLst/>
          </a:prstGeom>
          <a:ln w="28575" cap="flat" cmpd="sng">
            <a:solidFill>
              <a:schemeClr val="tx1"/>
            </a:solidFill>
            <a:prstDash val="solid"/>
            <a:headEnd type="none" w="med" len="med"/>
            <a:tailEnd type="none" w="med" len="med"/>
          </a:ln>
        </p:spPr>
      </p:sp>
      <p:sp>
        <p:nvSpPr>
          <p:cNvPr id="74756" name="直接连接符 317442"/>
          <p:cNvSpPr/>
          <p:nvPr/>
        </p:nvSpPr>
        <p:spPr>
          <a:xfrm>
            <a:off x="5862638" y="2636838"/>
            <a:ext cx="0" cy="457200"/>
          </a:xfrm>
          <a:prstGeom prst="line">
            <a:avLst/>
          </a:prstGeom>
          <a:ln w="28575" cap="flat" cmpd="sng">
            <a:solidFill>
              <a:schemeClr val="tx1"/>
            </a:solidFill>
            <a:prstDash val="solid"/>
            <a:headEnd type="none" w="med" len="med"/>
            <a:tailEnd type="none" w="med" len="med"/>
          </a:ln>
        </p:spPr>
      </p:sp>
      <p:grpSp>
        <p:nvGrpSpPr>
          <p:cNvPr id="74757" name="组合 317443"/>
          <p:cNvGrpSpPr/>
          <p:nvPr/>
        </p:nvGrpSpPr>
        <p:grpSpPr>
          <a:xfrm>
            <a:off x="2128838" y="1617663"/>
            <a:ext cx="0" cy="533400"/>
            <a:chOff x="1341" y="1019"/>
            <a:chExt cx="0" cy="336"/>
          </a:xfrm>
        </p:grpSpPr>
        <p:sp>
          <p:nvSpPr>
            <p:cNvPr id="74809" name="直接连接符 317444"/>
            <p:cNvSpPr/>
            <p:nvPr/>
          </p:nvSpPr>
          <p:spPr>
            <a:xfrm>
              <a:off x="1341" y="1019"/>
              <a:ext cx="0" cy="336"/>
            </a:xfrm>
            <a:prstGeom prst="line">
              <a:avLst/>
            </a:prstGeom>
            <a:ln w="28575" cap="flat" cmpd="sng">
              <a:solidFill>
                <a:schemeClr val="tx1"/>
              </a:solidFill>
              <a:prstDash val="solid"/>
              <a:headEnd type="none" w="med" len="med"/>
              <a:tailEnd type="none" w="med" len="med"/>
            </a:ln>
          </p:spPr>
        </p:sp>
        <p:sp>
          <p:nvSpPr>
            <p:cNvPr id="74810" name="直接连接符 317445"/>
            <p:cNvSpPr/>
            <p:nvPr/>
          </p:nvSpPr>
          <p:spPr>
            <a:xfrm>
              <a:off x="1341" y="1067"/>
              <a:ext cx="0" cy="192"/>
            </a:xfrm>
            <a:prstGeom prst="line">
              <a:avLst/>
            </a:prstGeom>
            <a:ln w="9525" cap="flat" cmpd="sng">
              <a:solidFill>
                <a:schemeClr val="tx1"/>
              </a:solidFill>
              <a:prstDash val="solid"/>
              <a:headEnd type="none" w="med" len="med"/>
              <a:tailEnd type="triangle" w="med" len="med"/>
            </a:ln>
          </p:spPr>
        </p:sp>
      </p:grpSp>
      <p:sp>
        <p:nvSpPr>
          <p:cNvPr id="74758" name="文本框 317446"/>
          <p:cNvSpPr txBox="1"/>
          <p:nvPr/>
        </p:nvSpPr>
        <p:spPr>
          <a:xfrm>
            <a:off x="1547813" y="498475"/>
            <a:ext cx="1752600" cy="457200"/>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用户程序</a:t>
            </a:r>
          </a:p>
        </p:txBody>
      </p:sp>
      <p:sp>
        <p:nvSpPr>
          <p:cNvPr id="74759" name="矩形 317447"/>
          <p:cNvSpPr/>
          <p:nvPr/>
        </p:nvSpPr>
        <p:spPr>
          <a:xfrm>
            <a:off x="3203575" y="481013"/>
            <a:ext cx="3236913" cy="457200"/>
          </a:xfrm>
          <a:prstGeom prst="rect">
            <a:avLst/>
          </a:prstGeom>
          <a:noFill/>
          <a:ln w="9525">
            <a:noFill/>
          </a:ln>
        </p:spPr>
        <p:txBody>
          <a:bodyPr>
            <a:spAutoFit/>
          </a:bodyPr>
          <a:lstStyle/>
          <a:p>
            <a:r>
              <a:rPr lang="zh-CN" altLang="en-US" sz="2400" dirty="0">
                <a:latin typeface="黑体" panose="02010609060101010101" pitchFamily="2" charset="-122"/>
                <a:ea typeface="黑体" panose="02010609060101010101" pitchFamily="2" charset="-122"/>
              </a:rPr>
              <a:t>中 断 处 理 程 序</a:t>
            </a:r>
          </a:p>
        </p:txBody>
      </p:sp>
      <p:sp>
        <p:nvSpPr>
          <p:cNvPr id="74760" name="文本框 317448"/>
          <p:cNvSpPr txBox="1"/>
          <p:nvPr/>
        </p:nvSpPr>
        <p:spPr>
          <a:xfrm>
            <a:off x="528638" y="346075"/>
            <a:ext cx="1090612" cy="822325"/>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中断</a:t>
            </a:r>
          </a:p>
          <a:p>
            <a:r>
              <a:rPr lang="zh-CN" altLang="en-US" sz="2400" dirty="0">
                <a:latin typeface="Times New Roman" panose="02020603050405020304" pitchFamily="18" charset="0"/>
                <a:ea typeface="黑体" panose="02010609060101010101" pitchFamily="2" charset="-122"/>
              </a:rPr>
              <a:t>请求</a:t>
            </a:r>
          </a:p>
        </p:txBody>
      </p:sp>
      <p:sp>
        <p:nvSpPr>
          <p:cNvPr id="74761" name="直接连接符 317449"/>
          <p:cNvSpPr/>
          <p:nvPr/>
        </p:nvSpPr>
        <p:spPr>
          <a:xfrm>
            <a:off x="1671638" y="931863"/>
            <a:ext cx="1143000" cy="0"/>
          </a:xfrm>
          <a:prstGeom prst="line">
            <a:avLst/>
          </a:prstGeom>
          <a:ln w="9525" cap="flat" cmpd="sng">
            <a:solidFill>
              <a:schemeClr val="tx1"/>
            </a:solidFill>
            <a:prstDash val="solid"/>
            <a:headEnd type="none" w="med" len="med"/>
            <a:tailEnd type="none" w="med" len="med"/>
          </a:ln>
        </p:spPr>
      </p:sp>
      <p:sp>
        <p:nvSpPr>
          <p:cNvPr id="74762" name="直接连接符 317450"/>
          <p:cNvSpPr/>
          <p:nvPr/>
        </p:nvSpPr>
        <p:spPr>
          <a:xfrm>
            <a:off x="757238" y="2532063"/>
            <a:ext cx="0" cy="2286000"/>
          </a:xfrm>
          <a:prstGeom prst="line">
            <a:avLst/>
          </a:prstGeom>
          <a:ln w="9525" cap="flat" cmpd="sng">
            <a:solidFill>
              <a:schemeClr val="tx1"/>
            </a:solidFill>
            <a:prstDash val="solid"/>
            <a:headEnd type="none" w="med" len="med"/>
            <a:tailEnd type="triangle" w="med" len="med"/>
          </a:ln>
        </p:spPr>
      </p:sp>
      <p:sp>
        <p:nvSpPr>
          <p:cNvPr id="74763" name="文本框 317451"/>
          <p:cNvSpPr txBox="1"/>
          <p:nvPr/>
        </p:nvSpPr>
        <p:spPr>
          <a:xfrm>
            <a:off x="604838" y="4741863"/>
            <a:ext cx="284162" cy="457200"/>
          </a:xfrm>
          <a:prstGeom prst="rect">
            <a:avLst/>
          </a:prstGeom>
          <a:noFill/>
          <a:ln w="9525">
            <a:noFill/>
          </a:ln>
        </p:spPr>
        <p:txBody>
          <a:bodyPr wrap="none">
            <a:spAutoFit/>
          </a:bodyPr>
          <a:lstStyle/>
          <a:p>
            <a:r>
              <a:rPr lang="en-US" altLang="zh-CN" sz="2400" dirty="0">
                <a:latin typeface="Times New Roman" panose="02020603050405020304" pitchFamily="18" charset="0"/>
              </a:rPr>
              <a:t>t</a:t>
            </a:r>
          </a:p>
        </p:txBody>
      </p:sp>
      <p:sp>
        <p:nvSpPr>
          <p:cNvPr id="74764" name="文本框 317452"/>
          <p:cNvSpPr txBox="1"/>
          <p:nvPr/>
        </p:nvSpPr>
        <p:spPr>
          <a:xfrm>
            <a:off x="31194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1</a:t>
            </a:r>
          </a:p>
        </p:txBody>
      </p:sp>
      <p:sp>
        <p:nvSpPr>
          <p:cNvPr id="74765" name="矩形 317453"/>
          <p:cNvSpPr/>
          <p:nvPr/>
        </p:nvSpPr>
        <p:spPr>
          <a:xfrm>
            <a:off x="40338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2</a:t>
            </a:r>
          </a:p>
        </p:txBody>
      </p:sp>
      <p:sp>
        <p:nvSpPr>
          <p:cNvPr id="74766" name="矩形 317454"/>
          <p:cNvSpPr/>
          <p:nvPr/>
        </p:nvSpPr>
        <p:spPr>
          <a:xfrm>
            <a:off x="48720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3</a:t>
            </a:r>
          </a:p>
        </p:txBody>
      </p:sp>
      <p:sp>
        <p:nvSpPr>
          <p:cNvPr id="74767" name="矩形 317455"/>
          <p:cNvSpPr/>
          <p:nvPr/>
        </p:nvSpPr>
        <p:spPr>
          <a:xfrm>
            <a:off x="57102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4</a:t>
            </a:r>
          </a:p>
        </p:txBody>
      </p:sp>
      <p:sp>
        <p:nvSpPr>
          <p:cNvPr id="74768" name="直接连接符 317456"/>
          <p:cNvSpPr/>
          <p:nvPr/>
        </p:nvSpPr>
        <p:spPr>
          <a:xfrm>
            <a:off x="3119438" y="1541463"/>
            <a:ext cx="304800" cy="0"/>
          </a:xfrm>
          <a:prstGeom prst="line">
            <a:avLst/>
          </a:prstGeom>
          <a:ln w="9525" cap="flat" cmpd="sng">
            <a:solidFill>
              <a:schemeClr val="tx1"/>
            </a:solidFill>
            <a:prstDash val="solid"/>
            <a:headEnd type="none" w="med" len="med"/>
            <a:tailEnd type="none" w="med" len="med"/>
          </a:ln>
        </p:spPr>
      </p:sp>
      <p:sp>
        <p:nvSpPr>
          <p:cNvPr id="74769" name="直接连接符 317457"/>
          <p:cNvSpPr/>
          <p:nvPr/>
        </p:nvSpPr>
        <p:spPr>
          <a:xfrm>
            <a:off x="4033838" y="1541463"/>
            <a:ext cx="304800" cy="0"/>
          </a:xfrm>
          <a:prstGeom prst="line">
            <a:avLst/>
          </a:prstGeom>
          <a:ln w="9525" cap="flat" cmpd="sng">
            <a:solidFill>
              <a:schemeClr val="tx1"/>
            </a:solidFill>
            <a:prstDash val="solid"/>
            <a:headEnd type="none" w="med" len="med"/>
            <a:tailEnd type="none" w="med" len="med"/>
          </a:ln>
        </p:spPr>
      </p:sp>
      <p:sp>
        <p:nvSpPr>
          <p:cNvPr id="74770" name="直接连接符 317458"/>
          <p:cNvSpPr/>
          <p:nvPr/>
        </p:nvSpPr>
        <p:spPr>
          <a:xfrm>
            <a:off x="4872038" y="1541463"/>
            <a:ext cx="304800" cy="0"/>
          </a:xfrm>
          <a:prstGeom prst="line">
            <a:avLst/>
          </a:prstGeom>
          <a:ln w="9525" cap="flat" cmpd="sng">
            <a:solidFill>
              <a:schemeClr val="tx1"/>
            </a:solidFill>
            <a:prstDash val="solid"/>
            <a:headEnd type="none" w="med" len="med"/>
            <a:tailEnd type="none" w="med" len="med"/>
          </a:ln>
        </p:spPr>
      </p:sp>
      <p:sp>
        <p:nvSpPr>
          <p:cNvPr id="74771" name="直接连接符 317459"/>
          <p:cNvSpPr/>
          <p:nvPr/>
        </p:nvSpPr>
        <p:spPr>
          <a:xfrm>
            <a:off x="5710238" y="1541463"/>
            <a:ext cx="304800" cy="0"/>
          </a:xfrm>
          <a:prstGeom prst="line">
            <a:avLst/>
          </a:prstGeom>
          <a:ln w="9525" cap="flat" cmpd="sng">
            <a:solidFill>
              <a:schemeClr val="tx1"/>
            </a:solidFill>
            <a:prstDash val="solid"/>
            <a:headEnd type="none" w="med" len="med"/>
            <a:tailEnd type="none" w="med" len="med"/>
          </a:ln>
        </p:spPr>
      </p:sp>
      <p:sp>
        <p:nvSpPr>
          <p:cNvPr id="74772" name="文本框 317460"/>
          <p:cNvSpPr txBox="1"/>
          <p:nvPr/>
        </p:nvSpPr>
        <p:spPr>
          <a:xfrm>
            <a:off x="1187450" y="5492750"/>
            <a:ext cx="4749800" cy="457200"/>
          </a:xfrm>
          <a:prstGeom prst="rect">
            <a:avLst/>
          </a:prstGeom>
          <a:noFill/>
          <a:ln w="9525">
            <a:noFill/>
          </a:ln>
        </p:spPr>
        <p:txBody>
          <a:bodyPr wrap="none">
            <a:spAutoFit/>
          </a:bodyPr>
          <a:lstStyle/>
          <a:p>
            <a:r>
              <a:rPr lang="zh-CN" altLang="en-US" sz="2400" dirty="0">
                <a:latin typeface="Times New Roman" panose="02020603050405020304" pitchFamily="18" charset="0"/>
                <a:ea typeface="黑体" panose="02010609060101010101" pitchFamily="2" charset="-122"/>
              </a:rPr>
              <a:t>中断处理次序为</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ea typeface="黑体" panose="02010609060101010101" pitchFamily="2" charset="-122"/>
              </a:rPr>
              <a:t>的例子</a:t>
            </a:r>
          </a:p>
        </p:txBody>
      </p:sp>
      <p:sp>
        <p:nvSpPr>
          <p:cNvPr id="74773" name="直接连接符 317461"/>
          <p:cNvSpPr/>
          <p:nvPr/>
        </p:nvSpPr>
        <p:spPr>
          <a:xfrm>
            <a:off x="4186238" y="2133600"/>
            <a:ext cx="0" cy="152400"/>
          </a:xfrm>
          <a:prstGeom prst="line">
            <a:avLst/>
          </a:prstGeom>
          <a:ln w="28575" cap="flat" cmpd="sng">
            <a:solidFill>
              <a:schemeClr val="tx1"/>
            </a:solidFill>
            <a:prstDash val="solid"/>
            <a:headEnd type="none" w="med" len="med"/>
            <a:tailEnd type="none" w="med" len="med"/>
          </a:ln>
        </p:spPr>
      </p:sp>
      <p:grpSp>
        <p:nvGrpSpPr>
          <p:cNvPr id="74774" name="组合 317462"/>
          <p:cNvGrpSpPr/>
          <p:nvPr/>
        </p:nvGrpSpPr>
        <p:grpSpPr>
          <a:xfrm>
            <a:off x="5024438" y="2636838"/>
            <a:ext cx="838200" cy="0"/>
            <a:chOff x="3165" y="1661"/>
            <a:chExt cx="528" cy="0"/>
          </a:xfrm>
        </p:grpSpPr>
        <p:sp>
          <p:nvSpPr>
            <p:cNvPr id="74807" name="直接连接符 317463"/>
            <p:cNvSpPr/>
            <p:nvPr/>
          </p:nvSpPr>
          <p:spPr>
            <a:xfrm>
              <a:off x="3165" y="1661"/>
              <a:ext cx="528" cy="0"/>
            </a:xfrm>
            <a:prstGeom prst="line">
              <a:avLst/>
            </a:prstGeom>
            <a:ln w="12700" cap="flat" cmpd="sng">
              <a:solidFill>
                <a:schemeClr val="tx1"/>
              </a:solidFill>
              <a:prstDash val="solid"/>
              <a:headEnd type="none" w="med" len="med"/>
              <a:tailEnd type="none" w="med" len="med"/>
            </a:ln>
          </p:spPr>
        </p:sp>
        <p:sp>
          <p:nvSpPr>
            <p:cNvPr id="74808" name="直接连接符 317464"/>
            <p:cNvSpPr/>
            <p:nvPr/>
          </p:nvSpPr>
          <p:spPr>
            <a:xfrm>
              <a:off x="3309" y="1661"/>
              <a:ext cx="192" cy="0"/>
            </a:xfrm>
            <a:prstGeom prst="line">
              <a:avLst/>
            </a:prstGeom>
            <a:ln w="12700" cap="flat" cmpd="sng">
              <a:solidFill>
                <a:schemeClr val="tx1"/>
              </a:solidFill>
              <a:prstDash val="solid"/>
              <a:headEnd type="none" w="med" len="med"/>
              <a:tailEnd type="triangle" w="med" len="med"/>
            </a:ln>
          </p:spPr>
        </p:sp>
      </p:grpSp>
      <p:sp>
        <p:nvSpPr>
          <p:cNvPr id="74775" name="直接连接符 317468"/>
          <p:cNvSpPr/>
          <p:nvPr/>
        </p:nvSpPr>
        <p:spPr>
          <a:xfrm>
            <a:off x="3203575" y="923925"/>
            <a:ext cx="2952750" cy="0"/>
          </a:xfrm>
          <a:prstGeom prst="line">
            <a:avLst/>
          </a:prstGeom>
          <a:ln w="9525" cap="flat" cmpd="sng">
            <a:solidFill>
              <a:schemeClr val="tx1"/>
            </a:solidFill>
            <a:prstDash val="solid"/>
            <a:headEnd type="none" w="med" len="med"/>
            <a:tailEnd type="none" w="med" len="med"/>
          </a:ln>
        </p:spPr>
      </p:sp>
      <p:sp>
        <p:nvSpPr>
          <p:cNvPr id="317482" name="文本框 317481"/>
          <p:cNvSpPr txBox="1"/>
          <p:nvPr/>
        </p:nvSpPr>
        <p:spPr>
          <a:xfrm>
            <a:off x="2051050" y="3644900"/>
            <a:ext cx="2160588" cy="457200"/>
          </a:xfrm>
          <a:prstGeom prst="rect">
            <a:avLst/>
          </a:prstGeom>
          <a:noFill/>
          <a:ln w="9525">
            <a:noFill/>
          </a:ln>
        </p:spPr>
        <p:txBody>
          <a:bodyPr>
            <a:spAutoFit/>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grpSp>
        <p:nvGrpSpPr>
          <p:cNvPr id="74777" name="组合 317482"/>
          <p:cNvGrpSpPr/>
          <p:nvPr/>
        </p:nvGrpSpPr>
        <p:grpSpPr>
          <a:xfrm>
            <a:off x="4186238" y="2278063"/>
            <a:ext cx="838200" cy="0"/>
            <a:chOff x="2637" y="1435"/>
            <a:chExt cx="528" cy="0"/>
          </a:xfrm>
        </p:grpSpPr>
        <p:sp>
          <p:nvSpPr>
            <p:cNvPr id="74805" name="直接连接符 317483"/>
            <p:cNvSpPr/>
            <p:nvPr/>
          </p:nvSpPr>
          <p:spPr>
            <a:xfrm>
              <a:off x="2637" y="1435"/>
              <a:ext cx="528" cy="0"/>
            </a:xfrm>
            <a:prstGeom prst="line">
              <a:avLst/>
            </a:prstGeom>
            <a:ln w="12700" cap="flat" cmpd="sng">
              <a:solidFill>
                <a:schemeClr val="tx1"/>
              </a:solidFill>
              <a:prstDash val="solid"/>
              <a:headEnd type="none" w="med" len="med"/>
              <a:tailEnd type="none" w="med" len="med"/>
            </a:ln>
          </p:spPr>
        </p:sp>
        <p:sp>
          <p:nvSpPr>
            <p:cNvPr id="74806" name="直接连接符 317484"/>
            <p:cNvSpPr/>
            <p:nvPr/>
          </p:nvSpPr>
          <p:spPr>
            <a:xfrm>
              <a:off x="2781" y="1435"/>
              <a:ext cx="240" cy="0"/>
            </a:xfrm>
            <a:prstGeom prst="line">
              <a:avLst/>
            </a:prstGeom>
            <a:ln w="12700" cap="flat" cmpd="sng">
              <a:solidFill>
                <a:schemeClr val="tx1"/>
              </a:solidFill>
              <a:prstDash val="solid"/>
              <a:headEnd type="none" w="med" len="med"/>
              <a:tailEnd type="triangle" w="med" len="med"/>
            </a:ln>
          </p:spPr>
        </p:sp>
      </p:grpSp>
      <p:grpSp>
        <p:nvGrpSpPr>
          <p:cNvPr id="74778" name="组合 317485"/>
          <p:cNvGrpSpPr/>
          <p:nvPr/>
        </p:nvGrpSpPr>
        <p:grpSpPr>
          <a:xfrm>
            <a:off x="5024438" y="3084513"/>
            <a:ext cx="838200" cy="0"/>
            <a:chOff x="3165" y="1943"/>
            <a:chExt cx="528" cy="0"/>
          </a:xfrm>
        </p:grpSpPr>
        <p:sp>
          <p:nvSpPr>
            <p:cNvPr id="74803" name="直接连接符 317486"/>
            <p:cNvSpPr/>
            <p:nvPr/>
          </p:nvSpPr>
          <p:spPr>
            <a:xfrm flipH="1">
              <a:off x="3261" y="1943"/>
              <a:ext cx="288" cy="0"/>
            </a:xfrm>
            <a:prstGeom prst="line">
              <a:avLst/>
            </a:prstGeom>
            <a:ln w="12700" cap="flat" cmpd="sng">
              <a:solidFill>
                <a:schemeClr val="tx1"/>
              </a:solidFill>
              <a:prstDash val="solid"/>
              <a:headEnd type="none" w="med" len="med"/>
              <a:tailEnd type="triangle" w="med" len="med"/>
            </a:ln>
          </p:spPr>
        </p:sp>
        <p:sp>
          <p:nvSpPr>
            <p:cNvPr id="74804" name="直接连接符 317487"/>
            <p:cNvSpPr/>
            <p:nvPr/>
          </p:nvSpPr>
          <p:spPr>
            <a:xfrm flipH="1">
              <a:off x="3165" y="1943"/>
              <a:ext cx="528" cy="0"/>
            </a:xfrm>
            <a:prstGeom prst="line">
              <a:avLst/>
            </a:prstGeom>
            <a:ln w="12700" cap="flat" cmpd="sng">
              <a:solidFill>
                <a:schemeClr val="tx1"/>
              </a:solidFill>
              <a:prstDash val="solid"/>
              <a:headEnd type="none" w="med" len="med"/>
              <a:tailEnd type="none" w="med" len="med"/>
            </a:ln>
          </p:spPr>
        </p:sp>
      </p:grpSp>
      <p:sp>
        <p:nvSpPr>
          <p:cNvPr id="74779" name="直接连接符 317488"/>
          <p:cNvSpPr/>
          <p:nvPr/>
        </p:nvSpPr>
        <p:spPr>
          <a:xfrm>
            <a:off x="5024438" y="3084513"/>
            <a:ext cx="0" cy="304800"/>
          </a:xfrm>
          <a:prstGeom prst="line">
            <a:avLst/>
          </a:prstGeom>
          <a:ln w="28575" cap="flat" cmpd="sng">
            <a:solidFill>
              <a:schemeClr val="tx1"/>
            </a:solidFill>
            <a:prstDash val="solid"/>
            <a:headEnd type="none" w="med" len="med"/>
            <a:tailEnd type="none" w="med" len="med"/>
          </a:ln>
        </p:spPr>
      </p:sp>
      <p:grpSp>
        <p:nvGrpSpPr>
          <p:cNvPr id="74780" name="组合 317489"/>
          <p:cNvGrpSpPr/>
          <p:nvPr/>
        </p:nvGrpSpPr>
        <p:grpSpPr>
          <a:xfrm>
            <a:off x="4186238" y="3389313"/>
            <a:ext cx="838200" cy="0"/>
            <a:chOff x="2637" y="2135"/>
            <a:chExt cx="528" cy="0"/>
          </a:xfrm>
        </p:grpSpPr>
        <p:sp>
          <p:nvSpPr>
            <p:cNvPr id="74801" name="直接连接符 317490"/>
            <p:cNvSpPr/>
            <p:nvPr/>
          </p:nvSpPr>
          <p:spPr>
            <a:xfrm flipH="1">
              <a:off x="2685" y="2135"/>
              <a:ext cx="288" cy="0"/>
            </a:xfrm>
            <a:prstGeom prst="line">
              <a:avLst/>
            </a:prstGeom>
            <a:ln w="9525" cap="flat" cmpd="sng">
              <a:solidFill>
                <a:schemeClr val="tx1"/>
              </a:solidFill>
              <a:prstDash val="solid"/>
              <a:headEnd type="none" w="med" len="med"/>
              <a:tailEnd type="triangle" w="med" len="med"/>
            </a:ln>
          </p:spPr>
        </p:sp>
        <p:sp>
          <p:nvSpPr>
            <p:cNvPr id="74802" name="直接连接符 317491"/>
            <p:cNvSpPr/>
            <p:nvPr/>
          </p:nvSpPr>
          <p:spPr>
            <a:xfrm flipH="1">
              <a:off x="2637" y="2135"/>
              <a:ext cx="528" cy="0"/>
            </a:xfrm>
            <a:prstGeom prst="line">
              <a:avLst/>
            </a:prstGeom>
            <a:ln w="9525" cap="flat" cmpd="sng">
              <a:solidFill>
                <a:schemeClr val="tx1"/>
              </a:solidFill>
              <a:prstDash val="solid"/>
              <a:headEnd type="none" w="med" len="med"/>
              <a:tailEnd type="none" w="med" len="med"/>
            </a:ln>
          </p:spPr>
        </p:sp>
      </p:grpSp>
      <p:sp>
        <p:nvSpPr>
          <p:cNvPr id="74781" name="直接连接符 317492"/>
          <p:cNvSpPr/>
          <p:nvPr/>
        </p:nvSpPr>
        <p:spPr>
          <a:xfrm>
            <a:off x="4186238" y="3389313"/>
            <a:ext cx="0" cy="304800"/>
          </a:xfrm>
          <a:prstGeom prst="line">
            <a:avLst/>
          </a:prstGeom>
          <a:ln w="28575" cap="flat" cmpd="sng">
            <a:solidFill>
              <a:schemeClr val="tx1"/>
            </a:solidFill>
            <a:prstDash val="solid"/>
            <a:headEnd type="none" w="med" len="med"/>
            <a:tailEnd type="none" w="med" len="med"/>
          </a:ln>
        </p:spPr>
      </p:sp>
      <p:grpSp>
        <p:nvGrpSpPr>
          <p:cNvPr id="74782" name="组合 317493"/>
          <p:cNvGrpSpPr/>
          <p:nvPr/>
        </p:nvGrpSpPr>
        <p:grpSpPr>
          <a:xfrm>
            <a:off x="2128838" y="3694113"/>
            <a:ext cx="2057400" cy="0"/>
            <a:chOff x="1341" y="2327"/>
            <a:chExt cx="1296" cy="0"/>
          </a:xfrm>
        </p:grpSpPr>
        <p:sp>
          <p:nvSpPr>
            <p:cNvPr id="74799" name="直接连接符 317494"/>
            <p:cNvSpPr/>
            <p:nvPr/>
          </p:nvSpPr>
          <p:spPr>
            <a:xfrm flipH="1">
              <a:off x="1341" y="2327"/>
              <a:ext cx="1296" cy="0"/>
            </a:xfrm>
            <a:prstGeom prst="line">
              <a:avLst/>
            </a:prstGeom>
            <a:ln w="12700" cap="flat" cmpd="sng">
              <a:solidFill>
                <a:schemeClr val="tx1"/>
              </a:solidFill>
              <a:prstDash val="solid"/>
              <a:headEnd type="none" w="med" len="med"/>
              <a:tailEnd type="none" w="med" len="med"/>
            </a:ln>
          </p:spPr>
        </p:sp>
        <p:sp>
          <p:nvSpPr>
            <p:cNvPr id="74800" name="直接连接符 317495"/>
            <p:cNvSpPr/>
            <p:nvPr/>
          </p:nvSpPr>
          <p:spPr>
            <a:xfrm flipH="1">
              <a:off x="1773" y="2327"/>
              <a:ext cx="384" cy="0"/>
            </a:xfrm>
            <a:prstGeom prst="line">
              <a:avLst/>
            </a:prstGeom>
            <a:ln w="12700" cap="flat" cmpd="sng">
              <a:solidFill>
                <a:schemeClr val="tx1"/>
              </a:solidFill>
              <a:prstDash val="solid"/>
              <a:headEnd type="none" w="med" len="med"/>
              <a:tailEnd type="triangle" w="med" len="med"/>
            </a:ln>
          </p:spPr>
        </p:sp>
      </p:grpSp>
      <p:sp>
        <p:nvSpPr>
          <p:cNvPr id="74783" name="直接连接符 317496"/>
          <p:cNvSpPr/>
          <p:nvPr/>
        </p:nvSpPr>
        <p:spPr>
          <a:xfrm>
            <a:off x="2128838" y="3694113"/>
            <a:ext cx="0" cy="381000"/>
          </a:xfrm>
          <a:prstGeom prst="line">
            <a:avLst/>
          </a:prstGeom>
          <a:ln w="9525" cap="flat" cmpd="sng">
            <a:solidFill>
              <a:schemeClr val="tx1"/>
            </a:solidFill>
            <a:prstDash val="solid"/>
            <a:headEnd type="none" w="med" len="med"/>
            <a:tailEnd type="none" w="med" len="med"/>
          </a:ln>
        </p:spPr>
      </p:sp>
      <p:grpSp>
        <p:nvGrpSpPr>
          <p:cNvPr id="9" name="组合 317497"/>
          <p:cNvGrpSpPr/>
          <p:nvPr/>
        </p:nvGrpSpPr>
        <p:grpSpPr>
          <a:xfrm>
            <a:off x="1020763" y="3789363"/>
            <a:ext cx="989012" cy="396875"/>
            <a:chOff x="643" y="2387"/>
            <a:chExt cx="623" cy="250"/>
          </a:xfrm>
        </p:grpSpPr>
        <p:grpSp>
          <p:nvGrpSpPr>
            <p:cNvPr id="74795" name="组合 317498"/>
            <p:cNvGrpSpPr/>
            <p:nvPr/>
          </p:nvGrpSpPr>
          <p:grpSpPr>
            <a:xfrm>
              <a:off x="643" y="2387"/>
              <a:ext cx="195" cy="250"/>
              <a:chOff x="440" y="618"/>
              <a:chExt cx="195" cy="250"/>
            </a:xfrm>
          </p:grpSpPr>
          <p:sp>
            <p:nvSpPr>
              <p:cNvPr id="74797" name="椭圆 317499"/>
              <p:cNvSpPr/>
              <p:nvPr/>
            </p:nvSpPr>
            <p:spPr>
              <a:xfrm>
                <a:off x="440" y="666"/>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4798" name="文本框 317500"/>
              <p:cNvSpPr txBox="1"/>
              <p:nvPr/>
            </p:nvSpPr>
            <p:spPr>
              <a:xfrm>
                <a:off x="440" y="618"/>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2</a:t>
                </a:r>
              </a:p>
            </p:txBody>
          </p:sp>
        </p:grpSp>
        <p:sp>
          <p:nvSpPr>
            <p:cNvPr id="74796" name="直接连接符 317501"/>
            <p:cNvSpPr/>
            <p:nvPr/>
          </p:nvSpPr>
          <p:spPr>
            <a:xfrm>
              <a:off x="930" y="2569"/>
              <a:ext cx="336" cy="0"/>
            </a:xfrm>
            <a:prstGeom prst="line">
              <a:avLst/>
            </a:prstGeom>
            <a:ln w="9525" cap="flat" cmpd="sng">
              <a:solidFill>
                <a:schemeClr val="tx1"/>
              </a:solidFill>
              <a:prstDash val="solid"/>
              <a:headEnd type="none" w="med" len="med"/>
              <a:tailEnd type="triangle" w="med" len="med"/>
            </a:ln>
          </p:spPr>
        </p:sp>
      </p:grpSp>
      <p:grpSp>
        <p:nvGrpSpPr>
          <p:cNvPr id="74785" name="组合 317502"/>
          <p:cNvGrpSpPr/>
          <p:nvPr/>
        </p:nvGrpSpPr>
        <p:grpSpPr>
          <a:xfrm>
            <a:off x="2128838" y="2143125"/>
            <a:ext cx="2070100" cy="1588"/>
            <a:chOff x="1341" y="1350"/>
            <a:chExt cx="1304" cy="1"/>
          </a:xfrm>
        </p:grpSpPr>
        <p:sp>
          <p:nvSpPr>
            <p:cNvPr id="74793" name="直接连接符 317503"/>
            <p:cNvSpPr/>
            <p:nvPr/>
          </p:nvSpPr>
          <p:spPr>
            <a:xfrm>
              <a:off x="1341" y="1350"/>
              <a:ext cx="576" cy="0"/>
            </a:xfrm>
            <a:prstGeom prst="line">
              <a:avLst/>
            </a:prstGeom>
            <a:ln w="12700" cap="flat" cmpd="sng">
              <a:solidFill>
                <a:schemeClr val="tx1"/>
              </a:solidFill>
              <a:prstDash val="solid"/>
              <a:headEnd type="none" w="med" len="med"/>
              <a:tailEnd type="triangle" w="med" len="med"/>
            </a:ln>
          </p:spPr>
        </p:sp>
        <p:sp>
          <p:nvSpPr>
            <p:cNvPr id="74794" name="直接连接符 317504"/>
            <p:cNvSpPr/>
            <p:nvPr/>
          </p:nvSpPr>
          <p:spPr>
            <a:xfrm>
              <a:off x="1511" y="1351"/>
              <a:ext cx="1134" cy="0"/>
            </a:xfrm>
            <a:prstGeom prst="line">
              <a:avLst/>
            </a:prstGeom>
            <a:ln w="12700" cap="flat" cmpd="sng">
              <a:solidFill>
                <a:schemeClr val="tx1"/>
              </a:solidFill>
              <a:prstDash val="solid"/>
              <a:headEnd type="none" w="med" len="med"/>
              <a:tailEnd type="none" w="med" len="med"/>
            </a:ln>
          </p:spPr>
        </p:sp>
      </p:grpSp>
      <p:sp>
        <p:nvSpPr>
          <p:cNvPr id="317506" name="文本框 317505"/>
          <p:cNvSpPr txBox="1"/>
          <p:nvPr/>
        </p:nvSpPr>
        <p:spPr>
          <a:xfrm>
            <a:off x="6877050" y="4365625"/>
            <a:ext cx="2087563" cy="457200"/>
          </a:xfrm>
          <a:prstGeom prst="rect">
            <a:avLst/>
          </a:prstGeom>
          <a:noFill/>
          <a:ln w="9525">
            <a:noFill/>
          </a:ln>
        </p:spPr>
        <p:txBody>
          <a:bodyPr>
            <a:spAutoFit/>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grpSp>
        <p:nvGrpSpPr>
          <p:cNvPr id="12" name="组合 317506"/>
          <p:cNvGrpSpPr/>
          <p:nvPr/>
        </p:nvGrpSpPr>
        <p:grpSpPr>
          <a:xfrm>
            <a:off x="2124075" y="4078288"/>
            <a:ext cx="2057400" cy="0"/>
            <a:chOff x="2219" y="2160"/>
            <a:chExt cx="1296" cy="0"/>
          </a:xfrm>
        </p:grpSpPr>
        <p:sp>
          <p:nvSpPr>
            <p:cNvPr id="74791" name="直接连接符 317507"/>
            <p:cNvSpPr/>
            <p:nvPr/>
          </p:nvSpPr>
          <p:spPr>
            <a:xfrm>
              <a:off x="2219" y="2160"/>
              <a:ext cx="1296" cy="0"/>
            </a:xfrm>
            <a:prstGeom prst="line">
              <a:avLst/>
            </a:prstGeom>
            <a:ln w="9525" cap="flat" cmpd="sng">
              <a:solidFill>
                <a:schemeClr val="tx1"/>
              </a:solidFill>
              <a:prstDash val="solid"/>
              <a:headEnd type="none" w="med" len="med"/>
              <a:tailEnd type="none" w="med" len="med"/>
            </a:ln>
          </p:spPr>
        </p:sp>
        <p:sp>
          <p:nvSpPr>
            <p:cNvPr id="74792" name="直接连接符 317508"/>
            <p:cNvSpPr/>
            <p:nvPr/>
          </p:nvSpPr>
          <p:spPr>
            <a:xfrm>
              <a:off x="2880" y="2160"/>
              <a:ext cx="240" cy="0"/>
            </a:xfrm>
            <a:prstGeom prst="line">
              <a:avLst/>
            </a:prstGeom>
            <a:ln w="9525" cap="flat" cmpd="sng">
              <a:solidFill>
                <a:schemeClr val="tx1"/>
              </a:solidFill>
              <a:prstDash val="solid"/>
              <a:headEnd type="none" w="med" len="med"/>
              <a:tailEnd type="triangle" w="med" len="med"/>
            </a:ln>
          </p:spPr>
        </p:sp>
      </p:grpSp>
      <p:sp>
        <p:nvSpPr>
          <p:cNvPr id="317510" name="文本框 317509"/>
          <p:cNvSpPr txBox="1"/>
          <p:nvPr/>
        </p:nvSpPr>
        <p:spPr>
          <a:xfrm>
            <a:off x="4138613" y="3933825"/>
            <a:ext cx="774700" cy="457200"/>
          </a:xfrm>
          <a:prstGeom prst="rect">
            <a:avLst/>
          </a:prstGeom>
          <a:noFill/>
          <a:ln w="9525">
            <a:noFill/>
          </a:ln>
        </p:spPr>
        <p:txBody>
          <a:bodyPr wrap="none">
            <a:spAutoFit/>
          </a:bodyPr>
          <a:lstStyle/>
          <a:p>
            <a:r>
              <a:rPr lang="en-US" altLang="zh-CN" sz="2400" dirty="0">
                <a:solidFill>
                  <a:schemeClr val="accent2"/>
                </a:solidFill>
                <a:latin typeface="Times New Roman" panose="02020603050405020304" pitchFamily="18" charset="0"/>
                <a:ea typeface="黑体" panose="02010609060101010101" pitchFamily="2" charset="-122"/>
              </a:rPr>
              <a:t>1011</a:t>
            </a:r>
          </a:p>
        </p:txBody>
      </p:sp>
      <p:sp>
        <p:nvSpPr>
          <p:cNvPr id="317511" name="直接连接符 317510"/>
          <p:cNvSpPr/>
          <p:nvPr/>
        </p:nvSpPr>
        <p:spPr>
          <a:xfrm>
            <a:off x="4183063" y="4060825"/>
            <a:ext cx="0" cy="304800"/>
          </a:xfrm>
          <a:prstGeom prst="line">
            <a:avLst/>
          </a:prstGeom>
          <a:ln w="28575" cap="flat" cmpd="sng">
            <a:solidFill>
              <a:schemeClr val="tx1"/>
            </a:solidFill>
            <a:prstDash val="solid"/>
            <a:headEnd type="none" w="med" len="med"/>
            <a:tailEnd type="none" w="med" len="med"/>
          </a:ln>
        </p:spPr>
      </p:sp>
      <p:sp>
        <p:nvSpPr>
          <p:cNvPr id="74790" name="文本框 317530"/>
          <p:cNvSpPr txBox="1"/>
          <p:nvPr/>
        </p:nvSpPr>
        <p:spPr>
          <a:xfrm>
            <a:off x="7378700" y="5013325"/>
            <a:ext cx="966788" cy="457200"/>
          </a:xfrm>
          <a:prstGeom prst="rect">
            <a:avLst/>
          </a:prstGeom>
          <a:noFill/>
          <a:ln w="9525">
            <a:noFill/>
          </a:ln>
        </p:spPr>
        <p:txBody>
          <a:bodyPr>
            <a:spAutoFit/>
          </a:bodyPr>
          <a:lstStyle/>
          <a:p>
            <a:r>
              <a:rPr lang="zh-CN" altLang="en-US" sz="2400" dirty="0">
                <a:latin typeface="Arial" panose="020B0604020202020204" pitchFamily="34" charset="0"/>
                <a:ea typeface="黑体" panose="02010609060101010101" pitchFamily="2" charset="-122"/>
              </a:rPr>
              <a:t>堆栈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317482"/>
                                        </p:tgtEl>
                                        <p:attrNameLst>
                                          <p:attrName>ppt_x</p:attrName>
                                        </p:attrNameLst>
                                      </p:cBhvr>
                                      <p:tavLst>
                                        <p:tav tm="0">
                                          <p:val>
                                            <p:strVal val="ppt_x"/>
                                          </p:val>
                                        </p:tav>
                                        <p:tav tm="100000">
                                          <p:val>
                                            <p:strVal val="ppt_x"/>
                                          </p:val>
                                        </p:tav>
                                      </p:tavLst>
                                    </p:anim>
                                    <p:anim calcmode="lin" valueType="num">
                                      <p:cBhvr additive="base">
                                        <p:cTn id="12" dur="500"/>
                                        <p:tgtEl>
                                          <p:spTgt spid="317482"/>
                                        </p:tgtEl>
                                        <p:attrNameLst>
                                          <p:attrName>ppt_y</p:attrName>
                                        </p:attrNameLst>
                                      </p:cBhvr>
                                      <p:tavLst>
                                        <p:tav tm="0">
                                          <p:val>
                                            <p:strVal val="ppt_y"/>
                                          </p:val>
                                        </p:tav>
                                        <p:tav tm="100000">
                                          <p:val>
                                            <p:strVal val="1+ppt_h/2"/>
                                          </p:val>
                                        </p:tav>
                                      </p:tavLst>
                                    </p:anim>
                                    <p:set>
                                      <p:cBhvr>
                                        <p:cTn id="13" dur="1" fill="hold">
                                          <p:stCondLst>
                                            <p:cond delay="499"/>
                                          </p:stCondLst>
                                        </p:cTn>
                                        <p:tgtEl>
                                          <p:spTgt spid="317482"/>
                                        </p:tgtEl>
                                        <p:attrNameLst>
                                          <p:attrName>style.visibility</p:attrName>
                                        </p:attrNameLst>
                                      </p:cBhvr>
                                      <p:to>
                                        <p:strVal val="hidden"/>
                                      </p:to>
                                    </p:set>
                                  </p:childTnLst>
                                </p:cTn>
                              </p:par>
                            </p:childTnLst>
                          </p:cTn>
                        </p:par>
                        <p:par>
                          <p:cTn id="14" fill="hold">
                            <p:stCondLst>
                              <p:cond delay="500"/>
                            </p:stCondLst>
                            <p:childTnLst>
                              <p:par>
                                <p:cTn id="15" presetID="12" presetClass="entr" presetSubtype="4" fill="hold" grpId="0" nodeType="afterEffect">
                                  <p:stCondLst>
                                    <p:cond delay="0"/>
                                  </p:stCondLst>
                                  <p:childTnLst>
                                    <p:set>
                                      <p:cBhvr>
                                        <p:cTn id="16" dur="1" fill="hold">
                                          <p:stCondLst>
                                            <p:cond delay="0"/>
                                          </p:stCondLst>
                                        </p:cTn>
                                        <p:tgtEl>
                                          <p:spTgt spid="317506"/>
                                        </p:tgtEl>
                                        <p:attrNameLst>
                                          <p:attrName>style.visibility</p:attrName>
                                        </p:attrNameLst>
                                      </p:cBhvr>
                                      <p:to>
                                        <p:strVal val="visible"/>
                                      </p:to>
                                    </p:set>
                                    <p:animEffect transition="in" filter="slide(fromBottom)">
                                      <p:cBhvr>
                                        <p:cTn id="17" dur="500"/>
                                        <p:tgtEl>
                                          <p:spTgt spid="317506"/>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par>
                          <p:cTn id="22" fill="hold">
                            <p:stCondLst>
                              <p:cond delay="1500"/>
                            </p:stCondLst>
                            <p:childTnLst>
                              <p:par>
                                <p:cTn id="23" presetID="22" presetClass="exit" presetSubtype="8" fill="hold" nodeType="afterEffect">
                                  <p:stCondLst>
                                    <p:cond delay="0"/>
                                  </p:stCondLst>
                                  <p:childTnLst>
                                    <p:animEffect transition="out" filter="wipe(left)">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par>
                          <p:cTn id="26" fill="hold">
                            <p:stCondLst>
                              <p:cond delay="2000"/>
                            </p:stCondLst>
                            <p:childTnLst>
                              <p:par>
                                <p:cTn id="27" presetID="12" presetClass="entr" presetSubtype="4" fill="hold" grpId="0" nodeType="afterEffect">
                                  <p:stCondLst>
                                    <p:cond delay="0"/>
                                  </p:stCondLst>
                                  <p:childTnLst>
                                    <p:set>
                                      <p:cBhvr>
                                        <p:cTn id="28" dur="1" fill="hold">
                                          <p:stCondLst>
                                            <p:cond delay="0"/>
                                          </p:stCondLst>
                                        </p:cTn>
                                        <p:tgtEl>
                                          <p:spTgt spid="317510"/>
                                        </p:tgtEl>
                                        <p:attrNameLst>
                                          <p:attrName>style.visibility</p:attrName>
                                        </p:attrNameLst>
                                      </p:cBhvr>
                                      <p:to>
                                        <p:strVal val="visible"/>
                                      </p:to>
                                    </p:set>
                                    <p:animEffect transition="in" filter="slide(fromBottom)">
                                      <p:cBhvr>
                                        <p:cTn id="29" dur="500"/>
                                        <p:tgtEl>
                                          <p:spTgt spid="3175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17511"/>
                                        </p:tgtEl>
                                        <p:attrNameLst>
                                          <p:attrName>style.visibility</p:attrName>
                                        </p:attrNameLst>
                                      </p:cBhvr>
                                      <p:to>
                                        <p:strVal val="visible"/>
                                      </p:to>
                                    </p:set>
                                    <p:animEffect transition="in" filter="wipe(up)">
                                      <p:cBhvr>
                                        <p:cTn id="34" dur="500"/>
                                        <p:tgtEl>
                                          <p:spTgt spid="317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2" grpId="0"/>
      <p:bldP spid="317506" grpId="0"/>
      <p:bldP spid="3175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9523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9219" name="文本占位符 95234"/>
          <p:cNvSpPr>
            <a:spLocks noGrp="1"/>
          </p:cNvSpPr>
          <p:nvPr>
            <p:ph idx="1"/>
          </p:nvPr>
        </p:nvSpPr>
        <p:spPr>
          <a:xfrm>
            <a:off x="395288" y="1052513"/>
            <a:ext cx="8208962" cy="4608512"/>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3.1.1</a:t>
            </a:r>
            <a:r>
              <a:rPr lang="zh-CN" altLang="en-US" sz="2800" b="1" dirty="0">
                <a:latin typeface="黑体" panose="02010609060101010101" pitchFamily="2" charset="-122"/>
                <a:ea typeface="黑体" panose="02010609060101010101" pitchFamily="2" charset="-122"/>
              </a:rPr>
              <a:t>存储系统的基本要求</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存储器的性能要求</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2)</a:t>
            </a:r>
            <a:r>
              <a:rPr lang="zh-CN" altLang="en-US" sz="2800" b="1" dirty="0">
                <a:solidFill>
                  <a:srgbClr val="0000FF"/>
                </a:solidFill>
                <a:latin typeface="黑体" panose="02010609060101010101" pitchFamily="2" charset="-122"/>
                <a:ea typeface="黑体" panose="02010609060101010101" pitchFamily="2" charset="-122"/>
              </a:rPr>
              <a:t>速度：</a:t>
            </a:r>
            <a:r>
              <a:rPr lang="zh-CN" altLang="en-US" sz="2800" b="1" dirty="0">
                <a:latin typeface="黑体" panose="02010609060101010101" pitchFamily="2" charset="-122"/>
                <a:ea typeface="黑体" panose="02010609060101010101" pitchFamily="2" charset="-122"/>
              </a:rPr>
              <a:t>从三个方面来描述：</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c)</a:t>
            </a:r>
            <a:r>
              <a:rPr lang="zh-CN" altLang="en-US" sz="2800" b="1" dirty="0">
                <a:solidFill>
                  <a:srgbClr val="0000FF"/>
                </a:solidFill>
                <a:latin typeface="黑体" panose="02010609060101010101" pitchFamily="2" charset="-122"/>
                <a:ea typeface="黑体" panose="02010609060101010101" pitchFamily="2" charset="-122"/>
              </a:rPr>
              <a:t>存储器频宽</a:t>
            </a:r>
          </a:p>
          <a:p>
            <a:pPr marL="0" indent="0" eaLnBrk="1" hangingPunct="1"/>
            <a:r>
              <a:rPr lang="zh-CN" altLang="en-US" sz="2800" b="1" dirty="0">
                <a:solidFill>
                  <a:srgbClr val="0000FF"/>
                </a:solidFill>
                <a:latin typeface="黑体" panose="02010609060101010101" pitchFamily="2" charset="-122"/>
                <a:ea typeface="黑体" panose="02010609060101010101" pitchFamily="2" charset="-122"/>
              </a:rPr>
              <a:t>最大频宽</a:t>
            </a:r>
            <a:r>
              <a:rPr lang="en-US" altLang="zh-CN" sz="2800" b="1" dirty="0">
                <a:solidFill>
                  <a:srgbClr val="0000FF"/>
                </a:solidFill>
                <a:latin typeface="黑体" panose="02010609060101010101" pitchFamily="2" charset="-122"/>
                <a:ea typeface="黑体" panose="02010609060101010101" pitchFamily="2" charset="-122"/>
              </a:rPr>
              <a:t>B</a:t>
            </a:r>
            <a:r>
              <a:rPr lang="en-US" altLang="zh-CN" sz="2800" b="1" baseline="-25000" dirty="0">
                <a:solidFill>
                  <a:srgbClr val="0000FF"/>
                </a:solidFill>
                <a:latin typeface="黑体" panose="02010609060101010101" pitchFamily="2" charset="-122"/>
                <a:ea typeface="黑体" panose="02010609060101010101" pitchFamily="2" charset="-122"/>
              </a:rPr>
              <a:t>M</a:t>
            </a:r>
            <a:r>
              <a:rPr lang="en-US" altLang="zh-CN" sz="2800" b="1" dirty="0">
                <a:solidFill>
                  <a:srgbClr val="0000FF"/>
                </a:solidFill>
                <a:latin typeface="黑体" panose="02010609060101010101" pitchFamily="2" charset="-122"/>
                <a:ea typeface="黑体" panose="02010609060101010101" pitchFamily="2" charset="-122"/>
              </a:rPr>
              <a:t>(</a:t>
            </a:r>
            <a:r>
              <a:rPr lang="zh-CN" altLang="en-US" sz="2800" b="1" dirty="0">
                <a:solidFill>
                  <a:srgbClr val="0000FF"/>
                </a:solidFill>
                <a:latin typeface="黑体" panose="02010609060101010101" pitchFamily="2" charset="-122"/>
                <a:ea typeface="黑体" panose="02010609060101010101" pitchFamily="2" charset="-122"/>
              </a:rPr>
              <a:t>极限频宽</a:t>
            </a:r>
            <a:r>
              <a:rPr lang="en-US" altLang="zh-CN" sz="2800" b="1" dirty="0">
                <a:solidFill>
                  <a:srgbClr val="0000FF"/>
                </a:solidFill>
                <a:latin typeface="黑体" panose="02010609060101010101" pitchFamily="2" charset="-122"/>
                <a:ea typeface="黑体" panose="02010609060101010101" pitchFamily="2" charset="-122"/>
              </a:rPr>
              <a:t>)</a:t>
            </a:r>
          </a:p>
          <a:p>
            <a:pPr marL="0" indent="0" eaLnBrk="1" hangingPunct="1">
              <a:buNone/>
            </a:pPr>
            <a:r>
              <a:rPr lang="zh-CN" altLang="en-US" sz="2800" b="1" dirty="0">
                <a:latin typeface="黑体" panose="02010609060101010101" pitchFamily="2" charset="-122"/>
                <a:ea typeface="黑体" panose="02010609060101010101" pitchFamily="2" charset="-122"/>
              </a:rPr>
              <a:t>是存储器连续访问时能提供的频宽。</a:t>
            </a:r>
          </a:p>
          <a:p>
            <a:pPr marL="0" indent="0" eaLnBrk="1" hangingPunct="1">
              <a:buNone/>
            </a:pPr>
            <a:r>
              <a:rPr lang="zh-CN" altLang="en-US" sz="2800" b="1" dirty="0">
                <a:latin typeface="黑体" panose="02010609060101010101" pitchFamily="2" charset="-122"/>
                <a:ea typeface="黑体" panose="02010609060101010101" pitchFamily="2" charset="-122"/>
              </a:rPr>
              <a:t>单体：       </a:t>
            </a:r>
            <a:r>
              <a:rPr lang="en-US" altLang="zh-CN" sz="2800" b="1" dirty="0">
                <a:latin typeface="黑体" panose="02010609060101010101" pitchFamily="2" charset="-122"/>
                <a:ea typeface="黑体" panose="02010609060101010101" pitchFamily="2" charset="-122"/>
              </a:rPr>
              <a:t>B</a:t>
            </a:r>
            <a:r>
              <a:rPr lang="en-US" altLang="zh-CN" sz="2800" b="1" baseline="-25000" dirty="0">
                <a:latin typeface="黑体" panose="02010609060101010101" pitchFamily="2" charset="-122"/>
                <a:ea typeface="黑体" panose="02010609060101010101" pitchFamily="2" charset="-122"/>
              </a:rPr>
              <a:t>M</a:t>
            </a:r>
            <a:r>
              <a:rPr lang="en-US" altLang="zh-CN" sz="2800" b="1" dirty="0">
                <a:latin typeface="黑体" panose="02010609060101010101" pitchFamily="2" charset="-122"/>
                <a:ea typeface="黑体" panose="02010609060101010101" pitchFamily="2" charset="-122"/>
              </a:rPr>
              <a:t> =W/T</a:t>
            </a:r>
            <a:r>
              <a:rPr lang="en-US" altLang="zh-CN" sz="2800" b="1" baseline="-25000" dirty="0">
                <a:latin typeface="黑体" panose="02010609060101010101" pitchFamily="2" charset="-122"/>
                <a:ea typeface="黑体" panose="02010609060101010101" pitchFamily="2" charset="-122"/>
              </a:rPr>
              <a:t>M</a:t>
            </a:r>
          </a:p>
          <a:p>
            <a:pPr marL="0" indent="0" eaLnBrk="1" hangingPunct="1">
              <a:buNone/>
            </a:pPr>
            <a:r>
              <a:rPr lang="en-US" altLang="zh-CN" sz="2800" b="1" dirty="0">
                <a:latin typeface="黑体" panose="02010609060101010101" pitchFamily="2" charset="-122"/>
                <a:ea typeface="黑体" panose="02010609060101010101" pitchFamily="2" charset="-122"/>
              </a:rPr>
              <a:t>m</a:t>
            </a:r>
            <a:r>
              <a:rPr lang="zh-CN" altLang="en-US" sz="2800" b="1" dirty="0">
                <a:latin typeface="黑体" panose="02010609060101010101" pitchFamily="2" charset="-122"/>
                <a:ea typeface="黑体" panose="02010609060101010101" pitchFamily="2" charset="-122"/>
              </a:rPr>
              <a:t>体并行工作：</a:t>
            </a:r>
            <a:r>
              <a:rPr lang="en-US" altLang="zh-CN" sz="2800" b="1" dirty="0">
                <a:latin typeface="黑体" panose="02010609060101010101" pitchFamily="2" charset="-122"/>
                <a:ea typeface="黑体" panose="02010609060101010101" pitchFamily="2" charset="-122"/>
              </a:rPr>
              <a:t>B</a:t>
            </a:r>
            <a:r>
              <a:rPr lang="en-US" altLang="zh-CN" sz="2800" b="1" baseline="-25000" dirty="0">
                <a:latin typeface="黑体" panose="02010609060101010101" pitchFamily="2" charset="-122"/>
                <a:ea typeface="黑体" panose="02010609060101010101" pitchFamily="2" charset="-122"/>
              </a:rPr>
              <a:t>M</a:t>
            </a:r>
            <a:r>
              <a:rPr lang="en-US" altLang="zh-CN" sz="2800" b="1" dirty="0">
                <a:latin typeface="黑体" panose="02010609060101010101" pitchFamily="2" charset="-122"/>
                <a:ea typeface="黑体" panose="02010609060101010101" pitchFamily="2" charset="-122"/>
              </a:rPr>
              <a:t> =mW/T</a:t>
            </a:r>
            <a:r>
              <a:rPr lang="en-US" altLang="zh-CN" sz="2800" b="1" baseline="-25000" dirty="0">
                <a:latin typeface="黑体" panose="02010609060101010101" pitchFamily="2" charset="-122"/>
                <a:ea typeface="黑体" panose="02010609060101010101" pitchFamily="2" charset="-122"/>
              </a:rPr>
              <a:t>M</a:t>
            </a:r>
          </a:p>
          <a:p>
            <a:pPr marL="0" indent="0" eaLnBrk="1" hangingPunct="1">
              <a:buNone/>
            </a:pPr>
            <a:endParaRPr lang="en-US" altLang="zh-CN" sz="2800" b="1" dirty="0">
              <a:latin typeface="黑体" panose="02010609060101010101" pitchFamily="2" charset="-122"/>
              <a:ea typeface="黑体" panose="0201060906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组合 325724"/>
          <p:cNvGrpSpPr/>
          <p:nvPr/>
        </p:nvGrpSpPr>
        <p:grpSpPr>
          <a:xfrm>
            <a:off x="6948488" y="1484313"/>
            <a:ext cx="1584325" cy="3384550"/>
            <a:chOff x="4377" y="1706"/>
            <a:chExt cx="998" cy="2132"/>
          </a:xfrm>
        </p:grpSpPr>
        <p:sp>
          <p:nvSpPr>
            <p:cNvPr id="75840" name="矩形 325725"/>
            <p:cNvSpPr/>
            <p:nvPr/>
          </p:nvSpPr>
          <p:spPr>
            <a:xfrm>
              <a:off x="4377" y="1933"/>
              <a:ext cx="998" cy="1905"/>
            </a:xfrm>
            <a:prstGeom prst="rec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75841" name="直接连接符 325726"/>
            <p:cNvSpPr/>
            <p:nvPr/>
          </p:nvSpPr>
          <p:spPr>
            <a:xfrm>
              <a:off x="4377" y="3521"/>
              <a:ext cx="998" cy="0"/>
            </a:xfrm>
            <a:prstGeom prst="line">
              <a:avLst/>
            </a:prstGeom>
            <a:ln w="9525" cap="flat" cmpd="sng">
              <a:solidFill>
                <a:schemeClr val="tx1"/>
              </a:solidFill>
              <a:prstDash val="solid"/>
              <a:headEnd type="none" w="med" len="med"/>
              <a:tailEnd type="none" w="med" len="med"/>
            </a:ln>
          </p:spPr>
        </p:sp>
        <p:sp>
          <p:nvSpPr>
            <p:cNvPr id="75842" name="直接连接符 325727"/>
            <p:cNvSpPr/>
            <p:nvPr/>
          </p:nvSpPr>
          <p:spPr>
            <a:xfrm>
              <a:off x="4377" y="3203"/>
              <a:ext cx="998" cy="0"/>
            </a:xfrm>
            <a:prstGeom prst="line">
              <a:avLst/>
            </a:prstGeom>
            <a:ln w="9525" cap="flat" cmpd="sng">
              <a:solidFill>
                <a:schemeClr val="tx1"/>
              </a:solidFill>
              <a:prstDash val="solid"/>
              <a:headEnd type="none" w="med" len="med"/>
              <a:tailEnd type="none" w="med" len="med"/>
            </a:ln>
          </p:spPr>
        </p:sp>
        <p:sp>
          <p:nvSpPr>
            <p:cNvPr id="75843" name="直接连接符 325728"/>
            <p:cNvSpPr/>
            <p:nvPr/>
          </p:nvSpPr>
          <p:spPr>
            <a:xfrm>
              <a:off x="4377" y="2886"/>
              <a:ext cx="998" cy="0"/>
            </a:xfrm>
            <a:prstGeom prst="line">
              <a:avLst/>
            </a:prstGeom>
            <a:ln w="9525" cap="flat" cmpd="sng">
              <a:solidFill>
                <a:schemeClr val="tx1"/>
              </a:solidFill>
              <a:prstDash val="solid"/>
              <a:headEnd type="none" w="med" len="med"/>
              <a:tailEnd type="none" w="med" len="med"/>
            </a:ln>
          </p:spPr>
        </p:sp>
        <p:sp>
          <p:nvSpPr>
            <p:cNvPr id="75844" name="直接连接符 325729"/>
            <p:cNvSpPr/>
            <p:nvPr/>
          </p:nvSpPr>
          <p:spPr>
            <a:xfrm>
              <a:off x="4377" y="2568"/>
              <a:ext cx="998" cy="0"/>
            </a:xfrm>
            <a:prstGeom prst="line">
              <a:avLst/>
            </a:prstGeom>
            <a:ln w="9525" cap="flat" cmpd="sng">
              <a:solidFill>
                <a:schemeClr val="tx1"/>
              </a:solidFill>
              <a:prstDash val="solid"/>
              <a:headEnd type="none" w="med" len="med"/>
              <a:tailEnd type="none" w="med" len="med"/>
            </a:ln>
          </p:spPr>
        </p:sp>
        <p:sp>
          <p:nvSpPr>
            <p:cNvPr id="75845" name="流程图: 文档 325730"/>
            <p:cNvSpPr/>
            <p:nvPr/>
          </p:nvSpPr>
          <p:spPr>
            <a:xfrm rot="10800000">
              <a:off x="4377" y="1706"/>
              <a:ext cx="997" cy="544"/>
            </a:xfrm>
            <a:prstGeom prst="flowChartDocumen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grpSp>
      <p:sp>
        <p:nvSpPr>
          <p:cNvPr id="75779" name="直接连接符 325633"/>
          <p:cNvSpPr/>
          <p:nvPr/>
        </p:nvSpPr>
        <p:spPr>
          <a:xfrm>
            <a:off x="5018088" y="2270125"/>
            <a:ext cx="0" cy="381000"/>
          </a:xfrm>
          <a:prstGeom prst="line">
            <a:avLst/>
          </a:prstGeom>
          <a:ln w="28575" cap="flat" cmpd="sng">
            <a:solidFill>
              <a:schemeClr val="tx1"/>
            </a:solidFill>
            <a:prstDash val="solid"/>
            <a:headEnd type="none" w="med" len="med"/>
            <a:tailEnd type="none" w="med" len="med"/>
          </a:ln>
        </p:spPr>
      </p:sp>
      <p:sp>
        <p:nvSpPr>
          <p:cNvPr id="75780" name="直接连接符 325634"/>
          <p:cNvSpPr/>
          <p:nvPr/>
        </p:nvSpPr>
        <p:spPr>
          <a:xfrm>
            <a:off x="5862638" y="2636838"/>
            <a:ext cx="0" cy="457200"/>
          </a:xfrm>
          <a:prstGeom prst="line">
            <a:avLst/>
          </a:prstGeom>
          <a:ln w="28575" cap="flat" cmpd="sng">
            <a:solidFill>
              <a:schemeClr val="tx1"/>
            </a:solidFill>
            <a:prstDash val="solid"/>
            <a:headEnd type="none" w="med" len="med"/>
            <a:tailEnd type="none" w="med" len="med"/>
          </a:ln>
        </p:spPr>
      </p:sp>
      <p:grpSp>
        <p:nvGrpSpPr>
          <p:cNvPr id="75781" name="组合 325635"/>
          <p:cNvGrpSpPr/>
          <p:nvPr/>
        </p:nvGrpSpPr>
        <p:grpSpPr>
          <a:xfrm>
            <a:off x="2128838" y="1617663"/>
            <a:ext cx="0" cy="533400"/>
            <a:chOff x="1341" y="1019"/>
            <a:chExt cx="0" cy="336"/>
          </a:xfrm>
        </p:grpSpPr>
        <p:sp>
          <p:nvSpPr>
            <p:cNvPr id="75838" name="直接连接符 325636"/>
            <p:cNvSpPr/>
            <p:nvPr/>
          </p:nvSpPr>
          <p:spPr>
            <a:xfrm>
              <a:off x="1341" y="1019"/>
              <a:ext cx="0" cy="336"/>
            </a:xfrm>
            <a:prstGeom prst="line">
              <a:avLst/>
            </a:prstGeom>
            <a:ln w="28575" cap="flat" cmpd="sng">
              <a:solidFill>
                <a:schemeClr val="tx1"/>
              </a:solidFill>
              <a:prstDash val="solid"/>
              <a:headEnd type="none" w="med" len="med"/>
              <a:tailEnd type="none" w="med" len="med"/>
            </a:ln>
          </p:spPr>
        </p:sp>
        <p:sp>
          <p:nvSpPr>
            <p:cNvPr id="75839" name="直接连接符 325637"/>
            <p:cNvSpPr/>
            <p:nvPr/>
          </p:nvSpPr>
          <p:spPr>
            <a:xfrm>
              <a:off x="1341" y="1067"/>
              <a:ext cx="0" cy="192"/>
            </a:xfrm>
            <a:prstGeom prst="line">
              <a:avLst/>
            </a:prstGeom>
            <a:ln w="9525" cap="flat" cmpd="sng">
              <a:solidFill>
                <a:schemeClr val="tx1"/>
              </a:solidFill>
              <a:prstDash val="solid"/>
              <a:headEnd type="none" w="med" len="med"/>
              <a:tailEnd type="triangle" w="med" len="med"/>
            </a:ln>
          </p:spPr>
        </p:sp>
      </p:grpSp>
      <p:sp>
        <p:nvSpPr>
          <p:cNvPr id="75782" name="文本框 325638"/>
          <p:cNvSpPr txBox="1"/>
          <p:nvPr/>
        </p:nvSpPr>
        <p:spPr>
          <a:xfrm>
            <a:off x="1547813" y="498475"/>
            <a:ext cx="1752600" cy="457200"/>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用户程序</a:t>
            </a:r>
          </a:p>
        </p:txBody>
      </p:sp>
      <p:sp>
        <p:nvSpPr>
          <p:cNvPr id="75783" name="矩形 325639"/>
          <p:cNvSpPr/>
          <p:nvPr/>
        </p:nvSpPr>
        <p:spPr>
          <a:xfrm>
            <a:off x="3203575" y="481013"/>
            <a:ext cx="3236913" cy="457200"/>
          </a:xfrm>
          <a:prstGeom prst="rect">
            <a:avLst/>
          </a:prstGeom>
          <a:noFill/>
          <a:ln w="9525">
            <a:noFill/>
          </a:ln>
        </p:spPr>
        <p:txBody>
          <a:bodyPr>
            <a:spAutoFit/>
          </a:bodyPr>
          <a:lstStyle/>
          <a:p>
            <a:r>
              <a:rPr lang="zh-CN" altLang="en-US" sz="2400" dirty="0">
                <a:latin typeface="黑体" panose="02010609060101010101" pitchFamily="2" charset="-122"/>
                <a:ea typeface="黑体" panose="02010609060101010101" pitchFamily="2" charset="-122"/>
              </a:rPr>
              <a:t>中 断 处 理 程 序</a:t>
            </a:r>
          </a:p>
        </p:txBody>
      </p:sp>
      <p:sp>
        <p:nvSpPr>
          <p:cNvPr id="75784" name="文本框 325640"/>
          <p:cNvSpPr txBox="1"/>
          <p:nvPr/>
        </p:nvSpPr>
        <p:spPr>
          <a:xfrm>
            <a:off x="528638" y="346075"/>
            <a:ext cx="1090612" cy="822325"/>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中断</a:t>
            </a:r>
          </a:p>
          <a:p>
            <a:r>
              <a:rPr lang="zh-CN" altLang="en-US" sz="2400" dirty="0">
                <a:latin typeface="Times New Roman" panose="02020603050405020304" pitchFamily="18" charset="0"/>
                <a:ea typeface="黑体" panose="02010609060101010101" pitchFamily="2" charset="-122"/>
              </a:rPr>
              <a:t>请求</a:t>
            </a:r>
          </a:p>
        </p:txBody>
      </p:sp>
      <p:sp>
        <p:nvSpPr>
          <p:cNvPr id="75785" name="直接连接符 325641"/>
          <p:cNvSpPr/>
          <p:nvPr/>
        </p:nvSpPr>
        <p:spPr>
          <a:xfrm>
            <a:off x="1671638" y="931863"/>
            <a:ext cx="1143000" cy="0"/>
          </a:xfrm>
          <a:prstGeom prst="line">
            <a:avLst/>
          </a:prstGeom>
          <a:ln w="9525" cap="flat" cmpd="sng">
            <a:solidFill>
              <a:schemeClr val="tx1"/>
            </a:solidFill>
            <a:prstDash val="solid"/>
            <a:headEnd type="none" w="med" len="med"/>
            <a:tailEnd type="none" w="med" len="med"/>
          </a:ln>
        </p:spPr>
      </p:sp>
      <p:sp>
        <p:nvSpPr>
          <p:cNvPr id="75786" name="直接连接符 325642"/>
          <p:cNvSpPr/>
          <p:nvPr/>
        </p:nvSpPr>
        <p:spPr>
          <a:xfrm>
            <a:off x="757238" y="2532063"/>
            <a:ext cx="0" cy="2286000"/>
          </a:xfrm>
          <a:prstGeom prst="line">
            <a:avLst/>
          </a:prstGeom>
          <a:ln w="9525" cap="flat" cmpd="sng">
            <a:solidFill>
              <a:schemeClr val="tx1"/>
            </a:solidFill>
            <a:prstDash val="solid"/>
            <a:headEnd type="none" w="med" len="med"/>
            <a:tailEnd type="triangle" w="med" len="med"/>
          </a:ln>
        </p:spPr>
      </p:sp>
      <p:sp>
        <p:nvSpPr>
          <p:cNvPr id="75787" name="文本框 325643"/>
          <p:cNvSpPr txBox="1"/>
          <p:nvPr/>
        </p:nvSpPr>
        <p:spPr>
          <a:xfrm>
            <a:off x="604838" y="4741863"/>
            <a:ext cx="284162" cy="457200"/>
          </a:xfrm>
          <a:prstGeom prst="rect">
            <a:avLst/>
          </a:prstGeom>
          <a:noFill/>
          <a:ln w="9525">
            <a:noFill/>
          </a:ln>
        </p:spPr>
        <p:txBody>
          <a:bodyPr wrap="none">
            <a:spAutoFit/>
          </a:bodyPr>
          <a:lstStyle/>
          <a:p>
            <a:r>
              <a:rPr lang="en-US" altLang="zh-CN" sz="2400" dirty="0">
                <a:latin typeface="Times New Roman" panose="02020603050405020304" pitchFamily="18" charset="0"/>
              </a:rPr>
              <a:t>t</a:t>
            </a:r>
          </a:p>
        </p:txBody>
      </p:sp>
      <p:sp>
        <p:nvSpPr>
          <p:cNvPr id="75788" name="文本框 325644"/>
          <p:cNvSpPr txBox="1"/>
          <p:nvPr/>
        </p:nvSpPr>
        <p:spPr>
          <a:xfrm>
            <a:off x="31194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1</a:t>
            </a:r>
          </a:p>
        </p:txBody>
      </p:sp>
      <p:sp>
        <p:nvSpPr>
          <p:cNvPr id="75789" name="矩形 325645"/>
          <p:cNvSpPr/>
          <p:nvPr/>
        </p:nvSpPr>
        <p:spPr>
          <a:xfrm>
            <a:off x="40338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2</a:t>
            </a:r>
          </a:p>
        </p:txBody>
      </p:sp>
      <p:sp>
        <p:nvSpPr>
          <p:cNvPr id="75790" name="矩形 325646"/>
          <p:cNvSpPr/>
          <p:nvPr/>
        </p:nvSpPr>
        <p:spPr>
          <a:xfrm>
            <a:off x="48720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3</a:t>
            </a:r>
          </a:p>
        </p:txBody>
      </p:sp>
      <p:sp>
        <p:nvSpPr>
          <p:cNvPr id="75791" name="矩形 325647"/>
          <p:cNvSpPr/>
          <p:nvPr/>
        </p:nvSpPr>
        <p:spPr>
          <a:xfrm>
            <a:off x="57102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4</a:t>
            </a:r>
          </a:p>
        </p:txBody>
      </p:sp>
      <p:sp>
        <p:nvSpPr>
          <p:cNvPr id="75792" name="直接连接符 325648"/>
          <p:cNvSpPr/>
          <p:nvPr/>
        </p:nvSpPr>
        <p:spPr>
          <a:xfrm>
            <a:off x="3119438" y="1541463"/>
            <a:ext cx="304800" cy="0"/>
          </a:xfrm>
          <a:prstGeom prst="line">
            <a:avLst/>
          </a:prstGeom>
          <a:ln w="9525" cap="flat" cmpd="sng">
            <a:solidFill>
              <a:schemeClr val="tx1"/>
            </a:solidFill>
            <a:prstDash val="solid"/>
            <a:headEnd type="none" w="med" len="med"/>
            <a:tailEnd type="none" w="med" len="med"/>
          </a:ln>
        </p:spPr>
      </p:sp>
      <p:sp>
        <p:nvSpPr>
          <p:cNvPr id="75793" name="直接连接符 325649"/>
          <p:cNvSpPr/>
          <p:nvPr/>
        </p:nvSpPr>
        <p:spPr>
          <a:xfrm>
            <a:off x="4033838" y="1541463"/>
            <a:ext cx="304800" cy="0"/>
          </a:xfrm>
          <a:prstGeom prst="line">
            <a:avLst/>
          </a:prstGeom>
          <a:ln w="9525" cap="flat" cmpd="sng">
            <a:solidFill>
              <a:schemeClr val="tx1"/>
            </a:solidFill>
            <a:prstDash val="solid"/>
            <a:headEnd type="none" w="med" len="med"/>
            <a:tailEnd type="none" w="med" len="med"/>
          </a:ln>
        </p:spPr>
      </p:sp>
      <p:sp>
        <p:nvSpPr>
          <p:cNvPr id="75794" name="直接连接符 325650"/>
          <p:cNvSpPr/>
          <p:nvPr/>
        </p:nvSpPr>
        <p:spPr>
          <a:xfrm>
            <a:off x="4872038" y="1541463"/>
            <a:ext cx="304800" cy="0"/>
          </a:xfrm>
          <a:prstGeom prst="line">
            <a:avLst/>
          </a:prstGeom>
          <a:ln w="9525" cap="flat" cmpd="sng">
            <a:solidFill>
              <a:schemeClr val="tx1"/>
            </a:solidFill>
            <a:prstDash val="solid"/>
            <a:headEnd type="none" w="med" len="med"/>
            <a:tailEnd type="none" w="med" len="med"/>
          </a:ln>
        </p:spPr>
      </p:sp>
      <p:sp>
        <p:nvSpPr>
          <p:cNvPr id="75795" name="直接连接符 325651"/>
          <p:cNvSpPr/>
          <p:nvPr/>
        </p:nvSpPr>
        <p:spPr>
          <a:xfrm>
            <a:off x="5710238" y="1541463"/>
            <a:ext cx="304800" cy="0"/>
          </a:xfrm>
          <a:prstGeom prst="line">
            <a:avLst/>
          </a:prstGeom>
          <a:ln w="9525" cap="flat" cmpd="sng">
            <a:solidFill>
              <a:schemeClr val="tx1"/>
            </a:solidFill>
            <a:prstDash val="solid"/>
            <a:headEnd type="none" w="med" len="med"/>
            <a:tailEnd type="none" w="med" len="med"/>
          </a:ln>
        </p:spPr>
      </p:sp>
      <p:sp>
        <p:nvSpPr>
          <p:cNvPr id="75796" name="文本框 325652"/>
          <p:cNvSpPr txBox="1"/>
          <p:nvPr/>
        </p:nvSpPr>
        <p:spPr>
          <a:xfrm>
            <a:off x="1187450" y="5492750"/>
            <a:ext cx="4749800" cy="457200"/>
          </a:xfrm>
          <a:prstGeom prst="rect">
            <a:avLst/>
          </a:prstGeom>
          <a:noFill/>
          <a:ln w="9525">
            <a:noFill/>
          </a:ln>
        </p:spPr>
        <p:txBody>
          <a:bodyPr wrap="none">
            <a:spAutoFit/>
          </a:bodyPr>
          <a:lstStyle/>
          <a:p>
            <a:r>
              <a:rPr lang="zh-CN" altLang="en-US" sz="2400" dirty="0">
                <a:latin typeface="Times New Roman" panose="02020603050405020304" pitchFamily="18" charset="0"/>
                <a:ea typeface="黑体" panose="02010609060101010101" pitchFamily="2" charset="-122"/>
              </a:rPr>
              <a:t>中断处理次序为</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ea typeface="黑体" panose="02010609060101010101" pitchFamily="2" charset="-122"/>
              </a:rPr>
              <a:t>的例子</a:t>
            </a:r>
          </a:p>
        </p:txBody>
      </p:sp>
      <p:sp>
        <p:nvSpPr>
          <p:cNvPr id="75797" name="直接连接符 325653"/>
          <p:cNvSpPr/>
          <p:nvPr/>
        </p:nvSpPr>
        <p:spPr>
          <a:xfrm>
            <a:off x="4186238" y="2133600"/>
            <a:ext cx="0" cy="152400"/>
          </a:xfrm>
          <a:prstGeom prst="line">
            <a:avLst/>
          </a:prstGeom>
          <a:ln w="28575" cap="flat" cmpd="sng">
            <a:solidFill>
              <a:schemeClr val="tx1"/>
            </a:solidFill>
            <a:prstDash val="solid"/>
            <a:headEnd type="none" w="med" len="med"/>
            <a:tailEnd type="none" w="med" len="med"/>
          </a:ln>
        </p:spPr>
      </p:sp>
      <p:grpSp>
        <p:nvGrpSpPr>
          <p:cNvPr id="75798" name="组合 325654"/>
          <p:cNvGrpSpPr/>
          <p:nvPr/>
        </p:nvGrpSpPr>
        <p:grpSpPr>
          <a:xfrm>
            <a:off x="5024438" y="2636838"/>
            <a:ext cx="838200" cy="0"/>
            <a:chOff x="3165" y="1661"/>
            <a:chExt cx="528" cy="0"/>
          </a:xfrm>
        </p:grpSpPr>
        <p:sp>
          <p:nvSpPr>
            <p:cNvPr id="75836" name="直接连接符 325655"/>
            <p:cNvSpPr/>
            <p:nvPr/>
          </p:nvSpPr>
          <p:spPr>
            <a:xfrm>
              <a:off x="3165" y="1661"/>
              <a:ext cx="528" cy="0"/>
            </a:xfrm>
            <a:prstGeom prst="line">
              <a:avLst/>
            </a:prstGeom>
            <a:ln w="12700" cap="flat" cmpd="sng">
              <a:solidFill>
                <a:schemeClr val="tx1"/>
              </a:solidFill>
              <a:prstDash val="solid"/>
              <a:headEnd type="none" w="med" len="med"/>
              <a:tailEnd type="none" w="med" len="med"/>
            </a:ln>
          </p:spPr>
        </p:sp>
        <p:sp>
          <p:nvSpPr>
            <p:cNvPr id="75837" name="直接连接符 325656"/>
            <p:cNvSpPr/>
            <p:nvPr/>
          </p:nvSpPr>
          <p:spPr>
            <a:xfrm>
              <a:off x="3309" y="1661"/>
              <a:ext cx="192" cy="0"/>
            </a:xfrm>
            <a:prstGeom prst="line">
              <a:avLst/>
            </a:prstGeom>
            <a:ln w="12700" cap="flat" cmpd="sng">
              <a:solidFill>
                <a:schemeClr val="tx1"/>
              </a:solidFill>
              <a:prstDash val="solid"/>
              <a:headEnd type="none" w="med" len="med"/>
              <a:tailEnd type="triangle" w="med" len="med"/>
            </a:ln>
          </p:spPr>
        </p:sp>
      </p:grpSp>
      <p:sp>
        <p:nvSpPr>
          <p:cNvPr id="75799" name="直接连接符 325657"/>
          <p:cNvSpPr/>
          <p:nvPr/>
        </p:nvSpPr>
        <p:spPr>
          <a:xfrm>
            <a:off x="3203575" y="923925"/>
            <a:ext cx="2952750" cy="0"/>
          </a:xfrm>
          <a:prstGeom prst="line">
            <a:avLst/>
          </a:prstGeom>
          <a:ln w="9525" cap="flat" cmpd="sng">
            <a:solidFill>
              <a:schemeClr val="tx1"/>
            </a:solidFill>
            <a:prstDash val="solid"/>
            <a:headEnd type="none" w="med" len="med"/>
            <a:tailEnd type="none" w="med" len="med"/>
          </a:ln>
        </p:spPr>
      </p:sp>
      <p:grpSp>
        <p:nvGrpSpPr>
          <p:cNvPr id="75800" name="组合 325671"/>
          <p:cNvGrpSpPr/>
          <p:nvPr/>
        </p:nvGrpSpPr>
        <p:grpSpPr>
          <a:xfrm>
            <a:off x="4186238" y="2278063"/>
            <a:ext cx="838200" cy="0"/>
            <a:chOff x="2637" y="1435"/>
            <a:chExt cx="528" cy="0"/>
          </a:xfrm>
        </p:grpSpPr>
        <p:sp>
          <p:nvSpPr>
            <p:cNvPr id="75834" name="直接连接符 325672"/>
            <p:cNvSpPr/>
            <p:nvPr/>
          </p:nvSpPr>
          <p:spPr>
            <a:xfrm>
              <a:off x="2637" y="1435"/>
              <a:ext cx="528" cy="0"/>
            </a:xfrm>
            <a:prstGeom prst="line">
              <a:avLst/>
            </a:prstGeom>
            <a:ln w="12700" cap="flat" cmpd="sng">
              <a:solidFill>
                <a:schemeClr val="tx1"/>
              </a:solidFill>
              <a:prstDash val="solid"/>
              <a:headEnd type="none" w="med" len="med"/>
              <a:tailEnd type="none" w="med" len="med"/>
            </a:ln>
          </p:spPr>
        </p:sp>
        <p:sp>
          <p:nvSpPr>
            <p:cNvPr id="75835" name="直接连接符 325673"/>
            <p:cNvSpPr/>
            <p:nvPr/>
          </p:nvSpPr>
          <p:spPr>
            <a:xfrm>
              <a:off x="2781" y="1435"/>
              <a:ext cx="240" cy="0"/>
            </a:xfrm>
            <a:prstGeom prst="line">
              <a:avLst/>
            </a:prstGeom>
            <a:ln w="12700" cap="flat" cmpd="sng">
              <a:solidFill>
                <a:schemeClr val="tx1"/>
              </a:solidFill>
              <a:prstDash val="solid"/>
              <a:headEnd type="none" w="med" len="med"/>
              <a:tailEnd type="triangle" w="med" len="med"/>
            </a:ln>
          </p:spPr>
        </p:sp>
      </p:grpSp>
      <p:grpSp>
        <p:nvGrpSpPr>
          <p:cNvPr id="75801" name="组合 325674"/>
          <p:cNvGrpSpPr/>
          <p:nvPr/>
        </p:nvGrpSpPr>
        <p:grpSpPr>
          <a:xfrm>
            <a:off x="5024438" y="3084513"/>
            <a:ext cx="838200" cy="0"/>
            <a:chOff x="3165" y="1943"/>
            <a:chExt cx="528" cy="0"/>
          </a:xfrm>
        </p:grpSpPr>
        <p:sp>
          <p:nvSpPr>
            <p:cNvPr id="75832" name="直接连接符 325675"/>
            <p:cNvSpPr/>
            <p:nvPr/>
          </p:nvSpPr>
          <p:spPr>
            <a:xfrm flipH="1">
              <a:off x="3261" y="1943"/>
              <a:ext cx="288" cy="0"/>
            </a:xfrm>
            <a:prstGeom prst="line">
              <a:avLst/>
            </a:prstGeom>
            <a:ln w="12700" cap="flat" cmpd="sng">
              <a:solidFill>
                <a:schemeClr val="tx1"/>
              </a:solidFill>
              <a:prstDash val="solid"/>
              <a:headEnd type="none" w="med" len="med"/>
              <a:tailEnd type="triangle" w="med" len="med"/>
            </a:ln>
          </p:spPr>
        </p:sp>
        <p:sp>
          <p:nvSpPr>
            <p:cNvPr id="75833" name="直接连接符 325676"/>
            <p:cNvSpPr/>
            <p:nvPr/>
          </p:nvSpPr>
          <p:spPr>
            <a:xfrm flipH="1">
              <a:off x="3165" y="1943"/>
              <a:ext cx="528" cy="0"/>
            </a:xfrm>
            <a:prstGeom prst="line">
              <a:avLst/>
            </a:prstGeom>
            <a:ln w="12700" cap="flat" cmpd="sng">
              <a:solidFill>
                <a:schemeClr val="tx1"/>
              </a:solidFill>
              <a:prstDash val="solid"/>
              <a:headEnd type="none" w="med" len="med"/>
              <a:tailEnd type="none" w="med" len="med"/>
            </a:ln>
          </p:spPr>
        </p:sp>
      </p:grpSp>
      <p:sp>
        <p:nvSpPr>
          <p:cNvPr id="75802" name="直接连接符 325677"/>
          <p:cNvSpPr/>
          <p:nvPr/>
        </p:nvSpPr>
        <p:spPr>
          <a:xfrm>
            <a:off x="5024438" y="3084513"/>
            <a:ext cx="0" cy="304800"/>
          </a:xfrm>
          <a:prstGeom prst="line">
            <a:avLst/>
          </a:prstGeom>
          <a:ln w="28575" cap="flat" cmpd="sng">
            <a:solidFill>
              <a:schemeClr val="tx1"/>
            </a:solidFill>
            <a:prstDash val="solid"/>
            <a:headEnd type="none" w="med" len="med"/>
            <a:tailEnd type="none" w="med" len="med"/>
          </a:ln>
        </p:spPr>
      </p:sp>
      <p:grpSp>
        <p:nvGrpSpPr>
          <p:cNvPr id="75803" name="组合 325678"/>
          <p:cNvGrpSpPr/>
          <p:nvPr/>
        </p:nvGrpSpPr>
        <p:grpSpPr>
          <a:xfrm>
            <a:off x="4186238" y="3389313"/>
            <a:ext cx="838200" cy="0"/>
            <a:chOff x="2637" y="2135"/>
            <a:chExt cx="528" cy="0"/>
          </a:xfrm>
        </p:grpSpPr>
        <p:sp>
          <p:nvSpPr>
            <p:cNvPr id="75830" name="直接连接符 325679"/>
            <p:cNvSpPr/>
            <p:nvPr/>
          </p:nvSpPr>
          <p:spPr>
            <a:xfrm flipH="1">
              <a:off x="2685" y="2135"/>
              <a:ext cx="288" cy="0"/>
            </a:xfrm>
            <a:prstGeom prst="line">
              <a:avLst/>
            </a:prstGeom>
            <a:ln w="9525" cap="flat" cmpd="sng">
              <a:solidFill>
                <a:schemeClr val="tx1"/>
              </a:solidFill>
              <a:prstDash val="solid"/>
              <a:headEnd type="none" w="med" len="med"/>
              <a:tailEnd type="triangle" w="med" len="med"/>
            </a:ln>
          </p:spPr>
        </p:sp>
        <p:sp>
          <p:nvSpPr>
            <p:cNvPr id="75831" name="直接连接符 325680"/>
            <p:cNvSpPr/>
            <p:nvPr/>
          </p:nvSpPr>
          <p:spPr>
            <a:xfrm flipH="1">
              <a:off x="2637" y="2135"/>
              <a:ext cx="528" cy="0"/>
            </a:xfrm>
            <a:prstGeom prst="line">
              <a:avLst/>
            </a:prstGeom>
            <a:ln w="9525" cap="flat" cmpd="sng">
              <a:solidFill>
                <a:schemeClr val="tx1"/>
              </a:solidFill>
              <a:prstDash val="solid"/>
              <a:headEnd type="none" w="med" len="med"/>
              <a:tailEnd type="none" w="med" len="med"/>
            </a:ln>
          </p:spPr>
        </p:sp>
      </p:grpSp>
      <p:sp>
        <p:nvSpPr>
          <p:cNvPr id="75804" name="直接连接符 325681"/>
          <p:cNvSpPr/>
          <p:nvPr/>
        </p:nvSpPr>
        <p:spPr>
          <a:xfrm>
            <a:off x="4186238" y="3389313"/>
            <a:ext cx="0" cy="304800"/>
          </a:xfrm>
          <a:prstGeom prst="line">
            <a:avLst/>
          </a:prstGeom>
          <a:ln w="28575" cap="flat" cmpd="sng">
            <a:solidFill>
              <a:schemeClr val="tx1"/>
            </a:solidFill>
            <a:prstDash val="solid"/>
            <a:headEnd type="none" w="med" len="med"/>
            <a:tailEnd type="none" w="med" len="med"/>
          </a:ln>
        </p:spPr>
      </p:sp>
      <p:grpSp>
        <p:nvGrpSpPr>
          <p:cNvPr id="75805" name="组合 325682"/>
          <p:cNvGrpSpPr/>
          <p:nvPr/>
        </p:nvGrpSpPr>
        <p:grpSpPr>
          <a:xfrm>
            <a:off x="2128838" y="3694113"/>
            <a:ext cx="2057400" cy="0"/>
            <a:chOff x="1341" y="2327"/>
            <a:chExt cx="1296" cy="0"/>
          </a:xfrm>
        </p:grpSpPr>
        <p:sp>
          <p:nvSpPr>
            <p:cNvPr id="75828" name="直接连接符 325683"/>
            <p:cNvSpPr/>
            <p:nvPr/>
          </p:nvSpPr>
          <p:spPr>
            <a:xfrm flipH="1">
              <a:off x="1341" y="2327"/>
              <a:ext cx="1296" cy="0"/>
            </a:xfrm>
            <a:prstGeom prst="line">
              <a:avLst/>
            </a:prstGeom>
            <a:ln w="12700" cap="flat" cmpd="sng">
              <a:solidFill>
                <a:schemeClr val="tx1"/>
              </a:solidFill>
              <a:prstDash val="solid"/>
              <a:headEnd type="none" w="med" len="med"/>
              <a:tailEnd type="none" w="med" len="med"/>
            </a:ln>
          </p:spPr>
        </p:sp>
        <p:sp>
          <p:nvSpPr>
            <p:cNvPr id="75829" name="直接连接符 325684"/>
            <p:cNvSpPr/>
            <p:nvPr/>
          </p:nvSpPr>
          <p:spPr>
            <a:xfrm flipH="1">
              <a:off x="1773" y="2327"/>
              <a:ext cx="384" cy="0"/>
            </a:xfrm>
            <a:prstGeom prst="line">
              <a:avLst/>
            </a:prstGeom>
            <a:ln w="12700" cap="flat" cmpd="sng">
              <a:solidFill>
                <a:schemeClr val="tx1"/>
              </a:solidFill>
              <a:prstDash val="solid"/>
              <a:headEnd type="none" w="med" len="med"/>
              <a:tailEnd type="triangle" w="med" len="med"/>
            </a:ln>
          </p:spPr>
        </p:sp>
      </p:grpSp>
      <p:sp>
        <p:nvSpPr>
          <p:cNvPr id="75806" name="直接连接符 325685"/>
          <p:cNvSpPr/>
          <p:nvPr/>
        </p:nvSpPr>
        <p:spPr>
          <a:xfrm>
            <a:off x="2128838" y="3694113"/>
            <a:ext cx="0" cy="381000"/>
          </a:xfrm>
          <a:prstGeom prst="line">
            <a:avLst/>
          </a:prstGeom>
          <a:ln w="9525" cap="flat" cmpd="sng">
            <a:solidFill>
              <a:schemeClr val="tx1"/>
            </a:solidFill>
            <a:prstDash val="solid"/>
            <a:headEnd type="none" w="med" len="med"/>
            <a:tailEnd type="none" w="med" len="med"/>
          </a:ln>
        </p:spPr>
      </p:sp>
      <p:grpSp>
        <p:nvGrpSpPr>
          <p:cNvPr id="75807" name="组合 325691"/>
          <p:cNvGrpSpPr/>
          <p:nvPr/>
        </p:nvGrpSpPr>
        <p:grpSpPr>
          <a:xfrm>
            <a:off x="2128838" y="2143125"/>
            <a:ext cx="2070100" cy="1588"/>
            <a:chOff x="1341" y="1350"/>
            <a:chExt cx="1304" cy="1"/>
          </a:xfrm>
        </p:grpSpPr>
        <p:sp>
          <p:nvSpPr>
            <p:cNvPr id="75826" name="直接连接符 325692"/>
            <p:cNvSpPr/>
            <p:nvPr/>
          </p:nvSpPr>
          <p:spPr>
            <a:xfrm>
              <a:off x="1341" y="1350"/>
              <a:ext cx="576" cy="0"/>
            </a:xfrm>
            <a:prstGeom prst="line">
              <a:avLst/>
            </a:prstGeom>
            <a:ln w="12700" cap="flat" cmpd="sng">
              <a:solidFill>
                <a:schemeClr val="tx1"/>
              </a:solidFill>
              <a:prstDash val="solid"/>
              <a:headEnd type="none" w="med" len="med"/>
              <a:tailEnd type="triangle" w="med" len="med"/>
            </a:ln>
          </p:spPr>
        </p:sp>
        <p:sp>
          <p:nvSpPr>
            <p:cNvPr id="75827" name="直接连接符 325693"/>
            <p:cNvSpPr/>
            <p:nvPr/>
          </p:nvSpPr>
          <p:spPr>
            <a:xfrm>
              <a:off x="1511" y="1351"/>
              <a:ext cx="1134" cy="0"/>
            </a:xfrm>
            <a:prstGeom prst="line">
              <a:avLst/>
            </a:prstGeom>
            <a:ln w="12700" cap="flat" cmpd="sng">
              <a:solidFill>
                <a:schemeClr val="tx1"/>
              </a:solidFill>
              <a:prstDash val="solid"/>
              <a:headEnd type="none" w="med" len="med"/>
              <a:tailEnd type="none" w="med" len="med"/>
            </a:ln>
          </p:spPr>
        </p:sp>
      </p:grpSp>
      <p:sp>
        <p:nvSpPr>
          <p:cNvPr id="75808" name="文本框 325694"/>
          <p:cNvSpPr txBox="1"/>
          <p:nvPr/>
        </p:nvSpPr>
        <p:spPr>
          <a:xfrm>
            <a:off x="6877050" y="4365625"/>
            <a:ext cx="2266950" cy="457200"/>
          </a:xfrm>
          <a:prstGeom prst="rect">
            <a:avLst/>
          </a:prstGeom>
          <a:noFill/>
          <a:ln w="9525">
            <a:noFill/>
          </a:ln>
        </p:spPr>
        <p:txBody>
          <a:bodyPr>
            <a:spAutoFit/>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grpSp>
        <p:nvGrpSpPr>
          <p:cNvPr id="75809" name="组合 325695"/>
          <p:cNvGrpSpPr/>
          <p:nvPr/>
        </p:nvGrpSpPr>
        <p:grpSpPr>
          <a:xfrm>
            <a:off x="2124075" y="4078288"/>
            <a:ext cx="2057400" cy="0"/>
            <a:chOff x="2219" y="2160"/>
            <a:chExt cx="1296" cy="0"/>
          </a:xfrm>
        </p:grpSpPr>
        <p:sp>
          <p:nvSpPr>
            <p:cNvPr id="75824" name="直接连接符 325696"/>
            <p:cNvSpPr/>
            <p:nvPr/>
          </p:nvSpPr>
          <p:spPr>
            <a:xfrm>
              <a:off x="2219" y="2160"/>
              <a:ext cx="1296" cy="0"/>
            </a:xfrm>
            <a:prstGeom prst="line">
              <a:avLst/>
            </a:prstGeom>
            <a:ln w="9525" cap="flat" cmpd="sng">
              <a:solidFill>
                <a:schemeClr val="tx1"/>
              </a:solidFill>
              <a:prstDash val="solid"/>
              <a:headEnd type="none" w="med" len="med"/>
              <a:tailEnd type="none" w="med" len="med"/>
            </a:ln>
          </p:spPr>
        </p:sp>
        <p:sp>
          <p:nvSpPr>
            <p:cNvPr id="75825" name="直接连接符 325697"/>
            <p:cNvSpPr/>
            <p:nvPr/>
          </p:nvSpPr>
          <p:spPr>
            <a:xfrm>
              <a:off x="2880" y="2160"/>
              <a:ext cx="240" cy="0"/>
            </a:xfrm>
            <a:prstGeom prst="line">
              <a:avLst/>
            </a:prstGeom>
            <a:ln w="9525" cap="flat" cmpd="sng">
              <a:solidFill>
                <a:schemeClr val="tx1"/>
              </a:solidFill>
              <a:prstDash val="solid"/>
              <a:headEnd type="none" w="med" len="med"/>
              <a:tailEnd type="triangle" w="med" len="med"/>
            </a:ln>
          </p:spPr>
        </p:sp>
      </p:grpSp>
      <p:sp>
        <p:nvSpPr>
          <p:cNvPr id="325699" name="文本框 325698"/>
          <p:cNvSpPr txBox="1"/>
          <p:nvPr/>
        </p:nvSpPr>
        <p:spPr>
          <a:xfrm>
            <a:off x="4138613" y="3933825"/>
            <a:ext cx="774700" cy="457200"/>
          </a:xfrm>
          <a:prstGeom prst="rect">
            <a:avLst/>
          </a:prstGeom>
          <a:noFill/>
          <a:ln w="9525">
            <a:noFill/>
          </a:ln>
        </p:spPr>
        <p:txBody>
          <a:bodyPr wrap="none">
            <a:spAutoFit/>
          </a:bodyPr>
          <a:lstStyle/>
          <a:p>
            <a:r>
              <a:rPr lang="en-US" altLang="zh-CN" sz="2400" dirty="0">
                <a:solidFill>
                  <a:schemeClr val="accent2"/>
                </a:solidFill>
                <a:latin typeface="Times New Roman" panose="02020603050405020304" pitchFamily="18" charset="0"/>
                <a:ea typeface="黑体" panose="02010609060101010101" pitchFamily="2" charset="-122"/>
              </a:rPr>
              <a:t>1011</a:t>
            </a:r>
          </a:p>
        </p:txBody>
      </p:sp>
      <p:sp>
        <p:nvSpPr>
          <p:cNvPr id="75811" name="直接连接符 325699"/>
          <p:cNvSpPr/>
          <p:nvPr/>
        </p:nvSpPr>
        <p:spPr>
          <a:xfrm>
            <a:off x="4183063" y="4060825"/>
            <a:ext cx="0" cy="304800"/>
          </a:xfrm>
          <a:prstGeom prst="line">
            <a:avLst/>
          </a:prstGeom>
          <a:ln w="28575" cap="flat" cmpd="sng">
            <a:solidFill>
              <a:schemeClr val="tx1"/>
            </a:solidFill>
            <a:prstDash val="solid"/>
            <a:headEnd type="none" w="med" len="med"/>
            <a:tailEnd type="none" w="med" len="med"/>
          </a:ln>
        </p:spPr>
      </p:sp>
      <p:grpSp>
        <p:nvGrpSpPr>
          <p:cNvPr id="11" name="组合 325700"/>
          <p:cNvGrpSpPr/>
          <p:nvPr/>
        </p:nvGrpSpPr>
        <p:grpSpPr>
          <a:xfrm>
            <a:off x="1020763" y="4149725"/>
            <a:ext cx="989012" cy="396875"/>
            <a:chOff x="643" y="2614"/>
            <a:chExt cx="623" cy="250"/>
          </a:xfrm>
        </p:grpSpPr>
        <p:grpSp>
          <p:nvGrpSpPr>
            <p:cNvPr id="75820" name="组合 325701"/>
            <p:cNvGrpSpPr/>
            <p:nvPr/>
          </p:nvGrpSpPr>
          <p:grpSpPr>
            <a:xfrm>
              <a:off x="643" y="2614"/>
              <a:ext cx="195" cy="250"/>
              <a:chOff x="248" y="618"/>
              <a:chExt cx="195" cy="250"/>
            </a:xfrm>
          </p:grpSpPr>
          <p:sp>
            <p:nvSpPr>
              <p:cNvPr id="75822" name="椭圆 325702"/>
              <p:cNvSpPr/>
              <p:nvPr/>
            </p:nvSpPr>
            <p:spPr>
              <a:xfrm>
                <a:off x="248" y="666"/>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5823" name="文本框 325703"/>
              <p:cNvSpPr txBox="1"/>
              <p:nvPr/>
            </p:nvSpPr>
            <p:spPr>
              <a:xfrm>
                <a:off x="248" y="618"/>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1</a:t>
                </a:r>
              </a:p>
            </p:txBody>
          </p:sp>
        </p:grpSp>
        <p:sp>
          <p:nvSpPr>
            <p:cNvPr id="75821" name="直接连接符 325704"/>
            <p:cNvSpPr/>
            <p:nvPr/>
          </p:nvSpPr>
          <p:spPr>
            <a:xfrm>
              <a:off x="930" y="2750"/>
              <a:ext cx="336" cy="0"/>
            </a:xfrm>
            <a:prstGeom prst="line">
              <a:avLst/>
            </a:prstGeom>
            <a:ln w="9525" cap="flat" cmpd="sng">
              <a:solidFill>
                <a:schemeClr val="tx1"/>
              </a:solidFill>
              <a:prstDash val="solid"/>
              <a:headEnd type="none" w="med" len="med"/>
              <a:tailEnd type="triangle" w="med" len="med"/>
            </a:ln>
          </p:spPr>
        </p:sp>
      </p:grpSp>
      <p:grpSp>
        <p:nvGrpSpPr>
          <p:cNvPr id="13" name="组合 325705"/>
          <p:cNvGrpSpPr/>
          <p:nvPr/>
        </p:nvGrpSpPr>
        <p:grpSpPr>
          <a:xfrm>
            <a:off x="3290888" y="4365625"/>
            <a:ext cx="874712" cy="0"/>
            <a:chOff x="2073" y="2750"/>
            <a:chExt cx="551" cy="0"/>
          </a:xfrm>
        </p:grpSpPr>
        <p:sp>
          <p:nvSpPr>
            <p:cNvPr id="75818" name="直接连接符 325706"/>
            <p:cNvSpPr/>
            <p:nvPr/>
          </p:nvSpPr>
          <p:spPr>
            <a:xfrm flipH="1">
              <a:off x="2157" y="2750"/>
              <a:ext cx="288" cy="0"/>
            </a:xfrm>
            <a:prstGeom prst="line">
              <a:avLst/>
            </a:prstGeom>
            <a:ln w="9525" cap="flat" cmpd="sng">
              <a:solidFill>
                <a:schemeClr val="tx1"/>
              </a:solidFill>
              <a:prstDash val="solid"/>
              <a:headEnd type="none" w="med" len="med"/>
              <a:tailEnd type="triangle" w="med" len="med"/>
            </a:ln>
          </p:spPr>
        </p:sp>
        <p:sp>
          <p:nvSpPr>
            <p:cNvPr id="75819" name="直接连接符 325707"/>
            <p:cNvSpPr/>
            <p:nvPr/>
          </p:nvSpPr>
          <p:spPr>
            <a:xfrm flipH="1">
              <a:off x="2073" y="2750"/>
              <a:ext cx="551" cy="0"/>
            </a:xfrm>
            <a:prstGeom prst="line">
              <a:avLst/>
            </a:prstGeom>
            <a:ln w="9525" cap="flat" cmpd="sng">
              <a:solidFill>
                <a:schemeClr val="tx1"/>
              </a:solidFill>
              <a:prstDash val="solid"/>
              <a:headEnd type="none" w="med" len="med"/>
              <a:tailEnd type="none" w="med" len="med"/>
            </a:ln>
          </p:spPr>
        </p:sp>
      </p:grpSp>
      <p:sp>
        <p:nvSpPr>
          <p:cNvPr id="325709" name="直接连接符 325708"/>
          <p:cNvSpPr/>
          <p:nvPr/>
        </p:nvSpPr>
        <p:spPr>
          <a:xfrm>
            <a:off x="3276600" y="4354513"/>
            <a:ext cx="0" cy="457200"/>
          </a:xfrm>
          <a:prstGeom prst="line">
            <a:avLst/>
          </a:prstGeom>
          <a:ln w="28575" cap="flat" cmpd="sng">
            <a:solidFill>
              <a:schemeClr val="tx1"/>
            </a:solidFill>
            <a:prstDash val="solid"/>
            <a:headEnd type="none" w="med" len="med"/>
            <a:tailEnd type="none" w="med" len="med"/>
          </a:ln>
        </p:spPr>
      </p:sp>
      <p:sp>
        <p:nvSpPr>
          <p:cNvPr id="325710" name="文本框 325709"/>
          <p:cNvSpPr txBox="1"/>
          <p:nvPr/>
        </p:nvSpPr>
        <p:spPr>
          <a:xfrm>
            <a:off x="3348038" y="4365625"/>
            <a:ext cx="792162" cy="457200"/>
          </a:xfrm>
          <a:prstGeom prst="rect">
            <a:avLst/>
          </a:prstGeom>
          <a:noFill/>
          <a:ln w="9525">
            <a:noFill/>
          </a:ln>
        </p:spPr>
        <p:txBody>
          <a:bodyPr wrap="none">
            <a:spAutoFit/>
          </a:bodyPr>
          <a:lstStyle/>
          <a:p>
            <a:r>
              <a:rPr lang="en-US" altLang="zh-CN" sz="2400" dirty="0">
                <a:solidFill>
                  <a:schemeClr val="accent2"/>
                </a:solidFill>
                <a:latin typeface="Times New Roman" panose="02020603050405020304" pitchFamily="18" charset="0"/>
                <a:ea typeface="黑体" panose="02010609060101010101" pitchFamily="2" charset="-122"/>
              </a:rPr>
              <a:t>0000</a:t>
            </a:r>
          </a:p>
        </p:txBody>
      </p:sp>
      <p:sp>
        <p:nvSpPr>
          <p:cNvPr id="325712" name="文本框 325711"/>
          <p:cNvSpPr txBox="1"/>
          <p:nvPr/>
        </p:nvSpPr>
        <p:spPr>
          <a:xfrm>
            <a:off x="6948488" y="3860800"/>
            <a:ext cx="2063750" cy="457200"/>
          </a:xfrm>
          <a:prstGeom prst="rect">
            <a:avLst/>
          </a:prstGeom>
          <a:noFill/>
          <a:ln w="9525">
            <a:noFill/>
          </a:ln>
        </p:spPr>
        <p:txBody>
          <a:bodyPr>
            <a:spAutoFit/>
          </a:bodyPr>
          <a:lstStyle/>
          <a:p>
            <a:r>
              <a:rPr lang="en-US" altLang="zh-CN" sz="2400" dirty="0">
                <a:solidFill>
                  <a:schemeClr val="accent2"/>
                </a:solidFill>
                <a:latin typeface="Times New Roman" panose="02020603050405020304" pitchFamily="18" charset="0"/>
                <a:ea typeface="黑体" panose="02010609060101010101" pitchFamily="2" charset="-122"/>
              </a:rPr>
              <a:t>2</a:t>
            </a:r>
            <a:r>
              <a:rPr lang="zh-CN" altLang="en-US" sz="2400" dirty="0">
                <a:solidFill>
                  <a:schemeClr val="accent2"/>
                </a:solidFill>
                <a:latin typeface="Times New Roman" panose="02020603050405020304" pitchFamily="18" charset="0"/>
                <a:ea typeface="黑体" panose="02010609060101010101" pitchFamily="2" charset="-122"/>
              </a:rPr>
              <a:t>级：</a:t>
            </a:r>
            <a:r>
              <a:rPr lang="en-US" altLang="zh-CN" sz="2400" dirty="0">
                <a:solidFill>
                  <a:schemeClr val="accent2"/>
                </a:solidFill>
                <a:latin typeface="Times New Roman" panose="02020603050405020304" pitchFamily="18" charset="0"/>
                <a:ea typeface="黑体" panose="02010609060101010101" pitchFamily="2" charset="-122"/>
              </a:rPr>
              <a:t>1011</a:t>
            </a:r>
          </a:p>
        </p:txBody>
      </p:sp>
      <p:sp>
        <p:nvSpPr>
          <p:cNvPr id="75817" name="文本框 325731"/>
          <p:cNvSpPr txBox="1"/>
          <p:nvPr/>
        </p:nvSpPr>
        <p:spPr>
          <a:xfrm>
            <a:off x="7378700" y="5013325"/>
            <a:ext cx="1050925" cy="457200"/>
          </a:xfrm>
          <a:prstGeom prst="rect">
            <a:avLst/>
          </a:prstGeom>
          <a:noFill/>
          <a:ln w="9525">
            <a:noFill/>
          </a:ln>
        </p:spPr>
        <p:txBody>
          <a:bodyPr>
            <a:spAutoFit/>
          </a:bodyPr>
          <a:lstStyle/>
          <a:p>
            <a:r>
              <a:rPr lang="zh-CN" altLang="en-US" sz="2400" dirty="0">
                <a:latin typeface="Arial" panose="020B0604020202020204" pitchFamily="34" charset="0"/>
                <a:ea typeface="黑体" panose="02010609060101010101" pitchFamily="2" charset="-122"/>
              </a:rPr>
              <a:t>堆栈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9" presetClass="exit" presetSubtype="0" fill="hold" grpId="0" nodeType="afterEffect">
                                  <p:stCondLst>
                                    <p:cond delay="0"/>
                                  </p:stCondLst>
                                  <p:childTnLst>
                                    <p:animEffect transition="out" filter="dissolve">
                                      <p:cBhvr>
                                        <p:cTn id="10" dur="500"/>
                                        <p:tgtEl>
                                          <p:spTgt spid="325699"/>
                                        </p:tgtEl>
                                      </p:cBhvr>
                                    </p:animEffect>
                                    <p:set>
                                      <p:cBhvr>
                                        <p:cTn id="11" dur="1" fill="hold">
                                          <p:stCondLst>
                                            <p:cond delay="499"/>
                                          </p:stCondLst>
                                        </p:cTn>
                                        <p:tgtEl>
                                          <p:spTgt spid="325699"/>
                                        </p:tgtEl>
                                        <p:attrNameLst>
                                          <p:attrName>style.visibility</p:attrName>
                                        </p:attrNameLst>
                                      </p:cBhvr>
                                      <p:to>
                                        <p:strVal val="hidden"/>
                                      </p:to>
                                    </p:se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25712"/>
                                        </p:tgtEl>
                                        <p:attrNameLst>
                                          <p:attrName>style.visibility</p:attrName>
                                        </p:attrNameLst>
                                      </p:cBhvr>
                                      <p:to>
                                        <p:strVal val="visible"/>
                                      </p:to>
                                    </p:set>
                                    <p:animEffect transition="in" filter="slide(fromBottom)">
                                      <p:cBhvr>
                                        <p:cTn id="15" dur="500"/>
                                        <p:tgtEl>
                                          <p:spTgt spid="325712"/>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500"/>
                                        <p:tgtEl>
                                          <p:spTgt spid="13"/>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325710"/>
                                        </p:tgtEl>
                                        <p:attrNameLst>
                                          <p:attrName>style.visibility</p:attrName>
                                        </p:attrNameLst>
                                      </p:cBhvr>
                                      <p:to>
                                        <p:strVal val="visible"/>
                                      </p:to>
                                    </p:set>
                                    <p:animEffect transition="in" filter="slide(fromBottom)">
                                      <p:cBhvr>
                                        <p:cTn id="23" dur="500"/>
                                        <p:tgtEl>
                                          <p:spTgt spid="325710"/>
                                        </p:tgtEl>
                                      </p:cBhvr>
                                    </p:animEffect>
                                  </p:childTnLst>
                                </p:cTn>
                              </p:par>
                            </p:childTnLst>
                          </p:cTn>
                        </p:par>
                        <p:par>
                          <p:cTn id="24" fill="hold">
                            <p:stCondLst>
                              <p:cond delay="2500"/>
                            </p:stCondLst>
                            <p:childTnLst>
                              <p:par>
                                <p:cTn id="25" presetID="22" presetClass="exit" presetSubtype="8" fill="hold" nodeType="afterEffect">
                                  <p:stCondLst>
                                    <p:cond delay="0"/>
                                  </p:stCondLst>
                                  <p:childTnLst>
                                    <p:animEffect transition="out" filter="wipe(left)">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25709"/>
                                        </p:tgtEl>
                                        <p:attrNameLst>
                                          <p:attrName>style.visibility</p:attrName>
                                        </p:attrNameLst>
                                      </p:cBhvr>
                                      <p:to>
                                        <p:strVal val="visible"/>
                                      </p:to>
                                    </p:set>
                                    <p:animEffect transition="in" filter="wipe(up)">
                                      <p:cBhvr>
                                        <p:cTn id="32" dur="500"/>
                                        <p:tgtEl>
                                          <p:spTgt spid="325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99" grpId="0"/>
      <p:bldP spid="325710" grpId="0"/>
      <p:bldP spid="32571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2" name="组合 321626"/>
          <p:cNvGrpSpPr/>
          <p:nvPr/>
        </p:nvGrpSpPr>
        <p:grpSpPr>
          <a:xfrm>
            <a:off x="6948488" y="1484313"/>
            <a:ext cx="1584325" cy="3384550"/>
            <a:chOff x="4377" y="1706"/>
            <a:chExt cx="998" cy="2132"/>
          </a:xfrm>
        </p:grpSpPr>
        <p:sp>
          <p:nvSpPr>
            <p:cNvPr id="76863" name="矩形 321627"/>
            <p:cNvSpPr/>
            <p:nvPr/>
          </p:nvSpPr>
          <p:spPr>
            <a:xfrm>
              <a:off x="4377" y="1933"/>
              <a:ext cx="998" cy="1905"/>
            </a:xfrm>
            <a:prstGeom prst="rec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76864" name="直接连接符 321628"/>
            <p:cNvSpPr/>
            <p:nvPr/>
          </p:nvSpPr>
          <p:spPr>
            <a:xfrm>
              <a:off x="4377" y="3521"/>
              <a:ext cx="998" cy="0"/>
            </a:xfrm>
            <a:prstGeom prst="line">
              <a:avLst/>
            </a:prstGeom>
            <a:ln w="9525" cap="flat" cmpd="sng">
              <a:solidFill>
                <a:schemeClr val="tx1"/>
              </a:solidFill>
              <a:prstDash val="solid"/>
              <a:headEnd type="none" w="med" len="med"/>
              <a:tailEnd type="none" w="med" len="med"/>
            </a:ln>
          </p:spPr>
        </p:sp>
        <p:sp>
          <p:nvSpPr>
            <p:cNvPr id="76865" name="直接连接符 321629"/>
            <p:cNvSpPr/>
            <p:nvPr/>
          </p:nvSpPr>
          <p:spPr>
            <a:xfrm>
              <a:off x="4377" y="3203"/>
              <a:ext cx="998" cy="0"/>
            </a:xfrm>
            <a:prstGeom prst="line">
              <a:avLst/>
            </a:prstGeom>
            <a:ln w="9525" cap="flat" cmpd="sng">
              <a:solidFill>
                <a:schemeClr val="tx1"/>
              </a:solidFill>
              <a:prstDash val="solid"/>
              <a:headEnd type="none" w="med" len="med"/>
              <a:tailEnd type="none" w="med" len="med"/>
            </a:ln>
          </p:spPr>
        </p:sp>
        <p:sp>
          <p:nvSpPr>
            <p:cNvPr id="76866" name="直接连接符 321630"/>
            <p:cNvSpPr/>
            <p:nvPr/>
          </p:nvSpPr>
          <p:spPr>
            <a:xfrm>
              <a:off x="4377" y="2886"/>
              <a:ext cx="998" cy="0"/>
            </a:xfrm>
            <a:prstGeom prst="line">
              <a:avLst/>
            </a:prstGeom>
            <a:ln w="9525" cap="flat" cmpd="sng">
              <a:solidFill>
                <a:schemeClr val="tx1"/>
              </a:solidFill>
              <a:prstDash val="solid"/>
              <a:headEnd type="none" w="med" len="med"/>
              <a:tailEnd type="none" w="med" len="med"/>
            </a:ln>
          </p:spPr>
        </p:sp>
        <p:sp>
          <p:nvSpPr>
            <p:cNvPr id="76867" name="直接连接符 321631"/>
            <p:cNvSpPr/>
            <p:nvPr/>
          </p:nvSpPr>
          <p:spPr>
            <a:xfrm>
              <a:off x="4377" y="2568"/>
              <a:ext cx="998" cy="0"/>
            </a:xfrm>
            <a:prstGeom prst="line">
              <a:avLst/>
            </a:prstGeom>
            <a:ln w="9525" cap="flat" cmpd="sng">
              <a:solidFill>
                <a:schemeClr val="tx1"/>
              </a:solidFill>
              <a:prstDash val="solid"/>
              <a:headEnd type="none" w="med" len="med"/>
              <a:tailEnd type="none" w="med" len="med"/>
            </a:ln>
          </p:spPr>
        </p:sp>
        <p:sp>
          <p:nvSpPr>
            <p:cNvPr id="76868" name="流程图: 文档 321632"/>
            <p:cNvSpPr/>
            <p:nvPr/>
          </p:nvSpPr>
          <p:spPr>
            <a:xfrm rot="10800000">
              <a:off x="4377" y="1706"/>
              <a:ext cx="997" cy="544"/>
            </a:xfrm>
            <a:prstGeom prst="flowChartDocumen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grpSp>
      <p:sp>
        <p:nvSpPr>
          <p:cNvPr id="76803" name="直接连接符 321537"/>
          <p:cNvSpPr/>
          <p:nvPr/>
        </p:nvSpPr>
        <p:spPr>
          <a:xfrm>
            <a:off x="5018088" y="2270125"/>
            <a:ext cx="0" cy="381000"/>
          </a:xfrm>
          <a:prstGeom prst="line">
            <a:avLst/>
          </a:prstGeom>
          <a:ln w="28575" cap="flat" cmpd="sng">
            <a:solidFill>
              <a:schemeClr val="tx1"/>
            </a:solidFill>
            <a:prstDash val="solid"/>
            <a:headEnd type="none" w="med" len="med"/>
            <a:tailEnd type="none" w="med" len="med"/>
          </a:ln>
        </p:spPr>
      </p:sp>
      <p:sp>
        <p:nvSpPr>
          <p:cNvPr id="76804" name="直接连接符 321538"/>
          <p:cNvSpPr/>
          <p:nvPr/>
        </p:nvSpPr>
        <p:spPr>
          <a:xfrm>
            <a:off x="5862638" y="2636838"/>
            <a:ext cx="0" cy="457200"/>
          </a:xfrm>
          <a:prstGeom prst="line">
            <a:avLst/>
          </a:prstGeom>
          <a:ln w="28575" cap="flat" cmpd="sng">
            <a:solidFill>
              <a:schemeClr val="tx1"/>
            </a:solidFill>
            <a:prstDash val="solid"/>
            <a:headEnd type="none" w="med" len="med"/>
            <a:tailEnd type="none" w="med" len="med"/>
          </a:ln>
        </p:spPr>
      </p:sp>
      <p:grpSp>
        <p:nvGrpSpPr>
          <p:cNvPr id="76805" name="组合 321539"/>
          <p:cNvGrpSpPr/>
          <p:nvPr/>
        </p:nvGrpSpPr>
        <p:grpSpPr>
          <a:xfrm>
            <a:off x="2128838" y="1617663"/>
            <a:ext cx="0" cy="533400"/>
            <a:chOff x="1341" y="1019"/>
            <a:chExt cx="0" cy="336"/>
          </a:xfrm>
        </p:grpSpPr>
        <p:sp>
          <p:nvSpPr>
            <p:cNvPr id="76861" name="直接连接符 321540"/>
            <p:cNvSpPr/>
            <p:nvPr/>
          </p:nvSpPr>
          <p:spPr>
            <a:xfrm>
              <a:off x="1341" y="1019"/>
              <a:ext cx="0" cy="336"/>
            </a:xfrm>
            <a:prstGeom prst="line">
              <a:avLst/>
            </a:prstGeom>
            <a:ln w="28575" cap="flat" cmpd="sng">
              <a:solidFill>
                <a:schemeClr val="tx1"/>
              </a:solidFill>
              <a:prstDash val="solid"/>
              <a:headEnd type="none" w="med" len="med"/>
              <a:tailEnd type="none" w="med" len="med"/>
            </a:ln>
          </p:spPr>
        </p:sp>
        <p:sp>
          <p:nvSpPr>
            <p:cNvPr id="76862" name="直接连接符 321541"/>
            <p:cNvSpPr/>
            <p:nvPr/>
          </p:nvSpPr>
          <p:spPr>
            <a:xfrm>
              <a:off x="1341" y="1067"/>
              <a:ext cx="0" cy="192"/>
            </a:xfrm>
            <a:prstGeom prst="line">
              <a:avLst/>
            </a:prstGeom>
            <a:ln w="9525" cap="flat" cmpd="sng">
              <a:solidFill>
                <a:schemeClr val="tx1"/>
              </a:solidFill>
              <a:prstDash val="solid"/>
              <a:headEnd type="none" w="med" len="med"/>
              <a:tailEnd type="triangle" w="med" len="med"/>
            </a:ln>
          </p:spPr>
        </p:sp>
      </p:grpSp>
      <p:sp>
        <p:nvSpPr>
          <p:cNvPr id="76806" name="文本框 321542"/>
          <p:cNvSpPr txBox="1"/>
          <p:nvPr/>
        </p:nvSpPr>
        <p:spPr>
          <a:xfrm>
            <a:off x="1547813" y="498475"/>
            <a:ext cx="1752600" cy="457200"/>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用户程序</a:t>
            </a:r>
          </a:p>
        </p:txBody>
      </p:sp>
      <p:sp>
        <p:nvSpPr>
          <p:cNvPr id="76807" name="矩形 321543"/>
          <p:cNvSpPr/>
          <p:nvPr/>
        </p:nvSpPr>
        <p:spPr>
          <a:xfrm>
            <a:off x="3203575" y="481013"/>
            <a:ext cx="3236913" cy="457200"/>
          </a:xfrm>
          <a:prstGeom prst="rect">
            <a:avLst/>
          </a:prstGeom>
          <a:noFill/>
          <a:ln w="9525">
            <a:noFill/>
          </a:ln>
        </p:spPr>
        <p:txBody>
          <a:bodyPr>
            <a:spAutoFit/>
          </a:bodyPr>
          <a:lstStyle/>
          <a:p>
            <a:r>
              <a:rPr lang="zh-CN" altLang="en-US" sz="2400" dirty="0">
                <a:latin typeface="黑体" panose="02010609060101010101" pitchFamily="2" charset="-122"/>
                <a:ea typeface="黑体" panose="02010609060101010101" pitchFamily="2" charset="-122"/>
              </a:rPr>
              <a:t>中 断 处 理 程 序</a:t>
            </a:r>
          </a:p>
        </p:txBody>
      </p:sp>
      <p:sp>
        <p:nvSpPr>
          <p:cNvPr id="76808" name="文本框 321544"/>
          <p:cNvSpPr txBox="1"/>
          <p:nvPr/>
        </p:nvSpPr>
        <p:spPr>
          <a:xfrm>
            <a:off x="528638" y="346075"/>
            <a:ext cx="1090612" cy="822325"/>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中断</a:t>
            </a:r>
          </a:p>
          <a:p>
            <a:r>
              <a:rPr lang="zh-CN" altLang="en-US" sz="2400" dirty="0">
                <a:latin typeface="Times New Roman" panose="02020603050405020304" pitchFamily="18" charset="0"/>
                <a:ea typeface="黑体" panose="02010609060101010101" pitchFamily="2" charset="-122"/>
              </a:rPr>
              <a:t>请求</a:t>
            </a:r>
          </a:p>
        </p:txBody>
      </p:sp>
      <p:sp>
        <p:nvSpPr>
          <p:cNvPr id="76809" name="直接连接符 321545"/>
          <p:cNvSpPr/>
          <p:nvPr/>
        </p:nvSpPr>
        <p:spPr>
          <a:xfrm>
            <a:off x="1671638" y="931863"/>
            <a:ext cx="1143000" cy="0"/>
          </a:xfrm>
          <a:prstGeom prst="line">
            <a:avLst/>
          </a:prstGeom>
          <a:ln w="9525" cap="flat" cmpd="sng">
            <a:solidFill>
              <a:schemeClr val="tx1"/>
            </a:solidFill>
            <a:prstDash val="solid"/>
            <a:headEnd type="none" w="med" len="med"/>
            <a:tailEnd type="none" w="med" len="med"/>
          </a:ln>
        </p:spPr>
      </p:sp>
      <p:sp>
        <p:nvSpPr>
          <p:cNvPr id="76810" name="直接连接符 321546"/>
          <p:cNvSpPr/>
          <p:nvPr/>
        </p:nvSpPr>
        <p:spPr>
          <a:xfrm>
            <a:off x="757238" y="2532063"/>
            <a:ext cx="0" cy="2286000"/>
          </a:xfrm>
          <a:prstGeom prst="line">
            <a:avLst/>
          </a:prstGeom>
          <a:ln w="9525" cap="flat" cmpd="sng">
            <a:solidFill>
              <a:schemeClr val="tx1"/>
            </a:solidFill>
            <a:prstDash val="solid"/>
            <a:headEnd type="none" w="med" len="med"/>
            <a:tailEnd type="triangle" w="med" len="med"/>
          </a:ln>
        </p:spPr>
      </p:sp>
      <p:sp>
        <p:nvSpPr>
          <p:cNvPr id="76811" name="文本框 321547"/>
          <p:cNvSpPr txBox="1"/>
          <p:nvPr/>
        </p:nvSpPr>
        <p:spPr>
          <a:xfrm>
            <a:off x="604838" y="4741863"/>
            <a:ext cx="284162" cy="457200"/>
          </a:xfrm>
          <a:prstGeom prst="rect">
            <a:avLst/>
          </a:prstGeom>
          <a:noFill/>
          <a:ln w="9525">
            <a:noFill/>
          </a:ln>
        </p:spPr>
        <p:txBody>
          <a:bodyPr wrap="none">
            <a:spAutoFit/>
          </a:bodyPr>
          <a:lstStyle/>
          <a:p>
            <a:r>
              <a:rPr lang="en-US" altLang="zh-CN" sz="2400" dirty="0">
                <a:latin typeface="Times New Roman" panose="02020603050405020304" pitchFamily="18" charset="0"/>
              </a:rPr>
              <a:t>t</a:t>
            </a:r>
          </a:p>
        </p:txBody>
      </p:sp>
      <p:sp>
        <p:nvSpPr>
          <p:cNvPr id="76812" name="文本框 321548"/>
          <p:cNvSpPr txBox="1"/>
          <p:nvPr/>
        </p:nvSpPr>
        <p:spPr>
          <a:xfrm>
            <a:off x="31194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1</a:t>
            </a:r>
          </a:p>
        </p:txBody>
      </p:sp>
      <p:sp>
        <p:nvSpPr>
          <p:cNvPr id="76813" name="矩形 321549"/>
          <p:cNvSpPr/>
          <p:nvPr/>
        </p:nvSpPr>
        <p:spPr>
          <a:xfrm>
            <a:off x="40338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2</a:t>
            </a:r>
          </a:p>
        </p:txBody>
      </p:sp>
      <p:sp>
        <p:nvSpPr>
          <p:cNvPr id="76814" name="矩形 321550"/>
          <p:cNvSpPr/>
          <p:nvPr/>
        </p:nvSpPr>
        <p:spPr>
          <a:xfrm>
            <a:off x="48720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3</a:t>
            </a:r>
          </a:p>
        </p:txBody>
      </p:sp>
      <p:sp>
        <p:nvSpPr>
          <p:cNvPr id="76815" name="矩形 321551"/>
          <p:cNvSpPr/>
          <p:nvPr/>
        </p:nvSpPr>
        <p:spPr>
          <a:xfrm>
            <a:off x="57102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4</a:t>
            </a:r>
          </a:p>
        </p:txBody>
      </p:sp>
      <p:sp>
        <p:nvSpPr>
          <p:cNvPr id="76816" name="直接连接符 321552"/>
          <p:cNvSpPr/>
          <p:nvPr/>
        </p:nvSpPr>
        <p:spPr>
          <a:xfrm>
            <a:off x="3119438" y="1541463"/>
            <a:ext cx="304800" cy="0"/>
          </a:xfrm>
          <a:prstGeom prst="line">
            <a:avLst/>
          </a:prstGeom>
          <a:ln w="9525" cap="flat" cmpd="sng">
            <a:solidFill>
              <a:schemeClr val="tx1"/>
            </a:solidFill>
            <a:prstDash val="solid"/>
            <a:headEnd type="none" w="med" len="med"/>
            <a:tailEnd type="none" w="med" len="med"/>
          </a:ln>
        </p:spPr>
      </p:sp>
      <p:sp>
        <p:nvSpPr>
          <p:cNvPr id="76817" name="直接连接符 321553"/>
          <p:cNvSpPr/>
          <p:nvPr/>
        </p:nvSpPr>
        <p:spPr>
          <a:xfrm>
            <a:off x="4033838" y="1541463"/>
            <a:ext cx="304800" cy="0"/>
          </a:xfrm>
          <a:prstGeom prst="line">
            <a:avLst/>
          </a:prstGeom>
          <a:ln w="9525" cap="flat" cmpd="sng">
            <a:solidFill>
              <a:schemeClr val="tx1"/>
            </a:solidFill>
            <a:prstDash val="solid"/>
            <a:headEnd type="none" w="med" len="med"/>
            <a:tailEnd type="none" w="med" len="med"/>
          </a:ln>
        </p:spPr>
      </p:sp>
      <p:sp>
        <p:nvSpPr>
          <p:cNvPr id="76818" name="直接连接符 321554"/>
          <p:cNvSpPr/>
          <p:nvPr/>
        </p:nvSpPr>
        <p:spPr>
          <a:xfrm>
            <a:off x="4872038" y="1541463"/>
            <a:ext cx="304800" cy="0"/>
          </a:xfrm>
          <a:prstGeom prst="line">
            <a:avLst/>
          </a:prstGeom>
          <a:ln w="9525" cap="flat" cmpd="sng">
            <a:solidFill>
              <a:schemeClr val="tx1"/>
            </a:solidFill>
            <a:prstDash val="solid"/>
            <a:headEnd type="none" w="med" len="med"/>
            <a:tailEnd type="none" w="med" len="med"/>
          </a:ln>
        </p:spPr>
      </p:sp>
      <p:sp>
        <p:nvSpPr>
          <p:cNvPr id="76819" name="直接连接符 321555"/>
          <p:cNvSpPr/>
          <p:nvPr/>
        </p:nvSpPr>
        <p:spPr>
          <a:xfrm>
            <a:off x="5710238" y="1541463"/>
            <a:ext cx="304800" cy="0"/>
          </a:xfrm>
          <a:prstGeom prst="line">
            <a:avLst/>
          </a:prstGeom>
          <a:ln w="9525" cap="flat" cmpd="sng">
            <a:solidFill>
              <a:schemeClr val="tx1"/>
            </a:solidFill>
            <a:prstDash val="solid"/>
            <a:headEnd type="none" w="med" len="med"/>
            <a:tailEnd type="none" w="med" len="med"/>
          </a:ln>
        </p:spPr>
      </p:sp>
      <p:sp>
        <p:nvSpPr>
          <p:cNvPr id="76820" name="文本框 321556"/>
          <p:cNvSpPr txBox="1"/>
          <p:nvPr/>
        </p:nvSpPr>
        <p:spPr>
          <a:xfrm>
            <a:off x="1187450" y="5492750"/>
            <a:ext cx="4749800" cy="457200"/>
          </a:xfrm>
          <a:prstGeom prst="rect">
            <a:avLst/>
          </a:prstGeom>
          <a:noFill/>
          <a:ln w="9525">
            <a:noFill/>
          </a:ln>
        </p:spPr>
        <p:txBody>
          <a:bodyPr wrap="none">
            <a:spAutoFit/>
          </a:bodyPr>
          <a:lstStyle/>
          <a:p>
            <a:r>
              <a:rPr lang="zh-CN" altLang="en-US" sz="2400" dirty="0">
                <a:latin typeface="Times New Roman" panose="02020603050405020304" pitchFamily="18" charset="0"/>
                <a:ea typeface="黑体" panose="02010609060101010101" pitchFamily="2" charset="-122"/>
              </a:rPr>
              <a:t>中断处理次序为</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ea typeface="黑体" panose="02010609060101010101" pitchFamily="2" charset="-122"/>
              </a:rPr>
              <a:t>的例子</a:t>
            </a:r>
          </a:p>
        </p:txBody>
      </p:sp>
      <p:sp>
        <p:nvSpPr>
          <p:cNvPr id="76821" name="直接连接符 321557"/>
          <p:cNvSpPr/>
          <p:nvPr/>
        </p:nvSpPr>
        <p:spPr>
          <a:xfrm>
            <a:off x="4186238" y="2133600"/>
            <a:ext cx="0" cy="152400"/>
          </a:xfrm>
          <a:prstGeom prst="line">
            <a:avLst/>
          </a:prstGeom>
          <a:ln w="28575" cap="flat" cmpd="sng">
            <a:solidFill>
              <a:schemeClr val="tx1"/>
            </a:solidFill>
            <a:prstDash val="solid"/>
            <a:headEnd type="none" w="med" len="med"/>
            <a:tailEnd type="none" w="med" len="med"/>
          </a:ln>
        </p:spPr>
      </p:sp>
      <p:grpSp>
        <p:nvGrpSpPr>
          <p:cNvPr id="76822" name="组合 321558"/>
          <p:cNvGrpSpPr/>
          <p:nvPr/>
        </p:nvGrpSpPr>
        <p:grpSpPr>
          <a:xfrm>
            <a:off x="5024438" y="2636838"/>
            <a:ext cx="838200" cy="0"/>
            <a:chOff x="3165" y="1661"/>
            <a:chExt cx="528" cy="0"/>
          </a:xfrm>
        </p:grpSpPr>
        <p:sp>
          <p:nvSpPr>
            <p:cNvPr id="76859" name="直接连接符 321559"/>
            <p:cNvSpPr/>
            <p:nvPr/>
          </p:nvSpPr>
          <p:spPr>
            <a:xfrm>
              <a:off x="3165" y="1661"/>
              <a:ext cx="528" cy="0"/>
            </a:xfrm>
            <a:prstGeom prst="line">
              <a:avLst/>
            </a:prstGeom>
            <a:ln w="12700" cap="flat" cmpd="sng">
              <a:solidFill>
                <a:schemeClr val="tx1"/>
              </a:solidFill>
              <a:prstDash val="solid"/>
              <a:headEnd type="none" w="med" len="med"/>
              <a:tailEnd type="none" w="med" len="med"/>
            </a:ln>
          </p:spPr>
        </p:sp>
        <p:sp>
          <p:nvSpPr>
            <p:cNvPr id="76860" name="直接连接符 321560"/>
            <p:cNvSpPr/>
            <p:nvPr/>
          </p:nvSpPr>
          <p:spPr>
            <a:xfrm>
              <a:off x="3309" y="1661"/>
              <a:ext cx="192" cy="0"/>
            </a:xfrm>
            <a:prstGeom prst="line">
              <a:avLst/>
            </a:prstGeom>
            <a:ln w="12700" cap="flat" cmpd="sng">
              <a:solidFill>
                <a:schemeClr val="tx1"/>
              </a:solidFill>
              <a:prstDash val="solid"/>
              <a:headEnd type="none" w="med" len="med"/>
              <a:tailEnd type="triangle" w="med" len="med"/>
            </a:ln>
          </p:spPr>
        </p:sp>
      </p:grpSp>
      <p:sp>
        <p:nvSpPr>
          <p:cNvPr id="76823" name="直接连接符 321561"/>
          <p:cNvSpPr/>
          <p:nvPr/>
        </p:nvSpPr>
        <p:spPr>
          <a:xfrm>
            <a:off x="3203575" y="923925"/>
            <a:ext cx="2952750" cy="0"/>
          </a:xfrm>
          <a:prstGeom prst="line">
            <a:avLst/>
          </a:prstGeom>
          <a:ln w="9525" cap="flat" cmpd="sng">
            <a:solidFill>
              <a:schemeClr val="tx1"/>
            </a:solidFill>
            <a:prstDash val="solid"/>
            <a:headEnd type="none" w="med" len="med"/>
            <a:tailEnd type="none" w="med" len="med"/>
          </a:ln>
        </p:spPr>
      </p:sp>
      <p:sp>
        <p:nvSpPr>
          <p:cNvPr id="76824" name="文本框 321574"/>
          <p:cNvSpPr txBox="1"/>
          <p:nvPr/>
        </p:nvSpPr>
        <p:spPr>
          <a:xfrm>
            <a:off x="6877050" y="4365625"/>
            <a:ext cx="2016125" cy="457200"/>
          </a:xfrm>
          <a:prstGeom prst="rect">
            <a:avLst/>
          </a:prstGeom>
          <a:noFill/>
          <a:ln w="9525">
            <a:noFill/>
          </a:ln>
        </p:spPr>
        <p:txBody>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grpSp>
        <p:nvGrpSpPr>
          <p:cNvPr id="76825" name="组合 321575"/>
          <p:cNvGrpSpPr/>
          <p:nvPr/>
        </p:nvGrpSpPr>
        <p:grpSpPr>
          <a:xfrm>
            <a:off x="4186238" y="2278063"/>
            <a:ext cx="838200" cy="0"/>
            <a:chOff x="2637" y="1435"/>
            <a:chExt cx="528" cy="0"/>
          </a:xfrm>
        </p:grpSpPr>
        <p:sp>
          <p:nvSpPr>
            <p:cNvPr id="76857" name="直接连接符 321576"/>
            <p:cNvSpPr/>
            <p:nvPr/>
          </p:nvSpPr>
          <p:spPr>
            <a:xfrm>
              <a:off x="2637" y="1435"/>
              <a:ext cx="528" cy="0"/>
            </a:xfrm>
            <a:prstGeom prst="line">
              <a:avLst/>
            </a:prstGeom>
            <a:ln w="12700" cap="flat" cmpd="sng">
              <a:solidFill>
                <a:schemeClr val="tx1"/>
              </a:solidFill>
              <a:prstDash val="solid"/>
              <a:headEnd type="none" w="med" len="med"/>
              <a:tailEnd type="none" w="med" len="med"/>
            </a:ln>
          </p:spPr>
        </p:sp>
        <p:sp>
          <p:nvSpPr>
            <p:cNvPr id="76858" name="直接连接符 321577"/>
            <p:cNvSpPr/>
            <p:nvPr/>
          </p:nvSpPr>
          <p:spPr>
            <a:xfrm>
              <a:off x="2781" y="1435"/>
              <a:ext cx="240" cy="0"/>
            </a:xfrm>
            <a:prstGeom prst="line">
              <a:avLst/>
            </a:prstGeom>
            <a:ln w="12700" cap="flat" cmpd="sng">
              <a:solidFill>
                <a:schemeClr val="tx1"/>
              </a:solidFill>
              <a:prstDash val="solid"/>
              <a:headEnd type="none" w="med" len="med"/>
              <a:tailEnd type="triangle" w="med" len="med"/>
            </a:ln>
          </p:spPr>
        </p:sp>
      </p:grpSp>
      <p:grpSp>
        <p:nvGrpSpPr>
          <p:cNvPr id="76826" name="组合 321578"/>
          <p:cNvGrpSpPr/>
          <p:nvPr/>
        </p:nvGrpSpPr>
        <p:grpSpPr>
          <a:xfrm>
            <a:off x="5024438" y="3084513"/>
            <a:ext cx="838200" cy="0"/>
            <a:chOff x="3165" y="1943"/>
            <a:chExt cx="528" cy="0"/>
          </a:xfrm>
        </p:grpSpPr>
        <p:sp>
          <p:nvSpPr>
            <p:cNvPr id="76855" name="直接连接符 321579"/>
            <p:cNvSpPr/>
            <p:nvPr/>
          </p:nvSpPr>
          <p:spPr>
            <a:xfrm flipH="1">
              <a:off x="3261" y="1943"/>
              <a:ext cx="288" cy="0"/>
            </a:xfrm>
            <a:prstGeom prst="line">
              <a:avLst/>
            </a:prstGeom>
            <a:ln w="12700" cap="flat" cmpd="sng">
              <a:solidFill>
                <a:schemeClr val="tx1"/>
              </a:solidFill>
              <a:prstDash val="solid"/>
              <a:headEnd type="none" w="med" len="med"/>
              <a:tailEnd type="triangle" w="med" len="med"/>
            </a:ln>
          </p:spPr>
        </p:sp>
        <p:sp>
          <p:nvSpPr>
            <p:cNvPr id="76856" name="直接连接符 321580"/>
            <p:cNvSpPr/>
            <p:nvPr/>
          </p:nvSpPr>
          <p:spPr>
            <a:xfrm flipH="1">
              <a:off x="3165" y="1943"/>
              <a:ext cx="528" cy="0"/>
            </a:xfrm>
            <a:prstGeom prst="line">
              <a:avLst/>
            </a:prstGeom>
            <a:ln w="12700" cap="flat" cmpd="sng">
              <a:solidFill>
                <a:schemeClr val="tx1"/>
              </a:solidFill>
              <a:prstDash val="solid"/>
              <a:headEnd type="none" w="med" len="med"/>
              <a:tailEnd type="none" w="med" len="med"/>
            </a:ln>
          </p:spPr>
        </p:sp>
      </p:grpSp>
      <p:sp>
        <p:nvSpPr>
          <p:cNvPr id="76827" name="直接连接符 321581"/>
          <p:cNvSpPr/>
          <p:nvPr/>
        </p:nvSpPr>
        <p:spPr>
          <a:xfrm>
            <a:off x="5024438" y="3084513"/>
            <a:ext cx="0" cy="304800"/>
          </a:xfrm>
          <a:prstGeom prst="line">
            <a:avLst/>
          </a:prstGeom>
          <a:ln w="28575" cap="flat" cmpd="sng">
            <a:solidFill>
              <a:schemeClr val="tx1"/>
            </a:solidFill>
            <a:prstDash val="solid"/>
            <a:headEnd type="none" w="med" len="med"/>
            <a:tailEnd type="none" w="med" len="med"/>
          </a:ln>
        </p:spPr>
      </p:sp>
      <p:grpSp>
        <p:nvGrpSpPr>
          <p:cNvPr id="76828" name="组合 321582"/>
          <p:cNvGrpSpPr/>
          <p:nvPr/>
        </p:nvGrpSpPr>
        <p:grpSpPr>
          <a:xfrm>
            <a:off x="4186238" y="3389313"/>
            <a:ext cx="838200" cy="0"/>
            <a:chOff x="2637" y="2135"/>
            <a:chExt cx="528" cy="0"/>
          </a:xfrm>
        </p:grpSpPr>
        <p:sp>
          <p:nvSpPr>
            <p:cNvPr id="76853" name="直接连接符 321583"/>
            <p:cNvSpPr/>
            <p:nvPr/>
          </p:nvSpPr>
          <p:spPr>
            <a:xfrm flipH="1">
              <a:off x="2685" y="2135"/>
              <a:ext cx="288" cy="0"/>
            </a:xfrm>
            <a:prstGeom prst="line">
              <a:avLst/>
            </a:prstGeom>
            <a:ln w="9525" cap="flat" cmpd="sng">
              <a:solidFill>
                <a:schemeClr val="tx1"/>
              </a:solidFill>
              <a:prstDash val="solid"/>
              <a:headEnd type="none" w="med" len="med"/>
              <a:tailEnd type="triangle" w="med" len="med"/>
            </a:ln>
          </p:spPr>
        </p:sp>
        <p:sp>
          <p:nvSpPr>
            <p:cNvPr id="76854" name="直接连接符 321584"/>
            <p:cNvSpPr/>
            <p:nvPr/>
          </p:nvSpPr>
          <p:spPr>
            <a:xfrm flipH="1">
              <a:off x="2637" y="2135"/>
              <a:ext cx="528" cy="0"/>
            </a:xfrm>
            <a:prstGeom prst="line">
              <a:avLst/>
            </a:prstGeom>
            <a:ln w="9525" cap="flat" cmpd="sng">
              <a:solidFill>
                <a:schemeClr val="tx1"/>
              </a:solidFill>
              <a:prstDash val="solid"/>
              <a:headEnd type="none" w="med" len="med"/>
              <a:tailEnd type="none" w="med" len="med"/>
            </a:ln>
          </p:spPr>
        </p:sp>
      </p:grpSp>
      <p:sp>
        <p:nvSpPr>
          <p:cNvPr id="76829" name="直接连接符 321585"/>
          <p:cNvSpPr/>
          <p:nvPr/>
        </p:nvSpPr>
        <p:spPr>
          <a:xfrm>
            <a:off x="4186238" y="3389313"/>
            <a:ext cx="0" cy="304800"/>
          </a:xfrm>
          <a:prstGeom prst="line">
            <a:avLst/>
          </a:prstGeom>
          <a:ln w="28575" cap="flat" cmpd="sng">
            <a:solidFill>
              <a:schemeClr val="tx1"/>
            </a:solidFill>
            <a:prstDash val="solid"/>
            <a:headEnd type="none" w="med" len="med"/>
            <a:tailEnd type="none" w="med" len="med"/>
          </a:ln>
        </p:spPr>
      </p:sp>
      <p:grpSp>
        <p:nvGrpSpPr>
          <p:cNvPr id="76830" name="组合 321586"/>
          <p:cNvGrpSpPr/>
          <p:nvPr/>
        </p:nvGrpSpPr>
        <p:grpSpPr>
          <a:xfrm>
            <a:off x="2128838" y="3694113"/>
            <a:ext cx="2057400" cy="0"/>
            <a:chOff x="1341" y="2327"/>
            <a:chExt cx="1296" cy="0"/>
          </a:xfrm>
        </p:grpSpPr>
        <p:sp>
          <p:nvSpPr>
            <p:cNvPr id="76851" name="直接连接符 321587"/>
            <p:cNvSpPr/>
            <p:nvPr/>
          </p:nvSpPr>
          <p:spPr>
            <a:xfrm flipH="1">
              <a:off x="1341" y="2327"/>
              <a:ext cx="1296" cy="0"/>
            </a:xfrm>
            <a:prstGeom prst="line">
              <a:avLst/>
            </a:prstGeom>
            <a:ln w="12700" cap="flat" cmpd="sng">
              <a:solidFill>
                <a:schemeClr val="tx1"/>
              </a:solidFill>
              <a:prstDash val="solid"/>
              <a:headEnd type="none" w="med" len="med"/>
              <a:tailEnd type="none" w="med" len="med"/>
            </a:ln>
          </p:spPr>
        </p:sp>
        <p:sp>
          <p:nvSpPr>
            <p:cNvPr id="76852" name="直接连接符 321588"/>
            <p:cNvSpPr/>
            <p:nvPr/>
          </p:nvSpPr>
          <p:spPr>
            <a:xfrm flipH="1">
              <a:off x="1773" y="2327"/>
              <a:ext cx="384" cy="0"/>
            </a:xfrm>
            <a:prstGeom prst="line">
              <a:avLst/>
            </a:prstGeom>
            <a:ln w="12700" cap="flat" cmpd="sng">
              <a:solidFill>
                <a:schemeClr val="tx1"/>
              </a:solidFill>
              <a:prstDash val="solid"/>
              <a:headEnd type="none" w="med" len="med"/>
              <a:tailEnd type="triangle" w="med" len="med"/>
            </a:ln>
          </p:spPr>
        </p:sp>
      </p:grpSp>
      <p:sp>
        <p:nvSpPr>
          <p:cNvPr id="76831" name="直接连接符 321589"/>
          <p:cNvSpPr/>
          <p:nvPr/>
        </p:nvSpPr>
        <p:spPr>
          <a:xfrm>
            <a:off x="2128838" y="3694113"/>
            <a:ext cx="0" cy="381000"/>
          </a:xfrm>
          <a:prstGeom prst="line">
            <a:avLst/>
          </a:prstGeom>
          <a:ln w="9525" cap="flat" cmpd="sng">
            <a:solidFill>
              <a:schemeClr val="tx1"/>
            </a:solidFill>
            <a:prstDash val="solid"/>
            <a:headEnd type="none" w="med" len="med"/>
            <a:tailEnd type="none" w="med" len="med"/>
          </a:ln>
        </p:spPr>
      </p:sp>
      <p:grpSp>
        <p:nvGrpSpPr>
          <p:cNvPr id="76832" name="组合 321590"/>
          <p:cNvGrpSpPr/>
          <p:nvPr/>
        </p:nvGrpSpPr>
        <p:grpSpPr>
          <a:xfrm>
            <a:off x="2124075" y="4078288"/>
            <a:ext cx="2057400" cy="0"/>
            <a:chOff x="2219" y="2160"/>
            <a:chExt cx="1296" cy="0"/>
          </a:xfrm>
        </p:grpSpPr>
        <p:sp>
          <p:nvSpPr>
            <p:cNvPr id="76849" name="直接连接符 321591"/>
            <p:cNvSpPr/>
            <p:nvPr/>
          </p:nvSpPr>
          <p:spPr>
            <a:xfrm>
              <a:off x="2219" y="2160"/>
              <a:ext cx="1296" cy="0"/>
            </a:xfrm>
            <a:prstGeom prst="line">
              <a:avLst/>
            </a:prstGeom>
            <a:ln w="9525" cap="flat" cmpd="sng">
              <a:solidFill>
                <a:schemeClr val="tx1"/>
              </a:solidFill>
              <a:prstDash val="solid"/>
              <a:headEnd type="none" w="med" len="med"/>
              <a:tailEnd type="none" w="med" len="med"/>
            </a:ln>
          </p:spPr>
        </p:sp>
        <p:sp>
          <p:nvSpPr>
            <p:cNvPr id="76850" name="直接连接符 321592"/>
            <p:cNvSpPr/>
            <p:nvPr/>
          </p:nvSpPr>
          <p:spPr>
            <a:xfrm>
              <a:off x="2880" y="2160"/>
              <a:ext cx="240" cy="0"/>
            </a:xfrm>
            <a:prstGeom prst="line">
              <a:avLst/>
            </a:prstGeom>
            <a:ln w="9525" cap="flat" cmpd="sng">
              <a:solidFill>
                <a:schemeClr val="tx1"/>
              </a:solidFill>
              <a:prstDash val="solid"/>
              <a:headEnd type="none" w="med" len="med"/>
              <a:tailEnd type="triangle" w="med" len="med"/>
            </a:ln>
          </p:spPr>
        </p:sp>
      </p:grpSp>
      <p:grpSp>
        <p:nvGrpSpPr>
          <p:cNvPr id="76833" name="组合 321593"/>
          <p:cNvGrpSpPr/>
          <p:nvPr/>
        </p:nvGrpSpPr>
        <p:grpSpPr>
          <a:xfrm>
            <a:off x="2128838" y="2143125"/>
            <a:ext cx="2070100" cy="1588"/>
            <a:chOff x="1341" y="1350"/>
            <a:chExt cx="1304" cy="1"/>
          </a:xfrm>
        </p:grpSpPr>
        <p:sp>
          <p:nvSpPr>
            <p:cNvPr id="76847" name="直接连接符 321594"/>
            <p:cNvSpPr/>
            <p:nvPr/>
          </p:nvSpPr>
          <p:spPr>
            <a:xfrm>
              <a:off x="1341" y="1350"/>
              <a:ext cx="576" cy="0"/>
            </a:xfrm>
            <a:prstGeom prst="line">
              <a:avLst/>
            </a:prstGeom>
            <a:ln w="12700" cap="flat" cmpd="sng">
              <a:solidFill>
                <a:schemeClr val="tx1"/>
              </a:solidFill>
              <a:prstDash val="solid"/>
              <a:headEnd type="none" w="med" len="med"/>
              <a:tailEnd type="triangle" w="med" len="med"/>
            </a:ln>
          </p:spPr>
        </p:sp>
        <p:sp>
          <p:nvSpPr>
            <p:cNvPr id="76848" name="直接连接符 321595"/>
            <p:cNvSpPr/>
            <p:nvPr/>
          </p:nvSpPr>
          <p:spPr>
            <a:xfrm>
              <a:off x="1511" y="1351"/>
              <a:ext cx="1134" cy="0"/>
            </a:xfrm>
            <a:prstGeom prst="line">
              <a:avLst/>
            </a:prstGeom>
            <a:ln w="12700" cap="flat" cmpd="sng">
              <a:solidFill>
                <a:schemeClr val="tx1"/>
              </a:solidFill>
              <a:prstDash val="solid"/>
              <a:headEnd type="none" w="med" len="med"/>
              <a:tailEnd type="none" w="med" len="med"/>
            </a:ln>
          </p:spPr>
        </p:sp>
      </p:grpSp>
      <p:sp>
        <p:nvSpPr>
          <p:cNvPr id="321597" name="文本框 321596"/>
          <p:cNvSpPr txBox="1"/>
          <p:nvPr/>
        </p:nvSpPr>
        <p:spPr>
          <a:xfrm>
            <a:off x="4140200" y="4652963"/>
            <a:ext cx="1727200" cy="457200"/>
          </a:xfrm>
          <a:prstGeom prst="rect">
            <a:avLst/>
          </a:prstGeom>
          <a:noFill/>
          <a:ln w="9525">
            <a:noFill/>
          </a:ln>
        </p:spPr>
        <p:txBody>
          <a:bodyPr>
            <a:spAutoFit/>
          </a:bodyPr>
          <a:lstStyle/>
          <a:p>
            <a:r>
              <a:rPr lang="en-US" altLang="zh-CN" sz="2400" dirty="0">
                <a:solidFill>
                  <a:schemeClr val="accent2"/>
                </a:solidFill>
                <a:latin typeface="Times New Roman" panose="02020603050405020304" pitchFamily="18" charset="0"/>
                <a:ea typeface="黑体" panose="02010609060101010101" pitchFamily="2" charset="-122"/>
              </a:rPr>
              <a:t>2</a:t>
            </a:r>
            <a:r>
              <a:rPr lang="zh-CN" altLang="en-US" sz="2400" dirty="0">
                <a:solidFill>
                  <a:schemeClr val="accent2"/>
                </a:solidFill>
                <a:latin typeface="Times New Roman" panose="02020603050405020304" pitchFamily="18" charset="0"/>
                <a:ea typeface="黑体" panose="02010609060101010101" pitchFamily="2" charset="-122"/>
              </a:rPr>
              <a:t>级：</a:t>
            </a:r>
            <a:r>
              <a:rPr lang="en-US" altLang="zh-CN" sz="2400" dirty="0">
                <a:solidFill>
                  <a:schemeClr val="accent2"/>
                </a:solidFill>
                <a:latin typeface="Times New Roman" panose="02020603050405020304" pitchFamily="18" charset="0"/>
                <a:ea typeface="黑体" panose="02010609060101010101" pitchFamily="2" charset="-122"/>
              </a:rPr>
              <a:t>1011</a:t>
            </a:r>
          </a:p>
        </p:txBody>
      </p:sp>
      <p:sp>
        <p:nvSpPr>
          <p:cNvPr id="76835" name="直接连接符 321597"/>
          <p:cNvSpPr/>
          <p:nvPr/>
        </p:nvSpPr>
        <p:spPr>
          <a:xfrm>
            <a:off x="4183063" y="4060825"/>
            <a:ext cx="0" cy="304800"/>
          </a:xfrm>
          <a:prstGeom prst="line">
            <a:avLst/>
          </a:prstGeom>
          <a:ln w="28575" cap="flat" cmpd="sng">
            <a:solidFill>
              <a:schemeClr val="tx1"/>
            </a:solidFill>
            <a:prstDash val="solid"/>
            <a:headEnd type="none" w="med" len="med"/>
            <a:tailEnd type="none" w="med" len="med"/>
          </a:ln>
        </p:spPr>
      </p:sp>
      <p:grpSp>
        <p:nvGrpSpPr>
          <p:cNvPr id="76836" name="组合 321603"/>
          <p:cNvGrpSpPr/>
          <p:nvPr/>
        </p:nvGrpSpPr>
        <p:grpSpPr>
          <a:xfrm>
            <a:off x="3290888" y="4365625"/>
            <a:ext cx="874712" cy="0"/>
            <a:chOff x="2073" y="2750"/>
            <a:chExt cx="551" cy="0"/>
          </a:xfrm>
        </p:grpSpPr>
        <p:sp>
          <p:nvSpPr>
            <p:cNvPr id="76845" name="直接连接符 321604"/>
            <p:cNvSpPr/>
            <p:nvPr/>
          </p:nvSpPr>
          <p:spPr>
            <a:xfrm flipH="1">
              <a:off x="2157" y="2750"/>
              <a:ext cx="288" cy="0"/>
            </a:xfrm>
            <a:prstGeom prst="line">
              <a:avLst/>
            </a:prstGeom>
            <a:ln w="9525" cap="flat" cmpd="sng">
              <a:solidFill>
                <a:schemeClr val="tx1"/>
              </a:solidFill>
              <a:prstDash val="solid"/>
              <a:headEnd type="none" w="med" len="med"/>
              <a:tailEnd type="triangle" w="med" len="med"/>
            </a:ln>
          </p:spPr>
        </p:sp>
        <p:sp>
          <p:nvSpPr>
            <p:cNvPr id="76846" name="直接连接符 321605"/>
            <p:cNvSpPr/>
            <p:nvPr/>
          </p:nvSpPr>
          <p:spPr>
            <a:xfrm flipH="1">
              <a:off x="2073" y="2750"/>
              <a:ext cx="551" cy="0"/>
            </a:xfrm>
            <a:prstGeom prst="line">
              <a:avLst/>
            </a:prstGeom>
            <a:ln w="9525" cap="flat" cmpd="sng">
              <a:solidFill>
                <a:schemeClr val="tx1"/>
              </a:solidFill>
              <a:prstDash val="solid"/>
              <a:headEnd type="none" w="med" len="med"/>
              <a:tailEnd type="none" w="med" len="med"/>
            </a:ln>
          </p:spPr>
        </p:sp>
      </p:grpSp>
      <p:sp>
        <p:nvSpPr>
          <p:cNvPr id="76837" name="直接连接符 321606"/>
          <p:cNvSpPr/>
          <p:nvPr/>
        </p:nvSpPr>
        <p:spPr>
          <a:xfrm>
            <a:off x="3276600" y="4354513"/>
            <a:ext cx="0" cy="457200"/>
          </a:xfrm>
          <a:prstGeom prst="line">
            <a:avLst/>
          </a:prstGeom>
          <a:ln w="28575" cap="flat" cmpd="sng">
            <a:solidFill>
              <a:schemeClr val="tx1"/>
            </a:solidFill>
            <a:prstDash val="solid"/>
            <a:headEnd type="none" w="med" len="med"/>
            <a:tailEnd type="none" w="med" len="med"/>
          </a:ln>
        </p:spPr>
      </p:sp>
      <p:grpSp>
        <p:nvGrpSpPr>
          <p:cNvPr id="12" name="组合 321608"/>
          <p:cNvGrpSpPr/>
          <p:nvPr/>
        </p:nvGrpSpPr>
        <p:grpSpPr>
          <a:xfrm>
            <a:off x="3276600" y="4797425"/>
            <a:ext cx="874713" cy="0"/>
            <a:chOff x="2064" y="3022"/>
            <a:chExt cx="551" cy="0"/>
          </a:xfrm>
        </p:grpSpPr>
        <p:sp>
          <p:nvSpPr>
            <p:cNvPr id="76843" name="直接连接符 321609"/>
            <p:cNvSpPr/>
            <p:nvPr/>
          </p:nvSpPr>
          <p:spPr>
            <a:xfrm flipH="1">
              <a:off x="2148" y="3022"/>
              <a:ext cx="288" cy="0"/>
            </a:xfrm>
            <a:prstGeom prst="line">
              <a:avLst/>
            </a:prstGeom>
            <a:ln w="9525" cap="flat" cmpd="sng">
              <a:solidFill>
                <a:schemeClr val="tx1"/>
              </a:solidFill>
              <a:prstDash val="solid"/>
              <a:headEnd type="triangle" w="med" len="med"/>
              <a:tailEnd type="none" w="med" len="med"/>
            </a:ln>
          </p:spPr>
        </p:sp>
        <p:sp>
          <p:nvSpPr>
            <p:cNvPr id="76844" name="直接连接符 321610"/>
            <p:cNvSpPr/>
            <p:nvPr/>
          </p:nvSpPr>
          <p:spPr>
            <a:xfrm flipH="1">
              <a:off x="2064" y="3022"/>
              <a:ext cx="551" cy="0"/>
            </a:xfrm>
            <a:prstGeom prst="line">
              <a:avLst/>
            </a:prstGeom>
            <a:ln w="9525" cap="flat" cmpd="sng">
              <a:solidFill>
                <a:schemeClr val="tx1"/>
              </a:solidFill>
              <a:prstDash val="solid"/>
              <a:headEnd type="none" w="med" len="med"/>
              <a:tailEnd type="none" w="med" len="med"/>
            </a:ln>
          </p:spPr>
        </p:sp>
      </p:grpSp>
      <p:sp>
        <p:nvSpPr>
          <p:cNvPr id="321612" name="直接连接符 321611"/>
          <p:cNvSpPr/>
          <p:nvPr/>
        </p:nvSpPr>
        <p:spPr>
          <a:xfrm>
            <a:off x="4170363" y="4781550"/>
            <a:ext cx="0" cy="304800"/>
          </a:xfrm>
          <a:prstGeom prst="line">
            <a:avLst/>
          </a:prstGeom>
          <a:ln w="28575" cap="flat" cmpd="sng">
            <a:solidFill>
              <a:schemeClr val="tx1"/>
            </a:solidFill>
            <a:prstDash val="solid"/>
            <a:headEnd type="none" w="med" len="med"/>
            <a:tailEnd type="none" w="med" len="med"/>
          </a:ln>
        </p:spPr>
      </p:sp>
      <p:sp>
        <p:nvSpPr>
          <p:cNvPr id="321613" name="文本框 321612"/>
          <p:cNvSpPr txBox="1"/>
          <p:nvPr/>
        </p:nvSpPr>
        <p:spPr>
          <a:xfrm>
            <a:off x="6948488" y="3860800"/>
            <a:ext cx="1835150" cy="457200"/>
          </a:xfrm>
          <a:prstGeom prst="rect">
            <a:avLst/>
          </a:prstGeom>
          <a:noFill/>
          <a:ln w="9525">
            <a:noFill/>
          </a:ln>
        </p:spPr>
        <p:txBody>
          <a:bodyPr>
            <a:spAutoFit/>
          </a:bodyPr>
          <a:lstStyle/>
          <a:p>
            <a:r>
              <a:rPr lang="en-US" altLang="zh-CN" sz="2400" dirty="0">
                <a:solidFill>
                  <a:schemeClr val="accent2"/>
                </a:solidFill>
                <a:latin typeface="Times New Roman" panose="02020603050405020304" pitchFamily="18" charset="0"/>
                <a:ea typeface="黑体" panose="02010609060101010101" pitchFamily="2" charset="-122"/>
              </a:rPr>
              <a:t>2</a:t>
            </a:r>
            <a:r>
              <a:rPr lang="zh-CN" altLang="en-US" sz="2400" dirty="0">
                <a:solidFill>
                  <a:schemeClr val="accent2"/>
                </a:solidFill>
                <a:latin typeface="Times New Roman" panose="02020603050405020304" pitchFamily="18" charset="0"/>
                <a:ea typeface="黑体" panose="02010609060101010101" pitchFamily="2" charset="-122"/>
              </a:rPr>
              <a:t>级：</a:t>
            </a:r>
            <a:r>
              <a:rPr lang="en-US" altLang="zh-CN" sz="2400" dirty="0">
                <a:solidFill>
                  <a:schemeClr val="accent2"/>
                </a:solidFill>
                <a:latin typeface="Times New Roman" panose="02020603050405020304" pitchFamily="18" charset="0"/>
                <a:ea typeface="黑体" panose="02010609060101010101" pitchFamily="2" charset="-122"/>
              </a:rPr>
              <a:t>1011</a:t>
            </a:r>
          </a:p>
        </p:txBody>
      </p:sp>
      <p:sp>
        <p:nvSpPr>
          <p:cNvPr id="321614" name="文本框 321613"/>
          <p:cNvSpPr txBox="1"/>
          <p:nvPr/>
        </p:nvSpPr>
        <p:spPr>
          <a:xfrm>
            <a:off x="3346450" y="4360863"/>
            <a:ext cx="792163" cy="457200"/>
          </a:xfrm>
          <a:prstGeom prst="rect">
            <a:avLst/>
          </a:prstGeom>
          <a:noFill/>
          <a:ln w="9525">
            <a:noFill/>
          </a:ln>
        </p:spPr>
        <p:txBody>
          <a:bodyPr wrap="none">
            <a:spAutoFit/>
          </a:bodyPr>
          <a:lstStyle/>
          <a:p>
            <a:r>
              <a:rPr lang="en-US" altLang="zh-CN" sz="2400" dirty="0">
                <a:solidFill>
                  <a:schemeClr val="accent2"/>
                </a:solidFill>
                <a:latin typeface="Times New Roman" panose="02020603050405020304" pitchFamily="18" charset="0"/>
                <a:ea typeface="黑体" panose="02010609060101010101" pitchFamily="2" charset="-122"/>
              </a:rPr>
              <a:t>0000</a:t>
            </a:r>
          </a:p>
        </p:txBody>
      </p:sp>
      <p:sp>
        <p:nvSpPr>
          <p:cNvPr id="76842" name="文本框 321633"/>
          <p:cNvSpPr txBox="1"/>
          <p:nvPr/>
        </p:nvSpPr>
        <p:spPr>
          <a:xfrm>
            <a:off x="7378700" y="5013325"/>
            <a:ext cx="935038" cy="457200"/>
          </a:xfrm>
          <a:prstGeom prst="rect">
            <a:avLst/>
          </a:prstGeom>
          <a:noFill/>
          <a:ln w="9525">
            <a:noFill/>
          </a:ln>
        </p:spPr>
        <p:txBody>
          <a:bodyPr>
            <a:spAutoFit/>
          </a:bodyPr>
          <a:lstStyle/>
          <a:p>
            <a:r>
              <a:rPr lang="zh-CN" altLang="en-US" sz="2400" dirty="0">
                <a:latin typeface="Arial" panose="020B0604020202020204" pitchFamily="34" charset="0"/>
                <a:ea typeface="黑体" panose="02010609060101010101" pitchFamily="2" charset="-122"/>
              </a:rPr>
              <a:t>堆栈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21614"/>
                                        </p:tgtEl>
                                        <p:attrNameLst>
                                          <p:attrName>ppt_x</p:attrName>
                                        </p:attrNameLst>
                                      </p:cBhvr>
                                      <p:tavLst>
                                        <p:tav tm="0">
                                          <p:val>
                                            <p:strVal val="ppt_x"/>
                                          </p:val>
                                        </p:tav>
                                        <p:tav tm="100000">
                                          <p:val>
                                            <p:strVal val="ppt_x"/>
                                          </p:val>
                                        </p:tav>
                                      </p:tavLst>
                                    </p:anim>
                                    <p:anim calcmode="lin" valueType="num">
                                      <p:cBhvr additive="base">
                                        <p:cTn id="7" dur="500"/>
                                        <p:tgtEl>
                                          <p:spTgt spid="321614"/>
                                        </p:tgtEl>
                                        <p:attrNameLst>
                                          <p:attrName>ppt_y</p:attrName>
                                        </p:attrNameLst>
                                      </p:cBhvr>
                                      <p:tavLst>
                                        <p:tav tm="0">
                                          <p:val>
                                            <p:strVal val="ppt_y"/>
                                          </p:val>
                                        </p:tav>
                                        <p:tav tm="100000">
                                          <p:val>
                                            <p:strVal val="1+ppt_h/2"/>
                                          </p:val>
                                        </p:tav>
                                      </p:tavLst>
                                    </p:anim>
                                    <p:set>
                                      <p:cBhvr>
                                        <p:cTn id="8" dur="1" fill="hold">
                                          <p:stCondLst>
                                            <p:cond delay="499"/>
                                          </p:stCondLst>
                                        </p:cTn>
                                        <p:tgtEl>
                                          <p:spTgt spid="321614"/>
                                        </p:tgtEl>
                                        <p:attrNameLst>
                                          <p:attrName>style.visibility</p:attrName>
                                        </p:attrNameLst>
                                      </p:cBhvr>
                                      <p:to>
                                        <p:strVal val="hidden"/>
                                      </p:to>
                                    </p:se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1000"/>
                            </p:stCondLst>
                            <p:childTnLst>
                              <p:par>
                                <p:cTn id="14" presetID="9" presetClass="exit" presetSubtype="0" fill="hold" grpId="0" nodeType="afterEffect">
                                  <p:stCondLst>
                                    <p:cond delay="0"/>
                                  </p:stCondLst>
                                  <p:childTnLst>
                                    <p:animEffect transition="out" filter="dissolve">
                                      <p:cBhvr>
                                        <p:cTn id="15" dur="500"/>
                                        <p:tgtEl>
                                          <p:spTgt spid="321613"/>
                                        </p:tgtEl>
                                      </p:cBhvr>
                                    </p:animEffect>
                                    <p:set>
                                      <p:cBhvr>
                                        <p:cTn id="16" dur="1" fill="hold">
                                          <p:stCondLst>
                                            <p:cond delay="499"/>
                                          </p:stCondLst>
                                        </p:cTn>
                                        <p:tgtEl>
                                          <p:spTgt spid="321613"/>
                                        </p:tgtEl>
                                        <p:attrNameLst>
                                          <p:attrName>style.visibility</p:attrName>
                                        </p:attrNameLst>
                                      </p:cBhvr>
                                      <p:to>
                                        <p:strVal val="hidden"/>
                                      </p:to>
                                    </p:se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321597"/>
                                        </p:tgtEl>
                                        <p:attrNameLst>
                                          <p:attrName>style.visibility</p:attrName>
                                        </p:attrNameLst>
                                      </p:cBhvr>
                                      <p:to>
                                        <p:strVal val="visible"/>
                                      </p:to>
                                    </p:set>
                                    <p:animEffect transition="in" filter="slide(fromBottom)">
                                      <p:cBhvr>
                                        <p:cTn id="20" dur="500"/>
                                        <p:tgtEl>
                                          <p:spTgt spid="32159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21612"/>
                                        </p:tgtEl>
                                        <p:attrNameLst>
                                          <p:attrName>style.visibility</p:attrName>
                                        </p:attrNameLst>
                                      </p:cBhvr>
                                      <p:to>
                                        <p:strVal val="visible"/>
                                      </p:to>
                                    </p:set>
                                    <p:animEffect transition="in" filter="wipe(up)">
                                      <p:cBhvr>
                                        <p:cTn id="25" dur="500"/>
                                        <p:tgtEl>
                                          <p:spTgt spid="321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97" grpId="0"/>
      <p:bldP spid="321613" grpId="0"/>
      <p:bldP spid="32161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26" name="组合 322653"/>
          <p:cNvGrpSpPr/>
          <p:nvPr/>
        </p:nvGrpSpPr>
        <p:grpSpPr>
          <a:xfrm>
            <a:off x="6948488" y="1484313"/>
            <a:ext cx="1584325" cy="3384550"/>
            <a:chOff x="4377" y="1706"/>
            <a:chExt cx="998" cy="2132"/>
          </a:xfrm>
        </p:grpSpPr>
        <p:sp>
          <p:nvSpPr>
            <p:cNvPr id="77890" name="矩形 322654"/>
            <p:cNvSpPr/>
            <p:nvPr/>
          </p:nvSpPr>
          <p:spPr>
            <a:xfrm>
              <a:off x="4377" y="1933"/>
              <a:ext cx="998" cy="1905"/>
            </a:xfrm>
            <a:prstGeom prst="rec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77891" name="直接连接符 322655"/>
            <p:cNvSpPr/>
            <p:nvPr/>
          </p:nvSpPr>
          <p:spPr>
            <a:xfrm>
              <a:off x="4377" y="3521"/>
              <a:ext cx="998" cy="0"/>
            </a:xfrm>
            <a:prstGeom prst="line">
              <a:avLst/>
            </a:prstGeom>
            <a:ln w="9525" cap="flat" cmpd="sng">
              <a:solidFill>
                <a:schemeClr val="tx1"/>
              </a:solidFill>
              <a:prstDash val="solid"/>
              <a:headEnd type="none" w="med" len="med"/>
              <a:tailEnd type="none" w="med" len="med"/>
            </a:ln>
          </p:spPr>
        </p:sp>
        <p:sp>
          <p:nvSpPr>
            <p:cNvPr id="77892" name="直接连接符 322656"/>
            <p:cNvSpPr/>
            <p:nvPr/>
          </p:nvSpPr>
          <p:spPr>
            <a:xfrm>
              <a:off x="4377" y="3203"/>
              <a:ext cx="998" cy="0"/>
            </a:xfrm>
            <a:prstGeom prst="line">
              <a:avLst/>
            </a:prstGeom>
            <a:ln w="9525" cap="flat" cmpd="sng">
              <a:solidFill>
                <a:schemeClr val="tx1"/>
              </a:solidFill>
              <a:prstDash val="solid"/>
              <a:headEnd type="none" w="med" len="med"/>
              <a:tailEnd type="none" w="med" len="med"/>
            </a:ln>
          </p:spPr>
        </p:sp>
        <p:sp>
          <p:nvSpPr>
            <p:cNvPr id="77893" name="直接连接符 322657"/>
            <p:cNvSpPr/>
            <p:nvPr/>
          </p:nvSpPr>
          <p:spPr>
            <a:xfrm>
              <a:off x="4377" y="2886"/>
              <a:ext cx="998" cy="0"/>
            </a:xfrm>
            <a:prstGeom prst="line">
              <a:avLst/>
            </a:prstGeom>
            <a:ln w="9525" cap="flat" cmpd="sng">
              <a:solidFill>
                <a:schemeClr val="tx1"/>
              </a:solidFill>
              <a:prstDash val="solid"/>
              <a:headEnd type="none" w="med" len="med"/>
              <a:tailEnd type="none" w="med" len="med"/>
            </a:ln>
          </p:spPr>
        </p:sp>
        <p:sp>
          <p:nvSpPr>
            <p:cNvPr id="77894" name="直接连接符 322658"/>
            <p:cNvSpPr/>
            <p:nvPr/>
          </p:nvSpPr>
          <p:spPr>
            <a:xfrm>
              <a:off x="4377" y="2568"/>
              <a:ext cx="998" cy="0"/>
            </a:xfrm>
            <a:prstGeom prst="line">
              <a:avLst/>
            </a:prstGeom>
            <a:ln w="9525" cap="flat" cmpd="sng">
              <a:solidFill>
                <a:schemeClr val="tx1"/>
              </a:solidFill>
              <a:prstDash val="solid"/>
              <a:headEnd type="none" w="med" len="med"/>
              <a:tailEnd type="none" w="med" len="med"/>
            </a:ln>
          </p:spPr>
        </p:sp>
        <p:sp>
          <p:nvSpPr>
            <p:cNvPr id="77895" name="流程图: 文档 322659"/>
            <p:cNvSpPr/>
            <p:nvPr/>
          </p:nvSpPr>
          <p:spPr>
            <a:xfrm rot="10800000">
              <a:off x="4377" y="1706"/>
              <a:ext cx="997" cy="544"/>
            </a:xfrm>
            <a:prstGeom prst="flowChartDocument">
              <a:avLst/>
            </a:prstGeom>
            <a:solidFill>
              <a:srgbClr val="00CC99"/>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grpSp>
      <p:sp>
        <p:nvSpPr>
          <p:cNvPr id="77827" name="直接连接符 322561"/>
          <p:cNvSpPr/>
          <p:nvPr/>
        </p:nvSpPr>
        <p:spPr>
          <a:xfrm>
            <a:off x="5018088" y="2270125"/>
            <a:ext cx="0" cy="381000"/>
          </a:xfrm>
          <a:prstGeom prst="line">
            <a:avLst/>
          </a:prstGeom>
          <a:ln w="28575" cap="flat" cmpd="sng">
            <a:solidFill>
              <a:schemeClr val="tx1"/>
            </a:solidFill>
            <a:prstDash val="solid"/>
            <a:headEnd type="none" w="med" len="med"/>
            <a:tailEnd type="none" w="med" len="med"/>
          </a:ln>
        </p:spPr>
      </p:sp>
      <p:sp>
        <p:nvSpPr>
          <p:cNvPr id="77828" name="直接连接符 322562"/>
          <p:cNvSpPr/>
          <p:nvPr/>
        </p:nvSpPr>
        <p:spPr>
          <a:xfrm>
            <a:off x="5862638" y="2636838"/>
            <a:ext cx="0" cy="457200"/>
          </a:xfrm>
          <a:prstGeom prst="line">
            <a:avLst/>
          </a:prstGeom>
          <a:ln w="28575" cap="flat" cmpd="sng">
            <a:solidFill>
              <a:schemeClr val="tx1"/>
            </a:solidFill>
            <a:prstDash val="solid"/>
            <a:headEnd type="none" w="med" len="med"/>
            <a:tailEnd type="none" w="med" len="med"/>
          </a:ln>
        </p:spPr>
      </p:sp>
      <p:grpSp>
        <p:nvGrpSpPr>
          <p:cNvPr id="77829" name="组合 322563"/>
          <p:cNvGrpSpPr/>
          <p:nvPr/>
        </p:nvGrpSpPr>
        <p:grpSpPr>
          <a:xfrm>
            <a:off x="2128838" y="1617663"/>
            <a:ext cx="0" cy="533400"/>
            <a:chOff x="1341" y="1019"/>
            <a:chExt cx="0" cy="336"/>
          </a:xfrm>
        </p:grpSpPr>
        <p:sp>
          <p:nvSpPr>
            <p:cNvPr id="77888" name="直接连接符 322564"/>
            <p:cNvSpPr/>
            <p:nvPr/>
          </p:nvSpPr>
          <p:spPr>
            <a:xfrm>
              <a:off x="1341" y="1019"/>
              <a:ext cx="0" cy="336"/>
            </a:xfrm>
            <a:prstGeom prst="line">
              <a:avLst/>
            </a:prstGeom>
            <a:ln w="28575" cap="flat" cmpd="sng">
              <a:solidFill>
                <a:schemeClr val="tx1"/>
              </a:solidFill>
              <a:prstDash val="solid"/>
              <a:headEnd type="none" w="med" len="med"/>
              <a:tailEnd type="none" w="med" len="med"/>
            </a:ln>
          </p:spPr>
        </p:sp>
        <p:sp>
          <p:nvSpPr>
            <p:cNvPr id="77889" name="直接连接符 322565"/>
            <p:cNvSpPr/>
            <p:nvPr/>
          </p:nvSpPr>
          <p:spPr>
            <a:xfrm>
              <a:off x="1341" y="1067"/>
              <a:ext cx="0" cy="192"/>
            </a:xfrm>
            <a:prstGeom prst="line">
              <a:avLst/>
            </a:prstGeom>
            <a:ln w="9525" cap="flat" cmpd="sng">
              <a:solidFill>
                <a:schemeClr val="tx1"/>
              </a:solidFill>
              <a:prstDash val="solid"/>
              <a:headEnd type="none" w="med" len="med"/>
              <a:tailEnd type="triangle" w="med" len="med"/>
            </a:ln>
          </p:spPr>
        </p:sp>
      </p:grpSp>
      <p:sp>
        <p:nvSpPr>
          <p:cNvPr id="77830" name="文本框 322566"/>
          <p:cNvSpPr txBox="1"/>
          <p:nvPr/>
        </p:nvSpPr>
        <p:spPr>
          <a:xfrm>
            <a:off x="1547813" y="498475"/>
            <a:ext cx="1752600" cy="457200"/>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用户程序</a:t>
            </a:r>
          </a:p>
        </p:txBody>
      </p:sp>
      <p:sp>
        <p:nvSpPr>
          <p:cNvPr id="77831" name="矩形 322567"/>
          <p:cNvSpPr/>
          <p:nvPr/>
        </p:nvSpPr>
        <p:spPr>
          <a:xfrm>
            <a:off x="3203575" y="481013"/>
            <a:ext cx="3236913" cy="457200"/>
          </a:xfrm>
          <a:prstGeom prst="rect">
            <a:avLst/>
          </a:prstGeom>
          <a:noFill/>
          <a:ln w="9525">
            <a:noFill/>
          </a:ln>
        </p:spPr>
        <p:txBody>
          <a:bodyPr>
            <a:spAutoFit/>
          </a:bodyPr>
          <a:lstStyle/>
          <a:p>
            <a:r>
              <a:rPr lang="zh-CN" altLang="en-US" sz="2400" dirty="0">
                <a:latin typeface="黑体" panose="02010609060101010101" pitchFamily="2" charset="-122"/>
                <a:ea typeface="黑体" panose="02010609060101010101" pitchFamily="2" charset="-122"/>
              </a:rPr>
              <a:t>中 断 处 理 程 序</a:t>
            </a:r>
          </a:p>
        </p:txBody>
      </p:sp>
      <p:sp>
        <p:nvSpPr>
          <p:cNvPr id="77832" name="文本框 322568"/>
          <p:cNvSpPr txBox="1"/>
          <p:nvPr/>
        </p:nvSpPr>
        <p:spPr>
          <a:xfrm>
            <a:off x="528638" y="346075"/>
            <a:ext cx="1090612" cy="822325"/>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中断</a:t>
            </a:r>
          </a:p>
          <a:p>
            <a:r>
              <a:rPr lang="zh-CN" altLang="en-US" sz="2400" dirty="0">
                <a:latin typeface="Times New Roman" panose="02020603050405020304" pitchFamily="18" charset="0"/>
                <a:ea typeface="黑体" panose="02010609060101010101" pitchFamily="2" charset="-122"/>
              </a:rPr>
              <a:t>请求</a:t>
            </a:r>
          </a:p>
        </p:txBody>
      </p:sp>
      <p:sp>
        <p:nvSpPr>
          <p:cNvPr id="77833" name="直接连接符 322569"/>
          <p:cNvSpPr/>
          <p:nvPr/>
        </p:nvSpPr>
        <p:spPr>
          <a:xfrm>
            <a:off x="1671638" y="931863"/>
            <a:ext cx="1143000" cy="0"/>
          </a:xfrm>
          <a:prstGeom prst="line">
            <a:avLst/>
          </a:prstGeom>
          <a:ln w="9525" cap="flat" cmpd="sng">
            <a:solidFill>
              <a:schemeClr val="tx1"/>
            </a:solidFill>
            <a:prstDash val="solid"/>
            <a:headEnd type="none" w="med" len="med"/>
            <a:tailEnd type="none" w="med" len="med"/>
          </a:ln>
        </p:spPr>
      </p:sp>
      <p:sp>
        <p:nvSpPr>
          <p:cNvPr id="77834" name="直接连接符 322570"/>
          <p:cNvSpPr/>
          <p:nvPr/>
        </p:nvSpPr>
        <p:spPr>
          <a:xfrm>
            <a:off x="757238" y="2532063"/>
            <a:ext cx="0" cy="2286000"/>
          </a:xfrm>
          <a:prstGeom prst="line">
            <a:avLst/>
          </a:prstGeom>
          <a:ln w="9525" cap="flat" cmpd="sng">
            <a:solidFill>
              <a:schemeClr val="tx1"/>
            </a:solidFill>
            <a:prstDash val="solid"/>
            <a:headEnd type="none" w="med" len="med"/>
            <a:tailEnd type="triangle" w="med" len="med"/>
          </a:ln>
        </p:spPr>
      </p:sp>
      <p:sp>
        <p:nvSpPr>
          <p:cNvPr id="77835" name="文本框 322571"/>
          <p:cNvSpPr txBox="1"/>
          <p:nvPr/>
        </p:nvSpPr>
        <p:spPr>
          <a:xfrm>
            <a:off x="604838" y="4741863"/>
            <a:ext cx="284162" cy="457200"/>
          </a:xfrm>
          <a:prstGeom prst="rect">
            <a:avLst/>
          </a:prstGeom>
          <a:noFill/>
          <a:ln w="9525">
            <a:noFill/>
          </a:ln>
        </p:spPr>
        <p:txBody>
          <a:bodyPr wrap="none">
            <a:spAutoFit/>
          </a:bodyPr>
          <a:lstStyle/>
          <a:p>
            <a:r>
              <a:rPr lang="en-US" altLang="zh-CN" sz="2400" dirty="0">
                <a:latin typeface="Times New Roman" panose="02020603050405020304" pitchFamily="18" charset="0"/>
              </a:rPr>
              <a:t>t</a:t>
            </a:r>
          </a:p>
        </p:txBody>
      </p:sp>
      <p:sp>
        <p:nvSpPr>
          <p:cNvPr id="77836" name="文本框 322572"/>
          <p:cNvSpPr txBox="1"/>
          <p:nvPr/>
        </p:nvSpPr>
        <p:spPr>
          <a:xfrm>
            <a:off x="31194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1</a:t>
            </a:r>
          </a:p>
        </p:txBody>
      </p:sp>
      <p:sp>
        <p:nvSpPr>
          <p:cNvPr id="77837" name="矩形 322573"/>
          <p:cNvSpPr/>
          <p:nvPr/>
        </p:nvSpPr>
        <p:spPr>
          <a:xfrm>
            <a:off x="40338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2</a:t>
            </a:r>
          </a:p>
        </p:txBody>
      </p:sp>
      <p:sp>
        <p:nvSpPr>
          <p:cNvPr id="77838" name="矩形 322574"/>
          <p:cNvSpPr/>
          <p:nvPr/>
        </p:nvSpPr>
        <p:spPr>
          <a:xfrm>
            <a:off x="48720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3</a:t>
            </a:r>
          </a:p>
        </p:txBody>
      </p:sp>
      <p:sp>
        <p:nvSpPr>
          <p:cNvPr id="77839" name="矩形 322575"/>
          <p:cNvSpPr/>
          <p:nvPr/>
        </p:nvSpPr>
        <p:spPr>
          <a:xfrm>
            <a:off x="57102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4</a:t>
            </a:r>
          </a:p>
        </p:txBody>
      </p:sp>
      <p:sp>
        <p:nvSpPr>
          <p:cNvPr id="77840" name="直接连接符 322576"/>
          <p:cNvSpPr/>
          <p:nvPr/>
        </p:nvSpPr>
        <p:spPr>
          <a:xfrm>
            <a:off x="3119438" y="1541463"/>
            <a:ext cx="304800" cy="0"/>
          </a:xfrm>
          <a:prstGeom prst="line">
            <a:avLst/>
          </a:prstGeom>
          <a:ln w="9525" cap="flat" cmpd="sng">
            <a:solidFill>
              <a:schemeClr val="tx1"/>
            </a:solidFill>
            <a:prstDash val="solid"/>
            <a:headEnd type="none" w="med" len="med"/>
            <a:tailEnd type="none" w="med" len="med"/>
          </a:ln>
        </p:spPr>
      </p:sp>
      <p:sp>
        <p:nvSpPr>
          <p:cNvPr id="77841" name="直接连接符 322577"/>
          <p:cNvSpPr/>
          <p:nvPr/>
        </p:nvSpPr>
        <p:spPr>
          <a:xfrm>
            <a:off x="4033838" y="1541463"/>
            <a:ext cx="304800" cy="0"/>
          </a:xfrm>
          <a:prstGeom prst="line">
            <a:avLst/>
          </a:prstGeom>
          <a:ln w="9525" cap="flat" cmpd="sng">
            <a:solidFill>
              <a:schemeClr val="tx1"/>
            </a:solidFill>
            <a:prstDash val="solid"/>
            <a:headEnd type="none" w="med" len="med"/>
            <a:tailEnd type="none" w="med" len="med"/>
          </a:ln>
        </p:spPr>
      </p:sp>
      <p:sp>
        <p:nvSpPr>
          <p:cNvPr id="77842" name="直接连接符 322578"/>
          <p:cNvSpPr/>
          <p:nvPr/>
        </p:nvSpPr>
        <p:spPr>
          <a:xfrm>
            <a:off x="4872038" y="1541463"/>
            <a:ext cx="304800" cy="0"/>
          </a:xfrm>
          <a:prstGeom prst="line">
            <a:avLst/>
          </a:prstGeom>
          <a:ln w="9525" cap="flat" cmpd="sng">
            <a:solidFill>
              <a:schemeClr val="tx1"/>
            </a:solidFill>
            <a:prstDash val="solid"/>
            <a:headEnd type="none" w="med" len="med"/>
            <a:tailEnd type="none" w="med" len="med"/>
          </a:ln>
        </p:spPr>
      </p:sp>
      <p:sp>
        <p:nvSpPr>
          <p:cNvPr id="77843" name="直接连接符 322579"/>
          <p:cNvSpPr/>
          <p:nvPr/>
        </p:nvSpPr>
        <p:spPr>
          <a:xfrm>
            <a:off x="5710238" y="1541463"/>
            <a:ext cx="304800" cy="0"/>
          </a:xfrm>
          <a:prstGeom prst="line">
            <a:avLst/>
          </a:prstGeom>
          <a:ln w="9525" cap="flat" cmpd="sng">
            <a:solidFill>
              <a:schemeClr val="tx1"/>
            </a:solidFill>
            <a:prstDash val="solid"/>
            <a:headEnd type="none" w="med" len="med"/>
            <a:tailEnd type="none" w="med" len="med"/>
          </a:ln>
        </p:spPr>
      </p:sp>
      <p:sp>
        <p:nvSpPr>
          <p:cNvPr id="77844" name="文本框 322580"/>
          <p:cNvSpPr txBox="1"/>
          <p:nvPr/>
        </p:nvSpPr>
        <p:spPr>
          <a:xfrm>
            <a:off x="1187450" y="5492750"/>
            <a:ext cx="4749800" cy="457200"/>
          </a:xfrm>
          <a:prstGeom prst="rect">
            <a:avLst/>
          </a:prstGeom>
          <a:noFill/>
          <a:ln w="9525">
            <a:noFill/>
          </a:ln>
        </p:spPr>
        <p:txBody>
          <a:bodyPr wrap="none">
            <a:spAutoFit/>
          </a:bodyPr>
          <a:lstStyle/>
          <a:p>
            <a:r>
              <a:rPr lang="zh-CN" altLang="en-US" sz="2400" dirty="0">
                <a:latin typeface="Times New Roman" panose="02020603050405020304" pitchFamily="18" charset="0"/>
                <a:ea typeface="黑体" panose="02010609060101010101" pitchFamily="2" charset="-122"/>
              </a:rPr>
              <a:t>中断处理次序为</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ea typeface="黑体" panose="02010609060101010101" pitchFamily="2" charset="-122"/>
              </a:rPr>
              <a:t>的例子</a:t>
            </a:r>
          </a:p>
        </p:txBody>
      </p:sp>
      <p:sp>
        <p:nvSpPr>
          <p:cNvPr id="77845" name="直接连接符 322581"/>
          <p:cNvSpPr/>
          <p:nvPr/>
        </p:nvSpPr>
        <p:spPr>
          <a:xfrm>
            <a:off x="4186238" y="2133600"/>
            <a:ext cx="0" cy="152400"/>
          </a:xfrm>
          <a:prstGeom prst="line">
            <a:avLst/>
          </a:prstGeom>
          <a:ln w="28575" cap="flat" cmpd="sng">
            <a:solidFill>
              <a:schemeClr val="tx1"/>
            </a:solidFill>
            <a:prstDash val="solid"/>
            <a:headEnd type="none" w="med" len="med"/>
            <a:tailEnd type="none" w="med" len="med"/>
          </a:ln>
        </p:spPr>
      </p:sp>
      <p:grpSp>
        <p:nvGrpSpPr>
          <p:cNvPr id="77846" name="组合 322582"/>
          <p:cNvGrpSpPr/>
          <p:nvPr/>
        </p:nvGrpSpPr>
        <p:grpSpPr>
          <a:xfrm>
            <a:off x="5024438" y="2636838"/>
            <a:ext cx="838200" cy="0"/>
            <a:chOff x="3165" y="1661"/>
            <a:chExt cx="528" cy="0"/>
          </a:xfrm>
        </p:grpSpPr>
        <p:sp>
          <p:nvSpPr>
            <p:cNvPr id="77886" name="直接连接符 322583"/>
            <p:cNvSpPr/>
            <p:nvPr/>
          </p:nvSpPr>
          <p:spPr>
            <a:xfrm>
              <a:off x="3165" y="1661"/>
              <a:ext cx="528" cy="0"/>
            </a:xfrm>
            <a:prstGeom prst="line">
              <a:avLst/>
            </a:prstGeom>
            <a:ln w="12700" cap="flat" cmpd="sng">
              <a:solidFill>
                <a:schemeClr val="tx1"/>
              </a:solidFill>
              <a:prstDash val="solid"/>
              <a:headEnd type="none" w="med" len="med"/>
              <a:tailEnd type="none" w="med" len="med"/>
            </a:ln>
          </p:spPr>
        </p:sp>
        <p:sp>
          <p:nvSpPr>
            <p:cNvPr id="77887" name="直接连接符 322584"/>
            <p:cNvSpPr/>
            <p:nvPr/>
          </p:nvSpPr>
          <p:spPr>
            <a:xfrm>
              <a:off x="3309" y="1661"/>
              <a:ext cx="192" cy="0"/>
            </a:xfrm>
            <a:prstGeom prst="line">
              <a:avLst/>
            </a:prstGeom>
            <a:ln w="12700" cap="flat" cmpd="sng">
              <a:solidFill>
                <a:schemeClr val="tx1"/>
              </a:solidFill>
              <a:prstDash val="solid"/>
              <a:headEnd type="none" w="med" len="med"/>
              <a:tailEnd type="triangle" w="med" len="med"/>
            </a:ln>
          </p:spPr>
        </p:sp>
      </p:grpSp>
      <p:sp>
        <p:nvSpPr>
          <p:cNvPr id="77847" name="直接连接符 322585"/>
          <p:cNvSpPr/>
          <p:nvPr/>
        </p:nvSpPr>
        <p:spPr>
          <a:xfrm>
            <a:off x="3203575" y="923925"/>
            <a:ext cx="2952750" cy="0"/>
          </a:xfrm>
          <a:prstGeom prst="line">
            <a:avLst/>
          </a:prstGeom>
          <a:ln w="9525" cap="flat" cmpd="sng">
            <a:solidFill>
              <a:schemeClr val="tx1"/>
            </a:solidFill>
            <a:prstDash val="solid"/>
            <a:headEnd type="none" w="med" len="med"/>
            <a:tailEnd type="none" w="med" len="med"/>
          </a:ln>
        </p:spPr>
      </p:sp>
      <p:sp>
        <p:nvSpPr>
          <p:cNvPr id="322599" name="文本框 322598"/>
          <p:cNvSpPr txBox="1"/>
          <p:nvPr/>
        </p:nvSpPr>
        <p:spPr>
          <a:xfrm>
            <a:off x="2268538" y="5084763"/>
            <a:ext cx="2447925" cy="457200"/>
          </a:xfrm>
          <a:prstGeom prst="rect">
            <a:avLst/>
          </a:prstGeom>
          <a:noFill/>
          <a:ln w="9525">
            <a:noFill/>
          </a:ln>
        </p:spPr>
        <p:txBody>
          <a:bodyPr>
            <a:spAutoFit/>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grpSp>
        <p:nvGrpSpPr>
          <p:cNvPr id="77849" name="组合 322599"/>
          <p:cNvGrpSpPr/>
          <p:nvPr/>
        </p:nvGrpSpPr>
        <p:grpSpPr>
          <a:xfrm>
            <a:off x="4186238" y="2278063"/>
            <a:ext cx="838200" cy="0"/>
            <a:chOff x="2637" y="1435"/>
            <a:chExt cx="528" cy="0"/>
          </a:xfrm>
        </p:grpSpPr>
        <p:sp>
          <p:nvSpPr>
            <p:cNvPr id="77884" name="直接连接符 322600"/>
            <p:cNvSpPr/>
            <p:nvPr/>
          </p:nvSpPr>
          <p:spPr>
            <a:xfrm>
              <a:off x="2637" y="1435"/>
              <a:ext cx="528" cy="0"/>
            </a:xfrm>
            <a:prstGeom prst="line">
              <a:avLst/>
            </a:prstGeom>
            <a:ln w="12700" cap="flat" cmpd="sng">
              <a:solidFill>
                <a:schemeClr val="tx1"/>
              </a:solidFill>
              <a:prstDash val="solid"/>
              <a:headEnd type="none" w="med" len="med"/>
              <a:tailEnd type="none" w="med" len="med"/>
            </a:ln>
          </p:spPr>
        </p:sp>
        <p:sp>
          <p:nvSpPr>
            <p:cNvPr id="77885" name="直接连接符 322601"/>
            <p:cNvSpPr/>
            <p:nvPr/>
          </p:nvSpPr>
          <p:spPr>
            <a:xfrm>
              <a:off x="2781" y="1435"/>
              <a:ext cx="240" cy="0"/>
            </a:xfrm>
            <a:prstGeom prst="line">
              <a:avLst/>
            </a:prstGeom>
            <a:ln w="12700" cap="flat" cmpd="sng">
              <a:solidFill>
                <a:schemeClr val="tx1"/>
              </a:solidFill>
              <a:prstDash val="solid"/>
              <a:headEnd type="none" w="med" len="med"/>
              <a:tailEnd type="triangle" w="med" len="med"/>
            </a:ln>
          </p:spPr>
        </p:sp>
      </p:grpSp>
      <p:grpSp>
        <p:nvGrpSpPr>
          <p:cNvPr id="77850" name="组合 322602"/>
          <p:cNvGrpSpPr/>
          <p:nvPr/>
        </p:nvGrpSpPr>
        <p:grpSpPr>
          <a:xfrm>
            <a:off x="5024438" y="3084513"/>
            <a:ext cx="838200" cy="0"/>
            <a:chOff x="3165" y="1943"/>
            <a:chExt cx="528" cy="0"/>
          </a:xfrm>
        </p:grpSpPr>
        <p:sp>
          <p:nvSpPr>
            <p:cNvPr id="77882" name="直接连接符 322603"/>
            <p:cNvSpPr/>
            <p:nvPr/>
          </p:nvSpPr>
          <p:spPr>
            <a:xfrm flipH="1">
              <a:off x="3261" y="1943"/>
              <a:ext cx="288" cy="0"/>
            </a:xfrm>
            <a:prstGeom prst="line">
              <a:avLst/>
            </a:prstGeom>
            <a:ln w="12700" cap="flat" cmpd="sng">
              <a:solidFill>
                <a:schemeClr val="tx1"/>
              </a:solidFill>
              <a:prstDash val="solid"/>
              <a:headEnd type="none" w="med" len="med"/>
              <a:tailEnd type="triangle" w="med" len="med"/>
            </a:ln>
          </p:spPr>
        </p:sp>
        <p:sp>
          <p:nvSpPr>
            <p:cNvPr id="77883" name="直接连接符 322604"/>
            <p:cNvSpPr/>
            <p:nvPr/>
          </p:nvSpPr>
          <p:spPr>
            <a:xfrm flipH="1">
              <a:off x="3165" y="1943"/>
              <a:ext cx="528" cy="0"/>
            </a:xfrm>
            <a:prstGeom prst="line">
              <a:avLst/>
            </a:prstGeom>
            <a:ln w="12700" cap="flat" cmpd="sng">
              <a:solidFill>
                <a:schemeClr val="tx1"/>
              </a:solidFill>
              <a:prstDash val="solid"/>
              <a:headEnd type="none" w="med" len="med"/>
              <a:tailEnd type="none" w="med" len="med"/>
            </a:ln>
          </p:spPr>
        </p:sp>
      </p:grpSp>
      <p:sp>
        <p:nvSpPr>
          <p:cNvPr id="77851" name="直接连接符 322605"/>
          <p:cNvSpPr/>
          <p:nvPr/>
        </p:nvSpPr>
        <p:spPr>
          <a:xfrm>
            <a:off x="5024438" y="3084513"/>
            <a:ext cx="0" cy="304800"/>
          </a:xfrm>
          <a:prstGeom prst="line">
            <a:avLst/>
          </a:prstGeom>
          <a:ln w="28575" cap="flat" cmpd="sng">
            <a:solidFill>
              <a:schemeClr val="tx1"/>
            </a:solidFill>
            <a:prstDash val="solid"/>
            <a:headEnd type="none" w="med" len="med"/>
            <a:tailEnd type="none" w="med" len="med"/>
          </a:ln>
        </p:spPr>
      </p:sp>
      <p:grpSp>
        <p:nvGrpSpPr>
          <p:cNvPr id="77852" name="组合 322606"/>
          <p:cNvGrpSpPr/>
          <p:nvPr/>
        </p:nvGrpSpPr>
        <p:grpSpPr>
          <a:xfrm>
            <a:off x="4186238" y="3389313"/>
            <a:ext cx="838200" cy="0"/>
            <a:chOff x="2637" y="2135"/>
            <a:chExt cx="528" cy="0"/>
          </a:xfrm>
        </p:grpSpPr>
        <p:sp>
          <p:nvSpPr>
            <p:cNvPr id="77880" name="直接连接符 322607"/>
            <p:cNvSpPr/>
            <p:nvPr/>
          </p:nvSpPr>
          <p:spPr>
            <a:xfrm flipH="1">
              <a:off x="2685" y="2135"/>
              <a:ext cx="288" cy="0"/>
            </a:xfrm>
            <a:prstGeom prst="line">
              <a:avLst/>
            </a:prstGeom>
            <a:ln w="9525" cap="flat" cmpd="sng">
              <a:solidFill>
                <a:schemeClr val="tx1"/>
              </a:solidFill>
              <a:prstDash val="solid"/>
              <a:headEnd type="none" w="med" len="med"/>
              <a:tailEnd type="triangle" w="med" len="med"/>
            </a:ln>
          </p:spPr>
        </p:sp>
        <p:sp>
          <p:nvSpPr>
            <p:cNvPr id="77881" name="直接连接符 322608"/>
            <p:cNvSpPr/>
            <p:nvPr/>
          </p:nvSpPr>
          <p:spPr>
            <a:xfrm flipH="1">
              <a:off x="2637" y="2135"/>
              <a:ext cx="528" cy="0"/>
            </a:xfrm>
            <a:prstGeom prst="line">
              <a:avLst/>
            </a:prstGeom>
            <a:ln w="9525" cap="flat" cmpd="sng">
              <a:solidFill>
                <a:schemeClr val="tx1"/>
              </a:solidFill>
              <a:prstDash val="solid"/>
              <a:headEnd type="none" w="med" len="med"/>
              <a:tailEnd type="none" w="med" len="med"/>
            </a:ln>
          </p:spPr>
        </p:sp>
      </p:grpSp>
      <p:sp>
        <p:nvSpPr>
          <p:cNvPr id="77853" name="直接连接符 322609"/>
          <p:cNvSpPr/>
          <p:nvPr/>
        </p:nvSpPr>
        <p:spPr>
          <a:xfrm>
            <a:off x="4186238" y="3389313"/>
            <a:ext cx="0" cy="304800"/>
          </a:xfrm>
          <a:prstGeom prst="line">
            <a:avLst/>
          </a:prstGeom>
          <a:ln w="28575" cap="flat" cmpd="sng">
            <a:solidFill>
              <a:schemeClr val="tx1"/>
            </a:solidFill>
            <a:prstDash val="solid"/>
            <a:headEnd type="none" w="med" len="med"/>
            <a:tailEnd type="none" w="med" len="med"/>
          </a:ln>
        </p:spPr>
      </p:sp>
      <p:grpSp>
        <p:nvGrpSpPr>
          <p:cNvPr id="77854" name="组合 322610"/>
          <p:cNvGrpSpPr/>
          <p:nvPr/>
        </p:nvGrpSpPr>
        <p:grpSpPr>
          <a:xfrm>
            <a:off x="2128838" y="3694113"/>
            <a:ext cx="2057400" cy="0"/>
            <a:chOff x="1341" y="2327"/>
            <a:chExt cx="1296" cy="0"/>
          </a:xfrm>
        </p:grpSpPr>
        <p:sp>
          <p:nvSpPr>
            <p:cNvPr id="77878" name="直接连接符 322611"/>
            <p:cNvSpPr/>
            <p:nvPr/>
          </p:nvSpPr>
          <p:spPr>
            <a:xfrm flipH="1">
              <a:off x="1341" y="2327"/>
              <a:ext cx="1296" cy="0"/>
            </a:xfrm>
            <a:prstGeom prst="line">
              <a:avLst/>
            </a:prstGeom>
            <a:ln w="12700" cap="flat" cmpd="sng">
              <a:solidFill>
                <a:schemeClr val="tx1"/>
              </a:solidFill>
              <a:prstDash val="solid"/>
              <a:headEnd type="none" w="med" len="med"/>
              <a:tailEnd type="none" w="med" len="med"/>
            </a:ln>
          </p:spPr>
        </p:sp>
        <p:sp>
          <p:nvSpPr>
            <p:cNvPr id="77879" name="直接连接符 322612"/>
            <p:cNvSpPr/>
            <p:nvPr/>
          </p:nvSpPr>
          <p:spPr>
            <a:xfrm flipH="1">
              <a:off x="1773" y="2327"/>
              <a:ext cx="384" cy="0"/>
            </a:xfrm>
            <a:prstGeom prst="line">
              <a:avLst/>
            </a:prstGeom>
            <a:ln w="12700" cap="flat" cmpd="sng">
              <a:solidFill>
                <a:schemeClr val="tx1"/>
              </a:solidFill>
              <a:prstDash val="solid"/>
              <a:headEnd type="none" w="med" len="med"/>
              <a:tailEnd type="triangle" w="med" len="med"/>
            </a:ln>
          </p:spPr>
        </p:sp>
      </p:grpSp>
      <p:sp>
        <p:nvSpPr>
          <p:cNvPr id="77855" name="直接连接符 322613"/>
          <p:cNvSpPr/>
          <p:nvPr/>
        </p:nvSpPr>
        <p:spPr>
          <a:xfrm>
            <a:off x="2128838" y="3694113"/>
            <a:ext cx="0" cy="381000"/>
          </a:xfrm>
          <a:prstGeom prst="line">
            <a:avLst/>
          </a:prstGeom>
          <a:ln w="9525" cap="flat" cmpd="sng">
            <a:solidFill>
              <a:schemeClr val="tx1"/>
            </a:solidFill>
            <a:prstDash val="solid"/>
            <a:headEnd type="none" w="med" len="med"/>
            <a:tailEnd type="none" w="med" len="med"/>
          </a:ln>
        </p:spPr>
      </p:sp>
      <p:grpSp>
        <p:nvGrpSpPr>
          <p:cNvPr id="77856" name="组合 322614"/>
          <p:cNvGrpSpPr/>
          <p:nvPr/>
        </p:nvGrpSpPr>
        <p:grpSpPr>
          <a:xfrm>
            <a:off x="2124075" y="4078288"/>
            <a:ext cx="2057400" cy="0"/>
            <a:chOff x="2219" y="2160"/>
            <a:chExt cx="1296" cy="0"/>
          </a:xfrm>
        </p:grpSpPr>
        <p:sp>
          <p:nvSpPr>
            <p:cNvPr id="77876" name="直接连接符 322615"/>
            <p:cNvSpPr/>
            <p:nvPr/>
          </p:nvSpPr>
          <p:spPr>
            <a:xfrm>
              <a:off x="2219" y="2160"/>
              <a:ext cx="1296" cy="0"/>
            </a:xfrm>
            <a:prstGeom prst="line">
              <a:avLst/>
            </a:prstGeom>
            <a:ln w="9525" cap="flat" cmpd="sng">
              <a:solidFill>
                <a:schemeClr val="tx1"/>
              </a:solidFill>
              <a:prstDash val="solid"/>
              <a:headEnd type="none" w="med" len="med"/>
              <a:tailEnd type="none" w="med" len="med"/>
            </a:ln>
          </p:spPr>
        </p:sp>
        <p:sp>
          <p:nvSpPr>
            <p:cNvPr id="77877" name="直接连接符 322616"/>
            <p:cNvSpPr/>
            <p:nvPr/>
          </p:nvSpPr>
          <p:spPr>
            <a:xfrm>
              <a:off x="2880" y="2160"/>
              <a:ext cx="240" cy="0"/>
            </a:xfrm>
            <a:prstGeom prst="line">
              <a:avLst/>
            </a:prstGeom>
            <a:ln w="9525" cap="flat" cmpd="sng">
              <a:solidFill>
                <a:schemeClr val="tx1"/>
              </a:solidFill>
              <a:prstDash val="solid"/>
              <a:headEnd type="none" w="med" len="med"/>
              <a:tailEnd type="triangle" w="med" len="med"/>
            </a:ln>
          </p:spPr>
        </p:sp>
      </p:grpSp>
      <p:grpSp>
        <p:nvGrpSpPr>
          <p:cNvPr id="77857" name="组合 322617"/>
          <p:cNvGrpSpPr/>
          <p:nvPr/>
        </p:nvGrpSpPr>
        <p:grpSpPr>
          <a:xfrm>
            <a:off x="2128838" y="2143125"/>
            <a:ext cx="2070100" cy="1588"/>
            <a:chOff x="1341" y="1350"/>
            <a:chExt cx="1304" cy="1"/>
          </a:xfrm>
        </p:grpSpPr>
        <p:sp>
          <p:nvSpPr>
            <p:cNvPr id="77874" name="直接连接符 322618"/>
            <p:cNvSpPr/>
            <p:nvPr/>
          </p:nvSpPr>
          <p:spPr>
            <a:xfrm>
              <a:off x="1341" y="1350"/>
              <a:ext cx="576" cy="0"/>
            </a:xfrm>
            <a:prstGeom prst="line">
              <a:avLst/>
            </a:prstGeom>
            <a:ln w="12700" cap="flat" cmpd="sng">
              <a:solidFill>
                <a:schemeClr val="tx1"/>
              </a:solidFill>
              <a:prstDash val="solid"/>
              <a:headEnd type="none" w="med" len="med"/>
              <a:tailEnd type="triangle" w="med" len="med"/>
            </a:ln>
          </p:spPr>
        </p:sp>
        <p:sp>
          <p:nvSpPr>
            <p:cNvPr id="77875" name="直接连接符 322619"/>
            <p:cNvSpPr/>
            <p:nvPr/>
          </p:nvSpPr>
          <p:spPr>
            <a:xfrm>
              <a:off x="1511" y="1351"/>
              <a:ext cx="1134" cy="0"/>
            </a:xfrm>
            <a:prstGeom prst="line">
              <a:avLst/>
            </a:prstGeom>
            <a:ln w="12700" cap="flat" cmpd="sng">
              <a:solidFill>
                <a:schemeClr val="tx1"/>
              </a:solidFill>
              <a:prstDash val="solid"/>
              <a:headEnd type="none" w="med" len="med"/>
              <a:tailEnd type="none" w="med" len="med"/>
            </a:ln>
          </p:spPr>
        </p:sp>
      </p:grpSp>
      <p:sp>
        <p:nvSpPr>
          <p:cNvPr id="77858" name="直接连接符 322621"/>
          <p:cNvSpPr/>
          <p:nvPr/>
        </p:nvSpPr>
        <p:spPr>
          <a:xfrm>
            <a:off x="4183063" y="4060825"/>
            <a:ext cx="0" cy="304800"/>
          </a:xfrm>
          <a:prstGeom prst="line">
            <a:avLst/>
          </a:prstGeom>
          <a:ln w="28575" cap="flat" cmpd="sng">
            <a:solidFill>
              <a:schemeClr val="tx1"/>
            </a:solidFill>
            <a:prstDash val="solid"/>
            <a:headEnd type="none" w="med" len="med"/>
            <a:tailEnd type="none" w="med" len="med"/>
          </a:ln>
        </p:spPr>
      </p:sp>
      <p:grpSp>
        <p:nvGrpSpPr>
          <p:cNvPr id="77859" name="组合 322627"/>
          <p:cNvGrpSpPr/>
          <p:nvPr/>
        </p:nvGrpSpPr>
        <p:grpSpPr>
          <a:xfrm>
            <a:off x="3290888" y="4365625"/>
            <a:ext cx="874712" cy="0"/>
            <a:chOff x="2073" y="2750"/>
            <a:chExt cx="551" cy="0"/>
          </a:xfrm>
        </p:grpSpPr>
        <p:sp>
          <p:nvSpPr>
            <p:cNvPr id="77872" name="直接连接符 322628"/>
            <p:cNvSpPr/>
            <p:nvPr/>
          </p:nvSpPr>
          <p:spPr>
            <a:xfrm flipH="1">
              <a:off x="2157" y="2750"/>
              <a:ext cx="288" cy="0"/>
            </a:xfrm>
            <a:prstGeom prst="line">
              <a:avLst/>
            </a:prstGeom>
            <a:ln w="9525" cap="flat" cmpd="sng">
              <a:solidFill>
                <a:schemeClr val="tx1"/>
              </a:solidFill>
              <a:prstDash val="solid"/>
              <a:headEnd type="none" w="med" len="med"/>
              <a:tailEnd type="triangle" w="med" len="med"/>
            </a:ln>
          </p:spPr>
        </p:sp>
        <p:sp>
          <p:nvSpPr>
            <p:cNvPr id="77873" name="直接连接符 322629"/>
            <p:cNvSpPr/>
            <p:nvPr/>
          </p:nvSpPr>
          <p:spPr>
            <a:xfrm flipH="1">
              <a:off x="2073" y="2750"/>
              <a:ext cx="551" cy="0"/>
            </a:xfrm>
            <a:prstGeom prst="line">
              <a:avLst/>
            </a:prstGeom>
            <a:ln w="9525" cap="flat" cmpd="sng">
              <a:solidFill>
                <a:schemeClr val="tx1"/>
              </a:solidFill>
              <a:prstDash val="solid"/>
              <a:headEnd type="none" w="med" len="med"/>
              <a:tailEnd type="none" w="med" len="med"/>
            </a:ln>
          </p:spPr>
        </p:sp>
      </p:grpSp>
      <p:sp>
        <p:nvSpPr>
          <p:cNvPr id="77860" name="直接连接符 322630"/>
          <p:cNvSpPr/>
          <p:nvPr/>
        </p:nvSpPr>
        <p:spPr>
          <a:xfrm>
            <a:off x="3276600" y="4354513"/>
            <a:ext cx="0" cy="457200"/>
          </a:xfrm>
          <a:prstGeom prst="line">
            <a:avLst/>
          </a:prstGeom>
          <a:ln w="28575" cap="flat" cmpd="sng">
            <a:solidFill>
              <a:schemeClr val="tx1"/>
            </a:solidFill>
            <a:prstDash val="solid"/>
            <a:headEnd type="none" w="med" len="med"/>
            <a:tailEnd type="none" w="med" len="med"/>
          </a:ln>
        </p:spPr>
      </p:sp>
      <p:grpSp>
        <p:nvGrpSpPr>
          <p:cNvPr id="77861" name="组合 322631"/>
          <p:cNvGrpSpPr/>
          <p:nvPr/>
        </p:nvGrpSpPr>
        <p:grpSpPr>
          <a:xfrm>
            <a:off x="3276600" y="4797425"/>
            <a:ext cx="874713" cy="0"/>
            <a:chOff x="2064" y="3022"/>
            <a:chExt cx="551" cy="0"/>
          </a:xfrm>
        </p:grpSpPr>
        <p:sp>
          <p:nvSpPr>
            <p:cNvPr id="77870" name="直接连接符 322632"/>
            <p:cNvSpPr/>
            <p:nvPr/>
          </p:nvSpPr>
          <p:spPr>
            <a:xfrm flipH="1">
              <a:off x="2148" y="3022"/>
              <a:ext cx="288" cy="0"/>
            </a:xfrm>
            <a:prstGeom prst="line">
              <a:avLst/>
            </a:prstGeom>
            <a:ln w="9525" cap="flat" cmpd="sng">
              <a:solidFill>
                <a:schemeClr val="tx1"/>
              </a:solidFill>
              <a:prstDash val="solid"/>
              <a:headEnd type="triangle" w="med" len="med"/>
              <a:tailEnd type="none" w="med" len="med"/>
            </a:ln>
          </p:spPr>
        </p:sp>
        <p:sp>
          <p:nvSpPr>
            <p:cNvPr id="77871" name="直接连接符 322633"/>
            <p:cNvSpPr/>
            <p:nvPr/>
          </p:nvSpPr>
          <p:spPr>
            <a:xfrm flipH="1">
              <a:off x="2064" y="3022"/>
              <a:ext cx="551" cy="0"/>
            </a:xfrm>
            <a:prstGeom prst="line">
              <a:avLst/>
            </a:prstGeom>
            <a:ln w="9525" cap="flat" cmpd="sng">
              <a:solidFill>
                <a:schemeClr val="tx1"/>
              </a:solidFill>
              <a:prstDash val="solid"/>
              <a:headEnd type="none" w="med" len="med"/>
              <a:tailEnd type="none" w="med" len="med"/>
            </a:ln>
          </p:spPr>
        </p:sp>
      </p:grpSp>
      <p:sp>
        <p:nvSpPr>
          <p:cNvPr id="77862" name="直接连接符 322634"/>
          <p:cNvSpPr/>
          <p:nvPr/>
        </p:nvSpPr>
        <p:spPr>
          <a:xfrm>
            <a:off x="4170363" y="4781550"/>
            <a:ext cx="0" cy="304800"/>
          </a:xfrm>
          <a:prstGeom prst="line">
            <a:avLst/>
          </a:prstGeom>
          <a:ln w="28575" cap="flat" cmpd="sng">
            <a:solidFill>
              <a:schemeClr val="tx1"/>
            </a:solidFill>
            <a:prstDash val="solid"/>
            <a:headEnd type="none" w="med" len="med"/>
            <a:tailEnd type="none" w="med" len="med"/>
          </a:ln>
        </p:spPr>
      </p:sp>
      <p:grpSp>
        <p:nvGrpSpPr>
          <p:cNvPr id="13" name="组合 322635"/>
          <p:cNvGrpSpPr/>
          <p:nvPr/>
        </p:nvGrpSpPr>
        <p:grpSpPr>
          <a:xfrm>
            <a:off x="2124075" y="5086350"/>
            <a:ext cx="2057400" cy="0"/>
            <a:chOff x="1338" y="3204"/>
            <a:chExt cx="1296" cy="0"/>
          </a:xfrm>
        </p:grpSpPr>
        <p:sp>
          <p:nvSpPr>
            <p:cNvPr id="77868" name="直接连接符 322636"/>
            <p:cNvSpPr/>
            <p:nvPr/>
          </p:nvSpPr>
          <p:spPr>
            <a:xfrm flipH="1">
              <a:off x="1338" y="3204"/>
              <a:ext cx="1296" cy="0"/>
            </a:xfrm>
            <a:prstGeom prst="line">
              <a:avLst/>
            </a:prstGeom>
            <a:ln w="9525" cap="flat" cmpd="sng">
              <a:solidFill>
                <a:schemeClr val="tx1"/>
              </a:solidFill>
              <a:prstDash val="solid"/>
              <a:headEnd type="none" w="med" len="med"/>
              <a:tailEnd type="none" w="med" len="med"/>
            </a:ln>
          </p:spPr>
        </p:sp>
        <p:sp>
          <p:nvSpPr>
            <p:cNvPr id="77869" name="直接连接符 322637"/>
            <p:cNvSpPr/>
            <p:nvPr/>
          </p:nvSpPr>
          <p:spPr>
            <a:xfrm flipH="1">
              <a:off x="1770" y="3204"/>
              <a:ext cx="384" cy="0"/>
            </a:xfrm>
            <a:prstGeom prst="line">
              <a:avLst/>
            </a:prstGeom>
            <a:ln w="9525" cap="flat" cmpd="sng">
              <a:solidFill>
                <a:schemeClr val="tx1"/>
              </a:solidFill>
              <a:prstDash val="solid"/>
              <a:headEnd type="none" w="med" len="med"/>
              <a:tailEnd type="triangle" w="med" len="med"/>
            </a:ln>
          </p:spPr>
        </p:sp>
      </p:grpSp>
      <p:sp>
        <p:nvSpPr>
          <p:cNvPr id="322639" name="直接连接符 322638"/>
          <p:cNvSpPr/>
          <p:nvPr/>
        </p:nvSpPr>
        <p:spPr>
          <a:xfrm>
            <a:off x="2128838" y="5065713"/>
            <a:ext cx="0" cy="381000"/>
          </a:xfrm>
          <a:prstGeom prst="line">
            <a:avLst/>
          </a:prstGeom>
          <a:ln w="28575" cap="flat" cmpd="sng">
            <a:solidFill>
              <a:schemeClr val="tx1"/>
            </a:solidFill>
            <a:prstDash val="solid"/>
            <a:headEnd type="none" w="med" len="med"/>
            <a:tailEnd type="triangle" w="med" len="med"/>
          </a:ln>
        </p:spPr>
      </p:sp>
      <p:sp>
        <p:nvSpPr>
          <p:cNvPr id="322640" name="文本框 322639"/>
          <p:cNvSpPr txBox="1"/>
          <p:nvPr/>
        </p:nvSpPr>
        <p:spPr>
          <a:xfrm>
            <a:off x="6877050" y="4365625"/>
            <a:ext cx="2087563" cy="457200"/>
          </a:xfrm>
          <a:prstGeom prst="rect">
            <a:avLst/>
          </a:prstGeom>
          <a:noFill/>
          <a:ln w="9525">
            <a:noFill/>
          </a:ln>
        </p:spPr>
        <p:txBody>
          <a:bodyPr>
            <a:spAutoFit/>
          </a:bodyPr>
          <a:lstStyle/>
          <a:p>
            <a:r>
              <a:rPr lang="zh-CN" altLang="en-US" sz="2400" dirty="0">
                <a:solidFill>
                  <a:srgbClr val="FF0000"/>
                </a:solidFill>
                <a:latin typeface="Times New Roman" panose="02020603050405020304" pitchFamily="18" charset="0"/>
                <a:ea typeface="黑体" panose="02010609060101010101" pitchFamily="2" charset="-122"/>
              </a:rPr>
              <a:t>用户：</a:t>
            </a:r>
            <a:r>
              <a:rPr lang="en-US" altLang="zh-CN" sz="2400" dirty="0">
                <a:solidFill>
                  <a:srgbClr val="FF0000"/>
                </a:solidFill>
                <a:latin typeface="Times New Roman" panose="02020603050405020304" pitchFamily="18" charset="0"/>
                <a:ea typeface="黑体" panose="02010609060101010101" pitchFamily="2" charset="-122"/>
              </a:rPr>
              <a:t>1111</a:t>
            </a:r>
          </a:p>
        </p:txBody>
      </p:sp>
      <p:sp>
        <p:nvSpPr>
          <p:cNvPr id="322641" name="文本框 322640"/>
          <p:cNvSpPr txBox="1"/>
          <p:nvPr/>
        </p:nvSpPr>
        <p:spPr>
          <a:xfrm>
            <a:off x="4140200" y="4652963"/>
            <a:ext cx="2016125" cy="457200"/>
          </a:xfrm>
          <a:prstGeom prst="rect">
            <a:avLst/>
          </a:prstGeom>
          <a:noFill/>
          <a:ln w="9525">
            <a:noFill/>
          </a:ln>
        </p:spPr>
        <p:txBody>
          <a:bodyPr>
            <a:spAutoFit/>
          </a:bodyPr>
          <a:lstStyle/>
          <a:p>
            <a:r>
              <a:rPr lang="en-US" altLang="zh-CN" sz="2400" dirty="0">
                <a:solidFill>
                  <a:schemeClr val="accent2"/>
                </a:solidFill>
                <a:latin typeface="Times New Roman" panose="02020603050405020304" pitchFamily="18" charset="0"/>
                <a:ea typeface="黑体" panose="02010609060101010101" pitchFamily="2" charset="-122"/>
              </a:rPr>
              <a:t>2</a:t>
            </a:r>
            <a:r>
              <a:rPr lang="zh-CN" altLang="en-US" sz="2400" dirty="0">
                <a:solidFill>
                  <a:schemeClr val="accent2"/>
                </a:solidFill>
                <a:latin typeface="Times New Roman" panose="02020603050405020304" pitchFamily="18" charset="0"/>
                <a:ea typeface="黑体" panose="02010609060101010101" pitchFamily="2" charset="-122"/>
              </a:rPr>
              <a:t>级：</a:t>
            </a:r>
            <a:r>
              <a:rPr lang="en-US" altLang="zh-CN" sz="2400" dirty="0">
                <a:solidFill>
                  <a:schemeClr val="accent2"/>
                </a:solidFill>
                <a:latin typeface="Times New Roman" panose="02020603050405020304" pitchFamily="18" charset="0"/>
                <a:ea typeface="黑体" panose="02010609060101010101" pitchFamily="2" charset="-122"/>
              </a:rPr>
              <a:t>1011</a:t>
            </a:r>
          </a:p>
        </p:txBody>
      </p:sp>
      <p:sp>
        <p:nvSpPr>
          <p:cNvPr id="77867" name="文本框 322660"/>
          <p:cNvSpPr txBox="1"/>
          <p:nvPr/>
        </p:nvSpPr>
        <p:spPr>
          <a:xfrm>
            <a:off x="7378700" y="5013325"/>
            <a:ext cx="966788" cy="457200"/>
          </a:xfrm>
          <a:prstGeom prst="rect">
            <a:avLst/>
          </a:prstGeom>
          <a:noFill/>
          <a:ln w="9525">
            <a:noFill/>
          </a:ln>
        </p:spPr>
        <p:txBody>
          <a:bodyPr>
            <a:spAutoFit/>
          </a:bodyPr>
          <a:lstStyle/>
          <a:p>
            <a:r>
              <a:rPr lang="zh-CN" altLang="en-US" sz="2400" dirty="0">
                <a:latin typeface="Arial" panose="020B0604020202020204" pitchFamily="34" charset="0"/>
                <a:ea typeface="黑体" panose="02010609060101010101" pitchFamily="2" charset="-122"/>
              </a:rPr>
              <a:t>堆栈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afterEffect">
                                  <p:stCondLst>
                                    <p:cond delay="0"/>
                                  </p:stCondLst>
                                  <p:childTnLst>
                                    <p:anim calcmode="lin" valueType="num">
                                      <p:cBhvr additive="base">
                                        <p:cTn id="6" dur="500"/>
                                        <p:tgtEl>
                                          <p:spTgt spid="322641"/>
                                        </p:tgtEl>
                                        <p:attrNameLst>
                                          <p:attrName>ppt_x</p:attrName>
                                        </p:attrNameLst>
                                      </p:cBhvr>
                                      <p:tavLst>
                                        <p:tav tm="0">
                                          <p:val>
                                            <p:strVal val="ppt_x"/>
                                          </p:val>
                                        </p:tav>
                                        <p:tav tm="100000">
                                          <p:val>
                                            <p:strVal val="ppt_x"/>
                                          </p:val>
                                        </p:tav>
                                      </p:tavLst>
                                    </p:anim>
                                    <p:anim calcmode="lin" valueType="num">
                                      <p:cBhvr additive="base">
                                        <p:cTn id="7" dur="500"/>
                                        <p:tgtEl>
                                          <p:spTgt spid="322641"/>
                                        </p:tgtEl>
                                        <p:attrNameLst>
                                          <p:attrName>ppt_y</p:attrName>
                                        </p:attrNameLst>
                                      </p:cBhvr>
                                      <p:tavLst>
                                        <p:tav tm="0">
                                          <p:val>
                                            <p:strVal val="ppt_y"/>
                                          </p:val>
                                        </p:tav>
                                        <p:tav tm="100000">
                                          <p:val>
                                            <p:strVal val="1+ppt_h/2"/>
                                          </p:val>
                                        </p:tav>
                                      </p:tavLst>
                                    </p:anim>
                                    <p:set>
                                      <p:cBhvr>
                                        <p:cTn id="8" dur="1" fill="hold">
                                          <p:stCondLst>
                                            <p:cond delay="499"/>
                                          </p:stCondLst>
                                        </p:cTn>
                                        <p:tgtEl>
                                          <p:spTgt spid="322641"/>
                                        </p:tgtEl>
                                        <p:attrNameLst>
                                          <p:attrName>style.visibility</p:attrName>
                                        </p:attrNameLst>
                                      </p:cBhvr>
                                      <p:to>
                                        <p:strVal val="hidden"/>
                                      </p:to>
                                    </p:set>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right)">
                                      <p:cBhvr>
                                        <p:cTn id="12" dur="500"/>
                                        <p:tgtEl>
                                          <p:spTgt spid="13"/>
                                        </p:tgtEl>
                                      </p:cBhvr>
                                    </p:animEffect>
                                  </p:childTnLst>
                                </p:cTn>
                              </p:par>
                            </p:childTnLst>
                          </p:cTn>
                        </p:par>
                        <p:par>
                          <p:cTn id="13" fill="hold">
                            <p:stCondLst>
                              <p:cond delay="1000"/>
                            </p:stCondLst>
                            <p:childTnLst>
                              <p:par>
                                <p:cTn id="14" presetID="9" presetClass="exit" presetSubtype="0" fill="hold" grpId="0" nodeType="afterEffect">
                                  <p:stCondLst>
                                    <p:cond delay="0"/>
                                  </p:stCondLst>
                                  <p:childTnLst>
                                    <p:animEffect transition="out" filter="dissolve">
                                      <p:cBhvr>
                                        <p:cTn id="15" dur="500"/>
                                        <p:tgtEl>
                                          <p:spTgt spid="322640"/>
                                        </p:tgtEl>
                                      </p:cBhvr>
                                    </p:animEffect>
                                    <p:set>
                                      <p:cBhvr>
                                        <p:cTn id="16" dur="1" fill="hold">
                                          <p:stCondLst>
                                            <p:cond delay="499"/>
                                          </p:stCondLst>
                                        </p:cTn>
                                        <p:tgtEl>
                                          <p:spTgt spid="322640"/>
                                        </p:tgtEl>
                                        <p:attrNameLst>
                                          <p:attrName>style.visibility</p:attrName>
                                        </p:attrNameLst>
                                      </p:cBhvr>
                                      <p:to>
                                        <p:strVal val="hidden"/>
                                      </p:to>
                                    </p:se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322599"/>
                                        </p:tgtEl>
                                        <p:attrNameLst>
                                          <p:attrName>style.visibility</p:attrName>
                                        </p:attrNameLst>
                                      </p:cBhvr>
                                      <p:to>
                                        <p:strVal val="visible"/>
                                      </p:to>
                                    </p:set>
                                    <p:animEffect transition="in" filter="slide(fromBottom)">
                                      <p:cBhvr>
                                        <p:cTn id="20" dur="500"/>
                                        <p:tgtEl>
                                          <p:spTgt spid="322599"/>
                                        </p:tgtEl>
                                      </p:cBhvr>
                                    </p:animEffect>
                                  </p:childTnLst>
                                </p:cTn>
                              </p:par>
                            </p:childTnLst>
                          </p:cTn>
                        </p:par>
                        <p:par>
                          <p:cTn id="21" fill="hold">
                            <p:stCondLst>
                              <p:cond delay="2000"/>
                            </p:stCondLst>
                            <p:childTnLst>
                              <p:par>
                                <p:cTn id="22" presetID="22" presetClass="entr" presetSubtype="1" fill="hold" nodeType="afterEffect">
                                  <p:stCondLst>
                                    <p:cond delay="0"/>
                                  </p:stCondLst>
                                  <p:childTnLst>
                                    <p:set>
                                      <p:cBhvr>
                                        <p:cTn id="23" dur="1" fill="hold">
                                          <p:stCondLst>
                                            <p:cond delay="0"/>
                                          </p:stCondLst>
                                        </p:cTn>
                                        <p:tgtEl>
                                          <p:spTgt spid="322639"/>
                                        </p:tgtEl>
                                        <p:attrNameLst>
                                          <p:attrName>style.visibility</p:attrName>
                                        </p:attrNameLst>
                                      </p:cBhvr>
                                      <p:to>
                                        <p:strVal val="visible"/>
                                      </p:to>
                                    </p:set>
                                    <p:animEffect transition="in" filter="wipe(up)">
                                      <p:cBhvr>
                                        <p:cTn id="24" dur="500"/>
                                        <p:tgtEl>
                                          <p:spTgt spid="322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99" grpId="0"/>
      <p:bldP spid="322640" grpId="0"/>
      <p:bldP spid="32264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直接连接符 322561"/>
          <p:cNvSpPr/>
          <p:nvPr/>
        </p:nvSpPr>
        <p:spPr>
          <a:xfrm>
            <a:off x="5018088" y="2270125"/>
            <a:ext cx="0" cy="381000"/>
          </a:xfrm>
          <a:prstGeom prst="line">
            <a:avLst/>
          </a:prstGeom>
          <a:ln w="28575" cap="flat" cmpd="sng">
            <a:solidFill>
              <a:schemeClr val="tx1"/>
            </a:solidFill>
            <a:prstDash val="solid"/>
            <a:headEnd type="none" w="med" len="med"/>
            <a:tailEnd type="none" w="med" len="med"/>
          </a:ln>
        </p:spPr>
      </p:sp>
      <p:sp>
        <p:nvSpPr>
          <p:cNvPr id="78851" name="直接连接符 322562"/>
          <p:cNvSpPr/>
          <p:nvPr/>
        </p:nvSpPr>
        <p:spPr>
          <a:xfrm>
            <a:off x="5862638" y="2636838"/>
            <a:ext cx="0" cy="457200"/>
          </a:xfrm>
          <a:prstGeom prst="line">
            <a:avLst/>
          </a:prstGeom>
          <a:ln w="28575" cap="flat" cmpd="sng">
            <a:solidFill>
              <a:schemeClr val="tx1"/>
            </a:solidFill>
            <a:prstDash val="solid"/>
            <a:headEnd type="none" w="med" len="med"/>
            <a:tailEnd type="none" w="med" len="med"/>
          </a:ln>
        </p:spPr>
      </p:sp>
      <p:grpSp>
        <p:nvGrpSpPr>
          <p:cNvPr id="78852" name="组合 322563"/>
          <p:cNvGrpSpPr/>
          <p:nvPr/>
        </p:nvGrpSpPr>
        <p:grpSpPr>
          <a:xfrm>
            <a:off x="2128838" y="1617663"/>
            <a:ext cx="0" cy="533400"/>
            <a:chOff x="1341" y="1019"/>
            <a:chExt cx="0" cy="336"/>
          </a:xfrm>
        </p:grpSpPr>
        <p:sp>
          <p:nvSpPr>
            <p:cNvPr id="78933" name="直接连接符 322564"/>
            <p:cNvSpPr/>
            <p:nvPr/>
          </p:nvSpPr>
          <p:spPr>
            <a:xfrm>
              <a:off x="1341" y="1019"/>
              <a:ext cx="0" cy="336"/>
            </a:xfrm>
            <a:prstGeom prst="line">
              <a:avLst/>
            </a:prstGeom>
            <a:ln w="28575" cap="flat" cmpd="sng">
              <a:solidFill>
                <a:schemeClr val="tx1"/>
              </a:solidFill>
              <a:prstDash val="solid"/>
              <a:headEnd type="none" w="med" len="med"/>
              <a:tailEnd type="none" w="med" len="med"/>
            </a:ln>
          </p:spPr>
        </p:sp>
        <p:sp>
          <p:nvSpPr>
            <p:cNvPr id="78934" name="直接连接符 322565"/>
            <p:cNvSpPr/>
            <p:nvPr/>
          </p:nvSpPr>
          <p:spPr>
            <a:xfrm>
              <a:off x="1341" y="1067"/>
              <a:ext cx="0" cy="192"/>
            </a:xfrm>
            <a:prstGeom prst="line">
              <a:avLst/>
            </a:prstGeom>
            <a:ln w="9525" cap="flat" cmpd="sng">
              <a:solidFill>
                <a:schemeClr val="tx1"/>
              </a:solidFill>
              <a:prstDash val="solid"/>
              <a:headEnd type="none" w="med" len="med"/>
              <a:tailEnd type="triangle" w="med" len="med"/>
            </a:ln>
          </p:spPr>
        </p:sp>
      </p:grpSp>
      <p:sp>
        <p:nvSpPr>
          <p:cNvPr id="78853" name="文本框 322566"/>
          <p:cNvSpPr txBox="1"/>
          <p:nvPr/>
        </p:nvSpPr>
        <p:spPr>
          <a:xfrm>
            <a:off x="1547813" y="498475"/>
            <a:ext cx="1752600" cy="457200"/>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用户程序</a:t>
            </a:r>
          </a:p>
        </p:txBody>
      </p:sp>
      <p:sp>
        <p:nvSpPr>
          <p:cNvPr id="78854" name="矩形 322567"/>
          <p:cNvSpPr/>
          <p:nvPr/>
        </p:nvSpPr>
        <p:spPr>
          <a:xfrm>
            <a:off x="3203575" y="481013"/>
            <a:ext cx="3236913" cy="457200"/>
          </a:xfrm>
          <a:prstGeom prst="rect">
            <a:avLst/>
          </a:prstGeom>
          <a:noFill/>
          <a:ln w="9525">
            <a:noFill/>
          </a:ln>
        </p:spPr>
        <p:txBody>
          <a:bodyPr>
            <a:spAutoFit/>
          </a:bodyPr>
          <a:lstStyle/>
          <a:p>
            <a:r>
              <a:rPr lang="zh-CN" altLang="en-US" sz="2400" dirty="0">
                <a:latin typeface="黑体" panose="02010609060101010101" pitchFamily="2" charset="-122"/>
                <a:ea typeface="黑体" panose="02010609060101010101" pitchFamily="2" charset="-122"/>
              </a:rPr>
              <a:t>中 断 处 理 程 序</a:t>
            </a:r>
          </a:p>
        </p:txBody>
      </p:sp>
      <p:sp>
        <p:nvSpPr>
          <p:cNvPr id="78855" name="文本框 322568"/>
          <p:cNvSpPr txBox="1"/>
          <p:nvPr/>
        </p:nvSpPr>
        <p:spPr>
          <a:xfrm>
            <a:off x="528638" y="346075"/>
            <a:ext cx="1090612" cy="822325"/>
          </a:xfrm>
          <a:prstGeom prst="rect">
            <a:avLst/>
          </a:prstGeom>
          <a:noFill/>
          <a:ln w="9525">
            <a:noFill/>
          </a:ln>
        </p:spPr>
        <p:txBody>
          <a:bodyPr>
            <a:spAutoFit/>
          </a:bodyPr>
          <a:lstStyle/>
          <a:p>
            <a:r>
              <a:rPr lang="zh-CN" altLang="en-US" sz="2400" dirty="0">
                <a:latin typeface="Times New Roman" panose="02020603050405020304" pitchFamily="18" charset="0"/>
                <a:ea typeface="黑体" panose="02010609060101010101" pitchFamily="2" charset="-122"/>
              </a:rPr>
              <a:t>中断</a:t>
            </a:r>
          </a:p>
          <a:p>
            <a:r>
              <a:rPr lang="zh-CN" altLang="en-US" sz="2400" dirty="0">
                <a:latin typeface="Times New Roman" panose="02020603050405020304" pitchFamily="18" charset="0"/>
                <a:ea typeface="黑体" panose="02010609060101010101" pitchFamily="2" charset="-122"/>
              </a:rPr>
              <a:t>请求</a:t>
            </a:r>
          </a:p>
        </p:txBody>
      </p:sp>
      <p:sp>
        <p:nvSpPr>
          <p:cNvPr id="78856" name="直接连接符 322569"/>
          <p:cNvSpPr/>
          <p:nvPr/>
        </p:nvSpPr>
        <p:spPr>
          <a:xfrm>
            <a:off x="1671638" y="931863"/>
            <a:ext cx="1143000" cy="0"/>
          </a:xfrm>
          <a:prstGeom prst="line">
            <a:avLst/>
          </a:prstGeom>
          <a:ln w="9525" cap="flat" cmpd="sng">
            <a:solidFill>
              <a:schemeClr val="tx1"/>
            </a:solidFill>
            <a:prstDash val="solid"/>
            <a:headEnd type="none" w="med" len="med"/>
            <a:tailEnd type="none" w="med" len="med"/>
          </a:ln>
        </p:spPr>
      </p:sp>
      <p:sp>
        <p:nvSpPr>
          <p:cNvPr id="78857" name="直接连接符 322570"/>
          <p:cNvSpPr/>
          <p:nvPr/>
        </p:nvSpPr>
        <p:spPr>
          <a:xfrm>
            <a:off x="757238" y="2532063"/>
            <a:ext cx="0" cy="2286000"/>
          </a:xfrm>
          <a:prstGeom prst="line">
            <a:avLst/>
          </a:prstGeom>
          <a:ln w="9525" cap="flat" cmpd="sng">
            <a:solidFill>
              <a:schemeClr val="tx1"/>
            </a:solidFill>
            <a:prstDash val="solid"/>
            <a:headEnd type="none" w="med" len="med"/>
            <a:tailEnd type="triangle" w="med" len="med"/>
          </a:ln>
        </p:spPr>
      </p:sp>
      <p:sp>
        <p:nvSpPr>
          <p:cNvPr id="78858" name="文本框 322571"/>
          <p:cNvSpPr txBox="1"/>
          <p:nvPr/>
        </p:nvSpPr>
        <p:spPr>
          <a:xfrm>
            <a:off x="604838" y="4741863"/>
            <a:ext cx="284162" cy="457200"/>
          </a:xfrm>
          <a:prstGeom prst="rect">
            <a:avLst/>
          </a:prstGeom>
          <a:noFill/>
          <a:ln w="9525">
            <a:noFill/>
          </a:ln>
        </p:spPr>
        <p:txBody>
          <a:bodyPr wrap="none">
            <a:spAutoFit/>
          </a:bodyPr>
          <a:lstStyle/>
          <a:p>
            <a:r>
              <a:rPr lang="en-US" altLang="zh-CN" sz="2400" dirty="0">
                <a:latin typeface="Times New Roman" panose="02020603050405020304" pitchFamily="18" charset="0"/>
              </a:rPr>
              <a:t>t</a:t>
            </a:r>
          </a:p>
        </p:txBody>
      </p:sp>
      <p:sp>
        <p:nvSpPr>
          <p:cNvPr id="78859" name="文本框 322572"/>
          <p:cNvSpPr txBox="1"/>
          <p:nvPr/>
        </p:nvSpPr>
        <p:spPr>
          <a:xfrm>
            <a:off x="31194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1</a:t>
            </a:r>
          </a:p>
        </p:txBody>
      </p:sp>
      <p:sp>
        <p:nvSpPr>
          <p:cNvPr id="78860" name="矩形 322573"/>
          <p:cNvSpPr/>
          <p:nvPr/>
        </p:nvSpPr>
        <p:spPr>
          <a:xfrm>
            <a:off x="40338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2</a:t>
            </a:r>
          </a:p>
        </p:txBody>
      </p:sp>
      <p:sp>
        <p:nvSpPr>
          <p:cNvPr id="78861" name="矩形 322574"/>
          <p:cNvSpPr/>
          <p:nvPr/>
        </p:nvSpPr>
        <p:spPr>
          <a:xfrm>
            <a:off x="48720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3</a:t>
            </a:r>
          </a:p>
        </p:txBody>
      </p:sp>
      <p:sp>
        <p:nvSpPr>
          <p:cNvPr id="78862" name="矩形 322575"/>
          <p:cNvSpPr/>
          <p:nvPr/>
        </p:nvSpPr>
        <p:spPr>
          <a:xfrm>
            <a:off x="5710238" y="1160463"/>
            <a:ext cx="334962" cy="457200"/>
          </a:xfrm>
          <a:prstGeom prst="rect">
            <a:avLst/>
          </a:prstGeom>
          <a:noFill/>
          <a:ln w="9525">
            <a:noFill/>
          </a:ln>
        </p:spPr>
        <p:txBody>
          <a:bodyPr wrap="none">
            <a:spAutoFit/>
          </a:bodyPr>
          <a:lstStyle/>
          <a:p>
            <a:r>
              <a:rPr lang="en-US" altLang="zh-CN" sz="2400" dirty="0">
                <a:latin typeface="Times New Roman" panose="02020603050405020304" pitchFamily="18" charset="0"/>
              </a:rPr>
              <a:t>4</a:t>
            </a:r>
          </a:p>
        </p:txBody>
      </p:sp>
      <p:sp>
        <p:nvSpPr>
          <p:cNvPr id="78863" name="直接连接符 322576"/>
          <p:cNvSpPr/>
          <p:nvPr/>
        </p:nvSpPr>
        <p:spPr>
          <a:xfrm>
            <a:off x="3119438" y="1541463"/>
            <a:ext cx="304800" cy="0"/>
          </a:xfrm>
          <a:prstGeom prst="line">
            <a:avLst/>
          </a:prstGeom>
          <a:ln w="9525" cap="flat" cmpd="sng">
            <a:solidFill>
              <a:schemeClr val="tx1"/>
            </a:solidFill>
            <a:prstDash val="solid"/>
            <a:headEnd type="none" w="med" len="med"/>
            <a:tailEnd type="none" w="med" len="med"/>
          </a:ln>
        </p:spPr>
      </p:sp>
      <p:sp>
        <p:nvSpPr>
          <p:cNvPr id="78864" name="直接连接符 322577"/>
          <p:cNvSpPr/>
          <p:nvPr/>
        </p:nvSpPr>
        <p:spPr>
          <a:xfrm>
            <a:off x="4033838" y="1541463"/>
            <a:ext cx="304800" cy="0"/>
          </a:xfrm>
          <a:prstGeom prst="line">
            <a:avLst/>
          </a:prstGeom>
          <a:ln w="9525" cap="flat" cmpd="sng">
            <a:solidFill>
              <a:schemeClr val="tx1"/>
            </a:solidFill>
            <a:prstDash val="solid"/>
            <a:headEnd type="none" w="med" len="med"/>
            <a:tailEnd type="none" w="med" len="med"/>
          </a:ln>
        </p:spPr>
      </p:sp>
      <p:sp>
        <p:nvSpPr>
          <p:cNvPr id="78865" name="直接连接符 322578"/>
          <p:cNvSpPr/>
          <p:nvPr/>
        </p:nvSpPr>
        <p:spPr>
          <a:xfrm>
            <a:off x="4872038" y="1541463"/>
            <a:ext cx="304800" cy="0"/>
          </a:xfrm>
          <a:prstGeom prst="line">
            <a:avLst/>
          </a:prstGeom>
          <a:ln w="9525" cap="flat" cmpd="sng">
            <a:solidFill>
              <a:schemeClr val="tx1"/>
            </a:solidFill>
            <a:prstDash val="solid"/>
            <a:headEnd type="none" w="med" len="med"/>
            <a:tailEnd type="none" w="med" len="med"/>
          </a:ln>
        </p:spPr>
      </p:sp>
      <p:sp>
        <p:nvSpPr>
          <p:cNvPr id="78866" name="直接连接符 322579"/>
          <p:cNvSpPr/>
          <p:nvPr/>
        </p:nvSpPr>
        <p:spPr>
          <a:xfrm>
            <a:off x="5710238" y="1541463"/>
            <a:ext cx="304800" cy="0"/>
          </a:xfrm>
          <a:prstGeom prst="line">
            <a:avLst/>
          </a:prstGeom>
          <a:ln w="9525" cap="flat" cmpd="sng">
            <a:solidFill>
              <a:schemeClr val="tx1"/>
            </a:solidFill>
            <a:prstDash val="solid"/>
            <a:headEnd type="none" w="med" len="med"/>
            <a:tailEnd type="none" w="med" len="med"/>
          </a:ln>
        </p:spPr>
      </p:sp>
      <p:sp>
        <p:nvSpPr>
          <p:cNvPr id="78867" name="文本框 322580"/>
          <p:cNvSpPr txBox="1"/>
          <p:nvPr/>
        </p:nvSpPr>
        <p:spPr>
          <a:xfrm>
            <a:off x="1187450" y="5492750"/>
            <a:ext cx="4749800" cy="457200"/>
          </a:xfrm>
          <a:prstGeom prst="rect">
            <a:avLst/>
          </a:prstGeom>
          <a:noFill/>
          <a:ln w="9525">
            <a:noFill/>
          </a:ln>
        </p:spPr>
        <p:txBody>
          <a:bodyPr wrap="none">
            <a:spAutoFit/>
          </a:bodyPr>
          <a:lstStyle/>
          <a:p>
            <a:r>
              <a:rPr lang="zh-CN" altLang="en-US" sz="2400" dirty="0">
                <a:latin typeface="Times New Roman" panose="02020603050405020304" pitchFamily="18" charset="0"/>
                <a:ea typeface="黑体" panose="02010609060101010101" pitchFamily="2" charset="-122"/>
              </a:rPr>
              <a:t>中断处理次序为</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zh-CN" altLang="en-US" sz="2400" dirty="0">
                <a:latin typeface="Times New Roman" panose="02020603050405020304" pitchFamily="18" charset="0"/>
                <a:ea typeface="黑体" panose="02010609060101010101" pitchFamily="2" charset="-122"/>
              </a:rPr>
              <a:t>的例子</a:t>
            </a:r>
          </a:p>
        </p:txBody>
      </p:sp>
      <p:sp>
        <p:nvSpPr>
          <p:cNvPr id="78868" name="直接连接符 322581"/>
          <p:cNvSpPr/>
          <p:nvPr/>
        </p:nvSpPr>
        <p:spPr>
          <a:xfrm>
            <a:off x="4186238" y="2133600"/>
            <a:ext cx="0" cy="152400"/>
          </a:xfrm>
          <a:prstGeom prst="line">
            <a:avLst/>
          </a:prstGeom>
          <a:ln w="28575" cap="flat" cmpd="sng">
            <a:solidFill>
              <a:schemeClr val="tx1"/>
            </a:solidFill>
            <a:prstDash val="solid"/>
            <a:headEnd type="none" w="med" len="med"/>
            <a:tailEnd type="none" w="med" len="med"/>
          </a:ln>
        </p:spPr>
      </p:sp>
      <p:grpSp>
        <p:nvGrpSpPr>
          <p:cNvPr id="78869" name="组合 322582"/>
          <p:cNvGrpSpPr/>
          <p:nvPr/>
        </p:nvGrpSpPr>
        <p:grpSpPr>
          <a:xfrm>
            <a:off x="5024438" y="2636838"/>
            <a:ext cx="838200" cy="0"/>
            <a:chOff x="3165" y="1661"/>
            <a:chExt cx="528" cy="0"/>
          </a:xfrm>
        </p:grpSpPr>
        <p:sp>
          <p:nvSpPr>
            <p:cNvPr id="78931" name="直接连接符 322583"/>
            <p:cNvSpPr/>
            <p:nvPr/>
          </p:nvSpPr>
          <p:spPr>
            <a:xfrm>
              <a:off x="3165" y="1661"/>
              <a:ext cx="528" cy="0"/>
            </a:xfrm>
            <a:prstGeom prst="line">
              <a:avLst/>
            </a:prstGeom>
            <a:ln w="12700" cap="flat" cmpd="sng">
              <a:solidFill>
                <a:schemeClr val="tx1"/>
              </a:solidFill>
              <a:prstDash val="solid"/>
              <a:headEnd type="none" w="med" len="med"/>
              <a:tailEnd type="none" w="med" len="med"/>
            </a:ln>
          </p:spPr>
        </p:sp>
        <p:sp>
          <p:nvSpPr>
            <p:cNvPr id="78932" name="直接连接符 322584"/>
            <p:cNvSpPr/>
            <p:nvPr/>
          </p:nvSpPr>
          <p:spPr>
            <a:xfrm>
              <a:off x="3309" y="1661"/>
              <a:ext cx="192" cy="0"/>
            </a:xfrm>
            <a:prstGeom prst="line">
              <a:avLst/>
            </a:prstGeom>
            <a:ln w="12700" cap="flat" cmpd="sng">
              <a:solidFill>
                <a:schemeClr val="tx1"/>
              </a:solidFill>
              <a:prstDash val="solid"/>
              <a:headEnd type="none" w="med" len="med"/>
              <a:tailEnd type="triangle" w="med" len="med"/>
            </a:ln>
          </p:spPr>
        </p:sp>
      </p:grpSp>
      <p:sp>
        <p:nvSpPr>
          <p:cNvPr id="78870" name="直接连接符 322585"/>
          <p:cNvSpPr/>
          <p:nvPr/>
        </p:nvSpPr>
        <p:spPr>
          <a:xfrm>
            <a:off x="3203575" y="923925"/>
            <a:ext cx="2952750" cy="0"/>
          </a:xfrm>
          <a:prstGeom prst="line">
            <a:avLst/>
          </a:prstGeom>
          <a:ln w="9525" cap="flat" cmpd="sng">
            <a:solidFill>
              <a:schemeClr val="tx1"/>
            </a:solidFill>
            <a:prstDash val="solid"/>
            <a:headEnd type="none" w="med" len="med"/>
            <a:tailEnd type="none" w="med" len="med"/>
          </a:ln>
        </p:spPr>
      </p:sp>
      <p:grpSp>
        <p:nvGrpSpPr>
          <p:cNvPr id="78871" name="组合 322599"/>
          <p:cNvGrpSpPr/>
          <p:nvPr/>
        </p:nvGrpSpPr>
        <p:grpSpPr>
          <a:xfrm>
            <a:off x="4186238" y="2278063"/>
            <a:ext cx="838200" cy="0"/>
            <a:chOff x="2637" y="1435"/>
            <a:chExt cx="528" cy="0"/>
          </a:xfrm>
        </p:grpSpPr>
        <p:sp>
          <p:nvSpPr>
            <p:cNvPr id="78929" name="直接连接符 322600"/>
            <p:cNvSpPr/>
            <p:nvPr/>
          </p:nvSpPr>
          <p:spPr>
            <a:xfrm>
              <a:off x="2637" y="1435"/>
              <a:ext cx="528" cy="0"/>
            </a:xfrm>
            <a:prstGeom prst="line">
              <a:avLst/>
            </a:prstGeom>
            <a:ln w="12700" cap="flat" cmpd="sng">
              <a:solidFill>
                <a:schemeClr val="tx1"/>
              </a:solidFill>
              <a:prstDash val="solid"/>
              <a:headEnd type="none" w="med" len="med"/>
              <a:tailEnd type="none" w="med" len="med"/>
            </a:ln>
          </p:spPr>
        </p:sp>
        <p:sp>
          <p:nvSpPr>
            <p:cNvPr id="78930" name="直接连接符 322601"/>
            <p:cNvSpPr/>
            <p:nvPr/>
          </p:nvSpPr>
          <p:spPr>
            <a:xfrm>
              <a:off x="2781" y="1435"/>
              <a:ext cx="240" cy="0"/>
            </a:xfrm>
            <a:prstGeom prst="line">
              <a:avLst/>
            </a:prstGeom>
            <a:ln w="12700" cap="flat" cmpd="sng">
              <a:solidFill>
                <a:schemeClr val="tx1"/>
              </a:solidFill>
              <a:prstDash val="solid"/>
              <a:headEnd type="none" w="med" len="med"/>
              <a:tailEnd type="triangle" w="med" len="med"/>
            </a:ln>
          </p:spPr>
        </p:sp>
      </p:grpSp>
      <p:grpSp>
        <p:nvGrpSpPr>
          <p:cNvPr id="78872" name="组合 322602"/>
          <p:cNvGrpSpPr/>
          <p:nvPr/>
        </p:nvGrpSpPr>
        <p:grpSpPr>
          <a:xfrm>
            <a:off x="5024438" y="3084513"/>
            <a:ext cx="838200" cy="0"/>
            <a:chOff x="3165" y="1943"/>
            <a:chExt cx="528" cy="0"/>
          </a:xfrm>
        </p:grpSpPr>
        <p:sp>
          <p:nvSpPr>
            <p:cNvPr id="78927" name="直接连接符 322603"/>
            <p:cNvSpPr/>
            <p:nvPr/>
          </p:nvSpPr>
          <p:spPr>
            <a:xfrm flipH="1">
              <a:off x="3261" y="1943"/>
              <a:ext cx="288" cy="0"/>
            </a:xfrm>
            <a:prstGeom prst="line">
              <a:avLst/>
            </a:prstGeom>
            <a:ln w="12700" cap="flat" cmpd="sng">
              <a:solidFill>
                <a:schemeClr val="tx1"/>
              </a:solidFill>
              <a:prstDash val="solid"/>
              <a:headEnd type="none" w="med" len="med"/>
              <a:tailEnd type="triangle" w="med" len="med"/>
            </a:ln>
          </p:spPr>
        </p:sp>
        <p:sp>
          <p:nvSpPr>
            <p:cNvPr id="78928" name="直接连接符 322604"/>
            <p:cNvSpPr/>
            <p:nvPr/>
          </p:nvSpPr>
          <p:spPr>
            <a:xfrm flipH="1">
              <a:off x="3165" y="1943"/>
              <a:ext cx="528" cy="0"/>
            </a:xfrm>
            <a:prstGeom prst="line">
              <a:avLst/>
            </a:prstGeom>
            <a:ln w="12700" cap="flat" cmpd="sng">
              <a:solidFill>
                <a:schemeClr val="tx1"/>
              </a:solidFill>
              <a:prstDash val="solid"/>
              <a:headEnd type="none" w="med" len="med"/>
              <a:tailEnd type="none" w="med" len="med"/>
            </a:ln>
          </p:spPr>
        </p:sp>
      </p:grpSp>
      <p:sp>
        <p:nvSpPr>
          <p:cNvPr id="78873" name="直接连接符 322605"/>
          <p:cNvSpPr/>
          <p:nvPr/>
        </p:nvSpPr>
        <p:spPr>
          <a:xfrm>
            <a:off x="5024438" y="3084513"/>
            <a:ext cx="0" cy="304800"/>
          </a:xfrm>
          <a:prstGeom prst="line">
            <a:avLst/>
          </a:prstGeom>
          <a:ln w="28575" cap="flat" cmpd="sng">
            <a:solidFill>
              <a:schemeClr val="tx1"/>
            </a:solidFill>
            <a:prstDash val="solid"/>
            <a:headEnd type="none" w="med" len="med"/>
            <a:tailEnd type="none" w="med" len="med"/>
          </a:ln>
        </p:spPr>
      </p:sp>
      <p:grpSp>
        <p:nvGrpSpPr>
          <p:cNvPr id="78874" name="组合 322606"/>
          <p:cNvGrpSpPr/>
          <p:nvPr/>
        </p:nvGrpSpPr>
        <p:grpSpPr>
          <a:xfrm>
            <a:off x="4186238" y="3389313"/>
            <a:ext cx="838200" cy="0"/>
            <a:chOff x="2637" y="2135"/>
            <a:chExt cx="528" cy="0"/>
          </a:xfrm>
        </p:grpSpPr>
        <p:sp>
          <p:nvSpPr>
            <p:cNvPr id="78925" name="直接连接符 322607"/>
            <p:cNvSpPr/>
            <p:nvPr/>
          </p:nvSpPr>
          <p:spPr>
            <a:xfrm flipH="1">
              <a:off x="2685" y="2135"/>
              <a:ext cx="288" cy="0"/>
            </a:xfrm>
            <a:prstGeom prst="line">
              <a:avLst/>
            </a:prstGeom>
            <a:ln w="9525" cap="flat" cmpd="sng">
              <a:solidFill>
                <a:schemeClr val="tx1"/>
              </a:solidFill>
              <a:prstDash val="solid"/>
              <a:headEnd type="none" w="med" len="med"/>
              <a:tailEnd type="triangle" w="med" len="med"/>
            </a:ln>
          </p:spPr>
        </p:sp>
        <p:sp>
          <p:nvSpPr>
            <p:cNvPr id="78926" name="直接连接符 322608"/>
            <p:cNvSpPr/>
            <p:nvPr/>
          </p:nvSpPr>
          <p:spPr>
            <a:xfrm flipH="1">
              <a:off x="2637" y="2135"/>
              <a:ext cx="528" cy="0"/>
            </a:xfrm>
            <a:prstGeom prst="line">
              <a:avLst/>
            </a:prstGeom>
            <a:ln w="9525" cap="flat" cmpd="sng">
              <a:solidFill>
                <a:schemeClr val="tx1"/>
              </a:solidFill>
              <a:prstDash val="solid"/>
              <a:headEnd type="none" w="med" len="med"/>
              <a:tailEnd type="none" w="med" len="med"/>
            </a:ln>
          </p:spPr>
        </p:sp>
      </p:grpSp>
      <p:sp>
        <p:nvSpPr>
          <p:cNvPr id="78875" name="直接连接符 322609"/>
          <p:cNvSpPr/>
          <p:nvPr/>
        </p:nvSpPr>
        <p:spPr>
          <a:xfrm>
            <a:off x="4186238" y="3389313"/>
            <a:ext cx="0" cy="304800"/>
          </a:xfrm>
          <a:prstGeom prst="line">
            <a:avLst/>
          </a:prstGeom>
          <a:ln w="28575" cap="flat" cmpd="sng">
            <a:solidFill>
              <a:schemeClr val="tx1"/>
            </a:solidFill>
            <a:prstDash val="solid"/>
            <a:headEnd type="none" w="med" len="med"/>
            <a:tailEnd type="none" w="med" len="med"/>
          </a:ln>
        </p:spPr>
      </p:sp>
      <p:grpSp>
        <p:nvGrpSpPr>
          <p:cNvPr id="78876" name="组合 322610"/>
          <p:cNvGrpSpPr/>
          <p:nvPr/>
        </p:nvGrpSpPr>
        <p:grpSpPr>
          <a:xfrm>
            <a:off x="2128838" y="3694113"/>
            <a:ext cx="2057400" cy="0"/>
            <a:chOff x="1341" y="2327"/>
            <a:chExt cx="1296" cy="0"/>
          </a:xfrm>
        </p:grpSpPr>
        <p:sp>
          <p:nvSpPr>
            <p:cNvPr id="78923" name="直接连接符 322611"/>
            <p:cNvSpPr/>
            <p:nvPr/>
          </p:nvSpPr>
          <p:spPr>
            <a:xfrm flipH="1">
              <a:off x="1341" y="2327"/>
              <a:ext cx="1296" cy="0"/>
            </a:xfrm>
            <a:prstGeom prst="line">
              <a:avLst/>
            </a:prstGeom>
            <a:ln w="12700" cap="flat" cmpd="sng">
              <a:solidFill>
                <a:schemeClr val="tx1"/>
              </a:solidFill>
              <a:prstDash val="solid"/>
              <a:headEnd type="none" w="med" len="med"/>
              <a:tailEnd type="none" w="med" len="med"/>
            </a:ln>
          </p:spPr>
        </p:sp>
        <p:sp>
          <p:nvSpPr>
            <p:cNvPr id="78924" name="直接连接符 322612"/>
            <p:cNvSpPr/>
            <p:nvPr/>
          </p:nvSpPr>
          <p:spPr>
            <a:xfrm flipH="1">
              <a:off x="1773" y="2327"/>
              <a:ext cx="384" cy="0"/>
            </a:xfrm>
            <a:prstGeom prst="line">
              <a:avLst/>
            </a:prstGeom>
            <a:ln w="12700" cap="flat" cmpd="sng">
              <a:solidFill>
                <a:schemeClr val="tx1"/>
              </a:solidFill>
              <a:prstDash val="solid"/>
              <a:headEnd type="none" w="med" len="med"/>
              <a:tailEnd type="triangle" w="med" len="med"/>
            </a:ln>
          </p:spPr>
        </p:sp>
      </p:grpSp>
      <p:sp>
        <p:nvSpPr>
          <p:cNvPr id="78877" name="直接连接符 322613"/>
          <p:cNvSpPr/>
          <p:nvPr/>
        </p:nvSpPr>
        <p:spPr>
          <a:xfrm>
            <a:off x="2128838" y="3694113"/>
            <a:ext cx="0" cy="381000"/>
          </a:xfrm>
          <a:prstGeom prst="line">
            <a:avLst/>
          </a:prstGeom>
          <a:ln w="9525" cap="flat" cmpd="sng">
            <a:solidFill>
              <a:schemeClr val="tx1"/>
            </a:solidFill>
            <a:prstDash val="solid"/>
            <a:headEnd type="none" w="med" len="med"/>
            <a:tailEnd type="none" w="med" len="med"/>
          </a:ln>
        </p:spPr>
      </p:sp>
      <p:grpSp>
        <p:nvGrpSpPr>
          <p:cNvPr id="78878" name="组合 322614"/>
          <p:cNvGrpSpPr/>
          <p:nvPr/>
        </p:nvGrpSpPr>
        <p:grpSpPr>
          <a:xfrm>
            <a:off x="2124075" y="4078288"/>
            <a:ext cx="2057400" cy="0"/>
            <a:chOff x="2219" y="2160"/>
            <a:chExt cx="1296" cy="0"/>
          </a:xfrm>
        </p:grpSpPr>
        <p:sp>
          <p:nvSpPr>
            <p:cNvPr id="78921" name="直接连接符 322615"/>
            <p:cNvSpPr/>
            <p:nvPr/>
          </p:nvSpPr>
          <p:spPr>
            <a:xfrm>
              <a:off x="2219" y="2160"/>
              <a:ext cx="1296" cy="0"/>
            </a:xfrm>
            <a:prstGeom prst="line">
              <a:avLst/>
            </a:prstGeom>
            <a:ln w="9525" cap="flat" cmpd="sng">
              <a:solidFill>
                <a:schemeClr val="tx1"/>
              </a:solidFill>
              <a:prstDash val="solid"/>
              <a:headEnd type="none" w="med" len="med"/>
              <a:tailEnd type="none" w="med" len="med"/>
            </a:ln>
          </p:spPr>
        </p:sp>
        <p:sp>
          <p:nvSpPr>
            <p:cNvPr id="78922" name="直接连接符 322616"/>
            <p:cNvSpPr/>
            <p:nvPr/>
          </p:nvSpPr>
          <p:spPr>
            <a:xfrm>
              <a:off x="2880" y="2160"/>
              <a:ext cx="240" cy="0"/>
            </a:xfrm>
            <a:prstGeom prst="line">
              <a:avLst/>
            </a:prstGeom>
            <a:ln w="9525" cap="flat" cmpd="sng">
              <a:solidFill>
                <a:schemeClr val="tx1"/>
              </a:solidFill>
              <a:prstDash val="solid"/>
              <a:headEnd type="none" w="med" len="med"/>
              <a:tailEnd type="triangle" w="med" len="med"/>
            </a:ln>
          </p:spPr>
        </p:sp>
      </p:grpSp>
      <p:grpSp>
        <p:nvGrpSpPr>
          <p:cNvPr id="78879" name="组合 322617"/>
          <p:cNvGrpSpPr/>
          <p:nvPr/>
        </p:nvGrpSpPr>
        <p:grpSpPr>
          <a:xfrm>
            <a:off x="2128838" y="2143125"/>
            <a:ext cx="2070100" cy="1588"/>
            <a:chOff x="1341" y="1350"/>
            <a:chExt cx="1304" cy="1"/>
          </a:xfrm>
        </p:grpSpPr>
        <p:sp>
          <p:nvSpPr>
            <p:cNvPr id="78919" name="直接连接符 322618"/>
            <p:cNvSpPr/>
            <p:nvPr/>
          </p:nvSpPr>
          <p:spPr>
            <a:xfrm>
              <a:off x="1341" y="1350"/>
              <a:ext cx="576" cy="0"/>
            </a:xfrm>
            <a:prstGeom prst="line">
              <a:avLst/>
            </a:prstGeom>
            <a:ln w="12700" cap="flat" cmpd="sng">
              <a:solidFill>
                <a:schemeClr val="tx1"/>
              </a:solidFill>
              <a:prstDash val="solid"/>
              <a:headEnd type="none" w="med" len="med"/>
              <a:tailEnd type="triangle" w="med" len="med"/>
            </a:ln>
          </p:spPr>
        </p:sp>
        <p:sp>
          <p:nvSpPr>
            <p:cNvPr id="78920" name="直接连接符 322619"/>
            <p:cNvSpPr/>
            <p:nvPr/>
          </p:nvSpPr>
          <p:spPr>
            <a:xfrm>
              <a:off x="1511" y="1351"/>
              <a:ext cx="1134" cy="0"/>
            </a:xfrm>
            <a:prstGeom prst="line">
              <a:avLst/>
            </a:prstGeom>
            <a:ln w="12700" cap="flat" cmpd="sng">
              <a:solidFill>
                <a:schemeClr val="tx1"/>
              </a:solidFill>
              <a:prstDash val="solid"/>
              <a:headEnd type="none" w="med" len="med"/>
              <a:tailEnd type="none" w="med" len="med"/>
            </a:ln>
          </p:spPr>
        </p:sp>
      </p:grpSp>
      <p:sp>
        <p:nvSpPr>
          <p:cNvPr id="78880" name="直接连接符 322621"/>
          <p:cNvSpPr/>
          <p:nvPr/>
        </p:nvSpPr>
        <p:spPr>
          <a:xfrm>
            <a:off x="4183063" y="4060825"/>
            <a:ext cx="0" cy="304800"/>
          </a:xfrm>
          <a:prstGeom prst="line">
            <a:avLst/>
          </a:prstGeom>
          <a:ln w="28575" cap="flat" cmpd="sng">
            <a:solidFill>
              <a:schemeClr val="tx1"/>
            </a:solidFill>
            <a:prstDash val="solid"/>
            <a:headEnd type="none" w="med" len="med"/>
            <a:tailEnd type="none" w="med" len="med"/>
          </a:ln>
        </p:spPr>
      </p:sp>
      <p:grpSp>
        <p:nvGrpSpPr>
          <p:cNvPr id="78881" name="组合 322627"/>
          <p:cNvGrpSpPr/>
          <p:nvPr/>
        </p:nvGrpSpPr>
        <p:grpSpPr>
          <a:xfrm>
            <a:off x="3290888" y="4365625"/>
            <a:ext cx="874712" cy="0"/>
            <a:chOff x="2073" y="2750"/>
            <a:chExt cx="551" cy="0"/>
          </a:xfrm>
        </p:grpSpPr>
        <p:sp>
          <p:nvSpPr>
            <p:cNvPr id="78917" name="直接连接符 322628"/>
            <p:cNvSpPr/>
            <p:nvPr/>
          </p:nvSpPr>
          <p:spPr>
            <a:xfrm flipH="1">
              <a:off x="2157" y="2750"/>
              <a:ext cx="288" cy="0"/>
            </a:xfrm>
            <a:prstGeom prst="line">
              <a:avLst/>
            </a:prstGeom>
            <a:ln w="9525" cap="flat" cmpd="sng">
              <a:solidFill>
                <a:schemeClr val="tx1"/>
              </a:solidFill>
              <a:prstDash val="solid"/>
              <a:headEnd type="none" w="med" len="med"/>
              <a:tailEnd type="triangle" w="med" len="med"/>
            </a:ln>
          </p:spPr>
        </p:sp>
        <p:sp>
          <p:nvSpPr>
            <p:cNvPr id="78918" name="直接连接符 322629"/>
            <p:cNvSpPr/>
            <p:nvPr/>
          </p:nvSpPr>
          <p:spPr>
            <a:xfrm flipH="1">
              <a:off x="2073" y="2750"/>
              <a:ext cx="551" cy="0"/>
            </a:xfrm>
            <a:prstGeom prst="line">
              <a:avLst/>
            </a:prstGeom>
            <a:ln w="9525" cap="flat" cmpd="sng">
              <a:solidFill>
                <a:schemeClr val="tx1"/>
              </a:solidFill>
              <a:prstDash val="solid"/>
              <a:headEnd type="none" w="med" len="med"/>
              <a:tailEnd type="none" w="med" len="med"/>
            </a:ln>
          </p:spPr>
        </p:sp>
      </p:grpSp>
      <p:sp>
        <p:nvSpPr>
          <p:cNvPr id="78882" name="直接连接符 322630"/>
          <p:cNvSpPr/>
          <p:nvPr/>
        </p:nvSpPr>
        <p:spPr>
          <a:xfrm>
            <a:off x="3276600" y="4354513"/>
            <a:ext cx="0" cy="457200"/>
          </a:xfrm>
          <a:prstGeom prst="line">
            <a:avLst/>
          </a:prstGeom>
          <a:ln w="28575" cap="flat" cmpd="sng">
            <a:solidFill>
              <a:schemeClr val="tx1"/>
            </a:solidFill>
            <a:prstDash val="solid"/>
            <a:headEnd type="none" w="med" len="med"/>
            <a:tailEnd type="none" w="med" len="med"/>
          </a:ln>
        </p:spPr>
      </p:sp>
      <p:grpSp>
        <p:nvGrpSpPr>
          <p:cNvPr id="78883" name="组合 322631"/>
          <p:cNvGrpSpPr/>
          <p:nvPr/>
        </p:nvGrpSpPr>
        <p:grpSpPr>
          <a:xfrm>
            <a:off x="3276600" y="4797425"/>
            <a:ext cx="874713" cy="0"/>
            <a:chOff x="2064" y="3022"/>
            <a:chExt cx="551" cy="0"/>
          </a:xfrm>
        </p:grpSpPr>
        <p:sp>
          <p:nvSpPr>
            <p:cNvPr id="78915" name="直接连接符 322632"/>
            <p:cNvSpPr/>
            <p:nvPr/>
          </p:nvSpPr>
          <p:spPr>
            <a:xfrm flipH="1">
              <a:off x="2148" y="3022"/>
              <a:ext cx="288" cy="0"/>
            </a:xfrm>
            <a:prstGeom prst="line">
              <a:avLst/>
            </a:prstGeom>
            <a:ln w="9525" cap="flat" cmpd="sng">
              <a:solidFill>
                <a:schemeClr val="tx1"/>
              </a:solidFill>
              <a:prstDash val="solid"/>
              <a:headEnd type="triangle" w="med" len="med"/>
              <a:tailEnd type="none" w="med" len="med"/>
            </a:ln>
          </p:spPr>
        </p:sp>
        <p:sp>
          <p:nvSpPr>
            <p:cNvPr id="78916" name="直接连接符 322633"/>
            <p:cNvSpPr/>
            <p:nvPr/>
          </p:nvSpPr>
          <p:spPr>
            <a:xfrm flipH="1">
              <a:off x="2064" y="3022"/>
              <a:ext cx="551" cy="0"/>
            </a:xfrm>
            <a:prstGeom prst="line">
              <a:avLst/>
            </a:prstGeom>
            <a:ln w="9525" cap="flat" cmpd="sng">
              <a:solidFill>
                <a:schemeClr val="tx1"/>
              </a:solidFill>
              <a:prstDash val="solid"/>
              <a:headEnd type="none" w="med" len="med"/>
              <a:tailEnd type="none" w="med" len="med"/>
            </a:ln>
          </p:spPr>
        </p:sp>
      </p:grpSp>
      <p:sp>
        <p:nvSpPr>
          <p:cNvPr id="78884" name="直接连接符 322634"/>
          <p:cNvSpPr/>
          <p:nvPr/>
        </p:nvSpPr>
        <p:spPr>
          <a:xfrm>
            <a:off x="4170363" y="4781550"/>
            <a:ext cx="0" cy="304800"/>
          </a:xfrm>
          <a:prstGeom prst="line">
            <a:avLst/>
          </a:prstGeom>
          <a:ln w="28575" cap="flat" cmpd="sng">
            <a:solidFill>
              <a:schemeClr val="tx1"/>
            </a:solidFill>
            <a:prstDash val="solid"/>
            <a:headEnd type="none" w="med" len="med"/>
            <a:tailEnd type="none" w="med" len="med"/>
          </a:ln>
        </p:spPr>
      </p:sp>
      <p:grpSp>
        <p:nvGrpSpPr>
          <p:cNvPr id="78885" name="组合 322635"/>
          <p:cNvGrpSpPr/>
          <p:nvPr/>
        </p:nvGrpSpPr>
        <p:grpSpPr>
          <a:xfrm>
            <a:off x="2124075" y="5086350"/>
            <a:ext cx="2057400" cy="0"/>
            <a:chOff x="1338" y="3204"/>
            <a:chExt cx="1296" cy="0"/>
          </a:xfrm>
        </p:grpSpPr>
        <p:sp>
          <p:nvSpPr>
            <p:cNvPr id="78913" name="直接连接符 322636"/>
            <p:cNvSpPr/>
            <p:nvPr/>
          </p:nvSpPr>
          <p:spPr>
            <a:xfrm flipH="1">
              <a:off x="1338" y="3204"/>
              <a:ext cx="1296" cy="0"/>
            </a:xfrm>
            <a:prstGeom prst="line">
              <a:avLst/>
            </a:prstGeom>
            <a:ln w="9525" cap="flat" cmpd="sng">
              <a:solidFill>
                <a:schemeClr val="tx1"/>
              </a:solidFill>
              <a:prstDash val="solid"/>
              <a:headEnd type="none" w="med" len="med"/>
              <a:tailEnd type="none" w="med" len="med"/>
            </a:ln>
          </p:spPr>
        </p:sp>
        <p:sp>
          <p:nvSpPr>
            <p:cNvPr id="78914" name="直接连接符 322637"/>
            <p:cNvSpPr/>
            <p:nvPr/>
          </p:nvSpPr>
          <p:spPr>
            <a:xfrm flipH="1">
              <a:off x="1770" y="3204"/>
              <a:ext cx="384" cy="0"/>
            </a:xfrm>
            <a:prstGeom prst="line">
              <a:avLst/>
            </a:prstGeom>
            <a:ln w="9525" cap="flat" cmpd="sng">
              <a:solidFill>
                <a:schemeClr val="tx1"/>
              </a:solidFill>
              <a:prstDash val="solid"/>
              <a:headEnd type="none" w="med" len="med"/>
              <a:tailEnd type="triangle" w="med" len="med"/>
            </a:ln>
          </p:spPr>
        </p:sp>
      </p:grpSp>
      <p:sp>
        <p:nvSpPr>
          <p:cNvPr id="78886" name="直接连接符 322638"/>
          <p:cNvSpPr/>
          <p:nvPr/>
        </p:nvSpPr>
        <p:spPr>
          <a:xfrm>
            <a:off x="2128838" y="5065713"/>
            <a:ext cx="0" cy="381000"/>
          </a:xfrm>
          <a:prstGeom prst="line">
            <a:avLst/>
          </a:prstGeom>
          <a:ln w="28575" cap="flat" cmpd="sng">
            <a:solidFill>
              <a:schemeClr val="tx1"/>
            </a:solidFill>
            <a:prstDash val="solid"/>
            <a:headEnd type="none" w="med" len="med"/>
            <a:tailEnd type="triangle" w="med" len="med"/>
          </a:ln>
        </p:spPr>
      </p:sp>
      <p:grpSp>
        <p:nvGrpSpPr>
          <p:cNvPr id="78887" name="组合 179320"/>
          <p:cNvGrpSpPr/>
          <p:nvPr/>
        </p:nvGrpSpPr>
        <p:grpSpPr>
          <a:xfrm>
            <a:off x="660400" y="1922463"/>
            <a:ext cx="1349375" cy="396875"/>
            <a:chOff x="416" y="1211"/>
            <a:chExt cx="850" cy="250"/>
          </a:xfrm>
        </p:grpSpPr>
        <p:sp>
          <p:nvSpPr>
            <p:cNvPr id="78906" name="直接连接符 179227"/>
            <p:cNvSpPr/>
            <p:nvPr/>
          </p:nvSpPr>
          <p:spPr>
            <a:xfrm>
              <a:off x="930" y="1344"/>
              <a:ext cx="336" cy="0"/>
            </a:xfrm>
            <a:prstGeom prst="line">
              <a:avLst/>
            </a:prstGeom>
            <a:ln w="9525" cap="flat" cmpd="sng">
              <a:solidFill>
                <a:schemeClr val="tx1"/>
              </a:solidFill>
              <a:prstDash val="solid"/>
              <a:headEnd type="none" w="med" len="med"/>
              <a:tailEnd type="triangle" w="med" len="med"/>
            </a:ln>
          </p:spPr>
        </p:sp>
        <p:grpSp>
          <p:nvGrpSpPr>
            <p:cNvPr id="78907" name="组合 179279"/>
            <p:cNvGrpSpPr/>
            <p:nvPr/>
          </p:nvGrpSpPr>
          <p:grpSpPr>
            <a:xfrm>
              <a:off x="643" y="1211"/>
              <a:ext cx="195" cy="250"/>
              <a:chOff x="1344" y="1392"/>
              <a:chExt cx="195" cy="250"/>
            </a:xfrm>
          </p:grpSpPr>
          <p:sp>
            <p:nvSpPr>
              <p:cNvPr id="78911" name="椭圆 179230"/>
              <p:cNvSpPr/>
              <p:nvPr/>
            </p:nvSpPr>
            <p:spPr>
              <a:xfrm>
                <a:off x="1344" y="1440"/>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8912" name="文本框 179231"/>
              <p:cNvSpPr txBox="1"/>
              <p:nvPr/>
            </p:nvSpPr>
            <p:spPr>
              <a:xfrm>
                <a:off x="1344" y="1392"/>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3</a:t>
                </a:r>
              </a:p>
            </p:txBody>
          </p:sp>
        </p:grpSp>
        <p:grpSp>
          <p:nvGrpSpPr>
            <p:cNvPr id="78908" name="组合 179278"/>
            <p:cNvGrpSpPr/>
            <p:nvPr/>
          </p:nvGrpSpPr>
          <p:grpSpPr>
            <a:xfrm>
              <a:off x="416" y="1211"/>
              <a:ext cx="195" cy="250"/>
              <a:chOff x="1152" y="1392"/>
              <a:chExt cx="195" cy="250"/>
            </a:xfrm>
          </p:grpSpPr>
          <p:sp>
            <p:nvSpPr>
              <p:cNvPr id="78909" name="椭圆 179234"/>
              <p:cNvSpPr/>
              <p:nvPr/>
            </p:nvSpPr>
            <p:spPr>
              <a:xfrm>
                <a:off x="1152" y="1440"/>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8910" name="文本框 179235"/>
              <p:cNvSpPr txBox="1"/>
              <p:nvPr/>
            </p:nvSpPr>
            <p:spPr>
              <a:xfrm>
                <a:off x="1152" y="1392"/>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2</a:t>
                </a:r>
              </a:p>
            </p:txBody>
          </p:sp>
        </p:grpSp>
      </p:grpSp>
      <p:grpSp>
        <p:nvGrpSpPr>
          <p:cNvPr id="78888" name="组合 304227"/>
          <p:cNvGrpSpPr/>
          <p:nvPr/>
        </p:nvGrpSpPr>
        <p:grpSpPr>
          <a:xfrm>
            <a:off x="1042988" y="2420938"/>
            <a:ext cx="989012" cy="396875"/>
            <a:chOff x="643" y="1525"/>
            <a:chExt cx="623" cy="250"/>
          </a:xfrm>
        </p:grpSpPr>
        <p:grpSp>
          <p:nvGrpSpPr>
            <p:cNvPr id="78902" name="组合 304228"/>
            <p:cNvGrpSpPr/>
            <p:nvPr/>
          </p:nvGrpSpPr>
          <p:grpSpPr>
            <a:xfrm>
              <a:off x="643" y="1525"/>
              <a:ext cx="195" cy="250"/>
              <a:chOff x="824" y="618"/>
              <a:chExt cx="195" cy="250"/>
            </a:xfrm>
          </p:grpSpPr>
          <p:sp>
            <p:nvSpPr>
              <p:cNvPr id="78904" name="椭圆 304229"/>
              <p:cNvSpPr/>
              <p:nvPr/>
            </p:nvSpPr>
            <p:spPr>
              <a:xfrm>
                <a:off x="824" y="666"/>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8905" name="文本框 304230"/>
              <p:cNvSpPr txBox="1"/>
              <p:nvPr/>
            </p:nvSpPr>
            <p:spPr>
              <a:xfrm>
                <a:off x="824" y="618"/>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4</a:t>
                </a:r>
              </a:p>
            </p:txBody>
          </p:sp>
        </p:grpSp>
        <p:sp>
          <p:nvSpPr>
            <p:cNvPr id="78903" name="直接连接符 304231"/>
            <p:cNvSpPr/>
            <p:nvPr/>
          </p:nvSpPr>
          <p:spPr>
            <a:xfrm>
              <a:off x="930" y="1661"/>
              <a:ext cx="336" cy="0"/>
            </a:xfrm>
            <a:prstGeom prst="line">
              <a:avLst/>
            </a:prstGeom>
            <a:ln w="9525" cap="flat" cmpd="sng">
              <a:solidFill>
                <a:schemeClr val="tx1"/>
              </a:solidFill>
              <a:prstDash val="solid"/>
              <a:headEnd type="none" w="med" len="med"/>
              <a:tailEnd type="triangle" w="med" len="med"/>
            </a:ln>
          </p:spPr>
        </p:sp>
      </p:grpSp>
      <p:sp>
        <p:nvSpPr>
          <p:cNvPr id="78889" name="文本框 317500"/>
          <p:cNvSpPr txBox="1"/>
          <p:nvPr/>
        </p:nvSpPr>
        <p:spPr>
          <a:xfrm>
            <a:off x="1020763" y="3789363"/>
            <a:ext cx="309562" cy="396875"/>
          </a:xfrm>
          <a:prstGeom prst="rect">
            <a:avLst/>
          </a:prstGeom>
          <a:noFill/>
          <a:ln w="9525">
            <a:noFill/>
          </a:ln>
        </p:spPr>
        <p:txBody>
          <a:bodyPr wrap="none">
            <a:spAutoFit/>
          </a:bodyPr>
          <a:lstStyle/>
          <a:p>
            <a:r>
              <a:rPr lang="en-US" altLang="zh-CN" sz="2000" dirty="0">
                <a:latin typeface="Times New Roman" panose="02020603050405020304" pitchFamily="18" charset="0"/>
              </a:rPr>
              <a:t>2</a:t>
            </a:r>
          </a:p>
        </p:txBody>
      </p:sp>
      <p:sp>
        <p:nvSpPr>
          <p:cNvPr id="78890" name="直接连接符 317501"/>
          <p:cNvSpPr/>
          <p:nvPr/>
        </p:nvSpPr>
        <p:spPr>
          <a:xfrm>
            <a:off x="1476375" y="4078288"/>
            <a:ext cx="533400" cy="0"/>
          </a:xfrm>
          <a:prstGeom prst="line">
            <a:avLst/>
          </a:prstGeom>
          <a:ln w="9525" cap="flat" cmpd="sng">
            <a:solidFill>
              <a:schemeClr val="tx1"/>
            </a:solidFill>
            <a:prstDash val="solid"/>
            <a:headEnd type="none" w="med" len="med"/>
            <a:tailEnd type="triangle" w="med" len="med"/>
          </a:ln>
        </p:spPr>
      </p:sp>
      <p:grpSp>
        <p:nvGrpSpPr>
          <p:cNvPr id="78891" name="组合 317497"/>
          <p:cNvGrpSpPr/>
          <p:nvPr/>
        </p:nvGrpSpPr>
        <p:grpSpPr>
          <a:xfrm>
            <a:off x="1020763" y="3789363"/>
            <a:ext cx="989012" cy="396875"/>
            <a:chOff x="643" y="2387"/>
            <a:chExt cx="623" cy="250"/>
          </a:xfrm>
        </p:grpSpPr>
        <p:grpSp>
          <p:nvGrpSpPr>
            <p:cNvPr id="78898" name="组合 317498"/>
            <p:cNvGrpSpPr/>
            <p:nvPr/>
          </p:nvGrpSpPr>
          <p:grpSpPr>
            <a:xfrm>
              <a:off x="643" y="2387"/>
              <a:ext cx="195" cy="250"/>
              <a:chOff x="440" y="618"/>
              <a:chExt cx="195" cy="250"/>
            </a:xfrm>
          </p:grpSpPr>
          <p:sp>
            <p:nvSpPr>
              <p:cNvPr id="78900" name="椭圆 317499"/>
              <p:cNvSpPr/>
              <p:nvPr/>
            </p:nvSpPr>
            <p:spPr>
              <a:xfrm>
                <a:off x="440" y="666"/>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8901" name="文本框 317500"/>
              <p:cNvSpPr txBox="1"/>
              <p:nvPr/>
            </p:nvSpPr>
            <p:spPr>
              <a:xfrm>
                <a:off x="440" y="618"/>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2</a:t>
                </a:r>
              </a:p>
            </p:txBody>
          </p:sp>
        </p:grpSp>
        <p:sp>
          <p:nvSpPr>
            <p:cNvPr id="78899" name="直接连接符 317501"/>
            <p:cNvSpPr/>
            <p:nvPr/>
          </p:nvSpPr>
          <p:spPr>
            <a:xfrm>
              <a:off x="930" y="2569"/>
              <a:ext cx="336" cy="0"/>
            </a:xfrm>
            <a:prstGeom prst="line">
              <a:avLst/>
            </a:prstGeom>
            <a:ln w="9525" cap="flat" cmpd="sng">
              <a:solidFill>
                <a:schemeClr val="tx1"/>
              </a:solidFill>
              <a:prstDash val="solid"/>
              <a:headEnd type="none" w="med" len="med"/>
              <a:tailEnd type="triangle" w="med" len="med"/>
            </a:ln>
          </p:spPr>
        </p:sp>
      </p:grpSp>
      <p:sp>
        <p:nvSpPr>
          <p:cNvPr id="78892" name="直接连接符 325685"/>
          <p:cNvSpPr/>
          <p:nvPr/>
        </p:nvSpPr>
        <p:spPr>
          <a:xfrm>
            <a:off x="2128838" y="3694113"/>
            <a:ext cx="0" cy="381000"/>
          </a:xfrm>
          <a:prstGeom prst="line">
            <a:avLst/>
          </a:prstGeom>
          <a:ln w="9525" cap="flat" cmpd="sng">
            <a:solidFill>
              <a:schemeClr val="tx1"/>
            </a:solidFill>
            <a:prstDash val="solid"/>
            <a:headEnd type="none" w="med" len="med"/>
            <a:tailEnd type="none" w="med" len="med"/>
          </a:ln>
        </p:spPr>
      </p:sp>
      <p:grpSp>
        <p:nvGrpSpPr>
          <p:cNvPr id="78893" name="组合 325700"/>
          <p:cNvGrpSpPr/>
          <p:nvPr/>
        </p:nvGrpSpPr>
        <p:grpSpPr>
          <a:xfrm>
            <a:off x="1020763" y="4149725"/>
            <a:ext cx="989012" cy="396875"/>
            <a:chOff x="643" y="2614"/>
            <a:chExt cx="623" cy="250"/>
          </a:xfrm>
        </p:grpSpPr>
        <p:grpSp>
          <p:nvGrpSpPr>
            <p:cNvPr id="78894" name="组合 325701"/>
            <p:cNvGrpSpPr/>
            <p:nvPr/>
          </p:nvGrpSpPr>
          <p:grpSpPr>
            <a:xfrm>
              <a:off x="643" y="2614"/>
              <a:ext cx="195" cy="250"/>
              <a:chOff x="248" y="618"/>
              <a:chExt cx="195" cy="250"/>
            </a:xfrm>
          </p:grpSpPr>
          <p:sp>
            <p:nvSpPr>
              <p:cNvPr id="78896" name="椭圆 325702"/>
              <p:cNvSpPr/>
              <p:nvPr/>
            </p:nvSpPr>
            <p:spPr>
              <a:xfrm>
                <a:off x="248" y="666"/>
                <a:ext cx="192" cy="192"/>
              </a:xfrm>
              <a:prstGeom prst="ellipse">
                <a:avLst/>
              </a:prstGeom>
              <a:solidFill>
                <a:srgbClr val="00CC99"/>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78897" name="文本框 325703"/>
              <p:cNvSpPr txBox="1"/>
              <p:nvPr/>
            </p:nvSpPr>
            <p:spPr>
              <a:xfrm>
                <a:off x="248" y="618"/>
                <a:ext cx="195" cy="250"/>
              </a:xfrm>
              <a:prstGeom prst="rect">
                <a:avLst/>
              </a:prstGeom>
              <a:noFill/>
              <a:ln w="9525">
                <a:noFill/>
              </a:ln>
            </p:spPr>
            <p:txBody>
              <a:bodyPr wrap="none">
                <a:spAutoFit/>
              </a:bodyPr>
              <a:lstStyle/>
              <a:p>
                <a:r>
                  <a:rPr lang="en-US" altLang="zh-CN" sz="2000" dirty="0">
                    <a:latin typeface="Times New Roman" panose="02020603050405020304" pitchFamily="18" charset="0"/>
                  </a:rPr>
                  <a:t>1</a:t>
                </a:r>
              </a:p>
            </p:txBody>
          </p:sp>
        </p:grpSp>
        <p:sp>
          <p:nvSpPr>
            <p:cNvPr id="78895" name="直接连接符 325704"/>
            <p:cNvSpPr/>
            <p:nvPr/>
          </p:nvSpPr>
          <p:spPr>
            <a:xfrm>
              <a:off x="930" y="2750"/>
              <a:ext cx="336" cy="0"/>
            </a:xfrm>
            <a:prstGeom prst="line">
              <a:avLst/>
            </a:prstGeom>
            <a:ln w="9525" cap="flat" cmpd="sng">
              <a:solidFill>
                <a:schemeClr val="tx1"/>
              </a:solidFill>
              <a:prstDash val="solid"/>
              <a:headEnd type="none" w="med" len="med"/>
              <a:tailEnd type="triangle" w="med" len="med"/>
            </a:ln>
          </p:spPr>
        </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文本占位符 327681"/>
          <p:cNvSpPr>
            <a:spLocks noGrp="1"/>
          </p:cNvSpPr>
          <p:nvPr>
            <p:ph type="body" sz="half" idx="1"/>
          </p:nvPr>
        </p:nvSpPr>
        <p:spPr>
          <a:xfrm>
            <a:off x="395288" y="333375"/>
            <a:ext cx="8353425" cy="2374900"/>
          </a:xfrm>
        </p:spPr>
        <p:txBody>
          <a:bodyPr vert="horz" wrap="square" lIns="91440" tIns="45720" rIns="91440" bIns="45720" anchor="t"/>
          <a:lstStyle/>
          <a:p>
            <a:pPr marL="0" indent="0" eaLnBrk="1" hangingPunct="1">
              <a:buNone/>
            </a:pPr>
            <a:r>
              <a:rPr lang="en-US" altLang="zh-CN" sz="2800" b="1" dirty="0">
                <a:latin typeface="华文新魏" panose="02010800040101010101" pitchFamily="2" charset="-122"/>
                <a:ea typeface="华文新魏" panose="02010800040101010101" pitchFamily="2" charset="-122"/>
              </a:rPr>
              <a:t> </a:t>
            </a:r>
            <a:r>
              <a:rPr lang="zh-CN" altLang="en-US" sz="2800" b="1" dirty="0">
                <a:latin typeface="华文新魏" panose="02010800040101010101" pitchFamily="2" charset="-122"/>
                <a:ea typeface="华文新魏" panose="02010800040101010101" pitchFamily="2" charset="-122"/>
              </a:rPr>
              <a:t>例</a:t>
            </a:r>
            <a:r>
              <a:rPr lang="en-US" altLang="zh-CN" sz="2800" b="1" dirty="0">
                <a:latin typeface="华文新魏" panose="02010800040101010101" pitchFamily="2" charset="-122"/>
                <a:ea typeface="华文新魏" panose="02010800040101010101" pitchFamily="2" charset="-122"/>
              </a:rPr>
              <a:t>:</a:t>
            </a:r>
            <a:r>
              <a:rPr lang="zh-CN" altLang="en-US" sz="2800" b="1" dirty="0">
                <a:latin typeface="华文新魏" panose="02010800040101010101" pitchFamily="2" charset="-122"/>
                <a:ea typeface="华文新魏" panose="02010800040101010101" pitchFamily="2" charset="-122"/>
              </a:rPr>
              <a:t>系统有</a:t>
            </a:r>
            <a:r>
              <a:rPr lang="en-US" altLang="zh-CN" sz="2800" b="1" dirty="0">
                <a:latin typeface="华文新魏" panose="02010800040101010101" pitchFamily="2" charset="-122"/>
                <a:ea typeface="华文新魏" panose="02010800040101010101" pitchFamily="2" charset="-122"/>
              </a:rPr>
              <a:t>4</a:t>
            </a:r>
            <a:r>
              <a:rPr lang="zh-CN" altLang="en-US" sz="2800" b="1" dirty="0">
                <a:latin typeface="华文新魏" panose="02010800040101010101" pitchFamily="2" charset="-122"/>
                <a:ea typeface="华文新魏" panose="02010800040101010101" pitchFamily="2" charset="-122"/>
              </a:rPr>
              <a:t>个中断级</a:t>
            </a:r>
            <a:r>
              <a:rPr lang="en-US" altLang="zh-CN" sz="2800" b="1" dirty="0">
                <a:latin typeface="华文新魏" panose="02010800040101010101" pitchFamily="2" charset="-122"/>
                <a:ea typeface="华文新魏" panose="02010800040101010101" pitchFamily="2" charset="-122"/>
              </a:rPr>
              <a:t>,</a:t>
            </a:r>
            <a:r>
              <a:rPr lang="zh-CN" altLang="en-US" sz="2800" b="1" dirty="0">
                <a:latin typeface="华文新魏" panose="02010800040101010101" pitchFamily="2" charset="-122"/>
                <a:ea typeface="华文新魏" panose="02010800040101010101" pitchFamily="2" charset="-122"/>
              </a:rPr>
              <a:t>每级现行</a:t>
            </a:r>
            <a:r>
              <a:rPr lang="en-US" altLang="zh-CN" sz="2800" b="1" dirty="0">
                <a:latin typeface="华文新魏" panose="02010800040101010101" pitchFamily="2" charset="-122"/>
                <a:ea typeface="华文新魏" panose="02010800040101010101" pitchFamily="2" charset="-122"/>
              </a:rPr>
              <a:t>PSW</a:t>
            </a:r>
            <a:r>
              <a:rPr lang="zh-CN" altLang="en-US" sz="2800" b="1" dirty="0">
                <a:latin typeface="华文新魏" panose="02010800040101010101" pitchFamily="2" charset="-122"/>
                <a:ea typeface="华文新魏" panose="02010800040101010101" pitchFamily="2" charset="-122"/>
              </a:rPr>
              <a:t>有</a:t>
            </a:r>
            <a:r>
              <a:rPr lang="en-US" altLang="zh-CN" sz="2800" b="1" dirty="0">
                <a:latin typeface="华文新魏" panose="02010800040101010101" pitchFamily="2" charset="-122"/>
                <a:ea typeface="华文新魏" panose="02010800040101010101" pitchFamily="2" charset="-122"/>
              </a:rPr>
              <a:t>4</a:t>
            </a:r>
            <a:r>
              <a:rPr lang="zh-CN" altLang="en-US" sz="2800" b="1" dirty="0">
                <a:latin typeface="华文新魏" panose="02010800040101010101" pitchFamily="2" charset="-122"/>
                <a:ea typeface="华文新魏" panose="02010800040101010101" pitchFamily="2" charset="-122"/>
              </a:rPr>
              <a:t>位屏蔽位   “</a:t>
            </a:r>
            <a:r>
              <a:rPr lang="en-US" altLang="zh-CN" sz="2800" b="1" dirty="0">
                <a:latin typeface="华文新魏" panose="02010800040101010101" pitchFamily="2" charset="-122"/>
                <a:ea typeface="华文新魏" panose="02010800040101010101" pitchFamily="2" charset="-122"/>
              </a:rPr>
              <a:t>1”</a:t>
            </a:r>
            <a:r>
              <a:rPr lang="zh-CN" altLang="en-US" sz="2800" b="1" dirty="0">
                <a:latin typeface="华文新魏" panose="02010800040101010101" pitchFamily="2" charset="-122"/>
                <a:ea typeface="华文新魏" panose="02010800040101010101" pitchFamily="2" charset="-122"/>
              </a:rPr>
              <a:t>表示对该级的请求都开放</a:t>
            </a:r>
            <a:r>
              <a:rPr lang="en-US" altLang="zh-CN" sz="2800" b="1" dirty="0">
                <a:latin typeface="华文新魏" panose="02010800040101010101" pitchFamily="2" charset="-122"/>
                <a:ea typeface="华文新魏" panose="02010800040101010101" pitchFamily="2" charset="-122"/>
              </a:rPr>
              <a:t>,</a:t>
            </a:r>
            <a:r>
              <a:rPr lang="zh-CN" altLang="en-US" sz="2800" b="1" dirty="0">
                <a:latin typeface="华文新魏" panose="02010800040101010101" pitchFamily="2" charset="-122"/>
                <a:ea typeface="华文新魏" panose="02010800040101010101" pitchFamily="2" charset="-122"/>
              </a:rPr>
              <a:t>允许其进入排队器。“</a:t>
            </a:r>
            <a:r>
              <a:rPr lang="en-US" altLang="zh-CN" sz="2800" b="1" dirty="0">
                <a:latin typeface="华文新魏" panose="02010800040101010101" pitchFamily="2" charset="-122"/>
                <a:ea typeface="华文新魏" panose="02010800040101010101" pitchFamily="2" charset="-122"/>
              </a:rPr>
              <a:t>0”</a:t>
            </a:r>
            <a:r>
              <a:rPr lang="zh-CN" altLang="en-US" sz="2800" b="1" dirty="0">
                <a:latin typeface="华文新魏" panose="02010800040101010101" pitchFamily="2" charset="-122"/>
                <a:ea typeface="华文新魏" panose="02010800040101010101" pitchFamily="2" charset="-122"/>
              </a:rPr>
              <a:t>表示屏蔽各个请求</a:t>
            </a:r>
            <a:r>
              <a:rPr lang="en-US" altLang="zh-CN" sz="2800" b="1" dirty="0">
                <a:latin typeface="华文新魏" panose="02010800040101010101" pitchFamily="2" charset="-122"/>
                <a:ea typeface="华文新魏" panose="02010800040101010101" pitchFamily="2" charset="-122"/>
              </a:rPr>
              <a:t>,</a:t>
            </a:r>
            <a:r>
              <a:rPr lang="zh-CN" altLang="en-US" sz="2800" b="1" dirty="0">
                <a:latin typeface="华文新魏" panose="02010800040101010101" pitchFamily="2" charset="-122"/>
                <a:ea typeface="华文新魏" panose="02010800040101010101" pitchFamily="2" charset="-122"/>
              </a:rPr>
              <a:t>不允许进入排队器，现要求各级中断处理次序和响应次序都是</a:t>
            </a:r>
            <a:r>
              <a:rPr lang="en-US" altLang="zh-CN" sz="2800" b="1" dirty="0">
                <a:latin typeface="华文新魏" panose="02010800040101010101" pitchFamily="2" charset="-122"/>
                <a:ea typeface="华文新魏" panose="02010800040101010101" pitchFamily="2" charset="-122"/>
              </a:rPr>
              <a:t>1</a:t>
            </a:r>
            <a:r>
              <a:rPr lang="en-US" altLang="zh-CN" sz="2800" b="1" dirty="0">
                <a:latin typeface="华文新魏" panose="02010800040101010101" pitchFamily="2" charset="-122"/>
                <a:ea typeface="华文新魏" panose="02010800040101010101" pitchFamily="2" charset="-122"/>
                <a:sym typeface="Wingdings" panose="05000000000000000000" pitchFamily="2" charset="2"/>
              </a:rPr>
              <a:t></a:t>
            </a:r>
            <a:r>
              <a:rPr lang="en-US" altLang="zh-CN" sz="2800" b="1" dirty="0">
                <a:latin typeface="华文新魏" panose="02010800040101010101" pitchFamily="2" charset="-122"/>
                <a:ea typeface="华文新魏" panose="02010800040101010101" pitchFamily="2" charset="-122"/>
              </a:rPr>
              <a:t>2</a:t>
            </a:r>
            <a:r>
              <a:rPr lang="en-US" altLang="zh-CN" sz="2800" b="1" dirty="0">
                <a:latin typeface="华文新魏" panose="02010800040101010101" pitchFamily="2" charset="-122"/>
                <a:ea typeface="华文新魏" panose="02010800040101010101" pitchFamily="2" charset="-122"/>
                <a:sym typeface="Wingdings" panose="05000000000000000000" pitchFamily="2" charset="2"/>
              </a:rPr>
              <a:t></a:t>
            </a:r>
            <a:r>
              <a:rPr lang="en-US" altLang="zh-CN" sz="2800" b="1" dirty="0">
                <a:latin typeface="华文新魏" panose="02010800040101010101" pitchFamily="2" charset="-122"/>
                <a:ea typeface="华文新魏" panose="02010800040101010101" pitchFamily="2" charset="-122"/>
              </a:rPr>
              <a:t>3</a:t>
            </a:r>
            <a:r>
              <a:rPr lang="en-US" altLang="zh-CN" sz="2800" b="1" dirty="0">
                <a:latin typeface="华文新魏" panose="02010800040101010101" pitchFamily="2" charset="-122"/>
                <a:ea typeface="华文新魏" panose="02010800040101010101" pitchFamily="2" charset="-122"/>
                <a:sym typeface="Wingdings" panose="05000000000000000000" pitchFamily="2" charset="2"/>
              </a:rPr>
              <a:t></a:t>
            </a:r>
            <a:r>
              <a:rPr lang="en-US" altLang="zh-CN" sz="2800" b="1" dirty="0">
                <a:latin typeface="华文新魏" panose="02010800040101010101" pitchFamily="2" charset="-122"/>
                <a:ea typeface="华文新魏" panose="02010800040101010101" pitchFamily="2" charset="-122"/>
              </a:rPr>
              <a:t>4</a:t>
            </a:r>
            <a:r>
              <a:rPr lang="zh-CN" altLang="en-US" sz="2800" b="1" dirty="0">
                <a:latin typeface="华文新魏" panose="02010800040101010101" pitchFamily="2" charset="-122"/>
                <a:ea typeface="华文新魏" panose="02010800040101010101" pitchFamily="2" charset="-122"/>
              </a:rPr>
              <a:t>，请设计屏蔽位状态。</a:t>
            </a:r>
          </a:p>
        </p:txBody>
      </p:sp>
      <p:sp>
        <p:nvSpPr>
          <p:cNvPr id="79875" name="文本框 327682"/>
          <p:cNvSpPr txBox="1"/>
          <p:nvPr/>
        </p:nvSpPr>
        <p:spPr>
          <a:xfrm>
            <a:off x="1979613" y="2565400"/>
            <a:ext cx="4495800" cy="457200"/>
          </a:xfrm>
          <a:prstGeom prst="rect">
            <a:avLst/>
          </a:prstGeom>
          <a:noFill/>
          <a:ln w="9525">
            <a:noFill/>
          </a:ln>
        </p:spPr>
        <p:txBody>
          <a:bodyPr wrap="none">
            <a:spAutoFit/>
          </a:bodyPr>
          <a:lstStyle/>
          <a:p>
            <a:r>
              <a:rPr lang="zh-CN" altLang="en-US" sz="2400" dirty="0">
                <a:latin typeface="黑体" panose="02010609060101010101" pitchFamily="2" charset="-122"/>
                <a:ea typeface="黑体" panose="02010609060101010101" pitchFamily="2" charset="-122"/>
              </a:rPr>
              <a:t>中断级屏蔽位举例</a:t>
            </a:r>
            <a:r>
              <a:rPr lang="en-US" altLang="zh-CN" sz="2400" dirty="0">
                <a:latin typeface="黑体" panose="02010609060101010101" pitchFamily="2" charset="-122"/>
                <a:ea typeface="黑体" panose="02010609060101010101" pitchFamily="2" charset="-122"/>
              </a:rPr>
              <a:t>1</a:t>
            </a:r>
            <a:r>
              <a:rPr lang="en-US" altLang="zh-CN" sz="2400" dirty="0">
                <a:latin typeface="Times New Roman" panose="02020603050405020304" pitchFamily="18" charset="0"/>
              </a:rPr>
              <a:t>(1</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2</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3</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4)</a:t>
            </a:r>
          </a:p>
        </p:txBody>
      </p:sp>
      <p:graphicFrame>
        <p:nvGraphicFramePr>
          <p:cNvPr id="327684" name="内容占位符 327683"/>
          <p:cNvGraphicFramePr>
            <a:graphicFrameLocks noGrp="1"/>
          </p:cNvGraphicFramePr>
          <p:nvPr>
            <p:ph sz="half" idx="4294967295"/>
          </p:nvPr>
        </p:nvGraphicFramePr>
        <p:xfrm>
          <a:off x="1116013" y="3068638"/>
          <a:ext cx="6551295" cy="3168650"/>
        </p:xfrm>
        <a:graphic>
          <a:graphicData uri="http://schemas.openxmlformats.org/drawingml/2006/table">
            <a:tbl>
              <a:tblPr/>
              <a:tblGrid>
                <a:gridCol w="1871980">
                  <a:extLst>
                    <a:ext uri="{9D8B030D-6E8A-4147-A177-3AD203B41FA5}">
                      <a16:colId xmlns:a16="http://schemas.microsoft.com/office/drawing/2014/main" val="20000"/>
                    </a:ext>
                  </a:extLst>
                </a:gridCol>
                <a:gridCol w="1223645">
                  <a:extLst>
                    <a:ext uri="{9D8B030D-6E8A-4147-A177-3AD203B41FA5}">
                      <a16:colId xmlns:a16="http://schemas.microsoft.com/office/drawing/2014/main" val="20001"/>
                    </a:ext>
                  </a:extLst>
                </a:gridCol>
                <a:gridCol w="1223645">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tblGrid>
              <a:tr h="528638">
                <a:tc rowSpan="2">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dirty="0">
                          <a:latin typeface="黑体" panose="02010609060101010101" pitchFamily="2" charset="-122"/>
                          <a:ea typeface="黑体" panose="02010609060101010101" pitchFamily="2" charset="-122"/>
                        </a:rPr>
                        <a:t>中断处理程序级别</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4">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dirty="0">
                          <a:latin typeface="黑体" panose="02010609060101010101" pitchFamily="2" charset="-122"/>
                          <a:ea typeface="黑体" panose="02010609060101010101" pitchFamily="2" charset="-122"/>
                        </a:rPr>
                        <a:t>中断级屏蔽位</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527050">
                <a:tc vMerge="1">
                  <a:txBody>
                    <a:bodyPr/>
                    <a:lstStyle/>
                    <a:p>
                      <a:endParaRPr 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级</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dirty="0">
                          <a:latin typeface="黑体" panose="02010609060101010101" pitchFamily="2" charset="-122"/>
                          <a:ea typeface="黑体" panose="02010609060101010101" pitchFamily="2" charset="-122"/>
                        </a:rPr>
                        <a:t>2</a:t>
                      </a:r>
                      <a:r>
                        <a:rPr lang="zh-CN" altLang="en-US" dirty="0">
                          <a:latin typeface="黑体" panose="02010609060101010101" pitchFamily="2" charset="-122"/>
                          <a:ea typeface="黑体" panose="02010609060101010101" pitchFamily="2" charset="-122"/>
                        </a:rPr>
                        <a:t>级</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dirty="0">
                          <a:latin typeface="黑体" panose="02010609060101010101" pitchFamily="2" charset="-122"/>
                          <a:ea typeface="黑体" panose="02010609060101010101" pitchFamily="2" charset="-122"/>
                        </a:rPr>
                        <a:t>3</a:t>
                      </a:r>
                      <a:r>
                        <a:rPr lang="zh-CN" altLang="en-US" dirty="0">
                          <a:latin typeface="黑体" panose="02010609060101010101" pitchFamily="2" charset="-122"/>
                          <a:ea typeface="黑体" panose="02010609060101010101" pitchFamily="2" charset="-122"/>
                        </a:rPr>
                        <a:t>级</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dirty="0">
                          <a:latin typeface="黑体" panose="02010609060101010101" pitchFamily="2" charset="-122"/>
                          <a:ea typeface="黑体" panose="02010609060101010101" pitchFamily="2" charset="-122"/>
                        </a:rPr>
                        <a:t>4</a:t>
                      </a:r>
                      <a:r>
                        <a:rPr lang="zh-CN" altLang="en-US" dirty="0">
                          <a:latin typeface="黑体" panose="02010609060101010101" pitchFamily="2" charset="-122"/>
                          <a:ea typeface="黑体" panose="02010609060101010101" pitchFamily="2" charset="-122"/>
                        </a:rPr>
                        <a:t>级</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863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dirty="0">
                          <a:latin typeface="黑体" panose="02010609060101010101" pitchFamily="2" charset="-122"/>
                          <a:ea typeface="黑体" panose="02010609060101010101" pitchFamily="2" charset="-122"/>
                        </a:rPr>
                        <a:t>第</a:t>
                      </a:r>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级</a:t>
                      </a:r>
                      <a:endParaRPr lang="zh-CN" altLang="en-US">
                        <a:latin typeface="黑体" panose="02010609060101010101" pitchFamily="2" charset="-122"/>
                        <a:ea typeface="黑体" panose="0201060906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0</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0</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0</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0</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863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dirty="0">
                          <a:latin typeface="黑体" panose="02010609060101010101" pitchFamily="2" charset="-122"/>
                          <a:ea typeface="黑体" panose="02010609060101010101" pitchFamily="2" charset="-122"/>
                        </a:rPr>
                        <a:t>第</a:t>
                      </a:r>
                      <a:r>
                        <a:rPr lang="en-US" altLang="zh-CN" dirty="0">
                          <a:latin typeface="黑体" panose="02010609060101010101" pitchFamily="2" charset="-122"/>
                          <a:ea typeface="黑体" panose="02010609060101010101" pitchFamily="2" charset="-122"/>
                        </a:rPr>
                        <a:t>2</a:t>
                      </a:r>
                      <a:r>
                        <a:rPr lang="zh-CN" altLang="en-US" dirty="0">
                          <a:latin typeface="黑体" panose="02010609060101010101" pitchFamily="2" charset="-122"/>
                          <a:ea typeface="黑体" panose="02010609060101010101" pitchFamily="2" charset="-122"/>
                        </a:rPr>
                        <a:t>级</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1</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0</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0</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0</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705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dirty="0">
                          <a:latin typeface="黑体" panose="02010609060101010101" pitchFamily="2" charset="-122"/>
                          <a:ea typeface="黑体" panose="02010609060101010101" pitchFamily="2" charset="-122"/>
                        </a:rPr>
                        <a:t>第</a:t>
                      </a:r>
                      <a:r>
                        <a:rPr lang="en-US" altLang="zh-CN" dirty="0">
                          <a:latin typeface="黑体" panose="02010609060101010101" pitchFamily="2" charset="-122"/>
                          <a:ea typeface="黑体" panose="02010609060101010101" pitchFamily="2" charset="-122"/>
                        </a:rPr>
                        <a:t>3</a:t>
                      </a:r>
                      <a:r>
                        <a:rPr lang="zh-CN" altLang="en-US" dirty="0">
                          <a:latin typeface="黑体" panose="02010609060101010101" pitchFamily="2" charset="-122"/>
                          <a:ea typeface="黑体" panose="02010609060101010101" pitchFamily="2" charset="-122"/>
                        </a:rPr>
                        <a:t>级</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1</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1</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0</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0</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863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dirty="0">
                          <a:latin typeface="黑体" panose="02010609060101010101" pitchFamily="2" charset="-122"/>
                          <a:ea typeface="黑体" panose="02010609060101010101" pitchFamily="2" charset="-122"/>
                        </a:rPr>
                        <a:t>第</a:t>
                      </a:r>
                      <a:r>
                        <a:rPr lang="en-US" altLang="zh-CN" dirty="0">
                          <a:latin typeface="黑体" panose="02010609060101010101" pitchFamily="2" charset="-122"/>
                          <a:ea typeface="黑体" panose="02010609060101010101" pitchFamily="2" charset="-122"/>
                        </a:rPr>
                        <a:t>4</a:t>
                      </a:r>
                      <a:r>
                        <a:rPr lang="zh-CN" altLang="en-US" dirty="0">
                          <a:latin typeface="黑体" panose="02010609060101010101" pitchFamily="2" charset="-122"/>
                          <a:ea typeface="黑体" panose="02010609060101010101" pitchFamily="2" charset="-122"/>
                        </a:rPr>
                        <a:t>级</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1</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1</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a:latin typeface="黑体" panose="02010609060101010101" pitchFamily="2" charset="-122"/>
                          <a:ea typeface="黑体" panose="02010609060101010101" pitchFamily="2" charset="-122"/>
                        </a:rPr>
                        <a:t>1</a:t>
                      </a:r>
                      <a:endParaRPr lang="zh-CN" altLang="en-US">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dirty="0">
                          <a:latin typeface="黑体" panose="02010609060101010101" pitchFamily="2" charset="-122"/>
                          <a:ea typeface="黑体" panose="02010609060101010101" pitchFamily="2" charset="-122"/>
                        </a:rPr>
                        <a:t>0</a:t>
                      </a:r>
                      <a:endParaRPr lang="zh-CN" altLang="en-US"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80225"/>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80899" name="文本占位符 180226"/>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3.2.3</a:t>
            </a:r>
            <a:r>
              <a:rPr lang="zh-CN" altLang="en-US" sz="2800" b="1" dirty="0">
                <a:latin typeface="黑体" panose="02010609060101010101" pitchFamily="2" charset="-122"/>
                <a:ea typeface="黑体" panose="02010609060101010101" pitchFamily="2" charset="-122"/>
              </a:rPr>
              <a:t>中断系统的软、硬件功能分配</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中断系统的功能</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  </a:t>
            </a: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中断请求的保存和清除</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  </a:t>
            </a: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优先级的确定</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  </a:t>
            </a: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中断断点及现场的保存</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  </a:t>
            </a: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对中断请求的分析和处理</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  </a:t>
            </a:r>
            <a:r>
              <a:rPr lang="en-US" altLang="zh-CN" sz="2800" b="1" dirty="0">
                <a:latin typeface="黑体" panose="02010609060101010101" pitchFamily="2" charset="-122"/>
                <a:ea typeface="黑体" panose="02010609060101010101" pitchFamily="2" charset="-122"/>
              </a:rPr>
              <a:t>5)</a:t>
            </a:r>
            <a:r>
              <a:rPr lang="zh-CN" altLang="en-US" sz="2800" b="1" dirty="0">
                <a:latin typeface="黑体" panose="02010609060101010101" pitchFamily="2" charset="-122"/>
                <a:ea typeface="黑体" panose="02010609060101010101" pitchFamily="2" charset="-122"/>
              </a:rPr>
              <a:t>中断返回</a:t>
            </a:r>
          </a:p>
          <a:p>
            <a:pPr marL="0" indent="0" eaLnBrk="1" hangingPunct="1">
              <a:lnSpc>
                <a:spcPct val="120000"/>
              </a:lnSpc>
              <a:spcBef>
                <a:spcPct val="0"/>
              </a:spcBef>
              <a:buNone/>
            </a:pPr>
            <a:r>
              <a:rPr lang="zh-CN" altLang="en-US" sz="2800" b="1" dirty="0">
                <a:latin typeface="华文新魏" panose="02010800040101010101" pitchFamily="2" charset="-122"/>
                <a:ea typeface="华文新魏" panose="02010800040101010101" pitchFamily="2" charset="-122"/>
              </a:rPr>
              <a:t>这些功能全是由</a:t>
            </a:r>
            <a:r>
              <a:rPr lang="zh-CN" altLang="en-US" sz="2800" b="1" dirty="0">
                <a:solidFill>
                  <a:srgbClr val="0000FF"/>
                </a:solidFill>
                <a:latin typeface="华文新魏" panose="02010800040101010101" pitchFamily="2" charset="-122"/>
                <a:ea typeface="华文新魏" panose="02010800040101010101" pitchFamily="2" charset="-122"/>
              </a:rPr>
              <a:t>中断响应硬件</a:t>
            </a:r>
            <a:r>
              <a:rPr lang="zh-CN" altLang="en-US" sz="2800" b="1" dirty="0">
                <a:latin typeface="华文新魏" panose="02010800040101010101" pitchFamily="2" charset="-122"/>
                <a:ea typeface="华文新魏" panose="02010800040101010101" pitchFamily="2" charset="-122"/>
              </a:rPr>
              <a:t>和</a:t>
            </a:r>
            <a:r>
              <a:rPr lang="zh-CN" altLang="en-US" sz="2800" b="1" dirty="0">
                <a:solidFill>
                  <a:srgbClr val="0000FF"/>
                </a:solidFill>
                <a:latin typeface="华文新魏" panose="02010800040101010101" pitchFamily="2" charset="-122"/>
                <a:ea typeface="华文新魏" panose="02010800040101010101" pitchFamily="2" charset="-122"/>
              </a:rPr>
              <a:t>中断处理程序</a:t>
            </a:r>
            <a:r>
              <a:rPr lang="zh-CN" altLang="en-US" sz="2800" b="1" dirty="0">
                <a:latin typeface="华文新魏" panose="02010800040101010101" pitchFamily="2" charset="-122"/>
                <a:ea typeface="华文新魏" panose="02010800040101010101" pitchFamily="2" charset="-122"/>
              </a:rPr>
              <a:t>完成的，中断系统的软硬件功能分配实质就是中断响应硬件和处理程序软件的功能分配。</a:t>
            </a:r>
          </a:p>
        </p:txBody>
      </p:sp>
    </p:spTree>
    <p:extLst>
      <p:ext uri="{BB962C8B-B14F-4D97-AF65-F5344CB8AC3E}">
        <p14:creationId xmlns:p14="http://schemas.microsoft.com/office/powerpoint/2010/main" val="19862100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81249"/>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81923" name="文本占位符 181250"/>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3.2.3</a:t>
            </a:r>
            <a:r>
              <a:rPr lang="zh-CN" altLang="en-US" sz="2800" b="1" dirty="0">
                <a:latin typeface="黑体" panose="02010609060101010101" pitchFamily="2" charset="-122"/>
                <a:ea typeface="黑体" panose="02010609060101010101" pitchFamily="2" charset="-122"/>
              </a:rPr>
              <a:t>中断系统的软、硬件功能分配</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2. </a:t>
            </a:r>
            <a:r>
              <a:rPr lang="zh-CN" altLang="en-US" sz="2800" b="1" dirty="0">
                <a:latin typeface="黑体" panose="02010609060101010101" pitchFamily="2" charset="-122"/>
                <a:ea typeface="黑体" panose="02010609060101010101" pitchFamily="2" charset="-122"/>
              </a:rPr>
              <a:t>功能的实现</a:t>
            </a:r>
          </a:p>
          <a:p>
            <a:pPr marL="0" indent="0" eaLnBrk="1" hangingPunct="1">
              <a:lnSpc>
                <a:spcPct val="120000"/>
              </a:lnSpc>
              <a:spcBef>
                <a:spcPct val="0"/>
              </a:spcBef>
              <a:buNone/>
            </a:pPr>
            <a:r>
              <a:rPr lang="en-US" altLang="zh-CN" sz="2800" b="1" dirty="0">
                <a:latin typeface="华文新魏" panose="02010800040101010101" pitchFamily="2" charset="-122"/>
                <a:ea typeface="华文新魏" panose="02010800040101010101" pitchFamily="2" charset="-122"/>
              </a:rPr>
              <a:t>1)</a:t>
            </a:r>
            <a:r>
              <a:rPr lang="zh-CN" altLang="en-US" sz="2800" b="1" dirty="0">
                <a:solidFill>
                  <a:srgbClr val="0000FF"/>
                </a:solidFill>
                <a:latin typeface="华文新魏" panose="02010800040101010101" pitchFamily="2" charset="-122"/>
                <a:ea typeface="华文新魏" panose="02010800040101010101" pitchFamily="2" charset="-122"/>
              </a:rPr>
              <a:t>早期</a:t>
            </a:r>
            <a:r>
              <a:rPr lang="zh-CN" altLang="en-US" sz="2800" b="1" dirty="0">
                <a:latin typeface="华文新魏" panose="02010800040101010101" pitchFamily="2" charset="-122"/>
                <a:ea typeface="华文新魏" panose="02010800040101010101" pitchFamily="2" charset="-122"/>
              </a:rPr>
              <a:t>大部分功能是由</a:t>
            </a:r>
            <a:r>
              <a:rPr lang="zh-CN" altLang="en-US" sz="2800" b="1" dirty="0">
                <a:solidFill>
                  <a:srgbClr val="0000FF"/>
                </a:solidFill>
                <a:latin typeface="华文新魏" panose="02010800040101010101" pitchFamily="2" charset="-122"/>
                <a:ea typeface="华文新魏" panose="02010800040101010101" pitchFamily="2" charset="-122"/>
              </a:rPr>
              <a:t>软件</a:t>
            </a:r>
            <a:r>
              <a:rPr lang="zh-CN" altLang="en-US" sz="2800" b="1" dirty="0">
                <a:latin typeface="华文新魏" panose="02010800040101010101" pitchFamily="2" charset="-122"/>
                <a:ea typeface="华文新魏" panose="02010800040101010101" pitchFamily="2" charset="-122"/>
              </a:rPr>
              <a:t>完成的，中断响应和中断处理时间长。</a:t>
            </a:r>
          </a:p>
          <a:p>
            <a:pPr marL="0" indent="0" eaLnBrk="1" hangingPunct="1">
              <a:lnSpc>
                <a:spcPct val="120000"/>
              </a:lnSpc>
              <a:spcBef>
                <a:spcPct val="0"/>
              </a:spcBef>
              <a:buNone/>
            </a:pPr>
            <a:r>
              <a:rPr lang="en-US" altLang="zh-CN" sz="2800" b="1" dirty="0">
                <a:latin typeface="华文新魏" panose="02010800040101010101" pitchFamily="2" charset="-122"/>
                <a:ea typeface="华文新魏" panose="02010800040101010101" pitchFamily="2" charset="-122"/>
              </a:rPr>
              <a:t>2)</a:t>
            </a:r>
            <a:r>
              <a:rPr lang="zh-CN" altLang="en-US" sz="2800" b="1" dirty="0">
                <a:solidFill>
                  <a:srgbClr val="0000FF"/>
                </a:solidFill>
                <a:latin typeface="华文新魏" panose="02010800040101010101" pitchFamily="2" charset="-122"/>
                <a:ea typeface="华文新魏" panose="02010800040101010101" pitchFamily="2" charset="-122"/>
              </a:rPr>
              <a:t>后来</a:t>
            </a:r>
            <a:r>
              <a:rPr lang="zh-CN" altLang="en-US" sz="2800" b="1" dirty="0">
                <a:latin typeface="华文新魏" panose="02010800040101010101" pitchFamily="2" charset="-122"/>
                <a:ea typeface="华文新魏" panose="02010800040101010101" pitchFamily="2" charset="-122"/>
              </a:rPr>
              <a:t>中断响应及其次序由程序查询软件的方法改为中断响应排队器</a:t>
            </a:r>
            <a:r>
              <a:rPr lang="zh-CN" altLang="en-US" sz="2800" b="1" dirty="0">
                <a:solidFill>
                  <a:srgbClr val="0000FF"/>
                </a:solidFill>
                <a:latin typeface="华文新魏" panose="02010800040101010101" pitchFamily="2" charset="-122"/>
                <a:ea typeface="华文新魏" panose="02010800040101010101" pitchFamily="2" charset="-122"/>
              </a:rPr>
              <a:t>硬件实现</a:t>
            </a:r>
            <a:r>
              <a:rPr lang="zh-CN" altLang="en-US" sz="2800" b="1" dirty="0">
                <a:latin typeface="华文新魏" panose="02010800040101010101" pitchFamily="2" charset="-122"/>
                <a:ea typeface="华文新魏" panose="02010800040101010101" pitchFamily="2" charset="-122"/>
              </a:rPr>
              <a:t>；中断源的分析也由程序查询改为硬件编码，直接或经中断向量表形成入口地址，并把中断源的状况以中断码的方式经旧</a:t>
            </a:r>
            <a:r>
              <a:rPr lang="en-US" altLang="zh-CN" sz="2800" b="1" dirty="0">
                <a:latin typeface="华文新魏" panose="02010800040101010101" pitchFamily="2" charset="-122"/>
                <a:ea typeface="华文新魏" panose="02010800040101010101" pitchFamily="2" charset="-122"/>
              </a:rPr>
              <a:t>PSW</a:t>
            </a:r>
            <a:r>
              <a:rPr lang="zh-CN" altLang="en-US" sz="2800" b="1" dirty="0">
                <a:latin typeface="华文新魏" panose="02010800040101010101" pitchFamily="2" charset="-122"/>
                <a:ea typeface="华文新魏" panose="02010800040101010101" pitchFamily="2" charset="-122"/>
              </a:rPr>
              <a:t>告知中断处理程序。</a:t>
            </a:r>
          </a:p>
        </p:txBody>
      </p:sp>
    </p:spTree>
    <p:extLst>
      <p:ext uri="{BB962C8B-B14F-4D97-AF65-F5344CB8AC3E}">
        <p14:creationId xmlns:p14="http://schemas.microsoft.com/office/powerpoint/2010/main" val="75608461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8227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82947" name="文本占位符 182274"/>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3.2.3</a:t>
            </a:r>
            <a:r>
              <a:rPr lang="zh-CN" altLang="en-US" sz="2800" b="1" dirty="0">
                <a:latin typeface="黑体" panose="02010609060101010101" pitchFamily="2" charset="-122"/>
                <a:ea typeface="黑体" panose="02010609060101010101" pitchFamily="2" charset="-122"/>
              </a:rPr>
              <a:t>中断系统的软、硬件功能分配</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 </a:t>
            </a:r>
            <a:r>
              <a:rPr lang="zh-CN" altLang="en-US" sz="2800" b="1" dirty="0">
                <a:latin typeface="黑体" panose="02010609060101010101" pitchFamily="2" charset="-122"/>
                <a:ea typeface="黑体" panose="02010609060101010101" pitchFamily="2" charset="-122"/>
              </a:rPr>
              <a:t>中断现场</a:t>
            </a:r>
          </a:p>
          <a:p>
            <a:pPr marL="0" indent="0" eaLnBrk="1" hangingPunct="1">
              <a:lnSpc>
                <a:spcPct val="120000"/>
              </a:lnSpc>
              <a:spcBef>
                <a:spcPct val="0"/>
              </a:spcBef>
              <a:buNone/>
            </a:pPr>
            <a:r>
              <a:rPr lang="zh-CN" altLang="en-US" sz="2800" b="1" dirty="0">
                <a:ea typeface="黑体" panose="02010609060101010101" pitchFamily="2" charset="-122"/>
              </a:rPr>
              <a:t>包括</a:t>
            </a:r>
            <a:r>
              <a:rPr lang="zh-CN" altLang="en-US" sz="2800" b="1" dirty="0">
                <a:solidFill>
                  <a:srgbClr val="0000FF"/>
                </a:solidFill>
                <a:ea typeface="黑体" panose="02010609060101010101" pitchFamily="2" charset="-122"/>
              </a:rPr>
              <a:t>软件状态</a:t>
            </a:r>
            <a:r>
              <a:rPr lang="zh-CN" altLang="en-US" sz="2800" b="1" dirty="0">
                <a:ea typeface="黑体" panose="02010609060101010101" pitchFamily="2" charset="-122"/>
              </a:rPr>
              <a:t>和</a:t>
            </a:r>
            <a:r>
              <a:rPr lang="zh-CN" altLang="en-US" sz="2800" b="1" dirty="0">
                <a:solidFill>
                  <a:srgbClr val="0000FF"/>
                </a:solidFill>
                <a:ea typeface="黑体" panose="02010609060101010101" pitchFamily="2" charset="-122"/>
              </a:rPr>
              <a:t>硬件状态</a:t>
            </a:r>
            <a:r>
              <a:rPr lang="zh-CN" altLang="en-US" sz="2800" b="1" dirty="0">
                <a:ea typeface="黑体" panose="02010609060101010101" pitchFamily="2" charset="-122"/>
              </a:rPr>
              <a:t>两种</a:t>
            </a:r>
            <a:r>
              <a:rPr lang="zh-CN" altLang="en-US" sz="2800" b="1" dirty="0">
                <a:latin typeface="华文新魏" panose="02010800040101010101" pitchFamily="2" charset="-122"/>
                <a:ea typeface="华文新魏" panose="02010800040101010101" pitchFamily="2" charset="-122"/>
              </a:rPr>
              <a:t>。</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1)</a:t>
            </a:r>
            <a:r>
              <a:rPr lang="zh-CN" altLang="en-US" sz="2800" b="1" dirty="0">
                <a:solidFill>
                  <a:srgbClr val="0000FF"/>
                </a:solidFill>
                <a:latin typeface="黑体" panose="02010609060101010101" pitchFamily="2" charset="-122"/>
                <a:ea typeface="黑体" panose="02010609060101010101" pitchFamily="2" charset="-122"/>
              </a:rPr>
              <a:t>软件状态</a:t>
            </a:r>
          </a:p>
          <a:p>
            <a:pPr marL="0" indent="0" eaLnBrk="1" hangingPunct="1">
              <a:lnSpc>
                <a:spcPct val="120000"/>
              </a:lnSpc>
              <a:spcBef>
                <a:spcPct val="0"/>
              </a:spcBef>
              <a:buNone/>
            </a:pPr>
            <a:r>
              <a:rPr lang="zh-CN" altLang="en-US" sz="2800" b="1" dirty="0">
                <a:latin typeface="华文新魏" panose="02010800040101010101" pitchFamily="2" charset="-122"/>
                <a:ea typeface="华文新魏" panose="02010800040101010101" pitchFamily="2" charset="-122"/>
              </a:rPr>
              <a:t>如作业名称和级别，上、下界值，各种软件状态和标志等。软件状态本来就在主存中，且数量随</a:t>
            </a:r>
            <a:r>
              <a:rPr lang="en-US" altLang="zh-CN" sz="2800" b="1" dirty="0">
                <a:latin typeface="华文新魏" panose="02010800040101010101" pitchFamily="2" charset="-122"/>
                <a:ea typeface="华文新魏" panose="02010800040101010101" pitchFamily="2" charset="-122"/>
              </a:rPr>
              <a:t>OS</a:t>
            </a:r>
            <a:r>
              <a:rPr lang="zh-CN" altLang="en-US" sz="2800" b="1" dirty="0">
                <a:latin typeface="华文新魏" panose="02010800040101010101" pitchFamily="2" charset="-122"/>
                <a:ea typeface="华文新魏" panose="02010800040101010101" pitchFamily="2" charset="-122"/>
              </a:rPr>
              <a:t>的发展而扩大，宜于经</a:t>
            </a:r>
            <a:r>
              <a:rPr lang="zh-CN" altLang="en-US" sz="2800" b="1" dirty="0">
                <a:solidFill>
                  <a:srgbClr val="0000FF"/>
                </a:solidFill>
                <a:latin typeface="华文新魏" panose="02010800040101010101" pitchFamily="2" charset="-122"/>
                <a:ea typeface="华文新魏" panose="02010800040101010101" pitchFamily="2" charset="-122"/>
              </a:rPr>
              <a:t>中断处理程序</a:t>
            </a:r>
            <a:r>
              <a:rPr lang="zh-CN" altLang="en-US" sz="2800" b="1" dirty="0">
                <a:latin typeface="华文新魏" panose="02010800040101010101" pitchFamily="2" charset="-122"/>
                <a:ea typeface="华文新魏" panose="02010800040101010101" pitchFamily="2" charset="-122"/>
              </a:rPr>
              <a:t>保存。</a:t>
            </a:r>
          </a:p>
        </p:txBody>
      </p:sp>
    </p:spTree>
    <p:extLst>
      <p:ext uri="{BB962C8B-B14F-4D97-AF65-F5344CB8AC3E}">
        <p14:creationId xmlns:p14="http://schemas.microsoft.com/office/powerpoint/2010/main" val="169250864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83297"/>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83971" name="文本占位符 183298"/>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3.2.3</a:t>
            </a:r>
            <a:r>
              <a:rPr lang="zh-CN" altLang="en-US" sz="2800" b="1" dirty="0">
                <a:latin typeface="黑体" panose="02010609060101010101" pitchFamily="2" charset="-122"/>
                <a:ea typeface="黑体" panose="02010609060101010101" pitchFamily="2" charset="-122"/>
              </a:rPr>
              <a:t>中断系统的软、硬件功能分配</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 </a:t>
            </a:r>
            <a:r>
              <a:rPr lang="zh-CN" altLang="en-US" sz="2800" b="1" dirty="0">
                <a:latin typeface="黑体" panose="02010609060101010101" pitchFamily="2" charset="-122"/>
                <a:ea typeface="黑体" panose="02010609060101010101" pitchFamily="2" charset="-122"/>
              </a:rPr>
              <a:t>中断现场</a:t>
            </a:r>
          </a:p>
          <a:p>
            <a:pPr marL="0" indent="0" eaLnBrk="1" hangingPunct="1">
              <a:lnSpc>
                <a:spcPct val="120000"/>
              </a:lnSpc>
              <a:spcBef>
                <a:spcPct val="0"/>
              </a:spcBef>
              <a:buNone/>
            </a:pPr>
            <a:r>
              <a:rPr lang="zh-CN" altLang="en-US" sz="2800" b="1" dirty="0">
                <a:ea typeface="黑体" panose="02010609060101010101" pitchFamily="2" charset="-122"/>
              </a:rPr>
              <a:t>包括软件状态和硬件状态两种</a:t>
            </a:r>
            <a:r>
              <a:rPr lang="zh-CN" altLang="en-US" sz="2800" b="1" dirty="0">
                <a:latin typeface="华文新魏" panose="02010800040101010101" pitchFamily="2" charset="-122"/>
                <a:ea typeface="华文新魏" panose="02010800040101010101" pitchFamily="2" charset="-122"/>
              </a:rPr>
              <a:t>。</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2)</a:t>
            </a:r>
            <a:r>
              <a:rPr lang="zh-CN" altLang="en-US" sz="2800" b="1" dirty="0">
                <a:solidFill>
                  <a:srgbClr val="0000FF"/>
                </a:solidFill>
                <a:latin typeface="黑体" panose="02010609060101010101" pitchFamily="2" charset="-122"/>
                <a:ea typeface="黑体" panose="02010609060101010101" pitchFamily="2" charset="-122"/>
              </a:rPr>
              <a:t>硬件状态</a:t>
            </a:r>
          </a:p>
          <a:p>
            <a:pPr marL="0" indent="0" eaLnBrk="1" hangingPunct="1">
              <a:lnSpc>
                <a:spcPct val="120000"/>
              </a:lnSpc>
              <a:spcBef>
                <a:spcPct val="0"/>
              </a:spcBef>
              <a:buNone/>
            </a:pPr>
            <a:r>
              <a:rPr lang="zh-CN" altLang="en-US" sz="2800" b="1" dirty="0">
                <a:latin typeface="华文新魏" panose="02010800040101010101" pitchFamily="2" charset="-122"/>
                <a:ea typeface="华文新魏" panose="02010800040101010101" pitchFamily="2" charset="-122"/>
              </a:rPr>
              <a:t>如现行指令地址，条件码，各种控制寄存器及通用寄存器内容等。其保存方式分两种：</a:t>
            </a:r>
          </a:p>
        </p:txBody>
      </p:sp>
    </p:spTree>
    <p:extLst>
      <p:ext uri="{BB962C8B-B14F-4D97-AF65-F5344CB8AC3E}">
        <p14:creationId xmlns:p14="http://schemas.microsoft.com/office/powerpoint/2010/main" val="7717865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84321"/>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84995" name="文本占位符 184322"/>
          <p:cNvSpPr>
            <a:spLocks noGrp="1"/>
          </p:cNvSpPr>
          <p:nvPr>
            <p:ph idx="1"/>
          </p:nvPr>
        </p:nvSpPr>
        <p:spPr>
          <a:xfrm>
            <a:off x="395288" y="981075"/>
            <a:ext cx="8353425" cy="52562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3.2.3</a:t>
            </a:r>
            <a:r>
              <a:rPr lang="zh-CN" altLang="en-US" sz="2800" b="1" dirty="0">
                <a:latin typeface="黑体" panose="02010609060101010101" pitchFamily="2" charset="-122"/>
                <a:ea typeface="黑体" panose="02010609060101010101" pitchFamily="2" charset="-122"/>
              </a:rPr>
              <a:t>中断系统的软、硬件功能分配</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 </a:t>
            </a:r>
            <a:r>
              <a:rPr lang="zh-CN" altLang="en-US" sz="2800" b="1" dirty="0">
                <a:latin typeface="黑体" panose="02010609060101010101" pitchFamily="2" charset="-122"/>
                <a:ea typeface="黑体" panose="02010609060101010101" pitchFamily="2" charset="-122"/>
              </a:rPr>
              <a:t>中断现场</a:t>
            </a:r>
          </a:p>
          <a:p>
            <a:pPr marL="0" indent="0" eaLnBrk="1" hangingPunct="1">
              <a:lnSpc>
                <a:spcPct val="120000"/>
              </a:lnSpc>
              <a:spcBef>
                <a:spcPct val="0"/>
              </a:spcBef>
              <a:buNone/>
            </a:pPr>
            <a:r>
              <a:rPr lang="zh-CN" altLang="en-US" sz="2800" b="1" dirty="0">
                <a:ea typeface="黑体" panose="02010609060101010101" pitchFamily="2" charset="-122"/>
              </a:rPr>
              <a:t>包括软件状态和硬件状态两种</a:t>
            </a:r>
            <a:r>
              <a:rPr lang="zh-CN" altLang="en-US" sz="2800" b="1" dirty="0">
                <a:latin typeface="华文新魏" panose="02010800040101010101" pitchFamily="2" charset="-122"/>
                <a:ea typeface="华文新魏" panose="02010800040101010101" pitchFamily="2" charset="-122"/>
              </a:rPr>
              <a:t>。</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硬件状态</a:t>
            </a:r>
          </a:p>
          <a:p>
            <a:pPr marL="0" indent="0" eaLnBrk="1" hangingPunct="1">
              <a:lnSpc>
                <a:spcPct val="120000"/>
              </a:lnSpc>
              <a:spcBef>
                <a:spcPct val="0"/>
              </a:spcBef>
              <a:buNone/>
            </a:pPr>
            <a:r>
              <a:rPr lang="zh-CN" altLang="en-US" sz="2800" b="1" dirty="0">
                <a:latin typeface="华文新魏" panose="02010800040101010101" pitchFamily="2" charset="-122"/>
                <a:ea typeface="华文新魏" panose="02010800040101010101" pitchFamily="2" charset="-122"/>
              </a:rPr>
              <a:t>保存方式分两种：</a:t>
            </a:r>
          </a:p>
          <a:p>
            <a:pPr marL="0" indent="0" eaLnBrk="1" hangingPunct="1">
              <a:lnSpc>
                <a:spcPct val="120000"/>
              </a:lnSpc>
              <a:spcBef>
                <a:spcPct val="0"/>
              </a:spcBef>
              <a:buNone/>
            </a:pPr>
            <a:r>
              <a:rPr lang="en-US" altLang="zh-CN" sz="2800" b="1" dirty="0">
                <a:latin typeface="华文新魏" panose="02010800040101010101" pitchFamily="2" charset="-122"/>
                <a:ea typeface="华文新魏" panose="02010800040101010101" pitchFamily="2" charset="-122"/>
              </a:rPr>
              <a:t>a)</a:t>
            </a:r>
            <a:r>
              <a:rPr lang="zh-CN" altLang="en-US" sz="2800" b="1" dirty="0">
                <a:solidFill>
                  <a:srgbClr val="0000FF"/>
                </a:solidFill>
                <a:latin typeface="华文新魏" panose="02010800040101010101" pitchFamily="2" charset="-122"/>
                <a:ea typeface="华文新魏" panose="02010800040101010101" pitchFamily="2" charset="-122"/>
              </a:rPr>
              <a:t>经中断响应硬件保存</a:t>
            </a:r>
          </a:p>
          <a:p>
            <a:pPr marL="0" indent="0" eaLnBrk="1" hangingPunct="1">
              <a:lnSpc>
                <a:spcPct val="120000"/>
              </a:lnSpc>
              <a:spcBef>
                <a:spcPct val="0"/>
              </a:spcBef>
              <a:buNone/>
            </a:pPr>
            <a:r>
              <a:rPr lang="zh-CN" altLang="en-US" sz="2800" b="1" dirty="0">
                <a:latin typeface="华文新魏" panose="02010800040101010101" pitchFamily="2" charset="-122"/>
                <a:ea typeface="华文新魏" panose="02010800040101010101" pitchFamily="2" charset="-122"/>
              </a:rPr>
              <a:t>把</a:t>
            </a:r>
            <a:r>
              <a:rPr lang="zh-CN" altLang="en-US" sz="2800" b="1" dirty="0">
                <a:solidFill>
                  <a:srgbClr val="FF0000"/>
                </a:solidFill>
                <a:latin typeface="华文新魏" panose="02010800040101010101" pitchFamily="2" charset="-122"/>
                <a:ea typeface="华文新魏" panose="02010800040101010101" pitchFamily="2" charset="-122"/>
              </a:rPr>
              <a:t>硬件状态集合成</a:t>
            </a:r>
            <a:r>
              <a:rPr lang="en-US" altLang="zh-CN" sz="2800" b="1" dirty="0">
                <a:solidFill>
                  <a:srgbClr val="FF0000"/>
                </a:solidFill>
                <a:latin typeface="华文新魏" panose="02010800040101010101" pitchFamily="2" charset="-122"/>
                <a:ea typeface="华文新魏" panose="02010800040101010101" pitchFamily="2" charset="-122"/>
              </a:rPr>
              <a:t>PSW</a:t>
            </a:r>
            <a:r>
              <a:rPr lang="zh-CN" altLang="en-US" sz="2800" b="1" dirty="0">
                <a:latin typeface="华文新魏" panose="02010800040101010101" pitchFamily="2" charset="-122"/>
                <a:ea typeface="华文新魏" panose="02010800040101010101" pitchFamily="2" charset="-122"/>
              </a:rPr>
              <a:t>存到主存指定的单元或区域。然后再把新的程序的</a:t>
            </a:r>
            <a:r>
              <a:rPr lang="en-US" altLang="zh-CN" sz="2800" b="1" dirty="0">
                <a:latin typeface="华文新魏" panose="02010800040101010101" pitchFamily="2" charset="-122"/>
                <a:ea typeface="华文新魏" panose="02010800040101010101" pitchFamily="2" charset="-122"/>
              </a:rPr>
              <a:t>PSW</a:t>
            </a:r>
            <a:r>
              <a:rPr lang="zh-CN" altLang="en-US" sz="2800" b="1" dirty="0">
                <a:latin typeface="华文新魏" panose="02010800040101010101" pitchFamily="2" charset="-122"/>
                <a:ea typeface="华文新魏" panose="02010800040101010101" pitchFamily="2" charset="-122"/>
              </a:rPr>
              <a:t>从主存另一指定单元或区域把内容传送到相关寄存器或计数器中，建立运行新程序的环境。但会降低速度。</a:t>
            </a:r>
          </a:p>
        </p:txBody>
      </p:sp>
    </p:spTree>
    <p:extLst>
      <p:ext uri="{BB962C8B-B14F-4D97-AF65-F5344CB8AC3E}">
        <p14:creationId xmlns:p14="http://schemas.microsoft.com/office/powerpoint/2010/main" val="2740993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96257"/>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10243" name="文本占位符 96258"/>
          <p:cNvSpPr>
            <a:spLocks noGrp="1"/>
          </p:cNvSpPr>
          <p:nvPr>
            <p:ph idx="1"/>
          </p:nvPr>
        </p:nvSpPr>
        <p:spPr>
          <a:xfrm>
            <a:off x="395288" y="1052513"/>
            <a:ext cx="8208962" cy="4608512"/>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3.1.1</a:t>
            </a:r>
            <a:r>
              <a:rPr lang="zh-CN" altLang="en-US" sz="2800" b="1" dirty="0">
                <a:latin typeface="黑体" panose="02010609060101010101" pitchFamily="2" charset="-122"/>
                <a:ea typeface="黑体" panose="02010609060101010101" pitchFamily="2" charset="-122"/>
              </a:rPr>
              <a:t>存储系统的基本要求</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存储器的性能要求</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2)</a:t>
            </a:r>
            <a:r>
              <a:rPr lang="zh-CN" altLang="en-US" sz="2800" b="1" dirty="0">
                <a:solidFill>
                  <a:srgbClr val="0000FF"/>
                </a:solidFill>
                <a:latin typeface="黑体" panose="02010609060101010101" pitchFamily="2" charset="-122"/>
                <a:ea typeface="黑体" panose="02010609060101010101" pitchFamily="2" charset="-122"/>
              </a:rPr>
              <a:t>速度：从三个方面来描述：</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c)</a:t>
            </a:r>
            <a:r>
              <a:rPr lang="zh-CN" altLang="en-US" sz="2800" b="1" dirty="0">
                <a:solidFill>
                  <a:srgbClr val="0000FF"/>
                </a:solidFill>
                <a:latin typeface="黑体" panose="02010609060101010101" pitchFamily="2" charset="-122"/>
                <a:ea typeface="黑体" panose="02010609060101010101" pitchFamily="2" charset="-122"/>
              </a:rPr>
              <a:t>存储器频宽</a:t>
            </a:r>
          </a:p>
          <a:p>
            <a:pPr marL="0" indent="0" eaLnBrk="1" hangingPunct="1"/>
            <a:r>
              <a:rPr lang="zh-CN" altLang="en-US" sz="2800" b="1" dirty="0">
                <a:solidFill>
                  <a:srgbClr val="0000FF"/>
                </a:solidFill>
                <a:latin typeface="黑体" panose="02010609060101010101" pitchFamily="2" charset="-122"/>
                <a:ea typeface="黑体" panose="02010609060101010101" pitchFamily="2" charset="-122"/>
              </a:rPr>
              <a:t>实际频宽</a:t>
            </a:r>
          </a:p>
          <a:p>
            <a:pPr marL="0" indent="0" eaLnBrk="1" hangingPunct="1">
              <a:buNone/>
            </a:pPr>
            <a:r>
              <a:rPr lang="zh-CN" altLang="en-US" sz="2800" b="1" dirty="0">
                <a:latin typeface="黑体" panose="02010609060101010101" pitchFamily="2" charset="-122"/>
                <a:ea typeface="黑体" panose="02010609060101010101" pitchFamily="2" charset="-122"/>
              </a:rPr>
              <a:t>    实际频宽小于最大频宽</a:t>
            </a:r>
            <a:r>
              <a:rPr lang="en-US" altLang="zh-CN" sz="2800" b="1" dirty="0">
                <a:latin typeface="黑体" panose="02010609060101010101" pitchFamily="2" charset="-122"/>
                <a:ea typeface="黑体" panose="02010609060101010101" pitchFamily="2" charset="-122"/>
              </a:rPr>
              <a:t>B</a:t>
            </a:r>
            <a:r>
              <a:rPr lang="en-US" altLang="zh-CN" sz="2800" b="1" baseline="-25000" dirty="0">
                <a:latin typeface="黑体" panose="02010609060101010101" pitchFamily="2" charset="-122"/>
                <a:ea typeface="黑体" panose="02010609060101010101" pitchFamily="2" charset="-122"/>
              </a:rPr>
              <a:t>M</a:t>
            </a:r>
            <a:r>
              <a:rPr lang="zh-CN" altLang="en-US" sz="2800" b="1" dirty="0">
                <a:latin typeface="黑体" panose="02010609060101010101" pitchFamily="2" charset="-122"/>
                <a:ea typeface="黑体" panose="02010609060101010101" pitchFamily="2" charset="-122"/>
              </a:rPr>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85345"/>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86019" name="文本占位符 185346"/>
          <p:cNvSpPr>
            <a:spLocks noGrp="1"/>
          </p:cNvSpPr>
          <p:nvPr>
            <p:ph idx="1"/>
          </p:nvPr>
        </p:nvSpPr>
        <p:spPr>
          <a:xfrm>
            <a:off x="395288" y="981075"/>
            <a:ext cx="8353425" cy="50403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3.2.3</a:t>
            </a:r>
            <a:r>
              <a:rPr lang="zh-CN" altLang="en-US" sz="2800" b="1" dirty="0">
                <a:latin typeface="黑体" panose="02010609060101010101" pitchFamily="2" charset="-122"/>
                <a:ea typeface="黑体" panose="02010609060101010101" pitchFamily="2" charset="-122"/>
              </a:rPr>
              <a:t>中断系统的软、硬件功能分配</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 </a:t>
            </a:r>
            <a:r>
              <a:rPr lang="zh-CN" altLang="en-US" sz="2800" b="1" dirty="0">
                <a:latin typeface="黑体" panose="02010609060101010101" pitchFamily="2" charset="-122"/>
                <a:ea typeface="黑体" panose="02010609060101010101" pitchFamily="2" charset="-122"/>
              </a:rPr>
              <a:t>中断现场</a:t>
            </a:r>
          </a:p>
          <a:p>
            <a:pPr marL="0" indent="0" eaLnBrk="1" hangingPunct="1">
              <a:lnSpc>
                <a:spcPct val="120000"/>
              </a:lnSpc>
              <a:spcBef>
                <a:spcPct val="0"/>
              </a:spcBef>
              <a:buNone/>
            </a:pPr>
            <a:r>
              <a:rPr lang="zh-CN" altLang="en-US" sz="2800" b="1" dirty="0">
                <a:ea typeface="黑体" panose="02010609060101010101" pitchFamily="2" charset="-122"/>
              </a:rPr>
              <a:t>包括软件状态和硬件状态两种</a:t>
            </a:r>
            <a:r>
              <a:rPr lang="zh-CN" altLang="en-US" sz="2800" b="1" dirty="0">
                <a:latin typeface="华文新魏" panose="02010800040101010101" pitchFamily="2" charset="-122"/>
                <a:ea typeface="华文新魏" panose="02010800040101010101" pitchFamily="2" charset="-122"/>
              </a:rPr>
              <a:t>。</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硬件状态</a:t>
            </a:r>
          </a:p>
          <a:p>
            <a:pPr marL="0" indent="0" eaLnBrk="1" hangingPunct="1">
              <a:lnSpc>
                <a:spcPct val="120000"/>
              </a:lnSpc>
              <a:spcBef>
                <a:spcPct val="0"/>
              </a:spcBef>
              <a:buNone/>
            </a:pPr>
            <a:r>
              <a:rPr lang="zh-CN" altLang="en-US" sz="2800" b="1" dirty="0">
                <a:latin typeface="华文新魏" panose="02010800040101010101" pitchFamily="2" charset="-122"/>
                <a:ea typeface="华文新魏" panose="02010800040101010101" pitchFamily="2" charset="-122"/>
              </a:rPr>
              <a:t>保存方式分两种：</a:t>
            </a:r>
          </a:p>
          <a:p>
            <a:pPr marL="0" indent="0" eaLnBrk="1" hangingPunct="1">
              <a:lnSpc>
                <a:spcPct val="120000"/>
              </a:lnSpc>
              <a:spcBef>
                <a:spcPct val="0"/>
              </a:spcBef>
              <a:buNone/>
            </a:pPr>
            <a:r>
              <a:rPr lang="en-US" altLang="zh-CN" sz="2800" b="1" dirty="0">
                <a:latin typeface="华文新魏" panose="02010800040101010101" pitchFamily="2" charset="-122"/>
                <a:ea typeface="华文新魏" panose="02010800040101010101" pitchFamily="2" charset="-122"/>
              </a:rPr>
              <a:t>b)</a:t>
            </a:r>
            <a:r>
              <a:rPr lang="zh-CN" altLang="en-US" sz="2800" b="1" dirty="0">
                <a:solidFill>
                  <a:srgbClr val="0000FF"/>
                </a:solidFill>
                <a:latin typeface="华文新魏" panose="02010800040101010101" pitchFamily="2" charset="-122"/>
                <a:ea typeface="华文新魏" panose="02010800040101010101" pitchFamily="2" charset="-122"/>
              </a:rPr>
              <a:t>经中断处理程序保存</a:t>
            </a:r>
          </a:p>
          <a:p>
            <a:pPr marL="0" indent="0" eaLnBrk="1" hangingPunct="1">
              <a:lnSpc>
                <a:spcPct val="120000"/>
              </a:lnSpc>
              <a:spcBef>
                <a:spcPct val="0"/>
              </a:spcBef>
              <a:buNone/>
            </a:pPr>
            <a:r>
              <a:rPr lang="zh-CN" altLang="en-US" sz="2800" b="1" dirty="0">
                <a:latin typeface="华文新魏" panose="02010800040101010101" pitchFamily="2" charset="-122"/>
                <a:ea typeface="华文新魏" panose="02010800040101010101" pitchFamily="2" charset="-122"/>
              </a:rPr>
              <a:t>会延缓转入真正处理该中断请求的时间，指令系统复杂。</a:t>
            </a:r>
          </a:p>
          <a:p>
            <a:pPr marL="0" indent="0" eaLnBrk="1" hangingPunct="1">
              <a:lnSpc>
                <a:spcPct val="120000"/>
              </a:lnSpc>
              <a:spcBef>
                <a:spcPct val="0"/>
              </a:spcBef>
              <a:buNone/>
            </a:pPr>
            <a:r>
              <a:rPr lang="zh-CN" altLang="en-US" sz="2800" b="1" dirty="0">
                <a:latin typeface="华文新魏" panose="02010800040101010101" pitchFamily="2" charset="-122"/>
                <a:ea typeface="华文新魏" panose="02010800040101010101" pitchFamily="2" charset="-122"/>
              </a:rPr>
              <a:t>       实际中把两者结合起来，并视具体情况而异。</a:t>
            </a:r>
          </a:p>
        </p:txBody>
      </p:sp>
    </p:spTree>
    <p:extLst>
      <p:ext uri="{BB962C8B-B14F-4D97-AF65-F5344CB8AC3E}">
        <p14:creationId xmlns:p14="http://schemas.microsoft.com/office/powerpoint/2010/main" val="21741120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86369"/>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3.2  </a:t>
            </a:r>
            <a:r>
              <a:rPr lang="zh-CN" altLang="en-US" sz="3200" b="1" dirty="0">
                <a:latin typeface="黑体" panose="02010609060101010101" pitchFamily="2" charset="-122"/>
                <a:ea typeface="黑体" panose="02010609060101010101" pitchFamily="2" charset="-122"/>
              </a:rPr>
              <a:t>中断系统   </a:t>
            </a:r>
          </a:p>
        </p:txBody>
      </p:sp>
      <p:sp>
        <p:nvSpPr>
          <p:cNvPr id="87043" name="文本占位符 186370"/>
          <p:cNvSpPr>
            <a:spLocks noGrp="1"/>
          </p:cNvSpPr>
          <p:nvPr>
            <p:ph idx="1"/>
          </p:nvPr>
        </p:nvSpPr>
        <p:spPr>
          <a:xfrm>
            <a:off x="395288" y="981075"/>
            <a:ext cx="8353425" cy="5040313"/>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3.2.3</a:t>
            </a:r>
            <a:r>
              <a:rPr lang="zh-CN" altLang="en-US" sz="2800" b="1" dirty="0">
                <a:latin typeface="黑体" panose="02010609060101010101" pitchFamily="2" charset="-122"/>
                <a:ea typeface="黑体" panose="02010609060101010101" pitchFamily="2" charset="-122"/>
              </a:rPr>
              <a:t>中断系统的软、硬件功能分配</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4. </a:t>
            </a:r>
            <a:r>
              <a:rPr lang="zh-CN" altLang="en-US" sz="2800" b="1" dirty="0">
                <a:latin typeface="黑体" panose="02010609060101010101" pitchFamily="2" charset="-122"/>
                <a:ea typeface="黑体" panose="02010609060101010101" pitchFamily="2" charset="-122"/>
              </a:rPr>
              <a:t>中断系统性能指标</a:t>
            </a:r>
          </a:p>
          <a:p>
            <a:pPr marL="0" indent="0" eaLnBrk="1" hangingPunct="1">
              <a:lnSpc>
                <a:spcPct val="120000"/>
              </a:lnSpc>
              <a:spcBef>
                <a:spcPct val="0"/>
              </a:spcBef>
              <a:buNone/>
            </a:pPr>
            <a:r>
              <a:rPr lang="en-US" altLang="zh-CN" sz="2800" b="1" dirty="0">
                <a:latin typeface="华文新魏" panose="02010800040101010101" pitchFamily="2" charset="-122"/>
                <a:ea typeface="华文新魏" panose="02010800040101010101" pitchFamily="2" charset="-122"/>
              </a:rPr>
              <a:t>1)</a:t>
            </a:r>
            <a:r>
              <a:rPr lang="zh-CN" altLang="en-US" sz="2800" b="1" dirty="0">
                <a:solidFill>
                  <a:srgbClr val="0000FF"/>
                </a:solidFill>
                <a:latin typeface="华文新魏" panose="02010800040101010101" pitchFamily="2" charset="-122"/>
                <a:ea typeface="华文新魏" panose="02010800040101010101" pitchFamily="2" charset="-122"/>
              </a:rPr>
              <a:t>中断响应时间</a:t>
            </a:r>
          </a:p>
          <a:p>
            <a:pPr marL="0" indent="0" eaLnBrk="1" hangingPunct="1">
              <a:lnSpc>
                <a:spcPct val="120000"/>
              </a:lnSpc>
              <a:spcBef>
                <a:spcPct val="0"/>
              </a:spcBef>
              <a:buNone/>
            </a:pPr>
            <a:r>
              <a:rPr lang="zh-CN" altLang="en-US" sz="2800" b="1" dirty="0">
                <a:latin typeface="华文新魏" panose="02010800040101010101" pitchFamily="2" charset="-122"/>
                <a:ea typeface="华文新魏" panose="02010800040101010101" pitchFamily="2" charset="-122"/>
              </a:rPr>
              <a:t>     发出中断请求到进入中断处理程序的时间。主要取决于交换</a:t>
            </a:r>
            <a:r>
              <a:rPr lang="en-US" altLang="zh-CN" sz="2800" b="1" dirty="0">
                <a:latin typeface="华文新魏" panose="02010800040101010101" pitchFamily="2" charset="-122"/>
                <a:ea typeface="华文新魏" panose="02010800040101010101" pitchFamily="2" charset="-122"/>
              </a:rPr>
              <a:t>PSW</a:t>
            </a:r>
            <a:r>
              <a:rPr lang="zh-CN" altLang="en-US" sz="2800" b="1" dirty="0">
                <a:latin typeface="华文新魏" panose="02010800040101010101" pitchFamily="2" charset="-122"/>
                <a:ea typeface="华文新魏" panose="02010800040101010101" pitchFamily="2" charset="-122"/>
              </a:rPr>
              <a:t>的时间。</a:t>
            </a:r>
          </a:p>
          <a:p>
            <a:pPr marL="0" indent="0" eaLnBrk="1" hangingPunct="1">
              <a:lnSpc>
                <a:spcPct val="120000"/>
              </a:lnSpc>
              <a:spcBef>
                <a:spcPct val="0"/>
              </a:spcBef>
              <a:buNone/>
            </a:pPr>
            <a:r>
              <a:rPr lang="en-US" altLang="zh-CN" sz="2800" b="1" dirty="0">
                <a:latin typeface="华文新魏" panose="02010800040101010101" pitchFamily="2" charset="-122"/>
                <a:ea typeface="华文新魏" panose="02010800040101010101" pitchFamily="2" charset="-122"/>
              </a:rPr>
              <a:t>2)</a:t>
            </a:r>
            <a:r>
              <a:rPr lang="zh-CN" altLang="en-US" sz="2800" b="1" dirty="0">
                <a:solidFill>
                  <a:srgbClr val="0000FF"/>
                </a:solidFill>
                <a:latin typeface="华文新魏" panose="02010800040101010101" pitchFamily="2" charset="-122"/>
                <a:ea typeface="华文新魏" panose="02010800040101010101" pitchFamily="2" charset="-122"/>
              </a:rPr>
              <a:t>灵活性</a:t>
            </a:r>
          </a:p>
          <a:p>
            <a:pPr marL="0" indent="0" eaLnBrk="1" hangingPunct="1">
              <a:lnSpc>
                <a:spcPct val="120000"/>
              </a:lnSpc>
              <a:spcBef>
                <a:spcPct val="0"/>
              </a:spcBef>
              <a:buNone/>
            </a:pPr>
            <a:r>
              <a:rPr lang="zh-CN" altLang="en-US" sz="2800" b="1" dirty="0">
                <a:latin typeface="华文新魏" panose="02010800040101010101" pitchFamily="2" charset="-122"/>
                <a:ea typeface="华文新魏" panose="02010800040101010101" pitchFamily="2" charset="-122"/>
              </a:rPr>
              <a:t>    各种通用寄存器的内容是由中断处理程序按切 换需求来保存的，有利于提高中断响应的速度， 又有很大灵活性。</a:t>
            </a:r>
          </a:p>
        </p:txBody>
      </p:sp>
    </p:spTree>
    <p:extLst>
      <p:ext uri="{BB962C8B-B14F-4D97-AF65-F5344CB8AC3E}">
        <p14:creationId xmlns:p14="http://schemas.microsoft.com/office/powerpoint/2010/main" val="1332972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97281"/>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11267" name="文本占位符 97282"/>
          <p:cNvSpPr>
            <a:spLocks noGrp="1"/>
          </p:cNvSpPr>
          <p:nvPr>
            <p:ph idx="1"/>
          </p:nvPr>
        </p:nvSpPr>
        <p:spPr>
          <a:xfrm>
            <a:off x="395288" y="1052513"/>
            <a:ext cx="8208962" cy="4608512"/>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3.1.1</a:t>
            </a:r>
            <a:r>
              <a:rPr lang="zh-CN" altLang="en-US" sz="2800" b="1" dirty="0">
                <a:latin typeface="黑体" panose="02010609060101010101" pitchFamily="2" charset="-122"/>
                <a:ea typeface="黑体" panose="02010609060101010101" pitchFamily="2" charset="-122"/>
              </a:rPr>
              <a:t>存储系统的基本要求</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存储器的性能要求</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3)</a:t>
            </a:r>
            <a:r>
              <a:rPr lang="zh-CN" altLang="en-US" sz="2800" b="1" dirty="0">
                <a:solidFill>
                  <a:srgbClr val="0000FF"/>
                </a:solidFill>
                <a:latin typeface="黑体" panose="02010609060101010101" pitchFamily="2" charset="-122"/>
                <a:ea typeface="黑体" panose="02010609060101010101" pitchFamily="2" charset="-122"/>
              </a:rPr>
              <a:t>价格：</a:t>
            </a:r>
          </a:p>
          <a:p>
            <a:pPr marL="0" indent="0" eaLnBrk="1" hangingPunct="1">
              <a:buNone/>
            </a:pPr>
            <a:r>
              <a:rPr lang="zh-CN" altLang="en-US" sz="2800" b="1" dirty="0">
                <a:latin typeface="华文新魏" panose="02010800040101010101" pitchFamily="2" charset="-122"/>
                <a:ea typeface="华文新魏" panose="02010800040101010101" pitchFamily="2" charset="-122"/>
              </a:rPr>
              <a:t>可以用总价格</a:t>
            </a:r>
            <a:r>
              <a:rPr lang="en-US" altLang="zh-CN" sz="2800" b="1" dirty="0">
                <a:latin typeface="华文新魏" panose="02010800040101010101" pitchFamily="2" charset="-122"/>
                <a:ea typeface="华文新魏" panose="02010800040101010101" pitchFamily="2" charset="-122"/>
              </a:rPr>
              <a:t>C</a:t>
            </a:r>
            <a:r>
              <a:rPr lang="zh-CN" altLang="en-US" sz="2800" b="1" dirty="0">
                <a:latin typeface="华文新魏" panose="02010800040101010101" pitchFamily="2" charset="-122"/>
                <a:ea typeface="华文新魏" panose="02010800040101010101" pitchFamily="2" charset="-122"/>
              </a:rPr>
              <a:t>或每位价格</a:t>
            </a:r>
            <a:r>
              <a:rPr lang="en-US" altLang="zh-CN" sz="2800" b="1" dirty="0">
                <a:latin typeface="华文新魏" panose="02010800040101010101" pitchFamily="2" charset="-122"/>
                <a:ea typeface="华文新魏" panose="02010800040101010101" pitchFamily="2" charset="-122"/>
              </a:rPr>
              <a:t>c</a:t>
            </a:r>
            <a:r>
              <a:rPr lang="zh-CN" altLang="en-US" sz="2800" b="1" dirty="0">
                <a:latin typeface="华文新魏" panose="02010800040101010101" pitchFamily="2" charset="-122"/>
                <a:ea typeface="华文新魏" panose="02010800040101010101" pitchFamily="2" charset="-122"/>
              </a:rPr>
              <a:t>来表示。具有</a:t>
            </a:r>
            <a:r>
              <a:rPr lang="en-US" altLang="zh-CN" sz="2800" b="1" dirty="0">
                <a:latin typeface="华文新魏" panose="02010800040101010101" pitchFamily="2" charset="-122"/>
                <a:ea typeface="华文新魏" panose="02010800040101010101" pitchFamily="2" charset="-122"/>
              </a:rPr>
              <a:t>S</a:t>
            </a:r>
            <a:r>
              <a:rPr lang="en-US" altLang="zh-CN" sz="2800" b="1" baseline="-25000" dirty="0">
                <a:latin typeface="华文新魏" panose="02010800040101010101" pitchFamily="2" charset="-122"/>
                <a:ea typeface="华文新魏" panose="02010800040101010101" pitchFamily="2" charset="-122"/>
              </a:rPr>
              <a:t>M</a:t>
            </a:r>
            <a:r>
              <a:rPr lang="zh-CN" altLang="en-US" sz="2800" b="1" dirty="0">
                <a:latin typeface="华文新魏" panose="02010800040101010101" pitchFamily="2" charset="-122"/>
                <a:ea typeface="华文新魏" panose="02010800040101010101" pitchFamily="2" charset="-122"/>
              </a:rPr>
              <a:t>位的存储器每位价格</a:t>
            </a:r>
            <a:r>
              <a:rPr lang="en-US" altLang="zh-CN" sz="2800" b="1" dirty="0">
                <a:latin typeface="华文新魏" panose="02010800040101010101" pitchFamily="2" charset="-122"/>
                <a:ea typeface="华文新魏" panose="02010800040101010101" pitchFamily="2" charset="-122"/>
              </a:rPr>
              <a:t>c=C/S</a:t>
            </a:r>
            <a:r>
              <a:rPr lang="en-US" altLang="zh-CN" sz="2800" b="1" baseline="-25000" dirty="0">
                <a:latin typeface="华文新魏" panose="02010800040101010101" pitchFamily="2" charset="-122"/>
                <a:ea typeface="华文新魏" panose="02010800040101010101" pitchFamily="2" charset="-122"/>
              </a:rPr>
              <a:t>M</a:t>
            </a:r>
            <a:r>
              <a:rPr lang="zh-CN" altLang="en-US" sz="2800" b="1" dirty="0">
                <a:latin typeface="华文新魏" panose="02010800040101010101" pitchFamily="2" charset="-122"/>
                <a:ea typeface="华文新魏" panose="02010800040101010101" pitchFamily="2" charset="-122"/>
              </a:rPr>
              <a:t>。其中包括了存储器本身的价格和为该存储器操作所必须的外围电路的价格。</a:t>
            </a: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4869</Words>
  <Application>Microsoft Office PowerPoint</Application>
  <PresentationFormat>全屏显示(4:3)</PresentationFormat>
  <Paragraphs>696</Paragraphs>
  <Slides>81</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90" baseType="lpstr">
      <vt:lpstr>等线</vt:lpstr>
      <vt:lpstr>黑体</vt:lpstr>
      <vt:lpstr>华文新魏</vt:lpstr>
      <vt:lpstr>宋体</vt:lpstr>
      <vt:lpstr>Arial</vt:lpstr>
      <vt:lpstr>Times New Roman</vt:lpstr>
      <vt:lpstr>Wingdings</vt:lpstr>
      <vt:lpstr>默认设计模板</vt:lpstr>
      <vt:lpstr>Equation.3</vt:lpstr>
      <vt:lpstr>PowerPoint 演示文稿</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PowerPoint 演示文稿</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PowerPoint 演示文稿</vt:lpstr>
      <vt:lpstr>PowerPoint 演示文稿</vt:lpstr>
      <vt:lpstr>PowerPoint 演示文稿</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3.2  中断系统   </vt:lpstr>
      <vt:lpstr>PowerPoint 演示文稿</vt:lpstr>
      <vt:lpstr>3.2  中断系统   </vt:lpstr>
      <vt:lpstr>3.2  中断系统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中断系统   </vt:lpstr>
      <vt:lpstr>3.2  中断系统   </vt:lpstr>
      <vt:lpstr>3.2  中断系统   </vt:lpstr>
      <vt:lpstr>3.2  中断系统   </vt:lpstr>
      <vt:lpstr>3.2  中断系统   </vt:lpstr>
      <vt:lpstr>3.2  中断系统   </vt:lpstr>
      <vt:lpstr>3.2  中断系统   </vt:lpstr>
    </vt:vector>
  </TitlesOfParts>
  <Company>hebust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hcr</dc:creator>
  <cp:lastModifiedBy>a</cp:lastModifiedBy>
  <cp:revision>663</cp:revision>
  <dcterms:created xsi:type="dcterms:W3CDTF">2007-10-16T05:33:00Z</dcterms:created>
  <dcterms:modified xsi:type="dcterms:W3CDTF">2022-03-21T03:09:30Z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