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6" r:id="rId10"/>
    <p:sldId id="485" r:id="rId11"/>
    <p:sldId id="487" r:id="rId12"/>
    <p:sldId id="488" r:id="rId13"/>
    <p:sldId id="489" r:id="rId14"/>
    <p:sldId id="490" r:id="rId15"/>
    <p:sldId id="492" r:id="rId16"/>
    <p:sldId id="494" r:id="rId17"/>
    <p:sldId id="495" r:id="rId18"/>
    <p:sldId id="496" r:id="rId19"/>
    <p:sldId id="497" r:id="rId20"/>
    <p:sldId id="498" r:id="rId21"/>
    <p:sldId id="499" r:id="rId22"/>
    <p:sldId id="500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01" autoAdjust="0"/>
  </p:normalViewPr>
  <p:slideViewPr>
    <p:cSldViewPr>
      <p:cViewPr varScale="1">
        <p:scale>
          <a:sx n="68" d="100"/>
          <a:sy n="68" d="100"/>
        </p:scale>
        <p:origin x="14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6EA8A7-65E1-4609-8518-3525827ED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 dirty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9850663-67F2-4EB0-B2BB-EA4852FDC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0CFE0-559B-45E4-AD77-B549EB29C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95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5D5B8-5677-46AE-A325-829D513AD2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39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49626-D589-4659-8BF7-29F85ADED4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89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3B958-E87A-4604-A29E-B3E55AE78A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23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E9592-1AB9-48A9-95E6-D35094FAC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86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34025-B69E-456C-8FB8-77E01C60B2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8B238-7B1D-42B0-91B5-172817615F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91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BF9F2-D073-43D2-9D24-E8FFB09D01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89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BF710-022F-4331-9D1F-484CC2F15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47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F7F6-0A6F-43A5-8372-89F5B795B2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44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F386F-C4A8-4DFB-8F2B-499B9DAD4F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6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kumimoji="1"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0" noProof="1" dirty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A384A-B6A4-4A99-BE67-3BBC9DCD77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ea typeface="黑体" panose="02010609060101010101" pitchFamily="49" charset="-122"/>
              </a:rPr>
              <a:t>第</a:t>
            </a:r>
            <a:r>
              <a:rPr lang="en-US" altLang="zh-CN" sz="3800" b="1" smtClean="0">
                <a:ea typeface="黑体" panose="02010609060101010101" pitchFamily="49" charset="-122"/>
              </a:rPr>
              <a:t>4</a:t>
            </a:r>
            <a:r>
              <a:rPr lang="zh-CN" altLang="en-US" sz="3800" b="1" smtClean="0">
                <a:ea typeface="黑体" panose="02010609060101010101" pitchFamily="49" charset="-122"/>
              </a:rPr>
              <a:t>章   存储体系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4.1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存储体系的概念</a:t>
            </a:r>
          </a:p>
          <a:p>
            <a:pPr eaLnBrk="1" hangingPunct="1">
              <a:buFontTx/>
              <a:buNone/>
            </a:pPr>
            <a:endParaRPr lang="zh-CN" altLang="en-US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4.1.1  </a:t>
            </a:r>
            <a:r>
              <a:rPr lang="zh-CN" altLang="en-US"/>
              <a:t>存储体系及其分支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2775" y="1557338"/>
            <a:ext cx="633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．多级存储层次</a:t>
            </a:r>
          </a:p>
        </p:txBody>
      </p:sp>
      <p:grpSp>
        <p:nvGrpSpPr>
          <p:cNvPr id="13317" name="Group 51"/>
          <p:cNvGrpSpPr>
            <a:grpSpLocks/>
          </p:cNvGrpSpPr>
          <p:nvPr/>
        </p:nvGrpSpPr>
        <p:grpSpPr bwMode="auto">
          <a:xfrm>
            <a:off x="877888" y="2205038"/>
            <a:ext cx="7294562" cy="2466975"/>
            <a:chOff x="781" y="1559"/>
            <a:chExt cx="4595" cy="1554"/>
          </a:xfrm>
        </p:grpSpPr>
        <p:sp>
          <p:nvSpPr>
            <p:cNvPr id="13319" name="Rectangle 26"/>
            <p:cNvSpPr>
              <a:spLocks noChangeArrowheads="1"/>
            </p:cNvSpPr>
            <p:nvPr/>
          </p:nvSpPr>
          <p:spPr bwMode="auto">
            <a:xfrm>
              <a:off x="960" y="2537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0" name="Text Box 27"/>
            <p:cNvSpPr txBox="1">
              <a:spLocks noChangeArrowheads="1"/>
            </p:cNvSpPr>
            <p:nvPr/>
          </p:nvSpPr>
          <p:spPr bwMode="auto">
            <a:xfrm>
              <a:off x="1008" y="2585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黑体" panose="02010609060101010101" pitchFamily="49" charset="-122"/>
                </a:rPr>
                <a:t>CPU</a:t>
              </a:r>
            </a:p>
          </p:txBody>
        </p:sp>
        <p:sp>
          <p:nvSpPr>
            <p:cNvPr id="13321" name="Rectangle 28"/>
            <p:cNvSpPr>
              <a:spLocks noChangeArrowheads="1"/>
            </p:cNvSpPr>
            <p:nvPr/>
          </p:nvSpPr>
          <p:spPr bwMode="auto">
            <a:xfrm>
              <a:off x="2064" y="2537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2" name="Text Box 29"/>
            <p:cNvSpPr txBox="1">
              <a:spLocks noChangeArrowheads="1"/>
            </p:cNvSpPr>
            <p:nvPr/>
          </p:nvSpPr>
          <p:spPr bwMode="auto">
            <a:xfrm>
              <a:off x="2208" y="2537"/>
              <a:ext cx="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黑体" panose="02010609060101010101" pitchFamily="49" charset="-122"/>
                </a:rPr>
                <a:t>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1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13323" name="Rectangle 30"/>
            <p:cNvSpPr>
              <a:spLocks noChangeArrowheads="1"/>
            </p:cNvSpPr>
            <p:nvPr/>
          </p:nvSpPr>
          <p:spPr bwMode="auto">
            <a:xfrm>
              <a:off x="2832" y="2537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4" name="Text Box 31"/>
            <p:cNvSpPr txBox="1">
              <a:spLocks noChangeArrowheads="1"/>
            </p:cNvSpPr>
            <p:nvPr/>
          </p:nvSpPr>
          <p:spPr bwMode="auto">
            <a:xfrm>
              <a:off x="2976" y="2537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黑体" panose="02010609060101010101" pitchFamily="49" charset="-122"/>
                </a:rPr>
                <a:t>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2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13325" name="Rectangle 32"/>
            <p:cNvSpPr>
              <a:spLocks noChangeArrowheads="1"/>
            </p:cNvSpPr>
            <p:nvPr/>
          </p:nvSpPr>
          <p:spPr bwMode="auto">
            <a:xfrm>
              <a:off x="3600" y="2537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6" name="Text Box 33"/>
            <p:cNvSpPr txBox="1">
              <a:spLocks noChangeArrowheads="1"/>
            </p:cNvSpPr>
            <p:nvPr/>
          </p:nvSpPr>
          <p:spPr bwMode="auto">
            <a:xfrm>
              <a:off x="3744" y="2537"/>
              <a:ext cx="4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黑体" panose="02010609060101010101" pitchFamily="49" charset="-122"/>
                </a:rPr>
                <a:t>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3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13327" name="Rectangle 34"/>
            <p:cNvSpPr>
              <a:spLocks noChangeArrowheads="1"/>
            </p:cNvSpPr>
            <p:nvPr/>
          </p:nvSpPr>
          <p:spPr bwMode="auto">
            <a:xfrm>
              <a:off x="4704" y="2537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8" name="Text Box 35"/>
            <p:cNvSpPr txBox="1">
              <a:spLocks noChangeArrowheads="1"/>
            </p:cNvSpPr>
            <p:nvPr/>
          </p:nvSpPr>
          <p:spPr bwMode="auto">
            <a:xfrm>
              <a:off x="4848" y="2537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黑体" panose="02010609060101010101" pitchFamily="49" charset="-122"/>
                </a:rPr>
                <a:t>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n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13329" name="Line 36"/>
            <p:cNvSpPr>
              <a:spLocks noChangeShapeType="1"/>
            </p:cNvSpPr>
            <p:nvPr/>
          </p:nvSpPr>
          <p:spPr bwMode="auto">
            <a:xfrm>
              <a:off x="1488" y="263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37"/>
            <p:cNvSpPr>
              <a:spLocks noChangeShapeType="1"/>
            </p:cNvSpPr>
            <p:nvPr/>
          </p:nvSpPr>
          <p:spPr bwMode="auto">
            <a:xfrm>
              <a:off x="2592" y="26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38"/>
            <p:cNvSpPr>
              <a:spLocks noChangeShapeType="1"/>
            </p:cNvSpPr>
            <p:nvPr/>
          </p:nvSpPr>
          <p:spPr bwMode="auto">
            <a:xfrm>
              <a:off x="3360" y="26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39"/>
            <p:cNvSpPr>
              <a:spLocks noChangeShapeType="1"/>
            </p:cNvSpPr>
            <p:nvPr/>
          </p:nvSpPr>
          <p:spPr bwMode="auto">
            <a:xfrm>
              <a:off x="4128" y="263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40"/>
            <p:cNvSpPr>
              <a:spLocks noChangeShapeType="1"/>
            </p:cNvSpPr>
            <p:nvPr/>
          </p:nvSpPr>
          <p:spPr bwMode="auto">
            <a:xfrm>
              <a:off x="4512" y="263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41"/>
            <p:cNvSpPr>
              <a:spLocks noChangeShapeType="1"/>
            </p:cNvSpPr>
            <p:nvPr/>
          </p:nvSpPr>
          <p:spPr bwMode="auto">
            <a:xfrm flipH="1">
              <a:off x="1488" y="277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42"/>
            <p:cNvSpPr>
              <a:spLocks noChangeShapeType="1"/>
            </p:cNvSpPr>
            <p:nvPr/>
          </p:nvSpPr>
          <p:spPr bwMode="auto">
            <a:xfrm flipH="1">
              <a:off x="2592" y="277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43"/>
            <p:cNvSpPr>
              <a:spLocks noChangeShapeType="1"/>
            </p:cNvSpPr>
            <p:nvPr/>
          </p:nvSpPr>
          <p:spPr bwMode="auto">
            <a:xfrm flipH="1">
              <a:off x="3360" y="277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44"/>
            <p:cNvSpPr>
              <a:spLocks noChangeShapeType="1"/>
            </p:cNvSpPr>
            <p:nvPr/>
          </p:nvSpPr>
          <p:spPr bwMode="auto">
            <a:xfrm flipH="1">
              <a:off x="4512" y="277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45"/>
            <p:cNvSpPr>
              <a:spLocks noChangeShapeType="1"/>
            </p:cNvSpPr>
            <p:nvPr/>
          </p:nvSpPr>
          <p:spPr bwMode="auto">
            <a:xfrm flipH="1">
              <a:off x="4128" y="277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46"/>
            <p:cNvSpPr>
              <a:spLocks noChangeShapeType="1"/>
            </p:cNvSpPr>
            <p:nvPr/>
          </p:nvSpPr>
          <p:spPr bwMode="auto">
            <a:xfrm flipH="1">
              <a:off x="4320" y="263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47"/>
            <p:cNvSpPr>
              <a:spLocks noChangeShapeType="1"/>
            </p:cNvSpPr>
            <p:nvPr/>
          </p:nvSpPr>
          <p:spPr bwMode="auto">
            <a:xfrm>
              <a:off x="4320" y="277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AutoShape 48"/>
            <p:cNvSpPr>
              <a:spLocks/>
            </p:cNvSpPr>
            <p:nvPr/>
          </p:nvSpPr>
          <p:spPr bwMode="auto">
            <a:xfrm>
              <a:off x="1920" y="2153"/>
              <a:ext cx="48" cy="960"/>
            </a:xfrm>
            <a:prstGeom prst="leftBracket">
              <a:avLst>
                <a:gd name="adj" fmla="val 16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42" name="AutoShape 49"/>
            <p:cNvSpPr>
              <a:spLocks/>
            </p:cNvSpPr>
            <p:nvPr/>
          </p:nvSpPr>
          <p:spPr bwMode="auto">
            <a:xfrm>
              <a:off x="5328" y="2105"/>
              <a:ext cx="48" cy="1008"/>
            </a:xfrm>
            <a:prstGeom prst="rightBracket">
              <a:avLst>
                <a:gd name="adj" fmla="val 1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43" name="Text Box 50"/>
            <p:cNvSpPr txBox="1">
              <a:spLocks noChangeArrowheads="1"/>
            </p:cNvSpPr>
            <p:nvPr/>
          </p:nvSpPr>
          <p:spPr bwMode="auto">
            <a:xfrm>
              <a:off x="781" y="1559"/>
              <a:ext cx="1279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从</a:t>
              </a:r>
              <a:r>
                <a:rPr lang="en-US" altLang="zh-CN" sz="2400"/>
                <a:t>CPU</a:t>
              </a:r>
              <a:r>
                <a:rPr lang="zh-CN" altLang="en-US" sz="2400"/>
                <a:t>来看，</a:t>
              </a:r>
            </a:p>
            <a:p>
              <a:pPr eaLnBrk="1" hangingPunct="1"/>
              <a:r>
                <a:rPr lang="zh-CN" altLang="en-US" sz="2400"/>
                <a:t>速度是</a:t>
              </a:r>
              <a:r>
                <a:rPr lang="en-US" altLang="zh-CN" sz="2400">
                  <a:latin typeface="黑体" panose="02010609060101010101" pitchFamily="49" charset="-122"/>
                </a:rPr>
                <a:t>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1</a:t>
              </a:r>
              <a:r>
                <a:rPr lang="zh-CN" altLang="en-US" sz="2400"/>
                <a:t>的，</a:t>
              </a:r>
            </a:p>
            <a:p>
              <a:pPr eaLnBrk="1" hangingPunct="1"/>
              <a:r>
                <a:rPr lang="zh-CN" altLang="en-US" sz="2400"/>
                <a:t>容量是</a:t>
              </a:r>
              <a:r>
                <a:rPr lang="en-US" altLang="zh-CN" sz="2400">
                  <a:latin typeface="黑体" panose="02010609060101010101" pitchFamily="49" charset="-122"/>
                </a:rPr>
                <a:t>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n</a:t>
              </a:r>
              <a:r>
                <a:rPr lang="zh-CN" altLang="en-US" sz="2400"/>
                <a:t>的，</a:t>
              </a:r>
            </a:p>
            <a:p>
              <a:pPr eaLnBrk="1" hangingPunct="1"/>
              <a:r>
                <a:rPr lang="zh-CN" altLang="en-US" sz="2400"/>
                <a:t>价格是</a:t>
              </a:r>
              <a:r>
                <a:rPr lang="en-US" altLang="zh-CN" sz="2400">
                  <a:latin typeface="黑体" panose="02010609060101010101" pitchFamily="49" charset="-122"/>
                </a:rPr>
                <a:t>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n</a:t>
              </a:r>
              <a:r>
                <a:rPr lang="zh-CN" altLang="en-US" sz="2400"/>
                <a:t>的</a:t>
              </a:r>
            </a:p>
          </p:txBody>
        </p:sp>
      </p:grpSp>
      <p:sp>
        <p:nvSpPr>
          <p:cNvPr id="13318" name="Text Box 52"/>
          <p:cNvSpPr txBox="1">
            <a:spLocks noChangeArrowheads="1"/>
          </p:cNvSpPr>
          <p:nvPr/>
        </p:nvSpPr>
        <p:spPr bwMode="auto">
          <a:xfrm>
            <a:off x="611188" y="4910138"/>
            <a:ext cx="822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从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zh-CN" altLang="en-US"/>
              <a:t>到</a:t>
            </a:r>
            <a:r>
              <a:rPr lang="en-US" altLang="zh-CN"/>
              <a:t>M</a:t>
            </a:r>
            <a:r>
              <a:rPr lang="en-US" altLang="zh-CN" baseline="-25000"/>
              <a:t>n</a:t>
            </a:r>
            <a:r>
              <a:rPr lang="zh-CN" altLang="en-US"/>
              <a:t>，速度变慢，容量增大，每位价格降低。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4.1.2  </a:t>
            </a:r>
            <a:r>
              <a:rPr lang="zh-CN" altLang="en-US"/>
              <a:t>存储体系的构成依据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12775" y="1557338"/>
            <a:ext cx="806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存储体系要求未来将被访问的信息的地址能预知。</a:t>
            </a:r>
          </a:p>
        </p:txBody>
      </p:sp>
      <p:sp>
        <p:nvSpPr>
          <p:cNvPr id="14341" name="Text Box 26"/>
          <p:cNvSpPr txBox="1">
            <a:spLocks noChangeArrowheads="1"/>
          </p:cNvSpPr>
          <p:nvPr/>
        </p:nvSpPr>
        <p:spPr bwMode="auto">
          <a:xfrm>
            <a:off x="655638" y="2152650"/>
            <a:ext cx="694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这种预知的可能性基于</a:t>
            </a:r>
            <a:r>
              <a:rPr lang="zh-CN" altLang="en-US">
                <a:solidFill>
                  <a:schemeClr val="accent2"/>
                </a:solidFill>
              </a:rPr>
              <a:t>程序的局部性原理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4.1.2  </a:t>
            </a:r>
            <a:r>
              <a:rPr lang="zh-CN" altLang="en-US"/>
              <a:t>存储体系的构成依据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611188" y="1579563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．程序的局部性原理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611188" y="2111375"/>
            <a:ext cx="799306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</a:rPr>
              <a:t>a)</a:t>
            </a: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</a:rPr>
              <a:t>时间局部性</a:t>
            </a:r>
            <a:r>
              <a:rPr lang="zh-CN" altLang="en-US">
                <a:latin typeface="黑体" panose="02010609060101010101" pitchFamily="49" charset="-122"/>
              </a:rPr>
              <a:t>：在最近的未来要用到的信息很可能是现在正在使用的信息，这是由程序循环造成的，即循环中的语句要被重复执行。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611188" y="3568700"/>
            <a:ext cx="799306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</a:rPr>
              <a:t>b)</a:t>
            </a: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</a:rPr>
              <a:t>空间局部性</a:t>
            </a:r>
            <a:r>
              <a:rPr lang="zh-CN" altLang="en-US">
                <a:latin typeface="黑体" panose="02010609060101010101" pitchFamily="49" charset="-122"/>
              </a:rPr>
              <a:t>：在最近的未来要用到的信息很</a:t>
            </a:r>
          </a:p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可能与现在正在使用的信息在程序空间上相邻或</a:t>
            </a:r>
          </a:p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相近，这是由于指令通常是顺序执行的。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4.1.2  </a:t>
            </a:r>
            <a:r>
              <a:rPr lang="zh-CN" altLang="en-US"/>
              <a:t>存储体系的构成依据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1188" y="1579563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．程序的局部性原理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11188" y="2111375"/>
            <a:ext cx="8137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利用程序局部性，可以</a:t>
            </a:r>
            <a:r>
              <a:rPr lang="zh-CN" altLang="en-US">
                <a:solidFill>
                  <a:schemeClr val="accent2"/>
                </a:solidFill>
              </a:rPr>
              <a:t>预知下一步</a:t>
            </a:r>
            <a:r>
              <a:rPr lang="zh-CN" altLang="en-US"/>
              <a:t>要访问的程序块而在</a:t>
            </a:r>
            <a:r>
              <a:rPr lang="en-US" altLang="zh-CN">
                <a:solidFill>
                  <a:schemeClr val="accent2"/>
                </a:solidFill>
              </a:rPr>
              <a:t>M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中做好准备</a:t>
            </a:r>
            <a:r>
              <a:rPr lang="zh-CN" altLang="en-US"/>
              <a:t>。</a:t>
            </a: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611188" y="3208338"/>
            <a:ext cx="79930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时间局部性</a:t>
            </a:r>
            <a:r>
              <a:rPr lang="zh-CN" altLang="en-US"/>
              <a:t>：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zh-CN" altLang="en-US"/>
              <a:t>存放近期使用过的块或页。</a:t>
            </a:r>
          </a:p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空间局部性</a:t>
            </a:r>
            <a:r>
              <a:rPr lang="zh-CN" altLang="en-US"/>
              <a:t>：从</a:t>
            </a:r>
            <a:r>
              <a:rPr lang="en-US" altLang="zh-CN"/>
              <a:t>M</a:t>
            </a:r>
            <a:r>
              <a:rPr lang="en-US" altLang="zh-CN" baseline="-25000"/>
              <a:t>2</a:t>
            </a:r>
            <a:r>
              <a:rPr lang="zh-CN" altLang="en-US"/>
              <a:t>级把要访问的字所在页或块一 </a:t>
            </a:r>
          </a:p>
          <a:p>
            <a:pPr eaLnBrk="1" hangingPunct="1"/>
            <a:r>
              <a:rPr lang="zh-CN" altLang="en-US"/>
              <a:t>                        同取到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zh-CN" altLang="en-US"/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4.1.2  </a:t>
            </a:r>
            <a:r>
              <a:rPr lang="zh-CN" altLang="en-US"/>
              <a:t>存储体系的构成依据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1188" y="15795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．预知的准确性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11188" y="2111375"/>
            <a:ext cx="81375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预知的准确性</a:t>
            </a:r>
            <a:r>
              <a:rPr lang="zh-CN" altLang="en-US"/>
              <a:t>是存储层次设计好坏的主要标志，很大程度上取决于所用的算法和地址映像变换的方式。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4.1.3  </a:t>
            </a:r>
            <a:r>
              <a:rPr lang="zh-CN" altLang="en-US"/>
              <a:t>存储体系的性能参数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以二级体系为例讨论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2111375"/>
            <a:ext cx="813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．存储层次的</a:t>
            </a:r>
            <a:r>
              <a:rPr lang="zh-CN" altLang="en-US">
                <a:solidFill>
                  <a:schemeClr val="accent2"/>
                </a:solidFill>
              </a:rPr>
              <a:t>每位价格</a:t>
            </a:r>
          </a:p>
        </p:txBody>
      </p:sp>
      <p:graphicFrame>
        <p:nvGraphicFramePr>
          <p:cNvPr id="18438" name="Object 18"/>
          <p:cNvGraphicFramePr>
            <a:graphicFrameLocks/>
          </p:cNvGraphicFramePr>
          <p:nvPr/>
        </p:nvGraphicFramePr>
        <p:xfrm>
          <a:off x="827088" y="2708275"/>
          <a:ext cx="34575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r:id="rId3" imgW="1269449" imgH="482391" progId="Equation.3">
                  <p:embed/>
                </p:oleObj>
              </mc:Choice>
              <mc:Fallback>
                <p:oleObj r:id="rId3" imgW="1269449" imgH="482391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08275"/>
                        <a:ext cx="34575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27"/>
          <p:cNvGrpSpPr>
            <a:grpSpLocks/>
          </p:cNvGrpSpPr>
          <p:nvPr/>
        </p:nvGrpSpPr>
        <p:grpSpPr bwMode="auto">
          <a:xfrm>
            <a:off x="4862513" y="2133600"/>
            <a:ext cx="4030662" cy="1676400"/>
            <a:chOff x="3063" y="1434"/>
            <a:chExt cx="2539" cy="1056"/>
          </a:xfrm>
        </p:grpSpPr>
        <p:sp>
          <p:nvSpPr>
            <p:cNvPr id="18445" name="Rectangle 7"/>
            <p:cNvSpPr>
              <a:spLocks noChangeArrowheads="1"/>
            </p:cNvSpPr>
            <p:nvPr/>
          </p:nvSpPr>
          <p:spPr bwMode="auto">
            <a:xfrm>
              <a:off x="3312" y="1722"/>
              <a:ext cx="84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6" name="Text Box 8"/>
            <p:cNvSpPr txBox="1">
              <a:spLocks noChangeArrowheads="1"/>
            </p:cNvSpPr>
            <p:nvPr/>
          </p:nvSpPr>
          <p:spPr bwMode="auto">
            <a:xfrm>
              <a:off x="3331" y="1762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黑体" panose="02010609060101010101" pitchFamily="49" charset="-122"/>
                </a:rPr>
                <a:t> 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1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18447" name="Rectangle 9"/>
            <p:cNvSpPr>
              <a:spLocks noChangeArrowheads="1"/>
            </p:cNvSpPr>
            <p:nvPr/>
          </p:nvSpPr>
          <p:spPr bwMode="auto">
            <a:xfrm>
              <a:off x="4606" y="1722"/>
              <a:ext cx="847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8" name="Text Box 10"/>
            <p:cNvSpPr txBox="1">
              <a:spLocks noChangeArrowheads="1"/>
            </p:cNvSpPr>
            <p:nvPr/>
          </p:nvSpPr>
          <p:spPr bwMode="auto">
            <a:xfrm>
              <a:off x="4633" y="1738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黑体" panose="02010609060101010101" pitchFamily="49" charset="-122"/>
                </a:rPr>
                <a:t> 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2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3163" y="1434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1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M1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A1</a:t>
              </a:r>
              <a:endParaRPr lang="en-US" altLang="zh-CN" sz="2400"/>
            </a:p>
          </p:txBody>
        </p:sp>
        <p:sp>
          <p:nvSpPr>
            <p:cNvPr id="18450" name="Rectangle 12"/>
            <p:cNvSpPr>
              <a:spLocks noChangeArrowheads="1"/>
            </p:cNvSpPr>
            <p:nvPr/>
          </p:nvSpPr>
          <p:spPr bwMode="auto">
            <a:xfrm>
              <a:off x="4497" y="1434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2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M2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A2</a:t>
              </a:r>
            </a:p>
          </p:txBody>
        </p:sp>
        <p:sp>
          <p:nvSpPr>
            <p:cNvPr id="18451" name="Line 13"/>
            <p:cNvSpPr>
              <a:spLocks noChangeShapeType="1"/>
            </p:cNvSpPr>
            <p:nvPr/>
          </p:nvSpPr>
          <p:spPr bwMode="auto">
            <a:xfrm>
              <a:off x="4158" y="1818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14"/>
            <p:cNvSpPr>
              <a:spLocks noChangeShapeType="1"/>
            </p:cNvSpPr>
            <p:nvPr/>
          </p:nvSpPr>
          <p:spPr bwMode="auto">
            <a:xfrm flipH="1">
              <a:off x="4158" y="2010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Rectangle 15"/>
            <p:cNvSpPr>
              <a:spLocks noChangeArrowheads="1"/>
            </p:cNvSpPr>
            <p:nvPr/>
          </p:nvSpPr>
          <p:spPr bwMode="auto">
            <a:xfrm>
              <a:off x="3959" y="2202"/>
              <a:ext cx="8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</a:t>
              </a:r>
            </a:p>
          </p:txBody>
        </p:sp>
        <p:sp>
          <p:nvSpPr>
            <p:cNvPr id="18454" name="AutoShape 16"/>
            <p:cNvSpPr>
              <a:spLocks/>
            </p:cNvSpPr>
            <p:nvPr/>
          </p:nvSpPr>
          <p:spPr bwMode="auto">
            <a:xfrm>
              <a:off x="3063" y="1434"/>
              <a:ext cx="50" cy="816"/>
            </a:xfrm>
            <a:prstGeom prst="leftBracket">
              <a:avLst>
                <a:gd name="adj" fmla="val 136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5" name="AutoShape 17"/>
            <p:cNvSpPr>
              <a:spLocks/>
            </p:cNvSpPr>
            <p:nvPr/>
          </p:nvSpPr>
          <p:spPr bwMode="auto">
            <a:xfrm>
              <a:off x="5552" y="1434"/>
              <a:ext cx="50" cy="912"/>
            </a:xfrm>
            <a:prstGeom prst="rightBracket">
              <a:avLst>
                <a:gd name="adj" fmla="val 152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56" name="AutoShape 19"/>
            <p:cNvSpPr>
              <a:spLocks/>
            </p:cNvSpPr>
            <p:nvPr/>
          </p:nvSpPr>
          <p:spPr bwMode="auto">
            <a:xfrm rot="16200000" flipV="1">
              <a:off x="4289" y="1533"/>
              <a:ext cx="181" cy="1317"/>
            </a:xfrm>
            <a:prstGeom prst="leftBrace">
              <a:avLst>
                <a:gd name="adj1" fmla="val 6060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54997" name="Text Box 21"/>
          <p:cNvSpPr txBox="1">
            <a:spLocks noChangeArrowheads="1"/>
          </p:cNvSpPr>
          <p:nvPr/>
        </p:nvSpPr>
        <p:spPr bwMode="auto">
          <a:xfrm>
            <a:off x="668338" y="4005263"/>
            <a:ext cx="6151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希望存储层次每位价格接近于</a:t>
            </a:r>
            <a:r>
              <a:rPr lang="en-US" altLang="zh-CN"/>
              <a:t>c</a:t>
            </a:r>
            <a:r>
              <a:rPr lang="en-US" altLang="zh-CN" baseline="-25000"/>
              <a:t>2</a:t>
            </a:r>
            <a:r>
              <a:rPr lang="zh-CN" altLang="en-US"/>
              <a:t>，应：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93775" y="4581525"/>
            <a:ext cx="5734050" cy="1239838"/>
            <a:chOff x="626" y="3067"/>
            <a:chExt cx="3612" cy="781"/>
          </a:xfrm>
        </p:grpSpPr>
        <p:graphicFrame>
          <p:nvGraphicFramePr>
            <p:cNvPr id="18442" name="Object 23"/>
            <p:cNvGraphicFramePr>
              <a:graphicFrameLocks/>
            </p:cNvGraphicFramePr>
            <p:nvPr/>
          </p:nvGraphicFramePr>
          <p:xfrm>
            <a:off x="762" y="3067"/>
            <a:ext cx="1315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r:id="rId5" imgW="723586" imgH="241195" progId="Equation.3">
                    <p:embed/>
                  </p:oleObj>
                </mc:Choice>
                <mc:Fallback>
                  <p:oleObj r:id="rId5" imgW="723586" imgH="241195" progId="Equation.3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067"/>
                          <a:ext cx="1315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24"/>
            <p:cNvSpPr txBox="1">
              <a:spLocks noChangeArrowheads="1"/>
            </p:cNvSpPr>
            <p:nvPr/>
          </p:nvSpPr>
          <p:spPr bwMode="auto">
            <a:xfrm>
              <a:off x="762" y="3521"/>
              <a:ext cx="34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使辅助软硬件的价格占很小比例。</a:t>
              </a:r>
            </a:p>
          </p:txBody>
        </p:sp>
        <p:sp>
          <p:nvSpPr>
            <p:cNvPr id="18444" name="AutoShape 25"/>
            <p:cNvSpPr>
              <a:spLocks/>
            </p:cNvSpPr>
            <p:nvPr/>
          </p:nvSpPr>
          <p:spPr bwMode="auto">
            <a:xfrm>
              <a:off x="626" y="3203"/>
              <a:ext cx="181" cy="545"/>
            </a:xfrm>
            <a:prstGeom prst="leftBrace">
              <a:avLst>
                <a:gd name="adj1" fmla="val 250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4.1.3  </a:t>
            </a:r>
            <a:r>
              <a:rPr lang="zh-CN" altLang="en-US"/>
              <a:t>存储体系的性能参数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以二级体系为例讨论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11188" y="2111375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．</a:t>
            </a:r>
            <a:r>
              <a:rPr lang="zh-CN" altLang="en-US">
                <a:solidFill>
                  <a:schemeClr val="accent2"/>
                </a:solidFill>
              </a:rPr>
              <a:t>命中率</a:t>
            </a:r>
            <a:r>
              <a:rPr lang="zh-CN" altLang="en-US"/>
              <a:t>（</a:t>
            </a:r>
            <a:r>
              <a:rPr lang="en-US" altLang="zh-CN"/>
              <a:t>H</a:t>
            </a:r>
            <a:r>
              <a:rPr lang="zh-CN" altLang="en-US"/>
              <a:t>）</a:t>
            </a:r>
          </a:p>
        </p:txBody>
      </p:sp>
      <p:grpSp>
        <p:nvGrpSpPr>
          <p:cNvPr id="19462" name="Group 7"/>
          <p:cNvGrpSpPr>
            <a:grpSpLocks/>
          </p:cNvGrpSpPr>
          <p:nvPr/>
        </p:nvGrpSpPr>
        <p:grpSpPr bwMode="auto">
          <a:xfrm>
            <a:off x="4862513" y="2133600"/>
            <a:ext cx="4030662" cy="1676400"/>
            <a:chOff x="3063" y="1434"/>
            <a:chExt cx="2539" cy="1056"/>
          </a:xfrm>
        </p:grpSpPr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312" y="1722"/>
              <a:ext cx="84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3331" y="1762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黑体" panose="02010609060101010101" pitchFamily="49" charset="-122"/>
                </a:rPr>
                <a:t> 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1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4606" y="1722"/>
              <a:ext cx="847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4633" y="1738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黑体" panose="02010609060101010101" pitchFamily="49" charset="-122"/>
                </a:rPr>
                <a:t> 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2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3163" y="1434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1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M1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A1</a:t>
              </a:r>
              <a:endParaRPr lang="en-US" altLang="zh-CN" sz="2400"/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4497" y="1434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2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M2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A2</a:t>
              </a:r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4158" y="1818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>
              <a:off x="4158" y="2010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3959" y="2202"/>
              <a:ext cx="8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</a:t>
              </a:r>
            </a:p>
          </p:txBody>
        </p:sp>
        <p:sp>
          <p:nvSpPr>
            <p:cNvPr id="19473" name="AutoShape 17"/>
            <p:cNvSpPr>
              <a:spLocks/>
            </p:cNvSpPr>
            <p:nvPr/>
          </p:nvSpPr>
          <p:spPr bwMode="auto">
            <a:xfrm>
              <a:off x="3063" y="1434"/>
              <a:ext cx="50" cy="816"/>
            </a:xfrm>
            <a:prstGeom prst="leftBracket">
              <a:avLst>
                <a:gd name="adj" fmla="val 136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4" name="AutoShape 18"/>
            <p:cNvSpPr>
              <a:spLocks/>
            </p:cNvSpPr>
            <p:nvPr/>
          </p:nvSpPr>
          <p:spPr bwMode="auto">
            <a:xfrm>
              <a:off x="5552" y="1434"/>
              <a:ext cx="50" cy="912"/>
            </a:xfrm>
            <a:prstGeom prst="rightBracket">
              <a:avLst>
                <a:gd name="adj" fmla="val 152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5" name="AutoShape 19"/>
            <p:cNvSpPr>
              <a:spLocks/>
            </p:cNvSpPr>
            <p:nvPr/>
          </p:nvSpPr>
          <p:spPr bwMode="auto">
            <a:xfrm rot="16200000" flipV="1">
              <a:off x="4289" y="1533"/>
              <a:ext cx="181" cy="1317"/>
            </a:xfrm>
            <a:prstGeom prst="leftBrace">
              <a:avLst>
                <a:gd name="adj1" fmla="val 6060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463" name="Text Box 25"/>
          <p:cNvSpPr txBox="1">
            <a:spLocks noChangeArrowheads="1"/>
          </p:cNvSpPr>
          <p:nvPr/>
        </p:nvSpPr>
        <p:spPr bwMode="auto">
          <a:xfrm>
            <a:off x="431800" y="4005263"/>
            <a:ext cx="8532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命中率：</a:t>
            </a:r>
            <a:r>
              <a:rPr lang="en-US" altLang="zh-CN">
                <a:latin typeface="黑体" panose="02010609060101010101" pitchFamily="49" charset="-122"/>
              </a:rPr>
              <a:t>CPU</a:t>
            </a:r>
            <a:r>
              <a:rPr lang="zh-CN" altLang="en-US">
                <a:latin typeface="黑体" panose="02010609060101010101" pitchFamily="49" charset="-122"/>
              </a:rPr>
              <a:t>产生的逻辑地址能在</a:t>
            </a:r>
            <a:r>
              <a:rPr lang="en-US" altLang="zh-CN">
                <a:latin typeface="黑体" panose="02010609060101010101" pitchFamily="49" charset="-122"/>
              </a:rPr>
              <a:t>M</a:t>
            </a:r>
            <a:r>
              <a:rPr lang="en-US" altLang="zh-CN" baseline="-25000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中访问到的概率。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4.1.3  </a:t>
            </a:r>
            <a:r>
              <a:rPr lang="zh-CN" altLang="en-US"/>
              <a:t>存储体系的性能参数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以二级体系为例讨论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11188" y="2111375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．</a:t>
            </a:r>
            <a:r>
              <a:rPr lang="zh-CN" altLang="en-US">
                <a:solidFill>
                  <a:schemeClr val="accent2"/>
                </a:solidFill>
              </a:rPr>
              <a:t>命中率（</a:t>
            </a:r>
            <a:r>
              <a:rPr lang="en-US" altLang="zh-CN">
                <a:solidFill>
                  <a:schemeClr val="accent2"/>
                </a:solidFill>
              </a:rPr>
              <a:t>H</a:t>
            </a:r>
            <a:r>
              <a:rPr lang="zh-CN" altLang="en-US">
                <a:solidFill>
                  <a:schemeClr val="accent2"/>
                </a:solidFill>
              </a:rPr>
              <a:t>）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4862513" y="2133600"/>
            <a:ext cx="4030662" cy="1676400"/>
            <a:chOff x="3063" y="1434"/>
            <a:chExt cx="2539" cy="1056"/>
          </a:xfrm>
        </p:grpSpPr>
        <p:sp>
          <p:nvSpPr>
            <p:cNvPr id="20490" name="Rectangle 7"/>
            <p:cNvSpPr>
              <a:spLocks noChangeArrowheads="1"/>
            </p:cNvSpPr>
            <p:nvPr/>
          </p:nvSpPr>
          <p:spPr bwMode="auto">
            <a:xfrm>
              <a:off x="3312" y="1722"/>
              <a:ext cx="84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1" name="Text Box 8"/>
            <p:cNvSpPr txBox="1">
              <a:spLocks noChangeArrowheads="1"/>
            </p:cNvSpPr>
            <p:nvPr/>
          </p:nvSpPr>
          <p:spPr bwMode="auto">
            <a:xfrm>
              <a:off x="3331" y="1762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黑体" panose="02010609060101010101" pitchFamily="49" charset="-122"/>
                </a:rPr>
                <a:t> 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1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20492" name="Rectangle 9"/>
            <p:cNvSpPr>
              <a:spLocks noChangeArrowheads="1"/>
            </p:cNvSpPr>
            <p:nvPr/>
          </p:nvSpPr>
          <p:spPr bwMode="auto">
            <a:xfrm>
              <a:off x="4606" y="1722"/>
              <a:ext cx="847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3" name="Text Box 10"/>
            <p:cNvSpPr txBox="1">
              <a:spLocks noChangeArrowheads="1"/>
            </p:cNvSpPr>
            <p:nvPr/>
          </p:nvSpPr>
          <p:spPr bwMode="auto">
            <a:xfrm>
              <a:off x="4633" y="1738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黑体" panose="02010609060101010101" pitchFamily="49" charset="-122"/>
                </a:rPr>
                <a:t> 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2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20494" name="Text Box 11"/>
            <p:cNvSpPr txBox="1">
              <a:spLocks noChangeArrowheads="1"/>
            </p:cNvSpPr>
            <p:nvPr/>
          </p:nvSpPr>
          <p:spPr bwMode="auto">
            <a:xfrm>
              <a:off x="3163" y="1434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1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M1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A1</a:t>
              </a:r>
              <a:endParaRPr lang="en-US" altLang="zh-CN" sz="2400"/>
            </a:p>
          </p:txBody>
        </p:sp>
        <p:sp>
          <p:nvSpPr>
            <p:cNvPr id="20495" name="Rectangle 12"/>
            <p:cNvSpPr>
              <a:spLocks noChangeArrowheads="1"/>
            </p:cNvSpPr>
            <p:nvPr/>
          </p:nvSpPr>
          <p:spPr bwMode="auto">
            <a:xfrm>
              <a:off x="4497" y="1434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2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M2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A2</a:t>
              </a:r>
            </a:p>
          </p:txBody>
        </p:sp>
        <p:sp>
          <p:nvSpPr>
            <p:cNvPr id="20496" name="Line 13"/>
            <p:cNvSpPr>
              <a:spLocks noChangeShapeType="1"/>
            </p:cNvSpPr>
            <p:nvPr/>
          </p:nvSpPr>
          <p:spPr bwMode="auto">
            <a:xfrm>
              <a:off x="4158" y="1818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 flipH="1">
              <a:off x="4158" y="2010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Rectangle 15"/>
            <p:cNvSpPr>
              <a:spLocks noChangeArrowheads="1"/>
            </p:cNvSpPr>
            <p:nvPr/>
          </p:nvSpPr>
          <p:spPr bwMode="auto">
            <a:xfrm>
              <a:off x="3959" y="2202"/>
              <a:ext cx="8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</a:t>
              </a:r>
            </a:p>
          </p:txBody>
        </p:sp>
        <p:sp>
          <p:nvSpPr>
            <p:cNvPr id="20499" name="AutoShape 16"/>
            <p:cNvSpPr>
              <a:spLocks/>
            </p:cNvSpPr>
            <p:nvPr/>
          </p:nvSpPr>
          <p:spPr bwMode="auto">
            <a:xfrm>
              <a:off x="3063" y="1434"/>
              <a:ext cx="50" cy="816"/>
            </a:xfrm>
            <a:prstGeom prst="leftBracket">
              <a:avLst>
                <a:gd name="adj" fmla="val 136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0" name="AutoShape 17"/>
            <p:cNvSpPr>
              <a:spLocks/>
            </p:cNvSpPr>
            <p:nvPr/>
          </p:nvSpPr>
          <p:spPr bwMode="auto">
            <a:xfrm>
              <a:off x="5552" y="1434"/>
              <a:ext cx="50" cy="912"/>
            </a:xfrm>
            <a:prstGeom prst="rightBracket">
              <a:avLst>
                <a:gd name="adj" fmla="val 152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1" name="AutoShape 18"/>
            <p:cNvSpPr>
              <a:spLocks/>
            </p:cNvSpPr>
            <p:nvPr/>
          </p:nvSpPr>
          <p:spPr bwMode="auto">
            <a:xfrm rot="16200000" flipV="1">
              <a:off x="4289" y="1533"/>
              <a:ext cx="181" cy="1317"/>
            </a:xfrm>
            <a:prstGeom prst="leftBrace">
              <a:avLst>
                <a:gd name="adj1" fmla="val 6060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58068" name="Object 20"/>
          <p:cNvGraphicFramePr>
            <a:graphicFrameLocks/>
          </p:cNvGraphicFramePr>
          <p:nvPr/>
        </p:nvGraphicFramePr>
        <p:xfrm>
          <a:off x="1187450" y="2781300"/>
          <a:ext cx="18002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r:id="rId3" imgW="787058" imgH="431613" progId="Equation.3">
                  <p:embed/>
                </p:oleObj>
              </mc:Choice>
              <mc:Fallback>
                <p:oleObj r:id="rId3" imgW="787058" imgH="431613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00"/>
                        <a:ext cx="18002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611188" y="3933825"/>
            <a:ext cx="82819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en-US" altLang="zh-CN" baseline="-25000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：逻辑地址流信息能在</a:t>
            </a:r>
            <a:r>
              <a:rPr lang="en-US" altLang="zh-CN">
                <a:latin typeface="黑体" panose="02010609060101010101" pitchFamily="49" charset="-122"/>
              </a:rPr>
              <a:t>M</a:t>
            </a:r>
            <a:r>
              <a:rPr lang="en-US" altLang="zh-CN" baseline="-25000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中访问到的次数；</a:t>
            </a:r>
          </a:p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R</a:t>
            </a:r>
            <a:r>
              <a:rPr lang="en-US" altLang="zh-CN" baseline="-25000">
                <a:latin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</a:rPr>
              <a:t>：逻辑地址流信息当时在</a:t>
            </a:r>
            <a:r>
              <a:rPr lang="en-US" altLang="zh-CN">
                <a:latin typeface="黑体" panose="02010609060101010101" pitchFamily="49" charset="-122"/>
              </a:rPr>
              <a:t>M</a:t>
            </a:r>
            <a:r>
              <a:rPr lang="en-US" altLang="zh-CN" baseline="-25000">
                <a:latin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</a:rPr>
              <a:t>中还未调到</a:t>
            </a:r>
            <a:r>
              <a:rPr lang="en-US" altLang="zh-CN">
                <a:latin typeface="黑体" panose="02010609060101010101" pitchFamily="49" charset="-122"/>
              </a:rPr>
              <a:t>M</a:t>
            </a:r>
            <a:r>
              <a:rPr lang="en-US" altLang="zh-CN" baseline="-25000">
                <a:latin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</a:rPr>
              <a:t>的次数。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611188" y="5013325"/>
            <a:ext cx="2535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失效率为：</a:t>
            </a:r>
            <a:r>
              <a:rPr lang="en-US" altLang="zh-CN"/>
              <a:t>1-H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9" grpId="0"/>
      <p:bldP spid="2580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4.1.3  </a:t>
            </a:r>
            <a:r>
              <a:rPr lang="zh-CN" altLang="en-US"/>
              <a:t>存储体系的性能参数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以二级体系为例讨论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11188" y="2111375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．存储层次</a:t>
            </a:r>
            <a:r>
              <a:rPr lang="zh-CN" altLang="en-US">
                <a:solidFill>
                  <a:schemeClr val="accent2"/>
                </a:solidFill>
              </a:rPr>
              <a:t>等效访问时间</a:t>
            </a:r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4862513" y="2133600"/>
            <a:ext cx="4030662" cy="1676400"/>
            <a:chOff x="3063" y="1434"/>
            <a:chExt cx="2539" cy="1056"/>
          </a:xfrm>
        </p:grpSpPr>
        <p:sp>
          <p:nvSpPr>
            <p:cNvPr id="21516" name="Rectangle 7"/>
            <p:cNvSpPr>
              <a:spLocks noChangeArrowheads="1"/>
            </p:cNvSpPr>
            <p:nvPr/>
          </p:nvSpPr>
          <p:spPr bwMode="auto">
            <a:xfrm>
              <a:off x="3312" y="1722"/>
              <a:ext cx="84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3331" y="1762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黑体" panose="02010609060101010101" pitchFamily="49" charset="-122"/>
                </a:rPr>
                <a:t> 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1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21518" name="Rectangle 9"/>
            <p:cNvSpPr>
              <a:spLocks noChangeArrowheads="1"/>
            </p:cNvSpPr>
            <p:nvPr/>
          </p:nvSpPr>
          <p:spPr bwMode="auto">
            <a:xfrm>
              <a:off x="4606" y="1722"/>
              <a:ext cx="847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4633" y="1738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黑体" panose="02010609060101010101" pitchFamily="49" charset="-122"/>
                </a:rPr>
                <a:t> 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2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21520" name="Text Box 11"/>
            <p:cNvSpPr txBox="1">
              <a:spLocks noChangeArrowheads="1"/>
            </p:cNvSpPr>
            <p:nvPr/>
          </p:nvSpPr>
          <p:spPr bwMode="auto">
            <a:xfrm>
              <a:off x="3163" y="1434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1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M1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A1</a:t>
              </a:r>
              <a:endParaRPr lang="en-US" altLang="zh-CN" sz="2400"/>
            </a:p>
          </p:txBody>
        </p:sp>
        <p:sp>
          <p:nvSpPr>
            <p:cNvPr id="21521" name="Rectangle 12"/>
            <p:cNvSpPr>
              <a:spLocks noChangeArrowheads="1"/>
            </p:cNvSpPr>
            <p:nvPr/>
          </p:nvSpPr>
          <p:spPr bwMode="auto">
            <a:xfrm>
              <a:off x="4497" y="1434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2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M2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A2</a:t>
              </a:r>
            </a:p>
          </p:txBody>
        </p:sp>
        <p:sp>
          <p:nvSpPr>
            <p:cNvPr id="21522" name="Line 13"/>
            <p:cNvSpPr>
              <a:spLocks noChangeShapeType="1"/>
            </p:cNvSpPr>
            <p:nvPr/>
          </p:nvSpPr>
          <p:spPr bwMode="auto">
            <a:xfrm>
              <a:off x="4158" y="1818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14"/>
            <p:cNvSpPr>
              <a:spLocks noChangeShapeType="1"/>
            </p:cNvSpPr>
            <p:nvPr/>
          </p:nvSpPr>
          <p:spPr bwMode="auto">
            <a:xfrm flipH="1">
              <a:off x="4158" y="2010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Rectangle 15"/>
            <p:cNvSpPr>
              <a:spLocks noChangeArrowheads="1"/>
            </p:cNvSpPr>
            <p:nvPr/>
          </p:nvSpPr>
          <p:spPr bwMode="auto">
            <a:xfrm>
              <a:off x="3959" y="2202"/>
              <a:ext cx="8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</a:t>
              </a:r>
            </a:p>
          </p:txBody>
        </p:sp>
        <p:sp>
          <p:nvSpPr>
            <p:cNvPr id="21525" name="AutoShape 16"/>
            <p:cNvSpPr>
              <a:spLocks/>
            </p:cNvSpPr>
            <p:nvPr/>
          </p:nvSpPr>
          <p:spPr bwMode="auto">
            <a:xfrm>
              <a:off x="3063" y="1434"/>
              <a:ext cx="50" cy="816"/>
            </a:xfrm>
            <a:prstGeom prst="leftBracket">
              <a:avLst>
                <a:gd name="adj" fmla="val 136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6" name="AutoShape 17"/>
            <p:cNvSpPr>
              <a:spLocks/>
            </p:cNvSpPr>
            <p:nvPr/>
          </p:nvSpPr>
          <p:spPr bwMode="auto">
            <a:xfrm>
              <a:off x="5552" y="1434"/>
              <a:ext cx="50" cy="912"/>
            </a:xfrm>
            <a:prstGeom prst="rightBracket">
              <a:avLst>
                <a:gd name="adj" fmla="val 152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7" name="AutoShape 18"/>
            <p:cNvSpPr>
              <a:spLocks/>
            </p:cNvSpPr>
            <p:nvPr/>
          </p:nvSpPr>
          <p:spPr bwMode="auto">
            <a:xfrm rot="16200000" flipV="1">
              <a:off x="4289" y="1533"/>
              <a:ext cx="181" cy="1317"/>
            </a:xfrm>
            <a:prstGeom prst="leftBrace">
              <a:avLst>
                <a:gd name="adj1" fmla="val 6060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1511" name="Object 22"/>
          <p:cNvGraphicFramePr>
            <a:graphicFrameLocks/>
          </p:cNvGraphicFramePr>
          <p:nvPr/>
        </p:nvGraphicFramePr>
        <p:xfrm>
          <a:off x="827088" y="2892425"/>
          <a:ext cx="34575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r:id="rId3" imgW="1371005" imgH="241195" progId="Equation.3">
                  <p:embed/>
                </p:oleObj>
              </mc:Choice>
              <mc:Fallback>
                <p:oleObj r:id="rId3" imgW="1371005" imgH="241195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92425"/>
                        <a:ext cx="34575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55650" y="3644900"/>
            <a:ext cx="4464050" cy="1190625"/>
            <a:chOff x="476" y="2296"/>
            <a:chExt cx="2812" cy="750"/>
          </a:xfrm>
        </p:grpSpPr>
        <p:graphicFrame>
          <p:nvGraphicFramePr>
            <p:cNvPr id="21514" name="Object 23"/>
            <p:cNvGraphicFramePr>
              <a:graphicFrameLocks/>
            </p:cNvGraphicFramePr>
            <p:nvPr/>
          </p:nvGraphicFramePr>
          <p:xfrm>
            <a:off x="2517" y="2296"/>
            <a:ext cx="771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5" r:id="rId5" imgW="469900" imgH="457200" progId="Equation.3">
                    <p:embed/>
                  </p:oleObj>
                </mc:Choice>
                <mc:Fallback>
                  <p:oleObj r:id="rId5" imgW="469900" imgH="457200" progId="Equation.3">
                    <p:embed/>
                    <p:pic>
                      <p:nvPicPr>
                        <p:cNvPr id="0" name="Object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296"/>
                          <a:ext cx="771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Text Box 25"/>
            <p:cNvSpPr txBox="1">
              <a:spLocks noChangeArrowheads="1"/>
            </p:cNvSpPr>
            <p:nvPr/>
          </p:nvSpPr>
          <p:spPr bwMode="auto">
            <a:xfrm>
              <a:off x="476" y="2513"/>
              <a:ext cx="21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存储层次访问效率：</a:t>
              </a:r>
            </a:p>
          </p:txBody>
        </p:sp>
      </p:grpSp>
      <p:sp>
        <p:nvSpPr>
          <p:cNvPr id="259099" name="Text Box 27"/>
          <p:cNvSpPr txBox="1">
            <a:spLocks noChangeArrowheads="1"/>
          </p:cNvSpPr>
          <p:nvPr/>
        </p:nvSpPr>
        <p:spPr bwMode="auto">
          <a:xfrm>
            <a:off x="827088" y="5013325"/>
            <a:ext cx="3719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希望</a:t>
            </a:r>
            <a:r>
              <a:rPr lang="en-US" altLang="zh-CN"/>
              <a:t>e</a:t>
            </a:r>
            <a:r>
              <a:rPr lang="zh-CN" altLang="en-US"/>
              <a:t>越接近于</a:t>
            </a:r>
            <a:r>
              <a:rPr lang="en-US" altLang="zh-CN"/>
              <a:t>1</a:t>
            </a:r>
            <a:r>
              <a:rPr lang="zh-CN" altLang="en-US"/>
              <a:t>越好。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4.1.3  </a:t>
            </a:r>
            <a:r>
              <a:rPr lang="zh-CN" altLang="en-US"/>
              <a:t>存储体系的性能参数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以二级体系为例讨论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11188" y="2111375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．存储层次等效访问时间</a:t>
            </a:r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4862513" y="2133600"/>
            <a:ext cx="4030662" cy="1676400"/>
            <a:chOff x="3063" y="1434"/>
            <a:chExt cx="2539" cy="1056"/>
          </a:xfrm>
        </p:grpSpPr>
        <p:sp>
          <p:nvSpPr>
            <p:cNvPr id="22539" name="Rectangle 7"/>
            <p:cNvSpPr>
              <a:spLocks noChangeArrowheads="1"/>
            </p:cNvSpPr>
            <p:nvPr/>
          </p:nvSpPr>
          <p:spPr bwMode="auto">
            <a:xfrm>
              <a:off x="3312" y="1722"/>
              <a:ext cx="84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0" name="Text Box 8"/>
            <p:cNvSpPr txBox="1">
              <a:spLocks noChangeArrowheads="1"/>
            </p:cNvSpPr>
            <p:nvPr/>
          </p:nvSpPr>
          <p:spPr bwMode="auto">
            <a:xfrm>
              <a:off x="3331" y="1762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黑体" panose="02010609060101010101" pitchFamily="49" charset="-122"/>
                </a:rPr>
                <a:t> 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1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22541" name="Rectangle 9"/>
            <p:cNvSpPr>
              <a:spLocks noChangeArrowheads="1"/>
            </p:cNvSpPr>
            <p:nvPr/>
          </p:nvSpPr>
          <p:spPr bwMode="auto">
            <a:xfrm>
              <a:off x="4606" y="1722"/>
              <a:ext cx="847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Text Box 10"/>
            <p:cNvSpPr txBox="1">
              <a:spLocks noChangeArrowheads="1"/>
            </p:cNvSpPr>
            <p:nvPr/>
          </p:nvSpPr>
          <p:spPr bwMode="auto">
            <a:xfrm>
              <a:off x="4633" y="1738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黑体" panose="02010609060101010101" pitchFamily="49" charset="-122"/>
                </a:rPr>
                <a:t> M</a:t>
              </a:r>
              <a:r>
                <a:rPr lang="en-US" altLang="zh-CN" sz="2400" baseline="-25000">
                  <a:latin typeface="黑体" panose="02010609060101010101" pitchFamily="49" charset="-122"/>
                </a:rPr>
                <a:t>2</a:t>
              </a:r>
              <a:endParaRPr lang="en-US" altLang="zh-CN" sz="2400">
                <a:latin typeface="黑体" panose="02010609060101010101" pitchFamily="49" charset="-122"/>
              </a:endParaRPr>
            </a:p>
          </p:txBody>
        </p:sp>
        <p:sp>
          <p:nvSpPr>
            <p:cNvPr id="22543" name="Text Box 11"/>
            <p:cNvSpPr txBox="1">
              <a:spLocks noChangeArrowheads="1"/>
            </p:cNvSpPr>
            <p:nvPr/>
          </p:nvSpPr>
          <p:spPr bwMode="auto">
            <a:xfrm>
              <a:off x="3163" y="1434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1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M1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A1</a:t>
              </a:r>
              <a:endParaRPr lang="en-US" altLang="zh-CN" sz="2400"/>
            </a:p>
          </p:txBody>
        </p:sp>
        <p:sp>
          <p:nvSpPr>
            <p:cNvPr id="22544" name="Rectangle 12"/>
            <p:cNvSpPr>
              <a:spLocks noChangeArrowheads="1"/>
            </p:cNvSpPr>
            <p:nvPr/>
          </p:nvSpPr>
          <p:spPr bwMode="auto">
            <a:xfrm>
              <a:off x="4497" y="1434"/>
              <a:ext cx="1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2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M2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A2</a:t>
              </a:r>
            </a:p>
          </p:txBody>
        </p:sp>
        <p:sp>
          <p:nvSpPr>
            <p:cNvPr id="22545" name="Line 13"/>
            <p:cNvSpPr>
              <a:spLocks noChangeShapeType="1"/>
            </p:cNvSpPr>
            <p:nvPr/>
          </p:nvSpPr>
          <p:spPr bwMode="auto">
            <a:xfrm>
              <a:off x="4158" y="1818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4"/>
            <p:cNvSpPr>
              <a:spLocks noChangeShapeType="1"/>
            </p:cNvSpPr>
            <p:nvPr/>
          </p:nvSpPr>
          <p:spPr bwMode="auto">
            <a:xfrm flipH="1">
              <a:off x="4158" y="2010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Rectangle 15"/>
            <p:cNvSpPr>
              <a:spLocks noChangeArrowheads="1"/>
            </p:cNvSpPr>
            <p:nvPr/>
          </p:nvSpPr>
          <p:spPr bwMode="auto">
            <a:xfrm>
              <a:off x="3959" y="2202"/>
              <a:ext cx="8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/>
                <a:t>c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S</a:t>
              </a:r>
              <a:r>
                <a:rPr lang="en-US" altLang="zh-CN" sz="2400" baseline="-25000"/>
                <a:t>M </a:t>
              </a:r>
              <a:r>
                <a:rPr lang="en-US" altLang="zh-CN" sz="2400"/>
                <a:t>,</a:t>
              </a:r>
              <a:r>
                <a:rPr lang="en-US" altLang="zh-CN" sz="2400" baseline="-25000"/>
                <a:t> </a:t>
              </a:r>
              <a:r>
                <a:rPr lang="en-US" altLang="zh-CN" sz="2400"/>
                <a:t>T</a:t>
              </a:r>
              <a:r>
                <a:rPr lang="en-US" altLang="zh-CN" sz="2400" baseline="-25000"/>
                <a:t>A</a:t>
              </a:r>
            </a:p>
          </p:txBody>
        </p:sp>
        <p:sp>
          <p:nvSpPr>
            <p:cNvPr id="22548" name="AutoShape 16"/>
            <p:cNvSpPr>
              <a:spLocks/>
            </p:cNvSpPr>
            <p:nvPr/>
          </p:nvSpPr>
          <p:spPr bwMode="auto">
            <a:xfrm>
              <a:off x="3063" y="1434"/>
              <a:ext cx="50" cy="816"/>
            </a:xfrm>
            <a:prstGeom prst="leftBracket">
              <a:avLst>
                <a:gd name="adj" fmla="val 136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9" name="AutoShape 17"/>
            <p:cNvSpPr>
              <a:spLocks/>
            </p:cNvSpPr>
            <p:nvPr/>
          </p:nvSpPr>
          <p:spPr bwMode="auto">
            <a:xfrm>
              <a:off x="5552" y="1434"/>
              <a:ext cx="50" cy="912"/>
            </a:xfrm>
            <a:prstGeom prst="rightBracket">
              <a:avLst>
                <a:gd name="adj" fmla="val 152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0" name="AutoShape 18"/>
            <p:cNvSpPr>
              <a:spLocks/>
            </p:cNvSpPr>
            <p:nvPr/>
          </p:nvSpPr>
          <p:spPr bwMode="auto">
            <a:xfrm rot="16200000" flipV="1">
              <a:off x="4289" y="1533"/>
              <a:ext cx="181" cy="1317"/>
            </a:xfrm>
            <a:prstGeom prst="leftBrace">
              <a:avLst>
                <a:gd name="adj1" fmla="val 6060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39750" y="3860800"/>
            <a:ext cx="7848600" cy="1152525"/>
            <a:chOff x="340" y="2432"/>
            <a:chExt cx="4944" cy="726"/>
          </a:xfrm>
        </p:grpSpPr>
        <p:graphicFrame>
          <p:nvGraphicFramePr>
            <p:cNvPr id="22537" name="Object 24"/>
            <p:cNvGraphicFramePr>
              <a:graphicFrameLocks/>
            </p:cNvGraphicFramePr>
            <p:nvPr/>
          </p:nvGraphicFramePr>
          <p:xfrm>
            <a:off x="4558" y="2432"/>
            <a:ext cx="726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7" r:id="rId3" imgW="482391" imgH="482391" progId="Equation.3">
                    <p:embed/>
                  </p:oleObj>
                </mc:Choice>
                <mc:Fallback>
                  <p:oleObj r:id="rId3" imgW="482391" imgH="482391" progId="Equation.3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432"/>
                          <a:ext cx="726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Text Box 25"/>
            <p:cNvSpPr txBox="1">
              <a:spLocks noChangeArrowheads="1"/>
            </p:cNvSpPr>
            <p:nvPr/>
          </p:nvSpPr>
          <p:spPr bwMode="auto">
            <a:xfrm>
              <a:off x="340" y="2604"/>
              <a:ext cx="43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</a:t>
              </a:r>
              <a:r>
                <a:rPr lang="en-US" altLang="zh-CN"/>
                <a:t>CPU</a:t>
              </a:r>
              <a:r>
                <a:rPr lang="zh-CN" altLang="en-US"/>
                <a:t>对存储层次相邻两级的访问时间比：</a:t>
              </a:r>
            </a:p>
          </p:txBody>
        </p:sp>
      </p:grpSp>
      <p:graphicFrame>
        <p:nvGraphicFramePr>
          <p:cNvPr id="260123" name="Object 27"/>
          <p:cNvGraphicFramePr>
            <a:graphicFrameLocks/>
          </p:cNvGraphicFramePr>
          <p:nvPr/>
        </p:nvGraphicFramePr>
        <p:xfrm>
          <a:off x="684213" y="4733925"/>
          <a:ext cx="662463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r:id="rId5" imgW="2627759" imgH="482391" progId="Equation.3">
                  <p:embed/>
                </p:oleObj>
              </mc:Choice>
              <mc:Fallback>
                <p:oleObj r:id="rId5" imgW="2627759" imgH="482391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33925"/>
                        <a:ext cx="662463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468313" y="981075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4.1.1  </a:t>
            </a:r>
            <a:r>
              <a:rPr lang="zh-CN" altLang="en-US"/>
              <a:t>存储体系及其分支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592138" y="1792288"/>
            <a:ext cx="83010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为了同时满足存储系统</a:t>
            </a:r>
            <a:r>
              <a:rPr lang="zh-CN" altLang="en-US">
                <a:solidFill>
                  <a:schemeClr val="accent2"/>
                </a:solidFill>
              </a:rPr>
              <a:t>大容量、高速度、低价格</a:t>
            </a:r>
            <a:r>
              <a:rPr lang="zh-CN" altLang="en-US"/>
              <a:t>的要求，可将多种不同工艺的存储器组织在一起。</a:t>
            </a:r>
          </a:p>
          <a:p>
            <a:pPr eaLnBrk="1" hangingPunct="1"/>
            <a:r>
              <a:rPr lang="zh-CN" altLang="en-US"/>
              <a:t>但是如果不能从</a:t>
            </a:r>
            <a:r>
              <a:rPr lang="zh-CN" altLang="en-US">
                <a:solidFill>
                  <a:schemeClr val="accent2"/>
                </a:solidFill>
              </a:rPr>
              <a:t>逻辑上构成</a:t>
            </a:r>
            <a:r>
              <a:rPr lang="zh-CN" altLang="en-US"/>
              <a:t>一个完整的</a:t>
            </a:r>
            <a:r>
              <a:rPr lang="zh-CN" altLang="en-US">
                <a:solidFill>
                  <a:schemeClr val="accent2"/>
                </a:solidFill>
              </a:rPr>
              <a:t>整体</a:t>
            </a:r>
            <a:r>
              <a:rPr lang="zh-CN" altLang="en-US"/>
              <a:t>，只是一个存储系统，不是存储体系。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4.1.3  </a:t>
            </a:r>
            <a:r>
              <a:rPr lang="zh-CN" altLang="en-US"/>
              <a:t>存储体系的性能参数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以二级体系为例讨论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11188" y="2111375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．存储层次等效访问时间</a:t>
            </a:r>
          </a:p>
        </p:txBody>
      </p:sp>
      <p:graphicFrame>
        <p:nvGraphicFramePr>
          <p:cNvPr id="23558" name="Object 22"/>
          <p:cNvGraphicFramePr>
            <a:graphicFrameLocks/>
          </p:cNvGraphicFramePr>
          <p:nvPr/>
        </p:nvGraphicFramePr>
        <p:xfrm>
          <a:off x="684213" y="4733925"/>
          <a:ext cx="6624637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r:id="rId3" imgW="2627759" imgH="482391" progId="Equation.3">
                  <p:embed/>
                </p:oleObj>
              </mc:Choice>
              <mc:Fallback>
                <p:oleObj r:id="rId3" imgW="2627759" imgH="482391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33925"/>
                        <a:ext cx="6624637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1145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8"/>
          <a:stretch>
            <a:fillRect/>
          </a:stretch>
        </p:blipFill>
        <p:spPr bwMode="auto">
          <a:xfrm>
            <a:off x="4787900" y="333375"/>
            <a:ext cx="43561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146" name="Text Box 26"/>
          <p:cNvSpPr txBox="1">
            <a:spLocks noChangeArrowheads="1"/>
          </p:cNvSpPr>
          <p:nvPr/>
        </p:nvSpPr>
        <p:spPr bwMode="auto">
          <a:xfrm>
            <a:off x="684213" y="2708275"/>
            <a:ext cx="3549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要使</a:t>
            </a:r>
            <a:r>
              <a:rPr lang="en-US" altLang="zh-CN">
                <a:solidFill>
                  <a:schemeClr val="accent2"/>
                </a:solidFill>
              </a:rPr>
              <a:t>e</a:t>
            </a:r>
            <a:r>
              <a:rPr lang="zh-CN" altLang="en-US">
                <a:solidFill>
                  <a:schemeClr val="accent2"/>
                </a:solidFill>
              </a:rPr>
              <a:t>接近于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，</a:t>
            </a:r>
            <a:r>
              <a:rPr lang="en-US" altLang="zh-CN">
                <a:solidFill>
                  <a:schemeClr val="accent2"/>
                </a:solidFill>
              </a:rPr>
              <a:t>r</a:t>
            </a:r>
            <a:r>
              <a:rPr lang="zh-CN" altLang="en-US">
                <a:solidFill>
                  <a:schemeClr val="accent2"/>
                </a:solidFill>
              </a:rPr>
              <a:t>越大时，要求</a:t>
            </a:r>
            <a:r>
              <a:rPr lang="en-US" altLang="zh-CN">
                <a:solidFill>
                  <a:schemeClr val="accent2"/>
                </a:solidFill>
              </a:rPr>
              <a:t>H</a:t>
            </a:r>
            <a:r>
              <a:rPr lang="zh-CN" altLang="en-US">
                <a:solidFill>
                  <a:schemeClr val="accent2"/>
                </a:solidFill>
              </a:rPr>
              <a:t>越高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4.1.3  </a:t>
            </a:r>
            <a:r>
              <a:rPr lang="zh-CN" altLang="en-US"/>
              <a:t>存储体系的性能参数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以二级体系为例讨论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11188" y="2111375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．存储层次等效访问时间</a:t>
            </a:r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8"/>
          <a:stretch>
            <a:fillRect/>
          </a:stretch>
        </p:blipFill>
        <p:spPr bwMode="auto">
          <a:xfrm>
            <a:off x="4787900" y="333375"/>
            <a:ext cx="43561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152" name="Text Box 8"/>
          <p:cNvSpPr txBox="1">
            <a:spLocks noChangeArrowheads="1"/>
          </p:cNvSpPr>
          <p:nvPr/>
        </p:nvSpPr>
        <p:spPr bwMode="auto">
          <a:xfrm>
            <a:off x="684213" y="2708275"/>
            <a:ext cx="4032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）为降低对</a:t>
            </a:r>
            <a:r>
              <a:rPr lang="en-US" altLang="zh-CN"/>
              <a:t>H</a:t>
            </a:r>
            <a:r>
              <a:rPr lang="zh-CN" altLang="en-US"/>
              <a:t>的要求，可以减少</a:t>
            </a:r>
            <a:r>
              <a:rPr lang="en-US" altLang="zh-CN"/>
              <a:t>r</a:t>
            </a:r>
            <a:r>
              <a:rPr lang="zh-CN" altLang="en-US"/>
              <a:t>；</a:t>
            </a: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684213" y="3635375"/>
            <a:ext cx="4032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）减少相邻两级存储器的容量差以提高</a:t>
            </a:r>
            <a:r>
              <a:rPr lang="en-US" altLang="zh-CN"/>
              <a:t>H</a:t>
            </a:r>
            <a:r>
              <a:rPr lang="zh-CN" altLang="en-US"/>
              <a:t>；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684213" y="4648200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）第</a:t>
            </a:r>
            <a:r>
              <a:rPr lang="en-US" altLang="zh-CN"/>
              <a:t>2</a:t>
            </a:r>
            <a:r>
              <a:rPr lang="zh-CN" altLang="en-US"/>
              <a:t>与价格矛盾，因此在主、辅存间增加一级电子磁盘，使级间</a:t>
            </a:r>
            <a:r>
              <a:rPr lang="en-US" altLang="zh-CN"/>
              <a:t>r</a:t>
            </a:r>
            <a:r>
              <a:rPr lang="zh-CN" altLang="en-US"/>
              <a:t>不会过大，利于降低对</a:t>
            </a:r>
            <a:r>
              <a:rPr lang="en-US" altLang="zh-CN"/>
              <a:t>H</a:t>
            </a:r>
            <a:r>
              <a:rPr lang="zh-CN" altLang="en-US"/>
              <a:t>的要求。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2" grpId="0"/>
      <p:bldP spid="262153" grpId="0"/>
      <p:bldP spid="2621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427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4.1.3  </a:t>
            </a:r>
            <a:r>
              <a:rPr lang="zh-CN" altLang="en-US"/>
              <a:t>存储体系的性能参数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以二级体系为例讨论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11188" y="2111375"/>
            <a:ext cx="547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．存储层次等效访问时间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8"/>
          <a:stretch>
            <a:fillRect/>
          </a:stretch>
        </p:blipFill>
        <p:spPr bwMode="auto">
          <a:xfrm>
            <a:off x="4787900" y="333375"/>
            <a:ext cx="43561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684213" y="2708275"/>
            <a:ext cx="40322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想使存储层次访问效率趋于</a:t>
            </a:r>
            <a:r>
              <a:rPr lang="en-US" altLang="zh-CN"/>
              <a:t>1</a:t>
            </a:r>
            <a:r>
              <a:rPr lang="zh-CN" altLang="en-US"/>
              <a:t>，要在具有高命中率的算法、相邻两级容量差和速度差及增加的辅助软硬件代价间</a:t>
            </a:r>
            <a:r>
              <a:rPr lang="zh-CN" altLang="en-US">
                <a:solidFill>
                  <a:schemeClr val="accent2"/>
                </a:solidFill>
              </a:rPr>
              <a:t>综合衡量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4.1.1  </a:t>
            </a:r>
            <a:r>
              <a:rPr lang="zh-CN" altLang="en-US"/>
              <a:t>存储体系及其分支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92138" y="1792288"/>
            <a:ext cx="794067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存储体系</a:t>
            </a:r>
            <a:r>
              <a:rPr lang="zh-CN" altLang="en-US"/>
              <a:t>：  就是让构成存储系统的</a:t>
            </a:r>
            <a:r>
              <a:rPr lang="en-US" altLang="zh-CN"/>
              <a:t>n</a:t>
            </a:r>
            <a:r>
              <a:rPr lang="zh-CN" altLang="en-US"/>
              <a:t>种不同的存储器（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~M</a:t>
            </a:r>
            <a:r>
              <a:rPr lang="en-US" altLang="zh-CN" baseline="-25000"/>
              <a:t>n</a:t>
            </a:r>
            <a:r>
              <a:rPr lang="zh-CN" altLang="en-US"/>
              <a:t>）之间，配上辅助软硬件或辅助硬件，使之从应用程序员来看，它们在逻辑上是一个整体。</a:t>
            </a:r>
          </a:p>
          <a:p>
            <a:pPr eaLnBrk="1" hangingPunct="1"/>
            <a:r>
              <a:rPr lang="zh-CN" altLang="en-US"/>
              <a:t>让存储层次的等效访问速度是接近于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zh-CN" altLang="en-US"/>
              <a:t>的，容量是</a:t>
            </a:r>
            <a:r>
              <a:rPr lang="en-US" altLang="zh-CN"/>
              <a:t>M</a:t>
            </a:r>
            <a:r>
              <a:rPr lang="en-US" altLang="zh-CN" baseline="-25000"/>
              <a:t>n</a:t>
            </a:r>
            <a:r>
              <a:rPr lang="zh-CN" altLang="en-US"/>
              <a:t>的，每位价格是接近于</a:t>
            </a:r>
            <a:r>
              <a:rPr lang="en-US" altLang="zh-CN"/>
              <a:t>M</a:t>
            </a:r>
            <a:r>
              <a:rPr lang="en-US" altLang="zh-CN" baseline="-25000"/>
              <a:t>n</a:t>
            </a:r>
            <a:r>
              <a:rPr lang="zh-CN" altLang="en-US"/>
              <a:t>的。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4.1.1  </a:t>
            </a:r>
            <a:r>
              <a:rPr lang="zh-CN" altLang="en-US"/>
              <a:t>存储体系及其分支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92138" y="1792288"/>
            <a:ext cx="8301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基本的两级存储体系是</a:t>
            </a:r>
            <a:r>
              <a:rPr lang="zh-CN" altLang="en-US">
                <a:solidFill>
                  <a:schemeClr val="accent2"/>
                </a:solidFill>
              </a:rPr>
              <a:t>虚拟存储器</a:t>
            </a:r>
            <a:r>
              <a:rPr lang="zh-CN" altLang="en-US"/>
              <a:t>和</a:t>
            </a:r>
            <a:r>
              <a:rPr lang="en-US" altLang="zh-CN">
                <a:solidFill>
                  <a:schemeClr val="accent2"/>
                </a:solidFill>
              </a:rPr>
              <a:t>Cache</a:t>
            </a:r>
            <a:r>
              <a:rPr lang="zh-CN" altLang="en-US">
                <a:solidFill>
                  <a:schemeClr val="accent2"/>
                </a:solidFill>
              </a:rPr>
              <a:t>存储器</a:t>
            </a:r>
            <a:r>
              <a:rPr lang="zh-CN" altLang="en-US"/>
              <a:t>，</a:t>
            </a:r>
          </a:p>
          <a:p>
            <a:pPr eaLnBrk="1" hangingPunct="1"/>
            <a:r>
              <a:rPr lang="zh-CN" altLang="en-US"/>
              <a:t>它们是存储体系的两个不同分支。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4.1.1  </a:t>
            </a:r>
            <a:r>
              <a:rPr lang="zh-CN" altLang="en-US"/>
              <a:t>存储体系及其分支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2775" y="1557338"/>
            <a:ext cx="633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．主存</a:t>
            </a:r>
            <a:r>
              <a:rPr lang="en-US" altLang="zh-CN"/>
              <a:t>-</a:t>
            </a:r>
            <a:r>
              <a:rPr lang="zh-CN" altLang="en-US"/>
              <a:t>辅存存储层次</a:t>
            </a:r>
          </a:p>
        </p:txBody>
      </p:sp>
      <p:grpSp>
        <p:nvGrpSpPr>
          <p:cNvPr id="8197" name="Group 20"/>
          <p:cNvGrpSpPr>
            <a:grpSpLocks/>
          </p:cNvGrpSpPr>
          <p:nvPr/>
        </p:nvGrpSpPr>
        <p:grpSpPr bwMode="auto">
          <a:xfrm>
            <a:off x="1979613" y="3933825"/>
            <a:ext cx="5400675" cy="2087563"/>
            <a:chOff x="703" y="1434"/>
            <a:chExt cx="3402" cy="1315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2264" y="2231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2312" y="2231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主存</a:t>
              </a: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3416" y="2231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3464" y="2231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辅存</a:t>
              </a: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2245" y="1751"/>
              <a:ext cx="1769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4" name="Text Box 10"/>
            <p:cNvSpPr txBox="1">
              <a:spLocks noChangeArrowheads="1"/>
            </p:cNvSpPr>
            <p:nvPr/>
          </p:nvSpPr>
          <p:spPr bwMode="auto">
            <a:xfrm>
              <a:off x="2291" y="1751"/>
              <a:ext cx="17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辅助软、硬件设备</a:t>
              </a:r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>
              <a:off x="2840" y="2327"/>
              <a:ext cx="5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 flipH="1">
              <a:off x="2840" y="2423"/>
              <a:ext cx="57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 flipV="1">
              <a:off x="2696" y="2039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 flipH="1" flipV="1">
              <a:off x="3176" y="2039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 flipH="1">
              <a:off x="2696" y="2183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AutoShape 17"/>
            <p:cNvSpPr>
              <a:spLocks noChangeArrowheads="1"/>
            </p:cNvSpPr>
            <p:nvPr/>
          </p:nvSpPr>
          <p:spPr bwMode="auto">
            <a:xfrm>
              <a:off x="2200" y="1569"/>
              <a:ext cx="1905" cy="118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1" name="AutoShape 18"/>
            <p:cNvSpPr>
              <a:spLocks noChangeArrowheads="1"/>
            </p:cNvSpPr>
            <p:nvPr/>
          </p:nvSpPr>
          <p:spPr bwMode="auto">
            <a:xfrm>
              <a:off x="703" y="2114"/>
              <a:ext cx="1497" cy="227"/>
            </a:xfrm>
            <a:prstGeom prst="rightArrow">
              <a:avLst>
                <a:gd name="adj1" fmla="val 49778"/>
                <a:gd name="adj2" fmla="val 801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703" y="1434"/>
              <a:ext cx="173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从总体看，</a:t>
              </a:r>
            </a:p>
            <a:p>
              <a:pPr eaLnBrk="1" hangingPunct="1"/>
              <a:r>
                <a:rPr lang="zh-CN" altLang="en-US" sz="2400"/>
                <a:t>速度是主存的，</a:t>
              </a:r>
            </a:p>
            <a:p>
              <a:pPr eaLnBrk="1" hangingPunct="1"/>
              <a:r>
                <a:rPr lang="zh-CN" altLang="en-US" sz="2400"/>
                <a:t>容量是辅存的</a:t>
              </a:r>
            </a:p>
          </p:txBody>
        </p:sp>
      </p:grpSp>
      <p:sp>
        <p:nvSpPr>
          <p:cNvPr id="8198" name="Text Box 21"/>
          <p:cNvSpPr txBox="1">
            <a:spLocks noChangeArrowheads="1"/>
          </p:cNvSpPr>
          <p:nvPr/>
        </p:nvSpPr>
        <p:spPr bwMode="auto">
          <a:xfrm>
            <a:off x="611188" y="2060575"/>
            <a:ext cx="8064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随着</a:t>
            </a:r>
            <a:r>
              <a:rPr lang="en-US" altLang="zh-CN"/>
              <a:t>I/O</a:t>
            </a:r>
            <a:r>
              <a:rPr lang="zh-CN" altLang="en-US"/>
              <a:t>处理机的出现及多道程序的发展，一道程序的运行可以与另一道程序的调入调出同时进行。</a:t>
            </a:r>
          </a:p>
          <a:p>
            <a:pPr eaLnBrk="1" hangingPunct="1"/>
            <a:r>
              <a:rPr lang="zh-CN" altLang="en-US"/>
              <a:t>因此主辅存间的地址定位可以改由辅助软硬件来完成，如图。这样就构成了存贮体系，或存贮层次。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4.1.1  </a:t>
            </a:r>
            <a:r>
              <a:rPr lang="zh-CN" altLang="en-US"/>
              <a:t>存储体系及其分支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12775" y="1557338"/>
            <a:ext cx="633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．主存</a:t>
            </a:r>
            <a:r>
              <a:rPr lang="en-US" altLang="zh-CN"/>
              <a:t>-</a:t>
            </a:r>
            <a:r>
              <a:rPr lang="zh-CN" altLang="en-US"/>
              <a:t>辅存存储层次</a:t>
            </a:r>
          </a:p>
        </p:txBody>
      </p:sp>
      <p:sp>
        <p:nvSpPr>
          <p:cNvPr id="9221" name="Text Box 20"/>
          <p:cNvSpPr txBox="1">
            <a:spLocks noChangeArrowheads="1"/>
          </p:cNvSpPr>
          <p:nvPr/>
        </p:nvSpPr>
        <p:spPr bwMode="auto">
          <a:xfrm>
            <a:off x="611188" y="2060575"/>
            <a:ext cx="80645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如果存贮层次能以接近于辅存的每位价格构成</a:t>
            </a:r>
          </a:p>
          <a:p>
            <a:pPr eaLnBrk="1" hangingPunct="1"/>
            <a:r>
              <a:rPr lang="zh-CN" altLang="en-US"/>
              <a:t>等于辅存容量的快速主存，存贮系统的性价比就</a:t>
            </a:r>
          </a:p>
          <a:p>
            <a:pPr eaLnBrk="1" hangingPunct="1"/>
            <a:r>
              <a:rPr lang="zh-CN" altLang="en-US"/>
              <a:t>会大大提高。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4.1.1  </a:t>
            </a:r>
            <a:r>
              <a:rPr lang="zh-CN" altLang="en-US"/>
              <a:t>存储体系及其分支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12775" y="1557338"/>
            <a:ext cx="633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．主存</a:t>
            </a:r>
            <a:r>
              <a:rPr lang="en-US" altLang="zh-CN"/>
              <a:t>-</a:t>
            </a:r>
            <a:r>
              <a:rPr lang="zh-CN" altLang="en-US"/>
              <a:t>辅存存储层次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11188" y="2060575"/>
            <a:ext cx="80645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应用程序员可以用机器指令的地址对整个程序统一编址，称该地址为</a:t>
            </a:r>
            <a:r>
              <a:rPr lang="zh-CN" altLang="en-US">
                <a:solidFill>
                  <a:schemeClr val="accent2"/>
                </a:solidFill>
              </a:rPr>
              <a:t>虚地址（程序地址）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把实际主存地址称为</a:t>
            </a:r>
            <a:r>
              <a:rPr lang="zh-CN" altLang="en-US">
                <a:solidFill>
                  <a:schemeClr val="accent2"/>
                </a:solidFill>
              </a:rPr>
              <a:t>实地址（实存地址）</a:t>
            </a:r>
            <a:r>
              <a:rPr lang="zh-CN" altLang="en-US"/>
              <a:t>。 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735013" y="3879850"/>
            <a:ext cx="78692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虚存空间往往大于实存空间，需要调入主存并进行地址映像。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由辅助的软、硬件系统完成，对</a:t>
            </a:r>
            <a:r>
              <a:rPr lang="zh-CN" altLang="en-US">
                <a:solidFill>
                  <a:schemeClr val="accent2"/>
                </a:solidFill>
              </a:rPr>
              <a:t>程序员透明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4.1.1  </a:t>
            </a:r>
            <a:r>
              <a:rPr lang="zh-CN" altLang="en-US"/>
              <a:t>存储体系及其分支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12775" y="1557338"/>
            <a:ext cx="633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．</a:t>
            </a:r>
            <a:r>
              <a:rPr lang="en-US" altLang="zh-CN"/>
              <a:t>Cache-</a:t>
            </a:r>
            <a:r>
              <a:rPr lang="zh-CN" altLang="en-US"/>
              <a:t>主存存储层次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11188" y="2060575"/>
            <a:ext cx="80645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通过在</a:t>
            </a:r>
            <a:r>
              <a:rPr lang="en-US" altLang="zh-CN"/>
              <a:t>CPU</a:t>
            </a:r>
            <a:r>
              <a:rPr lang="zh-CN" altLang="en-US"/>
              <a:t>与主存间加一级速度高、容量小、每位价格较高的高速缓冲存贮器</a:t>
            </a:r>
            <a:r>
              <a:rPr lang="en-US" altLang="zh-CN"/>
              <a:t>(Cache)</a:t>
            </a:r>
            <a:r>
              <a:rPr lang="zh-CN" altLang="en-US"/>
              <a:t>，借助于硬件使</a:t>
            </a:r>
            <a:r>
              <a:rPr lang="en-US" altLang="zh-CN"/>
              <a:t>Cache</a:t>
            </a:r>
            <a:r>
              <a:rPr lang="zh-CN" altLang="en-US"/>
              <a:t>和主存构成一个整体。</a:t>
            </a:r>
          </a:p>
        </p:txBody>
      </p:sp>
      <p:grpSp>
        <p:nvGrpSpPr>
          <p:cNvPr id="11270" name="Group 7"/>
          <p:cNvGrpSpPr>
            <a:grpSpLocks/>
          </p:cNvGrpSpPr>
          <p:nvPr/>
        </p:nvGrpSpPr>
        <p:grpSpPr bwMode="auto">
          <a:xfrm>
            <a:off x="1042988" y="3511550"/>
            <a:ext cx="6477000" cy="2438400"/>
            <a:chOff x="839" y="1434"/>
            <a:chExt cx="4080" cy="1536"/>
          </a:xfrm>
        </p:grpSpPr>
        <p:sp>
          <p:nvSpPr>
            <p:cNvPr id="11271" name="Rectangle 8"/>
            <p:cNvSpPr>
              <a:spLocks noChangeArrowheads="1"/>
            </p:cNvSpPr>
            <p:nvPr/>
          </p:nvSpPr>
          <p:spPr bwMode="auto">
            <a:xfrm>
              <a:off x="2423" y="2298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2" name="Text Box 9"/>
            <p:cNvSpPr txBox="1">
              <a:spLocks noChangeArrowheads="1"/>
            </p:cNvSpPr>
            <p:nvPr/>
          </p:nvSpPr>
          <p:spPr bwMode="auto">
            <a:xfrm>
              <a:off x="2423" y="2298"/>
              <a:ext cx="8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黑体" panose="02010609060101010101" pitchFamily="49" charset="-122"/>
                </a:rPr>
                <a:t>高速缓冲</a:t>
              </a:r>
            </a:p>
            <a:p>
              <a:pPr eaLnBrk="1" hangingPunct="1"/>
              <a:r>
                <a:rPr lang="zh-CN" altLang="en-US" sz="2400">
                  <a:latin typeface="黑体" panose="02010609060101010101" pitchFamily="49" charset="-122"/>
                </a:rPr>
                <a:t>  </a:t>
              </a:r>
              <a:r>
                <a:rPr lang="en-US" altLang="zh-CN" sz="2400">
                  <a:latin typeface="黑体" panose="02010609060101010101" pitchFamily="49" charset="-122"/>
                </a:rPr>
                <a:t>Cache</a:t>
              </a:r>
            </a:p>
          </p:txBody>
        </p:sp>
        <p:sp>
          <p:nvSpPr>
            <p:cNvPr id="11273" name="Rectangle 10"/>
            <p:cNvSpPr>
              <a:spLocks noChangeArrowheads="1"/>
            </p:cNvSpPr>
            <p:nvPr/>
          </p:nvSpPr>
          <p:spPr bwMode="auto">
            <a:xfrm>
              <a:off x="3863" y="2308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4" name="Text Box 11"/>
            <p:cNvSpPr txBox="1">
              <a:spLocks noChangeArrowheads="1"/>
            </p:cNvSpPr>
            <p:nvPr/>
          </p:nvSpPr>
          <p:spPr bwMode="auto">
            <a:xfrm>
              <a:off x="3863" y="2308"/>
              <a:ext cx="7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黑体" panose="02010609060101010101" pitchFamily="49" charset="-122"/>
                </a:rPr>
                <a:t>  </a:t>
              </a:r>
              <a:r>
                <a:rPr lang="zh-CN" altLang="en-US" sz="2400">
                  <a:latin typeface="黑体" panose="02010609060101010101" pitchFamily="49" charset="-122"/>
                </a:rPr>
                <a:t>主 存</a:t>
              </a:r>
            </a:p>
            <a:p>
              <a:pPr eaLnBrk="1" hangingPunct="1"/>
              <a:r>
                <a:rPr lang="zh-CN" altLang="en-US" sz="2400">
                  <a:latin typeface="黑体" panose="02010609060101010101" pitchFamily="49" charset="-122"/>
                </a:rPr>
                <a:t>    </a:t>
              </a:r>
              <a:r>
                <a:rPr lang="en-US" altLang="zh-CN" sz="2400">
                  <a:latin typeface="黑体" panose="02010609060101010101" pitchFamily="49" charset="-122"/>
                </a:rPr>
                <a:t>M</a:t>
              </a:r>
            </a:p>
          </p:txBody>
        </p:sp>
        <p:sp>
          <p:nvSpPr>
            <p:cNvPr id="11275" name="Rectangle 12"/>
            <p:cNvSpPr>
              <a:spLocks noChangeArrowheads="1"/>
            </p:cNvSpPr>
            <p:nvPr/>
          </p:nvSpPr>
          <p:spPr bwMode="auto">
            <a:xfrm>
              <a:off x="3143" y="1578"/>
              <a:ext cx="96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6" name="Text Box 13"/>
            <p:cNvSpPr txBox="1">
              <a:spLocks noChangeArrowheads="1"/>
            </p:cNvSpPr>
            <p:nvPr/>
          </p:nvSpPr>
          <p:spPr bwMode="auto">
            <a:xfrm>
              <a:off x="3191" y="1626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黑体" panose="02010609060101010101" pitchFamily="49" charset="-122"/>
                </a:rPr>
                <a:t>辅助硬件</a:t>
              </a:r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3335" y="244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15"/>
            <p:cNvSpPr>
              <a:spLocks noChangeShapeType="1"/>
            </p:cNvSpPr>
            <p:nvPr/>
          </p:nvSpPr>
          <p:spPr bwMode="auto">
            <a:xfrm flipH="1">
              <a:off x="3335" y="263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 flipV="1">
              <a:off x="2999" y="196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17"/>
            <p:cNvSpPr>
              <a:spLocks noChangeShapeType="1"/>
            </p:cNvSpPr>
            <p:nvPr/>
          </p:nvSpPr>
          <p:spPr bwMode="auto">
            <a:xfrm flipH="1">
              <a:off x="2999" y="220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>
              <a:off x="3671" y="196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9"/>
            <p:cNvSpPr>
              <a:spLocks noChangeShapeType="1"/>
            </p:cNvSpPr>
            <p:nvPr/>
          </p:nvSpPr>
          <p:spPr bwMode="auto">
            <a:xfrm flipH="1" flipV="1">
              <a:off x="3671" y="196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Rectangle 20"/>
            <p:cNvSpPr>
              <a:spLocks noChangeArrowheads="1"/>
            </p:cNvSpPr>
            <p:nvPr/>
          </p:nvSpPr>
          <p:spPr bwMode="auto">
            <a:xfrm>
              <a:off x="1031" y="2346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4" name="Text Box 21"/>
            <p:cNvSpPr txBox="1">
              <a:spLocks noChangeArrowheads="1"/>
            </p:cNvSpPr>
            <p:nvPr/>
          </p:nvSpPr>
          <p:spPr bwMode="auto">
            <a:xfrm>
              <a:off x="1127" y="2394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黑体" panose="02010609060101010101" pitchFamily="49" charset="-122"/>
                </a:rPr>
                <a:t>CPU</a:t>
              </a:r>
            </a:p>
          </p:txBody>
        </p:sp>
        <p:sp>
          <p:nvSpPr>
            <p:cNvPr id="11285" name="AutoShape 22"/>
            <p:cNvSpPr>
              <a:spLocks/>
            </p:cNvSpPr>
            <p:nvPr/>
          </p:nvSpPr>
          <p:spPr bwMode="auto">
            <a:xfrm>
              <a:off x="2279" y="1482"/>
              <a:ext cx="96" cy="1488"/>
            </a:xfrm>
            <a:prstGeom prst="leftBracket">
              <a:avLst>
                <a:gd name="adj" fmla="val 129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6" name="AutoShape 23"/>
            <p:cNvSpPr>
              <a:spLocks/>
            </p:cNvSpPr>
            <p:nvPr/>
          </p:nvSpPr>
          <p:spPr bwMode="auto">
            <a:xfrm>
              <a:off x="4823" y="1434"/>
              <a:ext cx="96" cy="1536"/>
            </a:xfrm>
            <a:prstGeom prst="rightBracket">
              <a:avLst>
                <a:gd name="adj" fmla="val 13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7" name="Line 24"/>
            <p:cNvSpPr>
              <a:spLocks noChangeShapeType="1"/>
            </p:cNvSpPr>
            <p:nvPr/>
          </p:nvSpPr>
          <p:spPr bwMode="auto">
            <a:xfrm>
              <a:off x="1655" y="244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25"/>
            <p:cNvSpPr>
              <a:spLocks noChangeShapeType="1"/>
            </p:cNvSpPr>
            <p:nvPr/>
          </p:nvSpPr>
          <p:spPr bwMode="auto">
            <a:xfrm flipH="1">
              <a:off x="1655" y="263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Text Box 26"/>
            <p:cNvSpPr txBox="1">
              <a:spLocks noChangeArrowheads="1"/>
            </p:cNvSpPr>
            <p:nvPr/>
          </p:nvSpPr>
          <p:spPr bwMode="auto">
            <a:xfrm>
              <a:off x="839" y="1578"/>
              <a:ext cx="139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从</a:t>
              </a:r>
              <a:r>
                <a:rPr lang="en-US" altLang="zh-CN" sz="2400">
                  <a:latin typeface="黑体" panose="02010609060101010101" pitchFamily="49" charset="-122"/>
                </a:rPr>
                <a:t>CPU</a:t>
              </a:r>
              <a:r>
                <a:rPr lang="zh-CN" altLang="en-US" sz="2400"/>
                <a:t>来看，</a:t>
              </a:r>
            </a:p>
            <a:p>
              <a:pPr eaLnBrk="1" hangingPunct="1"/>
              <a:r>
                <a:rPr lang="zh-CN" altLang="en-US" sz="2400"/>
                <a:t>速度是</a:t>
              </a:r>
              <a:r>
                <a:rPr lang="en-US" altLang="zh-CN" sz="2400"/>
                <a:t>Cache</a:t>
              </a:r>
              <a:r>
                <a:rPr lang="zh-CN" altLang="en-US" sz="2400"/>
                <a:t>的</a:t>
              </a:r>
            </a:p>
            <a:p>
              <a:pPr eaLnBrk="1" hangingPunct="1"/>
              <a:r>
                <a:rPr lang="zh-CN" altLang="en-US" sz="2400"/>
                <a:t>容量是主存的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4.1</a:t>
            </a:r>
            <a:r>
              <a:rPr lang="zh-CN" altLang="en-US">
                <a:latin typeface="黑体" panose="02010609060101010101" pitchFamily="49" charset="-122"/>
              </a:rPr>
              <a:t>存储体系的概念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8313" y="981075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4.1.1  </a:t>
            </a:r>
            <a:r>
              <a:rPr lang="zh-CN" altLang="en-US"/>
              <a:t>存储体系及其分支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2775" y="1557338"/>
            <a:ext cx="633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．</a:t>
            </a:r>
            <a:r>
              <a:rPr lang="en-US" altLang="zh-CN"/>
              <a:t>Cache-</a:t>
            </a:r>
            <a:r>
              <a:rPr lang="zh-CN" altLang="en-US"/>
              <a:t>主存存储层次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11188" y="2060575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信息在</a:t>
            </a:r>
            <a:r>
              <a:rPr lang="en-US" altLang="zh-CN"/>
              <a:t>Cache</a:t>
            </a:r>
            <a:r>
              <a:rPr lang="zh-CN" altLang="en-US"/>
              <a:t>与主存间的传送全部由硬件完成，所以</a:t>
            </a:r>
            <a:r>
              <a:rPr lang="en-US" altLang="zh-CN"/>
              <a:t>Cache</a:t>
            </a:r>
            <a:r>
              <a:rPr lang="zh-CN" altLang="en-US">
                <a:solidFill>
                  <a:schemeClr val="accent2"/>
                </a:solidFill>
              </a:rPr>
              <a:t>对应用程序员和系统程序员都是透明的</a:t>
            </a:r>
            <a:r>
              <a:rPr lang="zh-CN" altLang="en-US"/>
              <a:t>。</a:t>
            </a:r>
          </a:p>
        </p:txBody>
      </p:sp>
      <p:grpSp>
        <p:nvGrpSpPr>
          <p:cNvPr id="12294" name="Group 26"/>
          <p:cNvGrpSpPr>
            <a:grpSpLocks/>
          </p:cNvGrpSpPr>
          <p:nvPr/>
        </p:nvGrpSpPr>
        <p:grpSpPr bwMode="auto">
          <a:xfrm>
            <a:off x="1042988" y="3511550"/>
            <a:ext cx="6477000" cy="2438400"/>
            <a:chOff x="839" y="1434"/>
            <a:chExt cx="4080" cy="1536"/>
          </a:xfrm>
        </p:grpSpPr>
        <p:sp>
          <p:nvSpPr>
            <p:cNvPr id="12295" name="Rectangle 27"/>
            <p:cNvSpPr>
              <a:spLocks noChangeArrowheads="1"/>
            </p:cNvSpPr>
            <p:nvPr/>
          </p:nvSpPr>
          <p:spPr bwMode="auto">
            <a:xfrm>
              <a:off x="2423" y="2298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6" name="Text Box 28"/>
            <p:cNvSpPr txBox="1">
              <a:spLocks noChangeArrowheads="1"/>
            </p:cNvSpPr>
            <p:nvPr/>
          </p:nvSpPr>
          <p:spPr bwMode="auto">
            <a:xfrm>
              <a:off x="2423" y="2298"/>
              <a:ext cx="8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黑体" panose="02010609060101010101" pitchFamily="49" charset="-122"/>
                </a:rPr>
                <a:t>高速缓冲</a:t>
              </a:r>
            </a:p>
            <a:p>
              <a:pPr eaLnBrk="1" hangingPunct="1"/>
              <a:r>
                <a:rPr lang="zh-CN" altLang="en-US" sz="2400">
                  <a:latin typeface="黑体" panose="02010609060101010101" pitchFamily="49" charset="-122"/>
                </a:rPr>
                <a:t>  </a:t>
              </a:r>
              <a:r>
                <a:rPr lang="en-US" altLang="zh-CN" sz="2400">
                  <a:latin typeface="黑体" panose="02010609060101010101" pitchFamily="49" charset="-122"/>
                </a:rPr>
                <a:t>Cache</a:t>
              </a:r>
            </a:p>
          </p:txBody>
        </p:sp>
        <p:sp>
          <p:nvSpPr>
            <p:cNvPr id="12297" name="Rectangle 29"/>
            <p:cNvSpPr>
              <a:spLocks noChangeArrowheads="1"/>
            </p:cNvSpPr>
            <p:nvPr/>
          </p:nvSpPr>
          <p:spPr bwMode="auto">
            <a:xfrm>
              <a:off x="3863" y="2308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8" name="Text Box 30"/>
            <p:cNvSpPr txBox="1">
              <a:spLocks noChangeArrowheads="1"/>
            </p:cNvSpPr>
            <p:nvPr/>
          </p:nvSpPr>
          <p:spPr bwMode="auto">
            <a:xfrm>
              <a:off x="3863" y="2308"/>
              <a:ext cx="7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黑体" panose="02010609060101010101" pitchFamily="49" charset="-122"/>
                </a:rPr>
                <a:t>  </a:t>
              </a:r>
              <a:r>
                <a:rPr lang="zh-CN" altLang="en-US" sz="2400">
                  <a:latin typeface="黑体" panose="02010609060101010101" pitchFamily="49" charset="-122"/>
                </a:rPr>
                <a:t>主 存</a:t>
              </a:r>
            </a:p>
            <a:p>
              <a:pPr eaLnBrk="1" hangingPunct="1"/>
              <a:r>
                <a:rPr lang="zh-CN" altLang="en-US" sz="2400">
                  <a:latin typeface="黑体" panose="02010609060101010101" pitchFamily="49" charset="-122"/>
                </a:rPr>
                <a:t>    </a:t>
              </a:r>
              <a:r>
                <a:rPr lang="en-US" altLang="zh-CN" sz="2400">
                  <a:latin typeface="黑体" panose="02010609060101010101" pitchFamily="49" charset="-122"/>
                </a:rPr>
                <a:t>M</a:t>
              </a:r>
            </a:p>
          </p:txBody>
        </p:sp>
        <p:sp>
          <p:nvSpPr>
            <p:cNvPr id="12299" name="Rectangle 31"/>
            <p:cNvSpPr>
              <a:spLocks noChangeArrowheads="1"/>
            </p:cNvSpPr>
            <p:nvPr/>
          </p:nvSpPr>
          <p:spPr bwMode="auto">
            <a:xfrm>
              <a:off x="3143" y="1578"/>
              <a:ext cx="96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0" name="Text Box 32"/>
            <p:cNvSpPr txBox="1">
              <a:spLocks noChangeArrowheads="1"/>
            </p:cNvSpPr>
            <p:nvPr/>
          </p:nvSpPr>
          <p:spPr bwMode="auto">
            <a:xfrm>
              <a:off x="3191" y="1626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黑体" panose="02010609060101010101" pitchFamily="49" charset="-122"/>
                </a:rPr>
                <a:t>辅助硬件</a:t>
              </a:r>
            </a:p>
          </p:txBody>
        </p:sp>
        <p:sp>
          <p:nvSpPr>
            <p:cNvPr id="12301" name="Line 33"/>
            <p:cNvSpPr>
              <a:spLocks noChangeShapeType="1"/>
            </p:cNvSpPr>
            <p:nvPr/>
          </p:nvSpPr>
          <p:spPr bwMode="auto">
            <a:xfrm>
              <a:off x="3335" y="244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34"/>
            <p:cNvSpPr>
              <a:spLocks noChangeShapeType="1"/>
            </p:cNvSpPr>
            <p:nvPr/>
          </p:nvSpPr>
          <p:spPr bwMode="auto">
            <a:xfrm flipH="1">
              <a:off x="3335" y="263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35"/>
            <p:cNvSpPr>
              <a:spLocks noChangeShapeType="1"/>
            </p:cNvSpPr>
            <p:nvPr/>
          </p:nvSpPr>
          <p:spPr bwMode="auto">
            <a:xfrm flipV="1">
              <a:off x="2999" y="196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36"/>
            <p:cNvSpPr>
              <a:spLocks noChangeShapeType="1"/>
            </p:cNvSpPr>
            <p:nvPr/>
          </p:nvSpPr>
          <p:spPr bwMode="auto">
            <a:xfrm flipH="1">
              <a:off x="2999" y="220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37"/>
            <p:cNvSpPr>
              <a:spLocks noChangeShapeType="1"/>
            </p:cNvSpPr>
            <p:nvPr/>
          </p:nvSpPr>
          <p:spPr bwMode="auto">
            <a:xfrm>
              <a:off x="3671" y="1962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38"/>
            <p:cNvSpPr>
              <a:spLocks noChangeShapeType="1"/>
            </p:cNvSpPr>
            <p:nvPr/>
          </p:nvSpPr>
          <p:spPr bwMode="auto">
            <a:xfrm flipH="1" flipV="1">
              <a:off x="3671" y="196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Rectangle 39"/>
            <p:cNvSpPr>
              <a:spLocks noChangeArrowheads="1"/>
            </p:cNvSpPr>
            <p:nvPr/>
          </p:nvSpPr>
          <p:spPr bwMode="auto">
            <a:xfrm>
              <a:off x="1031" y="2346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8" name="Text Box 40"/>
            <p:cNvSpPr txBox="1">
              <a:spLocks noChangeArrowheads="1"/>
            </p:cNvSpPr>
            <p:nvPr/>
          </p:nvSpPr>
          <p:spPr bwMode="auto">
            <a:xfrm>
              <a:off x="1127" y="2394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黑体" panose="02010609060101010101" pitchFamily="49" charset="-122"/>
                </a:rPr>
                <a:t>CPU</a:t>
              </a:r>
            </a:p>
          </p:txBody>
        </p:sp>
        <p:sp>
          <p:nvSpPr>
            <p:cNvPr id="12309" name="AutoShape 41"/>
            <p:cNvSpPr>
              <a:spLocks/>
            </p:cNvSpPr>
            <p:nvPr/>
          </p:nvSpPr>
          <p:spPr bwMode="auto">
            <a:xfrm>
              <a:off x="2279" y="1482"/>
              <a:ext cx="96" cy="1488"/>
            </a:xfrm>
            <a:prstGeom prst="leftBracket">
              <a:avLst>
                <a:gd name="adj" fmla="val 129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0" name="AutoShape 42"/>
            <p:cNvSpPr>
              <a:spLocks/>
            </p:cNvSpPr>
            <p:nvPr/>
          </p:nvSpPr>
          <p:spPr bwMode="auto">
            <a:xfrm>
              <a:off x="4823" y="1434"/>
              <a:ext cx="96" cy="1536"/>
            </a:xfrm>
            <a:prstGeom prst="rightBracket">
              <a:avLst>
                <a:gd name="adj" fmla="val 13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1" name="Line 43"/>
            <p:cNvSpPr>
              <a:spLocks noChangeShapeType="1"/>
            </p:cNvSpPr>
            <p:nvPr/>
          </p:nvSpPr>
          <p:spPr bwMode="auto">
            <a:xfrm>
              <a:off x="1655" y="244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44"/>
            <p:cNvSpPr>
              <a:spLocks noChangeShapeType="1"/>
            </p:cNvSpPr>
            <p:nvPr/>
          </p:nvSpPr>
          <p:spPr bwMode="auto">
            <a:xfrm flipH="1">
              <a:off x="1655" y="263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Text Box 45"/>
            <p:cNvSpPr txBox="1">
              <a:spLocks noChangeArrowheads="1"/>
            </p:cNvSpPr>
            <p:nvPr/>
          </p:nvSpPr>
          <p:spPr bwMode="auto">
            <a:xfrm>
              <a:off x="839" y="1578"/>
              <a:ext cx="139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从</a:t>
              </a:r>
              <a:r>
                <a:rPr lang="en-US" altLang="zh-CN" sz="2400">
                  <a:latin typeface="黑体" panose="02010609060101010101" pitchFamily="49" charset="-122"/>
                </a:rPr>
                <a:t>CPU</a:t>
              </a:r>
              <a:r>
                <a:rPr lang="zh-CN" altLang="en-US" sz="2400"/>
                <a:t>来看，</a:t>
              </a:r>
            </a:p>
            <a:p>
              <a:pPr eaLnBrk="1" hangingPunct="1"/>
              <a:r>
                <a:rPr lang="zh-CN" altLang="en-US" sz="2400"/>
                <a:t>速度是</a:t>
              </a:r>
              <a:r>
                <a:rPr lang="en-US" altLang="zh-CN" sz="2400"/>
                <a:t>Cache</a:t>
              </a:r>
              <a:r>
                <a:rPr lang="zh-CN" altLang="en-US" sz="2400"/>
                <a:t>的</a:t>
              </a:r>
            </a:p>
            <a:p>
              <a:pPr eaLnBrk="1" hangingPunct="1"/>
              <a:r>
                <a:rPr lang="zh-CN" altLang="en-US" sz="2400"/>
                <a:t>容量是主存的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1360</Words>
  <Application>Microsoft Office PowerPoint</Application>
  <PresentationFormat>全屏显示(4:3)</PresentationFormat>
  <Paragraphs>171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Times New Roman</vt:lpstr>
      <vt:lpstr>黑体</vt:lpstr>
      <vt:lpstr>Arial</vt:lpstr>
      <vt:lpstr>宋体</vt:lpstr>
      <vt:lpstr>默认设计模板</vt:lpstr>
      <vt:lpstr>Microsoft 公式 3.0</vt:lpstr>
      <vt:lpstr>第4章   存储体系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 存贮体系</dc:title>
  <dc:creator>904-ld</dc:creator>
  <cp:lastModifiedBy>个人用户</cp:lastModifiedBy>
  <cp:revision>545</cp:revision>
  <dcterms:created xsi:type="dcterms:W3CDTF">2004-01-15T08:51:55Z</dcterms:created>
  <dcterms:modified xsi:type="dcterms:W3CDTF">2021-01-20T02:43:07Z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