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579" r:id="rId3"/>
    <p:sldId id="580" r:id="rId4"/>
    <p:sldId id="581" r:id="rId5"/>
    <p:sldId id="582" r:id="rId6"/>
    <p:sldId id="583" r:id="rId7"/>
    <p:sldId id="584" r:id="rId8"/>
    <p:sldId id="329" r:id="rId9"/>
    <p:sldId id="596" r:id="rId10"/>
    <p:sldId id="597" r:id="rId11"/>
    <p:sldId id="585" r:id="rId12"/>
    <p:sldId id="586" r:id="rId13"/>
    <p:sldId id="589" r:id="rId14"/>
    <p:sldId id="587" r:id="rId15"/>
    <p:sldId id="590" r:id="rId16"/>
    <p:sldId id="474" r:id="rId17"/>
    <p:sldId id="591" r:id="rId18"/>
    <p:sldId id="337" r:id="rId19"/>
    <p:sldId id="592" r:id="rId20"/>
    <p:sldId id="593" r:id="rId21"/>
    <p:sldId id="339" r:id="rId22"/>
    <p:sldId id="594" r:id="rId23"/>
    <p:sldId id="340" r:id="rId24"/>
    <p:sldId id="341" r:id="rId25"/>
    <p:sldId id="471" r:id="rId26"/>
    <p:sldId id="342" r:id="rId27"/>
    <p:sldId id="343" r:id="rId28"/>
    <p:sldId id="344" r:id="rId29"/>
    <p:sldId id="330" r:id="rId30"/>
    <p:sldId id="345" r:id="rId31"/>
    <p:sldId id="346" r:id="rId32"/>
    <p:sldId id="347" r:id="rId33"/>
    <p:sldId id="348" r:id="rId34"/>
    <p:sldId id="349" r:id="rId35"/>
    <p:sldId id="350" r:id="rId36"/>
    <p:sldId id="351" r:id="rId37"/>
    <p:sldId id="353" r:id="rId38"/>
    <p:sldId id="352" r:id="rId39"/>
    <p:sldId id="354" r:id="rId40"/>
    <p:sldId id="355" r:id="rId41"/>
    <p:sldId id="356" r:id="rId42"/>
    <p:sldId id="357" r:id="rId43"/>
    <p:sldId id="360" r:id="rId44"/>
    <p:sldId id="358" r:id="rId45"/>
    <p:sldId id="359" r:id="rId46"/>
    <p:sldId id="361" r:id="rId47"/>
    <p:sldId id="362" r:id="rId48"/>
    <p:sldId id="363" r:id="rId49"/>
    <p:sldId id="364" r:id="rId5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99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 autoAdjust="0"/>
    <p:restoredTop sz="94601" autoAdjust="0"/>
  </p:normalViewPr>
  <p:slideViewPr>
    <p:cSldViewPr>
      <p:cViewPr varScale="1">
        <p:scale>
          <a:sx n="82" d="100"/>
          <a:sy n="82" d="100"/>
        </p:scale>
        <p:origin x="777" y="57"/>
      </p:cViewPr>
      <p:guideLst>
        <p:guide orient="horz" pos="215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7D7C091-E247-483A-B839-B251856210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kumimoji="1"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D1F35D6-993A-4C41-8D3B-FB569A8861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03EDA-DBB4-48A0-815C-46273939DF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913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5A135-180A-4B31-9D84-A14BEDA04A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18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D2C4A-FD60-49CB-BC30-6EC16BB134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821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9DA7B-1E7F-455C-84F8-C937B385EA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491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7D1DB-43D9-4DB9-A43D-F369649308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824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87BEF-1E6A-4956-914C-39CED2E69B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504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C41DB-0D21-49FC-8079-2A38239C0E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257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5948A-8411-4A62-82DC-4F2EF313BB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590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A6350-8565-4A3B-92DD-01EEBFE9AE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443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A38A1-2797-4767-B476-B9C5E030DD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88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05B64-9104-452F-A2BF-F051C0A85D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91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kumimoji="1"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kumimoji="1"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b="0" noProof="1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8F7596B-791B-42BF-90E7-CD3231CFE7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b="1" smtClean="0">
                <a:ea typeface="黑体" panose="02010609060101010101" pitchFamily="49" charset="-122"/>
              </a:rPr>
              <a:t>第</a:t>
            </a:r>
            <a:r>
              <a:rPr lang="en-US" altLang="zh-CN" sz="3800" b="1" smtClean="0">
                <a:ea typeface="黑体" panose="02010609060101010101" pitchFamily="49" charset="-122"/>
              </a:rPr>
              <a:t>4</a:t>
            </a:r>
            <a:r>
              <a:rPr lang="zh-CN" altLang="en-US" sz="3800" b="1" smtClean="0">
                <a:ea typeface="黑体" panose="02010609060101010101" pitchFamily="49" charset="-122"/>
              </a:rPr>
              <a:t>章   存储体系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黑体" panose="02010609060101010101" pitchFamily="49" charset="-122"/>
              </a:rPr>
              <a:t>4.2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虚拟存储器</a:t>
            </a:r>
          </a:p>
          <a:p>
            <a:pPr eaLnBrk="1" hangingPunct="1">
              <a:buFontTx/>
              <a:buNone/>
            </a:pPr>
            <a:endParaRPr lang="zh-CN" altLang="en-US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idx="1"/>
          </p:nvPr>
        </p:nvSpPr>
        <p:spPr>
          <a:xfrm>
            <a:off x="611188" y="549274"/>
            <a:ext cx="8134350" cy="5976069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 smtClean="0"/>
              <a:t>  •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使用位全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“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1 ”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处理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    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一种办法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是一旦使用位全为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，就由硬件强制全部使用位都为“0”。从概念上看，近期最少使用的“期”是从上次使用位全0到这次使用位全0的这段时间。由于这个期的长短是随机的，所以称为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随机期法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另一种办法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是它定期的置全部使用位为“0”。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由“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未用过计数器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”HS(或称为历史位)，定期地每 隔Δt扫视使用位，对使用位为0的页，则加1Hs， 并让使用位继续为0；对使用位为1的页，则置 0Hs，同时置0使用位。扫描结束所有使用位为0，Hs大的就是最久未访问过的，作为替换页。</a:t>
            </a:r>
            <a:endParaRPr lang="zh-CN" altLang="en-US" sz="2800" b="1" dirty="0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2495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4.2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虚拟存储器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468313" y="765175"/>
            <a:ext cx="462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4.2.2  </a:t>
            </a:r>
            <a:r>
              <a:rPr lang="zh-CN" altLang="en-US" sz="2800">
                <a:ea typeface="黑体" panose="02010609060101010101" pitchFamily="49" charset="-122"/>
              </a:rPr>
              <a:t>页式虚拟存储器的构成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611188" y="1363663"/>
            <a:ext cx="2851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2</a:t>
            </a:r>
            <a:r>
              <a:rPr lang="zh-CN" altLang="en-US" sz="2800">
                <a:ea typeface="黑体" panose="02010609060101010101" pitchFamily="49" charset="-122"/>
              </a:rPr>
              <a:t>．页面替换算法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611188" y="1989138"/>
            <a:ext cx="8208962" cy="231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2</a:t>
            </a:r>
            <a:r>
              <a:rPr lang="zh-CN" altLang="en-US" sz="2800">
                <a:ea typeface="黑体" panose="02010609060101010101" pitchFamily="49" charset="-122"/>
              </a:rPr>
              <a:t>）常用算法：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d)</a:t>
            </a: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优化替换算法</a:t>
            </a:r>
            <a:r>
              <a:rPr lang="en-US" altLang="zh-CN" sz="2800">
                <a:ea typeface="黑体" panose="02010609060101010101" pitchFamily="49" charset="-122"/>
              </a:rPr>
              <a:t>(OPT)</a:t>
            </a:r>
          </a:p>
          <a:p>
            <a:pPr eaLnBrk="1" hangingPunct="1"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    </a:t>
            </a:r>
            <a:r>
              <a:rPr lang="zh-CN" altLang="en-US" sz="2800">
                <a:ea typeface="黑体" panose="02010609060101010101" pitchFamily="49" charset="-122"/>
              </a:rPr>
              <a:t>根据未来实际使用情况，替换出近期不用的页，主存命中率会更高，这就是优化替换算法</a:t>
            </a:r>
            <a:r>
              <a:rPr lang="en-US" altLang="zh-CN" sz="2800">
                <a:ea typeface="黑体" panose="02010609060101010101" pitchFamily="49" charset="-122"/>
              </a:rPr>
              <a:t>(Optimal Replacement Algorithm,OPT)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2495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4.2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虚拟存储器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468313" y="765175"/>
            <a:ext cx="462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4.2.2  </a:t>
            </a:r>
            <a:r>
              <a:rPr lang="zh-CN" altLang="en-US" sz="2800">
                <a:ea typeface="黑体" panose="02010609060101010101" pitchFamily="49" charset="-122"/>
              </a:rPr>
              <a:t>页式虚拟存储器的构成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611188" y="1363663"/>
            <a:ext cx="2851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2</a:t>
            </a:r>
            <a:r>
              <a:rPr lang="zh-CN" altLang="en-US" sz="2800">
                <a:ea typeface="黑体" panose="02010609060101010101" pitchFamily="49" charset="-122"/>
              </a:rPr>
              <a:t>．页面替换算法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611188" y="1989138"/>
            <a:ext cx="8208962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2</a:t>
            </a:r>
            <a:r>
              <a:rPr lang="zh-CN" altLang="en-US" sz="2800">
                <a:ea typeface="黑体" panose="02010609060101010101" pitchFamily="49" charset="-122"/>
              </a:rPr>
              <a:t>）常用算法：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d)</a:t>
            </a: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优化替换算法</a:t>
            </a:r>
            <a:r>
              <a:rPr lang="en-US" altLang="zh-CN" sz="2800">
                <a:ea typeface="黑体" panose="02010609060101010101" pitchFamily="49" charset="-122"/>
              </a:rPr>
              <a:t>(OPT)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6600"/>
                </a:solidFill>
                <a:ea typeface="黑体" panose="02010609060101010101" pitchFamily="49" charset="-122"/>
              </a:rPr>
              <a:t>    </a:t>
            </a:r>
            <a:r>
              <a:rPr lang="zh-CN" altLang="en-US" sz="2800">
                <a:solidFill>
                  <a:srgbClr val="FF6600"/>
                </a:solidFill>
                <a:ea typeface="黑体" panose="02010609060101010101" pitchFamily="49" charset="-122"/>
              </a:rPr>
              <a:t>优化替换算法只是一种理想化的算法</a:t>
            </a:r>
            <a:r>
              <a:rPr lang="zh-CN" altLang="en-US" sz="2800">
                <a:ea typeface="黑体" panose="02010609060101010101" pitchFamily="49" charset="-122"/>
              </a:rPr>
              <a:t>，</a:t>
            </a:r>
            <a:r>
              <a:rPr lang="zh-CN" altLang="en-US" sz="2800">
                <a:solidFill>
                  <a:srgbClr val="FF6600"/>
                </a:solidFill>
                <a:ea typeface="黑体" panose="02010609060101010101" pitchFamily="49" charset="-122"/>
              </a:rPr>
              <a:t>它可以被用作评价其它替换算法好坏的标准</a:t>
            </a:r>
            <a:r>
              <a:rPr lang="zh-CN" altLang="en-US" sz="2800">
                <a:ea typeface="黑体" panose="02010609060101010101" pitchFamily="49" charset="-122"/>
              </a:rPr>
              <a:t>，看看哪种替换算法能使主存的命中率接近于优化替换算法。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2495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4.2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虚拟存储器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468313" y="765175"/>
            <a:ext cx="462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4.2.2  </a:t>
            </a:r>
            <a:r>
              <a:rPr lang="zh-CN" altLang="en-US" sz="2800">
                <a:ea typeface="黑体" panose="02010609060101010101" pitchFamily="49" charset="-122"/>
              </a:rPr>
              <a:t>页式虚拟存储器的构成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611188" y="1363663"/>
            <a:ext cx="2851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2</a:t>
            </a:r>
            <a:r>
              <a:rPr lang="zh-CN" altLang="en-US" sz="2800">
                <a:ea typeface="黑体" panose="02010609060101010101" pitchFamily="49" charset="-122"/>
              </a:rPr>
              <a:t>．页面替换算法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611188" y="1989138"/>
            <a:ext cx="8208962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2</a:t>
            </a:r>
            <a:r>
              <a:rPr lang="zh-CN" altLang="en-US" sz="2800">
                <a:ea typeface="黑体" panose="02010609060101010101" pitchFamily="49" charset="-122"/>
              </a:rPr>
              <a:t>）常用算法：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例题</a:t>
            </a:r>
            <a:r>
              <a:rPr lang="zh-CN" altLang="en-US" sz="2800">
                <a:ea typeface="黑体" panose="02010609060101010101" pitchFamily="49" charset="-122"/>
              </a:rPr>
              <a:t>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设有一道程序，有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至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共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页，执行时的页地址流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即执行时依次使用到的程序页页号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为：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若分配给该道程序的主存有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页，如下图表示分别用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FIFO,LRU,OPT3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种替换算法对这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页的使用和替换过程。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447800" y="4471988"/>
            <a:ext cx="381000" cy="1160462"/>
            <a:chOff x="912" y="2821"/>
            <a:chExt cx="240" cy="731"/>
          </a:xfrm>
        </p:grpSpPr>
        <p:sp>
          <p:nvSpPr>
            <p:cNvPr id="89447" name="Rectangle 3"/>
            <p:cNvSpPr>
              <a:spLocks noChangeArrowheads="1"/>
            </p:cNvSpPr>
            <p:nvPr/>
          </p:nvSpPr>
          <p:spPr bwMode="auto">
            <a:xfrm>
              <a:off x="912" y="2832"/>
              <a:ext cx="240" cy="7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黑体" panose="02010609060101010101" pitchFamily="49" charset="-122"/>
              </a:endParaRPr>
            </a:p>
          </p:txBody>
        </p:sp>
        <p:sp>
          <p:nvSpPr>
            <p:cNvPr id="89448" name="Line 4"/>
            <p:cNvSpPr>
              <a:spLocks noChangeShapeType="1"/>
            </p:cNvSpPr>
            <p:nvPr/>
          </p:nvSpPr>
          <p:spPr bwMode="auto">
            <a:xfrm>
              <a:off x="912" y="307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449" name="Line 5"/>
            <p:cNvSpPr>
              <a:spLocks noChangeShapeType="1"/>
            </p:cNvSpPr>
            <p:nvPr/>
          </p:nvSpPr>
          <p:spPr bwMode="auto">
            <a:xfrm>
              <a:off x="912" y="332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450" name="Text Box 6"/>
            <p:cNvSpPr txBox="1">
              <a:spLocks noChangeArrowheads="1"/>
            </p:cNvSpPr>
            <p:nvPr/>
          </p:nvSpPr>
          <p:spPr bwMode="auto">
            <a:xfrm>
              <a:off x="912" y="2821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>
                <a:ea typeface="黑体" panose="02010609060101010101" pitchFamily="49" charset="-122"/>
              </a:endParaRPr>
            </a:p>
          </p:txBody>
        </p:sp>
        <p:sp>
          <p:nvSpPr>
            <p:cNvPr id="89451" name="Line 7"/>
            <p:cNvSpPr>
              <a:spLocks noChangeShapeType="1"/>
            </p:cNvSpPr>
            <p:nvPr/>
          </p:nvSpPr>
          <p:spPr bwMode="auto">
            <a:xfrm>
              <a:off x="1056" y="332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447800" y="2708275"/>
            <a:ext cx="381000" cy="1160463"/>
            <a:chOff x="912" y="2821"/>
            <a:chExt cx="240" cy="731"/>
          </a:xfrm>
        </p:grpSpPr>
        <p:sp>
          <p:nvSpPr>
            <p:cNvPr id="89442" name="Rectangle 9"/>
            <p:cNvSpPr>
              <a:spLocks noChangeArrowheads="1"/>
            </p:cNvSpPr>
            <p:nvPr/>
          </p:nvSpPr>
          <p:spPr bwMode="auto">
            <a:xfrm>
              <a:off x="912" y="2832"/>
              <a:ext cx="240" cy="7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黑体" panose="02010609060101010101" pitchFamily="49" charset="-122"/>
              </a:endParaRPr>
            </a:p>
          </p:txBody>
        </p:sp>
        <p:sp>
          <p:nvSpPr>
            <p:cNvPr id="89443" name="Line 10"/>
            <p:cNvSpPr>
              <a:spLocks noChangeShapeType="1"/>
            </p:cNvSpPr>
            <p:nvPr/>
          </p:nvSpPr>
          <p:spPr bwMode="auto">
            <a:xfrm>
              <a:off x="912" y="307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444" name="Line 11"/>
            <p:cNvSpPr>
              <a:spLocks noChangeShapeType="1"/>
            </p:cNvSpPr>
            <p:nvPr/>
          </p:nvSpPr>
          <p:spPr bwMode="auto">
            <a:xfrm>
              <a:off x="912" y="332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445" name="Text Box 12"/>
            <p:cNvSpPr txBox="1">
              <a:spLocks noChangeArrowheads="1"/>
            </p:cNvSpPr>
            <p:nvPr/>
          </p:nvSpPr>
          <p:spPr bwMode="auto">
            <a:xfrm>
              <a:off x="912" y="2821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>
                <a:ea typeface="黑体" panose="02010609060101010101" pitchFamily="49" charset="-122"/>
              </a:endParaRPr>
            </a:p>
          </p:txBody>
        </p:sp>
        <p:sp>
          <p:nvSpPr>
            <p:cNvPr id="89446" name="Line 13"/>
            <p:cNvSpPr>
              <a:spLocks noChangeShapeType="1"/>
            </p:cNvSpPr>
            <p:nvPr/>
          </p:nvSpPr>
          <p:spPr bwMode="auto">
            <a:xfrm>
              <a:off x="1056" y="332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295400" y="2693988"/>
            <a:ext cx="695325" cy="1574800"/>
            <a:chOff x="816" y="1706"/>
            <a:chExt cx="438" cy="992"/>
          </a:xfrm>
        </p:grpSpPr>
        <p:grpSp>
          <p:nvGrpSpPr>
            <p:cNvPr id="89429" name="Group 15"/>
            <p:cNvGrpSpPr>
              <a:grpSpLocks/>
            </p:cNvGrpSpPr>
            <p:nvPr/>
          </p:nvGrpSpPr>
          <p:grpSpPr bwMode="auto">
            <a:xfrm>
              <a:off x="916" y="1706"/>
              <a:ext cx="240" cy="731"/>
              <a:chOff x="912" y="2821"/>
              <a:chExt cx="240" cy="731"/>
            </a:xfrm>
          </p:grpSpPr>
          <p:sp>
            <p:nvSpPr>
              <p:cNvPr id="89437" name="Rectangle 16"/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89438" name="Line 17"/>
              <p:cNvSpPr>
                <a:spLocks noChangeShapeType="1"/>
              </p:cNvSpPr>
              <p:nvPr/>
            </p:nvSpPr>
            <p:spPr bwMode="auto">
              <a:xfrm>
                <a:off x="912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439" name="Line 18"/>
              <p:cNvSpPr>
                <a:spLocks noChangeShapeType="1"/>
              </p:cNvSpPr>
              <p:nvPr/>
            </p:nvSpPr>
            <p:spPr bwMode="auto">
              <a:xfrm>
                <a:off x="912" y="332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440" name="Text Box 19"/>
              <p:cNvSpPr txBox="1">
                <a:spLocks noChangeArrowheads="1"/>
              </p:cNvSpPr>
              <p:nvPr/>
            </p:nvSpPr>
            <p:spPr bwMode="auto">
              <a:xfrm>
                <a:off x="912" y="2821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>
                  <a:ea typeface="黑体" panose="02010609060101010101" pitchFamily="49" charset="-122"/>
                </a:endParaRPr>
              </a:p>
            </p:txBody>
          </p:sp>
          <p:sp>
            <p:nvSpPr>
              <p:cNvPr id="89441" name="Line 20"/>
              <p:cNvSpPr>
                <a:spLocks noChangeShapeType="1"/>
              </p:cNvSpPr>
              <p:nvPr/>
            </p:nvSpPr>
            <p:spPr bwMode="auto">
              <a:xfrm>
                <a:off x="1056" y="332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9430" name="Rectangle 21"/>
            <p:cNvSpPr>
              <a:spLocks noChangeArrowheads="1"/>
            </p:cNvSpPr>
            <p:nvPr/>
          </p:nvSpPr>
          <p:spPr bwMode="auto">
            <a:xfrm>
              <a:off x="816" y="2448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调进</a:t>
              </a:r>
            </a:p>
          </p:txBody>
        </p:sp>
        <p:grpSp>
          <p:nvGrpSpPr>
            <p:cNvPr id="89431" name="Group 22"/>
            <p:cNvGrpSpPr>
              <a:grpSpLocks/>
            </p:cNvGrpSpPr>
            <p:nvPr/>
          </p:nvGrpSpPr>
          <p:grpSpPr bwMode="auto">
            <a:xfrm>
              <a:off x="912" y="1728"/>
              <a:ext cx="240" cy="720"/>
              <a:chOff x="912" y="1728"/>
              <a:chExt cx="240" cy="720"/>
            </a:xfrm>
          </p:grpSpPr>
          <p:sp>
            <p:nvSpPr>
              <p:cNvPr id="89432" name="Rectangle 23"/>
              <p:cNvSpPr>
                <a:spLocks noChangeArrowheads="1"/>
              </p:cNvSpPr>
              <p:nvPr/>
            </p:nvSpPr>
            <p:spPr bwMode="auto">
              <a:xfrm>
                <a:off x="912" y="1728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89433" name="Line 24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434" name="Line 25"/>
              <p:cNvSpPr>
                <a:spLocks noChangeShapeType="1"/>
              </p:cNvSpPr>
              <p:nvPr/>
            </p:nvSpPr>
            <p:spPr bwMode="auto">
              <a:xfrm>
                <a:off x="912" y="221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435" name="Text Box 26"/>
              <p:cNvSpPr txBox="1">
                <a:spLocks noChangeArrowheads="1"/>
              </p:cNvSpPr>
              <p:nvPr/>
            </p:nvSpPr>
            <p:spPr bwMode="auto">
              <a:xfrm>
                <a:off x="912" y="172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89436" name="Line 27"/>
              <p:cNvSpPr>
                <a:spLocks noChangeShapeType="1"/>
              </p:cNvSpPr>
              <p:nvPr/>
            </p:nvSpPr>
            <p:spPr bwMode="auto">
              <a:xfrm>
                <a:off x="1056" y="2218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9093" name="Group 28"/>
          <p:cNvGrpSpPr>
            <a:grpSpLocks/>
          </p:cNvGrpSpPr>
          <p:nvPr/>
        </p:nvGrpSpPr>
        <p:grpSpPr bwMode="auto">
          <a:xfrm>
            <a:off x="1454150" y="981075"/>
            <a:ext cx="381000" cy="1160463"/>
            <a:chOff x="912" y="2821"/>
            <a:chExt cx="240" cy="731"/>
          </a:xfrm>
        </p:grpSpPr>
        <p:sp>
          <p:nvSpPr>
            <p:cNvPr id="89424" name="Rectangle 29"/>
            <p:cNvSpPr>
              <a:spLocks noChangeArrowheads="1"/>
            </p:cNvSpPr>
            <p:nvPr/>
          </p:nvSpPr>
          <p:spPr bwMode="auto">
            <a:xfrm>
              <a:off x="912" y="2832"/>
              <a:ext cx="240" cy="7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黑体" panose="02010609060101010101" pitchFamily="49" charset="-122"/>
              </a:endParaRPr>
            </a:p>
          </p:txBody>
        </p:sp>
        <p:sp>
          <p:nvSpPr>
            <p:cNvPr id="89425" name="Line 30"/>
            <p:cNvSpPr>
              <a:spLocks noChangeShapeType="1"/>
            </p:cNvSpPr>
            <p:nvPr/>
          </p:nvSpPr>
          <p:spPr bwMode="auto">
            <a:xfrm>
              <a:off x="912" y="307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426" name="Line 31"/>
            <p:cNvSpPr>
              <a:spLocks noChangeShapeType="1"/>
            </p:cNvSpPr>
            <p:nvPr/>
          </p:nvSpPr>
          <p:spPr bwMode="auto">
            <a:xfrm>
              <a:off x="912" y="332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427" name="Text Box 32"/>
            <p:cNvSpPr txBox="1">
              <a:spLocks noChangeArrowheads="1"/>
            </p:cNvSpPr>
            <p:nvPr/>
          </p:nvSpPr>
          <p:spPr bwMode="auto">
            <a:xfrm>
              <a:off x="912" y="2821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>
                <a:ea typeface="黑体" panose="02010609060101010101" pitchFamily="49" charset="-122"/>
              </a:endParaRPr>
            </a:p>
          </p:txBody>
        </p:sp>
        <p:sp>
          <p:nvSpPr>
            <p:cNvPr id="89428" name="Line 33"/>
            <p:cNvSpPr>
              <a:spLocks noChangeShapeType="1"/>
            </p:cNvSpPr>
            <p:nvPr/>
          </p:nvSpPr>
          <p:spPr bwMode="auto">
            <a:xfrm>
              <a:off x="1056" y="332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0482" name="Rectangle 34"/>
          <p:cNvSpPr>
            <a:spLocks noChangeArrowheads="1"/>
          </p:cNvSpPr>
          <p:nvPr/>
        </p:nvSpPr>
        <p:spPr bwMode="auto">
          <a:xfrm>
            <a:off x="381000" y="1311275"/>
            <a:ext cx="10779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   FIFO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命中</a:t>
            </a:r>
            <a:r>
              <a:rPr lang="en-US" altLang="zh-CN" sz="2000">
                <a:ea typeface="黑体" panose="02010609060101010101" pitchFamily="49" charset="-122"/>
              </a:rPr>
              <a:t>3</a:t>
            </a:r>
            <a:r>
              <a:rPr lang="zh-CN" altLang="en-US" sz="2000">
                <a:ea typeface="黑体" panose="02010609060101010101" pitchFamily="49" charset="-122"/>
              </a:rPr>
              <a:t>次</a:t>
            </a:r>
          </a:p>
        </p:txBody>
      </p:sp>
      <p:sp>
        <p:nvSpPr>
          <p:cNvPr id="360483" name="Text Box 35"/>
          <p:cNvSpPr txBox="1">
            <a:spLocks noChangeArrowheads="1"/>
          </p:cNvSpPr>
          <p:nvPr/>
        </p:nvSpPr>
        <p:spPr bwMode="auto">
          <a:xfrm>
            <a:off x="381000" y="3063875"/>
            <a:ext cx="10779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   LRU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命中</a:t>
            </a:r>
            <a:r>
              <a:rPr lang="en-US" altLang="zh-CN" sz="2000">
                <a:ea typeface="黑体" panose="02010609060101010101" pitchFamily="49" charset="-122"/>
              </a:rPr>
              <a:t>5</a:t>
            </a:r>
            <a:r>
              <a:rPr lang="zh-CN" altLang="en-US" sz="2000">
                <a:ea typeface="黑体" panose="02010609060101010101" pitchFamily="49" charset="-122"/>
              </a:rPr>
              <a:t>次</a:t>
            </a:r>
          </a:p>
        </p:txBody>
      </p:sp>
      <p:sp>
        <p:nvSpPr>
          <p:cNvPr id="360484" name="Text Box 36"/>
          <p:cNvSpPr txBox="1">
            <a:spLocks noChangeArrowheads="1"/>
          </p:cNvSpPr>
          <p:nvPr/>
        </p:nvSpPr>
        <p:spPr bwMode="auto">
          <a:xfrm>
            <a:off x="381000" y="4816475"/>
            <a:ext cx="10779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   OPT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命中</a:t>
            </a:r>
            <a:r>
              <a:rPr lang="en-US" altLang="zh-CN" sz="2000">
                <a:ea typeface="黑体" panose="02010609060101010101" pitchFamily="49" charset="-122"/>
              </a:rPr>
              <a:t>6</a:t>
            </a:r>
            <a:r>
              <a:rPr lang="zh-CN" altLang="en-US" sz="2000">
                <a:ea typeface="黑体" panose="02010609060101010101" pitchFamily="49" charset="-122"/>
              </a:rPr>
              <a:t>次</a:t>
            </a:r>
          </a:p>
        </p:txBody>
      </p:sp>
      <p:sp>
        <p:nvSpPr>
          <p:cNvPr id="89097" name="Text Box 37"/>
          <p:cNvSpPr txBox="1">
            <a:spLocks noChangeArrowheads="1"/>
          </p:cNvSpPr>
          <p:nvPr/>
        </p:nvSpPr>
        <p:spPr bwMode="auto">
          <a:xfrm>
            <a:off x="228600" y="566738"/>
            <a:ext cx="818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accent2"/>
                </a:solidFill>
                <a:ea typeface="黑体" panose="02010609060101010101" pitchFamily="49" charset="-122"/>
              </a:rPr>
              <a:t>页地址流   </a:t>
            </a:r>
            <a:r>
              <a:rPr lang="en-US" altLang="zh-CN" sz="2000">
                <a:solidFill>
                  <a:schemeClr val="accent2"/>
                </a:solidFill>
                <a:ea typeface="黑体" panose="02010609060101010101" pitchFamily="49" charset="-122"/>
              </a:rPr>
              <a:t>2       3        2        1       5        2       4        5       3        2        5       2</a:t>
            </a:r>
          </a:p>
        </p:txBody>
      </p:sp>
      <p:sp>
        <p:nvSpPr>
          <p:cNvPr id="89098" name="Text Box 38"/>
          <p:cNvSpPr txBox="1">
            <a:spLocks noChangeArrowheads="1"/>
          </p:cNvSpPr>
          <p:nvPr/>
        </p:nvSpPr>
        <p:spPr bwMode="auto">
          <a:xfrm>
            <a:off x="533400" y="228600"/>
            <a:ext cx="7954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时间</a:t>
            </a:r>
            <a:r>
              <a:rPr lang="en-US" altLang="zh-CN" sz="2000">
                <a:ea typeface="黑体" panose="02010609060101010101" pitchFamily="49" charset="-122"/>
              </a:rPr>
              <a:t>t     1       2        3        4       5        6       7        8       9       10      11     12</a:t>
            </a:r>
          </a:p>
        </p:txBody>
      </p:sp>
      <p:sp>
        <p:nvSpPr>
          <p:cNvPr id="89099" name="Text Box 39"/>
          <p:cNvSpPr txBox="1">
            <a:spLocks noChangeArrowheads="1"/>
          </p:cNvSpPr>
          <p:nvPr/>
        </p:nvSpPr>
        <p:spPr bwMode="auto">
          <a:xfrm>
            <a:off x="2133600" y="6211888"/>
            <a:ext cx="554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种替换算法对同一页地址流的替换过程</a:t>
            </a:r>
          </a:p>
        </p:txBody>
      </p:sp>
      <p:sp>
        <p:nvSpPr>
          <p:cNvPr id="360488" name="Text Box 40"/>
          <p:cNvSpPr txBox="1">
            <a:spLocks noChangeArrowheads="1"/>
          </p:cNvSpPr>
          <p:nvPr/>
        </p:nvSpPr>
        <p:spPr bwMode="auto">
          <a:xfrm>
            <a:off x="228600" y="2393950"/>
            <a:ext cx="818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accent2"/>
                </a:solidFill>
                <a:ea typeface="黑体" panose="02010609060101010101" pitchFamily="49" charset="-122"/>
              </a:rPr>
              <a:t>页地址流   </a:t>
            </a:r>
            <a:r>
              <a:rPr lang="en-US" altLang="zh-CN" sz="2000">
                <a:solidFill>
                  <a:schemeClr val="accent2"/>
                </a:solidFill>
                <a:ea typeface="黑体" panose="02010609060101010101" pitchFamily="49" charset="-122"/>
              </a:rPr>
              <a:t>2       3        2        1       5        2       4        5       3        2        5       2</a:t>
            </a:r>
          </a:p>
        </p:txBody>
      </p:sp>
      <p:sp>
        <p:nvSpPr>
          <p:cNvPr id="360489" name="Text Box 41"/>
          <p:cNvSpPr txBox="1">
            <a:spLocks noChangeArrowheads="1"/>
          </p:cNvSpPr>
          <p:nvPr/>
        </p:nvSpPr>
        <p:spPr bwMode="auto">
          <a:xfrm>
            <a:off x="304800" y="4162425"/>
            <a:ext cx="818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accent2"/>
                </a:solidFill>
                <a:ea typeface="黑体" panose="02010609060101010101" pitchFamily="49" charset="-122"/>
              </a:rPr>
              <a:t>页地址流   </a:t>
            </a:r>
            <a:r>
              <a:rPr lang="en-US" altLang="zh-CN" sz="2000">
                <a:solidFill>
                  <a:schemeClr val="accent2"/>
                </a:solidFill>
                <a:ea typeface="黑体" panose="02010609060101010101" pitchFamily="49" charset="-122"/>
              </a:rPr>
              <a:t>2       3        2        1       5        2       4        5       3        2        5       2</a:t>
            </a:r>
          </a:p>
        </p:txBody>
      </p: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3124200" y="930275"/>
            <a:ext cx="695325" cy="1616075"/>
            <a:chOff x="1968" y="586"/>
            <a:chExt cx="438" cy="1018"/>
          </a:xfrm>
        </p:grpSpPr>
        <p:sp>
          <p:nvSpPr>
            <p:cNvPr id="89416" name="Rectangle 43"/>
            <p:cNvSpPr>
              <a:spLocks noChangeArrowheads="1"/>
            </p:cNvSpPr>
            <p:nvPr/>
          </p:nvSpPr>
          <p:spPr bwMode="auto">
            <a:xfrm>
              <a:off x="1968" y="1354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调进</a:t>
              </a:r>
            </a:p>
          </p:txBody>
        </p:sp>
        <p:grpSp>
          <p:nvGrpSpPr>
            <p:cNvPr id="89417" name="Group 44"/>
            <p:cNvGrpSpPr>
              <a:grpSpLocks/>
            </p:cNvGrpSpPr>
            <p:nvPr/>
          </p:nvGrpSpPr>
          <p:grpSpPr bwMode="auto">
            <a:xfrm>
              <a:off x="2064" y="586"/>
              <a:ext cx="260" cy="778"/>
              <a:chOff x="2064" y="586"/>
              <a:chExt cx="260" cy="778"/>
            </a:xfrm>
          </p:grpSpPr>
          <p:sp>
            <p:nvSpPr>
              <p:cNvPr id="89418" name="Rectangle 45"/>
              <p:cNvSpPr>
                <a:spLocks noChangeArrowheads="1"/>
              </p:cNvSpPr>
              <p:nvPr/>
            </p:nvSpPr>
            <p:spPr bwMode="auto">
              <a:xfrm>
                <a:off x="2064" y="634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89419" name="Line 46"/>
              <p:cNvSpPr>
                <a:spLocks noChangeShapeType="1"/>
              </p:cNvSpPr>
              <p:nvPr/>
            </p:nvSpPr>
            <p:spPr bwMode="auto">
              <a:xfrm>
                <a:off x="2064" y="87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420" name="Line 47"/>
              <p:cNvSpPr>
                <a:spLocks noChangeShapeType="1"/>
              </p:cNvSpPr>
              <p:nvPr/>
            </p:nvSpPr>
            <p:spPr bwMode="auto">
              <a:xfrm>
                <a:off x="2064" y="111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421" name="Text Box 48"/>
              <p:cNvSpPr txBox="1">
                <a:spLocks noChangeArrowheads="1"/>
              </p:cNvSpPr>
              <p:nvPr/>
            </p:nvSpPr>
            <p:spPr bwMode="auto">
              <a:xfrm>
                <a:off x="2064" y="586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9422" name="Rectangle 49"/>
              <p:cNvSpPr>
                <a:spLocks noChangeArrowheads="1"/>
              </p:cNvSpPr>
              <p:nvPr/>
            </p:nvSpPr>
            <p:spPr bwMode="auto">
              <a:xfrm>
                <a:off x="2064" y="87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89423" name="Rectangle 50"/>
              <p:cNvSpPr>
                <a:spLocks noChangeArrowheads="1"/>
              </p:cNvSpPr>
              <p:nvPr/>
            </p:nvSpPr>
            <p:spPr bwMode="auto">
              <a:xfrm>
                <a:off x="2064" y="11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1</a:t>
                </a:r>
              </a:p>
            </p:txBody>
          </p:sp>
        </p:grp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1905000" y="990600"/>
            <a:ext cx="695325" cy="1555750"/>
            <a:chOff x="1200" y="624"/>
            <a:chExt cx="438" cy="980"/>
          </a:xfrm>
        </p:grpSpPr>
        <p:sp>
          <p:nvSpPr>
            <p:cNvPr id="89408" name="Rectangle 52"/>
            <p:cNvSpPr>
              <a:spLocks noChangeArrowheads="1"/>
            </p:cNvSpPr>
            <p:nvPr/>
          </p:nvSpPr>
          <p:spPr bwMode="auto">
            <a:xfrm>
              <a:off x="1200" y="1354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调进</a:t>
              </a:r>
            </a:p>
          </p:txBody>
        </p:sp>
        <p:grpSp>
          <p:nvGrpSpPr>
            <p:cNvPr id="89409" name="Group 53"/>
            <p:cNvGrpSpPr>
              <a:grpSpLocks/>
            </p:cNvGrpSpPr>
            <p:nvPr/>
          </p:nvGrpSpPr>
          <p:grpSpPr bwMode="auto">
            <a:xfrm>
              <a:off x="1296" y="624"/>
              <a:ext cx="240" cy="720"/>
              <a:chOff x="1296" y="624"/>
              <a:chExt cx="240" cy="720"/>
            </a:xfrm>
          </p:grpSpPr>
          <p:sp>
            <p:nvSpPr>
              <p:cNvPr id="89410" name="Rectangle 54"/>
              <p:cNvSpPr>
                <a:spLocks noChangeArrowheads="1"/>
              </p:cNvSpPr>
              <p:nvPr/>
            </p:nvSpPr>
            <p:spPr bwMode="auto">
              <a:xfrm>
                <a:off x="1296" y="624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89411" name="Line 55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412" name="Line 56"/>
              <p:cNvSpPr>
                <a:spLocks noChangeShapeType="1"/>
              </p:cNvSpPr>
              <p:nvPr/>
            </p:nvSpPr>
            <p:spPr bwMode="auto">
              <a:xfrm>
                <a:off x="1296" y="111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413" name="Text Box 57"/>
              <p:cNvSpPr txBox="1">
                <a:spLocks noChangeArrowheads="1"/>
              </p:cNvSpPr>
              <p:nvPr/>
            </p:nvSpPr>
            <p:spPr bwMode="auto">
              <a:xfrm>
                <a:off x="1296" y="62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89414" name="Rectangle 58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89415" name="Line 59"/>
              <p:cNvSpPr>
                <a:spLocks noChangeShapeType="1"/>
              </p:cNvSpPr>
              <p:nvPr/>
            </p:nvSpPr>
            <p:spPr bwMode="auto">
              <a:xfrm>
                <a:off x="1440" y="111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60"/>
          <p:cNvGrpSpPr>
            <a:grpSpLocks/>
          </p:cNvGrpSpPr>
          <p:nvPr/>
        </p:nvGrpSpPr>
        <p:grpSpPr bwMode="auto">
          <a:xfrm>
            <a:off x="1287463" y="981075"/>
            <a:ext cx="692150" cy="1539875"/>
            <a:chOff x="816" y="634"/>
            <a:chExt cx="436" cy="970"/>
          </a:xfrm>
        </p:grpSpPr>
        <p:sp>
          <p:nvSpPr>
            <p:cNvPr id="89401" name="Rectangle 61"/>
            <p:cNvSpPr>
              <a:spLocks noChangeArrowheads="1"/>
            </p:cNvSpPr>
            <p:nvPr/>
          </p:nvSpPr>
          <p:spPr bwMode="auto">
            <a:xfrm>
              <a:off x="816" y="135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调进</a:t>
              </a:r>
            </a:p>
          </p:txBody>
        </p:sp>
        <p:grpSp>
          <p:nvGrpSpPr>
            <p:cNvPr id="89402" name="Group 62"/>
            <p:cNvGrpSpPr>
              <a:grpSpLocks/>
            </p:cNvGrpSpPr>
            <p:nvPr/>
          </p:nvGrpSpPr>
          <p:grpSpPr bwMode="auto">
            <a:xfrm>
              <a:off x="912" y="634"/>
              <a:ext cx="240" cy="720"/>
              <a:chOff x="912" y="634"/>
              <a:chExt cx="240" cy="720"/>
            </a:xfrm>
          </p:grpSpPr>
          <p:sp>
            <p:nvSpPr>
              <p:cNvPr id="89403" name="Rectangle 63"/>
              <p:cNvSpPr>
                <a:spLocks noChangeArrowheads="1"/>
              </p:cNvSpPr>
              <p:nvPr/>
            </p:nvSpPr>
            <p:spPr bwMode="auto">
              <a:xfrm>
                <a:off x="912" y="634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89404" name="Line 64"/>
              <p:cNvSpPr>
                <a:spLocks noChangeShapeType="1"/>
              </p:cNvSpPr>
              <p:nvPr/>
            </p:nvSpPr>
            <p:spPr bwMode="auto">
              <a:xfrm>
                <a:off x="912" y="87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405" name="Line 65"/>
              <p:cNvSpPr>
                <a:spLocks noChangeShapeType="1"/>
              </p:cNvSpPr>
              <p:nvPr/>
            </p:nvSpPr>
            <p:spPr bwMode="auto">
              <a:xfrm>
                <a:off x="912" y="112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406" name="Text Box 66"/>
              <p:cNvSpPr txBox="1">
                <a:spLocks noChangeArrowheads="1"/>
              </p:cNvSpPr>
              <p:nvPr/>
            </p:nvSpPr>
            <p:spPr bwMode="auto">
              <a:xfrm>
                <a:off x="912" y="63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89407" name="Line 67"/>
              <p:cNvSpPr>
                <a:spLocks noChangeShapeType="1"/>
              </p:cNvSpPr>
              <p:nvPr/>
            </p:nvSpPr>
            <p:spPr bwMode="auto">
              <a:xfrm>
                <a:off x="1056" y="112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Group 68"/>
          <p:cNvGrpSpPr>
            <a:grpSpLocks/>
          </p:cNvGrpSpPr>
          <p:nvPr/>
        </p:nvGrpSpPr>
        <p:grpSpPr bwMode="auto">
          <a:xfrm>
            <a:off x="2514600" y="990600"/>
            <a:ext cx="695325" cy="1555750"/>
            <a:chOff x="1584" y="624"/>
            <a:chExt cx="438" cy="980"/>
          </a:xfrm>
        </p:grpSpPr>
        <p:sp>
          <p:nvSpPr>
            <p:cNvPr id="89392" name="Text Box 69"/>
            <p:cNvSpPr txBox="1">
              <a:spLocks noChangeArrowheads="1"/>
            </p:cNvSpPr>
            <p:nvPr/>
          </p:nvSpPr>
          <p:spPr bwMode="auto">
            <a:xfrm>
              <a:off x="1584" y="1354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FF6600"/>
                  </a:solidFill>
                  <a:ea typeface="黑体" panose="02010609060101010101" pitchFamily="49" charset="-122"/>
                </a:rPr>
                <a:t>命中</a:t>
              </a:r>
            </a:p>
          </p:txBody>
        </p:sp>
        <p:grpSp>
          <p:nvGrpSpPr>
            <p:cNvPr id="89393" name="Group 70"/>
            <p:cNvGrpSpPr>
              <a:grpSpLocks/>
            </p:cNvGrpSpPr>
            <p:nvPr/>
          </p:nvGrpSpPr>
          <p:grpSpPr bwMode="auto">
            <a:xfrm>
              <a:off x="1680" y="624"/>
              <a:ext cx="240" cy="720"/>
              <a:chOff x="1680" y="624"/>
              <a:chExt cx="240" cy="720"/>
            </a:xfrm>
          </p:grpSpPr>
          <p:sp>
            <p:nvSpPr>
              <p:cNvPr id="89394" name="Rectangle 71"/>
              <p:cNvSpPr>
                <a:spLocks noChangeArrowheads="1"/>
              </p:cNvSpPr>
              <p:nvPr/>
            </p:nvSpPr>
            <p:spPr bwMode="auto">
              <a:xfrm>
                <a:off x="1680" y="624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89395" name="Line 72"/>
              <p:cNvSpPr>
                <a:spLocks noChangeShapeType="1"/>
              </p:cNvSpPr>
              <p:nvPr/>
            </p:nvSpPr>
            <p:spPr bwMode="auto">
              <a:xfrm>
                <a:off x="1680" y="86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396" name="Line 73"/>
              <p:cNvSpPr>
                <a:spLocks noChangeShapeType="1"/>
              </p:cNvSpPr>
              <p:nvPr/>
            </p:nvSpPr>
            <p:spPr bwMode="auto">
              <a:xfrm>
                <a:off x="1680" y="110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397" name="Text Box 74"/>
              <p:cNvSpPr txBox="1">
                <a:spLocks noChangeArrowheads="1"/>
              </p:cNvSpPr>
              <p:nvPr/>
            </p:nvSpPr>
            <p:spPr bwMode="auto">
              <a:xfrm>
                <a:off x="1680" y="62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89398" name="Rectangle 75"/>
              <p:cNvSpPr>
                <a:spLocks noChangeArrowheads="1"/>
              </p:cNvSpPr>
              <p:nvPr/>
            </p:nvSpPr>
            <p:spPr bwMode="auto">
              <a:xfrm>
                <a:off x="1680" y="86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89399" name="Line 76"/>
              <p:cNvSpPr>
                <a:spLocks noChangeShapeType="1"/>
              </p:cNvSpPr>
              <p:nvPr/>
            </p:nvSpPr>
            <p:spPr bwMode="auto">
              <a:xfrm>
                <a:off x="1680" y="111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400" name="Line 77"/>
              <p:cNvSpPr>
                <a:spLocks noChangeShapeType="1"/>
              </p:cNvSpPr>
              <p:nvPr/>
            </p:nvSpPr>
            <p:spPr bwMode="auto">
              <a:xfrm>
                <a:off x="1824" y="111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6" name="Group 78"/>
          <p:cNvGrpSpPr>
            <a:grpSpLocks/>
          </p:cNvGrpSpPr>
          <p:nvPr/>
        </p:nvGrpSpPr>
        <p:grpSpPr bwMode="auto">
          <a:xfrm>
            <a:off x="3733800" y="987425"/>
            <a:ext cx="695325" cy="1558925"/>
            <a:chOff x="2352" y="622"/>
            <a:chExt cx="438" cy="982"/>
          </a:xfrm>
        </p:grpSpPr>
        <p:sp>
          <p:nvSpPr>
            <p:cNvPr id="89384" name="Rectangle 79"/>
            <p:cNvSpPr>
              <a:spLocks noChangeArrowheads="1"/>
            </p:cNvSpPr>
            <p:nvPr/>
          </p:nvSpPr>
          <p:spPr bwMode="auto">
            <a:xfrm>
              <a:off x="2352" y="1354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替换</a:t>
              </a:r>
            </a:p>
          </p:txBody>
        </p:sp>
        <p:grpSp>
          <p:nvGrpSpPr>
            <p:cNvPr id="89385" name="Group 80"/>
            <p:cNvGrpSpPr>
              <a:grpSpLocks/>
            </p:cNvGrpSpPr>
            <p:nvPr/>
          </p:nvGrpSpPr>
          <p:grpSpPr bwMode="auto">
            <a:xfrm>
              <a:off x="2448" y="622"/>
              <a:ext cx="260" cy="742"/>
              <a:chOff x="2448" y="622"/>
              <a:chExt cx="260" cy="742"/>
            </a:xfrm>
          </p:grpSpPr>
          <p:sp>
            <p:nvSpPr>
              <p:cNvPr id="89386" name="Rectangle 81"/>
              <p:cNvSpPr>
                <a:spLocks noChangeArrowheads="1"/>
              </p:cNvSpPr>
              <p:nvPr/>
            </p:nvSpPr>
            <p:spPr bwMode="auto">
              <a:xfrm>
                <a:off x="2448" y="634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89387" name="Line 82"/>
              <p:cNvSpPr>
                <a:spLocks noChangeShapeType="1"/>
              </p:cNvSpPr>
              <p:nvPr/>
            </p:nvSpPr>
            <p:spPr bwMode="auto">
              <a:xfrm>
                <a:off x="2448" y="87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388" name="Line 83"/>
              <p:cNvSpPr>
                <a:spLocks noChangeShapeType="1"/>
              </p:cNvSpPr>
              <p:nvPr/>
            </p:nvSpPr>
            <p:spPr bwMode="auto">
              <a:xfrm>
                <a:off x="2448" y="111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389" name="Text Box 84"/>
              <p:cNvSpPr txBox="1">
                <a:spLocks noChangeArrowheads="1"/>
              </p:cNvSpPr>
              <p:nvPr/>
            </p:nvSpPr>
            <p:spPr bwMode="auto">
              <a:xfrm>
                <a:off x="2448" y="62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5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9390" name="Rectangle 85"/>
              <p:cNvSpPr>
                <a:spLocks noChangeArrowheads="1"/>
              </p:cNvSpPr>
              <p:nvPr/>
            </p:nvSpPr>
            <p:spPr bwMode="auto">
              <a:xfrm>
                <a:off x="2448" y="83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9391" name="Rectangle 86"/>
              <p:cNvSpPr>
                <a:spLocks noChangeArrowheads="1"/>
              </p:cNvSpPr>
              <p:nvPr/>
            </p:nvSpPr>
            <p:spPr bwMode="auto">
              <a:xfrm>
                <a:off x="2448" y="11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1</a:t>
                </a:r>
              </a:p>
            </p:txBody>
          </p:sp>
        </p:grpSp>
      </p:grpSp>
      <p:grpSp>
        <p:nvGrpSpPr>
          <p:cNvPr id="18" name="Group 87"/>
          <p:cNvGrpSpPr>
            <a:grpSpLocks/>
          </p:cNvGrpSpPr>
          <p:nvPr/>
        </p:nvGrpSpPr>
        <p:grpSpPr bwMode="auto">
          <a:xfrm>
            <a:off x="4333875" y="1006475"/>
            <a:ext cx="695325" cy="1558925"/>
            <a:chOff x="2730" y="634"/>
            <a:chExt cx="438" cy="982"/>
          </a:xfrm>
        </p:grpSpPr>
        <p:sp>
          <p:nvSpPr>
            <p:cNvPr id="89376" name="Rectangle 88"/>
            <p:cNvSpPr>
              <a:spLocks noChangeArrowheads="1"/>
            </p:cNvSpPr>
            <p:nvPr/>
          </p:nvSpPr>
          <p:spPr bwMode="auto">
            <a:xfrm>
              <a:off x="2730" y="1366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替换</a:t>
              </a:r>
            </a:p>
          </p:txBody>
        </p:sp>
        <p:grpSp>
          <p:nvGrpSpPr>
            <p:cNvPr id="89377" name="Group 89"/>
            <p:cNvGrpSpPr>
              <a:grpSpLocks/>
            </p:cNvGrpSpPr>
            <p:nvPr/>
          </p:nvGrpSpPr>
          <p:grpSpPr bwMode="auto">
            <a:xfrm>
              <a:off x="2826" y="634"/>
              <a:ext cx="260" cy="744"/>
              <a:chOff x="2826" y="634"/>
              <a:chExt cx="260" cy="744"/>
            </a:xfrm>
          </p:grpSpPr>
          <p:sp>
            <p:nvSpPr>
              <p:cNvPr id="89378" name="Rectangle 90"/>
              <p:cNvSpPr>
                <a:spLocks noChangeArrowheads="1"/>
              </p:cNvSpPr>
              <p:nvPr/>
            </p:nvSpPr>
            <p:spPr bwMode="auto">
              <a:xfrm>
                <a:off x="2826" y="646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89379" name="Line 91"/>
              <p:cNvSpPr>
                <a:spLocks noChangeShapeType="1"/>
              </p:cNvSpPr>
              <p:nvPr/>
            </p:nvSpPr>
            <p:spPr bwMode="auto">
              <a:xfrm>
                <a:off x="2826" y="88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380" name="Line 92"/>
              <p:cNvSpPr>
                <a:spLocks noChangeShapeType="1"/>
              </p:cNvSpPr>
              <p:nvPr/>
            </p:nvSpPr>
            <p:spPr bwMode="auto">
              <a:xfrm>
                <a:off x="2826" y="112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381" name="Text Box 93"/>
              <p:cNvSpPr txBox="1">
                <a:spLocks noChangeArrowheads="1"/>
              </p:cNvSpPr>
              <p:nvPr/>
            </p:nvSpPr>
            <p:spPr bwMode="auto">
              <a:xfrm>
                <a:off x="2826" y="63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5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9382" name="Rectangle 94"/>
              <p:cNvSpPr>
                <a:spLocks noChangeArrowheads="1"/>
              </p:cNvSpPr>
              <p:nvPr/>
            </p:nvSpPr>
            <p:spPr bwMode="auto">
              <a:xfrm>
                <a:off x="2826" y="88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9383" name="Rectangle 95"/>
              <p:cNvSpPr>
                <a:spLocks noChangeArrowheads="1"/>
              </p:cNvSpPr>
              <p:nvPr/>
            </p:nvSpPr>
            <p:spPr bwMode="auto">
              <a:xfrm>
                <a:off x="2826" y="1090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1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20" name="Group 96"/>
          <p:cNvGrpSpPr>
            <a:grpSpLocks/>
          </p:cNvGrpSpPr>
          <p:nvPr/>
        </p:nvGrpSpPr>
        <p:grpSpPr bwMode="auto">
          <a:xfrm>
            <a:off x="4943475" y="930275"/>
            <a:ext cx="695325" cy="1616075"/>
            <a:chOff x="3114" y="586"/>
            <a:chExt cx="438" cy="1018"/>
          </a:xfrm>
        </p:grpSpPr>
        <p:sp>
          <p:nvSpPr>
            <p:cNvPr id="89368" name="Rectangle 97"/>
            <p:cNvSpPr>
              <a:spLocks noChangeArrowheads="1"/>
            </p:cNvSpPr>
            <p:nvPr/>
          </p:nvSpPr>
          <p:spPr bwMode="auto">
            <a:xfrm>
              <a:off x="3114" y="1354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替换</a:t>
              </a:r>
            </a:p>
          </p:txBody>
        </p:sp>
        <p:grpSp>
          <p:nvGrpSpPr>
            <p:cNvPr id="89369" name="Group 98"/>
            <p:cNvGrpSpPr>
              <a:grpSpLocks/>
            </p:cNvGrpSpPr>
            <p:nvPr/>
          </p:nvGrpSpPr>
          <p:grpSpPr bwMode="auto">
            <a:xfrm>
              <a:off x="3196" y="586"/>
              <a:ext cx="261" cy="778"/>
              <a:chOff x="3196" y="586"/>
              <a:chExt cx="261" cy="778"/>
            </a:xfrm>
          </p:grpSpPr>
          <p:sp>
            <p:nvSpPr>
              <p:cNvPr id="89370" name="Rectangle 99"/>
              <p:cNvSpPr>
                <a:spLocks noChangeArrowheads="1"/>
              </p:cNvSpPr>
              <p:nvPr/>
            </p:nvSpPr>
            <p:spPr bwMode="auto">
              <a:xfrm>
                <a:off x="3196" y="634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89371" name="Line 100"/>
              <p:cNvSpPr>
                <a:spLocks noChangeShapeType="1"/>
              </p:cNvSpPr>
              <p:nvPr/>
            </p:nvSpPr>
            <p:spPr bwMode="auto">
              <a:xfrm>
                <a:off x="3196" y="87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372" name="Line 101"/>
              <p:cNvSpPr>
                <a:spLocks noChangeShapeType="1"/>
              </p:cNvSpPr>
              <p:nvPr/>
            </p:nvSpPr>
            <p:spPr bwMode="auto">
              <a:xfrm>
                <a:off x="3196" y="111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373" name="Text Box 102"/>
              <p:cNvSpPr txBox="1">
                <a:spLocks noChangeArrowheads="1"/>
              </p:cNvSpPr>
              <p:nvPr/>
            </p:nvSpPr>
            <p:spPr bwMode="auto">
              <a:xfrm>
                <a:off x="3196" y="586"/>
                <a:ext cx="2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5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9374" name="Rectangle 103"/>
              <p:cNvSpPr>
                <a:spLocks noChangeArrowheads="1"/>
              </p:cNvSpPr>
              <p:nvPr/>
            </p:nvSpPr>
            <p:spPr bwMode="auto">
              <a:xfrm>
                <a:off x="3196" y="87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89375" name="Rectangle 104"/>
              <p:cNvSpPr>
                <a:spLocks noChangeArrowheads="1"/>
              </p:cNvSpPr>
              <p:nvPr/>
            </p:nvSpPr>
            <p:spPr bwMode="auto">
              <a:xfrm>
                <a:off x="3196" y="11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4</a:t>
                </a:r>
              </a:p>
            </p:txBody>
          </p:sp>
        </p:grpSp>
      </p:grpSp>
      <p:grpSp>
        <p:nvGrpSpPr>
          <p:cNvPr id="22" name="Group 105"/>
          <p:cNvGrpSpPr>
            <a:grpSpLocks/>
          </p:cNvGrpSpPr>
          <p:nvPr/>
        </p:nvGrpSpPr>
        <p:grpSpPr bwMode="auto">
          <a:xfrm>
            <a:off x="5562600" y="930275"/>
            <a:ext cx="695325" cy="1616075"/>
            <a:chOff x="3504" y="586"/>
            <a:chExt cx="438" cy="1018"/>
          </a:xfrm>
        </p:grpSpPr>
        <p:sp>
          <p:nvSpPr>
            <p:cNvPr id="89360" name="Rectangle 106"/>
            <p:cNvSpPr>
              <a:spLocks noChangeArrowheads="1"/>
            </p:cNvSpPr>
            <p:nvPr/>
          </p:nvSpPr>
          <p:spPr bwMode="auto">
            <a:xfrm>
              <a:off x="3504" y="1354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FF6600"/>
                  </a:solidFill>
                  <a:ea typeface="黑体" panose="02010609060101010101" pitchFamily="49" charset="-122"/>
                </a:rPr>
                <a:t>命中</a:t>
              </a:r>
            </a:p>
          </p:txBody>
        </p:sp>
        <p:grpSp>
          <p:nvGrpSpPr>
            <p:cNvPr id="89361" name="Group 107"/>
            <p:cNvGrpSpPr>
              <a:grpSpLocks/>
            </p:cNvGrpSpPr>
            <p:nvPr/>
          </p:nvGrpSpPr>
          <p:grpSpPr bwMode="auto">
            <a:xfrm>
              <a:off x="3579" y="586"/>
              <a:ext cx="261" cy="778"/>
              <a:chOff x="3579" y="586"/>
              <a:chExt cx="261" cy="778"/>
            </a:xfrm>
          </p:grpSpPr>
          <p:sp>
            <p:nvSpPr>
              <p:cNvPr id="89362" name="Rectangle 108"/>
              <p:cNvSpPr>
                <a:spLocks noChangeArrowheads="1"/>
              </p:cNvSpPr>
              <p:nvPr/>
            </p:nvSpPr>
            <p:spPr bwMode="auto">
              <a:xfrm>
                <a:off x="3579" y="634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89363" name="Line 109"/>
              <p:cNvSpPr>
                <a:spLocks noChangeShapeType="1"/>
              </p:cNvSpPr>
              <p:nvPr/>
            </p:nvSpPr>
            <p:spPr bwMode="auto">
              <a:xfrm>
                <a:off x="3579" y="87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364" name="Line 110"/>
              <p:cNvSpPr>
                <a:spLocks noChangeShapeType="1"/>
              </p:cNvSpPr>
              <p:nvPr/>
            </p:nvSpPr>
            <p:spPr bwMode="auto">
              <a:xfrm>
                <a:off x="3579" y="111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365" name="Text Box 111"/>
              <p:cNvSpPr txBox="1">
                <a:spLocks noChangeArrowheads="1"/>
              </p:cNvSpPr>
              <p:nvPr/>
            </p:nvSpPr>
            <p:spPr bwMode="auto">
              <a:xfrm>
                <a:off x="3579" y="586"/>
                <a:ext cx="2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5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9366" name="Rectangle 112"/>
              <p:cNvSpPr>
                <a:spLocks noChangeArrowheads="1"/>
              </p:cNvSpPr>
              <p:nvPr/>
            </p:nvSpPr>
            <p:spPr bwMode="auto">
              <a:xfrm>
                <a:off x="3579" y="87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89367" name="Rectangle 113"/>
              <p:cNvSpPr>
                <a:spLocks noChangeArrowheads="1"/>
              </p:cNvSpPr>
              <p:nvPr/>
            </p:nvSpPr>
            <p:spPr bwMode="auto">
              <a:xfrm>
                <a:off x="3579" y="11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4</a:t>
                </a:r>
              </a:p>
            </p:txBody>
          </p:sp>
        </p:grpSp>
      </p:grpSp>
      <p:grpSp>
        <p:nvGrpSpPr>
          <p:cNvPr id="24" name="Group 114"/>
          <p:cNvGrpSpPr>
            <a:grpSpLocks/>
          </p:cNvGrpSpPr>
          <p:nvPr/>
        </p:nvGrpSpPr>
        <p:grpSpPr bwMode="auto">
          <a:xfrm>
            <a:off x="6172200" y="1006475"/>
            <a:ext cx="695325" cy="1539875"/>
            <a:chOff x="3888" y="634"/>
            <a:chExt cx="438" cy="970"/>
          </a:xfrm>
        </p:grpSpPr>
        <p:sp>
          <p:nvSpPr>
            <p:cNvPr id="89352" name="Rectangle 115"/>
            <p:cNvSpPr>
              <a:spLocks noChangeArrowheads="1"/>
            </p:cNvSpPr>
            <p:nvPr/>
          </p:nvSpPr>
          <p:spPr bwMode="auto">
            <a:xfrm>
              <a:off x="3888" y="1354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替换</a:t>
              </a:r>
            </a:p>
          </p:txBody>
        </p:sp>
        <p:grpSp>
          <p:nvGrpSpPr>
            <p:cNvPr id="89353" name="Group 116"/>
            <p:cNvGrpSpPr>
              <a:grpSpLocks/>
            </p:cNvGrpSpPr>
            <p:nvPr/>
          </p:nvGrpSpPr>
          <p:grpSpPr bwMode="auto">
            <a:xfrm>
              <a:off x="3964" y="634"/>
              <a:ext cx="261" cy="742"/>
              <a:chOff x="3964" y="634"/>
              <a:chExt cx="261" cy="742"/>
            </a:xfrm>
          </p:grpSpPr>
          <p:sp>
            <p:nvSpPr>
              <p:cNvPr id="89354" name="Rectangle 117"/>
              <p:cNvSpPr>
                <a:spLocks noChangeArrowheads="1"/>
              </p:cNvSpPr>
              <p:nvPr/>
            </p:nvSpPr>
            <p:spPr bwMode="auto">
              <a:xfrm>
                <a:off x="3964" y="646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89355" name="Line 118"/>
              <p:cNvSpPr>
                <a:spLocks noChangeShapeType="1"/>
              </p:cNvSpPr>
              <p:nvPr/>
            </p:nvSpPr>
            <p:spPr bwMode="auto">
              <a:xfrm>
                <a:off x="3964" y="88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356" name="Line 119"/>
              <p:cNvSpPr>
                <a:spLocks noChangeShapeType="1"/>
              </p:cNvSpPr>
              <p:nvPr/>
            </p:nvSpPr>
            <p:spPr bwMode="auto">
              <a:xfrm>
                <a:off x="3964" y="112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357" name="Text Box 120"/>
              <p:cNvSpPr txBox="1">
                <a:spLocks noChangeArrowheads="1"/>
              </p:cNvSpPr>
              <p:nvPr/>
            </p:nvSpPr>
            <p:spPr bwMode="auto">
              <a:xfrm>
                <a:off x="3964" y="63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9358" name="Rectangle 121"/>
              <p:cNvSpPr>
                <a:spLocks noChangeArrowheads="1"/>
              </p:cNvSpPr>
              <p:nvPr/>
            </p:nvSpPr>
            <p:spPr bwMode="auto">
              <a:xfrm>
                <a:off x="3964" y="850"/>
                <a:ext cx="2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9359" name="Rectangle 122"/>
              <p:cNvSpPr>
                <a:spLocks noChangeArrowheads="1"/>
              </p:cNvSpPr>
              <p:nvPr/>
            </p:nvSpPr>
            <p:spPr bwMode="auto">
              <a:xfrm>
                <a:off x="3964" y="112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4</a:t>
                </a:r>
              </a:p>
            </p:txBody>
          </p:sp>
        </p:grpSp>
      </p:grpSp>
      <p:grpSp>
        <p:nvGrpSpPr>
          <p:cNvPr id="26" name="Group 123"/>
          <p:cNvGrpSpPr>
            <a:grpSpLocks/>
          </p:cNvGrpSpPr>
          <p:nvPr/>
        </p:nvGrpSpPr>
        <p:grpSpPr bwMode="auto">
          <a:xfrm>
            <a:off x="6772275" y="1006475"/>
            <a:ext cx="695325" cy="1539875"/>
            <a:chOff x="4266" y="634"/>
            <a:chExt cx="438" cy="970"/>
          </a:xfrm>
        </p:grpSpPr>
        <p:sp>
          <p:nvSpPr>
            <p:cNvPr id="89344" name="Rectangle 124"/>
            <p:cNvSpPr>
              <a:spLocks noChangeArrowheads="1"/>
            </p:cNvSpPr>
            <p:nvPr/>
          </p:nvSpPr>
          <p:spPr bwMode="auto">
            <a:xfrm>
              <a:off x="4266" y="1354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FF6600"/>
                  </a:solidFill>
                  <a:ea typeface="黑体" panose="02010609060101010101" pitchFamily="49" charset="-122"/>
                </a:rPr>
                <a:t>命中</a:t>
              </a:r>
            </a:p>
          </p:txBody>
        </p:sp>
        <p:grpSp>
          <p:nvGrpSpPr>
            <p:cNvPr id="89345" name="Group 125"/>
            <p:cNvGrpSpPr>
              <a:grpSpLocks/>
            </p:cNvGrpSpPr>
            <p:nvPr/>
          </p:nvGrpSpPr>
          <p:grpSpPr bwMode="auto">
            <a:xfrm>
              <a:off x="4347" y="634"/>
              <a:ext cx="261" cy="742"/>
              <a:chOff x="4347" y="634"/>
              <a:chExt cx="261" cy="742"/>
            </a:xfrm>
          </p:grpSpPr>
          <p:sp>
            <p:nvSpPr>
              <p:cNvPr id="89346" name="Rectangle 126"/>
              <p:cNvSpPr>
                <a:spLocks noChangeArrowheads="1"/>
              </p:cNvSpPr>
              <p:nvPr/>
            </p:nvSpPr>
            <p:spPr bwMode="auto">
              <a:xfrm>
                <a:off x="4347" y="646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89347" name="Line 127"/>
              <p:cNvSpPr>
                <a:spLocks noChangeShapeType="1"/>
              </p:cNvSpPr>
              <p:nvPr/>
            </p:nvSpPr>
            <p:spPr bwMode="auto">
              <a:xfrm>
                <a:off x="4347" y="88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348" name="Line 128"/>
              <p:cNvSpPr>
                <a:spLocks noChangeShapeType="1"/>
              </p:cNvSpPr>
              <p:nvPr/>
            </p:nvSpPr>
            <p:spPr bwMode="auto">
              <a:xfrm>
                <a:off x="4347" y="112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349" name="Text Box 129"/>
              <p:cNvSpPr txBox="1">
                <a:spLocks noChangeArrowheads="1"/>
              </p:cNvSpPr>
              <p:nvPr/>
            </p:nvSpPr>
            <p:spPr bwMode="auto">
              <a:xfrm>
                <a:off x="4347" y="63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9350" name="Rectangle 130"/>
              <p:cNvSpPr>
                <a:spLocks noChangeArrowheads="1"/>
              </p:cNvSpPr>
              <p:nvPr/>
            </p:nvSpPr>
            <p:spPr bwMode="auto">
              <a:xfrm>
                <a:off x="4347" y="850"/>
                <a:ext cx="2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9351" name="Rectangle 131"/>
              <p:cNvSpPr>
                <a:spLocks noChangeArrowheads="1"/>
              </p:cNvSpPr>
              <p:nvPr/>
            </p:nvSpPr>
            <p:spPr bwMode="auto">
              <a:xfrm>
                <a:off x="4347" y="112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4</a:t>
                </a:r>
              </a:p>
            </p:txBody>
          </p:sp>
        </p:grpSp>
      </p:grpSp>
      <p:grpSp>
        <p:nvGrpSpPr>
          <p:cNvPr id="28" name="Group 132"/>
          <p:cNvGrpSpPr>
            <a:grpSpLocks/>
          </p:cNvGrpSpPr>
          <p:nvPr/>
        </p:nvGrpSpPr>
        <p:grpSpPr bwMode="auto">
          <a:xfrm>
            <a:off x="7391400" y="1006475"/>
            <a:ext cx="695325" cy="1539875"/>
            <a:chOff x="4656" y="634"/>
            <a:chExt cx="438" cy="970"/>
          </a:xfrm>
        </p:grpSpPr>
        <p:sp>
          <p:nvSpPr>
            <p:cNvPr id="89336" name="Rectangle 133"/>
            <p:cNvSpPr>
              <a:spLocks noChangeArrowheads="1"/>
            </p:cNvSpPr>
            <p:nvPr/>
          </p:nvSpPr>
          <p:spPr bwMode="auto">
            <a:xfrm>
              <a:off x="4656" y="1354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替换</a:t>
              </a:r>
            </a:p>
          </p:txBody>
        </p:sp>
        <p:grpSp>
          <p:nvGrpSpPr>
            <p:cNvPr id="89337" name="Group 134"/>
            <p:cNvGrpSpPr>
              <a:grpSpLocks/>
            </p:cNvGrpSpPr>
            <p:nvPr/>
          </p:nvGrpSpPr>
          <p:grpSpPr bwMode="auto">
            <a:xfrm>
              <a:off x="4732" y="634"/>
              <a:ext cx="261" cy="744"/>
              <a:chOff x="4732" y="634"/>
              <a:chExt cx="261" cy="744"/>
            </a:xfrm>
          </p:grpSpPr>
          <p:sp>
            <p:nvSpPr>
              <p:cNvPr id="89338" name="Rectangle 135"/>
              <p:cNvSpPr>
                <a:spLocks noChangeArrowheads="1"/>
              </p:cNvSpPr>
              <p:nvPr/>
            </p:nvSpPr>
            <p:spPr bwMode="auto">
              <a:xfrm>
                <a:off x="4732" y="646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89339" name="Line 136"/>
              <p:cNvSpPr>
                <a:spLocks noChangeShapeType="1"/>
              </p:cNvSpPr>
              <p:nvPr/>
            </p:nvSpPr>
            <p:spPr bwMode="auto">
              <a:xfrm>
                <a:off x="4732" y="88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340" name="Line 137"/>
              <p:cNvSpPr>
                <a:spLocks noChangeShapeType="1"/>
              </p:cNvSpPr>
              <p:nvPr/>
            </p:nvSpPr>
            <p:spPr bwMode="auto">
              <a:xfrm>
                <a:off x="4732" y="112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341" name="Text Box 138"/>
              <p:cNvSpPr txBox="1">
                <a:spLocks noChangeArrowheads="1"/>
              </p:cNvSpPr>
              <p:nvPr/>
            </p:nvSpPr>
            <p:spPr bwMode="auto">
              <a:xfrm>
                <a:off x="4732" y="63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9342" name="Rectangle 139"/>
              <p:cNvSpPr>
                <a:spLocks noChangeArrowheads="1"/>
              </p:cNvSpPr>
              <p:nvPr/>
            </p:nvSpPr>
            <p:spPr bwMode="auto">
              <a:xfrm>
                <a:off x="4732" y="88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5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9343" name="Rectangle 140"/>
              <p:cNvSpPr>
                <a:spLocks noChangeArrowheads="1"/>
              </p:cNvSpPr>
              <p:nvPr/>
            </p:nvSpPr>
            <p:spPr bwMode="auto">
              <a:xfrm>
                <a:off x="4732" y="1090"/>
                <a:ext cx="2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4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30" name="Group 141"/>
          <p:cNvGrpSpPr>
            <a:grpSpLocks/>
          </p:cNvGrpSpPr>
          <p:nvPr/>
        </p:nvGrpSpPr>
        <p:grpSpPr bwMode="auto">
          <a:xfrm>
            <a:off x="7991475" y="930275"/>
            <a:ext cx="695325" cy="1616075"/>
            <a:chOff x="5034" y="586"/>
            <a:chExt cx="438" cy="1018"/>
          </a:xfrm>
        </p:grpSpPr>
        <p:sp>
          <p:nvSpPr>
            <p:cNvPr id="89328" name="Rectangle 142"/>
            <p:cNvSpPr>
              <a:spLocks noChangeArrowheads="1"/>
            </p:cNvSpPr>
            <p:nvPr/>
          </p:nvSpPr>
          <p:spPr bwMode="auto">
            <a:xfrm>
              <a:off x="5034" y="1354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替换</a:t>
              </a:r>
            </a:p>
          </p:txBody>
        </p:sp>
        <p:grpSp>
          <p:nvGrpSpPr>
            <p:cNvPr id="89329" name="Group 143"/>
            <p:cNvGrpSpPr>
              <a:grpSpLocks/>
            </p:cNvGrpSpPr>
            <p:nvPr/>
          </p:nvGrpSpPr>
          <p:grpSpPr bwMode="auto">
            <a:xfrm>
              <a:off x="5115" y="586"/>
              <a:ext cx="261" cy="778"/>
              <a:chOff x="5115" y="586"/>
              <a:chExt cx="261" cy="778"/>
            </a:xfrm>
          </p:grpSpPr>
          <p:sp>
            <p:nvSpPr>
              <p:cNvPr id="89330" name="Rectangle 144"/>
              <p:cNvSpPr>
                <a:spLocks noChangeArrowheads="1"/>
              </p:cNvSpPr>
              <p:nvPr/>
            </p:nvSpPr>
            <p:spPr bwMode="auto">
              <a:xfrm>
                <a:off x="5115" y="634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89331" name="Line 145"/>
              <p:cNvSpPr>
                <a:spLocks noChangeShapeType="1"/>
              </p:cNvSpPr>
              <p:nvPr/>
            </p:nvSpPr>
            <p:spPr bwMode="auto">
              <a:xfrm>
                <a:off x="5115" y="87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332" name="Line 146"/>
              <p:cNvSpPr>
                <a:spLocks noChangeShapeType="1"/>
              </p:cNvSpPr>
              <p:nvPr/>
            </p:nvSpPr>
            <p:spPr bwMode="auto">
              <a:xfrm>
                <a:off x="5115" y="111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333" name="Text Box 147"/>
              <p:cNvSpPr txBox="1">
                <a:spLocks noChangeArrowheads="1"/>
              </p:cNvSpPr>
              <p:nvPr/>
            </p:nvSpPr>
            <p:spPr bwMode="auto">
              <a:xfrm>
                <a:off x="5115" y="586"/>
                <a:ext cx="2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9334" name="Rectangle 148"/>
              <p:cNvSpPr>
                <a:spLocks noChangeArrowheads="1"/>
              </p:cNvSpPr>
              <p:nvPr/>
            </p:nvSpPr>
            <p:spPr bwMode="auto">
              <a:xfrm>
                <a:off x="5115" y="87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5</a:t>
                </a:r>
              </a:p>
            </p:txBody>
          </p:sp>
          <p:sp>
            <p:nvSpPr>
              <p:cNvPr id="89335" name="Rectangle 149"/>
              <p:cNvSpPr>
                <a:spLocks noChangeArrowheads="1"/>
              </p:cNvSpPr>
              <p:nvPr/>
            </p:nvSpPr>
            <p:spPr bwMode="auto">
              <a:xfrm>
                <a:off x="5115" y="11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</a:p>
            </p:txBody>
          </p:sp>
        </p:grpSp>
      </p:grpSp>
      <p:grpSp>
        <p:nvGrpSpPr>
          <p:cNvPr id="360644" name="Group 150"/>
          <p:cNvGrpSpPr>
            <a:grpSpLocks/>
          </p:cNvGrpSpPr>
          <p:nvPr/>
        </p:nvGrpSpPr>
        <p:grpSpPr bwMode="auto">
          <a:xfrm>
            <a:off x="1905000" y="2727325"/>
            <a:ext cx="695325" cy="1555750"/>
            <a:chOff x="1200" y="1718"/>
            <a:chExt cx="438" cy="980"/>
          </a:xfrm>
        </p:grpSpPr>
        <p:sp>
          <p:nvSpPr>
            <p:cNvPr id="89320" name="Rectangle 151"/>
            <p:cNvSpPr>
              <a:spLocks noChangeArrowheads="1"/>
            </p:cNvSpPr>
            <p:nvPr/>
          </p:nvSpPr>
          <p:spPr bwMode="auto">
            <a:xfrm>
              <a:off x="1200" y="2448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调进</a:t>
              </a:r>
            </a:p>
          </p:txBody>
        </p:sp>
        <p:grpSp>
          <p:nvGrpSpPr>
            <p:cNvPr id="89321" name="Group 152"/>
            <p:cNvGrpSpPr>
              <a:grpSpLocks/>
            </p:cNvGrpSpPr>
            <p:nvPr/>
          </p:nvGrpSpPr>
          <p:grpSpPr bwMode="auto">
            <a:xfrm>
              <a:off x="1296" y="1718"/>
              <a:ext cx="240" cy="720"/>
              <a:chOff x="1296" y="1718"/>
              <a:chExt cx="240" cy="720"/>
            </a:xfrm>
          </p:grpSpPr>
          <p:sp>
            <p:nvSpPr>
              <p:cNvPr id="89322" name="Rectangle 153"/>
              <p:cNvSpPr>
                <a:spLocks noChangeArrowheads="1"/>
              </p:cNvSpPr>
              <p:nvPr/>
            </p:nvSpPr>
            <p:spPr bwMode="auto">
              <a:xfrm>
                <a:off x="1296" y="1718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89323" name="Line 154"/>
              <p:cNvSpPr>
                <a:spLocks noChangeShapeType="1"/>
              </p:cNvSpPr>
              <p:nvPr/>
            </p:nvSpPr>
            <p:spPr bwMode="auto">
              <a:xfrm>
                <a:off x="1296" y="195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324" name="Line 155"/>
              <p:cNvSpPr>
                <a:spLocks noChangeShapeType="1"/>
              </p:cNvSpPr>
              <p:nvPr/>
            </p:nvSpPr>
            <p:spPr bwMode="auto">
              <a:xfrm>
                <a:off x="1296" y="220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325" name="Text Box 156"/>
              <p:cNvSpPr txBox="1">
                <a:spLocks noChangeArrowheads="1"/>
              </p:cNvSpPr>
              <p:nvPr/>
            </p:nvSpPr>
            <p:spPr bwMode="auto">
              <a:xfrm>
                <a:off x="1296" y="171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89326" name="Rectangle 157"/>
              <p:cNvSpPr>
                <a:spLocks noChangeArrowheads="1"/>
              </p:cNvSpPr>
              <p:nvPr/>
            </p:nvSpPr>
            <p:spPr bwMode="auto">
              <a:xfrm>
                <a:off x="1296" y="195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89327" name="Line 158"/>
              <p:cNvSpPr>
                <a:spLocks noChangeShapeType="1"/>
              </p:cNvSpPr>
              <p:nvPr/>
            </p:nvSpPr>
            <p:spPr bwMode="auto">
              <a:xfrm>
                <a:off x="1440" y="2208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60653" name="Group 159"/>
          <p:cNvGrpSpPr>
            <a:grpSpLocks/>
          </p:cNvGrpSpPr>
          <p:nvPr/>
        </p:nvGrpSpPr>
        <p:grpSpPr bwMode="auto">
          <a:xfrm>
            <a:off x="2514600" y="2727325"/>
            <a:ext cx="695325" cy="1555750"/>
            <a:chOff x="1584" y="1718"/>
            <a:chExt cx="438" cy="980"/>
          </a:xfrm>
        </p:grpSpPr>
        <p:sp>
          <p:nvSpPr>
            <p:cNvPr id="89311" name="Text Box 160"/>
            <p:cNvSpPr txBox="1">
              <a:spLocks noChangeArrowheads="1"/>
            </p:cNvSpPr>
            <p:nvPr/>
          </p:nvSpPr>
          <p:spPr bwMode="auto">
            <a:xfrm>
              <a:off x="1584" y="2448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FF6600"/>
                  </a:solidFill>
                  <a:ea typeface="黑体" panose="02010609060101010101" pitchFamily="49" charset="-122"/>
                </a:rPr>
                <a:t>命中</a:t>
              </a:r>
            </a:p>
          </p:txBody>
        </p:sp>
        <p:grpSp>
          <p:nvGrpSpPr>
            <p:cNvPr id="89312" name="Group 161"/>
            <p:cNvGrpSpPr>
              <a:grpSpLocks/>
            </p:cNvGrpSpPr>
            <p:nvPr/>
          </p:nvGrpSpPr>
          <p:grpSpPr bwMode="auto">
            <a:xfrm>
              <a:off x="1680" y="1718"/>
              <a:ext cx="240" cy="720"/>
              <a:chOff x="1680" y="1718"/>
              <a:chExt cx="240" cy="720"/>
            </a:xfrm>
          </p:grpSpPr>
          <p:sp>
            <p:nvSpPr>
              <p:cNvPr id="89313" name="Rectangle 162"/>
              <p:cNvSpPr>
                <a:spLocks noChangeArrowheads="1"/>
              </p:cNvSpPr>
              <p:nvPr/>
            </p:nvSpPr>
            <p:spPr bwMode="auto">
              <a:xfrm>
                <a:off x="1680" y="1718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89314" name="Line 163"/>
              <p:cNvSpPr>
                <a:spLocks noChangeShapeType="1"/>
              </p:cNvSpPr>
              <p:nvPr/>
            </p:nvSpPr>
            <p:spPr bwMode="auto">
              <a:xfrm>
                <a:off x="1680" y="195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315" name="Line 164"/>
              <p:cNvSpPr>
                <a:spLocks noChangeShapeType="1"/>
              </p:cNvSpPr>
              <p:nvPr/>
            </p:nvSpPr>
            <p:spPr bwMode="auto">
              <a:xfrm>
                <a:off x="1680" y="219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316" name="Text Box 165"/>
              <p:cNvSpPr txBox="1">
                <a:spLocks noChangeArrowheads="1"/>
              </p:cNvSpPr>
              <p:nvPr/>
            </p:nvSpPr>
            <p:spPr bwMode="auto">
              <a:xfrm>
                <a:off x="1680" y="171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89317" name="Rectangle 166"/>
              <p:cNvSpPr>
                <a:spLocks noChangeArrowheads="1"/>
              </p:cNvSpPr>
              <p:nvPr/>
            </p:nvSpPr>
            <p:spPr bwMode="auto">
              <a:xfrm>
                <a:off x="1680" y="195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89318" name="Line 167"/>
              <p:cNvSpPr>
                <a:spLocks noChangeShapeType="1"/>
              </p:cNvSpPr>
              <p:nvPr/>
            </p:nvSpPr>
            <p:spPr bwMode="auto">
              <a:xfrm>
                <a:off x="1680" y="220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319" name="Line 168"/>
              <p:cNvSpPr>
                <a:spLocks noChangeShapeType="1"/>
              </p:cNvSpPr>
              <p:nvPr/>
            </p:nvSpPr>
            <p:spPr bwMode="auto">
              <a:xfrm>
                <a:off x="1824" y="2208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60662" name="Group 169"/>
          <p:cNvGrpSpPr>
            <a:grpSpLocks/>
          </p:cNvGrpSpPr>
          <p:nvPr/>
        </p:nvGrpSpPr>
        <p:grpSpPr bwMode="auto">
          <a:xfrm>
            <a:off x="3124200" y="2724150"/>
            <a:ext cx="695325" cy="1558925"/>
            <a:chOff x="1968" y="1716"/>
            <a:chExt cx="438" cy="982"/>
          </a:xfrm>
        </p:grpSpPr>
        <p:sp>
          <p:nvSpPr>
            <p:cNvPr id="89303" name="Rectangle 170"/>
            <p:cNvSpPr>
              <a:spLocks noChangeArrowheads="1"/>
            </p:cNvSpPr>
            <p:nvPr/>
          </p:nvSpPr>
          <p:spPr bwMode="auto">
            <a:xfrm>
              <a:off x="1968" y="2448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调进</a:t>
              </a:r>
            </a:p>
          </p:txBody>
        </p:sp>
        <p:grpSp>
          <p:nvGrpSpPr>
            <p:cNvPr id="89304" name="Group 171"/>
            <p:cNvGrpSpPr>
              <a:grpSpLocks/>
            </p:cNvGrpSpPr>
            <p:nvPr/>
          </p:nvGrpSpPr>
          <p:grpSpPr bwMode="auto">
            <a:xfrm>
              <a:off x="2064" y="1716"/>
              <a:ext cx="260" cy="742"/>
              <a:chOff x="2064" y="1716"/>
              <a:chExt cx="260" cy="742"/>
            </a:xfrm>
          </p:grpSpPr>
          <p:sp>
            <p:nvSpPr>
              <p:cNvPr id="89305" name="Rectangle 172"/>
              <p:cNvSpPr>
                <a:spLocks noChangeArrowheads="1"/>
              </p:cNvSpPr>
              <p:nvPr/>
            </p:nvSpPr>
            <p:spPr bwMode="auto">
              <a:xfrm>
                <a:off x="2064" y="1728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89306" name="Line 173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307" name="Line 174"/>
              <p:cNvSpPr>
                <a:spLocks noChangeShapeType="1"/>
              </p:cNvSpPr>
              <p:nvPr/>
            </p:nvSpPr>
            <p:spPr bwMode="auto">
              <a:xfrm>
                <a:off x="2064" y="220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308" name="Text Box 175"/>
              <p:cNvSpPr txBox="1">
                <a:spLocks noChangeArrowheads="1"/>
              </p:cNvSpPr>
              <p:nvPr/>
            </p:nvSpPr>
            <p:spPr bwMode="auto">
              <a:xfrm>
                <a:off x="2064" y="171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9309" name="Rectangle 176"/>
              <p:cNvSpPr>
                <a:spLocks noChangeArrowheads="1"/>
              </p:cNvSpPr>
              <p:nvPr/>
            </p:nvSpPr>
            <p:spPr bwMode="auto">
              <a:xfrm>
                <a:off x="2064" y="1932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9310" name="Rectangle 177"/>
              <p:cNvSpPr>
                <a:spLocks noChangeArrowheads="1"/>
              </p:cNvSpPr>
              <p:nvPr/>
            </p:nvSpPr>
            <p:spPr bwMode="auto">
              <a:xfrm>
                <a:off x="2064" y="220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1</a:t>
                </a:r>
              </a:p>
            </p:txBody>
          </p:sp>
        </p:grpSp>
      </p:grpSp>
      <p:grpSp>
        <p:nvGrpSpPr>
          <p:cNvPr id="360671" name="Group 178"/>
          <p:cNvGrpSpPr>
            <a:grpSpLocks/>
          </p:cNvGrpSpPr>
          <p:nvPr/>
        </p:nvGrpSpPr>
        <p:grpSpPr bwMode="auto">
          <a:xfrm>
            <a:off x="3724275" y="2682875"/>
            <a:ext cx="695325" cy="1616075"/>
            <a:chOff x="2346" y="1690"/>
            <a:chExt cx="438" cy="1018"/>
          </a:xfrm>
        </p:grpSpPr>
        <p:sp>
          <p:nvSpPr>
            <p:cNvPr id="89295" name="Rectangle 179"/>
            <p:cNvSpPr>
              <a:spLocks noChangeArrowheads="1"/>
            </p:cNvSpPr>
            <p:nvPr/>
          </p:nvSpPr>
          <p:spPr bwMode="auto">
            <a:xfrm>
              <a:off x="2346" y="2458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替换</a:t>
              </a:r>
            </a:p>
          </p:txBody>
        </p:sp>
        <p:grpSp>
          <p:nvGrpSpPr>
            <p:cNvPr id="89296" name="Group 180"/>
            <p:cNvGrpSpPr>
              <a:grpSpLocks/>
            </p:cNvGrpSpPr>
            <p:nvPr/>
          </p:nvGrpSpPr>
          <p:grpSpPr bwMode="auto">
            <a:xfrm>
              <a:off x="2442" y="1690"/>
              <a:ext cx="260" cy="778"/>
              <a:chOff x="2442" y="1690"/>
              <a:chExt cx="260" cy="778"/>
            </a:xfrm>
          </p:grpSpPr>
          <p:sp>
            <p:nvSpPr>
              <p:cNvPr id="89297" name="Rectangle 181"/>
              <p:cNvSpPr>
                <a:spLocks noChangeArrowheads="1"/>
              </p:cNvSpPr>
              <p:nvPr/>
            </p:nvSpPr>
            <p:spPr bwMode="auto">
              <a:xfrm>
                <a:off x="2442" y="1738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89298" name="Line 182"/>
              <p:cNvSpPr>
                <a:spLocks noChangeShapeType="1"/>
              </p:cNvSpPr>
              <p:nvPr/>
            </p:nvSpPr>
            <p:spPr bwMode="auto">
              <a:xfrm>
                <a:off x="2442" y="197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299" name="Line 183"/>
              <p:cNvSpPr>
                <a:spLocks noChangeShapeType="1"/>
              </p:cNvSpPr>
              <p:nvPr/>
            </p:nvSpPr>
            <p:spPr bwMode="auto">
              <a:xfrm>
                <a:off x="2442" y="221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300" name="Text Box 184"/>
              <p:cNvSpPr txBox="1">
                <a:spLocks noChangeArrowheads="1"/>
              </p:cNvSpPr>
              <p:nvPr/>
            </p:nvSpPr>
            <p:spPr bwMode="auto">
              <a:xfrm>
                <a:off x="2442" y="1690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9301" name="Rectangle 185"/>
              <p:cNvSpPr>
                <a:spLocks noChangeArrowheads="1"/>
              </p:cNvSpPr>
              <p:nvPr/>
            </p:nvSpPr>
            <p:spPr bwMode="auto">
              <a:xfrm>
                <a:off x="2442" y="197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5</a:t>
                </a:r>
              </a:p>
            </p:txBody>
          </p:sp>
          <p:sp>
            <p:nvSpPr>
              <p:cNvPr id="89302" name="Rectangle 186"/>
              <p:cNvSpPr>
                <a:spLocks noChangeArrowheads="1"/>
              </p:cNvSpPr>
              <p:nvPr/>
            </p:nvSpPr>
            <p:spPr bwMode="auto">
              <a:xfrm>
                <a:off x="2442" y="221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1</a:t>
                </a:r>
              </a:p>
            </p:txBody>
          </p:sp>
        </p:grpSp>
      </p:grpSp>
      <p:grpSp>
        <p:nvGrpSpPr>
          <p:cNvPr id="360680" name="Group 187"/>
          <p:cNvGrpSpPr>
            <a:grpSpLocks/>
          </p:cNvGrpSpPr>
          <p:nvPr/>
        </p:nvGrpSpPr>
        <p:grpSpPr bwMode="auto">
          <a:xfrm>
            <a:off x="4333875" y="2724150"/>
            <a:ext cx="695325" cy="1558925"/>
            <a:chOff x="2730" y="1716"/>
            <a:chExt cx="438" cy="982"/>
          </a:xfrm>
        </p:grpSpPr>
        <p:sp>
          <p:nvSpPr>
            <p:cNvPr id="89287" name="Rectangle 188"/>
            <p:cNvSpPr>
              <a:spLocks noChangeArrowheads="1"/>
            </p:cNvSpPr>
            <p:nvPr/>
          </p:nvSpPr>
          <p:spPr bwMode="auto">
            <a:xfrm>
              <a:off x="2730" y="2448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FF6600"/>
                  </a:solidFill>
                  <a:ea typeface="黑体" panose="02010609060101010101" pitchFamily="49" charset="-122"/>
                </a:rPr>
                <a:t>命中</a:t>
              </a:r>
            </a:p>
          </p:txBody>
        </p:sp>
        <p:grpSp>
          <p:nvGrpSpPr>
            <p:cNvPr id="89288" name="Group 189"/>
            <p:cNvGrpSpPr>
              <a:grpSpLocks/>
            </p:cNvGrpSpPr>
            <p:nvPr/>
          </p:nvGrpSpPr>
          <p:grpSpPr bwMode="auto">
            <a:xfrm>
              <a:off x="2826" y="1716"/>
              <a:ext cx="260" cy="744"/>
              <a:chOff x="2826" y="1716"/>
              <a:chExt cx="260" cy="744"/>
            </a:xfrm>
          </p:grpSpPr>
          <p:sp>
            <p:nvSpPr>
              <p:cNvPr id="89289" name="Rectangle 190"/>
              <p:cNvSpPr>
                <a:spLocks noChangeArrowheads="1"/>
              </p:cNvSpPr>
              <p:nvPr/>
            </p:nvSpPr>
            <p:spPr bwMode="auto">
              <a:xfrm>
                <a:off x="2826" y="1728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89290" name="Line 191"/>
              <p:cNvSpPr>
                <a:spLocks noChangeShapeType="1"/>
              </p:cNvSpPr>
              <p:nvPr/>
            </p:nvSpPr>
            <p:spPr bwMode="auto">
              <a:xfrm>
                <a:off x="2826" y="196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291" name="Line 192"/>
              <p:cNvSpPr>
                <a:spLocks noChangeShapeType="1"/>
              </p:cNvSpPr>
              <p:nvPr/>
            </p:nvSpPr>
            <p:spPr bwMode="auto">
              <a:xfrm>
                <a:off x="2826" y="220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292" name="Text Box 193"/>
              <p:cNvSpPr txBox="1">
                <a:spLocks noChangeArrowheads="1"/>
              </p:cNvSpPr>
              <p:nvPr/>
            </p:nvSpPr>
            <p:spPr bwMode="auto">
              <a:xfrm>
                <a:off x="2826" y="171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9293" name="Rectangle 194"/>
              <p:cNvSpPr>
                <a:spLocks noChangeArrowheads="1"/>
              </p:cNvSpPr>
              <p:nvPr/>
            </p:nvSpPr>
            <p:spPr bwMode="auto">
              <a:xfrm>
                <a:off x="2826" y="196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5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9294" name="Rectangle 195"/>
              <p:cNvSpPr>
                <a:spLocks noChangeArrowheads="1"/>
              </p:cNvSpPr>
              <p:nvPr/>
            </p:nvSpPr>
            <p:spPr bwMode="auto">
              <a:xfrm>
                <a:off x="2826" y="2172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1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360689" name="Group 196"/>
          <p:cNvGrpSpPr>
            <a:grpSpLocks/>
          </p:cNvGrpSpPr>
          <p:nvPr/>
        </p:nvGrpSpPr>
        <p:grpSpPr bwMode="auto">
          <a:xfrm>
            <a:off x="4953000" y="2743200"/>
            <a:ext cx="695325" cy="1539875"/>
            <a:chOff x="3120" y="1728"/>
            <a:chExt cx="438" cy="970"/>
          </a:xfrm>
        </p:grpSpPr>
        <p:sp>
          <p:nvSpPr>
            <p:cNvPr id="89279" name="Rectangle 197"/>
            <p:cNvSpPr>
              <a:spLocks noChangeArrowheads="1"/>
            </p:cNvSpPr>
            <p:nvPr/>
          </p:nvSpPr>
          <p:spPr bwMode="auto">
            <a:xfrm>
              <a:off x="3120" y="2448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替换</a:t>
              </a:r>
            </a:p>
          </p:txBody>
        </p:sp>
        <p:grpSp>
          <p:nvGrpSpPr>
            <p:cNvPr id="89280" name="Group 198"/>
            <p:cNvGrpSpPr>
              <a:grpSpLocks/>
            </p:cNvGrpSpPr>
            <p:nvPr/>
          </p:nvGrpSpPr>
          <p:grpSpPr bwMode="auto">
            <a:xfrm>
              <a:off x="3196" y="1728"/>
              <a:ext cx="261" cy="742"/>
              <a:chOff x="3196" y="1728"/>
              <a:chExt cx="261" cy="742"/>
            </a:xfrm>
          </p:grpSpPr>
          <p:sp>
            <p:nvSpPr>
              <p:cNvPr id="89281" name="Rectangle 199"/>
              <p:cNvSpPr>
                <a:spLocks noChangeArrowheads="1"/>
              </p:cNvSpPr>
              <p:nvPr/>
            </p:nvSpPr>
            <p:spPr bwMode="auto">
              <a:xfrm>
                <a:off x="3196" y="1740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89282" name="Line 200"/>
              <p:cNvSpPr>
                <a:spLocks noChangeShapeType="1"/>
              </p:cNvSpPr>
              <p:nvPr/>
            </p:nvSpPr>
            <p:spPr bwMode="auto">
              <a:xfrm>
                <a:off x="3196" y="198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283" name="Line 201"/>
              <p:cNvSpPr>
                <a:spLocks noChangeShapeType="1"/>
              </p:cNvSpPr>
              <p:nvPr/>
            </p:nvSpPr>
            <p:spPr bwMode="auto">
              <a:xfrm>
                <a:off x="3196" y="222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284" name="Text Box 202"/>
              <p:cNvSpPr txBox="1">
                <a:spLocks noChangeArrowheads="1"/>
              </p:cNvSpPr>
              <p:nvPr/>
            </p:nvSpPr>
            <p:spPr bwMode="auto">
              <a:xfrm>
                <a:off x="3196" y="172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9285" name="Rectangle 203"/>
              <p:cNvSpPr>
                <a:spLocks noChangeArrowheads="1"/>
              </p:cNvSpPr>
              <p:nvPr/>
            </p:nvSpPr>
            <p:spPr bwMode="auto">
              <a:xfrm>
                <a:off x="3196" y="1944"/>
                <a:ext cx="2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5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9286" name="Rectangle 204"/>
              <p:cNvSpPr>
                <a:spLocks noChangeArrowheads="1"/>
              </p:cNvSpPr>
              <p:nvPr/>
            </p:nvSpPr>
            <p:spPr bwMode="auto">
              <a:xfrm>
                <a:off x="3196" y="222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4</a:t>
                </a:r>
              </a:p>
            </p:txBody>
          </p:sp>
        </p:grpSp>
      </p:grpSp>
      <p:grpSp>
        <p:nvGrpSpPr>
          <p:cNvPr id="360698" name="Group 205"/>
          <p:cNvGrpSpPr>
            <a:grpSpLocks/>
          </p:cNvGrpSpPr>
          <p:nvPr/>
        </p:nvGrpSpPr>
        <p:grpSpPr bwMode="auto">
          <a:xfrm>
            <a:off x="5562600" y="2667000"/>
            <a:ext cx="695325" cy="1616075"/>
            <a:chOff x="3504" y="1680"/>
            <a:chExt cx="438" cy="1018"/>
          </a:xfrm>
        </p:grpSpPr>
        <p:sp>
          <p:nvSpPr>
            <p:cNvPr id="89271" name="Rectangle 206"/>
            <p:cNvSpPr>
              <a:spLocks noChangeArrowheads="1"/>
            </p:cNvSpPr>
            <p:nvPr/>
          </p:nvSpPr>
          <p:spPr bwMode="auto">
            <a:xfrm>
              <a:off x="3504" y="2448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FF6600"/>
                  </a:solidFill>
                  <a:ea typeface="黑体" panose="02010609060101010101" pitchFamily="49" charset="-122"/>
                </a:rPr>
                <a:t>命中</a:t>
              </a:r>
            </a:p>
          </p:txBody>
        </p:sp>
        <p:grpSp>
          <p:nvGrpSpPr>
            <p:cNvPr id="89272" name="Group 207"/>
            <p:cNvGrpSpPr>
              <a:grpSpLocks/>
            </p:cNvGrpSpPr>
            <p:nvPr/>
          </p:nvGrpSpPr>
          <p:grpSpPr bwMode="auto">
            <a:xfrm>
              <a:off x="3579" y="1680"/>
              <a:ext cx="261" cy="778"/>
              <a:chOff x="3579" y="1680"/>
              <a:chExt cx="261" cy="778"/>
            </a:xfrm>
          </p:grpSpPr>
          <p:sp>
            <p:nvSpPr>
              <p:cNvPr id="89273" name="Rectangle 208"/>
              <p:cNvSpPr>
                <a:spLocks noChangeArrowheads="1"/>
              </p:cNvSpPr>
              <p:nvPr/>
            </p:nvSpPr>
            <p:spPr bwMode="auto">
              <a:xfrm>
                <a:off x="3579" y="1728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89274" name="Line 209"/>
              <p:cNvSpPr>
                <a:spLocks noChangeShapeType="1"/>
              </p:cNvSpPr>
              <p:nvPr/>
            </p:nvSpPr>
            <p:spPr bwMode="auto">
              <a:xfrm>
                <a:off x="3579" y="196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275" name="Line 210"/>
              <p:cNvSpPr>
                <a:spLocks noChangeShapeType="1"/>
              </p:cNvSpPr>
              <p:nvPr/>
            </p:nvSpPr>
            <p:spPr bwMode="auto">
              <a:xfrm>
                <a:off x="3579" y="220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276" name="Text Box 211"/>
              <p:cNvSpPr txBox="1">
                <a:spLocks noChangeArrowheads="1"/>
              </p:cNvSpPr>
              <p:nvPr/>
            </p:nvSpPr>
            <p:spPr bwMode="auto">
              <a:xfrm>
                <a:off x="3579" y="1680"/>
                <a:ext cx="2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9277" name="Rectangle 212"/>
              <p:cNvSpPr>
                <a:spLocks noChangeArrowheads="1"/>
              </p:cNvSpPr>
              <p:nvPr/>
            </p:nvSpPr>
            <p:spPr bwMode="auto">
              <a:xfrm>
                <a:off x="3579" y="196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5</a:t>
                </a:r>
              </a:p>
            </p:txBody>
          </p:sp>
          <p:sp>
            <p:nvSpPr>
              <p:cNvPr id="89278" name="Rectangle 213"/>
              <p:cNvSpPr>
                <a:spLocks noChangeArrowheads="1"/>
              </p:cNvSpPr>
              <p:nvPr/>
            </p:nvSpPr>
            <p:spPr bwMode="auto">
              <a:xfrm>
                <a:off x="3579" y="220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4</a:t>
                </a:r>
              </a:p>
            </p:txBody>
          </p:sp>
        </p:grpSp>
      </p:grpSp>
      <p:grpSp>
        <p:nvGrpSpPr>
          <p:cNvPr id="360707" name="Group 214"/>
          <p:cNvGrpSpPr>
            <a:grpSpLocks/>
          </p:cNvGrpSpPr>
          <p:nvPr/>
        </p:nvGrpSpPr>
        <p:grpSpPr bwMode="auto">
          <a:xfrm>
            <a:off x="6172200" y="2743200"/>
            <a:ext cx="695325" cy="1539875"/>
            <a:chOff x="3888" y="1728"/>
            <a:chExt cx="438" cy="970"/>
          </a:xfrm>
        </p:grpSpPr>
        <p:sp>
          <p:nvSpPr>
            <p:cNvPr id="89263" name="Rectangle 215"/>
            <p:cNvSpPr>
              <a:spLocks noChangeArrowheads="1"/>
            </p:cNvSpPr>
            <p:nvPr/>
          </p:nvSpPr>
          <p:spPr bwMode="auto">
            <a:xfrm>
              <a:off x="3888" y="2448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替换</a:t>
              </a:r>
            </a:p>
          </p:txBody>
        </p:sp>
        <p:grpSp>
          <p:nvGrpSpPr>
            <p:cNvPr id="89264" name="Group 216"/>
            <p:cNvGrpSpPr>
              <a:grpSpLocks/>
            </p:cNvGrpSpPr>
            <p:nvPr/>
          </p:nvGrpSpPr>
          <p:grpSpPr bwMode="auto">
            <a:xfrm>
              <a:off x="3964" y="1728"/>
              <a:ext cx="261" cy="744"/>
              <a:chOff x="3964" y="1728"/>
              <a:chExt cx="261" cy="744"/>
            </a:xfrm>
          </p:grpSpPr>
          <p:sp>
            <p:nvSpPr>
              <p:cNvPr id="89265" name="Rectangle 217"/>
              <p:cNvSpPr>
                <a:spLocks noChangeArrowheads="1"/>
              </p:cNvSpPr>
              <p:nvPr/>
            </p:nvSpPr>
            <p:spPr bwMode="auto">
              <a:xfrm>
                <a:off x="3964" y="1740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89266" name="Line 218"/>
              <p:cNvSpPr>
                <a:spLocks noChangeShapeType="1"/>
              </p:cNvSpPr>
              <p:nvPr/>
            </p:nvSpPr>
            <p:spPr bwMode="auto">
              <a:xfrm>
                <a:off x="3964" y="198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267" name="Line 219"/>
              <p:cNvSpPr>
                <a:spLocks noChangeShapeType="1"/>
              </p:cNvSpPr>
              <p:nvPr/>
            </p:nvSpPr>
            <p:spPr bwMode="auto">
              <a:xfrm>
                <a:off x="3964" y="222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268" name="Text Box 220"/>
              <p:cNvSpPr txBox="1">
                <a:spLocks noChangeArrowheads="1"/>
              </p:cNvSpPr>
              <p:nvPr/>
            </p:nvSpPr>
            <p:spPr bwMode="auto">
              <a:xfrm>
                <a:off x="3964" y="172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9269" name="Rectangle 221"/>
              <p:cNvSpPr>
                <a:spLocks noChangeArrowheads="1"/>
              </p:cNvSpPr>
              <p:nvPr/>
            </p:nvSpPr>
            <p:spPr bwMode="auto">
              <a:xfrm>
                <a:off x="3964" y="198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5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9270" name="Rectangle 222"/>
              <p:cNvSpPr>
                <a:spLocks noChangeArrowheads="1"/>
              </p:cNvSpPr>
              <p:nvPr/>
            </p:nvSpPr>
            <p:spPr bwMode="auto">
              <a:xfrm>
                <a:off x="3964" y="2184"/>
                <a:ext cx="2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4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360715" name="Group 223"/>
          <p:cNvGrpSpPr>
            <a:grpSpLocks/>
          </p:cNvGrpSpPr>
          <p:nvPr/>
        </p:nvGrpSpPr>
        <p:grpSpPr bwMode="auto">
          <a:xfrm>
            <a:off x="6781800" y="2743200"/>
            <a:ext cx="695325" cy="1539875"/>
            <a:chOff x="4272" y="1728"/>
            <a:chExt cx="438" cy="970"/>
          </a:xfrm>
        </p:grpSpPr>
        <p:sp>
          <p:nvSpPr>
            <p:cNvPr id="89255" name="Rectangle 224"/>
            <p:cNvSpPr>
              <a:spLocks noChangeArrowheads="1"/>
            </p:cNvSpPr>
            <p:nvPr/>
          </p:nvSpPr>
          <p:spPr bwMode="auto">
            <a:xfrm>
              <a:off x="4272" y="2448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替换</a:t>
              </a:r>
            </a:p>
          </p:txBody>
        </p:sp>
        <p:grpSp>
          <p:nvGrpSpPr>
            <p:cNvPr id="89256" name="Group 225"/>
            <p:cNvGrpSpPr>
              <a:grpSpLocks/>
            </p:cNvGrpSpPr>
            <p:nvPr/>
          </p:nvGrpSpPr>
          <p:grpSpPr bwMode="auto">
            <a:xfrm>
              <a:off x="4348" y="1728"/>
              <a:ext cx="261" cy="742"/>
              <a:chOff x="4348" y="1728"/>
              <a:chExt cx="261" cy="742"/>
            </a:xfrm>
          </p:grpSpPr>
          <p:sp>
            <p:nvSpPr>
              <p:cNvPr id="89257" name="Rectangle 226"/>
              <p:cNvSpPr>
                <a:spLocks noChangeArrowheads="1"/>
              </p:cNvSpPr>
              <p:nvPr/>
            </p:nvSpPr>
            <p:spPr bwMode="auto">
              <a:xfrm>
                <a:off x="4348" y="1740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89258" name="Line 227"/>
              <p:cNvSpPr>
                <a:spLocks noChangeShapeType="1"/>
              </p:cNvSpPr>
              <p:nvPr/>
            </p:nvSpPr>
            <p:spPr bwMode="auto">
              <a:xfrm>
                <a:off x="4348" y="198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259" name="Line 228"/>
              <p:cNvSpPr>
                <a:spLocks noChangeShapeType="1"/>
              </p:cNvSpPr>
              <p:nvPr/>
            </p:nvSpPr>
            <p:spPr bwMode="auto">
              <a:xfrm>
                <a:off x="4348" y="222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260" name="Text Box 229"/>
              <p:cNvSpPr txBox="1">
                <a:spLocks noChangeArrowheads="1"/>
              </p:cNvSpPr>
              <p:nvPr/>
            </p:nvSpPr>
            <p:spPr bwMode="auto">
              <a:xfrm>
                <a:off x="4348" y="172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9261" name="Rectangle 230"/>
              <p:cNvSpPr>
                <a:spLocks noChangeArrowheads="1"/>
              </p:cNvSpPr>
              <p:nvPr/>
            </p:nvSpPr>
            <p:spPr bwMode="auto">
              <a:xfrm>
                <a:off x="4348" y="1944"/>
                <a:ext cx="2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5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9262" name="Rectangle 231"/>
              <p:cNvSpPr>
                <a:spLocks noChangeArrowheads="1"/>
              </p:cNvSpPr>
              <p:nvPr/>
            </p:nvSpPr>
            <p:spPr bwMode="auto">
              <a:xfrm>
                <a:off x="4348" y="222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</a:p>
            </p:txBody>
          </p:sp>
        </p:grpSp>
      </p:grpSp>
      <p:grpSp>
        <p:nvGrpSpPr>
          <p:cNvPr id="360723" name="Group 232"/>
          <p:cNvGrpSpPr>
            <a:grpSpLocks/>
          </p:cNvGrpSpPr>
          <p:nvPr/>
        </p:nvGrpSpPr>
        <p:grpSpPr bwMode="auto">
          <a:xfrm>
            <a:off x="7381875" y="2682875"/>
            <a:ext cx="695325" cy="1616075"/>
            <a:chOff x="4650" y="1690"/>
            <a:chExt cx="438" cy="1018"/>
          </a:xfrm>
        </p:grpSpPr>
        <p:sp>
          <p:nvSpPr>
            <p:cNvPr id="89247" name="Rectangle 233"/>
            <p:cNvSpPr>
              <a:spLocks noChangeArrowheads="1"/>
            </p:cNvSpPr>
            <p:nvPr/>
          </p:nvSpPr>
          <p:spPr bwMode="auto">
            <a:xfrm>
              <a:off x="4650" y="2458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FF6600"/>
                  </a:solidFill>
                  <a:ea typeface="黑体" panose="02010609060101010101" pitchFamily="49" charset="-122"/>
                </a:rPr>
                <a:t>命中</a:t>
              </a:r>
            </a:p>
          </p:txBody>
        </p:sp>
        <p:grpSp>
          <p:nvGrpSpPr>
            <p:cNvPr id="89248" name="Group 234"/>
            <p:cNvGrpSpPr>
              <a:grpSpLocks/>
            </p:cNvGrpSpPr>
            <p:nvPr/>
          </p:nvGrpSpPr>
          <p:grpSpPr bwMode="auto">
            <a:xfrm>
              <a:off x="4731" y="1690"/>
              <a:ext cx="261" cy="778"/>
              <a:chOff x="4731" y="1690"/>
              <a:chExt cx="261" cy="778"/>
            </a:xfrm>
          </p:grpSpPr>
          <p:sp>
            <p:nvSpPr>
              <p:cNvPr id="89249" name="Rectangle 235"/>
              <p:cNvSpPr>
                <a:spLocks noChangeArrowheads="1"/>
              </p:cNvSpPr>
              <p:nvPr/>
            </p:nvSpPr>
            <p:spPr bwMode="auto">
              <a:xfrm>
                <a:off x="4731" y="1738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89250" name="Line 236"/>
              <p:cNvSpPr>
                <a:spLocks noChangeShapeType="1"/>
              </p:cNvSpPr>
              <p:nvPr/>
            </p:nvSpPr>
            <p:spPr bwMode="auto">
              <a:xfrm>
                <a:off x="4731" y="197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251" name="Line 237"/>
              <p:cNvSpPr>
                <a:spLocks noChangeShapeType="1"/>
              </p:cNvSpPr>
              <p:nvPr/>
            </p:nvSpPr>
            <p:spPr bwMode="auto">
              <a:xfrm>
                <a:off x="4731" y="221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252" name="Text Box 238"/>
              <p:cNvSpPr txBox="1">
                <a:spLocks noChangeArrowheads="1"/>
              </p:cNvSpPr>
              <p:nvPr/>
            </p:nvSpPr>
            <p:spPr bwMode="auto">
              <a:xfrm>
                <a:off x="4731" y="1690"/>
                <a:ext cx="2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9253" name="Rectangle 239"/>
              <p:cNvSpPr>
                <a:spLocks noChangeArrowheads="1"/>
              </p:cNvSpPr>
              <p:nvPr/>
            </p:nvSpPr>
            <p:spPr bwMode="auto">
              <a:xfrm>
                <a:off x="4731" y="197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5</a:t>
                </a:r>
              </a:p>
            </p:txBody>
          </p:sp>
          <p:sp>
            <p:nvSpPr>
              <p:cNvPr id="89254" name="Rectangle 240"/>
              <p:cNvSpPr>
                <a:spLocks noChangeArrowheads="1"/>
              </p:cNvSpPr>
              <p:nvPr/>
            </p:nvSpPr>
            <p:spPr bwMode="auto">
              <a:xfrm>
                <a:off x="4731" y="221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</a:p>
            </p:txBody>
          </p:sp>
        </p:grpSp>
      </p:grpSp>
      <p:grpSp>
        <p:nvGrpSpPr>
          <p:cNvPr id="360733" name="Group 241"/>
          <p:cNvGrpSpPr>
            <a:grpSpLocks/>
          </p:cNvGrpSpPr>
          <p:nvPr/>
        </p:nvGrpSpPr>
        <p:grpSpPr bwMode="auto">
          <a:xfrm>
            <a:off x="8001000" y="2682875"/>
            <a:ext cx="695325" cy="1616075"/>
            <a:chOff x="5040" y="1690"/>
            <a:chExt cx="438" cy="1018"/>
          </a:xfrm>
        </p:grpSpPr>
        <p:sp>
          <p:nvSpPr>
            <p:cNvPr id="89239" name="Rectangle 242"/>
            <p:cNvSpPr>
              <a:spLocks noChangeArrowheads="1"/>
            </p:cNvSpPr>
            <p:nvPr/>
          </p:nvSpPr>
          <p:spPr bwMode="auto">
            <a:xfrm>
              <a:off x="5040" y="2458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FF6600"/>
                  </a:solidFill>
                  <a:ea typeface="黑体" panose="02010609060101010101" pitchFamily="49" charset="-122"/>
                </a:rPr>
                <a:t>命中</a:t>
              </a:r>
            </a:p>
          </p:txBody>
        </p:sp>
        <p:grpSp>
          <p:nvGrpSpPr>
            <p:cNvPr id="89240" name="Group 243"/>
            <p:cNvGrpSpPr>
              <a:grpSpLocks/>
            </p:cNvGrpSpPr>
            <p:nvPr/>
          </p:nvGrpSpPr>
          <p:grpSpPr bwMode="auto">
            <a:xfrm>
              <a:off x="5121" y="1690"/>
              <a:ext cx="261" cy="778"/>
              <a:chOff x="5121" y="1690"/>
              <a:chExt cx="261" cy="778"/>
            </a:xfrm>
          </p:grpSpPr>
          <p:sp>
            <p:nvSpPr>
              <p:cNvPr id="89241" name="Rectangle 244"/>
              <p:cNvSpPr>
                <a:spLocks noChangeArrowheads="1"/>
              </p:cNvSpPr>
              <p:nvPr/>
            </p:nvSpPr>
            <p:spPr bwMode="auto">
              <a:xfrm>
                <a:off x="5121" y="1738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89242" name="Line 245"/>
              <p:cNvSpPr>
                <a:spLocks noChangeShapeType="1"/>
              </p:cNvSpPr>
              <p:nvPr/>
            </p:nvSpPr>
            <p:spPr bwMode="auto">
              <a:xfrm>
                <a:off x="5121" y="197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243" name="Line 246"/>
              <p:cNvSpPr>
                <a:spLocks noChangeShapeType="1"/>
              </p:cNvSpPr>
              <p:nvPr/>
            </p:nvSpPr>
            <p:spPr bwMode="auto">
              <a:xfrm>
                <a:off x="5121" y="221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244" name="Text Box 247"/>
              <p:cNvSpPr txBox="1">
                <a:spLocks noChangeArrowheads="1"/>
              </p:cNvSpPr>
              <p:nvPr/>
            </p:nvSpPr>
            <p:spPr bwMode="auto">
              <a:xfrm>
                <a:off x="5121" y="1690"/>
                <a:ext cx="2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9245" name="Rectangle 248"/>
              <p:cNvSpPr>
                <a:spLocks noChangeArrowheads="1"/>
              </p:cNvSpPr>
              <p:nvPr/>
            </p:nvSpPr>
            <p:spPr bwMode="auto">
              <a:xfrm>
                <a:off x="5121" y="197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5</a:t>
                </a:r>
              </a:p>
            </p:txBody>
          </p:sp>
          <p:sp>
            <p:nvSpPr>
              <p:cNvPr id="89246" name="Rectangle 249"/>
              <p:cNvSpPr>
                <a:spLocks noChangeArrowheads="1"/>
              </p:cNvSpPr>
              <p:nvPr/>
            </p:nvSpPr>
            <p:spPr bwMode="auto">
              <a:xfrm>
                <a:off x="5121" y="221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</a:p>
            </p:txBody>
          </p:sp>
        </p:grpSp>
      </p:grpSp>
      <p:grpSp>
        <p:nvGrpSpPr>
          <p:cNvPr id="360742" name="Group 250"/>
          <p:cNvGrpSpPr>
            <a:grpSpLocks/>
          </p:cNvGrpSpPr>
          <p:nvPr/>
        </p:nvGrpSpPr>
        <p:grpSpPr bwMode="auto">
          <a:xfrm>
            <a:off x="1905000" y="4479925"/>
            <a:ext cx="695325" cy="1555750"/>
            <a:chOff x="1200" y="2822"/>
            <a:chExt cx="438" cy="980"/>
          </a:xfrm>
        </p:grpSpPr>
        <p:sp>
          <p:nvSpPr>
            <p:cNvPr id="89231" name="Rectangle 251"/>
            <p:cNvSpPr>
              <a:spLocks noChangeArrowheads="1"/>
            </p:cNvSpPr>
            <p:nvPr/>
          </p:nvSpPr>
          <p:spPr bwMode="auto">
            <a:xfrm>
              <a:off x="1200" y="3552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调进</a:t>
              </a:r>
            </a:p>
          </p:txBody>
        </p:sp>
        <p:grpSp>
          <p:nvGrpSpPr>
            <p:cNvPr id="89232" name="Group 252"/>
            <p:cNvGrpSpPr>
              <a:grpSpLocks/>
            </p:cNvGrpSpPr>
            <p:nvPr/>
          </p:nvGrpSpPr>
          <p:grpSpPr bwMode="auto">
            <a:xfrm>
              <a:off x="1296" y="2822"/>
              <a:ext cx="240" cy="720"/>
              <a:chOff x="1296" y="2822"/>
              <a:chExt cx="240" cy="720"/>
            </a:xfrm>
          </p:grpSpPr>
          <p:sp>
            <p:nvSpPr>
              <p:cNvPr id="89233" name="Rectangle 253"/>
              <p:cNvSpPr>
                <a:spLocks noChangeArrowheads="1"/>
              </p:cNvSpPr>
              <p:nvPr/>
            </p:nvSpPr>
            <p:spPr bwMode="auto">
              <a:xfrm>
                <a:off x="1296" y="2822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89234" name="Line 254"/>
              <p:cNvSpPr>
                <a:spLocks noChangeShapeType="1"/>
              </p:cNvSpPr>
              <p:nvPr/>
            </p:nvSpPr>
            <p:spPr bwMode="auto">
              <a:xfrm>
                <a:off x="1296" y="306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235" name="Line 255"/>
              <p:cNvSpPr>
                <a:spLocks noChangeShapeType="1"/>
              </p:cNvSpPr>
              <p:nvPr/>
            </p:nvSpPr>
            <p:spPr bwMode="auto">
              <a:xfrm>
                <a:off x="1296" y="331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236" name="Text Box 256"/>
              <p:cNvSpPr txBox="1">
                <a:spLocks noChangeArrowheads="1"/>
              </p:cNvSpPr>
              <p:nvPr/>
            </p:nvSpPr>
            <p:spPr bwMode="auto">
              <a:xfrm>
                <a:off x="1296" y="282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89237" name="Rectangle 257"/>
              <p:cNvSpPr>
                <a:spLocks noChangeArrowheads="1"/>
              </p:cNvSpPr>
              <p:nvPr/>
            </p:nvSpPr>
            <p:spPr bwMode="auto">
              <a:xfrm>
                <a:off x="1296" y="306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89238" name="Line 258"/>
              <p:cNvSpPr>
                <a:spLocks noChangeShapeType="1"/>
              </p:cNvSpPr>
              <p:nvPr/>
            </p:nvSpPr>
            <p:spPr bwMode="auto">
              <a:xfrm>
                <a:off x="1440" y="331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60751" name="Group 259"/>
          <p:cNvGrpSpPr>
            <a:grpSpLocks/>
          </p:cNvGrpSpPr>
          <p:nvPr/>
        </p:nvGrpSpPr>
        <p:grpSpPr bwMode="auto">
          <a:xfrm>
            <a:off x="1295400" y="4478338"/>
            <a:ext cx="695325" cy="1557337"/>
            <a:chOff x="816" y="2821"/>
            <a:chExt cx="438" cy="981"/>
          </a:xfrm>
        </p:grpSpPr>
        <p:grpSp>
          <p:nvGrpSpPr>
            <p:cNvPr id="89218" name="Group 260"/>
            <p:cNvGrpSpPr>
              <a:grpSpLocks/>
            </p:cNvGrpSpPr>
            <p:nvPr/>
          </p:nvGrpSpPr>
          <p:grpSpPr bwMode="auto">
            <a:xfrm>
              <a:off x="912" y="2821"/>
              <a:ext cx="240" cy="731"/>
              <a:chOff x="912" y="2821"/>
              <a:chExt cx="240" cy="731"/>
            </a:xfrm>
          </p:grpSpPr>
          <p:sp>
            <p:nvSpPr>
              <p:cNvPr id="89226" name="Rectangle 261"/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89227" name="Line 262"/>
              <p:cNvSpPr>
                <a:spLocks noChangeShapeType="1"/>
              </p:cNvSpPr>
              <p:nvPr/>
            </p:nvSpPr>
            <p:spPr bwMode="auto">
              <a:xfrm>
                <a:off x="912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228" name="Line 263"/>
              <p:cNvSpPr>
                <a:spLocks noChangeShapeType="1"/>
              </p:cNvSpPr>
              <p:nvPr/>
            </p:nvSpPr>
            <p:spPr bwMode="auto">
              <a:xfrm>
                <a:off x="912" y="332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229" name="Text Box 264"/>
              <p:cNvSpPr txBox="1">
                <a:spLocks noChangeArrowheads="1"/>
              </p:cNvSpPr>
              <p:nvPr/>
            </p:nvSpPr>
            <p:spPr bwMode="auto">
              <a:xfrm>
                <a:off x="912" y="2821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>
                  <a:ea typeface="黑体" panose="02010609060101010101" pitchFamily="49" charset="-122"/>
                </a:endParaRPr>
              </a:p>
            </p:txBody>
          </p:sp>
          <p:sp>
            <p:nvSpPr>
              <p:cNvPr id="89230" name="Line 265"/>
              <p:cNvSpPr>
                <a:spLocks noChangeShapeType="1"/>
              </p:cNvSpPr>
              <p:nvPr/>
            </p:nvSpPr>
            <p:spPr bwMode="auto">
              <a:xfrm>
                <a:off x="1056" y="332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9219" name="Rectangle 266"/>
            <p:cNvSpPr>
              <a:spLocks noChangeArrowheads="1"/>
            </p:cNvSpPr>
            <p:nvPr/>
          </p:nvSpPr>
          <p:spPr bwMode="auto">
            <a:xfrm>
              <a:off x="816" y="3552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调进</a:t>
              </a:r>
            </a:p>
          </p:txBody>
        </p:sp>
        <p:grpSp>
          <p:nvGrpSpPr>
            <p:cNvPr id="89220" name="Group 267"/>
            <p:cNvGrpSpPr>
              <a:grpSpLocks/>
            </p:cNvGrpSpPr>
            <p:nvPr/>
          </p:nvGrpSpPr>
          <p:grpSpPr bwMode="auto">
            <a:xfrm>
              <a:off x="912" y="2832"/>
              <a:ext cx="240" cy="720"/>
              <a:chOff x="912" y="2832"/>
              <a:chExt cx="240" cy="720"/>
            </a:xfrm>
          </p:grpSpPr>
          <p:sp>
            <p:nvSpPr>
              <p:cNvPr id="89221" name="Rectangle 268"/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89222" name="Line 269"/>
              <p:cNvSpPr>
                <a:spLocks noChangeShapeType="1"/>
              </p:cNvSpPr>
              <p:nvPr/>
            </p:nvSpPr>
            <p:spPr bwMode="auto">
              <a:xfrm>
                <a:off x="912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223" name="Line 270"/>
              <p:cNvSpPr>
                <a:spLocks noChangeShapeType="1"/>
              </p:cNvSpPr>
              <p:nvPr/>
            </p:nvSpPr>
            <p:spPr bwMode="auto">
              <a:xfrm>
                <a:off x="912" y="332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224" name="Text Box 271"/>
              <p:cNvSpPr txBox="1">
                <a:spLocks noChangeArrowheads="1"/>
              </p:cNvSpPr>
              <p:nvPr/>
            </p:nvSpPr>
            <p:spPr bwMode="auto">
              <a:xfrm>
                <a:off x="912" y="283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89225" name="Line 272"/>
              <p:cNvSpPr>
                <a:spLocks noChangeShapeType="1"/>
              </p:cNvSpPr>
              <p:nvPr/>
            </p:nvSpPr>
            <p:spPr bwMode="auto">
              <a:xfrm>
                <a:off x="1056" y="332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60767" name="Group 273"/>
          <p:cNvGrpSpPr>
            <a:grpSpLocks/>
          </p:cNvGrpSpPr>
          <p:nvPr/>
        </p:nvGrpSpPr>
        <p:grpSpPr bwMode="auto">
          <a:xfrm>
            <a:off x="2514600" y="4479925"/>
            <a:ext cx="695325" cy="1555750"/>
            <a:chOff x="1584" y="2822"/>
            <a:chExt cx="438" cy="980"/>
          </a:xfrm>
        </p:grpSpPr>
        <p:sp>
          <p:nvSpPr>
            <p:cNvPr id="89209" name="Text Box 274"/>
            <p:cNvSpPr txBox="1">
              <a:spLocks noChangeArrowheads="1"/>
            </p:cNvSpPr>
            <p:nvPr/>
          </p:nvSpPr>
          <p:spPr bwMode="auto">
            <a:xfrm>
              <a:off x="1584" y="3552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FF6600"/>
                  </a:solidFill>
                  <a:ea typeface="黑体" panose="02010609060101010101" pitchFamily="49" charset="-122"/>
                </a:rPr>
                <a:t>命中</a:t>
              </a:r>
            </a:p>
          </p:txBody>
        </p:sp>
        <p:grpSp>
          <p:nvGrpSpPr>
            <p:cNvPr id="89210" name="Group 275"/>
            <p:cNvGrpSpPr>
              <a:grpSpLocks/>
            </p:cNvGrpSpPr>
            <p:nvPr/>
          </p:nvGrpSpPr>
          <p:grpSpPr bwMode="auto">
            <a:xfrm>
              <a:off x="1680" y="2822"/>
              <a:ext cx="240" cy="720"/>
              <a:chOff x="1680" y="2822"/>
              <a:chExt cx="240" cy="720"/>
            </a:xfrm>
          </p:grpSpPr>
          <p:sp>
            <p:nvSpPr>
              <p:cNvPr id="89211" name="Rectangle 276"/>
              <p:cNvSpPr>
                <a:spLocks noChangeArrowheads="1"/>
              </p:cNvSpPr>
              <p:nvPr/>
            </p:nvSpPr>
            <p:spPr bwMode="auto">
              <a:xfrm>
                <a:off x="1680" y="2822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89212" name="Line 277"/>
              <p:cNvSpPr>
                <a:spLocks noChangeShapeType="1"/>
              </p:cNvSpPr>
              <p:nvPr/>
            </p:nvSpPr>
            <p:spPr bwMode="auto">
              <a:xfrm>
                <a:off x="1680" y="306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213" name="Line 278"/>
              <p:cNvSpPr>
                <a:spLocks noChangeShapeType="1"/>
              </p:cNvSpPr>
              <p:nvPr/>
            </p:nvSpPr>
            <p:spPr bwMode="auto">
              <a:xfrm>
                <a:off x="1680" y="330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214" name="Text Box 279"/>
              <p:cNvSpPr txBox="1">
                <a:spLocks noChangeArrowheads="1"/>
              </p:cNvSpPr>
              <p:nvPr/>
            </p:nvSpPr>
            <p:spPr bwMode="auto">
              <a:xfrm>
                <a:off x="1680" y="282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89215" name="Rectangle 280"/>
              <p:cNvSpPr>
                <a:spLocks noChangeArrowheads="1"/>
              </p:cNvSpPr>
              <p:nvPr/>
            </p:nvSpPr>
            <p:spPr bwMode="auto">
              <a:xfrm>
                <a:off x="1680" y="306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89216" name="Line 281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217" name="Line 282"/>
              <p:cNvSpPr>
                <a:spLocks noChangeShapeType="1"/>
              </p:cNvSpPr>
              <p:nvPr/>
            </p:nvSpPr>
            <p:spPr bwMode="auto">
              <a:xfrm>
                <a:off x="1824" y="331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60776" name="Group 283"/>
          <p:cNvGrpSpPr>
            <a:grpSpLocks/>
          </p:cNvGrpSpPr>
          <p:nvPr/>
        </p:nvGrpSpPr>
        <p:grpSpPr bwMode="auto">
          <a:xfrm>
            <a:off x="3124200" y="4476750"/>
            <a:ext cx="695325" cy="1558925"/>
            <a:chOff x="1968" y="2820"/>
            <a:chExt cx="438" cy="982"/>
          </a:xfrm>
        </p:grpSpPr>
        <p:sp>
          <p:nvSpPr>
            <p:cNvPr id="89201" name="Rectangle 284"/>
            <p:cNvSpPr>
              <a:spLocks noChangeArrowheads="1"/>
            </p:cNvSpPr>
            <p:nvPr/>
          </p:nvSpPr>
          <p:spPr bwMode="auto">
            <a:xfrm>
              <a:off x="1968" y="3552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调进</a:t>
              </a:r>
            </a:p>
          </p:txBody>
        </p:sp>
        <p:grpSp>
          <p:nvGrpSpPr>
            <p:cNvPr id="89202" name="Group 285"/>
            <p:cNvGrpSpPr>
              <a:grpSpLocks/>
            </p:cNvGrpSpPr>
            <p:nvPr/>
          </p:nvGrpSpPr>
          <p:grpSpPr bwMode="auto">
            <a:xfrm>
              <a:off x="2064" y="2820"/>
              <a:ext cx="260" cy="744"/>
              <a:chOff x="2064" y="2820"/>
              <a:chExt cx="260" cy="744"/>
            </a:xfrm>
          </p:grpSpPr>
          <p:sp>
            <p:nvSpPr>
              <p:cNvPr id="89203" name="Rectangle 286"/>
              <p:cNvSpPr>
                <a:spLocks noChangeArrowheads="1"/>
              </p:cNvSpPr>
              <p:nvPr/>
            </p:nvSpPr>
            <p:spPr bwMode="auto">
              <a:xfrm>
                <a:off x="2064" y="2832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89204" name="Line 287"/>
              <p:cNvSpPr>
                <a:spLocks noChangeShapeType="1"/>
              </p:cNvSpPr>
              <p:nvPr/>
            </p:nvSpPr>
            <p:spPr bwMode="auto">
              <a:xfrm>
                <a:off x="206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205" name="Line 288"/>
              <p:cNvSpPr>
                <a:spLocks noChangeShapeType="1"/>
              </p:cNvSpPr>
              <p:nvPr/>
            </p:nvSpPr>
            <p:spPr bwMode="auto">
              <a:xfrm>
                <a:off x="2064" y="331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206" name="Text Box 289"/>
              <p:cNvSpPr txBox="1">
                <a:spLocks noChangeArrowheads="1"/>
              </p:cNvSpPr>
              <p:nvPr/>
            </p:nvSpPr>
            <p:spPr bwMode="auto">
              <a:xfrm>
                <a:off x="2064" y="282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9207" name="Rectangle 290"/>
              <p:cNvSpPr>
                <a:spLocks noChangeArrowheads="1"/>
              </p:cNvSpPr>
              <p:nvPr/>
            </p:nvSpPr>
            <p:spPr bwMode="auto">
              <a:xfrm>
                <a:off x="2064" y="307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9208" name="Rectangle 291"/>
              <p:cNvSpPr>
                <a:spLocks noChangeArrowheads="1"/>
              </p:cNvSpPr>
              <p:nvPr/>
            </p:nvSpPr>
            <p:spPr bwMode="auto">
              <a:xfrm>
                <a:off x="2064" y="3276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1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360785" name="Group 292"/>
          <p:cNvGrpSpPr>
            <a:grpSpLocks/>
          </p:cNvGrpSpPr>
          <p:nvPr/>
        </p:nvGrpSpPr>
        <p:grpSpPr bwMode="auto">
          <a:xfrm>
            <a:off x="3733800" y="4476750"/>
            <a:ext cx="695325" cy="1558925"/>
            <a:chOff x="2352" y="2820"/>
            <a:chExt cx="438" cy="982"/>
          </a:xfrm>
        </p:grpSpPr>
        <p:sp>
          <p:nvSpPr>
            <p:cNvPr id="89193" name="Rectangle 293"/>
            <p:cNvSpPr>
              <a:spLocks noChangeArrowheads="1"/>
            </p:cNvSpPr>
            <p:nvPr/>
          </p:nvSpPr>
          <p:spPr bwMode="auto">
            <a:xfrm>
              <a:off x="2352" y="3552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替换</a:t>
              </a:r>
            </a:p>
          </p:txBody>
        </p:sp>
        <p:grpSp>
          <p:nvGrpSpPr>
            <p:cNvPr id="89194" name="Group 294"/>
            <p:cNvGrpSpPr>
              <a:grpSpLocks/>
            </p:cNvGrpSpPr>
            <p:nvPr/>
          </p:nvGrpSpPr>
          <p:grpSpPr bwMode="auto">
            <a:xfrm>
              <a:off x="2448" y="2820"/>
              <a:ext cx="260" cy="742"/>
              <a:chOff x="2448" y="2820"/>
              <a:chExt cx="260" cy="742"/>
            </a:xfrm>
          </p:grpSpPr>
          <p:sp>
            <p:nvSpPr>
              <p:cNvPr id="89195" name="Rectangle 295"/>
              <p:cNvSpPr>
                <a:spLocks noChangeArrowheads="1"/>
              </p:cNvSpPr>
              <p:nvPr/>
            </p:nvSpPr>
            <p:spPr bwMode="auto">
              <a:xfrm>
                <a:off x="2448" y="2832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89196" name="Line 296"/>
              <p:cNvSpPr>
                <a:spLocks noChangeShapeType="1"/>
              </p:cNvSpPr>
              <p:nvPr/>
            </p:nvSpPr>
            <p:spPr bwMode="auto">
              <a:xfrm>
                <a:off x="2448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97" name="Line 297"/>
              <p:cNvSpPr>
                <a:spLocks noChangeShapeType="1"/>
              </p:cNvSpPr>
              <p:nvPr/>
            </p:nvSpPr>
            <p:spPr bwMode="auto">
              <a:xfrm>
                <a:off x="2448" y="331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98" name="Text Box 298"/>
              <p:cNvSpPr txBox="1">
                <a:spLocks noChangeArrowheads="1"/>
              </p:cNvSpPr>
              <p:nvPr/>
            </p:nvSpPr>
            <p:spPr bwMode="auto">
              <a:xfrm>
                <a:off x="2448" y="282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9199" name="Rectangle 299"/>
              <p:cNvSpPr>
                <a:spLocks noChangeArrowheads="1"/>
              </p:cNvSpPr>
              <p:nvPr/>
            </p:nvSpPr>
            <p:spPr bwMode="auto">
              <a:xfrm>
                <a:off x="2448" y="3036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9200" name="Rectangle 300"/>
              <p:cNvSpPr>
                <a:spLocks noChangeArrowheads="1"/>
              </p:cNvSpPr>
              <p:nvPr/>
            </p:nvSpPr>
            <p:spPr bwMode="auto">
              <a:xfrm>
                <a:off x="2448" y="331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5</a:t>
                </a:r>
              </a:p>
            </p:txBody>
          </p:sp>
        </p:grpSp>
      </p:grpSp>
      <p:grpSp>
        <p:nvGrpSpPr>
          <p:cNvPr id="360794" name="Group 301"/>
          <p:cNvGrpSpPr>
            <a:grpSpLocks/>
          </p:cNvGrpSpPr>
          <p:nvPr/>
        </p:nvGrpSpPr>
        <p:grpSpPr bwMode="auto">
          <a:xfrm>
            <a:off x="4343400" y="4419600"/>
            <a:ext cx="695325" cy="1616075"/>
            <a:chOff x="2736" y="2784"/>
            <a:chExt cx="438" cy="1018"/>
          </a:xfrm>
        </p:grpSpPr>
        <p:sp>
          <p:nvSpPr>
            <p:cNvPr id="89185" name="Rectangle 302"/>
            <p:cNvSpPr>
              <a:spLocks noChangeArrowheads="1"/>
            </p:cNvSpPr>
            <p:nvPr/>
          </p:nvSpPr>
          <p:spPr bwMode="auto">
            <a:xfrm>
              <a:off x="2736" y="3552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FF6600"/>
                  </a:solidFill>
                  <a:ea typeface="黑体" panose="02010609060101010101" pitchFamily="49" charset="-122"/>
                </a:rPr>
                <a:t>命中</a:t>
              </a:r>
            </a:p>
          </p:txBody>
        </p:sp>
        <p:grpSp>
          <p:nvGrpSpPr>
            <p:cNvPr id="89186" name="Group 303"/>
            <p:cNvGrpSpPr>
              <a:grpSpLocks/>
            </p:cNvGrpSpPr>
            <p:nvPr/>
          </p:nvGrpSpPr>
          <p:grpSpPr bwMode="auto">
            <a:xfrm>
              <a:off x="2811" y="2784"/>
              <a:ext cx="261" cy="778"/>
              <a:chOff x="2811" y="2784"/>
              <a:chExt cx="261" cy="778"/>
            </a:xfrm>
          </p:grpSpPr>
          <p:sp>
            <p:nvSpPr>
              <p:cNvPr id="89187" name="Rectangle 304"/>
              <p:cNvSpPr>
                <a:spLocks noChangeArrowheads="1"/>
              </p:cNvSpPr>
              <p:nvPr/>
            </p:nvSpPr>
            <p:spPr bwMode="auto">
              <a:xfrm>
                <a:off x="2811" y="2832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89188" name="Line 305"/>
              <p:cNvSpPr>
                <a:spLocks noChangeShapeType="1"/>
              </p:cNvSpPr>
              <p:nvPr/>
            </p:nvSpPr>
            <p:spPr bwMode="auto">
              <a:xfrm>
                <a:off x="2811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89" name="Line 306"/>
              <p:cNvSpPr>
                <a:spLocks noChangeShapeType="1"/>
              </p:cNvSpPr>
              <p:nvPr/>
            </p:nvSpPr>
            <p:spPr bwMode="auto">
              <a:xfrm>
                <a:off x="2811" y="331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90" name="Text Box 307"/>
              <p:cNvSpPr txBox="1">
                <a:spLocks noChangeArrowheads="1"/>
              </p:cNvSpPr>
              <p:nvPr/>
            </p:nvSpPr>
            <p:spPr bwMode="auto">
              <a:xfrm>
                <a:off x="2811" y="2784"/>
                <a:ext cx="2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9191" name="Rectangle 308"/>
              <p:cNvSpPr>
                <a:spLocks noChangeArrowheads="1"/>
              </p:cNvSpPr>
              <p:nvPr/>
            </p:nvSpPr>
            <p:spPr bwMode="auto">
              <a:xfrm>
                <a:off x="2811" y="307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89192" name="Rectangle 309"/>
              <p:cNvSpPr>
                <a:spLocks noChangeArrowheads="1"/>
              </p:cNvSpPr>
              <p:nvPr/>
            </p:nvSpPr>
            <p:spPr bwMode="auto">
              <a:xfrm>
                <a:off x="2811" y="331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5</a:t>
                </a:r>
              </a:p>
            </p:txBody>
          </p:sp>
        </p:grpSp>
      </p:grpSp>
      <p:grpSp>
        <p:nvGrpSpPr>
          <p:cNvPr id="360803" name="Group 310"/>
          <p:cNvGrpSpPr>
            <a:grpSpLocks/>
          </p:cNvGrpSpPr>
          <p:nvPr/>
        </p:nvGrpSpPr>
        <p:grpSpPr bwMode="auto">
          <a:xfrm>
            <a:off x="4943475" y="4419600"/>
            <a:ext cx="695325" cy="1616075"/>
            <a:chOff x="3114" y="2784"/>
            <a:chExt cx="438" cy="1018"/>
          </a:xfrm>
        </p:grpSpPr>
        <p:sp>
          <p:nvSpPr>
            <p:cNvPr id="89177" name="Rectangle 311"/>
            <p:cNvSpPr>
              <a:spLocks noChangeArrowheads="1"/>
            </p:cNvSpPr>
            <p:nvPr/>
          </p:nvSpPr>
          <p:spPr bwMode="auto">
            <a:xfrm>
              <a:off x="3114" y="3552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替换</a:t>
              </a:r>
            </a:p>
          </p:txBody>
        </p:sp>
        <p:grpSp>
          <p:nvGrpSpPr>
            <p:cNvPr id="89178" name="Group 312"/>
            <p:cNvGrpSpPr>
              <a:grpSpLocks/>
            </p:cNvGrpSpPr>
            <p:nvPr/>
          </p:nvGrpSpPr>
          <p:grpSpPr bwMode="auto">
            <a:xfrm>
              <a:off x="3210" y="2784"/>
              <a:ext cx="261" cy="778"/>
              <a:chOff x="3210" y="2784"/>
              <a:chExt cx="261" cy="778"/>
            </a:xfrm>
          </p:grpSpPr>
          <p:sp>
            <p:nvSpPr>
              <p:cNvPr id="89179" name="Rectangle 313"/>
              <p:cNvSpPr>
                <a:spLocks noChangeArrowheads="1"/>
              </p:cNvSpPr>
              <p:nvPr/>
            </p:nvSpPr>
            <p:spPr bwMode="auto">
              <a:xfrm>
                <a:off x="3210" y="2832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89180" name="Line 314"/>
              <p:cNvSpPr>
                <a:spLocks noChangeShapeType="1"/>
              </p:cNvSpPr>
              <p:nvPr/>
            </p:nvSpPr>
            <p:spPr bwMode="auto">
              <a:xfrm>
                <a:off x="3210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81" name="Line 315"/>
              <p:cNvSpPr>
                <a:spLocks noChangeShapeType="1"/>
              </p:cNvSpPr>
              <p:nvPr/>
            </p:nvSpPr>
            <p:spPr bwMode="auto">
              <a:xfrm>
                <a:off x="3210" y="331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82" name="Text Box 316"/>
              <p:cNvSpPr txBox="1">
                <a:spLocks noChangeArrowheads="1"/>
              </p:cNvSpPr>
              <p:nvPr/>
            </p:nvSpPr>
            <p:spPr bwMode="auto">
              <a:xfrm>
                <a:off x="3210" y="2784"/>
                <a:ext cx="2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4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9183" name="Rectangle 317"/>
              <p:cNvSpPr>
                <a:spLocks noChangeArrowheads="1"/>
              </p:cNvSpPr>
              <p:nvPr/>
            </p:nvSpPr>
            <p:spPr bwMode="auto">
              <a:xfrm>
                <a:off x="3210" y="307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89184" name="Rectangle 318"/>
              <p:cNvSpPr>
                <a:spLocks noChangeArrowheads="1"/>
              </p:cNvSpPr>
              <p:nvPr/>
            </p:nvSpPr>
            <p:spPr bwMode="auto">
              <a:xfrm>
                <a:off x="3210" y="331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5</a:t>
                </a:r>
              </a:p>
            </p:txBody>
          </p:sp>
        </p:grpSp>
      </p:grpSp>
      <p:grpSp>
        <p:nvGrpSpPr>
          <p:cNvPr id="360812" name="Group 319"/>
          <p:cNvGrpSpPr>
            <a:grpSpLocks/>
          </p:cNvGrpSpPr>
          <p:nvPr/>
        </p:nvGrpSpPr>
        <p:grpSpPr bwMode="auto">
          <a:xfrm>
            <a:off x="5553075" y="4435475"/>
            <a:ext cx="695325" cy="1616075"/>
            <a:chOff x="3498" y="2794"/>
            <a:chExt cx="438" cy="1018"/>
          </a:xfrm>
        </p:grpSpPr>
        <p:sp>
          <p:nvSpPr>
            <p:cNvPr id="89169" name="Rectangle 320"/>
            <p:cNvSpPr>
              <a:spLocks noChangeArrowheads="1"/>
            </p:cNvSpPr>
            <p:nvPr/>
          </p:nvSpPr>
          <p:spPr bwMode="auto">
            <a:xfrm>
              <a:off x="3498" y="3562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FF6600"/>
                  </a:solidFill>
                  <a:ea typeface="黑体" panose="02010609060101010101" pitchFamily="49" charset="-122"/>
                </a:rPr>
                <a:t>命中</a:t>
              </a:r>
            </a:p>
          </p:txBody>
        </p:sp>
        <p:grpSp>
          <p:nvGrpSpPr>
            <p:cNvPr id="89170" name="Group 321"/>
            <p:cNvGrpSpPr>
              <a:grpSpLocks/>
            </p:cNvGrpSpPr>
            <p:nvPr/>
          </p:nvGrpSpPr>
          <p:grpSpPr bwMode="auto">
            <a:xfrm>
              <a:off x="3594" y="2794"/>
              <a:ext cx="261" cy="778"/>
              <a:chOff x="3594" y="2794"/>
              <a:chExt cx="261" cy="778"/>
            </a:xfrm>
          </p:grpSpPr>
          <p:sp>
            <p:nvSpPr>
              <p:cNvPr id="89171" name="Rectangle 322"/>
              <p:cNvSpPr>
                <a:spLocks noChangeArrowheads="1"/>
              </p:cNvSpPr>
              <p:nvPr/>
            </p:nvSpPr>
            <p:spPr bwMode="auto">
              <a:xfrm>
                <a:off x="3594" y="2842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89172" name="Line 323"/>
              <p:cNvSpPr>
                <a:spLocks noChangeShapeType="1"/>
              </p:cNvSpPr>
              <p:nvPr/>
            </p:nvSpPr>
            <p:spPr bwMode="auto">
              <a:xfrm>
                <a:off x="3594" y="308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73" name="Line 324"/>
              <p:cNvSpPr>
                <a:spLocks noChangeShapeType="1"/>
              </p:cNvSpPr>
              <p:nvPr/>
            </p:nvSpPr>
            <p:spPr bwMode="auto">
              <a:xfrm>
                <a:off x="3594" y="332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74" name="Text Box 325"/>
              <p:cNvSpPr txBox="1">
                <a:spLocks noChangeArrowheads="1"/>
              </p:cNvSpPr>
              <p:nvPr/>
            </p:nvSpPr>
            <p:spPr bwMode="auto">
              <a:xfrm>
                <a:off x="3594" y="2794"/>
                <a:ext cx="2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4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9175" name="Rectangle 326"/>
              <p:cNvSpPr>
                <a:spLocks noChangeArrowheads="1"/>
              </p:cNvSpPr>
              <p:nvPr/>
            </p:nvSpPr>
            <p:spPr bwMode="auto">
              <a:xfrm>
                <a:off x="3594" y="308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89176" name="Rectangle 327"/>
              <p:cNvSpPr>
                <a:spLocks noChangeArrowheads="1"/>
              </p:cNvSpPr>
              <p:nvPr/>
            </p:nvSpPr>
            <p:spPr bwMode="auto">
              <a:xfrm>
                <a:off x="3594" y="332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5</a:t>
                </a:r>
              </a:p>
            </p:txBody>
          </p:sp>
        </p:grpSp>
      </p:grpSp>
      <p:grpSp>
        <p:nvGrpSpPr>
          <p:cNvPr id="360814" name="Group 328"/>
          <p:cNvGrpSpPr>
            <a:grpSpLocks/>
          </p:cNvGrpSpPr>
          <p:nvPr/>
        </p:nvGrpSpPr>
        <p:grpSpPr bwMode="auto">
          <a:xfrm>
            <a:off x="6172200" y="4435475"/>
            <a:ext cx="695325" cy="1616075"/>
            <a:chOff x="3888" y="2794"/>
            <a:chExt cx="438" cy="1018"/>
          </a:xfrm>
        </p:grpSpPr>
        <p:sp>
          <p:nvSpPr>
            <p:cNvPr id="89161" name="Rectangle 329"/>
            <p:cNvSpPr>
              <a:spLocks noChangeArrowheads="1"/>
            </p:cNvSpPr>
            <p:nvPr/>
          </p:nvSpPr>
          <p:spPr bwMode="auto">
            <a:xfrm>
              <a:off x="3888" y="3562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FF6600"/>
                  </a:solidFill>
                  <a:ea typeface="黑体" panose="02010609060101010101" pitchFamily="49" charset="-122"/>
                </a:rPr>
                <a:t>命中</a:t>
              </a:r>
            </a:p>
          </p:txBody>
        </p:sp>
        <p:grpSp>
          <p:nvGrpSpPr>
            <p:cNvPr id="89162" name="Group 330"/>
            <p:cNvGrpSpPr>
              <a:grpSpLocks/>
            </p:cNvGrpSpPr>
            <p:nvPr/>
          </p:nvGrpSpPr>
          <p:grpSpPr bwMode="auto">
            <a:xfrm>
              <a:off x="3984" y="2794"/>
              <a:ext cx="261" cy="778"/>
              <a:chOff x="3984" y="2794"/>
              <a:chExt cx="261" cy="778"/>
            </a:xfrm>
          </p:grpSpPr>
          <p:sp>
            <p:nvSpPr>
              <p:cNvPr id="89163" name="Rectangle 331"/>
              <p:cNvSpPr>
                <a:spLocks noChangeArrowheads="1"/>
              </p:cNvSpPr>
              <p:nvPr/>
            </p:nvSpPr>
            <p:spPr bwMode="auto">
              <a:xfrm>
                <a:off x="3984" y="2842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89164" name="Line 332"/>
              <p:cNvSpPr>
                <a:spLocks noChangeShapeType="1"/>
              </p:cNvSpPr>
              <p:nvPr/>
            </p:nvSpPr>
            <p:spPr bwMode="auto">
              <a:xfrm>
                <a:off x="3984" y="308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65" name="Line 333"/>
              <p:cNvSpPr>
                <a:spLocks noChangeShapeType="1"/>
              </p:cNvSpPr>
              <p:nvPr/>
            </p:nvSpPr>
            <p:spPr bwMode="auto">
              <a:xfrm>
                <a:off x="3984" y="332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66" name="Text Box 334"/>
              <p:cNvSpPr txBox="1">
                <a:spLocks noChangeArrowheads="1"/>
              </p:cNvSpPr>
              <p:nvPr/>
            </p:nvSpPr>
            <p:spPr bwMode="auto">
              <a:xfrm>
                <a:off x="3984" y="2794"/>
                <a:ext cx="2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4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9167" name="Rectangle 335"/>
              <p:cNvSpPr>
                <a:spLocks noChangeArrowheads="1"/>
              </p:cNvSpPr>
              <p:nvPr/>
            </p:nvSpPr>
            <p:spPr bwMode="auto">
              <a:xfrm>
                <a:off x="3984" y="308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89168" name="Rectangle 336"/>
              <p:cNvSpPr>
                <a:spLocks noChangeArrowheads="1"/>
              </p:cNvSpPr>
              <p:nvPr/>
            </p:nvSpPr>
            <p:spPr bwMode="auto">
              <a:xfrm>
                <a:off x="3984" y="332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5</a:t>
                </a:r>
              </a:p>
            </p:txBody>
          </p:sp>
        </p:grpSp>
      </p:grpSp>
      <p:grpSp>
        <p:nvGrpSpPr>
          <p:cNvPr id="360816" name="Group 337"/>
          <p:cNvGrpSpPr>
            <a:grpSpLocks/>
          </p:cNvGrpSpPr>
          <p:nvPr/>
        </p:nvGrpSpPr>
        <p:grpSpPr bwMode="auto">
          <a:xfrm>
            <a:off x="6772275" y="4476750"/>
            <a:ext cx="695325" cy="1558925"/>
            <a:chOff x="4266" y="2820"/>
            <a:chExt cx="438" cy="982"/>
          </a:xfrm>
        </p:grpSpPr>
        <p:sp>
          <p:nvSpPr>
            <p:cNvPr id="89153" name="Rectangle 338"/>
            <p:cNvSpPr>
              <a:spLocks noChangeArrowheads="1"/>
            </p:cNvSpPr>
            <p:nvPr/>
          </p:nvSpPr>
          <p:spPr bwMode="auto">
            <a:xfrm>
              <a:off x="4266" y="3552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替换</a:t>
              </a:r>
            </a:p>
          </p:txBody>
        </p:sp>
        <p:grpSp>
          <p:nvGrpSpPr>
            <p:cNvPr id="89154" name="Group 339"/>
            <p:cNvGrpSpPr>
              <a:grpSpLocks/>
            </p:cNvGrpSpPr>
            <p:nvPr/>
          </p:nvGrpSpPr>
          <p:grpSpPr bwMode="auto">
            <a:xfrm>
              <a:off x="4362" y="2820"/>
              <a:ext cx="260" cy="742"/>
              <a:chOff x="4362" y="2820"/>
              <a:chExt cx="260" cy="742"/>
            </a:xfrm>
          </p:grpSpPr>
          <p:sp>
            <p:nvSpPr>
              <p:cNvPr id="89155" name="Rectangle 340"/>
              <p:cNvSpPr>
                <a:spLocks noChangeArrowheads="1"/>
              </p:cNvSpPr>
              <p:nvPr/>
            </p:nvSpPr>
            <p:spPr bwMode="auto">
              <a:xfrm>
                <a:off x="4362" y="2832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89156" name="Line 341"/>
              <p:cNvSpPr>
                <a:spLocks noChangeShapeType="1"/>
              </p:cNvSpPr>
              <p:nvPr/>
            </p:nvSpPr>
            <p:spPr bwMode="auto">
              <a:xfrm>
                <a:off x="4362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57" name="Line 342"/>
              <p:cNvSpPr>
                <a:spLocks noChangeShapeType="1"/>
              </p:cNvSpPr>
              <p:nvPr/>
            </p:nvSpPr>
            <p:spPr bwMode="auto">
              <a:xfrm>
                <a:off x="4362" y="331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58" name="Text Box 343"/>
              <p:cNvSpPr txBox="1">
                <a:spLocks noChangeArrowheads="1"/>
              </p:cNvSpPr>
              <p:nvPr/>
            </p:nvSpPr>
            <p:spPr bwMode="auto">
              <a:xfrm>
                <a:off x="4362" y="282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9159" name="Rectangle 344"/>
              <p:cNvSpPr>
                <a:spLocks noChangeArrowheads="1"/>
              </p:cNvSpPr>
              <p:nvPr/>
            </p:nvSpPr>
            <p:spPr bwMode="auto">
              <a:xfrm>
                <a:off x="4362" y="3036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9160" name="Rectangle 345"/>
              <p:cNvSpPr>
                <a:spLocks noChangeArrowheads="1"/>
              </p:cNvSpPr>
              <p:nvPr/>
            </p:nvSpPr>
            <p:spPr bwMode="auto">
              <a:xfrm>
                <a:off x="4362" y="331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5</a:t>
                </a:r>
              </a:p>
            </p:txBody>
          </p:sp>
        </p:grpSp>
      </p:grpSp>
      <p:grpSp>
        <p:nvGrpSpPr>
          <p:cNvPr id="360818" name="Group 346"/>
          <p:cNvGrpSpPr>
            <a:grpSpLocks/>
          </p:cNvGrpSpPr>
          <p:nvPr/>
        </p:nvGrpSpPr>
        <p:grpSpPr bwMode="auto">
          <a:xfrm>
            <a:off x="7381875" y="4492625"/>
            <a:ext cx="695325" cy="1558925"/>
            <a:chOff x="4650" y="2830"/>
            <a:chExt cx="438" cy="982"/>
          </a:xfrm>
        </p:grpSpPr>
        <p:sp>
          <p:nvSpPr>
            <p:cNvPr id="89145" name="Rectangle 347"/>
            <p:cNvSpPr>
              <a:spLocks noChangeArrowheads="1"/>
            </p:cNvSpPr>
            <p:nvPr/>
          </p:nvSpPr>
          <p:spPr bwMode="auto">
            <a:xfrm>
              <a:off x="4650" y="3562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FF6600"/>
                  </a:solidFill>
                  <a:ea typeface="黑体" panose="02010609060101010101" pitchFamily="49" charset="-122"/>
                </a:rPr>
                <a:t>命中</a:t>
              </a:r>
            </a:p>
          </p:txBody>
        </p:sp>
        <p:grpSp>
          <p:nvGrpSpPr>
            <p:cNvPr id="89146" name="Group 348"/>
            <p:cNvGrpSpPr>
              <a:grpSpLocks/>
            </p:cNvGrpSpPr>
            <p:nvPr/>
          </p:nvGrpSpPr>
          <p:grpSpPr bwMode="auto">
            <a:xfrm>
              <a:off x="4725" y="2830"/>
              <a:ext cx="240" cy="742"/>
              <a:chOff x="4725" y="2830"/>
              <a:chExt cx="240" cy="742"/>
            </a:xfrm>
          </p:grpSpPr>
          <p:sp>
            <p:nvSpPr>
              <p:cNvPr id="89147" name="Rectangle 349"/>
              <p:cNvSpPr>
                <a:spLocks noChangeArrowheads="1"/>
              </p:cNvSpPr>
              <p:nvPr/>
            </p:nvSpPr>
            <p:spPr bwMode="auto">
              <a:xfrm>
                <a:off x="4725" y="2842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89148" name="Line 350"/>
              <p:cNvSpPr>
                <a:spLocks noChangeShapeType="1"/>
              </p:cNvSpPr>
              <p:nvPr/>
            </p:nvSpPr>
            <p:spPr bwMode="auto">
              <a:xfrm>
                <a:off x="4725" y="308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49" name="Line 351"/>
              <p:cNvSpPr>
                <a:spLocks noChangeShapeType="1"/>
              </p:cNvSpPr>
              <p:nvPr/>
            </p:nvSpPr>
            <p:spPr bwMode="auto">
              <a:xfrm>
                <a:off x="4725" y="332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50" name="Text Box 352"/>
              <p:cNvSpPr txBox="1">
                <a:spLocks noChangeArrowheads="1"/>
              </p:cNvSpPr>
              <p:nvPr/>
            </p:nvSpPr>
            <p:spPr bwMode="auto">
              <a:xfrm>
                <a:off x="4725" y="283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9151" name="Rectangle 353"/>
              <p:cNvSpPr>
                <a:spLocks noChangeArrowheads="1"/>
              </p:cNvSpPr>
              <p:nvPr/>
            </p:nvSpPr>
            <p:spPr bwMode="auto">
              <a:xfrm>
                <a:off x="4725" y="308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89152" name="Rectangle 354"/>
              <p:cNvSpPr>
                <a:spLocks noChangeArrowheads="1"/>
              </p:cNvSpPr>
              <p:nvPr/>
            </p:nvSpPr>
            <p:spPr bwMode="auto">
              <a:xfrm>
                <a:off x="4725" y="332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5</a:t>
                </a:r>
              </a:p>
            </p:txBody>
          </p:sp>
        </p:grpSp>
      </p:grpSp>
      <p:grpSp>
        <p:nvGrpSpPr>
          <p:cNvPr id="360820" name="Group 355"/>
          <p:cNvGrpSpPr>
            <a:grpSpLocks/>
          </p:cNvGrpSpPr>
          <p:nvPr/>
        </p:nvGrpSpPr>
        <p:grpSpPr bwMode="auto">
          <a:xfrm>
            <a:off x="7991475" y="4492625"/>
            <a:ext cx="695325" cy="1558925"/>
            <a:chOff x="5034" y="2830"/>
            <a:chExt cx="438" cy="982"/>
          </a:xfrm>
        </p:grpSpPr>
        <p:sp>
          <p:nvSpPr>
            <p:cNvPr id="89137" name="Rectangle 356"/>
            <p:cNvSpPr>
              <a:spLocks noChangeArrowheads="1"/>
            </p:cNvSpPr>
            <p:nvPr/>
          </p:nvSpPr>
          <p:spPr bwMode="auto">
            <a:xfrm>
              <a:off x="5034" y="3562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FF6600"/>
                  </a:solidFill>
                  <a:ea typeface="黑体" panose="02010609060101010101" pitchFamily="49" charset="-122"/>
                </a:rPr>
                <a:t>命中</a:t>
              </a:r>
            </a:p>
          </p:txBody>
        </p:sp>
        <p:grpSp>
          <p:nvGrpSpPr>
            <p:cNvPr id="89138" name="Group 357"/>
            <p:cNvGrpSpPr>
              <a:grpSpLocks/>
            </p:cNvGrpSpPr>
            <p:nvPr/>
          </p:nvGrpSpPr>
          <p:grpSpPr bwMode="auto">
            <a:xfrm>
              <a:off x="5109" y="2830"/>
              <a:ext cx="240" cy="742"/>
              <a:chOff x="5109" y="2830"/>
              <a:chExt cx="240" cy="742"/>
            </a:xfrm>
          </p:grpSpPr>
          <p:sp>
            <p:nvSpPr>
              <p:cNvPr id="89139" name="Rectangle 358"/>
              <p:cNvSpPr>
                <a:spLocks noChangeArrowheads="1"/>
              </p:cNvSpPr>
              <p:nvPr/>
            </p:nvSpPr>
            <p:spPr bwMode="auto">
              <a:xfrm>
                <a:off x="5109" y="2842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89140" name="Line 359"/>
              <p:cNvSpPr>
                <a:spLocks noChangeShapeType="1"/>
              </p:cNvSpPr>
              <p:nvPr/>
            </p:nvSpPr>
            <p:spPr bwMode="auto">
              <a:xfrm>
                <a:off x="5109" y="308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41" name="Line 360"/>
              <p:cNvSpPr>
                <a:spLocks noChangeShapeType="1"/>
              </p:cNvSpPr>
              <p:nvPr/>
            </p:nvSpPr>
            <p:spPr bwMode="auto">
              <a:xfrm>
                <a:off x="5109" y="332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42" name="Text Box 361"/>
              <p:cNvSpPr txBox="1">
                <a:spLocks noChangeArrowheads="1"/>
              </p:cNvSpPr>
              <p:nvPr/>
            </p:nvSpPr>
            <p:spPr bwMode="auto">
              <a:xfrm>
                <a:off x="5109" y="283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9143" name="Rectangle 362"/>
              <p:cNvSpPr>
                <a:spLocks noChangeArrowheads="1"/>
              </p:cNvSpPr>
              <p:nvPr/>
            </p:nvSpPr>
            <p:spPr bwMode="auto">
              <a:xfrm>
                <a:off x="5109" y="308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89144" name="Rectangle 363"/>
              <p:cNvSpPr>
                <a:spLocks noChangeArrowheads="1"/>
              </p:cNvSpPr>
              <p:nvPr/>
            </p:nvSpPr>
            <p:spPr bwMode="auto">
              <a:xfrm>
                <a:off x="5109" y="332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5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6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6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36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6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4" dur="500"/>
                                        <p:tgtEl>
                                          <p:spTgt spid="36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82" grpId="0"/>
      <p:bldP spid="360483" grpId="0"/>
      <p:bldP spid="360484" grpId="0"/>
      <p:bldP spid="360488" grpId="0"/>
      <p:bldP spid="36048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2495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黑体" panose="02010609060101010101" pitchFamily="49" charset="-122"/>
                <a:ea typeface="黑体" panose="02010609060101010101" pitchFamily="49" charset="-122"/>
              </a:rPr>
              <a:t>4.2</a:t>
            </a:r>
            <a:r>
              <a:rPr lang="zh-CN" altLang="en-US" sz="2800" b="0">
                <a:latin typeface="黑体" panose="02010609060101010101" pitchFamily="49" charset="-122"/>
                <a:ea typeface="黑体" panose="02010609060101010101" pitchFamily="49" charset="-122"/>
              </a:rPr>
              <a:t>虚拟存储器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468313" y="765175"/>
            <a:ext cx="462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ea typeface="黑体" panose="02010609060101010101" pitchFamily="49" charset="-122"/>
              </a:rPr>
              <a:t>4.2.2  </a:t>
            </a:r>
            <a:r>
              <a:rPr lang="zh-CN" altLang="en-US" sz="2800" b="0">
                <a:ea typeface="黑体" panose="02010609060101010101" pitchFamily="49" charset="-122"/>
              </a:rPr>
              <a:t>页式虚拟存储器的构成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611188" y="1363663"/>
            <a:ext cx="2851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ea typeface="黑体" panose="02010609060101010101" pitchFamily="49" charset="-122"/>
              </a:rPr>
              <a:t>2</a:t>
            </a:r>
            <a:r>
              <a:rPr lang="zh-CN" altLang="en-US" sz="2800" b="0">
                <a:ea typeface="黑体" panose="02010609060101010101" pitchFamily="49" charset="-122"/>
              </a:rPr>
              <a:t>．页面替换算法</a:t>
            </a: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611188" y="1989138"/>
            <a:ext cx="82089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ea typeface="黑体" panose="02010609060101010101" pitchFamily="49" charset="-122"/>
              </a:rPr>
              <a:t>3</a:t>
            </a:r>
            <a:r>
              <a:rPr lang="zh-CN" altLang="en-US" sz="2800" b="0">
                <a:ea typeface="黑体" panose="02010609060101010101" pitchFamily="49" charset="-122"/>
              </a:rPr>
              <a:t>）影响命中率的因素：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ea typeface="黑体" panose="02010609060101010101" pitchFamily="49" charset="-122"/>
              </a:rPr>
              <a:t>a)</a:t>
            </a:r>
            <a:r>
              <a:rPr lang="zh-CN" altLang="en-US" sz="2800" b="0">
                <a:ea typeface="黑体" panose="02010609060101010101" pitchFamily="49" charset="-122"/>
              </a:rPr>
              <a:t>与替换算法有关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38" name="Group 2"/>
          <p:cNvGrpSpPr>
            <a:grpSpLocks/>
          </p:cNvGrpSpPr>
          <p:nvPr/>
        </p:nvGrpSpPr>
        <p:grpSpPr bwMode="auto">
          <a:xfrm>
            <a:off x="1447800" y="4471988"/>
            <a:ext cx="381000" cy="1160462"/>
            <a:chOff x="912" y="2821"/>
            <a:chExt cx="240" cy="731"/>
          </a:xfrm>
        </p:grpSpPr>
        <p:sp>
          <p:nvSpPr>
            <p:cNvPr id="91495" name="Rectangle 3"/>
            <p:cNvSpPr>
              <a:spLocks noChangeArrowheads="1"/>
            </p:cNvSpPr>
            <p:nvPr/>
          </p:nvSpPr>
          <p:spPr bwMode="auto">
            <a:xfrm>
              <a:off x="912" y="2832"/>
              <a:ext cx="240" cy="7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黑体" panose="02010609060101010101" pitchFamily="49" charset="-122"/>
              </a:endParaRPr>
            </a:p>
          </p:txBody>
        </p:sp>
        <p:sp>
          <p:nvSpPr>
            <p:cNvPr id="91496" name="Line 4"/>
            <p:cNvSpPr>
              <a:spLocks noChangeShapeType="1"/>
            </p:cNvSpPr>
            <p:nvPr/>
          </p:nvSpPr>
          <p:spPr bwMode="auto">
            <a:xfrm>
              <a:off x="912" y="307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497" name="Line 5"/>
            <p:cNvSpPr>
              <a:spLocks noChangeShapeType="1"/>
            </p:cNvSpPr>
            <p:nvPr/>
          </p:nvSpPr>
          <p:spPr bwMode="auto">
            <a:xfrm>
              <a:off x="912" y="332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498" name="Text Box 6"/>
            <p:cNvSpPr txBox="1">
              <a:spLocks noChangeArrowheads="1"/>
            </p:cNvSpPr>
            <p:nvPr/>
          </p:nvSpPr>
          <p:spPr bwMode="auto">
            <a:xfrm>
              <a:off x="912" y="2821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>
                <a:ea typeface="黑体" panose="02010609060101010101" pitchFamily="49" charset="-122"/>
              </a:endParaRPr>
            </a:p>
          </p:txBody>
        </p:sp>
        <p:sp>
          <p:nvSpPr>
            <p:cNvPr id="91499" name="Line 7"/>
            <p:cNvSpPr>
              <a:spLocks noChangeShapeType="1"/>
            </p:cNvSpPr>
            <p:nvPr/>
          </p:nvSpPr>
          <p:spPr bwMode="auto">
            <a:xfrm>
              <a:off x="1056" y="332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1139" name="Group 8"/>
          <p:cNvGrpSpPr>
            <a:grpSpLocks/>
          </p:cNvGrpSpPr>
          <p:nvPr/>
        </p:nvGrpSpPr>
        <p:grpSpPr bwMode="auto">
          <a:xfrm>
            <a:off x="1447800" y="2708275"/>
            <a:ext cx="381000" cy="1160463"/>
            <a:chOff x="912" y="2821"/>
            <a:chExt cx="240" cy="731"/>
          </a:xfrm>
        </p:grpSpPr>
        <p:sp>
          <p:nvSpPr>
            <p:cNvPr id="91490" name="Rectangle 9"/>
            <p:cNvSpPr>
              <a:spLocks noChangeArrowheads="1"/>
            </p:cNvSpPr>
            <p:nvPr/>
          </p:nvSpPr>
          <p:spPr bwMode="auto">
            <a:xfrm>
              <a:off x="912" y="2832"/>
              <a:ext cx="240" cy="7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黑体" panose="02010609060101010101" pitchFamily="49" charset="-122"/>
              </a:endParaRPr>
            </a:p>
          </p:txBody>
        </p:sp>
        <p:sp>
          <p:nvSpPr>
            <p:cNvPr id="91491" name="Line 10"/>
            <p:cNvSpPr>
              <a:spLocks noChangeShapeType="1"/>
            </p:cNvSpPr>
            <p:nvPr/>
          </p:nvSpPr>
          <p:spPr bwMode="auto">
            <a:xfrm>
              <a:off x="912" y="307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492" name="Line 11"/>
            <p:cNvSpPr>
              <a:spLocks noChangeShapeType="1"/>
            </p:cNvSpPr>
            <p:nvPr/>
          </p:nvSpPr>
          <p:spPr bwMode="auto">
            <a:xfrm>
              <a:off x="912" y="332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493" name="Text Box 12"/>
            <p:cNvSpPr txBox="1">
              <a:spLocks noChangeArrowheads="1"/>
            </p:cNvSpPr>
            <p:nvPr/>
          </p:nvSpPr>
          <p:spPr bwMode="auto">
            <a:xfrm>
              <a:off x="912" y="2821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>
                <a:ea typeface="黑体" panose="02010609060101010101" pitchFamily="49" charset="-122"/>
              </a:endParaRPr>
            </a:p>
          </p:txBody>
        </p:sp>
        <p:sp>
          <p:nvSpPr>
            <p:cNvPr id="91494" name="Line 13"/>
            <p:cNvSpPr>
              <a:spLocks noChangeShapeType="1"/>
            </p:cNvSpPr>
            <p:nvPr/>
          </p:nvSpPr>
          <p:spPr bwMode="auto">
            <a:xfrm>
              <a:off x="1056" y="332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1140" name="Group 14"/>
          <p:cNvGrpSpPr>
            <a:grpSpLocks/>
          </p:cNvGrpSpPr>
          <p:nvPr/>
        </p:nvGrpSpPr>
        <p:grpSpPr bwMode="auto">
          <a:xfrm>
            <a:off x="1295400" y="2693988"/>
            <a:ext cx="695325" cy="1574800"/>
            <a:chOff x="816" y="1706"/>
            <a:chExt cx="438" cy="992"/>
          </a:xfrm>
        </p:grpSpPr>
        <p:grpSp>
          <p:nvGrpSpPr>
            <p:cNvPr id="91477" name="Group 15"/>
            <p:cNvGrpSpPr>
              <a:grpSpLocks/>
            </p:cNvGrpSpPr>
            <p:nvPr/>
          </p:nvGrpSpPr>
          <p:grpSpPr bwMode="auto">
            <a:xfrm>
              <a:off x="916" y="1706"/>
              <a:ext cx="240" cy="731"/>
              <a:chOff x="912" y="2821"/>
              <a:chExt cx="240" cy="731"/>
            </a:xfrm>
          </p:grpSpPr>
          <p:sp>
            <p:nvSpPr>
              <p:cNvPr id="91485" name="Rectangle 16"/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91486" name="Line 17"/>
              <p:cNvSpPr>
                <a:spLocks noChangeShapeType="1"/>
              </p:cNvSpPr>
              <p:nvPr/>
            </p:nvSpPr>
            <p:spPr bwMode="auto">
              <a:xfrm>
                <a:off x="912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487" name="Line 18"/>
              <p:cNvSpPr>
                <a:spLocks noChangeShapeType="1"/>
              </p:cNvSpPr>
              <p:nvPr/>
            </p:nvSpPr>
            <p:spPr bwMode="auto">
              <a:xfrm>
                <a:off x="912" y="332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488" name="Text Box 19"/>
              <p:cNvSpPr txBox="1">
                <a:spLocks noChangeArrowheads="1"/>
              </p:cNvSpPr>
              <p:nvPr/>
            </p:nvSpPr>
            <p:spPr bwMode="auto">
              <a:xfrm>
                <a:off x="912" y="2821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>
                  <a:ea typeface="黑体" panose="02010609060101010101" pitchFamily="49" charset="-122"/>
                </a:endParaRPr>
              </a:p>
            </p:txBody>
          </p:sp>
          <p:sp>
            <p:nvSpPr>
              <p:cNvPr id="91489" name="Line 20"/>
              <p:cNvSpPr>
                <a:spLocks noChangeShapeType="1"/>
              </p:cNvSpPr>
              <p:nvPr/>
            </p:nvSpPr>
            <p:spPr bwMode="auto">
              <a:xfrm>
                <a:off x="1056" y="332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1478" name="Rectangle 21"/>
            <p:cNvSpPr>
              <a:spLocks noChangeArrowheads="1"/>
            </p:cNvSpPr>
            <p:nvPr/>
          </p:nvSpPr>
          <p:spPr bwMode="auto">
            <a:xfrm>
              <a:off x="816" y="2448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调进</a:t>
              </a:r>
            </a:p>
          </p:txBody>
        </p:sp>
        <p:grpSp>
          <p:nvGrpSpPr>
            <p:cNvPr id="91479" name="Group 22"/>
            <p:cNvGrpSpPr>
              <a:grpSpLocks/>
            </p:cNvGrpSpPr>
            <p:nvPr/>
          </p:nvGrpSpPr>
          <p:grpSpPr bwMode="auto">
            <a:xfrm>
              <a:off x="912" y="1728"/>
              <a:ext cx="240" cy="720"/>
              <a:chOff x="912" y="1728"/>
              <a:chExt cx="240" cy="720"/>
            </a:xfrm>
          </p:grpSpPr>
          <p:sp>
            <p:nvSpPr>
              <p:cNvPr id="91480" name="Rectangle 23"/>
              <p:cNvSpPr>
                <a:spLocks noChangeArrowheads="1"/>
              </p:cNvSpPr>
              <p:nvPr/>
            </p:nvSpPr>
            <p:spPr bwMode="auto">
              <a:xfrm>
                <a:off x="912" y="1728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91481" name="Line 24"/>
              <p:cNvSpPr>
                <a:spLocks noChangeShapeType="1"/>
              </p:cNvSpPr>
              <p:nvPr/>
            </p:nvSpPr>
            <p:spPr bwMode="auto">
              <a:xfrm>
                <a:off x="912" y="196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482" name="Line 25"/>
              <p:cNvSpPr>
                <a:spLocks noChangeShapeType="1"/>
              </p:cNvSpPr>
              <p:nvPr/>
            </p:nvSpPr>
            <p:spPr bwMode="auto">
              <a:xfrm>
                <a:off x="912" y="221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483" name="Text Box 26"/>
              <p:cNvSpPr txBox="1">
                <a:spLocks noChangeArrowheads="1"/>
              </p:cNvSpPr>
              <p:nvPr/>
            </p:nvSpPr>
            <p:spPr bwMode="auto">
              <a:xfrm>
                <a:off x="912" y="172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91484" name="Line 27"/>
              <p:cNvSpPr>
                <a:spLocks noChangeShapeType="1"/>
              </p:cNvSpPr>
              <p:nvPr/>
            </p:nvSpPr>
            <p:spPr bwMode="auto">
              <a:xfrm>
                <a:off x="1056" y="2218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1141" name="Group 28"/>
          <p:cNvGrpSpPr>
            <a:grpSpLocks/>
          </p:cNvGrpSpPr>
          <p:nvPr/>
        </p:nvGrpSpPr>
        <p:grpSpPr bwMode="auto">
          <a:xfrm>
            <a:off x="1454150" y="981075"/>
            <a:ext cx="381000" cy="1160463"/>
            <a:chOff x="912" y="2821"/>
            <a:chExt cx="240" cy="731"/>
          </a:xfrm>
        </p:grpSpPr>
        <p:sp>
          <p:nvSpPr>
            <p:cNvPr id="91472" name="Rectangle 29"/>
            <p:cNvSpPr>
              <a:spLocks noChangeArrowheads="1"/>
            </p:cNvSpPr>
            <p:nvPr/>
          </p:nvSpPr>
          <p:spPr bwMode="auto">
            <a:xfrm>
              <a:off x="912" y="2832"/>
              <a:ext cx="240" cy="7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黑体" panose="02010609060101010101" pitchFamily="49" charset="-122"/>
              </a:endParaRPr>
            </a:p>
          </p:txBody>
        </p:sp>
        <p:sp>
          <p:nvSpPr>
            <p:cNvPr id="91473" name="Line 30"/>
            <p:cNvSpPr>
              <a:spLocks noChangeShapeType="1"/>
            </p:cNvSpPr>
            <p:nvPr/>
          </p:nvSpPr>
          <p:spPr bwMode="auto">
            <a:xfrm>
              <a:off x="912" y="307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474" name="Line 31"/>
            <p:cNvSpPr>
              <a:spLocks noChangeShapeType="1"/>
            </p:cNvSpPr>
            <p:nvPr/>
          </p:nvSpPr>
          <p:spPr bwMode="auto">
            <a:xfrm>
              <a:off x="912" y="332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475" name="Text Box 32"/>
            <p:cNvSpPr txBox="1">
              <a:spLocks noChangeArrowheads="1"/>
            </p:cNvSpPr>
            <p:nvPr/>
          </p:nvSpPr>
          <p:spPr bwMode="auto">
            <a:xfrm>
              <a:off x="912" y="2821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000">
                <a:ea typeface="黑体" panose="02010609060101010101" pitchFamily="49" charset="-122"/>
              </a:endParaRPr>
            </a:p>
          </p:txBody>
        </p:sp>
        <p:sp>
          <p:nvSpPr>
            <p:cNvPr id="91476" name="Line 33"/>
            <p:cNvSpPr>
              <a:spLocks noChangeShapeType="1"/>
            </p:cNvSpPr>
            <p:nvPr/>
          </p:nvSpPr>
          <p:spPr bwMode="auto">
            <a:xfrm>
              <a:off x="1056" y="332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1142" name="Rectangle 34"/>
          <p:cNvSpPr>
            <a:spLocks noChangeArrowheads="1"/>
          </p:cNvSpPr>
          <p:nvPr/>
        </p:nvSpPr>
        <p:spPr bwMode="auto">
          <a:xfrm>
            <a:off x="381000" y="1311275"/>
            <a:ext cx="10779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   FIFO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命中</a:t>
            </a:r>
            <a:r>
              <a:rPr lang="en-US" altLang="zh-CN" sz="2000">
                <a:ea typeface="黑体" panose="02010609060101010101" pitchFamily="49" charset="-122"/>
              </a:rPr>
              <a:t>3</a:t>
            </a:r>
            <a:r>
              <a:rPr lang="zh-CN" altLang="en-US" sz="2000">
                <a:ea typeface="黑体" panose="02010609060101010101" pitchFamily="49" charset="-122"/>
              </a:rPr>
              <a:t>次</a:t>
            </a:r>
          </a:p>
        </p:txBody>
      </p:sp>
      <p:sp>
        <p:nvSpPr>
          <p:cNvPr id="91143" name="Text Box 35"/>
          <p:cNvSpPr txBox="1">
            <a:spLocks noChangeArrowheads="1"/>
          </p:cNvSpPr>
          <p:nvPr/>
        </p:nvSpPr>
        <p:spPr bwMode="auto">
          <a:xfrm>
            <a:off x="381000" y="3063875"/>
            <a:ext cx="10779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   LRU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命中</a:t>
            </a:r>
            <a:r>
              <a:rPr lang="en-US" altLang="zh-CN" sz="2000">
                <a:ea typeface="黑体" panose="02010609060101010101" pitchFamily="49" charset="-122"/>
              </a:rPr>
              <a:t>5</a:t>
            </a:r>
            <a:r>
              <a:rPr lang="zh-CN" altLang="en-US" sz="2000">
                <a:ea typeface="黑体" panose="02010609060101010101" pitchFamily="49" charset="-122"/>
              </a:rPr>
              <a:t>次</a:t>
            </a:r>
          </a:p>
        </p:txBody>
      </p:sp>
      <p:sp>
        <p:nvSpPr>
          <p:cNvPr id="91144" name="Text Box 36"/>
          <p:cNvSpPr txBox="1">
            <a:spLocks noChangeArrowheads="1"/>
          </p:cNvSpPr>
          <p:nvPr/>
        </p:nvSpPr>
        <p:spPr bwMode="auto">
          <a:xfrm>
            <a:off x="381000" y="4816475"/>
            <a:ext cx="10779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   OPT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命中</a:t>
            </a:r>
            <a:r>
              <a:rPr lang="en-US" altLang="zh-CN" sz="2000">
                <a:ea typeface="黑体" panose="02010609060101010101" pitchFamily="49" charset="-122"/>
              </a:rPr>
              <a:t>6</a:t>
            </a:r>
            <a:r>
              <a:rPr lang="zh-CN" altLang="en-US" sz="2000">
                <a:ea typeface="黑体" panose="02010609060101010101" pitchFamily="49" charset="-122"/>
              </a:rPr>
              <a:t>次</a:t>
            </a:r>
          </a:p>
        </p:txBody>
      </p:sp>
      <p:sp>
        <p:nvSpPr>
          <p:cNvPr id="91145" name="Text Box 37"/>
          <p:cNvSpPr txBox="1">
            <a:spLocks noChangeArrowheads="1"/>
          </p:cNvSpPr>
          <p:nvPr/>
        </p:nvSpPr>
        <p:spPr bwMode="auto">
          <a:xfrm>
            <a:off x="228600" y="566738"/>
            <a:ext cx="8191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页地址流   </a:t>
            </a:r>
            <a:r>
              <a:rPr lang="en-US" altLang="zh-CN" sz="2000">
                <a:ea typeface="黑体" panose="02010609060101010101" pitchFamily="49" charset="-122"/>
              </a:rPr>
              <a:t>2       3        2        1       5        2       4        5       3        2        5       2</a:t>
            </a:r>
          </a:p>
        </p:txBody>
      </p:sp>
      <p:sp>
        <p:nvSpPr>
          <p:cNvPr id="91146" name="Text Box 38"/>
          <p:cNvSpPr txBox="1">
            <a:spLocks noChangeArrowheads="1"/>
          </p:cNvSpPr>
          <p:nvPr/>
        </p:nvSpPr>
        <p:spPr bwMode="auto">
          <a:xfrm>
            <a:off x="533400" y="228600"/>
            <a:ext cx="7954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时间</a:t>
            </a:r>
            <a:r>
              <a:rPr lang="en-US" altLang="zh-CN" sz="2000">
                <a:ea typeface="黑体" panose="02010609060101010101" pitchFamily="49" charset="-122"/>
              </a:rPr>
              <a:t>t     1       2        3        4       5        6       7        8       9       10      11     12</a:t>
            </a:r>
          </a:p>
        </p:txBody>
      </p:sp>
      <p:sp>
        <p:nvSpPr>
          <p:cNvPr id="91147" name="Text Box 39"/>
          <p:cNvSpPr txBox="1">
            <a:spLocks noChangeArrowheads="1"/>
          </p:cNvSpPr>
          <p:nvPr/>
        </p:nvSpPr>
        <p:spPr bwMode="auto">
          <a:xfrm>
            <a:off x="2133600" y="6211888"/>
            <a:ext cx="554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种替换算法对同一页地址流的替换过程</a:t>
            </a:r>
          </a:p>
        </p:txBody>
      </p:sp>
      <p:sp>
        <p:nvSpPr>
          <p:cNvPr id="91148" name="Text Box 40"/>
          <p:cNvSpPr txBox="1">
            <a:spLocks noChangeArrowheads="1"/>
          </p:cNvSpPr>
          <p:nvPr/>
        </p:nvSpPr>
        <p:spPr bwMode="auto">
          <a:xfrm>
            <a:off x="228600" y="2393950"/>
            <a:ext cx="818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页地址流   </a:t>
            </a:r>
            <a:r>
              <a:rPr lang="en-US" altLang="zh-CN" sz="2000">
                <a:ea typeface="黑体" panose="02010609060101010101" pitchFamily="49" charset="-122"/>
              </a:rPr>
              <a:t>2       3        2        1       5        2       4        5       3        2        5       2</a:t>
            </a:r>
          </a:p>
        </p:txBody>
      </p:sp>
      <p:sp>
        <p:nvSpPr>
          <p:cNvPr id="91149" name="Text Box 41"/>
          <p:cNvSpPr txBox="1">
            <a:spLocks noChangeArrowheads="1"/>
          </p:cNvSpPr>
          <p:nvPr/>
        </p:nvSpPr>
        <p:spPr bwMode="auto">
          <a:xfrm>
            <a:off x="304800" y="4162425"/>
            <a:ext cx="818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页地址流   </a:t>
            </a:r>
            <a:r>
              <a:rPr lang="en-US" altLang="zh-CN" sz="2000">
                <a:ea typeface="黑体" panose="02010609060101010101" pitchFamily="49" charset="-122"/>
              </a:rPr>
              <a:t>2       3        2        1       5        2       4        5       3        2        5       2</a:t>
            </a:r>
          </a:p>
        </p:txBody>
      </p:sp>
      <p:grpSp>
        <p:nvGrpSpPr>
          <p:cNvPr id="91150" name="Group 42"/>
          <p:cNvGrpSpPr>
            <a:grpSpLocks/>
          </p:cNvGrpSpPr>
          <p:nvPr/>
        </p:nvGrpSpPr>
        <p:grpSpPr bwMode="auto">
          <a:xfrm>
            <a:off x="3124200" y="930275"/>
            <a:ext cx="695325" cy="1616075"/>
            <a:chOff x="1968" y="586"/>
            <a:chExt cx="438" cy="1018"/>
          </a:xfrm>
        </p:grpSpPr>
        <p:sp>
          <p:nvSpPr>
            <p:cNvPr id="91464" name="Rectangle 43"/>
            <p:cNvSpPr>
              <a:spLocks noChangeArrowheads="1"/>
            </p:cNvSpPr>
            <p:nvPr/>
          </p:nvSpPr>
          <p:spPr bwMode="auto">
            <a:xfrm>
              <a:off x="1968" y="1354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调进</a:t>
              </a:r>
            </a:p>
          </p:txBody>
        </p:sp>
        <p:grpSp>
          <p:nvGrpSpPr>
            <p:cNvPr id="91465" name="Group 44"/>
            <p:cNvGrpSpPr>
              <a:grpSpLocks/>
            </p:cNvGrpSpPr>
            <p:nvPr/>
          </p:nvGrpSpPr>
          <p:grpSpPr bwMode="auto">
            <a:xfrm>
              <a:off x="2064" y="586"/>
              <a:ext cx="260" cy="778"/>
              <a:chOff x="2064" y="586"/>
              <a:chExt cx="260" cy="778"/>
            </a:xfrm>
          </p:grpSpPr>
          <p:sp>
            <p:nvSpPr>
              <p:cNvPr id="91466" name="Rectangle 45"/>
              <p:cNvSpPr>
                <a:spLocks noChangeArrowheads="1"/>
              </p:cNvSpPr>
              <p:nvPr/>
            </p:nvSpPr>
            <p:spPr bwMode="auto">
              <a:xfrm>
                <a:off x="2064" y="634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91467" name="Line 46"/>
              <p:cNvSpPr>
                <a:spLocks noChangeShapeType="1"/>
              </p:cNvSpPr>
              <p:nvPr/>
            </p:nvSpPr>
            <p:spPr bwMode="auto">
              <a:xfrm>
                <a:off x="2064" y="87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468" name="Line 47"/>
              <p:cNvSpPr>
                <a:spLocks noChangeShapeType="1"/>
              </p:cNvSpPr>
              <p:nvPr/>
            </p:nvSpPr>
            <p:spPr bwMode="auto">
              <a:xfrm>
                <a:off x="2064" y="111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469" name="Text Box 48"/>
              <p:cNvSpPr txBox="1">
                <a:spLocks noChangeArrowheads="1"/>
              </p:cNvSpPr>
              <p:nvPr/>
            </p:nvSpPr>
            <p:spPr bwMode="auto">
              <a:xfrm>
                <a:off x="2064" y="586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470" name="Rectangle 49"/>
              <p:cNvSpPr>
                <a:spLocks noChangeArrowheads="1"/>
              </p:cNvSpPr>
              <p:nvPr/>
            </p:nvSpPr>
            <p:spPr bwMode="auto">
              <a:xfrm>
                <a:off x="2064" y="87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91471" name="Rectangle 50"/>
              <p:cNvSpPr>
                <a:spLocks noChangeArrowheads="1"/>
              </p:cNvSpPr>
              <p:nvPr/>
            </p:nvSpPr>
            <p:spPr bwMode="auto">
              <a:xfrm>
                <a:off x="2064" y="11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1</a:t>
                </a:r>
              </a:p>
            </p:txBody>
          </p:sp>
        </p:grpSp>
      </p:grpSp>
      <p:grpSp>
        <p:nvGrpSpPr>
          <p:cNvPr id="91151" name="Group 51"/>
          <p:cNvGrpSpPr>
            <a:grpSpLocks/>
          </p:cNvGrpSpPr>
          <p:nvPr/>
        </p:nvGrpSpPr>
        <p:grpSpPr bwMode="auto">
          <a:xfrm>
            <a:off x="1905000" y="990600"/>
            <a:ext cx="695325" cy="1555750"/>
            <a:chOff x="1200" y="624"/>
            <a:chExt cx="438" cy="980"/>
          </a:xfrm>
        </p:grpSpPr>
        <p:sp>
          <p:nvSpPr>
            <p:cNvPr id="91456" name="Rectangle 52"/>
            <p:cNvSpPr>
              <a:spLocks noChangeArrowheads="1"/>
            </p:cNvSpPr>
            <p:nvPr/>
          </p:nvSpPr>
          <p:spPr bwMode="auto">
            <a:xfrm>
              <a:off x="1200" y="1354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调进</a:t>
              </a:r>
            </a:p>
          </p:txBody>
        </p:sp>
        <p:grpSp>
          <p:nvGrpSpPr>
            <p:cNvPr id="91457" name="Group 53"/>
            <p:cNvGrpSpPr>
              <a:grpSpLocks/>
            </p:cNvGrpSpPr>
            <p:nvPr/>
          </p:nvGrpSpPr>
          <p:grpSpPr bwMode="auto">
            <a:xfrm>
              <a:off x="1296" y="624"/>
              <a:ext cx="240" cy="720"/>
              <a:chOff x="1296" y="624"/>
              <a:chExt cx="240" cy="720"/>
            </a:xfrm>
          </p:grpSpPr>
          <p:sp>
            <p:nvSpPr>
              <p:cNvPr id="91458" name="Rectangle 54"/>
              <p:cNvSpPr>
                <a:spLocks noChangeArrowheads="1"/>
              </p:cNvSpPr>
              <p:nvPr/>
            </p:nvSpPr>
            <p:spPr bwMode="auto">
              <a:xfrm>
                <a:off x="1296" y="624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91459" name="Line 55"/>
              <p:cNvSpPr>
                <a:spLocks noChangeShapeType="1"/>
              </p:cNvSpPr>
              <p:nvPr/>
            </p:nvSpPr>
            <p:spPr bwMode="auto">
              <a:xfrm>
                <a:off x="1296" y="86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460" name="Line 56"/>
              <p:cNvSpPr>
                <a:spLocks noChangeShapeType="1"/>
              </p:cNvSpPr>
              <p:nvPr/>
            </p:nvSpPr>
            <p:spPr bwMode="auto">
              <a:xfrm>
                <a:off x="1296" y="111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461" name="Text Box 57"/>
              <p:cNvSpPr txBox="1">
                <a:spLocks noChangeArrowheads="1"/>
              </p:cNvSpPr>
              <p:nvPr/>
            </p:nvSpPr>
            <p:spPr bwMode="auto">
              <a:xfrm>
                <a:off x="1296" y="62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91462" name="Rectangle 58"/>
              <p:cNvSpPr>
                <a:spLocks noChangeArrowheads="1"/>
              </p:cNvSpPr>
              <p:nvPr/>
            </p:nvSpPr>
            <p:spPr bwMode="auto">
              <a:xfrm>
                <a:off x="1296" y="86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91463" name="Line 59"/>
              <p:cNvSpPr>
                <a:spLocks noChangeShapeType="1"/>
              </p:cNvSpPr>
              <p:nvPr/>
            </p:nvSpPr>
            <p:spPr bwMode="auto">
              <a:xfrm>
                <a:off x="1440" y="111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1152" name="Group 60"/>
          <p:cNvGrpSpPr>
            <a:grpSpLocks/>
          </p:cNvGrpSpPr>
          <p:nvPr/>
        </p:nvGrpSpPr>
        <p:grpSpPr bwMode="auto">
          <a:xfrm>
            <a:off x="1295400" y="1006475"/>
            <a:ext cx="695325" cy="1539875"/>
            <a:chOff x="816" y="634"/>
            <a:chExt cx="438" cy="970"/>
          </a:xfrm>
        </p:grpSpPr>
        <p:sp>
          <p:nvSpPr>
            <p:cNvPr id="91449" name="Rectangle 61"/>
            <p:cNvSpPr>
              <a:spLocks noChangeArrowheads="1"/>
            </p:cNvSpPr>
            <p:nvPr/>
          </p:nvSpPr>
          <p:spPr bwMode="auto">
            <a:xfrm>
              <a:off x="816" y="1354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调进</a:t>
              </a:r>
            </a:p>
          </p:txBody>
        </p:sp>
        <p:grpSp>
          <p:nvGrpSpPr>
            <p:cNvPr id="91450" name="Group 62"/>
            <p:cNvGrpSpPr>
              <a:grpSpLocks/>
            </p:cNvGrpSpPr>
            <p:nvPr/>
          </p:nvGrpSpPr>
          <p:grpSpPr bwMode="auto">
            <a:xfrm>
              <a:off x="912" y="634"/>
              <a:ext cx="240" cy="720"/>
              <a:chOff x="912" y="634"/>
              <a:chExt cx="240" cy="720"/>
            </a:xfrm>
          </p:grpSpPr>
          <p:sp>
            <p:nvSpPr>
              <p:cNvPr id="91451" name="Rectangle 63"/>
              <p:cNvSpPr>
                <a:spLocks noChangeArrowheads="1"/>
              </p:cNvSpPr>
              <p:nvPr/>
            </p:nvSpPr>
            <p:spPr bwMode="auto">
              <a:xfrm>
                <a:off x="912" y="634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91452" name="Line 64"/>
              <p:cNvSpPr>
                <a:spLocks noChangeShapeType="1"/>
              </p:cNvSpPr>
              <p:nvPr/>
            </p:nvSpPr>
            <p:spPr bwMode="auto">
              <a:xfrm>
                <a:off x="912" y="87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453" name="Line 65"/>
              <p:cNvSpPr>
                <a:spLocks noChangeShapeType="1"/>
              </p:cNvSpPr>
              <p:nvPr/>
            </p:nvSpPr>
            <p:spPr bwMode="auto">
              <a:xfrm>
                <a:off x="912" y="112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454" name="Text Box 66"/>
              <p:cNvSpPr txBox="1">
                <a:spLocks noChangeArrowheads="1"/>
              </p:cNvSpPr>
              <p:nvPr/>
            </p:nvSpPr>
            <p:spPr bwMode="auto">
              <a:xfrm>
                <a:off x="912" y="63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91455" name="Line 67"/>
              <p:cNvSpPr>
                <a:spLocks noChangeShapeType="1"/>
              </p:cNvSpPr>
              <p:nvPr/>
            </p:nvSpPr>
            <p:spPr bwMode="auto">
              <a:xfrm>
                <a:off x="1056" y="112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1153" name="Group 68"/>
          <p:cNvGrpSpPr>
            <a:grpSpLocks/>
          </p:cNvGrpSpPr>
          <p:nvPr/>
        </p:nvGrpSpPr>
        <p:grpSpPr bwMode="auto">
          <a:xfrm>
            <a:off x="2514600" y="990600"/>
            <a:ext cx="695325" cy="1555750"/>
            <a:chOff x="1584" y="624"/>
            <a:chExt cx="438" cy="980"/>
          </a:xfrm>
        </p:grpSpPr>
        <p:sp>
          <p:nvSpPr>
            <p:cNvPr id="91440" name="Text Box 69"/>
            <p:cNvSpPr txBox="1">
              <a:spLocks noChangeArrowheads="1"/>
            </p:cNvSpPr>
            <p:nvPr/>
          </p:nvSpPr>
          <p:spPr bwMode="auto">
            <a:xfrm>
              <a:off x="1584" y="1354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FF6600"/>
                  </a:solidFill>
                  <a:ea typeface="黑体" panose="02010609060101010101" pitchFamily="49" charset="-122"/>
                </a:rPr>
                <a:t>命中</a:t>
              </a:r>
            </a:p>
          </p:txBody>
        </p:sp>
        <p:grpSp>
          <p:nvGrpSpPr>
            <p:cNvPr id="91441" name="Group 70"/>
            <p:cNvGrpSpPr>
              <a:grpSpLocks/>
            </p:cNvGrpSpPr>
            <p:nvPr/>
          </p:nvGrpSpPr>
          <p:grpSpPr bwMode="auto">
            <a:xfrm>
              <a:off x="1680" y="624"/>
              <a:ext cx="240" cy="720"/>
              <a:chOff x="1680" y="624"/>
              <a:chExt cx="240" cy="720"/>
            </a:xfrm>
          </p:grpSpPr>
          <p:sp>
            <p:nvSpPr>
              <p:cNvPr id="91442" name="Rectangle 71"/>
              <p:cNvSpPr>
                <a:spLocks noChangeArrowheads="1"/>
              </p:cNvSpPr>
              <p:nvPr/>
            </p:nvSpPr>
            <p:spPr bwMode="auto">
              <a:xfrm>
                <a:off x="1680" y="624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91443" name="Line 72"/>
              <p:cNvSpPr>
                <a:spLocks noChangeShapeType="1"/>
              </p:cNvSpPr>
              <p:nvPr/>
            </p:nvSpPr>
            <p:spPr bwMode="auto">
              <a:xfrm>
                <a:off x="1680" y="86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444" name="Line 73"/>
              <p:cNvSpPr>
                <a:spLocks noChangeShapeType="1"/>
              </p:cNvSpPr>
              <p:nvPr/>
            </p:nvSpPr>
            <p:spPr bwMode="auto">
              <a:xfrm>
                <a:off x="1680" y="110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445" name="Text Box 74"/>
              <p:cNvSpPr txBox="1">
                <a:spLocks noChangeArrowheads="1"/>
              </p:cNvSpPr>
              <p:nvPr/>
            </p:nvSpPr>
            <p:spPr bwMode="auto">
              <a:xfrm>
                <a:off x="1680" y="62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91446" name="Rectangle 75"/>
              <p:cNvSpPr>
                <a:spLocks noChangeArrowheads="1"/>
              </p:cNvSpPr>
              <p:nvPr/>
            </p:nvSpPr>
            <p:spPr bwMode="auto">
              <a:xfrm>
                <a:off x="1680" y="86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91447" name="Line 76"/>
              <p:cNvSpPr>
                <a:spLocks noChangeShapeType="1"/>
              </p:cNvSpPr>
              <p:nvPr/>
            </p:nvSpPr>
            <p:spPr bwMode="auto">
              <a:xfrm>
                <a:off x="1680" y="111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448" name="Line 77"/>
              <p:cNvSpPr>
                <a:spLocks noChangeShapeType="1"/>
              </p:cNvSpPr>
              <p:nvPr/>
            </p:nvSpPr>
            <p:spPr bwMode="auto">
              <a:xfrm>
                <a:off x="1824" y="111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1154" name="Group 78"/>
          <p:cNvGrpSpPr>
            <a:grpSpLocks/>
          </p:cNvGrpSpPr>
          <p:nvPr/>
        </p:nvGrpSpPr>
        <p:grpSpPr bwMode="auto">
          <a:xfrm>
            <a:off x="3733800" y="987425"/>
            <a:ext cx="695325" cy="1558925"/>
            <a:chOff x="2352" y="622"/>
            <a:chExt cx="438" cy="982"/>
          </a:xfrm>
        </p:grpSpPr>
        <p:sp>
          <p:nvSpPr>
            <p:cNvPr id="91432" name="Rectangle 79"/>
            <p:cNvSpPr>
              <a:spLocks noChangeArrowheads="1"/>
            </p:cNvSpPr>
            <p:nvPr/>
          </p:nvSpPr>
          <p:spPr bwMode="auto">
            <a:xfrm>
              <a:off x="2352" y="1354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替换</a:t>
              </a:r>
            </a:p>
          </p:txBody>
        </p:sp>
        <p:grpSp>
          <p:nvGrpSpPr>
            <p:cNvPr id="91433" name="Group 80"/>
            <p:cNvGrpSpPr>
              <a:grpSpLocks/>
            </p:cNvGrpSpPr>
            <p:nvPr/>
          </p:nvGrpSpPr>
          <p:grpSpPr bwMode="auto">
            <a:xfrm>
              <a:off x="2448" y="622"/>
              <a:ext cx="260" cy="742"/>
              <a:chOff x="2448" y="622"/>
              <a:chExt cx="260" cy="742"/>
            </a:xfrm>
          </p:grpSpPr>
          <p:sp>
            <p:nvSpPr>
              <p:cNvPr id="91434" name="Rectangle 81"/>
              <p:cNvSpPr>
                <a:spLocks noChangeArrowheads="1"/>
              </p:cNvSpPr>
              <p:nvPr/>
            </p:nvSpPr>
            <p:spPr bwMode="auto">
              <a:xfrm>
                <a:off x="2448" y="634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91435" name="Line 82"/>
              <p:cNvSpPr>
                <a:spLocks noChangeShapeType="1"/>
              </p:cNvSpPr>
              <p:nvPr/>
            </p:nvSpPr>
            <p:spPr bwMode="auto">
              <a:xfrm>
                <a:off x="2448" y="87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436" name="Line 83"/>
              <p:cNvSpPr>
                <a:spLocks noChangeShapeType="1"/>
              </p:cNvSpPr>
              <p:nvPr/>
            </p:nvSpPr>
            <p:spPr bwMode="auto">
              <a:xfrm>
                <a:off x="2448" y="111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437" name="Text Box 84"/>
              <p:cNvSpPr txBox="1">
                <a:spLocks noChangeArrowheads="1"/>
              </p:cNvSpPr>
              <p:nvPr/>
            </p:nvSpPr>
            <p:spPr bwMode="auto">
              <a:xfrm>
                <a:off x="2448" y="62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5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438" name="Rectangle 85"/>
              <p:cNvSpPr>
                <a:spLocks noChangeArrowheads="1"/>
              </p:cNvSpPr>
              <p:nvPr/>
            </p:nvSpPr>
            <p:spPr bwMode="auto">
              <a:xfrm>
                <a:off x="2448" y="838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439" name="Rectangle 86"/>
              <p:cNvSpPr>
                <a:spLocks noChangeArrowheads="1"/>
              </p:cNvSpPr>
              <p:nvPr/>
            </p:nvSpPr>
            <p:spPr bwMode="auto">
              <a:xfrm>
                <a:off x="2448" y="11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1</a:t>
                </a:r>
              </a:p>
            </p:txBody>
          </p:sp>
        </p:grpSp>
      </p:grpSp>
      <p:grpSp>
        <p:nvGrpSpPr>
          <p:cNvPr id="91155" name="Group 87"/>
          <p:cNvGrpSpPr>
            <a:grpSpLocks/>
          </p:cNvGrpSpPr>
          <p:nvPr/>
        </p:nvGrpSpPr>
        <p:grpSpPr bwMode="auto">
          <a:xfrm>
            <a:off x="4333875" y="1006475"/>
            <a:ext cx="695325" cy="1558925"/>
            <a:chOff x="2730" y="634"/>
            <a:chExt cx="438" cy="982"/>
          </a:xfrm>
        </p:grpSpPr>
        <p:sp>
          <p:nvSpPr>
            <p:cNvPr id="91424" name="Rectangle 88"/>
            <p:cNvSpPr>
              <a:spLocks noChangeArrowheads="1"/>
            </p:cNvSpPr>
            <p:nvPr/>
          </p:nvSpPr>
          <p:spPr bwMode="auto">
            <a:xfrm>
              <a:off x="2730" y="1366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替换</a:t>
              </a:r>
            </a:p>
          </p:txBody>
        </p:sp>
        <p:grpSp>
          <p:nvGrpSpPr>
            <p:cNvPr id="91425" name="Group 89"/>
            <p:cNvGrpSpPr>
              <a:grpSpLocks/>
            </p:cNvGrpSpPr>
            <p:nvPr/>
          </p:nvGrpSpPr>
          <p:grpSpPr bwMode="auto">
            <a:xfrm>
              <a:off x="2826" y="634"/>
              <a:ext cx="260" cy="744"/>
              <a:chOff x="2826" y="634"/>
              <a:chExt cx="260" cy="744"/>
            </a:xfrm>
          </p:grpSpPr>
          <p:sp>
            <p:nvSpPr>
              <p:cNvPr id="91426" name="Rectangle 90"/>
              <p:cNvSpPr>
                <a:spLocks noChangeArrowheads="1"/>
              </p:cNvSpPr>
              <p:nvPr/>
            </p:nvSpPr>
            <p:spPr bwMode="auto">
              <a:xfrm>
                <a:off x="2826" y="646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91427" name="Line 91"/>
              <p:cNvSpPr>
                <a:spLocks noChangeShapeType="1"/>
              </p:cNvSpPr>
              <p:nvPr/>
            </p:nvSpPr>
            <p:spPr bwMode="auto">
              <a:xfrm>
                <a:off x="2826" y="88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428" name="Line 92"/>
              <p:cNvSpPr>
                <a:spLocks noChangeShapeType="1"/>
              </p:cNvSpPr>
              <p:nvPr/>
            </p:nvSpPr>
            <p:spPr bwMode="auto">
              <a:xfrm>
                <a:off x="2826" y="112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429" name="Text Box 93"/>
              <p:cNvSpPr txBox="1">
                <a:spLocks noChangeArrowheads="1"/>
              </p:cNvSpPr>
              <p:nvPr/>
            </p:nvSpPr>
            <p:spPr bwMode="auto">
              <a:xfrm>
                <a:off x="2826" y="63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5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430" name="Rectangle 94"/>
              <p:cNvSpPr>
                <a:spLocks noChangeArrowheads="1"/>
              </p:cNvSpPr>
              <p:nvPr/>
            </p:nvSpPr>
            <p:spPr bwMode="auto">
              <a:xfrm>
                <a:off x="2826" y="88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431" name="Rectangle 95"/>
              <p:cNvSpPr>
                <a:spLocks noChangeArrowheads="1"/>
              </p:cNvSpPr>
              <p:nvPr/>
            </p:nvSpPr>
            <p:spPr bwMode="auto">
              <a:xfrm>
                <a:off x="2826" y="1090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1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91156" name="Group 96"/>
          <p:cNvGrpSpPr>
            <a:grpSpLocks/>
          </p:cNvGrpSpPr>
          <p:nvPr/>
        </p:nvGrpSpPr>
        <p:grpSpPr bwMode="auto">
          <a:xfrm>
            <a:off x="4943475" y="930275"/>
            <a:ext cx="695325" cy="1616075"/>
            <a:chOff x="3114" y="586"/>
            <a:chExt cx="438" cy="1018"/>
          </a:xfrm>
        </p:grpSpPr>
        <p:sp>
          <p:nvSpPr>
            <p:cNvPr id="91416" name="Rectangle 97"/>
            <p:cNvSpPr>
              <a:spLocks noChangeArrowheads="1"/>
            </p:cNvSpPr>
            <p:nvPr/>
          </p:nvSpPr>
          <p:spPr bwMode="auto">
            <a:xfrm>
              <a:off x="3114" y="1354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替换</a:t>
              </a:r>
            </a:p>
          </p:txBody>
        </p:sp>
        <p:grpSp>
          <p:nvGrpSpPr>
            <p:cNvPr id="91417" name="Group 98"/>
            <p:cNvGrpSpPr>
              <a:grpSpLocks/>
            </p:cNvGrpSpPr>
            <p:nvPr/>
          </p:nvGrpSpPr>
          <p:grpSpPr bwMode="auto">
            <a:xfrm>
              <a:off x="3196" y="586"/>
              <a:ext cx="261" cy="778"/>
              <a:chOff x="3196" y="586"/>
              <a:chExt cx="261" cy="778"/>
            </a:xfrm>
          </p:grpSpPr>
          <p:sp>
            <p:nvSpPr>
              <p:cNvPr id="91418" name="Rectangle 99"/>
              <p:cNvSpPr>
                <a:spLocks noChangeArrowheads="1"/>
              </p:cNvSpPr>
              <p:nvPr/>
            </p:nvSpPr>
            <p:spPr bwMode="auto">
              <a:xfrm>
                <a:off x="3196" y="634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91419" name="Line 100"/>
              <p:cNvSpPr>
                <a:spLocks noChangeShapeType="1"/>
              </p:cNvSpPr>
              <p:nvPr/>
            </p:nvSpPr>
            <p:spPr bwMode="auto">
              <a:xfrm>
                <a:off x="3196" y="87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420" name="Line 101"/>
              <p:cNvSpPr>
                <a:spLocks noChangeShapeType="1"/>
              </p:cNvSpPr>
              <p:nvPr/>
            </p:nvSpPr>
            <p:spPr bwMode="auto">
              <a:xfrm>
                <a:off x="3196" y="111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421" name="Text Box 102"/>
              <p:cNvSpPr txBox="1">
                <a:spLocks noChangeArrowheads="1"/>
              </p:cNvSpPr>
              <p:nvPr/>
            </p:nvSpPr>
            <p:spPr bwMode="auto">
              <a:xfrm>
                <a:off x="3196" y="586"/>
                <a:ext cx="2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5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422" name="Rectangle 103"/>
              <p:cNvSpPr>
                <a:spLocks noChangeArrowheads="1"/>
              </p:cNvSpPr>
              <p:nvPr/>
            </p:nvSpPr>
            <p:spPr bwMode="auto">
              <a:xfrm>
                <a:off x="3196" y="87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91423" name="Rectangle 104"/>
              <p:cNvSpPr>
                <a:spLocks noChangeArrowheads="1"/>
              </p:cNvSpPr>
              <p:nvPr/>
            </p:nvSpPr>
            <p:spPr bwMode="auto">
              <a:xfrm>
                <a:off x="3196" y="11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4</a:t>
                </a:r>
              </a:p>
            </p:txBody>
          </p:sp>
        </p:grpSp>
      </p:grpSp>
      <p:grpSp>
        <p:nvGrpSpPr>
          <p:cNvPr id="91157" name="Group 105"/>
          <p:cNvGrpSpPr>
            <a:grpSpLocks/>
          </p:cNvGrpSpPr>
          <p:nvPr/>
        </p:nvGrpSpPr>
        <p:grpSpPr bwMode="auto">
          <a:xfrm>
            <a:off x="5562600" y="930275"/>
            <a:ext cx="695325" cy="1616075"/>
            <a:chOff x="3504" y="586"/>
            <a:chExt cx="438" cy="1018"/>
          </a:xfrm>
        </p:grpSpPr>
        <p:sp>
          <p:nvSpPr>
            <p:cNvPr id="91408" name="Rectangle 106"/>
            <p:cNvSpPr>
              <a:spLocks noChangeArrowheads="1"/>
            </p:cNvSpPr>
            <p:nvPr/>
          </p:nvSpPr>
          <p:spPr bwMode="auto">
            <a:xfrm>
              <a:off x="3504" y="1354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FF6600"/>
                  </a:solidFill>
                  <a:ea typeface="黑体" panose="02010609060101010101" pitchFamily="49" charset="-122"/>
                </a:rPr>
                <a:t>命中</a:t>
              </a:r>
            </a:p>
          </p:txBody>
        </p:sp>
        <p:grpSp>
          <p:nvGrpSpPr>
            <p:cNvPr id="91409" name="Group 107"/>
            <p:cNvGrpSpPr>
              <a:grpSpLocks/>
            </p:cNvGrpSpPr>
            <p:nvPr/>
          </p:nvGrpSpPr>
          <p:grpSpPr bwMode="auto">
            <a:xfrm>
              <a:off x="3579" y="586"/>
              <a:ext cx="261" cy="778"/>
              <a:chOff x="3579" y="586"/>
              <a:chExt cx="261" cy="778"/>
            </a:xfrm>
          </p:grpSpPr>
          <p:sp>
            <p:nvSpPr>
              <p:cNvPr id="91410" name="Rectangle 108"/>
              <p:cNvSpPr>
                <a:spLocks noChangeArrowheads="1"/>
              </p:cNvSpPr>
              <p:nvPr/>
            </p:nvSpPr>
            <p:spPr bwMode="auto">
              <a:xfrm>
                <a:off x="3579" y="634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91411" name="Line 109"/>
              <p:cNvSpPr>
                <a:spLocks noChangeShapeType="1"/>
              </p:cNvSpPr>
              <p:nvPr/>
            </p:nvSpPr>
            <p:spPr bwMode="auto">
              <a:xfrm>
                <a:off x="3579" y="87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412" name="Line 110"/>
              <p:cNvSpPr>
                <a:spLocks noChangeShapeType="1"/>
              </p:cNvSpPr>
              <p:nvPr/>
            </p:nvSpPr>
            <p:spPr bwMode="auto">
              <a:xfrm>
                <a:off x="3579" y="111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413" name="Text Box 111"/>
              <p:cNvSpPr txBox="1">
                <a:spLocks noChangeArrowheads="1"/>
              </p:cNvSpPr>
              <p:nvPr/>
            </p:nvSpPr>
            <p:spPr bwMode="auto">
              <a:xfrm>
                <a:off x="3579" y="586"/>
                <a:ext cx="2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5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414" name="Rectangle 112"/>
              <p:cNvSpPr>
                <a:spLocks noChangeArrowheads="1"/>
              </p:cNvSpPr>
              <p:nvPr/>
            </p:nvSpPr>
            <p:spPr bwMode="auto">
              <a:xfrm>
                <a:off x="3579" y="87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91415" name="Rectangle 113"/>
              <p:cNvSpPr>
                <a:spLocks noChangeArrowheads="1"/>
              </p:cNvSpPr>
              <p:nvPr/>
            </p:nvSpPr>
            <p:spPr bwMode="auto">
              <a:xfrm>
                <a:off x="3579" y="11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4</a:t>
                </a:r>
              </a:p>
            </p:txBody>
          </p:sp>
        </p:grpSp>
      </p:grpSp>
      <p:grpSp>
        <p:nvGrpSpPr>
          <p:cNvPr id="91158" name="Group 114"/>
          <p:cNvGrpSpPr>
            <a:grpSpLocks/>
          </p:cNvGrpSpPr>
          <p:nvPr/>
        </p:nvGrpSpPr>
        <p:grpSpPr bwMode="auto">
          <a:xfrm>
            <a:off x="6172200" y="1006475"/>
            <a:ext cx="695325" cy="1539875"/>
            <a:chOff x="3888" y="634"/>
            <a:chExt cx="438" cy="970"/>
          </a:xfrm>
        </p:grpSpPr>
        <p:sp>
          <p:nvSpPr>
            <p:cNvPr id="91400" name="Rectangle 115"/>
            <p:cNvSpPr>
              <a:spLocks noChangeArrowheads="1"/>
            </p:cNvSpPr>
            <p:nvPr/>
          </p:nvSpPr>
          <p:spPr bwMode="auto">
            <a:xfrm>
              <a:off x="3888" y="1354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替换</a:t>
              </a:r>
            </a:p>
          </p:txBody>
        </p:sp>
        <p:grpSp>
          <p:nvGrpSpPr>
            <p:cNvPr id="91401" name="Group 116"/>
            <p:cNvGrpSpPr>
              <a:grpSpLocks/>
            </p:cNvGrpSpPr>
            <p:nvPr/>
          </p:nvGrpSpPr>
          <p:grpSpPr bwMode="auto">
            <a:xfrm>
              <a:off x="3964" y="634"/>
              <a:ext cx="261" cy="742"/>
              <a:chOff x="3964" y="634"/>
              <a:chExt cx="261" cy="742"/>
            </a:xfrm>
          </p:grpSpPr>
          <p:sp>
            <p:nvSpPr>
              <p:cNvPr id="91402" name="Rectangle 117"/>
              <p:cNvSpPr>
                <a:spLocks noChangeArrowheads="1"/>
              </p:cNvSpPr>
              <p:nvPr/>
            </p:nvSpPr>
            <p:spPr bwMode="auto">
              <a:xfrm>
                <a:off x="3964" y="646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91403" name="Line 118"/>
              <p:cNvSpPr>
                <a:spLocks noChangeShapeType="1"/>
              </p:cNvSpPr>
              <p:nvPr/>
            </p:nvSpPr>
            <p:spPr bwMode="auto">
              <a:xfrm>
                <a:off x="3964" y="88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404" name="Line 119"/>
              <p:cNvSpPr>
                <a:spLocks noChangeShapeType="1"/>
              </p:cNvSpPr>
              <p:nvPr/>
            </p:nvSpPr>
            <p:spPr bwMode="auto">
              <a:xfrm>
                <a:off x="3964" y="112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405" name="Text Box 120"/>
              <p:cNvSpPr txBox="1">
                <a:spLocks noChangeArrowheads="1"/>
              </p:cNvSpPr>
              <p:nvPr/>
            </p:nvSpPr>
            <p:spPr bwMode="auto">
              <a:xfrm>
                <a:off x="3964" y="63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406" name="Rectangle 121"/>
              <p:cNvSpPr>
                <a:spLocks noChangeArrowheads="1"/>
              </p:cNvSpPr>
              <p:nvPr/>
            </p:nvSpPr>
            <p:spPr bwMode="auto">
              <a:xfrm>
                <a:off x="3964" y="850"/>
                <a:ext cx="2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407" name="Rectangle 122"/>
              <p:cNvSpPr>
                <a:spLocks noChangeArrowheads="1"/>
              </p:cNvSpPr>
              <p:nvPr/>
            </p:nvSpPr>
            <p:spPr bwMode="auto">
              <a:xfrm>
                <a:off x="3964" y="112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4</a:t>
                </a:r>
              </a:p>
            </p:txBody>
          </p:sp>
        </p:grpSp>
      </p:grpSp>
      <p:grpSp>
        <p:nvGrpSpPr>
          <p:cNvPr id="91159" name="Group 123"/>
          <p:cNvGrpSpPr>
            <a:grpSpLocks/>
          </p:cNvGrpSpPr>
          <p:nvPr/>
        </p:nvGrpSpPr>
        <p:grpSpPr bwMode="auto">
          <a:xfrm>
            <a:off x="6772275" y="1006475"/>
            <a:ext cx="695325" cy="1539875"/>
            <a:chOff x="4266" y="634"/>
            <a:chExt cx="438" cy="970"/>
          </a:xfrm>
        </p:grpSpPr>
        <p:sp>
          <p:nvSpPr>
            <p:cNvPr id="91392" name="Rectangle 124"/>
            <p:cNvSpPr>
              <a:spLocks noChangeArrowheads="1"/>
            </p:cNvSpPr>
            <p:nvPr/>
          </p:nvSpPr>
          <p:spPr bwMode="auto">
            <a:xfrm>
              <a:off x="4266" y="1354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FF6600"/>
                  </a:solidFill>
                  <a:ea typeface="黑体" panose="02010609060101010101" pitchFamily="49" charset="-122"/>
                </a:rPr>
                <a:t>命中</a:t>
              </a:r>
            </a:p>
          </p:txBody>
        </p:sp>
        <p:grpSp>
          <p:nvGrpSpPr>
            <p:cNvPr id="91393" name="Group 125"/>
            <p:cNvGrpSpPr>
              <a:grpSpLocks/>
            </p:cNvGrpSpPr>
            <p:nvPr/>
          </p:nvGrpSpPr>
          <p:grpSpPr bwMode="auto">
            <a:xfrm>
              <a:off x="4347" y="634"/>
              <a:ext cx="261" cy="742"/>
              <a:chOff x="4347" y="634"/>
              <a:chExt cx="261" cy="742"/>
            </a:xfrm>
          </p:grpSpPr>
          <p:sp>
            <p:nvSpPr>
              <p:cNvPr id="91394" name="Rectangle 126"/>
              <p:cNvSpPr>
                <a:spLocks noChangeArrowheads="1"/>
              </p:cNvSpPr>
              <p:nvPr/>
            </p:nvSpPr>
            <p:spPr bwMode="auto">
              <a:xfrm>
                <a:off x="4347" y="646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91395" name="Line 127"/>
              <p:cNvSpPr>
                <a:spLocks noChangeShapeType="1"/>
              </p:cNvSpPr>
              <p:nvPr/>
            </p:nvSpPr>
            <p:spPr bwMode="auto">
              <a:xfrm>
                <a:off x="4347" y="88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396" name="Line 128"/>
              <p:cNvSpPr>
                <a:spLocks noChangeShapeType="1"/>
              </p:cNvSpPr>
              <p:nvPr/>
            </p:nvSpPr>
            <p:spPr bwMode="auto">
              <a:xfrm>
                <a:off x="4347" y="112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397" name="Text Box 129"/>
              <p:cNvSpPr txBox="1">
                <a:spLocks noChangeArrowheads="1"/>
              </p:cNvSpPr>
              <p:nvPr/>
            </p:nvSpPr>
            <p:spPr bwMode="auto">
              <a:xfrm>
                <a:off x="4347" y="63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398" name="Rectangle 130"/>
              <p:cNvSpPr>
                <a:spLocks noChangeArrowheads="1"/>
              </p:cNvSpPr>
              <p:nvPr/>
            </p:nvSpPr>
            <p:spPr bwMode="auto">
              <a:xfrm>
                <a:off x="4347" y="850"/>
                <a:ext cx="2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399" name="Rectangle 131"/>
              <p:cNvSpPr>
                <a:spLocks noChangeArrowheads="1"/>
              </p:cNvSpPr>
              <p:nvPr/>
            </p:nvSpPr>
            <p:spPr bwMode="auto">
              <a:xfrm>
                <a:off x="4347" y="112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4</a:t>
                </a:r>
              </a:p>
            </p:txBody>
          </p:sp>
        </p:grpSp>
      </p:grpSp>
      <p:grpSp>
        <p:nvGrpSpPr>
          <p:cNvPr id="91160" name="Group 132"/>
          <p:cNvGrpSpPr>
            <a:grpSpLocks/>
          </p:cNvGrpSpPr>
          <p:nvPr/>
        </p:nvGrpSpPr>
        <p:grpSpPr bwMode="auto">
          <a:xfrm>
            <a:off x="7391400" y="1006475"/>
            <a:ext cx="695325" cy="1539875"/>
            <a:chOff x="4656" y="634"/>
            <a:chExt cx="438" cy="970"/>
          </a:xfrm>
        </p:grpSpPr>
        <p:sp>
          <p:nvSpPr>
            <p:cNvPr id="91384" name="Rectangle 133"/>
            <p:cNvSpPr>
              <a:spLocks noChangeArrowheads="1"/>
            </p:cNvSpPr>
            <p:nvPr/>
          </p:nvSpPr>
          <p:spPr bwMode="auto">
            <a:xfrm>
              <a:off x="4656" y="1354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替换</a:t>
              </a:r>
            </a:p>
          </p:txBody>
        </p:sp>
        <p:grpSp>
          <p:nvGrpSpPr>
            <p:cNvPr id="91385" name="Group 134"/>
            <p:cNvGrpSpPr>
              <a:grpSpLocks/>
            </p:cNvGrpSpPr>
            <p:nvPr/>
          </p:nvGrpSpPr>
          <p:grpSpPr bwMode="auto">
            <a:xfrm>
              <a:off x="4732" y="634"/>
              <a:ext cx="261" cy="744"/>
              <a:chOff x="4732" y="634"/>
              <a:chExt cx="261" cy="744"/>
            </a:xfrm>
          </p:grpSpPr>
          <p:sp>
            <p:nvSpPr>
              <p:cNvPr id="91386" name="Rectangle 135"/>
              <p:cNvSpPr>
                <a:spLocks noChangeArrowheads="1"/>
              </p:cNvSpPr>
              <p:nvPr/>
            </p:nvSpPr>
            <p:spPr bwMode="auto">
              <a:xfrm>
                <a:off x="4732" y="646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91387" name="Line 136"/>
              <p:cNvSpPr>
                <a:spLocks noChangeShapeType="1"/>
              </p:cNvSpPr>
              <p:nvPr/>
            </p:nvSpPr>
            <p:spPr bwMode="auto">
              <a:xfrm>
                <a:off x="4732" y="88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388" name="Line 137"/>
              <p:cNvSpPr>
                <a:spLocks noChangeShapeType="1"/>
              </p:cNvSpPr>
              <p:nvPr/>
            </p:nvSpPr>
            <p:spPr bwMode="auto">
              <a:xfrm>
                <a:off x="4732" y="112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389" name="Text Box 138"/>
              <p:cNvSpPr txBox="1">
                <a:spLocks noChangeArrowheads="1"/>
              </p:cNvSpPr>
              <p:nvPr/>
            </p:nvSpPr>
            <p:spPr bwMode="auto">
              <a:xfrm>
                <a:off x="4732" y="63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390" name="Rectangle 139"/>
              <p:cNvSpPr>
                <a:spLocks noChangeArrowheads="1"/>
              </p:cNvSpPr>
              <p:nvPr/>
            </p:nvSpPr>
            <p:spPr bwMode="auto">
              <a:xfrm>
                <a:off x="4732" y="88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5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391" name="Rectangle 140"/>
              <p:cNvSpPr>
                <a:spLocks noChangeArrowheads="1"/>
              </p:cNvSpPr>
              <p:nvPr/>
            </p:nvSpPr>
            <p:spPr bwMode="auto">
              <a:xfrm>
                <a:off x="4732" y="1090"/>
                <a:ext cx="2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4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91161" name="Group 141"/>
          <p:cNvGrpSpPr>
            <a:grpSpLocks/>
          </p:cNvGrpSpPr>
          <p:nvPr/>
        </p:nvGrpSpPr>
        <p:grpSpPr bwMode="auto">
          <a:xfrm>
            <a:off x="7991475" y="930275"/>
            <a:ext cx="695325" cy="1616075"/>
            <a:chOff x="5034" y="586"/>
            <a:chExt cx="438" cy="1018"/>
          </a:xfrm>
        </p:grpSpPr>
        <p:sp>
          <p:nvSpPr>
            <p:cNvPr id="91376" name="Rectangle 142"/>
            <p:cNvSpPr>
              <a:spLocks noChangeArrowheads="1"/>
            </p:cNvSpPr>
            <p:nvPr/>
          </p:nvSpPr>
          <p:spPr bwMode="auto">
            <a:xfrm>
              <a:off x="5034" y="1354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替换</a:t>
              </a:r>
            </a:p>
          </p:txBody>
        </p:sp>
        <p:grpSp>
          <p:nvGrpSpPr>
            <p:cNvPr id="91377" name="Group 143"/>
            <p:cNvGrpSpPr>
              <a:grpSpLocks/>
            </p:cNvGrpSpPr>
            <p:nvPr/>
          </p:nvGrpSpPr>
          <p:grpSpPr bwMode="auto">
            <a:xfrm>
              <a:off x="5115" y="586"/>
              <a:ext cx="261" cy="778"/>
              <a:chOff x="5115" y="586"/>
              <a:chExt cx="261" cy="778"/>
            </a:xfrm>
          </p:grpSpPr>
          <p:sp>
            <p:nvSpPr>
              <p:cNvPr id="91378" name="Rectangle 144"/>
              <p:cNvSpPr>
                <a:spLocks noChangeArrowheads="1"/>
              </p:cNvSpPr>
              <p:nvPr/>
            </p:nvSpPr>
            <p:spPr bwMode="auto">
              <a:xfrm>
                <a:off x="5115" y="634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91379" name="Line 145"/>
              <p:cNvSpPr>
                <a:spLocks noChangeShapeType="1"/>
              </p:cNvSpPr>
              <p:nvPr/>
            </p:nvSpPr>
            <p:spPr bwMode="auto">
              <a:xfrm>
                <a:off x="5115" y="87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380" name="Line 146"/>
              <p:cNvSpPr>
                <a:spLocks noChangeShapeType="1"/>
              </p:cNvSpPr>
              <p:nvPr/>
            </p:nvSpPr>
            <p:spPr bwMode="auto">
              <a:xfrm>
                <a:off x="5115" y="111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381" name="Text Box 147"/>
              <p:cNvSpPr txBox="1">
                <a:spLocks noChangeArrowheads="1"/>
              </p:cNvSpPr>
              <p:nvPr/>
            </p:nvSpPr>
            <p:spPr bwMode="auto">
              <a:xfrm>
                <a:off x="5115" y="586"/>
                <a:ext cx="2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382" name="Rectangle 148"/>
              <p:cNvSpPr>
                <a:spLocks noChangeArrowheads="1"/>
              </p:cNvSpPr>
              <p:nvPr/>
            </p:nvSpPr>
            <p:spPr bwMode="auto">
              <a:xfrm>
                <a:off x="5115" y="87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5</a:t>
                </a:r>
              </a:p>
            </p:txBody>
          </p:sp>
          <p:sp>
            <p:nvSpPr>
              <p:cNvPr id="91383" name="Rectangle 149"/>
              <p:cNvSpPr>
                <a:spLocks noChangeArrowheads="1"/>
              </p:cNvSpPr>
              <p:nvPr/>
            </p:nvSpPr>
            <p:spPr bwMode="auto">
              <a:xfrm>
                <a:off x="5115" y="111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</a:p>
            </p:txBody>
          </p:sp>
        </p:grpSp>
      </p:grpSp>
      <p:grpSp>
        <p:nvGrpSpPr>
          <p:cNvPr id="91162" name="Group 150"/>
          <p:cNvGrpSpPr>
            <a:grpSpLocks/>
          </p:cNvGrpSpPr>
          <p:nvPr/>
        </p:nvGrpSpPr>
        <p:grpSpPr bwMode="auto">
          <a:xfrm>
            <a:off x="1905000" y="2727325"/>
            <a:ext cx="695325" cy="1555750"/>
            <a:chOff x="1200" y="1718"/>
            <a:chExt cx="438" cy="980"/>
          </a:xfrm>
        </p:grpSpPr>
        <p:sp>
          <p:nvSpPr>
            <p:cNvPr id="91368" name="Rectangle 151"/>
            <p:cNvSpPr>
              <a:spLocks noChangeArrowheads="1"/>
            </p:cNvSpPr>
            <p:nvPr/>
          </p:nvSpPr>
          <p:spPr bwMode="auto">
            <a:xfrm>
              <a:off x="1200" y="2448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调进</a:t>
              </a:r>
            </a:p>
          </p:txBody>
        </p:sp>
        <p:grpSp>
          <p:nvGrpSpPr>
            <p:cNvPr id="91369" name="Group 152"/>
            <p:cNvGrpSpPr>
              <a:grpSpLocks/>
            </p:cNvGrpSpPr>
            <p:nvPr/>
          </p:nvGrpSpPr>
          <p:grpSpPr bwMode="auto">
            <a:xfrm>
              <a:off x="1296" y="1718"/>
              <a:ext cx="240" cy="720"/>
              <a:chOff x="1296" y="1718"/>
              <a:chExt cx="240" cy="720"/>
            </a:xfrm>
          </p:grpSpPr>
          <p:sp>
            <p:nvSpPr>
              <p:cNvPr id="91370" name="Rectangle 153"/>
              <p:cNvSpPr>
                <a:spLocks noChangeArrowheads="1"/>
              </p:cNvSpPr>
              <p:nvPr/>
            </p:nvSpPr>
            <p:spPr bwMode="auto">
              <a:xfrm>
                <a:off x="1296" y="1718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91371" name="Line 154"/>
              <p:cNvSpPr>
                <a:spLocks noChangeShapeType="1"/>
              </p:cNvSpPr>
              <p:nvPr/>
            </p:nvSpPr>
            <p:spPr bwMode="auto">
              <a:xfrm>
                <a:off x="1296" y="195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372" name="Line 155"/>
              <p:cNvSpPr>
                <a:spLocks noChangeShapeType="1"/>
              </p:cNvSpPr>
              <p:nvPr/>
            </p:nvSpPr>
            <p:spPr bwMode="auto">
              <a:xfrm>
                <a:off x="1296" y="220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373" name="Text Box 156"/>
              <p:cNvSpPr txBox="1">
                <a:spLocks noChangeArrowheads="1"/>
              </p:cNvSpPr>
              <p:nvPr/>
            </p:nvSpPr>
            <p:spPr bwMode="auto">
              <a:xfrm>
                <a:off x="1296" y="171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91374" name="Rectangle 157"/>
              <p:cNvSpPr>
                <a:spLocks noChangeArrowheads="1"/>
              </p:cNvSpPr>
              <p:nvPr/>
            </p:nvSpPr>
            <p:spPr bwMode="auto">
              <a:xfrm>
                <a:off x="1296" y="195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91375" name="Line 158"/>
              <p:cNvSpPr>
                <a:spLocks noChangeShapeType="1"/>
              </p:cNvSpPr>
              <p:nvPr/>
            </p:nvSpPr>
            <p:spPr bwMode="auto">
              <a:xfrm>
                <a:off x="1440" y="2208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1163" name="Group 159"/>
          <p:cNvGrpSpPr>
            <a:grpSpLocks/>
          </p:cNvGrpSpPr>
          <p:nvPr/>
        </p:nvGrpSpPr>
        <p:grpSpPr bwMode="auto">
          <a:xfrm>
            <a:off x="2514600" y="2727325"/>
            <a:ext cx="695325" cy="1555750"/>
            <a:chOff x="1584" y="1718"/>
            <a:chExt cx="438" cy="980"/>
          </a:xfrm>
        </p:grpSpPr>
        <p:sp>
          <p:nvSpPr>
            <p:cNvPr id="91359" name="Text Box 160"/>
            <p:cNvSpPr txBox="1">
              <a:spLocks noChangeArrowheads="1"/>
            </p:cNvSpPr>
            <p:nvPr/>
          </p:nvSpPr>
          <p:spPr bwMode="auto">
            <a:xfrm>
              <a:off x="1584" y="2448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FF6600"/>
                  </a:solidFill>
                  <a:ea typeface="黑体" panose="02010609060101010101" pitchFamily="49" charset="-122"/>
                </a:rPr>
                <a:t>命中</a:t>
              </a:r>
            </a:p>
          </p:txBody>
        </p:sp>
        <p:grpSp>
          <p:nvGrpSpPr>
            <p:cNvPr id="91360" name="Group 161"/>
            <p:cNvGrpSpPr>
              <a:grpSpLocks/>
            </p:cNvGrpSpPr>
            <p:nvPr/>
          </p:nvGrpSpPr>
          <p:grpSpPr bwMode="auto">
            <a:xfrm>
              <a:off x="1680" y="1718"/>
              <a:ext cx="240" cy="720"/>
              <a:chOff x="1680" y="1718"/>
              <a:chExt cx="240" cy="720"/>
            </a:xfrm>
          </p:grpSpPr>
          <p:sp>
            <p:nvSpPr>
              <p:cNvPr id="91361" name="Rectangle 162"/>
              <p:cNvSpPr>
                <a:spLocks noChangeArrowheads="1"/>
              </p:cNvSpPr>
              <p:nvPr/>
            </p:nvSpPr>
            <p:spPr bwMode="auto">
              <a:xfrm>
                <a:off x="1680" y="1718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91362" name="Line 163"/>
              <p:cNvSpPr>
                <a:spLocks noChangeShapeType="1"/>
              </p:cNvSpPr>
              <p:nvPr/>
            </p:nvSpPr>
            <p:spPr bwMode="auto">
              <a:xfrm>
                <a:off x="1680" y="195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363" name="Line 164"/>
              <p:cNvSpPr>
                <a:spLocks noChangeShapeType="1"/>
              </p:cNvSpPr>
              <p:nvPr/>
            </p:nvSpPr>
            <p:spPr bwMode="auto">
              <a:xfrm>
                <a:off x="1680" y="219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364" name="Text Box 165"/>
              <p:cNvSpPr txBox="1">
                <a:spLocks noChangeArrowheads="1"/>
              </p:cNvSpPr>
              <p:nvPr/>
            </p:nvSpPr>
            <p:spPr bwMode="auto">
              <a:xfrm>
                <a:off x="1680" y="171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91365" name="Rectangle 166"/>
              <p:cNvSpPr>
                <a:spLocks noChangeArrowheads="1"/>
              </p:cNvSpPr>
              <p:nvPr/>
            </p:nvSpPr>
            <p:spPr bwMode="auto">
              <a:xfrm>
                <a:off x="1680" y="195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91366" name="Line 167"/>
              <p:cNvSpPr>
                <a:spLocks noChangeShapeType="1"/>
              </p:cNvSpPr>
              <p:nvPr/>
            </p:nvSpPr>
            <p:spPr bwMode="auto">
              <a:xfrm>
                <a:off x="1680" y="220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367" name="Line 168"/>
              <p:cNvSpPr>
                <a:spLocks noChangeShapeType="1"/>
              </p:cNvSpPr>
              <p:nvPr/>
            </p:nvSpPr>
            <p:spPr bwMode="auto">
              <a:xfrm>
                <a:off x="1824" y="2208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1164" name="Group 169"/>
          <p:cNvGrpSpPr>
            <a:grpSpLocks/>
          </p:cNvGrpSpPr>
          <p:nvPr/>
        </p:nvGrpSpPr>
        <p:grpSpPr bwMode="auto">
          <a:xfrm>
            <a:off x="3124200" y="2724150"/>
            <a:ext cx="695325" cy="1558925"/>
            <a:chOff x="1968" y="1716"/>
            <a:chExt cx="438" cy="982"/>
          </a:xfrm>
        </p:grpSpPr>
        <p:sp>
          <p:nvSpPr>
            <p:cNvPr id="91351" name="Rectangle 170"/>
            <p:cNvSpPr>
              <a:spLocks noChangeArrowheads="1"/>
            </p:cNvSpPr>
            <p:nvPr/>
          </p:nvSpPr>
          <p:spPr bwMode="auto">
            <a:xfrm>
              <a:off x="1968" y="2448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调进</a:t>
              </a:r>
            </a:p>
          </p:txBody>
        </p:sp>
        <p:grpSp>
          <p:nvGrpSpPr>
            <p:cNvPr id="91352" name="Group 171"/>
            <p:cNvGrpSpPr>
              <a:grpSpLocks/>
            </p:cNvGrpSpPr>
            <p:nvPr/>
          </p:nvGrpSpPr>
          <p:grpSpPr bwMode="auto">
            <a:xfrm>
              <a:off x="2064" y="1716"/>
              <a:ext cx="260" cy="742"/>
              <a:chOff x="2064" y="1716"/>
              <a:chExt cx="260" cy="742"/>
            </a:xfrm>
          </p:grpSpPr>
          <p:sp>
            <p:nvSpPr>
              <p:cNvPr id="91353" name="Rectangle 172"/>
              <p:cNvSpPr>
                <a:spLocks noChangeArrowheads="1"/>
              </p:cNvSpPr>
              <p:nvPr/>
            </p:nvSpPr>
            <p:spPr bwMode="auto">
              <a:xfrm>
                <a:off x="2064" y="1728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91354" name="Line 173"/>
              <p:cNvSpPr>
                <a:spLocks noChangeShapeType="1"/>
              </p:cNvSpPr>
              <p:nvPr/>
            </p:nvSpPr>
            <p:spPr bwMode="auto">
              <a:xfrm>
                <a:off x="2064" y="196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355" name="Line 174"/>
              <p:cNvSpPr>
                <a:spLocks noChangeShapeType="1"/>
              </p:cNvSpPr>
              <p:nvPr/>
            </p:nvSpPr>
            <p:spPr bwMode="auto">
              <a:xfrm>
                <a:off x="2064" y="220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356" name="Text Box 175"/>
              <p:cNvSpPr txBox="1">
                <a:spLocks noChangeArrowheads="1"/>
              </p:cNvSpPr>
              <p:nvPr/>
            </p:nvSpPr>
            <p:spPr bwMode="auto">
              <a:xfrm>
                <a:off x="2064" y="171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357" name="Rectangle 176"/>
              <p:cNvSpPr>
                <a:spLocks noChangeArrowheads="1"/>
              </p:cNvSpPr>
              <p:nvPr/>
            </p:nvSpPr>
            <p:spPr bwMode="auto">
              <a:xfrm>
                <a:off x="2064" y="1932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358" name="Rectangle 177"/>
              <p:cNvSpPr>
                <a:spLocks noChangeArrowheads="1"/>
              </p:cNvSpPr>
              <p:nvPr/>
            </p:nvSpPr>
            <p:spPr bwMode="auto">
              <a:xfrm>
                <a:off x="2064" y="220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1</a:t>
                </a:r>
              </a:p>
            </p:txBody>
          </p:sp>
        </p:grpSp>
      </p:grpSp>
      <p:grpSp>
        <p:nvGrpSpPr>
          <p:cNvPr id="91165" name="Group 178"/>
          <p:cNvGrpSpPr>
            <a:grpSpLocks/>
          </p:cNvGrpSpPr>
          <p:nvPr/>
        </p:nvGrpSpPr>
        <p:grpSpPr bwMode="auto">
          <a:xfrm>
            <a:off x="3724275" y="2682875"/>
            <a:ext cx="695325" cy="1616075"/>
            <a:chOff x="2346" y="1690"/>
            <a:chExt cx="438" cy="1018"/>
          </a:xfrm>
        </p:grpSpPr>
        <p:sp>
          <p:nvSpPr>
            <p:cNvPr id="91343" name="Rectangle 179"/>
            <p:cNvSpPr>
              <a:spLocks noChangeArrowheads="1"/>
            </p:cNvSpPr>
            <p:nvPr/>
          </p:nvSpPr>
          <p:spPr bwMode="auto">
            <a:xfrm>
              <a:off x="2346" y="2458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替换</a:t>
              </a:r>
            </a:p>
          </p:txBody>
        </p:sp>
        <p:grpSp>
          <p:nvGrpSpPr>
            <p:cNvPr id="91344" name="Group 180"/>
            <p:cNvGrpSpPr>
              <a:grpSpLocks/>
            </p:cNvGrpSpPr>
            <p:nvPr/>
          </p:nvGrpSpPr>
          <p:grpSpPr bwMode="auto">
            <a:xfrm>
              <a:off x="2442" y="1690"/>
              <a:ext cx="260" cy="778"/>
              <a:chOff x="2442" y="1690"/>
              <a:chExt cx="260" cy="778"/>
            </a:xfrm>
          </p:grpSpPr>
          <p:sp>
            <p:nvSpPr>
              <p:cNvPr id="91345" name="Rectangle 181"/>
              <p:cNvSpPr>
                <a:spLocks noChangeArrowheads="1"/>
              </p:cNvSpPr>
              <p:nvPr/>
            </p:nvSpPr>
            <p:spPr bwMode="auto">
              <a:xfrm>
                <a:off x="2442" y="1738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91346" name="Line 182"/>
              <p:cNvSpPr>
                <a:spLocks noChangeShapeType="1"/>
              </p:cNvSpPr>
              <p:nvPr/>
            </p:nvSpPr>
            <p:spPr bwMode="auto">
              <a:xfrm>
                <a:off x="2442" y="197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347" name="Line 183"/>
              <p:cNvSpPr>
                <a:spLocks noChangeShapeType="1"/>
              </p:cNvSpPr>
              <p:nvPr/>
            </p:nvSpPr>
            <p:spPr bwMode="auto">
              <a:xfrm>
                <a:off x="2442" y="221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348" name="Text Box 184"/>
              <p:cNvSpPr txBox="1">
                <a:spLocks noChangeArrowheads="1"/>
              </p:cNvSpPr>
              <p:nvPr/>
            </p:nvSpPr>
            <p:spPr bwMode="auto">
              <a:xfrm>
                <a:off x="2442" y="1690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349" name="Rectangle 185"/>
              <p:cNvSpPr>
                <a:spLocks noChangeArrowheads="1"/>
              </p:cNvSpPr>
              <p:nvPr/>
            </p:nvSpPr>
            <p:spPr bwMode="auto">
              <a:xfrm>
                <a:off x="2442" y="197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5</a:t>
                </a:r>
              </a:p>
            </p:txBody>
          </p:sp>
          <p:sp>
            <p:nvSpPr>
              <p:cNvPr id="91350" name="Rectangle 186"/>
              <p:cNvSpPr>
                <a:spLocks noChangeArrowheads="1"/>
              </p:cNvSpPr>
              <p:nvPr/>
            </p:nvSpPr>
            <p:spPr bwMode="auto">
              <a:xfrm>
                <a:off x="2442" y="221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1</a:t>
                </a:r>
              </a:p>
            </p:txBody>
          </p:sp>
        </p:grpSp>
      </p:grpSp>
      <p:grpSp>
        <p:nvGrpSpPr>
          <p:cNvPr id="91166" name="Group 187"/>
          <p:cNvGrpSpPr>
            <a:grpSpLocks/>
          </p:cNvGrpSpPr>
          <p:nvPr/>
        </p:nvGrpSpPr>
        <p:grpSpPr bwMode="auto">
          <a:xfrm>
            <a:off x="4333875" y="2724150"/>
            <a:ext cx="695325" cy="1558925"/>
            <a:chOff x="2730" y="1716"/>
            <a:chExt cx="438" cy="982"/>
          </a:xfrm>
        </p:grpSpPr>
        <p:sp>
          <p:nvSpPr>
            <p:cNvPr id="91335" name="Rectangle 188"/>
            <p:cNvSpPr>
              <a:spLocks noChangeArrowheads="1"/>
            </p:cNvSpPr>
            <p:nvPr/>
          </p:nvSpPr>
          <p:spPr bwMode="auto">
            <a:xfrm>
              <a:off x="2730" y="2448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FF6600"/>
                  </a:solidFill>
                  <a:ea typeface="黑体" panose="02010609060101010101" pitchFamily="49" charset="-122"/>
                </a:rPr>
                <a:t>命中</a:t>
              </a:r>
            </a:p>
          </p:txBody>
        </p:sp>
        <p:grpSp>
          <p:nvGrpSpPr>
            <p:cNvPr id="91336" name="Group 189"/>
            <p:cNvGrpSpPr>
              <a:grpSpLocks/>
            </p:cNvGrpSpPr>
            <p:nvPr/>
          </p:nvGrpSpPr>
          <p:grpSpPr bwMode="auto">
            <a:xfrm>
              <a:off x="2826" y="1716"/>
              <a:ext cx="260" cy="744"/>
              <a:chOff x="2826" y="1716"/>
              <a:chExt cx="260" cy="744"/>
            </a:xfrm>
          </p:grpSpPr>
          <p:sp>
            <p:nvSpPr>
              <p:cNvPr id="91337" name="Rectangle 190"/>
              <p:cNvSpPr>
                <a:spLocks noChangeArrowheads="1"/>
              </p:cNvSpPr>
              <p:nvPr/>
            </p:nvSpPr>
            <p:spPr bwMode="auto">
              <a:xfrm>
                <a:off x="2826" y="1728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91338" name="Line 191"/>
              <p:cNvSpPr>
                <a:spLocks noChangeShapeType="1"/>
              </p:cNvSpPr>
              <p:nvPr/>
            </p:nvSpPr>
            <p:spPr bwMode="auto">
              <a:xfrm>
                <a:off x="2826" y="196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339" name="Line 192"/>
              <p:cNvSpPr>
                <a:spLocks noChangeShapeType="1"/>
              </p:cNvSpPr>
              <p:nvPr/>
            </p:nvSpPr>
            <p:spPr bwMode="auto">
              <a:xfrm>
                <a:off x="2826" y="220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340" name="Text Box 193"/>
              <p:cNvSpPr txBox="1">
                <a:spLocks noChangeArrowheads="1"/>
              </p:cNvSpPr>
              <p:nvPr/>
            </p:nvSpPr>
            <p:spPr bwMode="auto">
              <a:xfrm>
                <a:off x="2826" y="171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341" name="Rectangle 194"/>
              <p:cNvSpPr>
                <a:spLocks noChangeArrowheads="1"/>
              </p:cNvSpPr>
              <p:nvPr/>
            </p:nvSpPr>
            <p:spPr bwMode="auto">
              <a:xfrm>
                <a:off x="2826" y="196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5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342" name="Rectangle 195"/>
              <p:cNvSpPr>
                <a:spLocks noChangeArrowheads="1"/>
              </p:cNvSpPr>
              <p:nvPr/>
            </p:nvSpPr>
            <p:spPr bwMode="auto">
              <a:xfrm>
                <a:off x="2826" y="2172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1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91167" name="Group 196"/>
          <p:cNvGrpSpPr>
            <a:grpSpLocks/>
          </p:cNvGrpSpPr>
          <p:nvPr/>
        </p:nvGrpSpPr>
        <p:grpSpPr bwMode="auto">
          <a:xfrm>
            <a:off x="4953000" y="2743200"/>
            <a:ext cx="695325" cy="1539875"/>
            <a:chOff x="3120" y="1728"/>
            <a:chExt cx="438" cy="970"/>
          </a:xfrm>
        </p:grpSpPr>
        <p:sp>
          <p:nvSpPr>
            <p:cNvPr id="91327" name="Rectangle 197"/>
            <p:cNvSpPr>
              <a:spLocks noChangeArrowheads="1"/>
            </p:cNvSpPr>
            <p:nvPr/>
          </p:nvSpPr>
          <p:spPr bwMode="auto">
            <a:xfrm>
              <a:off x="3120" y="2448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替换</a:t>
              </a:r>
            </a:p>
          </p:txBody>
        </p:sp>
        <p:grpSp>
          <p:nvGrpSpPr>
            <p:cNvPr id="91328" name="Group 198"/>
            <p:cNvGrpSpPr>
              <a:grpSpLocks/>
            </p:cNvGrpSpPr>
            <p:nvPr/>
          </p:nvGrpSpPr>
          <p:grpSpPr bwMode="auto">
            <a:xfrm>
              <a:off x="3196" y="1728"/>
              <a:ext cx="261" cy="742"/>
              <a:chOff x="3196" y="1728"/>
              <a:chExt cx="261" cy="742"/>
            </a:xfrm>
          </p:grpSpPr>
          <p:sp>
            <p:nvSpPr>
              <p:cNvPr id="91329" name="Rectangle 199"/>
              <p:cNvSpPr>
                <a:spLocks noChangeArrowheads="1"/>
              </p:cNvSpPr>
              <p:nvPr/>
            </p:nvSpPr>
            <p:spPr bwMode="auto">
              <a:xfrm>
                <a:off x="3196" y="1740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91330" name="Line 200"/>
              <p:cNvSpPr>
                <a:spLocks noChangeShapeType="1"/>
              </p:cNvSpPr>
              <p:nvPr/>
            </p:nvSpPr>
            <p:spPr bwMode="auto">
              <a:xfrm>
                <a:off x="3196" y="198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331" name="Line 201"/>
              <p:cNvSpPr>
                <a:spLocks noChangeShapeType="1"/>
              </p:cNvSpPr>
              <p:nvPr/>
            </p:nvSpPr>
            <p:spPr bwMode="auto">
              <a:xfrm>
                <a:off x="3196" y="222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332" name="Text Box 202"/>
              <p:cNvSpPr txBox="1">
                <a:spLocks noChangeArrowheads="1"/>
              </p:cNvSpPr>
              <p:nvPr/>
            </p:nvSpPr>
            <p:spPr bwMode="auto">
              <a:xfrm>
                <a:off x="3196" y="172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333" name="Rectangle 203"/>
              <p:cNvSpPr>
                <a:spLocks noChangeArrowheads="1"/>
              </p:cNvSpPr>
              <p:nvPr/>
            </p:nvSpPr>
            <p:spPr bwMode="auto">
              <a:xfrm>
                <a:off x="3196" y="1944"/>
                <a:ext cx="2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5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334" name="Rectangle 204"/>
              <p:cNvSpPr>
                <a:spLocks noChangeArrowheads="1"/>
              </p:cNvSpPr>
              <p:nvPr/>
            </p:nvSpPr>
            <p:spPr bwMode="auto">
              <a:xfrm>
                <a:off x="3196" y="222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4</a:t>
                </a:r>
              </a:p>
            </p:txBody>
          </p:sp>
        </p:grpSp>
      </p:grpSp>
      <p:grpSp>
        <p:nvGrpSpPr>
          <p:cNvPr id="91168" name="Group 205"/>
          <p:cNvGrpSpPr>
            <a:grpSpLocks/>
          </p:cNvGrpSpPr>
          <p:nvPr/>
        </p:nvGrpSpPr>
        <p:grpSpPr bwMode="auto">
          <a:xfrm>
            <a:off x="5562600" y="2667000"/>
            <a:ext cx="695325" cy="1616075"/>
            <a:chOff x="3504" y="1680"/>
            <a:chExt cx="438" cy="1018"/>
          </a:xfrm>
        </p:grpSpPr>
        <p:sp>
          <p:nvSpPr>
            <p:cNvPr id="91319" name="Rectangle 206"/>
            <p:cNvSpPr>
              <a:spLocks noChangeArrowheads="1"/>
            </p:cNvSpPr>
            <p:nvPr/>
          </p:nvSpPr>
          <p:spPr bwMode="auto">
            <a:xfrm>
              <a:off x="3504" y="2448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FF6600"/>
                  </a:solidFill>
                  <a:ea typeface="黑体" panose="02010609060101010101" pitchFamily="49" charset="-122"/>
                </a:rPr>
                <a:t>命中</a:t>
              </a:r>
            </a:p>
          </p:txBody>
        </p:sp>
        <p:grpSp>
          <p:nvGrpSpPr>
            <p:cNvPr id="91320" name="Group 207"/>
            <p:cNvGrpSpPr>
              <a:grpSpLocks/>
            </p:cNvGrpSpPr>
            <p:nvPr/>
          </p:nvGrpSpPr>
          <p:grpSpPr bwMode="auto">
            <a:xfrm>
              <a:off x="3579" y="1680"/>
              <a:ext cx="261" cy="778"/>
              <a:chOff x="3579" y="1680"/>
              <a:chExt cx="261" cy="778"/>
            </a:xfrm>
          </p:grpSpPr>
          <p:sp>
            <p:nvSpPr>
              <p:cNvPr id="91321" name="Rectangle 208"/>
              <p:cNvSpPr>
                <a:spLocks noChangeArrowheads="1"/>
              </p:cNvSpPr>
              <p:nvPr/>
            </p:nvSpPr>
            <p:spPr bwMode="auto">
              <a:xfrm>
                <a:off x="3579" y="1728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91322" name="Line 209"/>
              <p:cNvSpPr>
                <a:spLocks noChangeShapeType="1"/>
              </p:cNvSpPr>
              <p:nvPr/>
            </p:nvSpPr>
            <p:spPr bwMode="auto">
              <a:xfrm>
                <a:off x="3579" y="196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323" name="Line 210"/>
              <p:cNvSpPr>
                <a:spLocks noChangeShapeType="1"/>
              </p:cNvSpPr>
              <p:nvPr/>
            </p:nvSpPr>
            <p:spPr bwMode="auto">
              <a:xfrm>
                <a:off x="3579" y="220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324" name="Text Box 211"/>
              <p:cNvSpPr txBox="1">
                <a:spLocks noChangeArrowheads="1"/>
              </p:cNvSpPr>
              <p:nvPr/>
            </p:nvSpPr>
            <p:spPr bwMode="auto">
              <a:xfrm>
                <a:off x="3579" y="1680"/>
                <a:ext cx="2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325" name="Rectangle 212"/>
              <p:cNvSpPr>
                <a:spLocks noChangeArrowheads="1"/>
              </p:cNvSpPr>
              <p:nvPr/>
            </p:nvSpPr>
            <p:spPr bwMode="auto">
              <a:xfrm>
                <a:off x="3579" y="196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5</a:t>
                </a:r>
              </a:p>
            </p:txBody>
          </p:sp>
          <p:sp>
            <p:nvSpPr>
              <p:cNvPr id="91326" name="Rectangle 213"/>
              <p:cNvSpPr>
                <a:spLocks noChangeArrowheads="1"/>
              </p:cNvSpPr>
              <p:nvPr/>
            </p:nvSpPr>
            <p:spPr bwMode="auto">
              <a:xfrm>
                <a:off x="3579" y="220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4</a:t>
                </a:r>
              </a:p>
            </p:txBody>
          </p:sp>
        </p:grpSp>
      </p:grpSp>
      <p:grpSp>
        <p:nvGrpSpPr>
          <p:cNvPr id="91169" name="Group 214"/>
          <p:cNvGrpSpPr>
            <a:grpSpLocks/>
          </p:cNvGrpSpPr>
          <p:nvPr/>
        </p:nvGrpSpPr>
        <p:grpSpPr bwMode="auto">
          <a:xfrm>
            <a:off x="6172200" y="2743200"/>
            <a:ext cx="695325" cy="1539875"/>
            <a:chOff x="3888" y="1728"/>
            <a:chExt cx="438" cy="970"/>
          </a:xfrm>
        </p:grpSpPr>
        <p:sp>
          <p:nvSpPr>
            <p:cNvPr id="91311" name="Rectangle 215"/>
            <p:cNvSpPr>
              <a:spLocks noChangeArrowheads="1"/>
            </p:cNvSpPr>
            <p:nvPr/>
          </p:nvSpPr>
          <p:spPr bwMode="auto">
            <a:xfrm>
              <a:off x="3888" y="2448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替换</a:t>
              </a:r>
            </a:p>
          </p:txBody>
        </p:sp>
        <p:grpSp>
          <p:nvGrpSpPr>
            <p:cNvPr id="91312" name="Group 216"/>
            <p:cNvGrpSpPr>
              <a:grpSpLocks/>
            </p:cNvGrpSpPr>
            <p:nvPr/>
          </p:nvGrpSpPr>
          <p:grpSpPr bwMode="auto">
            <a:xfrm>
              <a:off x="3964" y="1728"/>
              <a:ext cx="261" cy="744"/>
              <a:chOff x="3964" y="1728"/>
              <a:chExt cx="261" cy="744"/>
            </a:xfrm>
          </p:grpSpPr>
          <p:sp>
            <p:nvSpPr>
              <p:cNvPr id="91313" name="Rectangle 217"/>
              <p:cNvSpPr>
                <a:spLocks noChangeArrowheads="1"/>
              </p:cNvSpPr>
              <p:nvPr/>
            </p:nvSpPr>
            <p:spPr bwMode="auto">
              <a:xfrm>
                <a:off x="3964" y="1740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91314" name="Line 218"/>
              <p:cNvSpPr>
                <a:spLocks noChangeShapeType="1"/>
              </p:cNvSpPr>
              <p:nvPr/>
            </p:nvSpPr>
            <p:spPr bwMode="auto">
              <a:xfrm>
                <a:off x="3964" y="198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315" name="Line 219"/>
              <p:cNvSpPr>
                <a:spLocks noChangeShapeType="1"/>
              </p:cNvSpPr>
              <p:nvPr/>
            </p:nvSpPr>
            <p:spPr bwMode="auto">
              <a:xfrm>
                <a:off x="3964" y="222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316" name="Text Box 220"/>
              <p:cNvSpPr txBox="1">
                <a:spLocks noChangeArrowheads="1"/>
              </p:cNvSpPr>
              <p:nvPr/>
            </p:nvSpPr>
            <p:spPr bwMode="auto">
              <a:xfrm>
                <a:off x="3964" y="172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317" name="Rectangle 221"/>
              <p:cNvSpPr>
                <a:spLocks noChangeArrowheads="1"/>
              </p:cNvSpPr>
              <p:nvPr/>
            </p:nvSpPr>
            <p:spPr bwMode="auto">
              <a:xfrm>
                <a:off x="3964" y="198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5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318" name="Rectangle 222"/>
              <p:cNvSpPr>
                <a:spLocks noChangeArrowheads="1"/>
              </p:cNvSpPr>
              <p:nvPr/>
            </p:nvSpPr>
            <p:spPr bwMode="auto">
              <a:xfrm>
                <a:off x="3964" y="2184"/>
                <a:ext cx="2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4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91170" name="Group 223"/>
          <p:cNvGrpSpPr>
            <a:grpSpLocks/>
          </p:cNvGrpSpPr>
          <p:nvPr/>
        </p:nvGrpSpPr>
        <p:grpSpPr bwMode="auto">
          <a:xfrm>
            <a:off x="6781800" y="2743200"/>
            <a:ext cx="695325" cy="1539875"/>
            <a:chOff x="4272" y="1728"/>
            <a:chExt cx="438" cy="970"/>
          </a:xfrm>
        </p:grpSpPr>
        <p:sp>
          <p:nvSpPr>
            <p:cNvPr id="91303" name="Rectangle 224"/>
            <p:cNvSpPr>
              <a:spLocks noChangeArrowheads="1"/>
            </p:cNvSpPr>
            <p:nvPr/>
          </p:nvSpPr>
          <p:spPr bwMode="auto">
            <a:xfrm>
              <a:off x="4272" y="2448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替换</a:t>
              </a:r>
            </a:p>
          </p:txBody>
        </p:sp>
        <p:grpSp>
          <p:nvGrpSpPr>
            <p:cNvPr id="91304" name="Group 225"/>
            <p:cNvGrpSpPr>
              <a:grpSpLocks/>
            </p:cNvGrpSpPr>
            <p:nvPr/>
          </p:nvGrpSpPr>
          <p:grpSpPr bwMode="auto">
            <a:xfrm>
              <a:off x="4348" y="1728"/>
              <a:ext cx="261" cy="742"/>
              <a:chOff x="4348" y="1728"/>
              <a:chExt cx="261" cy="742"/>
            </a:xfrm>
          </p:grpSpPr>
          <p:sp>
            <p:nvSpPr>
              <p:cNvPr id="91305" name="Rectangle 226"/>
              <p:cNvSpPr>
                <a:spLocks noChangeArrowheads="1"/>
              </p:cNvSpPr>
              <p:nvPr/>
            </p:nvSpPr>
            <p:spPr bwMode="auto">
              <a:xfrm>
                <a:off x="4348" y="1740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91306" name="Line 227"/>
              <p:cNvSpPr>
                <a:spLocks noChangeShapeType="1"/>
              </p:cNvSpPr>
              <p:nvPr/>
            </p:nvSpPr>
            <p:spPr bwMode="auto">
              <a:xfrm>
                <a:off x="4348" y="198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307" name="Line 228"/>
              <p:cNvSpPr>
                <a:spLocks noChangeShapeType="1"/>
              </p:cNvSpPr>
              <p:nvPr/>
            </p:nvSpPr>
            <p:spPr bwMode="auto">
              <a:xfrm>
                <a:off x="4348" y="222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308" name="Text Box 229"/>
              <p:cNvSpPr txBox="1">
                <a:spLocks noChangeArrowheads="1"/>
              </p:cNvSpPr>
              <p:nvPr/>
            </p:nvSpPr>
            <p:spPr bwMode="auto">
              <a:xfrm>
                <a:off x="4348" y="172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309" name="Rectangle 230"/>
              <p:cNvSpPr>
                <a:spLocks noChangeArrowheads="1"/>
              </p:cNvSpPr>
              <p:nvPr/>
            </p:nvSpPr>
            <p:spPr bwMode="auto">
              <a:xfrm>
                <a:off x="4348" y="1944"/>
                <a:ext cx="2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5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310" name="Rectangle 231"/>
              <p:cNvSpPr>
                <a:spLocks noChangeArrowheads="1"/>
              </p:cNvSpPr>
              <p:nvPr/>
            </p:nvSpPr>
            <p:spPr bwMode="auto">
              <a:xfrm>
                <a:off x="4348" y="222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</a:p>
            </p:txBody>
          </p:sp>
        </p:grpSp>
      </p:grpSp>
      <p:grpSp>
        <p:nvGrpSpPr>
          <p:cNvPr id="91171" name="Group 232"/>
          <p:cNvGrpSpPr>
            <a:grpSpLocks/>
          </p:cNvGrpSpPr>
          <p:nvPr/>
        </p:nvGrpSpPr>
        <p:grpSpPr bwMode="auto">
          <a:xfrm>
            <a:off x="7381875" y="2682875"/>
            <a:ext cx="695325" cy="1616075"/>
            <a:chOff x="4650" y="1690"/>
            <a:chExt cx="438" cy="1018"/>
          </a:xfrm>
        </p:grpSpPr>
        <p:sp>
          <p:nvSpPr>
            <p:cNvPr id="91295" name="Rectangle 233"/>
            <p:cNvSpPr>
              <a:spLocks noChangeArrowheads="1"/>
            </p:cNvSpPr>
            <p:nvPr/>
          </p:nvSpPr>
          <p:spPr bwMode="auto">
            <a:xfrm>
              <a:off x="4650" y="2458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FF6600"/>
                  </a:solidFill>
                  <a:ea typeface="黑体" panose="02010609060101010101" pitchFamily="49" charset="-122"/>
                </a:rPr>
                <a:t>命中</a:t>
              </a:r>
            </a:p>
          </p:txBody>
        </p:sp>
        <p:grpSp>
          <p:nvGrpSpPr>
            <p:cNvPr id="91296" name="Group 234"/>
            <p:cNvGrpSpPr>
              <a:grpSpLocks/>
            </p:cNvGrpSpPr>
            <p:nvPr/>
          </p:nvGrpSpPr>
          <p:grpSpPr bwMode="auto">
            <a:xfrm>
              <a:off x="4731" y="1690"/>
              <a:ext cx="261" cy="778"/>
              <a:chOff x="4731" y="1690"/>
              <a:chExt cx="261" cy="778"/>
            </a:xfrm>
          </p:grpSpPr>
          <p:sp>
            <p:nvSpPr>
              <p:cNvPr id="91297" name="Rectangle 235"/>
              <p:cNvSpPr>
                <a:spLocks noChangeArrowheads="1"/>
              </p:cNvSpPr>
              <p:nvPr/>
            </p:nvSpPr>
            <p:spPr bwMode="auto">
              <a:xfrm>
                <a:off x="4731" y="1738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91298" name="Line 236"/>
              <p:cNvSpPr>
                <a:spLocks noChangeShapeType="1"/>
              </p:cNvSpPr>
              <p:nvPr/>
            </p:nvSpPr>
            <p:spPr bwMode="auto">
              <a:xfrm>
                <a:off x="4731" y="197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99" name="Line 237"/>
              <p:cNvSpPr>
                <a:spLocks noChangeShapeType="1"/>
              </p:cNvSpPr>
              <p:nvPr/>
            </p:nvSpPr>
            <p:spPr bwMode="auto">
              <a:xfrm>
                <a:off x="4731" y="221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300" name="Text Box 238"/>
              <p:cNvSpPr txBox="1">
                <a:spLocks noChangeArrowheads="1"/>
              </p:cNvSpPr>
              <p:nvPr/>
            </p:nvSpPr>
            <p:spPr bwMode="auto">
              <a:xfrm>
                <a:off x="4731" y="1690"/>
                <a:ext cx="2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301" name="Rectangle 239"/>
              <p:cNvSpPr>
                <a:spLocks noChangeArrowheads="1"/>
              </p:cNvSpPr>
              <p:nvPr/>
            </p:nvSpPr>
            <p:spPr bwMode="auto">
              <a:xfrm>
                <a:off x="4731" y="197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5</a:t>
                </a:r>
              </a:p>
            </p:txBody>
          </p:sp>
          <p:sp>
            <p:nvSpPr>
              <p:cNvPr id="91302" name="Rectangle 240"/>
              <p:cNvSpPr>
                <a:spLocks noChangeArrowheads="1"/>
              </p:cNvSpPr>
              <p:nvPr/>
            </p:nvSpPr>
            <p:spPr bwMode="auto">
              <a:xfrm>
                <a:off x="4731" y="221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</a:p>
            </p:txBody>
          </p:sp>
        </p:grpSp>
      </p:grpSp>
      <p:grpSp>
        <p:nvGrpSpPr>
          <p:cNvPr id="91172" name="Group 241"/>
          <p:cNvGrpSpPr>
            <a:grpSpLocks/>
          </p:cNvGrpSpPr>
          <p:nvPr/>
        </p:nvGrpSpPr>
        <p:grpSpPr bwMode="auto">
          <a:xfrm>
            <a:off x="8001000" y="2682875"/>
            <a:ext cx="695325" cy="1616075"/>
            <a:chOff x="5040" y="1690"/>
            <a:chExt cx="438" cy="1018"/>
          </a:xfrm>
        </p:grpSpPr>
        <p:sp>
          <p:nvSpPr>
            <p:cNvPr id="91287" name="Rectangle 242"/>
            <p:cNvSpPr>
              <a:spLocks noChangeArrowheads="1"/>
            </p:cNvSpPr>
            <p:nvPr/>
          </p:nvSpPr>
          <p:spPr bwMode="auto">
            <a:xfrm>
              <a:off x="5040" y="2458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FF6600"/>
                  </a:solidFill>
                  <a:ea typeface="黑体" panose="02010609060101010101" pitchFamily="49" charset="-122"/>
                </a:rPr>
                <a:t>命中</a:t>
              </a:r>
            </a:p>
          </p:txBody>
        </p:sp>
        <p:grpSp>
          <p:nvGrpSpPr>
            <p:cNvPr id="91288" name="Group 243"/>
            <p:cNvGrpSpPr>
              <a:grpSpLocks/>
            </p:cNvGrpSpPr>
            <p:nvPr/>
          </p:nvGrpSpPr>
          <p:grpSpPr bwMode="auto">
            <a:xfrm>
              <a:off x="5121" y="1690"/>
              <a:ext cx="261" cy="778"/>
              <a:chOff x="5121" y="1690"/>
              <a:chExt cx="261" cy="778"/>
            </a:xfrm>
          </p:grpSpPr>
          <p:sp>
            <p:nvSpPr>
              <p:cNvPr id="91289" name="Rectangle 244"/>
              <p:cNvSpPr>
                <a:spLocks noChangeArrowheads="1"/>
              </p:cNvSpPr>
              <p:nvPr/>
            </p:nvSpPr>
            <p:spPr bwMode="auto">
              <a:xfrm>
                <a:off x="5121" y="1738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91290" name="Line 245"/>
              <p:cNvSpPr>
                <a:spLocks noChangeShapeType="1"/>
              </p:cNvSpPr>
              <p:nvPr/>
            </p:nvSpPr>
            <p:spPr bwMode="auto">
              <a:xfrm>
                <a:off x="5121" y="197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91" name="Line 246"/>
              <p:cNvSpPr>
                <a:spLocks noChangeShapeType="1"/>
              </p:cNvSpPr>
              <p:nvPr/>
            </p:nvSpPr>
            <p:spPr bwMode="auto">
              <a:xfrm>
                <a:off x="5121" y="221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92" name="Text Box 247"/>
              <p:cNvSpPr txBox="1">
                <a:spLocks noChangeArrowheads="1"/>
              </p:cNvSpPr>
              <p:nvPr/>
            </p:nvSpPr>
            <p:spPr bwMode="auto">
              <a:xfrm>
                <a:off x="5121" y="1690"/>
                <a:ext cx="2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293" name="Rectangle 248"/>
              <p:cNvSpPr>
                <a:spLocks noChangeArrowheads="1"/>
              </p:cNvSpPr>
              <p:nvPr/>
            </p:nvSpPr>
            <p:spPr bwMode="auto">
              <a:xfrm>
                <a:off x="5121" y="197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5</a:t>
                </a:r>
              </a:p>
            </p:txBody>
          </p:sp>
          <p:sp>
            <p:nvSpPr>
              <p:cNvPr id="91294" name="Rectangle 249"/>
              <p:cNvSpPr>
                <a:spLocks noChangeArrowheads="1"/>
              </p:cNvSpPr>
              <p:nvPr/>
            </p:nvSpPr>
            <p:spPr bwMode="auto">
              <a:xfrm>
                <a:off x="5121" y="221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</a:p>
            </p:txBody>
          </p:sp>
        </p:grpSp>
      </p:grpSp>
      <p:grpSp>
        <p:nvGrpSpPr>
          <p:cNvPr id="91173" name="Group 250"/>
          <p:cNvGrpSpPr>
            <a:grpSpLocks/>
          </p:cNvGrpSpPr>
          <p:nvPr/>
        </p:nvGrpSpPr>
        <p:grpSpPr bwMode="auto">
          <a:xfrm>
            <a:off x="1905000" y="4479925"/>
            <a:ext cx="695325" cy="1555750"/>
            <a:chOff x="1200" y="2822"/>
            <a:chExt cx="438" cy="980"/>
          </a:xfrm>
        </p:grpSpPr>
        <p:sp>
          <p:nvSpPr>
            <p:cNvPr id="91279" name="Rectangle 251"/>
            <p:cNvSpPr>
              <a:spLocks noChangeArrowheads="1"/>
            </p:cNvSpPr>
            <p:nvPr/>
          </p:nvSpPr>
          <p:spPr bwMode="auto">
            <a:xfrm>
              <a:off x="1200" y="3552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调进</a:t>
              </a:r>
            </a:p>
          </p:txBody>
        </p:sp>
        <p:grpSp>
          <p:nvGrpSpPr>
            <p:cNvPr id="91280" name="Group 252"/>
            <p:cNvGrpSpPr>
              <a:grpSpLocks/>
            </p:cNvGrpSpPr>
            <p:nvPr/>
          </p:nvGrpSpPr>
          <p:grpSpPr bwMode="auto">
            <a:xfrm>
              <a:off x="1296" y="2822"/>
              <a:ext cx="240" cy="720"/>
              <a:chOff x="1296" y="2822"/>
              <a:chExt cx="240" cy="720"/>
            </a:xfrm>
          </p:grpSpPr>
          <p:sp>
            <p:nvSpPr>
              <p:cNvPr id="91281" name="Rectangle 253"/>
              <p:cNvSpPr>
                <a:spLocks noChangeArrowheads="1"/>
              </p:cNvSpPr>
              <p:nvPr/>
            </p:nvSpPr>
            <p:spPr bwMode="auto">
              <a:xfrm>
                <a:off x="1296" y="2822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91282" name="Line 254"/>
              <p:cNvSpPr>
                <a:spLocks noChangeShapeType="1"/>
              </p:cNvSpPr>
              <p:nvPr/>
            </p:nvSpPr>
            <p:spPr bwMode="auto">
              <a:xfrm>
                <a:off x="1296" y="306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83" name="Line 255"/>
              <p:cNvSpPr>
                <a:spLocks noChangeShapeType="1"/>
              </p:cNvSpPr>
              <p:nvPr/>
            </p:nvSpPr>
            <p:spPr bwMode="auto">
              <a:xfrm>
                <a:off x="1296" y="331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84" name="Text Box 256"/>
              <p:cNvSpPr txBox="1">
                <a:spLocks noChangeArrowheads="1"/>
              </p:cNvSpPr>
              <p:nvPr/>
            </p:nvSpPr>
            <p:spPr bwMode="auto">
              <a:xfrm>
                <a:off x="1296" y="282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91285" name="Rectangle 257"/>
              <p:cNvSpPr>
                <a:spLocks noChangeArrowheads="1"/>
              </p:cNvSpPr>
              <p:nvPr/>
            </p:nvSpPr>
            <p:spPr bwMode="auto">
              <a:xfrm>
                <a:off x="1296" y="306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91286" name="Line 258"/>
              <p:cNvSpPr>
                <a:spLocks noChangeShapeType="1"/>
              </p:cNvSpPr>
              <p:nvPr/>
            </p:nvSpPr>
            <p:spPr bwMode="auto">
              <a:xfrm>
                <a:off x="1440" y="331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1174" name="Group 259"/>
          <p:cNvGrpSpPr>
            <a:grpSpLocks/>
          </p:cNvGrpSpPr>
          <p:nvPr/>
        </p:nvGrpSpPr>
        <p:grpSpPr bwMode="auto">
          <a:xfrm>
            <a:off x="1295400" y="4478338"/>
            <a:ext cx="695325" cy="1557337"/>
            <a:chOff x="816" y="2821"/>
            <a:chExt cx="438" cy="981"/>
          </a:xfrm>
        </p:grpSpPr>
        <p:grpSp>
          <p:nvGrpSpPr>
            <p:cNvPr id="91266" name="Group 260"/>
            <p:cNvGrpSpPr>
              <a:grpSpLocks/>
            </p:cNvGrpSpPr>
            <p:nvPr/>
          </p:nvGrpSpPr>
          <p:grpSpPr bwMode="auto">
            <a:xfrm>
              <a:off x="912" y="2821"/>
              <a:ext cx="240" cy="731"/>
              <a:chOff x="912" y="2821"/>
              <a:chExt cx="240" cy="731"/>
            </a:xfrm>
          </p:grpSpPr>
          <p:sp>
            <p:nvSpPr>
              <p:cNvPr id="91274" name="Rectangle 261"/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91275" name="Line 262"/>
              <p:cNvSpPr>
                <a:spLocks noChangeShapeType="1"/>
              </p:cNvSpPr>
              <p:nvPr/>
            </p:nvSpPr>
            <p:spPr bwMode="auto">
              <a:xfrm>
                <a:off x="912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76" name="Line 263"/>
              <p:cNvSpPr>
                <a:spLocks noChangeShapeType="1"/>
              </p:cNvSpPr>
              <p:nvPr/>
            </p:nvSpPr>
            <p:spPr bwMode="auto">
              <a:xfrm>
                <a:off x="912" y="332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77" name="Text Box 264"/>
              <p:cNvSpPr txBox="1">
                <a:spLocks noChangeArrowheads="1"/>
              </p:cNvSpPr>
              <p:nvPr/>
            </p:nvSpPr>
            <p:spPr bwMode="auto">
              <a:xfrm>
                <a:off x="912" y="2821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>
                  <a:ea typeface="黑体" panose="02010609060101010101" pitchFamily="49" charset="-122"/>
                </a:endParaRPr>
              </a:p>
            </p:txBody>
          </p:sp>
          <p:sp>
            <p:nvSpPr>
              <p:cNvPr id="91278" name="Line 265"/>
              <p:cNvSpPr>
                <a:spLocks noChangeShapeType="1"/>
              </p:cNvSpPr>
              <p:nvPr/>
            </p:nvSpPr>
            <p:spPr bwMode="auto">
              <a:xfrm>
                <a:off x="1056" y="332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1267" name="Rectangle 266"/>
            <p:cNvSpPr>
              <a:spLocks noChangeArrowheads="1"/>
            </p:cNvSpPr>
            <p:nvPr/>
          </p:nvSpPr>
          <p:spPr bwMode="auto">
            <a:xfrm>
              <a:off x="816" y="3552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调进</a:t>
              </a:r>
            </a:p>
          </p:txBody>
        </p:sp>
        <p:grpSp>
          <p:nvGrpSpPr>
            <p:cNvPr id="91268" name="Group 267"/>
            <p:cNvGrpSpPr>
              <a:grpSpLocks/>
            </p:cNvGrpSpPr>
            <p:nvPr/>
          </p:nvGrpSpPr>
          <p:grpSpPr bwMode="auto">
            <a:xfrm>
              <a:off x="912" y="2832"/>
              <a:ext cx="240" cy="720"/>
              <a:chOff x="912" y="2832"/>
              <a:chExt cx="240" cy="720"/>
            </a:xfrm>
          </p:grpSpPr>
          <p:sp>
            <p:nvSpPr>
              <p:cNvPr id="91269" name="Rectangle 268"/>
              <p:cNvSpPr>
                <a:spLocks noChangeArrowheads="1"/>
              </p:cNvSpPr>
              <p:nvPr/>
            </p:nvSpPr>
            <p:spPr bwMode="auto">
              <a:xfrm>
                <a:off x="912" y="2832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91270" name="Line 269"/>
              <p:cNvSpPr>
                <a:spLocks noChangeShapeType="1"/>
              </p:cNvSpPr>
              <p:nvPr/>
            </p:nvSpPr>
            <p:spPr bwMode="auto">
              <a:xfrm>
                <a:off x="912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71" name="Line 270"/>
              <p:cNvSpPr>
                <a:spLocks noChangeShapeType="1"/>
              </p:cNvSpPr>
              <p:nvPr/>
            </p:nvSpPr>
            <p:spPr bwMode="auto">
              <a:xfrm>
                <a:off x="912" y="332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72" name="Text Box 271"/>
              <p:cNvSpPr txBox="1">
                <a:spLocks noChangeArrowheads="1"/>
              </p:cNvSpPr>
              <p:nvPr/>
            </p:nvSpPr>
            <p:spPr bwMode="auto">
              <a:xfrm>
                <a:off x="912" y="283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91273" name="Line 272"/>
              <p:cNvSpPr>
                <a:spLocks noChangeShapeType="1"/>
              </p:cNvSpPr>
              <p:nvPr/>
            </p:nvSpPr>
            <p:spPr bwMode="auto">
              <a:xfrm>
                <a:off x="1056" y="332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1175" name="Group 273"/>
          <p:cNvGrpSpPr>
            <a:grpSpLocks/>
          </p:cNvGrpSpPr>
          <p:nvPr/>
        </p:nvGrpSpPr>
        <p:grpSpPr bwMode="auto">
          <a:xfrm>
            <a:off x="2514600" y="4479925"/>
            <a:ext cx="695325" cy="1555750"/>
            <a:chOff x="1584" y="2822"/>
            <a:chExt cx="438" cy="980"/>
          </a:xfrm>
        </p:grpSpPr>
        <p:sp>
          <p:nvSpPr>
            <p:cNvPr id="91257" name="Text Box 274"/>
            <p:cNvSpPr txBox="1">
              <a:spLocks noChangeArrowheads="1"/>
            </p:cNvSpPr>
            <p:nvPr/>
          </p:nvSpPr>
          <p:spPr bwMode="auto">
            <a:xfrm>
              <a:off x="1584" y="3552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FF6600"/>
                  </a:solidFill>
                  <a:ea typeface="黑体" panose="02010609060101010101" pitchFamily="49" charset="-122"/>
                </a:rPr>
                <a:t>命中</a:t>
              </a:r>
            </a:p>
          </p:txBody>
        </p:sp>
        <p:grpSp>
          <p:nvGrpSpPr>
            <p:cNvPr id="91258" name="Group 275"/>
            <p:cNvGrpSpPr>
              <a:grpSpLocks/>
            </p:cNvGrpSpPr>
            <p:nvPr/>
          </p:nvGrpSpPr>
          <p:grpSpPr bwMode="auto">
            <a:xfrm>
              <a:off x="1680" y="2822"/>
              <a:ext cx="240" cy="720"/>
              <a:chOff x="1680" y="2822"/>
              <a:chExt cx="240" cy="720"/>
            </a:xfrm>
          </p:grpSpPr>
          <p:sp>
            <p:nvSpPr>
              <p:cNvPr id="91259" name="Rectangle 276"/>
              <p:cNvSpPr>
                <a:spLocks noChangeArrowheads="1"/>
              </p:cNvSpPr>
              <p:nvPr/>
            </p:nvSpPr>
            <p:spPr bwMode="auto">
              <a:xfrm>
                <a:off x="1680" y="2822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91260" name="Line 277"/>
              <p:cNvSpPr>
                <a:spLocks noChangeShapeType="1"/>
              </p:cNvSpPr>
              <p:nvPr/>
            </p:nvSpPr>
            <p:spPr bwMode="auto">
              <a:xfrm>
                <a:off x="1680" y="306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61" name="Line 278"/>
              <p:cNvSpPr>
                <a:spLocks noChangeShapeType="1"/>
              </p:cNvSpPr>
              <p:nvPr/>
            </p:nvSpPr>
            <p:spPr bwMode="auto">
              <a:xfrm>
                <a:off x="1680" y="330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62" name="Text Box 279"/>
              <p:cNvSpPr txBox="1">
                <a:spLocks noChangeArrowheads="1"/>
              </p:cNvSpPr>
              <p:nvPr/>
            </p:nvSpPr>
            <p:spPr bwMode="auto">
              <a:xfrm>
                <a:off x="1680" y="282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91263" name="Rectangle 280"/>
              <p:cNvSpPr>
                <a:spLocks noChangeArrowheads="1"/>
              </p:cNvSpPr>
              <p:nvPr/>
            </p:nvSpPr>
            <p:spPr bwMode="auto">
              <a:xfrm>
                <a:off x="1680" y="306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91264" name="Line 281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65" name="Line 282"/>
              <p:cNvSpPr>
                <a:spLocks noChangeShapeType="1"/>
              </p:cNvSpPr>
              <p:nvPr/>
            </p:nvSpPr>
            <p:spPr bwMode="auto">
              <a:xfrm>
                <a:off x="1824" y="3312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1176" name="Group 283"/>
          <p:cNvGrpSpPr>
            <a:grpSpLocks/>
          </p:cNvGrpSpPr>
          <p:nvPr/>
        </p:nvGrpSpPr>
        <p:grpSpPr bwMode="auto">
          <a:xfrm>
            <a:off x="3124200" y="4476750"/>
            <a:ext cx="695325" cy="1558925"/>
            <a:chOff x="1968" y="2820"/>
            <a:chExt cx="438" cy="982"/>
          </a:xfrm>
        </p:grpSpPr>
        <p:sp>
          <p:nvSpPr>
            <p:cNvPr id="91249" name="Rectangle 284"/>
            <p:cNvSpPr>
              <a:spLocks noChangeArrowheads="1"/>
            </p:cNvSpPr>
            <p:nvPr/>
          </p:nvSpPr>
          <p:spPr bwMode="auto">
            <a:xfrm>
              <a:off x="1968" y="3552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调进</a:t>
              </a:r>
            </a:p>
          </p:txBody>
        </p:sp>
        <p:grpSp>
          <p:nvGrpSpPr>
            <p:cNvPr id="91250" name="Group 285"/>
            <p:cNvGrpSpPr>
              <a:grpSpLocks/>
            </p:cNvGrpSpPr>
            <p:nvPr/>
          </p:nvGrpSpPr>
          <p:grpSpPr bwMode="auto">
            <a:xfrm>
              <a:off x="2064" y="2820"/>
              <a:ext cx="260" cy="744"/>
              <a:chOff x="2064" y="2820"/>
              <a:chExt cx="260" cy="744"/>
            </a:xfrm>
          </p:grpSpPr>
          <p:sp>
            <p:nvSpPr>
              <p:cNvPr id="91251" name="Rectangle 286"/>
              <p:cNvSpPr>
                <a:spLocks noChangeArrowheads="1"/>
              </p:cNvSpPr>
              <p:nvPr/>
            </p:nvSpPr>
            <p:spPr bwMode="auto">
              <a:xfrm>
                <a:off x="2064" y="2832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91252" name="Line 287"/>
              <p:cNvSpPr>
                <a:spLocks noChangeShapeType="1"/>
              </p:cNvSpPr>
              <p:nvPr/>
            </p:nvSpPr>
            <p:spPr bwMode="auto">
              <a:xfrm>
                <a:off x="2064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53" name="Line 288"/>
              <p:cNvSpPr>
                <a:spLocks noChangeShapeType="1"/>
              </p:cNvSpPr>
              <p:nvPr/>
            </p:nvSpPr>
            <p:spPr bwMode="auto">
              <a:xfrm>
                <a:off x="2064" y="331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54" name="Text Box 289"/>
              <p:cNvSpPr txBox="1">
                <a:spLocks noChangeArrowheads="1"/>
              </p:cNvSpPr>
              <p:nvPr/>
            </p:nvSpPr>
            <p:spPr bwMode="auto">
              <a:xfrm>
                <a:off x="2064" y="282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255" name="Rectangle 290"/>
              <p:cNvSpPr>
                <a:spLocks noChangeArrowheads="1"/>
              </p:cNvSpPr>
              <p:nvPr/>
            </p:nvSpPr>
            <p:spPr bwMode="auto">
              <a:xfrm>
                <a:off x="2064" y="307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256" name="Rectangle 291"/>
              <p:cNvSpPr>
                <a:spLocks noChangeArrowheads="1"/>
              </p:cNvSpPr>
              <p:nvPr/>
            </p:nvSpPr>
            <p:spPr bwMode="auto">
              <a:xfrm>
                <a:off x="2064" y="3276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1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91177" name="Group 292"/>
          <p:cNvGrpSpPr>
            <a:grpSpLocks/>
          </p:cNvGrpSpPr>
          <p:nvPr/>
        </p:nvGrpSpPr>
        <p:grpSpPr bwMode="auto">
          <a:xfrm>
            <a:off x="3733800" y="4476750"/>
            <a:ext cx="695325" cy="1558925"/>
            <a:chOff x="2352" y="2820"/>
            <a:chExt cx="438" cy="982"/>
          </a:xfrm>
        </p:grpSpPr>
        <p:sp>
          <p:nvSpPr>
            <p:cNvPr id="91241" name="Rectangle 293"/>
            <p:cNvSpPr>
              <a:spLocks noChangeArrowheads="1"/>
            </p:cNvSpPr>
            <p:nvPr/>
          </p:nvSpPr>
          <p:spPr bwMode="auto">
            <a:xfrm>
              <a:off x="2352" y="3552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替换</a:t>
              </a:r>
            </a:p>
          </p:txBody>
        </p:sp>
        <p:grpSp>
          <p:nvGrpSpPr>
            <p:cNvPr id="91242" name="Group 294"/>
            <p:cNvGrpSpPr>
              <a:grpSpLocks/>
            </p:cNvGrpSpPr>
            <p:nvPr/>
          </p:nvGrpSpPr>
          <p:grpSpPr bwMode="auto">
            <a:xfrm>
              <a:off x="2448" y="2820"/>
              <a:ext cx="260" cy="742"/>
              <a:chOff x="2448" y="2820"/>
              <a:chExt cx="260" cy="742"/>
            </a:xfrm>
          </p:grpSpPr>
          <p:sp>
            <p:nvSpPr>
              <p:cNvPr id="91243" name="Rectangle 295"/>
              <p:cNvSpPr>
                <a:spLocks noChangeArrowheads="1"/>
              </p:cNvSpPr>
              <p:nvPr/>
            </p:nvSpPr>
            <p:spPr bwMode="auto">
              <a:xfrm>
                <a:off x="2448" y="2832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91244" name="Line 296"/>
              <p:cNvSpPr>
                <a:spLocks noChangeShapeType="1"/>
              </p:cNvSpPr>
              <p:nvPr/>
            </p:nvSpPr>
            <p:spPr bwMode="auto">
              <a:xfrm>
                <a:off x="2448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45" name="Line 297"/>
              <p:cNvSpPr>
                <a:spLocks noChangeShapeType="1"/>
              </p:cNvSpPr>
              <p:nvPr/>
            </p:nvSpPr>
            <p:spPr bwMode="auto">
              <a:xfrm>
                <a:off x="2448" y="331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46" name="Text Box 298"/>
              <p:cNvSpPr txBox="1">
                <a:spLocks noChangeArrowheads="1"/>
              </p:cNvSpPr>
              <p:nvPr/>
            </p:nvSpPr>
            <p:spPr bwMode="auto">
              <a:xfrm>
                <a:off x="2448" y="282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247" name="Rectangle 299"/>
              <p:cNvSpPr>
                <a:spLocks noChangeArrowheads="1"/>
              </p:cNvSpPr>
              <p:nvPr/>
            </p:nvSpPr>
            <p:spPr bwMode="auto">
              <a:xfrm>
                <a:off x="2448" y="3036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248" name="Rectangle 300"/>
              <p:cNvSpPr>
                <a:spLocks noChangeArrowheads="1"/>
              </p:cNvSpPr>
              <p:nvPr/>
            </p:nvSpPr>
            <p:spPr bwMode="auto">
              <a:xfrm>
                <a:off x="2448" y="331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5</a:t>
                </a:r>
              </a:p>
            </p:txBody>
          </p:sp>
        </p:grpSp>
      </p:grpSp>
      <p:grpSp>
        <p:nvGrpSpPr>
          <p:cNvPr id="91178" name="Group 301"/>
          <p:cNvGrpSpPr>
            <a:grpSpLocks/>
          </p:cNvGrpSpPr>
          <p:nvPr/>
        </p:nvGrpSpPr>
        <p:grpSpPr bwMode="auto">
          <a:xfrm>
            <a:off x="4343400" y="4419600"/>
            <a:ext cx="695325" cy="1616075"/>
            <a:chOff x="2736" y="2784"/>
            <a:chExt cx="438" cy="1018"/>
          </a:xfrm>
        </p:grpSpPr>
        <p:sp>
          <p:nvSpPr>
            <p:cNvPr id="91233" name="Rectangle 302"/>
            <p:cNvSpPr>
              <a:spLocks noChangeArrowheads="1"/>
            </p:cNvSpPr>
            <p:nvPr/>
          </p:nvSpPr>
          <p:spPr bwMode="auto">
            <a:xfrm>
              <a:off x="2736" y="3552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FF6600"/>
                  </a:solidFill>
                  <a:ea typeface="黑体" panose="02010609060101010101" pitchFamily="49" charset="-122"/>
                </a:rPr>
                <a:t>命中</a:t>
              </a:r>
            </a:p>
          </p:txBody>
        </p:sp>
        <p:grpSp>
          <p:nvGrpSpPr>
            <p:cNvPr id="91234" name="Group 303"/>
            <p:cNvGrpSpPr>
              <a:grpSpLocks/>
            </p:cNvGrpSpPr>
            <p:nvPr/>
          </p:nvGrpSpPr>
          <p:grpSpPr bwMode="auto">
            <a:xfrm>
              <a:off x="2811" y="2784"/>
              <a:ext cx="261" cy="778"/>
              <a:chOff x="2811" y="2784"/>
              <a:chExt cx="261" cy="778"/>
            </a:xfrm>
          </p:grpSpPr>
          <p:sp>
            <p:nvSpPr>
              <p:cNvPr id="91235" name="Rectangle 304"/>
              <p:cNvSpPr>
                <a:spLocks noChangeArrowheads="1"/>
              </p:cNvSpPr>
              <p:nvPr/>
            </p:nvSpPr>
            <p:spPr bwMode="auto">
              <a:xfrm>
                <a:off x="2811" y="2832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91236" name="Line 305"/>
              <p:cNvSpPr>
                <a:spLocks noChangeShapeType="1"/>
              </p:cNvSpPr>
              <p:nvPr/>
            </p:nvSpPr>
            <p:spPr bwMode="auto">
              <a:xfrm>
                <a:off x="2811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37" name="Line 306"/>
              <p:cNvSpPr>
                <a:spLocks noChangeShapeType="1"/>
              </p:cNvSpPr>
              <p:nvPr/>
            </p:nvSpPr>
            <p:spPr bwMode="auto">
              <a:xfrm>
                <a:off x="2811" y="331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38" name="Text Box 307"/>
              <p:cNvSpPr txBox="1">
                <a:spLocks noChangeArrowheads="1"/>
              </p:cNvSpPr>
              <p:nvPr/>
            </p:nvSpPr>
            <p:spPr bwMode="auto">
              <a:xfrm>
                <a:off x="2811" y="2784"/>
                <a:ext cx="2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239" name="Rectangle 308"/>
              <p:cNvSpPr>
                <a:spLocks noChangeArrowheads="1"/>
              </p:cNvSpPr>
              <p:nvPr/>
            </p:nvSpPr>
            <p:spPr bwMode="auto">
              <a:xfrm>
                <a:off x="2811" y="307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91240" name="Rectangle 309"/>
              <p:cNvSpPr>
                <a:spLocks noChangeArrowheads="1"/>
              </p:cNvSpPr>
              <p:nvPr/>
            </p:nvSpPr>
            <p:spPr bwMode="auto">
              <a:xfrm>
                <a:off x="2811" y="331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5</a:t>
                </a:r>
              </a:p>
            </p:txBody>
          </p:sp>
        </p:grpSp>
      </p:grpSp>
      <p:grpSp>
        <p:nvGrpSpPr>
          <p:cNvPr id="91179" name="Group 310"/>
          <p:cNvGrpSpPr>
            <a:grpSpLocks/>
          </p:cNvGrpSpPr>
          <p:nvPr/>
        </p:nvGrpSpPr>
        <p:grpSpPr bwMode="auto">
          <a:xfrm>
            <a:off x="4943475" y="4419600"/>
            <a:ext cx="695325" cy="1616075"/>
            <a:chOff x="3114" y="2784"/>
            <a:chExt cx="438" cy="1018"/>
          </a:xfrm>
        </p:grpSpPr>
        <p:sp>
          <p:nvSpPr>
            <p:cNvPr id="91225" name="Rectangle 311"/>
            <p:cNvSpPr>
              <a:spLocks noChangeArrowheads="1"/>
            </p:cNvSpPr>
            <p:nvPr/>
          </p:nvSpPr>
          <p:spPr bwMode="auto">
            <a:xfrm>
              <a:off x="3114" y="3552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替换</a:t>
              </a:r>
            </a:p>
          </p:txBody>
        </p:sp>
        <p:grpSp>
          <p:nvGrpSpPr>
            <p:cNvPr id="91226" name="Group 312"/>
            <p:cNvGrpSpPr>
              <a:grpSpLocks/>
            </p:cNvGrpSpPr>
            <p:nvPr/>
          </p:nvGrpSpPr>
          <p:grpSpPr bwMode="auto">
            <a:xfrm>
              <a:off x="3210" y="2784"/>
              <a:ext cx="261" cy="778"/>
              <a:chOff x="3210" y="2784"/>
              <a:chExt cx="261" cy="778"/>
            </a:xfrm>
          </p:grpSpPr>
          <p:sp>
            <p:nvSpPr>
              <p:cNvPr id="91227" name="Rectangle 313"/>
              <p:cNvSpPr>
                <a:spLocks noChangeArrowheads="1"/>
              </p:cNvSpPr>
              <p:nvPr/>
            </p:nvSpPr>
            <p:spPr bwMode="auto">
              <a:xfrm>
                <a:off x="3210" y="2832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91228" name="Line 314"/>
              <p:cNvSpPr>
                <a:spLocks noChangeShapeType="1"/>
              </p:cNvSpPr>
              <p:nvPr/>
            </p:nvSpPr>
            <p:spPr bwMode="auto">
              <a:xfrm>
                <a:off x="3210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29" name="Line 315"/>
              <p:cNvSpPr>
                <a:spLocks noChangeShapeType="1"/>
              </p:cNvSpPr>
              <p:nvPr/>
            </p:nvSpPr>
            <p:spPr bwMode="auto">
              <a:xfrm>
                <a:off x="3210" y="331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30" name="Text Box 316"/>
              <p:cNvSpPr txBox="1">
                <a:spLocks noChangeArrowheads="1"/>
              </p:cNvSpPr>
              <p:nvPr/>
            </p:nvSpPr>
            <p:spPr bwMode="auto">
              <a:xfrm>
                <a:off x="3210" y="2784"/>
                <a:ext cx="2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4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231" name="Rectangle 317"/>
              <p:cNvSpPr>
                <a:spLocks noChangeArrowheads="1"/>
              </p:cNvSpPr>
              <p:nvPr/>
            </p:nvSpPr>
            <p:spPr bwMode="auto">
              <a:xfrm>
                <a:off x="3210" y="307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91232" name="Rectangle 318"/>
              <p:cNvSpPr>
                <a:spLocks noChangeArrowheads="1"/>
              </p:cNvSpPr>
              <p:nvPr/>
            </p:nvSpPr>
            <p:spPr bwMode="auto">
              <a:xfrm>
                <a:off x="3210" y="331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5</a:t>
                </a:r>
              </a:p>
            </p:txBody>
          </p:sp>
        </p:grpSp>
      </p:grpSp>
      <p:grpSp>
        <p:nvGrpSpPr>
          <p:cNvPr id="91180" name="Group 319"/>
          <p:cNvGrpSpPr>
            <a:grpSpLocks/>
          </p:cNvGrpSpPr>
          <p:nvPr/>
        </p:nvGrpSpPr>
        <p:grpSpPr bwMode="auto">
          <a:xfrm>
            <a:off x="5553075" y="4435475"/>
            <a:ext cx="695325" cy="1616075"/>
            <a:chOff x="3498" y="2794"/>
            <a:chExt cx="438" cy="1018"/>
          </a:xfrm>
        </p:grpSpPr>
        <p:sp>
          <p:nvSpPr>
            <p:cNvPr id="91217" name="Rectangle 320"/>
            <p:cNvSpPr>
              <a:spLocks noChangeArrowheads="1"/>
            </p:cNvSpPr>
            <p:nvPr/>
          </p:nvSpPr>
          <p:spPr bwMode="auto">
            <a:xfrm>
              <a:off x="3498" y="3562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FF6600"/>
                  </a:solidFill>
                  <a:ea typeface="黑体" panose="02010609060101010101" pitchFamily="49" charset="-122"/>
                </a:rPr>
                <a:t>命中</a:t>
              </a:r>
            </a:p>
          </p:txBody>
        </p:sp>
        <p:grpSp>
          <p:nvGrpSpPr>
            <p:cNvPr id="91218" name="Group 321"/>
            <p:cNvGrpSpPr>
              <a:grpSpLocks/>
            </p:cNvGrpSpPr>
            <p:nvPr/>
          </p:nvGrpSpPr>
          <p:grpSpPr bwMode="auto">
            <a:xfrm>
              <a:off x="3594" y="2794"/>
              <a:ext cx="261" cy="778"/>
              <a:chOff x="3594" y="2794"/>
              <a:chExt cx="261" cy="778"/>
            </a:xfrm>
          </p:grpSpPr>
          <p:sp>
            <p:nvSpPr>
              <p:cNvPr id="91219" name="Rectangle 322"/>
              <p:cNvSpPr>
                <a:spLocks noChangeArrowheads="1"/>
              </p:cNvSpPr>
              <p:nvPr/>
            </p:nvSpPr>
            <p:spPr bwMode="auto">
              <a:xfrm>
                <a:off x="3594" y="2842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91220" name="Line 323"/>
              <p:cNvSpPr>
                <a:spLocks noChangeShapeType="1"/>
              </p:cNvSpPr>
              <p:nvPr/>
            </p:nvSpPr>
            <p:spPr bwMode="auto">
              <a:xfrm>
                <a:off x="3594" y="308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21" name="Line 324"/>
              <p:cNvSpPr>
                <a:spLocks noChangeShapeType="1"/>
              </p:cNvSpPr>
              <p:nvPr/>
            </p:nvSpPr>
            <p:spPr bwMode="auto">
              <a:xfrm>
                <a:off x="3594" y="332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22" name="Text Box 325"/>
              <p:cNvSpPr txBox="1">
                <a:spLocks noChangeArrowheads="1"/>
              </p:cNvSpPr>
              <p:nvPr/>
            </p:nvSpPr>
            <p:spPr bwMode="auto">
              <a:xfrm>
                <a:off x="3594" y="2794"/>
                <a:ext cx="2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4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223" name="Rectangle 326"/>
              <p:cNvSpPr>
                <a:spLocks noChangeArrowheads="1"/>
              </p:cNvSpPr>
              <p:nvPr/>
            </p:nvSpPr>
            <p:spPr bwMode="auto">
              <a:xfrm>
                <a:off x="3594" y="308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91224" name="Rectangle 327"/>
              <p:cNvSpPr>
                <a:spLocks noChangeArrowheads="1"/>
              </p:cNvSpPr>
              <p:nvPr/>
            </p:nvSpPr>
            <p:spPr bwMode="auto">
              <a:xfrm>
                <a:off x="3594" y="332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5</a:t>
                </a:r>
              </a:p>
            </p:txBody>
          </p:sp>
        </p:grpSp>
      </p:grpSp>
      <p:grpSp>
        <p:nvGrpSpPr>
          <p:cNvPr id="91181" name="Group 328"/>
          <p:cNvGrpSpPr>
            <a:grpSpLocks/>
          </p:cNvGrpSpPr>
          <p:nvPr/>
        </p:nvGrpSpPr>
        <p:grpSpPr bwMode="auto">
          <a:xfrm>
            <a:off x="6172200" y="4435475"/>
            <a:ext cx="695325" cy="1616075"/>
            <a:chOff x="3888" y="2794"/>
            <a:chExt cx="438" cy="1018"/>
          </a:xfrm>
        </p:grpSpPr>
        <p:sp>
          <p:nvSpPr>
            <p:cNvPr id="91209" name="Rectangle 329"/>
            <p:cNvSpPr>
              <a:spLocks noChangeArrowheads="1"/>
            </p:cNvSpPr>
            <p:nvPr/>
          </p:nvSpPr>
          <p:spPr bwMode="auto">
            <a:xfrm>
              <a:off x="3888" y="3562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FF6600"/>
                  </a:solidFill>
                  <a:ea typeface="黑体" panose="02010609060101010101" pitchFamily="49" charset="-122"/>
                </a:rPr>
                <a:t>命中</a:t>
              </a:r>
            </a:p>
          </p:txBody>
        </p:sp>
        <p:grpSp>
          <p:nvGrpSpPr>
            <p:cNvPr id="91210" name="Group 330"/>
            <p:cNvGrpSpPr>
              <a:grpSpLocks/>
            </p:cNvGrpSpPr>
            <p:nvPr/>
          </p:nvGrpSpPr>
          <p:grpSpPr bwMode="auto">
            <a:xfrm>
              <a:off x="3984" y="2794"/>
              <a:ext cx="261" cy="778"/>
              <a:chOff x="3984" y="2794"/>
              <a:chExt cx="261" cy="778"/>
            </a:xfrm>
          </p:grpSpPr>
          <p:sp>
            <p:nvSpPr>
              <p:cNvPr id="91211" name="Rectangle 331"/>
              <p:cNvSpPr>
                <a:spLocks noChangeArrowheads="1"/>
              </p:cNvSpPr>
              <p:nvPr/>
            </p:nvSpPr>
            <p:spPr bwMode="auto">
              <a:xfrm>
                <a:off x="3984" y="2842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91212" name="Line 332"/>
              <p:cNvSpPr>
                <a:spLocks noChangeShapeType="1"/>
              </p:cNvSpPr>
              <p:nvPr/>
            </p:nvSpPr>
            <p:spPr bwMode="auto">
              <a:xfrm>
                <a:off x="3984" y="308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13" name="Line 333"/>
              <p:cNvSpPr>
                <a:spLocks noChangeShapeType="1"/>
              </p:cNvSpPr>
              <p:nvPr/>
            </p:nvSpPr>
            <p:spPr bwMode="auto">
              <a:xfrm>
                <a:off x="3984" y="332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14" name="Text Box 334"/>
              <p:cNvSpPr txBox="1">
                <a:spLocks noChangeArrowheads="1"/>
              </p:cNvSpPr>
              <p:nvPr/>
            </p:nvSpPr>
            <p:spPr bwMode="auto">
              <a:xfrm>
                <a:off x="3984" y="2794"/>
                <a:ext cx="2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4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215" name="Rectangle 335"/>
              <p:cNvSpPr>
                <a:spLocks noChangeArrowheads="1"/>
              </p:cNvSpPr>
              <p:nvPr/>
            </p:nvSpPr>
            <p:spPr bwMode="auto">
              <a:xfrm>
                <a:off x="3984" y="308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91216" name="Rectangle 336"/>
              <p:cNvSpPr>
                <a:spLocks noChangeArrowheads="1"/>
              </p:cNvSpPr>
              <p:nvPr/>
            </p:nvSpPr>
            <p:spPr bwMode="auto">
              <a:xfrm>
                <a:off x="3984" y="332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5</a:t>
                </a:r>
              </a:p>
            </p:txBody>
          </p:sp>
        </p:grpSp>
      </p:grpSp>
      <p:grpSp>
        <p:nvGrpSpPr>
          <p:cNvPr id="91182" name="Group 337"/>
          <p:cNvGrpSpPr>
            <a:grpSpLocks/>
          </p:cNvGrpSpPr>
          <p:nvPr/>
        </p:nvGrpSpPr>
        <p:grpSpPr bwMode="auto">
          <a:xfrm>
            <a:off x="6772275" y="4476750"/>
            <a:ext cx="695325" cy="1558925"/>
            <a:chOff x="4266" y="2820"/>
            <a:chExt cx="438" cy="982"/>
          </a:xfrm>
        </p:grpSpPr>
        <p:sp>
          <p:nvSpPr>
            <p:cNvPr id="91201" name="Rectangle 338"/>
            <p:cNvSpPr>
              <a:spLocks noChangeArrowheads="1"/>
            </p:cNvSpPr>
            <p:nvPr/>
          </p:nvSpPr>
          <p:spPr bwMode="auto">
            <a:xfrm>
              <a:off x="4266" y="3552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替换</a:t>
              </a:r>
            </a:p>
          </p:txBody>
        </p:sp>
        <p:grpSp>
          <p:nvGrpSpPr>
            <p:cNvPr id="91202" name="Group 339"/>
            <p:cNvGrpSpPr>
              <a:grpSpLocks/>
            </p:cNvGrpSpPr>
            <p:nvPr/>
          </p:nvGrpSpPr>
          <p:grpSpPr bwMode="auto">
            <a:xfrm>
              <a:off x="4362" y="2820"/>
              <a:ext cx="260" cy="742"/>
              <a:chOff x="4362" y="2820"/>
              <a:chExt cx="260" cy="742"/>
            </a:xfrm>
          </p:grpSpPr>
          <p:sp>
            <p:nvSpPr>
              <p:cNvPr id="91203" name="Rectangle 340"/>
              <p:cNvSpPr>
                <a:spLocks noChangeArrowheads="1"/>
              </p:cNvSpPr>
              <p:nvPr/>
            </p:nvSpPr>
            <p:spPr bwMode="auto">
              <a:xfrm>
                <a:off x="4362" y="2832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91204" name="Line 341"/>
              <p:cNvSpPr>
                <a:spLocks noChangeShapeType="1"/>
              </p:cNvSpPr>
              <p:nvPr/>
            </p:nvSpPr>
            <p:spPr bwMode="auto">
              <a:xfrm>
                <a:off x="4362" y="307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05" name="Line 342"/>
              <p:cNvSpPr>
                <a:spLocks noChangeShapeType="1"/>
              </p:cNvSpPr>
              <p:nvPr/>
            </p:nvSpPr>
            <p:spPr bwMode="auto">
              <a:xfrm>
                <a:off x="4362" y="331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206" name="Text Box 343"/>
              <p:cNvSpPr txBox="1">
                <a:spLocks noChangeArrowheads="1"/>
              </p:cNvSpPr>
              <p:nvPr/>
            </p:nvSpPr>
            <p:spPr bwMode="auto">
              <a:xfrm>
                <a:off x="4362" y="282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207" name="Rectangle 344"/>
              <p:cNvSpPr>
                <a:spLocks noChangeArrowheads="1"/>
              </p:cNvSpPr>
              <p:nvPr/>
            </p:nvSpPr>
            <p:spPr bwMode="auto">
              <a:xfrm>
                <a:off x="4362" y="3036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  <a:r>
                  <a:rPr lang="en-US" altLang="zh-CN" sz="2400" baseline="30000">
                    <a:latin typeface="黑体" panose="02010609060101010101" pitchFamily="49" charset="-122"/>
                    <a:ea typeface="黑体" panose="02010609060101010101" pitchFamily="49" charset="-122"/>
                  </a:rPr>
                  <a:t>*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208" name="Rectangle 345"/>
              <p:cNvSpPr>
                <a:spLocks noChangeArrowheads="1"/>
              </p:cNvSpPr>
              <p:nvPr/>
            </p:nvSpPr>
            <p:spPr bwMode="auto">
              <a:xfrm>
                <a:off x="4362" y="331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5</a:t>
                </a:r>
              </a:p>
            </p:txBody>
          </p:sp>
        </p:grpSp>
      </p:grpSp>
      <p:grpSp>
        <p:nvGrpSpPr>
          <p:cNvPr id="91183" name="Group 346"/>
          <p:cNvGrpSpPr>
            <a:grpSpLocks/>
          </p:cNvGrpSpPr>
          <p:nvPr/>
        </p:nvGrpSpPr>
        <p:grpSpPr bwMode="auto">
          <a:xfrm>
            <a:off x="7381875" y="4492625"/>
            <a:ext cx="695325" cy="1558925"/>
            <a:chOff x="4650" y="2830"/>
            <a:chExt cx="438" cy="982"/>
          </a:xfrm>
        </p:grpSpPr>
        <p:sp>
          <p:nvSpPr>
            <p:cNvPr id="91193" name="Rectangle 347"/>
            <p:cNvSpPr>
              <a:spLocks noChangeArrowheads="1"/>
            </p:cNvSpPr>
            <p:nvPr/>
          </p:nvSpPr>
          <p:spPr bwMode="auto">
            <a:xfrm>
              <a:off x="4650" y="3562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FF6600"/>
                  </a:solidFill>
                  <a:ea typeface="黑体" panose="02010609060101010101" pitchFamily="49" charset="-122"/>
                </a:rPr>
                <a:t>命中</a:t>
              </a:r>
            </a:p>
          </p:txBody>
        </p:sp>
        <p:grpSp>
          <p:nvGrpSpPr>
            <p:cNvPr id="91194" name="Group 348"/>
            <p:cNvGrpSpPr>
              <a:grpSpLocks/>
            </p:cNvGrpSpPr>
            <p:nvPr/>
          </p:nvGrpSpPr>
          <p:grpSpPr bwMode="auto">
            <a:xfrm>
              <a:off x="4725" y="2830"/>
              <a:ext cx="240" cy="742"/>
              <a:chOff x="4725" y="2830"/>
              <a:chExt cx="240" cy="742"/>
            </a:xfrm>
          </p:grpSpPr>
          <p:sp>
            <p:nvSpPr>
              <p:cNvPr id="91195" name="Rectangle 349"/>
              <p:cNvSpPr>
                <a:spLocks noChangeArrowheads="1"/>
              </p:cNvSpPr>
              <p:nvPr/>
            </p:nvSpPr>
            <p:spPr bwMode="auto">
              <a:xfrm>
                <a:off x="4725" y="2842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91196" name="Line 350"/>
              <p:cNvSpPr>
                <a:spLocks noChangeShapeType="1"/>
              </p:cNvSpPr>
              <p:nvPr/>
            </p:nvSpPr>
            <p:spPr bwMode="auto">
              <a:xfrm>
                <a:off x="4725" y="308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97" name="Line 351"/>
              <p:cNvSpPr>
                <a:spLocks noChangeShapeType="1"/>
              </p:cNvSpPr>
              <p:nvPr/>
            </p:nvSpPr>
            <p:spPr bwMode="auto">
              <a:xfrm>
                <a:off x="4725" y="332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98" name="Text Box 352"/>
              <p:cNvSpPr txBox="1">
                <a:spLocks noChangeArrowheads="1"/>
              </p:cNvSpPr>
              <p:nvPr/>
            </p:nvSpPr>
            <p:spPr bwMode="auto">
              <a:xfrm>
                <a:off x="4725" y="283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199" name="Rectangle 353"/>
              <p:cNvSpPr>
                <a:spLocks noChangeArrowheads="1"/>
              </p:cNvSpPr>
              <p:nvPr/>
            </p:nvSpPr>
            <p:spPr bwMode="auto">
              <a:xfrm>
                <a:off x="4725" y="308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91200" name="Rectangle 354"/>
              <p:cNvSpPr>
                <a:spLocks noChangeArrowheads="1"/>
              </p:cNvSpPr>
              <p:nvPr/>
            </p:nvSpPr>
            <p:spPr bwMode="auto">
              <a:xfrm>
                <a:off x="4725" y="332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5</a:t>
                </a:r>
              </a:p>
            </p:txBody>
          </p:sp>
        </p:grpSp>
      </p:grpSp>
      <p:grpSp>
        <p:nvGrpSpPr>
          <p:cNvPr id="91184" name="Group 355"/>
          <p:cNvGrpSpPr>
            <a:grpSpLocks/>
          </p:cNvGrpSpPr>
          <p:nvPr/>
        </p:nvGrpSpPr>
        <p:grpSpPr bwMode="auto">
          <a:xfrm>
            <a:off x="7991475" y="4492625"/>
            <a:ext cx="695325" cy="1558925"/>
            <a:chOff x="5034" y="2830"/>
            <a:chExt cx="438" cy="982"/>
          </a:xfrm>
        </p:grpSpPr>
        <p:sp>
          <p:nvSpPr>
            <p:cNvPr id="91185" name="Rectangle 356"/>
            <p:cNvSpPr>
              <a:spLocks noChangeArrowheads="1"/>
            </p:cNvSpPr>
            <p:nvPr/>
          </p:nvSpPr>
          <p:spPr bwMode="auto">
            <a:xfrm>
              <a:off x="5034" y="3562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rgbClr val="FF6600"/>
                  </a:solidFill>
                  <a:ea typeface="黑体" panose="02010609060101010101" pitchFamily="49" charset="-122"/>
                </a:rPr>
                <a:t>命中</a:t>
              </a:r>
            </a:p>
          </p:txBody>
        </p:sp>
        <p:grpSp>
          <p:nvGrpSpPr>
            <p:cNvPr id="91186" name="Group 357"/>
            <p:cNvGrpSpPr>
              <a:grpSpLocks/>
            </p:cNvGrpSpPr>
            <p:nvPr/>
          </p:nvGrpSpPr>
          <p:grpSpPr bwMode="auto">
            <a:xfrm>
              <a:off x="5109" y="2830"/>
              <a:ext cx="240" cy="742"/>
              <a:chOff x="5109" y="2830"/>
              <a:chExt cx="240" cy="742"/>
            </a:xfrm>
          </p:grpSpPr>
          <p:sp>
            <p:nvSpPr>
              <p:cNvPr id="91187" name="Rectangle 358"/>
              <p:cNvSpPr>
                <a:spLocks noChangeArrowheads="1"/>
              </p:cNvSpPr>
              <p:nvPr/>
            </p:nvSpPr>
            <p:spPr bwMode="auto">
              <a:xfrm>
                <a:off x="5109" y="2842"/>
                <a:ext cx="240" cy="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91188" name="Line 359"/>
              <p:cNvSpPr>
                <a:spLocks noChangeShapeType="1"/>
              </p:cNvSpPr>
              <p:nvPr/>
            </p:nvSpPr>
            <p:spPr bwMode="auto">
              <a:xfrm>
                <a:off x="5109" y="308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89" name="Line 360"/>
              <p:cNvSpPr>
                <a:spLocks noChangeShapeType="1"/>
              </p:cNvSpPr>
              <p:nvPr/>
            </p:nvSpPr>
            <p:spPr bwMode="auto">
              <a:xfrm>
                <a:off x="5109" y="332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190" name="Text Box 361"/>
              <p:cNvSpPr txBox="1">
                <a:spLocks noChangeArrowheads="1"/>
              </p:cNvSpPr>
              <p:nvPr/>
            </p:nvSpPr>
            <p:spPr bwMode="auto">
              <a:xfrm>
                <a:off x="5109" y="283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2</a:t>
                </a:r>
                <a:endParaRPr lang="en-US" altLang="zh-CN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191" name="Rectangle 362"/>
              <p:cNvSpPr>
                <a:spLocks noChangeArrowheads="1"/>
              </p:cNvSpPr>
              <p:nvPr/>
            </p:nvSpPr>
            <p:spPr bwMode="auto">
              <a:xfrm>
                <a:off x="5109" y="308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91192" name="Rectangle 363"/>
              <p:cNvSpPr>
                <a:spLocks noChangeArrowheads="1"/>
              </p:cNvSpPr>
              <p:nvPr/>
            </p:nvSpPr>
            <p:spPr bwMode="auto">
              <a:xfrm>
                <a:off x="5109" y="332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5</a:t>
                </a: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2495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黑体" panose="02010609060101010101" pitchFamily="49" charset="-122"/>
                <a:ea typeface="黑体" panose="02010609060101010101" pitchFamily="49" charset="-122"/>
              </a:rPr>
              <a:t>4.2</a:t>
            </a:r>
            <a:r>
              <a:rPr lang="zh-CN" altLang="en-US" sz="2800" b="0">
                <a:latin typeface="黑体" panose="02010609060101010101" pitchFamily="49" charset="-122"/>
                <a:ea typeface="黑体" panose="02010609060101010101" pitchFamily="49" charset="-122"/>
              </a:rPr>
              <a:t>虚拟存储器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468313" y="765175"/>
            <a:ext cx="462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ea typeface="黑体" panose="02010609060101010101" pitchFamily="49" charset="-122"/>
              </a:rPr>
              <a:t>4.2.2  </a:t>
            </a:r>
            <a:r>
              <a:rPr lang="zh-CN" altLang="en-US" sz="2800" b="0">
                <a:ea typeface="黑体" panose="02010609060101010101" pitchFamily="49" charset="-122"/>
              </a:rPr>
              <a:t>页式虚拟存储器的构成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611188" y="1363663"/>
            <a:ext cx="2851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ea typeface="黑体" panose="02010609060101010101" pitchFamily="49" charset="-122"/>
              </a:rPr>
              <a:t>2</a:t>
            </a:r>
            <a:r>
              <a:rPr lang="zh-CN" altLang="en-US" sz="2800" b="0">
                <a:ea typeface="黑体" panose="02010609060101010101" pitchFamily="49" charset="-122"/>
              </a:rPr>
              <a:t>．页面替换算法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611188" y="1989138"/>
            <a:ext cx="8208962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 dirty="0">
                <a:ea typeface="黑体" panose="02010609060101010101" pitchFamily="49" charset="-122"/>
              </a:rPr>
              <a:t>3</a:t>
            </a:r>
            <a:r>
              <a:rPr lang="zh-CN" altLang="en-US" sz="2800" b="0" dirty="0">
                <a:ea typeface="黑体" panose="02010609060101010101" pitchFamily="49" charset="-122"/>
              </a:rPr>
              <a:t>）影响命中率的因素：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 dirty="0">
                <a:ea typeface="黑体" panose="02010609060101010101" pitchFamily="49" charset="-122"/>
              </a:rPr>
              <a:t>b)</a:t>
            </a:r>
            <a:r>
              <a:rPr lang="zh-CN" altLang="en-US" sz="2800" b="0" dirty="0">
                <a:ea typeface="黑体" panose="02010609060101010101" pitchFamily="49" charset="-122"/>
              </a:rPr>
              <a:t>与页面地址流有关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0" dirty="0" smtClean="0">
                <a:ea typeface="黑体" panose="02010609060101010101" pitchFamily="49" charset="-122"/>
              </a:rPr>
              <a:t>例如，一</a:t>
            </a:r>
            <a:r>
              <a:rPr lang="zh-CN" altLang="en-US" sz="2800" b="0" dirty="0">
                <a:ea typeface="黑体" panose="02010609060101010101" pitchFamily="49" charset="-122"/>
              </a:rPr>
              <a:t>个循环程序，当所需页数大于分配给它的主存页数时，无论是</a:t>
            </a:r>
            <a:r>
              <a:rPr lang="en-US" altLang="zh-CN" sz="2800" b="0" dirty="0">
                <a:ea typeface="黑体" panose="02010609060101010101" pitchFamily="49" charset="-122"/>
              </a:rPr>
              <a:t>FIFO</a:t>
            </a:r>
            <a:r>
              <a:rPr lang="zh-CN" altLang="en-US" sz="2800" b="0" dirty="0">
                <a:ea typeface="黑体" panose="02010609060101010101" pitchFamily="49" charset="-122"/>
              </a:rPr>
              <a:t>还是</a:t>
            </a:r>
            <a:r>
              <a:rPr lang="en-US" altLang="zh-CN" sz="2800" b="0" dirty="0">
                <a:ea typeface="黑体" panose="02010609060101010101" pitchFamily="49" charset="-122"/>
              </a:rPr>
              <a:t>LRU</a:t>
            </a:r>
            <a:r>
              <a:rPr lang="zh-CN" altLang="en-US" sz="2800" b="0" dirty="0">
                <a:ea typeface="黑体" panose="02010609060101010101" pitchFamily="49" charset="-122"/>
              </a:rPr>
              <a:t>算法的命中率都明显低于</a:t>
            </a:r>
            <a:r>
              <a:rPr lang="en-US" altLang="zh-CN" sz="2800" b="0" dirty="0">
                <a:ea typeface="黑体" panose="02010609060101010101" pitchFamily="49" charset="-122"/>
              </a:rPr>
              <a:t>OPT</a:t>
            </a:r>
            <a:r>
              <a:rPr lang="zh-CN" altLang="en-US" sz="2800" b="0" dirty="0">
                <a:ea typeface="黑体" panose="02010609060101010101" pitchFamily="49" charset="-122"/>
              </a:rPr>
              <a:t>的。如下图所示。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4"/>
          <p:cNvSpPr>
            <a:spLocks noChangeArrowheads="1"/>
          </p:cNvSpPr>
          <p:nvPr/>
        </p:nvSpPr>
        <p:spPr bwMode="auto">
          <a:xfrm>
            <a:off x="3395663" y="1181100"/>
            <a:ext cx="3810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3187" name="Line 5"/>
          <p:cNvSpPr>
            <a:spLocks noChangeShapeType="1"/>
          </p:cNvSpPr>
          <p:nvPr/>
        </p:nvSpPr>
        <p:spPr bwMode="auto">
          <a:xfrm>
            <a:off x="3395663" y="15621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188" name="Line 6"/>
          <p:cNvSpPr>
            <a:spLocks noChangeShapeType="1"/>
          </p:cNvSpPr>
          <p:nvPr/>
        </p:nvSpPr>
        <p:spPr bwMode="auto">
          <a:xfrm>
            <a:off x="3395663" y="19431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189" name="Text Box 7"/>
          <p:cNvSpPr txBox="1">
            <a:spLocks noChangeArrowheads="1"/>
          </p:cNvSpPr>
          <p:nvPr/>
        </p:nvSpPr>
        <p:spPr bwMode="auto">
          <a:xfrm>
            <a:off x="3395663" y="1104900"/>
            <a:ext cx="414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1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190" name="Rectangle 8"/>
          <p:cNvSpPr>
            <a:spLocks noChangeArrowheads="1"/>
          </p:cNvSpPr>
          <p:nvPr/>
        </p:nvSpPr>
        <p:spPr bwMode="auto">
          <a:xfrm>
            <a:off x="3395663" y="15621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93191" name="Rectangle 9"/>
          <p:cNvSpPr>
            <a:spLocks noChangeArrowheads="1"/>
          </p:cNvSpPr>
          <p:nvPr/>
        </p:nvSpPr>
        <p:spPr bwMode="auto">
          <a:xfrm>
            <a:off x="3395663" y="19431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93192" name="Rectangle 10"/>
          <p:cNvSpPr>
            <a:spLocks noChangeArrowheads="1"/>
          </p:cNvSpPr>
          <p:nvPr/>
        </p:nvSpPr>
        <p:spPr bwMode="auto">
          <a:xfrm>
            <a:off x="2514600" y="1165225"/>
            <a:ext cx="3810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3193" name="Line 11"/>
          <p:cNvSpPr>
            <a:spLocks noChangeShapeType="1"/>
          </p:cNvSpPr>
          <p:nvPr/>
        </p:nvSpPr>
        <p:spPr bwMode="auto">
          <a:xfrm>
            <a:off x="2514600" y="154622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194" name="Line 12"/>
          <p:cNvSpPr>
            <a:spLocks noChangeShapeType="1"/>
          </p:cNvSpPr>
          <p:nvPr/>
        </p:nvSpPr>
        <p:spPr bwMode="auto">
          <a:xfrm>
            <a:off x="2514600" y="19431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195" name="Text Box 13"/>
          <p:cNvSpPr txBox="1">
            <a:spLocks noChangeArrowheads="1"/>
          </p:cNvSpPr>
          <p:nvPr/>
        </p:nvSpPr>
        <p:spPr bwMode="auto">
          <a:xfrm>
            <a:off x="2514600" y="11652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93196" name="Rectangle 14"/>
          <p:cNvSpPr>
            <a:spLocks noChangeArrowheads="1"/>
          </p:cNvSpPr>
          <p:nvPr/>
        </p:nvSpPr>
        <p:spPr bwMode="auto">
          <a:xfrm>
            <a:off x="2514600" y="15462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93197" name="Line 21"/>
          <p:cNvSpPr>
            <a:spLocks noChangeShapeType="1"/>
          </p:cNvSpPr>
          <p:nvPr/>
        </p:nvSpPr>
        <p:spPr bwMode="auto">
          <a:xfrm flipH="1">
            <a:off x="2514600" y="19431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198" name="Line 22"/>
          <p:cNvSpPr>
            <a:spLocks noChangeShapeType="1"/>
          </p:cNvSpPr>
          <p:nvPr/>
        </p:nvSpPr>
        <p:spPr bwMode="auto">
          <a:xfrm>
            <a:off x="2743200" y="19431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199" name="Line 23"/>
          <p:cNvSpPr>
            <a:spLocks noChangeShapeType="1"/>
          </p:cNvSpPr>
          <p:nvPr/>
        </p:nvSpPr>
        <p:spPr bwMode="auto">
          <a:xfrm flipH="1">
            <a:off x="2514600" y="19431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00" name="Line 24"/>
          <p:cNvSpPr>
            <a:spLocks noChangeShapeType="1"/>
          </p:cNvSpPr>
          <p:nvPr/>
        </p:nvSpPr>
        <p:spPr bwMode="auto">
          <a:xfrm flipH="1">
            <a:off x="2590800" y="20193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01" name="Line 25"/>
          <p:cNvSpPr>
            <a:spLocks noChangeShapeType="1"/>
          </p:cNvSpPr>
          <p:nvPr/>
        </p:nvSpPr>
        <p:spPr bwMode="auto">
          <a:xfrm flipH="1">
            <a:off x="2743200" y="21717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02" name="Rectangle 26"/>
          <p:cNvSpPr>
            <a:spLocks noChangeArrowheads="1"/>
          </p:cNvSpPr>
          <p:nvPr/>
        </p:nvSpPr>
        <p:spPr bwMode="auto">
          <a:xfrm>
            <a:off x="1676400" y="1181100"/>
            <a:ext cx="3810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3203" name="Line 27"/>
          <p:cNvSpPr>
            <a:spLocks noChangeShapeType="1"/>
          </p:cNvSpPr>
          <p:nvPr/>
        </p:nvSpPr>
        <p:spPr bwMode="auto">
          <a:xfrm>
            <a:off x="1676400" y="15621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04" name="Line 28"/>
          <p:cNvSpPr>
            <a:spLocks noChangeShapeType="1"/>
          </p:cNvSpPr>
          <p:nvPr/>
        </p:nvSpPr>
        <p:spPr bwMode="auto">
          <a:xfrm>
            <a:off x="1676400" y="19589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05" name="Text Box 29"/>
          <p:cNvSpPr txBox="1">
            <a:spLocks noChangeArrowheads="1"/>
          </p:cNvSpPr>
          <p:nvPr/>
        </p:nvSpPr>
        <p:spPr bwMode="auto">
          <a:xfrm>
            <a:off x="1676400" y="11811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93206" name="Line 30"/>
          <p:cNvSpPr>
            <a:spLocks noChangeShapeType="1"/>
          </p:cNvSpPr>
          <p:nvPr/>
        </p:nvSpPr>
        <p:spPr bwMode="auto">
          <a:xfrm>
            <a:off x="1905000" y="195897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07" name="Line 31"/>
          <p:cNvSpPr>
            <a:spLocks noChangeShapeType="1"/>
          </p:cNvSpPr>
          <p:nvPr/>
        </p:nvSpPr>
        <p:spPr bwMode="auto">
          <a:xfrm flipH="1">
            <a:off x="1752600" y="2035175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08" name="Line 32"/>
          <p:cNvSpPr>
            <a:spLocks noChangeShapeType="1"/>
          </p:cNvSpPr>
          <p:nvPr/>
        </p:nvSpPr>
        <p:spPr bwMode="auto">
          <a:xfrm flipH="1">
            <a:off x="1905000" y="218757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09" name="Line 33"/>
          <p:cNvSpPr>
            <a:spLocks noChangeShapeType="1"/>
          </p:cNvSpPr>
          <p:nvPr/>
        </p:nvSpPr>
        <p:spPr bwMode="auto">
          <a:xfrm flipV="1">
            <a:off x="1676400" y="18669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10" name="Line 34"/>
          <p:cNvSpPr>
            <a:spLocks noChangeShapeType="1"/>
          </p:cNvSpPr>
          <p:nvPr/>
        </p:nvSpPr>
        <p:spPr bwMode="auto">
          <a:xfrm flipV="1">
            <a:off x="1676400" y="17145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11" name="Line 35"/>
          <p:cNvSpPr>
            <a:spLocks noChangeShapeType="1"/>
          </p:cNvSpPr>
          <p:nvPr/>
        </p:nvSpPr>
        <p:spPr bwMode="auto">
          <a:xfrm flipV="1">
            <a:off x="1676400" y="15621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12" name="Line 36"/>
          <p:cNvSpPr>
            <a:spLocks noChangeShapeType="1"/>
          </p:cNvSpPr>
          <p:nvPr/>
        </p:nvSpPr>
        <p:spPr bwMode="auto">
          <a:xfrm flipV="1">
            <a:off x="1676400" y="15621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13" name="Rectangle 46"/>
          <p:cNvSpPr>
            <a:spLocks noChangeArrowheads="1"/>
          </p:cNvSpPr>
          <p:nvPr/>
        </p:nvSpPr>
        <p:spPr bwMode="auto">
          <a:xfrm>
            <a:off x="4233863" y="1181100"/>
            <a:ext cx="3810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3214" name="Line 47"/>
          <p:cNvSpPr>
            <a:spLocks noChangeShapeType="1"/>
          </p:cNvSpPr>
          <p:nvPr/>
        </p:nvSpPr>
        <p:spPr bwMode="auto">
          <a:xfrm>
            <a:off x="4233863" y="15621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15" name="Line 48"/>
          <p:cNvSpPr>
            <a:spLocks noChangeShapeType="1"/>
          </p:cNvSpPr>
          <p:nvPr/>
        </p:nvSpPr>
        <p:spPr bwMode="auto">
          <a:xfrm>
            <a:off x="4233863" y="19431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16" name="Text Box 49"/>
          <p:cNvSpPr txBox="1">
            <a:spLocks noChangeArrowheads="1"/>
          </p:cNvSpPr>
          <p:nvPr/>
        </p:nvSpPr>
        <p:spPr bwMode="auto">
          <a:xfrm>
            <a:off x="4233863" y="11620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4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217" name="Rectangle 50"/>
          <p:cNvSpPr>
            <a:spLocks noChangeArrowheads="1"/>
          </p:cNvSpPr>
          <p:nvPr/>
        </p:nvSpPr>
        <p:spPr bwMode="auto">
          <a:xfrm>
            <a:off x="4233863" y="1504950"/>
            <a:ext cx="414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2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218" name="Rectangle 51"/>
          <p:cNvSpPr>
            <a:spLocks noChangeArrowheads="1"/>
          </p:cNvSpPr>
          <p:nvPr/>
        </p:nvSpPr>
        <p:spPr bwMode="auto">
          <a:xfrm>
            <a:off x="4233863" y="19431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93219" name="Rectangle 53"/>
          <p:cNvSpPr>
            <a:spLocks noChangeArrowheads="1"/>
          </p:cNvSpPr>
          <p:nvPr/>
        </p:nvSpPr>
        <p:spPr bwMode="auto">
          <a:xfrm>
            <a:off x="5072063" y="1200150"/>
            <a:ext cx="3810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3220" name="Line 54"/>
          <p:cNvSpPr>
            <a:spLocks noChangeShapeType="1"/>
          </p:cNvSpPr>
          <p:nvPr/>
        </p:nvSpPr>
        <p:spPr bwMode="auto">
          <a:xfrm>
            <a:off x="5072063" y="158115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21" name="Line 55"/>
          <p:cNvSpPr>
            <a:spLocks noChangeShapeType="1"/>
          </p:cNvSpPr>
          <p:nvPr/>
        </p:nvSpPr>
        <p:spPr bwMode="auto">
          <a:xfrm>
            <a:off x="5072063" y="196215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22" name="Text Box 56"/>
          <p:cNvSpPr txBox="1">
            <a:spLocks noChangeArrowheads="1"/>
          </p:cNvSpPr>
          <p:nvPr/>
        </p:nvSpPr>
        <p:spPr bwMode="auto">
          <a:xfrm>
            <a:off x="5072063" y="11811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4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223" name="Rectangle 57"/>
          <p:cNvSpPr>
            <a:spLocks noChangeArrowheads="1"/>
          </p:cNvSpPr>
          <p:nvPr/>
        </p:nvSpPr>
        <p:spPr bwMode="auto">
          <a:xfrm>
            <a:off x="5072063" y="15811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1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224" name="Rectangle 58"/>
          <p:cNvSpPr>
            <a:spLocks noChangeArrowheads="1"/>
          </p:cNvSpPr>
          <p:nvPr/>
        </p:nvSpPr>
        <p:spPr bwMode="auto">
          <a:xfrm>
            <a:off x="5072063" y="1905000"/>
            <a:ext cx="414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3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225" name="Rectangle 60"/>
          <p:cNvSpPr>
            <a:spLocks noChangeArrowheads="1"/>
          </p:cNvSpPr>
          <p:nvPr/>
        </p:nvSpPr>
        <p:spPr bwMode="auto">
          <a:xfrm>
            <a:off x="5910263" y="1181100"/>
            <a:ext cx="3810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3226" name="Line 61"/>
          <p:cNvSpPr>
            <a:spLocks noChangeShapeType="1"/>
          </p:cNvSpPr>
          <p:nvPr/>
        </p:nvSpPr>
        <p:spPr bwMode="auto">
          <a:xfrm>
            <a:off x="5910263" y="15621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27" name="Line 62"/>
          <p:cNvSpPr>
            <a:spLocks noChangeShapeType="1"/>
          </p:cNvSpPr>
          <p:nvPr/>
        </p:nvSpPr>
        <p:spPr bwMode="auto">
          <a:xfrm>
            <a:off x="5910263" y="19431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28" name="Text Box 63"/>
          <p:cNvSpPr txBox="1">
            <a:spLocks noChangeArrowheads="1"/>
          </p:cNvSpPr>
          <p:nvPr/>
        </p:nvSpPr>
        <p:spPr bwMode="auto">
          <a:xfrm>
            <a:off x="5910263" y="1104900"/>
            <a:ext cx="414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4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229" name="Rectangle 64"/>
          <p:cNvSpPr>
            <a:spLocks noChangeArrowheads="1"/>
          </p:cNvSpPr>
          <p:nvPr/>
        </p:nvSpPr>
        <p:spPr bwMode="auto">
          <a:xfrm>
            <a:off x="5910263" y="15621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93230" name="Rectangle 65"/>
          <p:cNvSpPr>
            <a:spLocks noChangeArrowheads="1"/>
          </p:cNvSpPr>
          <p:nvPr/>
        </p:nvSpPr>
        <p:spPr bwMode="auto">
          <a:xfrm>
            <a:off x="5910263" y="19431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93231" name="Rectangle 74"/>
          <p:cNvSpPr>
            <a:spLocks noChangeArrowheads="1"/>
          </p:cNvSpPr>
          <p:nvPr/>
        </p:nvSpPr>
        <p:spPr bwMode="auto">
          <a:xfrm>
            <a:off x="6748463" y="1200150"/>
            <a:ext cx="3810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3232" name="Line 75"/>
          <p:cNvSpPr>
            <a:spLocks noChangeShapeType="1"/>
          </p:cNvSpPr>
          <p:nvPr/>
        </p:nvSpPr>
        <p:spPr bwMode="auto">
          <a:xfrm>
            <a:off x="6748463" y="158115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33" name="Line 76"/>
          <p:cNvSpPr>
            <a:spLocks noChangeShapeType="1"/>
          </p:cNvSpPr>
          <p:nvPr/>
        </p:nvSpPr>
        <p:spPr bwMode="auto">
          <a:xfrm>
            <a:off x="6748463" y="196215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34" name="Text Box 77"/>
          <p:cNvSpPr txBox="1">
            <a:spLocks noChangeArrowheads="1"/>
          </p:cNvSpPr>
          <p:nvPr/>
        </p:nvSpPr>
        <p:spPr bwMode="auto">
          <a:xfrm>
            <a:off x="6748463" y="11811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3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235" name="Rectangle 78"/>
          <p:cNvSpPr>
            <a:spLocks noChangeArrowheads="1"/>
          </p:cNvSpPr>
          <p:nvPr/>
        </p:nvSpPr>
        <p:spPr bwMode="auto">
          <a:xfrm>
            <a:off x="6748463" y="1524000"/>
            <a:ext cx="414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1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236" name="Rectangle 79"/>
          <p:cNvSpPr>
            <a:spLocks noChangeArrowheads="1"/>
          </p:cNvSpPr>
          <p:nvPr/>
        </p:nvSpPr>
        <p:spPr bwMode="auto">
          <a:xfrm>
            <a:off x="6748463" y="19621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93237" name="Rectangle 88"/>
          <p:cNvSpPr>
            <a:spLocks noChangeArrowheads="1"/>
          </p:cNvSpPr>
          <p:nvPr/>
        </p:nvSpPr>
        <p:spPr bwMode="auto">
          <a:xfrm>
            <a:off x="7586663" y="1200150"/>
            <a:ext cx="3810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3238" name="Line 89"/>
          <p:cNvSpPr>
            <a:spLocks noChangeShapeType="1"/>
          </p:cNvSpPr>
          <p:nvPr/>
        </p:nvSpPr>
        <p:spPr bwMode="auto">
          <a:xfrm>
            <a:off x="7586663" y="158115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39" name="Line 90"/>
          <p:cNvSpPr>
            <a:spLocks noChangeShapeType="1"/>
          </p:cNvSpPr>
          <p:nvPr/>
        </p:nvSpPr>
        <p:spPr bwMode="auto">
          <a:xfrm>
            <a:off x="7586663" y="196215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40" name="Text Box 91"/>
          <p:cNvSpPr txBox="1">
            <a:spLocks noChangeArrowheads="1"/>
          </p:cNvSpPr>
          <p:nvPr/>
        </p:nvSpPr>
        <p:spPr bwMode="auto">
          <a:xfrm>
            <a:off x="7586663" y="11811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3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241" name="Rectangle 92"/>
          <p:cNvSpPr>
            <a:spLocks noChangeArrowheads="1"/>
          </p:cNvSpPr>
          <p:nvPr/>
        </p:nvSpPr>
        <p:spPr bwMode="auto">
          <a:xfrm>
            <a:off x="7586663" y="15811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4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242" name="Rectangle 93"/>
          <p:cNvSpPr>
            <a:spLocks noChangeArrowheads="1"/>
          </p:cNvSpPr>
          <p:nvPr/>
        </p:nvSpPr>
        <p:spPr bwMode="auto">
          <a:xfrm>
            <a:off x="7586663" y="1905000"/>
            <a:ext cx="414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2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243" name="Rectangle 102"/>
          <p:cNvSpPr>
            <a:spLocks noChangeArrowheads="1"/>
          </p:cNvSpPr>
          <p:nvPr/>
        </p:nvSpPr>
        <p:spPr bwMode="auto">
          <a:xfrm>
            <a:off x="685800" y="1485900"/>
            <a:ext cx="9509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  FIFO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无命中</a:t>
            </a:r>
          </a:p>
        </p:txBody>
      </p:sp>
      <p:sp>
        <p:nvSpPr>
          <p:cNvPr id="93244" name="Rectangle 103"/>
          <p:cNvSpPr>
            <a:spLocks noChangeArrowheads="1"/>
          </p:cNvSpPr>
          <p:nvPr/>
        </p:nvSpPr>
        <p:spPr bwMode="auto">
          <a:xfrm>
            <a:off x="2514600" y="2727325"/>
            <a:ext cx="3810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3245" name="Line 104"/>
          <p:cNvSpPr>
            <a:spLocks noChangeShapeType="1"/>
          </p:cNvSpPr>
          <p:nvPr/>
        </p:nvSpPr>
        <p:spPr bwMode="auto">
          <a:xfrm>
            <a:off x="2514600" y="310832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46" name="Line 105"/>
          <p:cNvSpPr>
            <a:spLocks noChangeShapeType="1"/>
          </p:cNvSpPr>
          <p:nvPr/>
        </p:nvSpPr>
        <p:spPr bwMode="auto">
          <a:xfrm>
            <a:off x="2514600" y="35052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47" name="Text Box 106"/>
          <p:cNvSpPr txBox="1">
            <a:spLocks noChangeArrowheads="1"/>
          </p:cNvSpPr>
          <p:nvPr/>
        </p:nvSpPr>
        <p:spPr bwMode="auto">
          <a:xfrm>
            <a:off x="2514600" y="27273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93248" name="Rectangle 107"/>
          <p:cNvSpPr>
            <a:spLocks noChangeArrowheads="1"/>
          </p:cNvSpPr>
          <p:nvPr/>
        </p:nvSpPr>
        <p:spPr bwMode="auto">
          <a:xfrm>
            <a:off x="2514600" y="31083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93249" name="Line 114"/>
          <p:cNvSpPr>
            <a:spLocks noChangeShapeType="1"/>
          </p:cNvSpPr>
          <p:nvPr/>
        </p:nvSpPr>
        <p:spPr bwMode="auto">
          <a:xfrm flipH="1">
            <a:off x="2514600" y="3505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50" name="Line 115"/>
          <p:cNvSpPr>
            <a:spLocks noChangeShapeType="1"/>
          </p:cNvSpPr>
          <p:nvPr/>
        </p:nvSpPr>
        <p:spPr bwMode="auto">
          <a:xfrm>
            <a:off x="2743200" y="3505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51" name="Line 116"/>
          <p:cNvSpPr>
            <a:spLocks noChangeShapeType="1"/>
          </p:cNvSpPr>
          <p:nvPr/>
        </p:nvSpPr>
        <p:spPr bwMode="auto">
          <a:xfrm flipH="1">
            <a:off x="2514600" y="3505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52" name="Line 117"/>
          <p:cNvSpPr>
            <a:spLocks noChangeShapeType="1"/>
          </p:cNvSpPr>
          <p:nvPr/>
        </p:nvSpPr>
        <p:spPr bwMode="auto">
          <a:xfrm flipH="1">
            <a:off x="2590800" y="3581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53" name="Line 118"/>
          <p:cNvSpPr>
            <a:spLocks noChangeShapeType="1"/>
          </p:cNvSpPr>
          <p:nvPr/>
        </p:nvSpPr>
        <p:spPr bwMode="auto">
          <a:xfrm flipH="1">
            <a:off x="2743200" y="3733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54" name="Rectangle 119"/>
          <p:cNvSpPr>
            <a:spLocks noChangeArrowheads="1"/>
          </p:cNvSpPr>
          <p:nvPr/>
        </p:nvSpPr>
        <p:spPr bwMode="auto">
          <a:xfrm>
            <a:off x="1676400" y="2743200"/>
            <a:ext cx="3810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3255" name="Line 120"/>
          <p:cNvSpPr>
            <a:spLocks noChangeShapeType="1"/>
          </p:cNvSpPr>
          <p:nvPr/>
        </p:nvSpPr>
        <p:spPr bwMode="auto">
          <a:xfrm>
            <a:off x="1676400" y="31242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56" name="Line 121"/>
          <p:cNvSpPr>
            <a:spLocks noChangeShapeType="1"/>
          </p:cNvSpPr>
          <p:nvPr/>
        </p:nvSpPr>
        <p:spPr bwMode="auto">
          <a:xfrm>
            <a:off x="1676400" y="35210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57" name="Text Box 122"/>
          <p:cNvSpPr txBox="1">
            <a:spLocks noChangeArrowheads="1"/>
          </p:cNvSpPr>
          <p:nvPr/>
        </p:nvSpPr>
        <p:spPr bwMode="auto">
          <a:xfrm>
            <a:off x="1676400" y="2743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93258" name="Line 123"/>
          <p:cNvSpPr>
            <a:spLocks noChangeShapeType="1"/>
          </p:cNvSpPr>
          <p:nvPr/>
        </p:nvSpPr>
        <p:spPr bwMode="auto">
          <a:xfrm>
            <a:off x="1905000" y="352107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59" name="Line 124"/>
          <p:cNvSpPr>
            <a:spLocks noChangeShapeType="1"/>
          </p:cNvSpPr>
          <p:nvPr/>
        </p:nvSpPr>
        <p:spPr bwMode="auto">
          <a:xfrm flipH="1">
            <a:off x="1752600" y="3597275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60" name="Line 125"/>
          <p:cNvSpPr>
            <a:spLocks noChangeShapeType="1"/>
          </p:cNvSpPr>
          <p:nvPr/>
        </p:nvSpPr>
        <p:spPr bwMode="auto">
          <a:xfrm flipH="1">
            <a:off x="1905000" y="374967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61" name="Line 126"/>
          <p:cNvSpPr>
            <a:spLocks noChangeShapeType="1"/>
          </p:cNvSpPr>
          <p:nvPr/>
        </p:nvSpPr>
        <p:spPr bwMode="auto">
          <a:xfrm flipV="1">
            <a:off x="1676400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62" name="Line 127"/>
          <p:cNvSpPr>
            <a:spLocks noChangeShapeType="1"/>
          </p:cNvSpPr>
          <p:nvPr/>
        </p:nvSpPr>
        <p:spPr bwMode="auto">
          <a:xfrm flipV="1">
            <a:off x="1676400" y="3276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63" name="Line 128"/>
          <p:cNvSpPr>
            <a:spLocks noChangeShapeType="1"/>
          </p:cNvSpPr>
          <p:nvPr/>
        </p:nvSpPr>
        <p:spPr bwMode="auto">
          <a:xfrm flipV="1">
            <a:off x="1676400" y="3124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64" name="Line 129"/>
          <p:cNvSpPr>
            <a:spLocks noChangeShapeType="1"/>
          </p:cNvSpPr>
          <p:nvPr/>
        </p:nvSpPr>
        <p:spPr bwMode="auto">
          <a:xfrm flipV="1">
            <a:off x="1676400" y="3124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65" name="Rectangle 138"/>
          <p:cNvSpPr>
            <a:spLocks noChangeArrowheads="1"/>
          </p:cNvSpPr>
          <p:nvPr/>
        </p:nvSpPr>
        <p:spPr bwMode="auto">
          <a:xfrm>
            <a:off x="2514600" y="4175125"/>
            <a:ext cx="3810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3266" name="Line 139"/>
          <p:cNvSpPr>
            <a:spLocks noChangeShapeType="1"/>
          </p:cNvSpPr>
          <p:nvPr/>
        </p:nvSpPr>
        <p:spPr bwMode="auto">
          <a:xfrm>
            <a:off x="2514600" y="455612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67" name="Line 140"/>
          <p:cNvSpPr>
            <a:spLocks noChangeShapeType="1"/>
          </p:cNvSpPr>
          <p:nvPr/>
        </p:nvSpPr>
        <p:spPr bwMode="auto">
          <a:xfrm>
            <a:off x="2514600" y="4953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68" name="Text Box 141"/>
          <p:cNvSpPr txBox="1">
            <a:spLocks noChangeArrowheads="1"/>
          </p:cNvSpPr>
          <p:nvPr/>
        </p:nvSpPr>
        <p:spPr bwMode="auto">
          <a:xfrm>
            <a:off x="2514600" y="41751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93269" name="Rectangle 142"/>
          <p:cNvSpPr>
            <a:spLocks noChangeArrowheads="1"/>
          </p:cNvSpPr>
          <p:nvPr/>
        </p:nvSpPr>
        <p:spPr bwMode="auto">
          <a:xfrm>
            <a:off x="2514600" y="45561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93270" name="Line 149"/>
          <p:cNvSpPr>
            <a:spLocks noChangeShapeType="1"/>
          </p:cNvSpPr>
          <p:nvPr/>
        </p:nvSpPr>
        <p:spPr bwMode="auto">
          <a:xfrm flipH="1">
            <a:off x="2514600" y="4953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71" name="Line 150"/>
          <p:cNvSpPr>
            <a:spLocks noChangeShapeType="1"/>
          </p:cNvSpPr>
          <p:nvPr/>
        </p:nvSpPr>
        <p:spPr bwMode="auto">
          <a:xfrm>
            <a:off x="2743200" y="4953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72" name="Line 151"/>
          <p:cNvSpPr>
            <a:spLocks noChangeShapeType="1"/>
          </p:cNvSpPr>
          <p:nvPr/>
        </p:nvSpPr>
        <p:spPr bwMode="auto">
          <a:xfrm flipH="1">
            <a:off x="2514600" y="4953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73" name="Line 152"/>
          <p:cNvSpPr>
            <a:spLocks noChangeShapeType="1"/>
          </p:cNvSpPr>
          <p:nvPr/>
        </p:nvSpPr>
        <p:spPr bwMode="auto">
          <a:xfrm flipH="1">
            <a:off x="2590800" y="50292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74" name="Line 153"/>
          <p:cNvSpPr>
            <a:spLocks noChangeShapeType="1"/>
          </p:cNvSpPr>
          <p:nvPr/>
        </p:nvSpPr>
        <p:spPr bwMode="auto">
          <a:xfrm flipH="1">
            <a:off x="2743200" y="5181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75" name="Rectangle 154"/>
          <p:cNvSpPr>
            <a:spLocks noChangeArrowheads="1"/>
          </p:cNvSpPr>
          <p:nvPr/>
        </p:nvSpPr>
        <p:spPr bwMode="auto">
          <a:xfrm>
            <a:off x="1600200" y="4191000"/>
            <a:ext cx="3810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3276" name="Line 155"/>
          <p:cNvSpPr>
            <a:spLocks noChangeShapeType="1"/>
          </p:cNvSpPr>
          <p:nvPr/>
        </p:nvSpPr>
        <p:spPr bwMode="auto">
          <a:xfrm>
            <a:off x="1600200" y="4572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77" name="Line 156"/>
          <p:cNvSpPr>
            <a:spLocks noChangeShapeType="1"/>
          </p:cNvSpPr>
          <p:nvPr/>
        </p:nvSpPr>
        <p:spPr bwMode="auto">
          <a:xfrm>
            <a:off x="1600200" y="49688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78" name="Text Box 157"/>
          <p:cNvSpPr txBox="1">
            <a:spLocks noChangeArrowheads="1"/>
          </p:cNvSpPr>
          <p:nvPr/>
        </p:nvSpPr>
        <p:spPr bwMode="auto">
          <a:xfrm>
            <a:off x="1600200" y="4191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93279" name="Line 158"/>
          <p:cNvSpPr>
            <a:spLocks noChangeShapeType="1"/>
          </p:cNvSpPr>
          <p:nvPr/>
        </p:nvSpPr>
        <p:spPr bwMode="auto">
          <a:xfrm>
            <a:off x="1828800" y="496887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80" name="Line 159"/>
          <p:cNvSpPr>
            <a:spLocks noChangeShapeType="1"/>
          </p:cNvSpPr>
          <p:nvPr/>
        </p:nvSpPr>
        <p:spPr bwMode="auto">
          <a:xfrm flipH="1">
            <a:off x="1676400" y="5045075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81" name="Line 160"/>
          <p:cNvSpPr>
            <a:spLocks noChangeShapeType="1"/>
          </p:cNvSpPr>
          <p:nvPr/>
        </p:nvSpPr>
        <p:spPr bwMode="auto">
          <a:xfrm flipH="1">
            <a:off x="1828800" y="519747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82" name="Line 161"/>
          <p:cNvSpPr>
            <a:spLocks noChangeShapeType="1"/>
          </p:cNvSpPr>
          <p:nvPr/>
        </p:nvSpPr>
        <p:spPr bwMode="auto">
          <a:xfrm flipV="1">
            <a:off x="1600200" y="4876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83" name="Line 162"/>
          <p:cNvSpPr>
            <a:spLocks noChangeShapeType="1"/>
          </p:cNvSpPr>
          <p:nvPr/>
        </p:nvSpPr>
        <p:spPr bwMode="auto">
          <a:xfrm flipV="1">
            <a:off x="1600200" y="4724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84" name="Line 163"/>
          <p:cNvSpPr>
            <a:spLocks noChangeShapeType="1"/>
          </p:cNvSpPr>
          <p:nvPr/>
        </p:nvSpPr>
        <p:spPr bwMode="auto">
          <a:xfrm flipV="1">
            <a:off x="1600200" y="4572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85" name="Line 164"/>
          <p:cNvSpPr>
            <a:spLocks noChangeShapeType="1"/>
          </p:cNvSpPr>
          <p:nvPr/>
        </p:nvSpPr>
        <p:spPr bwMode="auto">
          <a:xfrm flipV="1">
            <a:off x="1600200" y="4572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86" name="Text Box 173"/>
          <p:cNvSpPr txBox="1">
            <a:spLocks noChangeArrowheads="1"/>
          </p:cNvSpPr>
          <p:nvPr/>
        </p:nvSpPr>
        <p:spPr bwMode="auto">
          <a:xfrm>
            <a:off x="685800" y="3063875"/>
            <a:ext cx="9509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  LRU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无命中</a:t>
            </a:r>
          </a:p>
        </p:txBody>
      </p:sp>
      <p:sp>
        <p:nvSpPr>
          <p:cNvPr id="93287" name="Text Box 174"/>
          <p:cNvSpPr txBox="1">
            <a:spLocks noChangeArrowheads="1"/>
          </p:cNvSpPr>
          <p:nvPr/>
        </p:nvSpPr>
        <p:spPr bwMode="auto">
          <a:xfrm>
            <a:off x="533400" y="4511675"/>
            <a:ext cx="10779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   OPT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命中</a:t>
            </a:r>
            <a:r>
              <a:rPr lang="en-US" altLang="zh-CN" sz="2000">
                <a:ea typeface="黑体" panose="02010609060101010101" pitchFamily="49" charset="-122"/>
              </a:rPr>
              <a:t>3</a:t>
            </a:r>
            <a:r>
              <a:rPr lang="zh-CN" altLang="en-US" sz="2000">
                <a:ea typeface="黑体" panose="02010609060101010101" pitchFamily="49" charset="-122"/>
              </a:rPr>
              <a:t>次</a:t>
            </a:r>
          </a:p>
        </p:txBody>
      </p:sp>
      <p:sp>
        <p:nvSpPr>
          <p:cNvPr id="93288" name="Text Box 175"/>
          <p:cNvSpPr txBox="1">
            <a:spLocks noChangeArrowheads="1"/>
          </p:cNvSpPr>
          <p:nvPr/>
        </p:nvSpPr>
        <p:spPr bwMode="auto">
          <a:xfrm>
            <a:off x="228600" y="746125"/>
            <a:ext cx="762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页地址流       </a:t>
            </a:r>
            <a:r>
              <a:rPr lang="en-US" altLang="zh-CN" sz="2000">
                <a:ea typeface="黑体" panose="02010609060101010101" pitchFamily="49" charset="-122"/>
              </a:rPr>
              <a:t>1           2            3           4           1           2           3           4</a:t>
            </a:r>
          </a:p>
        </p:txBody>
      </p:sp>
      <p:sp>
        <p:nvSpPr>
          <p:cNvPr id="93289" name="Text Box 176"/>
          <p:cNvSpPr txBox="1">
            <a:spLocks noChangeArrowheads="1"/>
          </p:cNvSpPr>
          <p:nvPr/>
        </p:nvSpPr>
        <p:spPr bwMode="auto">
          <a:xfrm>
            <a:off x="533400" y="304800"/>
            <a:ext cx="7319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时间</a:t>
            </a:r>
            <a:r>
              <a:rPr lang="en-US" altLang="zh-CN" sz="2000">
                <a:ea typeface="黑体" panose="02010609060101010101" pitchFamily="49" charset="-122"/>
              </a:rPr>
              <a:t>t         1           2            3           4           5           6           7           8</a:t>
            </a:r>
          </a:p>
        </p:txBody>
      </p:sp>
      <p:sp>
        <p:nvSpPr>
          <p:cNvPr id="93290" name="Rectangle 198"/>
          <p:cNvSpPr>
            <a:spLocks noChangeArrowheads="1"/>
          </p:cNvSpPr>
          <p:nvPr/>
        </p:nvSpPr>
        <p:spPr bwMode="auto">
          <a:xfrm>
            <a:off x="5943600" y="4210050"/>
            <a:ext cx="3810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3291" name="Line 199"/>
          <p:cNvSpPr>
            <a:spLocks noChangeShapeType="1"/>
          </p:cNvSpPr>
          <p:nvPr/>
        </p:nvSpPr>
        <p:spPr bwMode="auto">
          <a:xfrm>
            <a:off x="5943600" y="459105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92" name="Line 200"/>
          <p:cNvSpPr>
            <a:spLocks noChangeShapeType="1"/>
          </p:cNvSpPr>
          <p:nvPr/>
        </p:nvSpPr>
        <p:spPr bwMode="auto">
          <a:xfrm>
            <a:off x="5943600" y="497205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93" name="Text Box 201"/>
          <p:cNvSpPr txBox="1">
            <a:spLocks noChangeArrowheads="1"/>
          </p:cNvSpPr>
          <p:nvPr/>
        </p:nvSpPr>
        <p:spPr bwMode="auto">
          <a:xfrm>
            <a:off x="5943600" y="4191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1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294" name="Rectangle 202"/>
          <p:cNvSpPr>
            <a:spLocks noChangeArrowheads="1"/>
          </p:cNvSpPr>
          <p:nvPr/>
        </p:nvSpPr>
        <p:spPr bwMode="auto">
          <a:xfrm>
            <a:off x="5943600" y="4533900"/>
            <a:ext cx="414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2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295" name="Rectangle 203"/>
          <p:cNvSpPr>
            <a:spLocks noChangeArrowheads="1"/>
          </p:cNvSpPr>
          <p:nvPr/>
        </p:nvSpPr>
        <p:spPr bwMode="auto">
          <a:xfrm>
            <a:off x="5943600" y="49720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93296" name="Rectangle 212"/>
          <p:cNvSpPr>
            <a:spLocks noChangeArrowheads="1"/>
          </p:cNvSpPr>
          <p:nvPr/>
        </p:nvSpPr>
        <p:spPr bwMode="auto">
          <a:xfrm>
            <a:off x="7596188" y="4210050"/>
            <a:ext cx="3810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3297" name="Line 213"/>
          <p:cNvSpPr>
            <a:spLocks noChangeShapeType="1"/>
          </p:cNvSpPr>
          <p:nvPr/>
        </p:nvSpPr>
        <p:spPr bwMode="auto">
          <a:xfrm>
            <a:off x="7596188" y="459105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98" name="Line 214"/>
          <p:cNvSpPr>
            <a:spLocks noChangeShapeType="1"/>
          </p:cNvSpPr>
          <p:nvPr/>
        </p:nvSpPr>
        <p:spPr bwMode="auto">
          <a:xfrm>
            <a:off x="7596188" y="497205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99" name="Text Box 215"/>
          <p:cNvSpPr txBox="1">
            <a:spLocks noChangeArrowheads="1"/>
          </p:cNvSpPr>
          <p:nvPr/>
        </p:nvSpPr>
        <p:spPr bwMode="auto">
          <a:xfrm>
            <a:off x="7596188" y="4191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1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300" name="Rectangle 216"/>
          <p:cNvSpPr>
            <a:spLocks noChangeArrowheads="1"/>
          </p:cNvSpPr>
          <p:nvPr/>
        </p:nvSpPr>
        <p:spPr bwMode="auto">
          <a:xfrm>
            <a:off x="7596188" y="45910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3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301" name="Rectangle 217"/>
          <p:cNvSpPr>
            <a:spLocks noChangeArrowheads="1"/>
          </p:cNvSpPr>
          <p:nvPr/>
        </p:nvSpPr>
        <p:spPr bwMode="auto">
          <a:xfrm>
            <a:off x="7596188" y="4914900"/>
            <a:ext cx="414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4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302" name="Rectangle 240"/>
          <p:cNvSpPr>
            <a:spLocks noChangeArrowheads="1"/>
          </p:cNvSpPr>
          <p:nvPr/>
        </p:nvSpPr>
        <p:spPr bwMode="auto">
          <a:xfrm>
            <a:off x="3395663" y="4191000"/>
            <a:ext cx="3810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3303" name="Line 241"/>
          <p:cNvSpPr>
            <a:spLocks noChangeShapeType="1"/>
          </p:cNvSpPr>
          <p:nvPr/>
        </p:nvSpPr>
        <p:spPr bwMode="auto">
          <a:xfrm>
            <a:off x="3395663" y="4572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304" name="Line 242"/>
          <p:cNvSpPr>
            <a:spLocks noChangeShapeType="1"/>
          </p:cNvSpPr>
          <p:nvPr/>
        </p:nvSpPr>
        <p:spPr bwMode="auto">
          <a:xfrm>
            <a:off x="3395663" y="4953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305" name="Text Box 243"/>
          <p:cNvSpPr txBox="1">
            <a:spLocks noChangeArrowheads="1"/>
          </p:cNvSpPr>
          <p:nvPr/>
        </p:nvSpPr>
        <p:spPr bwMode="auto">
          <a:xfrm>
            <a:off x="3395663" y="41719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1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306" name="Rectangle 244"/>
          <p:cNvSpPr>
            <a:spLocks noChangeArrowheads="1"/>
          </p:cNvSpPr>
          <p:nvPr/>
        </p:nvSpPr>
        <p:spPr bwMode="auto">
          <a:xfrm>
            <a:off x="3395663" y="4572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2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307" name="Rectangle 245"/>
          <p:cNvSpPr>
            <a:spLocks noChangeArrowheads="1"/>
          </p:cNvSpPr>
          <p:nvPr/>
        </p:nvSpPr>
        <p:spPr bwMode="auto">
          <a:xfrm>
            <a:off x="3395663" y="4895850"/>
            <a:ext cx="414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3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308" name="Rectangle 254"/>
          <p:cNvSpPr>
            <a:spLocks noChangeArrowheads="1"/>
          </p:cNvSpPr>
          <p:nvPr/>
        </p:nvSpPr>
        <p:spPr bwMode="auto">
          <a:xfrm>
            <a:off x="5062538" y="4191000"/>
            <a:ext cx="3810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3309" name="Line 255"/>
          <p:cNvSpPr>
            <a:spLocks noChangeShapeType="1"/>
          </p:cNvSpPr>
          <p:nvPr/>
        </p:nvSpPr>
        <p:spPr bwMode="auto">
          <a:xfrm>
            <a:off x="5062538" y="4572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310" name="Line 256"/>
          <p:cNvSpPr>
            <a:spLocks noChangeShapeType="1"/>
          </p:cNvSpPr>
          <p:nvPr/>
        </p:nvSpPr>
        <p:spPr bwMode="auto">
          <a:xfrm>
            <a:off x="5062538" y="4953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311" name="Text Box 257"/>
          <p:cNvSpPr txBox="1">
            <a:spLocks noChangeArrowheads="1"/>
          </p:cNvSpPr>
          <p:nvPr/>
        </p:nvSpPr>
        <p:spPr bwMode="auto">
          <a:xfrm>
            <a:off x="5062538" y="4114800"/>
            <a:ext cx="414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1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312" name="Rectangle 258"/>
          <p:cNvSpPr>
            <a:spLocks noChangeArrowheads="1"/>
          </p:cNvSpPr>
          <p:nvPr/>
        </p:nvSpPr>
        <p:spPr bwMode="auto">
          <a:xfrm>
            <a:off x="5062538" y="4572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93313" name="Rectangle 259"/>
          <p:cNvSpPr>
            <a:spLocks noChangeArrowheads="1"/>
          </p:cNvSpPr>
          <p:nvPr/>
        </p:nvSpPr>
        <p:spPr bwMode="auto">
          <a:xfrm>
            <a:off x="5062538" y="4953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93314" name="Rectangle 260"/>
          <p:cNvSpPr>
            <a:spLocks noChangeArrowheads="1"/>
          </p:cNvSpPr>
          <p:nvPr/>
        </p:nvSpPr>
        <p:spPr bwMode="auto">
          <a:xfrm>
            <a:off x="4943475" y="5334000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FF6600"/>
                </a:solidFill>
                <a:ea typeface="黑体" panose="02010609060101010101" pitchFamily="49" charset="-122"/>
              </a:rPr>
              <a:t>命中</a:t>
            </a:r>
          </a:p>
        </p:txBody>
      </p:sp>
      <p:sp>
        <p:nvSpPr>
          <p:cNvPr id="93315" name="Rectangle 274"/>
          <p:cNvSpPr>
            <a:spLocks noChangeArrowheads="1"/>
          </p:cNvSpPr>
          <p:nvPr/>
        </p:nvSpPr>
        <p:spPr bwMode="auto">
          <a:xfrm>
            <a:off x="5781675" y="5349875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FF6600"/>
                </a:solidFill>
                <a:ea typeface="黑体" panose="02010609060101010101" pitchFamily="49" charset="-122"/>
              </a:rPr>
              <a:t>命中</a:t>
            </a:r>
          </a:p>
        </p:txBody>
      </p:sp>
      <p:sp>
        <p:nvSpPr>
          <p:cNvPr id="93316" name="Rectangle 282"/>
          <p:cNvSpPr>
            <a:spLocks noChangeArrowheads="1"/>
          </p:cNvSpPr>
          <p:nvPr/>
        </p:nvSpPr>
        <p:spPr bwMode="auto">
          <a:xfrm>
            <a:off x="6750050" y="4191000"/>
            <a:ext cx="3810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3317" name="Line 283"/>
          <p:cNvSpPr>
            <a:spLocks noChangeShapeType="1"/>
          </p:cNvSpPr>
          <p:nvPr/>
        </p:nvSpPr>
        <p:spPr bwMode="auto">
          <a:xfrm>
            <a:off x="6750050" y="4572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318" name="Line 284"/>
          <p:cNvSpPr>
            <a:spLocks noChangeShapeType="1"/>
          </p:cNvSpPr>
          <p:nvPr/>
        </p:nvSpPr>
        <p:spPr bwMode="auto">
          <a:xfrm>
            <a:off x="6750050" y="4953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319" name="Text Box 285"/>
          <p:cNvSpPr txBox="1">
            <a:spLocks noChangeArrowheads="1"/>
          </p:cNvSpPr>
          <p:nvPr/>
        </p:nvSpPr>
        <p:spPr bwMode="auto">
          <a:xfrm>
            <a:off x="6750050" y="41719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1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320" name="Rectangle 286"/>
          <p:cNvSpPr>
            <a:spLocks noChangeArrowheads="1"/>
          </p:cNvSpPr>
          <p:nvPr/>
        </p:nvSpPr>
        <p:spPr bwMode="auto">
          <a:xfrm>
            <a:off x="6750050" y="451485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3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321" name="Rectangle 287"/>
          <p:cNvSpPr>
            <a:spLocks noChangeArrowheads="1"/>
          </p:cNvSpPr>
          <p:nvPr/>
        </p:nvSpPr>
        <p:spPr bwMode="auto">
          <a:xfrm>
            <a:off x="6750050" y="4953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93322" name="Rectangle 295"/>
          <p:cNvSpPr>
            <a:spLocks noChangeArrowheads="1"/>
          </p:cNvSpPr>
          <p:nvPr/>
        </p:nvSpPr>
        <p:spPr bwMode="auto">
          <a:xfrm>
            <a:off x="7467600" y="5349875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FF6600"/>
                </a:solidFill>
                <a:ea typeface="黑体" panose="02010609060101010101" pitchFamily="49" charset="-122"/>
              </a:rPr>
              <a:t>命中</a:t>
            </a:r>
          </a:p>
        </p:txBody>
      </p:sp>
      <p:sp>
        <p:nvSpPr>
          <p:cNvPr id="93323" name="Text Box 303"/>
          <p:cNvSpPr txBox="1">
            <a:spLocks noChangeArrowheads="1"/>
          </p:cNvSpPr>
          <p:nvPr/>
        </p:nvSpPr>
        <p:spPr bwMode="auto">
          <a:xfrm>
            <a:off x="2438400" y="5805488"/>
            <a:ext cx="4371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命中率与页地址流有关</a:t>
            </a:r>
          </a:p>
        </p:txBody>
      </p:sp>
      <p:sp>
        <p:nvSpPr>
          <p:cNvPr id="93324" name="Rectangle 304"/>
          <p:cNvSpPr>
            <a:spLocks noChangeArrowheads="1"/>
          </p:cNvSpPr>
          <p:nvPr/>
        </p:nvSpPr>
        <p:spPr bwMode="auto">
          <a:xfrm>
            <a:off x="4233863" y="4210050"/>
            <a:ext cx="3810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3325" name="Line 305"/>
          <p:cNvSpPr>
            <a:spLocks noChangeShapeType="1"/>
          </p:cNvSpPr>
          <p:nvPr/>
        </p:nvSpPr>
        <p:spPr bwMode="auto">
          <a:xfrm>
            <a:off x="4233863" y="459105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326" name="Line 306"/>
          <p:cNvSpPr>
            <a:spLocks noChangeShapeType="1"/>
          </p:cNvSpPr>
          <p:nvPr/>
        </p:nvSpPr>
        <p:spPr bwMode="auto">
          <a:xfrm>
            <a:off x="4233863" y="497205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327" name="Text Box 307"/>
          <p:cNvSpPr txBox="1">
            <a:spLocks noChangeArrowheads="1"/>
          </p:cNvSpPr>
          <p:nvPr/>
        </p:nvSpPr>
        <p:spPr bwMode="auto">
          <a:xfrm>
            <a:off x="4233863" y="4191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1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328" name="Rectangle 308"/>
          <p:cNvSpPr>
            <a:spLocks noChangeArrowheads="1"/>
          </p:cNvSpPr>
          <p:nvPr/>
        </p:nvSpPr>
        <p:spPr bwMode="auto">
          <a:xfrm>
            <a:off x="4233863" y="45910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2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329" name="Rectangle 309"/>
          <p:cNvSpPr>
            <a:spLocks noChangeArrowheads="1"/>
          </p:cNvSpPr>
          <p:nvPr/>
        </p:nvSpPr>
        <p:spPr bwMode="auto">
          <a:xfrm>
            <a:off x="4233863" y="4914900"/>
            <a:ext cx="414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4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330" name="Rectangle 353"/>
          <p:cNvSpPr>
            <a:spLocks noChangeArrowheads="1"/>
          </p:cNvSpPr>
          <p:nvPr/>
        </p:nvSpPr>
        <p:spPr bwMode="auto">
          <a:xfrm>
            <a:off x="3352800" y="2705100"/>
            <a:ext cx="3810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3331" name="Line 354"/>
          <p:cNvSpPr>
            <a:spLocks noChangeShapeType="1"/>
          </p:cNvSpPr>
          <p:nvPr/>
        </p:nvSpPr>
        <p:spPr bwMode="auto">
          <a:xfrm>
            <a:off x="3352800" y="30861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332" name="Line 355"/>
          <p:cNvSpPr>
            <a:spLocks noChangeShapeType="1"/>
          </p:cNvSpPr>
          <p:nvPr/>
        </p:nvSpPr>
        <p:spPr bwMode="auto">
          <a:xfrm>
            <a:off x="3352800" y="34671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333" name="Text Box 356"/>
          <p:cNvSpPr txBox="1">
            <a:spLocks noChangeArrowheads="1"/>
          </p:cNvSpPr>
          <p:nvPr/>
        </p:nvSpPr>
        <p:spPr bwMode="auto">
          <a:xfrm>
            <a:off x="3352800" y="2628900"/>
            <a:ext cx="414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1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334" name="Rectangle 357"/>
          <p:cNvSpPr>
            <a:spLocks noChangeArrowheads="1"/>
          </p:cNvSpPr>
          <p:nvPr/>
        </p:nvSpPr>
        <p:spPr bwMode="auto">
          <a:xfrm>
            <a:off x="3352800" y="30861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93335" name="Rectangle 358"/>
          <p:cNvSpPr>
            <a:spLocks noChangeArrowheads="1"/>
          </p:cNvSpPr>
          <p:nvPr/>
        </p:nvSpPr>
        <p:spPr bwMode="auto">
          <a:xfrm>
            <a:off x="3352800" y="34671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93336" name="Rectangle 359"/>
          <p:cNvSpPr>
            <a:spLocks noChangeArrowheads="1"/>
          </p:cNvSpPr>
          <p:nvPr/>
        </p:nvSpPr>
        <p:spPr bwMode="auto">
          <a:xfrm>
            <a:off x="4191000" y="2705100"/>
            <a:ext cx="3810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3337" name="Line 360"/>
          <p:cNvSpPr>
            <a:spLocks noChangeShapeType="1"/>
          </p:cNvSpPr>
          <p:nvPr/>
        </p:nvSpPr>
        <p:spPr bwMode="auto">
          <a:xfrm>
            <a:off x="4191000" y="30861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338" name="Line 361"/>
          <p:cNvSpPr>
            <a:spLocks noChangeShapeType="1"/>
          </p:cNvSpPr>
          <p:nvPr/>
        </p:nvSpPr>
        <p:spPr bwMode="auto">
          <a:xfrm>
            <a:off x="4191000" y="34671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339" name="Text Box 362"/>
          <p:cNvSpPr txBox="1">
            <a:spLocks noChangeArrowheads="1"/>
          </p:cNvSpPr>
          <p:nvPr/>
        </p:nvSpPr>
        <p:spPr bwMode="auto">
          <a:xfrm>
            <a:off x="4191000" y="26860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4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340" name="Rectangle 363"/>
          <p:cNvSpPr>
            <a:spLocks noChangeArrowheads="1"/>
          </p:cNvSpPr>
          <p:nvPr/>
        </p:nvSpPr>
        <p:spPr bwMode="auto">
          <a:xfrm>
            <a:off x="4191000" y="3028950"/>
            <a:ext cx="414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2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341" name="Rectangle 364"/>
          <p:cNvSpPr>
            <a:spLocks noChangeArrowheads="1"/>
          </p:cNvSpPr>
          <p:nvPr/>
        </p:nvSpPr>
        <p:spPr bwMode="auto">
          <a:xfrm>
            <a:off x="4191000" y="34671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93342" name="Rectangle 365"/>
          <p:cNvSpPr>
            <a:spLocks noChangeArrowheads="1"/>
          </p:cNvSpPr>
          <p:nvPr/>
        </p:nvSpPr>
        <p:spPr bwMode="auto">
          <a:xfrm>
            <a:off x="5029200" y="2724150"/>
            <a:ext cx="3810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3343" name="Line 366"/>
          <p:cNvSpPr>
            <a:spLocks noChangeShapeType="1"/>
          </p:cNvSpPr>
          <p:nvPr/>
        </p:nvSpPr>
        <p:spPr bwMode="auto">
          <a:xfrm>
            <a:off x="5029200" y="310515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344" name="Line 367"/>
          <p:cNvSpPr>
            <a:spLocks noChangeShapeType="1"/>
          </p:cNvSpPr>
          <p:nvPr/>
        </p:nvSpPr>
        <p:spPr bwMode="auto">
          <a:xfrm>
            <a:off x="5029200" y="348615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345" name="Text Box 368"/>
          <p:cNvSpPr txBox="1">
            <a:spLocks noChangeArrowheads="1"/>
          </p:cNvSpPr>
          <p:nvPr/>
        </p:nvSpPr>
        <p:spPr bwMode="auto">
          <a:xfrm>
            <a:off x="5029200" y="27051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4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346" name="Rectangle 369"/>
          <p:cNvSpPr>
            <a:spLocks noChangeArrowheads="1"/>
          </p:cNvSpPr>
          <p:nvPr/>
        </p:nvSpPr>
        <p:spPr bwMode="auto">
          <a:xfrm>
            <a:off x="5029200" y="31051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1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347" name="Rectangle 370"/>
          <p:cNvSpPr>
            <a:spLocks noChangeArrowheads="1"/>
          </p:cNvSpPr>
          <p:nvPr/>
        </p:nvSpPr>
        <p:spPr bwMode="auto">
          <a:xfrm>
            <a:off x="5029200" y="3429000"/>
            <a:ext cx="414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3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348" name="Rectangle 371"/>
          <p:cNvSpPr>
            <a:spLocks noChangeArrowheads="1"/>
          </p:cNvSpPr>
          <p:nvPr/>
        </p:nvSpPr>
        <p:spPr bwMode="auto">
          <a:xfrm>
            <a:off x="5867400" y="2705100"/>
            <a:ext cx="3810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3349" name="Line 372"/>
          <p:cNvSpPr>
            <a:spLocks noChangeShapeType="1"/>
          </p:cNvSpPr>
          <p:nvPr/>
        </p:nvSpPr>
        <p:spPr bwMode="auto">
          <a:xfrm>
            <a:off x="5867400" y="30861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350" name="Line 373"/>
          <p:cNvSpPr>
            <a:spLocks noChangeShapeType="1"/>
          </p:cNvSpPr>
          <p:nvPr/>
        </p:nvSpPr>
        <p:spPr bwMode="auto">
          <a:xfrm>
            <a:off x="5867400" y="34671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351" name="Text Box 374"/>
          <p:cNvSpPr txBox="1">
            <a:spLocks noChangeArrowheads="1"/>
          </p:cNvSpPr>
          <p:nvPr/>
        </p:nvSpPr>
        <p:spPr bwMode="auto">
          <a:xfrm>
            <a:off x="5867400" y="2628900"/>
            <a:ext cx="414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4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352" name="Rectangle 375"/>
          <p:cNvSpPr>
            <a:spLocks noChangeArrowheads="1"/>
          </p:cNvSpPr>
          <p:nvPr/>
        </p:nvSpPr>
        <p:spPr bwMode="auto">
          <a:xfrm>
            <a:off x="5867400" y="30861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93353" name="Rectangle 376"/>
          <p:cNvSpPr>
            <a:spLocks noChangeArrowheads="1"/>
          </p:cNvSpPr>
          <p:nvPr/>
        </p:nvSpPr>
        <p:spPr bwMode="auto">
          <a:xfrm>
            <a:off x="5867400" y="34671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93354" name="Rectangle 377"/>
          <p:cNvSpPr>
            <a:spLocks noChangeArrowheads="1"/>
          </p:cNvSpPr>
          <p:nvPr/>
        </p:nvSpPr>
        <p:spPr bwMode="auto">
          <a:xfrm>
            <a:off x="6705600" y="2724150"/>
            <a:ext cx="3810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3355" name="Line 378"/>
          <p:cNvSpPr>
            <a:spLocks noChangeShapeType="1"/>
          </p:cNvSpPr>
          <p:nvPr/>
        </p:nvSpPr>
        <p:spPr bwMode="auto">
          <a:xfrm>
            <a:off x="6705600" y="310515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356" name="Line 379"/>
          <p:cNvSpPr>
            <a:spLocks noChangeShapeType="1"/>
          </p:cNvSpPr>
          <p:nvPr/>
        </p:nvSpPr>
        <p:spPr bwMode="auto">
          <a:xfrm>
            <a:off x="6705600" y="348615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357" name="Text Box 380"/>
          <p:cNvSpPr txBox="1">
            <a:spLocks noChangeArrowheads="1"/>
          </p:cNvSpPr>
          <p:nvPr/>
        </p:nvSpPr>
        <p:spPr bwMode="auto">
          <a:xfrm>
            <a:off x="6705600" y="27051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3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358" name="Rectangle 381"/>
          <p:cNvSpPr>
            <a:spLocks noChangeArrowheads="1"/>
          </p:cNvSpPr>
          <p:nvPr/>
        </p:nvSpPr>
        <p:spPr bwMode="auto">
          <a:xfrm>
            <a:off x="6705600" y="3048000"/>
            <a:ext cx="414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1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359" name="Rectangle 382"/>
          <p:cNvSpPr>
            <a:spLocks noChangeArrowheads="1"/>
          </p:cNvSpPr>
          <p:nvPr/>
        </p:nvSpPr>
        <p:spPr bwMode="auto">
          <a:xfrm>
            <a:off x="6705600" y="34861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93360" name="Rectangle 383"/>
          <p:cNvSpPr>
            <a:spLocks noChangeArrowheads="1"/>
          </p:cNvSpPr>
          <p:nvPr/>
        </p:nvSpPr>
        <p:spPr bwMode="auto">
          <a:xfrm>
            <a:off x="7543800" y="2724150"/>
            <a:ext cx="3810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3361" name="Line 384"/>
          <p:cNvSpPr>
            <a:spLocks noChangeShapeType="1"/>
          </p:cNvSpPr>
          <p:nvPr/>
        </p:nvSpPr>
        <p:spPr bwMode="auto">
          <a:xfrm>
            <a:off x="7543800" y="310515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362" name="Line 385"/>
          <p:cNvSpPr>
            <a:spLocks noChangeShapeType="1"/>
          </p:cNvSpPr>
          <p:nvPr/>
        </p:nvSpPr>
        <p:spPr bwMode="auto">
          <a:xfrm>
            <a:off x="7543800" y="348615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363" name="Text Box 386"/>
          <p:cNvSpPr txBox="1">
            <a:spLocks noChangeArrowheads="1"/>
          </p:cNvSpPr>
          <p:nvPr/>
        </p:nvSpPr>
        <p:spPr bwMode="auto">
          <a:xfrm>
            <a:off x="7543800" y="27051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3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364" name="Rectangle 387"/>
          <p:cNvSpPr>
            <a:spLocks noChangeArrowheads="1"/>
          </p:cNvSpPr>
          <p:nvPr/>
        </p:nvSpPr>
        <p:spPr bwMode="auto">
          <a:xfrm>
            <a:off x="7543800" y="31051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4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365" name="Rectangle 388"/>
          <p:cNvSpPr>
            <a:spLocks noChangeArrowheads="1"/>
          </p:cNvSpPr>
          <p:nvPr/>
        </p:nvSpPr>
        <p:spPr bwMode="auto">
          <a:xfrm>
            <a:off x="7543800" y="3429000"/>
            <a:ext cx="414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2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2495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黑体" panose="02010609060101010101" pitchFamily="49" charset="-122"/>
                <a:ea typeface="黑体" panose="02010609060101010101" pitchFamily="49" charset="-122"/>
              </a:rPr>
              <a:t>4.2</a:t>
            </a:r>
            <a:r>
              <a:rPr lang="zh-CN" altLang="en-US" sz="2800" b="0">
                <a:latin typeface="黑体" panose="02010609060101010101" pitchFamily="49" charset="-122"/>
                <a:ea typeface="黑体" panose="02010609060101010101" pitchFamily="49" charset="-122"/>
              </a:rPr>
              <a:t>虚拟存储器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468313" y="765175"/>
            <a:ext cx="462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ea typeface="黑体" panose="02010609060101010101" pitchFamily="49" charset="-122"/>
              </a:rPr>
              <a:t>4.2.2  </a:t>
            </a:r>
            <a:r>
              <a:rPr lang="zh-CN" altLang="en-US" sz="2800" b="0">
                <a:ea typeface="黑体" panose="02010609060101010101" pitchFamily="49" charset="-122"/>
              </a:rPr>
              <a:t>页式虚拟存储器的构成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611188" y="1363663"/>
            <a:ext cx="2851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ea typeface="黑体" panose="02010609060101010101" pitchFamily="49" charset="-122"/>
              </a:rPr>
              <a:t>2</a:t>
            </a:r>
            <a:r>
              <a:rPr lang="zh-CN" altLang="en-US" sz="2800" b="0">
                <a:ea typeface="黑体" panose="02010609060101010101" pitchFamily="49" charset="-122"/>
              </a:rPr>
              <a:t>．页面替换算法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611188" y="1989138"/>
            <a:ext cx="8208962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ea typeface="黑体" panose="02010609060101010101" pitchFamily="49" charset="-122"/>
              </a:rPr>
              <a:t>3</a:t>
            </a:r>
            <a:r>
              <a:rPr lang="zh-CN" altLang="en-US" sz="2800" b="0">
                <a:ea typeface="黑体" panose="02010609060101010101" pitchFamily="49" charset="-122"/>
              </a:rPr>
              <a:t>）影响命中率的因素：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ea typeface="黑体" panose="02010609060101010101" pitchFamily="49" charset="-122"/>
              </a:rPr>
              <a:t>b)</a:t>
            </a:r>
            <a:r>
              <a:rPr lang="zh-CN" altLang="en-US" sz="2800" b="0">
                <a:ea typeface="黑体" panose="02010609060101010101" pitchFamily="49" charset="-122"/>
              </a:rPr>
              <a:t>与页面地址流有关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ea typeface="黑体" panose="02010609060101010101" pitchFamily="49" charset="-122"/>
              </a:rPr>
              <a:t>LRU</a:t>
            </a:r>
            <a:r>
              <a:rPr lang="zh-CN" altLang="en-US" sz="2800" b="0">
                <a:ea typeface="黑体" panose="02010609060101010101" pitchFamily="49" charset="-122"/>
              </a:rPr>
              <a:t>和</a:t>
            </a:r>
            <a:r>
              <a:rPr lang="en-US" altLang="zh-CN" sz="2800" b="0">
                <a:ea typeface="黑体" panose="02010609060101010101" pitchFamily="49" charset="-122"/>
              </a:rPr>
              <a:t>FIFO</a:t>
            </a:r>
            <a:r>
              <a:rPr lang="zh-CN" altLang="en-US" sz="2800" b="0">
                <a:ea typeface="黑体" panose="02010609060101010101" pitchFamily="49" charset="-122"/>
              </a:rPr>
              <a:t>一次都没有命中，因为它恰好总是将马上要用到的页面给替换出去了，从而连续不断的出现页面失效，产生所谓的颠簸现象。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2495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4.2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虚拟存储器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468313" y="765175"/>
            <a:ext cx="462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4.2.2  </a:t>
            </a:r>
            <a:r>
              <a:rPr lang="zh-CN" altLang="en-US" sz="2800">
                <a:ea typeface="黑体" panose="02010609060101010101" pitchFamily="49" charset="-122"/>
              </a:rPr>
              <a:t>页式虚拟存储器的构成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611188" y="1363663"/>
            <a:ext cx="2851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2</a:t>
            </a:r>
            <a:r>
              <a:rPr lang="zh-CN" altLang="en-US" sz="2800">
                <a:ea typeface="黑体" panose="02010609060101010101" pitchFamily="49" charset="-122"/>
              </a:rPr>
              <a:t>．页面替换算法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611188" y="1989138"/>
            <a:ext cx="7993062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发生</a:t>
            </a: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页面争用时</a:t>
            </a:r>
            <a:r>
              <a:rPr lang="zh-CN" altLang="en-US" sz="2800">
                <a:ea typeface="黑体" panose="02010609060101010101" pitchFamily="49" charset="-122"/>
              </a:rPr>
              <a:t>强制腾出主存中某页后才能接纳从辅存调来的新页。具体</a:t>
            </a: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选择主存中哪一页作为被替换的页</a:t>
            </a:r>
            <a:r>
              <a:rPr lang="zh-CN" altLang="en-US" sz="2800">
                <a:ea typeface="黑体" panose="02010609060101010101" pitchFamily="49" charset="-122"/>
              </a:rPr>
              <a:t>，就是替换算法要解决的问题。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2495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latin typeface="黑体" panose="02010609060101010101" pitchFamily="49" charset="-122"/>
                <a:ea typeface="黑体" panose="02010609060101010101" pitchFamily="49" charset="-122"/>
              </a:rPr>
              <a:t>4.2</a:t>
            </a:r>
            <a:r>
              <a:rPr lang="zh-CN" altLang="en-US" sz="2800" b="0">
                <a:latin typeface="黑体" panose="02010609060101010101" pitchFamily="49" charset="-122"/>
                <a:ea typeface="黑体" panose="02010609060101010101" pitchFamily="49" charset="-122"/>
              </a:rPr>
              <a:t>虚拟存储器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468313" y="765175"/>
            <a:ext cx="462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ea typeface="黑体" panose="02010609060101010101" pitchFamily="49" charset="-122"/>
              </a:rPr>
              <a:t>4.2.2  </a:t>
            </a:r>
            <a:r>
              <a:rPr lang="zh-CN" altLang="en-US" sz="2800" b="0">
                <a:ea typeface="黑体" panose="02010609060101010101" pitchFamily="49" charset="-122"/>
              </a:rPr>
              <a:t>页式虚拟存储器的构成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611188" y="1363663"/>
            <a:ext cx="2851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ea typeface="黑体" panose="02010609060101010101" pitchFamily="49" charset="-122"/>
              </a:rPr>
              <a:t>2</a:t>
            </a:r>
            <a:r>
              <a:rPr lang="zh-CN" altLang="en-US" sz="2800" b="0">
                <a:ea typeface="黑体" panose="02010609060101010101" pitchFamily="49" charset="-122"/>
              </a:rPr>
              <a:t>．页面替换算法</a:t>
            </a: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611188" y="1989138"/>
            <a:ext cx="8208962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ea typeface="黑体" panose="02010609060101010101" pitchFamily="49" charset="-122"/>
              </a:rPr>
              <a:t>3</a:t>
            </a:r>
            <a:r>
              <a:rPr lang="zh-CN" altLang="en-US" sz="2800" b="0">
                <a:ea typeface="黑体" panose="02010609060101010101" pitchFamily="49" charset="-122"/>
              </a:rPr>
              <a:t>）影响命中率的因素：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ea typeface="黑体" panose="02010609060101010101" pitchFamily="49" charset="-122"/>
              </a:rPr>
              <a:t>c)</a:t>
            </a:r>
            <a:r>
              <a:rPr lang="zh-CN" altLang="en-US" sz="2800" b="0">
                <a:ea typeface="黑体" panose="02010609060101010101" pitchFamily="49" charset="-122"/>
              </a:rPr>
              <a:t>与主存容量</a:t>
            </a:r>
            <a:r>
              <a:rPr lang="en-US" altLang="zh-CN" sz="2800" b="0">
                <a:ea typeface="黑体" panose="02010609060101010101" pitchFamily="49" charset="-122"/>
              </a:rPr>
              <a:t>(</a:t>
            </a:r>
            <a:r>
              <a:rPr lang="zh-CN" altLang="en-US" sz="2800" b="0">
                <a:ea typeface="黑体" panose="02010609060101010101" pitchFamily="49" charset="-122"/>
              </a:rPr>
              <a:t>即分配给程序的主存页数</a:t>
            </a:r>
            <a:r>
              <a:rPr lang="en-US" altLang="zh-CN" sz="2800" b="0">
                <a:ea typeface="黑体" panose="02010609060101010101" pitchFamily="49" charset="-122"/>
              </a:rPr>
              <a:t>)</a:t>
            </a:r>
            <a:r>
              <a:rPr lang="zh-CN" altLang="en-US" sz="2800" b="0">
                <a:ea typeface="黑体" panose="02010609060101010101" pitchFamily="49" charset="-122"/>
              </a:rPr>
              <a:t>有关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0">
                <a:ea typeface="黑体" panose="02010609060101010101" pitchFamily="49" charset="-122"/>
              </a:rPr>
              <a:t>一般来说，分配给程序的主存页数越多，虚页装入主存的机会就越多，命中率也可能就越高。但具体还与所采用的替换算法有很大关系。如下图所示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0"/>
          <p:cNvSpPr>
            <a:spLocks noChangeArrowheads="1"/>
          </p:cNvSpPr>
          <p:nvPr/>
        </p:nvSpPr>
        <p:spPr bwMode="auto">
          <a:xfrm>
            <a:off x="1981200" y="1812925"/>
            <a:ext cx="3810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6259" name="Line 11"/>
          <p:cNvSpPr>
            <a:spLocks noChangeShapeType="1"/>
          </p:cNvSpPr>
          <p:nvPr/>
        </p:nvSpPr>
        <p:spPr bwMode="auto">
          <a:xfrm>
            <a:off x="1981200" y="219392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0" name="Line 12"/>
          <p:cNvSpPr>
            <a:spLocks noChangeShapeType="1"/>
          </p:cNvSpPr>
          <p:nvPr/>
        </p:nvSpPr>
        <p:spPr bwMode="auto">
          <a:xfrm>
            <a:off x="1981200" y="25908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1" name="Text Box 13"/>
          <p:cNvSpPr txBox="1">
            <a:spLocks noChangeArrowheads="1"/>
          </p:cNvSpPr>
          <p:nvPr/>
        </p:nvSpPr>
        <p:spPr bwMode="auto">
          <a:xfrm>
            <a:off x="1981200" y="18129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96262" name="Rectangle 14"/>
          <p:cNvSpPr>
            <a:spLocks noChangeArrowheads="1"/>
          </p:cNvSpPr>
          <p:nvPr/>
        </p:nvSpPr>
        <p:spPr bwMode="auto">
          <a:xfrm>
            <a:off x="1981200" y="21939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96263" name="Rectangle 15"/>
          <p:cNvSpPr>
            <a:spLocks noChangeArrowheads="1"/>
          </p:cNvSpPr>
          <p:nvPr/>
        </p:nvSpPr>
        <p:spPr bwMode="auto">
          <a:xfrm>
            <a:off x="2590800" y="1812925"/>
            <a:ext cx="3810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6264" name="Line 16"/>
          <p:cNvSpPr>
            <a:spLocks noChangeShapeType="1"/>
          </p:cNvSpPr>
          <p:nvPr/>
        </p:nvSpPr>
        <p:spPr bwMode="auto">
          <a:xfrm>
            <a:off x="2590800" y="219392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5" name="Line 17"/>
          <p:cNvSpPr>
            <a:spLocks noChangeShapeType="1"/>
          </p:cNvSpPr>
          <p:nvPr/>
        </p:nvSpPr>
        <p:spPr bwMode="auto">
          <a:xfrm>
            <a:off x="2590800" y="257492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6" name="Text Box 18"/>
          <p:cNvSpPr txBox="1">
            <a:spLocks noChangeArrowheads="1"/>
          </p:cNvSpPr>
          <p:nvPr/>
        </p:nvSpPr>
        <p:spPr bwMode="auto">
          <a:xfrm>
            <a:off x="2590800" y="1755775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1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267" name="Rectangle 19"/>
          <p:cNvSpPr>
            <a:spLocks noChangeArrowheads="1"/>
          </p:cNvSpPr>
          <p:nvPr/>
        </p:nvSpPr>
        <p:spPr bwMode="auto">
          <a:xfrm>
            <a:off x="2590800" y="21939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96268" name="Line 21"/>
          <p:cNvSpPr>
            <a:spLocks noChangeShapeType="1"/>
          </p:cNvSpPr>
          <p:nvPr/>
        </p:nvSpPr>
        <p:spPr bwMode="auto">
          <a:xfrm flipH="1">
            <a:off x="1981200" y="2590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9" name="Line 22"/>
          <p:cNvSpPr>
            <a:spLocks noChangeShapeType="1"/>
          </p:cNvSpPr>
          <p:nvPr/>
        </p:nvSpPr>
        <p:spPr bwMode="auto">
          <a:xfrm>
            <a:off x="2209800" y="2590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70" name="Line 23"/>
          <p:cNvSpPr>
            <a:spLocks noChangeShapeType="1"/>
          </p:cNvSpPr>
          <p:nvPr/>
        </p:nvSpPr>
        <p:spPr bwMode="auto">
          <a:xfrm flipH="1">
            <a:off x="1981200" y="2590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71" name="Line 24"/>
          <p:cNvSpPr>
            <a:spLocks noChangeShapeType="1"/>
          </p:cNvSpPr>
          <p:nvPr/>
        </p:nvSpPr>
        <p:spPr bwMode="auto">
          <a:xfrm flipH="1">
            <a:off x="2057400" y="2667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72" name="Line 25"/>
          <p:cNvSpPr>
            <a:spLocks noChangeShapeType="1"/>
          </p:cNvSpPr>
          <p:nvPr/>
        </p:nvSpPr>
        <p:spPr bwMode="auto">
          <a:xfrm flipH="1">
            <a:off x="2209800" y="28194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73" name="Rectangle 26"/>
          <p:cNvSpPr>
            <a:spLocks noChangeArrowheads="1"/>
          </p:cNvSpPr>
          <p:nvPr/>
        </p:nvSpPr>
        <p:spPr bwMode="auto">
          <a:xfrm>
            <a:off x="1371600" y="1828800"/>
            <a:ext cx="3810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6274" name="Line 27"/>
          <p:cNvSpPr>
            <a:spLocks noChangeShapeType="1"/>
          </p:cNvSpPr>
          <p:nvPr/>
        </p:nvSpPr>
        <p:spPr bwMode="auto">
          <a:xfrm>
            <a:off x="1371600" y="22098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75" name="Line 28"/>
          <p:cNvSpPr>
            <a:spLocks noChangeShapeType="1"/>
          </p:cNvSpPr>
          <p:nvPr/>
        </p:nvSpPr>
        <p:spPr bwMode="auto">
          <a:xfrm>
            <a:off x="1371600" y="26066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76" name="Text Box 29"/>
          <p:cNvSpPr txBox="1">
            <a:spLocks noChangeArrowheads="1"/>
          </p:cNvSpPr>
          <p:nvPr/>
        </p:nvSpPr>
        <p:spPr bwMode="auto">
          <a:xfrm>
            <a:off x="1371600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96277" name="Line 30"/>
          <p:cNvSpPr>
            <a:spLocks noChangeShapeType="1"/>
          </p:cNvSpPr>
          <p:nvPr/>
        </p:nvSpPr>
        <p:spPr bwMode="auto">
          <a:xfrm>
            <a:off x="1600200" y="260667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78" name="Line 31"/>
          <p:cNvSpPr>
            <a:spLocks noChangeShapeType="1"/>
          </p:cNvSpPr>
          <p:nvPr/>
        </p:nvSpPr>
        <p:spPr bwMode="auto">
          <a:xfrm flipH="1">
            <a:off x="1447800" y="2682875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79" name="Line 32"/>
          <p:cNvSpPr>
            <a:spLocks noChangeShapeType="1"/>
          </p:cNvSpPr>
          <p:nvPr/>
        </p:nvSpPr>
        <p:spPr bwMode="auto">
          <a:xfrm flipH="1">
            <a:off x="1600200" y="283527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80" name="Line 33"/>
          <p:cNvSpPr>
            <a:spLocks noChangeShapeType="1"/>
          </p:cNvSpPr>
          <p:nvPr/>
        </p:nvSpPr>
        <p:spPr bwMode="auto">
          <a:xfrm flipV="1">
            <a:off x="1371600" y="2514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81" name="Line 34"/>
          <p:cNvSpPr>
            <a:spLocks noChangeShapeType="1"/>
          </p:cNvSpPr>
          <p:nvPr/>
        </p:nvSpPr>
        <p:spPr bwMode="auto">
          <a:xfrm flipV="1">
            <a:off x="1371600" y="2362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82" name="Line 35"/>
          <p:cNvSpPr>
            <a:spLocks noChangeShapeType="1"/>
          </p:cNvSpPr>
          <p:nvPr/>
        </p:nvSpPr>
        <p:spPr bwMode="auto">
          <a:xfrm flipV="1">
            <a:off x="1371600" y="2209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83" name="Line 36"/>
          <p:cNvSpPr>
            <a:spLocks noChangeShapeType="1"/>
          </p:cNvSpPr>
          <p:nvPr/>
        </p:nvSpPr>
        <p:spPr bwMode="auto">
          <a:xfrm flipV="1">
            <a:off x="1371600" y="2209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84" name="Line 40"/>
          <p:cNvSpPr>
            <a:spLocks noChangeShapeType="1"/>
          </p:cNvSpPr>
          <p:nvPr/>
        </p:nvSpPr>
        <p:spPr bwMode="auto">
          <a:xfrm>
            <a:off x="2590800" y="25908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85" name="Line 42"/>
          <p:cNvSpPr>
            <a:spLocks noChangeShapeType="1"/>
          </p:cNvSpPr>
          <p:nvPr/>
        </p:nvSpPr>
        <p:spPr bwMode="auto">
          <a:xfrm>
            <a:off x="2819400" y="2590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86" name="Rectangle 46"/>
          <p:cNvSpPr>
            <a:spLocks noChangeArrowheads="1"/>
          </p:cNvSpPr>
          <p:nvPr/>
        </p:nvSpPr>
        <p:spPr bwMode="auto">
          <a:xfrm>
            <a:off x="3810000" y="1828800"/>
            <a:ext cx="3810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6287" name="Line 47"/>
          <p:cNvSpPr>
            <a:spLocks noChangeShapeType="1"/>
          </p:cNvSpPr>
          <p:nvPr/>
        </p:nvSpPr>
        <p:spPr bwMode="auto">
          <a:xfrm>
            <a:off x="3810000" y="22098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88" name="Line 48"/>
          <p:cNvSpPr>
            <a:spLocks noChangeShapeType="1"/>
          </p:cNvSpPr>
          <p:nvPr/>
        </p:nvSpPr>
        <p:spPr bwMode="auto">
          <a:xfrm>
            <a:off x="3810000" y="25908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89" name="Text Box 49"/>
          <p:cNvSpPr txBox="1">
            <a:spLocks noChangeArrowheads="1"/>
          </p:cNvSpPr>
          <p:nvPr/>
        </p:nvSpPr>
        <p:spPr bwMode="auto">
          <a:xfrm>
            <a:off x="3810000" y="18097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4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290" name="Rectangle 50"/>
          <p:cNvSpPr>
            <a:spLocks noChangeArrowheads="1"/>
          </p:cNvSpPr>
          <p:nvPr/>
        </p:nvSpPr>
        <p:spPr bwMode="auto">
          <a:xfrm>
            <a:off x="3810000" y="2209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1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291" name="Rectangle 51"/>
          <p:cNvSpPr>
            <a:spLocks noChangeArrowheads="1"/>
          </p:cNvSpPr>
          <p:nvPr/>
        </p:nvSpPr>
        <p:spPr bwMode="auto">
          <a:xfrm>
            <a:off x="3810000" y="2590800"/>
            <a:ext cx="414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3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</a:p>
        </p:txBody>
      </p:sp>
      <p:sp>
        <p:nvSpPr>
          <p:cNvPr id="96292" name="Rectangle 53"/>
          <p:cNvSpPr>
            <a:spLocks noChangeArrowheads="1"/>
          </p:cNvSpPr>
          <p:nvPr/>
        </p:nvSpPr>
        <p:spPr bwMode="auto">
          <a:xfrm>
            <a:off x="4410075" y="1847850"/>
            <a:ext cx="3810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6293" name="Line 54"/>
          <p:cNvSpPr>
            <a:spLocks noChangeShapeType="1"/>
          </p:cNvSpPr>
          <p:nvPr/>
        </p:nvSpPr>
        <p:spPr bwMode="auto">
          <a:xfrm>
            <a:off x="4410075" y="222885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94" name="Line 55"/>
          <p:cNvSpPr>
            <a:spLocks noChangeShapeType="1"/>
          </p:cNvSpPr>
          <p:nvPr/>
        </p:nvSpPr>
        <p:spPr bwMode="auto">
          <a:xfrm>
            <a:off x="4410075" y="260985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95" name="Text Box 56"/>
          <p:cNvSpPr txBox="1">
            <a:spLocks noChangeArrowheads="1"/>
          </p:cNvSpPr>
          <p:nvPr/>
        </p:nvSpPr>
        <p:spPr bwMode="auto">
          <a:xfrm>
            <a:off x="4410075" y="1828800"/>
            <a:ext cx="414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4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</a:p>
        </p:txBody>
      </p:sp>
      <p:sp>
        <p:nvSpPr>
          <p:cNvPr id="96296" name="Rectangle 57"/>
          <p:cNvSpPr>
            <a:spLocks noChangeArrowheads="1"/>
          </p:cNvSpPr>
          <p:nvPr/>
        </p:nvSpPr>
        <p:spPr bwMode="auto">
          <a:xfrm>
            <a:off x="4410075" y="22288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1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297" name="Rectangle 58"/>
          <p:cNvSpPr>
            <a:spLocks noChangeArrowheads="1"/>
          </p:cNvSpPr>
          <p:nvPr/>
        </p:nvSpPr>
        <p:spPr bwMode="auto">
          <a:xfrm>
            <a:off x="4410075" y="26098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2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298" name="Rectangle 60"/>
          <p:cNvSpPr>
            <a:spLocks noChangeArrowheads="1"/>
          </p:cNvSpPr>
          <p:nvPr/>
        </p:nvSpPr>
        <p:spPr bwMode="auto">
          <a:xfrm>
            <a:off x="4997450" y="1828800"/>
            <a:ext cx="3810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6299" name="Line 61"/>
          <p:cNvSpPr>
            <a:spLocks noChangeShapeType="1"/>
          </p:cNvSpPr>
          <p:nvPr/>
        </p:nvSpPr>
        <p:spPr bwMode="auto">
          <a:xfrm>
            <a:off x="4997450" y="22098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00" name="Line 62"/>
          <p:cNvSpPr>
            <a:spLocks noChangeShapeType="1"/>
          </p:cNvSpPr>
          <p:nvPr/>
        </p:nvSpPr>
        <p:spPr bwMode="auto">
          <a:xfrm>
            <a:off x="4997450" y="25908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01" name="Text Box 63"/>
          <p:cNvSpPr txBox="1">
            <a:spLocks noChangeArrowheads="1"/>
          </p:cNvSpPr>
          <p:nvPr/>
        </p:nvSpPr>
        <p:spPr bwMode="auto">
          <a:xfrm>
            <a:off x="4997450" y="18097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5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302" name="Rectangle 64"/>
          <p:cNvSpPr>
            <a:spLocks noChangeArrowheads="1"/>
          </p:cNvSpPr>
          <p:nvPr/>
        </p:nvSpPr>
        <p:spPr bwMode="auto">
          <a:xfrm>
            <a:off x="4997450" y="2209800"/>
            <a:ext cx="414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1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</a:p>
        </p:txBody>
      </p:sp>
      <p:sp>
        <p:nvSpPr>
          <p:cNvPr id="96303" name="Rectangle 65"/>
          <p:cNvSpPr>
            <a:spLocks noChangeArrowheads="1"/>
          </p:cNvSpPr>
          <p:nvPr/>
        </p:nvSpPr>
        <p:spPr bwMode="auto">
          <a:xfrm>
            <a:off x="4997450" y="2590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96304" name="Rectangle 67"/>
          <p:cNvSpPr>
            <a:spLocks noChangeArrowheads="1"/>
          </p:cNvSpPr>
          <p:nvPr/>
        </p:nvSpPr>
        <p:spPr bwMode="auto">
          <a:xfrm>
            <a:off x="5605463" y="1828800"/>
            <a:ext cx="3810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6305" name="Line 68"/>
          <p:cNvSpPr>
            <a:spLocks noChangeShapeType="1"/>
          </p:cNvSpPr>
          <p:nvPr/>
        </p:nvSpPr>
        <p:spPr bwMode="auto">
          <a:xfrm>
            <a:off x="5605463" y="22098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06" name="Line 69"/>
          <p:cNvSpPr>
            <a:spLocks noChangeShapeType="1"/>
          </p:cNvSpPr>
          <p:nvPr/>
        </p:nvSpPr>
        <p:spPr bwMode="auto">
          <a:xfrm>
            <a:off x="5605463" y="25908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07" name="Text Box 70"/>
          <p:cNvSpPr txBox="1">
            <a:spLocks noChangeArrowheads="1"/>
          </p:cNvSpPr>
          <p:nvPr/>
        </p:nvSpPr>
        <p:spPr bwMode="auto">
          <a:xfrm>
            <a:off x="5605463" y="18097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5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308" name="Rectangle 71"/>
          <p:cNvSpPr>
            <a:spLocks noChangeArrowheads="1"/>
          </p:cNvSpPr>
          <p:nvPr/>
        </p:nvSpPr>
        <p:spPr bwMode="auto">
          <a:xfrm>
            <a:off x="5605463" y="2209800"/>
            <a:ext cx="414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1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</a:p>
        </p:txBody>
      </p:sp>
      <p:sp>
        <p:nvSpPr>
          <p:cNvPr id="96309" name="Rectangle 72"/>
          <p:cNvSpPr>
            <a:spLocks noChangeArrowheads="1"/>
          </p:cNvSpPr>
          <p:nvPr/>
        </p:nvSpPr>
        <p:spPr bwMode="auto">
          <a:xfrm>
            <a:off x="5605463" y="2590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96310" name="Rectangle 73"/>
          <p:cNvSpPr>
            <a:spLocks noChangeArrowheads="1"/>
          </p:cNvSpPr>
          <p:nvPr/>
        </p:nvSpPr>
        <p:spPr bwMode="auto">
          <a:xfrm>
            <a:off x="5486400" y="2971800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FF6600"/>
                </a:solidFill>
                <a:ea typeface="黑体" panose="02010609060101010101" pitchFamily="49" charset="-122"/>
              </a:rPr>
              <a:t>命中</a:t>
            </a:r>
          </a:p>
        </p:txBody>
      </p:sp>
      <p:sp>
        <p:nvSpPr>
          <p:cNvPr id="96311" name="Rectangle 74"/>
          <p:cNvSpPr>
            <a:spLocks noChangeArrowheads="1"/>
          </p:cNvSpPr>
          <p:nvPr/>
        </p:nvSpPr>
        <p:spPr bwMode="auto">
          <a:xfrm>
            <a:off x="6216650" y="1847850"/>
            <a:ext cx="3810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6312" name="Line 75"/>
          <p:cNvSpPr>
            <a:spLocks noChangeShapeType="1"/>
          </p:cNvSpPr>
          <p:nvPr/>
        </p:nvSpPr>
        <p:spPr bwMode="auto">
          <a:xfrm>
            <a:off x="6216650" y="222885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13" name="Line 76"/>
          <p:cNvSpPr>
            <a:spLocks noChangeShapeType="1"/>
          </p:cNvSpPr>
          <p:nvPr/>
        </p:nvSpPr>
        <p:spPr bwMode="auto">
          <a:xfrm>
            <a:off x="6216650" y="260985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14" name="Text Box 77"/>
          <p:cNvSpPr txBox="1">
            <a:spLocks noChangeArrowheads="1"/>
          </p:cNvSpPr>
          <p:nvPr/>
        </p:nvSpPr>
        <p:spPr bwMode="auto">
          <a:xfrm>
            <a:off x="6216650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5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315" name="Rectangle 78"/>
          <p:cNvSpPr>
            <a:spLocks noChangeArrowheads="1"/>
          </p:cNvSpPr>
          <p:nvPr/>
        </p:nvSpPr>
        <p:spPr bwMode="auto">
          <a:xfrm>
            <a:off x="6216650" y="2171700"/>
            <a:ext cx="414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1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316" name="Rectangle 79"/>
          <p:cNvSpPr>
            <a:spLocks noChangeArrowheads="1"/>
          </p:cNvSpPr>
          <p:nvPr/>
        </p:nvSpPr>
        <p:spPr bwMode="auto">
          <a:xfrm>
            <a:off x="6216650" y="26098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96317" name="Rectangle 80"/>
          <p:cNvSpPr>
            <a:spLocks noChangeArrowheads="1"/>
          </p:cNvSpPr>
          <p:nvPr/>
        </p:nvSpPr>
        <p:spPr bwMode="auto">
          <a:xfrm>
            <a:off x="6096000" y="2971800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FF6600"/>
                </a:solidFill>
                <a:ea typeface="黑体" panose="02010609060101010101" pitchFamily="49" charset="-122"/>
              </a:rPr>
              <a:t>命中</a:t>
            </a:r>
          </a:p>
        </p:txBody>
      </p:sp>
      <p:sp>
        <p:nvSpPr>
          <p:cNvPr id="96318" name="Rectangle 81"/>
          <p:cNvSpPr>
            <a:spLocks noChangeArrowheads="1"/>
          </p:cNvSpPr>
          <p:nvPr/>
        </p:nvSpPr>
        <p:spPr bwMode="auto">
          <a:xfrm>
            <a:off x="6824663" y="1847850"/>
            <a:ext cx="3810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6319" name="Line 82"/>
          <p:cNvSpPr>
            <a:spLocks noChangeShapeType="1"/>
          </p:cNvSpPr>
          <p:nvPr/>
        </p:nvSpPr>
        <p:spPr bwMode="auto">
          <a:xfrm>
            <a:off x="6824663" y="222885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20" name="Line 83"/>
          <p:cNvSpPr>
            <a:spLocks noChangeShapeType="1"/>
          </p:cNvSpPr>
          <p:nvPr/>
        </p:nvSpPr>
        <p:spPr bwMode="auto">
          <a:xfrm>
            <a:off x="6824663" y="260985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21" name="Text Box 84"/>
          <p:cNvSpPr txBox="1">
            <a:spLocks noChangeArrowheads="1"/>
          </p:cNvSpPr>
          <p:nvPr/>
        </p:nvSpPr>
        <p:spPr bwMode="auto">
          <a:xfrm>
            <a:off x="6824663" y="1828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5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322" name="Rectangle 85"/>
          <p:cNvSpPr>
            <a:spLocks noChangeArrowheads="1"/>
          </p:cNvSpPr>
          <p:nvPr/>
        </p:nvSpPr>
        <p:spPr bwMode="auto">
          <a:xfrm>
            <a:off x="6824663" y="22288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3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323" name="Rectangle 86"/>
          <p:cNvSpPr>
            <a:spLocks noChangeArrowheads="1"/>
          </p:cNvSpPr>
          <p:nvPr/>
        </p:nvSpPr>
        <p:spPr bwMode="auto">
          <a:xfrm>
            <a:off x="6824663" y="2609850"/>
            <a:ext cx="414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2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</a:p>
        </p:txBody>
      </p:sp>
      <p:sp>
        <p:nvSpPr>
          <p:cNvPr id="96324" name="Rectangle 88"/>
          <p:cNvSpPr>
            <a:spLocks noChangeArrowheads="1"/>
          </p:cNvSpPr>
          <p:nvPr/>
        </p:nvSpPr>
        <p:spPr bwMode="auto">
          <a:xfrm>
            <a:off x="7435850" y="1847850"/>
            <a:ext cx="3810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6325" name="Line 89"/>
          <p:cNvSpPr>
            <a:spLocks noChangeShapeType="1"/>
          </p:cNvSpPr>
          <p:nvPr/>
        </p:nvSpPr>
        <p:spPr bwMode="auto">
          <a:xfrm>
            <a:off x="7435850" y="222885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26" name="Line 90"/>
          <p:cNvSpPr>
            <a:spLocks noChangeShapeType="1"/>
          </p:cNvSpPr>
          <p:nvPr/>
        </p:nvSpPr>
        <p:spPr bwMode="auto">
          <a:xfrm>
            <a:off x="7435850" y="260985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27" name="Text Box 91"/>
          <p:cNvSpPr txBox="1">
            <a:spLocks noChangeArrowheads="1"/>
          </p:cNvSpPr>
          <p:nvPr/>
        </p:nvSpPr>
        <p:spPr bwMode="auto">
          <a:xfrm>
            <a:off x="7435850" y="1828800"/>
            <a:ext cx="414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5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</a:p>
        </p:txBody>
      </p:sp>
      <p:sp>
        <p:nvSpPr>
          <p:cNvPr id="96328" name="Rectangle 92"/>
          <p:cNvSpPr>
            <a:spLocks noChangeArrowheads="1"/>
          </p:cNvSpPr>
          <p:nvPr/>
        </p:nvSpPr>
        <p:spPr bwMode="auto">
          <a:xfrm>
            <a:off x="7435850" y="22288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3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329" name="Rectangle 93"/>
          <p:cNvSpPr>
            <a:spLocks noChangeArrowheads="1"/>
          </p:cNvSpPr>
          <p:nvPr/>
        </p:nvSpPr>
        <p:spPr bwMode="auto">
          <a:xfrm>
            <a:off x="7435850" y="26098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4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330" name="Rectangle 95"/>
          <p:cNvSpPr>
            <a:spLocks noChangeArrowheads="1"/>
          </p:cNvSpPr>
          <p:nvPr/>
        </p:nvSpPr>
        <p:spPr bwMode="auto">
          <a:xfrm>
            <a:off x="8043863" y="1828800"/>
            <a:ext cx="3810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6331" name="Line 96"/>
          <p:cNvSpPr>
            <a:spLocks noChangeShapeType="1"/>
          </p:cNvSpPr>
          <p:nvPr/>
        </p:nvSpPr>
        <p:spPr bwMode="auto">
          <a:xfrm>
            <a:off x="8043863" y="22098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32" name="Line 97"/>
          <p:cNvSpPr>
            <a:spLocks noChangeShapeType="1"/>
          </p:cNvSpPr>
          <p:nvPr/>
        </p:nvSpPr>
        <p:spPr bwMode="auto">
          <a:xfrm>
            <a:off x="8043863" y="25908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33" name="Text Box 98"/>
          <p:cNvSpPr txBox="1">
            <a:spLocks noChangeArrowheads="1"/>
          </p:cNvSpPr>
          <p:nvPr/>
        </p:nvSpPr>
        <p:spPr bwMode="auto">
          <a:xfrm>
            <a:off x="8043863" y="1752600"/>
            <a:ext cx="414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5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334" name="Rectangle 99"/>
          <p:cNvSpPr>
            <a:spLocks noChangeArrowheads="1"/>
          </p:cNvSpPr>
          <p:nvPr/>
        </p:nvSpPr>
        <p:spPr bwMode="auto">
          <a:xfrm>
            <a:off x="8043863" y="2209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96335" name="Rectangle 100"/>
          <p:cNvSpPr>
            <a:spLocks noChangeArrowheads="1"/>
          </p:cNvSpPr>
          <p:nvPr/>
        </p:nvSpPr>
        <p:spPr bwMode="auto">
          <a:xfrm>
            <a:off x="8043863" y="2590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96336" name="Rectangle 101"/>
          <p:cNvSpPr>
            <a:spLocks noChangeArrowheads="1"/>
          </p:cNvSpPr>
          <p:nvPr/>
        </p:nvSpPr>
        <p:spPr bwMode="auto">
          <a:xfrm>
            <a:off x="7915275" y="2971800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FF6600"/>
                </a:solidFill>
                <a:ea typeface="黑体" panose="02010609060101010101" pitchFamily="49" charset="-122"/>
              </a:rPr>
              <a:t>命中</a:t>
            </a:r>
          </a:p>
        </p:txBody>
      </p:sp>
      <p:sp>
        <p:nvSpPr>
          <p:cNvPr id="96337" name="Rectangle 102"/>
          <p:cNvSpPr>
            <a:spLocks noChangeArrowheads="1"/>
          </p:cNvSpPr>
          <p:nvPr/>
        </p:nvSpPr>
        <p:spPr bwMode="auto">
          <a:xfrm>
            <a:off x="304800" y="2133600"/>
            <a:ext cx="10779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   n=3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命中</a:t>
            </a:r>
            <a:r>
              <a:rPr lang="en-US" altLang="zh-CN" sz="2000">
                <a:ea typeface="黑体" panose="02010609060101010101" pitchFamily="49" charset="-122"/>
              </a:rPr>
              <a:t>3</a:t>
            </a:r>
            <a:r>
              <a:rPr lang="zh-CN" altLang="en-US" sz="2000">
                <a:ea typeface="黑体" panose="02010609060101010101" pitchFamily="49" charset="-122"/>
              </a:rPr>
              <a:t>次</a:t>
            </a:r>
          </a:p>
        </p:txBody>
      </p:sp>
      <p:sp>
        <p:nvSpPr>
          <p:cNvPr id="96338" name="Rectangle 103"/>
          <p:cNvSpPr>
            <a:spLocks noChangeArrowheads="1"/>
          </p:cNvSpPr>
          <p:nvPr/>
        </p:nvSpPr>
        <p:spPr bwMode="auto">
          <a:xfrm>
            <a:off x="1981200" y="3549650"/>
            <a:ext cx="381000" cy="15398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6339" name="Line 104"/>
          <p:cNvSpPr>
            <a:spLocks noChangeShapeType="1"/>
          </p:cNvSpPr>
          <p:nvPr/>
        </p:nvSpPr>
        <p:spPr bwMode="auto">
          <a:xfrm>
            <a:off x="1981200" y="393065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40" name="Line 105"/>
          <p:cNvSpPr>
            <a:spLocks noChangeShapeType="1"/>
          </p:cNvSpPr>
          <p:nvPr/>
        </p:nvSpPr>
        <p:spPr bwMode="auto">
          <a:xfrm>
            <a:off x="1981200" y="432752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41" name="Text Box 106"/>
          <p:cNvSpPr txBox="1">
            <a:spLocks noChangeArrowheads="1"/>
          </p:cNvSpPr>
          <p:nvPr/>
        </p:nvSpPr>
        <p:spPr bwMode="auto">
          <a:xfrm>
            <a:off x="1981200" y="35496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96342" name="Rectangle 107"/>
          <p:cNvSpPr>
            <a:spLocks noChangeArrowheads="1"/>
          </p:cNvSpPr>
          <p:nvPr/>
        </p:nvSpPr>
        <p:spPr bwMode="auto">
          <a:xfrm>
            <a:off x="1981200" y="39306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96343" name="Rectangle 108"/>
          <p:cNvSpPr>
            <a:spLocks noChangeArrowheads="1"/>
          </p:cNvSpPr>
          <p:nvPr/>
        </p:nvSpPr>
        <p:spPr bwMode="auto">
          <a:xfrm>
            <a:off x="2590800" y="3549650"/>
            <a:ext cx="381000" cy="15398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6344" name="Line 109"/>
          <p:cNvSpPr>
            <a:spLocks noChangeShapeType="1"/>
          </p:cNvSpPr>
          <p:nvPr/>
        </p:nvSpPr>
        <p:spPr bwMode="auto">
          <a:xfrm>
            <a:off x="2590800" y="393065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45" name="Line 110"/>
          <p:cNvSpPr>
            <a:spLocks noChangeShapeType="1"/>
          </p:cNvSpPr>
          <p:nvPr/>
        </p:nvSpPr>
        <p:spPr bwMode="auto">
          <a:xfrm>
            <a:off x="2590800" y="431165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46" name="Text Box 111"/>
          <p:cNvSpPr txBox="1">
            <a:spLocks noChangeArrowheads="1"/>
          </p:cNvSpPr>
          <p:nvPr/>
        </p:nvSpPr>
        <p:spPr bwMode="auto">
          <a:xfrm>
            <a:off x="2590800" y="35496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96347" name="Rectangle 112"/>
          <p:cNvSpPr>
            <a:spLocks noChangeArrowheads="1"/>
          </p:cNvSpPr>
          <p:nvPr/>
        </p:nvSpPr>
        <p:spPr bwMode="auto">
          <a:xfrm>
            <a:off x="2590800" y="393065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96348" name="Line 114"/>
          <p:cNvSpPr>
            <a:spLocks noChangeShapeType="1"/>
          </p:cNvSpPr>
          <p:nvPr/>
        </p:nvSpPr>
        <p:spPr bwMode="auto">
          <a:xfrm flipH="1">
            <a:off x="1981200" y="43275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49" name="Line 115"/>
          <p:cNvSpPr>
            <a:spLocks noChangeShapeType="1"/>
          </p:cNvSpPr>
          <p:nvPr/>
        </p:nvSpPr>
        <p:spPr bwMode="auto">
          <a:xfrm>
            <a:off x="2209800" y="432752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50" name="Line 116"/>
          <p:cNvSpPr>
            <a:spLocks noChangeShapeType="1"/>
          </p:cNvSpPr>
          <p:nvPr/>
        </p:nvSpPr>
        <p:spPr bwMode="auto">
          <a:xfrm flipH="1">
            <a:off x="1981200" y="4327525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51" name="Line 117"/>
          <p:cNvSpPr>
            <a:spLocks noChangeShapeType="1"/>
          </p:cNvSpPr>
          <p:nvPr/>
        </p:nvSpPr>
        <p:spPr bwMode="auto">
          <a:xfrm flipH="1">
            <a:off x="2057400" y="4403725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52" name="Line 118"/>
          <p:cNvSpPr>
            <a:spLocks noChangeShapeType="1"/>
          </p:cNvSpPr>
          <p:nvPr/>
        </p:nvSpPr>
        <p:spPr bwMode="auto">
          <a:xfrm flipH="1">
            <a:off x="1981200" y="4556125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53" name="Rectangle 119"/>
          <p:cNvSpPr>
            <a:spLocks noChangeArrowheads="1"/>
          </p:cNvSpPr>
          <p:nvPr/>
        </p:nvSpPr>
        <p:spPr bwMode="auto">
          <a:xfrm>
            <a:off x="1371600" y="3565525"/>
            <a:ext cx="381000" cy="15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6354" name="Line 120"/>
          <p:cNvSpPr>
            <a:spLocks noChangeShapeType="1"/>
          </p:cNvSpPr>
          <p:nvPr/>
        </p:nvSpPr>
        <p:spPr bwMode="auto">
          <a:xfrm>
            <a:off x="1371600" y="394652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55" name="Line 121"/>
          <p:cNvSpPr>
            <a:spLocks noChangeShapeType="1"/>
          </p:cNvSpPr>
          <p:nvPr/>
        </p:nvSpPr>
        <p:spPr bwMode="auto">
          <a:xfrm>
            <a:off x="1371600" y="4343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56" name="Text Box 122"/>
          <p:cNvSpPr txBox="1">
            <a:spLocks noChangeArrowheads="1"/>
          </p:cNvSpPr>
          <p:nvPr/>
        </p:nvSpPr>
        <p:spPr bwMode="auto">
          <a:xfrm>
            <a:off x="1371600" y="35655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96357" name="Line 123"/>
          <p:cNvSpPr>
            <a:spLocks noChangeShapeType="1"/>
          </p:cNvSpPr>
          <p:nvPr/>
        </p:nvSpPr>
        <p:spPr bwMode="auto">
          <a:xfrm>
            <a:off x="1600200" y="4343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58" name="Line 124"/>
          <p:cNvSpPr>
            <a:spLocks noChangeShapeType="1"/>
          </p:cNvSpPr>
          <p:nvPr/>
        </p:nvSpPr>
        <p:spPr bwMode="auto">
          <a:xfrm flipH="1">
            <a:off x="1447800" y="4419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59" name="Line 125"/>
          <p:cNvSpPr>
            <a:spLocks noChangeShapeType="1"/>
          </p:cNvSpPr>
          <p:nvPr/>
        </p:nvSpPr>
        <p:spPr bwMode="auto">
          <a:xfrm flipH="1">
            <a:off x="1371600" y="4572000"/>
            <a:ext cx="381000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60" name="Line 126"/>
          <p:cNvSpPr>
            <a:spLocks noChangeShapeType="1"/>
          </p:cNvSpPr>
          <p:nvPr/>
        </p:nvSpPr>
        <p:spPr bwMode="auto">
          <a:xfrm flipV="1">
            <a:off x="1371600" y="4251325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61" name="Line 127"/>
          <p:cNvSpPr>
            <a:spLocks noChangeShapeType="1"/>
          </p:cNvSpPr>
          <p:nvPr/>
        </p:nvSpPr>
        <p:spPr bwMode="auto">
          <a:xfrm flipV="1">
            <a:off x="1371600" y="4098925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62" name="Line 128"/>
          <p:cNvSpPr>
            <a:spLocks noChangeShapeType="1"/>
          </p:cNvSpPr>
          <p:nvPr/>
        </p:nvSpPr>
        <p:spPr bwMode="auto">
          <a:xfrm flipV="1">
            <a:off x="1371600" y="3946525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63" name="Line 129"/>
          <p:cNvSpPr>
            <a:spLocks noChangeShapeType="1"/>
          </p:cNvSpPr>
          <p:nvPr/>
        </p:nvSpPr>
        <p:spPr bwMode="auto">
          <a:xfrm flipV="1">
            <a:off x="1371600" y="3946525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64" name="Line 132"/>
          <p:cNvSpPr>
            <a:spLocks noChangeShapeType="1"/>
          </p:cNvSpPr>
          <p:nvPr/>
        </p:nvSpPr>
        <p:spPr bwMode="auto">
          <a:xfrm>
            <a:off x="2590800" y="432752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65" name="Line 134"/>
          <p:cNvSpPr>
            <a:spLocks noChangeShapeType="1"/>
          </p:cNvSpPr>
          <p:nvPr/>
        </p:nvSpPr>
        <p:spPr bwMode="auto">
          <a:xfrm>
            <a:off x="2819400" y="432752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66" name="Text Box 173"/>
          <p:cNvSpPr txBox="1">
            <a:spLocks noChangeArrowheads="1"/>
          </p:cNvSpPr>
          <p:nvPr/>
        </p:nvSpPr>
        <p:spPr bwMode="auto">
          <a:xfrm>
            <a:off x="304800" y="3886200"/>
            <a:ext cx="10779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   n=4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命中</a:t>
            </a:r>
            <a:r>
              <a:rPr lang="en-US" altLang="zh-CN" sz="2000">
                <a:ea typeface="黑体" panose="02010609060101010101" pitchFamily="49" charset="-122"/>
              </a:rPr>
              <a:t>2</a:t>
            </a:r>
            <a:r>
              <a:rPr lang="zh-CN" altLang="en-US" sz="2000">
                <a:ea typeface="黑体" panose="02010609060101010101" pitchFamily="49" charset="-122"/>
              </a:rPr>
              <a:t>次</a:t>
            </a:r>
          </a:p>
        </p:txBody>
      </p:sp>
      <p:sp>
        <p:nvSpPr>
          <p:cNvPr id="96367" name="Text Box 175"/>
          <p:cNvSpPr txBox="1">
            <a:spLocks noChangeArrowheads="1"/>
          </p:cNvSpPr>
          <p:nvPr/>
        </p:nvSpPr>
        <p:spPr bwMode="auto">
          <a:xfrm>
            <a:off x="228600" y="1203325"/>
            <a:ext cx="812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页地址流  </a:t>
            </a:r>
            <a:r>
              <a:rPr lang="en-US" altLang="zh-CN" sz="2000">
                <a:ea typeface="黑体" panose="02010609060101010101" pitchFamily="49" charset="-122"/>
              </a:rPr>
              <a:t>1        2       3       4        1        2       5       1        2       3        4        5</a:t>
            </a:r>
          </a:p>
        </p:txBody>
      </p:sp>
      <p:sp>
        <p:nvSpPr>
          <p:cNvPr id="96368" name="Text Box 176"/>
          <p:cNvSpPr txBox="1">
            <a:spLocks noChangeArrowheads="1"/>
          </p:cNvSpPr>
          <p:nvPr/>
        </p:nvSpPr>
        <p:spPr bwMode="auto">
          <a:xfrm>
            <a:off x="457200" y="609600"/>
            <a:ext cx="7954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时间</a:t>
            </a:r>
            <a:r>
              <a:rPr lang="en-US" altLang="zh-CN" sz="2000">
                <a:ea typeface="黑体" panose="02010609060101010101" pitchFamily="49" charset="-122"/>
              </a:rPr>
              <a:t>t     1       2        3        4       5        6       7        8       9       10      11     12</a:t>
            </a:r>
          </a:p>
        </p:txBody>
      </p:sp>
      <p:sp>
        <p:nvSpPr>
          <p:cNvPr id="96369" name="Rectangle 177"/>
          <p:cNvSpPr>
            <a:spLocks noChangeArrowheads="1"/>
          </p:cNvSpPr>
          <p:nvPr/>
        </p:nvSpPr>
        <p:spPr bwMode="auto">
          <a:xfrm>
            <a:off x="3200400" y="3565525"/>
            <a:ext cx="381000" cy="15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6370" name="Line 178"/>
          <p:cNvSpPr>
            <a:spLocks noChangeShapeType="1"/>
          </p:cNvSpPr>
          <p:nvPr/>
        </p:nvSpPr>
        <p:spPr bwMode="auto">
          <a:xfrm>
            <a:off x="3200400" y="394652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71" name="Line 179"/>
          <p:cNvSpPr>
            <a:spLocks noChangeShapeType="1"/>
          </p:cNvSpPr>
          <p:nvPr/>
        </p:nvSpPr>
        <p:spPr bwMode="auto">
          <a:xfrm>
            <a:off x="3200400" y="432752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72" name="Text Box 180"/>
          <p:cNvSpPr txBox="1">
            <a:spLocks noChangeArrowheads="1"/>
          </p:cNvSpPr>
          <p:nvPr/>
        </p:nvSpPr>
        <p:spPr bwMode="auto">
          <a:xfrm>
            <a:off x="3200400" y="3546475"/>
            <a:ext cx="414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1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</a:p>
        </p:txBody>
      </p:sp>
      <p:sp>
        <p:nvSpPr>
          <p:cNvPr id="96373" name="Rectangle 181"/>
          <p:cNvSpPr>
            <a:spLocks noChangeArrowheads="1"/>
          </p:cNvSpPr>
          <p:nvPr/>
        </p:nvSpPr>
        <p:spPr bwMode="auto">
          <a:xfrm>
            <a:off x="3200400" y="39465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2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374" name="Rectangle 182"/>
          <p:cNvSpPr>
            <a:spLocks noChangeArrowheads="1"/>
          </p:cNvSpPr>
          <p:nvPr/>
        </p:nvSpPr>
        <p:spPr bwMode="auto">
          <a:xfrm>
            <a:off x="3200400" y="43275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96375" name="Rectangle 197"/>
          <p:cNvSpPr>
            <a:spLocks noChangeArrowheads="1"/>
          </p:cNvSpPr>
          <p:nvPr/>
        </p:nvSpPr>
        <p:spPr bwMode="auto">
          <a:xfrm>
            <a:off x="3657600" y="5089525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FF6600"/>
                </a:solidFill>
                <a:ea typeface="黑体" panose="02010609060101010101" pitchFamily="49" charset="-122"/>
              </a:rPr>
              <a:t>命中</a:t>
            </a:r>
          </a:p>
        </p:txBody>
      </p:sp>
      <p:sp>
        <p:nvSpPr>
          <p:cNvPr id="96376" name="Rectangle 303"/>
          <p:cNvSpPr>
            <a:spLocks noChangeArrowheads="1"/>
          </p:cNvSpPr>
          <p:nvPr/>
        </p:nvSpPr>
        <p:spPr bwMode="auto">
          <a:xfrm>
            <a:off x="2590800" y="25749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96377" name="Rectangle 304"/>
          <p:cNvSpPr>
            <a:spLocks noChangeArrowheads="1"/>
          </p:cNvSpPr>
          <p:nvPr/>
        </p:nvSpPr>
        <p:spPr bwMode="auto">
          <a:xfrm>
            <a:off x="3200400" y="1831975"/>
            <a:ext cx="381000" cy="1143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6378" name="Line 305"/>
          <p:cNvSpPr>
            <a:spLocks noChangeShapeType="1"/>
          </p:cNvSpPr>
          <p:nvPr/>
        </p:nvSpPr>
        <p:spPr bwMode="auto">
          <a:xfrm>
            <a:off x="3200400" y="22129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79" name="Line 306"/>
          <p:cNvSpPr>
            <a:spLocks noChangeShapeType="1"/>
          </p:cNvSpPr>
          <p:nvPr/>
        </p:nvSpPr>
        <p:spPr bwMode="auto">
          <a:xfrm>
            <a:off x="3200400" y="25939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80" name="Text Box 307"/>
          <p:cNvSpPr txBox="1">
            <a:spLocks noChangeArrowheads="1"/>
          </p:cNvSpPr>
          <p:nvPr/>
        </p:nvSpPr>
        <p:spPr bwMode="auto">
          <a:xfrm>
            <a:off x="3200400" y="18129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4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381" name="Rectangle 308"/>
          <p:cNvSpPr>
            <a:spLocks noChangeArrowheads="1"/>
          </p:cNvSpPr>
          <p:nvPr/>
        </p:nvSpPr>
        <p:spPr bwMode="auto">
          <a:xfrm>
            <a:off x="3200400" y="2155825"/>
            <a:ext cx="414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2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382" name="Rectangle 309"/>
          <p:cNvSpPr>
            <a:spLocks noChangeArrowheads="1"/>
          </p:cNvSpPr>
          <p:nvPr/>
        </p:nvSpPr>
        <p:spPr bwMode="auto">
          <a:xfrm>
            <a:off x="3200400" y="25939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96383" name="Line 312"/>
          <p:cNvSpPr>
            <a:spLocks noChangeShapeType="1"/>
          </p:cNvSpPr>
          <p:nvPr/>
        </p:nvSpPr>
        <p:spPr bwMode="auto">
          <a:xfrm>
            <a:off x="1371600" y="470852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84" name="Line 313"/>
          <p:cNvSpPr>
            <a:spLocks noChangeShapeType="1"/>
          </p:cNvSpPr>
          <p:nvPr/>
        </p:nvSpPr>
        <p:spPr bwMode="auto">
          <a:xfrm flipH="1">
            <a:off x="1371600" y="4708525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85" name="Line 314"/>
          <p:cNvSpPr>
            <a:spLocks noChangeShapeType="1"/>
          </p:cNvSpPr>
          <p:nvPr/>
        </p:nvSpPr>
        <p:spPr bwMode="auto">
          <a:xfrm flipH="1">
            <a:off x="1447800" y="4784725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86" name="Line 315"/>
          <p:cNvSpPr>
            <a:spLocks noChangeShapeType="1"/>
          </p:cNvSpPr>
          <p:nvPr/>
        </p:nvSpPr>
        <p:spPr bwMode="auto">
          <a:xfrm flipH="1">
            <a:off x="1676400" y="5013325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87" name="Line 316"/>
          <p:cNvSpPr>
            <a:spLocks noChangeShapeType="1"/>
          </p:cNvSpPr>
          <p:nvPr/>
        </p:nvSpPr>
        <p:spPr bwMode="auto">
          <a:xfrm>
            <a:off x="1981200" y="470852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88" name="Line 317"/>
          <p:cNvSpPr>
            <a:spLocks noChangeShapeType="1"/>
          </p:cNvSpPr>
          <p:nvPr/>
        </p:nvSpPr>
        <p:spPr bwMode="auto">
          <a:xfrm flipH="1">
            <a:off x="1981200" y="4708525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89" name="Line 318"/>
          <p:cNvSpPr>
            <a:spLocks noChangeShapeType="1"/>
          </p:cNvSpPr>
          <p:nvPr/>
        </p:nvSpPr>
        <p:spPr bwMode="auto">
          <a:xfrm flipH="1">
            <a:off x="1981200" y="4708525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90" name="Line 319"/>
          <p:cNvSpPr>
            <a:spLocks noChangeShapeType="1"/>
          </p:cNvSpPr>
          <p:nvPr/>
        </p:nvSpPr>
        <p:spPr bwMode="auto">
          <a:xfrm flipH="1">
            <a:off x="2209800" y="4937125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91" name="Line 320"/>
          <p:cNvSpPr>
            <a:spLocks noChangeShapeType="1"/>
          </p:cNvSpPr>
          <p:nvPr/>
        </p:nvSpPr>
        <p:spPr bwMode="auto">
          <a:xfrm>
            <a:off x="2590800" y="470852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92" name="Rectangle 321"/>
          <p:cNvSpPr>
            <a:spLocks noChangeArrowheads="1"/>
          </p:cNvSpPr>
          <p:nvPr/>
        </p:nvSpPr>
        <p:spPr bwMode="auto">
          <a:xfrm>
            <a:off x="2590800" y="43275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96393" name="Line 322"/>
          <p:cNvSpPr>
            <a:spLocks noChangeShapeType="1"/>
          </p:cNvSpPr>
          <p:nvPr/>
        </p:nvSpPr>
        <p:spPr bwMode="auto">
          <a:xfrm flipH="1">
            <a:off x="2590800" y="4708525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94" name="Line 323"/>
          <p:cNvSpPr>
            <a:spLocks noChangeShapeType="1"/>
          </p:cNvSpPr>
          <p:nvPr/>
        </p:nvSpPr>
        <p:spPr bwMode="auto">
          <a:xfrm flipH="1">
            <a:off x="2590800" y="470852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95" name="Line 324"/>
          <p:cNvSpPr>
            <a:spLocks noChangeShapeType="1"/>
          </p:cNvSpPr>
          <p:nvPr/>
        </p:nvSpPr>
        <p:spPr bwMode="auto">
          <a:xfrm flipH="1">
            <a:off x="2743200" y="470852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96" name="Line 325"/>
          <p:cNvSpPr>
            <a:spLocks noChangeShapeType="1"/>
          </p:cNvSpPr>
          <p:nvPr/>
        </p:nvSpPr>
        <p:spPr bwMode="auto">
          <a:xfrm flipH="1">
            <a:off x="2895600" y="4937125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97" name="Line 326"/>
          <p:cNvSpPr>
            <a:spLocks noChangeShapeType="1"/>
          </p:cNvSpPr>
          <p:nvPr/>
        </p:nvSpPr>
        <p:spPr bwMode="auto">
          <a:xfrm>
            <a:off x="3200400" y="47085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398" name="Rectangle 327"/>
          <p:cNvSpPr>
            <a:spLocks noChangeArrowheads="1"/>
          </p:cNvSpPr>
          <p:nvPr/>
        </p:nvSpPr>
        <p:spPr bwMode="auto">
          <a:xfrm>
            <a:off x="3200400" y="47085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96399" name="Rectangle 328"/>
          <p:cNvSpPr>
            <a:spLocks noChangeArrowheads="1"/>
          </p:cNvSpPr>
          <p:nvPr/>
        </p:nvSpPr>
        <p:spPr bwMode="auto">
          <a:xfrm>
            <a:off x="3810000" y="3584575"/>
            <a:ext cx="381000" cy="15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6400" name="Line 329"/>
          <p:cNvSpPr>
            <a:spLocks noChangeShapeType="1"/>
          </p:cNvSpPr>
          <p:nvPr/>
        </p:nvSpPr>
        <p:spPr bwMode="auto">
          <a:xfrm>
            <a:off x="3810000" y="3965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401" name="Line 330"/>
          <p:cNvSpPr>
            <a:spLocks noChangeShapeType="1"/>
          </p:cNvSpPr>
          <p:nvPr/>
        </p:nvSpPr>
        <p:spPr bwMode="auto">
          <a:xfrm>
            <a:off x="3810000" y="4346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402" name="Text Box 331"/>
          <p:cNvSpPr txBox="1">
            <a:spLocks noChangeArrowheads="1"/>
          </p:cNvSpPr>
          <p:nvPr/>
        </p:nvSpPr>
        <p:spPr bwMode="auto">
          <a:xfrm>
            <a:off x="3810000" y="3565525"/>
            <a:ext cx="414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1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</a:p>
        </p:txBody>
      </p:sp>
      <p:sp>
        <p:nvSpPr>
          <p:cNvPr id="96403" name="Rectangle 332"/>
          <p:cNvSpPr>
            <a:spLocks noChangeArrowheads="1"/>
          </p:cNvSpPr>
          <p:nvPr/>
        </p:nvSpPr>
        <p:spPr bwMode="auto">
          <a:xfrm>
            <a:off x="3810000" y="39655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2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404" name="Rectangle 333"/>
          <p:cNvSpPr>
            <a:spLocks noChangeArrowheads="1"/>
          </p:cNvSpPr>
          <p:nvPr/>
        </p:nvSpPr>
        <p:spPr bwMode="auto">
          <a:xfrm>
            <a:off x="3810000" y="43465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96405" name="Line 334"/>
          <p:cNvSpPr>
            <a:spLocks noChangeShapeType="1"/>
          </p:cNvSpPr>
          <p:nvPr/>
        </p:nvSpPr>
        <p:spPr bwMode="auto">
          <a:xfrm>
            <a:off x="3810000" y="47275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406" name="Rectangle 335"/>
          <p:cNvSpPr>
            <a:spLocks noChangeArrowheads="1"/>
          </p:cNvSpPr>
          <p:nvPr/>
        </p:nvSpPr>
        <p:spPr bwMode="auto">
          <a:xfrm>
            <a:off x="3810000" y="47275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96407" name="Rectangle 336"/>
          <p:cNvSpPr>
            <a:spLocks noChangeArrowheads="1"/>
          </p:cNvSpPr>
          <p:nvPr/>
        </p:nvSpPr>
        <p:spPr bwMode="auto">
          <a:xfrm>
            <a:off x="4267200" y="5089525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FF6600"/>
                </a:solidFill>
                <a:ea typeface="黑体" panose="02010609060101010101" pitchFamily="49" charset="-122"/>
              </a:rPr>
              <a:t>命中</a:t>
            </a:r>
          </a:p>
        </p:txBody>
      </p:sp>
      <p:sp>
        <p:nvSpPr>
          <p:cNvPr id="96408" name="Rectangle 337"/>
          <p:cNvSpPr>
            <a:spLocks noChangeArrowheads="1"/>
          </p:cNvSpPr>
          <p:nvPr/>
        </p:nvSpPr>
        <p:spPr bwMode="auto">
          <a:xfrm>
            <a:off x="4419600" y="3584575"/>
            <a:ext cx="381000" cy="15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6409" name="Line 338"/>
          <p:cNvSpPr>
            <a:spLocks noChangeShapeType="1"/>
          </p:cNvSpPr>
          <p:nvPr/>
        </p:nvSpPr>
        <p:spPr bwMode="auto">
          <a:xfrm>
            <a:off x="4419600" y="3965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410" name="Line 339"/>
          <p:cNvSpPr>
            <a:spLocks noChangeShapeType="1"/>
          </p:cNvSpPr>
          <p:nvPr/>
        </p:nvSpPr>
        <p:spPr bwMode="auto">
          <a:xfrm>
            <a:off x="4419600" y="4346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411" name="Text Box 340"/>
          <p:cNvSpPr txBox="1">
            <a:spLocks noChangeArrowheads="1"/>
          </p:cNvSpPr>
          <p:nvPr/>
        </p:nvSpPr>
        <p:spPr bwMode="auto">
          <a:xfrm>
            <a:off x="4419600" y="3565525"/>
            <a:ext cx="414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1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</a:p>
        </p:txBody>
      </p:sp>
      <p:sp>
        <p:nvSpPr>
          <p:cNvPr id="96412" name="Rectangle 341"/>
          <p:cNvSpPr>
            <a:spLocks noChangeArrowheads="1"/>
          </p:cNvSpPr>
          <p:nvPr/>
        </p:nvSpPr>
        <p:spPr bwMode="auto">
          <a:xfrm>
            <a:off x="4419600" y="39655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2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413" name="Rectangle 342"/>
          <p:cNvSpPr>
            <a:spLocks noChangeArrowheads="1"/>
          </p:cNvSpPr>
          <p:nvPr/>
        </p:nvSpPr>
        <p:spPr bwMode="auto">
          <a:xfrm>
            <a:off x="4419600" y="43465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96414" name="Line 343"/>
          <p:cNvSpPr>
            <a:spLocks noChangeShapeType="1"/>
          </p:cNvSpPr>
          <p:nvPr/>
        </p:nvSpPr>
        <p:spPr bwMode="auto">
          <a:xfrm>
            <a:off x="4419600" y="47275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415" name="Rectangle 344"/>
          <p:cNvSpPr>
            <a:spLocks noChangeArrowheads="1"/>
          </p:cNvSpPr>
          <p:nvPr/>
        </p:nvSpPr>
        <p:spPr bwMode="auto">
          <a:xfrm>
            <a:off x="4419600" y="47275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96416" name="Rectangle 345"/>
          <p:cNvSpPr>
            <a:spLocks noChangeArrowheads="1"/>
          </p:cNvSpPr>
          <p:nvPr/>
        </p:nvSpPr>
        <p:spPr bwMode="auto">
          <a:xfrm>
            <a:off x="5029200" y="3584575"/>
            <a:ext cx="381000" cy="15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6417" name="Line 346"/>
          <p:cNvSpPr>
            <a:spLocks noChangeShapeType="1"/>
          </p:cNvSpPr>
          <p:nvPr/>
        </p:nvSpPr>
        <p:spPr bwMode="auto">
          <a:xfrm>
            <a:off x="5029200" y="3965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418" name="Line 347"/>
          <p:cNvSpPr>
            <a:spLocks noChangeShapeType="1"/>
          </p:cNvSpPr>
          <p:nvPr/>
        </p:nvSpPr>
        <p:spPr bwMode="auto">
          <a:xfrm>
            <a:off x="5029200" y="4346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419" name="Text Box 348"/>
          <p:cNvSpPr txBox="1">
            <a:spLocks noChangeArrowheads="1"/>
          </p:cNvSpPr>
          <p:nvPr/>
        </p:nvSpPr>
        <p:spPr bwMode="auto">
          <a:xfrm>
            <a:off x="5029200" y="35655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5</a:t>
            </a:r>
            <a:endParaRPr lang="en-US" altLang="zh-CN" sz="2400" baseline="30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420" name="Rectangle 349"/>
          <p:cNvSpPr>
            <a:spLocks noChangeArrowheads="1"/>
          </p:cNvSpPr>
          <p:nvPr/>
        </p:nvSpPr>
        <p:spPr bwMode="auto">
          <a:xfrm>
            <a:off x="5029200" y="3965575"/>
            <a:ext cx="414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2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</a:p>
        </p:txBody>
      </p:sp>
      <p:sp>
        <p:nvSpPr>
          <p:cNvPr id="96421" name="Rectangle 350"/>
          <p:cNvSpPr>
            <a:spLocks noChangeArrowheads="1"/>
          </p:cNvSpPr>
          <p:nvPr/>
        </p:nvSpPr>
        <p:spPr bwMode="auto">
          <a:xfrm>
            <a:off x="5029200" y="43465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96422" name="Line 351"/>
          <p:cNvSpPr>
            <a:spLocks noChangeShapeType="1"/>
          </p:cNvSpPr>
          <p:nvPr/>
        </p:nvSpPr>
        <p:spPr bwMode="auto">
          <a:xfrm>
            <a:off x="5029200" y="47275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423" name="Rectangle 352"/>
          <p:cNvSpPr>
            <a:spLocks noChangeArrowheads="1"/>
          </p:cNvSpPr>
          <p:nvPr/>
        </p:nvSpPr>
        <p:spPr bwMode="auto">
          <a:xfrm>
            <a:off x="5029200" y="47275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96424" name="Rectangle 353"/>
          <p:cNvSpPr>
            <a:spLocks noChangeArrowheads="1"/>
          </p:cNvSpPr>
          <p:nvPr/>
        </p:nvSpPr>
        <p:spPr bwMode="auto">
          <a:xfrm>
            <a:off x="5605463" y="3584575"/>
            <a:ext cx="381000" cy="15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6425" name="Line 354"/>
          <p:cNvSpPr>
            <a:spLocks noChangeShapeType="1"/>
          </p:cNvSpPr>
          <p:nvPr/>
        </p:nvSpPr>
        <p:spPr bwMode="auto">
          <a:xfrm>
            <a:off x="5605463" y="3965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426" name="Line 355"/>
          <p:cNvSpPr>
            <a:spLocks noChangeShapeType="1"/>
          </p:cNvSpPr>
          <p:nvPr/>
        </p:nvSpPr>
        <p:spPr bwMode="auto">
          <a:xfrm>
            <a:off x="5605463" y="4346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427" name="Text Box 356"/>
          <p:cNvSpPr txBox="1">
            <a:spLocks noChangeArrowheads="1"/>
          </p:cNvSpPr>
          <p:nvPr/>
        </p:nvSpPr>
        <p:spPr bwMode="auto">
          <a:xfrm>
            <a:off x="5605463" y="35655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5</a:t>
            </a:r>
            <a:endParaRPr lang="en-US" altLang="zh-CN" sz="2400" baseline="30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428" name="Rectangle 357"/>
          <p:cNvSpPr>
            <a:spLocks noChangeArrowheads="1"/>
          </p:cNvSpPr>
          <p:nvPr/>
        </p:nvSpPr>
        <p:spPr bwMode="auto">
          <a:xfrm>
            <a:off x="5605463" y="39655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1</a:t>
            </a:r>
            <a:endParaRPr lang="en-US" altLang="zh-CN" sz="2400" baseline="30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429" name="Rectangle 358"/>
          <p:cNvSpPr>
            <a:spLocks noChangeArrowheads="1"/>
          </p:cNvSpPr>
          <p:nvPr/>
        </p:nvSpPr>
        <p:spPr bwMode="auto">
          <a:xfrm>
            <a:off x="5605463" y="4346575"/>
            <a:ext cx="414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3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</a:p>
        </p:txBody>
      </p:sp>
      <p:sp>
        <p:nvSpPr>
          <p:cNvPr id="96430" name="Line 359"/>
          <p:cNvSpPr>
            <a:spLocks noChangeShapeType="1"/>
          </p:cNvSpPr>
          <p:nvPr/>
        </p:nvSpPr>
        <p:spPr bwMode="auto">
          <a:xfrm>
            <a:off x="5605463" y="47275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431" name="Rectangle 360"/>
          <p:cNvSpPr>
            <a:spLocks noChangeArrowheads="1"/>
          </p:cNvSpPr>
          <p:nvPr/>
        </p:nvSpPr>
        <p:spPr bwMode="auto">
          <a:xfrm>
            <a:off x="5605463" y="47275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96432" name="Rectangle 362"/>
          <p:cNvSpPr>
            <a:spLocks noChangeArrowheads="1"/>
          </p:cNvSpPr>
          <p:nvPr/>
        </p:nvSpPr>
        <p:spPr bwMode="auto">
          <a:xfrm>
            <a:off x="6215063" y="3584575"/>
            <a:ext cx="381000" cy="15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6433" name="Line 363"/>
          <p:cNvSpPr>
            <a:spLocks noChangeShapeType="1"/>
          </p:cNvSpPr>
          <p:nvPr/>
        </p:nvSpPr>
        <p:spPr bwMode="auto">
          <a:xfrm>
            <a:off x="6215063" y="3965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434" name="Line 364"/>
          <p:cNvSpPr>
            <a:spLocks noChangeShapeType="1"/>
          </p:cNvSpPr>
          <p:nvPr/>
        </p:nvSpPr>
        <p:spPr bwMode="auto">
          <a:xfrm>
            <a:off x="6215063" y="4346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435" name="Text Box 365"/>
          <p:cNvSpPr txBox="1">
            <a:spLocks noChangeArrowheads="1"/>
          </p:cNvSpPr>
          <p:nvPr/>
        </p:nvSpPr>
        <p:spPr bwMode="auto">
          <a:xfrm>
            <a:off x="6215063" y="35655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5</a:t>
            </a:r>
            <a:endParaRPr lang="en-US" altLang="zh-CN" sz="2400" baseline="30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436" name="Rectangle 366"/>
          <p:cNvSpPr>
            <a:spLocks noChangeArrowheads="1"/>
          </p:cNvSpPr>
          <p:nvPr/>
        </p:nvSpPr>
        <p:spPr bwMode="auto">
          <a:xfrm>
            <a:off x="6215063" y="39655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1</a:t>
            </a:r>
            <a:endParaRPr lang="en-US" altLang="zh-CN" sz="2400" baseline="30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437" name="Rectangle 367"/>
          <p:cNvSpPr>
            <a:spLocks noChangeArrowheads="1"/>
          </p:cNvSpPr>
          <p:nvPr/>
        </p:nvSpPr>
        <p:spPr bwMode="auto">
          <a:xfrm>
            <a:off x="6215063" y="43465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2</a:t>
            </a:r>
            <a:endParaRPr lang="en-US" altLang="zh-CN" sz="2400" baseline="30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438" name="Line 368"/>
          <p:cNvSpPr>
            <a:spLocks noChangeShapeType="1"/>
          </p:cNvSpPr>
          <p:nvPr/>
        </p:nvSpPr>
        <p:spPr bwMode="auto">
          <a:xfrm>
            <a:off x="6215063" y="47275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439" name="Rectangle 369"/>
          <p:cNvSpPr>
            <a:spLocks noChangeArrowheads="1"/>
          </p:cNvSpPr>
          <p:nvPr/>
        </p:nvSpPr>
        <p:spPr bwMode="auto">
          <a:xfrm>
            <a:off x="6215063" y="4727575"/>
            <a:ext cx="414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4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</a:p>
        </p:txBody>
      </p:sp>
      <p:sp>
        <p:nvSpPr>
          <p:cNvPr id="96440" name="Rectangle 370"/>
          <p:cNvSpPr>
            <a:spLocks noChangeArrowheads="1"/>
          </p:cNvSpPr>
          <p:nvPr/>
        </p:nvSpPr>
        <p:spPr bwMode="auto">
          <a:xfrm>
            <a:off x="6824663" y="3584575"/>
            <a:ext cx="381000" cy="15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6441" name="Line 371"/>
          <p:cNvSpPr>
            <a:spLocks noChangeShapeType="1"/>
          </p:cNvSpPr>
          <p:nvPr/>
        </p:nvSpPr>
        <p:spPr bwMode="auto">
          <a:xfrm>
            <a:off x="6824663" y="3965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442" name="Line 372"/>
          <p:cNvSpPr>
            <a:spLocks noChangeShapeType="1"/>
          </p:cNvSpPr>
          <p:nvPr/>
        </p:nvSpPr>
        <p:spPr bwMode="auto">
          <a:xfrm>
            <a:off x="6824663" y="4346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443" name="Text Box 373"/>
          <p:cNvSpPr txBox="1">
            <a:spLocks noChangeArrowheads="1"/>
          </p:cNvSpPr>
          <p:nvPr/>
        </p:nvSpPr>
        <p:spPr bwMode="auto">
          <a:xfrm>
            <a:off x="6824663" y="3565525"/>
            <a:ext cx="414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5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</a:p>
        </p:txBody>
      </p:sp>
      <p:sp>
        <p:nvSpPr>
          <p:cNvPr id="96444" name="Rectangle 374"/>
          <p:cNvSpPr>
            <a:spLocks noChangeArrowheads="1"/>
          </p:cNvSpPr>
          <p:nvPr/>
        </p:nvSpPr>
        <p:spPr bwMode="auto">
          <a:xfrm>
            <a:off x="6824663" y="39655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1</a:t>
            </a:r>
            <a:endParaRPr lang="en-US" altLang="zh-CN" sz="2400" baseline="30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445" name="Rectangle 375"/>
          <p:cNvSpPr>
            <a:spLocks noChangeArrowheads="1"/>
          </p:cNvSpPr>
          <p:nvPr/>
        </p:nvSpPr>
        <p:spPr bwMode="auto">
          <a:xfrm>
            <a:off x="6824663" y="43465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2</a:t>
            </a:r>
            <a:endParaRPr lang="en-US" altLang="zh-CN" sz="2400" baseline="30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446" name="Line 376"/>
          <p:cNvSpPr>
            <a:spLocks noChangeShapeType="1"/>
          </p:cNvSpPr>
          <p:nvPr/>
        </p:nvSpPr>
        <p:spPr bwMode="auto">
          <a:xfrm>
            <a:off x="6824663" y="47275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447" name="Rectangle 377"/>
          <p:cNvSpPr>
            <a:spLocks noChangeArrowheads="1"/>
          </p:cNvSpPr>
          <p:nvPr/>
        </p:nvSpPr>
        <p:spPr bwMode="auto">
          <a:xfrm>
            <a:off x="6824663" y="47275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3</a:t>
            </a:r>
            <a:endParaRPr lang="en-US" altLang="zh-CN" sz="2400" baseline="30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448" name="Rectangle 378"/>
          <p:cNvSpPr>
            <a:spLocks noChangeArrowheads="1"/>
          </p:cNvSpPr>
          <p:nvPr/>
        </p:nvSpPr>
        <p:spPr bwMode="auto">
          <a:xfrm>
            <a:off x="7467600" y="3584575"/>
            <a:ext cx="381000" cy="15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6449" name="Line 379"/>
          <p:cNvSpPr>
            <a:spLocks noChangeShapeType="1"/>
          </p:cNvSpPr>
          <p:nvPr/>
        </p:nvSpPr>
        <p:spPr bwMode="auto">
          <a:xfrm>
            <a:off x="7467600" y="3965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450" name="Line 380"/>
          <p:cNvSpPr>
            <a:spLocks noChangeShapeType="1"/>
          </p:cNvSpPr>
          <p:nvPr/>
        </p:nvSpPr>
        <p:spPr bwMode="auto">
          <a:xfrm>
            <a:off x="7467600" y="4346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451" name="Text Box 381"/>
          <p:cNvSpPr txBox="1">
            <a:spLocks noChangeArrowheads="1"/>
          </p:cNvSpPr>
          <p:nvPr/>
        </p:nvSpPr>
        <p:spPr bwMode="auto">
          <a:xfrm>
            <a:off x="7467600" y="35655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4</a:t>
            </a:r>
            <a:endParaRPr lang="en-US" altLang="zh-CN" sz="2400" baseline="30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452" name="Rectangle 382"/>
          <p:cNvSpPr>
            <a:spLocks noChangeArrowheads="1"/>
          </p:cNvSpPr>
          <p:nvPr/>
        </p:nvSpPr>
        <p:spPr bwMode="auto">
          <a:xfrm>
            <a:off x="7467600" y="3965575"/>
            <a:ext cx="414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1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</a:p>
        </p:txBody>
      </p:sp>
      <p:sp>
        <p:nvSpPr>
          <p:cNvPr id="96453" name="Rectangle 383"/>
          <p:cNvSpPr>
            <a:spLocks noChangeArrowheads="1"/>
          </p:cNvSpPr>
          <p:nvPr/>
        </p:nvSpPr>
        <p:spPr bwMode="auto">
          <a:xfrm>
            <a:off x="7467600" y="43465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2</a:t>
            </a:r>
            <a:endParaRPr lang="en-US" altLang="zh-CN" sz="2400" baseline="30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454" name="Line 384"/>
          <p:cNvSpPr>
            <a:spLocks noChangeShapeType="1"/>
          </p:cNvSpPr>
          <p:nvPr/>
        </p:nvSpPr>
        <p:spPr bwMode="auto">
          <a:xfrm>
            <a:off x="7467600" y="47275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455" name="Rectangle 385"/>
          <p:cNvSpPr>
            <a:spLocks noChangeArrowheads="1"/>
          </p:cNvSpPr>
          <p:nvPr/>
        </p:nvSpPr>
        <p:spPr bwMode="auto">
          <a:xfrm>
            <a:off x="7467600" y="47275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3</a:t>
            </a:r>
            <a:endParaRPr lang="en-US" altLang="zh-CN" sz="2400" baseline="30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456" name="Rectangle 386"/>
          <p:cNvSpPr>
            <a:spLocks noChangeArrowheads="1"/>
          </p:cNvSpPr>
          <p:nvPr/>
        </p:nvSpPr>
        <p:spPr bwMode="auto">
          <a:xfrm>
            <a:off x="8120063" y="3584575"/>
            <a:ext cx="381000" cy="15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6457" name="Line 387"/>
          <p:cNvSpPr>
            <a:spLocks noChangeShapeType="1"/>
          </p:cNvSpPr>
          <p:nvPr/>
        </p:nvSpPr>
        <p:spPr bwMode="auto">
          <a:xfrm>
            <a:off x="8120063" y="3965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458" name="Line 388"/>
          <p:cNvSpPr>
            <a:spLocks noChangeShapeType="1"/>
          </p:cNvSpPr>
          <p:nvPr/>
        </p:nvSpPr>
        <p:spPr bwMode="auto">
          <a:xfrm>
            <a:off x="8120063" y="4346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459" name="Text Box 389"/>
          <p:cNvSpPr txBox="1">
            <a:spLocks noChangeArrowheads="1"/>
          </p:cNvSpPr>
          <p:nvPr/>
        </p:nvSpPr>
        <p:spPr bwMode="auto">
          <a:xfrm>
            <a:off x="8120063" y="35655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4</a:t>
            </a:r>
            <a:endParaRPr lang="en-US" altLang="zh-CN" sz="2400" baseline="30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460" name="Rectangle 390"/>
          <p:cNvSpPr>
            <a:spLocks noChangeArrowheads="1"/>
          </p:cNvSpPr>
          <p:nvPr/>
        </p:nvSpPr>
        <p:spPr bwMode="auto">
          <a:xfrm>
            <a:off x="8120063" y="39655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5</a:t>
            </a:r>
            <a:endParaRPr lang="en-US" altLang="zh-CN" sz="2400" baseline="30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461" name="Rectangle 391"/>
          <p:cNvSpPr>
            <a:spLocks noChangeArrowheads="1"/>
          </p:cNvSpPr>
          <p:nvPr/>
        </p:nvSpPr>
        <p:spPr bwMode="auto">
          <a:xfrm>
            <a:off x="8120063" y="4346575"/>
            <a:ext cx="414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2</a:t>
            </a:r>
            <a:r>
              <a:rPr lang="en-US" altLang="zh-CN" sz="2400" baseline="3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</a:p>
        </p:txBody>
      </p:sp>
      <p:sp>
        <p:nvSpPr>
          <p:cNvPr id="96462" name="Line 392"/>
          <p:cNvSpPr>
            <a:spLocks noChangeShapeType="1"/>
          </p:cNvSpPr>
          <p:nvPr/>
        </p:nvSpPr>
        <p:spPr bwMode="auto">
          <a:xfrm>
            <a:off x="8120063" y="472757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463" name="Rectangle 393"/>
          <p:cNvSpPr>
            <a:spLocks noChangeArrowheads="1"/>
          </p:cNvSpPr>
          <p:nvPr/>
        </p:nvSpPr>
        <p:spPr bwMode="auto">
          <a:xfrm>
            <a:off x="8120063" y="47275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3</a:t>
            </a:r>
            <a:endParaRPr lang="en-US" altLang="zh-CN" sz="2400" baseline="30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464" name="Rectangle 394"/>
          <p:cNvSpPr>
            <a:spLocks noChangeArrowheads="1"/>
          </p:cNvSpPr>
          <p:nvPr/>
        </p:nvSpPr>
        <p:spPr bwMode="auto">
          <a:xfrm>
            <a:off x="990600" y="5614988"/>
            <a:ext cx="7462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FIFO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法的实页数增加，命中率反而有可能下降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2495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4.2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虚拟存储器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468313" y="765175"/>
            <a:ext cx="462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4.2.2  </a:t>
            </a:r>
            <a:r>
              <a:rPr lang="zh-CN" altLang="en-US" sz="2800">
                <a:ea typeface="黑体" panose="02010609060101010101" pitchFamily="49" charset="-122"/>
              </a:rPr>
              <a:t>页式虚拟存储器的构成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611188" y="1363663"/>
            <a:ext cx="2851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2</a:t>
            </a:r>
            <a:r>
              <a:rPr lang="zh-CN" altLang="en-US" sz="2800">
                <a:ea typeface="黑体" panose="02010609060101010101" pitchFamily="49" charset="-122"/>
              </a:rPr>
              <a:t>．页面替换算法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611188" y="1989138"/>
            <a:ext cx="82089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4</a:t>
            </a:r>
            <a:r>
              <a:rPr lang="zh-CN" altLang="en-US" sz="2800">
                <a:ea typeface="黑体" panose="02010609060101010101" pitchFamily="49" charset="-122"/>
              </a:rPr>
              <a:t>）堆栈型替换算法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dirty="0" smtClean="0"/>
              <a:t> 4)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堆栈型替换算法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定义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</a:t>
            </a:r>
            <a:r>
              <a:rPr lang="en-US" altLang="zh-CN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：长度为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L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的任意一个页面地址流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</a:t>
            </a:r>
            <a:r>
              <a:rPr lang="en-US" altLang="zh-CN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t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： 已处理过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t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－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个页面的时间点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</a:t>
            </a:r>
            <a:r>
              <a:rPr lang="en-US" altLang="zh-CN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：分配给该地址流的主存页面数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</a:t>
            </a:r>
            <a:r>
              <a:rPr lang="en-US" altLang="zh-CN" sz="2800" b="1" dirty="0" err="1" smtClean="0">
                <a:solidFill>
                  <a:schemeClr val="accent2"/>
                </a:solidFill>
                <a:ea typeface="黑体" panose="02010609060101010101" pitchFamily="49" charset="-122"/>
              </a:rPr>
              <a:t>B</a:t>
            </a:r>
            <a:r>
              <a:rPr lang="en-US" altLang="zh-CN" sz="2800" b="1" baseline="-14000" dirty="0" err="1" smtClean="0">
                <a:solidFill>
                  <a:schemeClr val="accent2"/>
                </a:solidFill>
                <a:ea typeface="黑体" panose="02010609060101010101" pitchFamily="49" charset="-122"/>
              </a:rPr>
              <a:t>t</a:t>
            </a:r>
            <a:r>
              <a:rPr lang="en-US" altLang="zh-CN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(n)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：在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t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时间点、在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n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页的主存中的页面集合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</a:t>
            </a:r>
            <a:r>
              <a:rPr lang="en-US" altLang="zh-CN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L</a:t>
            </a:r>
            <a:r>
              <a:rPr lang="en-US" altLang="zh-CN" sz="2800" b="1" baseline="-14000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t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：到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t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时刻已遇到的地址流中相异页的页数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若   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n&lt; L</a:t>
            </a:r>
            <a:r>
              <a:rPr lang="en-US" altLang="zh-CN" sz="2800" b="1" baseline="-14000" dirty="0" smtClean="0">
                <a:ea typeface="黑体" panose="02010609060101010101" pitchFamily="49" charset="-122"/>
              </a:rPr>
              <a:t>t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时， 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B</a:t>
            </a:r>
            <a:r>
              <a:rPr lang="en-US" altLang="zh-CN" sz="2800" b="1" baseline="-14000" dirty="0" err="1" smtClean="0">
                <a:ea typeface="黑体" panose="02010609060101010101" pitchFamily="49" charset="-122"/>
              </a:rPr>
              <a:t>t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(n)</a:t>
            </a:r>
            <a:r>
              <a:rPr lang="el-GR" altLang="zh-CN" sz="2800" b="1" dirty="0" smtClean="0">
                <a:ea typeface="黑体" panose="02010609060101010101" pitchFamily="49" charset="-122"/>
              </a:rPr>
              <a:t>Ϲ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 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B</a:t>
            </a:r>
            <a:r>
              <a:rPr lang="en-US" altLang="zh-CN" sz="2800" b="1" baseline="-14000" dirty="0" err="1" smtClean="0">
                <a:ea typeface="黑体" panose="02010609060101010101" pitchFamily="49" charset="-122"/>
              </a:rPr>
              <a:t>t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(n</a:t>
            </a:r>
            <a:r>
              <a:rPr lang="zh-CN" altLang="en-US" sz="2800" b="1" dirty="0">
                <a:ea typeface="黑体" panose="02010609060101010101" pitchFamily="49" charset="-122"/>
              </a:rPr>
              <a:t>＋</a:t>
            </a:r>
            <a:r>
              <a:rPr lang="en-US" altLang="zh-CN" sz="2800" b="1">
                <a:ea typeface="黑体" panose="02010609060101010101" pitchFamily="49" charset="-122"/>
              </a:rPr>
              <a:t>1) 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          n&gt;</a:t>
            </a:r>
            <a:r>
              <a:rPr lang="en-US" altLang="zh-CN" sz="2800" b="1" dirty="0" smtClean="0"/>
              <a:t>=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L</a:t>
            </a:r>
            <a:r>
              <a:rPr lang="en-US" altLang="zh-CN" sz="2800" b="1" baseline="-14000" dirty="0" smtClean="0">
                <a:ea typeface="黑体" panose="02010609060101010101" pitchFamily="49" charset="-122"/>
              </a:rPr>
              <a:t>t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时， 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B</a:t>
            </a:r>
            <a:r>
              <a:rPr lang="en-US" altLang="zh-CN" sz="2800" b="1" baseline="-14000" dirty="0" err="1" smtClean="0">
                <a:ea typeface="黑体" panose="02010609060101010101" pitchFamily="49" charset="-122"/>
              </a:rPr>
              <a:t>t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(n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＋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1) = 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B</a:t>
            </a:r>
            <a:r>
              <a:rPr lang="en-US" altLang="zh-CN" sz="2800" b="1" baseline="-14000" dirty="0" err="1" smtClean="0">
                <a:ea typeface="黑体" panose="02010609060101010101" pitchFamily="49" charset="-122"/>
              </a:rPr>
              <a:t>t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(n) 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成立，则此替换算法属于堆栈型的替换算法。</a:t>
            </a:r>
          </a:p>
        </p:txBody>
      </p:sp>
      <p:sp>
        <p:nvSpPr>
          <p:cNvPr id="98307" name="AutoShape 4"/>
          <p:cNvSpPr>
            <a:spLocks/>
          </p:cNvSpPr>
          <p:nvPr/>
        </p:nvSpPr>
        <p:spPr bwMode="auto">
          <a:xfrm>
            <a:off x="1524000" y="441960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98308" name="AutoShape 5"/>
          <p:cNvSpPr>
            <a:spLocks/>
          </p:cNvSpPr>
          <p:nvPr/>
        </p:nvSpPr>
        <p:spPr bwMode="auto">
          <a:xfrm>
            <a:off x="838200" y="1905000"/>
            <a:ext cx="304800" cy="2209800"/>
          </a:xfrm>
          <a:prstGeom prst="leftBrace">
            <a:avLst>
              <a:gd name="adj1" fmla="val 6038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78486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  b)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优点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</a:t>
            </a:r>
            <a:r>
              <a:rPr lang="en-US" altLang="zh-CN" sz="2800" b="1" dirty="0" smtClean="0"/>
              <a:t>•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命中率随主存页数的增加只可能提高，至少不会下降。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</a:t>
            </a:r>
            <a:r>
              <a:rPr lang="en-US" altLang="zh-CN" sz="2800" b="1" dirty="0" smtClean="0"/>
              <a:t>•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只需采用堆栈处理技术对地址流模拟处理一次，即可同时获得对此地址流在不同主存页数时的命中率，大大节省存贮体系设计的工作量。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</a:t>
            </a:r>
            <a:r>
              <a:rPr lang="en-US" altLang="zh-CN" sz="2800" b="1" dirty="0" smtClean="0"/>
              <a:t>•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对页地址流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时刻的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="1" baseline="-1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页是否命中，只需看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 b="1" baseline="-1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t-1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主存在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t-1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时刻的堆栈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的前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项是否有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="1" baseline="-1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，若有则命中。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5" descr="未标题-65 拷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38163"/>
            <a:ext cx="8353425" cy="546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5" name="Text Box 6"/>
          <p:cNvSpPr txBox="1">
            <a:spLocks noChangeArrowheads="1"/>
          </p:cNvSpPr>
          <p:nvPr/>
        </p:nvSpPr>
        <p:spPr bwMode="auto">
          <a:xfrm>
            <a:off x="1331913" y="6165850"/>
            <a:ext cx="662463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图</a:t>
            </a:r>
            <a:r>
              <a:rPr lang="en-US" altLang="zh-CN" sz="2400"/>
              <a:t>4.24 </a:t>
            </a:r>
            <a:r>
              <a:rPr lang="zh-CN" altLang="en-US" sz="2400"/>
              <a:t>使用</a:t>
            </a:r>
            <a:r>
              <a:rPr lang="en-US" altLang="zh-CN" sz="2400"/>
              <a:t>LRU</a:t>
            </a:r>
            <a:r>
              <a:rPr lang="zh-CN" altLang="en-US" sz="2400"/>
              <a:t>法对页地址流进行堆栈处理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  </a:t>
            </a:r>
            <a:r>
              <a:rPr lang="en-US" altLang="zh-CN" sz="2800" b="1" smtClean="0"/>
              <a:t>c)LRU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    属于堆栈型算法，把刚访问过的页面至于栈顶，而把最久未被访问过的页面置于栈底。命中率随着分配给该道程序的主存页数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的增加而单调上升，至少不会下降，这是堆栈型算法具有的共同特点。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smtClean="0">
                <a:ea typeface="黑体" panose="02010609060101010101" pitchFamily="49" charset="-122"/>
              </a:rPr>
              <a:t>d)FIFO</a:t>
            </a:r>
            <a:r>
              <a:rPr lang="zh-CN" altLang="en-US" sz="2800" b="1" smtClean="0">
                <a:ea typeface="黑体" panose="02010609060101010101" pitchFamily="49" charset="-122"/>
              </a:rPr>
              <a:t>算法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    非堆栈型算法，命中率总趋势是会随着主存页数</a:t>
            </a:r>
            <a:r>
              <a:rPr lang="en-US" altLang="zh-CN" sz="2800" b="1" smtClean="0">
                <a:ea typeface="黑体" panose="02010609060101010101" pitchFamily="49" charset="-122"/>
              </a:rPr>
              <a:t>n</a:t>
            </a:r>
            <a:r>
              <a:rPr lang="zh-CN" altLang="en-US" sz="2800" b="1" smtClean="0">
                <a:ea typeface="黑体" panose="02010609060101010101" pitchFamily="49" charset="-122"/>
              </a:rPr>
              <a:t>的增加而提高，但从某个局部来看，主存页数</a:t>
            </a:r>
            <a:r>
              <a:rPr lang="en-US" altLang="zh-CN" sz="2800" b="1" smtClean="0">
                <a:ea typeface="黑体" panose="02010609060101010101" pitchFamily="49" charset="-122"/>
              </a:rPr>
              <a:t>n</a:t>
            </a:r>
            <a:r>
              <a:rPr lang="zh-CN" altLang="en-US" sz="2800" b="1" smtClean="0">
                <a:ea typeface="黑体" panose="02010609060101010101" pitchFamily="49" charset="-122"/>
              </a:rPr>
              <a:t>的增加有时反倒可能降低其命中率。</a:t>
            </a:r>
            <a:endParaRPr lang="zh-CN" altLang="en-US" sz="2800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153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 </a:t>
            </a:r>
            <a:r>
              <a:rPr lang="en-US" altLang="zh-CN" sz="2800" b="1" smtClean="0">
                <a:ea typeface="黑体" panose="02010609060101010101" pitchFamily="49" charset="-122"/>
              </a:rPr>
              <a:t>5)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页面失效频率法</a:t>
            </a:r>
            <a:r>
              <a:rPr lang="en-US" altLang="zh-CN" sz="2800" b="1" smtClean="0">
                <a:ea typeface="黑体" panose="02010609060101010101" pitchFamily="49" charset="-122"/>
              </a:rPr>
              <a:t>(PFF)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    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由于堆栈型替换算法具有随分配给该道程序的实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页数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的增加，命中率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会单调上升的特点，所以可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LRU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算法加以改进和发展：</a:t>
            </a:r>
            <a:r>
              <a:rPr lang="zh-CN" altLang="en-US" sz="2800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根据各道程序运行中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的主存页面失效率的高低，由</a:t>
            </a:r>
            <a:r>
              <a:rPr lang="en-US" altLang="zh-CN" sz="2800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OS</a:t>
            </a:r>
            <a:r>
              <a:rPr lang="zh-CN" altLang="en-US" sz="2800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来动态调节分配给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每道程序的实页数。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当主存页面失效率超过某个限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值时就自动增加给该道程序的主存页数来提高其命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中率；而当主存页面失效率低于某个限值时就自动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减少分配给该道程序的主存页数，以便释放出这部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分主存页面位置给其它程序用，从而使整个系统总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的主存命中率和主存利用率得到提高。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黑体" panose="02010609060101010101" pitchFamily="49" charset="-122"/>
              </a:rPr>
              <a:t>3.</a:t>
            </a:r>
            <a:r>
              <a:rPr lang="zh-CN" altLang="en-US" b="1" smtClean="0">
                <a:ea typeface="黑体" panose="02010609060101010101" pitchFamily="49" charset="-122"/>
              </a:rPr>
              <a:t>虚拟存贮器工作的全过程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黑体" panose="02010609060101010101" pitchFamily="49" charset="-122"/>
              </a:rPr>
              <a:t>     </a:t>
            </a:r>
            <a:r>
              <a:rPr lang="zh-CN" altLang="en-US" sz="2800" b="1" smtClean="0">
                <a:ea typeface="黑体" panose="02010609060101010101" pitchFamily="49" charset="-122"/>
              </a:rPr>
              <a:t>具体过程见下页图：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4"/>
          <p:cNvSpPr>
            <a:spLocks noChangeArrowheads="1"/>
          </p:cNvSpPr>
          <p:nvPr/>
        </p:nvSpPr>
        <p:spPr bwMode="auto">
          <a:xfrm>
            <a:off x="2119313" y="369888"/>
            <a:ext cx="12192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04451" name="Rectangle 5"/>
          <p:cNvSpPr>
            <a:spLocks noChangeArrowheads="1"/>
          </p:cNvSpPr>
          <p:nvPr/>
        </p:nvSpPr>
        <p:spPr bwMode="auto">
          <a:xfrm>
            <a:off x="2362200" y="293688"/>
            <a:ext cx="595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Nv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104452" name="Text Box 6"/>
          <p:cNvSpPr txBox="1">
            <a:spLocks noChangeArrowheads="1"/>
          </p:cNvSpPr>
          <p:nvPr/>
        </p:nvSpPr>
        <p:spPr bwMode="auto">
          <a:xfrm>
            <a:off x="3338513" y="395288"/>
            <a:ext cx="13350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ea typeface="黑体" panose="02010609060101010101" pitchFamily="49" charset="-122"/>
              </a:rPr>
              <a:t>辅存实地址</a:t>
            </a:r>
          </a:p>
        </p:txBody>
      </p:sp>
      <p:sp>
        <p:nvSpPr>
          <p:cNvPr id="104453" name="Rectangle 7"/>
          <p:cNvSpPr>
            <a:spLocks noChangeArrowheads="1"/>
          </p:cNvSpPr>
          <p:nvPr/>
        </p:nvSpPr>
        <p:spPr bwMode="auto">
          <a:xfrm>
            <a:off x="1893888" y="1143000"/>
            <a:ext cx="2362200" cy="5778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04454" name="Rectangle 9"/>
          <p:cNvSpPr>
            <a:spLocks noChangeArrowheads="1"/>
          </p:cNvSpPr>
          <p:nvPr/>
        </p:nvSpPr>
        <p:spPr bwMode="auto">
          <a:xfrm>
            <a:off x="1676400" y="2209800"/>
            <a:ext cx="36576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04455" name="Rectangle 10"/>
          <p:cNvSpPr>
            <a:spLocks noChangeArrowheads="1"/>
          </p:cNvSpPr>
          <p:nvPr/>
        </p:nvSpPr>
        <p:spPr bwMode="auto">
          <a:xfrm>
            <a:off x="1828800" y="1066800"/>
            <a:ext cx="22860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      </a:t>
            </a:r>
            <a:r>
              <a:rPr lang="zh-CN" altLang="en-US" sz="1800">
                <a:ea typeface="黑体" panose="02010609060101010101" pitchFamily="49" charset="-122"/>
              </a:rPr>
              <a:t>外部地址变换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ea typeface="黑体" panose="02010609060101010101" pitchFamily="49" charset="-122"/>
              </a:rPr>
              <a:t>虚地址</a:t>
            </a:r>
            <a:r>
              <a:rPr lang="en-US" altLang="zh-CN" sz="1800">
                <a:ea typeface="黑体" panose="02010609060101010101" pitchFamily="49" charset="-122"/>
              </a:rPr>
              <a:t>=&gt;</a:t>
            </a:r>
            <a:r>
              <a:rPr lang="zh-CN" altLang="en-US" sz="1800">
                <a:ea typeface="黑体" panose="02010609060101010101" pitchFamily="49" charset="-122"/>
              </a:rPr>
              <a:t>辅存实地址</a:t>
            </a:r>
          </a:p>
        </p:txBody>
      </p:sp>
      <p:sp>
        <p:nvSpPr>
          <p:cNvPr id="104456" name="Rectangle 11"/>
          <p:cNvSpPr>
            <a:spLocks noChangeArrowheads="1"/>
          </p:cNvSpPr>
          <p:nvPr/>
        </p:nvSpPr>
        <p:spPr bwMode="auto">
          <a:xfrm>
            <a:off x="1676400" y="2217738"/>
            <a:ext cx="1231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ea typeface="黑体" panose="02010609060101010101" pitchFamily="49" charset="-122"/>
              </a:rPr>
              <a:t>用户标志</a:t>
            </a:r>
            <a:r>
              <a:rPr lang="en-US" altLang="zh-CN" sz="1800">
                <a:ea typeface="黑体" panose="02010609060101010101" pitchFamily="49" charset="-122"/>
              </a:rPr>
              <a:t>u</a:t>
            </a:r>
          </a:p>
        </p:txBody>
      </p:sp>
      <p:sp>
        <p:nvSpPr>
          <p:cNvPr id="104457" name="Rectangle 12"/>
          <p:cNvSpPr>
            <a:spLocks noChangeArrowheads="1"/>
          </p:cNvSpPr>
          <p:nvPr/>
        </p:nvSpPr>
        <p:spPr bwMode="auto">
          <a:xfrm>
            <a:off x="3048000" y="2217738"/>
            <a:ext cx="11668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ea typeface="黑体" panose="02010609060101010101" pitchFamily="49" charset="-122"/>
              </a:rPr>
              <a:t>虚页号</a:t>
            </a:r>
            <a:r>
              <a:rPr lang="en-US" altLang="zh-CN" sz="1800">
                <a:ea typeface="黑体" panose="02010609060101010101" pitchFamily="49" charset="-122"/>
              </a:rPr>
              <a:t>N</a:t>
            </a:r>
            <a:r>
              <a:rPr lang="en-US" altLang="zh-CN" sz="1800" baseline="-25000">
                <a:ea typeface="黑体" panose="02010609060101010101" pitchFamily="49" charset="-122"/>
              </a:rPr>
              <a:t>v</a:t>
            </a:r>
            <a:r>
              <a:rPr lang="en-US" altLang="zh-CN" sz="1800" baseline="30000">
                <a:ea typeface="黑体" panose="02010609060101010101" pitchFamily="49" charset="-122"/>
              </a:rPr>
              <a:t>’</a:t>
            </a:r>
          </a:p>
        </p:txBody>
      </p:sp>
      <p:sp>
        <p:nvSpPr>
          <p:cNvPr id="104458" name="Rectangle 13"/>
          <p:cNvSpPr>
            <a:spLocks noChangeArrowheads="1"/>
          </p:cNvSpPr>
          <p:nvPr/>
        </p:nvSpPr>
        <p:spPr bwMode="auto">
          <a:xfrm>
            <a:off x="4800600" y="2217738"/>
            <a:ext cx="4175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ea typeface="黑体" panose="02010609060101010101" pitchFamily="49" charset="-122"/>
              </a:rPr>
              <a:t>N</a:t>
            </a:r>
            <a:r>
              <a:rPr lang="en-US" altLang="zh-CN" sz="1800" baseline="-25000">
                <a:ea typeface="黑体" panose="02010609060101010101" pitchFamily="49" charset="-122"/>
              </a:rPr>
              <a:t>r</a:t>
            </a:r>
            <a:endParaRPr lang="en-US" altLang="zh-CN" sz="1800" baseline="30000">
              <a:ea typeface="黑体" panose="02010609060101010101" pitchFamily="49" charset="-122"/>
            </a:endParaRPr>
          </a:p>
        </p:txBody>
      </p:sp>
      <p:sp>
        <p:nvSpPr>
          <p:cNvPr id="104459" name="Line 14"/>
          <p:cNvSpPr>
            <a:spLocks noChangeShapeType="1"/>
          </p:cNvSpPr>
          <p:nvPr/>
        </p:nvSpPr>
        <p:spPr bwMode="auto">
          <a:xfrm>
            <a:off x="3048000" y="2209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60" name="Line 15"/>
          <p:cNvSpPr>
            <a:spLocks noChangeShapeType="1"/>
          </p:cNvSpPr>
          <p:nvPr/>
        </p:nvSpPr>
        <p:spPr bwMode="auto">
          <a:xfrm>
            <a:off x="4343400" y="2209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61" name="Oval 16"/>
          <p:cNvSpPr>
            <a:spLocks noChangeArrowheads="1"/>
          </p:cNvSpPr>
          <p:nvPr/>
        </p:nvSpPr>
        <p:spPr bwMode="auto">
          <a:xfrm>
            <a:off x="2724150" y="8223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04462" name="Text Box 17"/>
          <p:cNvSpPr txBox="1">
            <a:spLocks noChangeArrowheads="1"/>
          </p:cNvSpPr>
          <p:nvPr/>
        </p:nvSpPr>
        <p:spPr bwMode="auto">
          <a:xfrm>
            <a:off x="2667000" y="746125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 </a:t>
            </a:r>
            <a:r>
              <a:rPr lang="en-US" altLang="zh-CN" sz="1800"/>
              <a:t>6</a:t>
            </a:r>
          </a:p>
        </p:txBody>
      </p:sp>
      <p:sp>
        <p:nvSpPr>
          <p:cNvPr id="104463" name="Line 18"/>
          <p:cNvSpPr>
            <a:spLocks noChangeShapeType="1"/>
          </p:cNvSpPr>
          <p:nvPr/>
        </p:nvSpPr>
        <p:spPr bwMode="auto">
          <a:xfrm flipV="1">
            <a:off x="2667000" y="762000"/>
            <a:ext cx="0" cy="4572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64" name="Rectangle 31"/>
          <p:cNvSpPr>
            <a:spLocks noChangeArrowheads="1"/>
          </p:cNvSpPr>
          <p:nvPr/>
        </p:nvSpPr>
        <p:spPr bwMode="auto">
          <a:xfrm>
            <a:off x="5334000" y="1905000"/>
            <a:ext cx="13604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  </a:t>
            </a:r>
            <a:r>
              <a:rPr lang="zh-CN" altLang="en-US" sz="240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多用户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虚地址</a:t>
            </a:r>
            <a:r>
              <a:rPr lang="en-US" altLang="zh-CN" sz="240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 baseline="-25000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</a:p>
        </p:txBody>
      </p:sp>
      <p:sp>
        <p:nvSpPr>
          <p:cNvPr id="104465" name="Rectangle 32"/>
          <p:cNvSpPr>
            <a:spLocks noChangeArrowheads="1"/>
          </p:cNvSpPr>
          <p:nvPr/>
        </p:nvSpPr>
        <p:spPr bwMode="auto">
          <a:xfrm>
            <a:off x="2046288" y="3276600"/>
            <a:ext cx="2362200" cy="609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04466" name="Rectangle 33"/>
          <p:cNvSpPr>
            <a:spLocks noChangeArrowheads="1"/>
          </p:cNvSpPr>
          <p:nvPr/>
        </p:nvSpPr>
        <p:spPr bwMode="auto">
          <a:xfrm>
            <a:off x="1978025" y="3260725"/>
            <a:ext cx="22860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      </a:t>
            </a:r>
            <a:r>
              <a:rPr lang="zh-CN" altLang="en-US" sz="1800">
                <a:ea typeface="黑体" panose="02010609060101010101" pitchFamily="49" charset="-122"/>
              </a:rPr>
              <a:t>内部地址变换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ea typeface="黑体" panose="02010609060101010101" pitchFamily="49" charset="-122"/>
              </a:rPr>
              <a:t>虚页号</a:t>
            </a:r>
            <a:r>
              <a:rPr lang="en-US" altLang="zh-CN" sz="1800">
                <a:ea typeface="黑体" panose="02010609060101010101" pitchFamily="49" charset="-122"/>
              </a:rPr>
              <a:t>=&gt;</a:t>
            </a:r>
            <a:r>
              <a:rPr lang="zh-CN" altLang="en-US" sz="1800">
                <a:ea typeface="黑体" panose="02010609060101010101" pitchFamily="49" charset="-122"/>
              </a:rPr>
              <a:t>主存实页号</a:t>
            </a:r>
          </a:p>
        </p:txBody>
      </p:sp>
      <p:sp>
        <p:nvSpPr>
          <p:cNvPr id="104467" name="Line 38"/>
          <p:cNvSpPr>
            <a:spLocks noChangeShapeType="1"/>
          </p:cNvSpPr>
          <p:nvPr/>
        </p:nvSpPr>
        <p:spPr bwMode="auto">
          <a:xfrm>
            <a:off x="2514600" y="2133600"/>
            <a:ext cx="0" cy="1524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68" name="Line 39"/>
          <p:cNvSpPr>
            <a:spLocks noChangeShapeType="1"/>
          </p:cNvSpPr>
          <p:nvPr/>
        </p:nvSpPr>
        <p:spPr bwMode="auto">
          <a:xfrm>
            <a:off x="2514600" y="2133600"/>
            <a:ext cx="9906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69" name="Line 40"/>
          <p:cNvSpPr>
            <a:spLocks noChangeShapeType="1"/>
          </p:cNvSpPr>
          <p:nvPr/>
        </p:nvSpPr>
        <p:spPr bwMode="auto">
          <a:xfrm>
            <a:off x="3505200" y="2133600"/>
            <a:ext cx="0" cy="1524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70" name="Line 41"/>
          <p:cNvSpPr>
            <a:spLocks noChangeShapeType="1"/>
          </p:cNvSpPr>
          <p:nvPr/>
        </p:nvSpPr>
        <p:spPr bwMode="auto">
          <a:xfrm flipV="1">
            <a:off x="3048000" y="1752600"/>
            <a:ext cx="0" cy="3810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71" name="Rectangle 42"/>
          <p:cNvSpPr>
            <a:spLocks noChangeArrowheads="1"/>
          </p:cNvSpPr>
          <p:nvPr/>
        </p:nvSpPr>
        <p:spPr bwMode="auto">
          <a:xfrm>
            <a:off x="3581400" y="4281488"/>
            <a:ext cx="1752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04472" name="Line 43"/>
          <p:cNvSpPr>
            <a:spLocks noChangeShapeType="1"/>
          </p:cNvSpPr>
          <p:nvPr/>
        </p:nvSpPr>
        <p:spPr bwMode="auto">
          <a:xfrm>
            <a:off x="4495800" y="4281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73" name="Text Box 44"/>
          <p:cNvSpPr txBox="1">
            <a:spLocks noChangeArrowheads="1"/>
          </p:cNvSpPr>
          <p:nvPr/>
        </p:nvSpPr>
        <p:spPr bwMode="auto">
          <a:xfrm>
            <a:off x="3032125" y="58118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400"/>
          </a:p>
        </p:txBody>
      </p:sp>
      <p:sp>
        <p:nvSpPr>
          <p:cNvPr id="104474" name="Text Box 45"/>
          <p:cNvSpPr txBox="1">
            <a:spLocks noChangeArrowheads="1"/>
          </p:cNvSpPr>
          <p:nvPr/>
        </p:nvSpPr>
        <p:spPr bwMode="auto">
          <a:xfrm>
            <a:off x="3810000" y="4129088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n</a:t>
            </a:r>
            <a:r>
              <a:rPr lang="en-US" altLang="zh-CN" sz="2400" baseline="-20000"/>
              <a:t>v</a:t>
            </a:r>
            <a:endParaRPr lang="en-US" altLang="zh-CN" sz="2400"/>
          </a:p>
        </p:txBody>
      </p:sp>
      <p:sp>
        <p:nvSpPr>
          <p:cNvPr id="104475" name="Rectangle 46"/>
          <p:cNvSpPr>
            <a:spLocks noChangeArrowheads="1"/>
          </p:cNvSpPr>
          <p:nvPr/>
        </p:nvSpPr>
        <p:spPr bwMode="auto">
          <a:xfrm>
            <a:off x="4800600" y="4129088"/>
            <a:ext cx="44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n</a:t>
            </a:r>
            <a:r>
              <a:rPr lang="en-US" altLang="zh-CN" sz="2400" baseline="-20000"/>
              <a:t>r</a:t>
            </a:r>
          </a:p>
        </p:txBody>
      </p:sp>
      <p:sp>
        <p:nvSpPr>
          <p:cNvPr id="104476" name="Rectangle 47"/>
          <p:cNvSpPr>
            <a:spLocks noChangeArrowheads="1"/>
          </p:cNvSpPr>
          <p:nvPr/>
        </p:nvSpPr>
        <p:spPr bwMode="auto">
          <a:xfrm>
            <a:off x="5257800" y="4129088"/>
            <a:ext cx="517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n</a:t>
            </a:r>
            <a:r>
              <a:rPr lang="en-US" altLang="zh-CN" sz="2800" baseline="-20000"/>
              <a:t>p</a:t>
            </a:r>
          </a:p>
        </p:txBody>
      </p:sp>
      <p:sp>
        <p:nvSpPr>
          <p:cNvPr id="104477" name="Oval 48"/>
          <p:cNvSpPr>
            <a:spLocks noChangeArrowheads="1"/>
          </p:cNvSpPr>
          <p:nvPr/>
        </p:nvSpPr>
        <p:spPr bwMode="auto">
          <a:xfrm>
            <a:off x="3105150" y="18129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04478" name="Text Box 49"/>
          <p:cNvSpPr txBox="1">
            <a:spLocks noChangeArrowheads="1"/>
          </p:cNvSpPr>
          <p:nvPr/>
        </p:nvSpPr>
        <p:spPr bwMode="auto">
          <a:xfrm>
            <a:off x="3048000" y="1736725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 </a:t>
            </a:r>
            <a:r>
              <a:rPr lang="en-US" altLang="zh-CN" sz="1800"/>
              <a:t>5</a:t>
            </a:r>
          </a:p>
        </p:txBody>
      </p:sp>
      <p:sp>
        <p:nvSpPr>
          <p:cNvPr id="104479" name="Oval 50"/>
          <p:cNvSpPr>
            <a:spLocks noChangeArrowheads="1"/>
          </p:cNvSpPr>
          <p:nvPr/>
        </p:nvSpPr>
        <p:spPr bwMode="auto">
          <a:xfrm>
            <a:off x="4038600" y="39465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04480" name="Text Box 51"/>
          <p:cNvSpPr txBox="1">
            <a:spLocks noChangeArrowheads="1"/>
          </p:cNvSpPr>
          <p:nvPr/>
        </p:nvSpPr>
        <p:spPr bwMode="auto">
          <a:xfrm>
            <a:off x="3981450" y="3870325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 </a:t>
            </a:r>
            <a:r>
              <a:rPr lang="en-US" altLang="zh-CN" sz="1800"/>
              <a:t>2</a:t>
            </a:r>
          </a:p>
        </p:txBody>
      </p:sp>
      <p:sp>
        <p:nvSpPr>
          <p:cNvPr id="104481" name="Line 52"/>
          <p:cNvSpPr>
            <a:spLocks noChangeShapeType="1"/>
          </p:cNvSpPr>
          <p:nvPr/>
        </p:nvSpPr>
        <p:spPr bwMode="auto">
          <a:xfrm>
            <a:off x="2514600" y="2514600"/>
            <a:ext cx="0" cy="1524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82" name="Line 53"/>
          <p:cNvSpPr>
            <a:spLocks noChangeShapeType="1"/>
          </p:cNvSpPr>
          <p:nvPr/>
        </p:nvSpPr>
        <p:spPr bwMode="auto">
          <a:xfrm>
            <a:off x="2514600" y="2667000"/>
            <a:ext cx="9906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83" name="Line 54"/>
          <p:cNvSpPr>
            <a:spLocks noChangeShapeType="1"/>
          </p:cNvSpPr>
          <p:nvPr/>
        </p:nvSpPr>
        <p:spPr bwMode="auto">
          <a:xfrm>
            <a:off x="3486150" y="2514600"/>
            <a:ext cx="0" cy="1524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84" name="Line 55"/>
          <p:cNvSpPr>
            <a:spLocks noChangeShapeType="1"/>
          </p:cNvSpPr>
          <p:nvPr/>
        </p:nvSpPr>
        <p:spPr bwMode="auto">
          <a:xfrm>
            <a:off x="3048000" y="2667000"/>
            <a:ext cx="0" cy="685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85" name="Line 56"/>
          <p:cNvSpPr>
            <a:spLocks noChangeShapeType="1"/>
          </p:cNvSpPr>
          <p:nvPr/>
        </p:nvSpPr>
        <p:spPr bwMode="auto">
          <a:xfrm>
            <a:off x="3962400" y="3886200"/>
            <a:ext cx="0" cy="4572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86" name="Oval 57"/>
          <p:cNvSpPr>
            <a:spLocks noChangeArrowheads="1"/>
          </p:cNvSpPr>
          <p:nvPr/>
        </p:nvSpPr>
        <p:spPr bwMode="auto">
          <a:xfrm>
            <a:off x="3105150" y="2667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04487" name="Text Box 58"/>
          <p:cNvSpPr txBox="1">
            <a:spLocks noChangeArrowheads="1"/>
          </p:cNvSpPr>
          <p:nvPr/>
        </p:nvSpPr>
        <p:spPr bwMode="auto">
          <a:xfrm>
            <a:off x="3048000" y="2590800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 </a:t>
            </a:r>
            <a:r>
              <a:rPr lang="en-US" altLang="zh-CN" sz="1800"/>
              <a:t>1</a:t>
            </a:r>
          </a:p>
        </p:txBody>
      </p:sp>
      <p:sp>
        <p:nvSpPr>
          <p:cNvPr id="104488" name="Line 59"/>
          <p:cNvSpPr>
            <a:spLocks noChangeShapeType="1"/>
          </p:cNvSpPr>
          <p:nvPr/>
        </p:nvSpPr>
        <p:spPr bwMode="auto">
          <a:xfrm>
            <a:off x="4876800" y="2514600"/>
            <a:ext cx="0" cy="1828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89" name="Oval 60"/>
          <p:cNvSpPr>
            <a:spLocks noChangeArrowheads="1"/>
          </p:cNvSpPr>
          <p:nvPr/>
        </p:nvSpPr>
        <p:spPr bwMode="auto">
          <a:xfrm>
            <a:off x="4552950" y="33369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04490" name="Text Box 61"/>
          <p:cNvSpPr txBox="1">
            <a:spLocks noChangeArrowheads="1"/>
          </p:cNvSpPr>
          <p:nvPr/>
        </p:nvSpPr>
        <p:spPr bwMode="auto">
          <a:xfrm>
            <a:off x="4495800" y="3260725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 </a:t>
            </a:r>
            <a:r>
              <a:rPr lang="en-US" altLang="zh-CN" sz="1800"/>
              <a:t>2</a:t>
            </a:r>
          </a:p>
        </p:txBody>
      </p:sp>
      <p:sp>
        <p:nvSpPr>
          <p:cNvPr id="104491" name="Line 62"/>
          <p:cNvSpPr>
            <a:spLocks noChangeShapeType="1"/>
          </p:cNvSpPr>
          <p:nvPr/>
        </p:nvSpPr>
        <p:spPr bwMode="auto">
          <a:xfrm>
            <a:off x="2667000" y="217488"/>
            <a:ext cx="0" cy="228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92" name="Line 63"/>
          <p:cNvSpPr>
            <a:spLocks noChangeShapeType="1"/>
          </p:cNvSpPr>
          <p:nvPr/>
        </p:nvSpPr>
        <p:spPr bwMode="auto">
          <a:xfrm>
            <a:off x="2667000" y="217488"/>
            <a:ext cx="5334000" cy="11112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93" name="Rectangle 64"/>
          <p:cNvSpPr>
            <a:spLocks noChangeArrowheads="1"/>
          </p:cNvSpPr>
          <p:nvPr/>
        </p:nvSpPr>
        <p:spPr bwMode="auto">
          <a:xfrm>
            <a:off x="2895600" y="4953000"/>
            <a:ext cx="1066800" cy="1371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04494" name="Line 65"/>
          <p:cNvSpPr>
            <a:spLocks noChangeShapeType="1"/>
          </p:cNvSpPr>
          <p:nvPr/>
        </p:nvSpPr>
        <p:spPr bwMode="auto">
          <a:xfrm>
            <a:off x="2895600" y="5334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95" name="Line 66"/>
          <p:cNvSpPr>
            <a:spLocks noChangeShapeType="1"/>
          </p:cNvSpPr>
          <p:nvPr/>
        </p:nvSpPr>
        <p:spPr bwMode="auto">
          <a:xfrm>
            <a:off x="2895600" y="5943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96" name="Text Box 67"/>
          <p:cNvSpPr txBox="1">
            <a:spLocks noChangeArrowheads="1"/>
          </p:cNvSpPr>
          <p:nvPr/>
        </p:nvSpPr>
        <p:spPr bwMode="auto">
          <a:xfrm>
            <a:off x="3048000" y="4976813"/>
            <a:ext cx="758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页面</a:t>
            </a:r>
            <a:r>
              <a:rPr lang="en-US" altLang="zh-CN" sz="1800"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04497" name="Text Box 68"/>
          <p:cNvSpPr txBox="1">
            <a:spLocks noChangeArrowheads="1"/>
          </p:cNvSpPr>
          <p:nvPr/>
        </p:nvSpPr>
        <p:spPr bwMode="auto">
          <a:xfrm>
            <a:off x="3048000" y="5867400"/>
            <a:ext cx="790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aseline="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1800" baseline="3000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400"/>
              <a:t>-1</a:t>
            </a:r>
          </a:p>
        </p:txBody>
      </p:sp>
      <p:sp>
        <p:nvSpPr>
          <p:cNvPr id="104498" name="Text Box 69"/>
          <p:cNvSpPr txBox="1">
            <a:spLocks noChangeArrowheads="1"/>
          </p:cNvSpPr>
          <p:nvPr/>
        </p:nvSpPr>
        <p:spPr bwMode="auto">
          <a:xfrm>
            <a:off x="3275013" y="5486400"/>
            <a:ext cx="61118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…</a:t>
            </a:r>
          </a:p>
        </p:txBody>
      </p:sp>
      <p:sp>
        <p:nvSpPr>
          <p:cNvPr id="104499" name="Line 70"/>
          <p:cNvSpPr>
            <a:spLocks noChangeShapeType="1"/>
          </p:cNvSpPr>
          <p:nvPr/>
        </p:nvSpPr>
        <p:spPr bwMode="auto">
          <a:xfrm>
            <a:off x="4876800" y="4495800"/>
            <a:ext cx="0" cy="3810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00" name="Line 71"/>
          <p:cNvSpPr>
            <a:spLocks noChangeShapeType="1"/>
          </p:cNvSpPr>
          <p:nvPr/>
        </p:nvSpPr>
        <p:spPr bwMode="auto">
          <a:xfrm>
            <a:off x="2438400" y="4876800"/>
            <a:ext cx="24384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01" name="Line 72"/>
          <p:cNvSpPr>
            <a:spLocks noChangeShapeType="1"/>
          </p:cNvSpPr>
          <p:nvPr/>
        </p:nvSpPr>
        <p:spPr bwMode="auto">
          <a:xfrm>
            <a:off x="2438400" y="4876800"/>
            <a:ext cx="0" cy="228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02" name="Line 73"/>
          <p:cNvSpPr>
            <a:spLocks noChangeShapeType="1"/>
          </p:cNvSpPr>
          <p:nvPr/>
        </p:nvSpPr>
        <p:spPr bwMode="auto">
          <a:xfrm>
            <a:off x="2438400" y="5105400"/>
            <a:ext cx="3810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03" name="Line 74"/>
          <p:cNvSpPr>
            <a:spLocks noChangeShapeType="1"/>
          </p:cNvSpPr>
          <p:nvPr/>
        </p:nvSpPr>
        <p:spPr bwMode="auto">
          <a:xfrm>
            <a:off x="3962400" y="4495800"/>
            <a:ext cx="0" cy="228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04" name="Line 75"/>
          <p:cNvSpPr>
            <a:spLocks noChangeShapeType="1"/>
          </p:cNvSpPr>
          <p:nvPr/>
        </p:nvSpPr>
        <p:spPr bwMode="auto">
          <a:xfrm flipH="1">
            <a:off x="1371600" y="4724400"/>
            <a:ext cx="25908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05" name="AutoShape 76"/>
          <p:cNvSpPr>
            <a:spLocks/>
          </p:cNvSpPr>
          <p:nvPr/>
        </p:nvSpPr>
        <p:spPr bwMode="auto">
          <a:xfrm>
            <a:off x="1752600" y="4953000"/>
            <a:ext cx="609600" cy="1371600"/>
          </a:xfrm>
          <a:prstGeom prst="leftBrace">
            <a:avLst>
              <a:gd name="adj1" fmla="val 187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04506" name="AutoShape 77"/>
          <p:cNvSpPr>
            <a:spLocks/>
          </p:cNvSpPr>
          <p:nvPr/>
        </p:nvSpPr>
        <p:spPr bwMode="auto">
          <a:xfrm>
            <a:off x="2743200" y="4953000"/>
            <a:ext cx="152400" cy="381000"/>
          </a:xfrm>
          <a:prstGeom prst="leftBrace">
            <a:avLst>
              <a:gd name="adj1" fmla="val 208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04507" name="AutoShape 80"/>
          <p:cNvSpPr>
            <a:spLocks/>
          </p:cNvSpPr>
          <p:nvPr/>
        </p:nvSpPr>
        <p:spPr bwMode="auto">
          <a:xfrm>
            <a:off x="2743200" y="5943600"/>
            <a:ext cx="152400" cy="381000"/>
          </a:xfrm>
          <a:prstGeom prst="leftBrace">
            <a:avLst>
              <a:gd name="adj1" fmla="val 208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04508" name="Rectangle 81"/>
          <p:cNvSpPr>
            <a:spLocks noChangeArrowheads="1"/>
          </p:cNvSpPr>
          <p:nvPr/>
        </p:nvSpPr>
        <p:spPr bwMode="auto">
          <a:xfrm>
            <a:off x="2209800" y="5715000"/>
            <a:ext cx="690563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2</a:t>
            </a:r>
            <a:r>
              <a:rPr lang="en-US" altLang="zh-CN" sz="2800" baseline="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1800" baseline="3000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ea typeface="黑体" panose="02010609060101010101" pitchFamily="49" charset="-122"/>
              </a:rPr>
              <a:t>个字</a:t>
            </a:r>
          </a:p>
        </p:txBody>
      </p:sp>
      <p:sp>
        <p:nvSpPr>
          <p:cNvPr id="104509" name="Rectangle 82"/>
          <p:cNvSpPr>
            <a:spLocks noChangeArrowheads="1"/>
          </p:cNvSpPr>
          <p:nvPr/>
        </p:nvSpPr>
        <p:spPr bwMode="auto">
          <a:xfrm>
            <a:off x="1009650" y="5638800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aseline="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1800" baseline="3000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000">
                <a:ea typeface="黑体" panose="02010609060101010101" pitchFamily="49" charset="-122"/>
              </a:rPr>
              <a:t>个页</a:t>
            </a:r>
          </a:p>
        </p:txBody>
      </p:sp>
      <p:sp>
        <p:nvSpPr>
          <p:cNvPr id="104510" name="Line 83"/>
          <p:cNvSpPr>
            <a:spLocks noChangeShapeType="1"/>
          </p:cNvSpPr>
          <p:nvPr/>
        </p:nvSpPr>
        <p:spPr bwMode="auto">
          <a:xfrm>
            <a:off x="1371600" y="4724400"/>
            <a:ext cx="0" cy="9144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11" name="Line 84"/>
          <p:cNvSpPr>
            <a:spLocks noChangeShapeType="1"/>
          </p:cNvSpPr>
          <p:nvPr/>
        </p:nvSpPr>
        <p:spPr bwMode="auto">
          <a:xfrm>
            <a:off x="1371600" y="5638800"/>
            <a:ext cx="3810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12" name="Oval 85"/>
          <p:cNvSpPr>
            <a:spLocks noChangeArrowheads="1"/>
          </p:cNvSpPr>
          <p:nvPr/>
        </p:nvSpPr>
        <p:spPr bwMode="auto">
          <a:xfrm>
            <a:off x="1047750" y="5029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04513" name="Text Box 86"/>
          <p:cNvSpPr txBox="1">
            <a:spLocks noChangeArrowheads="1"/>
          </p:cNvSpPr>
          <p:nvPr/>
        </p:nvSpPr>
        <p:spPr bwMode="auto">
          <a:xfrm>
            <a:off x="990600" y="4953000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 </a:t>
            </a:r>
            <a:r>
              <a:rPr lang="en-US" altLang="zh-CN" sz="1800"/>
              <a:t>3</a:t>
            </a:r>
          </a:p>
        </p:txBody>
      </p:sp>
      <p:sp>
        <p:nvSpPr>
          <p:cNvPr id="104514" name="Oval 87"/>
          <p:cNvSpPr>
            <a:spLocks noChangeArrowheads="1"/>
          </p:cNvSpPr>
          <p:nvPr/>
        </p:nvSpPr>
        <p:spPr bwMode="auto">
          <a:xfrm>
            <a:off x="493395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04515" name="Text Box 88"/>
          <p:cNvSpPr txBox="1">
            <a:spLocks noChangeArrowheads="1"/>
          </p:cNvSpPr>
          <p:nvPr/>
        </p:nvSpPr>
        <p:spPr bwMode="auto">
          <a:xfrm>
            <a:off x="4876800" y="4572000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 </a:t>
            </a:r>
            <a:r>
              <a:rPr lang="en-US" altLang="zh-CN" sz="1800"/>
              <a:t>3</a:t>
            </a:r>
          </a:p>
        </p:txBody>
      </p:sp>
      <p:sp>
        <p:nvSpPr>
          <p:cNvPr id="104516" name="Line 89"/>
          <p:cNvSpPr>
            <a:spLocks noChangeShapeType="1"/>
          </p:cNvSpPr>
          <p:nvPr/>
        </p:nvSpPr>
        <p:spPr bwMode="auto">
          <a:xfrm flipH="1">
            <a:off x="1295400" y="4419600"/>
            <a:ext cx="22860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17" name="Line 90"/>
          <p:cNvSpPr>
            <a:spLocks noChangeShapeType="1"/>
          </p:cNvSpPr>
          <p:nvPr/>
        </p:nvSpPr>
        <p:spPr bwMode="auto">
          <a:xfrm flipV="1">
            <a:off x="1295400" y="1905000"/>
            <a:ext cx="0" cy="2514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18" name="Line 91"/>
          <p:cNvSpPr>
            <a:spLocks noChangeShapeType="1"/>
          </p:cNvSpPr>
          <p:nvPr/>
        </p:nvSpPr>
        <p:spPr bwMode="auto">
          <a:xfrm flipH="1">
            <a:off x="1295400" y="3565525"/>
            <a:ext cx="7620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19" name="Oval 92"/>
          <p:cNvSpPr>
            <a:spLocks noChangeArrowheads="1"/>
          </p:cNvSpPr>
          <p:nvPr/>
        </p:nvSpPr>
        <p:spPr bwMode="auto">
          <a:xfrm>
            <a:off x="2895600" y="40989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04520" name="Text Box 93"/>
          <p:cNvSpPr txBox="1">
            <a:spLocks noChangeArrowheads="1"/>
          </p:cNvSpPr>
          <p:nvPr/>
        </p:nvSpPr>
        <p:spPr bwMode="auto">
          <a:xfrm>
            <a:off x="2838450" y="4022725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 </a:t>
            </a:r>
            <a:r>
              <a:rPr lang="en-US" altLang="zh-CN" sz="1800"/>
              <a:t>2</a:t>
            </a:r>
          </a:p>
        </p:txBody>
      </p:sp>
      <p:sp>
        <p:nvSpPr>
          <p:cNvPr id="104521" name="Rectangle 95"/>
          <p:cNvSpPr>
            <a:spLocks noChangeArrowheads="1"/>
          </p:cNvSpPr>
          <p:nvPr/>
        </p:nvSpPr>
        <p:spPr bwMode="auto">
          <a:xfrm>
            <a:off x="1219200" y="3228975"/>
            <a:ext cx="99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是否在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 主存？</a:t>
            </a:r>
            <a:endParaRPr lang="zh-CN" altLang="en-US" sz="1800">
              <a:ea typeface="黑体" panose="02010609060101010101" pitchFamily="49" charset="-122"/>
            </a:endParaRPr>
          </a:p>
        </p:txBody>
      </p:sp>
      <p:sp>
        <p:nvSpPr>
          <p:cNvPr id="104522" name="Rectangle 96"/>
          <p:cNvSpPr>
            <a:spLocks noChangeArrowheads="1"/>
          </p:cNvSpPr>
          <p:nvPr/>
        </p:nvSpPr>
        <p:spPr bwMode="auto">
          <a:xfrm>
            <a:off x="152400" y="3729038"/>
            <a:ext cx="1106488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1800">
                <a:ea typeface="黑体" panose="02010609060101010101" pitchFamily="49" charset="-122"/>
              </a:rPr>
              <a:t>“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sz="1800">
                <a:ea typeface="黑体" panose="02010609060101010101" pitchFamily="49" charset="-122"/>
              </a:rPr>
              <a:t>”</a:t>
            </a:r>
            <a:endParaRPr lang="zh-CN" altLang="en-US" sz="18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访主存</a:t>
            </a: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1800">
              <a:ea typeface="黑体" panose="02010609060101010101" pitchFamily="49" charset="-122"/>
            </a:endParaRPr>
          </a:p>
        </p:txBody>
      </p:sp>
      <p:sp>
        <p:nvSpPr>
          <p:cNvPr id="104523" name="Line 97"/>
          <p:cNvSpPr>
            <a:spLocks noChangeShapeType="1"/>
          </p:cNvSpPr>
          <p:nvPr/>
        </p:nvSpPr>
        <p:spPr bwMode="auto">
          <a:xfrm>
            <a:off x="3276600" y="4419600"/>
            <a:ext cx="3048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24" name="Rectangle 98"/>
          <p:cNvSpPr>
            <a:spLocks noChangeArrowheads="1"/>
          </p:cNvSpPr>
          <p:nvPr/>
        </p:nvSpPr>
        <p:spPr bwMode="auto">
          <a:xfrm>
            <a:off x="163513" y="2357438"/>
            <a:ext cx="11064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800">
                <a:ea typeface="黑体" panose="02010609060101010101" pitchFamily="49" charset="-122"/>
              </a:rPr>
              <a:t>“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  <a:r>
              <a:rPr lang="zh-CN" altLang="en-US" sz="1800">
                <a:ea typeface="黑体" panose="02010609060101010101" pitchFamily="49" charset="-122"/>
              </a:rPr>
              <a:t>”</a:t>
            </a:r>
            <a:endParaRPr lang="zh-CN" altLang="en-US" sz="18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主存页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 面失效</a:t>
            </a:r>
            <a:r>
              <a:rPr lang="en-US" altLang="zh-CN" sz="18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1800">
              <a:ea typeface="黑体" panose="02010609060101010101" pitchFamily="49" charset="-122"/>
            </a:endParaRPr>
          </a:p>
        </p:txBody>
      </p:sp>
      <p:sp>
        <p:nvSpPr>
          <p:cNvPr id="104525" name="Line 99"/>
          <p:cNvSpPr>
            <a:spLocks noChangeShapeType="1"/>
          </p:cNvSpPr>
          <p:nvPr/>
        </p:nvSpPr>
        <p:spPr bwMode="auto">
          <a:xfrm flipH="1">
            <a:off x="1295400" y="3048000"/>
            <a:ext cx="41910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26" name="Oval 100"/>
          <p:cNvSpPr>
            <a:spLocks noChangeArrowheads="1"/>
          </p:cNvSpPr>
          <p:nvPr/>
        </p:nvSpPr>
        <p:spPr bwMode="auto">
          <a:xfrm>
            <a:off x="895350" y="2438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04527" name="Text Box 101"/>
          <p:cNvSpPr txBox="1">
            <a:spLocks noChangeArrowheads="1"/>
          </p:cNvSpPr>
          <p:nvPr/>
        </p:nvSpPr>
        <p:spPr bwMode="auto">
          <a:xfrm>
            <a:off x="838200" y="2362200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 </a:t>
            </a:r>
            <a:r>
              <a:rPr lang="en-US" altLang="zh-CN" sz="1800"/>
              <a:t>4</a:t>
            </a:r>
          </a:p>
        </p:txBody>
      </p:sp>
      <p:sp>
        <p:nvSpPr>
          <p:cNvPr id="104528" name="Line 102"/>
          <p:cNvSpPr>
            <a:spLocks noChangeShapeType="1"/>
          </p:cNvSpPr>
          <p:nvPr/>
        </p:nvSpPr>
        <p:spPr bwMode="auto">
          <a:xfrm>
            <a:off x="1295400" y="1905000"/>
            <a:ext cx="17526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29" name="Oval 103"/>
          <p:cNvSpPr>
            <a:spLocks noChangeArrowheads="1"/>
          </p:cNvSpPr>
          <p:nvPr/>
        </p:nvSpPr>
        <p:spPr bwMode="auto">
          <a:xfrm>
            <a:off x="1276350" y="1905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04530" name="Text Box 104"/>
          <p:cNvSpPr txBox="1">
            <a:spLocks noChangeArrowheads="1"/>
          </p:cNvSpPr>
          <p:nvPr/>
        </p:nvSpPr>
        <p:spPr bwMode="auto">
          <a:xfrm>
            <a:off x="1219200" y="1828800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 </a:t>
            </a:r>
            <a:r>
              <a:rPr lang="en-US" altLang="zh-CN" sz="1800"/>
              <a:t>5</a:t>
            </a:r>
          </a:p>
        </p:txBody>
      </p:sp>
      <p:sp>
        <p:nvSpPr>
          <p:cNvPr id="104531" name="Line 105"/>
          <p:cNvSpPr>
            <a:spLocks noChangeShapeType="1"/>
          </p:cNvSpPr>
          <p:nvPr/>
        </p:nvSpPr>
        <p:spPr bwMode="auto">
          <a:xfrm flipH="1">
            <a:off x="457200" y="1295400"/>
            <a:ext cx="14478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32" name="Line 106"/>
          <p:cNvSpPr>
            <a:spLocks noChangeShapeType="1"/>
          </p:cNvSpPr>
          <p:nvPr/>
        </p:nvSpPr>
        <p:spPr bwMode="auto">
          <a:xfrm>
            <a:off x="990600" y="533400"/>
            <a:ext cx="0" cy="7620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33" name="Line 107"/>
          <p:cNvSpPr>
            <a:spLocks noChangeShapeType="1"/>
          </p:cNvSpPr>
          <p:nvPr/>
        </p:nvSpPr>
        <p:spPr bwMode="auto">
          <a:xfrm>
            <a:off x="990600" y="533400"/>
            <a:ext cx="11430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34" name="Rectangle 108"/>
          <p:cNvSpPr>
            <a:spLocks noChangeArrowheads="1"/>
          </p:cNvSpPr>
          <p:nvPr/>
        </p:nvSpPr>
        <p:spPr bwMode="auto">
          <a:xfrm>
            <a:off x="24384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ea typeface="黑体" panose="02010609060101010101" pitchFamily="49" charset="-122"/>
              </a:rPr>
              <a:t>主存</a:t>
            </a:r>
            <a:r>
              <a:rPr lang="en-US" altLang="zh-CN" sz="1800">
                <a:ea typeface="黑体" panose="02010609060101010101" pitchFamily="49" charset="-122"/>
              </a:rPr>
              <a:t>(</a:t>
            </a:r>
            <a:r>
              <a:rPr lang="zh-CN" altLang="en-US" sz="1800">
                <a:ea typeface="黑体" panose="02010609060101010101" pitchFamily="49" charset="-122"/>
              </a:rPr>
              <a:t>页式</a:t>
            </a:r>
            <a:r>
              <a:rPr lang="en-US" altLang="zh-CN" sz="1800">
                <a:ea typeface="黑体" panose="02010609060101010101" pitchFamily="49" charset="-122"/>
              </a:rPr>
              <a:t>)</a:t>
            </a:r>
            <a:r>
              <a:rPr lang="en-US" altLang="zh-CN" sz="2000"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aseline="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1800" baseline="3000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1800">
                <a:ea typeface="黑体" panose="02010609060101010101" pitchFamily="49" charset="-122"/>
              </a:rPr>
              <a:t>个字</a:t>
            </a:r>
          </a:p>
        </p:txBody>
      </p:sp>
      <p:sp>
        <p:nvSpPr>
          <p:cNvPr id="104535" name="Rectangle 109"/>
          <p:cNvSpPr>
            <a:spLocks noChangeArrowheads="1"/>
          </p:cNvSpPr>
          <p:nvPr/>
        </p:nvSpPr>
        <p:spPr bwMode="auto">
          <a:xfrm>
            <a:off x="990600" y="958850"/>
            <a:ext cx="931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ea typeface="黑体" panose="02010609060101010101" pitchFamily="49" charset="-122"/>
              </a:rPr>
              <a:t>是否在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ea typeface="黑体" panose="02010609060101010101" pitchFamily="49" charset="-122"/>
              </a:rPr>
              <a:t> 辅存？</a:t>
            </a:r>
          </a:p>
        </p:txBody>
      </p:sp>
      <p:sp>
        <p:nvSpPr>
          <p:cNvPr id="104536" name="Oval 110"/>
          <p:cNvSpPr>
            <a:spLocks noChangeArrowheads="1"/>
          </p:cNvSpPr>
          <p:nvPr/>
        </p:nvSpPr>
        <p:spPr bwMode="auto">
          <a:xfrm>
            <a:off x="20955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04537" name="Text Box 111"/>
          <p:cNvSpPr txBox="1">
            <a:spLocks noChangeArrowheads="1"/>
          </p:cNvSpPr>
          <p:nvPr/>
        </p:nvSpPr>
        <p:spPr bwMode="auto">
          <a:xfrm>
            <a:off x="152400" y="1066800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 </a:t>
            </a:r>
            <a:r>
              <a:rPr lang="en-US" altLang="zh-CN" sz="1800"/>
              <a:t>8</a:t>
            </a:r>
          </a:p>
        </p:txBody>
      </p:sp>
      <p:sp>
        <p:nvSpPr>
          <p:cNvPr id="104538" name="Oval 112"/>
          <p:cNvSpPr>
            <a:spLocks noChangeArrowheads="1"/>
          </p:cNvSpPr>
          <p:nvPr/>
        </p:nvSpPr>
        <p:spPr bwMode="auto">
          <a:xfrm>
            <a:off x="1581150" y="242888"/>
            <a:ext cx="304800" cy="2905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04539" name="Text Box 113"/>
          <p:cNvSpPr txBox="1">
            <a:spLocks noChangeArrowheads="1"/>
          </p:cNvSpPr>
          <p:nvPr/>
        </p:nvSpPr>
        <p:spPr bwMode="auto">
          <a:xfrm>
            <a:off x="1524000" y="152400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 </a:t>
            </a:r>
            <a:r>
              <a:rPr lang="en-US" altLang="zh-CN" sz="1800"/>
              <a:t>6</a:t>
            </a:r>
          </a:p>
        </p:txBody>
      </p:sp>
      <p:sp>
        <p:nvSpPr>
          <p:cNvPr id="104540" name="Rectangle 114"/>
          <p:cNvSpPr>
            <a:spLocks noChangeArrowheads="1"/>
          </p:cNvSpPr>
          <p:nvPr/>
        </p:nvSpPr>
        <p:spPr bwMode="auto">
          <a:xfrm>
            <a:off x="268288" y="1293813"/>
            <a:ext cx="950912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ea typeface="黑体" panose="02010609060101010101" pitchFamily="49" charset="-122"/>
              </a:rPr>
              <a:t>  “</a:t>
            </a:r>
            <a:r>
              <a:rPr lang="zh-CN" altLang="en-US" sz="1800">
                <a:ea typeface="黑体" panose="02010609060101010101" pitchFamily="49" charset="-122"/>
              </a:rPr>
              <a:t>否”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ea typeface="黑体" panose="02010609060101010101" pitchFamily="49" charset="-122"/>
              </a:rPr>
              <a:t>(</a:t>
            </a:r>
            <a:r>
              <a:rPr lang="zh-CN" altLang="en-US" sz="1800">
                <a:ea typeface="黑体" panose="02010609060101010101" pitchFamily="49" charset="-122"/>
              </a:rPr>
              <a:t>辅存页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ea typeface="黑体" panose="02010609060101010101" pitchFamily="49" charset="-122"/>
              </a:rPr>
              <a:t>面失效</a:t>
            </a:r>
            <a:r>
              <a:rPr lang="en-US" altLang="zh-CN" sz="1800"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04541" name="Rectangle 115"/>
          <p:cNvSpPr>
            <a:spLocks noChangeArrowheads="1"/>
          </p:cNvSpPr>
          <p:nvPr/>
        </p:nvSpPr>
        <p:spPr bwMode="auto">
          <a:xfrm>
            <a:off x="39688" y="304800"/>
            <a:ext cx="10271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ea typeface="黑体" panose="02010609060101010101" pitchFamily="49" charset="-122"/>
              </a:rPr>
              <a:t>   “</a:t>
            </a:r>
            <a:r>
              <a:rPr lang="zh-CN" altLang="en-US" sz="1800">
                <a:ea typeface="黑体" panose="02010609060101010101" pitchFamily="49" charset="-122"/>
              </a:rPr>
              <a:t>是”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ea typeface="黑体" panose="02010609060101010101" pitchFamily="49" charset="-122"/>
              </a:rPr>
              <a:t>(</a:t>
            </a:r>
            <a:r>
              <a:rPr lang="zh-CN" altLang="en-US" sz="1800">
                <a:ea typeface="黑体" panose="02010609060101010101" pitchFamily="49" charset="-122"/>
              </a:rPr>
              <a:t>访辅存</a:t>
            </a:r>
            <a:r>
              <a:rPr lang="en-US" altLang="zh-CN" sz="1800"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04542" name="Rectangle 116"/>
          <p:cNvSpPr>
            <a:spLocks noChangeArrowheads="1"/>
          </p:cNvSpPr>
          <p:nvPr/>
        </p:nvSpPr>
        <p:spPr bwMode="auto">
          <a:xfrm>
            <a:off x="5638800" y="2819400"/>
            <a:ext cx="1219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04543" name="Rectangle 117"/>
          <p:cNvSpPr>
            <a:spLocks noChangeArrowheads="1"/>
          </p:cNvSpPr>
          <p:nvPr/>
        </p:nvSpPr>
        <p:spPr bwMode="auto">
          <a:xfrm>
            <a:off x="5562600" y="2819400"/>
            <a:ext cx="1335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ea typeface="黑体" panose="02010609060101010101" pitchFamily="49" charset="-122"/>
              </a:rPr>
              <a:t>主存页面表</a:t>
            </a:r>
          </a:p>
        </p:txBody>
      </p:sp>
      <p:sp>
        <p:nvSpPr>
          <p:cNvPr id="104544" name="Oval 119"/>
          <p:cNvSpPr>
            <a:spLocks noChangeArrowheads="1"/>
          </p:cNvSpPr>
          <p:nvPr/>
        </p:nvSpPr>
        <p:spPr bwMode="auto">
          <a:xfrm>
            <a:off x="516255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04545" name="Text Box 120"/>
          <p:cNvSpPr txBox="1">
            <a:spLocks noChangeArrowheads="1"/>
          </p:cNvSpPr>
          <p:nvPr/>
        </p:nvSpPr>
        <p:spPr bwMode="auto">
          <a:xfrm>
            <a:off x="5105400" y="2667000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 </a:t>
            </a:r>
            <a:r>
              <a:rPr lang="en-US" altLang="zh-CN" sz="1800"/>
              <a:t>9</a:t>
            </a:r>
          </a:p>
        </p:txBody>
      </p:sp>
      <p:sp>
        <p:nvSpPr>
          <p:cNvPr id="104546" name="Oval 121"/>
          <p:cNvSpPr>
            <a:spLocks noChangeArrowheads="1"/>
          </p:cNvSpPr>
          <p:nvPr/>
        </p:nvSpPr>
        <p:spPr bwMode="auto">
          <a:xfrm>
            <a:off x="4933950" y="242888"/>
            <a:ext cx="304800" cy="2905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04547" name="Text Box 122"/>
          <p:cNvSpPr txBox="1">
            <a:spLocks noChangeArrowheads="1"/>
          </p:cNvSpPr>
          <p:nvPr/>
        </p:nvSpPr>
        <p:spPr bwMode="auto">
          <a:xfrm>
            <a:off x="4876800" y="152400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 </a:t>
            </a:r>
            <a:r>
              <a:rPr lang="en-US" altLang="zh-CN" sz="1800"/>
              <a:t>6</a:t>
            </a:r>
          </a:p>
        </p:txBody>
      </p:sp>
      <p:sp>
        <p:nvSpPr>
          <p:cNvPr id="104548" name="Rectangle 127"/>
          <p:cNvSpPr>
            <a:spLocks noChangeArrowheads="1"/>
          </p:cNvSpPr>
          <p:nvPr/>
        </p:nvSpPr>
        <p:spPr bwMode="auto">
          <a:xfrm>
            <a:off x="6019800" y="3505200"/>
            <a:ext cx="914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04549" name="Rectangle 128"/>
          <p:cNvSpPr>
            <a:spLocks noChangeArrowheads="1"/>
          </p:cNvSpPr>
          <p:nvPr/>
        </p:nvSpPr>
        <p:spPr bwMode="auto">
          <a:xfrm>
            <a:off x="6019800" y="3505200"/>
            <a:ext cx="8747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ea typeface="黑体" panose="02010609060101010101" pitchFamily="49" charset="-122"/>
              </a:rPr>
              <a:t>页面替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ea typeface="黑体" panose="02010609060101010101" pitchFamily="49" charset="-122"/>
              </a:rPr>
              <a:t>换算法</a:t>
            </a:r>
          </a:p>
        </p:txBody>
      </p:sp>
      <p:sp>
        <p:nvSpPr>
          <p:cNvPr id="104550" name="Line 129"/>
          <p:cNvSpPr>
            <a:spLocks noChangeShapeType="1"/>
          </p:cNvSpPr>
          <p:nvPr/>
        </p:nvSpPr>
        <p:spPr bwMode="auto">
          <a:xfrm>
            <a:off x="6400800" y="3124200"/>
            <a:ext cx="0" cy="3810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51" name="Line 130"/>
          <p:cNvSpPr>
            <a:spLocks noChangeShapeType="1"/>
          </p:cNvSpPr>
          <p:nvPr/>
        </p:nvSpPr>
        <p:spPr bwMode="auto">
          <a:xfrm>
            <a:off x="5867400" y="3124200"/>
            <a:ext cx="0" cy="12954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52" name="Line 131"/>
          <p:cNvSpPr>
            <a:spLocks noChangeShapeType="1"/>
          </p:cNvSpPr>
          <p:nvPr/>
        </p:nvSpPr>
        <p:spPr bwMode="auto">
          <a:xfrm>
            <a:off x="5867400" y="4419600"/>
            <a:ext cx="6858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53" name="Line 132"/>
          <p:cNvSpPr>
            <a:spLocks noChangeShapeType="1"/>
          </p:cNvSpPr>
          <p:nvPr/>
        </p:nvSpPr>
        <p:spPr bwMode="auto">
          <a:xfrm>
            <a:off x="6553200" y="4114800"/>
            <a:ext cx="0" cy="304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54" name="Oval 133"/>
          <p:cNvSpPr>
            <a:spLocks noChangeArrowheads="1"/>
          </p:cNvSpPr>
          <p:nvPr/>
        </p:nvSpPr>
        <p:spPr bwMode="auto">
          <a:xfrm>
            <a:off x="69342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04555" name="Text Box 135"/>
          <p:cNvSpPr txBox="1">
            <a:spLocks noChangeArrowheads="1"/>
          </p:cNvSpPr>
          <p:nvPr/>
        </p:nvSpPr>
        <p:spPr bwMode="auto">
          <a:xfrm>
            <a:off x="6934200" y="31242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11</a:t>
            </a:r>
          </a:p>
        </p:txBody>
      </p:sp>
      <p:sp>
        <p:nvSpPr>
          <p:cNvPr id="104556" name="Oval 137"/>
          <p:cNvSpPr>
            <a:spLocks noChangeArrowheads="1"/>
          </p:cNvSpPr>
          <p:nvPr/>
        </p:nvSpPr>
        <p:spPr bwMode="auto">
          <a:xfrm>
            <a:off x="66294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04557" name="Text Box 138"/>
          <p:cNvSpPr txBox="1">
            <a:spLocks noChangeArrowheads="1"/>
          </p:cNvSpPr>
          <p:nvPr/>
        </p:nvSpPr>
        <p:spPr bwMode="auto">
          <a:xfrm>
            <a:off x="6629400" y="41148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12</a:t>
            </a:r>
          </a:p>
        </p:txBody>
      </p:sp>
      <p:sp>
        <p:nvSpPr>
          <p:cNvPr id="104558" name="Text Box 139"/>
          <p:cNvSpPr txBox="1">
            <a:spLocks noChangeArrowheads="1"/>
          </p:cNvSpPr>
          <p:nvPr/>
        </p:nvSpPr>
        <p:spPr bwMode="auto">
          <a:xfrm>
            <a:off x="6324600" y="3124200"/>
            <a:ext cx="644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ea typeface="黑体" panose="02010609060101010101" pitchFamily="49" charset="-122"/>
              </a:rPr>
              <a:t>已满</a:t>
            </a:r>
          </a:p>
        </p:txBody>
      </p:sp>
      <p:sp>
        <p:nvSpPr>
          <p:cNvPr id="104559" name="Rectangle 140"/>
          <p:cNvSpPr>
            <a:spLocks noChangeArrowheads="1"/>
          </p:cNvSpPr>
          <p:nvPr/>
        </p:nvSpPr>
        <p:spPr bwMode="auto">
          <a:xfrm>
            <a:off x="5257800" y="3200400"/>
            <a:ext cx="644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ea typeface="黑体" panose="02010609060101010101" pitchFamily="49" charset="-122"/>
              </a:rPr>
              <a:t>未满</a:t>
            </a:r>
          </a:p>
        </p:txBody>
      </p:sp>
      <p:sp>
        <p:nvSpPr>
          <p:cNvPr id="104560" name="Oval 141"/>
          <p:cNvSpPr>
            <a:spLocks noChangeArrowheads="1"/>
          </p:cNvSpPr>
          <p:nvPr/>
        </p:nvSpPr>
        <p:spPr bwMode="auto">
          <a:xfrm>
            <a:off x="5486400" y="3733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04561" name="Text Box 142"/>
          <p:cNvSpPr txBox="1">
            <a:spLocks noChangeArrowheads="1"/>
          </p:cNvSpPr>
          <p:nvPr/>
        </p:nvSpPr>
        <p:spPr bwMode="auto">
          <a:xfrm>
            <a:off x="5486400" y="37338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10</a:t>
            </a:r>
          </a:p>
        </p:txBody>
      </p:sp>
      <p:sp>
        <p:nvSpPr>
          <p:cNvPr id="104562" name="Rectangle 143"/>
          <p:cNvSpPr>
            <a:spLocks noChangeArrowheads="1"/>
          </p:cNvSpPr>
          <p:nvPr/>
        </p:nvSpPr>
        <p:spPr bwMode="auto">
          <a:xfrm>
            <a:off x="5638800" y="5105400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04563" name="Rectangle 144"/>
          <p:cNvSpPr>
            <a:spLocks noChangeArrowheads="1"/>
          </p:cNvSpPr>
          <p:nvPr/>
        </p:nvSpPr>
        <p:spPr bwMode="auto">
          <a:xfrm>
            <a:off x="5638800" y="5181600"/>
            <a:ext cx="1204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ea typeface="黑体" panose="02010609060101010101" pitchFamily="49" charset="-122"/>
              </a:rPr>
              <a:t>I/O</a:t>
            </a:r>
            <a:r>
              <a:rPr lang="zh-CN" altLang="en-US" sz="1800">
                <a:ea typeface="黑体" panose="02010609060101010101" pitchFamily="49" charset="-122"/>
              </a:rPr>
              <a:t>处理机</a:t>
            </a:r>
          </a:p>
        </p:txBody>
      </p:sp>
      <p:sp>
        <p:nvSpPr>
          <p:cNvPr id="104564" name="Line 145"/>
          <p:cNvSpPr>
            <a:spLocks noChangeShapeType="1"/>
          </p:cNvSpPr>
          <p:nvPr/>
        </p:nvSpPr>
        <p:spPr bwMode="auto">
          <a:xfrm>
            <a:off x="6248400" y="4419600"/>
            <a:ext cx="0" cy="685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65" name="Oval 146"/>
          <p:cNvSpPr>
            <a:spLocks noChangeArrowheads="1"/>
          </p:cNvSpPr>
          <p:nvPr/>
        </p:nvSpPr>
        <p:spPr bwMode="auto">
          <a:xfrm>
            <a:off x="5791200" y="4648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04566" name="Text Box 147"/>
          <p:cNvSpPr txBox="1">
            <a:spLocks noChangeArrowheads="1"/>
          </p:cNvSpPr>
          <p:nvPr/>
        </p:nvSpPr>
        <p:spPr bwMode="auto">
          <a:xfrm>
            <a:off x="5791200" y="46482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13</a:t>
            </a:r>
          </a:p>
        </p:txBody>
      </p:sp>
      <p:sp>
        <p:nvSpPr>
          <p:cNvPr id="104567" name="Rectangle 148"/>
          <p:cNvSpPr>
            <a:spLocks noChangeArrowheads="1"/>
          </p:cNvSpPr>
          <p:nvPr/>
        </p:nvSpPr>
        <p:spPr bwMode="auto">
          <a:xfrm>
            <a:off x="6213475" y="4419600"/>
            <a:ext cx="644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ea typeface="黑体" panose="02010609060101010101" pitchFamily="49" charset="-122"/>
              </a:rPr>
              <a:t>主存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ea typeface="黑体" panose="02010609060101010101" pitchFamily="49" charset="-122"/>
              </a:rPr>
              <a:t>页号</a:t>
            </a:r>
          </a:p>
        </p:txBody>
      </p:sp>
      <p:sp>
        <p:nvSpPr>
          <p:cNvPr id="104568" name="Line 149"/>
          <p:cNvSpPr>
            <a:spLocks noChangeShapeType="1"/>
          </p:cNvSpPr>
          <p:nvPr/>
        </p:nvSpPr>
        <p:spPr bwMode="auto">
          <a:xfrm>
            <a:off x="5181600" y="3048000"/>
            <a:ext cx="5334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69" name="Line 150"/>
          <p:cNvSpPr>
            <a:spLocks noChangeShapeType="1"/>
          </p:cNvSpPr>
          <p:nvPr/>
        </p:nvSpPr>
        <p:spPr bwMode="auto">
          <a:xfrm flipH="1" flipV="1">
            <a:off x="3962400" y="4953000"/>
            <a:ext cx="1676400" cy="152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70" name="Line 151"/>
          <p:cNvSpPr>
            <a:spLocks noChangeShapeType="1"/>
          </p:cNvSpPr>
          <p:nvPr/>
        </p:nvSpPr>
        <p:spPr bwMode="auto">
          <a:xfrm flipH="1">
            <a:off x="3962400" y="5562600"/>
            <a:ext cx="1676400" cy="762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71" name="Rectangle 152"/>
          <p:cNvSpPr>
            <a:spLocks noChangeArrowheads="1"/>
          </p:cNvSpPr>
          <p:nvPr/>
        </p:nvSpPr>
        <p:spPr bwMode="auto">
          <a:xfrm>
            <a:off x="7696200" y="3124200"/>
            <a:ext cx="838200" cy="274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04572" name="Line 153"/>
          <p:cNvSpPr>
            <a:spLocks noChangeShapeType="1"/>
          </p:cNvSpPr>
          <p:nvPr/>
        </p:nvSpPr>
        <p:spPr bwMode="auto">
          <a:xfrm flipV="1">
            <a:off x="6781800" y="3124200"/>
            <a:ext cx="914400" cy="1981200"/>
          </a:xfrm>
          <a:prstGeom prst="line">
            <a:avLst/>
          </a:prstGeom>
          <a:noFill/>
          <a:ln w="28575">
            <a:solidFill>
              <a:srgbClr val="FF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73" name="Line 154"/>
          <p:cNvSpPr>
            <a:spLocks noChangeShapeType="1"/>
          </p:cNvSpPr>
          <p:nvPr/>
        </p:nvSpPr>
        <p:spPr bwMode="auto">
          <a:xfrm flipH="1" flipV="1">
            <a:off x="6781800" y="5562600"/>
            <a:ext cx="914400" cy="304800"/>
          </a:xfrm>
          <a:prstGeom prst="line">
            <a:avLst/>
          </a:prstGeom>
          <a:noFill/>
          <a:ln w="28575">
            <a:solidFill>
              <a:srgbClr val="FF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74" name="Line 155"/>
          <p:cNvSpPr>
            <a:spLocks noChangeShapeType="1"/>
          </p:cNvSpPr>
          <p:nvPr/>
        </p:nvSpPr>
        <p:spPr bwMode="auto">
          <a:xfrm>
            <a:off x="7696200" y="34290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75" name="Line 156"/>
          <p:cNvSpPr>
            <a:spLocks noChangeShapeType="1"/>
          </p:cNvSpPr>
          <p:nvPr/>
        </p:nvSpPr>
        <p:spPr bwMode="auto">
          <a:xfrm>
            <a:off x="7696200" y="37338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76" name="Line 157"/>
          <p:cNvSpPr>
            <a:spLocks noChangeShapeType="1"/>
          </p:cNvSpPr>
          <p:nvPr/>
        </p:nvSpPr>
        <p:spPr bwMode="auto">
          <a:xfrm>
            <a:off x="7696200" y="42672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77" name="Line 158"/>
          <p:cNvSpPr>
            <a:spLocks noChangeShapeType="1"/>
          </p:cNvSpPr>
          <p:nvPr/>
        </p:nvSpPr>
        <p:spPr bwMode="auto">
          <a:xfrm>
            <a:off x="7696200" y="46482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78" name="Line 159"/>
          <p:cNvSpPr>
            <a:spLocks noChangeShapeType="1"/>
          </p:cNvSpPr>
          <p:nvPr/>
        </p:nvSpPr>
        <p:spPr bwMode="auto">
          <a:xfrm>
            <a:off x="7696200" y="49530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79" name="Line 160"/>
          <p:cNvSpPr>
            <a:spLocks noChangeShapeType="1"/>
          </p:cNvSpPr>
          <p:nvPr/>
        </p:nvSpPr>
        <p:spPr bwMode="auto">
          <a:xfrm>
            <a:off x="7696200" y="52578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80" name="Rectangle 162"/>
          <p:cNvSpPr>
            <a:spLocks noChangeArrowheads="1"/>
          </p:cNvSpPr>
          <p:nvPr/>
        </p:nvSpPr>
        <p:spPr bwMode="auto">
          <a:xfrm>
            <a:off x="7696200" y="3124200"/>
            <a:ext cx="758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页面</a:t>
            </a:r>
            <a:r>
              <a:rPr lang="en-US" altLang="zh-CN" sz="1800"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04581" name="Rectangle 163"/>
          <p:cNvSpPr>
            <a:spLocks noChangeArrowheads="1"/>
          </p:cNvSpPr>
          <p:nvPr/>
        </p:nvSpPr>
        <p:spPr bwMode="auto">
          <a:xfrm>
            <a:off x="7696200" y="4648200"/>
            <a:ext cx="758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页面</a:t>
            </a:r>
            <a:r>
              <a:rPr lang="en-US" altLang="zh-CN" sz="1800"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04582" name="Rectangle 164"/>
          <p:cNvSpPr>
            <a:spLocks noChangeArrowheads="1"/>
          </p:cNvSpPr>
          <p:nvPr/>
        </p:nvSpPr>
        <p:spPr bwMode="auto">
          <a:xfrm>
            <a:off x="8156575" y="3352800"/>
            <a:ext cx="758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04583" name="Rectangle 165"/>
          <p:cNvSpPr>
            <a:spLocks noChangeArrowheads="1"/>
          </p:cNvSpPr>
          <p:nvPr/>
        </p:nvSpPr>
        <p:spPr bwMode="auto">
          <a:xfrm>
            <a:off x="8153400" y="4876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04584" name="Text Box 166"/>
          <p:cNvSpPr txBox="1">
            <a:spLocks noChangeArrowheads="1"/>
          </p:cNvSpPr>
          <p:nvPr/>
        </p:nvSpPr>
        <p:spPr bwMode="auto">
          <a:xfrm>
            <a:off x="7696200" y="4267200"/>
            <a:ext cx="906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2</a:t>
            </a:r>
            <a:r>
              <a:rPr lang="en-US" altLang="zh-CN" sz="2400" baseline="40000">
                <a:ea typeface="黑体" panose="02010609060101010101" pitchFamily="49" charset="-122"/>
              </a:rPr>
              <a:t>N</a:t>
            </a:r>
            <a:r>
              <a:rPr lang="en-US" altLang="zh-CN" sz="2400" baseline="30000">
                <a:ea typeface="黑体" panose="02010609060101010101" pitchFamily="49" charset="-122"/>
              </a:rPr>
              <a:t>v</a:t>
            </a:r>
            <a:r>
              <a:rPr lang="en-US" altLang="zh-CN" sz="2400" baseline="50000">
                <a:ea typeface="黑体" panose="02010609060101010101" pitchFamily="49" charset="-122"/>
              </a:rPr>
              <a:t>’</a:t>
            </a:r>
            <a:r>
              <a:rPr lang="en-US" altLang="zh-CN" sz="2400"/>
              <a:t>-1</a:t>
            </a:r>
          </a:p>
        </p:txBody>
      </p:sp>
      <p:sp>
        <p:nvSpPr>
          <p:cNvPr id="104585" name="Text Box 167"/>
          <p:cNvSpPr txBox="1">
            <a:spLocks noChangeArrowheads="1"/>
          </p:cNvSpPr>
          <p:nvPr/>
        </p:nvSpPr>
        <p:spPr bwMode="auto">
          <a:xfrm>
            <a:off x="7848600" y="3743325"/>
            <a:ext cx="61118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…</a:t>
            </a:r>
          </a:p>
        </p:txBody>
      </p:sp>
      <p:sp>
        <p:nvSpPr>
          <p:cNvPr id="104586" name="Text Box 168"/>
          <p:cNvSpPr txBox="1">
            <a:spLocks noChangeArrowheads="1"/>
          </p:cNvSpPr>
          <p:nvPr/>
        </p:nvSpPr>
        <p:spPr bwMode="auto">
          <a:xfrm>
            <a:off x="7923213" y="5334000"/>
            <a:ext cx="61118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…</a:t>
            </a:r>
          </a:p>
        </p:txBody>
      </p:sp>
      <p:sp>
        <p:nvSpPr>
          <p:cNvPr id="104587" name="Line 169"/>
          <p:cNvSpPr>
            <a:spLocks noChangeShapeType="1"/>
          </p:cNvSpPr>
          <p:nvPr/>
        </p:nvSpPr>
        <p:spPr bwMode="auto">
          <a:xfrm>
            <a:off x="8001000" y="228600"/>
            <a:ext cx="0" cy="2895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88" name="Text Box 170"/>
          <p:cNvSpPr txBox="1">
            <a:spLocks noChangeArrowheads="1"/>
          </p:cNvSpPr>
          <p:nvPr/>
        </p:nvSpPr>
        <p:spPr bwMode="auto">
          <a:xfrm>
            <a:off x="7467600" y="914400"/>
            <a:ext cx="54927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(</a:t>
            </a:r>
            <a:r>
              <a:rPr lang="zh-CN" altLang="en-US" sz="2400">
                <a:ea typeface="黑体" panose="02010609060101010101" pitchFamily="49" charset="-122"/>
              </a:rPr>
              <a:t>选页</a:t>
            </a:r>
            <a:r>
              <a:rPr lang="en-US" altLang="zh-CN" sz="2400"/>
              <a:t>)</a:t>
            </a:r>
          </a:p>
        </p:txBody>
      </p:sp>
      <p:sp>
        <p:nvSpPr>
          <p:cNvPr id="104589" name="Line 174"/>
          <p:cNvSpPr>
            <a:spLocks noChangeShapeType="1"/>
          </p:cNvSpPr>
          <p:nvPr/>
        </p:nvSpPr>
        <p:spPr bwMode="auto">
          <a:xfrm flipH="1">
            <a:off x="6781800" y="5029200"/>
            <a:ext cx="838200" cy="228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90" name="Line 175"/>
          <p:cNvSpPr>
            <a:spLocks noChangeShapeType="1"/>
          </p:cNvSpPr>
          <p:nvPr/>
        </p:nvSpPr>
        <p:spPr bwMode="auto">
          <a:xfrm flipV="1">
            <a:off x="6858000" y="5181600"/>
            <a:ext cx="838200" cy="228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91" name="Oval 176"/>
          <p:cNvSpPr>
            <a:spLocks noChangeArrowheads="1"/>
          </p:cNvSpPr>
          <p:nvPr/>
        </p:nvSpPr>
        <p:spPr bwMode="auto">
          <a:xfrm>
            <a:off x="7315200" y="4738688"/>
            <a:ext cx="304800" cy="2905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04592" name="Text Box 177"/>
          <p:cNvSpPr txBox="1">
            <a:spLocks noChangeArrowheads="1"/>
          </p:cNvSpPr>
          <p:nvPr/>
        </p:nvSpPr>
        <p:spPr bwMode="auto">
          <a:xfrm>
            <a:off x="7258050" y="4648200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 </a:t>
            </a:r>
            <a:r>
              <a:rPr lang="en-US" altLang="zh-CN" sz="1800"/>
              <a:t>7</a:t>
            </a:r>
          </a:p>
        </p:txBody>
      </p:sp>
      <p:sp>
        <p:nvSpPr>
          <p:cNvPr id="104593" name="Oval 178"/>
          <p:cNvSpPr>
            <a:spLocks noChangeArrowheads="1"/>
          </p:cNvSpPr>
          <p:nvPr/>
        </p:nvSpPr>
        <p:spPr bwMode="auto">
          <a:xfrm>
            <a:off x="72390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04594" name="Text Box 179"/>
          <p:cNvSpPr txBox="1">
            <a:spLocks noChangeArrowheads="1"/>
          </p:cNvSpPr>
          <p:nvPr/>
        </p:nvSpPr>
        <p:spPr bwMode="auto">
          <a:xfrm>
            <a:off x="7239000" y="53340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14</a:t>
            </a:r>
          </a:p>
        </p:txBody>
      </p:sp>
      <p:sp>
        <p:nvSpPr>
          <p:cNvPr id="104595" name="Text Box 180"/>
          <p:cNvSpPr txBox="1">
            <a:spLocks noChangeArrowheads="1"/>
          </p:cNvSpPr>
          <p:nvPr/>
        </p:nvSpPr>
        <p:spPr bwMode="auto">
          <a:xfrm>
            <a:off x="7237413" y="4017963"/>
            <a:ext cx="458787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ea typeface="黑体" panose="02010609060101010101" pitchFamily="49" charset="-122"/>
              </a:rPr>
              <a:t>调入页</a:t>
            </a:r>
          </a:p>
        </p:txBody>
      </p:sp>
      <p:sp>
        <p:nvSpPr>
          <p:cNvPr id="104596" name="Line 181"/>
          <p:cNvSpPr>
            <a:spLocks noChangeShapeType="1"/>
          </p:cNvSpPr>
          <p:nvPr/>
        </p:nvSpPr>
        <p:spPr bwMode="auto">
          <a:xfrm flipV="1">
            <a:off x="3962400" y="5334000"/>
            <a:ext cx="1676400" cy="3810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97" name="Line 182"/>
          <p:cNvSpPr>
            <a:spLocks noChangeShapeType="1"/>
          </p:cNvSpPr>
          <p:nvPr/>
        </p:nvSpPr>
        <p:spPr bwMode="auto">
          <a:xfrm flipH="1">
            <a:off x="3886200" y="5486400"/>
            <a:ext cx="1676400" cy="3810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98" name="Oval 183"/>
          <p:cNvSpPr>
            <a:spLocks noChangeArrowheads="1"/>
          </p:cNvSpPr>
          <p:nvPr/>
        </p:nvSpPr>
        <p:spPr bwMode="auto">
          <a:xfrm>
            <a:off x="4114800" y="58515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04599" name="Text Box 184"/>
          <p:cNvSpPr txBox="1">
            <a:spLocks noChangeArrowheads="1"/>
          </p:cNvSpPr>
          <p:nvPr/>
        </p:nvSpPr>
        <p:spPr bwMode="auto">
          <a:xfrm>
            <a:off x="4038600" y="5775325"/>
            <a:ext cx="361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 </a:t>
            </a:r>
            <a:r>
              <a:rPr lang="en-US" altLang="zh-CN" sz="1800"/>
              <a:t>7</a:t>
            </a:r>
          </a:p>
        </p:txBody>
      </p:sp>
      <p:sp>
        <p:nvSpPr>
          <p:cNvPr id="104600" name="Oval 185"/>
          <p:cNvSpPr>
            <a:spLocks noChangeArrowheads="1"/>
          </p:cNvSpPr>
          <p:nvPr/>
        </p:nvSpPr>
        <p:spPr bwMode="auto">
          <a:xfrm>
            <a:off x="469265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04601" name="Text Box 186"/>
          <p:cNvSpPr txBox="1">
            <a:spLocks noChangeArrowheads="1"/>
          </p:cNvSpPr>
          <p:nvPr/>
        </p:nvSpPr>
        <p:spPr bwMode="auto">
          <a:xfrm>
            <a:off x="4692650" y="51054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/>
              <a:t>14</a:t>
            </a:r>
          </a:p>
        </p:txBody>
      </p:sp>
      <p:sp>
        <p:nvSpPr>
          <p:cNvPr id="104602" name="Rectangle 187"/>
          <p:cNvSpPr>
            <a:spLocks noChangeArrowheads="1"/>
          </p:cNvSpPr>
          <p:nvPr/>
        </p:nvSpPr>
        <p:spPr bwMode="auto">
          <a:xfrm>
            <a:off x="3886200" y="5195888"/>
            <a:ext cx="874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ea typeface="黑体" panose="02010609060101010101" pitchFamily="49" charset="-122"/>
              </a:rPr>
              <a:t>替换页</a:t>
            </a:r>
          </a:p>
        </p:txBody>
      </p:sp>
      <p:sp>
        <p:nvSpPr>
          <p:cNvPr id="104603" name="Text Box 188"/>
          <p:cNvSpPr txBox="1">
            <a:spLocks noChangeArrowheads="1"/>
          </p:cNvSpPr>
          <p:nvPr/>
        </p:nvSpPr>
        <p:spPr bwMode="auto">
          <a:xfrm>
            <a:off x="4800600" y="5775325"/>
            <a:ext cx="2740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          </a:t>
            </a:r>
            <a:r>
              <a:rPr lang="zh-CN" altLang="en-US" sz="2000">
                <a:ea typeface="黑体" panose="02010609060101010101" pitchFamily="49" charset="-122"/>
              </a:rPr>
              <a:t>被替换页退回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若未被修改则不必退回</a:t>
            </a:r>
          </a:p>
        </p:txBody>
      </p:sp>
      <p:sp>
        <p:nvSpPr>
          <p:cNvPr id="104604" name="Line 190"/>
          <p:cNvSpPr>
            <a:spLocks noChangeShapeType="1"/>
          </p:cNvSpPr>
          <p:nvPr/>
        </p:nvSpPr>
        <p:spPr bwMode="auto">
          <a:xfrm flipV="1">
            <a:off x="7086600" y="56388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05" name="Rectangle 191"/>
          <p:cNvSpPr>
            <a:spLocks noChangeArrowheads="1"/>
          </p:cNvSpPr>
          <p:nvPr/>
        </p:nvSpPr>
        <p:spPr bwMode="auto">
          <a:xfrm>
            <a:off x="7689850" y="5867400"/>
            <a:ext cx="99695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ea typeface="黑体" panose="02010609060101010101" pitchFamily="49" charset="-122"/>
              </a:rPr>
              <a:t>   </a:t>
            </a:r>
            <a:r>
              <a:rPr lang="zh-CN" altLang="en-US" sz="1800">
                <a:ea typeface="黑体" panose="02010609060101010101" pitchFamily="49" charset="-122"/>
              </a:rPr>
              <a:t>辅存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aseline="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1800" baseline="3000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1800">
                <a:ea typeface="黑体" panose="02010609060101010101" pitchFamily="49" charset="-122"/>
              </a:rPr>
              <a:t>个字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2495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4.2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虚拟存储器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468313" y="765175"/>
            <a:ext cx="462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4.2.2  </a:t>
            </a:r>
            <a:r>
              <a:rPr lang="zh-CN" altLang="en-US" sz="2800">
                <a:ea typeface="黑体" panose="02010609060101010101" pitchFamily="49" charset="-122"/>
              </a:rPr>
              <a:t>页式虚拟存储器的构成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611188" y="1363663"/>
            <a:ext cx="2851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2</a:t>
            </a:r>
            <a:r>
              <a:rPr lang="zh-CN" altLang="en-US" sz="2800">
                <a:ea typeface="黑体" panose="02010609060101010101" pitchFamily="49" charset="-122"/>
              </a:rPr>
              <a:t>．页面替换算法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611188" y="1989138"/>
            <a:ext cx="799306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1</a:t>
            </a:r>
            <a:r>
              <a:rPr lang="zh-CN" altLang="en-US" sz="2800">
                <a:ea typeface="黑体" panose="02010609060101010101" pitchFamily="49" charset="-122"/>
              </a:rPr>
              <a:t>）</a:t>
            </a: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原则</a:t>
            </a:r>
            <a:r>
              <a:rPr lang="zh-CN" altLang="en-US" sz="2800">
                <a:ea typeface="黑体" panose="02010609060101010101" pitchFamily="49" charset="-122"/>
              </a:rPr>
              <a:t>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   </a:t>
            </a:r>
            <a:r>
              <a:rPr lang="en-US" altLang="zh-CN" sz="2800">
                <a:ea typeface="黑体" panose="02010609060101010101" pitchFamily="49" charset="-122"/>
              </a:rPr>
              <a:t>a)</a:t>
            </a:r>
            <a:r>
              <a:rPr lang="zh-CN" altLang="en-US" sz="2800">
                <a:ea typeface="黑体" panose="02010609060101010101" pitchFamily="49" charset="-122"/>
              </a:rPr>
              <a:t>有高的主存命中率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   </a:t>
            </a:r>
            <a:r>
              <a:rPr lang="en-US" altLang="zh-CN" sz="2800">
                <a:ea typeface="黑体" panose="02010609060101010101" pitchFamily="49" charset="-122"/>
              </a:rPr>
              <a:t>b)</a:t>
            </a:r>
            <a:r>
              <a:rPr lang="zh-CN" altLang="en-US" sz="2800">
                <a:ea typeface="黑体" panose="02010609060101010101" pitchFamily="49" charset="-122"/>
              </a:rPr>
              <a:t>算法便于实现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   </a:t>
            </a:r>
            <a:r>
              <a:rPr lang="en-US" altLang="zh-CN" sz="2800">
                <a:ea typeface="黑体" panose="02010609060101010101" pitchFamily="49" charset="-122"/>
              </a:rPr>
              <a:t>c)</a:t>
            </a:r>
            <a:r>
              <a:rPr lang="zh-CN" altLang="en-US" sz="2800">
                <a:ea typeface="黑体" panose="02010609060101010101" pitchFamily="49" charset="-122"/>
              </a:rPr>
              <a:t>辅助软、硬件成本尽量低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533400"/>
            <a:ext cx="77724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 smtClean="0">
                <a:ea typeface="黑体" panose="02010609060101010101" pitchFamily="49" charset="-122"/>
              </a:rPr>
              <a:t>4.2.3</a:t>
            </a:r>
            <a:r>
              <a:rPr lang="zh-CN" altLang="en-US" b="1" dirty="0" smtClean="0">
                <a:ea typeface="黑体" panose="02010609060101010101" pitchFamily="49" charset="-122"/>
              </a:rPr>
              <a:t>页式虚拟存贮器实现中的问题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</a:t>
            </a:r>
            <a:r>
              <a:rPr lang="en-US" altLang="zh-CN" b="1" dirty="0" smtClean="0">
                <a:ea typeface="黑体" panose="02010609060101010101" pitchFamily="49" charset="-122"/>
              </a:rPr>
              <a:t>1.</a:t>
            </a:r>
            <a:r>
              <a:rPr lang="zh-CN" altLang="en-US" b="1" dirty="0" smtClean="0">
                <a:ea typeface="黑体" panose="02010609060101010101" pitchFamily="49" charset="-122"/>
              </a:rPr>
              <a:t>页面失效处理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1)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原因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页面的划分只是机械的对程序空间和主存空间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进行等分，与程序的逻辑结构毫无关系。这样，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对于按字节编址的存贮器就有可能出现一条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指令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横跨在两页上存贮的情况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。同理，也会出现一个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操作数跨在两页上存贮。另外，采用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间接寻址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特别是多重间接寻址时，在寻址的过程中，可能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出现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跨页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、甚至连续跨多个页访问的情况。每当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当前一页已在主存而跨页存放的另一页不在主存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时，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就会发生页面失效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1534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 smtClean="0"/>
              <a:t>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2)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解决方法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由于页面失效可能出现于取指、取操作数、间接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寻址等过程中，即会在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一条指令的分析或执行中发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。通常的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都是依靠在每条指令执行的末尾去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设置一个访中断微操作，来检查系统中有无未屏蔽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的中断请求，以便对其进行响应和处理。而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页面失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效不能采用这种办法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，否则由于未能对页面失效进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行处理，就不可能调页，也就无法执行到访中断微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操作，从而就不可能对页面失效进行响应和处理，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机器的工作就被停顿下来。所以，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页面失效不能按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一般的中断对待，应看作一种故障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，一旦出现，处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理机必须立即予以响应和处理。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762000"/>
            <a:ext cx="7631113" cy="533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a)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后援寄存器技术</a:t>
            </a:r>
          </a:p>
          <a:p>
            <a:pPr marL="0" indent="0" eaLnBrk="1" hangingPunct="1">
              <a:buFontTx/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把发生页面失效故障时指令的全部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现场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都保存下来。在处理完故障并把所需要的页调入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主存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，取出后援寄存器的内容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恢复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故障点现场，然后从故障点处继续执行完该条指令。</a:t>
            </a:r>
          </a:p>
          <a:p>
            <a:pPr marL="0" indent="0" eaLnBrk="1" hangingPunct="1"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b)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预判技术</a:t>
            </a:r>
          </a:p>
          <a:p>
            <a:pPr marL="0" indent="0"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  执行指令前先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预判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操作数的首尾字符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是否都已在主存中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。如果是，才执行这条指令；否则就发生页面失效，直到调入该页后才开始执行这条指令。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/>
              <a:t>  </a:t>
            </a:r>
            <a:r>
              <a:rPr lang="en-US" altLang="zh-CN" sz="2800" b="1" dirty="0" smtClean="0"/>
              <a:t>c)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替换算法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  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不允许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出现指令或操作数跨页存贮的那些页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被轮流从主存中替换出去的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“颠簸”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现象。因此，给某道程序分配的主存页数应该有个下限。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d)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页面大小不能过大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  以便多道程序的道数、每道程序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所分配到的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  主存页数都能在一个适当的范围内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。如果页面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过大，就会使主存中页数过少，从而出现大量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的页面失效，严重降低虚拟存贮器的访问速率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和等效速度。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762000"/>
            <a:ext cx="76962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黑体" panose="02010609060101010101" pitchFamily="49" charset="-122"/>
              </a:rPr>
              <a:t>2.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提高虚拟存贮器等效访问速度的措施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  根据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虚拟存贮器等效访问速度公式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lang="en-US" altLang="zh-CN" sz="2800" b="1" smtClean="0">
                <a:ea typeface="黑体" panose="02010609060101010101" pitchFamily="49" charset="-122"/>
              </a:rPr>
              <a:t>T</a:t>
            </a:r>
            <a:r>
              <a:rPr lang="en-US" altLang="zh-CN" sz="2800" b="1" baseline="-25000" smtClean="0">
                <a:ea typeface="黑体" panose="02010609060101010101" pitchFamily="49" charset="-122"/>
              </a:rPr>
              <a:t>A</a:t>
            </a:r>
            <a:r>
              <a:rPr lang="en-US" altLang="zh-CN" sz="2800" b="1" smtClean="0">
                <a:ea typeface="黑体" panose="02010609060101010101" pitchFamily="49" charset="-122"/>
              </a:rPr>
              <a:t>=HT</a:t>
            </a:r>
            <a:r>
              <a:rPr lang="en-US" altLang="zh-CN" sz="2800" b="1" baseline="-25000" smtClean="0">
                <a:ea typeface="黑体" panose="02010609060101010101" pitchFamily="49" charset="-122"/>
              </a:rPr>
              <a:t>A1</a:t>
            </a:r>
            <a:r>
              <a:rPr lang="en-US" altLang="zh-CN" sz="2800" b="1" smtClean="0">
                <a:ea typeface="黑体" panose="02010609060101010101" pitchFamily="49" charset="-122"/>
              </a:rPr>
              <a:t>+(1-H)T</a:t>
            </a:r>
            <a:r>
              <a:rPr lang="en-US" altLang="zh-CN" sz="2800" b="1" baseline="-25000" smtClean="0">
                <a:ea typeface="黑体" panose="02010609060101010101" pitchFamily="49" charset="-122"/>
              </a:rPr>
              <a:t>A2</a:t>
            </a:r>
          </a:p>
          <a:p>
            <a:pPr eaLnBrk="1" hangingPunct="1">
              <a:buFontTx/>
              <a:buNone/>
            </a:pPr>
            <a:r>
              <a:rPr lang="en-US" altLang="zh-CN" b="1" baseline="-2500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希望</a:t>
            </a:r>
            <a:r>
              <a:rPr lang="en-US" altLang="zh-CN" sz="2800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提高， </a:t>
            </a:r>
            <a:r>
              <a:rPr lang="en-US" altLang="zh-CN" sz="2800" b="1" smtClean="0">
                <a:ea typeface="黑体" panose="02010609060101010101" pitchFamily="49" charset="-122"/>
              </a:rPr>
              <a:t>T</a:t>
            </a:r>
            <a:r>
              <a:rPr lang="en-US" altLang="zh-CN" sz="2800" b="1" baseline="-25000" smtClean="0">
                <a:ea typeface="黑体" panose="02010609060101010101" pitchFamily="49" charset="-122"/>
              </a:rPr>
              <a:t>A1</a:t>
            </a:r>
            <a:r>
              <a:rPr lang="en-US" altLang="zh-CN" sz="2800" b="1" smtClean="0">
                <a:ea typeface="黑体" panose="02010609060101010101" pitchFamily="49" charset="-122"/>
              </a:rPr>
              <a:t> </a:t>
            </a:r>
            <a:r>
              <a:rPr lang="zh-CN" altLang="en-US" sz="2800" b="1" smtClean="0">
                <a:ea typeface="黑体" panose="02010609060101010101" pitchFamily="49" charset="-122"/>
              </a:rPr>
              <a:t>，</a:t>
            </a:r>
            <a:r>
              <a:rPr lang="en-US" altLang="zh-CN" sz="2800" b="1" smtClean="0">
                <a:ea typeface="黑体" panose="02010609060101010101" pitchFamily="49" charset="-122"/>
              </a:rPr>
              <a:t>T</a:t>
            </a:r>
            <a:r>
              <a:rPr lang="en-US" altLang="zh-CN" sz="2800" b="1" baseline="-25000" smtClean="0">
                <a:ea typeface="黑体" panose="02010609060101010101" pitchFamily="49" charset="-122"/>
              </a:rPr>
              <a:t>A2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缩短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  关于高的主存命中率问题，其影响因素很多，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如地址流、页面调度策略、替换算法、页面大小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及分配给程序的页数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主存容量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等。这里主要讨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论怎样</a:t>
            </a:r>
            <a:r>
              <a:rPr lang="zh-CN" altLang="en-US" sz="2800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缩短访主存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的时间。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762000"/>
            <a:ext cx="78486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     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从虚拟存贮器工作的全过程可以看到，每次访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问主存时，都必须进行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内部地址变换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因为页表都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存在主存中，每次查页表就要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增加一次访存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。若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采用段页式虚拟存贮器，查表要增加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两次访存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其概率是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100%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。从缩短访主存的时间来看，关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键就是怎样加快多用户虚地址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N</a:t>
            </a:r>
            <a:r>
              <a:rPr lang="en-US" altLang="zh-CN" sz="2800" b="1" baseline="-25000" dirty="0" smtClean="0">
                <a:ea typeface="黑体" panose="02010609060101010101" pitchFamily="49" charset="-122"/>
              </a:rPr>
              <a:t>S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到主存实地址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n</a:t>
            </a:r>
            <a:r>
              <a:rPr lang="en-US" altLang="zh-CN" sz="2800" b="1" baseline="-25000" dirty="0" smtClean="0">
                <a:ea typeface="黑体" panose="02010609060101010101" pitchFamily="49" charset="-122"/>
              </a:rPr>
              <a:t>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的变换。只有内部地址变换的速度高到使整个访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主存速度非常接近于不采用虚拟存贮器时的访主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存速度时，虚拟存贮器才能真正实用。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如何从逻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辑结构上提高内部地址变换的速度，正是系统结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构设计的任务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 1)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快表</a:t>
            </a:r>
            <a:endParaRPr lang="zh-CN" altLang="en-US" sz="2800" b="1" dirty="0" smtClean="0"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由于程序的局部性特点，对页表内各行的使用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不是随机的，在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一段时间内实际只用到表中很少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的几行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。这样就可以用快速硬件构成比全表小的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多，如8—16行的部分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“目录表”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，存放当前正用的虚实地址映像关系，那么其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相联查找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的速度就会很快。这部分目录表就被称为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快表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endParaRPr lang="zh-CN" altLang="en-US" sz="2800" b="1" dirty="0" smtClean="0"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</a:t>
            </a:r>
            <a:r>
              <a:rPr lang="en-US" altLang="zh-CN" sz="2800" b="1" dirty="0" smtClean="0"/>
              <a:t>•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慢表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：存放全部虚、实地址映像关系的表。实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质上，快表只是慢表中很小的一部分副本。</a:t>
            </a:r>
          </a:p>
          <a:p>
            <a:pPr eaLnBrk="1" hangingPunct="1">
              <a:buFontTx/>
              <a:buNone/>
            </a:pPr>
            <a:endParaRPr lang="en-US" altLang="zh-CN" sz="2800" b="1" dirty="0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/>
              <a:t> </a:t>
            </a:r>
            <a:r>
              <a:rPr lang="en-US" altLang="zh-CN" sz="2800" b="1" dirty="0" smtClean="0"/>
              <a:t>2)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地址变换</a:t>
            </a:r>
            <a:r>
              <a:rPr lang="zh-CN" altLang="en-US" dirty="0" smtClean="0"/>
              <a:t> 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   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查表时，由虚页号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u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＋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N</a:t>
            </a:r>
            <a:r>
              <a:rPr lang="en-US" altLang="zh-CN" sz="2800" b="1" baseline="-25000" dirty="0" err="1" smtClean="0">
                <a:ea typeface="黑体" panose="02010609060101010101" pitchFamily="49" charset="-122"/>
              </a:rPr>
              <a:t>v</a:t>
            </a:r>
            <a:r>
              <a:rPr lang="en-US" altLang="zh-CN" sz="2800" b="1" baseline="30000" dirty="0" smtClean="0">
                <a:ea typeface="黑体" panose="02010609060101010101" pitchFamily="49" charset="-122"/>
              </a:rPr>
              <a:t>’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N</a:t>
            </a:r>
            <a:r>
              <a:rPr lang="en-US" altLang="zh-CN" sz="2800" b="1" baseline="-25000" dirty="0" err="1" smtClean="0">
                <a:ea typeface="黑体" panose="02010609060101010101" pitchFamily="49" charset="-122"/>
              </a:rPr>
              <a:t>v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同时去查快表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和慢表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。当在快表中有此虚页号时，就能很快找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到对应的实页号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n</a:t>
            </a:r>
            <a:r>
              <a:rPr lang="en-US" altLang="zh-CN" sz="2800" b="1" baseline="-25000" dirty="0" err="1" smtClean="0">
                <a:ea typeface="黑体" panose="02010609060101010101" pitchFamily="49" charset="-122"/>
              </a:rPr>
              <a:t>v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，将其送入主存实地址寄存器，并立即使慢表的查找作废，这时访存的速度没有什么降低。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如在快表中查不到时，则经过一个访主存周期后，从慢表中查到的实页号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n</a:t>
            </a:r>
            <a:r>
              <a:rPr lang="en-US" altLang="zh-CN" sz="2800" b="1" baseline="-25000" dirty="0" err="1" smtClean="0">
                <a:ea typeface="黑体" panose="02010609060101010101" pitchFamily="49" charset="-122"/>
              </a:rPr>
              <a:t>v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就会送入主存实地址寄存器。同时将此虚页号和对应的实页号送入快表。这里也要用到替换算法去替换快表中应该移掉的内容。如下图：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4"/>
          <p:cNvSpPr>
            <a:spLocks noChangeArrowheads="1"/>
          </p:cNvSpPr>
          <p:nvPr/>
        </p:nvSpPr>
        <p:spPr bwMode="auto">
          <a:xfrm>
            <a:off x="2743200" y="838200"/>
            <a:ext cx="2667000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14691" name="Line 5"/>
          <p:cNvSpPr>
            <a:spLocks noChangeShapeType="1"/>
          </p:cNvSpPr>
          <p:nvPr/>
        </p:nvSpPr>
        <p:spPr bwMode="auto">
          <a:xfrm>
            <a:off x="4572000" y="838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692" name="Line 6"/>
          <p:cNvSpPr>
            <a:spLocks noChangeShapeType="1"/>
          </p:cNvSpPr>
          <p:nvPr/>
        </p:nvSpPr>
        <p:spPr bwMode="auto">
          <a:xfrm>
            <a:off x="3581400" y="838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693" name="Text Box 7"/>
          <p:cNvSpPr txBox="1">
            <a:spLocks noChangeArrowheads="1"/>
          </p:cNvSpPr>
          <p:nvPr/>
        </p:nvSpPr>
        <p:spPr bwMode="auto">
          <a:xfrm>
            <a:off x="5410200" y="8382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虚地址</a:t>
            </a:r>
          </a:p>
        </p:txBody>
      </p:sp>
      <p:sp>
        <p:nvSpPr>
          <p:cNvPr id="114694" name="Line 8"/>
          <p:cNvSpPr>
            <a:spLocks noChangeShapeType="1"/>
          </p:cNvSpPr>
          <p:nvPr/>
        </p:nvSpPr>
        <p:spPr bwMode="auto">
          <a:xfrm flipV="1">
            <a:off x="2743200" y="45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695" name="Line 9"/>
          <p:cNvSpPr>
            <a:spLocks noChangeShapeType="1"/>
          </p:cNvSpPr>
          <p:nvPr/>
        </p:nvSpPr>
        <p:spPr bwMode="auto">
          <a:xfrm flipV="1">
            <a:off x="4572000" y="45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696" name="Text Box 10"/>
          <p:cNvSpPr txBox="1">
            <a:spLocks noChangeArrowheads="1"/>
          </p:cNvSpPr>
          <p:nvPr/>
        </p:nvSpPr>
        <p:spPr bwMode="auto">
          <a:xfrm>
            <a:off x="3429000" y="381000"/>
            <a:ext cx="45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N</a:t>
            </a:r>
            <a:r>
              <a:rPr lang="en-US" altLang="zh-CN" sz="2000" baseline="-25000">
                <a:ea typeface="黑体" panose="02010609060101010101" pitchFamily="49" charset="-122"/>
              </a:rPr>
              <a:t>v</a:t>
            </a:r>
            <a:endParaRPr lang="en-US" altLang="zh-CN" sz="2000">
              <a:ea typeface="黑体" panose="02010609060101010101" pitchFamily="49" charset="-122"/>
            </a:endParaRPr>
          </a:p>
        </p:txBody>
      </p:sp>
      <p:sp>
        <p:nvSpPr>
          <p:cNvPr id="114697" name="Line 11"/>
          <p:cNvSpPr>
            <a:spLocks noChangeShapeType="1"/>
          </p:cNvSpPr>
          <p:nvPr/>
        </p:nvSpPr>
        <p:spPr bwMode="auto">
          <a:xfrm>
            <a:off x="3733800" y="609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698" name="Line 12"/>
          <p:cNvSpPr>
            <a:spLocks noChangeShapeType="1"/>
          </p:cNvSpPr>
          <p:nvPr/>
        </p:nvSpPr>
        <p:spPr bwMode="auto">
          <a:xfrm flipH="1">
            <a:off x="2743200" y="609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699" name="Rectangle 13"/>
          <p:cNvSpPr>
            <a:spLocks noChangeArrowheads="1"/>
          </p:cNvSpPr>
          <p:nvPr/>
        </p:nvSpPr>
        <p:spPr bwMode="auto">
          <a:xfrm>
            <a:off x="4724400" y="838200"/>
            <a:ext cx="458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N</a:t>
            </a:r>
            <a:r>
              <a:rPr lang="en-US" altLang="zh-CN" sz="2400" baseline="-25000">
                <a:ea typeface="黑体" panose="02010609060101010101" pitchFamily="49" charset="-122"/>
              </a:rPr>
              <a:t>r</a:t>
            </a:r>
          </a:p>
        </p:txBody>
      </p:sp>
      <p:sp>
        <p:nvSpPr>
          <p:cNvPr id="114700" name="Rectangle 14"/>
          <p:cNvSpPr>
            <a:spLocks noChangeArrowheads="1"/>
          </p:cNvSpPr>
          <p:nvPr/>
        </p:nvSpPr>
        <p:spPr bwMode="auto">
          <a:xfrm>
            <a:off x="3733800" y="838200"/>
            <a:ext cx="519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N</a:t>
            </a:r>
            <a:r>
              <a:rPr lang="en-US" altLang="zh-CN" sz="2000" baseline="-25000">
                <a:ea typeface="黑体" panose="02010609060101010101" pitchFamily="49" charset="-122"/>
              </a:rPr>
              <a:t>v</a:t>
            </a:r>
            <a:r>
              <a:rPr lang="en-US" altLang="zh-CN" sz="2400" baseline="30000">
                <a:ea typeface="黑体" panose="02010609060101010101" pitchFamily="49" charset="-122"/>
              </a:rPr>
              <a:t>’</a:t>
            </a:r>
            <a:endParaRPr lang="en-US" altLang="zh-CN" sz="2400" baseline="-25000">
              <a:ea typeface="黑体" panose="02010609060101010101" pitchFamily="49" charset="-122"/>
            </a:endParaRPr>
          </a:p>
        </p:txBody>
      </p:sp>
      <p:sp>
        <p:nvSpPr>
          <p:cNvPr id="114701" name="Rectangle 15"/>
          <p:cNvSpPr>
            <a:spLocks noChangeArrowheads="1"/>
          </p:cNvSpPr>
          <p:nvPr/>
        </p:nvSpPr>
        <p:spPr bwMode="auto">
          <a:xfrm>
            <a:off x="2971800" y="838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u</a:t>
            </a:r>
            <a:endParaRPr lang="en-US" altLang="zh-CN" sz="2000" baseline="-25000">
              <a:ea typeface="黑体" panose="02010609060101010101" pitchFamily="49" charset="-122"/>
            </a:endParaRPr>
          </a:p>
        </p:txBody>
      </p:sp>
      <p:sp>
        <p:nvSpPr>
          <p:cNvPr id="114702" name="Rectangle 16"/>
          <p:cNvSpPr>
            <a:spLocks noChangeArrowheads="1"/>
          </p:cNvSpPr>
          <p:nvPr/>
        </p:nvSpPr>
        <p:spPr bwMode="auto">
          <a:xfrm>
            <a:off x="6324600" y="838200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N</a:t>
            </a:r>
            <a:r>
              <a:rPr lang="en-US" altLang="zh-CN" sz="2400" baseline="-25000">
                <a:ea typeface="黑体" panose="02010609060101010101" pitchFamily="49" charset="-122"/>
              </a:rPr>
              <a:t>S</a:t>
            </a:r>
          </a:p>
        </p:txBody>
      </p:sp>
      <p:sp>
        <p:nvSpPr>
          <p:cNvPr id="114703" name="Rectangle 17"/>
          <p:cNvSpPr>
            <a:spLocks noChangeArrowheads="1"/>
          </p:cNvSpPr>
          <p:nvPr/>
        </p:nvSpPr>
        <p:spPr bwMode="auto">
          <a:xfrm>
            <a:off x="4343400" y="2057400"/>
            <a:ext cx="12954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14704" name="Line 18"/>
          <p:cNvSpPr>
            <a:spLocks noChangeShapeType="1"/>
          </p:cNvSpPr>
          <p:nvPr/>
        </p:nvSpPr>
        <p:spPr bwMode="auto">
          <a:xfrm>
            <a:off x="4953000" y="2057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05" name="Rectangle 19"/>
          <p:cNvSpPr>
            <a:spLocks noChangeArrowheads="1"/>
          </p:cNvSpPr>
          <p:nvPr/>
        </p:nvSpPr>
        <p:spPr bwMode="auto">
          <a:xfrm>
            <a:off x="4419600" y="2057400"/>
            <a:ext cx="407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n</a:t>
            </a:r>
            <a:r>
              <a:rPr lang="en-US" altLang="zh-CN" sz="2000" baseline="-25000">
                <a:ea typeface="黑体" panose="02010609060101010101" pitchFamily="49" charset="-122"/>
              </a:rPr>
              <a:t>v</a:t>
            </a:r>
          </a:p>
        </p:txBody>
      </p:sp>
      <p:sp>
        <p:nvSpPr>
          <p:cNvPr id="114706" name="Rectangle 20"/>
          <p:cNvSpPr>
            <a:spLocks noChangeArrowheads="1"/>
          </p:cNvSpPr>
          <p:nvPr/>
        </p:nvSpPr>
        <p:spPr bwMode="auto">
          <a:xfrm>
            <a:off x="5105400" y="2057400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n</a:t>
            </a:r>
            <a:r>
              <a:rPr lang="en-US" altLang="zh-CN" sz="2000" baseline="-25000">
                <a:ea typeface="黑体" panose="02010609060101010101" pitchFamily="49" charset="-122"/>
              </a:rPr>
              <a:t>r</a:t>
            </a:r>
          </a:p>
        </p:txBody>
      </p:sp>
      <p:sp>
        <p:nvSpPr>
          <p:cNvPr id="114707" name="Rectangle 21"/>
          <p:cNvSpPr>
            <a:spLocks noChangeArrowheads="1"/>
          </p:cNvSpPr>
          <p:nvPr/>
        </p:nvSpPr>
        <p:spPr bwMode="auto">
          <a:xfrm>
            <a:off x="5638800" y="1981200"/>
            <a:ext cx="1998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主存实地址</a:t>
            </a:r>
            <a:r>
              <a:rPr lang="en-US" altLang="zh-CN" sz="2400">
                <a:ea typeface="黑体" panose="02010609060101010101" pitchFamily="49" charset="-122"/>
              </a:rPr>
              <a:t>n</a:t>
            </a:r>
            <a:r>
              <a:rPr lang="en-US" altLang="zh-CN" sz="2400" baseline="-25000">
                <a:ea typeface="黑体" panose="02010609060101010101" pitchFamily="49" charset="-122"/>
              </a:rPr>
              <a:t>p</a:t>
            </a:r>
          </a:p>
        </p:txBody>
      </p:sp>
      <p:sp>
        <p:nvSpPr>
          <p:cNvPr id="114708" name="Line 22"/>
          <p:cNvSpPr>
            <a:spLocks noChangeShapeType="1"/>
          </p:cNvSpPr>
          <p:nvPr/>
        </p:nvSpPr>
        <p:spPr bwMode="auto">
          <a:xfrm>
            <a:off x="5105400" y="1295400"/>
            <a:ext cx="0" cy="7620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09" name="Rectangle 23"/>
          <p:cNvSpPr>
            <a:spLocks noChangeArrowheads="1"/>
          </p:cNvSpPr>
          <p:nvPr/>
        </p:nvSpPr>
        <p:spPr bwMode="auto">
          <a:xfrm>
            <a:off x="1676400" y="3276600"/>
            <a:ext cx="1219200" cy="1600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14710" name="Line 24"/>
          <p:cNvSpPr>
            <a:spLocks noChangeShapeType="1"/>
          </p:cNvSpPr>
          <p:nvPr/>
        </p:nvSpPr>
        <p:spPr bwMode="auto">
          <a:xfrm>
            <a:off x="2438400" y="32766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11" name="Line 25"/>
          <p:cNvSpPr>
            <a:spLocks noChangeShapeType="1"/>
          </p:cNvSpPr>
          <p:nvPr/>
        </p:nvSpPr>
        <p:spPr bwMode="auto">
          <a:xfrm>
            <a:off x="1676400" y="36576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12" name="Rectangle 26"/>
          <p:cNvSpPr>
            <a:spLocks noChangeArrowheads="1"/>
          </p:cNvSpPr>
          <p:nvPr/>
        </p:nvSpPr>
        <p:spPr bwMode="auto">
          <a:xfrm>
            <a:off x="1828800" y="3276600"/>
            <a:ext cx="407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n</a:t>
            </a:r>
            <a:r>
              <a:rPr lang="en-US" altLang="zh-CN" sz="2000" baseline="-25000">
                <a:ea typeface="黑体" panose="02010609060101010101" pitchFamily="49" charset="-122"/>
              </a:rPr>
              <a:t>v</a:t>
            </a:r>
          </a:p>
        </p:txBody>
      </p:sp>
      <p:sp>
        <p:nvSpPr>
          <p:cNvPr id="114713" name="Text Box 27"/>
          <p:cNvSpPr txBox="1">
            <a:spLocks noChangeArrowheads="1"/>
          </p:cNvSpPr>
          <p:nvPr/>
        </p:nvSpPr>
        <p:spPr bwMode="auto">
          <a:xfrm>
            <a:off x="2286000" y="2895600"/>
            <a:ext cx="950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装入位</a:t>
            </a:r>
          </a:p>
        </p:txBody>
      </p:sp>
      <p:sp>
        <p:nvSpPr>
          <p:cNvPr id="114714" name="Rectangle 28"/>
          <p:cNvSpPr>
            <a:spLocks noChangeArrowheads="1"/>
          </p:cNvSpPr>
          <p:nvPr/>
        </p:nvSpPr>
        <p:spPr bwMode="auto">
          <a:xfrm>
            <a:off x="4191000" y="3581400"/>
            <a:ext cx="2590800" cy="1219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14715" name="Line 29"/>
          <p:cNvSpPr>
            <a:spLocks noChangeShapeType="1"/>
          </p:cNvSpPr>
          <p:nvPr/>
        </p:nvSpPr>
        <p:spPr bwMode="auto">
          <a:xfrm>
            <a:off x="4191000" y="3962400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16" name="Line 30"/>
          <p:cNvSpPr>
            <a:spLocks noChangeShapeType="1"/>
          </p:cNvSpPr>
          <p:nvPr/>
        </p:nvSpPr>
        <p:spPr bwMode="auto">
          <a:xfrm>
            <a:off x="6172200" y="35814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17" name="Line 31"/>
          <p:cNvSpPr>
            <a:spLocks noChangeShapeType="1"/>
          </p:cNvSpPr>
          <p:nvPr/>
        </p:nvSpPr>
        <p:spPr bwMode="auto">
          <a:xfrm>
            <a:off x="5105400" y="3581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18" name="Rectangle 32"/>
          <p:cNvSpPr>
            <a:spLocks noChangeArrowheads="1"/>
          </p:cNvSpPr>
          <p:nvPr/>
        </p:nvSpPr>
        <p:spPr bwMode="auto">
          <a:xfrm>
            <a:off x="6248400" y="3581400"/>
            <a:ext cx="407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n</a:t>
            </a:r>
            <a:r>
              <a:rPr lang="en-US" altLang="zh-CN" sz="2000" baseline="-25000">
                <a:ea typeface="黑体" panose="02010609060101010101" pitchFamily="49" charset="-122"/>
              </a:rPr>
              <a:t>v</a:t>
            </a:r>
          </a:p>
        </p:txBody>
      </p:sp>
      <p:sp>
        <p:nvSpPr>
          <p:cNvPr id="114719" name="Rectangle 33"/>
          <p:cNvSpPr>
            <a:spLocks noChangeArrowheads="1"/>
          </p:cNvSpPr>
          <p:nvPr/>
        </p:nvSpPr>
        <p:spPr bwMode="auto">
          <a:xfrm>
            <a:off x="4419600" y="35814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u</a:t>
            </a:r>
            <a:endParaRPr lang="en-US" altLang="zh-CN" sz="2000" baseline="-25000">
              <a:ea typeface="黑体" panose="02010609060101010101" pitchFamily="49" charset="-122"/>
            </a:endParaRPr>
          </a:p>
        </p:txBody>
      </p:sp>
      <p:sp>
        <p:nvSpPr>
          <p:cNvPr id="114720" name="Rectangle 34"/>
          <p:cNvSpPr>
            <a:spLocks noChangeArrowheads="1"/>
          </p:cNvSpPr>
          <p:nvPr/>
        </p:nvSpPr>
        <p:spPr bwMode="auto">
          <a:xfrm>
            <a:off x="5410200" y="3581400"/>
            <a:ext cx="519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N</a:t>
            </a:r>
            <a:r>
              <a:rPr lang="en-US" altLang="zh-CN" sz="2000" baseline="-25000">
                <a:ea typeface="黑体" panose="02010609060101010101" pitchFamily="49" charset="-122"/>
              </a:rPr>
              <a:t>v</a:t>
            </a:r>
            <a:r>
              <a:rPr lang="en-US" altLang="zh-CN" sz="2400" baseline="30000">
                <a:ea typeface="黑体" panose="02010609060101010101" pitchFamily="49" charset="-122"/>
              </a:rPr>
              <a:t>’</a:t>
            </a:r>
          </a:p>
        </p:txBody>
      </p:sp>
      <p:sp>
        <p:nvSpPr>
          <p:cNvPr id="114721" name="Line 35"/>
          <p:cNvSpPr>
            <a:spLocks noChangeShapeType="1"/>
          </p:cNvSpPr>
          <p:nvPr/>
        </p:nvSpPr>
        <p:spPr bwMode="auto">
          <a:xfrm>
            <a:off x="3200400" y="1295400"/>
            <a:ext cx="0" cy="228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22" name="Line 36"/>
          <p:cNvSpPr>
            <a:spLocks noChangeShapeType="1"/>
          </p:cNvSpPr>
          <p:nvPr/>
        </p:nvSpPr>
        <p:spPr bwMode="auto">
          <a:xfrm>
            <a:off x="3200400" y="1524000"/>
            <a:ext cx="6858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23" name="Line 37"/>
          <p:cNvSpPr>
            <a:spLocks noChangeShapeType="1"/>
          </p:cNvSpPr>
          <p:nvPr/>
        </p:nvSpPr>
        <p:spPr bwMode="auto">
          <a:xfrm flipV="1">
            <a:off x="3886200" y="1295400"/>
            <a:ext cx="0" cy="228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24" name="Line 38"/>
          <p:cNvSpPr>
            <a:spLocks noChangeShapeType="1"/>
          </p:cNvSpPr>
          <p:nvPr/>
        </p:nvSpPr>
        <p:spPr bwMode="auto">
          <a:xfrm>
            <a:off x="3505200" y="1524000"/>
            <a:ext cx="0" cy="4572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25" name="Line 39"/>
          <p:cNvSpPr>
            <a:spLocks noChangeShapeType="1"/>
          </p:cNvSpPr>
          <p:nvPr/>
        </p:nvSpPr>
        <p:spPr bwMode="auto">
          <a:xfrm flipH="1">
            <a:off x="1295400" y="1981200"/>
            <a:ext cx="22098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26" name="Line 40"/>
          <p:cNvSpPr>
            <a:spLocks noChangeShapeType="1"/>
          </p:cNvSpPr>
          <p:nvPr/>
        </p:nvSpPr>
        <p:spPr bwMode="auto">
          <a:xfrm>
            <a:off x="1295400" y="1981200"/>
            <a:ext cx="0" cy="24384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27" name="Line 41"/>
          <p:cNvSpPr>
            <a:spLocks noChangeShapeType="1"/>
          </p:cNvSpPr>
          <p:nvPr/>
        </p:nvSpPr>
        <p:spPr bwMode="auto">
          <a:xfrm>
            <a:off x="1295400" y="4419600"/>
            <a:ext cx="3810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28" name="Line 42"/>
          <p:cNvSpPr>
            <a:spLocks noChangeShapeType="1"/>
          </p:cNvSpPr>
          <p:nvPr/>
        </p:nvSpPr>
        <p:spPr bwMode="auto">
          <a:xfrm>
            <a:off x="2057400" y="2819400"/>
            <a:ext cx="0" cy="4572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29" name="Line 43"/>
          <p:cNvSpPr>
            <a:spLocks noChangeShapeType="1"/>
          </p:cNvSpPr>
          <p:nvPr/>
        </p:nvSpPr>
        <p:spPr bwMode="auto">
          <a:xfrm>
            <a:off x="2057400" y="2819400"/>
            <a:ext cx="25146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30" name="Line 44"/>
          <p:cNvSpPr>
            <a:spLocks noChangeShapeType="1"/>
          </p:cNvSpPr>
          <p:nvPr/>
        </p:nvSpPr>
        <p:spPr bwMode="auto">
          <a:xfrm flipV="1">
            <a:off x="4572000" y="2438400"/>
            <a:ext cx="0" cy="4572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31" name="Line 45"/>
          <p:cNvSpPr>
            <a:spLocks noChangeShapeType="1"/>
          </p:cNvSpPr>
          <p:nvPr/>
        </p:nvSpPr>
        <p:spPr bwMode="auto">
          <a:xfrm flipV="1">
            <a:off x="4572000" y="2819400"/>
            <a:ext cx="0" cy="4572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32" name="Line 46"/>
          <p:cNvSpPr>
            <a:spLocks noChangeShapeType="1"/>
          </p:cNvSpPr>
          <p:nvPr/>
        </p:nvSpPr>
        <p:spPr bwMode="auto">
          <a:xfrm>
            <a:off x="4572000" y="3276600"/>
            <a:ext cx="19050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33" name="Line 47"/>
          <p:cNvSpPr>
            <a:spLocks noChangeShapeType="1"/>
          </p:cNvSpPr>
          <p:nvPr/>
        </p:nvSpPr>
        <p:spPr bwMode="auto">
          <a:xfrm>
            <a:off x="6477000" y="3276600"/>
            <a:ext cx="0" cy="3810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34" name="Line 48"/>
          <p:cNvSpPr>
            <a:spLocks noChangeShapeType="1"/>
          </p:cNvSpPr>
          <p:nvPr/>
        </p:nvSpPr>
        <p:spPr bwMode="auto">
          <a:xfrm>
            <a:off x="3505200" y="1981200"/>
            <a:ext cx="0" cy="32004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35" name="Line 49"/>
          <p:cNvSpPr>
            <a:spLocks noChangeShapeType="1"/>
          </p:cNvSpPr>
          <p:nvPr/>
        </p:nvSpPr>
        <p:spPr bwMode="auto">
          <a:xfrm>
            <a:off x="3505200" y="5181600"/>
            <a:ext cx="16002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36" name="Line 50"/>
          <p:cNvSpPr>
            <a:spLocks noChangeShapeType="1"/>
          </p:cNvSpPr>
          <p:nvPr/>
        </p:nvSpPr>
        <p:spPr bwMode="auto">
          <a:xfrm flipV="1">
            <a:off x="5105400" y="4724400"/>
            <a:ext cx="0" cy="4572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37" name="Rectangle 51"/>
          <p:cNvSpPr>
            <a:spLocks noChangeArrowheads="1"/>
          </p:cNvSpPr>
          <p:nvPr/>
        </p:nvSpPr>
        <p:spPr bwMode="auto">
          <a:xfrm>
            <a:off x="6769100" y="3657600"/>
            <a:ext cx="16129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     </a:t>
            </a:r>
            <a:r>
              <a:rPr lang="zh-CN" altLang="en-US" sz="2400">
                <a:ea typeface="黑体" panose="02010609060101010101" pitchFamily="49" charset="-122"/>
              </a:rPr>
              <a:t>快表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(</a:t>
            </a:r>
            <a:r>
              <a:rPr lang="zh-CN" altLang="en-US" sz="2400">
                <a:ea typeface="黑体" panose="02010609060101010101" pitchFamily="49" charset="-122"/>
              </a:rPr>
              <a:t>硬件构成</a:t>
            </a:r>
            <a:r>
              <a:rPr lang="en-US" altLang="zh-CN" sz="2400"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   8—16</a:t>
            </a:r>
            <a:r>
              <a:rPr lang="zh-CN" altLang="en-US" sz="2400">
                <a:ea typeface="黑体" panose="02010609060101010101" pitchFamily="49" charset="-122"/>
              </a:rPr>
              <a:t>行</a:t>
            </a:r>
            <a:endParaRPr lang="zh-CN" altLang="en-US" sz="2400" baseline="-25000">
              <a:ea typeface="黑体" panose="02010609060101010101" pitchFamily="49" charset="-122"/>
            </a:endParaRPr>
          </a:p>
        </p:txBody>
      </p:sp>
      <p:sp>
        <p:nvSpPr>
          <p:cNvPr id="114738" name="Rectangle 52"/>
          <p:cNvSpPr>
            <a:spLocks noChangeArrowheads="1"/>
          </p:cNvSpPr>
          <p:nvPr/>
        </p:nvSpPr>
        <p:spPr bwMode="auto">
          <a:xfrm>
            <a:off x="3538538" y="4800600"/>
            <a:ext cx="17192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   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相联比较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按内容访问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000" baseline="-25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4739" name="Rectangle 53"/>
          <p:cNvSpPr>
            <a:spLocks noChangeArrowheads="1"/>
          </p:cNvSpPr>
          <p:nvPr/>
        </p:nvSpPr>
        <p:spPr bwMode="auto">
          <a:xfrm>
            <a:off x="3468688" y="2438400"/>
            <a:ext cx="11033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快表中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查不到</a:t>
            </a:r>
            <a:endParaRPr lang="zh-CN" altLang="en-US" sz="2000" baseline="-25000">
              <a:ea typeface="黑体" panose="02010609060101010101" pitchFamily="49" charset="-122"/>
            </a:endParaRPr>
          </a:p>
        </p:txBody>
      </p:sp>
      <p:sp>
        <p:nvSpPr>
          <p:cNvPr id="114740" name="Rectangle 54"/>
          <p:cNvSpPr>
            <a:spLocks noChangeArrowheads="1"/>
          </p:cNvSpPr>
          <p:nvPr/>
        </p:nvSpPr>
        <p:spPr bwMode="auto">
          <a:xfrm>
            <a:off x="1066800" y="4876800"/>
            <a:ext cx="2355850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    </a:t>
            </a:r>
            <a:r>
              <a:rPr lang="zh-CN" altLang="en-US" sz="2000">
                <a:ea typeface="黑体" panose="02010609060101010101" pitchFamily="49" charset="-122"/>
              </a:rPr>
              <a:t>慢表</a:t>
            </a:r>
            <a:r>
              <a:rPr lang="en-US" altLang="zh-CN" sz="2000">
                <a:ea typeface="黑体" panose="02010609060101010101" pitchFamily="49" charset="-122"/>
              </a:rPr>
              <a:t>(</a:t>
            </a:r>
            <a:r>
              <a:rPr lang="zh-CN" altLang="en-US" sz="2000">
                <a:ea typeface="黑体" panose="02010609060101010101" pitchFamily="49" charset="-122"/>
              </a:rPr>
              <a:t>主存中</a:t>
            </a:r>
            <a:r>
              <a:rPr lang="en-US" altLang="zh-CN" sz="2000"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若查出对应的装入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位为</a:t>
            </a:r>
            <a:r>
              <a:rPr lang="en-US" altLang="zh-CN" sz="2000">
                <a:ea typeface="黑体" panose="02010609060101010101" pitchFamily="49" charset="-122"/>
              </a:rPr>
              <a:t>0</a:t>
            </a:r>
            <a:r>
              <a:rPr lang="zh-CN" altLang="en-US" sz="2000">
                <a:ea typeface="黑体" panose="02010609060101010101" pitchFamily="49" charset="-122"/>
              </a:rPr>
              <a:t>发生页面失效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aseline="-25000">
              <a:ea typeface="黑体" panose="02010609060101010101" pitchFamily="49" charset="-122"/>
            </a:endParaRPr>
          </a:p>
        </p:txBody>
      </p:sp>
      <p:sp>
        <p:nvSpPr>
          <p:cNvPr id="114741" name="Text Box 55"/>
          <p:cNvSpPr txBox="1">
            <a:spLocks noChangeArrowheads="1"/>
          </p:cNvSpPr>
          <p:nvPr/>
        </p:nvSpPr>
        <p:spPr bwMode="auto">
          <a:xfrm>
            <a:off x="3352800" y="1701800"/>
            <a:ext cx="307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6600"/>
                </a:solidFill>
              </a:rPr>
              <a:t>•</a:t>
            </a:r>
          </a:p>
        </p:txBody>
      </p:sp>
      <p:sp>
        <p:nvSpPr>
          <p:cNvPr id="114742" name="Text Box 56"/>
          <p:cNvSpPr txBox="1">
            <a:spLocks noChangeArrowheads="1"/>
          </p:cNvSpPr>
          <p:nvPr/>
        </p:nvSpPr>
        <p:spPr bwMode="auto">
          <a:xfrm>
            <a:off x="1524000" y="1600200"/>
            <a:ext cx="17192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 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由</a:t>
            </a:r>
            <a:r>
              <a:rPr lang="en-US" altLang="zh-CN" sz="2400">
                <a:ea typeface="黑体" panose="02010609060101010101" pitchFamily="49" charset="-122"/>
              </a:rPr>
              <a:t>2</a:t>
            </a:r>
            <a:r>
              <a:rPr lang="en-US" altLang="zh-CN" sz="2800" baseline="30000">
                <a:ea typeface="黑体" panose="02010609060101010101" pitchFamily="49" charset="-122"/>
              </a:rPr>
              <a:t>N</a:t>
            </a:r>
            <a:r>
              <a:rPr lang="en-US" altLang="zh-CN" sz="1800" baseline="30000">
                <a:ea typeface="黑体" panose="02010609060101010101" pitchFamily="49" charset="-122"/>
              </a:rPr>
              <a:t>v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中选</a:t>
            </a:r>
            <a:r>
              <a:rPr lang="en-US" altLang="zh-CN" sz="2000">
                <a:ea typeface="黑体" panose="02010609060101010101" pitchFamily="49" charset="-122"/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按地址访问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14743" name="Text Box 57"/>
          <p:cNvSpPr txBox="1">
            <a:spLocks noChangeArrowheads="1"/>
          </p:cNvSpPr>
          <p:nvPr/>
        </p:nvSpPr>
        <p:spPr bwMode="auto">
          <a:xfrm>
            <a:off x="2438400" y="5957888"/>
            <a:ext cx="5184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经快表与慢表实现内部地址变换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685800"/>
            <a:ext cx="78486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    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从上图可以看到，如果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快表的命中率不高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，系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统的效率就会大大下降。若快表采用堆栈型替换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算法，则快表容量越大其命中率就越高。但容量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大，其相联查找的速度就很慢，所以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快表的命中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率和查表速度是有矛盾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的。一般快表取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8—16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行，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每页容量为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1—4K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字，则快表容量可以反映主存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中的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8—64K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单元。这样的快表命中率不会很低。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  这样，快表与慢表实际上就构成了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快表</a:t>
            </a:r>
            <a:r>
              <a:rPr lang="en-US" altLang="zh-CN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—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慢表存贮层次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。概念上等同于主存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—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辅存存贮层次。快表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—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慢表存贮层次的替换算法一般也采用</a:t>
            </a:r>
            <a:r>
              <a:rPr lang="en-US" altLang="zh-CN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LRU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法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2495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4.2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虚拟存储器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468313" y="765175"/>
            <a:ext cx="462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4.2.2  </a:t>
            </a:r>
            <a:r>
              <a:rPr lang="zh-CN" altLang="en-US" sz="2800">
                <a:ea typeface="黑体" panose="02010609060101010101" pitchFamily="49" charset="-122"/>
              </a:rPr>
              <a:t>页式虚拟存储器的构成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11188" y="1363663"/>
            <a:ext cx="2851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2</a:t>
            </a:r>
            <a:r>
              <a:rPr lang="zh-CN" altLang="en-US" sz="2800">
                <a:ea typeface="黑体" panose="02010609060101010101" pitchFamily="49" charset="-122"/>
              </a:rPr>
              <a:t>．页面替换算法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611188" y="1989138"/>
            <a:ext cx="799306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2</a:t>
            </a:r>
            <a:r>
              <a:rPr lang="zh-CN" altLang="en-US" sz="2800">
                <a:ea typeface="黑体" panose="02010609060101010101" pitchFamily="49" charset="-122"/>
              </a:rPr>
              <a:t>）常用算法：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a)</a:t>
            </a: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随机算法</a:t>
            </a:r>
            <a:r>
              <a:rPr lang="en-US" altLang="zh-CN" sz="2800">
                <a:solidFill>
                  <a:schemeClr val="accent2"/>
                </a:solidFill>
                <a:ea typeface="黑体" panose="02010609060101010101" pitchFamily="49" charset="-122"/>
              </a:rPr>
              <a:t>(Random,RAND)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    </a:t>
            </a:r>
            <a:r>
              <a:rPr lang="zh-CN" altLang="en-US" sz="2800">
                <a:ea typeface="黑体" panose="02010609060101010101" pitchFamily="49" charset="-122"/>
              </a:rPr>
              <a:t>用软的或硬的</a:t>
            </a: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随机数产生器</a:t>
            </a:r>
            <a:r>
              <a:rPr lang="zh-CN" altLang="en-US" sz="2800">
                <a:ea typeface="黑体" panose="02010609060101010101" pitchFamily="49" charset="-122"/>
              </a:rPr>
              <a:t>来形成主存中要被替换页的页号。这种算法简单，易于实现，但没有利用主存使用情况的历史信息，反映不了程序的局部性，使主存命中率低，很少采用。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dirty="0" smtClean="0"/>
              <a:t> 3)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减少快表相联比较的位数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 在同样的容量下，相联比较的位数越少，相联查找所花费的时间和设备量就越少。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由于快表内容在一段时间内总是对应于同一个任务或同一个用户，它们的</a:t>
            </a:r>
            <a:r>
              <a:rPr lang="en-US" altLang="zh-CN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u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值是不变的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。因此可以将参与相联比较的位数中的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u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字段去掉，从而由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N</a:t>
            </a:r>
            <a:r>
              <a:rPr lang="en-US" altLang="zh-CN" sz="2800" b="1" baseline="-25000" dirty="0" err="1" smtClean="0">
                <a:ea typeface="黑体" panose="02010609060101010101" pitchFamily="49" charset="-122"/>
              </a:rPr>
              <a:t>v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 (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u+N</a:t>
            </a:r>
            <a:r>
              <a:rPr lang="en-US" altLang="zh-CN" sz="2800" b="1" baseline="-25000" dirty="0" err="1" smtClean="0">
                <a:ea typeface="黑体" panose="02010609060101010101" pitchFamily="49" charset="-122"/>
              </a:rPr>
              <a:t>v</a:t>
            </a:r>
            <a:r>
              <a:rPr lang="en-US" altLang="zh-CN" sz="2800" b="1" baseline="30000" dirty="0" smtClean="0">
                <a:ea typeface="黑体" panose="02010609060101010101" pitchFamily="49" charset="-122"/>
              </a:rPr>
              <a:t>’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位缩短到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N</a:t>
            </a:r>
            <a:r>
              <a:rPr lang="en-US" altLang="zh-CN" sz="2800" b="1" baseline="-25000" dirty="0" err="1" smtClean="0">
                <a:ea typeface="黑体" panose="02010609060101010101" pitchFamily="49" charset="-122"/>
              </a:rPr>
              <a:t>v</a:t>
            </a:r>
            <a:r>
              <a:rPr lang="en-US" altLang="zh-CN" sz="2800" b="1" baseline="30000" dirty="0" smtClean="0">
                <a:ea typeface="黑体" panose="02010609060101010101" pitchFamily="49" charset="-122"/>
              </a:rPr>
              <a:t>’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位。需增设用户位来区分不同的任务，用户位为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0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的行，其映像关系无效。任务切换时，通过硬件将所有用户位全部置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0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，即都被作废。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4"/>
          <p:cNvSpPr>
            <a:spLocks noChangeArrowheads="1"/>
          </p:cNvSpPr>
          <p:nvPr/>
        </p:nvSpPr>
        <p:spPr bwMode="auto">
          <a:xfrm>
            <a:off x="2743200" y="838200"/>
            <a:ext cx="2667000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17763" name="Line 5"/>
          <p:cNvSpPr>
            <a:spLocks noChangeShapeType="1"/>
          </p:cNvSpPr>
          <p:nvPr/>
        </p:nvSpPr>
        <p:spPr bwMode="auto">
          <a:xfrm>
            <a:off x="4572000" y="838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64" name="Line 6"/>
          <p:cNvSpPr>
            <a:spLocks noChangeShapeType="1"/>
          </p:cNvSpPr>
          <p:nvPr/>
        </p:nvSpPr>
        <p:spPr bwMode="auto">
          <a:xfrm>
            <a:off x="3581400" y="838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65" name="Text Box 7"/>
          <p:cNvSpPr txBox="1">
            <a:spLocks noChangeArrowheads="1"/>
          </p:cNvSpPr>
          <p:nvPr/>
        </p:nvSpPr>
        <p:spPr bwMode="auto">
          <a:xfrm>
            <a:off x="5410200" y="8382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虚地址</a:t>
            </a:r>
          </a:p>
        </p:txBody>
      </p:sp>
      <p:sp>
        <p:nvSpPr>
          <p:cNvPr id="117766" name="Line 8"/>
          <p:cNvSpPr>
            <a:spLocks noChangeShapeType="1"/>
          </p:cNvSpPr>
          <p:nvPr/>
        </p:nvSpPr>
        <p:spPr bwMode="auto">
          <a:xfrm flipV="1">
            <a:off x="2743200" y="45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67" name="Line 9"/>
          <p:cNvSpPr>
            <a:spLocks noChangeShapeType="1"/>
          </p:cNvSpPr>
          <p:nvPr/>
        </p:nvSpPr>
        <p:spPr bwMode="auto">
          <a:xfrm flipV="1">
            <a:off x="4572000" y="45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68" name="Text Box 10"/>
          <p:cNvSpPr txBox="1">
            <a:spLocks noChangeArrowheads="1"/>
          </p:cNvSpPr>
          <p:nvPr/>
        </p:nvSpPr>
        <p:spPr bwMode="auto">
          <a:xfrm>
            <a:off x="3429000" y="381000"/>
            <a:ext cx="45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N</a:t>
            </a:r>
            <a:r>
              <a:rPr lang="en-US" altLang="zh-CN" sz="2000" baseline="-25000">
                <a:ea typeface="黑体" panose="02010609060101010101" pitchFamily="49" charset="-122"/>
              </a:rPr>
              <a:t>v</a:t>
            </a:r>
            <a:endParaRPr lang="en-US" altLang="zh-CN" sz="2000">
              <a:ea typeface="黑体" panose="02010609060101010101" pitchFamily="49" charset="-122"/>
            </a:endParaRPr>
          </a:p>
        </p:txBody>
      </p:sp>
      <p:sp>
        <p:nvSpPr>
          <p:cNvPr id="117769" name="Line 11"/>
          <p:cNvSpPr>
            <a:spLocks noChangeShapeType="1"/>
          </p:cNvSpPr>
          <p:nvPr/>
        </p:nvSpPr>
        <p:spPr bwMode="auto">
          <a:xfrm>
            <a:off x="3733800" y="609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70" name="Line 12"/>
          <p:cNvSpPr>
            <a:spLocks noChangeShapeType="1"/>
          </p:cNvSpPr>
          <p:nvPr/>
        </p:nvSpPr>
        <p:spPr bwMode="auto">
          <a:xfrm flipH="1">
            <a:off x="2743200" y="609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71" name="Rectangle 13"/>
          <p:cNvSpPr>
            <a:spLocks noChangeArrowheads="1"/>
          </p:cNvSpPr>
          <p:nvPr/>
        </p:nvSpPr>
        <p:spPr bwMode="auto">
          <a:xfrm>
            <a:off x="4724400" y="838200"/>
            <a:ext cx="458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N</a:t>
            </a:r>
            <a:r>
              <a:rPr lang="en-US" altLang="zh-CN" sz="2400" baseline="-25000">
                <a:ea typeface="黑体" panose="02010609060101010101" pitchFamily="49" charset="-122"/>
              </a:rPr>
              <a:t>r</a:t>
            </a:r>
          </a:p>
        </p:txBody>
      </p:sp>
      <p:sp>
        <p:nvSpPr>
          <p:cNvPr id="117772" name="Rectangle 14"/>
          <p:cNvSpPr>
            <a:spLocks noChangeArrowheads="1"/>
          </p:cNvSpPr>
          <p:nvPr/>
        </p:nvSpPr>
        <p:spPr bwMode="auto">
          <a:xfrm>
            <a:off x="3733800" y="838200"/>
            <a:ext cx="519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N</a:t>
            </a:r>
            <a:r>
              <a:rPr lang="en-US" altLang="zh-CN" sz="2000" baseline="-25000">
                <a:ea typeface="黑体" panose="02010609060101010101" pitchFamily="49" charset="-122"/>
              </a:rPr>
              <a:t>v</a:t>
            </a:r>
            <a:r>
              <a:rPr lang="en-US" altLang="zh-CN" sz="2400" baseline="30000">
                <a:ea typeface="黑体" panose="02010609060101010101" pitchFamily="49" charset="-122"/>
              </a:rPr>
              <a:t>’</a:t>
            </a:r>
            <a:endParaRPr lang="en-US" altLang="zh-CN" sz="2400" baseline="-25000">
              <a:ea typeface="黑体" panose="02010609060101010101" pitchFamily="49" charset="-122"/>
            </a:endParaRPr>
          </a:p>
        </p:txBody>
      </p:sp>
      <p:sp>
        <p:nvSpPr>
          <p:cNvPr id="117773" name="Rectangle 15"/>
          <p:cNvSpPr>
            <a:spLocks noChangeArrowheads="1"/>
          </p:cNvSpPr>
          <p:nvPr/>
        </p:nvSpPr>
        <p:spPr bwMode="auto">
          <a:xfrm>
            <a:off x="2971800" y="838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u</a:t>
            </a:r>
            <a:endParaRPr lang="en-US" altLang="zh-CN" sz="2000" baseline="-25000">
              <a:ea typeface="黑体" panose="02010609060101010101" pitchFamily="49" charset="-122"/>
            </a:endParaRPr>
          </a:p>
        </p:txBody>
      </p:sp>
      <p:sp>
        <p:nvSpPr>
          <p:cNvPr id="117774" name="Rectangle 16"/>
          <p:cNvSpPr>
            <a:spLocks noChangeArrowheads="1"/>
          </p:cNvSpPr>
          <p:nvPr/>
        </p:nvSpPr>
        <p:spPr bwMode="auto">
          <a:xfrm>
            <a:off x="6324600" y="838200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N</a:t>
            </a:r>
            <a:r>
              <a:rPr lang="en-US" altLang="zh-CN" sz="2400" baseline="-25000">
                <a:ea typeface="黑体" panose="02010609060101010101" pitchFamily="49" charset="-122"/>
              </a:rPr>
              <a:t>S</a:t>
            </a:r>
          </a:p>
        </p:txBody>
      </p:sp>
      <p:sp>
        <p:nvSpPr>
          <p:cNvPr id="117775" name="Rectangle 17"/>
          <p:cNvSpPr>
            <a:spLocks noChangeArrowheads="1"/>
          </p:cNvSpPr>
          <p:nvPr/>
        </p:nvSpPr>
        <p:spPr bwMode="auto">
          <a:xfrm>
            <a:off x="4343400" y="2057400"/>
            <a:ext cx="12954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17776" name="Line 18"/>
          <p:cNvSpPr>
            <a:spLocks noChangeShapeType="1"/>
          </p:cNvSpPr>
          <p:nvPr/>
        </p:nvSpPr>
        <p:spPr bwMode="auto">
          <a:xfrm>
            <a:off x="4953000" y="2057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77" name="Rectangle 19"/>
          <p:cNvSpPr>
            <a:spLocks noChangeArrowheads="1"/>
          </p:cNvSpPr>
          <p:nvPr/>
        </p:nvSpPr>
        <p:spPr bwMode="auto">
          <a:xfrm>
            <a:off x="4419600" y="2057400"/>
            <a:ext cx="407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n</a:t>
            </a:r>
            <a:r>
              <a:rPr lang="en-US" altLang="zh-CN" sz="2000" baseline="-25000">
                <a:ea typeface="黑体" panose="02010609060101010101" pitchFamily="49" charset="-122"/>
              </a:rPr>
              <a:t>v</a:t>
            </a:r>
          </a:p>
        </p:txBody>
      </p:sp>
      <p:sp>
        <p:nvSpPr>
          <p:cNvPr id="117778" name="Rectangle 20"/>
          <p:cNvSpPr>
            <a:spLocks noChangeArrowheads="1"/>
          </p:cNvSpPr>
          <p:nvPr/>
        </p:nvSpPr>
        <p:spPr bwMode="auto">
          <a:xfrm>
            <a:off x="5105400" y="2057400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n</a:t>
            </a:r>
            <a:r>
              <a:rPr lang="en-US" altLang="zh-CN" sz="2000" baseline="-25000">
                <a:ea typeface="黑体" panose="02010609060101010101" pitchFamily="49" charset="-122"/>
              </a:rPr>
              <a:t>r</a:t>
            </a:r>
          </a:p>
        </p:txBody>
      </p:sp>
      <p:sp>
        <p:nvSpPr>
          <p:cNvPr id="117779" name="Rectangle 21"/>
          <p:cNvSpPr>
            <a:spLocks noChangeArrowheads="1"/>
          </p:cNvSpPr>
          <p:nvPr/>
        </p:nvSpPr>
        <p:spPr bwMode="auto">
          <a:xfrm>
            <a:off x="5638800" y="1981200"/>
            <a:ext cx="1998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主存实地址</a:t>
            </a:r>
            <a:r>
              <a:rPr lang="en-US" altLang="zh-CN" sz="2400">
                <a:ea typeface="黑体" panose="02010609060101010101" pitchFamily="49" charset="-122"/>
              </a:rPr>
              <a:t>n</a:t>
            </a:r>
            <a:r>
              <a:rPr lang="en-US" altLang="zh-CN" sz="2400" baseline="-25000">
                <a:ea typeface="黑体" panose="02010609060101010101" pitchFamily="49" charset="-122"/>
              </a:rPr>
              <a:t>p</a:t>
            </a:r>
          </a:p>
        </p:txBody>
      </p:sp>
      <p:sp>
        <p:nvSpPr>
          <p:cNvPr id="117780" name="Line 22"/>
          <p:cNvSpPr>
            <a:spLocks noChangeShapeType="1"/>
          </p:cNvSpPr>
          <p:nvPr/>
        </p:nvSpPr>
        <p:spPr bwMode="auto">
          <a:xfrm>
            <a:off x="5105400" y="1295400"/>
            <a:ext cx="0" cy="7620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81" name="Rectangle 23"/>
          <p:cNvSpPr>
            <a:spLocks noChangeArrowheads="1"/>
          </p:cNvSpPr>
          <p:nvPr/>
        </p:nvSpPr>
        <p:spPr bwMode="auto">
          <a:xfrm>
            <a:off x="1676400" y="3276600"/>
            <a:ext cx="1219200" cy="1600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17782" name="Line 24"/>
          <p:cNvSpPr>
            <a:spLocks noChangeShapeType="1"/>
          </p:cNvSpPr>
          <p:nvPr/>
        </p:nvSpPr>
        <p:spPr bwMode="auto">
          <a:xfrm>
            <a:off x="2438400" y="32766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83" name="Line 25"/>
          <p:cNvSpPr>
            <a:spLocks noChangeShapeType="1"/>
          </p:cNvSpPr>
          <p:nvPr/>
        </p:nvSpPr>
        <p:spPr bwMode="auto">
          <a:xfrm>
            <a:off x="1676400" y="3657600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84" name="Rectangle 26"/>
          <p:cNvSpPr>
            <a:spLocks noChangeArrowheads="1"/>
          </p:cNvSpPr>
          <p:nvPr/>
        </p:nvSpPr>
        <p:spPr bwMode="auto">
          <a:xfrm>
            <a:off x="1828800" y="3276600"/>
            <a:ext cx="407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n</a:t>
            </a:r>
            <a:r>
              <a:rPr lang="en-US" altLang="zh-CN" sz="2000" baseline="-25000">
                <a:ea typeface="黑体" panose="02010609060101010101" pitchFamily="49" charset="-122"/>
              </a:rPr>
              <a:t>v</a:t>
            </a:r>
          </a:p>
        </p:txBody>
      </p:sp>
      <p:sp>
        <p:nvSpPr>
          <p:cNvPr id="117785" name="Text Box 27"/>
          <p:cNvSpPr txBox="1">
            <a:spLocks noChangeArrowheads="1"/>
          </p:cNvSpPr>
          <p:nvPr/>
        </p:nvSpPr>
        <p:spPr bwMode="auto">
          <a:xfrm>
            <a:off x="2286000" y="2895600"/>
            <a:ext cx="950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装入位</a:t>
            </a:r>
          </a:p>
        </p:txBody>
      </p:sp>
      <p:sp>
        <p:nvSpPr>
          <p:cNvPr id="117786" name="Rectangle 28"/>
          <p:cNvSpPr>
            <a:spLocks noChangeArrowheads="1"/>
          </p:cNvSpPr>
          <p:nvPr/>
        </p:nvSpPr>
        <p:spPr bwMode="auto">
          <a:xfrm>
            <a:off x="4191000" y="3581400"/>
            <a:ext cx="2590800" cy="1219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17787" name="Line 29"/>
          <p:cNvSpPr>
            <a:spLocks noChangeShapeType="1"/>
          </p:cNvSpPr>
          <p:nvPr/>
        </p:nvSpPr>
        <p:spPr bwMode="auto">
          <a:xfrm>
            <a:off x="4191000" y="3962400"/>
            <a:ext cx="2590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88" name="Line 30"/>
          <p:cNvSpPr>
            <a:spLocks noChangeShapeType="1"/>
          </p:cNvSpPr>
          <p:nvPr/>
        </p:nvSpPr>
        <p:spPr bwMode="auto">
          <a:xfrm>
            <a:off x="5486400" y="35814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89" name="Rectangle 32"/>
          <p:cNvSpPr>
            <a:spLocks noChangeArrowheads="1"/>
          </p:cNvSpPr>
          <p:nvPr/>
        </p:nvSpPr>
        <p:spPr bwMode="auto">
          <a:xfrm>
            <a:off x="5611813" y="3581400"/>
            <a:ext cx="407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n</a:t>
            </a:r>
            <a:r>
              <a:rPr lang="en-US" altLang="zh-CN" sz="2000" baseline="-25000">
                <a:ea typeface="黑体" panose="02010609060101010101" pitchFamily="49" charset="-122"/>
              </a:rPr>
              <a:t>v</a:t>
            </a:r>
          </a:p>
        </p:txBody>
      </p:sp>
      <p:sp>
        <p:nvSpPr>
          <p:cNvPr id="117790" name="Rectangle 34"/>
          <p:cNvSpPr>
            <a:spLocks noChangeArrowheads="1"/>
          </p:cNvSpPr>
          <p:nvPr/>
        </p:nvSpPr>
        <p:spPr bwMode="auto">
          <a:xfrm>
            <a:off x="4495800" y="3581400"/>
            <a:ext cx="519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N</a:t>
            </a:r>
            <a:r>
              <a:rPr lang="en-US" altLang="zh-CN" sz="2000" baseline="-25000">
                <a:ea typeface="黑体" panose="02010609060101010101" pitchFamily="49" charset="-122"/>
              </a:rPr>
              <a:t>v</a:t>
            </a:r>
            <a:r>
              <a:rPr lang="en-US" altLang="zh-CN" sz="2400" baseline="30000">
                <a:ea typeface="黑体" panose="02010609060101010101" pitchFamily="49" charset="-122"/>
              </a:rPr>
              <a:t>’</a:t>
            </a:r>
          </a:p>
        </p:txBody>
      </p:sp>
      <p:sp>
        <p:nvSpPr>
          <p:cNvPr id="117791" name="Line 35"/>
          <p:cNvSpPr>
            <a:spLocks noChangeShapeType="1"/>
          </p:cNvSpPr>
          <p:nvPr/>
        </p:nvSpPr>
        <p:spPr bwMode="auto">
          <a:xfrm>
            <a:off x="3200400" y="1295400"/>
            <a:ext cx="0" cy="228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92" name="Line 36"/>
          <p:cNvSpPr>
            <a:spLocks noChangeShapeType="1"/>
          </p:cNvSpPr>
          <p:nvPr/>
        </p:nvSpPr>
        <p:spPr bwMode="auto">
          <a:xfrm>
            <a:off x="3200400" y="1524000"/>
            <a:ext cx="6858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93" name="Line 37"/>
          <p:cNvSpPr>
            <a:spLocks noChangeShapeType="1"/>
          </p:cNvSpPr>
          <p:nvPr/>
        </p:nvSpPr>
        <p:spPr bwMode="auto">
          <a:xfrm flipV="1">
            <a:off x="3886200" y="1295400"/>
            <a:ext cx="0" cy="228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94" name="Line 38"/>
          <p:cNvSpPr>
            <a:spLocks noChangeShapeType="1"/>
          </p:cNvSpPr>
          <p:nvPr/>
        </p:nvSpPr>
        <p:spPr bwMode="auto">
          <a:xfrm>
            <a:off x="3505200" y="1524000"/>
            <a:ext cx="0" cy="304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95" name="Line 39"/>
          <p:cNvSpPr>
            <a:spLocks noChangeShapeType="1"/>
          </p:cNvSpPr>
          <p:nvPr/>
        </p:nvSpPr>
        <p:spPr bwMode="auto">
          <a:xfrm flipH="1">
            <a:off x="1295400" y="1828800"/>
            <a:ext cx="22098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96" name="Line 40"/>
          <p:cNvSpPr>
            <a:spLocks noChangeShapeType="1"/>
          </p:cNvSpPr>
          <p:nvPr/>
        </p:nvSpPr>
        <p:spPr bwMode="auto">
          <a:xfrm>
            <a:off x="1295400" y="1828800"/>
            <a:ext cx="0" cy="2590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97" name="Line 41"/>
          <p:cNvSpPr>
            <a:spLocks noChangeShapeType="1"/>
          </p:cNvSpPr>
          <p:nvPr/>
        </p:nvSpPr>
        <p:spPr bwMode="auto">
          <a:xfrm>
            <a:off x="1295400" y="4419600"/>
            <a:ext cx="3810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98" name="Line 42"/>
          <p:cNvSpPr>
            <a:spLocks noChangeShapeType="1"/>
          </p:cNvSpPr>
          <p:nvPr/>
        </p:nvSpPr>
        <p:spPr bwMode="auto">
          <a:xfrm>
            <a:off x="2057400" y="2819400"/>
            <a:ext cx="0" cy="4572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99" name="Line 43"/>
          <p:cNvSpPr>
            <a:spLocks noChangeShapeType="1"/>
          </p:cNvSpPr>
          <p:nvPr/>
        </p:nvSpPr>
        <p:spPr bwMode="auto">
          <a:xfrm>
            <a:off x="2057400" y="2819400"/>
            <a:ext cx="25146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800" name="Line 44"/>
          <p:cNvSpPr>
            <a:spLocks noChangeShapeType="1"/>
          </p:cNvSpPr>
          <p:nvPr/>
        </p:nvSpPr>
        <p:spPr bwMode="auto">
          <a:xfrm flipV="1">
            <a:off x="4572000" y="2438400"/>
            <a:ext cx="0" cy="4572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801" name="Line 45"/>
          <p:cNvSpPr>
            <a:spLocks noChangeShapeType="1"/>
          </p:cNvSpPr>
          <p:nvPr/>
        </p:nvSpPr>
        <p:spPr bwMode="auto">
          <a:xfrm flipV="1">
            <a:off x="4572000" y="2819400"/>
            <a:ext cx="0" cy="4572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802" name="Line 46"/>
          <p:cNvSpPr>
            <a:spLocks noChangeShapeType="1"/>
          </p:cNvSpPr>
          <p:nvPr/>
        </p:nvSpPr>
        <p:spPr bwMode="auto">
          <a:xfrm>
            <a:off x="4572000" y="3276600"/>
            <a:ext cx="11430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803" name="Line 47"/>
          <p:cNvSpPr>
            <a:spLocks noChangeShapeType="1"/>
          </p:cNvSpPr>
          <p:nvPr/>
        </p:nvSpPr>
        <p:spPr bwMode="auto">
          <a:xfrm>
            <a:off x="5715000" y="3276600"/>
            <a:ext cx="0" cy="3810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804" name="Line 48"/>
          <p:cNvSpPr>
            <a:spLocks noChangeShapeType="1"/>
          </p:cNvSpPr>
          <p:nvPr/>
        </p:nvSpPr>
        <p:spPr bwMode="auto">
          <a:xfrm>
            <a:off x="3505200" y="2209800"/>
            <a:ext cx="0" cy="2971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805" name="Line 49"/>
          <p:cNvSpPr>
            <a:spLocks noChangeShapeType="1"/>
          </p:cNvSpPr>
          <p:nvPr/>
        </p:nvSpPr>
        <p:spPr bwMode="auto">
          <a:xfrm>
            <a:off x="3505200" y="5181600"/>
            <a:ext cx="13716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806" name="Line 50"/>
          <p:cNvSpPr>
            <a:spLocks noChangeShapeType="1"/>
          </p:cNvSpPr>
          <p:nvPr/>
        </p:nvSpPr>
        <p:spPr bwMode="auto">
          <a:xfrm flipV="1">
            <a:off x="4876800" y="4724400"/>
            <a:ext cx="0" cy="4572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807" name="Rectangle 51"/>
          <p:cNvSpPr>
            <a:spLocks noChangeArrowheads="1"/>
          </p:cNvSpPr>
          <p:nvPr/>
        </p:nvSpPr>
        <p:spPr bwMode="auto">
          <a:xfrm>
            <a:off x="6769100" y="3657600"/>
            <a:ext cx="16129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     </a:t>
            </a:r>
            <a:r>
              <a:rPr lang="zh-CN" altLang="en-US" sz="2400">
                <a:ea typeface="黑体" panose="02010609060101010101" pitchFamily="49" charset="-122"/>
              </a:rPr>
              <a:t>快表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(</a:t>
            </a:r>
            <a:r>
              <a:rPr lang="zh-CN" altLang="en-US" sz="2400">
                <a:ea typeface="黑体" panose="02010609060101010101" pitchFamily="49" charset="-122"/>
              </a:rPr>
              <a:t>硬件构成</a:t>
            </a:r>
            <a:r>
              <a:rPr lang="en-US" altLang="zh-CN" sz="2400"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   8—16</a:t>
            </a:r>
            <a:r>
              <a:rPr lang="zh-CN" altLang="en-US" sz="2400">
                <a:ea typeface="黑体" panose="02010609060101010101" pitchFamily="49" charset="-122"/>
              </a:rPr>
              <a:t>行</a:t>
            </a:r>
            <a:endParaRPr lang="zh-CN" altLang="en-US" sz="2400" baseline="-25000">
              <a:ea typeface="黑体" panose="02010609060101010101" pitchFamily="49" charset="-122"/>
            </a:endParaRPr>
          </a:p>
        </p:txBody>
      </p:sp>
      <p:sp>
        <p:nvSpPr>
          <p:cNvPr id="117808" name="Rectangle 52"/>
          <p:cNvSpPr>
            <a:spLocks noChangeArrowheads="1"/>
          </p:cNvSpPr>
          <p:nvPr/>
        </p:nvSpPr>
        <p:spPr bwMode="auto">
          <a:xfrm>
            <a:off x="3352800" y="4800600"/>
            <a:ext cx="17192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   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相联比较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按内容访问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000" baseline="-25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7809" name="Rectangle 53"/>
          <p:cNvSpPr>
            <a:spLocks noChangeArrowheads="1"/>
          </p:cNvSpPr>
          <p:nvPr/>
        </p:nvSpPr>
        <p:spPr bwMode="auto">
          <a:xfrm>
            <a:off x="3468688" y="2438400"/>
            <a:ext cx="9509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快表中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查不到</a:t>
            </a:r>
            <a:endParaRPr lang="zh-CN" altLang="en-US" sz="2000" baseline="-25000">
              <a:ea typeface="黑体" panose="02010609060101010101" pitchFamily="49" charset="-122"/>
            </a:endParaRPr>
          </a:p>
        </p:txBody>
      </p:sp>
      <p:sp>
        <p:nvSpPr>
          <p:cNvPr id="117810" name="Rectangle 54"/>
          <p:cNvSpPr>
            <a:spLocks noChangeArrowheads="1"/>
          </p:cNvSpPr>
          <p:nvPr/>
        </p:nvSpPr>
        <p:spPr bwMode="auto">
          <a:xfrm>
            <a:off x="1066800" y="4876800"/>
            <a:ext cx="2355850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    </a:t>
            </a:r>
            <a:r>
              <a:rPr lang="zh-CN" altLang="en-US" sz="2000">
                <a:ea typeface="黑体" panose="02010609060101010101" pitchFamily="49" charset="-122"/>
              </a:rPr>
              <a:t>慢表</a:t>
            </a:r>
            <a:r>
              <a:rPr lang="en-US" altLang="zh-CN" sz="2000">
                <a:ea typeface="黑体" panose="02010609060101010101" pitchFamily="49" charset="-122"/>
              </a:rPr>
              <a:t>(</a:t>
            </a:r>
            <a:r>
              <a:rPr lang="zh-CN" altLang="en-US" sz="2000">
                <a:ea typeface="黑体" panose="02010609060101010101" pitchFamily="49" charset="-122"/>
              </a:rPr>
              <a:t>主存中</a:t>
            </a:r>
            <a:r>
              <a:rPr lang="en-US" altLang="zh-CN" sz="2000"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若查出对应的装入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位为</a:t>
            </a:r>
            <a:r>
              <a:rPr lang="en-US" altLang="zh-CN" sz="2000">
                <a:ea typeface="黑体" panose="02010609060101010101" pitchFamily="49" charset="-122"/>
              </a:rPr>
              <a:t>0</a:t>
            </a:r>
            <a:r>
              <a:rPr lang="zh-CN" altLang="en-US" sz="2000">
                <a:ea typeface="黑体" panose="02010609060101010101" pitchFamily="49" charset="-122"/>
              </a:rPr>
              <a:t>发生页面失效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aseline="-25000">
              <a:ea typeface="黑体" panose="02010609060101010101" pitchFamily="49" charset="-122"/>
            </a:endParaRPr>
          </a:p>
        </p:txBody>
      </p:sp>
      <p:sp>
        <p:nvSpPr>
          <p:cNvPr id="117811" name="Text Box 55"/>
          <p:cNvSpPr txBox="1">
            <a:spLocks noChangeArrowheads="1"/>
          </p:cNvSpPr>
          <p:nvPr/>
        </p:nvSpPr>
        <p:spPr bwMode="auto">
          <a:xfrm>
            <a:off x="3352800" y="1233488"/>
            <a:ext cx="307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6600"/>
                </a:solidFill>
              </a:rPr>
              <a:t>•</a:t>
            </a:r>
          </a:p>
        </p:txBody>
      </p:sp>
      <p:sp>
        <p:nvSpPr>
          <p:cNvPr id="117812" name="Text Box 56"/>
          <p:cNvSpPr txBox="1">
            <a:spLocks noChangeArrowheads="1"/>
          </p:cNvSpPr>
          <p:nvPr/>
        </p:nvSpPr>
        <p:spPr bwMode="auto">
          <a:xfrm>
            <a:off x="1371600" y="1447800"/>
            <a:ext cx="17192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  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由</a:t>
            </a:r>
            <a:r>
              <a:rPr lang="en-US" altLang="zh-CN" sz="2400">
                <a:ea typeface="黑体" panose="02010609060101010101" pitchFamily="49" charset="-122"/>
              </a:rPr>
              <a:t>2</a:t>
            </a:r>
            <a:r>
              <a:rPr lang="en-US" altLang="zh-CN" sz="2800" baseline="30000">
                <a:ea typeface="黑体" panose="02010609060101010101" pitchFamily="49" charset="-122"/>
              </a:rPr>
              <a:t>N</a:t>
            </a:r>
            <a:r>
              <a:rPr lang="en-US" altLang="zh-CN" sz="1800" baseline="30000">
                <a:ea typeface="黑体" panose="02010609060101010101" pitchFamily="49" charset="-122"/>
              </a:rPr>
              <a:t>v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中选</a:t>
            </a:r>
            <a:r>
              <a:rPr lang="en-US" altLang="zh-CN" sz="2000">
                <a:ea typeface="黑体" panose="02010609060101010101" pitchFamily="49" charset="-122"/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按地址访问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17813" name="Text Box 57"/>
          <p:cNvSpPr txBox="1">
            <a:spLocks noChangeArrowheads="1"/>
          </p:cNvSpPr>
          <p:nvPr/>
        </p:nvSpPr>
        <p:spPr bwMode="auto">
          <a:xfrm>
            <a:off x="2438400" y="5957888"/>
            <a:ext cx="41132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减少快表的相联比较位数</a:t>
            </a:r>
          </a:p>
        </p:txBody>
      </p:sp>
      <p:sp>
        <p:nvSpPr>
          <p:cNvPr id="117814" name="Line 58"/>
          <p:cNvSpPr>
            <a:spLocks noChangeShapeType="1"/>
          </p:cNvSpPr>
          <p:nvPr/>
        </p:nvSpPr>
        <p:spPr bwMode="auto">
          <a:xfrm>
            <a:off x="6019800" y="35814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815" name="Rectangle 59"/>
          <p:cNvSpPr>
            <a:spLocks noChangeArrowheads="1"/>
          </p:cNvSpPr>
          <p:nvPr/>
        </p:nvSpPr>
        <p:spPr bwMode="auto">
          <a:xfrm>
            <a:off x="5907088" y="3200400"/>
            <a:ext cx="950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用户位</a:t>
            </a:r>
          </a:p>
        </p:txBody>
      </p:sp>
      <p:sp>
        <p:nvSpPr>
          <p:cNvPr id="117816" name="Line 60"/>
          <p:cNvSpPr>
            <a:spLocks noChangeShapeType="1"/>
          </p:cNvSpPr>
          <p:nvPr/>
        </p:nvSpPr>
        <p:spPr bwMode="auto">
          <a:xfrm>
            <a:off x="3505200" y="2209800"/>
            <a:ext cx="6096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817" name="Line 61"/>
          <p:cNvSpPr>
            <a:spLocks noChangeShapeType="1"/>
          </p:cNvSpPr>
          <p:nvPr/>
        </p:nvSpPr>
        <p:spPr bwMode="auto">
          <a:xfrm flipV="1">
            <a:off x="4114800" y="1219200"/>
            <a:ext cx="0" cy="990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smtClean="0">
                <a:ea typeface="黑体" panose="02010609060101010101" pitchFamily="49" charset="-122"/>
              </a:rPr>
              <a:t>  </a:t>
            </a:r>
            <a:r>
              <a:rPr lang="en-US" altLang="zh-CN" sz="2800" b="1" smtClean="0">
                <a:ea typeface="黑体" panose="02010609060101010101" pitchFamily="49" charset="-122"/>
              </a:rPr>
              <a:t>4)</a:t>
            </a:r>
            <a:r>
              <a:rPr lang="zh-CN" altLang="en-US" sz="2800" b="1" smtClean="0">
                <a:ea typeface="黑体" panose="02010609060101010101" pitchFamily="49" charset="-122"/>
              </a:rPr>
              <a:t>散列快表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</a:t>
            </a:r>
            <a:r>
              <a:rPr lang="en-US" altLang="zh-CN" sz="2800" b="1" smtClean="0">
                <a:ea typeface="黑体" panose="02010609060101010101" pitchFamily="49" charset="-122"/>
              </a:rPr>
              <a:t>a)</a:t>
            </a:r>
            <a:r>
              <a:rPr lang="zh-CN" altLang="en-US" sz="2800" b="1" smtClean="0">
                <a:ea typeface="黑体" panose="02010609060101010101" pitchFamily="49" charset="-122"/>
              </a:rPr>
              <a:t>思想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   快表容量越大，命中率越高，相联比较越费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时，使快表会快不起来。为此可以改用高速的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按地址访问存贮器来构成容量更大的快表，并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用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散列</a:t>
            </a:r>
            <a:r>
              <a:rPr lang="en-US" altLang="zh-CN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(Hashing)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法来实现按内容查找</a:t>
            </a:r>
            <a:r>
              <a:rPr lang="zh-CN" altLang="en-US" sz="2800" b="1" smtClean="0">
                <a:ea typeface="黑体" panose="02010609060101010101" pitchFamily="49" charset="-122"/>
              </a:rPr>
              <a:t>。其思想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是让内容</a:t>
            </a:r>
            <a:r>
              <a:rPr lang="en-US" altLang="zh-CN" sz="2800" b="1" smtClean="0">
                <a:ea typeface="黑体" panose="02010609060101010101" pitchFamily="49" charset="-122"/>
              </a:rPr>
              <a:t>N</a:t>
            </a:r>
            <a:r>
              <a:rPr lang="en-US" altLang="zh-CN" sz="2800" b="1" baseline="-25000" smtClean="0">
                <a:ea typeface="黑体" panose="02010609060101010101" pitchFamily="49" charset="-122"/>
              </a:rPr>
              <a:t>v</a:t>
            </a:r>
            <a:r>
              <a:rPr lang="zh-CN" altLang="en-US" sz="2800" b="1" smtClean="0">
                <a:ea typeface="黑体" panose="02010609060101010101" pitchFamily="49" charset="-122"/>
              </a:rPr>
              <a:t>与存放该内容的地址</a:t>
            </a:r>
            <a:r>
              <a:rPr lang="en-US" altLang="zh-CN" sz="2800" b="1" smtClean="0">
                <a:ea typeface="黑体" panose="02010609060101010101" pitchFamily="49" charset="-122"/>
              </a:rPr>
              <a:t>A</a:t>
            </a:r>
            <a:r>
              <a:rPr lang="zh-CN" altLang="en-US" sz="2800" b="1" smtClean="0">
                <a:ea typeface="黑体" panose="02010609060101010101" pitchFamily="49" charset="-122"/>
              </a:rPr>
              <a:t>之间建立某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种散列函数关系，即让快表的地址</a:t>
            </a:r>
            <a:r>
              <a:rPr lang="en-US" altLang="zh-CN" sz="2800" b="1" smtClean="0">
                <a:ea typeface="黑体" panose="02010609060101010101" pitchFamily="49" charset="-122"/>
              </a:rPr>
              <a:t>A=H(N</a:t>
            </a:r>
            <a:r>
              <a:rPr lang="en-US" altLang="zh-CN" sz="2800" b="1" baseline="-25000" smtClean="0">
                <a:ea typeface="黑体" panose="02010609060101010101" pitchFamily="49" charset="-122"/>
              </a:rPr>
              <a:t>v</a:t>
            </a:r>
            <a:r>
              <a:rPr lang="en-US" altLang="zh-CN" sz="2800" b="1" smtClean="0">
                <a:ea typeface="黑体" panose="02010609060101010101" pitchFamily="49" charset="-122"/>
              </a:rPr>
              <a:t>)</a:t>
            </a:r>
            <a:r>
              <a:rPr lang="zh-CN" altLang="en-US" sz="2800" b="1" smtClean="0">
                <a:ea typeface="黑体" panose="02010609060101010101" pitchFamily="49" charset="-122"/>
              </a:rPr>
              <a:t>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当需将虚、实地址</a:t>
            </a:r>
            <a:r>
              <a:rPr lang="en-US" altLang="zh-CN" sz="2800" b="1" smtClean="0">
                <a:ea typeface="黑体" panose="02010609060101010101" pitchFamily="49" charset="-122"/>
              </a:rPr>
              <a:t>N</a:t>
            </a:r>
            <a:r>
              <a:rPr lang="en-US" altLang="zh-CN" sz="2800" b="1" baseline="-25000" smtClean="0">
                <a:ea typeface="黑体" panose="02010609060101010101" pitchFamily="49" charset="-122"/>
              </a:rPr>
              <a:t>v</a:t>
            </a:r>
            <a:r>
              <a:rPr lang="zh-CN" altLang="en-US" sz="2800" b="1" smtClean="0">
                <a:ea typeface="黑体" panose="02010609060101010101" pitchFamily="49" charset="-122"/>
              </a:rPr>
              <a:t>与</a:t>
            </a:r>
            <a:r>
              <a:rPr lang="en-US" altLang="zh-CN" sz="2800" b="1" smtClean="0">
                <a:ea typeface="黑体" panose="02010609060101010101" pitchFamily="49" charset="-122"/>
              </a:rPr>
              <a:t>n</a:t>
            </a:r>
            <a:r>
              <a:rPr lang="en-US" altLang="zh-CN" sz="2800" b="1" baseline="-25000" smtClean="0">
                <a:ea typeface="黑体" panose="02010609060101010101" pitchFamily="49" charset="-122"/>
              </a:rPr>
              <a:t>v</a:t>
            </a:r>
            <a:r>
              <a:rPr lang="zh-CN" altLang="en-US" sz="2800" b="1" smtClean="0">
                <a:ea typeface="黑体" panose="02010609060101010101" pitchFamily="49" charset="-122"/>
              </a:rPr>
              <a:t>的映像关系存入快表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存贮器中时，只需将</a:t>
            </a:r>
            <a:r>
              <a:rPr lang="en-US" altLang="zh-CN" sz="2800" b="1" smtClean="0">
                <a:ea typeface="黑体" panose="02010609060101010101" pitchFamily="49" charset="-122"/>
              </a:rPr>
              <a:t>N</a:t>
            </a:r>
            <a:r>
              <a:rPr lang="en-US" altLang="zh-CN" sz="2800" b="1" baseline="-25000" smtClean="0">
                <a:ea typeface="黑体" panose="02010609060101010101" pitchFamily="49" charset="-122"/>
              </a:rPr>
              <a:t>v</a:t>
            </a:r>
            <a:r>
              <a:rPr lang="zh-CN" altLang="en-US" sz="2800" b="1" smtClean="0">
                <a:ea typeface="黑体" panose="02010609060101010101" pitchFamily="49" charset="-122"/>
              </a:rPr>
              <a:t>对应的</a:t>
            </a:r>
            <a:r>
              <a:rPr lang="en-US" altLang="zh-CN" sz="2800" b="1" smtClean="0">
                <a:ea typeface="黑体" panose="02010609060101010101" pitchFamily="49" charset="-122"/>
              </a:rPr>
              <a:t>n</a:t>
            </a:r>
            <a:r>
              <a:rPr lang="en-US" altLang="zh-CN" sz="2800" b="1" baseline="-25000" smtClean="0">
                <a:ea typeface="黑体" panose="02010609060101010101" pitchFamily="49" charset="-122"/>
              </a:rPr>
              <a:t>v</a:t>
            </a:r>
            <a:r>
              <a:rPr lang="zh-CN" altLang="en-US" sz="2800" b="1" smtClean="0">
                <a:ea typeface="黑体" panose="02010609060101010101" pitchFamily="49" charset="-122"/>
              </a:rPr>
              <a:t>等内容存入快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表寄存器的</a:t>
            </a:r>
            <a:r>
              <a:rPr lang="en-US" altLang="zh-CN" sz="2800" b="1" smtClean="0">
                <a:ea typeface="黑体" panose="02010609060101010101" pitchFamily="49" charset="-122"/>
              </a:rPr>
              <a:t>A=H(N</a:t>
            </a:r>
            <a:r>
              <a:rPr lang="en-US" altLang="zh-CN" sz="2800" b="1" baseline="-25000" smtClean="0">
                <a:ea typeface="黑体" panose="02010609060101010101" pitchFamily="49" charset="-122"/>
              </a:rPr>
              <a:t>v</a:t>
            </a:r>
            <a:r>
              <a:rPr lang="en-US" altLang="zh-CN" sz="2800" b="1" smtClean="0">
                <a:ea typeface="黑体" panose="02010609060101010101" pitchFamily="49" charset="-122"/>
              </a:rPr>
              <a:t>)</a:t>
            </a:r>
            <a:r>
              <a:rPr lang="zh-CN" altLang="en-US" sz="2800" b="1" smtClean="0">
                <a:ea typeface="黑体" panose="02010609060101010101" pitchFamily="49" charset="-122"/>
              </a:rPr>
              <a:t>单元即可。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4"/>
          <p:cNvSpPr>
            <a:spLocks noChangeArrowheads="1"/>
          </p:cNvSpPr>
          <p:nvPr/>
        </p:nvSpPr>
        <p:spPr bwMode="auto">
          <a:xfrm>
            <a:off x="2971800" y="1431925"/>
            <a:ext cx="2667000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19811" name="Line 5"/>
          <p:cNvSpPr>
            <a:spLocks noChangeShapeType="1"/>
          </p:cNvSpPr>
          <p:nvPr/>
        </p:nvSpPr>
        <p:spPr bwMode="auto">
          <a:xfrm>
            <a:off x="4800600" y="14319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12" name="Line 6"/>
          <p:cNvSpPr>
            <a:spLocks noChangeShapeType="1"/>
          </p:cNvSpPr>
          <p:nvPr/>
        </p:nvSpPr>
        <p:spPr bwMode="auto">
          <a:xfrm>
            <a:off x="3810000" y="14319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13" name="Text Box 7"/>
          <p:cNvSpPr txBox="1">
            <a:spLocks noChangeArrowheads="1"/>
          </p:cNvSpPr>
          <p:nvPr/>
        </p:nvSpPr>
        <p:spPr bwMode="auto">
          <a:xfrm>
            <a:off x="5638800" y="1431925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虚地址</a:t>
            </a:r>
          </a:p>
        </p:txBody>
      </p:sp>
      <p:sp>
        <p:nvSpPr>
          <p:cNvPr id="119814" name="Line 8"/>
          <p:cNvSpPr>
            <a:spLocks noChangeShapeType="1"/>
          </p:cNvSpPr>
          <p:nvPr/>
        </p:nvSpPr>
        <p:spPr bwMode="auto">
          <a:xfrm flipV="1">
            <a:off x="2971800" y="10509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15" name="Line 9"/>
          <p:cNvSpPr>
            <a:spLocks noChangeShapeType="1"/>
          </p:cNvSpPr>
          <p:nvPr/>
        </p:nvSpPr>
        <p:spPr bwMode="auto">
          <a:xfrm flipV="1">
            <a:off x="4800600" y="10509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16" name="Text Box 10"/>
          <p:cNvSpPr txBox="1">
            <a:spLocks noChangeArrowheads="1"/>
          </p:cNvSpPr>
          <p:nvPr/>
        </p:nvSpPr>
        <p:spPr bwMode="auto">
          <a:xfrm>
            <a:off x="3657600" y="974725"/>
            <a:ext cx="45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N</a:t>
            </a:r>
            <a:r>
              <a:rPr lang="en-US" altLang="zh-CN" sz="2000" baseline="-25000">
                <a:ea typeface="黑体" panose="02010609060101010101" pitchFamily="49" charset="-122"/>
              </a:rPr>
              <a:t>v</a:t>
            </a:r>
            <a:endParaRPr lang="en-US" altLang="zh-CN" sz="2000">
              <a:ea typeface="黑体" panose="02010609060101010101" pitchFamily="49" charset="-122"/>
            </a:endParaRPr>
          </a:p>
        </p:txBody>
      </p:sp>
      <p:sp>
        <p:nvSpPr>
          <p:cNvPr id="119817" name="Line 11"/>
          <p:cNvSpPr>
            <a:spLocks noChangeShapeType="1"/>
          </p:cNvSpPr>
          <p:nvPr/>
        </p:nvSpPr>
        <p:spPr bwMode="auto">
          <a:xfrm>
            <a:off x="3962400" y="12033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18" name="Line 12"/>
          <p:cNvSpPr>
            <a:spLocks noChangeShapeType="1"/>
          </p:cNvSpPr>
          <p:nvPr/>
        </p:nvSpPr>
        <p:spPr bwMode="auto">
          <a:xfrm flipH="1">
            <a:off x="2971800" y="12033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19" name="Rectangle 13"/>
          <p:cNvSpPr>
            <a:spLocks noChangeArrowheads="1"/>
          </p:cNvSpPr>
          <p:nvPr/>
        </p:nvSpPr>
        <p:spPr bwMode="auto">
          <a:xfrm>
            <a:off x="4953000" y="1431925"/>
            <a:ext cx="458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N</a:t>
            </a:r>
            <a:r>
              <a:rPr lang="en-US" altLang="zh-CN" sz="2400" baseline="-25000">
                <a:ea typeface="黑体" panose="02010609060101010101" pitchFamily="49" charset="-122"/>
              </a:rPr>
              <a:t>r</a:t>
            </a:r>
          </a:p>
        </p:txBody>
      </p:sp>
      <p:sp>
        <p:nvSpPr>
          <p:cNvPr id="119820" name="Rectangle 14"/>
          <p:cNvSpPr>
            <a:spLocks noChangeArrowheads="1"/>
          </p:cNvSpPr>
          <p:nvPr/>
        </p:nvSpPr>
        <p:spPr bwMode="auto">
          <a:xfrm>
            <a:off x="3962400" y="1431925"/>
            <a:ext cx="519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N</a:t>
            </a:r>
            <a:r>
              <a:rPr lang="en-US" altLang="zh-CN" sz="2000" baseline="-25000">
                <a:ea typeface="黑体" panose="02010609060101010101" pitchFamily="49" charset="-122"/>
              </a:rPr>
              <a:t>v</a:t>
            </a:r>
            <a:r>
              <a:rPr lang="en-US" altLang="zh-CN" sz="2400" baseline="30000">
                <a:ea typeface="黑体" panose="02010609060101010101" pitchFamily="49" charset="-122"/>
              </a:rPr>
              <a:t>’</a:t>
            </a:r>
            <a:endParaRPr lang="en-US" altLang="zh-CN" sz="2400" baseline="-25000">
              <a:ea typeface="黑体" panose="02010609060101010101" pitchFamily="49" charset="-122"/>
            </a:endParaRPr>
          </a:p>
        </p:txBody>
      </p:sp>
      <p:sp>
        <p:nvSpPr>
          <p:cNvPr id="119821" name="Rectangle 15"/>
          <p:cNvSpPr>
            <a:spLocks noChangeArrowheads="1"/>
          </p:cNvSpPr>
          <p:nvPr/>
        </p:nvSpPr>
        <p:spPr bwMode="auto">
          <a:xfrm>
            <a:off x="3200400" y="14319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u</a:t>
            </a:r>
            <a:endParaRPr lang="en-US" altLang="zh-CN" sz="2000" baseline="-25000">
              <a:ea typeface="黑体" panose="02010609060101010101" pitchFamily="49" charset="-122"/>
            </a:endParaRPr>
          </a:p>
        </p:txBody>
      </p:sp>
      <p:sp>
        <p:nvSpPr>
          <p:cNvPr id="119822" name="Rectangle 16"/>
          <p:cNvSpPr>
            <a:spLocks noChangeArrowheads="1"/>
          </p:cNvSpPr>
          <p:nvPr/>
        </p:nvSpPr>
        <p:spPr bwMode="auto">
          <a:xfrm>
            <a:off x="6553200" y="1431925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N</a:t>
            </a:r>
            <a:r>
              <a:rPr lang="en-US" altLang="zh-CN" sz="2400" baseline="-25000">
                <a:ea typeface="黑体" panose="02010609060101010101" pitchFamily="49" charset="-122"/>
              </a:rPr>
              <a:t>S</a:t>
            </a:r>
          </a:p>
        </p:txBody>
      </p:sp>
      <p:sp>
        <p:nvSpPr>
          <p:cNvPr id="119823" name="Rectangle 17"/>
          <p:cNvSpPr>
            <a:spLocks noChangeArrowheads="1"/>
          </p:cNvSpPr>
          <p:nvPr/>
        </p:nvSpPr>
        <p:spPr bwMode="auto">
          <a:xfrm>
            <a:off x="5087938" y="2559050"/>
            <a:ext cx="12954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19824" name="Line 18"/>
          <p:cNvSpPr>
            <a:spLocks noChangeShapeType="1"/>
          </p:cNvSpPr>
          <p:nvPr/>
        </p:nvSpPr>
        <p:spPr bwMode="auto">
          <a:xfrm>
            <a:off x="5697538" y="255905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25" name="Rectangle 19"/>
          <p:cNvSpPr>
            <a:spLocks noChangeArrowheads="1"/>
          </p:cNvSpPr>
          <p:nvPr/>
        </p:nvSpPr>
        <p:spPr bwMode="auto">
          <a:xfrm>
            <a:off x="5164138" y="2559050"/>
            <a:ext cx="407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n</a:t>
            </a:r>
            <a:r>
              <a:rPr lang="en-US" altLang="zh-CN" sz="2000" baseline="-25000">
                <a:ea typeface="黑体" panose="02010609060101010101" pitchFamily="49" charset="-122"/>
              </a:rPr>
              <a:t>v</a:t>
            </a:r>
          </a:p>
        </p:txBody>
      </p:sp>
      <p:sp>
        <p:nvSpPr>
          <p:cNvPr id="119826" name="Rectangle 20"/>
          <p:cNvSpPr>
            <a:spLocks noChangeArrowheads="1"/>
          </p:cNvSpPr>
          <p:nvPr/>
        </p:nvSpPr>
        <p:spPr bwMode="auto">
          <a:xfrm>
            <a:off x="5849938" y="2559050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n</a:t>
            </a:r>
            <a:r>
              <a:rPr lang="en-US" altLang="zh-CN" sz="2000" baseline="-25000">
                <a:ea typeface="黑体" panose="02010609060101010101" pitchFamily="49" charset="-122"/>
              </a:rPr>
              <a:t>r</a:t>
            </a:r>
          </a:p>
        </p:txBody>
      </p:sp>
      <p:sp>
        <p:nvSpPr>
          <p:cNvPr id="119827" name="Rectangle 21"/>
          <p:cNvSpPr>
            <a:spLocks noChangeArrowheads="1"/>
          </p:cNvSpPr>
          <p:nvPr/>
        </p:nvSpPr>
        <p:spPr bwMode="auto">
          <a:xfrm>
            <a:off x="6383338" y="2482850"/>
            <a:ext cx="1998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主存实地址</a:t>
            </a:r>
            <a:r>
              <a:rPr lang="en-US" altLang="zh-CN" sz="2400">
                <a:ea typeface="黑体" panose="02010609060101010101" pitchFamily="49" charset="-122"/>
              </a:rPr>
              <a:t>n</a:t>
            </a:r>
            <a:r>
              <a:rPr lang="en-US" altLang="zh-CN" sz="2400" baseline="-25000">
                <a:ea typeface="黑体" panose="02010609060101010101" pitchFamily="49" charset="-122"/>
              </a:rPr>
              <a:t>p</a:t>
            </a:r>
          </a:p>
        </p:txBody>
      </p:sp>
      <p:sp>
        <p:nvSpPr>
          <p:cNvPr id="119828" name="Line 22"/>
          <p:cNvSpPr>
            <a:spLocks noChangeShapeType="1"/>
          </p:cNvSpPr>
          <p:nvPr/>
        </p:nvSpPr>
        <p:spPr bwMode="auto">
          <a:xfrm>
            <a:off x="5943600" y="2133600"/>
            <a:ext cx="0" cy="441325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29" name="Line 23"/>
          <p:cNvSpPr>
            <a:spLocks noChangeShapeType="1"/>
          </p:cNvSpPr>
          <p:nvPr/>
        </p:nvSpPr>
        <p:spPr bwMode="auto">
          <a:xfrm>
            <a:off x="3336925" y="1828800"/>
            <a:ext cx="0" cy="228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30" name="Line 24"/>
          <p:cNvSpPr>
            <a:spLocks noChangeShapeType="1"/>
          </p:cNvSpPr>
          <p:nvPr/>
        </p:nvSpPr>
        <p:spPr bwMode="auto">
          <a:xfrm>
            <a:off x="3336925" y="2057400"/>
            <a:ext cx="8382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31" name="Line 25"/>
          <p:cNvSpPr>
            <a:spLocks noChangeShapeType="1"/>
          </p:cNvSpPr>
          <p:nvPr/>
        </p:nvSpPr>
        <p:spPr bwMode="auto">
          <a:xfrm flipV="1">
            <a:off x="4175125" y="1828800"/>
            <a:ext cx="0" cy="228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32" name="AutoShape 26"/>
          <p:cNvSpPr>
            <a:spLocks noChangeArrowheads="1"/>
          </p:cNvSpPr>
          <p:nvPr/>
        </p:nvSpPr>
        <p:spPr bwMode="auto">
          <a:xfrm>
            <a:off x="3263900" y="2651125"/>
            <a:ext cx="1143000" cy="4572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19833" name="Text Box 27"/>
          <p:cNvSpPr txBox="1">
            <a:spLocks noChangeArrowheads="1"/>
          </p:cNvSpPr>
          <p:nvPr/>
        </p:nvSpPr>
        <p:spPr bwMode="auto">
          <a:xfrm>
            <a:off x="3200400" y="2727325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比较相等</a:t>
            </a:r>
          </a:p>
        </p:txBody>
      </p:sp>
      <p:sp>
        <p:nvSpPr>
          <p:cNvPr id="119834" name="Rectangle 28"/>
          <p:cNvSpPr>
            <a:spLocks noChangeArrowheads="1"/>
          </p:cNvSpPr>
          <p:nvPr/>
        </p:nvSpPr>
        <p:spPr bwMode="auto">
          <a:xfrm>
            <a:off x="3276600" y="3581400"/>
            <a:ext cx="2286000" cy="990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19835" name="Line 29"/>
          <p:cNvSpPr>
            <a:spLocks noChangeShapeType="1"/>
          </p:cNvSpPr>
          <p:nvPr/>
        </p:nvSpPr>
        <p:spPr bwMode="auto">
          <a:xfrm>
            <a:off x="3276600" y="388620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36" name="Line 30"/>
          <p:cNvSpPr>
            <a:spLocks noChangeShapeType="1"/>
          </p:cNvSpPr>
          <p:nvPr/>
        </p:nvSpPr>
        <p:spPr bwMode="auto">
          <a:xfrm>
            <a:off x="5029200" y="3581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37" name="Rectangle 31"/>
          <p:cNvSpPr>
            <a:spLocks noChangeArrowheads="1"/>
          </p:cNvSpPr>
          <p:nvPr/>
        </p:nvSpPr>
        <p:spPr bwMode="auto">
          <a:xfrm>
            <a:off x="5078413" y="3489325"/>
            <a:ext cx="407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n</a:t>
            </a:r>
            <a:r>
              <a:rPr lang="en-US" altLang="zh-CN" sz="2000" baseline="-25000">
                <a:ea typeface="黑体" panose="02010609060101010101" pitchFamily="49" charset="-122"/>
              </a:rPr>
              <a:t>v</a:t>
            </a:r>
          </a:p>
        </p:txBody>
      </p:sp>
      <p:sp>
        <p:nvSpPr>
          <p:cNvPr id="119838" name="Rectangle 32"/>
          <p:cNvSpPr>
            <a:spLocks noChangeArrowheads="1"/>
          </p:cNvSpPr>
          <p:nvPr/>
        </p:nvSpPr>
        <p:spPr bwMode="auto">
          <a:xfrm>
            <a:off x="3810000" y="3505200"/>
            <a:ext cx="45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N</a:t>
            </a:r>
            <a:r>
              <a:rPr lang="en-US" altLang="zh-CN" sz="2000" baseline="-25000">
                <a:ea typeface="黑体" panose="02010609060101010101" pitchFamily="49" charset="-122"/>
              </a:rPr>
              <a:t>v</a:t>
            </a:r>
          </a:p>
        </p:txBody>
      </p:sp>
      <p:sp>
        <p:nvSpPr>
          <p:cNvPr id="119839" name="Rectangle 33"/>
          <p:cNvSpPr>
            <a:spLocks noChangeArrowheads="1"/>
          </p:cNvSpPr>
          <p:nvPr/>
        </p:nvSpPr>
        <p:spPr bwMode="auto">
          <a:xfrm>
            <a:off x="762000" y="2651125"/>
            <a:ext cx="1371600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19840" name="Rectangle 34"/>
          <p:cNvSpPr>
            <a:spLocks noChangeArrowheads="1"/>
          </p:cNvSpPr>
          <p:nvPr/>
        </p:nvSpPr>
        <p:spPr bwMode="auto">
          <a:xfrm>
            <a:off x="762000" y="2727325"/>
            <a:ext cx="13747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 </a:t>
            </a:r>
            <a:r>
              <a:rPr lang="zh-CN" altLang="en-US" sz="2000">
                <a:ea typeface="黑体" panose="02010609060101010101" pitchFamily="49" charset="-122"/>
              </a:rPr>
              <a:t>散列变换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(</a:t>
            </a:r>
            <a:r>
              <a:rPr lang="zh-CN" altLang="en-US" sz="2000">
                <a:ea typeface="黑体" panose="02010609060101010101" pitchFamily="49" charset="-122"/>
              </a:rPr>
              <a:t>硬化实现</a:t>
            </a:r>
            <a:r>
              <a:rPr lang="en-US" altLang="zh-CN" sz="2000"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19841" name="Line 35"/>
          <p:cNvSpPr>
            <a:spLocks noChangeShapeType="1"/>
          </p:cNvSpPr>
          <p:nvPr/>
        </p:nvSpPr>
        <p:spPr bwMode="auto">
          <a:xfrm>
            <a:off x="1447800" y="3565525"/>
            <a:ext cx="0" cy="685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42" name="Line 36"/>
          <p:cNvSpPr>
            <a:spLocks noChangeShapeType="1"/>
          </p:cNvSpPr>
          <p:nvPr/>
        </p:nvSpPr>
        <p:spPr bwMode="auto">
          <a:xfrm>
            <a:off x="1447800" y="4251325"/>
            <a:ext cx="18288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43" name="Line 38"/>
          <p:cNvSpPr>
            <a:spLocks noChangeShapeType="1"/>
          </p:cNvSpPr>
          <p:nvPr/>
        </p:nvSpPr>
        <p:spPr bwMode="auto">
          <a:xfrm flipH="1" flipV="1">
            <a:off x="1447800" y="2270125"/>
            <a:ext cx="2362200" cy="15875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44" name="Line 40"/>
          <p:cNvSpPr>
            <a:spLocks noChangeShapeType="1"/>
          </p:cNvSpPr>
          <p:nvPr/>
        </p:nvSpPr>
        <p:spPr bwMode="auto">
          <a:xfrm flipV="1">
            <a:off x="3886200" y="3108325"/>
            <a:ext cx="0" cy="4572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45" name="Line 41"/>
          <p:cNvSpPr>
            <a:spLocks noChangeShapeType="1"/>
          </p:cNvSpPr>
          <p:nvPr/>
        </p:nvSpPr>
        <p:spPr bwMode="auto">
          <a:xfrm>
            <a:off x="3810000" y="2057400"/>
            <a:ext cx="0" cy="593725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46" name="Line 42"/>
          <p:cNvSpPr>
            <a:spLocks noChangeShapeType="1"/>
          </p:cNvSpPr>
          <p:nvPr/>
        </p:nvSpPr>
        <p:spPr bwMode="auto">
          <a:xfrm>
            <a:off x="4419600" y="2879725"/>
            <a:ext cx="2286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47" name="Line 43"/>
          <p:cNvSpPr>
            <a:spLocks noChangeShapeType="1"/>
          </p:cNvSpPr>
          <p:nvPr/>
        </p:nvSpPr>
        <p:spPr bwMode="auto">
          <a:xfrm>
            <a:off x="4648200" y="2879725"/>
            <a:ext cx="0" cy="4572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48" name="Line 44"/>
          <p:cNvSpPr>
            <a:spLocks noChangeShapeType="1"/>
          </p:cNvSpPr>
          <p:nvPr/>
        </p:nvSpPr>
        <p:spPr bwMode="auto">
          <a:xfrm>
            <a:off x="4648200" y="3336925"/>
            <a:ext cx="6858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49" name="Line 45"/>
          <p:cNvSpPr>
            <a:spLocks noChangeShapeType="1"/>
          </p:cNvSpPr>
          <p:nvPr/>
        </p:nvSpPr>
        <p:spPr bwMode="auto">
          <a:xfrm flipV="1">
            <a:off x="5334000" y="2955925"/>
            <a:ext cx="0" cy="609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50" name="Line 46"/>
          <p:cNvSpPr>
            <a:spLocks noChangeShapeType="1"/>
          </p:cNvSpPr>
          <p:nvPr/>
        </p:nvSpPr>
        <p:spPr bwMode="auto">
          <a:xfrm>
            <a:off x="4876800" y="3336925"/>
            <a:ext cx="4572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51" name="Rectangle 47"/>
          <p:cNvSpPr>
            <a:spLocks noChangeArrowheads="1"/>
          </p:cNvSpPr>
          <p:nvPr/>
        </p:nvSpPr>
        <p:spPr bwMode="auto">
          <a:xfrm>
            <a:off x="4343400" y="2482850"/>
            <a:ext cx="1381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相等</a:t>
            </a:r>
          </a:p>
        </p:txBody>
      </p:sp>
      <p:sp>
        <p:nvSpPr>
          <p:cNvPr id="119852" name="Line 48"/>
          <p:cNvSpPr>
            <a:spLocks noChangeShapeType="1"/>
          </p:cNvSpPr>
          <p:nvPr/>
        </p:nvSpPr>
        <p:spPr bwMode="auto">
          <a:xfrm flipH="1">
            <a:off x="2362200" y="2955925"/>
            <a:ext cx="9144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53" name="Rectangle 49"/>
          <p:cNvSpPr>
            <a:spLocks noChangeArrowheads="1"/>
          </p:cNvSpPr>
          <p:nvPr/>
        </p:nvSpPr>
        <p:spPr bwMode="auto">
          <a:xfrm>
            <a:off x="2362200" y="2635250"/>
            <a:ext cx="1130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 </a:t>
            </a:r>
            <a:r>
              <a:rPr lang="zh-CN" altLang="en-US" sz="2000">
                <a:ea typeface="黑体" panose="02010609060101010101" pitchFamily="49" charset="-122"/>
              </a:rPr>
              <a:t>不等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查慢表</a:t>
            </a:r>
          </a:p>
        </p:txBody>
      </p:sp>
      <p:sp>
        <p:nvSpPr>
          <p:cNvPr id="119854" name="Rectangle 50"/>
          <p:cNvSpPr>
            <a:spLocks noChangeArrowheads="1"/>
          </p:cNvSpPr>
          <p:nvPr/>
        </p:nvSpPr>
        <p:spPr bwMode="auto">
          <a:xfrm>
            <a:off x="5562600" y="3794125"/>
            <a:ext cx="16303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       </a:t>
            </a:r>
            <a:r>
              <a:rPr lang="zh-CN" altLang="en-US" sz="2000">
                <a:ea typeface="黑体" panose="02010609060101010101" pitchFamily="49" charset="-122"/>
              </a:rPr>
              <a:t>快表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(</a:t>
            </a:r>
            <a:r>
              <a:rPr lang="zh-CN" altLang="en-US" sz="2000">
                <a:ea typeface="黑体" panose="02010609060101010101" pitchFamily="49" charset="-122"/>
              </a:rPr>
              <a:t>按地址访问</a:t>
            </a:r>
            <a:r>
              <a:rPr lang="en-US" altLang="zh-CN" sz="2000"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19855" name="Text Box 51"/>
          <p:cNvSpPr txBox="1">
            <a:spLocks noChangeArrowheads="1"/>
          </p:cNvSpPr>
          <p:nvPr/>
        </p:nvSpPr>
        <p:spPr bwMode="auto">
          <a:xfrm>
            <a:off x="3124200" y="5410200"/>
            <a:ext cx="2684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经散列实现快表</a:t>
            </a:r>
          </a:p>
        </p:txBody>
      </p:sp>
      <p:sp>
        <p:nvSpPr>
          <p:cNvPr id="119856" name="Rectangle 52"/>
          <p:cNvSpPr>
            <a:spLocks noChangeArrowheads="1"/>
          </p:cNvSpPr>
          <p:nvPr/>
        </p:nvSpPr>
        <p:spPr bwMode="auto">
          <a:xfrm>
            <a:off x="1828800" y="3810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119857" name="Line 53"/>
          <p:cNvSpPr>
            <a:spLocks noChangeShapeType="1"/>
          </p:cNvSpPr>
          <p:nvPr/>
        </p:nvSpPr>
        <p:spPr bwMode="auto">
          <a:xfrm flipH="1">
            <a:off x="5181600" y="2133600"/>
            <a:ext cx="7620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58" name="Line 54"/>
          <p:cNvSpPr>
            <a:spLocks noChangeShapeType="1"/>
          </p:cNvSpPr>
          <p:nvPr/>
        </p:nvSpPr>
        <p:spPr bwMode="auto">
          <a:xfrm flipV="1">
            <a:off x="5181600" y="1828800"/>
            <a:ext cx="0" cy="304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59" name="Rectangle 55"/>
          <p:cNvSpPr>
            <a:spLocks noChangeArrowheads="1"/>
          </p:cNvSpPr>
          <p:nvPr/>
        </p:nvSpPr>
        <p:spPr bwMode="auto">
          <a:xfrm>
            <a:off x="3654425" y="1995488"/>
            <a:ext cx="307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6600"/>
                </a:solidFill>
              </a:rPr>
              <a:t>•</a:t>
            </a:r>
          </a:p>
        </p:txBody>
      </p:sp>
      <p:sp>
        <p:nvSpPr>
          <p:cNvPr id="119860" name="Line 57"/>
          <p:cNvSpPr>
            <a:spLocks noChangeShapeType="1"/>
          </p:cNvSpPr>
          <p:nvPr/>
        </p:nvSpPr>
        <p:spPr bwMode="auto">
          <a:xfrm>
            <a:off x="1447800" y="2286000"/>
            <a:ext cx="0" cy="3810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533400"/>
            <a:ext cx="7772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 b)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查找过程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查找时，按现给出的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N</a:t>
            </a:r>
            <a:r>
              <a:rPr lang="en-US" altLang="zh-CN" sz="2800" b="1" baseline="-25000" dirty="0" err="1" smtClean="0">
                <a:ea typeface="黑体" panose="02010609060101010101" pitchFamily="49" charset="-122"/>
              </a:rPr>
              <a:t>v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经同样的散列函数变换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成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后，按地址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访问快表寄存器，就可以找到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存放该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N</a:t>
            </a:r>
            <a:r>
              <a:rPr lang="en-US" altLang="zh-CN" sz="2800" b="1" baseline="-25000" dirty="0" err="1" smtClean="0">
                <a:ea typeface="黑体" panose="02010609060101010101" pitchFamily="49" charset="-122"/>
              </a:rPr>
              <a:t>v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所对应的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n</a:t>
            </a:r>
            <a:r>
              <a:rPr lang="en-US" altLang="zh-CN" sz="2800" b="1" baseline="-25000" dirty="0" err="1" smtClean="0">
                <a:ea typeface="黑体" panose="02010609060101010101" pitchFamily="49" charset="-122"/>
              </a:rPr>
              <a:t>v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及其余内容。只有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硬化实现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散列函数变换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才能保证必要的速度。如下图，为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解决多个不同的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N</a:t>
            </a:r>
            <a:r>
              <a:rPr lang="en-US" altLang="zh-CN" sz="2800" b="1" baseline="-25000" dirty="0" err="1" smtClean="0">
                <a:ea typeface="黑体" panose="02010609060101010101" pitchFamily="49" charset="-122"/>
              </a:rPr>
              <a:t>v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可能散列到同一个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的散列冲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突，在快表中再增加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N</a:t>
            </a:r>
            <a:r>
              <a:rPr lang="en-US" altLang="zh-CN" sz="2800" b="1" baseline="-25000" dirty="0" err="1" smtClean="0">
                <a:ea typeface="黑体" panose="02010609060101010101" pitchFamily="49" charset="-122"/>
              </a:rPr>
              <a:t>v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项，在快表的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单元中除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了存入当时的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n</a:t>
            </a:r>
            <a:r>
              <a:rPr lang="en-US" altLang="zh-CN" sz="2800" b="1" baseline="-25000" dirty="0" err="1" smtClean="0">
                <a:ea typeface="黑体" panose="02010609060101010101" pitchFamily="49" charset="-122"/>
              </a:rPr>
              <a:t>v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，也存入当时的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N</a:t>
            </a:r>
            <a:r>
              <a:rPr lang="en-US" altLang="zh-CN" sz="2800" b="1" baseline="-25000" dirty="0" err="1" smtClean="0">
                <a:ea typeface="黑体" panose="02010609060101010101" pitchFamily="49" charset="-122"/>
              </a:rPr>
              <a:t>v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。这样在地址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变换时用现行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N</a:t>
            </a:r>
            <a:r>
              <a:rPr lang="en-US" altLang="zh-CN" sz="2800" b="1" baseline="-25000" dirty="0" err="1" smtClean="0">
                <a:ea typeface="黑体" panose="02010609060101010101" pitchFamily="49" charset="-122"/>
              </a:rPr>
              <a:t>v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经散列函数求得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，查到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n</a:t>
            </a:r>
            <a:r>
              <a:rPr lang="en-US" altLang="zh-CN" sz="2800" b="1" baseline="-25000" dirty="0" err="1" smtClean="0">
                <a:ea typeface="黑体" panose="02010609060101010101" pitchFamily="49" charset="-122"/>
              </a:rPr>
              <a:t>v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并访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存同时将同行中原保存的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N</a:t>
            </a:r>
            <a:r>
              <a:rPr lang="en-US" altLang="zh-CN" sz="2800" b="1" baseline="-25000" dirty="0" err="1" smtClean="0">
                <a:ea typeface="黑体" panose="02010609060101010101" pitchFamily="49" charset="-122"/>
              </a:rPr>
              <a:t>v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读出与现行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N</a:t>
            </a:r>
            <a:r>
              <a:rPr lang="en-US" altLang="zh-CN" sz="2800" b="1" baseline="-25000" dirty="0" err="1" smtClean="0">
                <a:ea typeface="黑体" panose="02010609060101010101" pitchFamily="49" charset="-122"/>
              </a:rPr>
              <a:t>v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比较。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若相等就继续进行由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n</a:t>
            </a:r>
            <a:r>
              <a:rPr lang="en-US" altLang="zh-CN" sz="2800" b="1" baseline="-25000" dirty="0" err="1" smtClean="0">
                <a:ea typeface="黑体" panose="02010609060101010101" pitchFamily="49" charset="-122"/>
              </a:rPr>
              <a:t>v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形成的主存实地址访存；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否则就标明出现了冲突，即</a:t>
            </a:r>
            <a:r>
              <a:rPr lang="en-US" altLang="zh-CN" sz="2800" b="1" smtClean="0">
                <a:ea typeface="黑体" panose="02010609060101010101" pitchFamily="49" charset="-122"/>
              </a:rPr>
              <a:t>A</a:t>
            </a:r>
            <a:r>
              <a:rPr lang="zh-CN" altLang="en-US" sz="2800" b="1" smtClean="0">
                <a:ea typeface="黑体" panose="02010609060101010101" pitchFamily="49" charset="-122"/>
              </a:rPr>
              <a:t>地址单元中的</a:t>
            </a:r>
            <a:r>
              <a:rPr lang="en-US" altLang="zh-CN" sz="2800" b="1" smtClean="0">
                <a:ea typeface="黑体" panose="02010609060101010101" pitchFamily="49" charset="-122"/>
              </a:rPr>
              <a:t>n</a:t>
            </a:r>
            <a:r>
              <a:rPr lang="en-US" altLang="zh-CN" sz="2800" b="1" baseline="-25000" smtClean="0">
                <a:ea typeface="黑体" panose="02010609060101010101" pitchFamily="49" charset="-122"/>
              </a:rPr>
              <a:t>v</a:t>
            </a:r>
            <a:r>
              <a:rPr lang="zh-CN" altLang="en-US" sz="2800" b="1" smtClean="0">
                <a:ea typeface="黑体" panose="02010609060101010101" pitchFamily="49" charset="-122"/>
              </a:rPr>
              <a:t>不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是现行</a:t>
            </a:r>
            <a:r>
              <a:rPr lang="en-US" altLang="zh-CN" sz="2800" b="1" smtClean="0">
                <a:ea typeface="黑体" panose="02010609060101010101" pitchFamily="49" charset="-122"/>
              </a:rPr>
              <a:t>N</a:t>
            </a:r>
            <a:r>
              <a:rPr lang="en-US" altLang="zh-CN" sz="2800" b="1" baseline="-25000" smtClean="0">
                <a:ea typeface="黑体" panose="02010609060101010101" pitchFamily="49" charset="-122"/>
              </a:rPr>
              <a:t>v</a:t>
            </a:r>
            <a:r>
              <a:rPr lang="zh-CN" altLang="en-US" sz="2800" b="1" smtClean="0">
                <a:ea typeface="黑体" panose="02010609060101010101" pitchFamily="49" charset="-122"/>
              </a:rPr>
              <a:t>对应的实页号。就让刚才由</a:t>
            </a:r>
            <a:r>
              <a:rPr lang="en-US" altLang="zh-CN" sz="2800" b="1" smtClean="0">
                <a:ea typeface="黑体" panose="02010609060101010101" pitchFamily="49" charset="-122"/>
              </a:rPr>
              <a:t>n</a:t>
            </a:r>
            <a:r>
              <a:rPr lang="en-US" altLang="zh-CN" sz="2800" b="1" baseline="-25000" smtClean="0">
                <a:ea typeface="黑体" panose="02010609060101010101" pitchFamily="49" charset="-122"/>
              </a:rPr>
              <a:t>v</a:t>
            </a:r>
            <a:r>
              <a:rPr lang="zh-CN" altLang="en-US" sz="2800" b="1" smtClean="0">
                <a:ea typeface="黑体" panose="02010609060101010101" pitchFamily="49" charset="-122"/>
              </a:rPr>
              <a:t>形成的主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存实地址进行的访存作废。经过一个主存周期，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用从慢表中读到的</a:t>
            </a:r>
            <a:r>
              <a:rPr lang="en-US" altLang="zh-CN" sz="2800" b="1" smtClean="0">
                <a:ea typeface="黑体" panose="02010609060101010101" pitchFamily="49" charset="-122"/>
              </a:rPr>
              <a:t>n</a:t>
            </a:r>
            <a:r>
              <a:rPr lang="en-US" altLang="zh-CN" sz="2800" b="1" baseline="-25000" smtClean="0">
                <a:ea typeface="黑体" panose="02010609060101010101" pitchFamily="49" charset="-122"/>
              </a:rPr>
              <a:t>v</a:t>
            </a:r>
            <a:r>
              <a:rPr lang="zh-CN" altLang="en-US" sz="2800" b="1" smtClean="0">
                <a:ea typeface="黑体" panose="02010609060101010101" pitchFamily="49" charset="-122"/>
              </a:rPr>
              <a:t>再去访存。</a:t>
            </a:r>
          </a:p>
        </p:txBody>
      </p:sp>
      <p:sp>
        <p:nvSpPr>
          <p:cNvPr id="121859" name="Rectangle 4"/>
          <p:cNvSpPr>
            <a:spLocks noChangeArrowheads="1"/>
          </p:cNvSpPr>
          <p:nvPr/>
        </p:nvSpPr>
        <p:spPr bwMode="auto">
          <a:xfrm>
            <a:off x="3048000" y="3124200"/>
            <a:ext cx="2667000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21860" name="Line 5"/>
          <p:cNvSpPr>
            <a:spLocks noChangeShapeType="1"/>
          </p:cNvSpPr>
          <p:nvPr/>
        </p:nvSpPr>
        <p:spPr bwMode="auto">
          <a:xfrm>
            <a:off x="4876800" y="3124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61" name="Line 6"/>
          <p:cNvSpPr>
            <a:spLocks noChangeShapeType="1"/>
          </p:cNvSpPr>
          <p:nvPr/>
        </p:nvSpPr>
        <p:spPr bwMode="auto">
          <a:xfrm>
            <a:off x="3886200" y="3124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62" name="Text Box 7"/>
          <p:cNvSpPr txBox="1">
            <a:spLocks noChangeArrowheads="1"/>
          </p:cNvSpPr>
          <p:nvPr/>
        </p:nvSpPr>
        <p:spPr bwMode="auto">
          <a:xfrm>
            <a:off x="5715000" y="31242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虚地址</a:t>
            </a:r>
          </a:p>
        </p:txBody>
      </p:sp>
      <p:sp>
        <p:nvSpPr>
          <p:cNvPr id="121863" name="Line 8"/>
          <p:cNvSpPr>
            <a:spLocks noChangeShapeType="1"/>
          </p:cNvSpPr>
          <p:nvPr/>
        </p:nvSpPr>
        <p:spPr bwMode="auto">
          <a:xfrm flipV="1">
            <a:off x="3048000" y="274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64" name="Line 9"/>
          <p:cNvSpPr>
            <a:spLocks noChangeShapeType="1"/>
          </p:cNvSpPr>
          <p:nvPr/>
        </p:nvSpPr>
        <p:spPr bwMode="auto">
          <a:xfrm flipV="1">
            <a:off x="4876800" y="274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65" name="Text Box 10"/>
          <p:cNvSpPr txBox="1">
            <a:spLocks noChangeArrowheads="1"/>
          </p:cNvSpPr>
          <p:nvPr/>
        </p:nvSpPr>
        <p:spPr bwMode="auto">
          <a:xfrm>
            <a:off x="3733800" y="2667000"/>
            <a:ext cx="45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N</a:t>
            </a:r>
            <a:r>
              <a:rPr lang="en-US" altLang="zh-CN" sz="2000" baseline="-25000">
                <a:ea typeface="黑体" panose="02010609060101010101" pitchFamily="49" charset="-122"/>
              </a:rPr>
              <a:t>v</a:t>
            </a:r>
            <a:endParaRPr lang="en-US" altLang="zh-CN" sz="2000">
              <a:ea typeface="黑体" panose="02010609060101010101" pitchFamily="49" charset="-122"/>
            </a:endParaRPr>
          </a:p>
        </p:txBody>
      </p:sp>
      <p:sp>
        <p:nvSpPr>
          <p:cNvPr id="121866" name="Line 11"/>
          <p:cNvSpPr>
            <a:spLocks noChangeShapeType="1"/>
          </p:cNvSpPr>
          <p:nvPr/>
        </p:nvSpPr>
        <p:spPr bwMode="auto">
          <a:xfrm>
            <a:off x="4038600" y="2895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67" name="Line 12"/>
          <p:cNvSpPr>
            <a:spLocks noChangeShapeType="1"/>
          </p:cNvSpPr>
          <p:nvPr/>
        </p:nvSpPr>
        <p:spPr bwMode="auto">
          <a:xfrm flipH="1">
            <a:off x="3048000" y="2895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68" name="Rectangle 13"/>
          <p:cNvSpPr>
            <a:spLocks noChangeArrowheads="1"/>
          </p:cNvSpPr>
          <p:nvPr/>
        </p:nvSpPr>
        <p:spPr bwMode="auto">
          <a:xfrm>
            <a:off x="5029200" y="3124200"/>
            <a:ext cx="458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N</a:t>
            </a:r>
            <a:r>
              <a:rPr lang="en-US" altLang="zh-CN" sz="2400" baseline="-25000">
                <a:ea typeface="黑体" panose="02010609060101010101" pitchFamily="49" charset="-122"/>
              </a:rPr>
              <a:t>r</a:t>
            </a:r>
          </a:p>
        </p:txBody>
      </p:sp>
      <p:sp>
        <p:nvSpPr>
          <p:cNvPr id="121869" name="Rectangle 14"/>
          <p:cNvSpPr>
            <a:spLocks noChangeArrowheads="1"/>
          </p:cNvSpPr>
          <p:nvPr/>
        </p:nvSpPr>
        <p:spPr bwMode="auto">
          <a:xfrm>
            <a:off x="4038600" y="3124200"/>
            <a:ext cx="519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N</a:t>
            </a:r>
            <a:r>
              <a:rPr lang="en-US" altLang="zh-CN" sz="2000" baseline="-25000">
                <a:ea typeface="黑体" panose="02010609060101010101" pitchFamily="49" charset="-122"/>
              </a:rPr>
              <a:t>v</a:t>
            </a:r>
            <a:r>
              <a:rPr lang="en-US" altLang="zh-CN" sz="2400" baseline="30000">
                <a:ea typeface="黑体" panose="02010609060101010101" pitchFamily="49" charset="-122"/>
              </a:rPr>
              <a:t>’</a:t>
            </a:r>
            <a:endParaRPr lang="en-US" altLang="zh-CN" sz="2400" baseline="-25000">
              <a:ea typeface="黑体" panose="02010609060101010101" pitchFamily="49" charset="-122"/>
            </a:endParaRPr>
          </a:p>
        </p:txBody>
      </p:sp>
      <p:sp>
        <p:nvSpPr>
          <p:cNvPr id="121870" name="Rectangle 15"/>
          <p:cNvSpPr>
            <a:spLocks noChangeArrowheads="1"/>
          </p:cNvSpPr>
          <p:nvPr/>
        </p:nvSpPr>
        <p:spPr bwMode="auto">
          <a:xfrm>
            <a:off x="3276600" y="3124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u</a:t>
            </a:r>
            <a:endParaRPr lang="en-US" altLang="zh-CN" sz="2000" baseline="-25000">
              <a:ea typeface="黑体" panose="02010609060101010101" pitchFamily="49" charset="-122"/>
            </a:endParaRPr>
          </a:p>
        </p:txBody>
      </p:sp>
      <p:sp>
        <p:nvSpPr>
          <p:cNvPr id="121871" name="Rectangle 16"/>
          <p:cNvSpPr>
            <a:spLocks noChangeArrowheads="1"/>
          </p:cNvSpPr>
          <p:nvPr/>
        </p:nvSpPr>
        <p:spPr bwMode="auto">
          <a:xfrm>
            <a:off x="6629400" y="3124200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N</a:t>
            </a:r>
            <a:r>
              <a:rPr lang="en-US" altLang="zh-CN" sz="2400" baseline="-25000">
                <a:ea typeface="黑体" panose="02010609060101010101" pitchFamily="49" charset="-122"/>
              </a:rPr>
              <a:t>S</a:t>
            </a:r>
          </a:p>
        </p:txBody>
      </p:sp>
      <p:sp>
        <p:nvSpPr>
          <p:cNvPr id="121872" name="Rectangle 17"/>
          <p:cNvSpPr>
            <a:spLocks noChangeArrowheads="1"/>
          </p:cNvSpPr>
          <p:nvPr/>
        </p:nvSpPr>
        <p:spPr bwMode="auto">
          <a:xfrm>
            <a:off x="5164138" y="4251325"/>
            <a:ext cx="12954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21873" name="Line 18"/>
          <p:cNvSpPr>
            <a:spLocks noChangeShapeType="1"/>
          </p:cNvSpPr>
          <p:nvPr/>
        </p:nvSpPr>
        <p:spPr bwMode="auto">
          <a:xfrm>
            <a:off x="5773738" y="42513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74" name="Rectangle 19"/>
          <p:cNvSpPr>
            <a:spLocks noChangeArrowheads="1"/>
          </p:cNvSpPr>
          <p:nvPr/>
        </p:nvSpPr>
        <p:spPr bwMode="auto">
          <a:xfrm>
            <a:off x="5240338" y="4251325"/>
            <a:ext cx="407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n</a:t>
            </a:r>
            <a:r>
              <a:rPr lang="en-US" altLang="zh-CN" sz="2000" baseline="-25000">
                <a:ea typeface="黑体" panose="02010609060101010101" pitchFamily="49" charset="-122"/>
              </a:rPr>
              <a:t>v</a:t>
            </a:r>
          </a:p>
        </p:txBody>
      </p:sp>
      <p:sp>
        <p:nvSpPr>
          <p:cNvPr id="121875" name="Rectangle 20"/>
          <p:cNvSpPr>
            <a:spLocks noChangeArrowheads="1"/>
          </p:cNvSpPr>
          <p:nvPr/>
        </p:nvSpPr>
        <p:spPr bwMode="auto">
          <a:xfrm>
            <a:off x="5926138" y="4251325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n</a:t>
            </a:r>
            <a:r>
              <a:rPr lang="en-US" altLang="zh-CN" sz="2000" baseline="-25000">
                <a:ea typeface="黑体" panose="02010609060101010101" pitchFamily="49" charset="-122"/>
              </a:rPr>
              <a:t>r</a:t>
            </a:r>
          </a:p>
        </p:txBody>
      </p:sp>
      <p:sp>
        <p:nvSpPr>
          <p:cNvPr id="121876" name="Rectangle 21"/>
          <p:cNvSpPr>
            <a:spLocks noChangeArrowheads="1"/>
          </p:cNvSpPr>
          <p:nvPr/>
        </p:nvSpPr>
        <p:spPr bwMode="auto">
          <a:xfrm>
            <a:off x="6459538" y="4175125"/>
            <a:ext cx="1998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主存实地址</a:t>
            </a:r>
            <a:r>
              <a:rPr lang="en-US" altLang="zh-CN" sz="2400">
                <a:ea typeface="黑体" panose="02010609060101010101" pitchFamily="49" charset="-122"/>
              </a:rPr>
              <a:t>n</a:t>
            </a:r>
            <a:r>
              <a:rPr lang="en-US" altLang="zh-CN" sz="2400" baseline="-25000">
                <a:ea typeface="黑体" panose="02010609060101010101" pitchFamily="49" charset="-122"/>
              </a:rPr>
              <a:t>p</a:t>
            </a:r>
          </a:p>
        </p:txBody>
      </p:sp>
      <p:sp>
        <p:nvSpPr>
          <p:cNvPr id="121877" name="Line 22"/>
          <p:cNvSpPr>
            <a:spLocks noChangeShapeType="1"/>
          </p:cNvSpPr>
          <p:nvPr/>
        </p:nvSpPr>
        <p:spPr bwMode="auto">
          <a:xfrm>
            <a:off x="6019800" y="3810000"/>
            <a:ext cx="0" cy="4572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78" name="Line 23"/>
          <p:cNvSpPr>
            <a:spLocks noChangeShapeType="1"/>
          </p:cNvSpPr>
          <p:nvPr/>
        </p:nvSpPr>
        <p:spPr bwMode="auto">
          <a:xfrm>
            <a:off x="3413125" y="3505200"/>
            <a:ext cx="0" cy="228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79" name="Line 24"/>
          <p:cNvSpPr>
            <a:spLocks noChangeShapeType="1"/>
          </p:cNvSpPr>
          <p:nvPr/>
        </p:nvSpPr>
        <p:spPr bwMode="auto">
          <a:xfrm>
            <a:off x="3413125" y="3733800"/>
            <a:ext cx="8382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80" name="Line 25"/>
          <p:cNvSpPr>
            <a:spLocks noChangeShapeType="1"/>
          </p:cNvSpPr>
          <p:nvPr/>
        </p:nvSpPr>
        <p:spPr bwMode="auto">
          <a:xfrm flipV="1">
            <a:off x="4251325" y="3505200"/>
            <a:ext cx="0" cy="228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81" name="AutoShape 26"/>
          <p:cNvSpPr>
            <a:spLocks noChangeArrowheads="1"/>
          </p:cNvSpPr>
          <p:nvPr/>
        </p:nvSpPr>
        <p:spPr bwMode="auto">
          <a:xfrm>
            <a:off x="3340100" y="4343400"/>
            <a:ext cx="1143000" cy="4572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21882" name="Text Box 27"/>
          <p:cNvSpPr txBox="1">
            <a:spLocks noChangeArrowheads="1"/>
          </p:cNvSpPr>
          <p:nvPr/>
        </p:nvSpPr>
        <p:spPr bwMode="auto">
          <a:xfrm>
            <a:off x="3276600" y="4437063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比较相等</a:t>
            </a:r>
          </a:p>
        </p:txBody>
      </p:sp>
      <p:sp>
        <p:nvSpPr>
          <p:cNvPr id="121883" name="Rectangle 28"/>
          <p:cNvSpPr>
            <a:spLocks noChangeArrowheads="1"/>
          </p:cNvSpPr>
          <p:nvPr/>
        </p:nvSpPr>
        <p:spPr bwMode="auto">
          <a:xfrm>
            <a:off x="3352800" y="5273675"/>
            <a:ext cx="2286000" cy="990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21884" name="Line 29"/>
          <p:cNvSpPr>
            <a:spLocks noChangeShapeType="1"/>
          </p:cNvSpPr>
          <p:nvPr/>
        </p:nvSpPr>
        <p:spPr bwMode="auto">
          <a:xfrm>
            <a:off x="3352800" y="5578475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85" name="Line 30"/>
          <p:cNvSpPr>
            <a:spLocks noChangeShapeType="1"/>
          </p:cNvSpPr>
          <p:nvPr/>
        </p:nvSpPr>
        <p:spPr bwMode="auto">
          <a:xfrm>
            <a:off x="5105400" y="5273675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86" name="Rectangle 31"/>
          <p:cNvSpPr>
            <a:spLocks noChangeArrowheads="1"/>
          </p:cNvSpPr>
          <p:nvPr/>
        </p:nvSpPr>
        <p:spPr bwMode="auto">
          <a:xfrm>
            <a:off x="5154613" y="5181600"/>
            <a:ext cx="407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n</a:t>
            </a:r>
            <a:r>
              <a:rPr lang="en-US" altLang="zh-CN" sz="2000" baseline="-25000">
                <a:ea typeface="黑体" panose="02010609060101010101" pitchFamily="49" charset="-122"/>
              </a:rPr>
              <a:t>v</a:t>
            </a:r>
          </a:p>
        </p:txBody>
      </p:sp>
      <p:sp>
        <p:nvSpPr>
          <p:cNvPr id="121887" name="Rectangle 32"/>
          <p:cNvSpPr>
            <a:spLocks noChangeArrowheads="1"/>
          </p:cNvSpPr>
          <p:nvPr/>
        </p:nvSpPr>
        <p:spPr bwMode="auto">
          <a:xfrm>
            <a:off x="3886200" y="5197475"/>
            <a:ext cx="45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N</a:t>
            </a:r>
            <a:r>
              <a:rPr lang="en-US" altLang="zh-CN" sz="2000" baseline="-25000">
                <a:ea typeface="黑体" panose="02010609060101010101" pitchFamily="49" charset="-122"/>
              </a:rPr>
              <a:t>v</a:t>
            </a:r>
          </a:p>
        </p:txBody>
      </p:sp>
      <p:sp>
        <p:nvSpPr>
          <p:cNvPr id="121888" name="Rectangle 33"/>
          <p:cNvSpPr>
            <a:spLocks noChangeArrowheads="1"/>
          </p:cNvSpPr>
          <p:nvPr/>
        </p:nvSpPr>
        <p:spPr bwMode="auto">
          <a:xfrm>
            <a:off x="838200" y="4343400"/>
            <a:ext cx="1371600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21889" name="Rectangle 34"/>
          <p:cNvSpPr>
            <a:spLocks noChangeArrowheads="1"/>
          </p:cNvSpPr>
          <p:nvPr/>
        </p:nvSpPr>
        <p:spPr bwMode="auto">
          <a:xfrm>
            <a:off x="838200" y="4419600"/>
            <a:ext cx="13747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 </a:t>
            </a:r>
            <a:r>
              <a:rPr lang="zh-CN" altLang="en-US" sz="2000">
                <a:ea typeface="黑体" panose="02010609060101010101" pitchFamily="49" charset="-122"/>
              </a:rPr>
              <a:t>散列变换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(</a:t>
            </a:r>
            <a:r>
              <a:rPr lang="zh-CN" altLang="en-US" sz="2000">
                <a:ea typeface="黑体" panose="02010609060101010101" pitchFamily="49" charset="-122"/>
              </a:rPr>
              <a:t>硬化实现</a:t>
            </a:r>
            <a:r>
              <a:rPr lang="en-US" altLang="zh-CN" sz="2000"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21890" name="Line 35"/>
          <p:cNvSpPr>
            <a:spLocks noChangeShapeType="1"/>
          </p:cNvSpPr>
          <p:nvPr/>
        </p:nvSpPr>
        <p:spPr bwMode="auto">
          <a:xfrm>
            <a:off x="1524000" y="5257800"/>
            <a:ext cx="0" cy="685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91" name="Line 36"/>
          <p:cNvSpPr>
            <a:spLocks noChangeShapeType="1"/>
          </p:cNvSpPr>
          <p:nvPr/>
        </p:nvSpPr>
        <p:spPr bwMode="auto">
          <a:xfrm>
            <a:off x="1524000" y="5943600"/>
            <a:ext cx="18288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92" name="Line 38"/>
          <p:cNvSpPr>
            <a:spLocks noChangeShapeType="1"/>
          </p:cNvSpPr>
          <p:nvPr/>
        </p:nvSpPr>
        <p:spPr bwMode="auto">
          <a:xfrm flipH="1">
            <a:off x="1524000" y="3962400"/>
            <a:ext cx="23622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93" name="Line 39"/>
          <p:cNvSpPr>
            <a:spLocks noChangeShapeType="1"/>
          </p:cNvSpPr>
          <p:nvPr/>
        </p:nvSpPr>
        <p:spPr bwMode="auto">
          <a:xfrm>
            <a:off x="1524000" y="3962400"/>
            <a:ext cx="0" cy="3810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94" name="Line 40"/>
          <p:cNvSpPr>
            <a:spLocks noChangeShapeType="1"/>
          </p:cNvSpPr>
          <p:nvPr/>
        </p:nvSpPr>
        <p:spPr bwMode="auto">
          <a:xfrm flipV="1">
            <a:off x="3962400" y="4800600"/>
            <a:ext cx="0" cy="4572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95" name="Line 41"/>
          <p:cNvSpPr>
            <a:spLocks noChangeShapeType="1"/>
          </p:cNvSpPr>
          <p:nvPr/>
        </p:nvSpPr>
        <p:spPr bwMode="auto">
          <a:xfrm>
            <a:off x="3886200" y="3733800"/>
            <a:ext cx="0" cy="609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96" name="Line 42"/>
          <p:cNvSpPr>
            <a:spLocks noChangeShapeType="1"/>
          </p:cNvSpPr>
          <p:nvPr/>
        </p:nvSpPr>
        <p:spPr bwMode="auto">
          <a:xfrm>
            <a:off x="4495800" y="4572000"/>
            <a:ext cx="2286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97" name="Line 43"/>
          <p:cNvSpPr>
            <a:spLocks noChangeShapeType="1"/>
          </p:cNvSpPr>
          <p:nvPr/>
        </p:nvSpPr>
        <p:spPr bwMode="auto">
          <a:xfrm>
            <a:off x="4724400" y="4572000"/>
            <a:ext cx="0" cy="4572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98" name="Line 44"/>
          <p:cNvSpPr>
            <a:spLocks noChangeShapeType="1"/>
          </p:cNvSpPr>
          <p:nvPr/>
        </p:nvSpPr>
        <p:spPr bwMode="auto">
          <a:xfrm>
            <a:off x="4724400" y="5029200"/>
            <a:ext cx="6858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99" name="Line 45"/>
          <p:cNvSpPr>
            <a:spLocks noChangeShapeType="1"/>
          </p:cNvSpPr>
          <p:nvPr/>
        </p:nvSpPr>
        <p:spPr bwMode="auto">
          <a:xfrm flipV="1">
            <a:off x="5410200" y="4648200"/>
            <a:ext cx="0" cy="609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900" name="Line 46"/>
          <p:cNvSpPr>
            <a:spLocks noChangeShapeType="1"/>
          </p:cNvSpPr>
          <p:nvPr/>
        </p:nvSpPr>
        <p:spPr bwMode="auto">
          <a:xfrm>
            <a:off x="4953000" y="5029200"/>
            <a:ext cx="4572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901" name="Rectangle 47"/>
          <p:cNvSpPr>
            <a:spLocks noChangeArrowheads="1"/>
          </p:cNvSpPr>
          <p:nvPr/>
        </p:nvSpPr>
        <p:spPr bwMode="auto">
          <a:xfrm>
            <a:off x="4427538" y="4149725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相等</a:t>
            </a:r>
          </a:p>
        </p:txBody>
      </p:sp>
      <p:sp>
        <p:nvSpPr>
          <p:cNvPr id="121902" name="Line 48"/>
          <p:cNvSpPr>
            <a:spLocks noChangeShapeType="1"/>
          </p:cNvSpPr>
          <p:nvPr/>
        </p:nvSpPr>
        <p:spPr bwMode="auto">
          <a:xfrm flipH="1">
            <a:off x="2438400" y="4648200"/>
            <a:ext cx="9144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903" name="Rectangle 49"/>
          <p:cNvSpPr>
            <a:spLocks noChangeArrowheads="1"/>
          </p:cNvSpPr>
          <p:nvPr/>
        </p:nvSpPr>
        <p:spPr bwMode="auto">
          <a:xfrm>
            <a:off x="2438400" y="4327525"/>
            <a:ext cx="1341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 </a:t>
            </a:r>
            <a:r>
              <a:rPr lang="zh-CN" altLang="en-US" sz="2000">
                <a:ea typeface="黑体" panose="02010609060101010101" pitchFamily="49" charset="-122"/>
              </a:rPr>
              <a:t>不等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查慢表</a:t>
            </a:r>
          </a:p>
        </p:txBody>
      </p:sp>
      <p:sp>
        <p:nvSpPr>
          <p:cNvPr id="121904" name="Rectangle 50"/>
          <p:cNvSpPr>
            <a:spLocks noChangeArrowheads="1"/>
          </p:cNvSpPr>
          <p:nvPr/>
        </p:nvSpPr>
        <p:spPr bwMode="auto">
          <a:xfrm>
            <a:off x="5638800" y="5486400"/>
            <a:ext cx="16303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       </a:t>
            </a:r>
            <a:r>
              <a:rPr lang="zh-CN" altLang="en-US" sz="2000">
                <a:ea typeface="黑体" panose="02010609060101010101" pitchFamily="49" charset="-122"/>
              </a:rPr>
              <a:t>快表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(</a:t>
            </a:r>
            <a:r>
              <a:rPr lang="zh-CN" altLang="en-US" sz="2000">
                <a:ea typeface="黑体" panose="02010609060101010101" pitchFamily="49" charset="-122"/>
              </a:rPr>
              <a:t>按地址访问</a:t>
            </a:r>
            <a:r>
              <a:rPr lang="en-US" altLang="zh-CN" sz="2000"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21905" name="Rectangle 51"/>
          <p:cNvSpPr>
            <a:spLocks noChangeArrowheads="1"/>
          </p:cNvSpPr>
          <p:nvPr/>
        </p:nvSpPr>
        <p:spPr bwMode="auto">
          <a:xfrm>
            <a:off x="3733800" y="3671888"/>
            <a:ext cx="307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6600"/>
                </a:solidFill>
              </a:rPr>
              <a:t>•</a:t>
            </a:r>
          </a:p>
        </p:txBody>
      </p:sp>
      <p:sp>
        <p:nvSpPr>
          <p:cNvPr id="121906" name="Line 52"/>
          <p:cNvSpPr>
            <a:spLocks noChangeShapeType="1"/>
          </p:cNvSpPr>
          <p:nvPr/>
        </p:nvSpPr>
        <p:spPr bwMode="auto">
          <a:xfrm flipH="1">
            <a:off x="5334000" y="3810000"/>
            <a:ext cx="6858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907" name="Line 53"/>
          <p:cNvSpPr>
            <a:spLocks noChangeShapeType="1"/>
          </p:cNvSpPr>
          <p:nvPr/>
        </p:nvSpPr>
        <p:spPr bwMode="auto">
          <a:xfrm>
            <a:off x="5334000" y="3505200"/>
            <a:ext cx="0" cy="304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908" name="Text Box 54"/>
          <p:cNvSpPr txBox="1">
            <a:spLocks noChangeArrowheads="1"/>
          </p:cNvSpPr>
          <p:nvPr/>
        </p:nvSpPr>
        <p:spPr bwMode="auto">
          <a:xfrm>
            <a:off x="1889125" y="552767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/>
              <a:t>  </a:t>
            </a:r>
            <a:r>
              <a:rPr lang="en-US" altLang="zh-CN" sz="2800" b="1" dirty="0" smtClean="0"/>
              <a:t>c)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改进散列冲突的办法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</a:t>
            </a:r>
            <a:r>
              <a:rPr lang="en-US" altLang="zh-CN" sz="2800" b="1" dirty="0" smtClean="0"/>
              <a:t>•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在快表的每个地址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单元中对应存放多个不同的虚页号与实页号的映像关系，就可以降低由于散列冲突所引起的不命中率。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/>
              <a:t>    </a:t>
            </a:r>
            <a:r>
              <a:rPr lang="en-US" altLang="zh-CN" sz="2800" b="1" dirty="0" smtClean="0"/>
              <a:t>•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减小散列变换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压缩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的入、出位数差，散列冲突的概率就会降低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  <a:endParaRPr lang="en-US" altLang="zh-CN" sz="2800" b="1" dirty="0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ea typeface="黑体" panose="02010609060101010101" pitchFamily="49" charset="-122"/>
              </a:rPr>
              <a:t>3.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影响主存命中率和</a:t>
            </a:r>
            <a:r>
              <a:rPr lang="en-US" altLang="zh-CN" b="1" smtClean="0">
                <a:ea typeface="黑体" panose="02010609060101010101" pitchFamily="49" charset="-122"/>
              </a:rPr>
              <a:t>CPU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效率的某些因素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smtClean="0">
                <a:ea typeface="黑体" panose="02010609060101010101" pitchFamily="49" charset="-122"/>
              </a:rPr>
              <a:t>1)</a:t>
            </a:r>
            <a:r>
              <a:rPr lang="zh-CN" altLang="en-US" sz="2800" b="1" smtClean="0">
                <a:ea typeface="黑体" panose="02010609060101010101" pitchFamily="49" charset="-122"/>
              </a:rPr>
              <a:t>与</a:t>
            </a:r>
            <a:r>
              <a:rPr lang="en-US" altLang="zh-CN" sz="2800" b="1" smtClean="0"/>
              <a:t>S</a:t>
            </a:r>
            <a:r>
              <a:rPr lang="en-US" altLang="zh-CN" sz="2800" b="1" baseline="-25000" smtClean="0"/>
              <a:t>p</a:t>
            </a:r>
            <a:r>
              <a:rPr lang="zh-CN" altLang="en-US" sz="2800" b="1" smtClean="0">
                <a:ea typeface="黑体" panose="02010609060101010101" pitchFamily="49" charset="-122"/>
              </a:rPr>
              <a:t>有关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  如图表示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了</a:t>
            </a:r>
            <a:r>
              <a:rPr lang="zh-CN" altLang="en-US" sz="2800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页面大小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solidFill>
                  <a:schemeClr val="accent2"/>
                </a:solidFill>
              </a:rPr>
              <a:t>S</a:t>
            </a:r>
            <a:r>
              <a:rPr lang="en-US" altLang="zh-CN" sz="2800" b="1" baseline="-25000" smtClean="0">
                <a:solidFill>
                  <a:schemeClr val="accent2"/>
                </a:solidFill>
              </a:rPr>
              <a:t>p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分配给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某道程序的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主存容量</a:t>
            </a:r>
            <a:r>
              <a:rPr lang="en-US" altLang="zh-CN" sz="2800" b="1" smtClean="0">
                <a:solidFill>
                  <a:schemeClr val="accent2"/>
                </a:solidFill>
              </a:rPr>
              <a:t>S</a:t>
            </a:r>
            <a:r>
              <a:rPr lang="en-US" altLang="zh-CN" sz="2800" b="1" baseline="-25000" smtClean="0">
                <a:solidFill>
                  <a:schemeClr val="accent2"/>
                </a:solidFill>
              </a:rPr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2800" b="1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命中率</a:t>
            </a:r>
            <a:r>
              <a:rPr lang="en-US" altLang="zh-CN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H</a:t>
            </a:r>
            <a:r>
              <a:rPr lang="zh-CN" altLang="en-US" sz="2800" b="1" smtClean="0">
                <a:ea typeface="黑体" panose="02010609060101010101" pitchFamily="49" charset="-122"/>
              </a:rPr>
              <a:t>的关系。可以看出分配给某道程序的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主存容量</a:t>
            </a:r>
            <a:r>
              <a:rPr lang="en-US" altLang="zh-CN" sz="2800" b="1" smtClean="0"/>
              <a:t>S</a:t>
            </a:r>
            <a:r>
              <a:rPr lang="en-US" altLang="zh-CN" sz="2800" b="1" baseline="-25000" smtClean="0"/>
              <a:t>1</a:t>
            </a:r>
            <a:r>
              <a:rPr lang="zh-CN" altLang="en-US" sz="2800" b="1" smtClean="0">
                <a:ea typeface="黑体" panose="02010609060101010101" pitchFamily="49" charset="-122"/>
              </a:rPr>
              <a:t>一定时，</a:t>
            </a:r>
            <a:r>
              <a:rPr lang="en-US" altLang="zh-CN" sz="2800" b="1" smtClean="0">
                <a:ea typeface="黑体" panose="02010609060101010101" pitchFamily="49" charset="-122"/>
              </a:rPr>
              <a:t>H</a:t>
            </a:r>
            <a:r>
              <a:rPr lang="zh-CN" altLang="en-US" sz="2800" b="1" smtClean="0">
                <a:ea typeface="黑体" panose="02010609060101010101" pitchFamily="49" charset="-122"/>
              </a:rPr>
              <a:t>随</a:t>
            </a:r>
            <a:r>
              <a:rPr lang="en-US" altLang="zh-CN" sz="2800" b="1" smtClean="0"/>
              <a:t>S</a:t>
            </a:r>
            <a:r>
              <a:rPr lang="en-US" altLang="zh-CN" sz="2800" b="1" baseline="-25000" smtClean="0"/>
              <a:t>p</a:t>
            </a:r>
            <a:r>
              <a:rPr lang="zh-CN" altLang="en-US" sz="2800" b="1" smtClean="0">
                <a:ea typeface="黑体" panose="02010609060101010101" pitchFamily="49" charset="-122"/>
              </a:rPr>
              <a:t>的增大先升高，直到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一个最大值后逐渐降低；增大</a:t>
            </a:r>
            <a:r>
              <a:rPr lang="en-US" altLang="zh-CN" sz="2800" b="1" smtClean="0"/>
              <a:t>S</a:t>
            </a:r>
            <a:r>
              <a:rPr lang="en-US" altLang="zh-CN" sz="2800" b="1" baseline="-25000" smtClean="0"/>
              <a:t>1</a:t>
            </a:r>
            <a:r>
              <a:rPr lang="zh-CN" altLang="en-US" sz="2800" b="1" smtClean="0">
                <a:ea typeface="黑体" panose="02010609060101010101" pitchFamily="49" charset="-122"/>
              </a:rPr>
              <a:t>能普遍提高</a:t>
            </a:r>
            <a:r>
              <a:rPr lang="en-US" altLang="zh-CN" sz="2800" b="1" smtClean="0">
                <a:ea typeface="黑体" panose="02010609060101010101" pitchFamily="49" charset="-122"/>
              </a:rPr>
              <a:t>H,</a:t>
            </a:r>
            <a:r>
              <a:rPr lang="zh-CN" altLang="en-US" sz="2800" b="1" smtClean="0">
                <a:ea typeface="黑体" panose="02010609060101010101" pitchFamily="49" charset="-122"/>
              </a:rPr>
              <a:t>且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达到最高命中率时</a:t>
            </a:r>
            <a:r>
              <a:rPr lang="en-US" altLang="zh-CN" sz="2800" b="1" smtClean="0"/>
              <a:t>S</a:t>
            </a:r>
            <a:r>
              <a:rPr lang="en-US" altLang="zh-CN" sz="2800" b="1" baseline="-25000" smtClean="0"/>
              <a:t>p</a:t>
            </a:r>
            <a:r>
              <a:rPr lang="zh-CN" altLang="en-US" sz="2800" b="1" smtClean="0">
                <a:ea typeface="黑体" panose="02010609060101010101" pitchFamily="49" charset="-122"/>
              </a:rPr>
              <a:t>可以再大一些。</a:t>
            </a:r>
          </a:p>
        </p:txBody>
      </p:sp>
      <p:sp>
        <p:nvSpPr>
          <p:cNvPr id="123907" name="Line 4"/>
          <p:cNvSpPr>
            <a:spLocks noChangeShapeType="1"/>
          </p:cNvSpPr>
          <p:nvPr/>
        </p:nvSpPr>
        <p:spPr bwMode="auto">
          <a:xfrm>
            <a:off x="4114800" y="3276600"/>
            <a:ext cx="3581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08" name="Line 5"/>
          <p:cNvSpPr>
            <a:spLocks noChangeShapeType="1"/>
          </p:cNvSpPr>
          <p:nvPr/>
        </p:nvSpPr>
        <p:spPr bwMode="auto">
          <a:xfrm flipV="1">
            <a:off x="4114800" y="12954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09" name="Freeform 6"/>
          <p:cNvSpPr>
            <a:spLocks noChangeArrowheads="1"/>
          </p:cNvSpPr>
          <p:nvPr/>
        </p:nvSpPr>
        <p:spPr bwMode="auto">
          <a:xfrm>
            <a:off x="4648200" y="1752600"/>
            <a:ext cx="2667000" cy="762000"/>
          </a:xfrm>
          <a:custGeom>
            <a:avLst/>
            <a:gdLst>
              <a:gd name="T0" fmla="*/ 0 w 1536"/>
              <a:gd name="T1" fmla="*/ 740618076 h 448"/>
              <a:gd name="T2" fmla="*/ 434135857 w 1536"/>
              <a:gd name="T3" fmla="*/ 324020089 h 448"/>
              <a:gd name="T4" fmla="*/ 1447121840 w 1536"/>
              <a:gd name="T5" fmla="*/ 46288098 h 448"/>
              <a:gd name="T6" fmla="*/ 2147483646 w 1536"/>
              <a:gd name="T7" fmla="*/ 46288098 h 448"/>
              <a:gd name="T8" fmla="*/ 2147483646 w 1536"/>
              <a:gd name="T9" fmla="*/ 324020089 h 448"/>
              <a:gd name="T10" fmla="*/ 2147483646 w 1536"/>
              <a:gd name="T11" fmla="*/ 601752080 h 448"/>
              <a:gd name="T12" fmla="*/ 2147483646 w 1536"/>
              <a:gd name="T13" fmla="*/ 1296080357 h 4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536" h="448">
                <a:moveTo>
                  <a:pt x="0" y="256"/>
                </a:moveTo>
                <a:cubicBezTo>
                  <a:pt x="32" y="204"/>
                  <a:pt x="64" y="152"/>
                  <a:pt x="144" y="112"/>
                </a:cubicBezTo>
                <a:cubicBezTo>
                  <a:pt x="224" y="72"/>
                  <a:pt x="384" y="32"/>
                  <a:pt x="480" y="16"/>
                </a:cubicBezTo>
                <a:cubicBezTo>
                  <a:pt x="576" y="0"/>
                  <a:pt x="632" y="0"/>
                  <a:pt x="720" y="16"/>
                </a:cubicBezTo>
                <a:cubicBezTo>
                  <a:pt x="808" y="32"/>
                  <a:pt x="928" y="80"/>
                  <a:pt x="1008" y="112"/>
                </a:cubicBezTo>
                <a:cubicBezTo>
                  <a:pt x="1088" y="144"/>
                  <a:pt x="1112" y="152"/>
                  <a:pt x="1200" y="208"/>
                </a:cubicBezTo>
                <a:cubicBezTo>
                  <a:pt x="1288" y="264"/>
                  <a:pt x="1480" y="408"/>
                  <a:pt x="1536" y="448"/>
                </a:cubicBezTo>
              </a:path>
            </a:pathLst>
          </a:cu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10" name="Freeform 10"/>
          <p:cNvSpPr>
            <a:spLocks noChangeArrowheads="1"/>
          </p:cNvSpPr>
          <p:nvPr/>
        </p:nvSpPr>
        <p:spPr bwMode="auto">
          <a:xfrm>
            <a:off x="4724400" y="1968500"/>
            <a:ext cx="2286000" cy="927100"/>
          </a:xfrm>
          <a:custGeom>
            <a:avLst/>
            <a:gdLst>
              <a:gd name="T0" fmla="*/ 0 w 1248"/>
              <a:gd name="T1" fmla="*/ 624998750 h 584"/>
              <a:gd name="T2" fmla="*/ 161051264 w 1248"/>
              <a:gd name="T3" fmla="*/ 383063750 h 584"/>
              <a:gd name="T4" fmla="*/ 644205058 w 1248"/>
              <a:gd name="T5" fmla="*/ 141128750 h 584"/>
              <a:gd name="T6" fmla="*/ 1127360683 w 1248"/>
              <a:gd name="T7" fmla="*/ 20161250 h 584"/>
              <a:gd name="T8" fmla="*/ 1449463212 w 1248"/>
              <a:gd name="T9" fmla="*/ 20161250 h 584"/>
              <a:gd name="T10" fmla="*/ 1610514476 w 1248"/>
              <a:gd name="T11" fmla="*/ 20161250 h 584"/>
              <a:gd name="T12" fmla="*/ 2093668269 w 1248"/>
              <a:gd name="T13" fmla="*/ 141128750 h 584"/>
              <a:gd name="T14" fmla="*/ 2147483646 w 1248"/>
              <a:gd name="T15" fmla="*/ 383063750 h 584"/>
              <a:gd name="T16" fmla="*/ 2147483646 w 1248"/>
              <a:gd name="T17" fmla="*/ 745966250 h 584"/>
              <a:gd name="T18" fmla="*/ 2147483646 w 1248"/>
              <a:gd name="T19" fmla="*/ 1108868750 h 584"/>
              <a:gd name="T20" fmla="*/ 2147483646 w 1248"/>
              <a:gd name="T21" fmla="*/ 1350803750 h 584"/>
              <a:gd name="T22" fmla="*/ 2147483646 w 1248"/>
              <a:gd name="T23" fmla="*/ 1471771250 h 58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48" h="584">
                <a:moveTo>
                  <a:pt x="0" y="248"/>
                </a:moveTo>
                <a:cubicBezTo>
                  <a:pt x="8" y="216"/>
                  <a:pt x="16" y="184"/>
                  <a:pt x="48" y="152"/>
                </a:cubicBezTo>
                <a:cubicBezTo>
                  <a:pt x="80" y="120"/>
                  <a:pt x="144" y="80"/>
                  <a:pt x="192" y="56"/>
                </a:cubicBezTo>
                <a:cubicBezTo>
                  <a:pt x="240" y="32"/>
                  <a:pt x="296" y="16"/>
                  <a:pt x="336" y="8"/>
                </a:cubicBezTo>
                <a:cubicBezTo>
                  <a:pt x="376" y="0"/>
                  <a:pt x="408" y="8"/>
                  <a:pt x="432" y="8"/>
                </a:cubicBezTo>
                <a:cubicBezTo>
                  <a:pt x="456" y="8"/>
                  <a:pt x="448" y="0"/>
                  <a:pt x="480" y="8"/>
                </a:cubicBezTo>
                <a:cubicBezTo>
                  <a:pt x="512" y="16"/>
                  <a:pt x="576" y="32"/>
                  <a:pt x="624" y="56"/>
                </a:cubicBezTo>
                <a:cubicBezTo>
                  <a:pt x="672" y="80"/>
                  <a:pt x="712" y="112"/>
                  <a:pt x="768" y="152"/>
                </a:cubicBezTo>
                <a:cubicBezTo>
                  <a:pt x="824" y="192"/>
                  <a:pt x="904" y="248"/>
                  <a:pt x="960" y="296"/>
                </a:cubicBezTo>
                <a:cubicBezTo>
                  <a:pt x="1016" y="344"/>
                  <a:pt x="1064" y="400"/>
                  <a:pt x="1104" y="440"/>
                </a:cubicBezTo>
                <a:cubicBezTo>
                  <a:pt x="1144" y="480"/>
                  <a:pt x="1176" y="512"/>
                  <a:pt x="1200" y="536"/>
                </a:cubicBezTo>
                <a:cubicBezTo>
                  <a:pt x="1224" y="560"/>
                  <a:pt x="1240" y="576"/>
                  <a:pt x="1248" y="584"/>
                </a:cubicBezTo>
              </a:path>
            </a:pathLst>
          </a:cu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11" name="Text Box 11"/>
          <p:cNvSpPr txBox="1">
            <a:spLocks noChangeArrowheads="1"/>
          </p:cNvSpPr>
          <p:nvPr/>
        </p:nvSpPr>
        <p:spPr bwMode="auto">
          <a:xfrm>
            <a:off x="6172200" y="3352800"/>
            <a:ext cx="169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页面大小</a:t>
            </a:r>
            <a:r>
              <a:rPr lang="en-US" altLang="zh-CN" sz="2400"/>
              <a:t>S</a:t>
            </a:r>
            <a:r>
              <a:rPr lang="en-US" altLang="zh-CN" sz="2400" baseline="-25000"/>
              <a:t>p</a:t>
            </a:r>
            <a:endParaRPr lang="en-US" altLang="zh-CN" sz="2400"/>
          </a:p>
        </p:txBody>
      </p:sp>
      <p:sp>
        <p:nvSpPr>
          <p:cNvPr id="123912" name="Text Box 13"/>
          <p:cNvSpPr txBox="1">
            <a:spLocks noChangeArrowheads="1"/>
          </p:cNvSpPr>
          <p:nvPr/>
        </p:nvSpPr>
        <p:spPr bwMode="auto">
          <a:xfrm>
            <a:off x="2971800" y="1447800"/>
            <a:ext cx="11033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命中率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    </a:t>
            </a:r>
            <a:r>
              <a:rPr lang="en-US" altLang="zh-CN" sz="2400"/>
              <a:t>H</a:t>
            </a:r>
          </a:p>
        </p:txBody>
      </p:sp>
      <p:sp>
        <p:nvSpPr>
          <p:cNvPr id="123913" name="Line 14"/>
          <p:cNvSpPr>
            <a:spLocks noChangeShapeType="1"/>
          </p:cNvSpPr>
          <p:nvPr/>
        </p:nvSpPr>
        <p:spPr bwMode="auto">
          <a:xfrm>
            <a:off x="4114800" y="1600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14" name="Text Box 15"/>
          <p:cNvSpPr txBox="1">
            <a:spLocks noChangeArrowheads="1"/>
          </p:cNvSpPr>
          <p:nvPr/>
        </p:nvSpPr>
        <p:spPr bwMode="auto">
          <a:xfrm>
            <a:off x="4038600" y="1524000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1.0</a:t>
            </a:r>
          </a:p>
        </p:txBody>
      </p:sp>
      <p:sp>
        <p:nvSpPr>
          <p:cNvPr id="123915" name="Line 16"/>
          <p:cNvSpPr>
            <a:spLocks noChangeShapeType="1"/>
          </p:cNvSpPr>
          <p:nvPr/>
        </p:nvSpPr>
        <p:spPr bwMode="auto">
          <a:xfrm>
            <a:off x="4495800" y="16002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16" name="Rectangle 17"/>
          <p:cNvSpPr>
            <a:spLocks noChangeArrowheads="1"/>
          </p:cNvSpPr>
          <p:nvPr/>
        </p:nvSpPr>
        <p:spPr bwMode="auto">
          <a:xfrm>
            <a:off x="6707188" y="2362200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S</a:t>
            </a:r>
            <a:r>
              <a:rPr lang="en-US" altLang="zh-CN" sz="2400" baseline="-25000"/>
              <a:t>1</a:t>
            </a:r>
          </a:p>
        </p:txBody>
      </p:sp>
      <p:sp>
        <p:nvSpPr>
          <p:cNvPr id="123917" name="Rectangle 18"/>
          <p:cNvSpPr>
            <a:spLocks noChangeArrowheads="1"/>
          </p:cNvSpPr>
          <p:nvPr/>
        </p:nvSpPr>
        <p:spPr bwMode="auto">
          <a:xfrm>
            <a:off x="6858000" y="1905000"/>
            <a:ext cx="60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2S</a:t>
            </a:r>
            <a:r>
              <a:rPr lang="en-US" altLang="zh-CN" sz="2400" baseline="-25000"/>
              <a:t>1</a:t>
            </a:r>
          </a:p>
        </p:txBody>
      </p:sp>
      <p:sp>
        <p:nvSpPr>
          <p:cNvPr id="123918" name="Line 19"/>
          <p:cNvSpPr>
            <a:spLocks noChangeShapeType="1"/>
          </p:cNvSpPr>
          <p:nvPr/>
        </p:nvSpPr>
        <p:spPr bwMode="auto">
          <a:xfrm flipV="1">
            <a:off x="5410200" y="16764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19" name="Line 20"/>
          <p:cNvSpPr>
            <a:spLocks noChangeShapeType="1"/>
          </p:cNvSpPr>
          <p:nvPr/>
        </p:nvSpPr>
        <p:spPr bwMode="auto">
          <a:xfrm flipV="1">
            <a:off x="5715000" y="16764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920" name="Rectangle 21"/>
          <p:cNvSpPr>
            <a:spLocks noChangeArrowheads="1"/>
          </p:cNvSpPr>
          <p:nvPr/>
        </p:nvSpPr>
        <p:spPr bwMode="auto">
          <a:xfrm>
            <a:off x="5118100" y="3200400"/>
            <a:ext cx="1054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S</a:t>
            </a:r>
            <a:r>
              <a:rPr lang="en-US" altLang="zh-CN" sz="2400" baseline="-25000"/>
              <a:t>p1  </a:t>
            </a:r>
            <a:r>
              <a:rPr lang="en-US" altLang="zh-CN" sz="2400"/>
              <a:t>S</a:t>
            </a:r>
            <a:r>
              <a:rPr lang="en-US" altLang="zh-CN" sz="2400" baseline="-25000"/>
              <a:t>p2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  </a:t>
            </a:r>
            <a:r>
              <a:rPr lang="en-US" altLang="zh-CN" sz="2800" b="1" smtClean="0"/>
              <a:t>2)</a:t>
            </a:r>
            <a:r>
              <a:rPr lang="zh-CN" altLang="en-US" sz="2800" b="1" smtClean="0">
                <a:ea typeface="黑体" panose="02010609060101010101" pitchFamily="49" charset="-122"/>
              </a:rPr>
              <a:t>命中率与主存容量有关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    如图实线表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示了堆栈型替换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算法的命中率</a:t>
            </a:r>
            <a:r>
              <a:rPr lang="en-US" altLang="zh-CN" sz="2800" b="1" smtClean="0">
                <a:ea typeface="黑体" panose="02010609060101010101" pitchFamily="49" charset="-122"/>
              </a:rPr>
              <a:t>H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与</a:t>
            </a:r>
            <a:r>
              <a:rPr lang="en-US" altLang="zh-CN" sz="2800" b="1" smtClean="0"/>
              <a:t>S</a:t>
            </a:r>
            <a:r>
              <a:rPr lang="en-US" altLang="zh-CN" sz="2800" b="1" baseline="-25000" smtClean="0"/>
              <a:t>1</a:t>
            </a:r>
            <a:r>
              <a:rPr lang="zh-CN" altLang="en-US" sz="2800" b="1" smtClean="0">
                <a:ea typeface="黑体" panose="02010609060101010101" pitchFamily="49" charset="-122"/>
              </a:rPr>
              <a:t>的关系。可以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看出开始随</a:t>
            </a:r>
            <a:r>
              <a:rPr lang="en-US" altLang="zh-CN" sz="2800" b="1" smtClean="0"/>
              <a:t>S</a:t>
            </a:r>
            <a:r>
              <a:rPr lang="en-US" altLang="zh-CN" sz="2800" b="1" baseline="-25000" smtClean="0"/>
              <a:t>1</a:t>
            </a:r>
            <a:r>
              <a:rPr lang="zh-CN" altLang="en-US" sz="2800" b="1" smtClean="0">
                <a:ea typeface="黑体" panose="02010609060101010101" pitchFamily="49" charset="-122"/>
              </a:rPr>
              <a:t>的增大</a:t>
            </a:r>
            <a:r>
              <a:rPr lang="en-US" altLang="zh-CN" sz="2800" b="1" smtClean="0">
                <a:ea typeface="黑体" panose="02010609060101010101" pitchFamily="49" charset="-122"/>
              </a:rPr>
              <a:t>H</a:t>
            </a:r>
            <a:r>
              <a:rPr lang="zh-CN" altLang="en-US" sz="2800" b="1" smtClean="0">
                <a:ea typeface="黑体" panose="02010609060101010101" pitchFamily="49" charset="-122"/>
              </a:rPr>
              <a:t>明显上升。但到一定程度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后，</a:t>
            </a:r>
            <a:r>
              <a:rPr lang="en-US" altLang="zh-CN" sz="2800" b="1" smtClean="0">
                <a:ea typeface="黑体" panose="02010609060101010101" pitchFamily="49" charset="-122"/>
              </a:rPr>
              <a:t>H</a:t>
            </a:r>
            <a:r>
              <a:rPr lang="zh-CN" altLang="en-US" sz="2800" b="1" smtClean="0">
                <a:ea typeface="黑体" panose="02010609060101010101" pitchFamily="49" charset="-122"/>
              </a:rPr>
              <a:t>的提供就逐级趋近于</a:t>
            </a:r>
            <a:r>
              <a:rPr lang="en-US" altLang="zh-CN" sz="2800" b="1" smtClean="0">
                <a:ea typeface="黑体" panose="02010609060101010101" pitchFamily="49" charset="-122"/>
              </a:rPr>
              <a:t>1</a:t>
            </a:r>
            <a:r>
              <a:rPr lang="zh-CN" altLang="en-US" sz="2800" b="1" smtClean="0">
                <a:ea typeface="黑体" panose="02010609060101010101" pitchFamily="49" charset="-122"/>
              </a:rPr>
              <a:t>而不可能到达</a:t>
            </a:r>
            <a:r>
              <a:rPr lang="en-US" altLang="zh-CN" sz="2800" b="1" smtClean="0">
                <a:ea typeface="黑体" panose="02010609060101010101" pitchFamily="49" charset="-122"/>
              </a:rPr>
              <a:t>1</a:t>
            </a:r>
            <a:r>
              <a:rPr lang="zh-CN" altLang="en-US" sz="2800" b="1" smtClean="0">
                <a:ea typeface="黑体" panose="02010609060101010101" pitchFamily="49" charset="-122"/>
              </a:rPr>
              <a:t>。当</a:t>
            </a:r>
          </a:p>
          <a:p>
            <a:pPr eaLnBrk="1" hangingPunct="1">
              <a:buFontTx/>
              <a:buNone/>
            </a:pPr>
            <a:r>
              <a:rPr lang="en-US" altLang="zh-CN" sz="2800" b="1" smtClean="0"/>
              <a:t>S</a:t>
            </a:r>
            <a:r>
              <a:rPr lang="en-US" altLang="zh-CN" sz="2800" b="1" baseline="-25000" smtClean="0"/>
              <a:t>1</a:t>
            </a:r>
            <a:r>
              <a:rPr lang="zh-CN" altLang="en-US" sz="2800" b="1" smtClean="0">
                <a:ea typeface="黑体" panose="02010609060101010101" pitchFamily="49" charset="-122"/>
              </a:rPr>
              <a:t>过分增大后，主存空间的利用率可能由于程序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的不活跃部分所占比例增大而下降。实际中要折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衷权衡</a:t>
            </a:r>
            <a:r>
              <a:rPr lang="en-US" altLang="zh-CN" sz="2800" b="1" smtClean="0"/>
              <a:t>S</a:t>
            </a:r>
            <a:r>
              <a:rPr lang="en-US" altLang="zh-CN" sz="2800" b="1" baseline="-25000" smtClean="0"/>
              <a:t>p</a:t>
            </a:r>
            <a:r>
              <a:rPr lang="zh-CN" altLang="en-US" sz="2800" b="1" smtClean="0">
                <a:ea typeface="黑体" panose="02010609060101010101" pitchFamily="49" charset="-122"/>
              </a:rPr>
              <a:t>和</a:t>
            </a:r>
            <a:r>
              <a:rPr lang="en-US" altLang="zh-CN" sz="2800" b="1" smtClean="0"/>
              <a:t>S</a:t>
            </a:r>
            <a:r>
              <a:rPr lang="en-US" altLang="zh-CN" sz="2800" b="1" baseline="-25000" smtClean="0"/>
              <a:t>1</a:t>
            </a:r>
            <a:r>
              <a:rPr lang="zh-CN" altLang="en-US" sz="2800" b="1" smtClean="0">
                <a:ea typeface="黑体" panose="02010609060101010101" pitchFamily="49" charset="-122"/>
              </a:rPr>
              <a:t>的选择，而不能过分追求</a:t>
            </a:r>
            <a:r>
              <a:rPr lang="en-US" altLang="zh-CN" sz="2800" b="1" smtClean="0"/>
              <a:t>S</a:t>
            </a:r>
            <a:r>
              <a:rPr lang="en-US" altLang="zh-CN" sz="2800" b="1" baseline="-25000" smtClean="0"/>
              <a:t>1</a:t>
            </a:r>
            <a:r>
              <a:rPr lang="zh-CN" altLang="en-US" sz="2800" b="1" smtClean="0"/>
              <a:t>。</a:t>
            </a:r>
            <a:endParaRPr lang="zh-CN" altLang="en-US" sz="2800" b="1" smtClean="0"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endParaRPr lang="en-US" altLang="zh-CN" sz="2800" b="1" smtClean="0">
              <a:ea typeface="黑体" panose="02010609060101010101" pitchFamily="49" charset="-122"/>
            </a:endParaRPr>
          </a:p>
        </p:txBody>
      </p:sp>
      <p:sp>
        <p:nvSpPr>
          <p:cNvPr id="124931" name="Line 1028"/>
          <p:cNvSpPr>
            <a:spLocks noChangeShapeType="1"/>
          </p:cNvSpPr>
          <p:nvPr/>
        </p:nvSpPr>
        <p:spPr bwMode="auto">
          <a:xfrm flipV="1">
            <a:off x="4724400" y="1371600"/>
            <a:ext cx="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32" name="Line 1029"/>
          <p:cNvSpPr>
            <a:spLocks noChangeShapeType="1"/>
          </p:cNvSpPr>
          <p:nvPr/>
        </p:nvSpPr>
        <p:spPr bwMode="auto">
          <a:xfrm>
            <a:off x="4724400" y="3124200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33" name="Freeform 1032"/>
          <p:cNvSpPr>
            <a:spLocks noChangeArrowheads="1"/>
          </p:cNvSpPr>
          <p:nvPr/>
        </p:nvSpPr>
        <p:spPr bwMode="auto">
          <a:xfrm>
            <a:off x="4724400" y="2044700"/>
            <a:ext cx="2133600" cy="1079500"/>
          </a:xfrm>
          <a:custGeom>
            <a:avLst/>
            <a:gdLst>
              <a:gd name="T0" fmla="*/ 0 w 1344"/>
              <a:gd name="T1" fmla="*/ 1713706250 h 680"/>
              <a:gd name="T2" fmla="*/ 241935000 w 1344"/>
              <a:gd name="T3" fmla="*/ 1350803750 h 680"/>
              <a:gd name="T4" fmla="*/ 604837500 w 1344"/>
              <a:gd name="T5" fmla="*/ 987901250 h 680"/>
              <a:gd name="T6" fmla="*/ 1088707500 w 1344"/>
              <a:gd name="T7" fmla="*/ 624998750 h 680"/>
              <a:gd name="T8" fmla="*/ 1572577500 w 1344"/>
              <a:gd name="T9" fmla="*/ 383063750 h 680"/>
              <a:gd name="T10" fmla="*/ 1935480000 w 1344"/>
              <a:gd name="T11" fmla="*/ 262096250 h 680"/>
              <a:gd name="T12" fmla="*/ 2147483646 w 1344"/>
              <a:gd name="T13" fmla="*/ 141128750 h 680"/>
              <a:gd name="T14" fmla="*/ 2147483646 w 1344"/>
              <a:gd name="T15" fmla="*/ 20161250 h 680"/>
              <a:gd name="T16" fmla="*/ 2147483646 w 1344"/>
              <a:gd name="T17" fmla="*/ 20161250 h 6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44" h="680">
                <a:moveTo>
                  <a:pt x="0" y="680"/>
                </a:moveTo>
                <a:cubicBezTo>
                  <a:pt x="28" y="632"/>
                  <a:pt x="56" y="584"/>
                  <a:pt x="96" y="536"/>
                </a:cubicBezTo>
                <a:cubicBezTo>
                  <a:pt x="136" y="488"/>
                  <a:pt x="184" y="440"/>
                  <a:pt x="240" y="392"/>
                </a:cubicBezTo>
                <a:cubicBezTo>
                  <a:pt x="296" y="344"/>
                  <a:pt x="368" y="288"/>
                  <a:pt x="432" y="248"/>
                </a:cubicBezTo>
                <a:cubicBezTo>
                  <a:pt x="496" y="208"/>
                  <a:pt x="568" y="176"/>
                  <a:pt x="624" y="152"/>
                </a:cubicBezTo>
                <a:cubicBezTo>
                  <a:pt x="680" y="128"/>
                  <a:pt x="720" y="120"/>
                  <a:pt x="768" y="104"/>
                </a:cubicBezTo>
                <a:cubicBezTo>
                  <a:pt x="816" y="88"/>
                  <a:pt x="848" y="72"/>
                  <a:pt x="912" y="56"/>
                </a:cubicBezTo>
                <a:cubicBezTo>
                  <a:pt x="976" y="40"/>
                  <a:pt x="1080" y="16"/>
                  <a:pt x="1152" y="8"/>
                </a:cubicBezTo>
                <a:cubicBezTo>
                  <a:pt x="1224" y="0"/>
                  <a:pt x="1312" y="8"/>
                  <a:pt x="1344" y="8"/>
                </a:cubicBezTo>
              </a:path>
            </a:pathLst>
          </a:cu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34" name="Line 1033"/>
          <p:cNvSpPr>
            <a:spLocks noChangeShapeType="1"/>
          </p:cNvSpPr>
          <p:nvPr/>
        </p:nvSpPr>
        <p:spPr bwMode="auto">
          <a:xfrm>
            <a:off x="6858000" y="2057400"/>
            <a:ext cx="2286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35" name="Line 1034"/>
          <p:cNvSpPr>
            <a:spLocks noChangeShapeType="1"/>
          </p:cNvSpPr>
          <p:nvPr/>
        </p:nvSpPr>
        <p:spPr bwMode="auto">
          <a:xfrm>
            <a:off x="4724400" y="19812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36" name="Freeform 1035"/>
          <p:cNvSpPr>
            <a:spLocks noChangeArrowheads="1"/>
          </p:cNvSpPr>
          <p:nvPr/>
        </p:nvSpPr>
        <p:spPr bwMode="auto">
          <a:xfrm>
            <a:off x="4724400" y="2057400"/>
            <a:ext cx="2286000" cy="1066800"/>
          </a:xfrm>
          <a:custGeom>
            <a:avLst/>
            <a:gdLst>
              <a:gd name="T0" fmla="*/ 0 w 1440"/>
              <a:gd name="T1" fmla="*/ 1693545000 h 672"/>
              <a:gd name="T2" fmla="*/ 241935000 w 1440"/>
              <a:gd name="T3" fmla="*/ 1451610000 h 672"/>
              <a:gd name="T4" fmla="*/ 483870000 w 1440"/>
              <a:gd name="T5" fmla="*/ 1209675000 h 672"/>
              <a:gd name="T6" fmla="*/ 604837500 w 1440"/>
              <a:gd name="T7" fmla="*/ 1209675000 h 672"/>
              <a:gd name="T8" fmla="*/ 725805000 w 1440"/>
              <a:gd name="T9" fmla="*/ 1209675000 h 672"/>
              <a:gd name="T10" fmla="*/ 846772500 w 1440"/>
              <a:gd name="T11" fmla="*/ 967740000 h 672"/>
              <a:gd name="T12" fmla="*/ 967740000 w 1440"/>
              <a:gd name="T13" fmla="*/ 846772500 h 672"/>
              <a:gd name="T14" fmla="*/ 1088707500 w 1440"/>
              <a:gd name="T15" fmla="*/ 846772500 h 672"/>
              <a:gd name="T16" fmla="*/ 1209675000 w 1440"/>
              <a:gd name="T17" fmla="*/ 846772500 h 672"/>
              <a:gd name="T18" fmla="*/ 1330642500 w 1440"/>
              <a:gd name="T19" fmla="*/ 725805000 h 672"/>
              <a:gd name="T20" fmla="*/ 1572577500 w 1440"/>
              <a:gd name="T21" fmla="*/ 604837500 h 672"/>
              <a:gd name="T22" fmla="*/ 1693545000 w 1440"/>
              <a:gd name="T23" fmla="*/ 483870000 h 672"/>
              <a:gd name="T24" fmla="*/ 1814512500 w 1440"/>
              <a:gd name="T25" fmla="*/ 604837500 h 672"/>
              <a:gd name="T26" fmla="*/ 1935480000 w 1440"/>
              <a:gd name="T27" fmla="*/ 604837500 h 672"/>
              <a:gd name="T28" fmla="*/ 2056447500 w 1440"/>
              <a:gd name="T29" fmla="*/ 483870000 h 672"/>
              <a:gd name="T30" fmla="*/ 2147483646 w 1440"/>
              <a:gd name="T31" fmla="*/ 362902500 h 672"/>
              <a:gd name="T32" fmla="*/ 2147483646 w 1440"/>
              <a:gd name="T33" fmla="*/ 241935000 h 672"/>
              <a:gd name="T34" fmla="*/ 2147483646 w 1440"/>
              <a:gd name="T35" fmla="*/ 120967500 h 672"/>
              <a:gd name="T36" fmla="*/ 2147483646 w 1440"/>
              <a:gd name="T37" fmla="*/ 120967500 h 672"/>
              <a:gd name="T38" fmla="*/ 2147483646 w 1440"/>
              <a:gd name="T39" fmla="*/ 120967500 h 672"/>
              <a:gd name="T40" fmla="*/ 2147483646 w 1440"/>
              <a:gd name="T41" fmla="*/ 241935000 h 672"/>
              <a:gd name="T42" fmla="*/ 2147483646 w 1440"/>
              <a:gd name="T43" fmla="*/ 241935000 h 672"/>
              <a:gd name="T44" fmla="*/ 2147483646 w 1440"/>
              <a:gd name="T45" fmla="*/ 120967500 h 672"/>
              <a:gd name="T46" fmla="*/ 2147483646 w 1440"/>
              <a:gd name="T47" fmla="*/ 120967500 h 672"/>
              <a:gd name="T48" fmla="*/ 2147483646 w 1440"/>
              <a:gd name="T49" fmla="*/ 0 h 67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440" h="672">
                <a:moveTo>
                  <a:pt x="0" y="672"/>
                </a:moveTo>
                <a:cubicBezTo>
                  <a:pt x="32" y="640"/>
                  <a:pt x="64" y="608"/>
                  <a:pt x="96" y="576"/>
                </a:cubicBezTo>
                <a:cubicBezTo>
                  <a:pt x="128" y="544"/>
                  <a:pt x="168" y="496"/>
                  <a:pt x="192" y="480"/>
                </a:cubicBezTo>
                <a:cubicBezTo>
                  <a:pt x="216" y="464"/>
                  <a:pt x="224" y="480"/>
                  <a:pt x="240" y="480"/>
                </a:cubicBezTo>
                <a:cubicBezTo>
                  <a:pt x="256" y="480"/>
                  <a:pt x="272" y="496"/>
                  <a:pt x="288" y="480"/>
                </a:cubicBezTo>
                <a:cubicBezTo>
                  <a:pt x="304" y="464"/>
                  <a:pt x="320" y="408"/>
                  <a:pt x="336" y="384"/>
                </a:cubicBezTo>
                <a:cubicBezTo>
                  <a:pt x="352" y="360"/>
                  <a:pt x="368" y="344"/>
                  <a:pt x="384" y="336"/>
                </a:cubicBezTo>
                <a:cubicBezTo>
                  <a:pt x="400" y="328"/>
                  <a:pt x="416" y="336"/>
                  <a:pt x="432" y="336"/>
                </a:cubicBezTo>
                <a:cubicBezTo>
                  <a:pt x="448" y="336"/>
                  <a:pt x="464" y="344"/>
                  <a:pt x="480" y="336"/>
                </a:cubicBezTo>
                <a:cubicBezTo>
                  <a:pt x="496" y="328"/>
                  <a:pt x="504" y="304"/>
                  <a:pt x="528" y="288"/>
                </a:cubicBezTo>
                <a:cubicBezTo>
                  <a:pt x="552" y="272"/>
                  <a:pt x="600" y="256"/>
                  <a:pt x="624" y="240"/>
                </a:cubicBezTo>
                <a:cubicBezTo>
                  <a:pt x="648" y="224"/>
                  <a:pt x="656" y="192"/>
                  <a:pt x="672" y="192"/>
                </a:cubicBezTo>
                <a:cubicBezTo>
                  <a:pt x="688" y="192"/>
                  <a:pt x="704" y="232"/>
                  <a:pt x="720" y="240"/>
                </a:cubicBezTo>
                <a:cubicBezTo>
                  <a:pt x="736" y="248"/>
                  <a:pt x="752" y="248"/>
                  <a:pt x="768" y="240"/>
                </a:cubicBezTo>
                <a:cubicBezTo>
                  <a:pt x="784" y="232"/>
                  <a:pt x="800" y="208"/>
                  <a:pt x="816" y="192"/>
                </a:cubicBezTo>
                <a:cubicBezTo>
                  <a:pt x="832" y="176"/>
                  <a:pt x="848" y="160"/>
                  <a:pt x="864" y="144"/>
                </a:cubicBezTo>
                <a:cubicBezTo>
                  <a:pt x="880" y="128"/>
                  <a:pt x="888" y="112"/>
                  <a:pt x="912" y="96"/>
                </a:cubicBezTo>
                <a:cubicBezTo>
                  <a:pt x="936" y="80"/>
                  <a:pt x="984" y="56"/>
                  <a:pt x="1008" y="48"/>
                </a:cubicBezTo>
                <a:cubicBezTo>
                  <a:pt x="1032" y="40"/>
                  <a:pt x="1040" y="48"/>
                  <a:pt x="1056" y="48"/>
                </a:cubicBezTo>
                <a:cubicBezTo>
                  <a:pt x="1072" y="48"/>
                  <a:pt x="1088" y="40"/>
                  <a:pt x="1104" y="48"/>
                </a:cubicBezTo>
                <a:cubicBezTo>
                  <a:pt x="1120" y="56"/>
                  <a:pt x="1136" y="88"/>
                  <a:pt x="1152" y="96"/>
                </a:cubicBezTo>
                <a:cubicBezTo>
                  <a:pt x="1168" y="104"/>
                  <a:pt x="1184" y="104"/>
                  <a:pt x="1200" y="96"/>
                </a:cubicBezTo>
                <a:cubicBezTo>
                  <a:pt x="1216" y="88"/>
                  <a:pt x="1232" y="56"/>
                  <a:pt x="1248" y="48"/>
                </a:cubicBezTo>
                <a:cubicBezTo>
                  <a:pt x="1264" y="40"/>
                  <a:pt x="1264" y="56"/>
                  <a:pt x="1296" y="48"/>
                </a:cubicBezTo>
                <a:cubicBezTo>
                  <a:pt x="1328" y="40"/>
                  <a:pt x="1416" y="8"/>
                  <a:pt x="1440" y="0"/>
                </a:cubicBezTo>
              </a:path>
            </a:pathLst>
          </a:custGeom>
          <a:noFill/>
          <a:ln w="38100">
            <a:solidFill>
              <a:srgbClr val="FF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37" name="Line 1037"/>
          <p:cNvSpPr>
            <a:spLocks noChangeShapeType="1"/>
          </p:cNvSpPr>
          <p:nvPr/>
        </p:nvSpPr>
        <p:spPr bwMode="auto">
          <a:xfrm>
            <a:off x="6705600" y="2438400"/>
            <a:ext cx="4572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38" name="Line 1038"/>
          <p:cNvSpPr>
            <a:spLocks noChangeShapeType="1"/>
          </p:cNvSpPr>
          <p:nvPr/>
        </p:nvSpPr>
        <p:spPr bwMode="auto">
          <a:xfrm>
            <a:off x="6705600" y="2743200"/>
            <a:ext cx="457200" cy="0"/>
          </a:xfrm>
          <a:prstGeom prst="line">
            <a:avLst/>
          </a:prstGeom>
          <a:noFill/>
          <a:ln w="28575">
            <a:solidFill>
              <a:srgbClr val="FF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39" name="Text Box 1039"/>
          <p:cNvSpPr txBox="1">
            <a:spLocks noChangeArrowheads="1"/>
          </p:cNvSpPr>
          <p:nvPr/>
        </p:nvSpPr>
        <p:spPr bwMode="auto">
          <a:xfrm>
            <a:off x="7086600" y="2149475"/>
            <a:ext cx="9112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LRU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FIFO</a:t>
            </a:r>
          </a:p>
        </p:txBody>
      </p:sp>
      <p:sp>
        <p:nvSpPr>
          <p:cNvPr id="124940" name="Text Box 1040"/>
          <p:cNvSpPr txBox="1">
            <a:spLocks noChangeArrowheads="1"/>
          </p:cNvSpPr>
          <p:nvPr/>
        </p:nvSpPr>
        <p:spPr bwMode="auto">
          <a:xfrm>
            <a:off x="4692650" y="1600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1</a:t>
            </a:r>
          </a:p>
        </p:txBody>
      </p:sp>
      <p:sp>
        <p:nvSpPr>
          <p:cNvPr id="124941" name="Text Box 1041"/>
          <p:cNvSpPr txBox="1">
            <a:spLocks noChangeArrowheads="1"/>
          </p:cNvSpPr>
          <p:nvPr/>
        </p:nvSpPr>
        <p:spPr bwMode="auto">
          <a:xfrm>
            <a:off x="3621088" y="1295400"/>
            <a:ext cx="11033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命中率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    </a:t>
            </a:r>
            <a:r>
              <a:rPr lang="en-US" altLang="zh-CN" sz="2400"/>
              <a:t>H </a:t>
            </a:r>
          </a:p>
        </p:txBody>
      </p:sp>
      <p:sp>
        <p:nvSpPr>
          <p:cNvPr id="124942" name="Text Box 1042"/>
          <p:cNvSpPr txBox="1">
            <a:spLocks noChangeArrowheads="1"/>
          </p:cNvSpPr>
          <p:nvPr/>
        </p:nvSpPr>
        <p:spPr bwMode="auto">
          <a:xfrm>
            <a:off x="7467600" y="28956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S</a:t>
            </a:r>
            <a:r>
              <a:rPr lang="en-US" altLang="zh-CN" sz="2400" baseline="-25000"/>
              <a:t>1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8486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/>
              <a:t>  </a:t>
            </a:r>
            <a:r>
              <a:rPr lang="en-US" altLang="zh-CN" sz="2800" b="1" dirty="0" smtClean="0"/>
              <a:t>3)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主存命中率与所采用的页面调度策略有关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通常大多数虚拟存贮器都采用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请求式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调度页面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的策略，即只有当页面失效时，才把所需的页调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入主存。针对程序存在局部性特点，可以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采取工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作区的调度策略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。所谓工作区是指在时间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t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之前的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一段时间</a:t>
            </a:r>
            <a:r>
              <a:rPr lang="en-US" altLang="zh-CN" sz="2800" b="1" dirty="0" err="1" smtClean="0"/>
              <a:t>Δt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内已访问过的页面集合。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2495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4.2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虚拟存储器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468313" y="765175"/>
            <a:ext cx="462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4.2.2  </a:t>
            </a:r>
            <a:r>
              <a:rPr lang="zh-CN" altLang="en-US" sz="2800">
                <a:ea typeface="黑体" panose="02010609060101010101" pitchFamily="49" charset="-122"/>
              </a:rPr>
              <a:t>页式虚拟存储器的构成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611188" y="1363663"/>
            <a:ext cx="2851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2</a:t>
            </a:r>
            <a:r>
              <a:rPr lang="zh-CN" altLang="en-US" sz="2800">
                <a:ea typeface="黑体" panose="02010609060101010101" pitchFamily="49" charset="-122"/>
              </a:rPr>
              <a:t>．页面替换算法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611188" y="1989138"/>
            <a:ext cx="7993062" cy="18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2</a:t>
            </a:r>
            <a:r>
              <a:rPr lang="zh-CN" altLang="en-US" sz="2800">
                <a:ea typeface="黑体" panose="02010609060101010101" pitchFamily="49" charset="-122"/>
              </a:rPr>
              <a:t>）常用算法：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b)</a:t>
            </a: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先进先出算法</a:t>
            </a:r>
            <a:r>
              <a:rPr lang="en-US" altLang="zh-CN" sz="2800">
                <a:ea typeface="黑体" panose="02010609060101010101" pitchFamily="49" charset="-122"/>
              </a:rPr>
              <a:t>(First In First Out,FIFO)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     </a:t>
            </a:r>
            <a:r>
              <a:rPr lang="zh-CN" altLang="en-US" sz="2800">
                <a:ea typeface="黑体" panose="02010609060101010101" pitchFamily="49" charset="-122"/>
              </a:rPr>
              <a:t>选择最早装入的页作为被替换的页。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>
              <a:ea typeface="黑体" panose="02010609060101010101" pitchFamily="49" charset="-122"/>
            </a:endParaRPr>
          </a:p>
        </p:txBody>
      </p:sp>
      <p:grpSp>
        <p:nvGrpSpPr>
          <p:cNvPr id="79878" name="Group 6"/>
          <p:cNvGrpSpPr>
            <a:grpSpLocks/>
          </p:cNvGrpSpPr>
          <p:nvPr/>
        </p:nvGrpSpPr>
        <p:grpSpPr bwMode="auto">
          <a:xfrm>
            <a:off x="611188" y="3357563"/>
            <a:ext cx="8305800" cy="3124200"/>
            <a:chOff x="384" y="432"/>
            <a:chExt cx="5232" cy="1968"/>
          </a:xfrm>
        </p:grpSpPr>
        <p:sp>
          <p:nvSpPr>
            <p:cNvPr id="79879" name="Rectangle 7"/>
            <p:cNvSpPr>
              <a:spLocks noChangeArrowheads="1"/>
            </p:cNvSpPr>
            <p:nvPr/>
          </p:nvSpPr>
          <p:spPr bwMode="auto">
            <a:xfrm>
              <a:off x="384" y="432"/>
              <a:ext cx="5232" cy="19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黑体" panose="02010609060101010101" pitchFamily="49" charset="-122"/>
              </a:endParaRPr>
            </a:p>
          </p:txBody>
        </p:sp>
        <p:grpSp>
          <p:nvGrpSpPr>
            <p:cNvPr id="79880" name="Group 8"/>
            <p:cNvGrpSpPr>
              <a:grpSpLocks/>
            </p:cNvGrpSpPr>
            <p:nvPr/>
          </p:nvGrpSpPr>
          <p:grpSpPr bwMode="auto">
            <a:xfrm>
              <a:off x="432" y="432"/>
              <a:ext cx="4919" cy="1959"/>
              <a:chOff x="409" y="2112"/>
              <a:chExt cx="4919" cy="1959"/>
            </a:xfrm>
          </p:grpSpPr>
          <p:sp>
            <p:nvSpPr>
              <p:cNvPr id="79881" name="Rectangle 9"/>
              <p:cNvSpPr>
                <a:spLocks noChangeArrowheads="1"/>
              </p:cNvSpPr>
              <p:nvPr/>
            </p:nvSpPr>
            <p:spPr bwMode="auto">
              <a:xfrm>
                <a:off x="1008" y="2592"/>
                <a:ext cx="4320" cy="110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79882" name="Line 10"/>
              <p:cNvSpPr>
                <a:spLocks noChangeShapeType="1"/>
              </p:cNvSpPr>
              <p:nvPr/>
            </p:nvSpPr>
            <p:spPr bwMode="auto">
              <a:xfrm>
                <a:off x="1008" y="2784"/>
                <a:ext cx="43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83" name="Line 11"/>
              <p:cNvSpPr>
                <a:spLocks noChangeShapeType="1"/>
              </p:cNvSpPr>
              <p:nvPr/>
            </p:nvSpPr>
            <p:spPr bwMode="auto">
              <a:xfrm>
                <a:off x="1008" y="2976"/>
                <a:ext cx="43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84" name="Line 12"/>
              <p:cNvSpPr>
                <a:spLocks noChangeShapeType="1"/>
              </p:cNvSpPr>
              <p:nvPr/>
            </p:nvSpPr>
            <p:spPr bwMode="auto">
              <a:xfrm>
                <a:off x="1008" y="3504"/>
                <a:ext cx="43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85" name="Text Box 13"/>
              <p:cNvSpPr txBox="1">
                <a:spLocks noChangeArrowheads="1"/>
              </p:cNvSpPr>
              <p:nvPr/>
            </p:nvSpPr>
            <p:spPr bwMode="auto">
              <a:xfrm>
                <a:off x="409" y="2304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ea typeface="黑体" panose="02010609060101010101" pitchFamily="49" charset="-122"/>
                  </a:rPr>
                  <a:t>实页号</a:t>
                </a:r>
              </a:p>
            </p:txBody>
          </p:sp>
          <p:sp>
            <p:nvSpPr>
              <p:cNvPr id="79886" name="Rectangle 14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ea typeface="黑体" panose="02010609060101010101" pitchFamily="49" charset="-122"/>
                  </a:rPr>
                  <a:t>占用位</a:t>
                </a:r>
              </a:p>
            </p:txBody>
          </p:sp>
          <p:sp>
            <p:nvSpPr>
              <p:cNvPr id="79887" name="Rectangle 15"/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ea typeface="黑体" panose="02010609060101010101" pitchFamily="49" charset="-122"/>
                  </a:rPr>
                  <a:t>程序号</a:t>
                </a:r>
              </a:p>
            </p:txBody>
          </p:sp>
          <p:sp>
            <p:nvSpPr>
              <p:cNvPr id="79888" name="Rectangle 16"/>
              <p:cNvSpPr>
                <a:spLocks noChangeArrowheads="1"/>
              </p:cNvSpPr>
              <p:nvPr/>
            </p:nvSpPr>
            <p:spPr bwMode="auto">
              <a:xfrm>
                <a:off x="2112" y="2304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ea typeface="黑体" panose="02010609060101010101" pitchFamily="49" charset="-122"/>
                  </a:rPr>
                  <a:t>段页号</a:t>
                </a:r>
              </a:p>
            </p:txBody>
          </p:sp>
          <p:sp>
            <p:nvSpPr>
              <p:cNvPr id="79889" name="Rectangle 17"/>
              <p:cNvSpPr>
                <a:spLocks noChangeArrowheads="1"/>
              </p:cNvSpPr>
              <p:nvPr/>
            </p:nvSpPr>
            <p:spPr bwMode="auto">
              <a:xfrm>
                <a:off x="2655" y="2112"/>
                <a:ext cx="702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 </a:t>
                </a:r>
                <a:r>
                  <a:rPr lang="zh-CN" altLang="en-US" sz="2000">
                    <a:ea typeface="黑体" panose="02010609060101010101" pitchFamily="49" charset="-122"/>
                  </a:rPr>
                  <a:t>计数器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(</a:t>
                </a:r>
                <a:r>
                  <a:rPr lang="zh-CN" altLang="en-US" sz="2000">
                    <a:solidFill>
                      <a:schemeClr val="accent2"/>
                    </a:solidFill>
                    <a:ea typeface="黑体" panose="02010609060101010101" pitchFamily="49" charset="-122"/>
                  </a:rPr>
                  <a:t>使用位</a:t>
                </a:r>
                <a:r>
                  <a:rPr lang="en-US" altLang="zh-CN" sz="2000">
                    <a:ea typeface="黑体" panose="02010609060101010101" pitchFamily="49" charset="-122"/>
                  </a:rPr>
                  <a:t>)</a:t>
                </a:r>
              </a:p>
            </p:txBody>
          </p:sp>
          <p:sp>
            <p:nvSpPr>
              <p:cNvPr id="79890" name="Rectangle 18"/>
              <p:cNvSpPr>
                <a:spLocks noChangeArrowheads="1"/>
              </p:cNvSpPr>
              <p:nvPr/>
            </p:nvSpPr>
            <p:spPr bwMode="auto">
              <a:xfrm>
                <a:off x="3351" y="2294"/>
                <a:ext cx="9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ea typeface="黑体" panose="02010609060101010101" pitchFamily="49" charset="-122"/>
                  </a:rPr>
                  <a:t>程序优先位</a:t>
                </a:r>
              </a:p>
            </p:txBody>
          </p:sp>
          <p:sp>
            <p:nvSpPr>
              <p:cNvPr id="79891" name="Rectangle 19"/>
              <p:cNvSpPr>
                <a:spLocks noChangeArrowheads="1"/>
              </p:cNvSpPr>
              <p:nvPr/>
            </p:nvSpPr>
            <p:spPr bwMode="auto">
              <a:xfrm>
                <a:off x="4272" y="2294"/>
                <a:ext cx="29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H</a:t>
                </a:r>
                <a:r>
                  <a:rPr lang="en-US" altLang="zh-CN" sz="2000" baseline="-25000">
                    <a:ea typeface="黑体" panose="02010609060101010101" pitchFamily="49" charset="-122"/>
                  </a:rPr>
                  <a:t>S</a:t>
                </a:r>
                <a:endParaRPr lang="en-US" altLang="zh-CN" sz="2000">
                  <a:ea typeface="黑体" panose="02010609060101010101" pitchFamily="49" charset="-122"/>
                </a:endParaRPr>
              </a:p>
            </p:txBody>
          </p:sp>
          <p:sp>
            <p:nvSpPr>
              <p:cNvPr id="79892" name="Rectangle 20"/>
              <p:cNvSpPr>
                <a:spLocks noChangeArrowheads="1"/>
              </p:cNvSpPr>
              <p:nvPr/>
            </p:nvSpPr>
            <p:spPr bwMode="auto">
              <a:xfrm>
                <a:off x="4560" y="2294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ea typeface="黑体" panose="02010609060101010101" pitchFamily="49" charset="-122"/>
                  </a:rPr>
                  <a:t>其它信息</a:t>
                </a:r>
              </a:p>
            </p:txBody>
          </p:sp>
          <p:sp>
            <p:nvSpPr>
              <p:cNvPr id="79893" name="Line 21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0" cy="11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94" name="Line 22"/>
              <p:cNvSpPr>
                <a:spLocks noChangeShapeType="1"/>
              </p:cNvSpPr>
              <p:nvPr/>
            </p:nvSpPr>
            <p:spPr bwMode="auto">
              <a:xfrm>
                <a:off x="2112" y="2592"/>
                <a:ext cx="0" cy="11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95" name="Line 23"/>
              <p:cNvSpPr>
                <a:spLocks noChangeShapeType="1"/>
              </p:cNvSpPr>
              <p:nvPr/>
            </p:nvSpPr>
            <p:spPr bwMode="auto">
              <a:xfrm>
                <a:off x="2688" y="2592"/>
                <a:ext cx="0" cy="11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96" name="Line 24"/>
              <p:cNvSpPr>
                <a:spLocks noChangeShapeType="1"/>
              </p:cNvSpPr>
              <p:nvPr/>
            </p:nvSpPr>
            <p:spPr bwMode="auto">
              <a:xfrm>
                <a:off x="3360" y="2592"/>
                <a:ext cx="0" cy="11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97" name="Line 25"/>
              <p:cNvSpPr>
                <a:spLocks noChangeShapeType="1"/>
              </p:cNvSpPr>
              <p:nvPr/>
            </p:nvSpPr>
            <p:spPr bwMode="auto">
              <a:xfrm>
                <a:off x="4272" y="2592"/>
                <a:ext cx="0" cy="11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98" name="Line 26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11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99" name="Text Box 27"/>
              <p:cNvSpPr txBox="1">
                <a:spLocks noChangeArrowheads="1"/>
              </p:cNvSpPr>
              <p:nvPr/>
            </p:nvSpPr>
            <p:spPr bwMode="auto">
              <a:xfrm>
                <a:off x="576" y="25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0</a:t>
                </a:r>
              </a:p>
            </p:txBody>
          </p:sp>
          <p:sp>
            <p:nvSpPr>
              <p:cNvPr id="79900" name="Rectangle 28"/>
              <p:cNvSpPr>
                <a:spLocks noChangeArrowheads="1"/>
              </p:cNvSpPr>
              <p:nvPr/>
            </p:nvSpPr>
            <p:spPr bwMode="auto">
              <a:xfrm>
                <a:off x="576" y="2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1</a:t>
                </a:r>
              </a:p>
            </p:txBody>
          </p:sp>
          <p:sp>
            <p:nvSpPr>
              <p:cNvPr id="79901" name="Rectangle 29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56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/>
                  <a:t>2</a:t>
                </a:r>
                <a:r>
                  <a:rPr lang="en-US" altLang="zh-CN" sz="2800" baseline="40000"/>
                  <a:t>n</a:t>
                </a:r>
                <a:r>
                  <a:rPr lang="en-US" altLang="zh-CN" sz="2400" baseline="30000"/>
                  <a:t>v</a:t>
                </a:r>
                <a:r>
                  <a:rPr lang="en-US" altLang="zh-CN" sz="2800"/>
                  <a:t>-1</a:t>
                </a:r>
              </a:p>
            </p:txBody>
          </p:sp>
          <p:sp>
            <p:nvSpPr>
              <p:cNvPr id="79902" name="Text Box 30"/>
              <p:cNvSpPr txBox="1">
                <a:spLocks noChangeArrowheads="1"/>
              </p:cNvSpPr>
              <p:nvPr/>
            </p:nvSpPr>
            <p:spPr bwMode="auto">
              <a:xfrm>
                <a:off x="528" y="2950"/>
                <a:ext cx="385" cy="5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/>
                  <a:t>……</a:t>
                </a:r>
              </a:p>
            </p:txBody>
          </p:sp>
          <p:sp>
            <p:nvSpPr>
              <p:cNvPr id="79903" name="Rectangle 31"/>
              <p:cNvSpPr>
                <a:spLocks noChangeArrowheads="1"/>
              </p:cNvSpPr>
              <p:nvPr/>
            </p:nvSpPr>
            <p:spPr bwMode="auto">
              <a:xfrm>
                <a:off x="2448" y="3744"/>
                <a:ext cx="12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800">
                    <a:ea typeface="黑体" panose="02010609060101010101" pitchFamily="49" charset="-122"/>
                  </a:rPr>
                  <a:t>主存页面表</a:t>
                </a: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2495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4.2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虚拟存储器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468313" y="765175"/>
            <a:ext cx="462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4.2.2  </a:t>
            </a:r>
            <a:r>
              <a:rPr lang="zh-CN" altLang="en-US" sz="2800">
                <a:ea typeface="黑体" panose="02010609060101010101" pitchFamily="49" charset="-122"/>
              </a:rPr>
              <a:t>页式虚拟存储器的构成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611188" y="1363663"/>
            <a:ext cx="2851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2</a:t>
            </a:r>
            <a:r>
              <a:rPr lang="zh-CN" altLang="en-US" sz="2800">
                <a:ea typeface="黑体" panose="02010609060101010101" pitchFamily="49" charset="-122"/>
              </a:rPr>
              <a:t>．页面替换算法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611188" y="1989138"/>
            <a:ext cx="7993062" cy="470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ea typeface="黑体" panose="02010609060101010101" pitchFamily="49" charset="-122"/>
              </a:rPr>
              <a:t>）常用算法：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黑体" panose="02010609060101010101" pitchFamily="49" charset="-122"/>
              </a:rPr>
              <a:t>b)</a:t>
            </a:r>
            <a:r>
              <a:rPr lang="zh-CN" altLang="en-US" sz="2800" dirty="0">
                <a:solidFill>
                  <a:schemeClr val="accent2"/>
                </a:solidFill>
                <a:ea typeface="黑体" panose="02010609060101010101" pitchFamily="49" charset="-122"/>
              </a:rPr>
              <a:t>先进先出算法</a:t>
            </a:r>
            <a:r>
              <a:rPr lang="en-US" altLang="zh-CN" sz="2800" dirty="0">
                <a:solidFill>
                  <a:schemeClr val="accent2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800" dirty="0">
                <a:ea typeface="黑体" panose="02010609060101010101" pitchFamily="49" charset="-122"/>
              </a:rPr>
              <a:t>First In First </a:t>
            </a:r>
            <a:r>
              <a:rPr lang="en-US" altLang="zh-CN" sz="2800" dirty="0" err="1">
                <a:ea typeface="黑体" panose="02010609060101010101" pitchFamily="49" charset="-122"/>
              </a:rPr>
              <a:t>Out,FIFO</a:t>
            </a:r>
            <a:r>
              <a:rPr lang="en-US" altLang="zh-CN" sz="2800" dirty="0">
                <a:ea typeface="黑体" panose="02010609060101010101" pitchFamily="49" charset="-12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>
                <a:ea typeface="黑体" panose="02010609060101010101" pitchFamily="49" charset="-122"/>
              </a:rPr>
              <a:t>       </a:t>
            </a:r>
            <a:r>
              <a:rPr lang="zh-CN" altLang="en-US" sz="2800" dirty="0" smtClean="0">
                <a:ea typeface="黑体" panose="02010609060101010101" pitchFamily="49" charset="-122"/>
              </a:rPr>
              <a:t>每装入</a:t>
            </a:r>
            <a:r>
              <a:rPr lang="en-US" altLang="zh-CN" sz="2800" dirty="0" smtClean="0">
                <a:ea typeface="黑体" panose="02010609060101010101" pitchFamily="49" charset="-122"/>
              </a:rPr>
              <a:t>1</a:t>
            </a:r>
            <a:r>
              <a:rPr lang="zh-CN" altLang="en-US" sz="2800" dirty="0" smtClean="0">
                <a:ea typeface="黑体" panose="02010609060101010101" pitchFamily="49" charset="-122"/>
              </a:rPr>
              <a:t>新页，所有计数器加</a:t>
            </a:r>
            <a:r>
              <a:rPr lang="en-US" altLang="zh-CN" sz="2800" dirty="0" smtClean="0">
                <a:ea typeface="黑体" panose="02010609060101010101" pitchFamily="49" charset="-122"/>
              </a:rPr>
              <a:t>1</a:t>
            </a:r>
            <a:r>
              <a:rPr lang="zh-CN" altLang="en-US" sz="2800" dirty="0" smtClean="0">
                <a:ea typeface="黑体" panose="02010609060101010101" pitchFamily="49" charset="-122"/>
              </a:rPr>
              <a:t>。替换计数器值最大的即可。</a:t>
            </a:r>
            <a:endParaRPr lang="en-US" altLang="zh-CN" sz="2800" dirty="0" smtClean="0"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sz="2800" dirty="0">
                <a:ea typeface="黑体" panose="02010609060101010101" pitchFamily="49" charset="-122"/>
              </a:rPr>
              <a:t> </a:t>
            </a:r>
            <a:r>
              <a:rPr lang="en-US" altLang="zh-CN" sz="2800" dirty="0" smtClean="0">
                <a:ea typeface="黑体" panose="02010609060101010101" pitchFamily="49" charset="-122"/>
              </a:rPr>
              <a:t>      </a:t>
            </a:r>
            <a:r>
              <a:rPr lang="zh-CN" altLang="en-US" sz="2800" dirty="0" smtClean="0">
                <a:ea typeface="黑体" panose="02010609060101010101" pitchFamily="49" charset="-122"/>
              </a:rPr>
              <a:t>这种</a:t>
            </a:r>
            <a:r>
              <a:rPr lang="zh-CN" altLang="en-US" sz="2800" dirty="0">
                <a:ea typeface="黑体" panose="02010609060101010101" pitchFamily="49" charset="-122"/>
              </a:rPr>
              <a:t>算法 实现方便，虽然</a:t>
            </a:r>
            <a:r>
              <a:rPr lang="zh-CN" altLang="en-US" sz="2800" dirty="0">
                <a:solidFill>
                  <a:schemeClr val="accent2"/>
                </a:solidFill>
                <a:ea typeface="黑体" panose="02010609060101010101" pitchFamily="49" charset="-122"/>
              </a:rPr>
              <a:t>利用</a:t>
            </a:r>
            <a:r>
              <a:rPr lang="zh-CN" altLang="en-US" sz="2800" dirty="0">
                <a:ea typeface="黑体" panose="02010609060101010101" pitchFamily="49" charset="-122"/>
              </a:rPr>
              <a:t>了主存使用情况的</a:t>
            </a:r>
            <a:r>
              <a:rPr lang="zh-CN" altLang="en-US" sz="2800" dirty="0">
                <a:solidFill>
                  <a:schemeClr val="accent2"/>
                </a:solidFill>
                <a:ea typeface="黑体" panose="02010609060101010101" pitchFamily="49" charset="-122"/>
              </a:rPr>
              <a:t>历史信息</a:t>
            </a:r>
            <a:r>
              <a:rPr lang="zh-CN" altLang="en-US" sz="2800" dirty="0">
                <a:ea typeface="黑体" panose="02010609060101010101" pitchFamily="49" charset="-122"/>
              </a:rPr>
              <a:t>， 但是不一定能正确反映出程序的局部性，因为</a:t>
            </a:r>
            <a:r>
              <a:rPr lang="zh-CN" altLang="en-US" sz="2800" dirty="0" smtClean="0">
                <a:ea typeface="黑体" panose="02010609060101010101" pitchFamily="49" charset="-122"/>
              </a:rPr>
              <a:t>最先</a:t>
            </a:r>
            <a:r>
              <a:rPr lang="zh-CN" altLang="en-US" sz="2800" dirty="0">
                <a:ea typeface="黑体" panose="02010609060101010101" pitchFamily="49" charset="-122"/>
              </a:rPr>
              <a:t>进入的页很可能是现在经常要用到的页。</a:t>
            </a:r>
          </a:p>
          <a:p>
            <a:pPr eaLnBrk="1" hangingPunct="1">
              <a:buFontTx/>
              <a:buNone/>
            </a:pPr>
            <a:endParaRPr lang="zh-CN" altLang="en-US" sz="2800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2495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4.2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虚拟存储器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468313" y="765175"/>
            <a:ext cx="462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4.2.2  </a:t>
            </a:r>
            <a:r>
              <a:rPr lang="zh-CN" altLang="en-US" sz="2800">
                <a:ea typeface="黑体" panose="02010609060101010101" pitchFamily="49" charset="-122"/>
              </a:rPr>
              <a:t>页式虚拟存储器的构成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611188" y="1363663"/>
            <a:ext cx="2851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2</a:t>
            </a:r>
            <a:r>
              <a:rPr lang="zh-CN" altLang="en-US" sz="2800">
                <a:ea typeface="黑体" panose="02010609060101010101" pitchFamily="49" charset="-122"/>
              </a:rPr>
              <a:t>．页面替换算法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611188" y="1989138"/>
            <a:ext cx="7993062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2</a:t>
            </a:r>
            <a:r>
              <a:rPr lang="zh-CN" altLang="en-US" sz="2800">
                <a:ea typeface="黑体" panose="02010609060101010101" pitchFamily="49" charset="-122"/>
              </a:rPr>
              <a:t>）常用算法：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c)</a:t>
            </a: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近期最少使用算法</a:t>
            </a:r>
            <a:r>
              <a:rPr lang="en-US" altLang="zh-CN" sz="2800">
                <a:ea typeface="黑体" panose="02010609060101010101" pitchFamily="49" charset="-122"/>
              </a:rPr>
              <a:t>(Least Recently Used,LRU)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   </a:t>
            </a:r>
            <a:r>
              <a:rPr lang="zh-CN" altLang="en-US" sz="2800">
                <a:ea typeface="黑体" panose="02010609060101010101" pitchFamily="49" charset="-122"/>
              </a:rPr>
              <a:t>选择近期最少访问的页作为被替换的页。</a:t>
            </a:r>
          </a:p>
        </p:txBody>
      </p:sp>
      <p:grpSp>
        <p:nvGrpSpPr>
          <p:cNvPr id="83974" name="Group 6"/>
          <p:cNvGrpSpPr>
            <a:grpSpLocks/>
          </p:cNvGrpSpPr>
          <p:nvPr/>
        </p:nvGrpSpPr>
        <p:grpSpPr bwMode="auto">
          <a:xfrm>
            <a:off x="611188" y="3357563"/>
            <a:ext cx="8305800" cy="3124200"/>
            <a:chOff x="384" y="432"/>
            <a:chExt cx="5232" cy="1968"/>
          </a:xfrm>
        </p:grpSpPr>
        <p:sp>
          <p:nvSpPr>
            <p:cNvPr id="83975" name="Rectangle 7"/>
            <p:cNvSpPr>
              <a:spLocks noChangeArrowheads="1"/>
            </p:cNvSpPr>
            <p:nvPr/>
          </p:nvSpPr>
          <p:spPr bwMode="auto">
            <a:xfrm>
              <a:off x="384" y="432"/>
              <a:ext cx="5232" cy="19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黑体" panose="02010609060101010101" pitchFamily="49" charset="-122"/>
              </a:endParaRPr>
            </a:p>
          </p:txBody>
        </p:sp>
        <p:grpSp>
          <p:nvGrpSpPr>
            <p:cNvPr id="83976" name="Group 8"/>
            <p:cNvGrpSpPr>
              <a:grpSpLocks/>
            </p:cNvGrpSpPr>
            <p:nvPr/>
          </p:nvGrpSpPr>
          <p:grpSpPr bwMode="auto">
            <a:xfrm>
              <a:off x="432" y="432"/>
              <a:ext cx="4919" cy="1959"/>
              <a:chOff x="409" y="2112"/>
              <a:chExt cx="4919" cy="1959"/>
            </a:xfrm>
          </p:grpSpPr>
          <p:sp>
            <p:nvSpPr>
              <p:cNvPr id="83977" name="Rectangle 9"/>
              <p:cNvSpPr>
                <a:spLocks noChangeArrowheads="1"/>
              </p:cNvSpPr>
              <p:nvPr/>
            </p:nvSpPr>
            <p:spPr bwMode="auto">
              <a:xfrm>
                <a:off x="1008" y="2592"/>
                <a:ext cx="4320" cy="110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ea typeface="黑体" panose="02010609060101010101" pitchFamily="49" charset="-122"/>
                </a:endParaRPr>
              </a:p>
            </p:txBody>
          </p:sp>
          <p:sp>
            <p:nvSpPr>
              <p:cNvPr id="83978" name="Line 10"/>
              <p:cNvSpPr>
                <a:spLocks noChangeShapeType="1"/>
              </p:cNvSpPr>
              <p:nvPr/>
            </p:nvSpPr>
            <p:spPr bwMode="auto">
              <a:xfrm>
                <a:off x="1008" y="2784"/>
                <a:ext cx="43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979" name="Line 11"/>
              <p:cNvSpPr>
                <a:spLocks noChangeShapeType="1"/>
              </p:cNvSpPr>
              <p:nvPr/>
            </p:nvSpPr>
            <p:spPr bwMode="auto">
              <a:xfrm>
                <a:off x="1008" y="2976"/>
                <a:ext cx="43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980" name="Line 12"/>
              <p:cNvSpPr>
                <a:spLocks noChangeShapeType="1"/>
              </p:cNvSpPr>
              <p:nvPr/>
            </p:nvSpPr>
            <p:spPr bwMode="auto">
              <a:xfrm>
                <a:off x="1008" y="3504"/>
                <a:ext cx="43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981" name="Text Box 13"/>
              <p:cNvSpPr txBox="1">
                <a:spLocks noChangeArrowheads="1"/>
              </p:cNvSpPr>
              <p:nvPr/>
            </p:nvSpPr>
            <p:spPr bwMode="auto">
              <a:xfrm>
                <a:off x="409" y="2304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ea typeface="黑体" panose="02010609060101010101" pitchFamily="49" charset="-122"/>
                  </a:rPr>
                  <a:t>实页号</a:t>
                </a:r>
              </a:p>
            </p:txBody>
          </p:sp>
          <p:sp>
            <p:nvSpPr>
              <p:cNvPr id="83982" name="Rectangle 14"/>
              <p:cNvSpPr>
                <a:spLocks noChangeArrowheads="1"/>
              </p:cNvSpPr>
              <p:nvPr/>
            </p:nvSpPr>
            <p:spPr bwMode="auto">
              <a:xfrm>
                <a:off x="960" y="2304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ea typeface="黑体" panose="02010609060101010101" pitchFamily="49" charset="-122"/>
                  </a:rPr>
                  <a:t>占用位</a:t>
                </a:r>
              </a:p>
            </p:txBody>
          </p:sp>
          <p:sp>
            <p:nvSpPr>
              <p:cNvPr id="83983" name="Rectangle 15"/>
              <p:cNvSpPr>
                <a:spLocks noChangeArrowheads="1"/>
              </p:cNvSpPr>
              <p:nvPr/>
            </p:nvSpPr>
            <p:spPr bwMode="auto">
              <a:xfrm>
                <a:off x="1536" y="2304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ea typeface="黑体" panose="02010609060101010101" pitchFamily="49" charset="-122"/>
                  </a:rPr>
                  <a:t>程序号</a:t>
                </a:r>
              </a:p>
            </p:txBody>
          </p:sp>
          <p:sp>
            <p:nvSpPr>
              <p:cNvPr id="83984" name="Rectangle 16"/>
              <p:cNvSpPr>
                <a:spLocks noChangeArrowheads="1"/>
              </p:cNvSpPr>
              <p:nvPr/>
            </p:nvSpPr>
            <p:spPr bwMode="auto">
              <a:xfrm>
                <a:off x="2112" y="2304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ea typeface="黑体" panose="02010609060101010101" pitchFamily="49" charset="-122"/>
                  </a:rPr>
                  <a:t>段页号</a:t>
                </a:r>
              </a:p>
            </p:txBody>
          </p:sp>
          <p:sp>
            <p:nvSpPr>
              <p:cNvPr id="83985" name="Rectangle 17"/>
              <p:cNvSpPr>
                <a:spLocks noChangeArrowheads="1"/>
              </p:cNvSpPr>
              <p:nvPr/>
            </p:nvSpPr>
            <p:spPr bwMode="auto">
              <a:xfrm>
                <a:off x="2655" y="2112"/>
                <a:ext cx="702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 </a:t>
                </a:r>
                <a:r>
                  <a:rPr lang="zh-CN" altLang="en-US" sz="2000">
                    <a:ea typeface="黑体" panose="02010609060101010101" pitchFamily="49" charset="-122"/>
                  </a:rPr>
                  <a:t>计数器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(</a:t>
                </a:r>
                <a:r>
                  <a:rPr lang="zh-CN" altLang="en-US" sz="2000">
                    <a:ea typeface="黑体" panose="02010609060101010101" pitchFamily="49" charset="-122"/>
                  </a:rPr>
                  <a:t>使用位</a:t>
                </a:r>
                <a:r>
                  <a:rPr lang="en-US" altLang="zh-CN" sz="2000">
                    <a:ea typeface="黑体" panose="02010609060101010101" pitchFamily="49" charset="-122"/>
                  </a:rPr>
                  <a:t>)</a:t>
                </a:r>
              </a:p>
            </p:txBody>
          </p:sp>
          <p:sp>
            <p:nvSpPr>
              <p:cNvPr id="83986" name="Rectangle 18"/>
              <p:cNvSpPr>
                <a:spLocks noChangeArrowheads="1"/>
              </p:cNvSpPr>
              <p:nvPr/>
            </p:nvSpPr>
            <p:spPr bwMode="auto">
              <a:xfrm>
                <a:off x="3351" y="2294"/>
                <a:ext cx="9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ea typeface="黑体" panose="02010609060101010101" pitchFamily="49" charset="-122"/>
                  </a:rPr>
                  <a:t>程序优先位</a:t>
                </a:r>
              </a:p>
            </p:txBody>
          </p:sp>
          <p:sp>
            <p:nvSpPr>
              <p:cNvPr id="83987" name="Rectangle 19"/>
              <p:cNvSpPr>
                <a:spLocks noChangeArrowheads="1"/>
              </p:cNvSpPr>
              <p:nvPr/>
            </p:nvSpPr>
            <p:spPr bwMode="auto">
              <a:xfrm>
                <a:off x="4272" y="2294"/>
                <a:ext cx="29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ea typeface="黑体" panose="02010609060101010101" pitchFamily="49" charset="-122"/>
                  </a:rPr>
                  <a:t>H</a:t>
                </a:r>
                <a:r>
                  <a:rPr lang="en-US" altLang="zh-CN" sz="2000" baseline="-25000">
                    <a:ea typeface="黑体" panose="02010609060101010101" pitchFamily="49" charset="-122"/>
                  </a:rPr>
                  <a:t>S</a:t>
                </a:r>
                <a:endParaRPr lang="en-US" altLang="zh-CN" sz="2000">
                  <a:ea typeface="黑体" panose="02010609060101010101" pitchFamily="49" charset="-122"/>
                </a:endParaRPr>
              </a:p>
            </p:txBody>
          </p:sp>
          <p:sp>
            <p:nvSpPr>
              <p:cNvPr id="83988" name="Rectangle 20"/>
              <p:cNvSpPr>
                <a:spLocks noChangeArrowheads="1"/>
              </p:cNvSpPr>
              <p:nvPr/>
            </p:nvSpPr>
            <p:spPr bwMode="auto">
              <a:xfrm>
                <a:off x="4560" y="2294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ea typeface="黑体" panose="02010609060101010101" pitchFamily="49" charset="-122"/>
                  </a:rPr>
                  <a:t>其它信息</a:t>
                </a:r>
              </a:p>
            </p:txBody>
          </p:sp>
          <p:sp>
            <p:nvSpPr>
              <p:cNvPr id="83989" name="Line 21"/>
              <p:cNvSpPr>
                <a:spLocks noChangeShapeType="1"/>
              </p:cNvSpPr>
              <p:nvPr/>
            </p:nvSpPr>
            <p:spPr bwMode="auto">
              <a:xfrm>
                <a:off x="1536" y="2592"/>
                <a:ext cx="0" cy="11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990" name="Line 22"/>
              <p:cNvSpPr>
                <a:spLocks noChangeShapeType="1"/>
              </p:cNvSpPr>
              <p:nvPr/>
            </p:nvSpPr>
            <p:spPr bwMode="auto">
              <a:xfrm>
                <a:off x="2112" y="2592"/>
                <a:ext cx="0" cy="11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991" name="Line 23"/>
              <p:cNvSpPr>
                <a:spLocks noChangeShapeType="1"/>
              </p:cNvSpPr>
              <p:nvPr/>
            </p:nvSpPr>
            <p:spPr bwMode="auto">
              <a:xfrm>
                <a:off x="2688" y="2592"/>
                <a:ext cx="0" cy="11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992" name="Line 24"/>
              <p:cNvSpPr>
                <a:spLocks noChangeShapeType="1"/>
              </p:cNvSpPr>
              <p:nvPr/>
            </p:nvSpPr>
            <p:spPr bwMode="auto">
              <a:xfrm>
                <a:off x="3360" y="2592"/>
                <a:ext cx="0" cy="11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993" name="Line 25"/>
              <p:cNvSpPr>
                <a:spLocks noChangeShapeType="1"/>
              </p:cNvSpPr>
              <p:nvPr/>
            </p:nvSpPr>
            <p:spPr bwMode="auto">
              <a:xfrm>
                <a:off x="4272" y="2592"/>
                <a:ext cx="0" cy="11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994" name="Line 26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11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995" name="Text Box 27"/>
              <p:cNvSpPr txBox="1">
                <a:spLocks noChangeArrowheads="1"/>
              </p:cNvSpPr>
              <p:nvPr/>
            </p:nvSpPr>
            <p:spPr bwMode="auto">
              <a:xfrm>
                <a:off x="576" y="25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0</a:t>
                </a:r>
              </a:p>
            </p:txBody>
          </p:sp>
          <p:sp>
            <p:nvSpPr>
              <p:cNvPr id="83996" name="Rectangle 28"/>
              <p:cNvSpPr>
                <a:spLocks noChangeArrowheads="1"/>
              </p:cNvSpPr>
              <p:nvPr/>
            </p:nvSpPr>
            <p:spPr bwMode="auto">
              <a:xfrm>
                <a:off x="576" y="2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/>
                  <a:t>1</a:t>
                </a:r>
              </a:p>
            </p:txBody>
          </p:sp>
          <p:sp>
            <p:nvSpPr>
              <p:cNvPr id="83997" name="Rectangle 29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56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/>
                  <a:t>2</a:t>
                </a:r>
                <a:r>
                  <a:rPr lang="en-US" altLang="zh-CN" sz="2800" baseline="40000"/>
                  <a:t>n</a:t>
                </a:r>
                <a:r>
                  <a:rPr lang="en-US" altLang="zh-CN" sz="2400" baseline="30000"/>
                  <a:t>v</a:t>
                </a:r>
                <a:r>
                  <a:rPr lang="en-US" altLang="zh-CN" sz="2800"/>
                  <a:t>-1</a:t>
                </a:r>
              </a:p>
            </p:txBody>
          </p:sp>
          <p:sp>
            <p:nvSpPr>
              <p:cNvPr id="83998" name="Text Box 30"/>
              <p:cNvSpPr txBox="1">
                <a:spLocks noChangeArrowheads="1"/>
              </p:cNvSpPr>
              <p:nvPr/>
            </p:nvSpPr>
            <p:spPr bwMode="auto">
              <a:xfrm>
                <a:off x="528" y="2950"/>
                <a:ext cx="385" cy="5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/>
                  <a:t>……</a:t>
                </a:r>
              </a:p>
            </p:txBody>
          </p:sp>
          <p:sp>
            <p:nvSpPr>
              <p:cNvPr id="83999" name="Rectangle 31"/>
              <p:cNvSpPr>
                <a:spLocks noChangeArrowheads="1"/>
              </p:cNvSpPr>
              <p:nvPr/>
            </p:nvSpPr>
            <p:spPr bwMode="auto">
              <a:xfrm>
                <a:off x="2448" y="3744"/>
                <a:ext cx="12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800">
                    <a:ea typeface="黑体" panose="02010609060101010101" pitchFamily="49" charset="-122"/>
                  </a:rPr>
                  <a:t>主存页面表</a:t>
                </a: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79248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dirty="0" smtClean="0"/>
              <a:t> 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c)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近期最少使用算法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(Least Recently 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Used</a:t>
            </a:r>
            <a:r>
              <a:rPr lang="en-US" altLang="zh-CN" sz="28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LRU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选择近期最少访问的页作为被替换的页。这种</a:t>
            </a:r>
          </a:p>
          <a:p>
            <a:pPr algn="just" eaLnBrk="1" hangingPunct="1">
              <a:buFontTx/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算法能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比较正确的反映程序的局部性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，因为当前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最少使用的页一般来说未来也将很少访问，但完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全按此算法实现比较困难，需要为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每个实页都配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置一个字长很长的计数器字段才行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。所以一般采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用它的变形，即近期最久没被访问过的页作为被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替换的页。这样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把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“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“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少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简化成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“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“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之后，实现起来比较方便。</a:t>
            </a:r>
          </a:p>
          <a:p>
            <a:pPr eaLnBrk="1" hangingPunct="1">
              <a:buFontTx/>
              <a:buNone/>
            </a:pP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>
          <a:xfrm>
            <a:off x="252413" y="322263"/>
            <a:ext cx="8434387" cy="5773737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 dirty="0" smtClean="0"/>
              <a:t>           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开始时所有页的使用位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全为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“</a:t>
            </a:r>
            <a:r>
              <a:rPr lang="en-US" altLang="zh-CN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，只要某个页的任何单元被访问过，硬件就自动将该页使用位置 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“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”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buFontTx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由于采用全相联映像，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调入页可进入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对应于主存页面表中任何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占用位为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“</a:t>
            </a:r>
            <a:r>
              <a:rPr lang="en-US" altLang="zh-CN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的实页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位置， 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一旦装入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主存某实页上，就置该实页的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占用位为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“</a:t>
            </a:r>
            <a:r>
              <a:rPr lang="en-US" altLang="zh-CN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。只有当所有占用位都是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且又发生页面失效时才有页面替换问题，这时就要用到使用位，只需替换使用位为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“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”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的页即可。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显然，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任何时候使用位都不能出现全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“</a:t>
            </a:r>
            <a:r>
              <a:rPr lang="en-US" altLang="zh-CN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”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，否则，发生页面失效时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无法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判断该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替换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哪一页。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5061</Words>
  <Application>Microsoft Office PowerPoint</Application>
  <PresentationFormat>全屏显示(4:3)</PresentationFormat>
  <Paragraphs>934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4" baseType="lpstr">
      <vt:lpstr>黑体</vt:lpstr>
      <vt:lpstr>宋体</vt:lpstr>
      <vt:lpstr>Arial</vt:lpstr>
      <vt:lpstr>Times New Roman</vt:lpstr>
      <vt:lpstr>默认设计模板</vt:lpstr>
      <vt:lpstr>第4章   存储体系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  存贮体系</dc:title>
  <dc:creator>904-ld</dc:creator>
  <cp:lastModifiedBy>a</cp:lastModifiedBy>
  <cp:revision>603</cp:revision>
  <dcterms:created xsi:type="dcterms:W3CDTF">2004-01-15T08:51:55Z</dcterms:created>
  <dcterms:modified xsi:type="dcterms:W3CDTF">2022-04-11T13:16:16Z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