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916" autoAdjust="0"/>
    <p:restoredTop sz="90929"/>
  </p:normalViewPr>
  <p:slideViewPr>
    <p:cSldViewPr>
      <p:cViewPr varScale="1">
        <p:scale>
          <a:sx n="87" d="100"/>
          <a:sy n="87" d="100"/>
        </p:scale>
        <p:origin x="102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4C601-5CE5-4606-B1EA-77CDD73737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902660"/>
      </p:ext>
    </p:extLst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5EA6D-53A3-4FC4-9E46-79804B8BF7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539092"/>
      </p:ext>
    </p:extLst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E478E-89BE-4ACB-B612-DBB3BBB710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124377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DA9F1-BF0E-43D0-A169-FFAEE04663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700046"/>
      </p:ext>
    </p:extLst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979F9-B286-41E6-9AF3-C1B20776B1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461102"/>
      </p:ext>
    </p:extLst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E4D75-731B-437D-B71F-120831C923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752493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A0C60-9ED2-463A-AC5E-2B2DAA44E0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149509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5E086-9CDB-4CA0-90D0-4E6449C31F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686595"/>
      </p:ext>
    </p:extLst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0F688-91C7-4674-A5F3-B50E70A6C3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073062"/>
      </p:ext>
    </p:extLst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B014D-3055-4FE4-B57A-3DA22B5EF1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356504"/>
      </p:ext>
    </p:extLst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E69BB-A8A3-4560-8CC1-57E9758D82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287463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F370CF1-0531-42B0-8811-B21A784308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E:\课件素材\插件图片3\CJ3758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E:\课件素材\GIF动画插件2\GIF-465.gif"/>
          <p:cNvPicPr>
            <a:picLocks noChangeAspect="1" noChangeArrowheads="1" noCrop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2724150" cy="5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914400" y="225425"/>
            <a:ext cx="3657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计算机系统结构</a:t>
            </a:r>
          </a:p>
        </p:txBody>
      </p:sp>
      <p:pic>
        <p:nvPicPr>
          <p:cNvPr id="1034" name="Picture 11" descr="E:\课件素材\背景图片2\BJ2048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 dir="in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内容占位符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计算机体系结构</a:t>
            </a:r>
            <a:r>
              <a:rPr lang="zh-CN" altLang="en-US" b="1" dirty="0" smtClean="0"/>
              <a:t>：也称作</a:t>
            </a:r>
            <a:r>
              <a:rPr lang="zh-CN" altLang="en-US" b="1" dirty="0">
                <a:solidFill>
                  <a:srgbClr val="002060"/>
                </a:solidFill>
              </a:rPr>
              <a:t>计算机</a:t>
            </a:r>
            <a:r>
              <a:rPr lang="zh-CN" altLang="en-US" b="1" dirty="0" smtClean="0">
                <a:solidFill>
                  <a:srgbClr val="002060"/>
                </a:solidFill>
              </a:rPr>
              <a:t>系统</a:t>
            </a:r>
            <a:r>
              <a:rPr lang="zh-CN" altLang="en-US" b="1" dirty="0">
                <a:solidFill>
                  <a:srgbClr val="002060"/>
                </a:solidFill>
              </a:rPr>
              <a:t>结构</a:t>
            </a:r>
            <a:r>
              <a:rPr lang="zh-CN" altLang="en-US" b="1" dirty="0" smtClean="0"/>
              <a:t>，主要研究计算机系统的概念性结构和功能特性。</a:t>
            </a:r>
            <a:endParaRPr lang="en-US" altLang="zh-CN" b="1" dirty="0" smtClean="0"/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计算机系统</a:t>
            </a:r>
            <a:r>
              <a:rPr lang="zh-CN" altLang="en-US" b="1" dirty="0" smtClean="0"/>
              <a:t>：外部特性</a:t>
            </a:r>
            <a:endParaRPr lang="en-US" altLang="zh-CN" b="1" dirty="0" smtClean="0"/>
          </a:p>
          <a:p>
            <a:pPr eaLnBrk="1" hangingPunct="1">
              <a:buFontTx/>
              <a:buNone/>
            </a:pPr>
            <a:endParaRPr lang="en-US" altLang="zh-CN" b="1" dirty="0" smtClean="0"/>
          </a:p>
          <a:p>
            <a:pPr eaLnBrk="1" hangingPunct="1">
              <a:buFontTx/>
              <a:buNone/>
            </a:pPr>
            <a:r>
              <a:rPr lang="en-US" altLang="zh-CN" b="1" dirty="0" smtClean="0"/>
              <a:t>         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/>
              <a:t>             </a:t>
            </a:r>
            <a:r>
              <a:rPr lang="zh-CN" altLang="en-US" b="1" dirty="0" smtClean="0"/>
              <a:t>计算机组成     计算机实现</a:t>
            </a:r>
            <a:endParaRPr lang="en-US" altLang="zh-CN" b="1" dirty="0" smtClean="0"/>
          </a:p>
          <a:p>
            <a:pPr eaLnBrk="1" hangingPunct="1">
              <a:buFontTx/>
              <a:buNone/>
            </a:pPr>
            <a:endParaRPr lang="en-US" altLang="zh-CN" b="1" dirty="0" smtClean="0"/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重点</a:t>
            </a:r>
            <a:r>
              <a:rPr lang="zh-CN" altLang="en-US" b="1" dirty="0" smtClean="0"/>
              <a:t>在于计算机系统如何划分和分配功能。</a:t>
            </a:r>
            <a:endParaRPr lang="en-US" altLang="zh-CN" b="1" dirty="0" smtClean="0"/>
          </a:p>
        </p:txBody>
      </p:sp>
      <p:cxnSp>
        <p:nvCxnSpPr>
          <p:cNvPr id="5" name="直接箭头连接符 4"/>
          <p:cNvCxnSpPr/>
          <p:nvPr/>
        </p:nvCxnSpPr>
        <p:spPr bwMode="auto">
          <a:xfrm rot="5400000">
            <a:off x="3086101" y="3443287"/>
            <a:ext cx="1143000" cy="8286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 bwMode="auto">
          <a:xfrm rot="16200000" flipH="1">
            <a:off x="4321969" y="3393281"/>
            <a:ext cx="1143000" cy="9286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53" name="TextBox 9"/>
          <p:cNvSpPr txBox="1">
            <a:spLocks noChangeArrowheads="1"/>
          </p:cNvSpPr>
          <p:nvPr/>
        </p:nvSpPr>
        <p:spPr bwMode="auto">
          <a:xfrm>
            <a:off x="1714500" y="3500438"/>
            <a:ext cx="142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逻辑实现</a:t>
            </a:r>
          </a:p>
        </p:txBody>
      </p:sp>
      <p:sp>
        <p:nvSpPr>
          <p:cNvPr id="2054" name="TextBox 10"/>
          <p:cNvSpPr txBox="1">
            <a:spLocks noChangeArrowheads="1"/>
          </p:cNvSpPr>
          <p:nvPr/>
        </p:nvSpPr>
        <p:spPr bwMode="auto">
          <a:xfrm>
            <a:off x="5072063" y="3429000"/>
            <a:ext cx="185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物理实现</a:t>
            </a:r>
          </a:p>
        </p:txBody>
      </p:sp>
      <p:sp>
        <p:nvSpPr>
          <p:cNvPr id="2055" name="矩形标注 11"/>
          <p:cNvSpPr>
            <a:spLocks noChangeArrowheads="1"/>
          </p:cNvSpPr>
          <p:nvPr/>
        </p:nvSpPr>
        <p:spPr bwMode="auto">
          <a:xfrm>
            <a:off x="5072063" y="2214563"/>
            <a:ext cx="3714750" cy="1143000"/>
          </a:xfrm>
          <a:prstGeom prst="wedgeRectCallout">
            <a:avLst>
              <a:gd name="adj1" fmla="val -53532"/>
              <a:gd name="adj2" fmla="val 2230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数据表示、指令系统、寻址方式、中断、</a:t>
            </a:r>
            <a:r>
              <a:rPr lang="en-US" altLang="zh-CN" sz="2400"/>
              <a:t>I/O</a:t>
            </a:r>
            <a:r>
              <a:rPr lang="zh-CN" altLang="en-US" sz="2400"/>
              <a:t>系统、存储系统等。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10"/>
          <p:cNvSpPr>
            <a:spLocks noGrp="1"/>
          </p:cNvSpPr>
          <p:nvPr>
            <p:ph type="subTitle" idx="1"/>
          </p:nvPr>
        </p:nvSpPr>
        <p:spPr>
          <a:xfrm>
            <a:off x="357188" y="908050"/>
            <a:ext cx="8358187" cy="4857750"/>
          </a:xfrm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FF0000"/>
                </a:solidFill>
              </a:rPr>
              <a:t>课程目标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algn="l" eaLnBrk="1" hangingPunct="1"/>
            <a:r>
              <a:rPr lang="en-US" altLang="zh-CN" b="1" dirty="0" smtClean="0"/>
              <a:t>        </a:t>
            </a:r>
            <a:r>
              <a:rPr lang="zh-CN" altLang="en-US" b="1" dirty="0" smtClean="0"/>
              <a:t>研究软、硬件功能分配以及如何最佳、最合理地实现分配给硬件的功能，着重学习计算机系统结构的基本概念、基本原理、基本结构和分析方法。</a:t>
            </a:r>
            <a:endParaRPr lang="en-US" altLang="zh-CN" b="1" dirty="0" smtClean="0"/>
          </a:p>
          <a:p>
            <a:pPr algn="l" eaLnBrk="1" hangingPunct="1"/>
            <a:r>
              <a:rPr lang="zh-CN" altLang="en-US" b="1" dirty="0" smtClean="0">
                <a:solidFill>
                  <a:srgbClr val="FF0000"/>
                </a:solidFill>
              </a:rPr>
              <a:t>课程性质</a:t>
            </a:r>
            <a:r>
              <a:rPr lang="zh-CN" altLang="en-US" b="1" dirty="0" smtClean="0">
                <a:solidFill>
                  <a:srgbClr val="16165D"/>
                </a:solidFill>
              </a:rPr>
              <a:t>：</a:t>
            </a:r>
            <a:r>
              <a:rPr lang="zh-CN" altLang="en-US" b="1" dirty="0"/>
              <a:t>限</a:t>
            </a:r>
            <a:r>
              <a:rPr lang="zh-CN" altLang="en-US" b="1" dirty="0" smtClean="0"/>
              <a:t>选课</a:t>
            </a:r>
            <a:endParaRPr lang="en-US" altLang="zh-CN" b="1" dirty="0" smtClean="0"/>
          </a:p>
          <a:p>
            <a:pPr algn="l" eaLnBrk="1" hangingPunct="1"/>
            <a:r>
              <a:rPr lang="zh-CN" altLang="en-US" b="1" dirty="0" smtClean="0">
                <a:solidFill>
                  <a:srgbClr val="FF0000"/>
                </a:solidFill>
              </a:rPr>
              <a:t>先修课程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algn="l" eaLnBrk="1" hangingPunct="1"/>
            <a:r>
              <a:rPr lang="en-US" altLang="zh-CN" b="1" dirty="0" smtClean="0"/>
              <a:t>         </a:t>
            </a:r>
            <a:r>
              <a:rPr lang="zh-CN" altLang="en-US" b="1" dirty="0" smtClean="0"/>
              <a:t>计算机组成原理、程序设计语言、数据结构等。</a:t>
            </a:r>
            <a:endParaRPr lang="en-US" altLang="zh-CN" b="1" dirty="0" smtClean="0"/>
          </a:p>
          <a:p>
            <a:pPr algn="l" eaLnBrk="1" hangingPunct="1"/>
            <a:r>
              <a:rPr lang="zh-CN" altLang="en-US" b="1" dirty="0" smtClean="0">
                <a:solidFill>
                  <a:srgbClr val="002060"/>
                </a:solidFill>
              </a:rPr>
              <a:t>学时</a:t>
            </a:r>
            <a:r>
              <a:rPr lang="zh-CN" altLang="en-US" b="1" dirty="0" smtClean="0"/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32 </a:t>
            </a:r>
            <a:r>
              <a:rPr lang="en-US" altLang="zh-CN" b="1" dirty="0" smtClean="0"/>
              <a:t>          </a:t>
            </a:r>
            <a:r>
              <a:rPr lang="zh-CN" altLang="en-US" b="1" dirty="0" smtClean="0">
                <a:solidFill>
                  <a:srgbClr val="002060"/>
                </a:solidFill>
              </a:rPr>
              <a:t>学分</a:t>
            </a:r>
            <a:r>
              <a:rPr lang="zh-CN" altLang="en-US" b="1" dirty="0" smtClean="0"/>
              <a:t>：</a:t>
            </a:r>
            <a:r>
              <a:rPr lang="en-US" altLang="zh-CN" b="1" dirty="0" smtClean="0">
                <a:solidFill>
                  <a:srgbClr val="FF0000"/>
                </a:solidFill>
              </a:rPr>
              <a:t>2   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注意核对课表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l" eaLnBrk="1" hangingPunct="1"/>
            <a:r>
              <a:rPr lang="en-US" altLang="zh-CN" b="1" dirty="0" smtClean="0"/>
              <a:t>    </a:t>
            </a:r>
            <a:endParaRPr lang="zh-CN" altLang="en-US" b="1" dirty="0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685800" y="836613"/>
            <a:ext cx="7772400" cy="54721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教材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eaLnBrk="1" hangingPunct="1">
              <a:buFontTx/>
              <a:buNone/>
            </a:pPr>
            <a:r>
              <a:rPr lang="zh-CN" altLang="en-US" b="1" dirty="0" smtClean="0"/>
              <a:t>计算机系统结构  李学干编著  </a:t>
            </a:r>
            <a:endParaRPr lang="en-US" altLang="zh-CN" b="1" dirty="0" smtClean="0"/>
          </a:p>
          <a:p>
            <a:pPr eaLnBrk="1" hangingPunct="1">
              <a:buFontTx/>
              <a:buNone/>
            </a:pPr>
            <a:r>
              <a:rPr lang="zh-CN" altLang="en-US" b="1" dirty="0" smtClean="0"/>
              <a:t>西安电子科技大学出版社</a:t>
            </a:r>
            <a:endParaRPr lang="en-US" altLang="zh-CN" b="1" dirty="0" smtClean="0"/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考核方法</a:t>
            </a:r>
            <a:r>
              <a:rPr lang="zh-CN" altLang="en-US" b="1" dirty="0" smtClean="0"/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考试    教</a:t>
            </a:r>
            <a:r>
              <a:rPr lang="zh-CN" altLang="en-US" b="1" dirty="0">
                <a:solidFill>
                  <a:srgbClr val="FF0000"/>
                </a:solidFill>
              </a:rPr>
              <a:t>考分离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/>
              <a:t>            平时成绩</a:t>
            </a:r>
            <a:r>
              <a:rPr lang="en-US" altLang="zh-CN" b="1" dirty="0" smtClean="0">
                <a:solidFill>
                  <a:srgbClr val="FF0000"/>
                </a:solidFill>
              </a:rPr>
              <a:t>30</a:t>
            </a:r>
            <a:r>
              <a:rPr lang="zh-CN" altLang="en-US" b="1" dirty="0" smtClean="0"/>
              <a:t>分：</a:t>
            </a:r>
            <a:endParaRPr lang="en-US" altLang="zh-CN" b="1" dirty="0" smtClean="0"/>
          </a:p>
          <a:p>
            <a:pPr eaLnBrk="1" hangingPunct="1"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</a:t>
            </a:r>
            <a:r>
              <a:rPr lang="zh-CN" altLang="en-US" b="1" dirty="0" smtClean="0"/>
              <a:t>课堂表现及讨论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作业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测验  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                 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缺勤</a:t>
            </a:r>
            <a:r>
              <a:rPr lang="en-US" altLang="zh-CN" b="1" dirty="0" smtClean="0">
                <a:solidFill>
                  <a:srgbClr val="FF0000"/>
                </a:solidFill>
              </a:rPr>
              <a:t>1/3</a:t>
            </a:r>
            <a:r>
              <a:rPr lang="zh-CN" altLang="en-US" b="1" dirty="0" smtClean="0">
                <a:solidFill>
                  <a:srgbClr val="FF0000"/>
                </a:solidFill>
              </a:rPr>
              <a:t>取资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/>
              <a:t>            期末考试成绩</a:t>
            </a:r>
            <a:r>
              <a:rPr lang="en-US" altLang="zh-CN" b="1" dirty="0" smtClean="0">
                <a:solidFill>
                  <a:srgbClr val="FF0000"/>
                </a:solidFill>
              </a:rPr>
              <a:t>70</a:t>
            </a:r>
            <a:r>
              <a:rPr lang="zh-CN" altLang="en-US" b="1" dirty="0" smtClean="0"/>
              <a:t>分：</a:t>
            </a:r>
            <a:endParaRPr lang="en-US" altLang="zh-CN" b="1" dirty="0" smtClean="0"/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                    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关键决定因素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/>
              <a:t>                           </a:t>
            </a:r>
            <a:r>
              <a:rPr lang="zh-CN" altLang="en-US" b="1" dirty="0" smtClean="0"/>
              <a:t>期末闭卷考试成绩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571500" y="1000125"/>
            <a:ext cx="7772400" cy="5095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内容</a:t>
            </a:r>
            <a:r>
              <a:rPr lang="zh-CN" altLang="en-US" b="1" dirty="0" smtClean="0">
                <a:solidFill>
                  <a:srgbClr val="FF0000"/>
                </a:solidFill>
              </a:rPr>
              <a:t>安排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eaLnBrk="1" hangingPunct="1">
              <a:buFontTx/>
              <a:buNone/>
            </a:pPr>
            <a:endParaRPr lang="en-US" altLang="zh-CN" b="1" dirty="0" smtClean="0"/>
          </a:p>
          <a:p>
            <a:pPr eaLnBrk="1" hangingPunct="1">
              <a:buFontTx/>
              <a:buNone/>
            </a:pPr>
            <a:endParaRPr lang="en-US" altLang="zh-CN" b="1" dirty="0" smtClean="0"/>
          </a:p>
          <a:p>
            <a:pPr eaLnBrk="1" hangingPunct="1">
              <a:buFontTx/>
              <a:buNone/>
            </a:pPr>
            <a:endParaRPr lang="en-US" altLang="zh-CN" b="1" dirty="0" smtClean="0"/>
          </a:p>
          <a:p>
            <a:pPr eaLnBrk="1" hangingPunct="1">
              <a:buFontTx/>
              <a:buNone/>
            </a:pPr>
            <a:endParaRPr lang="en-US" altLang="zh-CN" b="1" dirty="0" smtClean="0"/>
          </a:p>
          <a:p>
            <a:pPr eaLnBrk="1" hangingPunct="1">
              <a:buFontTx/>
              <a:buNone/>
            </a:pPr>
            <a:endParaRPr lang="en-US" altLang="zh-CN" b="1" dirty="0" smtClean="0"/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选课名单确认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要求</a:t>
            </a:r>
            <a:r>
              <a:rPr lang="zh-CN" altLang="en-US" b="1" dirty="0" smtClean="0">
                <a:solidFill>
                  <a:srgbClr val="002060"/>
                </a:solidFill>
              </a:rPr>
              <a:t>：</a:t>
            </a:r>
            <a:r>
              <a:rPr lang="zh-CN" altLang="en-US" b="1" dirty="0" smtClean="0"/>
              <a:t>专属作业本</a:t>
            </a:r>
            <a:endParaRPr lang="zh-CN" altLang="en-US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01265"/>
              </p:ext>
            </p:extLst>
          </p:nvPr>
        </p:nvGraphicFramePr>
        <p:xfrm>
          <a:off x="928688" y="1785938"/>
          <a:ext cx="5929312" cy="23844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379471200"/>
                    </a:ext>
                  </a:extLst>
                </a:gridCol>
                <a:gridCol w="4786312">
                  <a:extLst>
                    <a:ext uri="{9D8B030D-6E8A-4147-A177-3AD203B41FA5}">
                      <a16:colId xmlns:a16="http://schemas.microsoft.com/office/drawing/2014/main" val="444280352"/>
                    </a:ext>
                  </a:extLst>
                </a:gridCol>
              </a:tblGrid>
              <a:tr h="25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章</a:t>
                      </a: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内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     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容</a:t>
                      </a: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100435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</a:t>
                      </a: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计算机系统结构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概论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403037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二</a:t>
                      </a: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数据表示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、寻址方式与</a:t>
                      </a: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指令系统</a:t>
                      </a: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329407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三</a:t>
                      </a: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存储、中断、总线与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930179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四</a:t>
                      </a: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存储系统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506639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五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流水和指令级高度并行的超级机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01724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66"/>
      </a:hlink>
      <a:folHlink>
        <a:srgbClr val="CC00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225</Words>
  <Application>Microsoft Office PowerPoint</Application>
  <PresentationFormat>全屏显示(4:3)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华文行楷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</vt:vector>
  </TitlesOfParts>
  <Company>西安火炬电脑公司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mwz2</dc:creator>
  <cp:lastModifiedBy>a</cp:lastModifiedBy>
  <cp:revision>58</cp:revision>
  <dcterms:created xsi:type="dcterms:W3CDTF">2003-02-19T09:06:21Z</dcterms:created>
  <dcterms:modified xsi:type="dcterms:W3CDTF">2022-02-28T11:06:15Z</dcterms:modified>
</cp:coreProperties>
</file>