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3"/>
  </p:notesMasterIdLst>
  <p:sldIdLst>
    <p:sldId id="637" r:id="rId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9933FF"/>
    <a:srgbClr val="FFA1A1"/>
    <a:srgbClr val="FFFF99"/>
    <a:srgbClr val="339966"/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6"/>
    <p:restoredTop sz="90929"/>
  </p:normalViewPr>
  <p:slideViewPr>
    <p:cSldViewPr showGuides="1">
      <p:cViewPr varScale="1">
        <p:scale>
          <a:sx n="79" d="100"/>
          <a:sy n="79" d="100"/>
        </p:scale>
        <p:origin x="225" y="39"/>
      </p:cViewPr>
      <p:guideLst>
        <p:guide orient="horz" pos="2199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kumimoji="1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kumimoji="1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>
          <a:outerShdw dist="107763" dir="2699999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/>
          <p:nvPr/>
        </p:nvGrpSpPr>
        <p:grpSpPr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6147" name="Group 3"/>
            <p:cNvGrpSpPr/>
            <p:nvPr/>
          </p:nvGrpSpPr>
          <p:grpSpPr>
            <a:xfrm flipH="1">
              <a:off x="-2" y="1562"/>
              <a:ext cx="5763" cy="639"/>
              <a:chOff x="-3" y="1562"/>
              <a:chExt cx="5763" cy="639"/>
            </a:xfrm>
          </p:grpSpPr>
          <p:sp>
            <p:nvSpPr>
              <p:cNvPr id="30" name="Freeform 4"/>
              <p:cNvSpPr/>
              <p:nvPr/>
            </p:nvSpPr>
            <p:spPr bwMode="ltGray">
              <a:xfrm rot="-5400000">
                <a:off x="2559" y="-992"/>
                <a:ext cx="624" cy="574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Freeform 5"/>
              <p:cNvSpPr/>
              <p:nvPr/>
            </p:nvSpPr>
            <p:spPr bwMode="ltGray">
              <a:xfrm rot="-5400000">
                <a:off x="1319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ltGray">
              <a:xfrm rot="-5400000">
                <a:off x="-58" y="1752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8"/>
              <p:cNvSpPr/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9"/>
              <p:cNvSpPr/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10"/>
              <p:cNvSpPr/>
              <p:nvPr/>
            </p:nvSpPr>
            <p:spPr bwMode="ltGray">
              <a:xfrm rot="-5400000">
                <a:off x="153" y="1727"/>
                <a:ext cx="632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Freeform 11"/>
              <p:cNvSpPr/>
              <p:nvPr/>
            </p:nvSpPr>
            <p:spPr bwMode="ltGray">
              <a:xfrm rot="-5400000">
                <a:off x="3207" y="1665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Freeform 12"/>
              <p:cNvSpPr/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Freeform 13"/>
              <p:cNvSpPr/>
              <p:nvPr/>
            </p:nvSpPr>
            <p:spPr bwMode="ltGray">
              <a:xfrm rot="-5400000">
                <a:off x="1827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Freeform 14"/>
              <p:cNvSpPr/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15"/>
              <p:cNvSpPr/>
              <p:nvPr/>
            </p:nvSpPr>
            <p:spPr bwMode="ltGray">
              <a:xfrm rot="-5400000">
                <a:off x="2327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6"/>
              <p:cNvSpPr/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17"/>
              <p:cNvSpPr/>
              <p:nvPr/>
            </p:nvSpPr>
            <p:spPr bwMode="ltGray">
              <a:xfrm rot="-5400000">
                <a:off x="4073" y="1669"/>
                <a:ext cx="624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18"/>
              <p:cNvSpPr/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19"/>
              <p:cNvSpPr/>
              <p:nvPr/>
            </p:nvSpPr>
            <p:spPr bwMode="ltGray">
              <a:xfrm rot="-5400000">
                <a:off x="4581" y="1748"/>
                <a:ext cx="624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20"/>
              <p:cNvSpPr/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21"/>
              <p:cNvSpPr/>
              <p:nvPr/>
            </p:nvSpPr>
            <p:spPr bwMode="ltGray">
              <a:xfrm rot="-5400000">
                <a:off x="5081" y="1695"/>
                <a:ext cx="624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22"/>
              <p:cNvSpPr/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8" name="Freeform 23"/>
            <p:cNvSpPr/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24"/>
            <p:cNvSpPr/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 w="9525" cap="flat">
              <a:noFill/>
              <a:prstDash val="solid"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217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173163" y="198438"/>
            <a:ext cx="7772400" cy="2286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>
              <a:defRPr sz="7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8218" name="Rectangle 2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66813" y="38862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r" eaLnBrk="1" fontAlgn="base" hangingPunct="1">
              <a:spcBef>
                <a:spcPct val="50000"/>
              </a:spcBef>
            </a:pPr>
            <a:fld id="{9A0DB2DC-4C9A-4742-B13C-FB6460FD3503}" type="slidenum">
              <a:rPr lang="zh-CN" altLang="en-US" sz="1400" strike="noStrike" noProof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400" strike="noStrike" noProof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699999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>
          <a:xfrm>
            <a:off x="0" y="-4762"/>
            <a:ext cx="539750" cy="6858000"/>
            <a:chOff x="0" y="-3"/>
            <a:chExt cx="670" cy="4320"/>
          </a:xfrm>
        </p:grpSpPr>
        <p:grpSp>
          <p:nvGrpSpPr>
            <p:cNvPr id="3075" name="Group 3"/>
            <p:cNvGrpSpPr/>
            <p:nvPr/>
          </p:nvGrpSpPr>
          <p:grpSpPr>
            <a:xfrm rot="-54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7172" name="Freeform 4"/>
              <p:cNvSpPr/>
              <p:nvPr/>
            </p:nvSpPr>
            <p:spPr bwMode="ltGray">
              <a:xfrm rot="-5400000">
                <a:off x="2557" y="-993"/>
                <a:ext cx="625" cy="57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20"/>
                  </a:cxn>
                  <a:cxn ang="0">
                    <a:pos x="1000" y="720"/>
                  </a:cxn>
                  <a:cxn ang="0">
                    <a:pos x="1000" y="0"/>
                  </a:cxn>
                  <a:cxn ang="0">
                    <a:pos x="0" y="0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3" name="Freeform 5"/>
              <p:cNvSpPr/>
              <p:nvPr/>
            </p:nvSpPr>
            <p:spPr bwMode="ltGray">
              <a:xfrm rot="-5400000">
                <a:off x="1320" y="1667"/>
                <a:ext cx="625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4" name="Freeform 6"/>
              <p:cNvSpPr/>
              <p:nvPr/>
            </p:nvSpPr>
            <p:spPr bwMode="ltGray">
              <a:xfrm rot="-5400000">
                <a:off x="977" y="1666"/>
                <a:ext cx="625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5" name="Freeform 7"/>
              <p:cNvSpPr/>
              <p:nvPr/>
            </p:nvSpPr>
            <p:spPr bwMode="ltGray">
              <a:xfrm rot="-5400000">
                <a:off x="-62" y="1750"/>
                <a:ext cx="625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6" name="Freeform 8"/>
              <p:cNvSpPr/>
              <p:nvPr/>
            </p:nvSpPr>
            <p:spPr bwMode="ltGray">
              <a:xfrm rot="-5400000">
                <a:off x="661" y="1731"/>
                <a:ext cx="625" cy="2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7" name="Freeform 9"/>
              <p:cNvSpPr/>
              <p:nvPr/>
            </p:nvSpPr>
            <p:spPr bwMode="ltGray">
              <a:xfrm rot="-5400000">
                <a:off x="440" y="1696"/>
                <a:ext cx="625" cy="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8" name="Freeform 10"/>
              <p:cNvSpPr/>
              <p:nvPr/>
            </p:nvSpPr>
            <p:spPr bwMode="ltGray">
              <a:xfrm rot="-5400000">
                <a:off x="153" y="1724"/>
                <a:ext cx="633" cy="315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79" name="Freeform 11"/>
              <p:cNvSpPr/>
              <p:nvPr/>
            </p:nvSpPr>
            <p:spPr bwMode="ltGray">
              <a:xfrm rot="-5400000">
                <a:off x="3206" y="1654"/>
                <a:ext cx="623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0" name="Freeform 12"/>
              <p:cNvSpPr/>
              <p:nvPr/>
            </p:nvSpPr>
            <p:spPr bwMode="ltGray">
              <a:xfrm rot="-5400000">
                <a:off x="2866" y="1659"/>
                <a:ext cx="625" cy="42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1" name="Freeform 13"/>
              <p:cNvSpPr/>
              <p:nvPr/>
            </p:nvSpPr>
            <p:spPr bwMode="ltGray">
              <a:xfrm rot="-5400000">
                <a:off x="1830" y="1744"/>
                <a:ext cx="623" cy="256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2" name="Freeform 14"/>
              <p:cNvSpPr/>
              <p:nvPr/>
            </p:nvSpPr>
            <p:spPr bwMode="ltGray">
              <a:xfrm rot="-5400000">
                <a:off x="2551" y="1728"/>
                <a:ext cx="623" cy="2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3" name="Freeform 15"/>
              <p:cNvSpPr/>
              <p:nvPr/>
            </p:nvSpPr>
            <p:spPr bwMode="ltGray">
              <a:xfrm rot="-5400000">
                <a:off x="2330" y="1692"/>
                <a:ext cx="623" cy="36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4" name="Freeform 16"/>
              <p:cNvSpPr/>
              <p:nvPr/>
            </p:nvSpPr>
            <p:spPr bwMode="ltGray">
              <a:xfrm rot="-5400000">
                <a:off x="2042" y="1718"/>
                <a:ext cx="631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5" name="Freeform 17"/>
              <p:cNvSpPr/>
              <p:nvPr/>
            </p:nvSpPr>
            <p:spPr bwMode="ltGray">
              <a:xfrm rot="-5400000">
                <a:off x="4076" y="1665"/>
                <a:ext cx="625" cy="4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6" name="Freeform 18"/>
              <p:cNvSpPr/>
              <p:nvPr/>
            </p:nvSpPr>
            <p:spPr bwMode="ltGray">
              <a:xfrm rot="-5400000">
                <a:off x="3731" y="1663"/>
                <a:ext cx="625" cy="42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7" name="Freeform 19"/>
              <p:cNvSpPr/>
              <p:nvPr/>
            </p:nvSpPr>
            <p:spPr bwMode="ltGray">
              <a:xfrm rot="-5400000">
                <a:off x="4576" y="1738"/>
                <a:ext cx="623" cy="255"/>
              </a:xfrm>
              <a:custGeom>
                <a:avLst/>
                <a:gdLst/>
                <a:ahLst/>
                <a:cxnLst>
                  <a:cxn ang="0">
                    <a:pos x="0" y="53"/>
                  </a:cxn>
                  <a:cxn ang="0">
                    <a:pos x="0" y="325"/>
                  </a:cxn>
                  <a:cxn ang="0">
                    <a:pos x="624" y="325"/>
                  </a:cxn>
                  <a:cxn ang="0">
                    <a:pos x="624" y="53"/>
                  </a:cxn>
                  <a:cxn ang="0">
                    <a:pos x="384" y="8"/>
                  </a:cxn>
                  <a:cxn ang="0">
                    <a:pos x="0" y="53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8" name="Freeform 20"/>
              <p:cNvSpPr/>
              <p:nvPr/>
            </p:nvSpPr>
            <p:spPr bwMode="ltGray">
              <a:xfrm>
                <a:off x="5469" y="1558"/>
                <a:ext cx="291" cy="625"/>
              </a:xfrm>
              <a:custGeom>
                <a:avLst/>
                <a:gdLst/>
                <a:ahLst/>
                <a:cxnLst>
                  <a:cxn ang="0">
                    <a:pos x="0" y="624"/>
                  </a:cxn>
                  <a:cxn ang="0">
                    <a:pos x="291" y="625"/>
                  </a:cxn>
                  <a:cxn ang="0">
                    <a:pos x="291" y="6"/>
                  </a:cxn>
                  <a:cxn ang="0">
                    <a:pos x="0" y="0"/>
                  </a:cxn>
                  <a:cxn ang="0">
                    <a:pos x="0" y="624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89" name="Freeform 21"/>
              <p:cNvSpPr/>
              <p:nvPr/>
            </p:nvSpPr>
            <p:spPr bwMode="ltGray">
              <a:xfrm rot="-5400000">
                <a:off x="5077" y="1685"/>
                <a:ext cx="625" cy="3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72"/>
                  </a:cxn>
                  <a:cxn ang="0">
                    <a:pos x="240" y="240"/>
                  </a:cxn>
                  <a:cxn ang="0">
                    <a:pos x="624" y="272"/>
                  </a:cxn>
                  <a:cxn ang="0">
                    <a:pos x="624" y="0"/>
                  </a:cxn>
                  <a:cxn ang="0">
                    <a:pos x="0" y="0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90" name="Freeform 22"/>
              <p:cNvSpPr/>
              <p:nvPr/>
            </p:nvSpPr>
            <p:spPr bwMode="ltGray">
              <a:xfrm rot="-5400000">
                <a:off x="4790" y="1710"/>
                <a:ext cx="631" cy="316"/>
              </a:xfrm>
              <a:custGeom>
                <a:avLst/>
                <a:gdLst/>
                <a:ahLst/>
                <a:cxnLst>
                  <a:cxn ang="0">
                    <a:pos x="8" y="45"/>
                  </a:cxn>
                  <a:cxn ang="0">
                    <a:pos x="8" y="317"/>
                  </a:cxn>
                  <a:cxn ang="0">
                    <a:pos x="248" y="317"/>
                  </a:cxn>
                  <a:cxn ang="0">
                    <a:pos x="632" y="317"/>
                  </a:cxn>
                  <a:cxn ang="0">
                    <a:pos x="632" y="45"/>
                  </a:cxn>
                  <a:cxn ang="0">
                    <a:pos x="104" y="45"/>
                  </a:cxn>
                  <a:cxn ang="0">
                    <a:pos x="8" y="45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91" name="Freeform 23"/>
            <p:cNvSpPr/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5762" y="188"/>
                </a:cxn>
                <a:cxn ang="0">
                  <a:pos x="5762" y="4"/>
                </a:cxn>
                <a:cxn ang="0">
                  <a:pos x="0" y="0"/>
                </a:cxn>
                <a:cxn ang="0">
                  <a:pos x="0" y="196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92" name="Freeform 24"/>
            <p:cNvSpPr/>
            <p:nvPr/>
          </p:nvSpPr>
          <p:spPr bwMode="ltGray">
            <a:xfrm rot="16200000" flipH="1">
              <a:off x="-1586" y="2062"/>
              <a:ext cx="4319" cy="189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5761" y="0"/>
                </a:cxn>
                <a:cxn ang="0">
                  <a:pos x="5761" y="189"/>
                </a:cxn>
                <a:cxn ang="0">
                  <a:pos x="1" y="189"/>
                </a:cxn>
                <a:cxn ang="0">
                  <a:pos x="0" y="28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 w="9525" cap="flat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aphicFrame>
        <p:nvGraphicFramePr>
          <p:cNvPr id="3097" name="Object 26"/>
          <p:cNvGraphicFramePr/>
          <p:nvPr userDrawn="1"/>
        </p:nvGraphicFramePr>
        <p:xfrm>
          <a:off x="5181600" y="5791200"/>
          <a:ext cx="36671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r:id="rId14" imgW="3667125" imgH="828675" progId="Paint.Picture">
                  <p:embed/>
                </p:oleObj>
              </mc:Choice>
              <mc:Fallback>
                <p:oleObj r:id="rId14" imgW="3667125" imgH="82867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81600" y="5791200"/>
                        <a:ext cx="3667125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文本框 1"/>
          <p:cNvSpPr txBox="1"/>
          <p:nvPr/>
        </p:nvSpPr>
        <p:spPr>
          <a:xfrm>
            <a:off x="766763" y="268288"/>
            <a:ext cx="8091488" cy="563231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b="1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问答题</a:t>
            </a:r>
            <a:endParaRPr lang="en-US" altLang="zh-CN" b="1" noProof="1" smtClean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noProof="1" smtClean="0"/>
              <a:t>1</a:t>
            </a:r>
            <a:r>
              <a:rPr lang="zh-CN" altLang="en-US" noProof="1" smtClean="0"/>
              <a:t>、数据结构和机器</a:t>
            </a:r>
            <a:r>
              <a:rPr lang="zh-CN" altLang="en-US" noProof="1" smtClean="0"/>
              <a:t>的数据表示</a:t>
            </a:r>
            <a:r>
              <a:rPr lang="zh-CN" altLang="en-US" noProof="1" smtClean="0"/>
              <a:t>之间是什么关系？确定和引入数据表示的基本原则是什么？</a:t>
            </a:r>
            <a:endParaRPr lang="en-US" altLang="zh-CN" noProof="1" smtClean="0"/>
          </a:p>
          <a:p>
            <a:r>
              <a:rPr lang="en-US" altLang="zh-CN" noProof="1" smtClean="0"/>
              <a:t>2</a:t>
            </a:r>
            <a:r>
              <a:rPr lang="zh-CN" altLang="en-US" noProof="1" smtClean="0"/>
              <a:t>、标志符数据表示和描述符数据表示有何区别？</a:t>
            </a:r>
            <a:endParaRPr lang="en-US" altLang="zh-CN" noProof="1"/>
          </a:p>
          <a:p>
            <a:r>
              <a:rPr lang="zh-CN" altLang="en-US" b="1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解析题</a:t>
            </a:r>
          </a:p>
          <a:p>
            <a:r>
              <a:rPr lang="zh-CN" altLang="en-US" noProof="1" smtClean="0">
                <a:latin typeface="Times New Roman" panose="02020603050405020304" pitchFamily="18" charset="0"/>
              </a:rPr>
              <a:t>1、设某机器阶值2位、尾数4位。阶符和数符不在其内，当尾数以4、</a:t>
            </a:r>
            <a:r>
              <a:rPr lang="en-US" altLang="zh-CN" noProof="1" smtClean="0">
                <a:latin typeface="Times New Roman" panose="02020603050405020304" pitchFamily="18" charset="0"/>
              </a:rPr>
              <a:t>10</a:t>
            </a:r>
            <a:r>
              <a:rPr lang="zh-CN" altLang="en-US" noProof="1" smtClean="0">
                <a:latin typeface="Times New Roman" panose="02020603050405020304" pitchFamily="18" charset="0"/>
              </a:rPr>
              <a:t>为基时，在非负阶、正尾数、规格化情况下，求出其最大阶、最小尾数值、最大尾数值、可表示的最小值最大值及可表示的数的个数。</a:t>
            </a:r>
            <a:endParaRPr lang="zh-CN" altLang="en-US" b="1" noProof="1" smtClean="0">
              <a:latin typeface="Times New Roman" panose="02020603050405020304" pitchFamily="18" charset="0"/>
            </a:endParaRPr>
          </a:p>
          <a:p>
            <a:r>
              <a:rPr lang="en-US" altLang="zh-CN" noProof="1" smtClean="0">
                <a:latin typeface="Times New Roman" panose="02020603050405020304" pitchFamily="18" charset="0"/>
              </a:rPr>
              <a:t>2</a:t>
            </a:r>
            <a:r>
              <a:rPr lang="zh-CN" altLang="en-US" noProof="1"/>
              <a:t>、设某机阶值</a:t>
            </a:r>
            <a:r>
              <a:rPr lang="en-US" altLang="zh-CN" noProof="1"/>
              <a:t>6</a:t>
            </a:r>
            <a:r>
              <a:rPr lang="zh-CN" altLang="en-US" noProof="1"/>
              <a:t>位、尾数</a:t>
            </a:r>
            <a:r>
              <a:rPr lang="en-US" altLang="zh-CN" noProof="1"/>
              <a:t>48</a:t>
            </a:r>
            <a:r>
              <a:rPr lang="zh-CN" altLang="en-US" noProof="1"/>
              <a:t>位，阶符和数符不在其内，当尾数分别以</a:t>
            </a:r>
            <a:r>
              <a:rPr lang="en-US" altLang="zh-CN" noProof="1"/>
              <a:t>2</a:t>
            </a:r>
            <a:r>
              <a:rPr lang="zh-CN" altLang="en-US" noProof="1"/>
              <a:t>、</a:t>
            </a:r>
            <a:r>
              <a:rPr lang="en-US" altLang="zh-CN" noProof="1"/>
              <a:t>8</a:t>
            </a:r>
            <a:r>
              <a:rPr lang="zh-CN" altLang="en-US" noProof="1"/>
              <a:t>、</a:t>
            </a:r>
            <a:r>
              <a:rPr lang="en-US" altLang="zh-CN" noProof="1"/>
              <a:t>16</a:t>
            </a:r>
            <a:r>
              <a:rPr lang="zh-CN" altLang="en-US" noProof="1"/>
              <a:t>为基时，在非负阶、正尾数、规格化数情况下，求出其最小阶、最大阶、阶的个数、最小尾数值、最大尾数值、可表示的最小值和最大值及可表示的规格化数的总个数。</a:t>
            </a:r>
            <a:endParaRPr lang="zh-CN" altLang="en-US" noProof="1">
              <a:latin typeface="Times New Roman" panose="02020603050405020304" pitchFamily="18" charset="0"/>
            </a:endParaRPr>
          </a:p>
          <a:p>
            <a:endParaRPr lang="zh-CN" altLang="en-US" b="1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落花">
  <a:themeElements>
    <a:clrScheme name="落花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落花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落花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落花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Settings\LG\Application Data\Microsoft\Templates\落花.pot</Template>
  <TotalTime>1528</TotalTime>
  <Words>194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Times New Roman</vt:lpstr>
      <vt:lpstr>Wingdings</vt:lpstr>
      <vt:lpstr>3_落花</vt:lpstr>
      <vt:lpstr>Bitmap Image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</dc:creator>
  <cp:lastModifiedBy>a</cp:lastModifiedBy>
  <cp:revision>342</cp:revision>
  <dcterms:created xsi:type="dcterms:W3CDTF">2016-09-21T01:29:00Z</dcterms:created>
  <dcterms:modified xsi:type="dcterms:W3CDTF">2022-03-07T14:05:26Z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