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60" r:id="rId2"/>
    <p:sldId id="461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6" autoAdjust="0"/>
    <p:restoredTop sz="90929" autoAdjust="0"/>
  </p:normalViewPr>
  <p:slideViewPr>
    <p:cSldViewPr>
      <p:cViewPr varScale="1">
        <p:scale>
          <a:sx n="87" d="100"/>
          <a:sy n="87" d="100"/>
        </p:scale>
        <p:origin x="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95EC584-2302-4C82-8481-7FA1B45F00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DFBC2-062D-4FC9-A32F-3BFAC8CDF2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050378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567CA-8D86-4AD2-B3FA-EF3ED13668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516847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408D1-4489-48D2-B720-798DA3F135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755634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EC555-9863-4B13-AAC7-BB51EF84F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000026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941EC-77F0-48E1-8C1F-596EC6EC6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990881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E3CD9-579E-45F4-8881-B3A823D90A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954609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056F0-8AD9-4D4A-8C10-6462A771BC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343857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F8692-C290-48E3-BF15-C47C334FB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253665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70418-2F8D-43C1-83BA-28CDD3911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765855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E2600-A9F5-4604-8143-B8E6DB32B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67707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8BF0C-4C3F-451C-8186-57AFDF0EE0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462532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fld id="{F08BE50E-B04F-4727-96D8-E38521799C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E:\课件素材\插件图片3\CJ3758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:\课件素材\GIF动画插件2\GIF-465.gif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31527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914400" y="225425"/>
            <a:ext cx="3324225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 </a:t>
            </a:r>
            <a:r>
              <a:rPr lang="en-US" altLang="zh-CN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 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章  计算机系统结构概论</a:t>
            </a:r>
          </a:p>
        </p:txBody>
      </p:sp>
      <p:pic>
        <p:nvPicPr>
          <p:cNvPr id="1034" name="Picture 11" descr="E:\课件素材\背景图片2\BJ2048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99"/>
          <p:cNvSpPr txBox="1">
            <a:spLocks noChangeArrowheads="1"/>
          </p:cNvSpPr>
          <p:nvPr/>
        </p:nvSpPr>
        <p:spPr bwMode="auto">
          <a:xfrm>
            <a:off x="683568" y="692696"/>
            <a:ext cx="85471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选择题</a:t>
            </a:r>
            <a:r>
              <a:rPr lang="zh-CN" altLang="en-US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（或判断）</a:t>
            </a:r>
            <a:r>
              <a:rPr lang="zh-CN" altLang="zh-CN" sz="2400" b="1" dirty="0">
                <a:solidFill>
                  <a:schemeClr val="tx2"/>
                </a:solidFill>
                <a:latin typeface="Calibri" panose="020F0502020204030204" pitchFamily="34" charset="0"/>
              </a:rPr>
              <a:t>：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zh-CN" sz="2400" dirty="0">
                <a:solidFill>
                  <a:schemeClr val="tx2"/>
                </a:solidFill>
              </a:rPr>
              <a:t>、在计算机系统的六级层次结构中，以下属于实际机器级的有（</a:t>
            </a:r>
            <a:r>
              <a:rPr lang="en-US" altLang="zh-CN" sz="2400" dirty="0">
                <a:solidFill>
                  <a:schemeClr val="tx2"/>
                </a:solidFill>
              </a:rPr>
              <a:t>    </a:t>
            </a:r>
            <a:r>
              <a:rPr lang="zh-CN" altLang="zh-CN" sz="2400" dirty="0">
                <a:solidFill>
                  <a:schemeClr val="tx2"/>
                </a:solidFill>
              </a:rPr>
              <a:t>）。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A. </a:t>
            </a:r>
            <a:r>
              <a:rPr lang="zh-CN" altLang="zh-CN" sz="2400" dirty="0">
                <a:solidFill>
                  <a:schemeClr val="tx2"/>
                </a:solidFill>
              </a:rPr>
              <a:t>高级语言机器</a:t>
            </a:r>
            <a:r>
              <a:rPr lang="en-US" altLang="zh-CN" sz="2400" dirty="0">
                <a:solidFill>
                  <a:schemeClr val="tx2"/>
                </a:solidFill>
              </a:rPr>
              <a:t>  B.</a:t>
            </a:r>
            <a:r>
              <a:rPr lang="zh-CN" altLang="zh-CN" sz="2400" dirty="0">
                <a:solidFill>
                  <a:schemeClr val="tx2"/>
                </a:solidFill>
              </a:rPr>
              <a:t>传统机器语言机器</a:t>
            </a:r>
            <a:r>
              <a:rPr lang="en-US" altLang="zh-CN" sz="2400" dirty="0">
                <a:solidFill>
                  <a:schemeClr val="tx2"/>
                </a:solidFill>
              </a:rPr>
              <a:t>  C.</a:t>
            </a:r>
            <a:r>
              <a:rPr lang="zh-CN" altLang="zh-CN" sz="2400" dirty="0">
                <a:solidFill>
                  <a:schemeClr val="tx2"/>
                </a:solidFill>
              </a:rPr>
              <a:t>汇编语言机器</a:t>
            </a:r>
            <a:r>
              <a:rPr lang="en-US" altLang="zh-CN" sz="2400" dirty="0">
                <a:solidFill>
                  <a:schemeClr val="tx2"/>
                </a:solidFill>
              </a:rPr>
              <a:t>   D .</a:t>
            </a:r>
            <a:r>
              <a:rPr lang="zh-CN" altLang="zh-CN" sz="2400" dirty="0">
                <a:solidFill>
                  <a:schemeClr val="tx2"/>
                </a:solidFill>
              </a:rPr>
              <a:t>应用语言机器</a:t>
            </a:r>
            <a:r>
              <a:rPr lang="en-US" altLang="zh-CN" sz="2400" dirty="0">
                <a:solidFill>
                  <a:schemeClr val="tx2"/>
                </a:solidFill>
              </a:rPr>
              <a:t>  E.</a:t>
            </a:r>
            <a:r>
              <a:rPr lang="zh-CN" altLang="en-US" sz="2400" dirty="0">
                <a:solidFill>
                  <a:schemeClr val="tx2"/>
                </a:solidFill>
              </a:rPr>
              <a:t>操作系统机器  </a:t>
            </a:r>
            <a:r>
              <a:rPr lang="en-US" altLang="zh-CN" sz="2400" dirty="0">
                <a:solidFill>
                  <a:schemeClr val="tx2"/>
                </a:solidFill>
              </a:rPr>
              <a:t>F.</a:t>
            </a:r>
            <a:r>
              <a:rPr lang="zh-CN" altLang="en-US" sz="2400" dirty="0">
                <a:solidFill>
                  <a:schemeClr val="tx2"/>
                </a:solidFill>
              </a:rPr>
              <a:t>微程序机器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、在计算机系统的六级层次结构中，以下属于</a:t>
            </a:r>
            <a:r>
              <a:rPr lang="zh-CN" altLang="en-US" sz="2400" dirty="0">
                <a:solidFill>
                  <a:schemeClr val="tx2"/>
                </a:solidFill>
              </a:rPr>
              <a:t>虚拟</a:t>
            </a:r>
            <a:r>
              <a:rPr lang="zh-CN" altLang="zh-CN" sz="2400" dirty="0">
                <a:solidFill>
                  <a:schemeClr val="tx2"/>
                </a:solidFill>
              </a:rPr>
              <a:t>机器级的有（</a:t>
            </a:r>
            <a:r>
              <a:rPr lang="en-US" altLang="zh-CN" sz="2400" dirty="0">
                <a:solidFill>
                  <a:schemeClr val="tx2"/>
                </a:solidFill>
              </a:rPr>
              <a:t>    </a:t>
            </a:r>
            <a:r>
              <a:rPr lang="zh-CN" altLang="zh-CN" sz="2400" dirty="0">
                <a:solidFill>
                  <a:schemeClr val="tx2"/>
                </a:solidFill>
              </a:rPr>
              <a:t>）。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A. </a:t>
            </a:r>
            <a:r>
              <a:rPr lang="zh-CN" altLang="zh-CN" sz="2400" dirty="0">
                <a:solidFill>
                  <a:schemeClr val="tx2"/>
                </a:solidFill>
              </a:rPr>
              <a:t>高级语言机器</a:t>
            </a:r>
            <a:r>
              <a:rPr lang="en-US" altLang="zh-CN" sz="2400" dirty="0">
                <a:solidFill>
                  <a:schemeClr val="tx2"/>
                </a:solidFill>
              </a:rPr>
              <a:t>  B.</a:t>
            </a:r>
            <a:r>
              <a:rPr lang="zh-CN" altLang="zh-CN" sz="2400" dirty="0">
                <a:solidFill>
                  <a:schemeClr val="tx2"/>
                </a:solidFill>
              </a:rPr>
              <a:t>传统机器语言机器</a:t>
            </a:r>
            <a:r>
              <a:rPr lang="en-US" altLang="zh-CN" sz="2400" dirty="0">
                <a:solidFill>
                  <a:schemeClr val="tx2"/>
                </a:solidFill>
              </a:rPr>
              <a:t>  C.</a:t>
            </a:r>
            <a:r>
              <a:rPr lang="zh-CN" altLang="zh-CN" sz="2400" dirty="0">
                <a:solidFill>
                  <a:schemeClr val="tx2"/>
                </a:solidFill>
              </a:rPr>
              <a:t>汇编语言机器</a:t>
            </a:r>
            <a:r>
              <a:rPr lang="en-US" altLang="zh-CN" sz="2400" dirty="0">
                <a:solidFill>
                  <a:schemeClr val="tx2"/>
                </a:solidFill>
              </a:rPr>
              <a:t>   D .</a:t>
            </a:r>
            <a:r>
              <a:rPr lang="zh-CN" altLang="zh-CN" sz="2400" dirty="0">
                <a:solidFill>
                  <a:schemeClr val="tx2"/>
                </a:solidFill>
              </a:rPr>
              <a:t>应用语言机器</a:t>
            </a:r>
            <a:r>
              <a:rPr lang="en-US" altLang="zh-CN" sz="2400" dirty="0">
                <a:solidFill>
                  <a:schemeClr val="tx2"/>
                </a:solidFill>
              </a:rPr>
              <a:t>  E.</a:t>
            </a:r>
            <a:r>
              <a:rPr lang="zh-CN" altLang="en-US" sz="2400" dirty="0">
                <a:solidFill>
                  <a:schemeClr val="tx2"/>
                </a:solidFill>
              </a:rPr>
              <a:t>操作系统机器  </a:t>
            </a:r>
            <a:r>
              <a:rPr lang="en-US" altLang="zh-CN" sz="2400" dirty="0">
                <a:solidFill>
                  <a:schemeClr val="tx2"/>
                </a:solidFill>
              </a:rPr>
              <a:t>F.</a:t>
            </a:r>
            <a:r>
              <a:rPr lang="zh-CN" altLang="en-US" sz="2400" dirty="0">
                <a:solidFill>
                  <a:schemeClr val="tx2"/>
                </a:solidFill>
              </a:rPr>
              <a:t>微程序机器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</a:t>
            </a:r>
            <a:r>
              <a:rPr lang="zh-CN" altLang="zh-CN" sz="2400" dirty="0">
                <a:solidFill>
                  <a:schemeClr val="tx2"/>
                </a:solidFill>
              </a:rPr>
              <a:t>、以下（</a:t>
            </a:r>
            <a:r>
              <a:rPr lang="en-US" altLang="zh-CN" sz="2400" dirty="0">
                <a:solidFill>
                  <a:schemeClr val="tx2"/>
                </a:solidFill>
              </a:rPr>
              <a:t>    </a:t>
            </a:r>
            <a:r>
              <a:rPr lang="zh-CN" altLang="zh-CN" sz="2400" dirty="0">
                <a:solidFill>
                  <a:schemeClr val="tx2"/>
                </a:solidFill>
              </a:rPr>
              <a:t>）机器的实现采用翻译。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A.</a:t>
            </a:r>
            <a:r>
              <a:rPr lang="zh-CN" altLang="zh-CN" sz="2400" dirty="0">
                <a:solidFill>
                  <a:schemeClr val="tx2"/>
                </a:solidFill>
              </a:rPr>
              <a:t>微程序</a:t>
            </a:r>
            <a:r>
              <a:rPr lang="en-US" altLang="zh-CN" sz="2400" dirty="0">
                <a:solidFill>
                  <a:schemeClr val="tx2"/>
                </a:solidFill>
              </a:rPr>
              <a:t>         B.</a:t>
            </a:r>
            <a:r>
              <a:rPr lang="zh-CN" altLang="zh-CN" sz="2400" dirty="0">
                <a:solidFill>
                  <a:schemeClr val="tx2"/>
                </a:solidFill>
              </a:rPr>
              <a:t>传统机器语言</a:t>
            </a:r>
            <a:r>
              <a:rPr lang="en-US" altLang="zh-CN" sz="2400" dirty="0">
                <a:solidFill>
                  <a:schemeClr val="tx2"/>
                </a:solidFill>
              </a:rPr>
              <a:t>      C.</a:t>
            </a:r>
            <a:r>
              <a:rPr lang="zh-CN" altLang="zh-CN" sz="2400" dirty="0">
                <a:solidFill>
                  <a:schemeClr val="tx2"/>
                </a:solidFill>
              </a:rPr>
              <a:t>操作系统</a:t>
            </a:r>
            <a:r>
              <a:rPr lang="en-US" altLang="zh-CN" sz="2400" dirty="0">
                <a:solidFill>
                  <a:schemeClr val="tx2"/>
                </a:solidFill>
              </a:rPr>
              <a:t>       D.</a:t>
            </a:r>
            <a:r>
              <a:rPr lang="zh-CN" altLang="zh-CN" sz="2400" dirty="0" smtClean="0">
                <a:solidFill>
                  <a:schemeClr val="tx2"/>
                </a:solidFill>
              </a:rPr>
              <a:t>汇编语言</a:t>
            </a:r>
            <a:r>
              <a:rPr lang="en-US" altLang="zh-CN" sz="2400" dirty="0" smtClean="0">
                <a:solidFill>
                  <a:schemeClr val="tx2"/>
                </a:solidFill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E.</a:t>
            </a:r>
            <a:r>
              <a:rPr lang="zh-CN" altLang="en-US" sz="2400" dirty="0">
                <a:solidFill>
                  <a:schemeClr val="tx2"/>
                </a:solidFill>
              </a:rPr>
              <a:t>应用</a:t>
            </a:r>
            <a:r>
              <a:rPr lang="zh-CN" altLang="en-US" sz="2400" dirty="0" smtClean="0">
                <a:solidFill>
                  <a:schemeClr val="tx2"/>
                </a:solidFill>
              </a:rPr>
              <a:t>语言     </a:t>
            </a:r>
            <a:r>
              <a:rPr lang="en-US" altLang="zh-CN" sz="2400" dirty="0" smtClean="0">
                <a:solidFill>
                  <a:schemeClr val="tx2"/>
                </a:solidFill>
              </a:rPr>
              <a:t>F. </a:t>
            </a:r>
            <a:r>
              <a:rPr lang="zh-CN" altLang="en-US" sz="2400" dirty="0" smtClean="0">
                <a:solidFill>
                  <a:schemeClr val="tx2"/>
                </a:solidFill>
              </a:rPr>
              <a:t>高级语言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4</a:t>
            </a:r>
            <a:r>
              <a:rPr lang="zh-CN" altLang="zh-CN" sz="2400" dirty="0">
                <a:solidFill>
                  <a:schemeClr val="tx2"/>
                </a:solidFill>
              </a:rPr>
              <a:t>、以下（</a:t>
            </a:r>
            <a:r>
              <a:rPr lang="en-US" altLang="zh-CN" sz="2400" dirty="0">
                <a:solidFill>
                  <a:schemeClr val="tx2"/>
                </a:solidFill>
              </a:rPr>
              <a:t>    </a:t>
            </a:r>
            <a:r>
              <a:rPr lang="zh-CN" altLang="zh-CN" sz="2400" dirty="0">
                <a:solidFill>
                  <a:schemeClr val="tx2"/>
                </a:solidFill>
              </a:rPr>
              <a:t>）机器的实现采用</a:t>
            </a:r>
            <a:r>
              <a:rPr lang="zh-CN" altLang="en-US" sz="2400" dirty="0">
                <a:solidFill>
                  <a:schemeClr val="tx2"/>
                </a:solidFill>
              </a:rPr>
              <a:t>解释</a:t>
            </a:r>
            <a:r>
              <a:rPr lang="zh-CN" altLang="zh-CN" sz="2400" dirty="0">
                <a:solidFill>
                  <a:schemeClr val="tx2"/>
                </a:solidFill>
              </a:rPr>
              <a:t>。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A.</a:t>
            </a:r>
            <a:r>
              <a:rPr lang="zh-CN" altLang="zh-CN" sz="2400" dirty="0">
                <a:solidFill>
                  <a:schemeClr val="tx2"/>
                </a:solidFill>
              </a:rPr>
              <a:t>传统机器语言</a:t>
            </a:r>
            <a:r>
              <a:rPr lang="en-US" altLang="zh-CN" sz="2400" dirty="0">
                <a:solidFill>
                  <a:schemeClr val="tx2"/>
                </a:solidFill>
              </a:rPr>
              <a:t>     </a:t>
            </a:r>
            <a:r>
              <a:rPr lang="en-US" altLang="zh-CN" sz="2400" dirty="0" smtClean="0">
                <a:solidFill>
                  <a:schemeClr val="tx2"/>
                </a:solidFill>
              </a:rPr>
              <a:t>B.</a:t>
            </a:r>
            <a:r>
              <a:rPr lang="zh-CN" altLang="zh-CN" sz="2400" dirty="0">
                <a:solidFill>
                  <a:schemeClr val="tx2"/>
                </a:solidFill>
              </a:rPr>
              <a:t>汇编语言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</a:rPr>
              <a:t>     </a:t>
            </a:r>
            <a:r>
              <a:rPr lang="en-US" altLang="zh-CN" sz="2400" dirty="0" smtClean="0">
                <a:solidFill>
                  <a:schemeClr val="tx2"/>
                </a:solidFill>
              </a:rPr>
              <a:t>C.</a:t>
            </a:r>
            <a:r>
              <a:rPr lang="zh-CN" altLang="en-US" sz="2400" dirty="0">
                <a:solidFill>
                  <a:schemeClr val="tx2"/>
                </a:solidFill>
              </a:rPr>
              <a:t>应用语言     </a:t>
            </a:r>
            <a:r>
              <a:rPr lang="en-US" altLang="zh-CN" sz="2400" dirty="0" smtClean="0">
                <a:solidFill>
                  <a:schemeClr val="tx2"/>
                </a:solidFill>
              </a:rPr>
              <a:t>D. </a:t>
            </a:r>
            <a:r>
              <a:rPr lang="zh-CN" altLang="en-US" sz="2400" dirty="0">
                <a:solidFill>
                  <a:schemeClr val="tx2"/>
                </a:solidFill>
              </a:rPr>
              <a:t>高级语言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836712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问答题：</a:t>
            </a:r>
            <a:endParaRPr lang="en-US" altLang="zh-CN" b="1" dirty="0" smtClean="0"/>
          </a:p>
          <a:p>
            <a:r>
              <a:rPr lang="zh-CN" altLang="en-US" dirty="0" smtClean="0"/>
              <a:t>实际机器和虚拟机器有何不同？在计算机系统结构的六级层次体系中，哪些为实际机器？哪些为虚拟机器？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413394"/>
      </p:ext>
    </p:extLst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66"/>
      </a:hlink>
      <a:folHlink>
        <a:srgbClr val="CC00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185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华文行楷</vt:lpstr>
      <vt:lpstr>宋体</vt:lpstr>
      <vt:lpstr>Arial</vt:lpstr>
      <vt:lpstr>Calibri</vt:lpstr>
      <vt:lpstr>Times New Roman</vt:lpstr>
      <vt:lpstr>默认设计模板</vt:lpstr>
      <vt:lpstr>PowerPoint 演示文稿</vt:lpstr>
      <vt:lpstr>PowerPoint 演示文稿</vt:lpstr>
    </vt:vector>
  </TitlesOfParts>
  <Company>西安火炬电脑公司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mwz2</dc:creator>
  <cp:lastModifiedBy>a</cp:lastModifiedBy>
  <cp:revision>114</cp:revision>
  <dcterms:created xsi:type="dcterms:W3CDTF">2003-02-19T09:06:21Z</dcterms:created>
  <dcterms:modified xsi:type="dcterms:W3CDTF">2022-02-28T11:27:30Z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