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45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0AC4-EC98-4DAD-8C20-83C37DBD13FB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16178-3262-49AC-B6D8-C0F14E7A06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299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0AC4-EC98-4DAD-8C20-83C37DBD13FB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16178-3262-49AC-B6D8-C0F14E7A06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991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0AC4-EC98-4DAD-8C20-83C37DBD13FB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16178-3262-49AC-B6D8-C0F14E7A06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526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0AC4-EC98-4DAD-8C20-83C37DBD13FB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16178-3262-49AC-B6D8-C0F14E7A06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972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0AC4-EC98-4DAD-8C20-83C37DBD13FB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16178-3262-49AC-B6D8-C0F14E7A06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622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0AC4-EC98-4DAD-8C20-83C37DBD13FB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16178-3262-49AC-B6D8-C0F14E7A06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811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0AC4-EC98-4DAD-8C20-83C37DBD13FB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16178-3262-49AC-B6D8-C0F14E7A06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035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0AC4-EC98-4DAD-8C20-83C37DBD13FB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16178-3262-49AC-B6D8-C0F14E7A06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6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0AC4-EC98-4DAD-8C20-83C37DBD13FB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16178-3262-49AC-B6D8-C0F14E7A06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589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0AC4-EC98-4DAD-8C20-83C37DBD13FB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16178-3262-49AC-B6D8-C0F14E7A06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311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0AC4-EC98-4DAD-8C20-83C37DBD13FB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16178-3262-49AC-B6D8-C0F14E7A06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080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60AC4-EC98-4DAD-8C20-83C37DBD13FB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16178-3262-49AC-B6D8-C0F14E7A06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069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129150"/>
            <a:ext cx="10515600" cy="1325563"/>
          </a:xfrm>
        </p:spPr>
        <p:txBody>
          <a:bodyPr/>
          <a:lstStyle/>
          <a:p>
            <a:r>
              <a:rPr lang="en-US" altLang="zh-CN" b="1" dirty="0" smtClean="0"/>
              <a:t>4.3-4.5 </a:t>
            </a:r>
            <a:r>
              <a:rPr lang="zh-CN" altLang="en-US" b="1" dirty="0" smtClean="0"/>
              <a:t>课上练习</a:t>
            </a:r>
            <a:endParaRPr lang="zh-CN" altLang="en-US" b="1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1</a:t>
            </a:r>
            <a:r>
              <a:rPr lang="zh-CN" altLang="en-US" b="1" dirty="0" smtClean="0"/>
              <a:t>、若</a:t>
            </a:r>
            <a:r>
              <a:rPr lang="en-US" altLang="zh-CN" b="1" dirty="0" smtClean="0"/>
              <a:t>Cache</a:t>
            </a:r>
            <a:r>
              <a:rPr lang="zh-CN" altLang="en-US" b="1" dirty="0" smtClean="0"/>
              <a:t>的命中率</a:t>
            </a:r>
            <a:r>
              <a:rPr lang="en-US" altLang="zh-CN" b="1" dirty="0" err="1" smtClean="0"/>
              <a:t>Hc</a:t>
            </a:r>
            <a:r>
              <a:rPr lang="en-US" altLang="zh-CN" b="1" dirty="0" smtClean="0"/>
              <a:t>=0.8</a:t>
            </a:r>
            <a:r>
              <a:rPr lang="zh-CN" altLang="en-US" b="1" dirty="0" smtClean="0"/>
              <a:t>，</a:t>
            </a:r>
            <a:r>
              <a:rPr lang="zh-CN" altLang="en-US" b="1" dirty="0" smtClean="0"/>
              <a:t>则不论其速度有多高，采用此</a:t>
            </a:r>
            <a:r>
              <a:rPr lang="en-US" altLang="zh-CN" b="1" dirty="0" smtClean="0"/>
              <a:t>Cache</a:t>
            </a:r>
            <a:r>
              <a:rPr lang="zh-CN" altLang="en-US" b="1" dirty="0" smtClean="0"/>
              <a:t>存储器比之于处理器直接访问主存等效访问速度提高的倍数</a:t>
            </a:r>
            <a:r>
              <a:rPr lang="en-US" altLang="zh-CN" b="1" dirty="0" smtClean="0"/>
              <a:t>ρ</a:t>
            </a:r>
            <a:r>
              <a:rPr lang="zh-CN" altLang="en-US" b="1" dirty="0" smtClean="0"/>
              <a:t>不会超过多少倍</a:t>
            </a:r>
            <a:r>
              <a:rPr lang="zh-CN" altLang="en-US" b="1" dirty="0" smtClean="0"/>
              <a:t>？</a:t>
            </a:r>
            <a:endParaRPr lang="zh-CN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136891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01647" y="39208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2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Cache</a:t>
            </a:r>
            <a:r>
              <a:rPr lang="zh-CN" altLang="en-US" b="1" dirty="0" smtClean="0"/>
              <a:t>存储器，主存有</a:t>
            </a:r>
            <a:r>
              <a:rPr lang="en-US" altLang="zh-CN" b="1" dirty="0" smtClean="0"/>
              <a:t>0-7</a:t>
            </a:r>
            <a:r>
              <a:rPr lang="zh-CN" altLang="en-US" b="1" dirty="0" smtClean="0"/>
              <a:t>共</a:t>
            </a:r>
            <a:r>
              <a:rPr lang="en-US" altLang="zh-CN" b="1" dirty="0" smtClean="0"/>
              <a:t>8</a:t>
            </a:r>
            <a:r>
              <a:rPr lang="zh-CN" altLang="en-US" b="1" dirty="0" smtClean="0"/>
              <a:t>块，</a:t>
            </a:r>
            <a:r>
              <a:rPr lang="en-US" altLang="zh-CN" b="1" dirty="0" smtClean="0"/>
              <a:t>Cache</a:t>
            </a:r>
            <a:r>
              <a:rPr lang="zh-CN" altLang="en-US" b="1" dirty="0" smtClean="0"/>
              <a:t>有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块，采用组相联映像，分两组，假设</a:t>
            </a:r>
            <a:r>
              <a:rPr lang="en-US" altLang="zh-CN" b="1" dirty="0" smtClean="0"/>
              <a:t>Cache</a:t>
            </a:r>
            <a:r>
              <a:rPr lang="zh-CN" altLang="en-US" b="1" dirty="0" smtClean="0"/>
              <a:t>已先后访问并预取了主存的第</a:t>
            </a:r>
            <a:r>
              <a:rPr lang="en-US" altLang="zh-CN" b="1" dirty="0" smtClean="0"/>
              <a:t>5/1/3/7</a:t>
            </a:r>
            <a:r>
              <a:rPr lang="zh-CN" altLang="en-US" b="1" dirty="0" smtClean="0"/>
              <a:t>块，现访问地址流为</a:t>
            </a:r>
            <a:r>
              <a:rPr lang="en-US" altLang="zh-CN" b="1" dirty="0" smtClean="0"/>
              <a:t>1/2/4/1/3/7/0/1/2/5/4/6</a:t>
            </a:r>
            <a:r>
              <a:rPr lang="zh-CN" altLang="en-US" b="1" dirty="0" smtClean="0"/>
              <a:t>时，</a:t>
            </a:r>
          </a:p>
          <a:p>
            <a:pPr marL="0" indent="0">
              <a:buNone/>
            </a:pPr>
            <a:r>
              <a:rPr lang="zh-CN" altLang="en-US" b="1" dirty="0" smtClean="0"/>
              <a:t>（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）画</a:t>
            </a:r>
            <a:r>
              <a:rPr lang="zh-CN" altLang="en-US" b="1" dirty="0" smtClean="0"/>
              <a:t>出</a:t>
            </a:r>
            <a:r>
              <a:rPr lang="en-US" altLang="zh-CN" b="1" dirty="0" smtClean="0"/>
              <a:t>FIFO</a:t>
            </a:r>
            <a:r>
              <a:rPr lang="zh-CN" altLang="en-US" b="1" dirty="0" smtClean="0"/>
              <a:t>替换</a:t>
            </a:r>
            <a:r>
              <a:rPr lang="zh-CN" altLang="en-US" b="1" dirty="0" smtClean="0"/>
              <a:t>算法，</a:t>
            </a:r>
            <a:r>
              <a:rPr lang="en-US" altLang="zh-CN" b="1" dirty="0" smtClean="0"/>
              <a:t>Cache</a:t>
            </a:r>
            <a:r>
              <a:rPr lang="zh-CN" altLang="en-US" b="1" dirty="0" smtClean="0"/>
              <a:t>内各块实际替换过程，并标出命中时刻。</a:t>
            </a:r>
          </a:p>
          <a:p>
            <a:pPr marL="0" indent="0">
              <a:buNone/>
            </a:pPr>
            <a:r>
              <a:rPr lang="zh-CN" altLang="en-US" b="1" dirty="0" smtClean="0"/>
              <a:t>（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）求出此期间的</a:t>
            </a:r>
            <a:r>
              <a:rPr lang="en-US" altLang="zh-CN" b="1" dirty="0" smtClean="0"/>
              <a:t>Cache</a:t>
            </a:r>
            <a:r>
              <a:rPr lang="zh-CN" altLang="en-US" b="1" dirty="0" smtClean="0"/>
              <a:t>命中率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smtClean="0"/>
              <a:t>         1     2     4     1    3    7    0    1    2    5    4    6</a:t>
            </a:r>
            <a:endParaRPr lang="zh-CN" altLang="en-US" b="1" dirty="0" smtClean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292982"/>
              </p:ext>
            </p:extLst>
          </p:nvPr>
        </p:nvGraphicFramePr>
        <p:xfrm>
          <a:off x="1214012" y="3577357"/>
          <a:ext cx="56852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520">
                  <a:extLst>
                    <a:ext uri="{9D8B030D-6E8A-4147-A177-3AD203B41FA5}">
                      <a16:colId xmlns:a16="http://schemas.microsoft.com/office/drawing/2014/main" val="2196521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3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295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36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617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36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96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3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038239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207889"/>
              </p:ext>
            </p:extLst>
          </p:nvPr>
        </p:nvGraphicFramePr>
        <p:xfrm>
          <a:off x="1834399" y="3577357"/>
          <a:ext cx="56852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520">
                  <a:extLst>
                    <a:ext uri="{9D8B030D-6E8A-4147-A177-3AD203B41FA5}">
                      <a16:colId xmlns:a16="http://schemas.microsoft.com/office/drawing/2014/main" val="2196521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3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295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36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617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36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96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3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038239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01261"/>
              </p:ext>
            </p:extLst>
          </p:nvPr>
        </p:nvGraphicFramePr>
        <p:xfrm>
          <a:off x="2470670" y="3577357"/>
          <a:ext cx="56852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520">
                  <a:extLst>
                    <a:ext uri="{9D8B030D-6E8A-4147-A177-3AD203B41FA5}">
                      <a16:colId xmlns:a16="http://schemas.microsoft.com/office/drawing/2014/main" val="2196521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3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295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36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617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36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96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3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038239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390997"/>
              </p:ext>
            </p:extLst>
          </p:nvPr>
        </p:nvGraphicFramePr>
        <p:xfrm>
          <a:off x="3091057" y="3577357"/>
          <a:ext cx="56852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520">
                  <a:extLst>
                    <a:ext uri="{9D8B030D-6E8A-4147-A177-3AD203B41FA5}">
                      <a16:colId xmlns:a16="http://schemas.microsoft.com/office/drawing/2014/main" val="2196521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3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295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36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617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36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96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3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038239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232632"/>
              </p:ext>
            </p:extLst>
          </p:nvPr>
        </p:nvGraphicFramePr>
        <p:xfrm>
          <a:off x="3709380" y="3577357"/>
          <a:ext cx="56852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520">
                  <a:extLst>
                    <a:ext uri="{9D8B030D-6E8A-4147-A177-3AD203B41FA5}">
                      <a16:colId xmlns:a16="http://schemas.microsoft.com/office/drawing/2014/main" val="2196521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3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295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36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617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36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96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3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038239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528653"/>
              </p:ext>
            </p:extLst>
          </p:nvPr>
        </p:nvGraphicFramePr>
        <p:xfrm>
          <a:off x="4343492" y="3569163"/>
          <a:ext cx="56852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520">
                  <a:extLst>
                    <a:ext uri="{9D8B030D-6E8A-4147-A177-3AD203B41FA5}">
                      <a16:colId xmlns:a16="http://schemas.microsoft.com/office/drawing/2014/main" val="2196521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3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295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36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617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36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96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3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038239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481968"/>
              </p:ext>
            </p:extLst>
          </p:nvPr>
        </p:nvGraphicFramePr>
        <p:xfrm>
          <a:off x="4971442" y="3577357"/>
          <a:ext cx="56852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520">
                  <a:extLst>
                    <a:ext uri="{9D8B030D-6E8A-4147-A177-3AD203B41FA5}">
                      <a16:colId xmlns:a16="http://schemas.microsoft.com/office/drawing/2014/main" val="2196521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3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295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36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617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36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96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3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038239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411545"/>
              </p:ext>
            </p:extLst>
          </p:nvPr>
        </p:nvGraphicFramePr>
        <p:xfrm>
          <a:off x="5584267" y="3569163"/>
          <a:ext cx="56852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520">
                  <a:extLst>
                    <a:ext uri="{9D8B030D-6E8A-4147-A177-3AD203B41FA5}">
                      <a16:colId xmlns:a16="http://schemas.microsoft.com/office/drawing/2014/main" val="2196521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3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295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3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617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36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96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3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038239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398408"/>
              </p:ext>
            </p:extLst>
          </p:nvPr>
        </p:nvGraphicFramePr>
        <p:xfrm>
          <a:off x="6183993" y="3569163"/>
          <a:ext cx="56852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520">
                  <a:extLst>
                    <a:ext uri="{9D8B030D-6E8A-4147-A177-3AD203B41FA5}">
                      <a16:colId xmlns:a16="http://schemas.microsoft.com/office/drawing/2014/main" val="2196521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3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295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36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617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36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96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3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038239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848190"/>
              </p:ext>
            </p:extLst>
          </p:nvPr>
        </p:nvGraphicFramePr>
        <p:xfrm>
          <a:off x="6796818" y="3569163"/>
          <a:ext cx="56852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520">
                  <a:extLst>
                    <a:ext uri="{9D8B030D-6E8A-4147-A177-3AD203B41FA5}">
                      <a16:colId xmlns:a16="http://schemas.microsoft.com/office/drawing/2014/main" val="2196521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3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295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36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617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36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96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3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038239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867036"/>
              </p:ext>
            </p:extLst>
          </p:nvPr>
        </p:nvGraphicFramePr>
        <p:xfrm>
          <a:off x="7453948" y="3569163"/>
          <a:ext cx="56852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520">
                  <a:extLst>
                    <a:ext uri="{9D8B030D-6E8A-4147-A177-3AD203B41FA5}">
                      <a16:colId xmlns:a16="http://schemas.microsoft.com/office/drawing/2014/main" val="2196521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3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295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36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617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36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96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3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038239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059636"/>
              </p:ext>
            </p:extLst>
          </p:nvPr>
        </p:nvGraphicFramePr>
        <p:xfrm>
          <a:off x="8084881" y="3569163"/>
          <a:ext cx="56852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520">
                  <a:extLst>
                    <a:ext uri="{9D8B030D-6E8A-4147-A177-3AD203B41FA5}">
                      <a16:colId xmlns:a16="http://schemas.microsoft.com/office/drawing/2014/main" val="2196521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3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295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36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617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36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96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3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038239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607642"/>
              </p:ext>
            </p:extLst>
          </p:nvPr>
        </p:nvGraphicFramePr>
        <p:xfrm>
          <a:off x="9540153" y="2794749"/>
          <a:ext cx="56852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520">
                  <a:extLst>
                    <a:ext uri="{9D8B030D-6E8A-4147-A177-3AD203B41FA5}">
                      <a16:colId xmlns:a16="http://schemas.microsoft.com/office/drawing/2014/main" val="2196521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3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295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36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617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36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96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3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038239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562376"/>
              </p:ext>
            </p:extLst>
          </p:nvPr>
        </p:nvGraphicFramePr>
        <p:xfrm>
          <a:off x="11090044" y="3752300"/>
          <a:ext cx="56852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520">
                  <a:extLst>
                    <a:ext uri="{9D8B030D-6E8A-4147-A177-3AD203B41FA5}">
                      <a16:colId xmlns:a16="http://schemas.microsoft.com/office/drawing/2014/main" val="2196521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36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295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36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617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36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96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36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038239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336864"/>
              </p:ext>
            </p:extLst>
          </p:nvPr>
        </p:nvGraphicFramePr>
        <p:xfrm>
          <a:off x="11090044" y="1161243"/>
          <a:ext cx="56852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520">
                  <a:extLst>
                    <a:ext uri="{9D8B030D-6E8A-4147-A177-3AD203B41FA5}">
                      <a16:colId xmlns:a16="http://schemas.microsoft.com/office/drawing/2014/main" val="2196521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36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295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36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617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36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96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3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038239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363218"/>
              </p:ext>
            </p:extLst>
          </p:nvPr>
        </p:nvGraphicFramePr>
        <p:xfrm>
          <a:off x="475553" y="3577357"/>
          <a:ext cx="56852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520">
                  <a:extLst>
                    <a:ext uri="{9D8B030D-6E8A-4147-A177-3AD203B41FA5}">
                      <a16:colId xmlns:a16="http://schemas.microsoft.com/office/drawing/2014/main" val="2196521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3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295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36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617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360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96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36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038239"/>
                  </a:ext>
                </a:extLst>
              </a:tr>
            </a:tbl>
          </a:graphicData>
        </a:graphic>
      </p:graphicFrame>
      <p:sp>
        <p:nvSpPr>
          <p:cNvPr id="21" name="左大括号 20"/>
          <p:cNvSpPr/>
          <p:nvPr/>
        </p:nvSpPr>
        <p:spPr>
          <a:xfrm>
            <a:off x="391885" y="3577357"/>
            <a:ext cx="45719" cy="1166063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左大括号 21"/>
          <p:cNvSpPr/>
          <p:nvPr/>
        </p:nvSpPr>
        <p:spPr>
          <a:xfrm>
            <a:off x="375768" y="4857517"/>
            <a:ext cx="45719" cy="1166063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73092" y="3964961"/>
            <a:ext cx="336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24" name="文本框 23"/>
          <p:cNvSpPr txBox="1"/>
          <p:nvPr/>
        </p:nvSpPr>
        <p:spPr>
          <a:xfrm>
            <a:off x="48879" y="5255882"/>
            <a:ext cx="336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25" name="左大括号 24"/>
          <p:cNvSpPr/>
          <p:nvPr/>
        </p:nvSpPr>
        <p:spPr>
          <a:xfrm>
            <a:off x="9457725" y="2838413"/>
            <a:ext cx="45719" cy="1166063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左大括号 25"/>
          <p:cNvSpPr/>
          <p:nvPr/>
        </p:nvSpPr>
        <p:spPr>
          <a:xfrm>
            <a:off x="9441608" y="4118573"/>
            <a:ext cx="45719" cy="1166063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9138932" y="3226017"/>
            <a:ext cx="336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28" name="文本框 27"/>
          <p:cNvSpPr txBox="1"/>
          <p:nvPr/>
        </p:nvSpPr>
        <p:spPr>
          <a:xfrm>
            <a:off x="9114719" y="4516938"/>
            <a:ext cx="336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29" name="左大括号 28"/>
          <p:cNvSpPr/>
          <p:nvPr/>
        </p:nvSpPr>
        <p:spPr>
          <a:xfrm>
            <a:off x="10994208" y="1259972"/>
            <a:ext cx="45719" cy="1166063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左大括号 29"/>
          <p:cNvSpPr/>
          <p:nvPr/>
        </p:nvSpPr>
        <p:spPr>
          <a:xfrm>
            <a:off x="10978091" y="2540132"/>
            <a:ext cx="45719" cy="1166063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0675415" y="1647576"/>
            <a:ext cx="336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32" name="文本框 31"/>
          <p:cNvSpPr txBox="1"/>
          <p:nvPr/>
        </p:nvSpPr>
        <p:spPr>
          <a:xfrm>
            <a:off x="10651202" y="2938497"/>
            <a:ext cx="336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33" name="左大括号 32"/>
          <p:cNvSpPr/>
          <p:nvPr/>
        </p:nvSpPr>
        <p:spPr>
          <a:xfrm>
            <a:off x="10978091" y="3820292"/>
            <a:ext cx="45719" cy="1166063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左大括号 33"/>
          <p:cNvSpPr/>
          <p:nvPr/>
        </p:nvSpPr>
        <p:spPr>
          <a:xfrm>
            <a:off x="10961974" y="5100452"/>
            <a:ext cx="45719" cy="1166063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10659298" y="4207896"/>
            <a:ext cx="336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36" name="文本框 35"/>
          <p:cNvSpPr txBox="1"/>
          <p:nvPr/>
        </p:nvSpPr>
        <p:spPr>
          <a:xfrm>
            <a:off x="10635085" y="5498817"/>
            <a:ext cx="336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37" name="右大括号 36"/>
          <p:cNvSpPr/>
          <p:nvPr/>
        </p:nvSpPr>
        <p:spPr>
          <a:xfrm>
            <a:off x="11733520" y="1259972"/>
            <a:ext cx="45719" cy="2492328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右大括号 37"/>
          <p:cNvSpPr/>
          <p:nvPr/>
        </p:nvSpPr>
        <p:spPr>
          <a:xfrm>
            <a:off x="11724798" y="3820292"/>
            <a:ext cx="45719" cy="2492328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1840083" y="2244585"/>
            <a:ext cx="336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/>
              <a:t>0</a:t>
            </a:r>
          </a:p>
          <a:p>
            <a:pPr algn="ctr"/>
            <a:r>
              <a:rPr lang="zh-CN" altLang="en-US" b="1" dirty="0"/>
              <a:t>区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11820629" y="4777286"/>
            <a:ext cx="336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/>
              <a:t>1</a:t>
            </a:r>
          </a:p>
          <a:p>
            <a:pPr algn="ctr"/>
            <a:r>
              <a:rPr lang="zh-CN" altLang="en-US" b="1" dirty="0"/>
              <a:t>区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10097683" y="2920698"/>
            <a:ext cx="336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42" name="文本框 41"/>
          <p:cNvSpPr txBox="1"/>
          <p:nvPr/>
        </p:nvSpPr>
        <p:spPr>
          <a:xfrm>
            <a:off x="10089999" y="3551364"/>
            <a:ext cx="336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sp>
        <p:nvSpPr>
          <p:cNvPr id="43" name="文本框 42"/>
          <p:cNvSpPr txBox="1"/>
          <p:nvPr/>
        </p:nvSpPr>
        <p:spPr>
          <a:xfrm>
            <a:off x="10118435" y="4149627"/>
            <a:ext cx="336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44" name="文本框 43"/>
          <p:cNvSpPr txBox="1"/>
          <p:nvPr/>
        </p:nvSpPr>
        <p:spPr>
          <a:xfrm>
            <a:off x="10118435" y="4780293"/>
            <a:ext cx="336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sp>
        <p:nvSpPr>
          <p:cNvPr id="45" name="文本框 44"/>
          <p:cNvSpPr txBox="1"/>
          <p:nvPr/>
        </p:nvSpPr>
        <p:spPr>
          <a:xfrm>
            <a:off x="944579" y="3736030"/>
            <a:ext cx="336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46" name="文本框 45"/>
          <p:cNvSpPr txBox="1"/>
          <p:nvPr/>
        </p:nvSpPr>
        <p:spPr>
          <a:xfrm>
            <a:off x="936895" y="4366696"/>
            <a:ext cx="336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sp>
        <p:nvSpPr>
          <p:cNvPr id="47" name="文本框 46"/>
          <p:cNvSpPr txBox="1"/>
          <p:nvPr/>
        </p:nvSpPr>
        <p:spPr>
          <a:xfrm>
            <a:off x="965331" y="4964959"/>
            <a:ext cx="336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0</a:t>
            </a:r>
            <a:endParaRPr lang="zh-CN" altLang="en-US" b="1" dirty="0"/>
          </a:p>
        </p:txBody>
      </p:sp>
      <p:sp>
        <p:nvSpPr>
          <p:cNvPr id="48" name="文本框 47"/>
          <p:cNvSpPr txBox="1"/>
          <p:nvPr/>
        </p:nvSpPr>
        <p:spPr>
          <a:xfrm>
            <a:off x="965331" y="5595625"/>
            <a:ext cx="336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</a:t>
            </a:r>
            <a:endParaRPr lang="zh-CN" altLang="en-US" b="1" dirty="0"/>
          </a:p>
        </p:txBody>
      </p:sp>
      <p:cxnSp>
        <p:nvCxnSpPr>
          <p:cNvPr id="50" name="直接箭头连接符 49"/>
          <p:cNvCxnSpPr>
            <a:stCxn id="29" idx="0"/>
          </p:cNvCxnSpPr>
          <p:nvPr/>
        </p:nvCxnSpPr>
        <p:spPr>
          <a:xfrm flipH="1">
            <a:off x="10118435" y="1259972"/>
            <a:ext cx="921492" cy="157844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H="1">
            <a:off x="10118435" y="3752300"/>
            <a:ext cx="889258" cy="15323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33" idx="0"/>
          </p:cNvCxnSpPr>
          <p:nvPr/>
        </p:nvCxnSpPr>
        <p:spPr>
          <a:xfrm flipH="1" flipV="1">
            <a:off x="10181345" y="2890916"/>
            <a:ext cx="842465" cy="9293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 flipH="1" flipV="1">
            <a:off x="10189029" y="5284636"/>
            <a:ext cx="834781" cy="10279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H="1">
            <a:off x="10116599" y="2535081"/>
            <a:ext cx="889258" cy="15323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H="1" flipV="1">
            <a:off x="10133589" y="4055707"/>
            <a:ext cx="834781" cy="10279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863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168</Words>
  <Application>Microsoft Office PowerPoint</Application>
  <PresentationFormat>宽屏</PresentationFormat>
  <Paragraphs>34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4.3-4.5 课上练习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个人用户</dc:creator>
  <cp:lastModifiedBy>a</cp:lastModifiedBy>
  <cp:revision>18</cp:revision>
  <dcterms:created xsi:type="dcterms:W3CDTF">2021-02-01T13:36:28Z</dcterms:created>
  <dcterms:modified xsi:type="dcterms:W3CDTF">2022-04-18T13:02:50Z</dcterms:modified>
</cp:coreProperties>
</file>