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606" r:id="rId3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2" autoAdjust="0"/>
    <p:restoredTop sz="77541" autoAdjust="0"/>
  </p:normalViewPr>
  <p:slideViewPr>
    <p:cSldViewPr>
      <p:cViewPr varScale="1">
        <p:scale>
          <a:sx n="62" d="100"/>
          <a:sy n="62" d="100"/>
        </p:scale>
        <p:origin x="58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E87253A0-1108-4E2E-93E0-C570E35040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判断题：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、错    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变址寻址</a:t>
            </a:r>
            <a:r>
              <a:rPr lang="zh-CN" altLang="en-US" b="1" dirty="0">
                <a:latin typeface="Times New Roman" panose="02020603050405020304" pitchFamily="18" charset="0"/>
              </a:rPr>
              <a:t>：支持向量、数组，实现循环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、对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、对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、对</a:t>
            </a:r>
            <a:r>
              <a:rPr lang="en-US" altLang="zh-CN" dirty="0"/>
              <a:t>	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、对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、对</a:t>
            </a:r>
            <a:endParaRPr lang="en-US" altLang="zh-CN" dirty="0"/>
          </a:p>
          <a:p>
            <a:r>
              <a:rPr lang="zh-CN" altLang="en-US" dirty="0"/>
              <a:t>填空题：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、寄存器；堆栈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、静态再定位；动态再定位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253A0-1108-4E2E-93E0-C570E35040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/>
            <p:nvPr/>
          </p:nvGrpSpPr>
          <p:grpSpPr bwMode="auto">
            <a:xfrm flipH="1">
              <a:off x="-2" y="1562"/>
              <a:ext cx="5763" cy="640"/>
              <a:chOff x="-3" y="1562"/>
              <a:chExt cx="5763" cy="640"/>
            </a:xfrm>
          </p:grpSpPr>
          <p:sp>
            <p:nvSpPr>
              <p:cNvPr id="8" name="Freeform 4"/>
              <p:cNvSpPr/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40 h 720"/>
                  <a:gd name="T4" fmla="*/ 389 w 1000"/>
                  <a:gd name="T5" fmla="*/ 45840 h 720"/>
                  <a:gd name="T6" fmla="*/ 38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/>
              <p:nvPr/>
            </p:nvSpPr>
            <p:spPr bwMode="ltGray">
              <a:xfrm rot="-5400000">
                <a:off x="131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/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/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/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/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2 h 272"/>
                  <a:gd name="T4" fmla="*/ 240 w 624"/>
                  <a:gd name="T5" fmla="*/ 425 h 272"/>
                  <a:gd name="T6" fmla="*/ 624 w 624"/>
                  <a:gd name="T7" fmla="*/ 48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/>
              <p:nvPr/>
            </p:nvSpPr>
            <p:spPr bwMode="ltGray">
              <a:xfrm rot="-5400000">
                <a:off x="148" y="1724"/>
                <a:ext cx="632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2 w 632"/>
                  <a:gd name="T7" fmla="*/ 240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/>
              <p:nvPr/>
            </p:nvSpPr>
            <p:spPr bwMode="ltGray">
              <a:xfrm rot="-5400000">
                <a:off x="3203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/>
              <p:nvPr/>
            </p:nvSpPr>
            <p:spPr bwMode="ltGray">
              <a:xfrm rot="-5400000">
                <a:off x="1822" y="1745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/>
              <p:nvPr/>
            </p:nvSpPr>
            <p:spPr bwMode="ltGray">
              <a:xfrm rot="-5400000">
                <a:off x="232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/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/>
              <p:nvPr/>
            </p:nvSpPr>
            <p:spPr bwMode="ltGray">
              <a:xfrm rot="-5400000">
                <a:off x="4069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/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/>
              <p:nvPr/>
            </p:nvSpPr>
            <p:spPr bwMode="ltGray">
              <a:xfrm rot="-5400000">
                <a:off x="4575" y="1746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/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/>
              <p:nvPr/>
            </p:nvSpPr>
            <p:spPr bwMode="ltGray">
              <a:xfrm rot="-5400000">
                <a:off x="5075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/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23"/>
            <p:cNvSpPr/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25 h 385"/>
                <a:gd name="T2" fmla="*/ 5762 w 5762"/>
                <a:gd name="T3" fmla="*/ 21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4"/>
            <p:cNvSpPr/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9E604D-938C-4DDA-9864-F4EF49F559B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vmlDrawing" Target="../drawings/vmlDrawing1.vml"/><Relationship Id="rId13" Type="http://schemas.openxmlformats.org/officeDocument/2006/relationships/image" Target="../media/image1.png"/><Relationship Id="rId12" Type="http://schemas.openxmlformats.org/officeDocument/2006/relationships/oleObject" Target="../embeddings/oleObject1.bin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-4763"/>
            <a:ext cx="539750" cy="6858001"/>
            <a:chOff x="0" y="-3"/>
            <a:chExt cx="670" cy="4320"/>
          </a:xfrm>
        </p:grpSpPr>
        <p:grpSp>
          <p:nvGrpSpPr>
            <p:cNvPr id="1028" name="Group 3"/>
            <p:cNvGrpSpPr/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1" name="Freeform 4"/>
              <p:cNvSpPr/>
              <p:nvPr/>
            </p:nvSpPr>
            <p:spPr bwMode="ltGray">
              <a:xfrm rot="-5400000">
                <a:off x="2553" y="-993"/>
                <a:ext cx="625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56 h 720"/>
                  <a:gd name="T4" fmla="*/ 391 w 1000"/>
                  <a:gd name="T5" fmla="*/ 45856 h 720"/>
                  <a:gd name="T6" fmla="*/ 39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" name="Freeform 5"/>
              <p:cNvSpPr/>
              <p:nvPr/>
            </p:nvSpPr>
            <p:spPr bwMode="ltGray">
              <a:xfrm rot="-5400000">
                <a:off x="1317" y="1663"/>
                <a:ext cx="625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6 w 624"/>
                  <a:gd name="T5" fmla="*/ 47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" name="Freeform 6"/>
              <p:cNvSpPr/>
              <p:nvPr/>
            </p:nvSpPr>
            <p:spPr bwMode="ltGray">
              <a:xfrm rot="-5400000">
                <a:off x="969" y="1663"/>
                <a:ext cx="625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26 w 624"/>
                  <a:gd name="T5" fmla="*/ 484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Freeform 7"/>
              <p:cNvSpPr/>
              <p:nvPr/>
            </p:nvSpPr>
            <p:spPr bwMode="ltGray">
              <a:xfrm rot="-5400000">
                <a:off x="-70" y="174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8"/>
              <p:cNvSpPr/>
              <p:nvPr/>
            </p:nvSpPr>
            <p:spPr bwMode="ltGray">
              <a:xfrm rot="-5400000">
                <a:off x="658" y="1727"/>
                <a:ext cx="625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6 w 624"/>
                  <a:gd name="T5" fmla="*/ 232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9"/>
              <p:cNvSpPr/>
              <p:nvPr/>
            </p:nvSpPr>
            <p:spPr bwMode="ltGray">
              <a:xfrm rot="-5400000">
                <a:off x="436" y="1692"/>
                <a:ext cx="625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7 h 272"/>
                  <a:gd name="T4" fmla="*/ 240 w 624"/>
                  <a:gd name="T5" fmla="*/ 430 h 272"/>
                  <a:gd name="T6" fmla="*/ 626 w 624"/>
                  <a:gd name="T7" fmla="*/ 487 h 272"/>
                  <a:gd name="T8" fmla="*/ 62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10"/>
              <p:cNvSpPr/>
              <p:nvPr/>
            </p:nvSpPr>
            <p:spPr bwMode="ltGray">
              <a:xfrm rot="-5400000">
                <a:off x="150" y="1721"/>
                <a:ext cx="633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4 w 632"/>
                  <a:gd name="T7" fmla="*/ 240 h 362"/>
                  <a:gd name="T8" fmla="*/ 634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11"/>
              <p:cNvSpPr/>
              <p:nvPr/>
            </p:nvSpPr>
            <p:spPr bwMode="ltGray">
              <a:xfrm rot="-5400000">
                <a:off x="3198" y="1644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2"/>
              <p:cNvSpPr/>
              <p:nvPr/>
            </p:nvSpPr>
            <p:spPr bwMode="ltGray">
              <a:xfrm rot="-5400000">
                <a:off x="2859" y="1652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3"/>
              <p:cNvSpPr/>
              <p:nvPr/>
            </p:nvSpPr>
            <p:spPr bwMode="ltGray">
              <a:xfrm rot="-5400000">
                <a:off x="1826" y="1741"/>
                <a:ext cx="623" cy="256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6 h 370"/>
                  <a:gd name="T4" fmla="*/ 622 w 624"/>
                  <a:gd name="T5" fmla="*/ 156 h 370"/>
                  <a:gd name="T6" fmla="*/ 622 w 624"/>
                  <a:gd name="T7" fmla="*/ 26 h 370"/>
                  <a:gd name="T8" fmla="*/ 382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4"/>
              <p:cNvSpPr/>
              <p:nvPr/>
            </p:nvSpPr>
            <p:spPr bwMode="ltGray">
              <a:xfrm rot="-5400000">
                <a:off x="2547" y="1725"/>
                <a:ext cx="625" cy="29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29 h 317"/>
                  <a:gd name="T4" fmla="*/ 626 w 624"/>
                  <a:gd name="T5" fmla="*/ 22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5"/>
              <p:cNvSpPr/>
              <p:nvPr/>
            </p:nvSpPr>
            <p:spPr bwMode="ltGray">
              <a:xfrm rot="-5400000">
                <a:off x="2326" y="1689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6"/>
              <p:cNvSpPr/>
              <p:nvPr/>
            </p:nvSpPr>
            <p:spPr bwMode="ltGray">
              <a:xfrm rot="-5400000">
                <a:off x="2038" y="1715"/>
                <a:ext cx="631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0 w 632"/>
                  <a:gd name="T7" fmla="*/ 242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7"/>
              <p:cNvSpPr/>
              <p:nvPr/>
            </p:nvSpPr>
            <p:spPr bwMode="ltGray">
              <a:xfrm rot="-5400000">
                <a:off x="4067" y="1651"/>
                <a:ext cx="627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0 w 624"/>
                  <a:gd name="T5" fmla="*/ 477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8"/>
              <p:cNvSpPr/>
              <p:nvPr/>
            </p:nvSpPr>
            <p:spPr bwMode="ltGray">
              <a:xfrm rot="-5400000">
                <a:off x="3721" y="1654"/>
                <a:ext cx="627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30 w 624"/>
                  <a:gd name="T5" fmla="*/ 484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9"/>
              <p:cNvSpPr/>
              <p:nvPr/>
            </p:nvSpPr>
            <p:spPr bwMode="ltGray">
              <a:xfrm rot="-5400000">
                <a:off x="4565" y="172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20"/>
              <p:cNvSpPr/>
              <p:nvPr/>
            </p:nvSpPr>
            <p:spPr bwMode="ltGray">
              <a:xfrm>
                <a:off x="5469" y="155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21"/>
              <p:cNvSpPr/>
              <p:nvPr/>
            </p:nvSpPr>
            <p:spPr bwMode="ltGray">
              <a:xfrm rot="-5400000">
                <a:off x="5068" y="1674"/>
                <a:ext cx="629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4 w 624"/>
                  <a:gd name="T5" fmla="*/ 421 h 272"/>
                  <a:gd name="T6" fmla="*/ 634 w 624"/>
                  <a:gd name="T7" fmla="*/ 476 h 272"/>
                  <a:gd name="T8" fmla="*/ 63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2"/>
              <p:cNvSpPr/>
              <p:nvPr/>
            </p:nvSpPr>
            <p:spPr bwMode="ltGray">
              <a:xfrm rot="-5400000">
                <a:off x="4786" y="1706"/>
                <a:ext cx="636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52 w 632"/>
                  <a:gd name="T5" fmla="*/ 242 h 362"/>
                  <a:gd name="T6" fmla="*/ 640 w 632"/>
                  <a:gd name="T7" fmla="*/ 242 h 362"/>
                  <a:gd name="T8" fmla="*/ 640 w 632"/>
                  <a:gd name="T9" fmla="*/ 34 h 362"/>
                  <a:gd name="T10" fmla="*/ 106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" name="Freeform 23"/>
            <p:cNvSpPr/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25 h 385"/>
                <a:gd name="T2" fmla="*/ 3239 w 5762"/>
                <a:gd name="T3" fmla="*/ 215 h 385"/>
                <a:gd name="T4" fmla="*/ 3239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Freeform 24"/>
            <p:cNvSpPr/>
            <p:nvPr/>
          </p:nvSpPr>
          <p:spPr bwMode="ltGray">
            <a:xfrm rot="16200000" flipH="1">
              <a:off x="-1589" y="2063"/>
              <a:ext cx="4319" cy="187"/>
            </a:xfrm>
            <a:custGeom>
              <a:avLst/>
              <a:gdLst>
                <a:gd name="T0" fmla="*/ 0 w 5761"/>
                <a:gd name="T1" fmla="*/ 28 h 189"/>
                <a:gd name="T2" fmla="*/ 3238 w 5761"/>
                <a:gd name="T3" fmla="*/ 0 h 189"/>
                <a:gd name="T4" fmla="*/ 3238 w 5761"/>
                <a:gd name="T5" fmla="*/ 185 h 189"/>
                <a:gd name="T6" fmla="*/ 1 w 5761"/>
                <a:gd name="T7" fmla="*/ 185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" name="Object 26"/>
          <p:cNvGraphicFramePr/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" r:id="rId12" imgW="3667125" imgH="828675" progId="Paint.Picture">
                  <p:embed/>
                </p:oleObj>
              </mc:Choice>
              <mc:Fallback>
                <p:oleObj name="" r:id="rId12" imgW="3667125" imgH="828675" progId="Paint.Picture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625"/>
            <a:ext cx="8686800" cy="57302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判断题：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dirty="0"/>
              <a:t>(    )</a:t>
            </a:r>
            <a:r>
              <a:rPr lang="en-US" altLang="zh-CN" sz="2200" dirty="0"/>
              <a:t>1</a:t>
            </a:r>
            <a:r>
              <a:rPr lang="zh-CN" altLang="en-US" sz="2200" dirty="0"/>
              <a:t>、变址寻址是对逻辑地址空间到物理地址空间变换的支持，以利于实现程序的动态再定位。</a:t>
            </a:r>
            <a:endParaRPr lang="zh-CN" altLang="en-US" sz="2200" dirty="0"/>
          </a:p>
          <a:p>
            <a:pPr marL="0" indent="0">
              <a:buNone/>
            </a:pPr>
            <a:r>
              <a:rPr lang="zh-CN" altLang="en-US" sz="2200" dirty="0"/>
              <a:t>(    )</a:t>
            </a:r>
            <a:r>
              <a:rPr lang="en-US" altLang="zh-CN" sz="2200" dirty="0"/>
              <a:t>2</a:t>
            </a:r>
            <a:r>
              <a:rPr lang="zh-CN" altLang="en-US" sz="2200" dirty="0"/>
              <a:t>、基址寻址是对逻辑地址空间到物理地址空间变换的支持，以利于实现程序的动态再定位。</a:t>
            </a:r>
            <a:endParaRPr lang="zh-CN" altLang="en-US" sz="2200" dirty="0"/>
          </a:p>
          <a:p>
            <a:pPr marL="0" indent="0">
              <a:buNone/>
            </a:pPr>
            <a:r>
              <a:rPr lang="zh-CN" altLang="en-US" sz="2200" dirty="0"/>
              <a:t>(    )</a:t>
            </a:r>
            <a:r>
              <a:rPr lang="en-US" altLang="zh-CN" sz="2200" dirty="0"/>
              <a:t>3</a:t>
            </a:r>
            <a:r>
              <a:rPr lang="zh-CN" altLang="en-US" sz="2200" dirty="0"/>
              <a:t>、在执行每条指令时形成访存物理地址的方法称为动态再定位。</a:t>
            </a:r>
            <a:endParaRPr lang="zh-CN" altLang="en-US" sz="2200" dirty="0"/>
          </a:p>
          <a:p>
            <a:pPr marL="0" indent="0">
              <a:buNone/>
            </a:pPr>
            <a:r>
              <a:rPr lang="zh-CN" altLang="en-US" sz="2200" dirty="0"/>
              <a:t>(    )4、用软件方法将目的程序的逻辑地址变换为物理地址，程序执行时物理地址不再变改，这种定位技术为静态再定位。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(    )5</a:t>
            </a:r>
            <a:r>
              <a:rPr lang="zh-CN" altLang="en-US" sz="2200" dirty="0"/>
              <a:t>、为了任何时候所需的信息只用一个存储周期访问到，信息在主存中存放的地址必须是该信息宽度（字节数）的整数倍。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(    )6</a:t>
            </a:r>
            <a:r>
              <a:rPr lang="zh-CN" altLang="en-US" sz="2200" dirty="0"/>
              <a:t>、若信息任意存储，会出现一个信息跨主字字边界存储的个情况，有时尽管信息宽度小于或等于主存宽度，也需花费两个存储周期才能访问到。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b="1" dirty="0"/>
              <a:t>填空题：</a:t>
            </a:r>
            <a:endParaRPr lang="zh-CN" altLang="en-US" sz="2200" b="1" dirty="0"/>
          </a:p>
          <a:p>
            <a:pPr marL="0" indent="0">
              <a:buNone/>
            </a:pPr>
            <a:r>
              <a:rPr lang="en-US" altLang="zh-CN" sz="2200" dirty="0"/>
              <a:t>1</a:t>
            </a:r>
            <a:r>
              <a:rPr lang="zh-CN" altLang="en-US" sz="2200" dirty="0"/>
              <a:t>、计算机有面向主存、面向</a:t>
            </a:r>
            <a:r>
              <a:rPr lang="zh-CN" altLang="en-US" sz="2200" u="sng" dirty="0"/>
              <a:t>              </a:t>
            </a:r>
            <a:r>
              <a:rPr lang="zh-CN" altLang="en-US" sz="2200" dirty="0"/>
              <a:t>和面向</a:t>
            </a:r>
            <a:r>
              <a:rPr lang="zh-CN" altLang="en-US" sz="2200" u="sng" dirty="0"/>
              <a:t>            </a:t>
            </a:r>
            <a:r>
              <a:rPr lang="zh-CN" altLang="en-US" sz="2200" dirty="0"/>
              <a:t>  的寻址方式。</a:t>
            </a:r>
            <a:endParaRPr lang="zh-CN" altLang="en-US" sz="2200" dirty="0"/>
          </a:p>
          <a:p>
            <a:pPr marL="0" indent="0">
              <a:buNone/>
            </a:pPr>
            <a:r>
              <a:rPr lang="en-US" altLang="zh-CN" sz="2200" dirty="0"/>
              <a:t>2</a:t>
            </a:r>
            <a:r>
              <a:rPr lang="zh-CN" altLang="en-US" sz="2200" dirty="0"/>
              <a:t>、程序在主存中定位的方法有</a:t>
            </a:r>
            <a:r>
              <a:rPr lang="zh-CN" altLang="en-US" sz="2200" u="sng" dirty="0"/>
              <a:t>                  </a:t>
            </a:r>
            <a:r>
              <a:rPr lang="zh-CN" altLang="en-US" sz="2200" dirty="0"/>
              <a:t>和 </a:t>
            </a:r>
            <a:r>
              <a:rPr lang="zh-CN" altLang="en-US" sz="2200" u="sng" dirty="0"/>
              <a:t>                </a:t>
            </a:r>
            <a:r>
              <a:rPr lang="zh-CN" altLang="en-US" sz="2200" dirty="0"/>
              <a:t> 两种方法。</a:t>
            </a:r>
            <a:endParaRPr lang="zh-CN" altLang="en-US" sz="2200" dirty="0"/>
          </a:p>
          <a:p>
            <a:pPr marL="0" indent="0">
              <a:buNone/>
            </a:pPr>
            <a:endParaRPr lang="zh-CN" altLang="en-US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COMMONDATA" val="eyJoZGlkIjoiMDNkNTM3MzgzMjMzMDMzNzFmOWZmODVlMWI1YTQ0NjUifQ=="/>
</p:tagLst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0</TotalTime>
  <Words>431</Words>
  <Application>WPS 演示</Application>
  <PresentationFormat>全屏显示(4:3)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微软雅黑</vt:lpstr>
      <vt:lpstr>Arial Unicode MS</vt:lpstr>
      <vt:lpstr>落花</vt:lpstr>
      <vt:lpstr>Paint.Picture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泥人</cp:lastModifiedBy>
  <cp:revision>351</cp:revision>
  <dcterms:created xsi:type="dcterms:W3CDTF">2017-09-18T02:45:00Z</dcterms:created>
  <dcterms:modified xsi:type="dcterms:W3CDTF">2022-05-16T12:45:11Z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ACC2F83D32474ABABC0A45A6F7A8F5D7</vt:lpwstr>
  </property>
</Properties>
</file>