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 id="2147483684" r:id="rId2"/>
  </p:sldMasterIdLst>
  <p:notesMasterIdLst>
    <p:notesMasterId r:id="rId5"/>
  </p:notesMasterIdLst>
  <p:sldIdLst>
    <p:sldId id="636" r:id="rId3"/>
    <p:sldId id="637" r:id="rId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9933FF"/>
    <a:srgbClr val="FFA1A1"/>
    <a:srgbClr val="FFFF99"/>
    <a:srgbClr val="339966"/>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6"/>
    <p:restoredTop sz="71339" autoAdjust="0"/>
  </p:normalViewPr>
  <p:slideViewPr>
    <p:cSldViewPr showGuides="1">
      <p:cViewPr varScale="1">
        <p:scale>
          <a:sx n="50" d="100"/>
          <a:sy n="50" d="100"/>
        </p:scale>
        <p:origin x="38" y="288"/>
      </p:cViewPr>
      <p:guideLst>
        <p:guide orient="horz" pos="2199"/>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判断题：</a:t>
            </a:r>
            <a:endParaRPr lang="en-US" altLang="zh-CN" dirty="0"/>
          </a:p>
          <a:p>
            <a:r>
              <a:rPr lang="zh-CN" altLang="en-US" dirty="0"/>
              <a:t>对</a:t>
            </a:r>
            <a:endParaRPr lang="en-US" altLang="zh-CN" dirty="0"/>
          </a:p>
          <a:p>
            <a:r>
              <a:rPr lang="zh-CN" altLang="en-US" dirty="0"/>
              <a:t>错</a:t>
            </a:r>
            <a:endParaRPr lang="en-US" altLang="zh-CN" dirty="0"/>
          </a:p>
          <a:p>
            <a:r>
              <a:rPr lang="zh-CN" altLang="en-US" dirty="0"/>
              <a:t>对</a:t>
            </a:r>
            <a:endParaRPr lang="en-US" altLang="zh-CN" dirty="0"/>
          </a:p>
          <a:p>
            <a:r>
              <a:rPr lang="zh-CN" altLang="en-US" dirty="0"/>
              <a:t>对</a:t>
            </a:r>
            <a:endParaRPr lang="en-US" altLang="zh-CN" dirty="0"/>
          </a:p>
          <a:p>
            <a:r>
              <a:rPr lang="zh-CN" altLang="en-US" dirty="0"/>
              <a:t>填空题：</a:t>
            </a:r>
            <a:endParaRPr lang="en-US" altLang="zh-CN" dirty="0"/>
          </a:p>
          <a:p>
            <a:r>
              <a:rPr lang="zh-CN" altLang="en-US" dirty="0"/>
              <a:t>向量数组数据表示；堆栈数据表示；</a:t>
            </a:r>
            <a:endParaRPr lang="en-US" altLang="zh-CN" dirty="0"/>
          </a:p>
          <a:p>
            <a:r>
              <a:rPr lang="zh-CN" altLang="en-US" dirty="0"/>
              <a:t>标志符数据表示；数据描述符</a:t>
            </a:r>
            <a:endParaRPr lang="en-US" altLang="zh-CN" dirty="0"/>
          </a:p>
        </p:txBody>
      </p:sp>
    </p:spTree>
    <p:extLst>
      <p:ext uri="{BB962C8B-B14F-4D97-AF65-F5344CB8AC3E}">
        <p14:creationId xmlns:p14="http://schemas.microsoft.com/office/powerpoint/2010/main" val="221624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p>
          <a:p>
            <a:r>
              <a:rPr lang="en-US" altLang="zh-CN" dirty="0"/>
              <a:t>C</a:t>
            </a:r>
          </a:p>
          <a:p>
            <a:r>
              <a:rPr lang="en-US" altLang="zh-CN" dirty="0"/>
              <a:t>D</a:t>
            </a:r>
          </a:p>
          <a:p>
            <a:r>
              <a:rPr lang="en-US" altLang="zh-CN" dirty="0"/>
              <a:t>A</a:t>
            </a:r>
          </a:p>
          <a:p>
            <a:r>
              <a:rPr lang="en-US" altLang="zh-CN" dirty="0"/>
              <a:t>D</a:t>
            </a:r>
          </a:p>
          <a:p>
            <a:r>
              <a:rPr lang="en-US" altLang="zh-CN" dirty="0"/>
              <a:t>B</a:t>
            </a:r>
          </a:p>
        </p:txBody>
      </p:sp>
    </p:spTree>
    <p:extLst>
      <p:ext uri="{BB962C8B-B14F-4D97-AF65-F5344CB8AC3E}">
        <p14:creationId xmlns:p14="http://schemas.microsoft.com/office/powerpoint/2010/main" val="1081284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4098" name="Group 2"/>
          <p:cNvGrpSpPr/>
          <p:nvPr/>
        </p:nvGrpSpPr>
        <p:grpSpPr>
          <a:xfrm>
            <a:off x="-3175" y="2438400"/>
            <a:ext cx="9147175" cy="1063625"/>
            <a:chOff x="-2" y="1536"/>
            <a:chExt cx="5762" cy="670"/>
          </a:xfrm>
        </p:grpSpPr>
        <p:grpSp>
          <p:nvGrpSpPr>
            <p:cNvPr id="4099" name="Group 3"/>
            <p:cNvGrpSpPr/>
            <p:nvPr/>
          </p:nvGrpSpPr>
          <p:grpSpPr>
            <a:xfrm flipH="1">
              <a:off x="-2" y="1562"/>
              <a:ext cx="5763" cy="639"/>
              <a:chOff x="-3" y="1562"/>
              <a:chExt cx="5763" cy="639"/>
            </a:xfrm>
          </p:grpSpPr>
          <p:sp>
            <p:nvSpPr>
              <p:cNvPr id="30" name="Freeform 4"/>
              <p:cNvSpPr/>
              <p:nvPr/>
            </p:nvSpPr>
            <p:spPr bwMode="ltGray">
              <a:xfrm rot="-5400000">
                <a:off x="2558" y="-992"/>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Freeform 5"/>
              <p:cNvSpPr/>
              <p:nvPr/>
            </p:nvSpPr>
            <p:spPr bwMode="ltGray">
              <a:xfrm rot="-5400000">
                <a:off x="1318"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Freeform 6"/>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7"/>
              <p:cNvSpPr/>
              <p:nvPr/>
            </p:nvSpPr>
            <p:spPr bwMode="ltGray">
              <a:xfrm rot="-5400000">
                <a:off x="-58" y="1751"/>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Freeform 8"/>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9"/>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Freeform 10"/>
              <p:cNvSpPr/>
              <p:nvPr/>
            </p:nvSpPr>
            <p:spPr bwMode="ltGray">
              <a:xfrm rot="-5400000">
                <a:off x="152"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11"/>
              <p:cNvSpPr/>
              <p:nvPr/>
            </p:nvSpPr>
            <p:spPr bwMode="ltGray">
              <a:xfrm rot="-5400000">
                <a:off x="3206"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12"/>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13"/>
              <p:cNvSpPr/>
              <p:nvPr/>
            </p:nvSpPr>
            <p:spPr bwMode="ltGray">
              <a:xfrm rot="-5400000">
                <a:off x="1826"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Freeform 14"/>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Freeform 15"/>
              <p:cNvSpPr/>
              <p:nvPr/>
            </p:nvSpPr>
            <p:spPr bwMode="ltGray">
              <a:xfrm rot="-5400000">
                <a:off x="2326"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16"/>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17"/>
              <p:cNvSpPr/>
              <p:nvPr/>
            </p:nvSpPr>
            <p:spPr bwMode="ltGray">
              <a:xfrm rot="-5400000">
                <a:off x="4072"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Freeform 18"/>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Freeform 19"/>
              <p:cNvSpPr/>
              <p:nvPr/>
            </p:nvSpPr>
            <p:spPr bwMode="ltGray">
              <a:xfrm rot="-5400000">
                <a:off x="458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20"/>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Freeform 21"/>
              <p:cNvSpPr/>
              <p:nvPr/>
            </p:nvSpPr>
            <p:spPr bwMode="ltGray">
              <a:xfrm rot="-5400000">
                <a:off x="508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Freeform 22"/>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8" name="Freeform 23"/>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Freeform 24"/>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pPr fontAlgn="base"/>
            <a:r>
              <a:rPr lang="zh-CN" altLang="en-US" strike="noStrike" noProof="1"/>
              <a:t>单击此处编辑母版标题样式</a:t>
            </a:r>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pPr fontAlgn="base"/>
            <a:r>
              <a:rPr lang="zh-CN" altLang="en-US" strike="noStrike" noProof="1"/>
              <a:t>单击此处编辑母版副标题样式</a:t>
            </a:r>
          </a:p>
        </p:txBody>
      </p:sp>
      <p:sp>
        <p:nvSpPr>
          <p:cNvPr id="49" name="Rectangle 27"/>
          <p:cNvSpPr>
            <a:spLocks noGrp="1" noChangeArrowheads="1"/>
          </p:cNvSpPr>
          <p:nvPr>
            <p:ph type="dt" sz="half" idx="2"/>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a:spcBef>
                <a:spcPct val="50000"/>
              </a:spcBef>
              <a:buFontTx/>
              <a:buNone/>
              <a:defRPr kumimoji="0" sz="1400">
                <a:solidFill>
                  <a:srgbClr val="000000"/>
                </a:solidFill>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0" name="Rectangle 28"/>
          <p:cNvSpPr>
            <a:spLocks noGrp="1" noChangeArrowheads="1"/>
          </p:cNvSpPr>
          <p:nvPr>
            <p:ph type="ftr" sz="quarter" idx="3"/>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a:spcBef>
                <a:spcPct val="50000"/>
              </a:spcBef>
              <a:buFontTx/>
              <a:buNone/>
              <a:defRPr kumimoji="0" sz="1400">
                <a:solidFill>
                  <a:srgbClr val="000000"/>
                </a:solidFill>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1" name="Rectangle 29"/>
          <p:cNvSpPr>
            <a:spLocks noGrp="1" noChangeArrowheads="1"/>
          </p:cNvSpPr>
          <p:nvPr>
            <p:ph type="sldNum" sz="quarter" idx="4"/>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p>
            <a:pPr lvl="0" algn="r" eaLnBrk="1" fontAlgn="base" hangingPunct="1">
              <a:spcBef>
                <a:spcPct val="50000"/>
              </a:spcBef>
            </a:pPr>
            <a:fld id="{9A0DB2DC-4C9A-4742-B13C-FB6460FD3503}" type="slidenum">
              <a:rPr lang="zh-CN" altLang="en-US" sz="1400" strike="noStrike" noProof="1" dirty="0">
                <a:solidFill>
                  <a:srgbClr val="000000"/>
                </a:solidFill>
                <a:latin typeface="Arial" panose="020B0604020202020204" pitchFamily="34" charset="0"/>
                <a:ea typeface="宋体" panose="02010600030101010101" pitchFamily="2" charset="-122"/>
                <a:cs typeface="+mn-cs"/>
              </a:rPr>
              <a:t>‹#›</a:t>
            </a:fld>
            <a:endParaRPr lang="zh-CN" altLang="en-US" sz="1400" strike="noStrike" noProof="1">
              <a:solidFill>
                <a:srgbClr val="000000"/>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6146" name="Group 2"/>
          <p:cNvGrpSpPr/>
          <p:nvPr/>
        </p:nvGrpSpPr>
        <p:grpSpPr>
          <a:xfrm>
            <a:off x="-3175" y="2438400"/>
            <a:ext cx="9147175" cy="1063625"/>
            <a:chOff x="-2" y="1536"/>
            <a:chExt cx="5762" cy="670"/>
          </a:xfrm>
        </p:grpSpPr>
        <p:grpSp>
          <p:nvGrpSpPr>
            <p:cNvPr id="6147" name="Group 3"/>
            <p:cNvGrpSpPr/>
            <p:nvPr/>
          </p:nvGrpSpPr>
          <p:grpSpPr>
            <a:xfrm flipH="1">
              <a:off x="-2" y="1562"/>
              <a:ext cx="5763" cy="639"/>
              <a:chOff x="-3" y="1562"/>
              <a:chExt cx="5763" cy="639"/>
            </a:xfrm>
          </p:grpSpPr>
          <p:sp>
            <p:nvSpPr>
              <p:cNvPr id="30" name="Freeform 4"/>
              <p:cNvSpPr/>
              <p:nvPr/>
            </p:nvSpPr>
            <p:spPr bwMode="ltGray">
              <a:xfrm rot="-5400000">
                <a:off x="2559" y="-992"/>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Freeform 5"/>
              <p:cNvSpPr/>
              <p:nvPr/>
            </p:nvSpPr>
            <p:spPr bwMode="ltGray">
              <a:xfrm rot="-5400000">
                <a:off x="1319"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Freeform 6"/>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7"/>
              <p:cNvSpPr/>
              <p:nvPr/>
            </p:nvSpPr>
            <p:spPr bwMode="ltGray">
              <a:xfrm rot="-5400000">
                <a:off x="-58"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Freeform 8"/>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9"/>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Freeform 10"/>
              <p:cNvSpPr/>
              <p:nvPr/>
            </p:nvSpPr>
            <p:spPr bwMode="ltGray">
              <a:xfrm rot="-5400000">
                <a:off x="153" y="1727"/>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11"/>
              <p:cNvSpPr/>
              <p:nvPr/>
            </p:nvSpPr>
            <p:spPr bwMode="ltGray">
              <a:xfrm rot="-5400000">
                <a:off x="3207"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12"/>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13"/>
              <p:cNvSpPr/>
              <p:nvPr/>
            </p:nvSpPr>
            <p:spPr bwMode="ltGray">
              <a:xfrm rot="-5400000">
                <a:off x="1827" y="174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Freeform 14"/>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Freeform 15"/>
              <p:cNvSpPr/>
              <p:nvPr/>
            </p:nvSpPr>
            <p:spPr bwMode="ltGray">
              <a:xfrm rot="-5400000">
                <a:off x="2327"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16"/>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17"/>
              <p:cNvSpPr/>
              <p:nvPr/>
            </p:nvSpPr>
            <p:spPr bwMode="ltGray">
              <a:xfrm rot="-5400000">
                <a:off x="407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Freeform 18"/>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Freeform 19"/>
              <p:cNvSpPr/>
              <p:nvPr/>
            </p:nvSpPr>
            <p:spPr bwMode="ltGray">
              <a:xfrm rot="-5400000">
                <a:off x="4581" y="174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20"/>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Freeform 21"/>
              <p:cNvSpPr/>
              <p:nvPr/>
            </p:nvSpPr>
            <p:spPr bwMode="ltGray">
              <a:xfrm rot="-5400000">
                <a:off x="5081"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Freeform 22"/>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8" name="Freeform 23"/>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Freeform 24"/>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pPr fontAlgn="base"/>
            <a:r>
              <a:rPr lang="zh-CN" altLang="en-US" strike="noStrike" noProof="1"/>
              <a:t>单击此处编辑母版标题样式</a:t>
            </a:r>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pPr fontAlgn="base"/>
            <a:r>
              <a:rPr lang="zh-CN" altLang="en-US" strike="noStrike" noProof="1"/>
              <a:t>单击此处编辑母版副标题样式</a:t>
            </a:r>
          </a:p>
        </p:txBody>
      </p:sp>
      <p:sp>
        <p:nvSpPr>
          <p:cNvPr id="49" name="Rectangle 27"/>
          <p:cNvSpPr>
            <a:spLocks noGrp="1" noChangeArrowheads="1"/>
          </p:cNvSpPr>
          <p:nvPr>
            <p:ph type="dt" sz="half" idx="2"/>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a:spcBef>
                <a:spcPct val="50000"/>
              </a:spcBef>
              <a:buFontTx/>
              <a:buNone/>
              <a:defRPr kumimoji="0" sz="1400">
                <a:solidFill>
                  <a:srgbClr val="000000"/>
                </a:solidFill>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0" name="Rectangle 28"/>
          <p:cNvSpPr>
            <a:spLocks noGrp="1" noChangeArrowheads="1"/>
          </p:cNvSpPr>
          <p:nvPr>
            <p:ph type="ftr" sz="quarter" idx="3"/>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a:spcBef>
                <a:spcPct val="50000"/>
              </a:spcBef>
              <a:buFontTx/>
              <a:buNone/>
              <a:defRPr kumimoji="0" sz="1400">
                <a:solidFill>
                  <a:srgbClr val="000000"/>
                </a:solidFill>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1" name="Rectangle 29"/>
          <p:cNvSpPr>
            <a:spLocks noGrp="1" noChangeArrowheads="1"/>
          </p:cNvSpPr>
          <p:nvPr>
            <p:ph type="sldNum" sz="quarter" idx="4"/>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p>
            <a:pPr lvl="0" algn="r" eaLnBrk="1" fontAlgn="base" hangingPunct="1">
              <a:spcBef>
                <a:spcPct val="50000"/>
              </a:spcBef>
            </a:pPr>
            <a:fld id="{9A0DB2DC-4C9A-4742-B13C-FB6460FD3503}" type="slidenum">
              <a:rPr lang="zh-CN" altLang="en-US" sz="1400" strike="noStrike" noProof="1" dirty="0">
                <a:solidFill>
                  <a:srgbClr val="000000"/>
                </a:solidFill>
                <a:latin typeface="Arial" panose="020B0604020202020204" pitchFamily="34" charset="0"/>
                <a:ea typeface="宋体" panose="02010600030101010101" pitchFamily="2" charset="-122"/>
                <a:cs typeface="+mn-cs"/>
              </a:rPr>
              <a:t>‹#›</a:t>
            </a:fld>
            <a:endParaRPr lang="zh-CN" altLang="en-US" sz="1400" strike="noStrike" noProof="1">
              <a:solidFill>
                <a:srgbClr val="000000"/>
              </a:solidFill>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1026" name="Group 2"/>
          <p:cNvGrpSpPr/>
          <p:nvPr/>
        </p:nvGrpSpPr>
        <p:grpSpPr>
          <a:xfrm>
            <a:off x="0" y="-4762"/>
            <a:ext cx="539750" cy="6858000"/>
            <a:chOff x="0" y="-3"/>
            <a:chExt cx="670" cy="4320"/>
          </a:xfrm>
        </p:grpSpPr>
        <p:grpSp>
          <p:nvGrpSpPr>
            <p:cNvPr id="1027" name="Group 3"/>
            <p:cNvGrpSpPr/>
            <p:nvPr/>
          </p:nvGrpSpPr>
          <p:grpSpPr>
            <a:xfrm rot="-5400000" flipH="1">
              <a:off x="-1815" y="1838"/>
              <a:ext cx="4320" cy="638"/>
              <a:chOff x="-2" y="1562"/>
              <a:chExt cx="5762" cy="638"/>
            </a:xfrm>
          </p:grpSpPr>
          <p:sp>
            <p:nvSpPr>
              <p:cNvPr id="7172" name="Freeform 4"/>
              <p:cNvSpPr/>
              <p:nvPr/>
            </p:nvSpPr>
            <p:spPr bwMode="ltGray">
              <a:xfrm rot="-5400000">
                <a:off x="2556" y="-993"/>
                <a:ext cx="625"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3" name="Freeform 5"/>
              <p:cNvSpPr/>
              <p:nvPr/>
            </p:nvSpPr>
            <p:spPr bwMode="ltGray">
              <a:xfrm rot="-5400000">
                <a:off x="1320" y="1667"/>
                <a:ext cx="625"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Freeform 6"/>
              <p:cNvSpPr/>
              <p:nvPr/>
            </p:nvSpPr>
            <p:spPr bwMode="ltGray">
              <a:xfrm rot="-5400000">
                <a:off x="977" y="1666"/>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Freeform 7"/>
              <p:cNvSpPr/>
              <p:nvPr/>
            </p:nvSpPr>
            <p:spPr bwMode="ltGray">
              <a:xfrm rot="-5400000">
                <a:off x="-62" y="1750"/>
                <a:ext cx="625"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6" name="Freeform 8"/>
              <p:cNvSpPr/>
              <p:nvPr/>
            </p:nvSpPr>
            <p:spPr bwMode="ltGray">
              <a:xfrm rot="-5400000">
                <a:off x="661" y="1731"/>
                <a:ext cx="625"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7" name="Freeform 9"/>
              <p:cNvSpPr/>
              <p:nvPr/>
            </p:nvSpPr>
            <p:spPr bwMode="ltGray">
              <a:xfrm rot="-5400000">
                <a:off x="440" y="1696"/>
                <a:ext cx="625"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8" name="Freeform 10"/>
              <p:cNvSpPr/>
              <p:nvPr/>
            </p:nvSpPr>
            <p:spPr bwMode="ltGray">
              <a:xfrm rot="-5400000">
                <a:off x="153" y="1724"/>
                <a:ext cx="633"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9" name="Freeform 11"/>
              <p:cNvSpPr/>
              <p:nvPr/>
            </p:nvSpPr>
            <p:spPr bwMode="ltGray">
              <a:xfrm rot="-5400000">
                <a:off x="3205" y="1653"/>
                <a:ext cx="623"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 name="Freeform 12"/>
              <p:cNvSpPr/>
              <p:nvPr/>
            </p:nvSpPr>
            <p:spPr bwMode="ltGray">
              <a:xfrm rot="-5400000">
                <a:off x="2866" y="1659"/>
                <a:ext cx="625"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1" name="Freeform 13"/>
              <p:cNvSpPr/>
              <p:nvPr/>
            </p:nvSpPr>
            <p:spPr bwMode="ltGray">
              <a:xfrm rot="-5400000">
                <a:off x="1829" y="1743"/>
                <a:ext cx="623"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2" name="Freeform 14"/>
              <p:cNvSpPr/>
              <p:nvPr/>
            </p:nvSpPr>
            <p:spPr bwMode="ltGray">
              <a:xfrm rot="-5400000">
                <a:off x="2550" y="1727"/>
                <a:ext cx="623"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3" name="Freeform 15"/>
              <p:cNvSpPr/>
              <p:nvPr/>
            </p:nvSpPr>
            <p:spPr bwMode="ltGray">
              <a:xfrm rot="-5400000">
                <a:off x="2329" y="1691"/>
                <a:ext cx="623"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 name="Freeform 16"/>
              <p:cNvSpPr/>
              <p:nvPr/>
            </p:nvSpPr>
            <p:spPr bwMode="ltGray">
              <a:xfrm rot="-5400000">
                <a:off x="2041" y="1717"/>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5" name="Freeform 17"/>
              <p:cNvSpPr/>
              <p:nvPr/>
            </p:nvSpPr>
            <p:spPr bwMode="ltGray">
              <a:xfrm rot="-5400000">
                <a:off x="4075" y="1664"/>
                <a:ext cx="625"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6" name="Freeform 18"/>
              <p:cNvSpPr/>
              <p:nvPr/>
            </p:nvSpPr>
            <p:spPr bwMode="ltGray">
              <a:xfrm rot="-5400000">
                <a:off x="3731" y="1663"/>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7" name="Freeform 19"/>
              <p:cNvSpPr/>
              <p:nvPr/>
            </p:nvSpPr>
            <p:spPr bwMode="ltGray">
              <a:xfrm rot="-5400000">
                <a:off x="4576" y="1738"/>
                <a:ext cx="623"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8" name="Freeform 20"/>
              <p:cNvSpPr/>
              <p:nvPr/>
            </p:nvSpPr>
            <p:spPr bwMode="ltGray">
              <a:xfrm>
                <a:off x="5469"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9" name="Freeform 21"/>
              <p:cNvSpPr/>
              <p:nvPr/>
            </p:nvSpPr>
            <p:spPr bwMode="ltGray">
              <a:xfrm rot="-5400000">
                <a:off x="5077" y="1685"/>
                <a:ext cx="625"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0" name="Freeform 22"/>
              <p:cNvSpPr/>
              <p:nvPr/>
            </p:nvSpPr>
            <p:spPr bwMode="ltGray">
              <a:xfrm rot="-5400000">
                <a:off x="4789" y="1709"/>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91" name="Freeform 23"/>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2" name="Freeform 24"/>
            <p:cNvSpPr/>
            <p:nvPr/>
          </p:nvSpPr>
          <p:spPr bwMode="ltGray">
            <a:xfrm rot="16200000" flipH="1">
              <a:off x="-1586"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049" name="Object 26"/>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5143" r:id="rId14" imgW="3667125" imgH="828675" progId="Paint.Picture">
                  <p:embed/>
                </p:oleObj>
              </mc:Choice>
              <mc:Fallback>
                <p:oleObj r:id="rId14" imgW="3667125" imgH="828675" progId="Paint.Picture">
                  <p:embed/>
                  <p:pic>
                    <p:nvPicPr>
                      <p:cNvPr id="0" name="图片 3075"/>
                      <p:cNvPicPr/>
                      <p:nvPr/>
                    </p:nvPicPr>
                    <p:blipFill>
                      <a:blip r:embed="rId15"/>
                      <a:stretch>
                        <a:fillRect/>
                      </a:stretch>
                    </p:blipFill>
                    <p:spPr>
                      <a:xfrm>
                        <a:off x="5181600" y="5791200"/>
                        <a:ext cx="3667125" cy="82867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3074" name="Group 2"/>
          <p:cNvGrpSpPr/>
          <p:nvPr/>
        </p:nvGrpSpPr>
        <p:grpSpPr>
          <a:xfrm>
            <a:off x="0" y="-4762"/>
            <a:ext cx="539750" cy="6858000"/>
            <a:chOff x="0" y="-3"/>
            <a:chExt cx="670" cy="4320"/>
          </a:xfrm>
        </p:grpSpPr>
        <p:grpSp>
          <p:nvGrpSpPr>
            <p:cNvPr id="3075" name="Group 3"/>
            <p:cNvGrpSpPr/>
            <p:nvPr/>
          </p:nvGrpSpPr>
          <p:grpSpPr>
            <a:xfrm rot="-5400000" flipH="1">
              <a:off x="-1815" y="1838"/>
              <a:ext cx="4320" cy="638"/>
              <a:chOff x="-2" y="1562"/>
              <a:chExt cx="5762" cy="638"/>
            </a:xfrm>
          </p:grpSpPr>
          <p:sp>
            <p:nvSpPr>
              <p:cNvPr id="7172" name="Freeform 4"/>
              <p:cNvSpPr/>
              <p:nvPr/>
            </p:nvSpPr>
            <p:spPr bwMode="ltGray">
              <a:xfrm rot="-5400000">
                <a:off x="2557" y="-993"/>
                <a:ext cx="625"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3" name="Freeform 5"/>
              <p:cNvSpPr/>
              <p:nvPr/>
            </p:nvSpPr>
            <p:spPr bwMode="ltGray">
              <a:xfrm rot="-5400000">
                <a:off x="1320" y="1667"/>
                <a:ext cx="625"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Freeform 6"/>
              <p:cNvSpPr/>
              <p:nvPr/>
            </p:nvSpPr>
            <p:spPr bwMode="ltGray">
              <a:xfrm rot="-5400000">
                <a:off x="977" y="1666"/>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Freeform 7"/>
              <p:cNvSpPr/>
              <p:nvPr/>
            </p:nvSpPr>
            <p:spPr bwMode="ltGray">
              <a:xfrm rot="-5400000">
                <a:off x="-62" y="1750"/>
                <a:ext cx="625"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6" name="Freeform 8"/>
              <p:cNvSpPr/>
              <p:nvPr/>
            </p:nvSpPr>
            <p:spPr bwMode="ltGray">
              <a:xfrm rot="-5400000">
                <a:off x="661" y="1731"/>
                <a:ext cx="625"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7" name="Freeform 9"/>
              <p:cNvSpPr/>
              <p:nvPr/>
            </p:nvSpPr>
            <p:spPr bwMode="ltGray">
              <a:xfrm rot="-5400000">
                <a:off x="440" y="1696"/>
                <a:ext cx="625"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8" name="Freeform 10"/>
              <p:cNvSpPr/>
              <p:nvPr/>
            </p:nvSpPr>
            <p:spPr bwMode="ltGray">
              <a:xfrm rot="-5400000">
                <a:off x="153" y="1724"/>
                <a:ext cx="633"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9" name="Freeform 11"/>
              <p:cNvSpPr/>
              <p:nvPr/>
            </p:nvSpPr>
            <p:spPr bwMode="ltGray">
              <a:xfrm rot="-5400000">
                <a:off x="3206" y="1654"/>
                <a:ext cx="623"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 name="Freeform 12"/>
              <p:cNvSpPr/>
              <p:nvPr/>
            </p:nvSpPr>
            <p:spPr bwMode="ltGray">
              <a:xfrm rot="-5400000">
                <a:off x="2866" y="1659"/>
                <a:ext cx="625"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1" name="Freeform 13"/>
              <p:cNvSpPr/>
              <p:nvPr/>
            </p:nvSpPr>
            <p:spPr bwMode="ltGray">
              <a:xfrm rot="-5400000">
                <a:off x="1830" y="1744"/>
                <a:ext cx="623"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2" name="Freeform 14"/>
              <p:cNvSpPr/>
              <p:nvPr/>
            </p:nvSpPr>
            <p:spPr bwMode="ltGray">
              <a:xfrm rot="-5400000">
                <a:off x="2551" y="1728"/>
                <a:ext cx="623"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3" name="Freeform 15"/>
              <p:cNvSpPr/>
              <p:nvPr/>
            </p:nvSpPr>
            <p:spPr bwMode="ltGray">
              <a:xfrm rot="-5400000">
                <a:off x="2330" y="1692"/>
                <a:ext cx="623"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 name="Freeform 16"/>
              <p:cNvSpPr/>
              <p:nvPr/>
            </p:nvSpPr>
            <p:spPr bwMode="ltGray">
              <a:xfrm rot="-5400000">
                <a:off x="2042" y="1718"/>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5" name="Freeform 17"/>
              <p:cNvSpPr/>
              <p:nvPr/>
            </p:nvSpPr>
            <p:spPr bwMode="ltGray">
              <a:xfrm rot="-5400000">
                <a:off x="4076" y="1665"/>
                <a:ext cx="625"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6" name="Freeform 18"/>
              <p:cNvSpPr/>
              <p:nvPr/>
            </p:nvSpPr>
            <p:spPr bwMode="ltGray">
              <a:xfrm rot="-5400000">
                <a:off x="3731" y="1663"/>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7" name="Freeform 19"/>
              <p:cNvSpPr/>
              <p:nvPr/>
            </p:nvSpPr>
            <p:spPr bwMode="ltGray">
              <a:xfrm rot="-5400000">
                <a:off x="4576" y="1738"/>
                <a:ext cx="623"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8" name="Freeform 20"/>
              <p:cNvSpPr/>
              <p:nvPr/>
            </p:nvSpPr>
            <p:spPr bwMode="ltGray">
              <a:xfrm>
                <a:off x="5469"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9" name="Freeform 21"/>
              <p:cNvSpPr/>
              <p:nvPr/>
            </p:nvSpPr>
            <p:spPr bwMode="ltGray">
              <a:xfrm rot="-5400000">
                <a:off x="5077" y="1685"/>
                <a:ext cx="625"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0" name="Freeform 22"/>
              <p:cNvSpPr/>
              <p:nvPr/>
            </p:nvSpPr>
            <p:spPr bwMode="ltGray">
              <a:xfrm rot="-5400000">
                <a:off x="4790" y="1710"/>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91" name="Freeform 23"/>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2" name="Freeform 24"/>
            <p:cNvSpPr/>
            <p:nvPr/>
          </p:nvSpPr>
          <p:spPr bwMode="ltGray">
            <a:xfrm rot="16200000" flipH="1">
              <a:off x="-1586"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3097" name="Object 26"/>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6167" r:id="rId14" imgW="3667125" imgH="828675" progId="Paint.Picture">
                  <p:embed/>
                </p:oleObj>
              </mc:Choice>
              <mc:Fallback>
                <p:oleObj r:id="rId14" imgW="3667125" imgH="828675" progId="Paint.Picture">
                  <p:embed/>
                  <p:pic>
                    <p:nvPicPr>
                      <p:cNvPr id="0" name="图片 3077"/>
                      <p:cNvPicPr/>
                      <p:nvPr/>
                    </p:nvPicPr>
                    <p:blipFill>
                      <a:blip r:embed="rId15"/>
                      <a:stretch>
                        <a:fillRect/>
                      </a:stretch>
                    </p:blipFill>
                    <p:spPr>
                      <a:xfrm>
                        <a:off x="5181600" y="5791200"/>
                        <a:ext cx="3667125" cy="82867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865" y="310515"/>
            <a:ext cx="8034655" cy="5262245"/>
          </a:xfrm>
          <a:prstGeom prst="rect">
            <a:avLst/>
          </a:prstGeom>
          <a:noFill/>
        </p:spPr>
        <p:txBody>
          <a:bodyPr wrap="square" rtlCol="0" anchor="t">
            <a:spAutoFit/>
          </a:bodyPr>
          <a:lstStyle/>
          <a:p>
            <a:pPr algn="ctr"/>
            <a:r>
              <a:rPr lang="zh-CN" altLang="en-US" b="1" dirty="0"/>
              <a:t>习题</a:t>
            </a:r>
          </a:p>
          <a:p>
            <a:r>
              <a:rPr lang="zh-CN" altLang="en-US" b="1" dirty="0"/>
              <a:t>判断题</a:t>
            </a:r>
            <a:endParaRPr lang="zh-CN" altLang="en-US" dirty="0"/>
          </a:p>
          <a:p>
            <a:r>
              <a:rPr lang="zh-CN" altLang="en-US" dirty="0"/>
              <a:t>（   ）数据结构是面向应用计算机软件要用到的各种数据元素以及它们之间的结构关系。</a:t>
            </a:r>
          </a:p>
          <a:p>
            <a:r>
              <a:rPr lang="zh-CN" altLang="en-US" dirty="0">
                <a:sym typeface="+mn-ea"/>
              </a:rPr>
              <a:t>（   ）数据表示是面向应用计算机软件要用到的各种数据元素以及它们之间的结构关系。</a:t>
            </a:r>
          </a:p>
          <a:p>
            <a:r>
              <a:rPr lang="zh-CN" altLang="en-US" dirty="0">
                <a:sym typeface="+mn-ea"/>
              </a:rPr>
              <a:t>（   ）</a:t>
            </a:r>
            <a:r>
              <a:rPr lang="zh-CN" altLang="en-US" dirty="0"/>
              <a:t>标志符通常与数据一起存放在同一个存储单元中，而数据描述符一般单独存放，独立占据一个存储单元。</a:t>
            </a:r>
          </a:p>
          <a:p>
            <a:r>
              <a:rPr lang="zh-CN" altLang="en-US" dirty="0"/>
              <a:t>（   ）为高效实现编译和子程序调用，不少机器都设有向量数据表示。</a:t>
            </a:r>
          </a:p>
          <a:p>
            <a:r>
              <a:rPr lang="zh-CN" altLang="en-US" b="1" dirty="0"/>
              <a:t>填空题</a:t>
            </a:r>
            <a:endParaRPr lang="zh-CN" altLang="en-US" dirty="0"/>
          </a:p>
          <a:p>
            <a:r>
              <a:rPr lang="zh-CN" altLang="en-US" dirty="0"/>
              <a:t>除了基本数据表示外，根据应用环境，可引入的较复杂的高级数据表示有自定义数据表示、</a:t>
            </a:r>
            <a:r>
              <a:rPr lang="zh-CN" altLang="en-US" u="sng" dirty="0"/>
              <a:t>               </a:t>
            </a:r>
            <a:r>
              <a:rPr lang="zh-CN" altLang="en-US" dirty="0"/>
              <a:t>和 </a:t>
            </a:r>
            <a:r>
              <a:rPr lang="zh-CN" altLang="en-US" u="sng" dirty="0"/>
              <a:t>               </a:t>
            </a:r>
            <a:r>
              <a:rPr lang="zh-CN" altLang="en-US" dirty="0"/>
              <a:t> ，其中自定义数据表示包括</a:t>
            </a:r>
            <a:r>
              <a:rPr lang="zh-CN" altLang="en-US" u="sng" dirty="0">
                <a:sym typeface="+mn-ea"/>
              </a:rPr>
              <a:t>               </a:t>
            </a:r>
            <a:r>
              <a:rPr lang="zh-CN" altLang="en-US" dirty="0">
                <a:sym typeface="+mn-ea"/>
              </a:rPr>
              <a:t>和 </a:t>
            </a:r>
            <a:r>
              <a:rPr lang="zh-CN" altLang="en-US" u="sng" dirty="0">
                <a:sym typeface="+mn-ea"/>
              </a:rPr>
              <a:t>               </a:t>
            </a:r>
            <a:r>
              <a:rPr lang="zh-CN" altLang="en-US" dirty="0">
                <a:sym typeface="+mn-ea"/>
              </a:rPr>
              <a:t> 。</a:t>
            </a:r>
            <a:endParaRPr lang="en-US" altLang="zh-CN"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1"/>
          <p:cNvSpPr txBox="1"/>
          <p:nvPr/>
        </p:nvSpPr>
        <p:spPr>
          <a:xfrm>
            <a:off x="766763" y="268288"/>
            <a:ext cx="8091488" cy="6370975"/>
          </a:xfrm>
          <a:prstGeom prst="rect">
            <a:avLst/>
          </a:prstGeom>
          <a:noFill/>
          <a:ln w="9525">
            <a:noFill/>
          </a:ln>
        </p:spPr>
        <p:txBody>
          <a:bodyPr wrap="square" anchor="t">
            <a:spAutoFit/>
          </a:bodyPr>
          <a:lstStyle/>
          <a:p>
            <a:r>
              <a:rPr lang="zh-CN" altLang="en-US" b="1" noProof="1">
                <a:latin typeface="Times New Roman" panose="02020603050405020304" pitchFamily="18" charset="0"/>
                <a:ea typeface="宋体" panose="02010600030101010101" pitchFamily="2" charset="-122"/>
                <a:cs typeface="+mn-cs"/>
              </a:rPr>
              <a:t>选择题</a:t>
            </a:r>
          </a:p>
          <a:p>
            <a:r>
              <a:rPr lang="en-US" altLang="zh-CN" noProof="1">
                <a:latin typeface="Times New Roman" panose="02020603050405020304" pitchFamily="18" charset="0"/>
                <a:ea typeface="宋体" panose="02010600030101010101" pitchFamily="2" charset="-122"/>
                <a:cs typeface="+mn-cs"/>
              </a:rPr>
              <a:t>1</a:t>
            </a:r>
            <a:r>
              <a:rPr lang="zh-CN" altLang="en-US" noProof="1">
                <a:latin typeface="Times New Roman" panose="02020603050405020304" pitchFamily="18" charset="0"/>
                <a:ea typeface="宋体" panose="02010600030101010101" pitchFamily="2" charset="-122"/>
                <a:cs typeface="+mn-cs"/>
              </a:rPr>
              <a:t>、浮点数尾数的下溢处理方法中，（   ）下溢处理内容可有设计者事先填好。</a:t>
            </a:r>
          </a:p>
          <a:p>
            <a:r>
              <a:rPr lang="zh-CN" altLang="en-US" noProof="1">
                <a:latin typeface="Times New Roman" panose="02020603050405020304" pitchFamily="18" charset="0"/>
                <a:ea typeface="宋体" panose="02010600030101010101" pitchFamily="2" charset="-122"/>
                <a:cs typeface="+mn-cs"/>
              </a:rPr>
              <a:t>A.截断法        B.舍入法        C.恒置“1”法      D.查表舍入法</a:t>
            </a:r>
          </a:p>
          <a:p>
            <a:r>
              <a:rPr lang="en-US" altLang="zh-CN" noProof="1">
                <a:latin typeface="Times New Roman" panose="02020603050405020304" pitchFamily="18" charset="0"/>
                <a:ea typeface="宋体" panose="02010600030101010101" pitchFamily="2" charset="-122"/>
                <a:cs typeface="+mn-cs"/>
              </a:rPr>
              <a:t>2</a:t>
            </a:r>
            <a:r>
              <a:rPr lang="zh-CN" altLang="en-US" noProof="1">
                <a:latin typeface="Times New Roman" panose="02020603050405020304" pitchFamily="18" charset="0"/>
                <a:ea typeface="宋体" panose="02010600030101010101" pitchFamily="2" charset="-122"/>
                <a:cs typeface="+mn-cs"/>
              </a:rPr>
              <a:t>、浮点数尾数的下溢处理方法中，（   ）最大误差最大。</a:t>
            </a:r>
          </a:p>
          <a:p>
            <a:r>
              <a:rPr lang="zh-CN" altLang="en-US" noProof="1">
                <a:latin typeface="Times New Roman" panose="02020603050405020304" pitchFamily="18" charset="0"/>
                <a:ea typeface="宋体" panose="02010600030101010101" pitchFamily="2" charset="-122"/>
                <a:cs typeface="+mn-cs"/>
              </a:rPr>
              <a:t>A.截断法        B.舍入法        C.恒置“1”法      D.查表舍入法</a:t>
            </a:r>
          </a:p>
          <a:p>
            <a:r>
              <a:rPr lang="zh-CN" altLang="en-US" noProof="1">
                <a:latin typeface="Times New Roman" panose="02020603050405020304" pitchFamily="18" charset="0"/>
                <a:ea typeface="宋体" panose="02010600030101010101" pitchFamily="2" charset="-122"/>
                <a:cs typeface="+mn-cs"/>
              </a:rPr>
              <a:t>3、浮点数尾数的下溢处理方法中，（   ）耗费硬件量最大。</a:t>
            </a:r>
          </a:p>
          <a:p>
            <a:r>
              <a:rPr lang="zh-CN" altLang="en-US" noProof="1">
                <a:latin typeface="Times New Roman" panose="02020603050405020304" pitchFamily="18" charset="0"/>
                <a:ea typeface="宋体" panose="02010600030101010101" pitchFamily="2" charset="-122"/>
                <a:cs typeface="+mn-cs"/>
              </a:rPr>
              <a:t>A.截断法       B.舍入法         C.恒置“1”法      D.查表舍入法</a:t>
            </a:r>
          </a:p>
          <a:p>
            <a:r>
              <a:rPr lang="en-US" altLang="zh-CN" noProof="1"/>
              <a:t>4</a:t>
            </a:r>
            <a:r>
              <a:rPr lang="zh-CN" altLang="en-US" noProof="1"/>
              <a:t>、浮点数尾数的下溢处理方法中，（   ）平均误差最大。</a:t>
            </a:r>
          </a:p>
          <a:p>
            <a:r>
              <a:rPr lang="zh-CN" altLang="en-US" noProof="1"/>
              <a:t>A.截断法        B.舍入法        C.恒置“1”法      D.查表舍入法</a:t>
            </a:r>
          </a:p>
          <a:p>
            <a:r>
              <a:rPr lang="en-US" altLang="zh-CN" noProof="1"/>
              <a:t>5</a:t>
            </a:r>
            <a:r>
              <a:rPr lang="zh-CN" altLang="en-US" noProof="1"/>
              <a:t>、浮点数尾数的下溢处理方法中，（   ）平均误差可人为调节。</a:t>
            </a:r>
          </a:p>
          <a:p>
            <a:r>
              <a:rPr lang="zh-CN" altLang="en-US" noProof="1"/>
              <a:t>A.截断法        B.舍入法        C.恒置“1”法      D.查表舍入法</a:t>
            </a:r>
          </a:p>
          <a:p>
            <a:r>
              <a:rPr lang="en-US" altLang="zh-CN" noProof="1"/>
              <a:t>6</a:t>
            </a:r>
            <a:r>
              <a:rPr lang="zh-CN" altLang="en-US" noProof="1"/>
              <a:t>、浮点数尾数的下溢处理方法中，（   ）速度最慢。</a:t>
            </a:r>
          </a:p>
          <a:p>
            <a:r>
              <a:rPr lang="zh-CN" altLang="en-US" noProof="1"/>
              <a:t>A.截断法       B.舍入法         C.恒置“1”法      D.查表舍入法</a:t>
            </a:r>
          </a:p>
          <a:p>
            <a:endParaRPr lang="zh-CN" altLang="en-US" b="1" noProof="1">
              <a:latin typeface="Times New Roman" panose="02020603050405020304" pitchFamily="18" charset="0"/>
            </a:endParaRPr>
          </a:p>
          <a:p>
            <a:endParaRPr lang="zh-CN" altLang="en-US" b="1" noProof="1">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4_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Settings\LG\Application Data\Microsoft\Templates\落花.pot</Template>
  <TotalTime>1553</TotalTime>
  <Words>371</Words>
  <Application>Microsoft Office PowerPoint</Application>
  <PresentationFormat>全屏显示(4:3)</PresentationFormat>
  <Paragraphs>35</Paragraphs>
  <Slides>2</Slides>
  <Notes>2</Notes>
  <HiddenSlides>0</HiddenSlides>
  <MMClips>0</MMClips>
  <ScaleCrop>false</ScaleCrop>
  <HeadingPairs>
    <vt:vector size="8" baseType="variant">
      <vt:variant>
        <vt:lpstr>已用的字体</vt:lpstr>
      </vt:variant>
      <vt:variant>
        <vt:i4>3</vt:i4>
      </vt:variant>
      <vt:variant>
        <vt:lpstr>主题</vt:lpstr>
      </vt:variant>
      <vt:variant>
        <vt:i4>2</vt:i4>
      </vt:variant>
      <vt:variant>
        <vt:lpstr>嵌入 OLE 服务器</vt:lpstr>
      </vt:variant>
      <vt:variant>
        <vt:i4>1</vt:i4>
      </vt:variant>
      <vt:variant>
        <vt:lpstr>幻灯片标题</vt:lpstr>
      </vt:variant>
      <vt:variant>
        <vt:i4>2</vt:i4>
      </vt:variant>
    </vt:vector>
  </HeadingPairs>
  <TitlesOfParts>
    <vt:vector size="8" baseType="lpstr">
      <vt:lpstr>Arial</vt:lpstr>
      <vt:lpstr>Times New Roman</vt:lpstr>
      <vt:lpstr>Wingdings</vt:lpstr>
      <vt:lpstr>4_落花</vt:lpstr>
      <vt:lpstr>3_落花</vt:lpstr>
      <vt:lpstr>Bitmap Image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dc:creator>
  <cp:lastModifiedBy>黄 威光</cp:lastModifiedBy>
  <cp:revision>345</cp:revision>
  <dcterms:created xsi:type="dcterms:W3CDTF">2016-09-21T01:29:00Z</dcterms:created>
  <dcterms:modified xsi:type="dcterms:W3CDTF">2022-05-02T11:40:55Z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