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309" r:id="rId3"/>
    <p:sldId id="448" r:id="rId4"/>
    <p:sldId id="426" r:id="rId5"/>
    <p:sldId id="449" r:id="rId6"/>
    <p:sldId id="458" r:id="rId7"/>
    <p:sldId id="451" r:id="rId8"/>
    <p:sldId id="436" r:id="rId9"/>
    <p:sldId id="459" r:id="rId10"/>
    <p:sldId id="460" r:id="rId11"/>
    <p:sldId id="461" r:id="rId12"/>
    <p:sldId id="441" r:id="rId13"/>
    <p:sldId id="443" r:id="rId14"/>
    <p:sldId id="462" r:id="rId15"/>
    <p:sldId id="444" r:id="rId16"/>
    <p:sldId id="456" r:id="rId17"/>
    <p:sldId id="457" r:id="rId18"/>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90929" autoAdjust="0"/>
  </p:normalViewPr>
  <p:slideViewPr>
    <p:cSldViewPr>
      <p:cViewPr varScale="1">
        <p:scale>
          <a:sx n="87" d="100"/>
          <a:sy n="87" d="100"/>
        </p:scale>
        <p:origin x="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1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BA85E38-E582-4955-8C4C-5CE694BFA081}" type="datetimeFigureOut">
              <a:rPr lang="zh-CN" altLang="en-US" smtClean="0"/>
              <a:t>2023/3/8</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AEA87D0-E430-4BAA-A04C-ADF93B0C0748}" type="slidenum">
              <a:rPr lang="zh-CN" altLang="en-US" smtClean="0"/>
              <a:t>‹#›</a:t>
            </a:fld>
            <a:endParaRPr lang="zh-CN" altLang="en-US"/>
          </a:p>
        </p:txBody>
      </p:sp>
    </p:spTree>
    <p:extLst>
      <p:ext uri="{BB962C8B-B14F-4D97-AF65-F5344CB8AC3E}">
        <p14:creationId xmlns:p14="http://schemas.microsoft.com/office/powerpoint/2010/main" val="3700315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buFontTx/>
              <a:buNone/>
              <a:defRPr kumimoji="1" sz="1200"/>
            </a:lvl1pPr>
          </a:lstStyle>
          <a:p>
            <a:pPr>
              <a:defRPr/>
            </a:pPr>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eaLnBrk="1" hangingPunct="1">
              <a:buFontTx/>
              <a:buNone/>
              <a:defRPr kumimoji="1" sz="1200"/>
            </a:lvl1pPr>
          </a:lstStyle>
          <a:p>
            <a:pPr>
              <a:defRPr/>
            </a:pPr>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1" hangingPunct="1">
              <a:buFontTx/>
              <a:buNone/>
              <a:defRPr kumimoji="1" sz="1200"/>
            </a:lvl1pPr>
          </a:lstStyle>
          <a:p>
            <a:pPr>
              <a:defRPr/>
            </a:pPr>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2C4D3C10-33E8-4AFB-A008-9A759028A0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0D17A38-DC4E-49A9-AFCA-6FEEE4151253}" type="slidenum">
              <a:rPr altLang="zh-CN" sz="1200" smtClean="0"/>
              <a:pPr/>
              <a:t>3</a:t>
            </a:fld>
            <a:endParaRPr lang="zh-CN" altLang="zh-CN" sz="1200" smtClean="0"/>
          </a:p>
        </p:txBody>
      </p:sp>
      <p:sp>
        <p:nvSpPr>
          <p:cNvPr id="3584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3584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593A0762-9EF0-4AA7-A931-CFD000452F73}" type="slidenum">
              <a:rPr altLang="zh-CN" sz="1200" smtClean="0"/>
              <a:pPr/>
              <a:t>15</a:t>
            </a:fld>
            <a:endParaRPr lang="zh-CN" altLang="zh-CN" sz="1200" smtClean="0"/>
          </a:p>
        </p:txBody>
      </p:sp>
      <p:sp>
        <p:nvSpPr>
          <p:cNvPr id="5222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222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B89049A-4D0A-4B8F-A16B-B3FFB4355AC3}" type="slidenum">
              <a:rPr altLang="zh-CN" sz="1200" smtClean="0"/>
              <a:pPr/>
              <a:t>16</a:t>
            </a:fld>
            <a:endParaRPr lang="zh-CN" altLang="zh-CN" sz="1200" smtClean="0"/>
          </a:p>
        </p:txBody>
      </p:sp>
      <p:sp>
        <p:nvSpPr>
          <p:cNvPr id="5427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427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89F4CE7-F0E7-4705-8E91-AE0D7A43C1C8}" type="slidenum">
              <a:rPr altLang="zh-CN" sz="1200" smtClean="0"/>
              <a:pPr/>
              <a:t>17</a:t>
            </a:fld>
            <a:endParaRPr lang="zh-CN" altLang="zh-CN" sz="1200" smtClean="0"/>
          </a:p>
        </p:txBody>
      </p:sp>
      <p:sp>
        <p:nvSpPr>
          <p:cNvPr id="5632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632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4072A8C-35FB-4577-A33E-6251DB57E914}" type="slidenum">
              <a:rPr altLang="zh-CN" sz="1200" smtClean="0"/>
              <a:pPr/>
              <a:t>4</a:t>
            </a:fld>
            <a:endParaRPr lang="zh-CN" altLang="zh-CN" sz="1200" smtClean="0"/>
          </a:p>
        </p:txBody>
      </p:sp>
      <p:sp>
        <p:nvSpPr>
          <p:cNvPr id="37891"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37892"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F3A2378-6996-403B-8241-79E5BEC0E7C8}" type="slidenum">
              <a:rPr altLang="zh-CN" sz="1200" smtClean="0"/>
              <a:pPr/>
              <a:t>5</a:t>
            </a:fld>
            <a:endParaRPr lang="zh-CN" altLang="zh-CN" sz="1200" smtClean="0"/>
          </a:p>
        </p:txBody>
      </p:sp>
      <p:sp>
        <p:nvSpPr>
          <p:cNvPr id="3993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3994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F280AF10-18AB-4231-A392-34FBAB413F70}" type="slidenum">
              <a:rPr altLang="zh-CN" sz="1200" smtClean="0"/>
              <a:pPr/>
              <a:t>7</a:t>
            </a:fld>
            <a:endParaRPr lang="zh-CN" altLang="zh-CN" sz="1200" smtClean="0"/>
          </a:p>
        </p:txBody>
      </p:sp>
      <p:sp>
        <p:nvSpPr>
          <p:cNvPr id="4198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198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1270F35-7A30-4425-872A-ACE1F8A6CCCE}" type="slidenum">
              <a:rPr altLang="zh-CN" sz="1200" smtClean="0"/>
              <a:pPr/>
              <a:t>8</a:t>
            </a:fld>
            <a:endParaRPr lang="zh-CN" altLang="zh-CN" sz="1200" smtClean="0"/>
          </a:p>
        </p:txBody>
      </p:sp>
      <p:sp>
        <p:nvSpPr>
          <p:cNvPr id="4403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403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1270F35-7A30-4425-872A-ACE1F8A6CCCE}" type="slidenum">
              <a:rPr altLang="zh-CN" sz="1200" smtClean="0"/>
              <a:pPr/>
              <a:t>9</a:t>
            </a:fld>
            <a:endParaRPr lang="zh-CN" altLang="zh-CN" sz="1200" smtClean="0"/>
          </a:p>
        </p:txBody>
      </p:sp>
      <p:sp>
        <p:nvSpPr>
          <p:cNvPr id="4403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403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002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5805B5A-2372-4695-A84F-BBC2D6F09E2D}" type="slidenum">
              <a:rPr altLang="zh-CN" sz="1200" smtClean="0"/>
              <a:pPr/>
              <a:t>12</a:t>
            </a:fld>
            <a:endParaRPr lang="zh-CN" altLang="zh-CN" sz="1200" smtClean="0"/>
          </a:p>
        </p:txBody>
      </p:sp>
      <p:sp>
        <p:nvSpPr>
          <p:cNvPr id="4608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608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F2212D8-16E1-4FDB-92DA-FBE256F25017}" type="slidenum">
              <a:rPr altLang="zh-CN" sz="1200" smtClean="0"/>
              <a:pPr/>
              <a:t>13</a:t>
            </a:fld>
            <a:endParaRPr lang="zh-CN" altLang="zh-CN" sz="1200" smtClean="0"/>
          </a:p>
        </p:txBody>
      </p:sp>
      <p:sp>
        <p:nvSpPr>
          <p:cNvPr id="5017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018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F2212D8-16E1-4FDB-92DA-FBE256F25017}" type="slidenum">
              <a:rPr altLang="zh-CN" sz="1200" smtClean="0"/>
              <a:pPr/>
              <a:t>14</a:t>
            </a:fld>
            <a:endParaRPr lang="zh-CN" altLang="zh-CN" sz="1200" smtClean="0"/>
          </a:p>
        </p:txBody>
      </p:sp>
      <p:sp>
        <p:nvSpPr>
          <p:cNvPr id="5017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018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0062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CC4E9-BAB4-4CAE-8E35-BD79BD707DEB}" type="slidenum">
              <a:rPr lang="en-US" altLang="zh-CN"/>
              <a:pPr>
                <a:defRPr/>
              </a:pPr>
              <a:t>‹#›</a:t>
            </a:fld>
            <a:endParaRPr lang="en-US" altLang="zh-CN"/>
          </a:p>
        </p:txBody>
      </p:sp>
    </p:spTree>
    <p:extLst>
      <p:ext uri="{BB962C8B-B14F-4D97-AF65-F5344CB8AC3E}">
        <p14:creationId xmlns:p14="http://schemas.microsoft.com/office/powerpoint/2010/main" val="1788875130"/>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593E5A-30E4-4FC2-A9C9-8DDE4CC5DC7B}" type="slidenum">
              <a:rPr lang="en-US" altLang="zh-CN"/>
              <a:pPr>
                <a:defRPr/>
              </a:pPr>
              <a:t>‹#›</a:t>
            </a:fld>
            <a:endParaRPr lang="en-US" altLang="zh-CN"/>
          </a:p>
        </p:txBody>
      </p:sp>
    </p:spTree>
    <p:extLst>
      <p:ext uri="{BB962C8B-B14F-4D97-AF65-F5344CB8AC3E}">
        <p14:creationId xmlns:p14="http://schemas.microsoft.com/office/powerpoint/2010/main" val="2938850068"/>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DB538-BA3C-44FA-91D2-FA4902DE59B5}" type="slidenum">
              <a:rPr lang="en-US" altLang="zh-CN"/>
              <a:pPr>
                <a:defRPr/>
              </a:pPr>
              <a:t>‹#›</a:t>
            </a:fld>
            <a:endParaRPr lang="en-US" altLang="zh-CN"/>
          </a:p>
        </p:txBody>
      </p:sp>
    </p:spTree>
    <p:extLst>
      <p:ext uri="{BB962C8B-B14F-4D97-AF65-F5344CB8AC3E}">
        <p14:creationId xmlns:p14="http://schemas.microsoft.com/office/powerpoint/2010/main" val="1147913485"/>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CC834D-E713-4803-8779-4DE85E8B2366}" type="slidenum">
              <a:rPr lang="en-US" altLang="zh-CN"/>
              <a:pPr>
                <a:defRPr/>
              </a:pPr>
              <a:t>‹#›</a:t>
            </a:fld>
            <a:endParaRPr lang="en-US" altLang="zh-CN"/>
          </a:p>
        </p:txBody>
      </p:sp>
    </p:spTree>
    <p:extLst>
      <p:ext uri="{BB962C8B-B14F-4D97-AF65-F5344CB8AC3E}">
        <p14:creationId xmlns:p14="http://schemas.microsoft.com/office/powerpoint/2010/main" val="423109787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C1CDF1-5893-4FDA-98A8-59E59E6C07FA}" type="slidenum">
              <a:rPr lang="en-US" altLang="zh-CN"/>
              <a:pPr>
                <a:defRPr/>
              </a:pPr>
              <a:t>‹#›</a:t>
            </a:fld>
            <a:endParaRPr lang="en-US" altLang="zh-CN"/>
          </a:p>
        </p:txBody>
      </p:sp>
    </p:spTree>
    <p:extLst>
      <p:ext uri="{BB962C8B-B14F-4D97-AF65-F5344CB8AC3E}">
        <p14:creationId xmlns:p14="http://schemas.microsoft.com/office/powerpoint/2010/main" val="33525022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06BB73-369D-46C0-9310-C231C1B44724}" type="slidenum">
              <a:rPr lang="en-US" altLang="zh-CN"/>
              <a:pPr>
                <a:defRPr/>
              </a:pPr>
              <a:t>‹#›</a:t>
            </a:fld>
            <a:endParaRPr lang="en-US" altLang="zh-CN"/>
          </a:p>
        </p:txBody>
      </p:sp>
    </p:spTree>
    <p:extLst>
      <p:ext uri="{BB962C8B-B14F-4D97-AF65-F5344CB8AC3E}">
        <p14:creationId xmlns:p14="http://schemas.microsoft.com/office/powerpoint/2010/main" val="740051034"/>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623EF0-36ED-4DA5-B14E-6BFA8E751C72}" type="slidenum">
              <a:rPr lang="en-US" altLang="zh-CN"/>
              <a:pPr>
                <a:defRPr/>
              </a:pPr>
              <a:t>‹#›</a:t>
            </a:fld>
            <a:endParaRPr lang="en-US" altLang="zh-CN"/>
          </a:p>
        </p:txBody>
      </p:sp>
    </p:spTree>
    <p:extLst>
      <p:ext uri="{BB962C8B-B14F-4D97-AF65-F5344CB8AC3E}">
        <p14:creationId xmlns:p14="http://schemas.microsoft.com/office/powerpoint/2010/main" val="314374047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3F79D9-7762-42B9-B08C-02ECD5E6E6F2}" type="slidenum">
              <a:rPr lang="en-US" altLang="zh-CN"/>
              <a:pPr>
                <a:defRPr/>
              </a:pPr>
              <a:t>‹#›</a:t>
            </a:fld>
            <a:endParaRPr lang="en-US" altLang="zh-CN"/>
          </a:p>
        </p:txBody>
      </p:sp>
    </p:spTree>
    <p:extLst>
      <p:ext uri="{BB962C8B-B14F-4D97-AF65-F5344CB8AC3E}">
        <p14:creationId xmlns:p14="http://schemas.microsoft.com/office/powerpoint/2010/main" val="984470233"/>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19D91C6-A193-43CF-AE2F-5E8E22E8A228}" type="slidenum">
              <a:rPr lang="en-US" altLang="zh-CN"/>
              <a:pPr>
                <a:defRPr/>
              </a:pPr>
              <a:t>‹#›</a:t>
            </a:fld>
            <a:endParaRPr lang="en-US" altLang="zh-CN"/>
          </a:p>
        </p:txBody>
      </p:sp>
    </p:spTree>
    <p:extLst>
      <p:ext uri="{BB962C8B-B14F-4D97-AF65-F5344CB8AC3E}">
        <p14:creationId xmlns:p14="http://schemas.microsoft.com/office/powerpoint/2010/main" val="151863438"/>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F5621F-8666-4401-AE10-B37D103B4183}" type="slidenum">
              <a:rPr lang="en-US" altLang="zh-CN"/>
              <a:pPr>
                <a:defRPr/>
              </a:pPr>
              <a:t>‹#›</a:t>
            </a:fld>
            <a:endParaRPr lang="en-US" altLang="zh-CN"/>
          </a:p>
        </p:txBody>
      </p:sp>
    </p:spTree>
    <p:extLst>
      <p:ext uri="{BB962C8B-B14F-4D97-AF65-F5344CB8AC3E}">
        <p14:creationId xmlns:p14="http://schemas.microsoft.com/office/powerpoint/2010/main" val="2296684095"/>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E8A55C-7B39-4095-BDFE-1D3E864A1777}" type="slidenum">
              <a:rPr lang="en-US" altLang="zh-CN"/>
              <a:pPr>
                <a:defRPr/>
              </a:pPr>
              <a:t>‹#›</a:t>
            </a:fld>
            <a:endParaRPr lang="en-US" altLang="zh-CN"/>
          </a:p>
        </p:txBody>
      </p:sp>
    </p:spTree>
    <p:extLst>
      <p:ext uri="{BB962C8B-B14F-4D97-AF65-F5344CB8AC3E}">
        <p14:creationId xmlns:p14="http://schemas.microsoft.com/office/powerpoint/2010/main" val="3529787060"/>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125B54F7-B152-49C2-99C0-566976BFD6E9}" type="slidenum">
              <a:rPr lang="en-US" altLang="zh-CN"/>
              <a:pPr>
                <a:defRPr/>
              </a:pPr>
              <a:t>‹#›</a:t>
            </a:fld>
            <a:endParaRPr lang="en-US" altLang="zh-CN"/>
          </a:p>
        </p:txBody>
      </p:sp>
      <p:pic>
        <p:nvPicPr>
          <p:cNvPr id="1032" name="Picture 8" descr="E:\课件素材\GIF动画插件2\GIF-465.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0600" y="533400"/>
            <a:ext cx="31527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914400" y="225425"/>
            <a:ext cx="3324225" cy="4000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2000" smtClean="0">
                <a:latin typeface="华文行楷" panose="02010800040101010101" pitchFamily="2" charset="-122"/>
                <a:ea typeface="华文行楷" panose="02010800040101010101" pitchFamily="2" charset="-122"/>
              </a:rPr>
              <a:t>第 </a:t>
            </a:r>
            <a:r>
              <a:rPr lang="en-US" altLang="zh-CN" sz="2000" smtClean="0">
                <a:latin typeface="华文行楷" panose="02010800040101010101" pitchFamily="2" charset="-122"/>
                <a:ea typeface="华文行楷" panose="02010800040101010101" pitchFamily="2" charset="-122"/>
              </a:rPr>
              <a:t>1 </a:t>
            </a:r>
            <a:r>
              <a:rPr lang="zh-CN" altLang="en-US" sz="2000" smtClean="0">
                <a:latin typeface="华文行楷" panose="02010800040101010101" pitchFamily="2" charset="-122"/>
                <a:ea typeface="华文行楷" panose="02010800040101010101" pitchFamily="2" charset="-122"/>
              </a:rPr>
              <a:t>章  计算机系统结构概论</a:t>
            </a:r>
          </a:p>
        </p:txBody>
      </p:sp>
      <p:pic>
        <p:nvPicPr>
          <p:cNvPr id="11" name="图片 10"/>
          <p:cNvPicPr>
            <a:picLocks noChangeAspect="1"/>
          </p:cNvPicPr>
          <p:nvPr userDrawn="1"/>
        </p:nvPicPr>
        <p:blipFill rotWithShape="1">
          <a:blip r:embed="rId14"/>
          <a:srcRect t="46677" b="15108"/>
          <a:stretch/>
        </p:blipFill>
        <p:spPr>
          <a:xfrm>
            <a:off x="0" y="6096000"/>
            <a:ext cx="9144000" cy="762000"/>
          </a:xfrm>
          <a:prstGeom prst="rect">
            <a:avLst/>
          </a:prstGeom>
        </p:spPr>
      </p:pic>
      <p:pic>
        <p:nvPicPr>
          <p:cNvPr id="12" name="图片 11"/>
          <p:cNvPicPr>
            <a:picLocks noChangeAspect="1"/>
          </p:cNvPicPr>
          <p:nvPr userDrawn="1"/>
        </p:nvPicPr>
        <p:blipFill rotWithShape="1">
          <a:blip r:embed="rId15"/>
          <a:srcRect l="26240" t="23000" r="26241" b="23001"/>
          <a:stretch/>
        </p:blipFill>
        <p:spPr>
          <a:xfrm>
            <a:off x="0" y="0"/>
            <a:ext cx="999592" cy="908720"/>
          </a:xfrm>
          <a:prstGeom prst="rect">
            <a:avLst/>
          </a:prstGeom>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193925" y="2154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a:p>
        </p:txBody>
      </p:sp>
      <p:sp>
        <p:nvSpPr>
          <p:cNvPr id="4099" name="Text Box 5"/>
          <p:cNvSpPr txBox="1">
            <a:spLocks noChangeArrowheads="1"/>
          </p:cNvSpPr>
          <p:nvPr/>
        </p:nvSpPr>
        <p:spPr bwMode="auto">
          <a:xfrm>
            <a:off x="762000" y="990600"/>
            <a:ext cx="8053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a:latin typeface="华文行楷" panose="02010800040101010101" pitchFamily="2" charset="-122"/>
                <a:ea typeface="华文行楷" panose="02010800040101010101" pitchFamily="2" charset="-122"/>
              </a:rPr>
              <a:t>第 </a:t>
            </a:r>
            <a:r>
              <a:rPr lang="en-US" altLang="zh-CN" sz="4000" b="1">
                <a:latin typeface="华文行楷" panose="02010800040101010101" pitchFamily="2" charset="-122"/>
                <a:ea typeface="华文行楷" panose="02010800040101010101" pitchFamily="2" charset="-122"/>
              </a:rPr>
              <a:t>1 </a:t>
            </a:r>
            <a:r>
              <a:rPr lang="zh-CN" altLang="en-US" sz="4000" b="1">
                <a:latin typeface="华文行楷" panose="02010800040101010101" pitchFamily="2" charset="-122"/>
                <a:ea typeface="华文行楷" panose="02010800040101010101" pitchFamily="2" charset="-122"/>
              </a:rPr>
              <a:t>章  计算机系统结构的基本概念 </a:t>
            </a:r>
          </a:p>
        </p:txBody>
      </p:sp>
      <p:sp>
        <p:nvSpPr>
          <p:cNvPr id="4101" name="Text Box 9"/>
          <p:cNvSpPr txBox="1">
            <a:spLocks noChangeArrowheads="1"/>
          </p:cNvSpPr>
          <p:nvPr/>
        </p:nvSpPr>
        <p:spPr bwMode="auto">
          <a:xfrm>
            <a:off x="1143000" y="2108200"/>
            <a:ext cx="761298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0"/>
              </a:spcBef>
              <a:buFontTx/>
              <a:buNone/>
            </a:pPr>
            <a:r>
              <a:rPr lang="en-US" altLang="zh-CN" sz="2400" b="1" dirty="0">
                <a:solidFill>
                  <a:schemeClr val="tx1">
                    <a:lumMod val="50000"/>
                    <a:lumOff val="50000"/>
                  </a:schemeClr>
                </a:solidFill>
              </a:rPr>
              <a:t>1.1 </a:t>
            </a:r>
            <a:r>
              <a:rPr lang="zh-CN" altLang="en-US" sz="2400" b="1" dirty="0">
                <a:solidFill>
                  <a:schemeClr val="tx1">
                    <a:lumMod val="50000"/>
                    <a:lumOff val="50000"/>
                  </a:schemeClr>
                </a:solidFill>
                <a:latin typeface="宋体" panose="02010600030101010101" pitchFamily="2" charset="-122"/>
              </a:rPr>
              <a:t>计算机系统的多级层次结构</a:t>
            </a:r>
            <a:r>
              <a:rPr lang="zh-CN" altLang="en-US" sz="2400" b="1" dirty="0">
                <a:solidFill>
                  <a:schemeClr val="tx1">
                    <a:lumMod val="50000"/>
                    <a:lumOff val="50000"/>
                  </a:schemeClr>
                </a:solidFill>
              </a:rPr>
              <a:t> </a:t>
            </a:r>
          </a:p>
          <a:p>
            <a:pPr eaLnBrk="1" hangingPunct="1">
              <a:lnSpc>
                <a:spcPct val="180000"/>
              </a:lnSpc>
              <a:spcBef>
                <a:spcPct val="0"/>
              </a:spcBef>
              <a:buFontTx/>
              <a:buNone/>
            </a:pPr>
            <a:r>
              <a:rPr lang="en-US" altLang="zh-CN" sz="2400" b="1" u="sng" dirty="0">
                <a:solidFill>
                  <a:srgbClr val="FF0000"/>
                </a:solidFill>
              </a:rPr>
              <a:t>1.2 </a:t>
            </a:r>
            <a:r>
              <a:rPr lang="zh-CN" altLang="en-US" sz="2400" b="1" u="sng" dirty="0">
                <a:solidFill>
                  <a:srgbClr val="FF0000"/>
                </a:solidFill>
                <a:latin typeface="宋体" panose="02010600030101010101" pitchFamily="2" charset="-122"/>
              </a:rPr>
              <a:t>计算机系统结构、</a:t>
            </a:r>
            <a:r>
              <a:rPr lang="zh-CN" altLang="en-US" sz="2400" b="1" u="sng" dirty="0">
                <a:solidFill>
                  <a:srgbClr val="FF0000"/>
                </a:solidFill>
              </a:rPr>
              <a:t> </a:t>
            </a:r>
            <a:r>
              <a:rPr lang="zh-CN" altLang="en-US" sz="2400" b="1" u="sng" dirty="0">
                <a:solidFill>
                  <a:srgbClr val="FF0000"/>
                </a:solidFill>
                <a:latin typeface="宋体" panose="02010600030101010101" pitchFamily="2" charset="-122"/>
              </a:rPr>
              <a:t>组成与实现</a:t>
            </a:r>
          </a:p>
          <a:p>
            <a:pPr eaLnBrk="1" hangingPunct="1">
              <a:lnSpc>
                <a:spcPct val="180000"/>
              </a:lnSpc>
              <a:spcBef>
                <a:spcPct val="0"/>
              </a:spcBef>
              <a:buNone/>
            </a:pPr>
            <a:r>
              <a:rPr lang="en-US" altLang="zh-CN" sz="2400" b="1" dirty="0" smtClean="0">
                <a:solidFill>
                  <a:srgbClr val="002060"/>
                </a:solidFill>
                <a:latin typeface="宋体" panose="02010600030101010101" pitchFamily="2" charset="-122"/>
              </a:rPr>
              <a:t>1</a:t>
            </a:r>
            <a:r>
              <a:rPr lang="en-US" altLang="zh-CN" sz="2400" b="1" dirty="0">
                <a:solidFill>
                  <a:srgbClr val="002060"/>
                </a:solidFill>
              </a:rPr>
              <a:t>.</a:t>
            </a:r>
            <a:r>
              <a:rPr lang="en-US" altLang="zh-CN" sz="2400" b="1" dirty="0" smtClean="0">
                <a:solidFill>
                  <a:srgbClr val="002060"/>
                </a:solidFill>
                <a:latin typeface="宋体" panose="02010600030101010101" pitchFamily="2" charset="-122"/>
              </a:rPr>
              <a:t>3 </a:t>
            </a:r>
            <a:r>
              <a:rPr lang="zh-CN" altLang="en-US" sz="2400" b="1" dirty="0">
                <a:solidFill>
                  <a:srgbClr val="002060"/>
                </a:solidFill>
                <a:latin typeface="宋体" panose="02010600030101010101" pitchFamily="2" charset="-122"/>
              </a:rPr>
              <a:t>计算机系统的软硬取舍、性能评测及定量设计原理</a:t>
            </a:r>
          </a:p>
          <a:p>
            <a:pPr eaLnBrk="1" hangingPunct="1">
              <a:lnSpc>
                <a:spcPct val="180000"/>
              </a:lnSpc>
              <a:spcBef>
                <a:spcPct val="0"/>
              </a:spcBef>
              <a:buFontTx/>
              <a:buNone/>
            </a:pPr>
            <a:r>
              <a:rPr lang="en-US" altLang="zh-CN" sz="2400" b="1" dirty="0">
                <a:solidFill>
                  <a:srgbClr val="002060"/>
                </a:solidFill>
                <a:latin typeface="宋体" panose="02010600030101010101" pitchFamily="2" charset="-122"/>
              </a:rPr>
              <a:t>1</a:t>
            </a:r>
            <a:r>
              <a:rPr lang="en-US" altLang="zh-CN" sz="2400" b="1" dirty="0">
                <a:solidFill>
                  <a:srgbClr val="002060"/>
                </a:solidFill>
              </a:rPr>
              <a:t>.</a:t>
            </a:r>
            <a:r>
              <a:rPr lang="en-US" altLang="zh-CN" sz="2400" b="1" dirty="0">
                <a:solidFill>
                  <a:srgbClr val="002060"/>
                </a:solidFill>
                <a:latin typeface="宋体" panose="02010600030101010101" pitchFamily="2" charset="-122"/>
              </a:rPr>
              <a:t>4 </a:t>
            </a:r>
            <a:r>
              <a:rPr lang="zh-CN" altLang="en-US" sz="2400" b="1" dirty="0">
                <a:solidFill>
                  <a:srgbClr val="002060"/>
                </a:solidFill>
                <a:latin typeface="宋体" panose="02010600030101010101" pitchFamily="2" charset="-122"/>
              </a:rPr>
              <a:t>软件、应用、器件对系统结构的影响</a:t>
            </a:r>
          </a:p>
          <a:p>
            <a:pPr eaLnBrk="1" hangingPunct="1">
              <a:lnSpc>
                <a:spcPct val="180000"/>
              </a:lnSpc>
              <a:spcBef>
                <a:spcPct val="0"/>
              </a:spcBef>
              <a:buFontTx/>
              <a:buNone/>
            </a:pPr>
            <a:r>
              <a:rPr lang="en-US" altLang="zh-CN" sz="2400" b="1" dirty="0">
                <a:solidFill>
                  <a:srgbClr val="002060"/>
                </a:solidFill>
                <a:latin typeface="宋体" panose="02010600030101010101" pitchFamily="2" charset="-122"/>
              </a:rPr>
              <a:t>1</a:t>
            </a:r>
            <a:r>
              <a:rPr lang="en-US" altLang="zh-CN" sz="2400" b="1" dirty="0">
                <a:solidFill>
                  <a:srgbClr val="002060"/>
                </a:solidFill>
              </a:rPr>
              <a:t>.</a:t>
            </a:r>
            <a:r>
              <a:rPr lang="en-US" altLang="zh-CN" sz="2400" b="1" dirty="0">
                <a:solidFill>
                  <a:srgbClr val="002060"/>
                </a:solidFill>
                <a:latin typeface="宋体" panose="02010600030101010101" pitchFamily="2" charset="-122"/>
              </a:rPr>
              <a:t>5 </a:t>
            </a:r>
            <a:r>
              <a:rPr lang="zh-CN" altLang="en-US" sz="2400" b="1" dirty="0">
                <a:solidFill>
                  <a:srgbClr val="002060"/>
                </a:solidFill>
                <a:latin typeface="宋体" panose="02010600030101010101" pitchFamily="2" charset="-122"/>
              </a:rPr>
              <a:t>系统结构中的并行性发展和计算机系统的分类   </a:t>
            </a:r>
            <a:r>
              <a:rPr lang="zh-CN" altLang="en-US" sz="2400" b="1" dirty="0">
                <a:solidFill>
                  <a:srgbClr val="002060"/>
                </a:solidFill>
              </a:rPr>
              <a:t>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smtClean="0">
                <a:solidFill>
                  <a:schemeClr val="accent2"/>
                </a:solidFill>
              </a:rPr>
              <a:t>IBM370</a:t>
            </a:r>
            <a:r>
              <a:rPr lang="zh-CN" altLang="en-US" sz="3200" b="1" dirty="0" smtClean="0">
                <a:solidFill>
                  <a:schemeClr val="accent2"/>
                </a:solidFill>
              </a:rPr>
              <a:t>举例</a:t>
            </a:r>
            <a:endParaRPr lang="zh-CN" altLang="en-US" sz="3200" b="1" dirty="0">
              <a:solidFill>
                <a:schemeClr val="accent2"/>
              </a:solidFill>
            </a:endParaRPr>
          </a:p>
        </p:txBody>
      </p:sp>
      <p:sp>
        <p:nvSpPr>
          <p:cNvPr id="3" name="内容占位符 2"/>
          <p:cNvSpPr>
            <a:spLocks noGrp="1"/>
          </p:cNvSpPr>
          <p:nvPr>
            <p:ph idx="1"/>
          </p:nvPr>
        </p:nvSpPr>
        <p:spPr>
          <a:xfrm>
            <a:off x="685800" y="1556792"/>
            <a:ext cx="7772400" cy="1591816"/>
          </a:xfrm>
        </p:spPr>
        <p:txBody>
          <a:bodyPr/>
          <a:lstStyle/>
          <a:p>
            <a:pPr marL="0" indent="0" algn="just">
              <a:buNone/>
            </a:pPr>
            <a:r>
              <a:rPr lang="en-US" altLang="zh-CN" sz="2400" b="1" dirty="0" smtClean="0"/>
              <a:t>IBM370</a:t>
            </a:r>
            <a:r>
              <a:rPr lang="zh-CN" altLang="en-US" sz="2400" b="1" dirty="0"/>
              <a:t>系列机</a:t>
            </a:r>
            <a:r>
              <a:rPr lang="zh-CN" altLang="en-US" sz="2400" b="1" dirty="0" smtClean="0"/>
              <a:t>有</a:t>
            </a:r>
            <a:r>
              <a:rPr lang="en-US" altLang="zh-CN" sz="2400" b="1" dirty="0" smtClean="0"/>
              <a:t>115</a:t>
            </a:r>
            <a:r>
              <a:rPr lang="zh-CN" altLang="en-US" sz="2400" b="1" dirty="0"/>
              <a:t>、</a:t>
            </a:r>
            <a:r>
              <a:rPr lang="en-US" altLang="zh-CN" sz="2400" b="1" dirty="0"/>
              <a:t>125</a:t>
            </a:r>
            <a:r>
              <a:rPr lang="zh-CN" altLang="en-US" sz="2400" b="1" dirty="0"/>
              <a:t>、</a:t>
            </a:r>
            <a:r>
              <a:rPr lang="en-US" altLang="zh-CN" sz="2400" b="1" dirty="0"/>
              <a:t>135</a:t>
            </a:r>
            <a:r>
              <a:rPr lang="zh-CN" altLang="en-US" sz="2400" b="1" dirty="0"/>
              <a:t>、</a:t>
            </a:r>
            <a:r>
              <a:rPr lang="en-US" altLang="zh-CN" sz="2400" b="1" dirty="0"/>
              <a:t>145</a:t>
            </a:r>
            <a:r>
              <a:rPr lang="zh-CN" altLang="en-US" sz="2400" b="1" dirty="0"/>
              <a:t>、</a:t>
            </a:r>
            <a:r>
              <a:rPr lang="en-US" altLang="zh-CN" sz="2400" b="1" dirty="0"/>
              <a:t>158</a:t>
            </a:r>
            <a:r>
              <a:rPr lang="zh-CN" altLang="en-US" sz="2400" b="1" dirty="0"/>
              <a:t>、</a:t>
            </a:r>
            <a:r>
              <a:rPr lang="en-US" altLang="zh-CN" sz="2400" b="1" dirty="0"/>
              <a:t>168</a:t>
            </a:r>
            <a:r>
              <a:rPr lang="zh-CN" altLang="en-US" sz="2400" b="1" dirty="0"/>
              <a:t>等一系列从</a:t>
            </a:r>
            <a:r>
              <a:rPr lang="zh-CN" altLang="en-US" sz="2400" b="1" dirty="0" smtClean="0"/>
              <a:t>低档到高档的</a:t>
            </a:r>
            <a:r>
              <a:rPr lang="zh-CN" altLang="en-US" sz="2400" b="1" dirty="0"/>
              <a:t>各种型号</a:t>
            </a:r>
            <a:r>
              <a:rPr lang="zh-CN" altLang="en-US" sz="2400" b="1" dirty="0" smtClean="0"/>
              <a:t>。</a:t>
            </a:r>
            <a:endParaRPr lang="en-US" altLang="zh-CN" sz="2400" b="1" dirty="0" smtClean="0"/>
          </a:p>
          <a:p>
            <a:pPr marL="0" indent="0" algn="just">
              <a:buNone/>
            </a:pPr>
            <a:r>
              <a:rPr lang="zh-CN" altLang="en-US" sz="2400" b="1" dirty="0" smtClean="0"/>
              <a:t>它们具有相同</a:t>
            </a:r>
            <a:r>
              <a:rPr lang="zh-CN" altLang="en-US" sz="2400" b="1" dirty="0"/>
              <a:t>的系统</a:t>
            </a:r>
            <a:r>
              <a:rPr lang="zh-CN" altLang="en-US" sz="2400" b="1" dirty="0" smtClean="0"/>
              <a:t>结构。</a:t>
            </a:r>
            <a:endParaRPr lang="zh-CN" altLang="en-US" sz="2400" b="1" dirty="0"/>
          </a:p>
        </p:txBody>
      </p:sp>
      <p:pic>
        <p:nvPicPr>
          <p:cNvPr id="4" name="图片 3"/>
          <p:cNvPicPr>
            <a:picLocks noChangeAspect="1"/>
          </p:cNvPicPr>
          <p:nvPr/>
        </p:nvPicPr>
        <p:blipFill>
          <a:blip r:embed="rId2"/>
          <a:stretch>
            <a:fillRect/>
          </a:stretch>
        </p:blipFill>
        <p:spPr>
          <a:xfrm>
            <a:off x="2123728" y="2780928"/>
            <a:ext cx="5531843" cy="2905533"/>
          </a:xfrm>
          <a:prstGeom prst="rect">
            <a:avLst/>
          </a:prstGeom>
        </p:spPr>
      </p:pic>
    </p:spTree>
    <p:extLst>
      <p:ext uri="{BB962C8B-B14F-4D97-AF65-F5344CB8AC3E}">
        <p14:creationId xmlns:p14="http://schemas.microsoft.com/office/powerpoint/2010/main" val="3351775852"/>
      </p:ext>
    </p:extLst>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smtClean="0">
                <a:solidFill>
                  <a:schemeClr val="accent2"/>
                </a:solidFill>
              </a:rPr>
              <a:t>IBM370</a:t>
            </a:r>
            <a:r>
              <a:rPr lang="zh-CN" altLang="en-US" sz="3200" b="1" dirty="0" smtClean="0">
                <a:solidFill>
                  <a:schemeClr val="accent2"/>
                </a:solidFill>
              </a:rPr>
              <a:t>举例</a:t>
            </a:r>
            <a:endParaRPr lang="zh-CN" altLang="en-US" sz="3200" b="1" dirty="0">
              <a:solidFill>
                <a:schemeClr val="accent2"/>
              </a:solidFill>
            </a:endParaRPr>
          </a:p>
        </p:txBody>
      </p:sp>
      <p:sp>
        <p:nvSpPr>
          <p:cNvPr id="3" name="内容占位符 2"/>
          <p:cNvSpPr>
            <a:spLocks noGrp="1"/>
          </p:cNvSpPr>
          <p:nvPr>
            <p:ph idx="1"/>
          </p:nvPr>
        </p:nvSpPr>
        <p:spPr>
          <a:xfrm>
            <a:off x="685800" y="1556792"/>
            <a:ext cx="7772400" cy="1591816"/>
          </a:xfrm>
        </p:spPr>
        <p:txBody>
          <a:bodyPr/>
          <a:lstStyle/>
          <a:p>
            <a:pPr marL="0" indent="0" algn="just">
              <a:buNone/>
            </a:pPr>
            <a:r>
              <a:rPr lang="zh-CN" altLang="en-US" sz="2600" b="1" dirty="0" smtClean="0"/>
              <a:t>不同的组成和实现。</a:t>
            </a:r>
            <a:endParaRPr lang="en-US" altLang="zh-CN" sz="2600" b="1" dirty="0" smtClean="0"/>
          </a:p>
          <a:p>
            <a:pPr marL="0" indent="0" algn="just">
              <a:buNone/>
            </a:pPr>
            <a:r>
              <a:rPr lang="zh-CN" altLang="en-US" sz="2600" b="1" dirty="0" smtClean="0">
                <a:solidFill>
                  <a:schemeClr val="accent2"/>
                </a:solidFill>
              </a:rPr>
              <a:t>从指令系统看：</a:t>
            </a:r>
            <a:endParaRPr lang="en-US" altLang="zh-CN" sz="2600" b="1" dirty="0" smtClean="0">
              <a:solidFill>
                <a:schemeClr val="accent2"/>
              </a:solidFill>
            </a:endParaRPr>
          </a:p>
          <a:p>
            <a:pPr algn="just"/>
            <a:r>
              <a:rPr lang="zh-CN" altLang="en-US" sz="2600" b="1" dirty="0" smtClean="0"/>
              <a:t>系统结构相同：相同的机器指令系统</a:t>
            </a:r>
            <a:endParaRPr lang="en-US" altLang="zh-CN" sz="2600" b="1" dirty="0" smtClean="0"/>
          </a:p>
          <a:p>
            <a:pPr algn="just"/>
            <a:r>
              <a:rPr lang="zh-CN" altLang="en-US" sz="2600" b="1" dirty="0" smtClean="0"/>
              <a:t>组成不同：指令的分析、运行，高档机重叠流水，低档机顺序。</a:t>
            </a:r>
            <a:endParaRPr lang="en-US" altLang="zh-CN" sz="2600" b="1" dirty="0" smtClean="0"/>
          </a:p>
          <a:p>
            <a:pPr marL="0" indent="0" algn="just">
              <a:buNone/>
            </a:pPr>
            <a:r>
              <a:rPr lang="zh-CN" altLang="en-US" sz="2600" b="1" dirty="0" smtClean="0">
                <a:solidFill>
                  <a:schemeClr val="accent2"/>
                </a:solidFill>
              </a:rPr>
              <a:t>从数据表示看：</a:t>
            </a:r>
            <a:endParaRPr lang="en-US" altLang="zh-CN" sz="2600" b="1" dirty="0" smtClean="0">
              <a:solidFill>
                <a:schemeClr val="accent2"/>
              </a:solidFill>
            </a:endParaRPr>
          </a:p>
          <a:p>
            <a:pPr algn="just"/>
            <a:r>
              <a:rPr lang="zh-CN" altLang="en-US" sz="2600" b="1" dirty="0" smtClean="0"/>
              <a:t>系统结构相同：硬件支持的浮点数位数相同</a:t>
            </a:r>
            <a:endParaRPr lang="en-US" altLang="zh-CN" sz="2600" b="1" dirty="0" smtClean="0"/>
          </a:p>
          <a:p>
            <a:pPr algn="just"/>
            <a:r>
              <a:rPr lang="zh-CN" altLang="en-US" sz="2600" b="1" dirty="0" smtClean="0"/>
              <a:t>组成不同：数据通路宽度分别采用</a:t>
            </a:r>
            <a:r>
              <a:rPr lang="en-US" altLang="zh-CN" sz="2600" b="1" dirty="0" smtClean="0"/>
              <a:t>8,16,32</a:t>
            </a:r>
            <a:r>
              <a:rPr lang="zh-CN" altLang="en-US" sz="2600" b="1" dirty="0" smtClean="0"/>
              <a:t>等不同位数。</a:t>
            </a:r>
            <a:endParaRPr lang="zh-CN" altLang="en-US" sz="2600" b="1" dirty="0"/>
          </a:p>
        </p:txBody>
      </p:sp>
    </p:spTree>
    <p:extLst>
      <p:ext uri="{BB962C8B-B14F-4D97-AF65-F5344CB8AC3E}">
        <p14:creationId xmlns:p14="http://schemas.microsoft.com/office/powerpoint/2010/main" val="3061442781"/>
      </p:ext>
    </p:extLst>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3200" b="1" dirty="0" smtClean="0">
                <a:solidFill>
                  <a:srgbClr val="FF0000"/>
                </a:solidFill>
              </a:rPr>
              <a:t>小结</a:t>
            </a:r>
            <a:endParaRPr lang="zh-CN" altLang="en-US" sz="3200" b="1" dirty="0" smtClean="0">
              <a:solidFill>
                <a:srgbClr val="002060"/>
              </a:solidFill>
            </a:endParaRPr>
          </a:p>
        </p:txBody>
      </p:sp>
      <p:sp>
        <p:nvSpPr>
          <p:cNvPr id="45059" name="Rectangle 3"/>
          <p:cNvSpPr>
            <a:spLocks noGrp="1" noChangeArrowheads="1"/>
          </p:cNvSpPr>
          <p:nvPr>
            <p:ph idx="1"/>
          </p:nvPr>
        </p:nvSpPr>
        <p:spPr/>
        <p:txBody>
          <a:bodyPr/>
          <a:lstStyle/>
          <a:p>
            <a:pPr marL="0" indent="0" eaLnBrk="1" hangingPunct="1">
              <a:buNone/>
            </a:pPr>
            <a:r>
              <a:rPr lang="zh-CN" altLang="en-US" sz="2800" b="1" dirty="0" smtClean="0"/>
              <a:t>        具有相同系统结构的计算机可以采用不同的组成，一种计算机组成可以采用多种不同的计算机实现。</a:t>
            </a: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609600"/>
            <a:ext cx="7772400" cy="947192"/>
          </a:xfrm>
        </p:spPr>
        <p:txBody>
          <a:bodyPr/>
          <a:lstStyle/>
          <a:p>
            <a:pPr eaLnBrk="1" hangingPunct="1"/>
            <a:r>
              <a:rPr lang="zh-CN" altLang="en-US" sz="3200" b="1" dirty="0" smtClean="0">
                <a:solidFill>
                  <a:srgbClr val="C00000"/>
                </a:solidFill>
              </a:rPr>
              <a:t>计算机系统结构、组成和实现的相互影响</a:t>
            </a:r>
          </a:p>
        </p:txBody>
      </p:sp>
      <p:sp>
        <p:nvSpPr>
          <p:cNvPr id="49155" name="Rectangle 3"/>
          <p:cNvSpPr>
            <a:spLocks noGrp="1" noChangeArrowheads="1"/>
          </p:cNvSpPr>
          <p:nvPr>
            <p:ph idx="1"/>
          </p:nvPr>
        </p:nvSpPr>
        <p:spPr>
          <a:xfrm>
            <a:off x="755576" y="2060848"/>
            <a:ext cx="7918648" cy="614363"/>
          </a:xfrm>
        </p:spPr>
        <p:txBody>
          <a:bodyPr/>
          <a:lstStyle/>
          <a:p>
            <a:pPr eaLnBrk="1" hangingPunct="1">
              <a:lnSpc>
                <a:spcPct val="90000"/>
              </a:lnSpc>
              <a:buFont typeface="Wingdings" panose="05000000000000000000" pitchFamily="2" charset="2"/>
              <a:buNone/>
            </a:pPr>
            <a:r>
              <a:rPr lang="en-US" altLang="zh-CN" b="1" dirty="0" smtClean="0">
                <a:solidFill>
                  <a:srgbClr val="C00000"/>
                </a:solidFill>
              </a:rPr>
              <a:t>A:=B+C     D</a:t>
            </a:r>
            <a:r>
              <a:rPr lang="en-US" altLang="zh-CN" sz="2800" b="1" dirty="0" smtClean="0">
                <a:solidFill>
                  <a:srgbClr val="C00000"/>
                </a:solidFill>
              </a:rPr>
              <a:t>:=</a:t>
            </a:r>
            <a:r>
              <a:rPr lang="en-US" altLang="zh-CN" b="1" dirty="0" smtClean="0">
                <a:solidFill>
                  <a:srgbClr val="C00000"/>
                </a:solidFill>
              </a:rPr>
              <a:t>E*F  </a:t>
            </a:r>
            <a:r>
              <a:rPr lang="zh-CN" altLang="en-US" b="1" dirty="0" smtClean="0">
                <a:solidFill>
                  <a:srgbClr val="C00000"/>
                </a:solidFill>
              </a:rPr>
              <a:t>实现并行运行提高速度</a:t>
            </a:r>
            <a:endParaRPr lang="en-US" altLang="zh-CN" b="1" dirty="0" smtClean="0">
              <a:solidFill>
                <a:srgbClr val="C00000"/>
              </a:solidFill>
            </a:endParaRPr>
          </a:p>
        </p:txBody>
      </p:sp>
      <p:sp>
        <p:nvSpPr>
          <p:cNvPr id="49156" name="Rectangle 4"/>
          <p:cNvSpPr>
            <a:spLocks noChangeArrowheads="1"/>
          </p:cNvSpPr>
          <p:nvPr/>
        </p:nvSpPr>
        <p:spPr bwMode="auto">
          <a:xfrm>
            <a:off x="813918" y="2726774"/>
            <a:ext cx="3276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r>
              <a:rPr lang="zh-CN" altLang="en-US" sz="2400" b="1" dirty="0">
                <a:latin typeface="Tahoma" panose="020B0604030504040204" pitchFamily="34" charset="0"/>
                <a:ea typeface="楷体_GB2312" pitchFamily="49" charset="-122"/>
              </a:rPr>
              <a:t>面向</a:t>
            </a:r>
            <a:r>
              <a:rPr lang="zh-CN" altLang="en-US" sz="2400" b="1" dirty="0" smtClean="0">
                <a:latin typeface="Tahoma" panose="020B0604030504040204" pitchFamily="34" charset="0"/>
                <a:ea typeface="楷体_GB2312" pitchFamily="49" charset="-122"/>
              </a:rPr>
              <a:t>寄存器结构：</a:t>
            </a:r>
            <a:endParaRPr lang="zh-CN" altLang="en-US" sz="2400" b="1" dirty="0">
              <a:latin typeface="Tahoma" panose="020B0604030504040204" pitchFamily="34" charset="0"/>
              <a:ea typeface="楷体_GB2312" pitchFamily="49" charset="-122"/>
            </a:endParaRPr>
          </a:p>
          <a:p>
            <a:pPr eaLnBrk="1" hangingPunct="1">
              <a:lnSpc>
                <a:spcPct val="90000"/>
              </a:lnSpc>
              <a:buClr>
                <a:schemeClr val="folHlink"/>
              </a:buClr>
              <a:buSzPct val="60000"/>
              <a:buFont typeface="Wingdings" panose="05000000000000000000" pitchFamily="2" charset="2"/>
              <a:buNone/>
            </a:pPr>
            <a:r>
              <a:rPr lang="zh-CN" altLang="en-US" sz="2400" dirty="0">
                <a:latin typeface="Tahoma" panose="020B0604030504040204" pitchFamily="34" charset="0"/>
                <a:ea typeface="楷体_GB2312" pitchFamily="49" charset="-122"/>
              </a:rPr>
              <a:t>    </a:t>
            </a:r>
            <a:r>
              <a:rPr lang="en-US" altLang="zh-CN" sz="2400" dirty="0">
                <a:latin typeface="Tahoma" panose="020B0604030504040204" pitchFamily="34" charset="0"/>
                <a:ea typeface="楷体_GB2312" pitchFamily="49" charset="-122"/>
              </a:rPr>
              <a:t>LOAD   R1,B</a:t>
            </a:r>
          </a:p>
          <a:p>
            <a:pPr eaLnBrk="1" hangingPunct="1">
              <a:lnSpc>
                <a:spcPct val="90000"/>
              </a:lnSpc>
              <a:buClr>
                <a:schemeClr val="folHlink"/>
              </a:buClr>
              <a:buSzPct val="60000"/>
              <a:buFont typeface="Wingdings" panose="05000000000000000000" pitchFamily="2" charset="2"/>
              <a:buNone/>
            </a:pPr>
            <a:r>
              <a:rPr lang="en-US" altLang="zh-CN" sz="2400" dirty="0">
                <a:latin typeface="Tahoma" panose="020B0604030504040204" pitchFamily="34" charset="0"/>
                <a:ea typeface="楷体_GB2312" pitchFamily="49" charset="-122"/>
              </a:rPr>
              <a:t>    ADD     R1,C</a:t>
            </a:r>
          </a:p>
          <a:p>
            <a:pPr eaLnBrk="1" hangingPunct="1">
              <a:lnSpc>
                <a:spcPct val="90000"/>
              </a:lnSpc>
              <a:buClr>
                <a:schemeClr val="folHlink"/>
              </a:buClr>
              <a:buSzPct val="60000"/>
              <a:buFont typeface="Wingdings" panose="05000000000000000000" pitchFamily="2" charset="2"/>
              <a:buNone/>
            </a:pPr>
            <a:r>
              <a:rPr lang="en-US" altLang="zh-CN" sz="2400" dirty="0">
                <a:latin typeface="Tahoma" panose="020B0604030504040204" pitchFamily="34" charset="0"/>
                <a:ea typeface="楷体_GB2312" pitchFamily="49" charset="-122"/>
              </a:rPr>
              <a:t>    STORE R1,A</a:t>
            </a:r>
          </a:p>
          <a:p>
            <a:pPr eaLnBrk="1" hangingPunct="1">
              <a:lnSpc>
                <a:spcPct val="90000"/>
              </a:lnSpc>
              <a:buClr>
                <a:schemeClr val="folHlink"/>
              </a:buClr>
              <a:buSzPct val="60000"/>
              <a:buFont typeface="Wingdings" panose="05000000000000000000" pitchFamily="2" charset="2"/>
              <a:buNone/>
            </a:pPr>
            <a:r>
              <a:rPr lang="en-US" altLang="zh-CN" sz="2400" dirty="0">
                <a:latin typeface="Tahoma" panose="020B0604030504040204" pitchFamily="34" charset="0"/>
                <a:ea typeface="楷体_GB2312" pitchFamily="49" charset="-122"/>
              </a:rPr>
              <a:t>    LOAD   R2,E</a:t>
            </a:r>
          </a:p>
          <a:p>
            <a:pPr eaLnBrk="1" hangingPunct="1">
              <a:lnSpc>
                <a:spcPct val="90000"/>
              </a:lnSpc>
              <a:buClr>
                <a:schemeClr val="folHlink"/>
              </a:buClr>
              <a:buSzPct val="60000"/>
              <a:buFont typeface="Wingdings" panose="05000000000000000000" pitchFamily="2" charset="2"/>
              <a:buNone/>
            </a:pPr>
            <a:r>
              <a:rPr lang="en-US" altLang="zh-CN" sz="2400" dirty="0">
                <a:latin typeface="Tahoma" panose="020B0604030504040204" pitchFamily="34" charset="0"/>
                <a:ea typeface="楷体_GB2312" pitchFamily="49" charset="-122"/>
              </a:rPr>
              <a:t>    MPY     R2,F</a:t>
            </a:r>
          </a:p>
          <a:p>
            <a:pPr eaLnBrk="1" hangingPunct="1">
              <a:lnSpc>
                <a:spcPct val="90000"/>
              </a:lnSpc>
              <a:buClr>
                <a:schemeClr val="folHlink"/>
              </a:buClr>
              <a:buSzPct val="60000"/>
              <a:buFont typeface="Wingdings" panose="05000000000000000000" pitchFamily="2" charset="2"/>
              <a:buNone/>
            </a:pPr>
            <a:r>
              <a:rPr lang="en-US" altLang="zh-CN" sz="2400" dirty="0">
                <a:latin typeface="Tahoma" panose="020B0604030504040204" pitchFamily="34" charset="0"/>
                <a:ea typeface="楷体_GB2312" pitchFamily="49" charset="-122"/>
              </a:rPr>
              <a:t>    STORE R2,D </a:t>
            </a:r>
          </a:p>
        </p:txBody>
      </p:sp>
      <p:sp>
        <p:nvSpPr>
          <p:cNvPr id="49157" name="Rectangle 5"/>
          <p:cNvSpPr>
            <a:spLocks noChangeArrowheads="1"/>
          </p:cNvSpPr>
          <p:nvPr/>
        </p:nvSpPr>
        <p:spPr bwMode="auto">
          <a:xfrm>
            <a:off x="3995936" y="2693065"/>
            <a:ext cx="4316413"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r>
              <a:rPr lang="zh-CN" altLang="en-US" sz="2400" b="1" dirty="0">
                <a:latin typeface="Tahoma" panose="020B0604030504040204" pitchFamily="34" charset="0"/>
                <a:ea typeface="楷体_GB2312" pitchFamily="49" charset="-122"/>
              </a:rPr>
              <a:t>面向的主存三地址</a:t>
            </a:r>
            <a:r>
              <a:rPr lang="zh-CN" altLang="en-US" sz="2400" b="1" dirty="0" smtClean="0">
                <a:latin typeface="Tahoma" panose="020B0604030504040204" pitchFamily="34" charset="0"/>
                <a:ea typeface="楷体_GB2312" pitchFamily="49" charset="-122"/>
              </a:rPr>
              <a:t>寻址结构：</a:t>
            </a:r>
            <a:endParaRPr lang="zh-CN" altLang="en-US" sz="2400" b="1" dirty="0">
              <a:latin typeface="Tahoma" panose="020B0604030504040204" pitchFamily="34" charset="0"/>
              <a:ea typeface="楷体_GB2312" pitchFamily="49" charset="-122"/>
            </a:endParaRPr>
          </a:p>
          <a:p>
            <a:pPr eaLnBrk="1" hangingPunct="1">
              <a:lnSpc>
                <a:spcPct val="90000"/>
              </a:lnSpc>
              <a:buClr>
                <a:schemeClr val="folHlink"/>
              </a:buClr>
              <a:buSzPct val="60000"/>
              <a:buFont typeface="Wingdings" panose="05000000000000000000" pitchFamily="2" charset="2"/>
              <a:buNone/>
            </a:pPr>
            <a:r>
              <a:rPr lang="zh-CN" altLang="en-US" sz="2400" dirty="0">
                <a:latin typeface="Tahoma" panose="020B0604030504040204" pitchFamily="34" charset="0"/>
                <a:ea typeface="楷体_GB2312" pitchFamily="49" charset="-122"/>
              </a:rPr>
              <a:t>    </a:t>
            </a:r>
            <a:r>
              <a:rPr lang="en-US" altLang="zh-CN" sz="2400" dirty="0">
                <a:latin typeface="Tahoma" panose="020B0604030504040204" pitchFamily="34" charset="0"/>
                <a:ea typeface="楷体_GB2312" pitchFamily="49" charset="-122"/>
              </a:rPr>
              <a:t>ADD   B,C,A </a:t>
            </a:r>
          </a:p>
          <a:p>
            <a:pPr eaLnBrk="1" hangingPunct="1">
              <a:lnSpc>
                <a:spcPct val="90000"/>
              </a:lnSpc>
              <a:buClr>
                <a:schemeClr val="folHlink"/>
              </a:buClr>
              <a:buSzPct val="60000"/>
              <a:buFont typeface="Wingdings" panose="05000000000000000000" pitchFamily="2" charset="2"/>
              <a:buNone/>
            </a:pPr>
            <a:r>
              <a:rPr lang="en-US" altLang="zh-CN" sz="2400" dirty="0">
                <a:latin typeface="Tahoma" panose="020B0604030504040204" pitchFamily="34" charset="0"/>
                <a:ea typeface="楷体_GB2312" pitchFamily="49" charset="-122"/>
              </a:rPr>
              <a:t>    MPY   E,F,D</a:t>
            </a:r>
          </a:p>
          <a:p>
            <a:pPr eaLnBrk="1" hangingPunct="1">
              <a:lnSpc>
                <a:spcPct val="90000"/>
              </a:lnSpc>
              <a:buClr>
                <a:schemeClr val="folHlink"/>
              </a:buClr>
              <a:buSzPct val="60000"/>
              <a:buFont typeface="Wingdings" panose="05000000000000000000" pitchFamily="2" charset="2"/>
              <a:buNone/>
            </a:pPr>
            <a:r>
              <a:rPr lang="en-US" altLang="zh-CN" sz="2400" dirty="0">
                <a:latin typeface="Tahoma" panose="020B0604030504040204" pitchFamily="34" charset="0"/>
                <a:ea typeface="楷体_GB2312" pitchFamily="49" charset="-122"/>
              </a:rPr>
              <a:t>     </a:t>
            </a:r>
          </a:p>
        </p:txBody>
      </p:sp>
      <p:sp>
        <p:nvSpPr>
          <p:cNvPr id="6" name="Rectangle 3"/>
          <p:cNvSpPr txBox="1">
            <a:spLocks noChangeArrowheads="1"/>
          </p:cNvSpPr>
          <p:nvPr/>
        </p:nvSpPr>
        <p:spPr bwMode="auto">
          <a:xfrm>
            <a:off x="827584" y="1484784"/>
            <a:ext cx="72008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pPr>
            <a:r>
              <a:rPr lang="zh-CN" altLang="en-US" b="1" kern="0" dirty="0" smtClean="0"/>
              <a:t>结构影响组成</a:t>
            </a:r>
            <a:endParaRPr lang="en-US" altLang="zh-CN" b="1" kern="0" dirty="0" smtClean="0">
              <a:solidFill>
                <a:schemeClr val="accent2"/>
              </a:solidFill>
            </a:endParaRPr>
          </a:p>
        </p:txBody>
      </p:sp>
      <p:sp>
        <p:nvSpPr>
          <p:cNvPr id="2" name="圆角矩形标注 1"/>
          <p:cNvSpPr/>
          <p:nvPr/>
        </p:nvSpPr>
        <p:spPr bwMode="auto">
          <a:xfrm>
            <a:off x="3203848" y="4437112"/>
            <a:ext cx="2952328" cy="1296144"/>
          </a:xfrm>
          <a:prstGeom prst="wedgeRoundRectCallout">
            <a:avLst>
              <a:gd name="adj1" fmla="val -53864"/>
              <a:gd name="adj2" fmla="val -48602"/>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组成：独立加法器、乘法器，且</a:t>
            </a: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R1</a:t>
            </a:r>
            <a:r>
              <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和</a:t>
            </a: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R2</a:t>
            </a:r>
            <a:r>
              <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可同时访问</a:t>
            </a:r>
          </a:p>
        </p:txBody>
      </p:sp>
      <p:sp>
        <p:nvSpPr>
          <p:cNvPr id="8" name="圆角矩形标注 7"/>
          <p:cNvSpPr/>
          <p:nvPr/>
        </p:nvSpPr>
        <p:spPr bwMode="auto">
          <a:xfrm>
            <a:off x="6480448" y="3259430"/>
            <a:ext cx="2340024" cy="2185794"/>
          </a:xfrm>
          <a:prstGeom prst="wedgeRoundRectCallout">
            <a:avLst>
              <a:gd name="adj1" fmla="val -53864"/>
              <a:gd name="adj2" fmla="val -48602"/>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组成：独立加法器、乘法器，且同时对操作数地址进行访存</a:t>
            </a: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609600"/>
            <a:ext cx="7772400" cy="947192"/>
          </a:xfrm>
        </p:spPr>
        <p:txBody>
          <a:bodyPr/>
          <a:lstStyle/>
          <a:p>
            <a:pPr eaLnBrk="1" hangingPunct="1"/>
            <a:r>
              <a:rPr lang="zh-CN" altLang="en-US" sz="3200" b="1" dirty="0" smtClean="0">
                <a:solidFill>
                  <a:srgbClr val="C00000"/>
                </a:solidFill>
              </a:rPr>
              <a:t>计算机系统结构、组成和实现的相互影响</a:t>
            </a:r>
          </a:p>
        </p:txBody>
      </p:sp>
      <p:sp>
        <p:nvSpPr>
          <p:cNvPr id="49156" name="Rectangle 4"/>
          <p:cNvSpPr>
            <a:spLocks noChangeArrowheads="1"/>
          </p:cNvSpPr>
          <p:nvPr/>
        </p:nvSpPr>
        <p:spPr bwMode="auto">
          <a:xfrm>
            <a:off x="1166945" y="2099147"/>
            <a:ext cx="684076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SzPct val="60000"/>
              <a:buFont typeface="Wingdings" panose="05000000000000000000" pitchFamily="2" charset="2"/>
              <a:buChar char="u"/>
            </a:pPr>
            <a:r>
              <a:rPr lang="zh-CN" altLang="en-US" sz="2600" b="1" dirty="0" smtClean="0">
                <a:latin typeface="Tahoma" panose="020B0604030504040204" pitchFamily="34" charset="0"/>
                <a:ea typeface="楷体_GB2312" pitchFamily="49" charset="-122"/>
              </a:rPr>
              <a:t>组成采用微程序：改变微程序可以改变指令系统，实现不同结构的切换</a:t>
            </a:r>
            <a:endParaRPr lang="en-US" altLang="zh-CN" sz="2600" b="1" dirty="0" smtClean="0">
              <a:latin typeface="Tahoma" panose="020B0604030504040204" pitchFamily="34" charset="0"/>
              <a:ea typeface="楷体_GB2312" pitchFamily="49" charset="-122"/>
            </a:endParaRPr>
          </a:p>
          <a:p>
            <a:pPr eaLnBrk="1" hangingPunct="1">
              <a:lnSpc>
                <a:spcPct val="90000"/>
              </a:lnSpc>
              <a:buSzPct val="60000"/>
              <a:buFont typeface="Wingdings" panose="05000000000000000000" pitchFamily="2" charset="2"/>
              <a:buChar char="u"/>
            </a:pPr>
            <a:r>
              <a:rPr lang="zh-CN" altLang="en-US" sz="2600" b="1" dirty="0" smtClean="0">
                <a:latin typeface="Tahoma" panose="020B0604030504040204" pitchFamily="34" charset="0"/>
                <a:ea typeface="楷体_GB2312" pitchFamily="49" charset="-122"/>
              </a:rPr>
              <a:t>组成采用硬联逻辑：无法实现切换</a:t>
            </a:r>
            <a:endParaRPr lang="en-US" altLang="zh-CN" sz="2600" b="1" dirty="0">
              <a:latin typeface="Tahoma" panose="020B0604030504040204" pitchFamily="34" charset="0"/>
              <a:ea typeface="楷体_GB2312" pitchFamily="49" charset="-122"/>
            </a:endParaRPr>
          </a:p>
        </p:txBody>
      </p:sp>
      <p:sp>
        <p:nvSpPr>
          <p:cNvPr id="6" name="Rectangle 3"/>
          <p:cNvSpPr txBox="1">
            <a:spLocks noChangeArrowheads="1"/>
          </p:cNvSpPr>
          <p:nvPr/>
        </p:nvSpPr>
        <p:spPr bwMode="auto">
          <a:xfrm>
            <a:off x="827584" y="1484784"/>
            <a:ext cx="72008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pPr>
            <a:r>
              <a:rPr lang="zh-CN" altLang="en-US" sz="2800" b="1" kern="0" dirty="0" smtClean="0"/>
              <a:t>组成影响结构</a:t>
            </a:r>
            <a:endParaRPr lang="en-US" altLang="zh-CN" sz="2800" b="1" kern="0" dirty="0" smtClean="0">
              <a:solidFill>
                <a:schemeClr val="accent2"/>
              </a:solidFill>
            </a:endParaRPr>
          </a:p>
        </p:txBody>
      </p:sp>
      <p:sp>
        <p:nvSpPr>
          <p:cNvPr id="10" name="Rectangle 4"/>
          <p:cNvSpPr>
            <a:spLocks noChangeArrowheads="1"/>
          </p:cNvSpPr>
          <p:nvPr/>
        </p:nvSpPr>
        <p:spPr bwMode="auto">
          <a:xfrm>
            <a:off x="1151620" y="4437112"/>
            <a:ext cx="684076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SzPct val="60000"/>
              <a:buFont typeface="Wingdings" panose="05000000000000000000" pitchFamily="2" charset="2"/>
              <a:buChar char="u"/>
            </a:pPr>
            <a:r>
              <a:rPr lang="zh-CN" altLang="en-US" sz="2600" b="1" dirty="0" smtClean="0">
                <a:latin typeface="Tahoma" panose="020B0604030504040204" pitchFamily="34" charset="0"/>
                <a:ea typeface="楷体_GB2312" pitchFamily="49" charset="-122"/>
              </a:rPr>
              <a:t>简单组成，复杂实现</a:t>
            </a:r>
            <a:r>
              <a:rPr lang="en-US" altLang="zh-CN" sz="2600" b="1" dirty="0" smtClean="0">
                <a:latin typeface="Tahoma" panose="020B0604030504040204" pitchFamily="34" charset="0"/>
                <a:ea typeface="楷体_GB2312" pitchFamily="49" charset="-122"/>
              </a:rPr>
              <a:t>--</a:t>
            </a:r>
            <a:r>
              <a:rPr lang="zh-CN" altLang="en-US" sz="2600" b="1" dirty="0" smtClean="0">
                <a:latin typeface="Tahoma" panose="020B0604030504040204" pitchFamily="34" charset="0"/>
                <a:ea typeface="楷体_GB2312" pitchFamily="49" charset="-122"/>
              </a:rPr>
              <a:t>选取高性能部件</a:t>
            </a:r>
            <a:endParaRPr lang="en-US" altLang="zh-CN" sz="2600" b="1" dirty="0" smtClean="0">
              <a:latin typeface="Tahoma" panose="020B0604030504040204" pitchFamily="34" charset="0"/>
              <a:ea typeface="楷体_GB2312" pitchFamily="49" charset="-122"/>
            </a:endParaRPr>
          </a:p>
          <a:p>
            <a:pPr eaLnBrk="1" hangingPunct="1">
              <a:lnSpc>
                <a:spcPct val="90000"/>
              </a:lnSpc>
              <a:buSzPct val="60000"/>
              <a:buFont typeface="Wingdings" panose="05000000000000000000" pitchFamily="2" charset="2"/>
              <a:buChar char="u"/>
            </a:pPr>
            <a:r>
              <a:rPr lang="zh-CN" altLang="en-US" sz="2600" b="1" dirty="0" smtClean="0">
                <a:latin typeface="Tahoma" panose="020B0604030504040204" pitchFamily="34" charset="0"/>
                <a:ea typeface="楷体_GB2312" pitchFamily="49" charset="-122"/>
              </a:rPr>
              <a:t>复杂组成，简单实现</a:t>
            </a:r>
            <a:r>
              <a:rPr lang="en-US" altLang="zh-CN" sz="2600" b="1" dirty="0" smtClean="0">
                <a:latin typeface="Tahoma" panose="020B0604030504040204" pitchFamily="34" charset="0"/>
                <a:ea typeface="楷体_GB2312" pitchFamily="49" charset="-122"/>
              </a:rPr>
              <a:t>--</a:t>
            </a:r>
            <a:r>
              <a:rPr lang="zh-CN" altLang="en-US" sz="2600" b="1" dirty="0" smtClean="0">
                <a:latin typeface="Tahoma" panose="020B0604030504040204" pitchFamily="34" charset="0"/>
                <a:ea typeface="楷体_GB2312" pitchFamily="49" charset="-122"/>
              </a:rPr>
              <a:t>专用器件</a:t>
            </a:r>
            <a:endParaRPr lang="en-US" altLang="zh-CN" sz="2600" b="1" dirty="0" smtClean="0">
              <a:latin typeface="Tahoma" panose="020B0604030504040204" pitchFamily="34" charset="0"/>
              <a:ea typeface="楷体_GB2312" pitchFamily="49" charset="-122"/>
            </a:endParaRPr>
          </a:p>
        </p:txBody>
      </p:sp>
      <p:sp>
        <p:nvSpPr>
          <p:cNvPr id="11" name="Rectangle 3"/>
          <p:cNvSpPr txBox="1">
            <a:spLocks noChangeArrowheads="1"/>
          </p:cNvSpPr>
          <p:nvPr/>
        </p:nvSpPr>
        <p:spPr bwMode="auto">
          <a:xfrm>
            <a:off x="685800" y="3501008"/>
            <a:ext cx="72008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pPr>
            <a:r>
              <a:rPr lang="zh-CN" altLang="en-US" sz="2800" b="1" kern="0" dirty="0" smtClean="0"/>
              <a:t>组成受限于实现技术，但二者</a:t>
            </a:r>
            <a:r>
              <a:rPr lang="zh-CN" altLang="en-US" sz="2800" b="1" kern="0" smtClean="0"/>
              <a:t>可折中</a:t>
            </a:r>
            <a:endParaRPr lang="en-US" altLang="zh-CN" sz="2800" b="1" kern="0" dirty="0" smtClean="0">
              <a:solidFill>
                <a:schemeClr val="accent2"/>
              </a:solidFill>
            </a:endParaRPr>
          </a:p>
        </p:txBody>
      </p:sp>
    </p:spTree>
    <p:extLst>
      <p:ext uri="{BB962C8B-B14F-4D97-AF65-F5344CB8AC3E}">
        <p14:creationId xmlns:p14="http://schemas.microsoft.com/office/powerpoint/2010/main" val="3308827641"/>
      </p:ext>
    </p:extLst>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2600" b="1" smtClean="0">
                <a:solidFill>
                  <a:srgbClr val="002060"/>
                </a:solidFill>
              </a:rPr>
              <a:t>系统结构、组成和实现三者的相互关系</a:t>
            </a:r>
          </a:p>
        </p:txBody>
      </p:sp>
      <p:sp>
        <p:nvSpPr>
          <p:cNvPr id="51203" name="Rectangle 3"/>
          <p:cNvSpPr>
            <a:spLocks noGrp="1" noChangeArrowheads="1"/>
          </p:cNvSpPr>
          <p:nvPr>
            <p:ph idx="1"/>
          </p:nvPr>
        </p:nvSpPr>
        <p:spPr>
          <a:xfrm>
            <a:off x="685800" y="1592263"/>
            <a:ext cx="7848600" cy="4114800"/>
          </a:xfrm>
        </p:spPr>
        <p:txBody>
          <a:bodyPr/>
          <a:lstStyle/>
          <a:p>
            <a:pPr eaLnBrk="1" hangingPunct="1">
              <a:lnSpc>
                <a:spcPct val="120000"/>
              </a:lnSpc>
              <a:spcBef>
                <a:spcPts val="25"/>
              </a:spcBef>
            </a:pPr>
            <a:r>
              <a:rPr lang="zh-CN" altLang="en-US" sz="2100" b="1" smtClean="0"/>
              <a:t>计算机组成的设计，其上决定于计算机系统结构，其下又受限于所用的实现技术，它的发展促进了实现技术的发展，也促进了结构的发展；</a:t>
            </a:r>
          </a:p>
          <a:p>
            <a:pPr eaLnBrk="1" hangingPunct="1">
              <a:lnSpc>
                <a:spcPct val="120000"/>
              </a:lnSpc>
              <a:spcBef>
                <a:spcPts val="25"/>
              </a:spcBef>
            </a:pPr>
            <a:r>
              <a:rPr lang="zh-CN" altLang="en-US" sz="2100" b="1" smtClean="0"/>
              <a:t>计算机实现，特别是器件技术的发展是计算机系统结构和组成的基础，促进了组成与结构的发展；</a:t>
            </a:r>
          </a:p>
          <a:p>
            <a:pPr eaLnBrk="1" hangingPunct="1">
              <a:lnSpc>
                <a:spcPct val="120000"/>
              </a:lnSpc>
              <a:spcBef>
                <a:spcPts val="25"/>
              </a:spcBef>
            </a:pPr>
            <a:r>
              <a:rPr lang="zh-CN" altLang="en-US" sz="2100" b="1" smtClean="0"/>
              <a:t>随着技术的发展，三者关系融合于一体，难以分开，在相互促进中发展。</a:t>
            </a:r>
          </a:p>
          <a:p>
            <a:pPr eaLnBrk="1" hangingPunct="1">
              <a:lnSpc>
                <a:spcPct val="120000"/>
              </a:lnSpc>
              <a:spcBef>
                <a:spcPts val="25"/>
              </a:spcBef>
            </a:pPr>
            <a:r>
              <a:rPr lang="zh-CN" altLang="en-US" sz="2100" b="1" smtClean="0"/>
              <a:t>学习方法</a:t>
            </a:r>
          </a:p>
          <a:p>
            <a:pPr lvl="1" eaLnBrk="1" hangingPunct="1">
              <a:lnSpc>
                <a:spcPct val="120000"/>
              </a:lnSpc>
              <a:spcBef>
                <a:spcPts val="25"/>
              </a:spcBef>
            </a:pPr>
            <a:r>
              <a:rPr lang="zh-CN" altLang="en-US" sz="2000" b="1" smtClean="0"/>
              <a:t>从内到外：数字逻辑</a:t>
            </a:r>
            <a:r>
              <a:rPr lang="en-US" altLang="zh-CN" sz="2000" b="1" smtClean="0"/>
              <a:t>-&gt; </a:t>
            </a:r>
            <a:r>
              <a:rPr lang="zh-CN" altLang="en-US" sz="2000" b="1" smtClean="0"/>
              <a:t>组成</a:t>
            </a:r>
            <a:r>
              <a:rPr lang="en-US" altLang="zh-CN" sz="2000" b="1" smtClean="0"/>
              <a:t>-&gt; </a:t>
            </a:r>
            <a:r>
              <a:rPr lang="zh-CN" altLang="en-US" sz="2000" b="1" smtClean="0"/>
              <a:t>系统结构</a:t>
            </a:r>
          </a:p>
          <a:p>
            <a:pPr lvl="1" eaLnBrk="1" hangingPunct="1">
              <a:lnSpc>
                <a:spcPct val="120000"/>
              </a:lnSpc>
              <a:spcBef>
                <a:spcPts val="25"/>
              </a:spcBef>
            </a:pPr>
            <a:r>
              <a:rPr lang="zh-CN" altLang="en-US" sz="2000" b="1" smtClean="0"/>
              <a:t>从外到内：系统结构</a:t>
            </a:r>
            <a:r>
              <a:rPr lang="en-US" altLang="zh-CN" sz="2000" b="1" smtClean="0"/>
              <a:t>-&gt; </a:t>
            </a:r>
            <a:r>
              <a:rPr lang="zh-CN" altLang="en-US" sz="2000" b="1" smtClean="0"/>
              <a:t>组成</a:t>
            </a:r>
          </a:p>
          <a:p>
            <a:pPr lvl="1" eaLnBrk="1" hangingPunct="1">
              <a:lnSpc>
                <a:spcPct val="120000"/>
              </a:lnSpc>
              <a:spcBef>
                <a:spcPts val="25"/>
              </a:spcBef>
            </a:pPr>
            <a:r>
              <a:rPr lang="zh-CN" altLang="en-US" sz="2000" b="1" smtClean="0"/>
              <a:t>建议：计算机专业，从内到外</a:t>
            </a:r>
          </a:p>
          <a:p>
            <a:pPr lvl="1" eaLnBrk="1" hangingPunct="1">
              <a:lnSpc>
                <a:spcPct val="120000"/>
              </a:lnSpc>
              <a:spcBef>
                <a:spcPts val="25"/>
              </a:spcBef>
              <a:buFont typeface="Wingdings" panose="05000000000000000000" pitchFamily="2" charset="2"/>
              <a:buNone/>
            </a:pPr>
            <a:r>
              <a:rPr lang="zh-CN" altLang="en-US" sz="2000" b="1" smtClean="0"/>
              <a:t>             软件工程专业，从外到内</a:t>
            </a: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b="1" dirty="0" smtClean="0">
                <a:solidFill>
                  <a:srgbClr val="FF0000"/>
                </a:solidFill>
              </a:rPr>
              <a:t>学习的重要性</a:t>
            </a:r>
          </a:p>
        </p:txBody>
      </p:sp>
      <p:sp>
        <p:nvSpPr>
          <p:cNvPr id="53251" name="Rectangle 3"/>
          <p:cNvSpPr>
            <a:spLocks noGrp="1" noChangeArrowheads="1"/>
          </p:cNvSpPr>
          <p:nvPr>
            <p:ph idx="1"/>
          </p:nvPr>
        </p:nvSpPr>
        <p:spPr/>
        <p:txBody>
          <a:bodyPr/>
          <a:lstStyle/>
          <a:p>
            <a:pPr eaLnBrk="1" hangingPunct="1"/>
            <a:r>
              <a:rPr lang="en-US" altLang="zh-CN" sz="2600" b="1" dirty="0" smtClean="0"/>
              <a:t>2000</a:t>
            </a:r>
            <a:r>
              <a:rPr lang="zh-CN" altLang="en-US" sz="2600" b="1" dirty="0" smtClean="0"/>
              <a:t>年</a:t>
            </a:r>
            <a:r>
              <a:rPr lang="en-US" altLang="zh-CN" sz="2600" b="1" dirty="0" smtClean="0"/>
              <a:t>IEEEE-CS</a:t>
            </a:r>
            <a:r>
              <a:rPr lang="zh-CN" altLang="en-US" sz="2600" b="1" dirty="0" smtClean="0"/>
              <a:t>教学计划和数据结构一起作为主干课。 </a:t>
            </a:r>
          </a:p>
          <a:p>
            <a:pPr eaLnBrk="1" hangingPunct="1"/>
            <a:r>
              <a:rPr lang="zh-CN" altLang="en-US" sz="2600" b="1" dirty="0" smtClean="0"/>
              <a:t>有助于理解不同时期出现的新概念和新技术</a:t>
            </a:r>
          </a:p>
          <a:p>
            <a:pPr lvl="1" eaLnBrk="1" hangingPunct="1"/>
            <a:r>
              <a:rPr lang="zh-CN" altLang="en-US" sz="2200" b="1" dirty="0" smtClean="0"/>
              <a:t>如：</a:t>
            </a:r>
            <a:r>
              <a:rPr lang="en-US" altLang="zh-CN" sz="2200" b="1" dirty="0" smtClean="0"/>
              <a:t>Cache</a:t>
            </a:r>
            <a:r>
              <a:rPr lang="zh-CN" altLang="en-US" sz="2200" b="1" dirty="0" smtClean="0"/>
              <a:t>、相联、</a:t>
            </a:r>
            <a:r>
              <a:rPr lang="en-US" altLang="zh-CN" sz="2200" b="1" dirty="0" smtClean="0"/>
              <a:t>CISC</a:t>
            </a:r>
            <a:r>
              <a:rPr lang="zh-CN" altLang="en-US" sz="2200" b="1" dirty="0" smtClean="0"/>
              <a:t>、</a:t>
            </a:r>
            <a:r>
              <a:rPr lang="en-US" altLang="zh-CN" sz="2200" b="1" dirty="0" smtClean="0"/>
              <a:t>RISC</a:t>
            </a:r>
            <a:r>
              <a:rPr lang="zh-CN" altLang="en-US" sz="2200" b="1" dirty="0" smtClean="0"/>
              <a:t>、</a:t>
            </a:r>
            <a:r>
              <a:rPr lang="en-US" altLang="zh-CN" sz="2200" b="1" dirty="0" smtClean="0"/>
              <a:t>Cluster</a:t>
            </a:r>
            <a:r>
              <a:rPr lang="zh-CN" altLang="en-US" sz="2200" b="1" dirty="0" smtClean="0"/>
              <a:t>、</a:t>
            </a:r>
            <a:r>
              <a:rPr lang="en-US" altLang="zh-CN" sz="2200" b="1" dirty="0" smtClean="0"/>
              <a:t>SMP</a:t>
            </a:r>
            <a:r>
              <a:rPr lang="zh-CN" altLang="en-US" sz="2200" b="1" dirty="0" smtClean="0"/>
              <a:t>、</a:t>
            </a:r>
            <a:r>
              <a:rPr lang="en-US" altLang="zh-CN" sz="2200" b="1" dirty="0" smtClean="0"/>
              <a:t>MPP</a:t>
            </a:r>
            <a:r>
              <a:rPr lang="zh-CN" altLang="en-US" sz="2200" b="1" dirty="0" smtClean="0"/>
              <a:t>、网格计算、多核技术等。</a:t>
            </a:r>
          </a:p>
          <a:p>
            <a:pPr algn="just" eaLnBrk="1" hangingPunct="1"/>
            <a:r>
              <a:rPr lang="zh-CN" altLang="en-US" sz="2600" b="1" dirty="0" smtClean="0"/>
              <a:t>与之有关的课程：</a:t>
            </a:r>
          </a:p>
          <a:p>
            <a:pPr lvl="1" algn="just" eaLnBrk="1" hangingPunct="1"/>
            <a:r>
              <a:rPr lang="zh-CN" altLang="en-US" sz="2200" b="1" dirty="0" smtClean="0"/>
              <a:t>计算机组成、操作系统、编译原理、汇编语言、高级语言、计算机网络、微机原理与接口、嵌入式系统等 </a:t>
            </a: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计算机系统的课程体系</a:t>
            </a:r>
          </a:p>
        </p:txBody>
      </p:sp>
      <p:grpSp>
        <p:nvGrpSpPr>
          <p:cNvPr id="55299" name="Group 3"/>
          <p:cNvGrpSpPr>
            <a:grpSpLocks/>
          </p:cNvGrpSpPr>
          <p:nvPr/>
        </p:nvGrpSpPr>
        <p:grpSpPr bwMode="auto">
          <a:xfrm>
            <a:off x="900113" y="1700808"/>
            <a:ext cx="7632700" cy="3888432"/>
            <a:chOff x="567" y="1389"/>
            <a:chExt cx="4808" cy="2812"/>
          </a:xfrm>
        </p:grpSpPr>
        <p:grpSp>
          <p:nvGrpSpPr>
            <p:cNvPr id="55300" name="Group 4"/>
            <p:cNvGrpSpPr>
              <a:grpSpLocks/>
            </p:cNvGrpSpPr>
            <p:nvPr/>
          </p:nvGrpSpPr>
          <p:grpSpPr bwMode="auto">
            <a:xfrm>
              <a:off x="567" y="1389"/>
              <a:ext cx="4808" cy="2812"/>
              <a:chOff x="839" y="1389"/>
              <a:chExt cx="4808" cy="2812"/>
            </a:xfrm>
          </p:grpSpPr>
          <p:sp>
            <p:nvSpPr>
              <p:cNvPr id="55303" name="Rectangle 5"/>
              <p:cNvSpPr>
                <a:spLocks noChangeArrowheads="1"/>
              </p:cNvSpPr>
              <p:nvPr/>
            </p:nvSpPr>
            <p:spPr bwMode="auto">
              <a:xfrm>
                <a:off x="839" y="1389"/>
                <a:ext cx="2268" cy="6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计算机系统结构</a:t>
                </a:r>
              </a:p>
              <a:p>
                <a:pPr algn="ctr" eaLnBrk="1" fontAlgn="ctr" hangingPunct="1">
                  <a:spcBef>
                    <a:spcPct val="0"/>
                  </a:spcBef>
                  <a:buFontTx/>
                  <a:buNone/>
                </a:pPr>
                <a:r>
                  <a:rPr lang="en-US" altLang="zh-CN" sz="2400">
                    <a:latin typeface="Tahoma" panose="020B0604030504040204" pitchFamily="34" charset="0"/>
                  </a:rPr>
                  <a:t>Computer Architecture</a:t>
                </a:r>
              </a:p>
            </p:txBody>
          </p:sp>
          <p:sp>
            <p:nvSpPr>
              <p:cNvPr id="55304" name="Rectangle 6"/>
              <p:cNvSpPr>
                <a:spLocks noChangeArrowheads="1"/>
              </p:cNvSpPr>
              <p:nvPr/>
            </p:nvSpPr>
            <p:spPr bwMode="auto">
              <a:xfrm>
                <a:off x="839" y="2432"/>
                <a:ext cx="2268" cy="6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计算机组成</a:t>
                </a:r>
              </a:p>
              <a:p>
                <a:pPr algn="ctr" eaLnBrk="1" fontAlgn="ctr" hangingPunct="1">
                  <a:spcBef>
                    <a:spcPct val="0"/>
                  </a:spcBef>
                  <a:buFontTx/>
                  <a:buNone/>
                </a:pPr>
                <a:r>
                  <a:rPr lang="en-US" altLang="zh-CN" sz="2400">
                    <a:latin typeface="Tahoma" panose="020B0604030504040204" pitchFamily="34" charset="0"/>
                  </a:rPr>
                  <a:t>Computer Organization</a:t>
                </a:r>
              </a:p>
            </p:txBody>
          </p:sp>
          <p:sp>
            <p:nvSpPr>
              <p:cNvPr id="55305" name="Rectangle 7"/>
              <p:cNvSpPr>
                <a:spLocks noChangeArrowheads="1"/>
              </p:cNvSpPr>
              <p:nvPr/>
            </p:nvSpPr>
            <p:spPr bwMode="auto">
              <a:xfrm>
                <a:off x="839" y="3521"/>
                <a:ext cx="2268" cy="6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计算机实现</a:t>
                </a:r>
              </a:p>
              <a:p>
                <a:pPr algn="ctr" eaLnBrk="1" fontAlgn="ctr" hangingPunct="1">
                  <a:spcBef>
                    <a:spcPct val="0"/>
                  </a:spcBef>
                  <a:buFontTx/>
                  <a:buNone/>
                </a:pPr>
                <a:r>
                  <a:rPr lang="en-US" altLang="zh-CN" sz="2400">
                    <a:latin typeface="Tahoma" panose="020B0604030504040204" pitchFamily="34" charset="0"/>
                  </a:rPr>
                  <a:t>Computer Implementation</a:t>
                </a:r>
              </a:p>
            </p:txBody>
          </p:sp>
          <p:sp>
            <p:nvSpPr>
              <p:cNvPr id="55306" name="Rectangle 8"/>
              <p:cNvSpPr>
                <a:spLocks noChangeArrowheads="1"/>
              </p:cNvSpPr>
              <p:nvPr/>
            </p:nvSpPr>
            <p:spPr bwMode="auto">
              <a:xfrm>
                <a:off x="3379" y="1389"/>
                <a:ext cx="2268" cy="68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dirty="0">
                    <a:solidFill>
                      <a:schemeClr val="bg1"/>
                    </a:solidFill>
                    <a:latin typeface="Tahoma" panose="020B0604030504040204" pitchFamily="34" charset="0"/>
                  </a:rPr>
                  <a:t>程序员所看的计算机</a:t>
                </a:r>
              </a:p>
              <a:p>
                <a:pPr algn="ctr" eaLnBrk="1" fontAlgn="ctr" hangingPunct="1">
                  <a:spcBef>
                    <a:spcPct val="0"/>
                  </a:spcBef>
                  <a:buFontTx/>
                  <a:buNone/>
                </a:pPr>
                <a:r>
                  <a:rPr lang="zh-CN" altLang="en-US" sz="2400" dirty="0">
                    <a:solidFill>
                      <a:schemeClr val="bg1"/>
                    </a:solidFill>
                    <a:latin typeface="Tahoma" panose="020B0604030504040204" pitchFamily="34" charset="0"/>
                  </a:rPr>
                  <a:t>系统的属性</a:t>
                </a:r>
              </a:p>
            </p:txBody>
          </p:sp>
          <p:sp>
            <p:nvSpPr>
              <p:cNvPr id="55307" name="Rectangle 9"/>
              <p:cNvSpPr>
                <a:spLocks noChangeArrowheads="1"/>
              </p:cNvSpPr>
              <p:nvPr/>
            </p:nvSpPr>
            <p:spPr bwMode="auto">
              <a:xfrm>
                <a:off x="3379" y="2432"/>
                <a:ext cx="2268" cy="68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solidFill>
                      <a:schemeClr val="bg1"/>
                    </a:solidFill>
                    <a:latin typeface="Tahoma" panose="020B0604030504040204" pitchFamily="34" charset="0"/>
                  </a:rPr>
                  <a:t>计算机系统的逻辑实现</a:t>
                </a:r>
              </a:p>
            </p:txBody>
          </p:sp>
          <p:sp>
            <p:nvSpPr>
              <p:cNvPr id="55308" name="Rectangle 10"/>
              <p:cNvSpPr>
                <a:spLocks noChangeArrowheads="1"/>
              </p:cNvSpPr>
              <p:nvPr/>
            </p:nvSpPr>
            <p:spPr bwMode="auto">
              <a:xfrm>
                <a:off x="3379" y="3521"/>
                <a:ext cx="2268" cy="68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solidFill>
                      <a:schemeClr val="bg1"/>
                    </a:solidFill>
                    <a:latin typeface="Tahoma" panose="020B0604030504040204" pitchFamily="34" charset="0"/>
                  </a:rPr>
                  <a:t>计算机系统的物理实现</a:t>
                </a:r>
              </a:p>
            </p:txBody>
          </p:sp>
        </p:grpSp>
        <p:sp>
          <p:nvSpPr>
            <p:cNvPr id="55301" name="AutoShape 11"/>
            <p:cNvSpPr>
              <a:spLocks noChangeArrowheads="1"/>
            </p:cNvSpPr>
            <p:nvPr/>
          </p:nvSpPr>
          <p:spPr bwMode="auto">
            <a:xfrm rot="5400000">
              <a:off x="1540" y="1772"/>
              <a:ext cx="363" cy="953"/>
            </a:xfrm>
            <a:prstGeom prst="rightArrow">
              <a:avLst>
                <a:gd name="adj1" fmla="val 50000"/>
                <a:gd name="adj2" fmla="val 25000"/>
              </a:avLst>
            </a:prstGeom>
            <a:solidFill>
              <a:schemeClr val="hlink"/>
            </a:solidFill>
            <a:ln w="9525">
              <a:solidFill>
                <a:schemeClr val="tx1"/>
              </a:solidFill>
              <a:miter lim="800000"/>
              <a:headEnd/>
              <a:tailEnd/>
            </a:ln>
          </p:spPr>
          <p:txBody>
            <a:bodyPr rot="10800000"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endParaRPr lang="zh-CN" altLang="zh-CN" sz="2400">
                <a:latin typeface="Tahoma" panose="020B0604030504040204" pitchFamily="34" charset="0"/>
              </a:endParaRPr>
            </a:p>
          </p:txBody>
        </p:sp>
        <p:sp>
          <p:nvSpPr>
            <p:cNvPr id="55302" name="AutoShape 12"/>
            <p:cNvSpPr>
              <a:spLocks noChangeArrowheads="1"/>
            </p:cNvSpPr>
            <p:nvPr/>
          </p:nvSpPr>
          <p:spPr bwMode="auto">
            <a:xfrm rot="5400000">
              <a:off x="1518" y="2838"/>
              <a:ext cx="408" cy="953"/>
            </a:xfrm>
            <a:prstGeom prst="rightArrow">
              <a:avLst>
                <a:gd name="adj1" fmla="val 50000"/>
                <a:gd name="adj2" fmla="val 25000"/>
              </a:avLst>
            </a:prstGeom>
            <a:solidFill>
              <a:schemeClr val="hlink"/>
            </a:solidFill>
            <a:ln w="9525">
              <a:solidFill>
                <a:schemeClr val="tx1"/>
              </a:solidFill>
              <a:miter lim="800000"/>
              <a:headEnd/>
              <a:tailEnd/>
            </a:ln>
          </p:spPr>
          <p:txBody>
            <a:bodyPr rot="10800000"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endParaRPr lang="zh-CN" altLang="zh-CN" sz="2400">
                <a:latin typeface="Tahoma" panose="020B0604030504040204" pitchFamily="34" charset="0"/>
              </a:endParaRPr>
            </a:p>
          </p:txBody>
        </p:sp>
      </p:gr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76400" y="944563"/>
            <a:ext cx="597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1.2</a:t>
            </a:r>
            <a:r>
              <a:rPr lang="zh-CN" altLang="en-US" b="1"/>
              <a:t>计算机系统结构、组成与实现</a:t>
            </a:r>
          </a:p>
        </p:txBody>
      </p:sp>
      <p:sp>
        <p:nvSpPr>
          <p:cNvPr id="33795" name="Text Box 3"/>
          <p:cNvSpPr txBox="1">
            <a:spLocks noChangeArrowheads="1"/>
          </p:cNvSpPr>
          <p:nvPr/>
        </p:nvSpPr>
        <p:spPr bwMode="auto">
          <a:xfrm>
            <a:off x="685800" y="1676400"/>
            <a:ext cx="807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en-US" altLang="zh-CN" sz="2400" b="1" dirty="0"/>
              <a:t>1.2.1</a:t>
            </a:r>
            <a:r>
              <a:rPr lang="zh-CN" altLang="en-US" sz="2400" b="1" dirty="0"/>
              <a:t>　计算机系统结构、组成、实现的定义和内涵</a:t>
            </a:r>
          </a:p>
          <a:p>
            <a:pPr eaLnBrk="1" hangingPunct="1">
              <a:spcBef>
                <a:spcPct val="0"/>
              </a:spcBef>
              <a:buFontTx/>
              <a:buNone/>
            </a:pPr>
            <a:r>
              <a:rPr lang="zh-CN" altLang="en-US" sz="2400" b="1" dirty="0"/>
              <a:t>　　</a:t>
            </a:r>
            <a:r>
              <a:rPr lang="zh-CN" altLang="en-US" sz="2400" b="1" dirty="0">
                <a:solidFill>
                  <a:srgbClr val="FF0000"/>
                </a:solidFill>
              </a:rPr>
              <a:t>计算机系统结构</a:t>
            </a:r>
            <a:r>
              <a:rPr lang="zh-CN" altLang="en-US" sz="2400" b="1" dirty="0">
                <a:solidFill>
                  <a:srgbClr val="002060"/>
                </a:solidFill>
              </a:rPr>
              <a:t>（</a:t>
            </a:r>
            <a:r>
              <a:rPr lang="en-US" altLang="zh-CN" sz="2400" b="1" dirty="0">
                <a:solidFill>
                  <a:srgbClr val="002060"/>
                </a:solidFill>
              </a:rPr>
              <a:t> System Architecture</a:t>
            </a:r>
            <a:r>
              <a:rPr lang="zh-CN" altLang="en-US" sz="2400" b="1" dirty="0">
                <a:solidFill>
                  <a:srgbClr val="002060"/>
                </a:solidFill>
              </a:rPr>
              <a:t>）</a:t>
            </a:r>
            <a:r>
              <a:rPr lang="zh-CN" altLang="en-US" sz="2400" b="1" dirty="0"/>
              <a:t>是对计算机系统中各机器级之间界面的划分和定义，以及对各级界面上、下的功能进行分配。</a:t>
            </a:r>
            <a:endParaRPr lang="en-US" altLang="zh-CN" sz="2400" b="1" dirty="0"/>
          </a:p>
          <a:p>
            <a:pPr algn="r" eaLnBrk="1" hangingPunct="1">
              <a:spcBef>
                <a:spcPct val="0"/>
              </a:spcBef>
              <a:buFontTx/>
              <a:buNone/>
            </a:pPr>
            <a:r>
              <a:rPr lang="en-US" altLang="zh-CN" sz="2400" b="1" dirty="0">
                <a:solidFill>
                  <a:srgbClr val="002060"/>
                </a:solidFill>
              </a:rPr>
              <a:t>        </a:t>
            </a:r>
            <a:r>
              <a:rPr lang="en-US" altLang="zh-CN" sz="2400" b="1" dirty="0">
                <a:solidFill>
                  <a:srgbClr val="FF0000"/>
                </a:solidFill>
              </a:rPr>
              <a:t>——</a:t>
            </a:r>
            <a:r>
              <a:rPr lang="zh-CN" altLang="en-US" sz="2400" b="1" dirty="0">
                <a:solidFill>
                  <a:srgbClr val="FF0000"/>
                </a:solidFill>
              </a:rPr>
              <a:t>广义的</a:t>
            </a:r>
            <a:r>
              <a:rPr lang="zh-CN" altLang="en-US" sz="2400" b="1" dirty="0" smtClean="0">
                <a:solidFill>
                  <a:srgbClr val="FF0000"/>
                </a:solidFill>
              </a:rPr>
              <a:t>定义（层次结构角度）</a:t>
            </a:r>
            <a:endParaRPr lang="en-US" altLang="zh-CN" sz="2400" b="1" dirty="0">
              <a:solidFill>
                <a:srgbClr val="002060"/>
              </a:solidFill>
            </a:endParaRPr>
          </a:p>
          <a:p>
            <a:pPr eaLnBrk="1" hangingPunct="1">
              <a:spcBef>
                <a:spcPct val="0"/>
              </a:spcBef>
              <a:buFontTx/>
              <a:buNone/>
            </a:pPr>
            <a:r>
              <a:rPr lang="zh-CN" altLang="en-US" sz="2400" b="1" dirty="0">
                <a:solidFill>
                  <a:srgbClr val="002060"/>
                </a:solidFill>
              </a:rPr>
              <a:t>           </a:t>
            </a:r>
            <a:r>
              <a:rPr lang="zh-CN" altLang="en-US" sz="2400" b="1" dirty="0">
                <a:solidFill>
                  <a:srgbClr val="FF0000"/>
                </a:solidFill>
              </a:rPr>
              <a:t> 注意：不同角度看到的系统不同。</a:t>
            </a:r>
            <a:endParaRPr lang="en-US" altLang="zh-CN" sz="2400" b="1" dirty="0">
              <a:solidFill>
                <a:srgbClr val="002060"/>
              </a:solidFill>
            </a:endParaRPr>
          </a:p>
          <a:p>
            <a:pPr eaLnBrk="1" hangingPunct="1">
              <a:spcBef>
                <a:spcPct val="0"/>
              </a:spcBef>
              <a:buFontTx/>
              <a:buNone/>
            </a:pPr>
            <a:r>
              <a:rPr lang="en-US" altLang="zh-CN" sz="2400" b="1" dirty="0">
                <a:solidFill>
                  <a:srgbClr val="002060"/>
                </a:solidFill>
              </a:rPr>
              <a:t>          </a:t>
            </a:r>
            <a:r>
              <a:rPr lang="zh-CN" altLang="en-US" sz="2400" b="1" dirty="0"/>
              <a:t>（高级语言程序员与机器语言程序员）</a:t>
            </a:r>
            <a:r>
              <a:rPr lang="zh-CN" altLang="en-US" sz="2400" b="1" dirty="0" smtClean="0">
                <a:solidFill>
                  <a:srgbClr val="002060"/>
                </a:solidFill>
              </a:rPr>
              <a:t>。</a:t>
            </a:r>
            <a:endParaRPr lang="en-US" altLang="zh-CN" sz="2400" b="1" dirty="0" smtClean="0">
              <a:solidFill>
                <a:srgbClr val="002060"/>
              </a:solidFill>
            </a:endParaRPr>
          </a:p>
          <a:p>
            <a:pPr eaLnBrk="1" hangingPunct="1">
              <a:buFontTx/>
              <a:buNone/>
            </a:pPr>
            <a:r>
              <a:rPr lang="zh-CN" altLang="en-US" sz="2400" b="1" dirty="0">
                <a:solidFill>
                  <a:srgbClr val="FF0000"/>
                </a:solidFill>
              </a:rPr>
              <a:t>透明性</a:t>
            </a:r>
            <a:r>
              <a:rPr lang="zh-CN" altLang="en-US" sz="2400" b="1" dirty="0" smtClean="0">
                <a:solidFill>
                  <a:srgbClr val="FF0000"/>
                </a:solidFill>
              </a:rPr>
              <a:t>：</a:t>
            </a:r>
            <a:r>
              <a:rPr lang="zh-CN" altLang="en-US" sz="2400" b="1" dirty="0" smtClean="0"/>
              <a:t>有些</a:t>
            </a:r>
            <a:r>
              <a:rPr lang="zh-CN" altLang="en-US" sz="2400" b="1" dirty="0"/>
              <a:t>级别的属性从某个角度是看不到</a:t>
            </a:r>
            <a:r>
              <a:rPr lang="zh-CN" altLang="en-US" sz="2400" b="1" dirty="0" smtClean="0"/>
              <a:t>的</a:t>
            </a:r>
            <a:endParaRPr lang="en-US" altLang="zh-CN" sz="2400" b="1" dirty="0" smtClean="0"/>
          </a:p>
          <a:p>
            <a:pPr algn="r" eaLnBrk="1" hangingPunct="1">
              <a:buFontTx/>
              <a:buNone/>
            </a:pPr>
            <a:r>
              <a:rPr lang="en-US" altLang="zh-CN" sz="2400" b="1" dirty="0" smtClean="0">
                <a:solidFill>
                  <a:srgbClr val="002060"/>
                </a:solidFill>
              </a:rPr>
              <a:t>——</a:t>
            </a:r>
            <a:r>
              <a:rPr lang="zh-CN" altLang="en-US" sz="2400" b="1" dirty="0">
                <a:solidFill>
                  <a:srgbClr val="002060"/>
                </a:solidFill>
              </a:rPr>
              <a:t>不同角度看到的属性不同。</a:t>
            </a:r>
            <a:endParaRPr lang="en-US" altLang="zh-CN" sz="2400" b="1" dirty="0">
              <a:solidFill>
                <a:srgbClr val="002060"/>
              </a:solidFill>
            </a:endParaRPr>
          </a:p>
          <a:p>
            <a:pPr eaLnBrk="1" hangingPunct="1">
              <a:buFontTx/>
              <a:buNone/>
            </a:pPr>
            <a:r>
              <a:rPr lang="zh-CN" altLang="en-US" sz="2400" b="1" dirty="0">
                <a:solidFill>
                  <a:srgbClr val="FF0000"/>
                </a:solidFill>
              </a:rPr>
              <a:t>好处：</a:t>
            </a:r>
            <a:r>
              <a:rPr lang="zh-CN" altLang="en-US" sz="2400" b="1" dirty="0"/>
              <a:t>简化该级设计，但无法控制，可能带来不同影响。</a:t>
            </a:r>
            <a:endParaRPr lang="en-US" altLang="zh-CN" sz="2400" b="1" dirty="0"/>
          </a:p>
          <a:p>
            <a:pPr algn="r" eaLnBrk="1" hangingPunct="1">
              <a:buFontTx/>
              <a:buNone/>
            </a:pPr>
            <a:r>
              <a:rPr lang="en-US" altLang="zh-CN" sz="2400" b="1" dirty="0">
                <a:solidFill>
                  <a:srgbClr val="002060"/>
                </a:solidFill>
              </a:rPr>
              <a:t>——</a:t>
            </a:r>
            <a:r>
              <a:rPr lang="zh-CN" altLang="en-US" sz="2400" b="1" dirty="0">
                <a:solidFill>
                  <a:srgbClr val="002060"/>
                </a:solidFill>
              </a:rPr>
              <a:t>正确设计取舍</a:t>
            </a:r>
            <a:r>
              <a:rPr lang="zh-CN" altLang="en-US" sz="2400" b="1" dirty="0" smtClean="0">
                <a:solidFill>
                  <a:srgbClr val="002060"/>
                </a:solidFill>
              </a:rPr>
              <a:t>。</a:t>
            </a:r>
            <a:endParaRPr lang="en-US" altLang="zh-CN" sz="2400" b="1" dirty="0">
              <a:solidFill>
                <a:srgbClr val="002060"/>
              </a:solidFill>
            </a:endParaRPr>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685800" y="1000125"/>
            <a:ext cx="7772400" cy="5095875"/>
          </a:xfrm>
        </p:spPr>
        <p:txBody>
          <a:bodyPr/>
          <a:lstStyle/>
          <a:p>
            <a:pPr marL="0" lvl="0" indent="0" eaLnBrk="1" hangingPunct="1">
              <a:spcBef>
                <a:spcPct val="0"/>
              </a:spcBef>
              <a:buNone/>
            </a:pPr>
            <a:r>
              <a:rPr lang="en-US" altLang="zh-CN" sz="2400" b="1" kern="1200" dirty="0" smtClean="0">
                <a:solidFill>
                  <a:srgbClr val="002060"/>
                </a:solidFill>
                <a:latin typeface="Times New Roman" panose="02020603050405020304" pitchFamily="18" charset="0"/>
                <a:ea typeface="宋体" panose="02010600030101010101" pitchFamily="2" charset="-122"/>
              </a:rPr>
              <a:t>     </a:t>
            </a:r>
            <a:r>
              <a:rPr lang="en-US" altLang="zh-CN" sz="2400" b="1" kern="1200" dirty="0">
                <a:solidFill>
                  <a:srgbClr val="000000"/>
                </a:solidFill>
                <a:latin typeface="Times New Roman" panose="02020603050405020304" pitchFamily="18" charset="0"/>
                <a:ea typeface="宋体" panose="02010600030101010101" pitchFamily="2" charset="-122"/>
              </a:rPr>
              <a:t>1964</a:t>
            </a:r>
            <a:r>
              <a:rPr lang="zh-CN" altLang="en-US" sz="2400" b="1" kern="1200" dirty="0">
                <a:solidFill>
                  <a:srgbClr val="000000"/>
                </a:solidFill>
                <a:latin typeface="Times New Roman" panose="02020603050405020304" pitchFamily="18" charset="0"/>
                <a:ea typeface="宋体" panose="02010600030101010101" pitchFamily="2" charset="-122"/>
              </a:rPr>
              <a:t>年，</a:t>
            </a:r>
            <a:r>
              <a:rPr lang="en-US" altLang="zh-CN" sz="2400" b="1" kern="1200" dirty="0">
                <a:solidFill>
                  <a:srgbClr val="000000"/>
                </a:solidFill>
                <a:latin typeface="Times New Roman" panose="02020603050405020304" pitchFamily="18" charset="0"/>
                <a:ea typeface="宋体" panose="02010600030101010101" pitchFamily="2" charset="-122"/>
              </a:rPr>
              <a:t>IBM/360</a:t>
            </a:r>
            <a:r>
              <a:rPr lang="zh-CN" altLang="en-US" sz="2400" b="1" kern="1200" dirty="0">
                <a:solidFill>
                  <a:srgbClr val="000000"/>
                </a:solidFill>
                <a:latin typeface="Times New Roman" panose="02020603050405020304" pitchFamily="18" charset="0"/>
                <a:ea typeface="宋体" panose="02010600030101010101" pitchFamily="2" charset="-122"/>
              </a:rPr>
              <a:t>系列机的总设计工程师</a:t>
            </a:r>
            <a:r>
              <a:rPr lang="en-US" altLang="zh-CN" sz="2400" b="1" kern="1200" dirty="0" err="1">
                <a:solidFill>
                  <a:srgbClr val="000000"/>
                </a:solidFill>
                <a:latin typeface="Times New Roman" panose="02020603050405020304" pitchFamily="18" charset="0"/>
                <a:ea typeface="宋体" panose="02010600030101010101" pitchFamily="2" charset="-122"/>
              </a:rPr>
              <a:t>G.M.Amdahl</a:t>
            </a:r>
            <a:r>
              <a:rPr lang="zh-CN" altLang="en-US" sz="2400" b="1" kern="1200" dirty="0">
                <a:solidFill>
                  <a:srgbClr val="000000"/>
                </a:solidFill>
                <a:latin typeface="Times New Roman" panose="02020603050405020304" pitchFamily="18" charset="0"/>
                <a:ea typeface="宋体" panose="02010600030101010101" pitchFamily="2" charset="-122"/>
              </a:rPr>
              <a:t>等人提出：</a:t>
            </a:r>
            <a:endParaRPr lang="en-US" altLang="zh-CN" sz="2400" b="1" kern="120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None/>
            </a:pPr>
            <a:r>
              <a:rPr lang="en-US" altLang="zh-CN" sz="2400" b="1" kern="1200" dirty="0">
                <a:solidFill>
                  <a:srgbClr val="000000"/>
                </a:solidFill>
                <a:latin typeface="Times New Roman" panose="02020603050405020304" pitchFamily="18" charset="0"/>
                <a:ea typeface="宋体" panose="02010600030101010101" pitchFamily="2" charset="-122"/>
              </a:rPr>
              <a:t>            </a:t>
            </a:r>
            <a:r>
              <a:rPr lang="zh-CN" altLang="en-US" sz="2400" b="1" kern="1200" dirty="0">
                <a:solidFill>
                  <a:srgbClr val="000000"/>
                </a:solidFill>
                <a:latin typeface="Times New Roman" panose="02020603050405020304" pitchFamily="18" charset="0"/>
                <a:ea typeface="宋体" panose="02010600030101010101" pitchFamily="2" charset="-122"/>
              </a:rPr>
              <a:t>是从机器语言程序员的角度所看到的系统的属性，即概念上的结构和功能上的行为。也称体系结构。 </a:t>
            </a:r>
            <a:endParaRPr lang="en-US" altLang="zh-CN" sz="2400" b="1" kern="1200" dirty="0">
              <a:solidFill>
                <a:srgbClr val="000000"/>
              </a:solidFill>
              <a:latin typeface="Times New Roman" panose="02020603050405020304" pitchFamily="18" charset="0"/>
              <a:ea typeface="宋体" panose="02010600030101010101" pitchFamily="2" charset="-122"/>
            </a:endParaRPr>
          </a:p>
          <a:p>
            <a:pPr marL="0" lvl="0" indent="0" algn="r" eaLnBrk="1" hangingPunct="1">
              <a:spcBef>
                <a:spcPct val="0"/>
              </a:spcBef>
              <a:buNone/>
            </a:pPr>
            <a:r>
              <a:rPr lang="en-US" altLang="zh-CN" sz="2400" b="1" kern="1200" dirty="0">
                <a:solidFill>
                  <a:srgbClr val="FF0000"/>
                </a:solidFill>
                <a:latin typeface="Times New Roman" panose="02020603050405020304" pitchFamily="18" charset="0"/>
                <a:ea typeface="宋体" panose="02010600030101010101" pitchFamily="2" charset="-122"/>
              </a:rPr>
              <a:t>——</a:t>
            </a:r>
            <a:r>
              <a:rPr lang="zh-CN" altLang="en-US" sz="2400" b="1" kern="1200" dirty="0">
                <a:solidFill>
                  <a:srgbClr val="FF0000"/>
                </a:solidFill>
                <a:latin typeface="Times New Roman" panose="02020603050405020304" pitchFamily="18" charset="0"/>
                <a:ea typeface="宋体" panose="02010600030101010101" pitchFamily="2" charset="-122"/>
              </a:rPr>
              <a:t>狭义的定义（传统角度）</a:t>
            </a:r>
            <a:endParaRPr lang="zh-CN" altLang="en-US" sz="2400" b="1" kern="1200" dirty="0">
              <a:solidFill>
                <a:srgbClr val="000000"/>
              </a:solidFill>
              <a:latin typeface="Times New Roman" panose="02020603050405020304" pitchFamily="18" charset="0"/>
              <a:ea typeface="宋体" panose="02010600030101010101" pitchFamily="2" charset="-122"/>
            </a:endParaRPr>
          </a:p>
          <a:p>
            <a:pPr eaLnBrk="1" hangingPunct="1">
              <a:buFontTx/>
              <a:buNone/>
            </a:pPr>
            <a:r>
              <a:rPr lang="zh-CN" altLang="en-US" sz="2600" b="1" dirty="0" smtClean="0">
                <a:solidFill>
                  <a:srgbClr val="FF0000"/>
                </a:solidFill>
              </a:rPr>
              <a:t>计算机系统结构（本书）：</a:t>
            </a:r>
            <a:r>
              <a:rPr lang="zh-CN" altLang="en-US" sz="2600" b="1" dirty="0" smtClean="0">
                <a:solidFill>
                  <a:schemeClr val="accent2"/>
                </a:solidFill>
              </a:rPr>
              <a:t>软、硬件之间功能的分配以及对传统机器级界面的确定，</a:t>
            </a:r>
            <a:r>
              <a:rPr lang="zh-CN" altLang="en-US" sz="2600" b="1" u="sng" dirty="0" smtClean="0">
                <a:solidFill>
                  <a:schemeClr val="accent2"/>
                </a:solidFill>
              </a:rPr>
              <a:t>为机器语言、汇编语言程序设计者或编译程序生成系统提供使其设计或生成的程序能在机器上正确运行而应看到和遵循的计算机属性</a:t>
            </a:r>
            <a:r>
              <a:rPr lang="zh-CN" altLang="en-US" sz="2600" b="1" dirty="0" smtClean="0">
                <a:solidFill>
                  <a:schemeClr val="accent2"/>
                </a:solidFill>
              </a:rPr>
              <a:t>。</a:t>
            </a:r>
            <a:endParaRPr lang="en-US" altLang="zh-CN" sz="2600" b="1" dirty="0" smtClean="0">
              <a:solidFill>
                <a:schemeClr val="accent2"/>
              </a:solidFill>
            </a:endParaRPr>
          </a:p>
          <a:p>
            <a:pPr algn="r" eaLnBrk="1" hangingPunct="1">
              <a:buFontTx/>
              <a:buNone/>
            </a:pPr>
            <a:r>
              <a:rPr lang="en-US" altLang="zh-CN" sz="2600" b="1" dirty="0" smtClean="0">
                <a:solidFill>
                  <a:srgbClr val="FF0000"/>
                </a:solidFill>
              </a:rPr>
              <a:t>——</a:t>
            </a:r>
            <a:r>
              <a:rPr lang="zh-CN" altLang="en-US" sz="2600" b="1" dirty="0" smtClean="0">
                <a:solidFill>
                  <a:srgbClr val="FF0000"/>
                </a:solidFill>
              </a:rPr>
              <a:t>从机器语言程序员的角度</a:t>
            </a:r>
            <a:endParaRPr lang="en-US" altLang="zh-CN" sz="2600" b="1" dirty="0" smtClean="0">
              <a:solidFill>
                <a:srgbClr val="FF0000"/>
              </a:solidFill>
            </a:endParaRPr>
          </a:p>
          <a:p>
            <a:pPr eaLnBrk="1" hangingPunct="1">
              <a:buFontTx/>
              <a:buNone/>
            </a:pPr>
            <a:endParaRPr lang="en-US" altLang="zh-CN" sz="2600" b="1" dirty="0" smtClean="0"/>
          </a:p>
          <a:p>
            <a:pPr eaLnBrk="1" hangingPunct="1">
              <a:lnSpc>
                <a:spcPct val="80000"/>
              </a:lnSpc>
              <a:buFontTx/>
              <a:buNone/>
            </a:pPr>
            <a:endParaRPr lang="en-US" altLang="zh-CN" sz="2600" dirty="0" smtClean="0">
              <a:solidFill>
                <a:schemeClr val="hlink"/>
              </a:solidFill>
            </a:endParaRPr>
          </a:p>
          <a:p>
            <a:pPr eaLnBrk="1" hangingPunct="1">
              <a:lnSpc>
                <a:spcPct val="80000"/>
              </a:lnSpc>
              <a:buFontTx/>
              <a:buNone/>
            </a:pPr>
            <a:r>
              <a:rPr lang="en-US" altLang="zh-CN" sz="2600" dirty="0" smtClean="0">
                <a:solidFill>
                  <a:schemeClr val="hlink"/>
                </a:solidFill>
              </a:rPr>
              <a:t>     </a:t>
            </a:r>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85800" y="1000125"/>
            <a:ext cx="7772400" cy="5095875"/>
          </a:xfrm>
        </p:spPr>
        <p:txBody>
          <a:bodyPr/>
          <a:lstStyle/>
          <a:p>
            <a:pPr eaLnBrk="1" hangingPunct="1">
              <a:buFontTx/>
              <a:buNone/>
            </a:pPr>
            <a:r>
              <a:rPr lang="zh-CN" altLang="en-US" sz="2400" b="1" dirty="0" smtClean="0">
                <a:solidFill>
                  <a:srgbClr val="002060"/>
                </a:solidFill>
              </a:rPr>
              <a:t>通用计算机的系统结构属性：</a:t>
            </a:r>
            <a:endParaRPr lang="en-US" altLang="zh-CN" sz="2400" b="1" dirty="0" smtClean="0">
              <a:solidFill>
                <a:srgbClr val="002060"/>
              </a:solidFill>
            </a:endParaRPr>
          </a:p>
          <a:p>
            <a:pPr eaLnBrk="1" hangingPunct="1"/>
            <a:r>
              <a:rPr lang="zh-CN" altLang="en-US" sz="2400" b="1" dirty="0" smtClean="0">
                <a:solidFill>
                  <a:srgbClr val="002060"/>
                </a:solidFill>
              </a:rPr>
              <a:t>数据表示</a:t>
            </a:r>
            <a:r>
              <a:rPr lang="zh-CN" altLang="en-US" sz="2400" b="1" dirty="0" smtClean="0"/>
              <a:t>：硬件直接认别和处理的数据类型</a:t>
            </a:r>
          </a:p>
          <a:p>
            <a:pPr eaLnBrk="1" hangingPunct="1"/>
            <a:r>
              <a:rPr lang="zh-CN" altLang="en-US" sz="2400" b="1" dirty="0" smtClean="0">
                <a:solidFill>
                  <a:srgbClr val="002060"/>
                </a:solidFill>
              </a:rPr>
              <a:t>寻址技术</a:t>
            </a:r>
            <a:r>
              <a:rPr lang="zh-CN" altLang="en-US" sz="2400" b="1" dirty="0" smtClean="0"/>
              <a:t>：寻址单位、寻址种类、地址计算等寻址方式</a:t>
            </a:r>
            <a:endParaRPr lang="en-US" altLang="zh-CN" sz="2400" b="1" dirty="0" smtClean="0"/>
          </a:p>
          <a:p>
            <a:pPr eaLnBrk="1" hangingPunct="1"/>
            <a:r>
              <a:rPr lang="zh-CN" altLang="en-US" sz="2400" b="1" dirty="0" smtClean="0">
                <a:solidFill>
                  <a:srgbClr val="002060"/>
                </a:solidFill>
              </a:rPr>
              <a:t>寄存器定义</a:t>
            </a:r>
            <a:r>
              <a:rPr lang="zh-CN" altLang="en-US" sz="2400" b="1" dirty="0" smtClean="0"/>
              <a:t>：寄存器的定义、数量和使用规则</a:t>
            </a:r>
          </a:p>
          <a:p>
            <a:pPr eaLnBrk="1" hangingPunct="1"/>
            <a:r>
              <a:rPr lang="zh-CN" altLang="en-US" sz="2400" b="1" dirty="0" smtClean="0">
                <a:solidFill>
                  <a:srgbClr val="002060"/>
                </a:solidFill>
              </a:rPr>
              <a:t>指令系统</a:t>
            </a:r>
            <a:r>
              <a:rPr lang="zh-CN" altLang="en-US" sz="2400" b="1" dirty="0" smtClean="0"/>
              <a:t>：指令的操作类型、格式、排序等</a:t>
            </a:r>
          </a:p>
          <a:p>
            <a:pPr eaLnBrk="1" hangingPunct="1"/>
            <a:r>
              <a:rPr lang="zh-CN" altLang="en-US" sz="2400" b="1" dirty="0" smtClean="0">
                <a:solidFill>
                  <a:srgbClr val="002060"/>
                </a:solidFill>
              </a:rPr>
              <a:t>存储系统</a:t>
            </a:r>
            <a:r>
              <a:rPr lang="zh-CN" altLang="en-US" sz="2400" b="1" dirty="0" smtClean="0"/>
              <a:t>：编址单位、编址方式、容量等</a:t>
            </a:r>
          </a:p>
          <a:p>
            <a:pPr eaLnBrk="1" hangingPunct="1"/>
            <a:r>
              <a:rPr lang="zh-CN" altLang="en-US" sz="2400" b="1" dirty="0" smtClean="0">
                <a:solidFill>
                  <a:srgbClr val="002060"/>
                </a:solidFill>
              </a:rPr>
              <a:t>中断系统</a:t>
            </a:r>
            <a:r>
              <a:rPr lang="zh-CN" altLang="en-US" sz="2400" b="1" dirty="0" smtClean="0"/>
              <a:t>：中断类型、中断级别和响应方式</a:t>
            </a:r>
          </a:p>
          <a:p>
            <a:pPr eaLnBrk="1" hangingPunct="1"/>
            <a:r>
              <a:rPr lang="zh-CN" altLang="en-US" sz="2400" b="1" dirty="0" smtClean="0">
                <a:solidFill>
                  <a:srgbClr val="002060"/>
                </a:solidFill>
              </a:rPr>
              <a:t>输入输出系统</a:t>
            </a:r>
            <a:r>
              <a:rPr lang="zh-CN" altLang="en-US" sz="2400" b="1" dirty="0" smtClean="0"/>
              <a:t>：连接、数据交换方式、交换过程控制</a:t>
            </a:r>
          </a:p>
          <a:p>
            <a:pPr eaLnBrk="1" hangingPunct="1"/>
            <a:r>
              <a:rPr lang="zh-CN" altLang="en-US" sz="2400" b="1" dirty="0" smtClean="0">
                <a:solidFill>
                  <a:srgbClr val="002060"/>
                </a:solidFill>
              </a:rPr>
              <a:t>机器工作状态</a:t>
            </a:r>
            <a:r>
              <a:rPr lang="zh-CN" altLang="en-US" sz="2400" b="1" dirty="0" smtClean="0"/>
              <a:t>：定义和切换方式，如内核态、执行态、管理态和用户态</a:t>
            </a:r>
            <a:endParaRPr lang="en-US" altLang="zh-CN" sz="2400" b="1" dirty="0" smtClean="0"/>
          </a:p>
          <a:p>
            <a:pPr eaLnBrk="1" hangingPunct="1"/>
            <a:r>
              <a:rPr lang="zh-CN" altLang="en-US" sz="2400" b="1" dirty="0" smtClean="0">
                <a:solidFill>
                  <a:srgbClr val="002060"/>
                </a:solidFill>
              </a:rPr>
              <a:t>系统信息保护</a:t>
            </a:r>
            <a:r>
              <a:rPr lang="zh-CN" altLang="en-US" sz="2400" b="1" dirty="0" smtClean="0"/>
              <a:t>：保护方式和保护机构等。</a:t>
            </a: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42938" y="642938"/>
            <a:ext cx="7772400" cy="1143000"/>
          </a:xfrm>
        </p:spPr>
        <p:txBody>
          <a:bodyPr/>
          <a:lstStyle/>
          <a:p>
            <a:pPr algn="l" eaLnBrk="1" hangingPunct="1"/>
            <a:r>
              <a:rPr lang="zh-CN" altLang="en-US" sz="3200" b="1" smtClean="0">
                <a:solidFill>
                  <a:srgbClr val="FF0000"/>
                </a:solidFill>
              </a:rPr>
              <a:t>计算机组成（</a:t>
            </a:r>
            <a:r>
              <a:rPr lang="en-US" altLang="zh-CN" sz="3200" b="1" smtClean="0">
                <a:solidFill>
                  <a:srgbClr val="FF0000"/>
                </a:solidFill>
              </a:rPr>
              <a:t>Computer Organization</a:t>
            </a:r>
            <a:r>
              <a:rPr lang="zh-CN" altLang="en-US" sz="3200" b="1" smtClean="0">
                <a:solidFill>
                  <a:srgbClr val="FF0000"/>
                </a:solidFill>
              </a:rPr>
              <a:t>）</a:t>
            </a:r>
          </a:p>
        </p:txBody>
      </p:sp>
      <p:sp>
        <p:nvSpPr>
          <p:cNvPr id="38915" name="Rectangle 3"/>
          <p:cNvSpPr>
            <a:spLocks noGrp="1" noChangeArrowheads="1"/>
          </p:cNvSpPr>
          <p:nvPr>
            <p:ph idx="1"/>
          </p:nvPr>
        </p:nvSpPr>
        <p:spPr/>
        <p:txBody>
          <a:bodyPr/>
          <a:lstStyle/>
          <a:p>
            <a:pPr eaLnBrk="1" hangingPunct="1">
              <a:buFontTx/>
              <a:buNone/>
            </a:pPr>
            <a:r>
              <a:rPr lang="zh-CN" altLang="en-US" sz="2600" b="1" dirty="0" smtClean="0"/>
              <a:t>    系统结构的逻辑实现，包括机器级内部的数据流和控制流的组成以及逻辑设计等。</a:t>
            </a:r>
            <a:endParaRPr lang="en-US" altLang="zh-CN" sz="2600" b="1" dirty="0" smtClean="0"/>
          </a:p>
          <a:p>
            <a:pPr eaLnBrk="1" hangingPunct="1">
              <a:buFontTx/>
              <a:buNone/>
            </a:pPr>
            <a:r>
              <a:rPr lang="zh-CN" altLang="en-US" sz="2600" b="1" dirty="0" smtClean="0"/>
              <a:t>     研究内容：再所希望的</a:t>
            </a:r>
            <a:r>
              <a:rPr lang="zh-CN" altLang="en-US" sz="2600" b="1" dirty="0" smtClean="0">
                <a:solidFill>
                  <a:schemeClr val="accent2"/>
                </a:solidFill>
              </a:rPr>
              <a:t>性价比</a:t>
            </a:r>
            <a:r>
              <a:rPr lang="zh-CN" altLang="en-US" sz="2600" b="1" dirty="0" smtClean="0"/>
              <a:t>下，怎样更合理地把各种设备和部件组织成计算机，来实现确定的系统结构。</a:t>
            </a:r>
            <a:endParaRPr lang="en-US" altLang="zh-CN" sz="2600" b="1" dirty="0" smtClean="0"/>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08720"/>
            <a:ext cx="7772400" cy="4248472"/>
          </a:xfrm>
        </p:spPr>
        <p:txBody>
          <a:bodyPr/>
          <a:lstStyle/>
          <a:p>
            <a:pPr marL="0" indent="0">
              <a:buNone/>
            </a:pPr>
            <a:r>
              <a:rPr lang="zh-CN" altLang="en-US" sz="2400" b="1" dirty="0"/>
              <a:t>计算机组成设计要确定的内容应</a:t>
            </a:r>
            <a:r>
              <a:rPr lang="zh-CN" altLang="en-US" sz="2400" b="1" dirty="0" smtClean="0"/>
              <a:t>包括：</a:t>
            </a:r>
            <a:endParaRPr lang="en-US" altLang="zh-CN" sz="2400" b="1" dirty="0" smtClean="0"/>
          </a:p>
          <a:p>
            <a:pPr marL="0" indent="0">
              <a:buNone/>
            </a:pPr>
            <a:r>
              <a:rPr lang="en-US" altLang="zh-CN" sz="2400" b="1" dirty="0" smtClean="0"/>
              <a:t>① </a:t>
            </a:r>
            <a:r>
              <a:rPr lang="zh-CN" altLang="en-US" sz="2400" b="1" dirty="0" smtClean="0"/>
              <a:t>数据</a:t>
            </a:r>
            <a:r>
              <a:rPr lang="zh-CN" altLang="en-US" sz="2400" b="1" dirty="0"/>
              <a:t>通路的</a:t>
            </a:r>
            <a:r>
              <a:rPr lang="zh-CN" altLang="en-US" sz="2400" b="1" dirty="0" smtClean="0"/>
              <a:t>宽度</a:t>
            </a:r>
            <a:endParaRPr lang="en-US" altLang="zh-CN" sz="2400" b="1" dirty="0" smtClean="0"/>
          </a:p>
          <a:p>
            <a:pPr marL="0" indent="0">
              <a:buNone/>
            </a:pPr>
            <a:r>
              <a:rPr lang="en-US" altLang="zh-CN" sz="2400" b="1" dirty="0" smtClean="0"/>
              <a:t>② </a:t>
            </a:r>
            <a:r>
              <a:rPr lang="zh-CN" altLang="en-US" sz="2400" b="1" dirty="0" smtClean="0"/>
              <a:t>专用</a:t>
            </a:r>
            <a:r>
              <a:rPr lang="zh-CN" altLang="en-US" sz="2400" b="1" dirty="0"/>
              <a:t>部件的</a:t>
            </a:r>
            <a:r>
              <a:rPr lang="zh-CN" altLang="en-US" sz="2400" b="1" dirty="0" smtClean="0"/>
              <a:t>设置</a:t>
            </a:r>
            <a:endParaRPr lang="en-US" altLang="zh-CN" sz="2400" b="1" dirty="0" smtClean="0"/>
          </a:p>
          <a:p>
            <a:pPr marL="0" indent="0">
              <a:buNone/>
            </a:pPr>
            <a:r>
              <a:rPr lang="en-US" altLang="zh-CN" sz="2400" b="1" dirty="0" smtClean="0"/>
              <a:t>③ </a:t>
            </a:r>
            <a:r>
              <a:rPr lang="zh-CN" altLang="en-US" sz="2400" b="1" dirty="0" smtClean="0"/>
              <a:t>各种</a:t>
            </a:r>
            <a:r>
              <a:rPr lang="zh-CN" altLang="en-US" sz="2400" b="1" dirty="0"/>
              <a:t>操作对部件的共享</a:t>
            </a:r>
            <a:r>
              <a:rPr lang="zh-CN" altLang="en-US" sz="2400" b="1" dirty="0" smtClean="0"/>
              <a:t>程度</a:t>
            </a:r>
            <a:endParaRPr lang="en-US" altLang="zh-CN" sz="2400" b="1" dirty="0" smtClean="0"/>
          </a:p>
          <a:p>
            <a:pPr marL="0" indent="0">
              <a:buNone/>
            </a:pPr>
            <a:r>
              <a:rPr lang="en-US" altLang="zh-CN" sz="2400" b="1" dirty="0" smtClean="0"/>
              <a:t>④ </a:t>
            </a:r>
            <a:r>
              <a:rPr lang="zh-CN" altLang="en-US" sz="2400" b="1" dirty="0" smtClean="0"/>
              <a:t>功能部件</a:t>
            </a:r>
            <a:r>
              <a:rPr lang="zh-CN" altLang="en-US" sz="2400" b="1" dirty="0"/>
              <a:t>的</a:t>
            </a:r>
            <a:r>
              <a:rPr lang="zh-CN" altLang="en-US" sz="2400" b="1" dirty="0" smtClean="0"/>
              <a:t>并行度</a:t>
            </a:r>
            <a:endParaRPr lang="en-US" altLang="zh-CN" sz="2400" b="1" dirty="0" smtClean="0"/>
          </a:p>
          <a:p>
            <a:pPr marL="0" indent="0">
              <a:buNone/>
            </a:pPr>
            <a:r>
              <a:rPr lang="zh-CN" altLang="en-US" sz="2400" b="1" dirty="0" smtClean="0"/>
              <a:t>⑤ 控制机构</a:t>
            </a:r>
            <a:r>
              <a:rPr lang="zh-CN" altLang="en-US" sz="2400" b="1" dirty="0"/>
              <a:t>的组成</a:t>
            </a:r>
            <a:r>
              <a:rPr lang="zh-CN" altLang="en-US" sz="2400" b="1" dirty="0" smtClean="0"/>
              <a:t>方式</a:t>
            </a:r>
            <a:endParaRPr lang="en-US" altLang="zh-CN" sz="2400" b="1" dirty="0" smtClean="0"/>
          </a:p>
          <a:p>
            <a:pPr marL="0" indent="0">
              <a:buNone/>
            </a:pPr>
            <a:r>
              <a:rPr lang="en-US" altLang="zh-CN" sz="2400" b="1" dirty="0" smtClean="0"/>
              <a:t>⑥ </a:t>
            </a:r>
            <a:r>
              <a:rPr lang="zh-CN" altLang="en-US" sz="2400" b="1" dirty="0" smtClean="0"/>
              <a:t>缓冲</a:t>
            </a:r>
            <a:r>
              <a:rPr lang="zh-CN" altLang="en-US" sz="2400" b="1" dirty="0"/>
              <a:t>和排队</a:t>
            </a:r>
            <a:r>
              <a:rPr lang="zh-CN" altLang="en-US" sz="2400" b="1" dirty="0" smtClean="0"/>
              <a:t>技术</a:t>
            </a:r>
            <a:endParaRPr lang="en-US" altLang="zh-CN" sz="2400" b="1" dirty="0" smtClean="0"/>
          </a:p>
          <a:p>
            <a:pPr marL="0" indent="0">
              <a:buNone/>
            </a:pPr>
            <a:r>
              <a:rPr lang="en-US" altLang="zh-CN" sz="2400" b="1" dirty="0" smtClean="0"/>
              <a:t>⑦ </a:t>
            </a:r>
            <a:r>
              <a:rPr lang="zh-CN" altLang="en-US" sz="2400" b="1" dirty="0" smtClean="0"/>
              <a:t>预估</a:t>
            </a:r>
            <a:r>
              <a:rPr lang="en-US" altLang="zh-CN" sz="2400" b="1" dirty="0" smtClean="0"/>
              <a:t>, </a:t>
            </a:r>
            <a:r>
              <a:rPr lang="zh-CN" altLang="en-US" sz="2400" b="1" dirty="0" smtClean="0"/>
              <a:t>预</a:t>
            </a:r>
            <a:r>
              <a:rPr lang="zh-CN" altLang="en-US" sz="2400" b="1" dirty="0"/>
              <a:t>判</a:t>
            </a:r>
            <a:r>
              <a:rPr lang="zh-CN" altLang="en-US" sz="2400" b="1" dirty="0" smtClean="0"/>
              <a:t>技术</a:t>
            </a:r>
            <a:endParaRPr lang="en-US" altLang="zh-CN" sz="2400" b="1" dirty="0" smtClean="0"/>
          </a:p>
          <a:p>
            <a:pPr marL="0" indent="0">
              <a:buNone/>
            </a:pPr>
            <a:r>
              <a:rPr lang="en-US" altLang="zh-CN" sz="2400" b="1" dirty="0" smtClean="0"/>
              <a:t>⑧ </a:t>
            </a:r>
            <a:r>
              <a:rPr lang="zh-CN" altLang="en-US" sz="2400" b="1" dirty="0" smtClean="0"/>
              <a:t>可靠性技术</a:t>
            </a:r>
            <a:endParaRPr lang="zh-CN" altLang="en-US" sz="2400" b="1" dirty="0"/>
          </a:p>
        </p:txBody>
      </p:sp>
    </p:spTree>
    <p:extLst>
      <p:ext uri="{BB962C8B-B14F-4D97-AF65-F5344CB8AC3E}">
        <p14:creationId xmlns:p14="http://schemas.microsoft.com/office/powerpoint/2010/main" val="613870651"/>
      </p:ext>
    </p:extLst>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zh-CN" altLang="en-US" sz="3200" b="1" smtClean="0">
                <a:solidFill>
                  <a:srgbClr val="FF0000"/>
                </a:solidFill>
              </a:rPr>
              <a:t>计算机实现（</a:t>
            </a:r>
            <a:r>
              <a:rPr lang="en-US" altLang="zh-CN" sz="3200" b="1" smtClean="0">
                <a:solidFill>
                  <a:srgbClr val="FF0000"/>
                </a:solidFill>
              </a:rPr>
              <a:t>Computer Implementation</a:t>
            </a:r>
            <a:r>
              <a:rPr lang="zh-CN" altLang="en-US" sz="3200" b="1" smtClean="0">
                <a:solidFill>
                  <a:srgbClr val="FF0000"/>
                </a:solidFill>
              </a:rPr>
              <a:t>）</a:t>
            </a:r>
          </a:p>
        </p:txBody>
      </p:sp>
      <p:sp>
        <p:nvSpPr>
          <p:cNvPr id="40963" name="Rectangle 3"/>
          <p:cNvSpPr>
            <a:spLocks noGrp="1" noChangeArrowheads="1"/>
          </p:cNvSpPr>
          <p:nvPr>
            <p:ph idx="1"/>
          </p:nvPr>
        </p:nvSpPr>
        <p:spPr>
          <a:xfrm>
            <a:off x="611560" y="1628800"/>
            <a:ext cx="7772400" cy="4114800"/>
          </a:xfrm>
        </p:spPr>
        <p:txBody>
          <a:bodyPr/>
          <a:lstStyle/>
          <a:p>
            <a:pPr eaLnBrk="1" hangingPunct="1">
              <a:buFontTx/>
              <a:buNone/>
            </a:pPr>
            <a:r>
              <a:rPr lang="zh-CN" altLang="en-US" sz="2600" b="1" dirty="0" smtClean="0"/>
              <a:t>    计算机组成的物理实现</a:t>
            </a:r>
          </a:p>
          <a:p>
            <a:pPr eaLnBrk="1" hangingPunct="1">
              <a:buFontTx/>
              <a:buNone/>
            </a:pPr>
            <a:r>
              <a:rPr lang="zh-CN" altLang="en-US" sz="2600" b="1" dirty="0" smtClean="0"/>
              <a:t>    </a:t>
            </a:r>
            <a:endParaRPr lang="en-US" altLang="zh-CN" sz="2600" b="1" dirty="0" smtClean="0"/>
          </a:p>
          <a:p>
            <a:pPr eaLnBrk="1" hangingPunct="1">
              <a:buFontTx/>
              <a:buNone/>
            </a:pPr>
            <a:r>
              <a:rPr lang="en-US" altLang="zh-CN" sz="2600" b="1" dirty="0" smtClean="0"/>
              <a:t>    </a:t>
            </a:r>
            <a:r>
              <a:rPr lang="zh-CN" altLang="en-US" sz="2600" b="1" dirty="0" smtClean="0"/>
              <a:t>研究各部件的物理结构、机器的制造技术和工艺等，是计算机组成的物理实现，</a:t>
            </a:r>
            <a:r>
              <a:rPr lang="zh-CN" altLang="en-US" sz="2600" b="1" dirty="0" smtClean="0">
                <a:solidFill>
                  <a:schemeClr val="accent2"/>
                </a:solidFill>
              </a:rPr>
              <a:t>包括</a:t>
            </a:r>
            <a:r>
              <a:rPr lang="zh-CN" altLang="en-US" sz="2600" b="1" dirty="0">
                <a:solidFill>
                  <a:schemeClr val="accent2"/>
                </a:solidFill>
              </a:rPr>
              <a:t>处理机、主存等部件的物理结构，器件的集成度和速度，器件、模块、插件、底板的划分与连接，专用器件的设计</a:t>
            </a:r>
            <a:r>
              <a:rPr lang="zh-CN" altLang="en-US" sz="2600" b="1" dirty="0" smtClean="0">
                <a:solidFill>
                  <a:schemeClr val="accent2"/>
                </a:solidFill>
              </a:rPr>
              <a:t>，微组装技术，信号</a:t>
            </a:r>
            <a:r>
              <a:rPr lang="zh-CN" altLang="en-US" sz="2600" b="1" dirty="0">
                <a:solidFill>
                  <a:schemeClr val="accent2"/>
                </a:solidFill>
              </a:rPr>
              <a:t>传输技术，电源、冷却</a:t>
            </a:r>
            <a:r>
              <a:rPr lang="zh-CN" altLang="en-US" sz="2600" b="1" dirty="0" smtClean="0">
                <a:solidFill>
                  <a:schemeClr val="accent2"/>
                </a:solidFill>
              </a:rPr>
              <a:t>及整机装配技术等。（第五版新增）</a:t>
            </a:r>
            <a:endParaRPr lang="en-US" altLang="zh-CN" sz="2600" b="1" dirty="0" smtClean="0">
              <a:solidFill>
                <a:schemeClr val="accent2"/>
              </a:solidFill>
            </a:endParaRPr>
          </a:p>
          <a:p>
            <a:pPr eaLnBrk="1" hangingPunct="1">
              <a:buFontTx/>
              <a:buNone/>
            </a:pPr>
            <a:r>
              <a:rPr lang="en-US" altLang="zh-CN" sz="2600" b="1" dirty="0" smtClean="0"/>
              <a:t>    </a:t>
            </a:r>
            <a:r>
              <a:rPr lang="zh-CN" altLang="en-US" sz="2600" b="1" dirty="0" smtClean="0"/>
              <a:t>它着眼于器件技术和微组装技术。</a:t>
            </a: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dirty="0" smtClean="0">
                <a:solidFill>
                  <a:schemeClr val="accent2"/>
                </a:solidFill>
                <a:latin typeface="黑体" panose="02010609060101010101" pitchFamily="49" charset="-122"/>
              </a:rPr>
              <a:t>举例</a:t>
            </a:r>
            <a:endParaRPr lang="en-US" altLang="zh-CN" b="1" dirty="0" smtClean="0">
              <a:solidFill>
                <a:schemeClr val="accent2"/>
              </a:solidFill>
              <a:latin typeface="黑体" panose="02010609060101010101" pitchFamily="49" charset="-122"/>
            </a:endParaRPr>
          </a:p>
        </p:txBody>
      </p:sp>
      <p:sp>
        <p:nvSpPr>
          <p:cNvPr id="43011" name="Rectangle 3"/>
          <p:cNvSpPr>
            <a:spLocks noGrp="1" noChangeArrowheads="1"/>
          </p:cNvSpPr>
          <p:nvPr>
            <p:ph idx="1"/>
          </p:nvPr>
        </p:nvSpPr>
        <p:spPr>
          <a:xfrm>
            <a:off x="685800" y="1700808"/>
            <a:ext cx="7772400" cy="4114800"/>
          </a:xfrm>
        </p:spPr>
        <p:txBody>
          <a:bodyPr/>
          <a:lstStyle/>
          <a:p>
            <a:pPr eaLnBrk="1" hangingPunct="1">
              <a:lnSpc>
                <a:spcPct val="90000"/>
              </a:lnSpc>
            </a:pPr>
            <a:r>
              <a:rPr lang="zh-CN" altLang="en-US" b="1" dirty="0" smtClean="0"/>
              <a:t>指令系统  </a:t>
            </a:r>
          </a:p>
          <a:p>
            <a:pPr lvl="1" eaLnBrk="1" hangingPunct="1">
              <a:lnSpc>
                <a:spcPct val="90000"/>
              </a:lnSpc>
            </a:pPr>
            <a:r>
              <a:rPr lang="zh-CN" altLang="en-US" b="1" dirty="0" smtClean="0"/>
              <a:t>指令系统的确定</a:t>
            </a:r>
            <a:r>
              <a:rPr lang="en-US" altLang="zh-CN" b="1" dirty="0" smtClean="0"/>
              <a:t>----</a:t>
            </a:r>
            <a:r>
              <a:rPr lang="zh-CN" altLang="en-US" b="1" dirty="0" smtClean="0">
                <a:solidFill>
                  <a:schemeClr val="hlink"/>
                </a:solidFill>
              </a:rPr>
              <a:t>系统结构</a:t>
            </a:r>
          </a:p>
          <a:p>
            <a:pPr lvl="1" eaLnBrk="1" hangingPunct="1">
              <a:lnSpc>
                <a:spcPct val="90000"/>
              </a:lnSpc>
            </a:pPr>
            <a:r>
              <a:rPr lang="zh-CN" altLang="en-US" b="1" dirty="0" smtClean="0"/>
              <a:t>指令的实现</a:t>
            </a:r>
            <a:r>
              <a:rPr lang="en-US" altLang="zh-CN" b="1" dirty="0" smtClean="0"/>
              <a:t>----------</a:t>
            </a:r>
            <a:r>
              <a:rPr lang="zh-CN" altLang="en-US" b="1" dirty="0" smtClean="0">
                <a:solidFill>
                  <a:schemeClr val="hlink"/>
                </a:solidFill>
              </a:rPr>
              <a:t>组成</a:t>
            </a:r>
          </a:p>
          <a:p>
            <a:pPr lvl="1" eaLnBrk="1" hangingPunct="1">
              <a:lnSpc>
                <a:spcPct val="90000"/>
              </a:lnSpc>
            </a:pPr>
            <a:r>
              <a:rPr lang="zh-CN" altLang="en-US" b="1" dirty="0" smtClean="0"/>
              <a:t>具体电路、器件设计及装配技术</a:t>
            </a:r>
            <a:r>
              <a:rPr lang="en-US" altLang="zh-CN" b="1" dirty="0" smtClean="0"/>
              <a:t>---</a:t>
            </a:r>
            <a:r>
              <a:rPr lang="zh-CN" altLang="en-US" b="1" dirty="0" smtClean="0">
                <a:solidFill>
                  <a:schemeClr val="hlink"/>
                </a:solidFill>
              </a:rPr>
              <a:t>实现</a:t>
            </a:r>
          </a:p>
          <a:p>
            <a:pPr eaLnBrk="1" hangingPunct="1">
              <a:lnSpc>
                <a:spcPct val="90000"/>
              </a:lnSpc>
            </a:pPr>
            <a:r>
              <a:rPr lang="zh-CN" altLang="en-US" b="1" dirty="0" smtClean="0"/>
              <a:t>乘法指令</a:t>
            </a:r>
          </a:p>
          <a:p>
            <a:pPr lvl="1" eaLnBrk="1" hangingPunct="1">
              <a:lnSpc>
                <a:spcPct val="90000"/>
              </a:lnSpc>
            </a:pPr>
            <a:r>
              <a:rPr lang="zh-CN" altLang="en-US" b="1" dirty="0" smtClean="0"/>
              <a:t>是否设乘法指令</a:t>
            </a:r>
            <a:r>
              <a:rPr lang="en-US" altLang="zh-CN" b="1" dirty="0" smtClean="0"/>
              <a:t>---</a:t>
            </a:r>
            <a:r>
              <a:rPr lang="zh-CN" altLang="en-US" b="1" dirty="0" smtClean="0">
                <a:solidFill>
                  <a:schemeClr val="hlink"/>
                </a:solidFill>
              </a:rPr>
              <a:t>系统结构</a:t>
            </a:r>
          </a:p>
          <a:p>
            <a:pPr lvl="1" eaLnBrk="1" hangingPunct="1">
              <a:lnSpc>
                <a:spcPct val="90000"/>
              </a:lnSpc>
            </a:pPr>
            <a:r>
              <a:rPr lang="zh-CN" altLang="en-US" b="1" dirty="0" smtClean="0"/>
              <a:t>用高速乘法器还是加法器移位器实现</a:t>
            </a:r>
            <a:r>
              <a:rPr lang="en-US" altLang="zh-CN" b="1" dirty="0" smtClean="0"/>
              <a:t>---</a:t>
            </a:r>
            <a:r>
              <a:rPr lang="zh-CN" altLang="en-US" b="1" dirty="0" smtClean="0">
                <a:solidFill>
                  <a:schemeClr val="hlink"/>
                </a:solidFill>
              </a:rPr>
              <a:t>组成</a:t>
            </a:r>
          </a:p>
          <a:p>
            <a:pPr lvl="1" eaLnBrk="1" hangingPunct="1">
              <a:lnSpc>
                <a:spcPct val="90000"/>
              </a:lnSpc>
            </a:pPr>
            <a:r>
              <a:rPr lang="zh-CN" altLang="en-US" b="1" dirty="0" smtClean="0"/>
              <a:t>器件的类型、数量及组装技术的确定</a:t>
            </a:r>
            <a:r>
              <a:rPr lang="en-US" altLang="zh-CN" b="1" dirty="0" smtClean="0"/>
              <a:t>---</a:t>
            </a:r>
            <a:r>
              <a:rPr lang="zh-CN" altLang="en-US" b="1" dirty="0" smtClean="0">
                <a:solidFill>
                  <a:schemeClr val="hlink"/>
                </a:solidFill>
              </a:rPr>
              <a:t>实现</a:t>
            </a: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dirty="0" smtClean="0">
                <a:solidFill>
                  <a:schemeClr val="accent2"/>
                </a:solidFill>
                <a:latin typeface="黑体" panose="02010609060101010101" pitchFamily="49" charset="-122"/>
              </a:rPr>
              <a:t>举例</a:t>
            </a:r>
            <a:endParaRPr lang="en-US" altLang="zh-CN" b="1" dirty="0" smtClean="0">
              <a:solidFill>
                <a:schemeClr val="accent2"/>
              </a:solidFill>
              <a:latin typeface="黑体" panose="02010609060101010101" pitchFamily="49" charset="-122"/>
            </a:endParaRPr>
          </a:p>
        </p:txBody>
      </p:sp>
      <p:sp>
        <p:nvSpPr>
          <p:cNvPr id="43011" name="Rectangle 3"/>
          <p:cNvSpPr>
            <a:spLocks noGrp="1" noChangeArrowheads="1"/>
          </p:cNvSpPr>
          <p:nvPr>
            <p:ph idx="1"/>
          </p:nvPr>
        </p:nvSpPr>
        <p:spPr/>
        <p:txBody>
          <a:bodyPr/>
          <a:lstStyle/>
          <a:p>
            <a:pPr eaLnBrk="1" hangingPunct="1">
              <a:lnSpc>
                <a:spcPct val="90000"/>
              </a:lnSpc>
            </a:pPr>
            <a:r>
              <a:rPr lang="zh-CN" altLang="en-US" b="1" dirty="0" smtClean="0"/>
              <a:t>主存  </a:t>
            </a:r>
            <a:endParaRPr lang="en-US" altLang="zh-CN" b="1" dirty="0" smtClean="0"/>
          </a:p>
          <a:p>
            <a:pPr lvl="1" eaLnBrk="1" hangingPunct="1">
              <a:lnSpc>
                <a:spcPct val="90000"/>
              </a:lnSpc>
            </a:pPr>
            <a:r>
              <a:rPr lang="zh-CN" altLang="en-US" b="1" dirty="0" smtClean="0"/>
              <a:t>容量与编址方式</a:t>
            </a:r>
            <a:r>
              <a:rPr lang="en-US" altLang="zh-CN" b="1" dirty="0" smtClean="0"/>
              <a:t>----</a:t>
            </a:r>
            <a:r>
              <a:rPr lang="zh-CN" altLang="en-US" b="1" dirty="0" smtClean="0">
                <a:solidFill>
                  <a:schemeClr val="hlink"/>
                </a:solidFill>
              </a:rPr>
              <a:t>系统结构</a:t>
            </a:r>
          </a:p>
          <a:p>
            <a:pPr lvl="1" eaLnBrk="1" hangingPunct="1">
              <a:lnSpc>
                <a:spcPct val="90000"/>
              </a:lnSpc>
            </a:pPr>
            <a:r>
              <a:rPr lang="zh-CN" altLang="en-US" b="1" dirty="0" smtClean="0"/>
              <a:t>速度，是否采用交叉存储器</a:t>
            </a:r>
            <a:r>
              <a:rPr lang="en-US" altLang="zh-CN" b="1" dirty="0" smtClean="0"/>
              <a:t>---</a:t>
            </a:r>
            <a:r>
              <a:rPr lang="zh-CN" altLang="en-US" b="1" dirty="0" smtClean="0">
                <a:solidFill>
                  <a:schemeClr val="hlink"/>
                </a:solidFill>
              </a:rPr>
              <a:t>组成</a:t>
            </a:r>
          </a:p>
          <a:p>
            <a:pPr lvl="1" eaLnBrk="1" hangingPunct="1">
              <a:lnSpc>
                <a:spcPct val="90000"/>
              </a:lnSpc>
            </a:pPr>
            <a:r>
              <a:rPr lang="zh-CN" altLang="en-US" b="1" dirty="0" smtClean="0"/>
              <a:t>器件选定、逻辑设计、组装技术</a:t>
            </a:r>
            <a:r>
              <a:rPr lang="en-US" altLang="zh-CN" b="1" dirty="0" smtClean="0"/>
              <a:t>---</a:t>
            </a:r>
            <a:r>
              <a:rPr lang="zh-CN" altLang="en-US" b="1" dirty="0" smtClean="0">
                <a:solidFill>
                  <a:schemeClr val="hlink"/>
                </a:solidFill>
              </a:rPr>
              <a:t>实现</a:t>
            </a:r>
          </a:p>
        </p:txBody>
      </p:sp>
    </p:spTree>
    <p:extLst>
      <p:ext uri="{BB962C8B-B14F-4D97-AF65-F5344CB8AC3E}">
        <p14:creationId xmlns:p14="http://schemas.microsoft.com/office/powerpoint/2010/main" val="2544263575"/>
      </p:ext>
    </p:extLst>
  </p:cSld>
  <p:clrMapOvr>
    <a:masterClrMapping/>
  </p:clrMapOvr>
  <p:transition>
    <p:zoom dir="in"/>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3044</TotalTime>
  <Words>1236</Words>
  <Application>Microsoft Office PowerPoint</Application>
  <PresentationFormat>全屏显示(4:3)</PresentationFormat>
  <Paragraphs>139</Paragraphs>
  <Slides>17</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黑体</vt:lpstr>
      <vt:lpstr>华文行楷</vt:lpstr>
      <vt:lpstr>楷体_GB2312</vt:lpstr>
      <vt:lpstr>宋体</vt:lpstr>
      <vt:lpstr>Arial</vt:lpstr>
      <vt:lpstr>Calibri</vt:lpstr>
      <vt:lpstr>Tahoma</vt:lpstr>
      <vt:lpstr>Times New Roman</vt:lpstr>
      <vt:lpstr>Wingdings</vt:lpstr>
      <vt:lpstr>默认设计模板</vt:lpstr>
      <vt:lpstr>PowerPoint 演示文稿</vt:lpstr>
      <vt:lpstr>PowerPoint 演示文稿</vt:lpstr>
      <vt:lpstr>PowerPoint 演示文稿</vt:lpstr>
      <vt:lpstr>PowerPoint 演示文稿</vt:lpstr>
      <vt:lpstr>计算机组成（Computer Organization）</vt:lpstr>
      <vt:lpstr>PowerPoint 演示文稿</vt:lpstr>
      <vt:lpstr>计算机实现（Computer Implementation）</vt:lpstr>
      <vt:lpstr>举例</vt:lpstr>
      <vt:lpstr>举例</vt:lpstr>
      <vt:lpstr>IBM370举例</vt:lpstr>
      <vt:lpstr>IBM370举例</vt:lpstr>
      <vt:lpstr>小结</vt:lpstr>
      <vt:lpstr>计算机系统结构、组成和实现的相互影响</vt:lpstr>
      <vt:lpstr>计算机系统结构、组成和实现的相互影响</vt:lpstr>
      <vt:lpstr>系统结构、组成和实现三者的相互关系</vt:lpstr>
      <vt:lpstr>学习的重要性</vt:lpstr>
      <vt:lpstr>计算机系统的课程体系</vt:lpstr>
    </vt:vector>
  </TitlesOfParts>
  <Company>西安火炬电脑公司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a</cp:lastModifiedBy>
  <cp:revision>178</cp:revision>
  <cp:lastPrinted>2023-03-07T11:05:15Z</cp:lastPrinted>
  <dcterms:created xsi:type="dcterms:W3CDTF">2003-02-19T09:06:21Z</dcterms:created>
  <dcterms:modified xsi:type="dcterms:W3CDTF">2023-03-08T01:35:12Z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