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458" r:id="rId2"/>
    <p:sldId id="459" r:id="rId3"/>
    <p:sldId id="460" r:id="rId4"/>
    <p:sldId id="461" r:id="rId5"/>
    <p:sldId id="462" r:id="rId6"/>
    <p:sldId id="485" r:id="rId7"/>
    <p:sldId id="463" r:id="rId8"/>
    <p:sldId id="464" r:id="rId9"/>
    <p:sldId id="465" r:id="rId10"/>
    <p:sldId id="486" r:id="rId11"/>
    <p:sldId id="487" r:id="rId12"/>
    <p:sldId id="488" r:id="rId13"/>
    <p:sldId id="489" r:id="rId14"/>
    <p:sldId id="467" r:id="rId15"/>
    <p:sldId id="468" r:id="rId16"/>
    <p:sldId id="469" r:id="rId17"/>
    <p:sldId id="470" r:id="rId18"/>
    <p:sldId id="490" r:id="rId19"/>
    <p:sldId id="473" r:id="rId20"/>
    <p:sldId id="474" r:id="rId21"/>
    <p:sldId id="475" r:id="rId22"/>
    <p:sldId id="476" r:id="rId23"/>
    <p:sldId id="477" r:id="rId24"/>
    <p:sldId id="478" r:id="rId25"/>
    <p:sldId id="479" r:id="rId26"/>
    <p:sldId id="495" r:id="rId27"/>
    <p:sldId id="496" r:id="rId28"/>
    <p:sldId id="480" r:id="rId29"/>
    <p:sldId id="481" r:id="rId30"/>
    <p:sldId id="482" r:id="rId31"/>
    <p:sldId id="483" r:id="rId32"/>
    <p:sldId id="484" r:id="rId33"/>
    <p:sldId id="491" r:id="rId34"/>
    <p:sldId id="492" r:id="rId35"/>
    <p:sldId id="493" r:id="rId36"/>
    <p:sldId id="494" r:id="rId37"/>
  </p:sldIdLst>
  <p:sldSz cx="9144000" cy="6858000" type="screen4x3"/>
  <p:notesSz cx="9144000" cy="6858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90929" autoAdjust="0"/>
  </p:normalViewPr>
  <p:slideViewPr>
    <p:cSldViewPr>
      <p:cViewPr varScale="1">
        <p:scale>
          <a:sx n="87" d="100"/>
          <a:sy n="87" d="100"/>
        </p:scale>
        <p:origin x="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06DB794-1872-474F-A4B8-B62AA31E1F4A}" type="datetimeFigureOut">
              <a:rPr lang="zh-CN" altLang="en-US" smtClean="0"/>
              <a:t>2024/2/29</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6BF8189-C0BB-4FF0-9DE2-D8D1BEB30243}" type="slidenum">
              <a:rPr lang="zh-CN" altLang="en-US" smtClean="0"/>
              <a:t>‹#›</a:t>
            </a:fld>
            <a:endParaRPr lang="zh-CN" altLang="en-US"/>
          </a:p>
        </p:txBody>
      </p:sp>
    </p:spTree>
    <p:extLst>
      <p:ext uri="{BB962C8B-B14F-4D97-AF65-F5344CB8AC3E}">
        <p14:creationId xmlns:p14="http://schemas.microsoft.com/office/powerpoint/2010/main" val="253308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14400" y="3257550"/>
            <a:ext cx="7315200" cy="30861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2C4D3C10-33E8-4AFB-A008-9A759028A0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8F1CBEA-55C4-432F-A61B-52ED6A1E03EB}" type="slidenum">
              <a:rPr lang="zh-CN" altLang="en-US" smtClean="0"/>
              <a:pPr>
                <a:defRPr/>
              </a:pPr>
              <a:t>11</a:t>
            </a:fld>
            <a:endParaRPr lang="zh-CN" altLang="en-US">
              <a:cs typeface="+mn-cs"/>
            </a:endParaRPr>
          </a:p>
        </p:txBody>
      </p:sp>
    </p:spTree>
    <p:extLst>
      <p:ext uri="{BB962C8B-B14F-4D97-AF65-F5344CB8AC3E}">
        <p14:creationId xmlns:p14="http://schemas.microsoft.com/office/powerpoint/2010/main" val="309190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CC4E9-BAB4-4CAE-8E35-BD79BD707DEB}" type="slidenum">
              <a:rPr lang="en-US" altLang="zh-CN"/>
              <a:pPr>
                <a:defRPr/>
              </a:pPr>
              <a:t>‹#›</a:t>
            </a:fld>
            <a:endParaRPr lang="en-US" altLang="zh-CN"/>
          </a:p>
        </p:txBody>
      </p:sp>
    </p:spTree>
    <p:extLst>
      <p:ext uri="{BB962C8B-B14F-4D97-AF65-F5344CB8AC3E}">
        <p14:creationId xmlns:p14="http://schemas.microsoft.com/office/powerpoint/2010/main" val="178887513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593E5A-30E4-4FC2-A9C9-8DDE4CC5DC7B}" type="slidenum">
              <a:rPr lang="en-US" altLang="zh-CN"/>
              <a:pPr>
                <a:defRPr/>
              </a:pPr>
              <a:t>‹#›</a:t>
            </a:fld>
            <a:endParaRPr lang="en-US" altLang="zh-CN"/>
          </a:p>
        </p:txBody>
      </p:sp>
    </p:spTree>
    <p:extLst>
      <p:ext uri="{BB962C8B-B14F-4D97-AF65-F5344CB8AC3E}">
        <p14:creationId xmlns:p14="http://schemas.microsoft.com/office/powerpoint/2010/main" val="2938850068"/>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DB538-BA3C-44FA-91D2-FA4902DE59B5}" type="slidenum">
              <a:rPr lang="en-US" altLang="zh-CN"/>
              <a:pPr>
                <a:defRPr/>
              </a:pPr>
              <a:t>‹#›</a:t>
            </a:fld>
            <a:endParaRPr lang="en-US" altLang="zh-CN"/>
          </a:p>
        </p:txBody>
      </p:sp>
    </p:spTree>
    <p:extLst>
      <p:ext uri="{BB962C8B-B14F-4D97-AF65-F5344CB8AC3E}">
        <p14:creationId xmlns:p14="http://schemas.microsoft.com/office/powerpoint/2010/main" val="1147913485"/>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C834D-E713-4803-8779-4DE85E8B2366}" type="slidenum">
              <a:rPr lang="en-US" altLang="zh-CN"/>
              <a:pPr>
                <a:defRPr/>
              </a:pPr>
              <a:t>‹#›</a:t>
            </a:fld>
            <a:endParaRPr lang="en-US" altLang="zh-CN"/>
          </a:p>
        </p:txBody>
      </p:sp>
    </p:spTree>
    <p:extLst>
      <p:ext uri="{BB962C8B-B14F-4D97-AF65-F5344CB8AC3E}">
        <p14:creationId xmlns:p14="http://schemas.microsoft.com/office/powerpoint/2010/main" val="423109787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1CDF1-5893-4FDA-98A8-59E59E6C07FA}" type="slidenum">
              <a:rPr lang="en-US" altLang="zh-CN"/>
              <a:pPr>
                <a:defRPr/>
              </a:pPr>
              <a:t>‹#›</a:t>
            </a:fld>
            <a:endParaRPr lang="en-US" altLang="zh-CN"/>
          </a:p>
        </p:txBody>
      </p:sp>
    </p:spTree>
    <p:extLst>
      <p:ext uri="{BB962C8B-B14F-4D97-AF65-F5344CB8AC3E}">
        <p14:creationId xmlns:p14="http://schemas.microsoft.com/office/powerpoint/2010/main" val="33525022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06BB73-369D-46C0-9310-C231C1B44724}" type="slidenum">
              <a:rPr lang="en-US" altLang="zh-CN"/>
              <a:pPr>
                <a:defRPr/>
              </a:pPr>
              <a:t>‹#›</a:t>
            </a:fld>
            <a:endParaRPr lang="en-US" altLang="zh-CN"/>
          </a:p>
        </p:txBody>
      </p:sp>
    </p:spTree>
    <p:extLst>
      <p:ext uri="{BB962C8B-B14F-4D97-AF65-F5344CB8AC3E}">
        <p14:creationId xmlns:p14="http://schemas.microsoft.com/office/powerpoint/2010/main" val="740051034"/>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623EF0-36ED-4DA5-B14E-6BFA8E751C72}" type="slidenum">
              <a:rPr lang="en-US" altLang="zh-CN"/>
              <a:pPr>
                <a:defRPr/>
              </a:pPr>
              <a:t>‹#›</a:t>
            </a:fld>
            <a:endParaRPr lang="en-US" altLang="zh-CN"/>
          </a:p>
        </p:txBody>
      </p:sp>
    </p:spTree>
    <p:extLst>
      <p:ext uri="{BB962C8B-B14F-4D97-AF65-F5344CB8AC3E}">
        <p14:creationId xmlns:p14="http://schemas.microsoft.com/office/powerpoint/2010/main" val="314374047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3F79D9-7762-42B9-B08C-02ECD5E6E6F2}" type="slidenum">
              <a:rPr lang="en-US" altLang="zh-CN"/>
              <a:pPr>
                <a:defRPr/>
              </a:pPr>
              <a:t>‹#›</a:t>
            </a:fld>
            <a:endParaRPr lang="en-US" altLang="zh-CN"/>
          </a:p>
        </p:txBody>
      </p:sp>
    </p:spTree>
    <p:extLst>
      <p:ext uri="{BB962C8B-B14F-4D97-AF65-F5344CB8AC3E}">
        <p14:creationId xmlns:p14="http://schemas.microsoft.com/office/powerpoint/2010/main" val="984470233"/>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19D91C6-A193-43CF-AE2F-5E8E22E8A228}" type="slidenum">
              <a:rPr lang="en-US" altLang="zh-CN"/>
              <a:pPr>
                <a:defRPr/>
              </a:pPr>
              <a:t>‹#›</a:t>
            </a:fld>
            <a:endParaRPr lang="en-US" altLang="zh-CN"/>
          </a:p>
        </p:txBody>
      </p:sp>
    </p:spTree>
    <p:extLst>
      <p:ext uri="{BB962C8B-B14F-4D97-AF65-F5344CB8AC3E}">
        <p14:creationId xmlns:p14="http://schemas.microsoft.com/office/powerpoint/2010/main" val="15186343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5621F-8666-4401-AE10-B37D103B4183}" type="slidenum">
              <a:rPr lang="en-US" altLang="zh-CN"/>
              <a:pPr>
                <a:defRPr/>
              </a:pPr>
              <a:t>‹#›</a:t>
            </a:fld>
            <a:endParaRPr lang="en-US" altLang="zh-CN"/>
          </a:p>
        </p:txBody>
      </p:sp>
    </p:spTree>
    <p:extLst>
      <p:ext uri="{BB962C8B-B14F-4D97-AF65-F5344CB8AC3E}">
        <p14:creationId xmlns:p14="http://schemas.microsoft.com/office/powerpoint/2010/main" val="229668409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8A55C-7B39-4095-BDFE-1D3E864A1777}" type="slidenum">
              <a:rPr lang="en-US" altLang="zh-CN"/>
              <a:pPr>
                <a:defRPr/>
              </a:pPr>
              <a:t>‹#›</a:t>
            </a:fld>
            <a:endParaRPr lang="en-US" altLang="zh-CN"/>
          </a:p>
        </p:txBody>
      </p:sp>
    </p:spTree>
    <p:extLst>
      <p:ext uri="{BB962C8B-B14F-4D97-AF65-F5344CB8AC3E}">
        <p14:creationId xmlns:p14="http://schemas.microsoft.com/office/powerpoint/2010/main" val="352978706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125B54F7-B152-49C2-99C0-566976BFD6E9}" type="slidenum">
              <a:rPr lang="en-US" altLang="zh-CN"/>
              <a:pPr>
                <a:defRPr/>
              </a:pPr>
              <a:t>‹#›</a:t>
            </a:fld>
            <a:endParaRPr lang="en-US" altLang="zh-CN"/>
          </a:p>
        </p:txBody>
      </p:sp>
      <p:pic>
        <p:nvPicPr>
          <p:cNvPr id="1032" name="Picture 8" descr="E:\课件素材\GIF动画插件2\GIF-465.gif"/>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dirty="0" smtClean="0">
                <a:latin typeface="华文行楷" panose="02010800040101010101" pitchFamily="2" charset="-122"/>
                <a:ea typeface="华文行楷" panose="02010800040101010101" pitchFamily="2" charset="-122"/>
              </a:rPr>
              <a:t>第 </a:t>
            </a:r>
            <a:r>
              <a:rPr lang="en-US" altLang="zh-CN" sz="2000" dirty="0" smtClean="0">
                <a:latin typeface="华文行楷" panose="02010800040101010101" pitchFamily="2" charset="-122"/>
                <a:ea typeface="华文行楷" panose="02010800040101010101" pitchFamily="2" charset="-122"/>
              </a:rPr>
              <a:t>1 </a:t>
            </a:r>
            <a:r>
              <a:rPr lang="zh-CN" altLang="en-US" sz="2000" dirty="0" smtClean="0">
                <a:latin typeface="华文行楷" panose="02010800040101010101" pitchFamily="2" charset="-122"/>
                <a:ea typeface="华文行楷" panose="02010800040101010101" pitchFamily="2" charset="-122"/>
              </a:rPr>
              <a:t>章  计算机系统结构概论</a:t>
            </a:r>
          </a:p>
        </p:txBody>
      </p:sp>
      <p:pic>
        <p:nvPicPr>
          <p:cNvPr id="11" name="图片 10"/>
          <p:cNvPicPr>
            <a:picLocks noChangeAspect="1"/>
          </p:cNvPicPr>
          <p:nvPr userDrawn="1"/>
        </p:nvPicPr>
        <p:blipFill rotWithShape="1">
          <a:blip r:embed="rId14"/>
          <a:srcRect l="26240" t="23000" r="26241" b="23001"/>
          <a:stretch/>
        </p:blipFill>
        <p:spPr>
          <a:xfrm>
            <a:off x="0" y="0"/>
            <a:ext cx="999592" cy="908720"/>
          </a:xfrm>
          <a:prstGeom prst="rect">
            <a:avLst/>
          </a:prstGeom>
        </p:spPr>
      </p:pic>
      <p:pic>
        <p:nvPicPr>
          <p:cNvPr id="12" name="图片 11"/>
          <p:cNvPicPr>
            <a:picLocks noChangeAspect="1"/>
          </p:cNvPicPr>
          <p:nvPr userDrawn="1"/>
        </p:nvPicPr>
        <p:blipFill rotWithShape="1">
          <a:blip r:embed="rId15"/>
          <a:srcRect t="46677" b="15108"/>
          <a:stretch/>
        </p:blipFill>
        <p:spPr>
          <a:xfrm>
            <a:off x="0" y="6096000"/>
            <a:ext cx="9144000" cy="762000"/>
          </a:xfrm>
          <a:prstGeom prst="rect">
            <a:avLst/>
          </a:prstGeom>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solidFill>
                  <a:srgbClr val="000000"/>
                </a:solidFill>
                <a:ea typeface="宋体" panose="02010600030101010101" pitchFamily="2" charset="-122"/>
              </a:rPr>
              <a:t>第一章　基本概念</a:t>
            </a:r>
          </a:p>
        </p:txBody>
      </p:sp>
      <p:sp>
        <p:nvSpPr>
          <p:cNvPr id="29699" name="Rectangle 3"/>
          <p:cNvSpPr>
            <a:spLocks noGrp="1" noChangeArrowheads="1"/>
          </p:cNvSpPr>
          <p:nvPr>
            <p:ph idx="1"/>
          </p:nvPr>
        </p:nvSpPr>
        <p:spPr>
          <a:xfrm>
            <a:off x="323850" y="1520825"/>
            <a:ext cx="8820150" cy="4800600"/>
          </a:xfrm>
        </p:spPr>
        <p:txBody>
          <a:bodyPr/>
          <a:lstStyle/>
          <a:p>
            <a:pPr eaLnBrk="1" hangingPunct="1">
              <a:lnSpc>
                <a:spcPct val="180000"/>
              </a:lnSpc>
              <a:spcBef>
                <a:spcPct val="0"/>
              </a:spcBef>
              <a:buFontTx/>
              <a:buNone/>
            </a:pPr>
            <a:r>
              <a:rPr lang="en-US" altLang="zh-CN" sz="2800" b="1" dirty="0">
                <a:solidFill>
                  <a:schemeClr val="tx1">
                    <a:lumMod val="50000"/>
                    <a:lumOff val="50000"/>
                  </a:schemeClr>
                </a:solidFill>
              </a:rPr>
              <a:t>1.1 </a:t>
            </a:r>
            <a:r>
              <a:rPr lang="zh-CN" altLang="en-US" sz="2800" b="1" dirty="0">
                <a:solidFill>
                  <a:schemeClr val="tx1">
                    <a:lumMod val="50000"/>
                    <a:lumOff val="50000"/>
                  </a:schemeClr>
                </a:solidFill>
                <a:latin typeface="宋体" panose="02010600030101010101" pitchFamily="2" charset="-122"/>
              </a:rPr>
              <a:t>计算机系统的多级层次结构</a:t>
            </a:r>
            <a:r>
              <a:rPr lang="zh-CN" altLang="en-US" sz="2800" b="1" dirty="0">
                <a:solidFill>
                  <a:schemeClr val="tx1">
                    <a:lumMod val="50000"/>
                    <a:lumOff val="50000"/>
                  </a:schemeClr>
                </a:solidFill>
              </a:rPr>
              <a:t> </a:t>
            </a:r>
          </a:p>
          <a:p>
            <a:pPr eaLnBrk="1" hangingPunct="1">
              <a:lnSpc>
                <a:spcPct val="180000"/>
              </a:lnSpc>
              <a:spcBef>
                <a:spcPct val="0"/>
              </a:spcBef>
              <a:buFontTx/>
              <a:buNone/>
            </a:pPr>
            <a:r>
              <a:rPr lang="en-US" altLang="zh-CN" sz="2800" b="1" dirty="0">
                <a:solidFill>
                  <a:schemeClr val="tx1">
                    <a:lumMod val="50000"/>
                    <a:lumOff val="50000"/>
                  </a:schemeClr>
                </a:solidFill>
              </a:rPr>
              <a:t>1.2 </a:t>
            </a:r>
            <a:r>
              <a:rPr lang="zh-CN" altLang="en-US" sz="2800" b="1" dirty="0">
                <a:solidFill>
                  <a:schemeClr val="tx1">
                    <a:lumMod val="50000"/>
                    <a:lumOff val="50000"/>
                  </a:schemeClr>
                </a:solidFill>
                <a:latin typeface="宋体" panose="02010600030101010101" pitchFamily="2" charset="-122"/>
              </a:rPr>
              <a:t>计算机系统结构、</a:t>
            </a:r>
            <a:r>
              <a:rPr lang="zh-CN" altLang="en-US" sz="2800" b="1" dirty="0">
                <a:solidFill>
                  <a:schemeClr val="tx1">
                    <a:lumMod val="50000"/>
                    <a:lumOff val="50000"/>
                  </a:schemeClr>
                </a:solidFill>
              </a:rPr>
              <a:t> </a:t>
            </a:r>
            <a:r>
              <a:rPr lang="zh-CN" altLang="en-US" sz="2800" b="1" dirty="0">
                <a:solidFill>
                  <a:schemeClr val="tx1">
                    <a:lumMod val="50000"/>
                    <a:lumOff val="50000"/>
                  </a:schemeClr>
                </a:solidFill>
                <a:latin typeface="宋体" panose="02010600030101010101" pitchFamily="2" charset="-122"/>
              </a:rPr>
              <a:t>组成与实现</a:t>
            </a:r>
          </a:p>
          <a:p>
            <a:pPr eaLnBrk="1" hangingPunct="1">
              <a:lnSpc>
                <a:spcPct val="180000"/>
              </a:lnSpc>
              <a:spcBef>
                <a:spcPct val="0"/>
              </a:spcBef>
              <a:buNone/>
            </a:pPr>
            <a:r>
              <a:rPr lang="en-US" altLang="zh-CN" sz="2800" b="1" u="sng" dirty="0">
                <a:solidFill>
                  <a:srgbClr val="FF0000"/>
                </a:solidFill>
              </a:rPr>
              <a:t>1.3 </a:t>
            </a:r>
            <a:r>
              <a:rPr lang="zh-CN" altLang="en-US" sz="2800" b="1" u="sng" dirty="0">
                <a:solidFill>
                  <a:srgbClr val="FF0000"/>
                </a:solidFill>
              </a:rPr>
              <a:t>计算机系统的软硬取舍、性能评测及定量设计原理</a:t>
            </a:r>
          </a:p>
          <a:p>
            <a:pPr eaLnBrk="1" hangingPunct="1">
              <a:lnSpc>
                <a:spcPct val="180000"/>
              </a:lnSpc>
              <a:spcBef>
                <a:spcPct val="0"/>
              </a:spcBef>
              <a:buFontTx/>
              <a:buNone/>
            </a:pPr>
            <a:r>
              <a:rPr lang="en-US" altLang="zh-CN" sz="2800" b="1" dirty="0">
                <a:solidFill>
                  <a:srgbClr val="002060"/>
                </a:solidFill>
                <a:latin typeface="宋体" panose="02010600030101010101" pitchFamily="2" charset="-122"/>
              </a:rPr>
              <a:t>1</a:t>
            </a:r>
            <a:r>
              <a:rPr lang="en-US" altLang="zh-CN" sz="2800" b="1" dirty="0">
                <a:solidFill>
                  <a:srgbClr val="002060"/>
                </a:solidFill>
              </a:rPr>
              <a:t>.</a:t>
            </a:r>
            <a:r>
              <a:rPr lang="en-US" altLang="zh-CN" sz="2800" b="1" dirty="0">
                <a:solidFill>
                  <a:srgbClr val="002060"/>
                </a:solidFill>
                <a:latin typeface="宋体" panose="02010600030101010101" pitchFamily="2" charset="-122"/>
              </a:rPr>
              <a:t>4 </a:t>
            </a:r>
            <a:r>
              <a:rPr lang="zh-CN" altLang="en-US" sz="2800" b="1" dirty="0">
                <a:solidFill>
                  <a:srgbClr val="002060"/>
                </a:solidFill>
                <a:latin typeface="宋体" panose="02010600030101010101" pitchFamily="2" charset="-122"/>
              </a:rPr>
              <a:t>软件、应用、器件对系统结构的影响</a:t>
            </a:r>
          </a:p>
          <a:p>
            <a:pPr eaLnBrk="1" hangingPunct="1">
              <a:lnSpc>
                <a:spcPct val="180000"/>
              </a:lnSpc>
              <a:spcBef>
                <a:spcPct val="0"/>
              </a:spcBef>
              <a:buFontTx/>
              <a:buNone/>
            </a:pPr>
            <a:r>
              <a:rPr lang="en-US" altLang="zh-CN" sz="2800" b="1" dirty="0">
                <a:solidFill>
                  <a:srgbClr val="002060"/>
                </a:solidFill>
                <a:latin typeface="宋体" panose="02010600030101010101" pitchFamily="2" charset="-122"/>
              </a:rPr>
              <a:t>1</a:t>
            </a:r>
            <a:r>
              <a:rPr lang="en-US" altLang="zh-CN" sz="2800" b="1" dirty="0">
                <a:solidFill>
                  <a:srgbClr val="002060"/>
                </a:solidFill>
              </a:rPr>
              <a:t>.</a:t>
            </a:r>
            <a:r>
              <a:rPr lang="en-US" altLang="zh-CN" sz="2800" b="1" dirty="0">
                <a:solidFill>
                  <a:srgbClr val="002060"/>
                </a:solidFill>
                <a:latin typeface="宋体" panose="02010600030101010101" pitchFamily="2" charset="-122"/>
              </a:rPr>
              <a:t>5 </a:t>
            </a:r>
            <a:r>
              <a:rPr lang="zh-CN" altLang="en-US" sz="2800" b="1" dirty="0">
                <a:solidFill>
                  <a:srgbClr val="002060"/>
                </a:solidFill>
                <a:latin typeface="宋体" panose="02010600030101010101" pitchFamily="2" charset="-122"/>
              </a:rPr>
              <a:t>系统结构中的并行性发展和计算机系统的分类   </a:t>
            </a:r>
            <a:r>
              <a:rPr lang="zh-CN" altLang="en-US" sz="2800" b="1" dirty="0">
                <a:solidFill>
                  <a:srgbClr val="002060"/>
                </a:solidFill>
              </a:rPr>
              <a:t> </a:t>
            </a:r>
          </a:p>
        </p:txBody>
      </p:sp>
    </p:spTree>
    <p:extLst>
      <p:ext uri="{BB962C8B-B14F-4D97-AF65-F5344CB8AC3E}">
        <p14:creationId xmlns:p14="http://schemas.microsoft.com/office/powerpoint/2010/main" val="3111008673"/>
      </p:ext>
    </p:extLst>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184747" y="980728"/>
            <a:ext cx="60118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b="1" dirty="0">
                <a:solidFill>
                  <a:schemeClr val="tx2"/>
                </a:solidFill>
                <a:ea typeface="宋体" panose="02010600030101010101" pitchFamily="2" charset="-122"/>
              </a:rPr>
              <a:t>1</a:t>
            </a:r>
            <a:r>
              <a:rPr lang="en-US" altLang="zh-CN" b="1" dirty="0" smtClean="0">
                <a:solidFill>
                  <a:schemeClr val="tx2"/>
                </a:solidFill>
                <a:ea typeface="宋体" panose="02010600030101010101" pitchFamily="2" charset="-122"/>
              </a:rPr>
              <a:t>.3.2 </a:t>
            </a:r>
            <a:r>
              <a:rPr lang="zh-CN" altLang="en-US" b="1" dirty="0" smtClean="0">
                <a:solidFill>
                  <a:schemeClr val="tx2"/>
                </a:solidFill>
                <a:ea typeface="宋体" panose="02010600030101010101" pitchFamily="2" charset="-122"/>
              </a:rPr>
              <a:t>性能评测及定量设计原理</a:t>
            </a:r>
            <a:endParaRPr lang="en-US" altLang="zh-CN" b="1" dirty="0">
              <a:solidFill>
                <a:schemeClr val="tx2"/>
              </a:solidFill>
              <a:ea typeface="宋体" panose="02010600030101010101" pitchFamily="2" charset="-122"/>
            </a:endParaRPr>
          </a:p>
        </p:txBody>
      </p:sp>
      <p:sp>
        <p:nvSpPr>
          <p:cNvPr id="44036" name="Rectangle 4"/>
          <p:cNvSpPr>
            <a:spLocks noChangeArrowheads="1"/>
          </p:cNvSpPr>
          <p:nvPr/>
        </p:nvSpPr>
        <p:spPr bwMode="auto">
          <a:xfrm>
            <a:off x="251520" y="1700808"/>
            <a:ext cx="86409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just" eaLnBrk="1" hangingPunct="1">
              <a:defRPr/>
            </a:pPr>
            <a:r>
              <a:rPr lang="zh-CN" altLang="en-US" sz="2600" b="1" dirty="0" smtClean="0"/>
              <a:t>1. 计算机系统的性能评测（性能</a:t>
            </a:r>
            <a:r>
              <a:rPr lang="en-US" altLang="zh-CN" sz="2600" b="1" dirty="0" smtClean="0"/>
              <a:t>/</a:t>
            </a:r>
            <a:r>
              <a:rPr lang="zh-CN" altLang="en-US" sz="2600" b="1" dirty="0" smtClean="0"/>
              <a:t>价格）</a:t>
            </a:r>
            <a:endParaRPr lang="en-US" altLang="zh-CN" sz="2600" b="1" dirty="0"/>
          </a:p>
          <a:p>
            <a:pPr marL="0" lvl="2" algn="just" eaLnBrk="1" hangingPunct="1">
              <a:defRPr/>
            </a:pPr>
            <a:r>
              <a:rPr lang="zh-CN" altLang="en-US" sz="2600" b="1" dirty="0" smtClean="0"/>
              <a:t>       </a:t>
            </a:r>
            <a:r>
              <a:rPr lang="zh-CN" altLang="en-US" sz="2600" b="1" dirty="0" smtClean="0">
                <a:solidFill>
                  <a:schemeClr val="accent6"/>
                </a:solidFill>
              </a:rPr>
              <a:t>时间</a:t>
            </a:r>
            <a:r>
              <a:rPr lang="zh-CN" altLang="en-US" sz="2600" b="1" dirty="0" smtClean="0"/>
              <a:t>：需要系统结构在机器的功能上与程序有良好的适配。</a:t>
            </a:r>
            <a:endParaRPr lang="en-US" altLang="zh-CN" sz="2600" b="1" dirty="0" smtClean="0"/>
          </a:p>
          <a:p>
            <a:pPr marL="0" lvl="2" algn="just" eaLnBrk="1" hangingPunct="1">
              <a:defRPr/>
            </a:pPr>
            <a:r>
              <a:rPr lang="zh-CN" altLang="en-US" sz="2600" b="1" dirty="0" smtClean="0"/>
              <a:t>（</a:t>
            </a:r>
            <a:r>
              <a:rPr lang="en-US" altLang="zh-CN" sz="2600" b="1" dirty="0" smtClean="0"/>
              <a:t>1</a:t>
            </a:r>
            <a:r>
              <a:rPr lang="zh-CN" altLang="en-US" sz="2600" b="1" dirty="0"/>
              <a:t>）</a:t>
            </a:r>
            <a:r>
              <a:rPr lang="zh-CN" altLang="en-US" sz="2600" b="1" dirty="0">
                <a:solidFill>
                  <a:schemeClr val="accent6"/>
                </a:solidFill>
              </a:rPr>
              <a:t>峰值性能</a:t>
            </a:r>
            <a:r>
              <a:rPr lang="zh-CN" altLang="en-US" sz="2600" b="1" dirty="0"/>
              <a:t>：在理想情况的计算机系统可获得的最高理论性能</a:t>
            </a:r>
            <a:r>
              <a:rPr lang="zh-CN" altLang="en-US" sz="2600" b="1" dirty="0" smtClean="0"/>
              <a:t>值。</a:t>
            </a:r>
            <a:endParaRPr lang="en-US" altLang="zh-CN" sz="2600" b="1" dirty="0"/>
          </a:p>
          <a:p>
            <a:pPr marL="0" lvl="2" algn="just" eaLnBrk="1" hangingPunct="1">
              <a:defRPr/>
            </a:pPr>
            <a:r>
              <a:rPr lang="en-US" altLang="zh-CN" sz="2600" b="1" dirty="0" smtClean="0"/>
              <a:t>       </a:t>
            </a:r>
            <a:r>
              <a:rPr lang="zh-CN" altLang="en-US" sz="2600" b="1" dirty="0" smtClean="0"/>
              <a:t>影响因素：硬件、结构、资源管理等外，还与程序行为及条件有关。</a:t>
            </a:r>
            <a:endParaRPr lang="en-US" altLang="zh-CN" sz="2600" b="1" dirty="0" smtClean="0"/>
          </a:p>
          <a:p>
            <a:pPr marL="0" lvl="2" algn="just" eaLnBrk="1" hangingPunct="1">
              <a:defRPr/>
            </a:pPr>
            <a:r>
              <a:rPr lang="zh-CN" altLang="en-US" sz="2600" b="1" dirty="0" smtClean="0"/>
              <a:t>       它</a:t>
            </a:r>
            <a:r>
              <a:rPr lang="zh-CN" altLang="en-US" sz="2600" b="1" dirty="0"/>
              <a:t>不能反映出真实的</a:t>
            </a:r>
            <a:r>
              <a:rPr lang="zh-CN" altLang="en-US" sz="2600" b="1" dirty="0" smtClean="0"/>
              <a:t>性能</a:t>
            </a:r>
            <a:r>
              <a:rPr lang="en-US" altLang="zh-CN" sz="2600" b="1" dirty="0" smtClean="0"/>
              <a:t>--</a:t>
            </a:r>
            <a:r>
              <a:rPr lang="zh-CN" altLang="en-US" sz="2600" b="1" dirty="0" smtClean="0"/>
              <a:t>程序集综合评测</a:t>
            </a:r>
            <a:endParaRPr lang="en-US" altLang="zh-CN" sz="2600" b="1" dirty="0" smtClean="0"/>
          </a:p>
          <a:p>
            <a:pPr marL="0" lvl="2" algn="just" eaLnBrk="1" hangingPunct="1">
              <a:defRPr/>
            </a:pPr>
            <a:r>
              <a:rPr lang="zh-CN" altLang="en-US" sz="2600" b="1" dirty="0" smtClean="0"/>
              <a:t>（</a:t>
            </a:r>
            <a:r>
              <a:rPr lang="en-US" altLang="zh-CN" sz="2600" b="1" dirty="0" smtClean="0"/>
              <a:t>2</a:t>
            </a:r>
            <a:r>
              <a:rPr lang="zh-CN" altLang="en-US" sz="2600" b="1" dirty="0" smtClean="0"/>
              <a:t>）</a:t>
            </a:r>
            <a:r>
              <a:rPr lang="zh-CN" altLang="en-US" sz="2600" b="1" dirty="0" smtClean="0">
                <a:solidFill>
                  <a:schemeClr val="accent6"/>
                </a:solidFill>
              </a:rPr>
              <a:t>实际</a:t>
            </a:r>
            <a:r>
              <a:rPr lang="zh-CN" altLang="en-US" sz="2600" b="1" dirty="0">
                <a:solidFill>
                  <a:schemeClr val="accent6"/>
                </a:solidFill>
              </a:rPr>
              <a:t>性能</a:t>
            </a:r>
            <a:r>
              <a:rPr lang="zh-CN" altLang="en-US" sz="2600" b="1" dirty="0"/>
              <a:t>（持续性能）一般往往是峰值性能的</a:t>
            </a:r>
            <a:r>
              <a:rPr lang="en-US" altLang="zh-CN" sz="2600" b="1" dirty="0"/>
              <a:t>5%~30%</a:t>
            </a:r>
            <a:r>
              <a:rPr lang="zh-CN" altLang="en-US" sz="2600" b="1" dirty="0"/>
              <a:t>（因算法而异）。</a:t>
            </a:r>
          </a:p>
          <a:p>
            <a:pPr marL="0" lvl="2" algn="just" eaLnBrk="1" hangingPunct="1">
              <a:defRPr/>
            </a:pPr>
            <a:endParaRPr lang="en-US" altLang="zh-CN" sz="2600" b="1" dirty="0" smtClean="0"/>
          </a:p>
          <a:p>
            <a:pPr marL="685800" lvl="3" indent="0" algn="just" eaLnBrk="1" hangingPunct="1">
              <a:defRPr/>
            </a:pPr>
            <a:endParaRPr lang="zh-CN" altLang="en-US" sz="2600" b="1" dirty="0" smtClean="0"/>
          </a:p>
        </p:txBody>
      </p:sp>
    </p:spTree>
    <p:extLst>
      <p:ext uri="{BB962C8B-B14F-4D97-AF65-F5344CB8AC3E}">
        <p14:creationId xmlns:p14="http://schemas.microsoft.com/office/powerpoint/2010/main" val="2293151567"/>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51520" y="980728"/>
            <a:ext cx="8611848" cy="4608512"/>
          </a:xfrm>
        </p:spPr>
        <p:txBody>
          <a:bodyPr/>
          <a:lstStyle/>
          <a:p>
            <a:pPr eaLnBrk="1" hangingPunct="1">
              <a:buFont typeface="Wingdings" panose="05000000000000000000" pitchFamily="2" charset="2"/>
              <a:buNone/>
            </a:pPr>
            <a:r>
              <a:rPr lang="zh-CN" altLang="en-US" sz="2800" b="1" dirty="0" smtClean="0">
                <a:ea typeface="宋体" panose="02010600030101010101" pitchFamily="2" charset="-122"/>
              </a:rPr>
              <a:t>持续性能的表示有三种：</a:t>
            </a:r>
            <a:r>
              <a:rPr lang="en-US" altLang="zh-CN" sz="2800" b="1" dirty="0" smtClean="0">
                <a:ea typeface="宋体" panose="02010600030101010101" pitchFamily="2" charset="-122"/>
              </a:rPr>
              <a:t>n</a:t>
            </a:r>
            <a:r>
              <a:rPr lang="zh-CN" altLang="en-US" sz="2800" b="1" dirty="0" smtClean="0">
                <a:ea typeface="宋体" panose="02010600030101010101" pitchFamily="2" charset="-122"/>
              </a:rPr>
              <a:t>道程序运算速度的</a:t>
            </a:r>
            <a:r>
              <a:rPr lang="en-US" altLang="zh-CN" sz="2800" b="1" dirty="0" smtClean="0">
                <a:ea typeface="宋体" panose="02010600030101010101" pitchFamily="2" charset="-122"/>
              </a:rPr>
              <a:t>……</a:t>
            </a:r>
            <a:r>
              <a:rPr lang="zh-CN" altLang="en-US" sz="2800" b="1" dirty="0" smtClean="0">
                <a:ea typeface="宋体" panose="02010600030101010101" pitchFamily="2" charset="-122"/>
              </a:rPr>
              <a:t>。</a:t>
            </a:r>
          </a:p>
          <a:p>
            <a:pPr eaLnBrk="1" hangingPunct="1">
              <a:buFont typeface="Wingdings" panose="05000000000000000000" pitchFamily="2" charset="2"/>
              <a:buChar char="Ø"/>
            </a:pPr>
            <a:r>
              <a:rPr lang="zh-CN" altLang="en-US" sz="2800" b="1" dirty="0" smtClean="0">
                <a:ea typeface="宋体" panose="02010600030101010101" pitchFamily="2" charset="-122"/>
              </a:rPr>
              <a:t>算术性能平均值</a:t>
            </a:r>
            <a:r>
              <a:rPr lang="en-US" altLang="zh-CN" sz="2800" b="1" dirty="0" smtClean="0">
                <a:ea typeface="宋体" panose="02010600030101010101" pitchFamily="2" charset="-122"/>
              </a:rPr>
              <a:t>A</a:t>
            </a:r>
            <a:r>
              <a:rPr lang="en-US" altLang="zh-CN" sz="2800" b="1" baseline="-25000" dirty="0" smtClean="0">
                <a:ea typeface="宋体" panose="02010600030101010101" pitchFamily="2" charset="-122"/>
              </a:rPr>
              <a:t>m</a:t>
            </a:r>
          </a:p>
          <a:p>
            <a:pPr marL="0" indent="0" eaLnBrk="1" hangingPunct="1">
              <a:buNone/>
            </a:pPr>
            <a:endParaRPr lang="zh-CN" altLang="en-US" sz="2800" b="1" baseline="-25000" dirty="0" smtClean="0">
              <a:ea typeface="宋体" panose="02010600030101010101" pitchFamily="2" charset="-122"/>
            </a:endParaRPr>
          </a:p>
          <a:p>
            <a:pPr eaLnBrk="1" hangingPunct="1">
              <a:buFont typeface="Wingdings" panose="05000000000000000000" pitchFamily="2" charset="2"/>
              <a:buChar char="Ø"/>
            </a:pPr>
            <a:r>
              <a:rPr lang="zh-CN" altLang="en-US" sz="2800" b="1" dirty="0" smtClean="0">
                <a:ea typeface="宋体" panose="02010600030101010101" pitchFamily="2" charset="-122"/>
              </a:rPr>
              <a:t>调和性能平均值</a:t>
            </a:r>
            <a:r>
              <a:rPr lang="en-US" altLang="zh-CN" sz="2800" b="1" dirty="0" err="1" smtClean="0">
                <a:ea typeface="宋体" panose="02010600030101010101" pitchFamily="2" charset="-122"/>
              </a:rPr>
              <a:t>H</a:t>
            </a:r>
            <a:r>
              <a:rPr lang="en-US" altLang="zh-CN" sz="2800" b="1" baseline="-25000" dirty="0" err="1" smtClean="0">
                <a:ea typeface="宋体" panose="02010600030101010101" pitchFamily="2" charset="-122"/>
              </a:rPr>
              <a:t>m</a:t>
            </a:r>
            <a:r>
              <a:rPr lang="en-US" altLang="zh-CN" sz="2800" b="1" baseline="-25000" dirty="0" smtClean="0">
                <a:ea typeface="宋体" panose="02010600030101010101" pitchFamily="2" charset="-122"/>
              </a:rPr>
              <a:t>  </a:t>
            </a:r>
          </a:p>
          <a:p>
            <a:pPr eaLnBrk="1" hangingPunct="1">
              <a:buFont typeface="Wingdings" panose="05000000000000000000" pitchFamily="2" charset="2"/>
              <a:buChar char="Ø"/>
            </a:pPr>
            <a:endParaRPr lang="en-US" altLang="zh-CN" sz="2800" b="1" baseline="-25000" dirty="0" smtClean="0">
              <a:ea typeface="宋体" panose="02010600030101010101" pitchFamily="2" charset="-122"/>
            </a:endParaRPr>
          </a:p>
          <a:p>
            <a:pPr eaLnBrk="1" hangingPunct="1">
              <a:buFont typeface="Wingdings" panose="05000000000000000000" pitchFamily="2" charset="2"/>
              <a:buChar char="Ø"/>
            </a:pPr>
            <a:r>
              <a:rPr lang="zh-CN" altLang="en-US" sz="2800" b="1" dirty="0" smtClean="0">
                <a:ea typeface="宋体" panose="02010600030101010101" pitchFamily="2" charset="-122"/>
              </a:rPr>
              <a:t>几何性能平均值</a:t>
            </a:r>
            <a:r>
              <a:rPr lang="en-US" altLang="zh-CN" sz="2800" b="1" dirty="0" smtClean="0">
                <a:ea typeface="宋体" panose="02010600030101010101" pitchFamily="2" charset="-122"/>
              </a:rPr>
              <a:t>G</a:t>
            </a:r>
            <a:r>
              <a:rPr lang="en-US" altLang="zh-CN" sz="2800" b="1" baseline="-25000" dirty="0" smtClean="0">
                <a:ea typeface="宋体" panose="02010600030101010101" pitchFamily="2" charset="-122"/>
              </a:rPr>
              <a:t>m</a:t>
            </a:r>
          </a:p>
          <a:p>
            <a:pPr eaLnBrk="1" hangingPunct="1">
              <a:buFont typeface="Wingdings" panose="05000000000000000000" pitchFamily="2" charset="2"/>
              <a:buNone/>
            </a:pPr>
            <a:endParaRPr lang="en-US" altLang="zh-CN" sz="2800" b="1" dirty="0" smtClean="0">
              <a:solidFill>
                <a:schemeClr val="tx2"/>
              </a:solidFill>
              <a:ea typeface="宋体" panose="02010600030101010101" pitchFamily="2" charset="-122"/>
            </a:endParaRPr>
          </a:p>
          <a:p>
            <a:pPr eaLnBrk="1" hangingPunct="1">
              <a:buFont typeface="Wingdings" panose="05000000000000000000" pitchFamily="2" charset="2"/>
              <a:buNone/>
            </a:pPr>
            <a:endParaRPr lang="en-US" altLang="zh-CN" sz="2800" b="1" dirty="0" smtClean="0">
              <a:solidFill>
                <a:schemeClr val="tx2"/>
              </a:solidFill>
              <a:ea typeface="宋体" panose="02010600030101010101" pitchFamily="2" charset="-122"/>
            </a:endParaRPr>
          </a:p>
          <a:p>
            <a:pPr eaLnBrk="1" hangingPunct="1">
              <a:buFont typeface="Wingdings" panose="05000000000000000000" pitchFamily="2" charset="2"/>
              <a:buNone/>
            </a:pPr>
            <a:r>
              <a:rPr lang="zh-CN" altLang="en-US" sz="2800" b="1" dirty="0" smtClean="0">
                <a:solidFill>
                  <a:schemeClr val="tx2"/>
                </a:solidFill>
                <a:ea typeface="宋体" panose="02010600030101010101" pitchFamily="2" charset="-122"/>
              </a:rPr>
              <a:t>通常使用</a:t>
            </a:r>
            <a:r>
              <a:rPr lang="en-US" altLang="zh-CN" sz="2800" b="1" dirty="0" smtClean="0">
                <a:solidFill>
                  <a:schemeClr val="tx2"/>
                </a:solidFill>
                <a:ea typeface="宋体" panose="02010600030101010101" pitchFamily="2" charset="-122"/>
              </a:rPr>
              <a:t>G</a:t>
            </a:r>
            <a:r>
              <a:rPr lang="en-US" altLang="zh-CN" sz="2800" b="1" baseline="-25000" dirty="0" smtClean="0">
                <a:solidFill>
                  <a:schemeClr val="tx2"/>
                </a:solidFill>
                <a:ea typeface="宋体" panose="02010600030101010101" pitchFamily="2" charset="-122"/>
              </a:rPr>
              <a:t>m</a:t>
            </a:r>
            <a:r>
              <a:rPr lang="zh-CN" altLang="en-US" sz="2800" b="1" dirty="0">
                <a:solidFill>
                  <a:schemeClr val="tx2"/>
                </a:solidFill>
                <a:ea typeface="宋体" panose="02010600030101010101" pitchFamily="2" charset="-122"/>
              </a:rPr>
              <a:t>，比较时可以进行归一后</a:t>
            </a:r>
            <a:r>
              <a:rPr lang="zh-CN" altLang="en-US" sz="2800" b="1" dirty="0" smtClean="0">
                <a:solidFill>
                  <a:schemeClr val="tx2"/>
                </a:solidFill>
                <a:ea typeface="宋体" panose="02010600030101010101" pitchFamily="2" charset="-122"/>
              </a:rPr>
              <a:t>判断</a:t>
            </a:r>
            <a:endParaRPr lang="en-US" altLang="zh-CN" sz="2800" b="1" dirty="0">
              <a:solidFill>
                <a:schemeClr val="tx2"/>
              </a:solidFill>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4013869" y="1484784"/>
            <a:ext cx="2517866" cy="1036410"/>
          </a:xfrm>
          <a:prstGeom prst="rect">
            <a:avLst/>
          </a:prstGeom>
        </p:spPr>
      </p:pic>
      <p:pic>
        <p:nvPicPr>
          <p:cNvPr id="4" name="图片 3"/>
          <p:cNvPicPr>
            <a:picLocks noChangeAspect="1"/>
          </p:cNvPicPr>
          <p:nvPr/>
        </p:nvPicPr>
        <p:blipFill>
          <a:blip r:embed="rId4"/>
          <a:stretch>
            <a:fillRect/>
          </a:stretch>
        </p:blipFill>
        <p:spPr>
          <a:xfrm>
            <a:off x="4013869" y="2427780"/>
            <a:ext cx="2517866" cy="1018120"/>
          </a:xfrm>
          <a:prstGeom prst="rect">
            <a:avLst/>
          </a:prstGeom>
        </p:spPr>
      </p:pic>
      <p:pic>
        <p:nvPicPr>
          <p:cNvPr id="9" name="图片 8"/>
          <p:cNvPicPr>
            <a:picLocks noChangeAspect="1"/>
          </p:cNvPicPr>
          <p:nvPr/>
        </p:nvPicPr>
        <p:blipFill>
          <a:blip r:embed="rId5"/>
          <a:stretch>
            <a:fillRect/>
          </a:stretch>
        </p:blipFill>
        <p:spPr>
          <a:xfrm>
            <a:off x="3131840" y="3212976"/>
            <a:ext cx="4377307" cy="1353429"/>
          </a:xfrm>
          <a:prstGeom prst="rect">
            <a:avLst/>
          </a:prstGeom>
        </p:spPr>
      </p:pic>
    </p:spTree>
    <p:extLst>
      <p:ext uri="{BB962C8B-B14F-4D97-AF65-F5344CB8AC3E}">
        <p14:creationId xmlns:p14="http://schemas.microsoft.com/office/powerpoint/2010/main" val="2983931774"/>
      </p:ext>
    </p:extLst>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424936" cy="4464496"/>
          </a:xfrm>
        </p:spPr>
        <p:txBody>
          <a:bodyPr/>
          <a:lstStyle/>
          <a:p>
            <a:pPr marL="0" indent="0">
              <a:buNone/>
            </a:pPr>
            <a:r>
              <a:rPr lang="zh-CN" altLang="en-US" sz="2600" b="1" dirty="0" smtClean="0"/>
              <a:t>        还</a:t>
            </a:r>
            <a:r>
              <a:rPr lang="zh-CN" altLang="en-US" sz="2600" b="1" dirty="0"/>
              <a:t>可进一步考虑赋予不同程序不同权值反应其出现</a:t>
            </a:r>
            <a:r>
              <a:rPr lang="zh-CN" altLang="en-US" sz="2600" b="1" dirty="0" smtClean="0"/>
              <a:t>比例。</a:t>
            </a:r>
            <a:endParaRPr lang="zh-CN" altLang="en-US" sz="2600" b="1" dirty="0"/>
          </a:p>
        </p:txBody>
      </p:sp>
      <p:pic>
        <p:nvPicPr>
          <p:cNvPr id="4" name="图片 3"/>
          <p:cNvPicPr>
            <a:picLocks noChangeAspect="1"/>
          </p:cNvPicPr>
          <p:nvPr/>
        </p:nvPicPr>
        <p:blipFill>
          <a:blip r:embed="rId2"/>
          <a:stretch>
            <a:fillRect/>
          </a:stretch>
        </p:blipFill>
        <p:spPr>
          <a:xfrm>
            <a:off x="1835696" y="1916833"/>
            <a:ext cx="4934882" cy="1041760"/>
          </a:xfrm>
          <a:prstGeom prst="rect">
            <a:avLst/>
          </a:prstGeom>
        </p:spPr>
      </p:pic>
      <p:pic>
        <p:nvPicPr>
          <p:cNvPr id="5" name="图片 4"/>
          <p:cNvPicPr>
            <a:picLocks noChangeAspect="1"/>
          </p:cNvPicPr>
          <p:nvPr/>
        </p:nvPicPr>
        <p:blipFill>
          <a:blip r:embed="rId3"/>
          <a:stretch>
            <a:fillRect/>
          </a:stretch>
        </p:blipFill>
        <p:spPr>
          <a:xfrm>
            <a:off x="1619672" y="3065694"/>
            <a:ext cx="6182160" cy="1082138"/>
          </a:xfrm>
          <a:prstGeom prst="rect">
            <a:avLst/>
          </a:prstGeom>
        </p:spPr>
      </p:pic>
      <p:pic>
        <p:nvPicPr>
          <p:cNvPr id="6" name="图片 5"/>
          <p:cNvPicPr>
            <a:picLocks noChangeAspect="1"/>
          </p:cNvPicPr>
          <p:nvPr/>
        </p:nvPicPr>
        <p:blipFill>
          <a:blip r:embed="rId4"/>
          <a:stretch>
            <a:fillRect/>
          </a:stretch>
        </p:blipFill>
        <p:spPr>
          <a:xfrm>
            <a:off x="1259633" y="4221089"/>
            <a:ext cx="6552728" cy="864095"/>
          </a:xfrm>
          <a:prstGeom prst="rect">
            <a:avLst/>
          </a:prstGeom>
        </p:spPr>
      </p:pic>
    </p:spTree>
    <p:extLst>
      <p:ext uri="{BB962C8B-B14F-4D97-AF65-F5344CB8AC3E}">
        <p14:creationId xmlns:p14="http://schemas.microsoft.com/office/powerpoint/2010/main" val="1272282962"/>
      </p:ext>
    </p:extLst>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424936" cy="5259288"/>
          </a:xfrm>
        </p:spPr>
        <p:txBody>
          <a:bodyPr/>
          <a:lstStyle/>
          <a:p>
            <a:pPr marL="0" indent="0">
              <a:buNone/>
            </a:pPr>
            <a:r>
              <a:rPr lang="zh-CN" altLang="en-US" sz="2400" b="1" dirty="0" smtClean="0"/>
              <a:t>用户关心的是程序运行的</a:t>
            </a:r>
            <a:r>
              <a:rPr lang="en-US" altLang="zh-CN" sz="2400" b="1" dirty="0" smtClean="0"/>
              <a:t>CPU</a:t>
            </a:r>
            <a:r>
              <a:rPr lang="zh-CN" altLang="en-US" sz="2400" b="1" dirty="0" smtClean="0"/>
              <a:t>时间：</a:t>
            </a:r>
            <a:endParaRPr lang="en-US" altLang="zh-CN" sz="2400" b="1" dirty="0" smtClean="0"/>
          </a:p>
          <a:p>
            <a:pPr marL="0" indent="0">
              <a:buNone/>
            </a:pPr>
            <a:endParaRPr lang="en-US" altLang="zh-CN" sz="2400" b="1" dirty="0"/>
          </a:p>
          <a:p>
            <a:pPr marL="0" indent="0">
              <a:buNone/>
            </a:pPr>
            <a:endParaRPr lang="en-US" altLang="zh-CN" sz="2400" b="1" dirty="0" smtClean="0"/>
          </a:p>
          <a:p>
            <a:pPr marL="0" indent="0">
              <a:buNone/>
            </a:pPr>
            <a:r>
              <a:rPr lang="en-US" altLang="zh-CN" sz="2400" b="1" dirty="0" smtClean="0">
                <a:solidFill>
                  <a:schemeClr val="accent6"/>
                </a:solidFill>
              </a:rPr>
              <a:t>IC</a:t>
            </a:r>
            <a:r>
              <a:rPr lang="zh-CN" altLang="en-US" sz="2400" b="1" dirty="0" smtClean="0"/>
              <a:t>，总指令条数（</a:t>
            </a:r>
            <a:r>
              <a:rPr lang="en-US" altLang="zh-CN" sz="2400" b="1" dirty="0" smtClean="0"/>
              <a:t>Instruction Counter</a:t>
            </a:r>
            <a:r>
              <a:rPr lang="zh-CN" altLang="en-US" sz="2400" b="1" dirty="0" smtClean="0"/>
              <a:t>）；</a:t>
            </a:r>
            <a:r>
              <a:rPr lang="en-US" altLang="zh-CN" sz="2400" b="1" dirty="0" smtClean="0">
                <a:solidFill>
                  <a:schemeClr val="accent6"/>
                </a:solidFill>
              </a:rPr>
              <a:t>CPI</a:t>
            </a:r>
            <a:r>
              <a:rPr lang="zh-CN" altLang="en-US" sz="2400" b="1" dirty="0" smtClean="0"/>
              <a:t>，平均每条指令的时钟周期数（</a:t>
            </a:r>
            <a:r>
              <a:rPr lang="en-US" altLang="zh-CN" sz="2400" b="1" dirty="0" smtClean="0"/>
              <a:t>Cycle</a:t>
            </a:r>
            <a:r>
              <a:rPr lang="zh-CN" altLang="en-US" sz="2400" b="1" dirty="0"/>
              <a:t> </a:t>
            </a:r>
            <a:r>
              <a:rPr lang="en-US" altLang="zh-CN" sz="2400" b="1" dirty="0" smtClean="0"/>
              <a:t>Per Instruction</a:t>
            </a:r>
            <a:r>
              <a:rPr lang="zh-CN" altLang="en-US" sz="2400" b="1" dirty="0" smtClean="0"/>
              <a:t>）</a:t>
            </a:r>
            <a:r>
              <a:rPr lang="en-US" altLang="zh-CN" sz="2400" b="1" dirty="0" smtClean="0"/>
              <a:t>;</a:t>
            </a:r>
            <a:r>
              <a:rPr lang="en-US" altLang="zh-CN" sz="2400" b="1" dirty="0" smtClean="0">
                <a:solidFill>
                  <a:schemeClr val="accent6"/>
                </a:solidFill>
              </a:rPr>
              <a:t>f</a:t>
            </a:r>
            <a:r>
              <a:rPr lang="en-US" altLang="zh-CN" sz="2400" b="1" baseline="-25000" dirty="0" smtClean="0">
                <a:solidFill>
                  <a:schemeClr val="accent6"/>
                </a:solidFill>
              </a:rPr>
              <a:t>c</a:t>
            </a:r>
            <a:r>
              <a:rPr lang="zh-CN" altLang="en-US" sz="2400" b="1" dirty="0" smtClean="0"/>
              <a:t>，主时钟频率。若一共</a:t>
            </a:r>
            <a:r>
              <a:rPr lang="en-US" altLang="zh-CN" sz="2400" b="1" dirty="0" smtClean="0">
                <a:solidFill>
                  <a:schemeClr val="accent6"/>
                </a:solidFill>
              </a:rPr>
              <a:t>n</a:t>
            </a:r>
            <a:r>
              <a:rPr lang="zh-CN" altLang="en-US" sz="2400" b="1" dirty="0" smtClean="0"/>
              <a:t>种指令</a:t>
            </a:r>
            <a:r>
              <a:rPr lang="en-US" altLang="zh-CN" sz="2400" b="1" dirty="0" smtClean="0">
                <a:solidFill>
                  <a:schemeClr val="accent6"/>
                </a:solidFill>
              </a:rPr>
              <a:t>I</a:t>
            </a:r>
            <a:r>
              <a:rPr lang="en-US" altLang="zh-CN" sz="2400" b="1" baseline="-25000" dirty="0" smtClean="0">
                <a:solidFill>
                  <a:schemeClr val="accent6"/>
                </a:solidFill>
              </a:rPr>
              <a:t>i</a:t>
            </a:r>
            <a:r>
              <a:rPr lang="zh-CN" altLang="en-US" sz="2400" b="1" dirty="0" smtClean="0"/>
              <a:t>（第</a:t>
            </a:r>
            <a:r>
              <a:rPr lang="en-US" altLang="zh-CN" sz="2400" b="1" dirty="0" err="1" smtClean="0"/>
              <a:t>i</a:t>
            </a:r>
            <a:r>
              <a:rPr lang="zh-CN" altLang="en-US" sz="2400" b="1" dirty="0" smtClean="0"/>
              <a:t>中指令出现次数），</a:t>
            </a:r>
            <a:r>
              <a:rPr lang="en-US" altLang="zh-CN" sz="2400" b="1" dirty="0" err="1" smtClean="0">
                <a:solidFill>
                  <a:schemeClr val="accent2"/>
                </a:solidFill>
              </a:rPr>
              <a:t>CPI</a:t>
            </a:r>
            <a:r>
              <a:rPr lang="en-US" altLang="zh-CN" sz="2400" b="1" baseline="-25000" dirty="0" err="1" smtClean="0">
                <a:solidFill>
                  <a:schemeClr val="accent2"/>
                </a:solidFill>
              </a:rPr>
              <a:t>i</a:t>
            </a:r>
            <a:r>
              <a:rPr lang="zh-CN" altLang="en-US" sz="2400" b="1" dirty="0"/>
              <a:t>为</a:t>
            </a:r>
            <a:r>
              <a:rPr lang="zh-CN" altLang="en-US" sz="2400" b="1" dirty="0" smtClean="0"/>
              <a:t>第</a:t>
            </a:r>
            <a:r>
              <a:rPr lang="en-US" altLang="zh-CN" sz="2400" b="1" dirty="0" err="1" smtClean="0"/>
              <a:t>i</a:t>
            </a:r>
            <a:r>
              <a:rPr lang="zh-CN" altLang="en-US" sz="2400" b="1" dirty="0" smtClean="0"/>
              <a:t>种</a:t>
            </a:r>
            <a:r>
              <a:rPr lang="zh-CN" altLang="en-US" sz="2400" b="1" dirty="0"/>
              <a:t>指令的时钟周期</a:t>
            </a:r>
            <a:r>
              <a:rPr lang="zh-CN" altLang="en-US" sz="2400" b="1" dirty="0" smtClean="0"/>
              <a:t>数：</a:t>
            </a:r>
            <a:endParaRPr lang="en-US" altLang="zh-CN" sz="2400" b="1" dirty="0"/>
          </a:p>
          <a:p>
            <a:pPr marL="0" indent="0">
              <a:buNone/>
            </a:pPr>
            <a:endParaRPr lang="en-US" altLang="zh-CN" sz="2400" b="1" dirty="0" smtClean="0"/>
          </a:p>
          <a:p>
            <a:pPr marL="0" indent="0">
              <a:buNone/>
            </a:pPr>
            <a:r>
              <a:rPr lang="zh-CN" altLang="en-US" sz="2400" b="1" dirty="0" smtClean="0"/>
              <a:t>同理，可得</a:t>
            </a:r>
            <a:r>
              <a:rPr lang="en-US" altLang="zh-CN" sz="2400" b="1" dirty="0" smtClean="0"/>
              <a:t>CPI</a:t>
            </a:r>
            <a:r>
              <a:rPr lang="zh-CN" altLang="en-US" sz="2400" b="1" dirty="0" smtClean="0"/>
              <a:t>的计算公式：</a:t>
            </a:r>
            <a:endParaRPr lang="en-US" altLang="zh-CN" sz="2400" b="1" dirty="0" smtClean="0"/>
          </a:p>
          <a:p>
            <a:pPr marL="0" indent="0">
              <a:buNone/>
            </a:pPr>
            <a:endParaRPr lang="en-US" altLang="zh-CN" sz="2400" b="1" dirty="0" smtClean="0"/>
          </a:p>
          <a:p>
            <a:pPr marL="0" indent="0">
              <a:buNone/>
            </a:pPr>
            <a:endParaRPr lang="en-US" altLang="zh-CN" sz="2400" b="1" dirty="0"/>
          </a:p>
          <a:p>
            <a:pPr marL="0" indent="0">
              <a:buNone/>
            </a:pPr>
            <a:endParaRPr lang="en-US" altLang="zh-CN" sz="2400" b="1" dirty="0" smtClean="0"/>
          </a:p>
          <a:p>
            <a:pPr marL="0" indent="0">
              <a:buNone/>
            </a:pPr>
            <a:endParaRPr lang="zh-CN" altLang="en-US" sz="2400" b="1" dirty="0"/>
          </a:p>
        </p:txBody>
      </p:sp>
      <p:pic>
        <p:nvPicPr>
          <p:cNvPr id="4" name="图片 3"/>
          <p:cNvPicPr>
            <a:picLocks noChangeAspect="1"/>
          </p:cNvPicPr>
          <p:nvPr/>
        </p:nvPicPr>
        <p:blipFill>
          <a:blip r:embed="rId2"/>
          <a:stretch>
            <a:fillRect/>
          </a:stretch>
        </p:blipFill>
        <p:spPr>
          <a:xfrm>
            <a:off x="2735796" y="1268760"/>
            <a:ext cx="3672408" cy="746087"/>
          </a:xfrm>
          <a:prstGeom prst="rect">
            <a:avLst/>
          </a:prstGeom>
        </p:spPr>
      </p:pic>
      <p:pic>
        <p:nvPicPr>
          <p:cNvPr id="5" name="图片 4"/>
          <p:cNvPicPr>
            <a:picLocks noChangeAspect="1"/>
          </p:cNvPicPr>
          <p:nvPr/>
        </p:nvPicPr>
        <p:blipFill>
          <a:blip r:embed="rId3"/>
          <a:stretch>
            <a:fillRect/>
          </a:stretch>
        </p:blipFill>
        <p:spPr>
          <a:xfrm>
            <a:off x="2447764" y="3284984"/>
            <a:ext cx="4464496" cy="835601"/>
          </a:xfrm>
          <a:prstGeom prst="rect">
            <a:avLst/>
          </a:prstGeom>
        </p:spPr>
      </p:pic>
      <p:pic>
        <p:nvPicPr>
          <p:cNvPr id="6" name="图片 5"/>
          <p:cNvPicPr>
            <a:picLocks noChangeAspect="1"/>
          </p:cNvPicPr>
          <p:nvPr/>
        </p:nvPicPr>
        <p:blipFill>
          <a:blip r:embed="rId4"/>
          <a:stretch>
            <a:fillRect/>
          </a:stretch>
        </p:blipFill>
        <p:spPr>
          <a:xfrm>
            <a:off x="1907704" y="4581128"/>
            <a:ext cx="5328592" cy="1275390"/>
          </a:xfrm>
          <a:prstGeom prst="rect">
            <a:avLst/>
          </a:prstGeom>
        </p:spPr>
      </p:pic>
    </p:spTree>
    <p:extLst>
      <p:ext uri="{BB962C8B-B14F-4D97-AF65-F5344CB8AC3E}">
        <p14:creationId xmlns:p14="http://schemas.microsoft.com/office/powerpoint/2010/main" val="1660327548"/>
      </p:ext>
    </p:extLst>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251520" y="933184"/>
            <a:ext cx="8568952" cy="4724400"/>
          </a:xfrm>
        </p:spPr>
        <p:txBody>
          <a:bodyPr/>
          <a:lstStyle/>
          <a:p>
            <a:pPr marL="168275" indent="0" eaLnBrk="1" hangingPunct="1">
              <a:buFont typeface="Wingdings 2" panose="05020102010507070707" pitchFamily="18" charset="2"/>
              <a:buNone/>
            </a:pPr>
            <a:r>
              <a:rPr lang="zh-CN" altLang="en-US" b="1" dirty="0" smtClean="0">
                <a:solidFill>
                  <a:schemeClr val="tx2"/>
                </a:solidFill>
                <a:ea typeface="宋体" panose="02010600030101010101" pitchFamily="2" charset="-122"/>
              </a:rPr>
              <a:t>性能评测的常用方法：</a:t>
            </a:r>
            <a:r>
              <a:rPr lang="zh-CN" altLang="en-US" b="1" dirty="0" smtClean="0">
                <a:solidFill>
                  <a:schemeClr val="accent6"/>
                </a:solidFill>
                <a:ea typeface="宋体" panose="02010600030101010101" pitchFamily="2" charset="-122"/>
              </a:rPr>
              <a:t>运算速度</a:t>
            </a:r>
          </a:p>
          <a:p>
            <a:pPr marL="377825" indent="0" eaLnBrk="1" hangingPunct="1">
              <a:buNone/>
            </a:pPr>
            <a:r>
              <a:rPr lang="zh-CN" altLang="en-US" sz="2800" b="1" dirty="0" smtClean="0">
                <a:solidFill>
                  <a:schemeClr val="tx2"/>
                </a:solidFill>
                <a:ea typeface="宋体" panose="02010600030101010101" pitchFamily="2" charset="-122"/>
              </a:rPr>
              <a:t>（</a:t>
            </a:r>
            <a:r>
              <a:rPr lang="en-US" altLang="zh-CN" sz="2800" b="1" dirty="0" smtClean="0">
                <a:solidFill>
                  <a:schemeClr val="tx2"/>
                </a:solidFill>
                <a:ea typeface="宋体" panose="02010600030101010101" pitchFamily="2" charset="-122"/>
              </a:rPr>
              <a:t>1</a:t>
            </a:r>
            <a:r>
              <a:rPr lang="zh-CN" altLang="en-US" sz="2800" b="1" dirty="0" smtClean="0">
                <a:solidFill>
                  <a:schemeClr val="tx2"/>
                </a:solidFill>
                <a:ea typeface="宋体" panose="02010600030101010101" pitchFamily="2" charset="-122"/>
              </a:rPr>
              <a:t>） </a:t>
            </a:r>
            <a:r>
              <a:rPr lang="zh-CN" altLang="en-US" sz="2800" b="1" dirty="0" smtClean="0">
                <a:solidFill>
                  <a:schemeClr val="accent6"/>
                </a:solidFill>
                <a:ea typeface="宋体" panose="02010600030101010101" pitchFamily="2" charset="-122"/>
              </a:rPr>
              <a:t>时钟频率（主频）</a:t>
            </a:r>
            <a:r>
              <a:rPr lang="zh-CN" altLang="en-US" sz="2800" b="1" dirty="0" smtClean="0">
                <a:solidFill>
                  <a:schemeClr val="tx2"/>
                </a:solidFill>
                <a:ea typeface="宋体" panose="02010600030101010101" pitchFamily="2" charset="-122"/>
              </a:rPr>
              <a:t>：用于同类处理机之间</a:t>
            </a:r>
          </a:p>
          <a:p>
            <a:pPr marL="377825" indent="0" eaLnBrk="1" hangingPunct="1">
              <a:buFont typeface="Wingdings" panose="05000000000000000000" pitchFamily="2" charset="2"/>
              <a:buNone/>
            </a:pPr>
            <a:r>
              <a:rPr lang="zh-CN" altLang="en-US" sz="2800" dirty="0" smtClean="0">
                <a:ea typeface="宋体" panose="02010600030101010101" pitchFamily="2" charset="-122"/>
              </a:rPr>
              <a:t>如：</a:t>
            </a:r>
            <a:r>
              <a:rPr lang="en-US" altLang="zh-CN" sz="2800" dirty="0" err="1" smtClean="0">
                <a:ea typeface="宋体" panose="02010600030101010101" pitchFamily="2" charset="-122"/>
              </a:rPr>
              <a:t>PentiumⅡ</a:t>
            </a:r>
            <a:r>
              <a:rPr lang="en-US" altLang="zh-CN" sz="2800" dirty="0" smtClean="0">
                <a:ea typeface="宋体" panose="02010600030101010101" pitchFamily="2" charset="-122"/>
              </a:rPr>
              <a:t>/450 </a:t>
            </a:r>
            <a:r>
              <a:rPr lang="zh-CN" altLang="en-US" sz="2800" dirty="0" smtClean="0">
                <a:ea typeface="宋体" panose="02010600030101010101" pitchFamily="2" charset="-122"/>
              </a:rPr>
              <a:t>比 </a:t>
            </a:r>
            <a:r>
              <a:rPr lang="en-US" altLang="zh-CN" sz="2800" dirty="0" err="1" smtClean="0">
                <a:ea typeface="宋体" panose="02010600030101010101" pitchFamily="2" charset="-122"/>
              </a:rPr>
              <a:t>PentiumⅡ</a:t>
            </a:r>
            <a:r>
              <a:rPr lang="en-US" altLang="zh-CN" sz="2800" dirty="0" smtClean="0">
                <a:ea typeface="宋体" panose="02010600030101010101" pitchFamily="2" charset="-122"/>
              </a:rPr>
              <a:t>/300</a:t>
            </a:r>
            <a:r>
              <a:rPr lang="zh-CN" altLang="en-US" sz="2800" dirty="0" smtClean="0">
                <a:ea typeface="宋体" panose="02010600030101010101" pitchFamily="2" charset="-122"/>
              </a:rPr>
              <a:t>快50％，…</a:t>
            </a:r>
          </a:p>
          <a:p>
            <a:pPr marL="377825" indent="0" eaLnBrk="1" hangingPunct="1">
              <a:buNone/>
            </a:pPr>
            <a:r>
              <a:rPr lang="zh-CN" altLang="en-US" sz="2800" b="1" dirty="0" smtClean="0">
                <a:solidFill>
                  <a:schemeClr val="tx2"/>
                </a:solidFill>
                <a:ea typeface="宋体" panose="02010600030101010101" pitchFamily="2" charset="-122"/>
              </a:rPr>
              <a:t>（</a:t>
            </a:r>
            <a:r>
              <a:rPr lang="en-US" altLang="zh-CN" sz="2800" b="1" dirty="0" smtClean="0">
                <a:solidFill>
                  <a:schemeClr val="tx2"/>
                </a:solidFill>
                <a:ea typeface="宋体" panose="02010600030101010101" pitchFamily="2" charset="-122"/>
              </a:rPr>
              <a:t>2</a:t>
            </a:r>
            <a:r>
              <a:rPr lang="zh-CN" altLang="en-US" sz="2800" b="1" dirty="0" smtClean="0">
                <a:solidFill>
                  <a:schemeClr val="tx2"/>
                </a:solidFill>
                <a:ea typeface="宋体" panose="02010600030101010101" pitchFamily="2" charset="-122"/>
              </a:rPr>
              <a:t>） </a:t>
            </a:r>
            <a:r>
              <a:rPr lang="zh-CN" altLang="en-US" sz="2800" b="1" dirty="0" smtClean="0">
                <a:solidFill>
                  <a:schemeClr val="accent6"/>
                </a:solidFill>
                <a:ea typeface="宋体" panose="02010600030101010101" pitchFamily="2" charset="-122"/>
              </a:rPr>
              <a:t>指令执行速度  </a:t>
            </a:r>
            <a:r>
              <a:rPr lang="zh-CN" altLang="en-US" sz="2800" b="1" dirty="0" smtClean="0">
                <a:solidFill>
                  <a:schemeClr val="tx2"/>
                </a:solidFill>
                <a:ea typeface="宋体" panose="02010600030101010101" pitchFamily="2" charset="-122"/>
              </a:rPr>
              <a:t>一种很经典的表示方法</a:t>
            </a:r>
            <a:endParaRPr lang="en-US" altLang="zh-CN" sz="2800" b="1" dirty="0" smtClean="0">
              <a:solidFill>
                <a:schemeClr val="tx2"/>
              </a:solidFill>
              <a:ea typeface="宋体" panose="02010600030101010101" pitchFamily="2" charset="-122"/>
            </a:endParaRPr>
          </a:p>
          <a:p>
            <a:pPr marL="377825" indent="0" eaLnBrk="1" hangingPunct="1">
              <a:buFont typeface="Wingdings" panose="05000000000000000000" pitchFamily="2" charset="2"/>
              <a:buNone/>
            </a:pPr>
            <a:r>
              <a:rPr lang="en-US" altLang="zh-CN" sz="2800" dirty="0" smtClean="0">
                <a:solidFill>
                  <a:schemeClr val="accent6"/>
                </a:solidFill>
                <a:ea typeface="宋体" panose="02010600030101010101" pitchFamily="2" charset="-122"/>
              </a:rPr>
              <a:t>MIPS (Million Instructions Per Second), </a:t>
            </a:r>
            <a:r>
              <a:rPr lang="en-US" altLang="zh-CN" sz="2800" dirty="0" smtClean="0">
                <a:ea typeface="宋体" panose="02010600030101010101" pitchFamily="2" charset="-122"/>
              </a:rPr>
              <a:t>KIPS, GIPS, TIPS</a:t>
            </a:r>
            <a:endParaRPr lang="zh-CN" altLang="en-US" sz="2800" dirty="0" smtClean="0">
              <a:ea typeface="宋体" panose="02010600030101010101" pitchFamily="2" charset="-122"/>
            </a:endParaRPr>
          </a:p>
        </p:txBody>
      </p:sp>
      <p:graphicFrame>
        <p:nvGraphicFramePr>
          <p:cNvPr id="38915" name="Object 3"/>
          <p:cNvGraphicFramePr>
            <a:graphicFrameLocks/>
          </p:cNvGraphicFramePr>
          <p:nvPr>
            <p:extLst>
              <p:ext uri="{D42A27DB-BD31-4B8C-83A1-F6EECF244321}">
                <p14:modId xmlns:p14="http://schemas.microsoft.com/office/powerpoint/2010/main" val="226395317"/>
              </p:ext>
            </p:extLst>
          </p:nvPr>
        </p:nvGraphicFramePr>
        <p:xfrm>
          <a:off x="758763" y="4149080"/>
          <a:ext cx="7410450" cy="1071563"/>
        </p:xfrm>
        <a:graphic>
          <a:graphicData uri="http://schemas.openxmlformats.org/presentationml/2006/ole">
            <mc:AlternateContent xmlns:mc="http://schemas.openxmlformats.org/markup-compatibility/2006">
              <mc:Choice xmlns:v="urn:schemas-microsoft-com:vml" Requires="v">
                <p:oleObj spid="_x0000_s1155" r:id="rId3" imgW="2908300" imgH="419100" progId="Equation.3">
                  <p:embed/>
                </p:oleObj>
              </mc:Choice>
              <mc:Fallback>
                <p:oleObj r:id="rId3" imgW="2908300" imgH="419100" progId="Equation.3">
                  <p:embed/>
                  <p:pic>
                    <p:nvPicPr>
                      <p:cNvPr id="3891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3" y="4149080"/>
                        <a:ext cx="7410450" cy="1071563"/>
                      </a:xfrm>
                      <a:prstGeom prst="rect">
                        <a:avLst/>
                      </a:prstGeom>
                      <a:solidFill>
                        <a:srgbClr val="FFFF66"/>
                      </a:solidFill>
                      <a:ln w="9525">
                        <a:solidFill>
                          <a:srgbClr val="FFFF66"/>
                        </a:solidFill>
                        <a:miter lim="800000"/>
                        <a:headEnd/>
                        <a:tailEnd/>
                      </a:ln>
                    </p:spPr>
                  </p:pic>
                </p:oleObj>
              </mc:Fallback>
            </mc:AlternateContent>
          </a:graphicData>
        </a:graphic>
      </p:graphicFrame>
    </p:spTree>
    <p:extLst>
      <p:ext uri="{BB962C8B-B14F-4D97-AF65-F5344CB8AC3E}">
        <p14:creationId xmlns:p14="http://schemas.microsoft.com/office/powerpoint/2010/main" val="2221177046"/>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323528" y="908720"/>
            <a:ext cx="8604647" cy="4536504"/>
          </a:xfrm>
        </p:spPr>
        <p:txBody>
          <a:bodyPr/>
          <a:lstStyle/>
          <a:p>
            <a:pPr marL="95250" lvl="1" indent="12700" eaLnBrk="1" hangingPunct="1">
              <a:buSzPct val="115000"/>
              <a:buFont typeface="Wingdings" panose="05000000000000000000" pitchFamily="2" charset="2"/>
              <a:buChar char="Ø"/>
            </a:pPr>
            <a:r>
              <a:rPr lang="en-US" altLang="zh-CN" b="1" dirty="0" smtClean="0">
                <a:solidFill>
                  <a:schemeClr val="tx2"/>
                </a:solidFill>
                <a:ea typeface="宋体" panose="02010600030101010101" pitchFamily="2" charset="-122"/>
              </a:rPr>
              <a:t>F</a:t>
            </a:r>
            <a:r>
              <a:rPr lang="en-US" altLang="zh-CN" b="1" baseline="-25000" dirty="0" smtClean="0">
                <a:solidFill>
                  <a:schemeClr val="tx2"/>
                </a:solidFill>
                <a:ea typeface="宋体" panose="02010600030101010101" pitchFamily="2" charset="-122"/>
              </a:rPr>
              <a:t>c</a:t>
            </a:r>
            <a:r>
              <a:rPr lang="zh-CN" altLang="en-US" b="1" dirty="0" smtClean="0">
                <a:solidFill>
                  <a:schemeClr val="tx2"/>
                </a:solidFill>
                <a:ea typeface="宋体" panose="02010600030101010101" pitchFamily="2" charset="-122"/>
              </a:rPr>
              <a:t>为处理机的主频；</a:t>
            </a:r>
          </a:p>
          <a:p>
            <a:pPr marL="95250" lvl="1" indent="12700" eaLnBrk="1" hangingPunct="1">
              <a:buSzPct val="115000"/>
              <a:buFont typeface="Wingdings" panose="05000000000000000000" pitchFamily="2" charset="2"/>
              <a:buChar char="Ø"/>
            </a:pPr>
            <a:r>
              <a:rPr lang="en-US" altLang="zh-CN" b="1" dirty="0" smtClean="0">
                <a:solidFill>
                  <a:schemeClr val="tx2"/>
                </a:solidFill>
                <a:ea typeface="宋体" panose="02010600030101010101" pitchFamily="2" charset="-122"/>
              </a:rPr>
              <a:t>CPI (Cycles Per Instruction)</a:t>
            </a:r>
            <a:r>
              <a:rPr lang="zh-CN" altLang="en-US" b="1" dirty="0" smtClean="0">
                <a:solidFill>
                  <a:schemeClr val="tx2"/>
                </a:solidFill>
                <a:ea typeface="宋体" panose="02010600030101010101" pitchFamily="2" charset="-122"/>
              </a:rPr>
              <a:t>为每条指令所需的平均时钟周期数；</a:t>
            </a:r>
          </a:p>
          <a:p>
            <a:pPr marL="95250" lvl="1" indent="12700" eaLnBrk="1" hangingPunct="1">
              <a:buSzPct val="115000"/>
              <a:buFont typeface="Wingdings" panose="05000000000000000000" pitchFamily="2" charset="2"/>
              <a:buChar char="Ø"/>
            </a:pPr>
            <a:r>
              <a:rPr lang="en-US" altLang="zh-CN" b="1" dirty="0" smtClean="0">
                <a:solidFill>
                  <a:schemeClr val="accent6"/>
                </a:solidFill>
                <a:ea typeface="宋体" panose="02010600030101010101" pitchFamily="2" charset="-122"/>
              </a:rPr>
              <a:t>IPC</a:t>
            </a:r>
            <a:r>
              <a:rPr lang="en-US" altLang="zh-CN" b="1" dirty="0" smtClean="0">
                <a:solidFill>
                  <a:schemeClr val="tx2"/>
                </a:solidFill>
                <a:ea typeface="宋体" panose="02010600030101010101" pitchFamily="2" charset="-122"/>
              </a:rPr>
              <a:t> (Instruction Per Cycle)</a:t>
            </a:r>
            <a:r>
              <a:rPr lang="zh-CN" altLang="en-US" b="1" dirty="0" smtClean="0">
                <a:solidFill>
                  <a:schemeClr val="tx2"/>
                </a:solidFill>
                <a:ea typeface="宋体" panose="02010600030101010101" pitchFamily="2" charset="-122"/>
              </a:rPr>
              <a:t>为每个时钟周期平均执行的指令条数</a:t>
            </a:r>
          </a:p>
          <a:p>
            <a:pPr marL="95250" lvl="1" indent="12700" eaLnBrk="1" hangingPunct="1">
              <a:buSzPct val="115000"/>
              <a:buFont typeface="Wingdings" panose="05000000000000000000" pitchFamily="2" charset="2"/>
              <a:buNone/>
            </a:pPr>
            <a:r>
              <a:rPr lang="zh-CN" altLang="en-US" b="1" dirty="0" smtClean="0">
                <a:solidFill>
                  <a:schemeClr val="tx2"/>
                </a:solidFill>
                <a:ea typeface="宋体" panose="02010600030101010101" pitchFamily="2" charset="-122"/>
              </a:rPr>
              <a:t>例：计算</a:t>
            </a:r>
            <a:r>
              <a:rPr lang="en-US" altLang="zh-CN" b="1" dirty="0" smtClean="0">
                <a:solidFill>
                  <a:schemeClr val="tx2"/>
                </a:solidFill>
                <a:ea typeface="宋体" panose="02010600030101010101" pitchFamily="2" charset="-122"/>
              </a:rPr>
              <a:t>Pentium II 450</a:t>
            </a:r>
            <a:r>
              <a:rPr lang="zh-CN" altLang="en-US" b="1" dirty="0" smtClean="0">
                <a:solidFill>
                  <a:schemeClr val="tx2"/>
                </a:solidFill>
                <a:ea typeface="宋体" panose="02010600030101010101" pitchFamily="2" charset="-122"/>
              </a:rPr>
              <a:t>处理机的运算速度。</a:t>
            </a:r>
          </a:p>
          <a:p>
            <a:pPr marL="0" indent="-41275" eaLnBrk="1" hangingPunct="1">
              <a:buFont typeface="Wingdings" panose="05000000000000000000" pitchFamily="2" charset="2"/>
              <a:buNone/>
            </a:pPr>
            <a:r>
              <a:rPr lang="zh-CN" altLang="en-US" sz="2800" b="1" dirty="0" smtClean="0">
                <a:solidFill>
                  <a:srgbClr val="0000CC"/>
                </a:solidFill>
                <a:ea typeface="宋体" panose="02010600030101010101" pitchFamily="2" charset="-122"/>
              </a:rPr>
              <a:t>解：由于</a:t>
            </a:r>
            <a:r>
              <a:rPr lang="en-US" altLang="zh-CN" sz="2800" b="1" dirty="0" err="1" smtClean="0">
                <a:solidFill>
                  <a:srgbClr val="0000CC"/>
                </a:solidFill>
                <a:ea typeface="宋体" panose="02010600030101010101" pitchFamily="2" charset="-122"/>
              </a:rPr>
              <a:t>PentiumII</a:t>
            </a:r>
            <a:r>
              <a:rPr lang="en-US" altLang="zh-CN" sz="2800" b="1" dirty="0" smtClean="0">
                <a:solidFill>
                  <a:srgbClr val="0000CC"/>
                </a:solidFill>
                <a:ea typeface="宋体" panose="02010600030101010101" pitchFamily="2" charset="-122"/>
              </a:rPr>
              <a:t> 450</a:t>
            </a:r>
            <a:r>
              <a:rPr lang="zh-CN" altLang="en-US" sz="2800" b="1" dirty="0" smtClean="0">
                <a:solidFill>
                  <a:srgbClr val="0000CC"/>
                </a:solidFill>
                <a:ea typeface="宋体" panose="02010600030101010101" pitchFamily="2" charset="-122"/>
              </a:rPr>
              <a:t>处理机的</a:t>
            </a:r>
            <a:r>
              <a:rPr lang="en-US" altLang="zh-CN" sz="2800" b="1" dirty="0" smtClean="0">
                <a:solidFill>
                  <a:srgbClr val="0000CC"/>
                </a:solidFill>
                <a:ea typeface="宋体" panose="02010600030101010101" pitchFamily="2" charset="-122"/>
              </a:rPr>
              <a:t>IPC＝2 (</a:t>
            </a:r>
            <a:r>
              <a:rPr lang="zh-CN" altLang="en-US" sz="2800" b="1" dirty="0" smtClean="0">
                <a:solidFill>
                  <a:srgbClr val="0000CC"/>
                </a:solidFill>
                <a:ea typeface="宋体" panose="02010600030101010101" pitchFamily="2" charset="-122"/>
              </a:rPr>
              <a:t>或</a:t>
            </a:r>
            <a:r>
              <a:rPr lang="en-US" altLang="zh-CN" sz="2800" b="1" dirty="0" smtClean="0">
                <a:solidFill>
                  <a:srgbClr val="0000CC"/>
                </a:solidFill>
                <a:ea typeface="宋体" panose="02010600030101010101" pitchFamily="2" charset="-122"/>
              </a:rPr>
              <a:t>CPI＝0.5), Fc＝450MHz，</a:t>
            </a:r>
            <a:r>
              <a:rPr lang="zh-CN" altLang="en-US" sz="2800" b="1" dirty="0" smtClean="0">
                <a:solidFill>
                  <a:srgbClr val="0000CC"/>
                </a:solidFill>
                <a:ea typeface="宋体" panose="02010600030101010101" pitchFamily="2" charset="-122"/>
              </a:rPr>
              <a:t>因此，</a:t>
            </a:r>
          </a:p>
          <a:p>
            <a:pPr marL="0" indent="-41275" eaLnBrk="1" hangingPunct="1">
              <a:buFont typeface="Wingdings" panose="05000000000000000000" pitchFamily="2" charset="2"/>
              <a:buNone/>
            </a:pPr>
            <a:r>
              <a:rPr lang="en-US" altLang="zh-CN" sz="2800" b="1" dirty="0" smtClean="0">
                <a:solidFill>
                  <a:srgbClr val="0000CC"/>
                </a:solidFill>
                <a:ea typeface="宋体" panose="02010600030101010101" pitchFamily="2" charset="-122"/>
              </a:rPr>
              <a:t>       </a:t>
            </a:r>
            <a:r>
              <a:rPr lang="en-US" altLang="zh-CN" sz="2800" b="1" dirty="0" err="1" smtClean="0">
                <a:solidFill>
                  <a:srgbClr val="0000CC"/>
                </a:solidFill>
                <a:ea typeface="宋体" panose="02010600030101010101" pitchFamily="2" charset="-122"/>
              </a:rPr>
              <a:t>MIPS</a:t>
            </a:r>
            <a:r>
              <a:rPr lang="en-US" altLang="zh-CN" sz="2800" b="1" baseline="-25000" dirty="0" err="1" smtClean="0">
                <a:solidFill>
                  <a:srgbClr val="0000CC"/>
                </a:solidFill>
                <a:ea typeface="宋体" panose="02010600030101010101" pitchFamily="2" charset="-122"/>
              </a:rPr>
              <a:t>Pentium</a:t>
            </a:r>
            <a:r>
              <a:rPr lang="en-US" altLang="zh-CN" sz="2800" b="1" baseline="-25000" dirty="0" smtClean="0">
                <a:solidFill>
                  <a:srgbClr val="0000CC"/>
                </a:solidFill>
                <a:ea typeface="宋体" panose="02010600030101010101" pitchFamily="2" charset="-122"/>
              </a:rPr>
              <a:t> II</a:t>
            </a:r>
            <a:r>
              <a:rPr lang="en-US" altLang="zh-CN" sz="2800" b="1" dirty="0" smtClean="0">
                <a:solidFill>
                  <a:srgbClr val="0000CC"/>
                </a:solidFill>
                <a:ea typeface="宋体" panose="02010600030101010101" pitchFamily="2" charset="-122"/>
              </a:rPr>
              <a:t> 450＝Fc×IPC＝450×2＝900(MIPS)</a:t>
            </a:r>
            <a:endParaRPr lang="zh-CN" altLang="en-US" sz="2800" b="1" dirty="0" smtClean="0">
              <a:solidFill>
                <a:srgbClr val="0000CC"/>
              </a:solidFill>
              <a:ea typeface="宋体" panose="02010600030101010101" pitchFamily="2" charset="-122"/>
            </a:endParaRPr>
          </a:p>
        </p:txBody>
      </p:sp>
    </p:spTree>
    <p:extLst>
      <p:ext uri="{BB962C8B-B14F-4D97-AF65-F5344CB8AC3E}">
        <p14:creationId xmlns:p14="http://schemas.microsoft.com/office/powerpoint/2010/main" val="1987585312"/>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467544" y="908720"/>
            <a:ext cx="8136904" cy="3168352"/>
          </a:xfrm>
        </p:spPr>
        <p:txBody>
          <a:bodyPr/>
          <a:lstStyle/>
          <a:p>
            <a:pPr marL="0" indent="0" algn="just" eaLnBrk="1" hangingPunct="1">
              <a:buNone/>
            </a:pPr>
            <a:r>
              <a:rPr lang="zh-CN" altLang="en-US" sz="2800" b="1" dirty="0" smtClean="0">
                <a:ea typeface="宋体" panose="02010600030101010101" pitchFamily="2" charset="-122"/>
              </a:rPr>
              <a:t>这种方法主要缺点：</a:t>
            </a:r>
          </a:p>
          <a:p>
            <a:pPr marL="0" indent="-41275" algn="just" eaLnBrk="1" hangingPunct="1">
              <a:buFont typeface="Wingdings" panose="05000000000000000000" pitchFamily="2" charset="2"/>
              <a:buNone/>
            </a:pPr>
            <a:r>
              <a:rPr lang="zh-CN" altLang="en-US" sz="2800" b="1" dirty="0">
                <a:solidFill>
                  <a:srgbClr val="0000CC"/>
                </a:solidFill>
                <a:ea typeface="宋体" panose="02010600030101010101" pitchFamily="2" charset="-122"/>
              </a:rPr>
              <a:t> </a:t>
            </a:r>
            <a:r>
              <a:rPr lang="zh-CN" altLang="en-US" sz="2800" b="1" dirty="0" smtClean="0">
                <a:solidFill>
                  <a:srgbClr val="0000CC"/>
                </a:solidFill>
                <a:ea typeface="宋体" panose="02010600030101010101" pitchFamily="2" charset="-122"/>
              </a:rPr>
              <a:t> </a:t>
            </a:r>
            <a:r>
              <a:rPr lang="zh-CN" altLang="en-US" sz="2800" b="1" dirty="0" smtClean="0">
                <a:ea typeface="宋体" panose="02010600030101010101" pitchFamily="2" charset="-122"/>
              </a:rPr>
              <a:t>1）不同指令的速度差别很大</a:t>
            </a:r>
          </a:p>
          <a:p>
            <a:pPr marL="0" indent="-41275" algn="just" eaLnBrk="1" hangingPunct="1">
              <a:buFont typeface="Wingdings" panose="05000000000000000000" pitchFamily="2" charset="2"/>
              <a:buNone/>
            </a:pPr>
            <a:r>
              <a:rPr lang="zh-CN" altLang="en-US" sz="2800" b="1" dirty="0" smtClean="0">
                <a:ea typeface="宋体" panose="02010600030101010101" pitchFamily="2" charset="-122"/>
              </a:rPr>
              <a:t>  2）指令使用频度差别很大</a:t>
            </a:r>
          </a:p>
          <a:p>
            <a:pPr marL="0" indent="-41275" algn="just" eaLnBrk="1" hangingPunct="1">
              <a:buFont typeface="Wingdings" panose="05000000000000000000" pitchFamily="2" charset="2"/>
              <a:buNone/>
            </a:pPr>
            <a:r>
              <a:rPr lang="zh-CN" altLang="en-US" sz="2800" b="1" dirty="0" smtClean="0">
                <a:ea typeface="宋体" panose="02010600030101010101" pitchFamily="2" charset="-122"/>
              </a:rPr>
              <a:t>  3）有相当多的非功能性指令</a:t>
            </a:r>
          </a:p>
          <a:p>
            <a:pPr marL="0" indent="-41275" algn="just" eaLnBrk="1" hangingPunct="1">
              <a:buFont typeface="Wingdings" panose="05000000000000000000" pitchFamily="2" charset="2"/>
              <a:buNone/>
            </a:pPr>
            <a:r>
              <a:rPr lang="zh-CN" altLang="en-US" sz="2800" b="1" dirty="0" smtClean="0">
                <a:ea typeface="宋体" panose="02010600030101010101" pitchFamily="2" charset="-122"/>
              </a:rPr>
              <a:t>  </a:t>
            </a:r>
            <a:r>
              <a:rPr lang="en-US" altLang="zh-CN" sz="2800" b="1" dirty="0" smtClean="0">
                <a:ea typeface="宋体" panose="02010600030101010101" pitchFamily="2" charset="-122"/>
              </a:rPr>
              <a:t>4</a:t>
            </a:r>
            <a:r>
              <a:rPr lang="zh-CN" altLang="en-US" sz="2800" b="1" dirty="0" smtClean="0">
                <a:ea typeface="宋体" panose="02010600030101010101" pitchFamily="2" charset="-122"/>
              </a:rPr>
              <a:t>）</a:t>
            </a:r>
            <a:r>
              <a:rPr lang="zh-CN" altLang="zh-CN" sz="2800" b="1" dirty="0" smtClean="0">
                <a:ea typeface="宋体" panose="02010600030101010101" pitchFamily="2" charset="-122"/>
              </a:rPr>
              <a:t>用MIPS比较适合衡量标量处理机的性能，但是不合适衡量向量处理机的性能。</a:t>
            </a:r>
            <a:endParaRPr lang="zh-CN" altLang="en-US" sz="2800" b="1" dirty="0" smtClean="0">
              <a:ea typeface="宋体" panose="02010600030101010101" pitchFamily="2" charset="-122"/>
            </a:endParaRPr>
          </a:p>
          <a:p>
            <a:pPr marL="379413" lvl="1" indent="0" algn="just" eaLnBrk="1" hangingPunct="1"/>
            <a:endParaRPr lang="zh-CN" altLang="en-US" b="1" dirty="0" smtClean="0">
              <a:ea typeface="宋体" panose="02010600030101010101" pitchFamily="2" charset="-122"/>
            </a:endParaRPr>
          </a:p>
        </p:txBody>
      </p:sp>
    </p:spTree>
    <p:extLst>
      <p:ext uri="{BB962C8B-B14F-4D97-AF65-F5344CB8AC3E}">
        <p14:creationId xmlns:p14="http://schemas.microsoft.com/office/powerpoint/2010/main" val="3706647891"/>
      </p:ext>
    </p:extLst>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251520" y="1052736"/>
            <a:ext cx="8712968" cy="5562600"/>
          </a:xfrm>
        </p:spPr>
        <p:txBody>
          <a:bodyPr/>
          <a:lstStyle/>
          <a:p>
            <a:pPr marL="0" indent="0" eaLnBrk="1" hangingPunct="1">
              <a:buNone/>
            </a:pPr>
            <a:r>
              <a:rPr lang="zh-CN" altLang="en-US" sz="2800" b="1" dirty="0" smtClean="0">
                <a:solidFill>
                  <a:schemeClr val="tx2"/>
                </a:solidFill>
                <a:ea typeface="宋体" panose="02010600030101010101" pitchFamily="2" charset="-122"/>
              </a:rPr>
              <a:t>（</a:t>
            </a:r>
            <a:r>
              <a:rPr lang="en-US" altLang="zh-CN" sz="2800" b="1" dirty="0" smtClean="0">
                <a:solidFill>
                  <a:schemeClr val="tx2"/>
                </a:solidFill>
                <a:ea typeface="宋体" panose="02010600030101010101" pitchFamily="2" charset="-122"/>
              </a:rPr>
              <a:t>3</a:t>
            </a:r>
            <a:r>
              <a:rPr lang="zh-CN" altLang="en-US" sz="2800" b="1" dirty="0" smtClean="0">
                <a:solidFill>
                  <a:schemeClr val="tx2"/>
                </a:solidFill>
                <a:ea typeface="宋体" panose="02010600030101010101" pitchFamily="2" charset="-122"/>
              </a:rPr>
              <a:t>）</a:t>
            </a:r>
            <a:r>
              <a:rPr lang="en-US" altLang="zh-CN" sz="2800" b="1" dirty="0" err="1" smtClean="0">
                <a:solidFill>
                  <a:schemeClr val="tx2"/>
                </a:solidFill>
                <a:ea typeface="宋体" panose="02010600030101010101" pitchFamily="2" charset="-122"/>
              </a:rPr>
              <a:t>MFLOPS（Million</a:t>
            </a:r>
            <a:r>
              <a:rPr lang="en-US" altLang="zh-CN" sz="2800" b="1" dirty="0" smtClean="0">
                <a:solidFill>
                  <a:schemeClr val="tx2"/>
                </a:solidFill>
                <a:ea typeface="宋体" panose="02010600030101010101" pitchFamily="2" charset="-122"/>
              </a:rPr>
              <a:t> Floating Point Operations Per Second,</a:t>
            </a:r>
            <a:r>
              <a:rPr lang="zh-CN" altLang="en-US" sz="2800" b="1" dirty="0" smtClean="0">
                <a:solidFill>
                  <a:schemeClr val="tx2"/>
                </a:solidFill>
                <a:ea typeface="宋体" panose="02010600030101010101" pitchFamily="2" charset="-122"/>
              </a:rPr>
              <a:t>每秒百万次浮点运算）；</a:t>
            </a:r>
            <a:r>
              <a:rPr lang="en-US" altLang="zh-CN" sz="2800" b="1" dirty="0" smtClean="0">
                <a:solidFill>
                  <a:schemeClr val="tx2"/>
                </a:solidFill>
                <a:ea typeface="宋体" panose="02010600030101010101" pitchFamily="2" charset="-122"/>
              </a:rPr>
              <a:t>GFLOPS、TFLOPS</a:t>
            </a:r>
          </a:p>
          <a:p>
            <a:pPr marL="0" indent="0" eaLnBrk="1" hangingPunct="1">
              <a:buNone/>
            </a:pPr>
            <a:r>
              <a:rPr lang="zh-CN" altLang="en-US" sz="2800" b="1" dirty="0" smtClean="0">
                <a:ea typeface="宋体" panose="02010600030101010101" pitchFamily="2" charset="-122"/>
              </a:rPr>
              <a:t>假设</a:t>
            </a:r>
            <a:r>
              <a:rPr lang="en-US" altLang="zh-CN" sz="2800" b="1" dirty="0" smtClean="0">
                <a:ea typeface="宋体" panose="02010600030101010101" pitchFamily="2" charset="-122"/>
              </a:rPr>
              <a:t>I</a:t>
            </a:r>
            <a:r>
              <a:rPr lang="en-US" altLang="zh-CN" sz="2800" b="1" baseline="-25000" dirty="0" smtClean="0">
                <a:ea typeface="宋体" panose="02010600030101010101" pitchFamily="2" charset="-122"/>
              </a:rPr>
              <a:t>FN</a:t>
            </a:r>
            <a:r>
              <a:rPr lang="zh-CN" altLang="en-US" sz="2800" b="1" dirty="0" smtClean="0">
                <a:ea typeface="宋体" panose="02010600030101010101" pitchFamily="2" charset="-122"/>
              </a:rPr>
              <a:t>表示程序运行中的浮点运算总次数则：</a:t>
            </a:r>
          </a:p>
          <a:p>
            <a:pPr marL="0" indent="0" algn="ctr" eaLnBrk="1" hangingPunct="1">
              <a:buNone/>
            </a:pPr>
            <a:r>
              <a:rPr lang="en-US" altLang="zh-CN" sz="2800" b="1" dirty="0" smtClean="0">
                <a:solidFill>
                  <a:srgbClr val="CC0000"/>
                </a:solidFill>
                <a:ea typeface="宋体" panose="02010600030101010101" pitchFamily="2" charset="-122"/>
              </a:rPr>
              <a:t>MFLOPS= I</a:t>
            </a:r>
            <a:r>
              <a:rPr lang="en-US" altLang="zh-CN" sz="2800" b="1" baseline="-25000" dirty="0" smtClean="0">
                <a:solidFill>
                  <a:srgbClr val="CC0000"/>
                </a:solidFill>
                <a:ea typeface="宋体" panose="02010600030101010101" pitchFamily="2" charset="-122"/>
              </a:rPr>
              <a:t>FN</a:t>
            </a:r>
            <a:r>
              <a:rPr lang="en-US" altLang="zh-CN" sz="2800" b="1" dirty="0" smtClean="0">
                <a:solidFill>
                  <a:srgbClr val="CC0000"/>
                </a:solidFill>
                <a:ea typeface="宋体" panose="02010600030101010101" pitchFamily="2" charset="-122"/>
              </a:rPr>
              <a:t>/CPU</a:t>
            </a:r>
            <a:r>
              <a:rPr lang="zh-CN" altLang="en-US" sz="2800" b="1" dirty="0" smtClean="0">
                <a:solidFill>
                  <a:srgbClr val="CC0000"/>
                </a:solidFill>
                <a:ea typeface="宋体" panose="02010600030101010101" pitchFamily="2" charset="-122"/>
              </a:rPr>
              <a:t>执行时间</a:t>
            </a:r>
            <a:r>
              <a:rPr lang="en-US" altLang="zh-CN" sz="2800" b="1" dirty="0" smtClean="0">
                <a:solidFill>
                  <a:srgbClr val="CC0000"/>
                </a:solidFill>
                <a:ea typeface="宋体" panose="02010600030101010101" pitchFamily="2" charset="-122"/>
              </a:rPr>
              <a:t>×10</a:t>
            </a:r>
            <a:r>
              <a:rPr lang="en-US" altLang="zh-CN" sz="2800" b="1" baseline="30000" dirty="0" smtClean="0">
                <a:solidFill>
                  <a:srgbClr val="CC0000"/>
                </a:solidFill>
                <a:ea typeface="宋体" panose="02010600030101010101" pitchFamily="2" charset="-122"/>
              </a:rPr>
              <a:t>-6</a:t>
            </a:r>
            <a:endParaRPr lang="zh-CN" altLang="en-US" sz="2800" b="1" baseline="30000" dirty="0" smtClean="0">
              <a:solidFill>
                <a:srgbClr val="CC0000"/>
              </a:solidFill>
              <a:ea typeface="宋体" panose="02010600030101010101" pitchFamily="2" charset="-122"/>
            </a:endParaRPr>
          </a:p>
          <a:p>
            <a:pPr marL="0" indent="0" eaLnBrk="1" hangingPunct="1">
              <a:buNone/>
            </a:pPr>
            <a:r>
              <a:rPr lang="zh-CN" altLang="en-US" sz="2800" b="1" dirty="0" smtClean="0">
                <a:solidFill>
                  <a:schemeClr val="tx2"/>
                </a:solidFill>
                <a:ea typeface="宋体" panose="02010600030101010101" pitchFamily="2" charset="-122"/>
              </a:rPr>
              <a:t>        这种方法的缺点</a:t>
            </a:r>
            <a:r>
              <a:rPr lang="zh-CN" altLang="en-US" sz="2800" b="1" dirty="0">
                <a:solidFill>
                  <a:schemeClr val="tx2"/>
                </a:solidFill>
                <a:ea typeface="宋体" panose="02010600030101010101" pitchFamily="2" charset="-122"/>
              </a:rPr>
              <a:t>：</a:t>
            </a:r>
            <a:r>
              <a:rPr lang="zh-CN" altLang="en-US" sz="2800" b="1" dirty="0" smtClean="0">
                <a:ea typeface="宋体" panose="02010600030101010101" pitchFamily="2" charset="-122"/>
              </a:rPr>
              <a:t>只反映执行浮点操作的性能，不能反映机器的整体性能</a:t>
            </a:r>
          </a:p>
          <a:p>
            <a:pPr marL="0" indent="0" eaLnBrk="1" hangingPunct="1">
              <a:buNone/>
            </a:pPr>
            <a:r>
              <a:rPr lang="zh-CN" altLang="en-US" sz="2800" b="1" dirty="0" smtClean="0">
                <a:solidFill>
                  <a:schemeClr val="tx2"/>
                </a:solidFill>
                <a:ea typeface="宋体" panose="02010600030101010101" pitchFamily="2" charset="-122"/>
              </a:rPr>
              <a:t>        一般认为标量处理机上执行一次浮点操作需要三条指令，所以有下面的公式：</a:t>
            </a:r>
          </a:p>
          <a:p>
            <a:pPr marL="0" indent="0" algn="ctr" eaLnBrk="1" hangingPunct="1">
              <a:buNone/>
            </a:pPr>
            <a:r>
              <a:rPr lang="en-US" altLang="zh-CN" sz="2800" b="1" dirty="0" smtClean="0">
                <a:ea typeface="宋体" panose="02010600030101010101" pitchFamily="2" charset="-122"/>
              </a:rPr>
              <a:t>1MFLOPS</a:t>
            </a:r>
            <a:r>
              <a:rPr lang="en-US" altLang="zh-CN" sz="2800" b="1" baseline="30000" dirty="0" smtClean="0">
                <a:solidFill>
                  <a:schemeClr val="tx2"/>
                </a:solidFill>
                <a:ea typeface="宋体" panose="02010600030101010101" pitchFamily="2" charset="-122"/>
              </a:rPr>
              <a:t> </a:t>
            </a:r>
            <a:r>
              <a:rPr lang="en-US" altLang="zh-CN" sz="2800" b="1" dirty="0" smtClean="0">
                <a:ea typeface="宋体" panose="02010600030101010101" pitchFamily="2" charset="-122"/>
              </a:rPr>
              <a:t>≈3MIPS</a:t>
            </a:r>
            <a:endParaRPr lang="en-US" altLang="zh-CN" sz="2800" b="1" dirty="0" smtClean="0">
              <a:solidFill>
                <a:schemeClr val="tx2"/>
              </a:solidFill>
              <a:ea typeface="宋体" panose="02010600030101010101" pitchFamily="2" charset="-122"/>
            </a:endParaRPr>
          </a:p>
        </p:txBody>
      </p:sp>
    </p:spTree>
    <p:extLst>
      <p:ext uri="{BB962C8B-B14F-4D97-AF65-F5344CB8AC3E}">
        <p14:creationId xmlns:p14="http://schemas.microsoft.com/office/powerpoint/2010/main" val="3346318569"/>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36712"/>
            <a:ext cx="7772400" cy="3312368"/>
          </a:xfrm>
        </p:spPr>
        <p:txBody>
          <a:bodyPr/>
          <a:lstStyle/>
          <a:p>
            <a:pPr marL="0" indent="0">
              <a:buNone/>
            </a:pPr>
            <a:r>
              <a:rPr lang="zh-CN" altLang="en-US" sz="2800" b="1" dirty="0" smtClean="0"/>
              <a:t>        通常采用基准测试程序（</a:t>
            </a:r>
            <a:r>
              <a:rPr lang="en-US" altLang="zh-CN" sz="2800" b="1" dirty="0" smtClean="0"/>
              <a:t>Benchmark</a:t>
            </a:r>
            <a:r>
              <a:rPr lang="zh-CN" altLang="en-US" sz="2800" b="1" dirty="0" smtClean="0"/>
              <a:t>）客观评测系统性能。</a:t>
            </a:r>
            <a:endParaRPr lang="en-US" altLang="zh-CN" sz="2800" b="1" dirty="0" smtClean="0"/>
          </a:p>
          <a:p>
            <a:pPr marL="0" indent="0">
              <a:buNone/>
            </a:pPr>
            <a:r>
              <a:rPr lang="zh-CN" altLang="en-US" sz="2800" b="1" dirty="0" smtClean="0"/>
              <a:t>（</a:t>
            </a:r>
            <a:r>
              <a:rPr lang="en-US" altLang="zh-CN" sz="2800" b="1" dirty="0" smtClean="0"/>
              <a:t>1</a:t>
            </a:r>
            <a:r>
              <a:rPr lang="zh-CN" altLang="en-US" sz="2800" b="1" dirty="0" smtClean="0"/>
              <a:t>）采用实际的应用程序测试。</a:t>
            </a:r>
            <a:endParaRPr lang="en-US" altLang="zh-CN" sz="2800" b="1" dirty="0" smtClean="0"/>
          </a:p>
          <a:p>
            <a:pPr marL="0" indent="0">
              <a:buNone/>
            </a:pPr>
            <a:r>
              <a:rPr lang="zh-CN" altLang="en-US" sz="2800" b="1" dirty="0" smtClean="0"/>
              <a:t>（</a:t>
            </a:r>
            <a:r>
              <a:rPr lang="en-US" altLang="zh-CN" sz="2800" b="1" dirty="0" smtClean="0"/>
              <a:t>2</a:t>
            </a:r>
            <a:r>
              <a:rPr lang="zh-CN" altLang="en-US" sz="2800" b="1" dirty="0" smtClean="0"/>
              <a:t>）采用核心程序测试。</a:t>
            </a:r>
            <a:endParaRPr lang="en-US" altLang="zh-CN" sz="2800" b="1" dirty="0" smtClean="0"/>
          </a:p>
          <a:p>
            <a:pPr marL="0" indent="0">
              <a:buNone/>
            </a:pPr>
            <a:r>
              <a:rPr lang="zh-CN" altLang="en-US" sz="2800" b="1" dirty="0" smtClean="0"/>
              <a:t>（</a:t>
            </a:r>
            <a:r>
              <a:rPr lang="en-US" altLang="zh-CN" sz="2800" b="1" dirty="0" smtClean="0"/>
              <a:t>3</a:t>
            </a:r>
            <a:r>
              <a:rPr lang="zh-CN" altLang="en-US" sz="2800" b="1" dirty="0" smtClean="0"/>
              <a:t>）合成程序测试。</a:t>
            </a:r>
            <a:endParaRPr lang="en-US" altLang="zh-CN" sz="2800" b="1" dirty="0" smtClean="0"/>
          </a:p>
          <a:p>
            <a:pPr marL="0" indent="0">
              <a:buNone/>
            </a:pPr>
            <a:r>
              <a:rPr lang="zh-CN" altLang="en-US" sz="2800" b="1" dirty="0" smtClean="0"/>
              <a:t>（</a:t>
            </a:r>
            <a:r>
              <a:rPr lang="en-US" altLang="zh-CN" sz="2800" b="1" dirty="0" smtClean="0"/>
              <a:t>4</a:t>
            </a:r>
            <a:r>
              <a:rPr lang="zh-CN" altLang="en-US" sz="2800" b="1" dirty="0" smtClean="0"/>
              <a:t>）综合基准测试程序。</a:t>
            </a:r>
            <a:endParaRPr lang="zh-CN" altLang="en-US" sz="2800" b="1" dirty="0"/>
          </a:p>
        </p:txBody>
      </p:sp>
    </p:spTree>
    <p:extLst>
      <p:ext uri="{BB962C8B-B14F-4D97-AF65-F5344CB8AC3E}">
        <p14:creationId xmlns:p14="http://schemas.microsoft.com/office/powerpoint/2010/main" val="2572676978"/>
      </p:ext>
    </p:extLst>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323528" y="908720"/>
            <a:ext cx="8424936" cy="4683224"/>
          </a:xfrm>
        </p:spPr>
        <p:txBody>
          <a:bodyPr/>
          <a:lstStyle/>
          <a:p>
            <a:pPr marL="0" indent="-41275" algn="just" eaLnBrk="1" hangingPunct="1"/>
            <a:r>
              <a:rPr lang="zh-CN" altLang="en-US" sz="2800" b="1" dirty="0" smtClean="0">
                <a:ea typeface="宋体" panose="02010600030101010101" pitchFamily="2" charset="-122"/>
              </a:rPr>
              <a:t>核心程序法</a:t>
            </a:r>
          </a:p>
          <a:p>
            <a:pPr marL="0" indent="-41275" algn="just" eaLnBrk="1" hangingPunct="1">
              <a:buFont typeface="Wingdings" panose="05000000000000000000" pitchFamily="2" charset="2"/>
              <a:buNone/>
            </a:pPr>
            <a:r>
              <a:rPr lang="zh-CN" altLang="en-US" sz="2800" b="1" dirty="0" smtClean="0">
                <a:solidFill>
                  <a:srgbClr val="2E04A6"/>
                </a:solidFill>
                <a:ea typeface="宋体" panose="02010600030101010101" pitchFamily="2" charset="-122"/>
              </a:rPr>
              <a:t>把应用程序中用得最频繁的那部分核心程序作为评价计算机性能的标准程序。称为基准程序 (</a:t>
            </a:r>
            <a:r>
              <a:rPr lang="en-US" altLang="zh-CN" sz="2800" b="1" dirty="0" smtClean="0">
                <a:solidFill>
                  <a:srgbClr val="2E04A6"/>
                </a:solidFill>
                <a:ea typeface="宋体" panose="02010600030101010101" pitchFamily="2" charset="-122"/>
              </a:rPr>
              <a:t>benchmark)</a:t>
            </a:r>
          </a:p>
          <a:p>
            <a:pPr marL="0" indent="-41275" algn="just" eaLnBrk="1" hangingPunct="1">
              <a:spcBef>
                <a:spcPct val="60000"/>
              </a:spcBef>
            </a:pPr>
            <a:r>
              <a:rPr lang="zh-CN" altLang="en-US" sz="2800" b="1" dirty="0" smtClean="0">
                <a:ea typeface="宋体" panose="02010600030101010101" pitchFamily="2" charset="-122"/>
              </a:rPr>
              <a:t>整数测试程序：</a:t>
            </a:r>
            <a:r>
              <a:rPr lang="en-US" altLang="zh-CN" sz="2800" b="1" dirty="0" smtClean="0">
                <a:ea typeface="宋体" panose="02010600030101010101" pitchFamily="2" charset="-122"/>
              </a:rPr>
              <a:t>Dhrystone</a:t>
            </a:r>
          </a:p>
          <a:p>
            <a:pPr marL="95250" lvl="1" indent="568325" algn="just" eaLnBrk="1" hangingPunct="1"/>
            <a:r>
              <a:rPr lang="zh-CN" altLang="en-US" b="1" dirty="0" smtClean="0">
                <a:ea typeface="宋体" panose="02010600030101010101" pitchFamily="2" charset="-122"/>
              </a:rPr>
              <a:t>用</a:t>
            </a:r>
            <a:r>
              <a:rPr lang="en-US" altLang="zh-CN" b="1" dirty="0" smtClean="0">
                <a:ea typeface="宋体" panose="02010600030101010101" pitchFamily="2" charset="-122"/>
              </a:rPr>
              <a:t>C</a:t>
            </a:r>
            <a:r>
              <a:rPr lang="zh-CN" altLang="en-US" b="1" dirty="0" smtClean="0">
                <a:ea typeface="宋体" panose="02010600030101010101" pitchFamily="2" charset="-122"/>
              </a:rPr>
              <a:t>语言编写，100条语句。包括：各种赋值语句，各种数据类型和数据区，各种控制语句，过程调用和参数传送，整数运算和逻辑操作。</a:t>
            </a:r>
          </a:p>
          <a:p>
            <a:pPr marL="95250" lvl="1" indent="568325" algn="just" eaLnBrk="1" hangingPunct="1">
              <a:buFont typeface="Wingdings" panose="05000000000000000000" pitchFamily="2" charset="2"/>
              <a:buNone/>
            </a:pPr>
            <a:r>
              <a:rPr lang="en-US" altLang="zh-CN" b="1" dirty="0" smtClean="0">
                <a:ea typeface="宋体" panose="02010600030101010101" pitchFamily="2" charset="-122"/>
              </a:rPr>
              <a:t>VAX-11/780</a:t>
            </a:r>
            <a:r>
              <a:rPr lang="zh-CN" altLang="en-US" b="1" dirty="0" smtClean="0">
                <a:ea typeface="宋体" panose="02010600030101010101" pitchFamily="2" charset="-122"/>
              </a:rPr>
              <a:t>的测试结果为每秒1757个</a:t>
            </a:r>
            <a:endParaRPr lang="zh-CN" altLang="zh-CN" b="1" dirty="0" smtClean="0">
              <a:ea typeface="宋体" panose="02010600030101010101" pitchFamily="2" charset="-122"/>
            </a:endParaRPr>
          </a:p>
        </p:txBody>
      </p:sp>
    </p:spTree>
    <p:extLst>
      <p:ext uri="{BB962C8B-B14F-4D97-AF65-F5344CB8AC3E}">
        <p14:creationId xmlns:p14="http://schemas.microsoft.com/office/powerpoint/2010/main" val="2932585849"/>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467544" y="762000"/>
            <a:ext cx="8136904" cy="947519"/>
          </a:xfrm>
        </p:spPr>
        <p:txBody>
          <a:bodyPr/>
          <a:lstStyle/>
          <a:p>
            <a:pPr marL="93663" indent="0" algn="just" eaLnBrk="1" hangingPunct="1">
              <a:buFont typeface="Wingdings" panose="05000000000000000000" pitchFamily="2" charset="2"/>
              <a:buNone/>
            </a:pPr>
            <a:r>
              <a:rPr lang="zh-CN" altLang="en-US" sz="2800" b="1" dirty="0" smtClean="0">
                <a:solidFill>
                  <a:srgbClr val="CC0000"/>
                </a:solidFill>
                <a:ea typeface="宋体" panose="02010600030101010101" pitchFamily="2" charset="-122"/>
              </a:rPr>
              <a:t>计算机体系结构设计的主要是进行软、硬件功能分配，首先了解软、硬件取舍的原则。</a:t>
            </a:r>
            <a:endParaRPr lang="en-US" altLang="zh-CN" sz="2800" b="1" dirty="0" smtClean="0">
              <a:solidFill>
                <a:srgbClr val="CC0000"/>
              </a:solidFill>
              <a:ea typeface="宋体" panose="02010600030101010101" pitchFamily="2" charset="-122"/>
            </a:endParaRPr>
          </a:p>
        </p:txBody>
      </p:sp>
      <p:sp>
        <p:nvSpPr>
          <p:cNvPr id="30723" name="Rectangle 3"/>
          <p:cNvSpPr>
            <a:spLocks noChangeArrowheads="1"/>
          </p:cNvSpPr>
          <p:nvPr/>
        </p:nvSpPr>
        <p:spPr bwMode="auto">
          <a:xfrm>
            <a:off x="467544" y="1705138"/>
            <a:ext cx="60118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b="1" dirty="0">
                <a:solidFill>
                  <a:schemeClr val="tx2"/>
                </a:solidFill>
                <a:ea typeface="宋体" panose="02010600030101010101" pitchFamily="2" charset="-122"/>
              </a:rPr>
              <a:t>1</a:t>
            </a:r>
            <a:r>
              <a:rPr lang="en-US" altLang="zh-CN" b="1" dirty="0">
                <a:solidFill>
                  <a:schemeClr val="tx2"/>
                </a:solidFill>
                <a:ea typeface="宋体" panose="02010600030101010101" pitchFamily="2" charset="-122"/>
              </a:rPr>
              <a:t>.3.1</a:t>
            </a:r>
            <a:r>
              <a:rPr lang="zh-CN" altLang="en-US" b="1" dirty="0">
                <a:solidFill>
                  <a:schemeClr val="tx2"/>
                </a:solidFill>
                <a:ea typeface="宋体" panose="02010600030101010101" pitchFamily="2" charset="-122"/>
              </a:rPr>
              <a:t>软、硬件取舍的原则</a:t>
            </a:r>
            <a:endParaRPr lang="en-US" altLang="zh-CN" b="1" dirty="0">
              <a:solidFill>
                <a:schemeClr val="tx2"/>
              </a:solidFill>
              <a:ea typeface="宋体" panose="02010600030101010101" pitchFamily="2" charset="-122"/>
            </a:endParaRPr>
          </a:p>
        </p:txBody>
      </p:sp>
      <p:sp>
        <p:nvSpPr>
          <p:cNvPr id="44036" name="Rectangle 4"/>
          <p:cNvSpPr>
            <a:spLocks noChangeArrowheads="1"/>
          </p:cNvSpPr>
          <p:nvPr/>
        </p:nvSpPr>
        <p:spPr bwMode="auto">
          <a:xfrm>
            <a:off x="467544" y="2348880"/>
            <a:ext cx="82809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just" eaLnBrk="1" hangingPunct="1">
              <a:defRPr/>
            </a:pPr>
            <a:r>
              <a:rPr lang="zh-CN" altLang="en-US" sz="2800" b="1" dirty="0" smtClean="0">
                <a:solidFill>
                  <a:schemeClr val="tx2"/>
                </a:solidFill>
                <a:ea typeface="宋体" panose="02010600030101010101" pitchFamily="2" charset="-122"/>
              </a:rPr>
              <a:t>1. 软硬件的关系：理论上，有两种极端实现方法</a:t>
            </a:r>
            <a:endParaRPr lang="en-US" altLang="zh-CN" sz="2800" b="1" dirty="0" smtClean="0">
              <a:solidFill>
                <a:schemeClr val="tx2"/>
              </a:solidFill>
              <a:ea typeface="宋体" panose="02010600030101010101" pitchFamily="2" charset="-122"/>
            </a:endParaRPr>
          </a:p>
          <a:p>
            <a:pPr marL="0" lvl="2" algn="just" eaLnBrk="1" hangingPunct="1">
              <a:defRPr/>
            </a:pPr>
            <a:r>
              <a:rPr lang="zh-CN" altLang="en-US" sz="2800" b="1" dirty="0" smtClean="0">
                <a:solidFill>
                  <a:srgbClr val="2E04A6"/>
                </a:solidFill>
                <a:ea typeface="宋体" panose="02010600030101010101" pitchFamily="2" charset="-122"/>
              </a:rPr>
              <a:t>（第五版新增）</a:t>
            </a:r>
            <a:endParaRPr lang="en-US" altLang="zh-CN" sz="2800" b="1" dirty="0" smtClean="0">
              <a:solidFill>
                <a:srgbClr val="2E04A6"/>
              </a:solidFill>
              <a:ea typeface="宋体" panose="02010600030101010101" pitchFamily="2" charset="-122"/>
            </a:endParaRPr>
          </a:p>
          <a:p>
            <a:pPr marL="0" lvl="2" algn="just" eaLnBrk="1" hangingPunct="1">
              <a:defRPr/>
            </a:pPr>
            <a:r>
              <a:rPr lang="zh-CN" altLang="en-US" sz="2800" b="1" dirty="0" smtClean="0">
                <a:solidFill>
                  <a:srgbClr val="2E04A6"/>
                </a:solidFill>
              </a:rPr>
              <a:t>（</a:t>
            </a:r>
            <a:r>
              <a:rPr lang="en-US" altLang="zh-CN" sz="2800" b="1" dirty="0" smtClean="0">
                <a:solidFill>
                  <a:srgbClr val="2E04A6"/>
                </a:solidFill>
              </a:rPr>
              <a:t>1</a:t>
            </a:r>
            <a:r>
              <a:rPr lang="zh-CN" altLang="en-US" sz="2800" b="1" dirty="0" smtClean="0">
                <a:solidFill>
                  <a:srgbClr val="2E04A6"/>
                </a:solidFill>
              </a:rPr>
              <a:t>）乘除</a:t>
            </a:r>
            <a:r>
              <a:rPr lang="zh-CN" altLang="en-US" sz="2800" b="1" dirty="0">
                <a:solidFill>
                  <a:srgbClr val="2E04A6"/>
                </a:solidFill>
              </a:rPr>
              <a:t>法</a:t>
            </a:r>
            <a:endParaRPr lang="en-US" altLang="zh-CN" sz="2800" b="1" dirty="0" smtClean="0">
              <a:solidFill>
                <a:srgbClr val="2E04A6"/>
              </a:solidFill>
              <a:ea typeface="宋体" panose="02010600030101010101" pitchFamily="2" charset="-122"/>
            </a:endParaRPr>
          </a:p>
          <a:p>
            <a:pPr marL="457200" lvl="2" indent="-457200" algn="just" eaLnBrk="1" hangingPunct="1">
              <a:buFont typeface="Arial" panose="020B0604020202020204" pitchFamily="34" charset="0"/>
              <a:buChar char="•"/>
              <a:defRPr/>
            </a:pPr>
            <a:r>
              <a:rPr lang="zh-CN" altLang="en-US" sz="2800" b="1" dirty="0" smtClean="0">
                <a:solidFill>
                  <a:srgbClr val="2E04A6"/>
                </a:solidFill>
                <a:ea typeface="宋体" panose="02010600030101010101" pitchFamily="2" charset="-122"/>
              </a:rPr>
              <a:t>专用乘除部件</a:t>
            </a:r>
            <a:endParaRPr lang="en-US" altLang="zh-CN" sz="2800" b="1" dirty="0" smtClean="0">
              <a:solidFill>
                <a:srgbClr val="2E04A6"/>
              </a:solidFill>
              <a:ea typeface="宋体" panose="02010600030101010101" pitchFamily="2" charset="-122"/>
            </a:endParaRPr>
          </a:p>
          <a:p>
            <a:pPr marL="457200" lvl="2" indent="-457200" algn="just" eaLnBrk="1" hangingPunct="1">
              <a:buFont typeface="Arial" panose="020B0604020202020204" pitchFamily="34" charset="0"/>
              <a:buChar char="•"/>
              <a:defRPr/>
            </a:pPr>
            <a:r>
              <a:rPr lang="zh-CN" altLang="en-US" sz="2800" b="1" dirty="0" smtClean="0">
                <a:solidFill>
                  <a:srgbClr val="2E04A6"/>
                </a:solidFill>
                <a:ea typeface="宋体" panose="02010600030101010101" pitchFamily="2" charset="-122"/>
              </a:rPr>
              <a:t>利用加法器，结合移位、比较、循环等指令</a:t>
            </a:r>
            <a:endParaRPr lang="en-US" altLang="zh-CN" sz="2800" b="1" dirty="0" smtClean="0">
              <a:solidFill>
                <a:srgbClr val="2E04A6"/>
              </a:solidFill>
              <a:ea typeface="宋体" panose="02010600030101010101" pitchFamily="2" charset="-122"/>
            </a:endParaRPr>
          </a:p>
          <a:p>
            <a:pPr marL="0" lvl="2" algn="just" eaLnBrk="1" hangingPunct="1">
              <a:defRPr/>
            </a:pPr>
            <a:r>
              <a:rPr lang="zh-CN" altLang="en-US" sz="2800" b="1" dirty="0" smtClean="0">
                <a:solidFill>
                  <a:srgbClr val="2E04A6"/>
                </a:solidFill>
              </a:rPr>
              <a:t>（</a:t>
            </a:r>
            <a:r>
              <a:rPr lang="en-US" altLang="zh-CN" sz="2800" b="1" dirty="0" smtClean="0">
                <a:solidFill>
                  <a:srgbClr val="2E04A6"/>
                </a:solidFill>
              </a:rPr>
              <a:t>2</a:t>
            </a:r>
            <a:r>
              <a:rPr lang="zh-CN" altLang="en-US" sz="2800" b="1" dirty="0" smtClean="0">
                <a:solidFill>
                  <a:srgbClr val="2E04A6"/>
                </a:solidFill>
              </a:rPr>
              <a:t>）向量运算</a:t>
            </a:r>
            <a:endParaRPr lang="en-US" altLang="zh-CN" sz="2800" b="1" dirty="0" smtClean="0">
              <a:solidFill>
                <a:srgbClr val="2E04A6"/>
              </a:solidFill>
            </a:endParaRPr>
          </a:p>
          <a:p>
            <a:pPr marL="457200" lvl="2" indent="-457200" algn="just" eaLnBrk="1" hangingPunct="1">
              <a:buFont typeface="Arial" panose="020B0604020202020204" pitchFamily="34" charset="0"/>
              <a:buChar char="•"/>
              <a:defRPr/>
            </a:pPr>
            <a:r>
              <a:rPr lang="zh-CN" altLang="en-US" sz="2800" b="1" dirty="0" smtClean="0">
                <a:solidFill>
                  <a:srgbClr val="2E04A6"/>
                </a:solidFill>
                <a:ea typeface="宋体" panose="02010600030101010101" pitchFamily="2" charset="-122"/>
              </a:rPr>
              <a:t>向量运算部件</a:t>
            </a:r>
            <a:endParaRPr lang="en-US" altLang="zh-CN" sz="2800" b="1" dirty="0" smtClean="0">
              <a:solidFill>
                <a:srgbClr val="2E04A6"/>
              </a:solidFill>
              <a:ea typeface="宋体" panose="02010600030101010101" pitchFamily="2" charset="-122"/>
            </a:endParaRPr>
          </a:p>
          <a:p>
            <a:pPr marL="457200" lvl="2" indent="-457200" algn="just" eaLnBrk="1" hangingPunct="1">
              <a:buFont typeface="Arial" panose="020B0604020202020204" pitchFamily="34" charset="0"/>
              <a:buChar char="•"/>
              <a:defRPr/>
            </a:pPr>
            <a:r>
              <a:rPr lang="zh-CN" altLang="en-US" sz="2800" b="1" dirty="0" smtClean="0">
                <a:solidFill>
                  <a:srgbClr val="2E04A6"/>
                </a:solidFill>
              </a:rPr>
              <a:t>标量处理机，结合循环和标量运算指令</a:t>
            </a:r>
            <a:endParaRPr lang="zh-CN" altLang="en-US" sz="2800" b="1" dirty="0" smtClean="0">
              <a:solidFill>
                <a:srgbClr val="2E04A6"/>
              </a:solidFill>
              <a:ea typeface="宋体" panose="02010600030101010101" pitchFamily="2" charset="-122"/>
            </a:endParaRPr>
          </a:p>
        </p:txBody>
      </p:sp>
    </p:spTree>
    <p:extLst>
      <p:ext uri="{BB962C8B-B14F-4D97-AF65-F5344CB8AC3E}">
        <p14:creationId xmlns:p14="http://schemas.microsoft.com/office/powerpoint/2010/main" val="1195064297"/>
      </p:ext>
    </p:extLst>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539552" y="980728"/>
            <a:ext cx="8208912" cy="4248472"/>
          </a:xfrm>
        </p:spPr>
        <p:txBody>
          <a:bodyPr/>
          <a:lstStyle/>
          <a:p>
            <a:pPr marL="0" indent="-41275" eaLnBrk="1" hangingPunct="1">
              <a:spcBef>
                <a:spcPct val="60000"/>
              </a:spcBef>
            </a:pPr>
            <a:r>
              <a:rPr lang="zh-CN" altLang="en-US" sz="2800" b="1" dirty="0" smtClean="0">
                <a:ea typeface="宋体" panose="02010600030101010101" pitchFamily="2" charset="-122"/>
              </a:rPr>
              <a:t>浮点测试程序：</a:t>
            </a:r>
            <a:r>
              <a:rPr lang="en-US" altLang="zh-CN" sz="2800" b="1" dirty="0" err="1" smtClean="0">
                <a:ea typeface="宋体" panose="02010600030101010101" pitchFamily="2" charset="-122"/>
              </a:rPr>
              <a:t>Linpack</a:t>
            </a:r>
            <a:endParaRPr lang="en-US" altLang="zh-CN" sz="2800" b="1" dirty="0" smtClean="0">
              <a:ea typeface="宋体" panose="02010600030101010101" pitchFamily="2" charset="-122"/>
            </a:endParaRPr>
          </a:p>
          <a:p>
            <a:pPr marL="95250" lvl="1" indent="122238" eaLnBrk="1" hangingPunct="1">
              <a:buFont typeface="Wingdings" panose="05000000000000000000" pitchFamily="2" charset="2"/>
              <a:buNone/>
            </a:pPr>
            <a:r>
              <a:rPr lang="zh-CN" altLang="en-US" b="1" dirty="0" smtClean="0">
                <a:ea typeface="宋体" panose="02010600030101010101" pitchFamily="2" charset="-122"/>
              </a:rPr>
              <a:t>用</a:t>
            </a:r>
            <a:r>
              <a:rPr lang="en-US" altLang="zh-CN" b="1" dirty="0" smtClean="0">
                <a:ea typeface="宋体" panose="02010600030101010101" pitchFamily="2" charset="-122"/>
              </a:rPr>
              <a:t>FORTRAN</a:t>
            </a:r>
            <a:r>
              <a:rPr lang="zh-CN" altLang="en-US" b="1" dirty="0" smtClean="0">
                <a:ea typeface="宋体" panose="02010600030101010101" pitchFamily="2" charset="-122"/>
              </a:rPr>
              <a:t>语言编写，主要是浮点加法和浮点乘法操作</a:t>
            </a:r>
            <a:endParaRPr lang="en-US" altLang="zh-CN" b="1" dirty="0" smtClean="0">
              <a:ea typeface="宋体" panose="02010600030101010101" pitchFamily="2" charset="-122"/>
            </a:endParaRPr>
          </a:p>
          <a:p>
            <a:pPr marL="0" indent="-41275" eaLnBrk="1" hangingPunct="1"/>
            <a:r>
              <a:rPr lang="en-US" altLang="zh-CN" sz="2800" b="1" dirty="0" smtClean="0">
                <a:ea typeface="宋体" panose="02010600030101010101" pitchFamily="2" charset="-122"/>
              </a:rPr>
              <a:t>Whetstone</a:t>
            </a:r>
            <a:r>
              <a:rPr lang="zh-CN" altLang="en-US" sz="2800" b="1" dirty="0" smtClean="0">
                <a:ea typeface="宋体" panose="02010600030101010101" pitchFamily="2" charset="-122"/>
              </a:rPr>
              <a:t>基准测试程序</a:t>
            </a:r>
            <a:endParaRPr lang="zh-CN" altLang="zh-CN" sz="2800" b="1" dirty="0" smtClean="0">
              <a:ea typeface="宋体" panose="02010600030101010101" pitchFamily="2" charset="-122"/>
            </a:endParaRPr>
          </a:p>
          <a:p>
            <a:pPr marL="95250" lvl="1" indent="122238" eaLnBrk="1" hangingPunct="1"/>
            <a:r>
              <a:rPr lang="zh-CN" altLang="en-US" b="1" dirty="0" smtClean="0">
                <a:ea typeface="宋体" panose="02010600030101010101" pitchFamily="2" charset="-122"/>
              </a:rPr>
              <a:t>用</a:t>
            </a:r>
            <a:r>
              <a:rPr lang="en-US" altLang="zh-CN" b="1" dirty="0" smtClean="0">
                <a:ea typeface="宋体" panose="02010600030101010101" pitchFamily="2" charset="-122"/>
              </a:rPr>
              <a:t>FORTRAN</a:t>
            </a:r>
            <a:r>
              <a:rPr lang="zh-CN" altLang="en-US" b="1" dirty="0" smtClean="0">
                <a:ea typeface="宋体" panose="02010600030101010101" pitchFamily="2" charset="-122"/>
              </a:rPr>
              <a:t>语言编写的综合性测试程序 </a:t>
            </a:r>
          </a:p>
          <a:p>
            <a:pPr marL="95250" lvl="1" indent="122238" eaLnBrk="1" hangingPunct="1"/>
            <a:r>
              <a:rPr lang="zh-CN" altLang="en-US" b="1" dirty="0" smtClean="0">
                <a:ea typeface="宋体" panose="02010600030101010101" pitchFamily="2" charset="-122"/>
              </a:rPr>
              <a:t>主要包括：浮点运算、整数算术运算、功能调用、数组变址、条件转移、超越函数。</a:t>
            </a:r>
          </a:p>
          <a:p>
            <a:pPr marL="95250" lvl="1" indent="122238" eaLnBrk="1" hangingPunct="1"/>
            <a:r>
              <a:rPr lang="zh-CN" altLang="en-US" b="1" dirty="0" smtClean="0">
                <a:ea typeface="宋体" panose="02010600030101010101" pitchFamily="2" charset="-122"/>
              </a:rPr>
              <a:t>测试结果用</a:t>
            </a:r>
            <a:r>
              <a:rPr lang="en-US" altLang="zh-CN" b="1" dirty="0" err="1" smtClean="0">
                <a:ea typeface="宋体" panose="02010600030101010101" pitchFamily="2" charset="-122"/>
              </a:rPr>
              <a:t>Kwips</a:t>
            </a:r>
            <a:r>
              <a:rPr lang="zh-CN" altLang="en-US" b="1" dirty="0" smtClean="0">
                <a:ea typeface="宋体" panose="02010600030101010101" pitchFamily="2" charset="-122"/>
              </a:rPr>
              <a:t>表示。</a:t>
            </a:r>
            <a:endParaRPr lang="zh-CN" altLang="zh-CN" b="1" dirty="0" smtClean="0">
              <a:ea typeface="宋体" panose="02010600030101010101" pitchFamily="2" charset="-122"/>
            </a:endParaRPr>
          </a:p>
        </p:txBody>
      </p:sp>
    </p:spTree>
    <p:extLst>
      <p:ext uri="{BB962C8B-B14F-4D97-AF65-F5344CB8AC3E}">
        <p14:creationId xmlns:p14="http://schemas.microsoft.com/office/powerpoint/2010/main" val="1048035744"/>
      </p:ext>
    </p:extLst>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539552" y="762000"/>
            <a:ext cx="8064896" cy="4467200"/>
          </a:xfrm>
        </p:spPr>
        <p:txBody>
          <a:bodyPr/>
          <a:lstStyle/>
          <a:p>
            <a:pPr marL="952500" lvl="3" indent="0" eaLnBrk="1" hangingPunct="1">
              <a:buNone/>
            </a:pPr>
            <a:endParaRPr lang="zh-CN" altLang="zh-CN" sz="2800" b="1" dirty="0" smtClean="0">
              <a:ea typeface="宋体" panose="02010600030101010101" pitchFamily="2" charset="-122"/>
            </a:endParaRPr>
          </a:p>
          <a:p>
            <a:pPr marL="0" indent="-41275" eaLnBrk="1" hangingPunct="1">
              <a:spcBef>
                <a:spcPct val="60000"/>
              </a:spcBef>
            </a:pPr>
            <a:r>
              <a:rPr lang="en-US" altLang="zh-CN" sz="2800" b="1" dirty="0" smtClean="0">
                <a:ea typeface="宋体" panose="02010600030101010101" pitchFamily="2" charset="-122"/>
              </a:rPr>
              <a:t>SPEC</a:t>
            </a:r>
            <a:r>
              <a:rPr lang="zh-CN" altLang="en-US" sz="2800" b="1" dirty="0" smtClean="0">
                <a:ea typeface="宋体" panose="02010600030101010101" pitchFamily="2" charset="-122"/>
              </a:rPr>
              <a:t>基准测试程序 (</a:t>
            </a:r>
            <a:r>
              <a:rPr lang="en-US" altLang="zh-CN" sz="2800" b="1" dirty="0" smtClean="0">
                <a:ea typeface="宋体" panose="02010600030101010101" pitchFamily="2" charset="-122"/>
              </a:rPr>
              <a:t>System performance evaluation Cooperative)</a:t>
            </a:r>
          </a:p>
          <a:p>
            <a:pPr marL="95250" lvl="1" indent="207963" algn="just" eaLnBrk="1" hangingPunct="1">
              <a:buFont typeface="Wingdings" panose="05000000000000000000" pitchFamily="2" charset="2"/>
              <a:buNone/>
            </a:pPr>
            <a:r>
              <a:rPr lang="zh-CN" altLang="en-US" b="1" dirty="0" smtClean="0">
                <a:ea typeface="宋体" panose="02010600030101010101" pitchFamily="2" charset="-122"/>
              </a:rPr>
              <a:t>由30个左右世界知名计算机大厂商所支持的非盈利的合作组织，包括：</a:t>
            </a:r>
            <a:r>
              <a:rPr lang="en-US" altLang="zh-CN" b="1" dirty="0" smtClean="0">
                <a:ea typeface="宋体" panose="02010600030101010101" pitchFamily="2" charset="-122"/>
              </a:rPr>
              <a:t>IBM、AT&amp;T、BULL、Compaq、CDC、DG、DEC、Fujitsu、HP、Intel、MIPS、Motolola、SGI、SUN、Unisys</a:t>
            </a:r>
            <a:r>
              <a:rPr lang="zh-CN" altLang="en-US" b="1" dirty="0" smtClean="0">
                <a:ea typeface="宋体" panose="02010600030101010101" pitchFamily="2" charset="-122"/>
              </a:rPr>
              <a:t>等；</a:t>
            </a:r>
          </a:p>
        </p:txBody>
      </p:sp>
    </p:spTree>
    <p:extLst>
      <p:ext uri="{BB962C8B-B14F-4D97-AF65-F5344CB8AC3E}">
        <p14:creationId xmlns:p14="http://schemas.microsoft.com/office/powerpoint/2010/main" val="3428746941"/>
      </p:ext>
    </p:extLst>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467544" y="980728"/>
            <a:ext cx="8280920" cy="1676400"/>
          </a:xfrm>
        </p:spPr>
        <p:txBody>
          <a:bodyPr/>
          <a:lstStyle/>
          <a:p>
            <a:pPr marL="95250" lvl="1" indent="568325" eaLnBrk="1" hangingPunct="1"/>
            <a:r>
              <a:rPr lang="en-US" altLang="zh-CN" b="1" dirty="0" smtClean="0">
                <a:ea typeface="宋体" panose="02010600030101010101" pitchFamily="2" charset="-122"/>
              </a:rPr>
              <a:t>SPEC</a:t>
            </a:r>
            <a:r>
              <a:rPr lang="zh-CN" altLang="en-US" b="1" dirty="0" smtClean="0">
                <a:ea typeface="宋体" panose="02010600030101010101" pitchFamily="2" charset="-122"/>
              </a:rPr>
              <a:t>能够全面反映机器的性能，具有很高的参考价值；</a:t>
            </a:r>
          </a:p>
          <a:p>
            <a:pPr marL="95250" lvl="1" indent="568325" eaLnBrk="1" hangingPunct="1"/>
            <a:r>
              <a:rPr lang="zh-CN" altLang="en-US" b="1" dirty="0" smtClean="0">
                <a:ea typeface="宋体" panose="02010600030101010101" pitchFamily="2" charset="-122"/>
              </a:rPr>
              <a:t>以</a:t>
            </a:r>
            <a:r>
              <a:rPr lang="en-US" altLang="zh-CN" b="1" dirty="0" smtClean="0">
                <a:ea typeface="宋体" panose="02010600030101010101" pitchFamily="2" charset="-122"/>
              </a:rPr>
              <a:t>AX-11/780</a:t>
            </a:r>
            <a:r>
              <a:rPr lang="zh-CN" altLang="en-US" b="1" dirty="0" smtClean="0">
                <a:ea typeface="宋体" panose="02010600030101010101" pitchFamily="2" charset="-122"/>
              </a:rPr>
              <a:t>的测试结果作为基数；</a:t>
            </a:r>
            <a:endParaRPr lang="zh-CN" altLang="zh-CN" b="1" dirty="0" smtClean="0">
              <a:ea typeface="宋体" panose="02010600030101010101" pitchFamily="2" charset="-122"/>
            </a:endParaRPr>
          </a:p>
        </p:txBody>
      </p:sp>
      <p:sp>
        <p:nvSpPr>
          <p:cNvPr id="50179" name="Rectangle 3"/>
          <p:cNvSpPr>
            <a:spLocks noChangeArrowheads="1"/>
          </p:cNvSpPr>
          <p:nvPr/>
        </p:nvSpPr>
        <p:spPr bwMode="auto">
          <a:xfrm>
            <a:off x="467545" y="2564904"/>
            <a:ext cx="8280920" cy="332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336675" indent="-384175">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just" eaLnBrk="1" hangingPunct="1"/>
            <a:r>
              <a:rPr lang="en-US" altLang="zh-CN" sz="2800" b="0" dirty="0">
                <a:solidFill>
                  <a:schemeClr val="tx2"/>
                </a:solidFill>
                <a:ea typeface="宋体" panose="02010600030101010101" pitchFamily="2" charset="-122"/>
              </a:rPr>
              <a:t>SPEC1.0</a:t>
            </a:r>
            <a:r>
              <a:rPr lang="en-US" altLang="zh-CN" sz="2800" b="0" dirty="0">
                <a:ea typeface="宋体" panose="02010600030101010101" pitchFamily="2" charset="-122"/>
              </a:rPr>
              <a:t>  1989</a:t>
            </a:r>
            <a:r>
              <a:rPr lang="zh-CN" altLang="en-US" sz="2800" b="0" dirty="0">
                <a:ea typeface="宋体" panose="02010600030101010101" pitchFamily="2" charset="-122"/>
              </a:rPr>
              <a:t>年10月宣布，程序量超过15万行，包含10个测试程序， 4个定点程序，6个浮点程序；测试结果用</a:t>
            </a:r>
            <a:r>
              <a:rPr lang="en-US" altLang="zh-CN" sz="2800" b="0" dirty="0">
                <a:ea typeface="宋体" panose="02010600030101010101" pitchFamily="2" charset="-122"/>
              </a:rPr>
              <a:t>SPECint’89</a:t>
            </a:r>
            <a:r>
              <a:rPr lang="zh-CN" altLang="en-US" sz="2800" b="0" dirty="0">
                <a:ea typeface="宋体" panose="02010600030101010101" pitchFamily="2" charset="-122"/>
              </a:rPr>
              <a:t>和</a:t>
            </a:r>
            <a:r>
              <a:rPr lang="en-US" altLang="zh-CN" sz="2800" b="0" dirty="0">
                <a:ea typeface="宋体" panose="02010600030101010101" pitchFamily="2" charset="-122"/>
              </a:rPr>
              <a:t>SPECfp’89</a:t>
            </a:r>
            <a:r>
              <a:rPr lang="zh-CN" altLang="en-US" sz="2800" b="0" dirty="0">
                <a:ea typeface="宋体" panose="02010600030101010101" pitchFamily="2" charset="-122"/>
              </a:rPr>
              <a:t>表示。</a:t>
            </a:r>
          </a:p>
          <a:p>
            <a:pPr algn="just" eaLnBrk="1" hangingPunct="1"/>
            <a:r>
              <a:rPr lang="zh-CN" altLang="en-US" sz="2800" b="0" dirty="0">
                <a:solidFill>
                  <a:schemeClr val="tx2"/>
                </a:solidFill>
                <a:ea typeface="宋体" panose="02010600030101010101" pitchFamily="2" charset="-122"/>
              </a:rPr>
              <a:t>1992年，</a:t>
            </a:r>
            <a:r>
              <a:rPr lang="zh-CN" altLang="en-US" sz="2800" b="0" dirty="0">
                <a:ea typeface="宋体" panose="02010600030101010101" pitchFamily="2" charset="-122"/>
              </a:rPr>
              <a:t>又增加10个测试程序，共有6个定点程序和14个浮点程序，测试结果用</a:t>
            </a:r>
            <a:r>
              <a:rPr lang="en-US" altLang="zh-CN" sz="2800" b="0" dirty="0">
                <a:ea typeface="宋体" panose="02010600030101010101" pitchFamily="2" charset="-122"/>
              </a:rPr>
              <a:t>SPECint’92</a:t>
            </a:r>
            <a:r>
              <a:rPr lang="zh-CN" altLang="en-US" sz="2800" b="0" dirty="0">
                <a:ea typeface="宋体" panose="02010600030101010101" pitchFamily="2" charset="-122"/>
              </a:rPr>
              <a:t>和</a:t>
            </a:r>
            <a:r>
              <a:rPr lang="en-US" altLang="zh-CN" sz="2800" b="0" dirty="0">
                <a:ea typeface="宋体" panose="02010600030101010101" pitchFamily="2" charset="-122"/>
              </a:rPr>
              <a:t>SPECfp’92</a:t>
            </a:r>
            <a:r>
              <a:rPr lang="zh-CN" altLang="en-US" sz="2800" b="0" dirty="0">
                <a:ea typeface="宋体" panose="02010600030101010101" pitchFamily="2" charset="-122"/>
              </a:rPr>
              <a:t>表示。</a:t>
            </a:r>
          </a:p>
          <a:p>
            <a:pPr eaLnBrk="1" hangingPunct="1"/>
            <a:r>
              <a:rPr lang="zh-CN" altLang="en-US" sz="2800" b="0" dirty="0">
                <a:solidFill>
                  <a:schemeClr val="tx2"/>
                </a:solidFill>
                <a:ea typeface="宋体" panose="02010600030101010101" pitchFamily="2" charset="-122"/>
              </a:rPr>
              <a:t>1995年，</a:t>
            </a:r>
            <a:r>
              <a:rPr lang="zh-CN" altLang="en-US" sz="2800" b="0" dirty="0">
                <a:ea typeface="宋体" panose="02010600030101010101" pitchFamily="2" charset="-122"/>
              </a:rPr>
              <a:t>推出</a:t>
            </a:r>
            <a:r>
              <a:rPr lang="en-US" altLang="zh-CN" sz="2800" b="0" dirty="0">
                <a:ea typeface="宋体" panose="02010600030101010101" pitchFamily="2" charset="-122"/>
              </a:rPr>
              <a:t>SPECint’95</a:t>
            </a:r>
            <a:r>
              <a:rPr lang="zh-CN" altLang="en-US" sz="2800" b="0" dirty="0">
                <a:ea typeface="宋体" panose="02010600030101010101" pitchFamily="2" charset="-122"/>
              </a:rPr>
              <a:t>和</a:t>
            </a:r>
            <a:r>
              <a:rPr lang="en-US" altLang="zh-CN" sz="2800" b="0" dirty="0">
                <a:ea typeface="宋体" panose="02010600030101010101" pitchFamily="2" charset="-122"/>
              </a:rPr>
              <a:t>SPECfp’95</a:t>
            </a:r>
          </a:p>
        </p:txBody>
      </p:sp>
    </p:spTree>
    <p:extLst>
      <p:ext uri="{BB962C8B-B14F-4D97-AF65-F5344CB8AC3E}">
        <p14:creationId xmlns:p14="http://schemas.microsoft.com/office/powerpoint/2010/main" val="1915522699"/>
      </p:ext>
    </p:extLst>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55576" y="1147326"/>
            <a:ext cx="792480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Font typeface="Wingdings" panose="05000000000000000000" pitchFamily="2" charset="2"/>
              <a:buChar char="§"/>
              <a:tabLst>
                <a:tab pos="4003675" algn="ctr"/>
                <a:tab pos="6756400" algn="ctr"/>
              </a:tabLst>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tabLst>
                <a:tab pos="4003675" algn="ctr"/>
                <a:tab pos="6756400" algn="ctr"/>
              </a:tabLst>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tabLst>
                <a:tab pos="4003675" algn="ctr"/>
                <a:tab pos="6756400" algn="ctr"/>
              </a:tabLst>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tabLst>
                <a:tab pos="4003675" algn="ctr"/>
                <a:tab pos="6756400" algn="ctr"/>
              </a:tabLst>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9pPr>
          </a:lstStyle>
          <a:p>
            <a:pPr>
              <a:spcBef>
                <a:spcPct val="30000"/>
              </a:spcBef>
              <a:buFont typeface="Arial" panose="020B0604020202020204" pitchFamily="34" charset="0"/>
              <a:buNone/>
            </a:pPr>
            <a:r>
              <a:rPr lang="zh-CN" altLang="en-US" sz="2800" dirty="0">
                <a:solidFill>
                  <a:srgbClr val="0000CC"/>
                </a:solidFill>
                <a:ea typeface="宋体" panose="02010600030101010101" pitchFamily="2" charset="-122"/>
              </a:rPr>
              <a:t>处理机	</a:t>
            </a:r>
            <a:r>
              <a:rPr lang="en-US" altLang="zh-CN" sz="2800" dirty="0">
                <a:solidFill>
                  <a:srgbClr val="0000CC"/>
                </a:solidFill>
                <a:ea typeface="宋体" panose="02010600030101010101" pitchFamily="2" charset="-122"/>
              </a:rPr>
              <a:t>SPECint’95	SPECfp’95</a:t>
            </a:r>
          </a:p>
          <a:p>
            <a:pPr>
              <a:spcBef>
                <a:spcPct val="0"/>
              </a:spcBef>
              <a:buFont typeface="Arial" panose="020B0604020202020204" pitchFamily="34" charset="0"/>
              <a:buNone/>
            </a:pPr>
            <a:r>
              <a:rPr lang="en-US" altLang="zh-CN" sz="2800" dirty="0" err="1">
                <a:solidFill>
                  <a:srgbClr val="0000CC"/>
                </a:solidFill>
                <a:latin typeface="Book Antiqua" panose="02040602050305030304" pitchFamily="18" charset="0"/>
                <a:ea typeface="宋体" panose="02010600030101010101" pitchFamily="2" charset="-122"/>
              </a:rPr>
              <a:t>PentiumII</a:t>
            </a:r>
            <a:r>
              <a:rPr lang="en-US" altLang="zh-CN" sz="2800" dirty="0">
                <a:solidFill>
                  <a:srgbClr val="0000CC"/>
                </a:solidFill>
                <a:latin typeface="Book Antiqua" panose="02040602050305030304" pitchFamily="18" charset="0"/>
                <a:ea typeface="宋体" panose="02010600030101010101" pitchFamily="2" charset="-122"/>
              </a:rPr>
              <a:t> 400	18.5	13.3</a:t>
            </a:r>
          </a:p>
          <a:p>
            <a:pPr>
              <a:spcBef>
                <a:spcPct val="0"/>
              </a:spcBef>
              <a:buFont typeface="Arial" panose="020B0604020202020204" pitchFamily="34" charset="0"/>
              <a:buNone/>
            </a:pPr>
            <a:r>
              <a:rPr lang="en-US" altLang="zh-CN" sz="2800" dirty="0" err="1">
                <a:solidFill>
                  <a:srgbClr val="0000CC"/>
                </a:solidFill>
                <a:latin typeface="Book Antiqua" panose="02040602050305030304" pitchFamily="18" charset="0"/>
                <a:ea typeface="宋体" panose="02010600030101010101" pitchFamily="2" charset="-122"/>
              </a:rPr>
              <a:t>PentiumII</a:t>
            </a:r>
            <a:r>
              <a:rPr lang="en-US" altLang="zh-CN" sz="2800" dirty="0">
                <a:solidFill>
                  <a:srgbClr val="0000CC"/>
                </a:solidFill>
                <a:latin typeface="Book Antiqua" panose="02040602050305030304" pitchFamily="18" charset="0"/>
                <a:ea typeface="宋体" panose="02010600030101010101" pitchFamily="2" charset="-122"/>
              </a:rPr>
              <a:t> 450	18.7	13.7</a:t>
            </a:r>
          </a:p>
          <a:p>
            <a:pPr>
              <a:spcBef>
                <a:spcPct val="0"/>
              </a:spcBef>
              <a:buFont typeface="Arial" panose="020B0604020202020204" pitchFamily="34" charset="0"/>
              <a:buNone/>
            </a:pPr>
            <a:r>
              <a:rPr lang="en-US" altLang="zh-CN" sz="2800" dirty="0" err="1">
                <a:solidFill>
                  <a:srgbClr val="0000CC"/>
                </a:solidFill>
                <a:latin typeface="Book Antiqua" panose="02040602050305030304" pitchFamily="18" charset="0"/>
                <a:ea typeface="宋体" panose="02010600030101010101" pitchFamily="2" charset="-122"/>
              </a:rPr>
              <a:t>PentiumIII</a:t>
            </a:r>
            <a:r>
              <a:rPr lang="en-US" altLang="zh-CN" sz="2800" dirty="0">
                <a:solidFill>
                  <a:srgbClr val="0000CC"/>
                </a:solidFill>
                <a:latin typeface="Book Antiqua" panose="02040602050305030304" pitchFamily="18" charset="0"/>
                <a:ea typeface="宋体" panose="02010600030101010101" pitchFamily="2" charset="-122"/>
              </a:rPr>
              <a:t> 500	20.6	14.7</a:t>
            </a:r>
          </a:p>
          <a:p>
            <a:pPr>
              <a:spcBef>
                <a:spcPct val="0"/>
              </a:spcBef>
              <a:buFont typeface="Arial" panose="020B0604020202020204" pitchFamily="34" charset="0"/>
              <a:buNone/>
            </a:pPr>
            <a:r>
              <a:rPr lang="en-US" altLang="zh-CN" sz="2800" dirty="0" err="1">
                <a:solidFill>
                  <a:srgbClr val="0000CC"/>
                </a:solidFill>
                <a:latin typeface="Book Antiqua" panose="02040602050305030304" pitchFamily="18" charset="0"/>
                <a:ea typeface="宋体" panose="02010600030101010101" pitchFamily="2" charset="-122"/>
              </a:rPr>
              <a:t>PientiumIII</a:t>
            </a:r>
            <a:r>
              <a:rPr lang="en-US" altLang="zh-CN" sz="2800" dirty="0">
                <a:solidFill>
                  <a:srgbClr val="0000CC"/>
                </a:solidFill>
                <a:latin typeface="Book Antiqua" panose="02040602050305030304" pitchFamily="18" charset="0"/>
                <a:ea typeface="宋体" panose="02010600030101010101" pitchFamily="2" charset="-122"/>
              </a:rPr>
              <a:t> 550	22.3	15.6</a:t>
            </a:r>
          </a:p>
          <a:p>
            <a:pPr>
              <a:spcBef>
                <a:spcPct val="0"/>
              </a:spcBef>
              <a:buFont typeface="Arial" panose="020B0604020202020204" pitchFamily="34" charset="0"/>
              <a:buNone/>
            </a:pPr>
            <a:r>
              <a:rPr lang="en-US" altLang="zh-CN" sz="2800" dirty="0">
                <a:solidFill>
                  <a:srgbClr val="0000CC"/>
                </a:solidFill>
                <a:latin typeface="Book Antiqua" panose="02040602050305030304" pitchFamily="18" charset="0"/>
                <a:ea typeface="宋体" panose="02010600030101010101" pitchFamily="2" charset="-122"/>
              </a:rPr>
              <a:t>Celeron 300A	12.0	9.66</a:t>
            </a:r>
          </a:p>
          <a:p>
            <a:pPr>
              <a:spcBef>
                <a:spcPct val="0"/>
              </a:spcBef>
              <a:buFont typeface="Arial" panose="020B0604020202020204" pitchFamily="34" charset="0"/>
              <a:buNone/>
            </a:pPr>
            <a:r>
              <a:rPr lang="en-US" altLang="zh-CN" sz="2800" dirty="0">
                <a:solidFill>
                  <a:srgbClr val="0000CC"/>
                </a:solidFill>
                <a:latin typeface="Book Antiqua" panose="02040602050305030304" pitchFamily="18" charset="0"/>
                <a:ea typeface="宋体" panose="02010600030101010101" pitchFamily="2" charset="-122"/>
              </a:rPr>
              <a:t>Celeron 333	13.1	10.20</a:t>
            </a:r>
          </a:p>
          <a:p>
            <a:pPr>
              <a:spcBef>
                <a:spcPct val="0"/>
              </a:spcBef>
              <a:buFont typeface="Arial" panose="020B0604020202020204" pitchFamily="34" charset="0"/>
              <a:buNone/>
            </a:pPr>
            <a:r>
              <a:rPr lang="en-US" altLang="zh-CN" sz="2800" dirty="0">
                <a:solidFill>
                  <a:srgbClr val="0000CC"/>
                </a:solidFill>
                <a:latin typeface="Book Antiqua" panose="02040602050305030304" pitchFamily="18" charset="0"/>
                <a:ea typeface="宋体" panose="02010600030101010101" pitchFamily="2" charset="-122"/>
              </a:rPr>
              <a:t>Celeron 366	14.1	10.70</a:t>
            </a:r>
          </a:p>
          <a:p>
            <a:pPr>
              <a:spcBef>
                <a:spcPct val="0"/>
              </a:spcBef>
              <a:buFont typeface="Arial" panose="020B0604020202020204" pitchFamily="34" charset="0"/>
              <a:buNone/>
            </a:pPr>
            <a:r>
              <a:rPr lang="en-US" altLang="zh-CN" sz="2800" dirty="0">
                <a:solidFill>
                  <a:srgbClr val="0000CC"/>
                </a:solidFill>
                <a:latin typeface="Book Antiqua" panose="02040602050305030304" pitchFamily="18" charset="0"/>
                <a:ea typeface="宋体" panose="02010600030101010101" pitchFamily="2" charset="-122"/>
              </a:rPr>
              <a:t>Celeron 400	15.1	11.20</a:t>
            </a:r>
          </a:p>
          <a:p>
            <a:pPr>
              <a:spcBef>
                <a:spcPct val="0"/>
              </a:spcBef>
              <a:buFont typeface="Arial" panose="020B0604020202020204" pitchFamily="34" charset="0"/>
              <a:buNone/>
            </a:pPr>
            <a:r>
              <a:rPr lang="en-US" altLang="zh-CN" sz="2800" dirty="0">
                <a:solidFill>
                  <a:srgbClr val="0000CC"/>
                </a:solidFill>
                <a:latin typeface="Book Antiqua" panose="02040602050305030304" pitchFamily="18" charset="0"/>
                <a:ea typeface="宋体" panose="02010600030101010101" pitchFamily="2" charset="-122"/>
              </a:rPr>
              <a:t>Celeron 433	16.1	11.60</a:t>
            </a:r>
          </a:p>
          <a:p>
            <a:pPr>
              <a:spcBef>
                <a:spcPct val="0"/>
              </a:spcBef>
              <a:buFont typeface="Arial" panose="020B0604020202020204" pitchFamily="34" charset="0"/>
              <a:buNone/>
            </a:pPr>
            <a:r>
              <a:rPr lang="en-US" altLang="zh-CN" sz="2800" dirty="0">
                <a:solidFill>
                  <a:srgbClr val="0000CC"/>
                </a:solidFill>
                <a:latin typeface="Book Antiqua" panose="02040602050305030304" pitchFamily="18" charset="0"/>
                <a:ea typeface="宋体" panose="02010600030101010101" pitchFamily="2" charset="-122"/>
              </a:rPr>
              <a:t>Celeron 466	17.0	12.00</a:t>
            </a:r>
            <a:endParaRPr lang="zh-CN" altLang="en-US" sz="2800" dirty="0">
              <a:solidFill>
                <a:srgbClr val="0000CC"/>
              </a:solidFill>
              <a:latin typeface="Book Antiqua" panose="02040602050305030304" pitchFamily="18" charset="0"/>
              <a:ea typeface="宋体" panose="02010600030101010101" pitchFamily="2" charset="-122"/>
            </a:endParaRPr>
          </a:p>
        </p:txBody>
      </p:sp>
    </p:spTree>
    <p:extLst>
      <p:ext uri="{BB962C8B-B14F-4D97-AF65-F5344CB8AC3E}">
        <p14:creationId xmlns:p14="http://schemas.microsoft.com/office/powerpoint/2010/main" val="3464652490"/>
      </p:ext>
    </p:extLst>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323528" y="908720"/>
            <a:ext cx="8458200" cy="4724400"/>
          </a:xfrm>
        </p:spPr>
        <p:txBody>
          <a:bodyPr/>
          <a:lstStyle/>
          <a:p>
            <a:pPr marL="0" indent="-41275" eaLnBrk="1" hangingPunct="1"/>
            <a:r>
              <a:rPr lang="en-US" altLang="zh-CN" sz="2800" b="1" dirty="0" smtClean="0">
                <a:ea typeface="宋体" panose="02010600030101010101" pitchFamily="2" charset="-122"/>
              </a:rPr>
              <a:t>TPC</a:t>
            </a:r>
            <a:r>
              <a:rPr lang="zh-CN" altLang="en-US" sz="2800" b="1" dirty="0" smtClean="0">
                <a:ea typeface="宋体" panose="02010600030101010101" pitchFamily="2" charset="-122"/>
              </a:rPr>
              <a:t>基准程序</a:t>
            </a:r>
            <a:endParaRPr lang="zh-CN" altLang="zh-CN" sz="2800" b="1" dirty="0" smtClean="0">
              <a:ea typeface="宋体" panose="02010600030101010101" pitchFamily="2" charset="-122"/>
            </a:endParaRPr>
          </a:p>
          <a:p>
            <a:pPr marL="663575" lvl="1" indent="-568325" eaLnBrk="1" hangingPunct="1"/>
            <a:r>
              <a:rPr lang="en-US" altLang="zh-CN" b="1" dirty="0" smtClean="0">
                <a:solidFill>
                  <a:schemeClr val="folHlink"/>
                </a:solidFill>
                <a:ea typeface="宋体" panose="02010600030101010101" pitchFamily="2" charset="-122"/>
              </a:rPr>
              <a:t>Transaction Processing Council（</a:t>
            </a:r>
            <a:r>
              <a:rPr lang="zh-CN" altLang="en-US" b="1" dirty="0" smtClean="0">
                <a:solidFill>
                  <a:schemeClr val="folHlink"/>
                </a:solidFill>
                <a:ea typeface="宋体" panose="02010600030101010101" pitchFamily="2" charset="-122"/>
              </a:rPr>
              <a:t>事务处理委员会）</a:t>
            </a:r>
            <a:endParaRPr lang="zh-CN" altLang="en-US" b="1" dirty="0" smtClean="0">
              <a:ea typeface="宋体" panose="02010600030101010101" pitchFamily="2" charset="-122"/>
            </a:endParaRPr>
          </a:p>
          <a:p>
            <a:pPr marL="663575" lvl="1" indent="-568325" eaLnBrk="1" hangingPunct="1"/>
            <a:r>
              <a:rPr lang="zh-CN" altLang="en-US" b="1" dirty="0" smtClean="0">
                <a:ea typeface="宋体" panose="02010600030101010101" pitchFamily="2" charset="-122"/>
              </a:rPr>
              <a:t>成立于1988年，已有40多个成员；</a:t>
            </a:r>
          </a:p>
          <a:p>
            <a:pPr marL="663575" lvl="1" indent="-568325" eaLnBrk="1" hangingPunct="1"/>
            <a:r>
              <a:rPr lang="zh-CN" altLang="en-US" b="1" dirty="0" smtClean="0">
                <a:ea typeface="宋体" panose="02010600030101010101" pitchFamily="2" charset="-122"/>
              </a:rPr>
              <a:t>用于评测计算机的事务处理、数据库处理、企业管理与决策支持等方面的性能。</a:t>
            </a:r>
          </a:p>
          <a:p>
            <a:pPr marL="663575" lvl="1" indent="-568325" eaLnBrk="1" hangingPunct="1"/>
            <a:r>
              <a:rPr lang="zh-CN" altLang="en-US" b="1" dirty="0" smtClean="0">
                <a:ea typeface="宋体" panose="02010600030101010101" pitchFamily="2" charset="-122"/>
              </a:rPr>
              <a:t>1989年10月、1990年8月和1992年7月发表了</a:t>
            </a:r>
            <a:r>
              <a:rPr lang="en-US" altLang="zh-CN" b="1" dirty="0" smtClean="0">
                <a:ea typeface="宋体" panose="02010600030101010101" pitchFamily="2" charset="-122"/>
              </a:rPr>
              <a:t>TPC-A、TPC-B</a:t>
            </a:r>
            <a:r>
              <a:rPr lang="zh-CN" altLang="en-US" b="1" dirty="0" smtClean="0">
                <a:ea typeface="宋体" panose="02010600030101010101" pitchFamily="2" charset="-122"/>
              </a:rPr>
              <a:t>和</a:t>
            </a:r>
            <a:r>
              <a:rPr lang="en-US" altLang="zh-CN" b="1" dirty="0" smtClean="0">
                <a:ea typeface="宋体" panose="02010600030101010101" pitchFamily="2" charset="-122"/>
              </a:rPr>
              <a:t>TPC-C。</a:t>
            </a:r>
          </a:p>
        </p:txBody>
      </p:sp>
    </p:spTree>
    <p:extLst>
      <p:ext uri="{BB962C8B-B14F-4D97-AF65-F5344CB8AC3E}">
        <p14:creationId xmlns:p14="http://schemas.microsoft.com/office/powerpoint/2010/main" val="577684514"/>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5760" y="773533"/>
            <a:ext cx="7772400" cy="891271"/>
          </a:xfrm>
        </p:spPr>
        <p:txBody>
          <a:bodyPr/>
          <a:lstStyle/>
          <a:p>
            <a:pPr algn="l" eaLnBrk="1" hangingPunct="1"/>
            <a:r>
              <a:rPr lang="en-US" altLang="zh-CN" sz="3200" b="1" dirty="0" smtClean="0">
                <a:ea typeface="宋体" panose="02010600030101010101" pitchFamily="2" charset="-122"/>
              </a:rPr>
              <a:t>2. </a:t>
            </a:r>
            <a:r>
              <a:rPr lang="zh-CN" altLang="en-US" sz="3200" b="1" dirty="0" smtClean="0">
                <a:ea typeface="宋体" panose="02010600030101010101" pitchFamily="2" charset="-122"/>
              </a:rPr>
              <a:t>计算机系统的定量设计原理</a:t>
            </a:r>
            <a:endParaRPr lang="en-US" altLang="zh-CN" sz="3200" b="1" dirty="0" smtClean="0">
              <a:ea typeface="宋体" panose="02010600030101010101" pitchFamily="2" charset="-122"/>
            </a:endParaRPr>
          </a:p>
        </p:txBody>
      </p:sp>
      <p:sp>
        <p:nvSpPr>
          <p:cNvPr id="53251" name="Rectangle 3"/>
          <p:cNvSpPr>
            <a:spLocks noGrp="1" noChangeArrowheads="1"/>
          </p:cNvSpPr>
          <p:nvPr>
            <p:ph idx="1"/>
          </p:nvPr>
        </p:nvSpPr>
        <p:spPr>
          <a:xfrm>
            <a:off x="683568" y="1556792"/>
            <a:ext cx="7772400" cy="4114800"/>
          </a:xfrm>
        </p:spPr>
        <p:txBody>
          <a:bodyPr/>
          <a:lstStyle/>
          <a:p>
            <a:pPr eaLnBrk="1" hangingPunct="1">
              <a:buClr>
                <a:schemeClr val="tx2"/>
              </a:buClr>
              <a:buSzPct val="135000"/>
              <a:buFont typeface="Wingdings" panose="05000000000000000000" pitchFamily="2" charset="2"/>
              <a:buChar char="Ø"/>
            </a:pPr>
            <a:r>
              <a:rPr lang="zh-CN" altLang="en-US" b="1" dirty="0" smtClean="0">
                <a:solidFill>
                  <a:schemeClr val="tx2"/>
                </a:solidFill>
                <a:ea typeface="宋体" panose="02010600030101010101" pitchFamily="2" charset="-122"/>
              </a:rPr>
              <a:t>哈夫曼（</a:t>
            </a:r>
            <a:r>
              <a:rPr lang="en-US" altLang="zh-CN" b="1" dirty="0" smtClean="0">
                <a:solidFill>
                  <a:schemeClr val="tx2"/>
                </a:solidFill>
                <a:ea typeface="宋体" panose="02010600030101010101" pitchFamily="2" charset="-122"/>
              </a:rPr>
              <a:t>Huffman)</a:t>
            </a:r>
            <a:r>
              <a:rPr lang="zh-CN" altLang="en-US" b="1" dirty="0" smtClean="0">
                <a:solidFill>
                  <a:schemeClr val="tx2"/>
                </a:solidFill>
                <a:ea typeface="宋体" panose="02010600030101010101" pitchFamily="2" charset="-122"/>
              </a:rPr>
              <a:t>压缩原理</a:t>
            </a:r>
          </a:p>
          <a:p>
            <a:pPr algn="ctr" eaLnBrk="1" hangingPunct="1">
              <a:buClr>
                <a:schemeClr val="tx2"/>
              </a:buClr>
              <a:buSzPct val="135000"/>
              <a:buFont typeface="Wingdings" panose="05000000000000000000" pitchFamily="2" charset="2"/>
              <a:buNone/>
            </a:pPr>
            <a:r>
              <a:rPr lang="zh-CN" altLang="en-US" b="1" dirty="0" smtClean="0">
                <a:solidFill>
                  <a:srgbClr val="0000CC"/>
                </a:solidFill>
                <a:ea typeface="宋体" panose="02010600030101010101" pitchFamily="2" charset="-122"/>
              </a:rPr>
              <a:t>加速处理高概率（经常性）事件</a:t>
            </a:r>
            <a:endParaRPr lang="en-US" altLang="zh-CN" b="1" dirty="0" smtClean="0">
              <a:solidFill>
                <a:srgbClr val="0000CC"/>
              </a:solidFill>
              <a:ea typeface="宋体" panose="02010600030101010101" pitchFamily="2" charset="-122"/>
            </a:endParaRPr>
          </a:p>
          <a:p>
            <a:pPr algn="ctr" eaLnBrk="1" hangingPunct="1">
              <a:buClr>
                <a:schemeClr val="tx2"/>
              </a:buClr>
              <a:buSzPct val="135000"/>
              <a:buFont typeface="Wingdings" panose="05000000000000000000" pitchFamily="2" charset="2"/>
              <a:buNone/>
            </a:pPr>
            <a:r>
              <a:rPr lang="en-US" altLang="zh-CN" b="1" dirty="0">
                <a:solidFill>
                  <a:srgbClr val="0000CC"/>
                </a:solidFill>
                <a:ea typeface="宋体" panose="02010600030101010101" pitchFamily="2" charset="-122"/>
              </a:rPr>
              <a:t>Make the common case fast</a:t>
            </a:r>
            <a:r>
              <a:rPr lang="en-US" altLang="zh-CN" b="1" dirty="0" smtClean="0">
                <a:solidFill>
                  <a:srgbClr val="0000CC"/>
                </a:solidFill>
                <a:ea typeface="宋体" panose="02010600030101010101" pitchFamily="2" charset="-122"/>
              </a:rPr>
              <a:t>!</a:t>
            </a:r>
          </a:p>
          <a:p>
            <a:pPr algn="ctr" eaLnBrk="1" hangingPunct="1">
              <a:buClr>
                <a:schemeClr val="tx2"/>
              </a:buClr>
              <a:buSzPct val="135000"/>
              <a:buFont typeface="Wingdings" panose="05000000000000000000" pitchFamily="2" charset="2"/>
              <a:buNone/>
            </a:pPr>
            <a:endParaRPr lang="en-US" altLang="zh-CN" b="1" dirty="0">
              <a:solidFill>
                <a:srgbClr val="0000CC"/>
              </a:solidFill>
              <a:ea typeface="宋体" panose="02010600030101010101" pitchFamily="2" charset="-122"/>
            </a:endParaRPr>
          </a:p>
          <a:p>
            <a:pPr algn="ctr" eaLnBrk="1" hangingPunct="1">
              <a:buClr>
                <a:schemeClr val="tx2"/>
              </a:buClr>
              <a:buSzPct val="135000"/>
              <a:buFont typeface="Wingdings" panose="05000000000000000000" pitchFamily="2" charset="2"/>
              <a:buNone/>
            </a:pPr>
            <a:endParaRPr lang="en-US" altLang="zh-CN" b="1" dirty="0" smtClean="0">
              <a:solidFill>
                <a:srgbClr val="0000CC"/>
              </a:solidFill>
              <a:ea typeface="宋体" panose="02010600030101010101" pitchFamily="2" charset="-122"/>
            </a:endParaRPr>
          </a:p>
          <a:p>
            <a:pPr algn="ctr" eaLnBrk="1" hangingPunct="1">
              <a:buClr>
                <a:schemeClr val="tx2"/>
              </a:buClr>
              <a:buSzPct val="135000"/>
              <a:buFont typeface="Wingdings" panose="05000000000000000000" pitchFamily="2" charset="2"/>
              <a:buNone/>
            </a:pPr>
            <a:r>
              <a:rPr lang="zh-CN" altLang="en-US" b="1" dirty="0">
                <a:solidFill>
                  <a:srgbClr val="0000CC"/>
                </a:solidFill>
                <a:ea typeface="宋体" panose="02010600030101010101" pitchFamily="2" charset="-122"/>
              </a:rPr>
              <a:t>加快占时间最多的事件，效果最好！</a:t>
            </a:r>
            <a:endParaRPr lang="en-US" altLang="zh-CN" b="1" dirty="0">
              <a:solidFill>
                <a:srgbClr val="0000CC"/>
              </a:solidFill>
              <a:ea typeface="宋体" panose="02010600030101010101" pitchFamily="2" charset="-122"/>
            </a:endParaRPr>
          </a:p>
          <a:p>
            <a:pPr algn="ctr" eaLnBrk="1" hangingPunct="1">
              <a:buClr>
                <a:schemeClr val="tx2"/>
              </a:buClr>
              <a:buSzPct val="135000"/>
              <a:buFont typeface="Wingdings" panose="05000000000000000000" pitchFamily="2" charset="2"/>
              <a:buNone/>
            </a:pPr>
            <a:endParaRPr lang="en-US" altLang="zh-CN" b="1" dirty="0" smtClean="0">
              <a:solidFill>
                <a:srgbClr val="0000CC"/>
              </a:solidFill>
              <a:ea typeface="宋体" panose="02010600030101010101" pitchFamily="2" charset="-122"/>
            </a:endParaRPr>
          </a:p>
        </p:txBody>
      </p:sp>
      <p:sp>
        <p:nvSpPr>
          <p:cNvPr id="3" name="矩形 2"/>
          <p:cNvSpPr/>
          <p:nvPr/>
        </p:nvSpPr>
        <p:spPr bwMode="auto">
          <a:xfrm>
            <a:off x="1907704" y="3429000"/>
            <a:ext cx="4392488" cy="28803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bwMode="auto">
          <a:xfrm>
            <a:off x="6298232" y="3429000"/>
            <a:ext cx="872480" cy="288032"/>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7" name="矩形 6"/>
          <p:cNvSpPr/>
          <p:nvPr/>
        </p:nvSpPr>
        <p:spPr bwMode="auto">
          <a:xfrm>
            <a:off x="4218384" y="3789040"/>
            <a:ext cx="2081808" cy="28803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8" name="矩形 7"/>
          <p:cNvSpPr/>
          <p:nvPr/>
        </p:nvSpPr>
        <p:spPr bwMode="auto">
          <a:xfrm>
            <a:off x="6298232" y="3789040"/>
            <a:ext cx="872480" cy="288032"/>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9" name="矩形 8"/>
          <p:cNvSpPr/>
          <p:nvPr/>
        </p:nvSpPr>
        <p:spPr bwMode="auto">
          <a:xfrm>
            <a:off x="1905744" y="4149080"/>
            <a:ext cx="4392488" cy="28803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0" name="矩形 9"/>
          <p:cNvSpPr/>
          <p:nvPr/>
        </p:nvSpPr>
        <p:spPr bwMode="auto">
          <a:xfrm>
            <a:off x="6296272" y="4149080"/>
            <a:ext cx="514400" cy="288032"/>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41692434"/>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5760" y="773533"/>
            <a:ext cx="7772400" cy="891271"/>
          </a:xfrm>
        </p:spPr>
        <p:txBody>
          <a:bodyPr/>
          <a:lstStyle/>
          <a:p>
            <a:pPr algn="l" eaLnBrk="1" hangingPunct="1"/>
            <a:r>
              <a:rPr lang="en-US" altLang="zh-CN" sz="3200" b="1" dirty="0" smtClean="0">
                <a:ea typeface="宋体" panose="02010600030101010101" pitchFamily="2" charset="-122"/>
              </a:rPr>
              <a:t>2. </a:t>
            </a:r>
            <a:r>
              <a:rPr lang="zh-CN" altLang="en-US" sz="3200" b="1" dirty="0" smtClean="0">
                <a:ea typeface="宋体" panose="02010600030101010101" pitchFamily="2" charset="-122"/>
              </a:rPr>
              <a:t>计算机系统的定量设计原理</a:t>
            </a:r>
            <a:endParaRPr lang="en-US" altLang="zh-CN" sz="3200" b="1" dirty="0" smtClean="0">
              <a:ea typeface="宋体" panose="02010600030101010101" pitchFamily="2" charset="-122"/>
            </a:endParaRPr>
          </a:p>
        </p:txBody>
      </p:sp>
      <p:sp>
        <p:nvSpPr>
          <p:cNvPr id="53251" name="Rectangle 3"/>
          <p:cNvSpPr>
            <a:spLocks noGrp="1" noChangeArrowheads="1"/>
          </p:cNvSpPr>
          <p:nvPr>
            <p:ph idx="1"/>
          </p:nvPr>
        </p:nvSpPr>
        <p:spPr>
          <a:xfrm>
            <a:off x="683568" y="1556792"/>
            <a:ext cx="7772400" cy="4114800"/>
          </a:xfrm>
        </p:spPr>
        <p:txBody>
          <a:bodyPr/>
          <a:lstStyle/>
          <a:p>
            <a:pPr eaLnBrk="1" hangingPunct="1">
              <a:buClr>
                <a:schemeClr val="tx2"/>
              </a:buClr>
              <a:buSzPct val="135000"/>
              <a:buFont typeface="Wingdings" panose="05000000000000000000" pitchFamily="2" charset="2"/>
              <a:buChar char="Ø"/>
            </a:pPr>
            <a:r>
              <a:rPr lang="zh-CN" altLang="en-US" b="1" dirty="0" smtClean="0">
                <a:solidFill>
                  <a:schemeClr val="tx2"/>
                </a:solidFill>
                <a:ea typeface="宋体" panose="02010600030101010101" pitchFamily="2" charset="-122"/>
              </a:rPr>
              <a:t>哈夫曼（</a:t>
            </a:r>
            <a:r>
              <a:rPr lang="en-US" altLang="zh-CN" b="1" dirty="0" smtClean="0">
                <a:solidFill>
                  <a:schemeClr val="tx2"/>
                </a:solidFill>
                <a:ea typeface="宋体" panose="02010600030101010101" pitchFamily="2" charset="-122"/>
              </a:rPr>
              <a:t>Huffman)</a:t>
            </a:r>
            <a:r>
              <a:rPr lang="zh-CN" altLang="en-US" b="1" dirty="0" smtClean="0">
                <a:solidFill>
                  <a:schemeClr val="tx2"/>
                </a:solidFill>
                <a:ea typeface="宋体" panose="02010600030101010101" pitchFamily="2" charset="-122"/>
              </a:rPr>
              <a:t>压缩原理</a:t>
            </a:r>
          </a:p>
          <a:p>
            <a:pPr marL="0" indent="0" algn="just" eaLnBrk="1" hangingPunct="1">
              <a:buClr>
                <a:schemeClr val="tx2"/>
              </a:buClr>
              <a:buSzPct val="135000"/>
              <a:buNone/>
            </a:pPr>
            <a:r>
              <a:rPr lang="zh-CN" altLang="en-US" b="1" dirty="0" smtClean="0">
                <a:solidFill>
                  <a:srgbClr val="0000CC"/>
                </a:solidFill>
                <a:ea typeface="宋体" panose="02010600030101010101" pitchFamily="2" charset="-122"/>
              </a:rPr>
              <a:t>    加速处理高概率（经常性）事件之</a:t>
            </a:r>
            <a:r>
              <a:rPr lang="zh-CN" altLang="en-US" b="1" dirty="0" smtClean="0">
                <a:solidFill>
                  <a:srgbClr val="C00000"/>
                </a:solidFill>
                <a:ea typeface="宋体" panose="02010600030101010101" pitchFamily="2" charset="-122"/>
              </a:rPr>
              <a:t>秘诀：</a:t>
            </a:r>
            <a:endParaRPr lang="en-US" altLang="zh-CN" b="1" dirty="0">
              <a:solidFill>
                <a:srgbClr val="C00000"/>
              </a:solidFill>
              <a:ea typeface="宋体" panose="02010600030101010101" pitchFamily="2" charset="-122"/>
            </a:endParaRPr>
          </a:p>
          <a:p>
            <a:pPr lvl="1" algn="just" eaLnBrk="1" hangingPunct="1">
              <a:buClr>
                <a:schemeClr val="tx2"/>
              </a:buClr>
              <a:buSzPct val="135000"/>
              <a:buFont typeface="Wingdings" panose="05000000000000000000" pitchFamily="2" charset="2"/>
              <a:buChar char="Ø"/>
            </a:pPr>
            <a:r>
              <a:rPr lang="zh-CN" altLang="en-US" b="1" dirty="0">
                <a:ea typeface="宋体" panose="02010600030101010101" pitchFamily="2" charset="-122"/>
              </a:rPr>
              <a:t>秘诀之一：辨认经常性事件（</a:t>
            </a:r>
            <a:r>
              <a:rPr lang="en-US" altLang="zh-CN" b="1" dirty="0">
                <a:ea typeface="宋体" panose="02010600030101010101" pitchFamily="2" charset="-122"/>
              </a:rPr>
              <a:t>Common case</a:t>
            </a:r>
            <a:r>
              <a:rPr lang="zh-CN" altLang="en-US" b="1" dirty="0">
                <a:ea typeface="宋体" panose="02010600030101010101" pitchFamily="2" charset="-122"/>
              </a:rPr>
              <a:t>）</a:t>
            </a:r>
          </a:p>
          <a:p>
            <a:pPr lvl="1" algn="just" eaLnBrk="1" hangingPunct="1">
              <a:buClr>
                <a:schemeClr val="tx2"/>
              </a:buClr>
              <a:buSzPct val="135000"/>
              <a:buFont typeface="Wingdings" panose="05000000000000000000" pitchFamily="2" charset="2"/>
              <a:buChar char="Ø"/>
            </a:pPr>
            <a:r>
              <a:rPr lang="zh-CN" altLang="en-US" b="1" dirty="0" smtClean="0">
                <a:ea typeface="宋体" panose="02010600030101010101" pitchFamily="2" charset="-122"/>
              </a:rPr>
              <a:t>秘诀</a:t>
            </a:r>
            <a:r>
              <a:rPr lang="zh-CN" altLang="en-US" b="1" dirty="0">
                <a:ea typeface="宋体" panose="02010600030101010101" pitchFamily="2" charset="-122"/>
              </a:rPr>
              <a:t>之二：找出加快的办法（</a:t>
            </a:r>
            <a:r>
              <a:rPr lang="en-US" altLang="zh-CN" b="1" dirty="0">
                <a:ea typeface="宋体" panose="02010600030101010101" pitchFamily="2" charset="-122"/>
              </a:rPr>
              <a:t>Fast</a:t>
            </a:r>
            <a:r>
              <a:rPr lang="zh-CN" altLang="en-US" b="1" dirty="0" smtClean="0">
                <a:ea typeface="宋体" panose="02010600030101010101" pitchFamily="2" charset="-122"/>
              </a:rPr>
              <a:t>）</a:t>
            </a:r>
            <a:endParaRPr lang="en-US" altLang="zh-CN" b="1" dirty="0" smtClean="0">
              <a:ea typeface="宋体" panose="02010600030101010101" pitchFamily="2" charset="-122"/>
            </a:endParaRPr>
          </a:p>
          <a:p>
            <a:pPr marL="457200" lvl="1" indent="0" algn="just" eaLnBrk="1" hangingPunct="1">
              <a:buClr>
                <a:schemeClr val="tx2"/>
              </a:buClr>
              <a:buSzPct val="135000"/>
              <a:buNone/>
            </a:pPr>
            <a:r>
              <a:rPr lang="zh-CN" altLang="en-US" b="1" dirty="0" smtClean="0">
                <a:ea typeface="宋体" panose="02010600030101010101" pitchFamily="2" charset="-122"/>
              </a:rPr>
              <a:t>例如：</a:t>
            </a:r>
            <a:r>
              <a:rPr lang="en-US" altLang="zh-CN" b="1" dirty="0" smtClean="0">
                <a:ea typeface="宋体" panose="02010600030101010101" pitchFamily="2" charset="-122"/>
              </a:rPr>
              <a:t>CISC RISC</a:t>
            </a:r>
          </a:p>
          <a:p>
            <a:pPr marL="457200" lvl="1" indent="0" algn="just" eaLnBrk="1" hangingPunct="1">
              <a:buClr>
                <a:schemeClr val="tx2"/>
              </a:buClr>
              <a:buSzPct val="135000"/>
              <a:buNone/>
            </a:pPr>
            <a:endParaRPr lang="en-US" altLang="zh-CN" b="1" dirty="0" smtClean="0">
              <a:solidFill>
                <a:srgbClr val="C00000"/>
              </a:solidFill>
              <a:ea typeface="宋体" panose="02010600030101010101" pitchFamily="2" charset="-122"/>
            </a:endParaRPr>
          </a:p>
          <a:p>
            <a:pPr algn="ctr" eaLnBrk="1" hangingPunct="1">
              <a:buClr>
                <a:schemeClr val="tx2"/>
              </a:buClr>
              <a:buSzPct val="135000"/>
              <a:buFont typeface="Wingdings" panose="05000000000000000000" pitchFamily="2" charset="2"/>
              <a:buNone/>
            </a:pPr>
            <a:endParaRPr lang="en-US" altLang="zh-CN" b="1" dirty="0">
              <a:solidFill>
                <a:srgbClr val="0000CC"/>
              </a:solidFill>
              <a:ea typeface="宋体" panose="02010600030101010101" pitchFamily="2" charset="-122"/>
            </a:endParaRPr>
          </a:p>
          <a:p>
            <a:pPr algn="ctr" eaLnBrk="1" hangingPunct="1">
              <a:buClr>
                <a:schemeClr val="tx2"/>
              </a:buClr>
              <a:buSzPct val="135000"/>
              <a:buFont typeface="Wingdings" panose="05000000000000000000" pitchFamily="2" charset="2"/>
              <a:buNone/>
            </a:pPr>
            <a:endParaRPr lang="en-US" altLang="zh-CN" b="1" dirty="0" smtClean="0">
              <a:solidFill>
                <a:srgbClr val="0000CC"/>
              </a:solidFill>
              <a:ea typeface="宋体" panose="02010600030101010101" pitchFamily="2" charset="-122"/>
            </a:endParaRPr>
          </a:p>
          <a:p>
            <a:pPr algn="ctr" eaLnBrk="1" hangingPunct="1">
              <a:buClr>
                <a:schemeClr val="tx2"/>
              </a:buClr>
              <a:buSzPct val="135000"/>
              <a:buFont typeface="Wingdings" panose="05000000000000000000" pitchFamily="2" charset="2"/>
              <a:buNone/>
            </a:pPr>
            <a:endParaRPr lang="en-US" altLang="zh-CN" b="1" dirty="0" smtClean="0">
              <a:solidFill>
                <a:srgbClr val="0000CC"/>
              </a:solidFill>
              <a:ea typeface="宋体" panose="02010600030101010101" pitchFamily="2" charset="-122"/>
            </a:endParaRPr>
          </a:p>
        </p:txBody>
      </p:sp>
    </p:spTree>
    <p:extLst>
      <p:ext uri="{BB962C8B-B14F-4D97-AF65-F5344CB8AC3E}">
        <p14:creationId xmlns:p14="http://schemas.microsoft.com/office/powerpoint/2010/main" val="518916682"/>
      </p:ext>
    </p:extLst>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600" y="1052736"/>
            <a:ext cx="7452664" cy="461665"/>
          </a:xfrm>
          <a:prstGeom prst="rect">
            <a:avLst/>
          </a:prstGeom>
        </p:spPr>
        <p:txBody>
          <a:bodyPr wrap="square">
            <a:spAutoFit/>
          </a:bodyPr>
          <a:lstStyle/>
          <a:p>
            <a:r>
              <a:rPr lang="zh-CN" altLang="en-US" b="1" dirty="0">
                <a:solidFill>
                  <a:srgbClr val="C00000"/>
                </a:solidFill>
              </a:rPr>
              <a:t>ACM2017图灵奖授予两位计算机系统结构</a:t>
            </a:r>
            <a:r>
              <a:rPr lang="zh-CN" altLang="en-US" b="1" dirty="0" smtClean="0">
                <a:solidFill>
                  <a:srgbClr val="C00000"/>
                </a:solidFill>
              </a:rPr>
              <a:t>大师</a:t>
            </a:r>
            <a:r>
              <a:rPr lang="en-US" altLang="zh-CN" b="1" dirty="0" smtClean="0">
                <a:solidFill>
                  <a:srgbClr val="C00000"/>
                </a:solidFill>
              </a:rPr>
              <a:t>(RISC)</a:t>
            </a:r>
            <a:endParaRPr lang="zh-CN" altLang="en-US" b="1" dirty="0">
              <a:solidFill>
                <a:srgbClr val="C0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346" y="1772816"/>
            <a:ext cx="4005292" cy="1471623"/>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717032"/>
            <a:ext cx="7596680" cy="1368152"/>
          </a:xfrm>
          <a:prstGeom prst="rect">
            <a:avLst/>
          </a:prstGeom>
        </p:spPr>
      </p:pic>
    </p:spTree>
    <p:extLst>
      <p:ext uri="{BB962C8B-B14F-4D97-AF65-F5344CB8AC3E}">
        <p14:creationId xmlns:p14="http://schemas.microsoft.com/office/powerpoint/2010/main" val="1492480983"/>
      </p:ext>
    </p:extLst>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95536" y="922040"/>
            <a:ext cx="8424936" cy="5013920"/>
          </a:xfrm>
        </p:spPr>
        <p:txBody>
          <a:bodyPr/>
          <a:lstStyle/>
          <a:p>
            <a:pPr eaLnBrk="1" hangingPunct="1">
              <a:buClr>
                <a:schemeClr val="tx2"/>
              </a:buClr>
              <a:buSzPct val="135000"/>
              <a:buFont typeface="Wingdings" panose="05000000000000000000" pitchFamily="2" charset="2"/>
              <a:buChar char="Ø"/>
            </a:pPr>
            <a:r>
              <a:rPr lang="en-US" altLang="zh-CN" sz="2800" b="1" dirty="0" smtClean="0">
                <a:solidFill>
                  <a:schemeClr val="tx2"/>
                </a:solidFill>
                <a:ea typeface="宋体" panose="02010600030101010101" pitchFamily="2" charset="-122"/>
              </a:rPr>
              <a:t>Amdahl</a:t>
            </a:r>
            <a:r>
              <a:rPr lang="zh-CN" altLang="en-US" sz="2800" b="1" dirty="0" smtClean="0">
                <a:solidFill>
                  <a:schemeClr val="tx2"/>
                </a:solidFill>
                <a:ea typeface="宋体" panose="02010600030101010101" pitchFamily="2" charset="-122"/>
              </a:rPr>
              <a:t>定律</a:t>
            </a:r>
          </a:p>
          <a:p>
            <a:pPr eaLnBrk="1" hangingPunct="1">
              <a:buClr>
                <a:schemeClr val="tx2"/>
              </a:buClr>
              <a:buSzPct val="135000"/>
              <a:buFont typeface="Wingdings" panose="05000000000000000000" pitchFamily="2" charset="2"/>
              <a:buNone/>
            </a:pPr>
            <a:r>
              <a:rPr lang="zh-CN" altLang="en-US" sz="2800" b="1" dirty="0" smtClean="0">
                <a:solidFill>
                  <a:srgbClr val="0000CC"/>
                </a:solidFill>
                <a:ea typeface="宋体" panose="02010600030101010101" pitchFamily="2" charset="-122"/>
              </a:rPr>
              <a:t>    该定律可以确定对系统中性能瓶颈部件采取措施提高速度后能得到系统性能改进的程度，即系统加速比</a:t>
            </a:r>
            <a:r>
              <a:rPr lang="en-US" altLang="zh-CN" sz="2800" b="1" dirty="0" err="1" smtClean="0">
                <a:solidFill>
                  <a:srgbClr val="0000CC"/>
                </a:solidFill>
                <a:ea typeface="宋体" panose="02010600030101010101" pitchFamily="2" charset="-122"/>
              </a:rPr>
              <a:t>S</a:t>
            </a:r>
            <a:r>
              <a:rPr lang="en-US" altLang="zh-CN" sz="2800" b="1" baseline="-25000" dirty="0" err="1" smtClean="0">
                <a:solidFill>
                  <a:srgbClr val="0000CC"/>
                </a:solidFill>
                <a:ea typeface="宋体" panose="02010600030101010101" pitchFamily="2" charset="-122"/>
              </a:rPr>
              <a:t>p</a:t>
            </a:r>
            <a:r>
              <a:rPr lang="zh-CN" altLang="en-US" sz="2800" b="1" dirty="0" smtClean="0">
                <a:solidFill>
                  <a:srgbClr val="0000CC"/>
                </a:solidFill>
                <a:ea typeface="宋体" panose="02010600030101010101" pitchFamily="2" charset="-122"/>
              </a:rPr>
              <a:t>。</a:t>
            </a:r>
          </a:p>
          <a:p>
            <a:pPr eaLnBrk="1" hangingPunct="1">
              <a:buClr>
                <a:schemeClr val="tx2"/>
              </a:buClr>
              <a:buSzPct val="135000"/>
              <a:buFont typeface="Wingdings" panose="05000000000000000000" pitchFamily="2" charset="2"/>
              <a:buNone/>
            </a:pPr>
            <a:endParaRPr lang="en-US" altLang="zh-CN" sz="28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r>
              <a:rPr lang="en-US" altLang="zh-CN" sz="2800" b="1" dirty="0">
                <a:solidFill>
                  <a:srgbClr val="0000CC"/>
                </a:solidFill>
                <a:ea typeface="宋体" panose="02010600030101010101" pitchFamily="2" charset="-122"/>
              </a:rPr>
              <a:t> </a:t>
            </a:r>
            <a:r>
              <a:rPr lang="en-US" altLang="zh-CN" sz="2800" b="1" dirty="0" smtClean="0">
                <a:solidFill>
                  <a:srgbClr val="0000CC"/>
                </a:solidFill>
                <a:ea typeface="宋体" panose="02010600030101010101" pitchFamily="2" charset="-122"/>
              </a:rPr>
              <a:t>   </a:t>
            </a:r>
            <a:r>
              <a:rPr lang="en-US" altLang="zh-CN" sz="2800" b="1" dirty="0" err="1" smtClean="0">
                <a:solidFill>
                  <a:srgbClr val="0000CC"/>
                </a:solidFill>
                <a:ea typeface="宋体" panose="02010600030101010101" pitchFamily="2" charset="-122"/>
              </a:rPr>
              <a:t>Sp</a:t>
            </a:r>
            <a:r>
              <a:rPr lang="en-US" altLang="zh-CN" sz="2800" b="1" dirty="0" smtClean="0">
                <a:solidFill>
                  <a:srgbClr val="0000CC"/>
                </a:solidFill>
                <a:ea typeface="宋体" panose="02010600030101010101" pitchFamily="2" charset="-122"/>
              </a:rPr>
              <a:t>=                                        </a:t>
            </a:r>
          </a:p>
          <a:p>
            <a:pPr eaLnBrk="1" hangingPunct="1">
              <a:buClr>
                <a:schemeClr val="tx2"/>
              </a:buClr>
              <a:buSzPct val="135000"/>
              <a:buFont typeface="Wingdings" panose="05000000000000000000" pitchFamily="2" charset="2"/>
              <a:buNone/>
            </a:pPr>
            <a:endParaRPr lang="en-US" altLang="zh-CN" sz="28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endParaRPr lang="en-US" altLang="zh-CN" sz="28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r>
              <a:rPr lang="en-US" altLang="zh-CN" sz="2800" b="1" dirty="0">
                <a:solidFill>
                  <a:srgbClr val="0000CC"/>
                </a:solidFill>
                <a:ea typeface="宋体" panose="02010600030101010101" pitchFamily="2" charset="-122"/>
              </a:rPr>
              <a:t> </a:t>
            </a:r>
            <a:r>
              <a:rPr lang="en-US" altLang="zh-CN" sz="2800" b="1" dirty="0" smtClean="0">
                <a:solidFill>
                  <a:srgbClr val="0000CC"/>
                </a:solidFill>
                <a:ea typeface="宋体" panose="02010600030101010101" pitchFamily="2" charset="-122"/>
              </a:rPr>
              <a:t>   or</a:t>
            </a:r>
          </a:p>
          <a:p>
            <a:pPr eaLnBrk="1" hangingPunct="1">
              <a:buClr>
                <a:schemeClr val="tx2"/>
              </a:buClr>
              <a:buSzPct val="135000"/>
              <a:buFont typeface="Wingdings" panose="05000000000000000000" pitchFamily="2" charset="2"/>
              <a:buNone/>
            </a:pPr>
            <a:endParaRPr lang="en-US" altLang="zh-CN" sz="28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endParaRPr lang="en-US" altLang="zh-CN" sz="28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endParaRPr lang="en-US" altLang="zh-CN" sz="2800" b="1" dirty="0" smtClean="0">
              <a:solidFill>
                <a:srgbClr val="CC0000"/>
              </a:solidFill>
              <a:ea typeface="宋体" panose="02010600030101010101" pitchFamily="2" charset="-122"/>
            </a:endParaRPr>
          </a:p>
        </p:txBody>
      </p:sp>
      <p:sp>
        <p:nvSpPr>
          <p:cNvPr id="54276" name="Line 5"/>
          <p:cNvSpPr>
            <a:spLocks noChangeShapeType="1"/>
          </p:cNvSpPr>
          <p:nvPr/>
        </p:nvSpPr>
        <p:spPr bwMode="auto">
          <a:xfrm>
            <a:off x="1655762" y="3645024"/>
            <a:ext cx="5400675" cy="0"/>
          </a:xfrm>
          <a:prstGeom prst="line">
            <a:avLst/>
          </a:prstGeom>
          <a:noFill/>
          <a:ln w="476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4277" name="Rectangle 6"/>
          <p:cNvSpPr>
            <a:spLocks noChangeArrowheads="1"/>
          </p:cNvSpPr>
          <p:nvPr/>
        </p:nvSpPr>
        <p:spPr bwMode="auto">
          <a:xfrm>
            <a:off x="1632580" y="4463646"/>
            <a:ext cx="5423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2800" b="1" dirty="0">
                <a:solidFill>
                  <a:srgbClr val="CC0000"/>
                </a:solidFill>
                <a:ea typeface="宋体" panose="02010600030101010101" pitchFamily="2" charset="-122"/>
              </a:rPr>
              <a:t>系统未改进时的程序执行时间</a:t>
            </a:r>
            <a:r>
              <a:rPr lang="en-US" altLang="zh-CN" sz="2800" b="1" dirty="0">
                <a:solidFill>
                  <a:srgbClr val="CC0000"/>
                </a:solidFill>
                <a:ea typeface="宋体" panose="02010600030101010101" pitchFamily="2" charset="-122"/>
              </a:rPr>
              <a:t>T</a:t>
            </a:r>
            <a:r>
              <a:rPr lang="en-US" altLang="zh-CN" sz="2800" b="1" baseline="-25000" dirty="0">
                <a:solidFill>
                  <a:srgbClr val="CC0000"/>
                </a:solidFill>
                <a:ea typeface="宋体" panose="02010600030101010101" pitchFamily="2" charset="-122"/>
              </a:rPr>
              <a:t>old</a:t>
            </a:r>
            <a:endParaRPr lang="zh-CN" altLang="en-US" sz="2800" b="1" baseline="-25000" dirty="0">
              <a:solidFill>
                <a:srgbClr val="CC0000"/>
              </a:solidFill>
              <a:ea typeface="宋体" panose="02010600030101010101" pitchFamily="2" charset="-122"/>
            </a:endParaRPr>
          </a:p>
        </p:txBody>
      </p:sp>
      <p:sp>
        <p:nvSpPr>
          <p:cNvPr id="54278" name="Rectangle 7"/>
          <p:cNvSpPr>
            <a:spLocks noChangeArrowheads="1"/>
          </p:cNvSpPr>
          <p:nvPr/>
        </p:nvSpPr>
        <p:spPr bwMode="auto">
          <a:xfrm>
            <a:off x="2195511" y="3839424"/>
            <a:ext cx="4321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Clr>
                <a:schemeClr val="tx2"/>
              </a:buClr>
              <a:buSzPct val="135000"/>
              <a:buFont typeface="Wingdings" panose="05000000000000000000" pitchFamily="2" charset="2"/>
              <a:buNone/>
            </a:pPr>
            <a:r>
              <a:rPr lang="zh-CN" altLang="en-US" sz="2800" b="1" dirty="0">
                <a:solidFill>
                  <a:srgbClr val="CC0000"/>
                </a:solidFill>
                <a:ea typeface="宋体" panose="02010600030101010101" pitchFamily="2" charset="-122"/>
              </a:rPr>
              <a:t>系统未改进时的性能</a:t>
            </a:r>
            <a:endParaRPr lang="en-US" altLang="zh-CN" sz="2800" b="1" dirty="0">
              <a:solidFill>
                <a:srgbClr val="CC0000"/>
              </a:solidFill>
              <a:ea typeface="宋体" panose="02010600030101010101" pitchFamily="2" charset="-122"/>
            </a:endParaRPr>
          </a:p>
        </p:txBody>
      </p:sp>
      <p:sp>
        <p:nvSpPr>
          <p:cNvPr id="54279" name="Rectangle 8"/>
          <p:cNvSpPr>
            <a:spLocks noChangeArrowheads="1"/>
          </p:cNvSpPr>
          <p:nvPr/>
        </p:nvSpPr>
        <p:spPr bwMode="auto">
          <a:xfrm>
            <a:off x="2447924" y="3020803"/>
            <a:ext cx="3527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2800" b="1" dirty="0">
                <a:solidFill>
                  <a:srgbClr val="CC0000"/>
                </a:solidFill>
                <a:ea typeface="宋体" panose="02010600030101010101" pitchFamily="2" charset="-122"/>
              </a:rPr>
              <a:t>系统改进后的性能</a:t>
            </a:r>
          </a:p>
        </p:txBody>
      </p:sp>
      <p:sp>
        <p:nvSpPr>
          <p:cNvPr id="54280" name="Line 10"/>
          <p:cNvSpPr>
            <a:spLocks noChangeShapeType="1"/>
          </p:cNvSpPr>
          <p:nvPr/>
        </p:nvSpPr>
        <p:spPr bwMode="auto">
          <a:xfrm>
            <a:off x="1331910" y="5085184"/>
            <a:ext cx="6048375" cy="0"/>
          </a:xfrm>
          <a:prstGeom prst="line">
            <a:avLst/>
          </a:prstGeom>
          <a:noFill/>
          <a:ln w="476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4281" name="Rectangle 11"/>
          <p:cNvSpPr>
            <a:spLocks noChangeArrowheads="1"/>
          </p:cNvSpPr>
          <p:nvPr/>
        </p:nvSpPr>
        <p:spPr bwMode="auto">
          <a:xfrm>
            <a:off x="1757468" y="5204591"/>
            <a:ext cx="5197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2800" b="1" dirty="0">
                <a:solidFill>
                  <a:srgbClr val="CC0000"/>
                </a:solidFill>
                <a:ea typeface="宋体" panose="02010600030101010101" pitchFamily="2" charset="-122"/>
              </a:rPr>
              <a:t>系统改进后的程序执行时间</a:t>
            </a:r>
            <a:r>
              <a:rPr lang="en-US" altLang="zh-CN" sz="2800" b="1" dirty="0" err="1">
                <a:solidFill>
                  <a:srgbClr val="CC0000"/>
                </a:solidFill>
                <a:ea typeface="宋体" panose="02010600030101010101" pitchFamily="2" charset="-122"/>
              </a:rPr>
              <a:t>T</a:t>
            </a:r>
            <a:r>
              <a:rPr lang="en-US" altLang="zh-CN" sz="2800" b="1" baseline="-25000" dirty="0" err="1">
                <a:solidFill>
                  <a:srgbClr val="CC0000"/>
                </a:solidFill>
                <a:ea typeface="宋体" panose="02010600030101010101" pitchFamily="2" charset="-122"/>
              </a:rPr>
              <a:t>new</a:t>
            </a:r>
            <a:endParaRPr lang="zh-CN" altLang="en-US" sz="2800" b="1" baseline="-25000" dirty="0">
              <a:solidFill>
                <a:srgbClr val="CC0000"/>
              </a:solidFill>
              <a:ea typeface="宋体" panose="02010600030101010101" pitchFamily="2" charset="-122"/>
            </a:endParaRPr>
          </a:p>
        </p:txBody>
      </p:sp>
    </p:spTree>
    <p:extLst>
      <p:ext uri="{BB962C8B-B14F-4D97-AF65-F5344CB8AC3E}">
        <p14:creationId xmlns:p14="http://schemas.microsoft.com/office/powerpoint/2010/main" val="4175885726"/>
      </p:ext>
    </p:extLst>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611560" y="997743"/>
            <a:ext cx="8064896" cy="4164013"/>
          </a:xfrm>
        </p:spPr>
        <p:txBody>
          <a:bodyPr/>
          <a:lstStyle/>
          <a:p>
            <a:pPr marL="379413" lvl="1" indent="-555625" algn="just" eaLnBrk="1" hangingPunct="1">
              <a:buFont typeface="Wingdings" panose="05000000000000000000" pitchFamily="2" charset="2"/>
              <a:buNone/>
            </a:pPr>
            <a:r>
              <a:rPr lang="zh-CN" altLang="en-US" b="1" dirty="0" smtClean="0">
                <a:solidFill>
                  <a:schemeClr val="tx2"/>
                </a:solidFill>
                <a:ea typeface="宋体" panose="02010600030101010101" pitchFamily="2" charset="-122"/>
              </a:rPr>
              <a:t>在</a:t>
            </a:r>
            <a:r>
              <a:rPr lang="en-US" altLang="zh-CN" b="1" dirty="0" smtClean="0">
                <a:solidFill>
                  <a:schemeClr val="tx2"/>
                </a:solidFill>
                <a:ea typeface="宋体" panose="02010600030101010101" pitchFamily="2" charset="-122"/>
              </a:rPr>
              <a:t>Amdahl</a:t>
            </a:r>
            <a:r>
              <a:rPr lang="zh-CN" altLang="en-US" b="1" dirty="0" smtClean="0">
                <a:solidFill>
                  <a:schemeClr val="tx2"/>
                </a:solidFill>
                <a:ea typeface="宋体" panose="02010600030101010101" pitchFamily="2" charset="-122"/>
              </a:rPr>
              <a:t>定律中，加速比与两个因素有关：</a:t>
            </a:r>
          </a:p>
          <a:p>
            <a:pPr marL="379413" lvl="1" indent="-555625" eaLnBrk="1" hangingPunct="1">
              <a:buFont typeface="Wingdings" panose="05000000000000000000" pitchFamily="2" charset="2"/>
              <a:buNone/>
            </a:pPr>
            <a:r>
              <a:rPr lang="en-US" altLang="zh-CN" b="1" dirty="0" smtClean="0">
                <a:solidFill>
                  <a:srgbClr val="0000CC"/>
                </a:solidFill>
                <a:ea typeface="宋体" panose="02010600030101010101" pitchFamily="2" charset="-122"/>
              </a:rPr>
              <a:t>1.</a:t>
            </a:r>
            <a:r>
              <a:rPr lang="zh-CN" altLang="en-US" b="1" dirty="0" smtClean="0">
                <a:solidFill>
                  <a:srgbClr val="0000CC"/>
                </a:solidFill>
                <a:ea typeface="宋体" panose="02010600030101010101" pitchFamily="2" charset="-122"/>
              </a:rPr>
              <a:t>性能可改进比</a:t>
            </a:r>
            <a:r>
              <a:rPr lang="en-US" altLang="zh-CN" b="1" dirty="0" err="1" smtClean="0">
                <a:solidFill>
                  <a:srgbClr val="0000CC"/>
                </a:solidFill>
                <a:ea typeface="宋体" panose="02010600030101010101" pitchFamily="2" charset="-122"/>
              </a:rPr>
              <a:t>f</a:t>
            </a:r>
            <a:r>
              <a:rPr lang="en-US" altLang="zh-CN" b="1" baseline="-25000" dirty="0" err="1" smtClean="0">
                <a:solidFill>
                  <a:srgbClr val="0000CC"/>
                </a:solidFill>
                <a:ea typeface="宋体" panose="02010600030101010101" pitchFamily="2" charset="-122"/>
              </a:rPr>
              <a:t>new</a:t>
            </a:r>
            <a:endParaRPr lang="en-US" altLang="zh-CN" b="1" baseline="-25000" dirty="0" smtClean="0">
              <a:solidFill>
                <a:srgbClr val="0000CC"/>
              </a:solidFill>
              <a:ea typeface="宋体" panose="02010600030101010101" pitchFamily="2" charset="-122"/>
            </a:endParaRPr>
          </a:p>
          <a:p>
            <a:pPr marL="379413" lvl="1" indent="-555625" eaLnBrk="1" hangingPunct="1">
              <a:buFont typeface="Wingdings" panose="05000000000000000000" pitchFamily="2" charset="2"/>
              <a:buNone/>
            </a:pPr>
            <a:r>
              <a:rPr lang="en-US" altLang="zh-CN" b="1" dirty="0" smtClean="0">
                <a:solidFill>
                  <a:srgbClr val="0000CC"/>
                </a:solidFill>
                <a:ea typeface="宋体" panose="02010600030101010101" pitchFamily="2" charset="-122"/>
              </a:rPr>
              <a:t> </a:t>
            </a:r>
          </a:p>
          <a:p>
            <a:pPr marL="379413" lvl="1" indent="-555625" eaLnBrk="1" hangingPunct="1">
              <a:buFont typeface="Wingdings" panose="05000000000000000000" pitchFamily="2" charset="2"/>
              <a:buNone/>
            </a:pPr>
            <a:r>
              <a:rPr lang="en-US" altLang="zh-CN" b="1" dirty="0" err="1" smtClean="0">
                <a:solidFill>
                  <a:srgbClr val="0000CC"/>
                </a:solidFill>
                <a:ea typeface="宋体" panose="02010600030101010101" pitchFamily="2" charset="-122"/>
              </a:rPr>
              <a:t>f</a:t>
            </a:r>
            <a:r>
              <a:rPr lang="en-US" altLang="zh-CN" b="1" baseline="-25000" dirty="0" err="1" smtClean="0">
                <a:solidFill>
                  <a:srgbClr val="0000CC"/>
                </a:solidFill>
                <a:ea typeface="宋体" panose="02010600030101010101" pitchFamily="2" charset="-122"/>
              </a:rPr>
              <a:t>new</a:t>
            </a:r>
            <a:r>
              <a:rPr lang="en-US" altLang="zh-CN" b="1" baseline="-25000" dirty="0" smtClean="0">
                <a:solidFill>
                  <a:srgbClr val="0000CC"/>
                </a:solidFill>
                <a:ea typeface="宋体" panose="02010600030101010101" pitchFamily="2" charset="-122"/>
              </a:rPr>
              <a:t>                                                                                                  </a:t>
            </a:r>
            <a:r>
              <a:rPr lang="en-US" altLang="zh-CN" b="1" dirty="0" smtClean="0">
                <a:solidFill>
                  <a:srgbClr val="CC0000"/>
                </a:solidFill>
                <a:ea typeface="宋体" panose="02010600030101010101" pitchFamily="2" charset="-122"/>
              </a:rPr>
              <a:t>0≤f</a:t>
            </a:r>
            <a:r>
              <a:rPr lang="en-US" altLang="zh-CN" b="1" baseline="-25000" dirty="0" smtClean="0">
                <a:solidFill>
                  <a:srgbClr val="CC0000"/>
                </a:solidFill>
                <a:ea typeface="宋体" panose="02010600030101010101" pitchFamily="2" charset="-122"/>
              </a:rPr>
              <a:t>new</a:t>
            </a:r>
            <a:r>
              <a:rPr lang="en-US" altLang="zh-CN" b="1" dirty="0" smtClean="0">
                <a:solidFill>
                  <a:srgbClr val="CC0000"/>
                </a:solidFill>
                <a:ea typeface="宋体" panose="02010600030101010101" pitchFamily="2" charset="-122"/>
              </a:rPr>
              <a:t>≤</a:t>
            </a:r>
            <a:r>
              <a:rPr lang="zh-CN" altLang="en-US" b="1" dirty="0" smtClean="0">
                <a:solidFill>
                  <a:srgbClr val="CC0000"/>
                </a:solidFill>
                <a:ea typeface="宋体" panose="02010600030101010101" pitchFamily="2" charset="-122"/>
              </a:rPr>
              <a:t>１</a:t>
            </a:r>
          </a:p>
          <a:p>
            <a:pPr marL="379413" lvl="1" indent="-555625" eaLnBrk="1" hangingPunct="1">
              <a:buFont typeface="Wingdings" panose="05000000000000000000" pitchFamily="2" charset="2"/>
              <a:buNone/>
            </a:pPr>
            <a:endParaRPr lang="en-US" altLang="zh-CN" b="1" baseline="-25000" dirty="0" smtClean="0">
              <a:solidFill>
                <a:srgbClr val="0000CC"/>
              </a:solidFill>
              <a:ea typeface="宋体" panose="02010600030101010101" pitchFamily="2" charset="-122"/>
            </a:endParaRPr>
          </a:p>
          <a:p>
            <a:pPr marL="379413" lvl="1" indent="-555625" eaLnBrk="1" hangingPunct="1">
              <a:buFont typeface="Wingdings" panose="05000000000000000000" pitchFamily="2" charset="2"/>
              <a:buNone/>
            </a:pPr>
            <a:r>
              <a:rPr lang="en-US" altLang="zh-CN" b="1" dirty="0" smtClean="0">
                <a:solidFill>
                  <a:srgbClr val="0000CC"/>
                </a:solidFill>
                <a:ea typeface="宋体" panose="02010600030101010101" pitchFamily="2" charset="-122"/>
              </a:rPr>
              <a:t>2.</a:t>
            </a:r>
            <a:r>
              <a:rPr lang="zh-CN" altLang="en-US" b="1" dirty="0" smtClean="0">
                <a:solidFill>
                  <a:srgbClr val="0000CC"/>
                </a:solidFill>
                <a:ea typeface="宋体" panose="02010600030101010101" pitchFamily="2" charset="-122"/>
              </a:rPr>
              <a:t>部件加速比</a:t>
            </a:r>
            <a:r>
              <a:rPr lang="en-US" altLang="zh-CN" b="1" dirty="0" err="1" smtClean="0">
                <a:solidFill>
                  <a:srgbClr val="0000CC"/>
                </a:solidFill>
                <a:ea typeface="宋体" panose="02010600030101010101" pitchFamily="2" charset="-122"/>
              </a:rPr>
              <a:t>r</a:t>
            </a:r>
            <a:r>
              <a:rPr lang="en-US" altLang="zh-CN" b="1" baseline="-25000" dirty="0" err="1" smtClean="0">
                <a:solidFill>
                  <a:srgbClr val="0000CC"/>
                </a:solidFill>
                <a:ea typeface="宋体" panose="02010600030101010101" pitchFamily="2" charset="-122"/>
              </a:rPr>
              <a:t>new</a:t>
            </a:r>
            <a:endParaRPr lang="en-US" altLang="zh-CN" b="1" baseline="-25000" dirty="0" smtClean="0">
              <a:solidFill>
                <a:srgbClr val="0000CC"/>
              </a:solidFill>
              <a:ea typeface="宋体" panose="02010600030101010101" pitchFamily="2" charset="-122"/>
            </a:endParaRPr>
          </a:p>
          <a:p>
            <a:pPr marL="379413" lvl="1" indent="-555625" eaLnBrk="1" hangingPunct="1">
              <a:buFont typeface="Wingdings" panose="05000000000000000000" pitchFamily="2" charset="2"/>
              <a:buNone/>
            </a:pPr>
            <a:r>
              <a:rPr lang="en-US" altLang="zh-CN" b="1" dirty="0" smtClean="0">
                <a:solidFill>
                  <a:srgbClr val="0000CC"/>
                </a:solidFill>
                <a:ea typeface="宋体" panose="02010600030101010101" pitchFamily="2" charset="-122"/>
              </a:rPr>
              <a:t>   </a:t>
            </a:r>
          </a:p>
          <a:p>
            <a:pPr marL="379413" lvl="1" indent="-555625" eaLnBrk="1" hangingPunct="1">
              <a:buFont typeface="Wingdings" panose="05000000000000000000" pitchFamily="2" charset="2"/>
              <a:buNone/>
            </a:pPr>
            <a:r>
              <a:rPr lang="en-US" altLang="zh-CN" b="1" dirty="0" err="1" smtClean="0">
                <a:solidFill>
                  <a:srgbClr val="0000CC"/>
                </a:solidFill>
                <a:ea typeface="宋体" panose="02010600030101010101" pitchFamily="2" charset="-122"/>
              </a:rPr>
              <a:t>r</a:t>
            </a:r>
            <a:r>
              <a:rPr lang="en-US" altLang="zh-CN" b="1" baseline="-25000" dirty="0" err="1" smtClean="0">
                <a:solidFill>
                  <a:srgbClr val="0000CC"/>
                </a:solidFill>
                <a:ea typeface="宋体" panose="02010600030101010101" pitchFamily="2" charset="-122"/>
              </a:rPr>
              <a:t>new</a:t>
            </a:r>
            <a:r>
              <a:rPr lang="en-US" altLang="zh-CN" b="1" dirty="0" smtClean="0">
                <a:solidFill>
                  <a:srgbClr val="0000CC"/>
                </a:solidFill>
                <a:ea typeface="宋体" panose="02010600030101010101" pitchFamily="2" charset="-122"/>
              </a:rPr>
              <a:t>                                                                     </a:t>
            </a:r>
            <a:r>
              <a:rPr lang="en-US" altLang="zh-CN" b="1" dirty="0" err="1" smtClean="0">
                <a:solidFill>
                  <a:srgbClr val="CC0000"/>
                </a:solidFill>
                <a:ea typeface="宋体" panose="02010600030101010101" pitchFamily="2" charset="-122"/>
              </a:rPr>
              <a:t>r</a:t>
            </a:r>
            <a:r>
              <a:rPr lang="en-US" altLang="zh-CN" b="1" baseline="-25000" dirty="0" err="1" smtClean="0">
                <a:solidFill>
                  <a:srgbClr val="CC0000"/>
                </a:solidFill>
                <a:ea typeface="宋体" panose="02010600030101010101" pitchFamily="2" charset="-122"/>
              </a:rPr>
              <a:t>new</a:t>
            </a:r>
            <a:r>
              <a:rPr lang="en-US" altLang="zh-CN" b="1" dirty="0" smtClean="0">
                <a:solidFill>
                  <a:srgbClr val="CC0000"/>
                </a:solidFill>
                <a:ea typeface="宋体" panose="02010600030101010101" pitchFamily="2" charset="-122"/>
              </a:rPr>
              <a:t>&gt;1</a:t>
            </a:r>
            <a:endParaRPr lang="en-US" altLang="zh-CN" b="1" baseline="-25000" dirty="0" smtClean="0">
              <a:solidFill>
                <a:srgbClr val="0000CC"/>
              </a:solidFill>
              <a:ea typeface="宋体" panose="02010600030101010101" pitchFamily="2" charset="-122"/>
            </a:endParaRPr>
          </a:p>
          <a:p>
            <a:pPr marL="379413" lvl="1" indent="-555625" eaLnBrk="1" hangingPunct="1">
              <a:buFont typeface="Wingdings" panose="05000000000000000000" pitchFamily="2" charset="2"/>
              <a:buNone/>
            </a:pPr>
            <a:r>
              <a:rPr lang="zh-CN" altLang="en-US" b="1" baseline="-25000" dirty="0" smtClean="0">
                <a:solidFill>
                  <a:srgbClr val="0000CC"/>
                </a:solidFill>
                <a:ea typeface="宋体" panose="02010600030101010101" pitchFamily="2" charset="-122"/>
              </a:rPr>
              <a:t>　　　　　　　　　　　　</a:t>
            </a:r>
            <a:endParaRPr lang="en-US" altLang="zh-CN" b="1" baseline="-25000" dirty="0" smtClean="0">
              <a:solidFill>
                <a:srgbClr val="0000CC"/>
              </a:solidFill>
              <a:ea typeface="宋体" panose="02010600030101010101" pitchFamily="2" charset="-122"/>
            </a:endParaRPr>
          </a:p>
          <a:p>
            <a:pPr marL="379413" lvl="1" indent="-555625" eaLnBrk="1" hangingPunct="1">
              <a:buFont typeface="Wingdings" panose="05000000000000000000" pitchFamily="2" charset="2"/>
              <a:buNone/>
            </a:pPr>
            <a:endParaRPr lang="zh-CN" altLang="en-US" b="1" dirty="0" smtClean="0">
              <a:solidFill>
                <a:srgbClr val="CC0000"/>
              </a:solidFill>
              <a:ea typeface="宋体" panose="02010600030101010101" pitchFamily="2" charset="-122"/>
            </a:endParaRP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76872"/>
            <a:ext cx="5410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221088"/>
            <a:ext cx="5438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036137"/>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467544" y="908720"/>
            <a:ext cx="8352928" cy="4464496"/>
          </a:xfrm>
        </p:spPr>
        <p:txBody>
          <a:bodyPr/>
          <a:lstStyle/>
          <a:p>
            <a:pPr marL="0" lvl="1" indent="-176212" algn="just" eaLnBrk="1" hangingPunct="1">
              <a:spcBef>
                <a:spcPts val="0"/>
              </a:spcBef>
              <a:spcAft>
                <a:spcPts val="0"/>
              </a:spcAft>
              <a:buSzPct val="125000"/>
              <a:buFont typeface="Wingdings" panose="05000000000000000000" pitchFamily="2" charset="2"/>
              <a:buChar char="Ø"/>
            </a:pPr>
            <a:r>
              <a:rPr lang="zh-CN" altLang="en-US" b="1" dirty="0" smtClean="0">
                <a:solidFill>
                  <a:schemeClr val="tx2"/>
                </a:solidFill>
                <a:ea typeface="宋体" panose="02010600030101010101" pitchFamily="2" charset="-122"/>
              </a:rPr>
              <a:t>关键：</a:t>
            </a:r>
            <a:r>
              <a:rPr lang="zh-CN" altLang="en-US" b="1" dirty="0" smtClean="0">
                <a:solidFill>
                  <a:srgbClr val="CC0000"/>
                </a:solidFill>
                <a:ea typeface="宋体" panose="02010600030101010101" pitchFamily="2" charset="-122"/>
              </a:rPr>
              <a:t>软硬件实现在功能上等效</a:t>
            </a:r>
          </a:p>
          <a:p>
            <a:pPr marL="0" lvl="1" indent="-176212" algn="just" eaLnBrk="1" hangingPunct="1">
              <a:spcBef>
                <a:spcPts val="0"/>
              </a:spcBef>
              <a:spcAft>
                <a:spcPts val="0"/>
              </a:spcAft>
              <a:buSzPct val="125000"/>
              <a:buFont typeface="Wingdings" panose="05000000000000000000" pitchFamily="2" charset="2"/>
              <a:buNone/>
            </a:pPr>
            <a:r>
              <a:rPr lang="zh-CN" altLang="en-US" b="1" dirty="0" smtClean="0">
                <a:solidFill>
                  <a:srgbClr val="0000CC"/>
                </a:solidFill>
                <a:ea typeface="宋体" panose="02010600030101010101" pitchFamily="2" charset="-122"/>
              </a:rPr>
              <a:t>        性能与价格的关系以及实现的难易程度不同</a:t>
            </a:r>
          </a:p>
          <a:p>
            <a:pPr marL="1160463" lvl="4" indent="-260350" algn="just" eaLnBrk="1" hangingPunct="1">
              <a:spcBef>
                <a:spcPts val="0"/>
              </a:spcBef>
              <a:spcAft>
                <a:spcPts val="0"/>
              </a:spcAft>
              <a:buSzPct val="125000"/>
              <a:buFont typeface="Wingdings" panose="05000000000000000000" pitchFamily="2" charset="2"/>
              <a:buChar char="ü"/>
            </a:pPr>
            <a:r>
              <a:rPr lang="zh-CN" altLang="en-US" sz="2800" b="1" dirty="0" smtClean="0">
                <a:solidFill>
                  <a:schemeClr val="tx2"/>
                </a:solidFill>
                <a:ea typeface="宋体" panose="02010600030101010101" pitchFamily="2" charset="-122"/>
              </a:rPr>
              <a:t>硬件实现：</a:t>
            </a:r>
          </a:p>
          <a:p>
            <a:pPr marL="857250" lvl="3" indent="-176212" algn="just" eaLnBrk="1" hangingPunct="1">
              <a:spcBef>
                <a:spcPts val="0"/>
              </a:spcBef>
              <a:spcAft>
                <a:spcPts val="0"/>
              </a:spcAft>
              <a:buSzPct val="125000"/>
              <a:buFont typeface="Wingdings" panose="05000000000000000000" pitchFamily="2" charset="2"/>
              <a:buNone/>
            </a:pPr>
            <a:r>
              <a:rPr lang="zh-CN" altLang="en-US" sz="2800" b="1" dirty="0" smtClean="0">
                <a:ea typeface="宋体" panose="02010600030101010101" pitchFamily="2" charset="-122"/>
              </a:rPr>
              <a:t>     速度快、成本高；灵活性差、占用内存少</a:t>
            </a:r>
          </a:p>
          <a:p>
            <a:pPr marL="1160463" lvl="4" indent="-260350" algn="just" eaLnBrk="1" hangingPunct="1">
              <a:spcBef>
                <a:spcPts val="0"/>
              </a:spcBef>
              <a:spcAft>
                <a:spcPts val="0"/>
              </a:spcAft>
              <a:buSzPct val="125000"/>
              <a:buFont typeface="Wingdings" panose="05000000000000000000" pitchFamily="2" charset="2"/>
              <a:buChar char="ü"/>
            </a:pPr>
            <a:r>
              <a:rPr lang="zh-CN" altLang="en-US" sz="2800" b="1" dirty="0" smtClean="0">
                <a:solidFill>
                  <a:schemeClr val="tx2"/>
                </a:solidFill>
                <a:ea typeface="宋体" panose="02010600030101010101" pitchFamily="2" charset="-122"/>
              </a:rPr>
              <a:t>软件实现：</a:t>
            </a:r>
          </a:p>
          <a:p>
            <a:pPr marL="857250" lvl="3" indent="-176212" algn="just" eaLnBrk="1" hangingPunct="1">
              <a:spcBef>
                <a:spcPts val="0"/>
              </a:spcBef>
              <a:spcAft>
                <a:spcPts val="0"/>
              </a:spcAft>
              <a:buSzPct val="125000"/>
              <a:buFont typeface="Wingdings" panose="05000000000000000000" pitchFamily="2" charset="2"/>
              <a:buNone/>
            </a:pPr>
            <a:r>
              <a:rPr lang="zh-CN" altLang="en-US" sz="2800" b="1" dirty="0" smtClean="0">
                <a:ea typeface="宋体" panose="02010600030101010101" pitchFamily="2" charset="-122"/>
              </a:rPr>
              <a:t>   速度低、复制费用低；灵活性好、占用内存多</a:t>
            </a:r>
          </a:p>
          <a:p>
            <a:pPr marL="0" lvl="1" indent="-176212" algn="just" eaLnBrk="1" hangingPunct="1">
              <a:spcBef>
                <a:spcPts val="0"/>
              </a:spcBef>
              <a:spcAft>
                <a:spcPts val="0"/>
              </a:spcAft>
              <a:buSzPct val="125000"/>
              <a:buFont typeface="Wingdings" panose="05000000000000000000" pitchFamily="2" charset="2"/>
              <a:buChar char="Ø"/>
            </a:pPr>
            <a:r>
              <a:rPr lang="zh-CN" altLang="en-US" b="1" dirty="0" smtClean="0">
                <a:solidFill>
                  <a:schemeClr val="tx2"/>
                </a:solidFill>
                <a:ea typeface="宋体" panose="02010600030101010101" pitchFamily="2" charset="-122"/>
              </a:rPr>
              <a:t>发展趋势：</a:t>
            </a:r>
          </a:p>
          <a:p>
            <a:pPr marL="246063" lvl="2" indent="-260350" algn="just" eaLnBrk="1" hangingPunct="1">
              <a:spcBef>
                <a:spcPts val="0"/>
              </a:spcBef>
              <a:spcAft>
                <a:spcPts val="0"/>
              </a:spcAft>
              <a:buSzPct val="125000"/>
              <a:buFont typeface="Wingdings" panose="05000000000000000000" pitchFamily="2" charset="2"/>
              <a:buNone/>
            </a:pPr>
            <a:r>
              <a:rPr lang="zh-CN" altLang="en-US" sz="2800" b="1" dirty="0" smtClean="0">
                <a:solidFill>
                  <a:srgbClr val="2E04A6"/>
                </a:solidFill>
                <a:ea typeface="宋体" panose="02010600030101010101" pitchFamily="2" charset="-122"/>
              </a:rPr>
              <a:t>        硬件实现的比例越来越高，</a:t>
            </a:r>
            <a:r>
              <a:rPr lang="zh-CN" altLang="en-US" sz="2800" b="1" dirty="0" smtClean="0">
                <a:ea typeface="宋体" panose="02010600030101010101" pitchFamily="2" charset="-122"/>
              </a:rPr>
              <a:t>软件所占的成本越来越高。</a:t>
            </a:r>
            <a:endParaRPr lang="zh-CN" altLang="en-US" sz="2800" b="1" dirty="0" smtClean="0">
              <a:solidFill>
                <a:schemeClr val="tx2"/>
              </a:solidFill>
              <a:ea typeface="宋体" panose="02010600030101010101" pitchFamily="2" charset="-122"/>
            </a:endParaRPr>
          </a:p>
        </p:txBody>
      </p:sp>
    </p:spTree>
    <p:extLst>
      <p:ext uri="{BB962C8B-B14F-4D97-AF65-F5344CB8AC3E}">
        <p14:creationId xmlns:p14="http://schemas.microsoft.com/office/powerpoint/2010/main" val="3692576350"/>
      </p:ext>
    </p:extLst>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251521" y="692696"/>
            <a:ext cx="8640960" cy="5562600"/>
          </a:xfrm>
        </p:spPr>
        <p:txBody>
          <a:bodyPr/>
          <a:lstStyle/>
          <a:p>
            <a:pPr marL="0" lvl="1" indent="0" algn="just" eaLnBrk="1" hangingPunct="1">
              <a:spcBef>
                <a:spcPct val="50000"/>
              </a:spcBef>
              <a:buNone/>
            </a:pPr>
            <a:r>
              <a:rPr lang="zh-CN" altLang="en-US" b="1" dirty="0" smtClean="0">
                <a:solidFill>
                  <a:schemeClr val="tx2"/>
                </a:solidFill>
                <a:ea typeface="宋体" panose="02010600030101010101" pitchFamily="2" charset="-122"/>
              </a:rPr>
              <a:t>     改进后整个系统的加速比为</a:t>
            </a:r>
            <a:r>
              <a:rPr lang="en-US" altLang="zh-CN" b="1" dirty="0" smtClean="0">
                <a:solidFill>
                  <a:schemeClr val="tx2"/>
                </a:solidFill>
                <a:ea typeface="宋体" panose="02010600030101010101" pitchFamily="2" charset="-122"/>
              </a:rPr>
              <a:t>:</a:t>
            </a:r>
          </a:p>
          <a:p>
            <a:pPr marL="0" lvl="1" indent="0" algn="just" eaLnBrk="1" hangingPunct="1">
              <a:spcBef>
                <a:spcPct val="50000"/>
              </a:spcBef>
              <a:buNone/>
            </a:pPr>
            <a:endParaRPr lang="zh-CN" altLang="en-US" b="1" dirty="0" smtClean="0">
              <a:solidFill>
                <a:schemeClr val="tx2"/>
              </a:solidFill>
              <a:ea typeface="宋体" panose="02010600030101010101" pitchFamily="2" charset="-122"/>
            </a:endParaRPr>
          </a:p>
          <a:p>
            <a:pPr marL="379413" lvl="1" indent="-555625" algn="just" eaLnBrk="1" hangingPunct="1">
              <a:spcBef>
                <a:spcPct val="50000"/>
              </a:spcBef>
            </a:pPr>
            <a:endParaRPr lang="zh-CN" altLang="en-US" b="1" dirty="0" smtClean="0">
              <a:ea typeface="宋体" panose="02010600030101010101" pitchFamily="2" charset="-122"/>
            </a:endParaRPr>
          </a:p>
          <a:p>
            <a:pPr marL="379413" lvl="1" indent="-555625" eaLnBrk="1" hangingPunct="1">
              <a:spcBef>
                <a:spcPct val="50000"/>
              </a:spcBef>
              <a:buSzPct val="140000"/>
              <a:buFont typeface="Wingdings" panose="05000000000000000000" pitchFamily="2" charset="2"/>
              <a:buChar char="Ø"/>
            </a:pPr>
            <a:r>
              <a:rPr lang="zh-CN" altLang="en-US" b="1" dirty="0" smtClean="0">
                <a:solidFill>
                  <a:schemeClr val="tx2"/>
                </a:solidFill>
                <a:ea typeface="宋体" panose="02010600030101010101" pitchFamily="2" charset="-122"/>
              </a:rPr>
              <a:t>当系统性能可改进比</a:t>
            </a:r>
            <a:r>
              <a:rPr lang="en-US" altLang="zh-CN" b="1" dirty="0" err="1" smtClean="0">
                <a:solidFill>
                  <a:schemeClr val="tx2"/>
                </a:solidFill>
                <a:ea typeface="宋体" panose="02010600030101010101" pitchFamily="2" charset="-122"/>
              </a:rPr>
              <a:t>f</a:t>
            </a:r>
            <a:r>
              <a:rPr lang="en-US" altLang="zh-CN" b="1" baseline="-25000" dirty="0" err="1" smtClean="0">
                <a:solidFill>
                  <a:schemeClr val="tx2"/>
                </a:solidFill>
                <a:ea typeface="宋体" panose="02010600030101010101" pitchFamily="2" charset="-122"/>
              </a:rPr>
              <a:t>new</a:t>
            </a:r>
            <a:r>
              <a:rPr lang="zh-CN" altLang="en-US" b="1" dirty="0" smtClean="0">
                <a:solidFill>
                  <a:schemeClr val="tx2"/>
                </a:solidFill>
                <a:ea typeface="宋体" panose="02010600030101010101" pitchFamily="2" charset="-122"/>
              </a:rPr>
              <a:t>为</a:t>
            </a:r>
            <a:r>
              <a:rPr lang="en-US" altLang="zh-CN" b="1" dirty="0" smtClean="0">
                <a:solidFill>
                  <a:schemeClr val="tx2"/>
                </a:solidFill>
                <a:ea typeface="宋体" panose="02010600030101010101" pitchFamily="2" charset="-122"/>
              </a:rPr>
              <a:t>0</a:t>
            </a:r>
            <a:r>
              <a:rPr lang="zh-CN" altLang="en-US" b="1" dirty="0" smtClean="0">
                <a:solidFill>
                  <a:schemeClr val="tx2"/>
                </a:solidFill>
                <a:ea typeface="宋体" panose="02010600030101010101" pitchFamily="2" charset="-122"/>
              </a:rPr>
              <a:t>时，</a:t>
            </a:r>
            <a:r>
              <a:rPr lang="en-US" altLang="zh-CN" b="1" dirty="0" err="1" smtClean="0">
                <a:solidFill>
                  <a:schemeClr val="tx2"/>
                </a:solidFill>
                <a:ea typeface="宋体" panose="02010600030101010101" pitchFamily="2" charset="-122"/>
              </a:rPr>
              <a:t>S</a:t>
            </a:r>
            <a:r>
              <a:rPr lang="en-US" altLang="zh-CN" b="1" baseline="-25000" dirty="0" err="1" smtClean="0">
                <a:solidFill>
                  <a:schemeClr val="tx2"/>
                </a:solidFill>
                <a:ea typeface="宋体" panose="02010600030101010101" pitchFamily="2" charset="-122"/>
              </a:rPr>
              <a:t>p</a:t>
            </a:r>
            <a:r>
              <a:rPr lang="en-US" altLang="zh-CN" b="1" dirty="0" smtClean="0">
                <a:solidFill>
                  <a:schemeClr val="tx2"/>
                </a:solidFill>
                <a:ea typeface="宋体" panose="02010600030101010101" pitchFamily="2" charset="-122"/>
              </a:rPr>
              <a:t>=1;</a:t>
            </a:r>
          </a:p>
          <a:p>
            <a:pPr marL="379413" lvl="1" indent="-555625" eaLnBrk="1" hangingPunct="1">
              <a:spcBef>
                <a:spcPct val="50000"/>
              </a:spcBef>
              <a:buSzPct val="140000"/>
              <a:buFont typeface="Wingdings" panose="05000000000000000000" pitchFamily="2" charset="2"/>
              <a:buChar char="Ø"/>
            </a:pPr>
            <a:r>
              <a:rPr lang="zh-CN" altLang="en-US" b="1" dirty="0" smtClean="0">
                <a:solidFill>
                  <a:schemeClr val="tx2"/>
                </a:solidFill>
                <a:ea typeface="宋体" panose="02010600030101010101" pitchFamily="2" charset="-122"/>
              </a:rPr>
              <a:t>当部件加速比</a:t>
            </a:r>
            <a:r>
              <a:rPr lang="en-US" altLang="zh-CN" b="1" dirty="0" err="1" smtClean="0">
                <a:solidFill>
                  <a:schemeClr val="tx2"/>
                </a:solidFill>
                <a:ea typeface="宋体" panose="02010600030101010101" pitchFamily="2" charset="-122"/>
              </a:rPr>
              <a:t>r</a:t>
            </a:r>
            <a:r>
              <a:rPr lang="en-US" altLang="zh-CN" b="1" baseline="-25000" dirty="0" err="1" smtClean="0">
                <a:solidFill>
                  <a:schemeClr val="tx2"/>
                </a:solidFill>
                <a:ea typeface="宋体" panose="02010600030101010101" pitchFamily="2" charset="-122"/>
              </a:rPr>
              <a:t>new</a:t>
            </a:r>
            <a:r>
              <a:rPr lang="zh-CN" altLang="en-US" b="1" dirty="0" smtClean="0">
                <a:solidFill>
                  <a:schemeClr val="tx2"/>
                </a:solidFill>
                <a:ea typeface="宋体" panose="02010600030101010101" pitchFamily="2" charset="-122"/>
              </a:rPr>
              <a:t>趋于无穷大时，分母中的</a:t>
            </a:r>
          </a:p>
          <a:p>
            <a:pPr marL="379413" lvl="1" indent="-555625" eaLnBrk="1" hangingPunct="1">
              <a:spcBef>
                <a:spcPct val="50000"/>
              </a:spcBef>
              <a:buSzPct val="140000"/>
              <a:buFont typeface="Wingdings" panose="05000000000000000000" pitchFamily="2" charset="2"/>
              <a:buNone/>
            </a:pPr>
            <a:r>
              <a:rPr lang="en-US" altLang="zh-CN" b="1" dirty="0" smtClean="0">
                <a:solidFill>
                  <a:schemeClr val="tx2"/>
                </a:solidFill>
                <a:ea typeface="宋体" panose="02010600030101010101" pitchFamily="2" charset="-122"/>
              </a:rPr>
              <a:t>       </a:t>
            </a:r>
            <a:r>
              <a:rPr lang="en-US" altLang="zh-CN" b="1" dirty="0" err="1" smtClean="0">
                <a:solidFill>
                  <a:schemeClr val="tx2"/>
                </a:solidFill>
                <a:ea typeface="宋体" panose="02010600030101010101" pitchFamily="2" charset="-122"/>
              </a:rPr>
              <a:t>f</a:t>
            </a:r>
            <a:r>
              <a:rPr lang="en-US" altLang="zh-CN" b="1" baseline="-25000" dirty="0" err="1" smtClean="0">
                <a:solidFill>
                  <a:schemeClr val="tx2"/>
                </a:solidFill>
                <a:ea typeface="宋体" panose="02010600030101010101" pitchFamily="2" charset="-122"/>
              </a:rPr>
              <a:t>new</a:t>
            </a:r>
            <a:r>
              <a:rPr lang="en-US" altLang="zh-CN" b="1" dirty="0" smtClean="0">
                <a:solidFill>
                  <a:schemeClr val="tx2"/>
                </a:solidFill>
                <a:ea typeface="宋体" panose="02010600030101010101" pitchFamily="2" charset="-122"/>
              </a:rPr>
              <a:t> / </a:t>
            </a:r>
            <a:r>
              <a:rPr lang="en-US" altLang="zh-CN" b="1" dirty="0" err="1" smtClean="0">
                <a:solidFill>
                  <a:schemeClr val="tx2"/>
                </a:solidFill>
                <a:ea typeface="宋体" panose="02010600030101010101" pitchFamily="2" charset="-122"/>
              </a:rPr>
              <a:t>r</a:t>
            </a:r>
            <a:r>
              <a:rPr lang="en-US" altLang="zh-CN" b="1" baseline="-25000" dirty="0" err="1" smtClean="0">
                <a:solidFill>
                  <a:schemeClr val="tx2"/>
                </a:solidFill>
                <a:ea typeface="宋体" panose="02010600030101010101" pitchFamily="2" charset="-122"/>
              </a:rPr>
              <a:t>new</a:t>
            </a:r>
            <a:r>
              <a:rPr lang="zh-CN" altLang="en-US" b="1" dirty="0" smtClean="0">
                <a:solidFill>
                  <a:schemeClr val="tx2"/>
                </a:solidFill>
                <a:ea typeface="宋体" panose="02010600030101010101" pitchFamily="2" charset="-122"/>
              </a:rPr>
              <a:t>将趋于</a:t>
            </a:r>
            <a:r>
              <a:rPr lang="en-US" altLang="zh-CN" b="1" dirty="0" smtClean="0">
                <a:solidFill>
                  <a:schemeClr val="tx2"/>
                </a:solidFill>
                <a:ea typeface="宋体" panose="02010600030101010101" pitchFamily="2" charset="-122"/>
              </a:rPr>
              <a:t>0</a:t>
            </a:r>
            <a:r>
              <a:rPr lang="zh-CN" altLang="en-US" b="1" dirty="0" smtClean="0">
                <a:solidFill>
                  <a:schemeClr val="tx2"/>
                </a:solidFill>
                <a:ea typeface="宋体" panose="02010600030101010101" pitchFamily="2" charset="-122"/>
              </a:rPr>
              <a:t>，则</a:t>
            </a:r>
            <a:r>
              <a:rPr lang="en-US" altLang="zh-CN" b="1" dirty="0" err="1" smtClean="0">
                <a:solidFill>
                  <a:schemeClr val="tx2"/>
                </a:solidFill>
                <a:ea typeface="宋体" panose="02010600030101010101" pitchFamily="2" charset="-122"/>
              </a:rPr>
              <a:t>S</a:t>
            </a:r>
            <a:r>
              <a:rPr lang="en-US" altLang="zh-CN" b="1" baseline="-25000" dirty="0" err="1" smtClean="0">
                <a:solidFill>
                  <a:schemeClr val="tx2"/>
                </a:solidFill>
                <a:ea typeface="宋体" panose="02010600030101010101" pitchFamily="2" charset="-122"/>
              </a:rPr>
              <a:t>p</a:t>
            </a:r>
            <a:r>
              <a:rPr lang="en-US" altLang="zh-CN" b="1" dirty="0" smtClean="0">
                <a:solidFill>
                  <a:schemeClr val="tx2"/>
                </a:solidFill>
                <a:ea typeface="宋体" panose="02010600030101010101" pitchFamily="2" charset="-122"/>
              </a:rPr>
              <a:t>=</a:t>
            </a:r>
          </a:p>
          <a:p>
            <a:pPr marL="379413" lvl="1" indent="-555625" eaLnBrk="1" hangingPunct="1">
              <a:spcBef>
                <a:spcPct val="50000"/>
              </a:spcBef>
              <a:buSzPct val="140000"/>
              <a:buFont typeface="Wingdings" panose="05000000000000000000" pitchFamily="2" charset="2"/>
              <a:buNone/>
            </a:pPr>
            <a:r>
              <a:rPr lang="zh-CN" altLang="en-US" b="1" dirty="0" smtClean="0">
                <a:solidFill>
                  <a:srgbClr val="CC0000"/>
                </a:solidFill>
                <a:ea typeface="宋体" panose="02010600030101010101" pitchFamily="2" charset="-122"/>
              </a:rPr>
              <a:t>     结论：性能提高的幅度受限于</a:t>
            </a:r>
            <a:r>
              <a:rPr lang="zh-CN" altLang="en-US" b="1" dirty="0" smtClean="0">
                <a:solidFill>
                  <a:srgbClr val="0000CC"/>
                </a:solidFill>
                <a:ea typeface="宋体" panose="02010600030101010101" pitchFamily="2" charset="-122"/>
              </a:rPr>
              <a:t>性能改进部分所占的比例大小</a:t>
            </a:r>
            <a:r>
              <a:rPr lang="zh-CN" altLang="en-US" b="1" dirty="0" smtClean="0">
                <a:solidFill>
                  <a:srgbClr val="CC0000"/>
                </a:solidFill>
                <a:ea typeface="宋体" panose="02010600030101010101" pitchFamily="2" charset="-122"/>
              </a:rPr>
              <a:t>，而性能改进的极限又受限于</a:t>
            </a:r>
            <a:r>
              <a:rPr lang="zh-CN" altLang="en-US" b="1" dirty="0" smtClean="0">
                <a:solidFill>
                  <a:srgbClr val="0000CC"/>
                </a:solidFill>
                <a:ea typeface="宋体" panose="02010600030101010101" pitchFamily="2" charset="-122"/>
              </a:rPr>
              <a:t>性能可改进比</a:t>
            </a:r>
            <a:r>
              <a:rPr lang="en-US" altLang="zh-CN" b="1" dirty="0" err="1" smtClean="0">
                <a:solidFill>
                  <a:srgbClr val="CC0000"/>
                </a:solidFill>
                <a:ea typeface="宋体" panose="02010600030101010101" pitchFamily="2" charset="-122"/>
              </a:rPr>
              <a:t>f</a:t>
            </a:r>
            <a:r>
              <a:rPr lang="en-US" altLang="zh-CN" b="1" baseline="-25000" dirty="0" err="1" smtClean="0">
                <a:solidFill>
                  <a:srgbClr val="CC0000"/>
                </a:solidFill>
                <a:ea typeface="宋体" panose="02010600030101010101" pitchFamily="2" charset="-122"/>
              </a:rPr>
              <a:t>new</a:t>
            </a:r>
            <a:r>
              <a:rPr lang="zh-CN" altLang="en-US" b="1" dirty="0" smtClean="0">
                <a:solidFill>
                  <a:srgbClr val="CC0000"/>
                </a:solidFill>
                <a:ea typeface="宋体" panose="02010600030101010101" pitchFamily="2" charset="-122"/>
              </a:rPr>
              <a:t>的约束。</a:t>
            </a:r>
            <a:endParaRPr lang="en-US" altLang="zh-CN" b="1" dirty="0" smtClean="0">
              <a:solidFill>
                <a:srgbClr val="CC0000"/>
              </a:solidFill>
              <a:ea typeface="宋体" panose="02010600030101010101" pitchFamily="2" charset="-122"/>
            </a:endParaRPr>
          </a:p>
        </p:txBody>
      </p:sp>
      <p:graphicFrame>
        <p:nvGraphicFramePr>
          <p:cNvPr id="56323" name="Object 4"/>
          <p:cNvGraphicFramePr>
            <a:graphicFrameLocks/>
          </p:cNvGraphicFramePr>
          <p:nvPr>
            <p:extLst>
              <p:ext uri="{D42A27DB-BD31-4B8C-83A1-F6EECF244321}">
                <p14:modId xmlns:p14="http://schemas.microsoft.com/office/powerpoint/2010/main" val="2831584461"/>
              </p:ext>
            </p:extLst>
          </p:nvPr>
        </p:nvGraphicFramePr>
        <p:xfrm>
          <a:off x="964680" y="1268760"/>
          <a:ext cx="4579937" cy="1241425"/>
        </p:xfrm>
        <a:graphic>
          <a:graphicData uri="http://schemas.openxmlformats.org/presentationml/2006/ole">
            <mc:AlternateContent xmlns:mc="http://schemas.openxmlformats.org/markup-compatibility/2006">
              <mc:Choice xmlns:v="urn:schemas-microsoft-com:vml" Requires="v">
                <p:oleObj spid="_x0000_s2177" r:id="rId3" imgW="1828800" imgH="495300" progId="Equation.3">
                  <p:embed/>
                </p:oleObj>
              </mc:Choice>
              <mc:Fallback>
                <p:oleObj r:id="rId3" imgW="1828800" imgH="495300" progId="Equation.3">
                  <p:embed/>
                  <p:pic>
                    <p:nvPicPr>
                      <p:cNvPr id="56323"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680" y="1268760"/>
                        <a:ext cx="4579937" cy="1241425"/>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632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626" y="3789040"/>
            <a:ext cx="12969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6"/>
          <p:cNvSpPr>
            <a:spLocks noChangeArrowheads="1"/>
          </p:cNvSpPr>
          <p:nvPr/>
        </p:nvSpPr>
        <p:spPr bwMode="auto">
          <a:xfrm>
            <a:off x="5652120" y="1778515"/>
            <a:ext cx="334786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50000"/>
              </a:spcBef>
              <a:buSzPct val="140000"/>
              <a:buFont typeface="Wingdings" panose="05000000000000000000" pitchFamily="2" charset="2"/>
              <a:buNone/>
            </a:pPr>
            <a:r>
              <a:rPr lang="zh-CN" altLang="en-US" sz="2800" b="1" dirty="0">
                <a:ea typeface="宋体" panose="02010600030101010101" pitchFamily="2" charset="-122"/>
              </a:rPr>
              <a:t>（1-</a:t>
            </a:r>
            <a:r>
              <a:rPr lang="en-US" altLang="zh-CN" sz="2800" b="1" dirty="0" err="1">
                <a:ea typeface="宋体" panose="02010600030101010101" pitchFamily="2" charset="-122"/>
              </a:rPr>
              <a:t>fnew</a:t>
            </a:r>
            <a:r>
              <a:rPr lang="en-US" altLang="zh-CN" sz="2800" b="1" dirty="0">
                <a:ea typeface="宋体" panose="02010600030101010101" pitchFamily="2" charset="-122"/>
              </a:rPr>
              <a:t>)</a:t>
            </a:r>
            <a:r>
              <a:rPr lang="zh-CN" altLang="en-US" sz="2800" b="1" dirty="0">
                <a:ea typeface="宋体" panose="02010600030101010101" pitchFamily="2" charset="-122"/>
              </a:rPr>
              <a:t>表示不可改进部分的</a:t>
            </a:r>
            <a:r>
              <a:rPr lang="zh-CN" altLang="en-US" sz="2800" b="1" dirty="0" smtClean="0">
                <a:ea typeface="宋体" panose="02010600030101010101" pitchFamily="2" charset="-122"/>
              </a:rPr>
              <a:t>比例</a:t>
            </a:r>
            <a:endParaRPr lang="en-US" altLang="zh-CN" sz="2800" b="1" dirty="0">
              <a:ea typeface="宋体" panose="02010600030101010101" pitchFamily="2" charset="-122"/>
            </a:endParaRPr>
          </a:p>
        </p:txBody>
      </p:sp>
    </p:spTree>
    <p:extLst>
      <p:ext uri="{BB962C8B-B14F-4D97-AF65-F5344CB8AC3E}">
        <p14:creationId xmlns:p14="http://schemas.microsoft.com/office/powerpoint/2010/main" val="2638062756"/>
      </p:ext>
    </p:extLst>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467544" y="980728"/>
            <a:ext cx="8280920" cy="4343400"/>
          </a:xfrm>
        </p:spPr>
        <p:txBody>
          <a:bodyPr/>
          <a:lstStyle/>
          <a:p>
            <a:pPr marL="0" indent="0" eaLnBrk="1" hangingPunct="1">
              <a:buNone/>
            </a:pPr>
            <a:r>
              <a:rPr lang="zh-CN" altLang="en-US" sz="2800" b="1" dirty="0" smtClean="0">
                <a:ea typeface="宋体" panose="02010600030101010101" pitchFamily="2" charset="-122"/>
              </a:rPr>
              <a:t>例：假设将某一部件的处理速度加快到10倍，该部件的原处理时间仅为整个运行时间的40%，则采用加快措施后能使整个系统的性能提高多少？</a:t>
            </a:r>
            <a:endParaRPr lang="zh-CN" altLang="zh-CN" sz="2800" b="1" dirty="0" smtClean="0">
              <a:ea typeface="宋体" panose="02010600030101010101" pitchFamily="2" charset="-122"/>
            </a:endParaRPr>
          </a:p>
          <a:p>
            <a:pPr marL="0" indent="0" eaLnBrk="1" hangingPunct="1">
              <a:buNone/>
            </a:pPr>
            <a:r>
              <a:rPr lang="zh-CN" altLang="en-US" sz="2800" b="1" dirty="0" smtClean="0">
                <a:ea typeface="宋体" panose="02010600030101010101" pitchFamily="2" charset="-122"/>
              </a:rPr>
              <a:t>解：由题意可知：</a:t>
            </a:r>
            <a:r>
              <a:rPr lang="en-US" altLang="zh-CN" sz="2800" b="1" dirty="0" err="1" smtClean="0">
                <a:ea typeface="宋体" panose="02010600030101010101" pitchFamily="2" charset="-122"/>
              </a:rPr>
              <a:t>f</a:t>
            </a:r>
            <a:r>
              <a:rPr lang="en-US" altLang="zh-CN" sz="2800" b="1" baseline="-25000" dirty="0" err="1" smtClean="0">
                <a:ea typeface="宋体" panose="02010600030101010101" pitchFamily="2" charset="-122"/>
              </a:rPr>
              <a:t>new</a:t>
            </a:r>
            <a:r>
              <a:rPr lang="en-US" altLang="zh-CN" sz="2800" b="1" dirty="0" smtClean="0">
                <a:ea typeface="宋体" panose="02010600030101010101" pitchFamily="2" charset="-122"/>
              </a:rPr>
              <a:t>=0.4, </a:t>
            </a:r>
            <a:r>
              <a:rPr lang="en-US" altLang="zh-CN" sz="2800" b="1" dirty="0" err="1" smtClean="0">
                <a:ea typeface="宋体" panose="02010600030101010101" pitchFamily="2" charset="-122"/>
              </a:rPr>
              <a:t>r</a:t>
            </a:r>
            <a:r>
              <a:rPr lang="en-US" altLang="zh-CN" sz="2800" b="1" baseline="-25000" dirty="0" err="1" smtClean="0">
                <a:ea typeface="宋体" panose="02010600030101010101" pitchFamily="2" charset="-122"/>
              </a:rPr>
              <a:t>new</a:t>
            </a:r>
            <a:r>
              <a:rPr lang="en-US" altLang="zh-CN" sz="2800" b="1" dirty="0" smtClean="0">
                <a:ea typeface="宋体" panose="02010600030101010101" pitchFamily="2" charset="-122"/>
              </a:rPr>
              <a:t>=10，</a:t>
            </a:r>
            <a:r>
              <a:rPr lang="zh-CN" altLang="en-US" sz="2800" b="1" dirty="0" smtClean="0">
                <a:ea typeface="宋体" panose="02010600030101010101" pitchFamily="2" charset="-122"/>
              </a:rPr>
              <a:t>根据</a:t>
            </a:r>
            <a:r>
              <a:rPr lang="en-US" altLang="zh-CN" sz="2800" b="1" dirty="0" smtClean="0">
                <a:ea typeface="宋体" panose="02010600030101010101" pitchFamily="2" charset="-122"/>
              </a:rPr>
              <a:t>Amdahl</a:t>
            </a:r>
            <a:r>
              <a:rPr lang="zh-CN" altLang="en-US" sz="2800" b="1" dirty="0" smtClean="0">
                <a:ea typeface="宋体" panose="02010600030101010101" pitchFamily="2" charset="-122"/>
              </a:rPr>
              <a:t>定律，加速比为：</a:t>
            </a:r>
            <a:endParaRPr lang="en-US" altLang="zh-CN" sz="2800" b="1" dirty="0" smtClean="0">
              <a:ea typeface="宋体" panose="02010600030101010101" pitchFamily="2" charset="-122"/>
            </a:endParaRPr>
          </a:p>
          <a:p>
            <a:pPr marL="0" indent="0" eaLnBrk="1" hangingPunct="1">
              <a:buNone/>
            </a:pPr>
            <a:endParaRPr lang="en-US" altLang="zh-CN" sz="2800" b="1" dirty="0">
              <a:ea typeface="宋体" panose="02010600030101010101" pitchFamily="2" charset="-122"/>
            </a:endParaRPr>
          </a:p>
          <a:p>
            <a:pPr marL="0" indent="0" eaLnBrk="1" hangingPunct="1">
              <a:buNone/>
            </a:pPr>
            <a:endParaRPr lang="en-US" altLang="zh-CN" sz="2800" b="1" dirty="0" smtClean="0">
              <a:ea typeface="宋体" panose="02010600030101010101" pitchFamily="2" charset="-122"/>
            </a:endParaRPr>
          </a:p>
          <a:p>
            <a:pPr marL="0" indent="0" eaLnBrk="1" hangingPunct="1">
              <a:buNone/>
            </a:pPr>
            <a:endParaRPr lang="en-US" altLang="zh-CN" sz="2800" b="1" dirty="0">
              <a:ea typeface="宋体" panose="02010600030101010101" pitchFamily="2" charset="-122"/>
            </a:endParaRPr>
          </a:p>
          <a:p>
            <a:pPr marL="0" indent="0" eaLnBrk="1" hangingPunct="1">
              <a:buNone/>
            </a:pPr>
            <a:r>
              <a:rPr lang="zh-CN" altLang="en-US" sz="2800" b="1" dirty="0" smtClean="0">
                <a:ea typeface="宋体" panose="02010600030101010101" pitchFamily="2" charset="-122"/>
              </a:rPr>
              <a:t>结论：高性能系统需要均衡提升各部分的性能。</a:t>
            </a:r>
            <a:endParaRPr lang="en-US" altLang="zh-CN" sz="2800" b="1" dirty="0" smtClean="0">
              <a:ea typeface="宋体" panose="02010600030101010101" pitchFamily="2" charset="-122"/>
            </a:endParaRPr>
          </a:p>
          <a:p>
            <a:pPr marL="0" indent="0" eaLnBrk="1" hangingPunct="1">
              <a:buNone/>
            </a:pPr>
            <a:endParaRPr lang="zh-CN" altLang="en-US" sz="2800" b="1" dirty="0" smtClean="0">
              <a:ea typeface="宋体" panose="02010600030101010101" pitchFamily="2" charset="-122"/>
            </a:endParaRPr>
          </a:p>
        </p:txBody>
      </p:sp>
      <p:graphicFrame>
        <p:nvGraphicFramePr>
          <p:cNvPr id="623619" name="Object 3"/>
          <p:cNvGraphicFramePr>
            <a:graphicFrameLocks/>
          </p:cNvGraphicFramePr>
          <p:nvPr>
            <p:extLst>
              <p:ext uri="{D42A27DB-BD31-4B8C-83A1-F6EECF244321}">
                <p14:modId xmlns:p14="http://schemas.microsoft.com/office/powerpoint/2010/main" val="3627707789"/>
              </p:ext>
            </p:extLst>
          </p:nvPr>
        </p:nvGraphicFramePr>
        <p:xfrm>
          <a:off x="1151620" y="3356992"/>
          <a:ext cx="6912768" cy="1440160"/>
        </p:xfrm>
        <a:graphic>
          <a:graphicData uri="http://schemas.openxmlformats.org/presentationml/2006/ole">
            <mc:AlternateContent xmlns:mc="http://schemas.openxmlformats.org/markup-compatibility/2006">
              <mc:Choice xmlns:v="urn:schemas-microsoft-com:vml" Requires="v">
                <p:oleObj spid="_x0000_s3201" r:id="rId4" imgW="2171700" imgH="584200" progId="Equation.3">
                  <p:embed/>
                </p:oleObj>
              </mc:Choice>
              <mc:Fallback>
                <p:oleObj r:id="rId4" imgW="2171700" imgH="584200" progId="Equation.3">
                  <p:embed/>
                  <p:pic>
                    <p:nvPicPr>
                      <p:cNvPr id="623619"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620" y="3356992"/>
                        <a:ext cx="6912768" cy="1440160"/>
                      </a:xfrm>
                      <a:prstGeom prst="rect">
                        <a:avLst/>
                      </a:prstGeom>
                      <a:solidFill>
                        <a:srgbClr val="FFFF66"/>
                      </a:solidFill>
                      <a:ln>
                        <a:noFill/>
                      </a:ln>
                      <a:extLst/>
                    </p:spPr>
                  </p:pic>
                </p:oleObj>
              </mc:Fallback>
            </mc:AlternateContent>
          </a:graphicData>
        </a:graphic>
      </p:graphicFrame>
    </p:spTree>
    <p:extLst>
      <p:ext uri="{BB962C8B-B14F-4D97-AF65-F5344CB8AC3E}">
        <p14:creationId xmlns:p14="http://schemas.microsoft.com/office/powerpoint/2010/main" val="170211251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23619"/>
                                        </p:tgtEl>
                                        <p:attrNameLst>
                                          <p:attrName>style.visibility</p:attrName>
                                        </p:attrNameLst>
                                      </p:cBhvr>
                                      <p:to>
                                        <p:strVal val="visible"/>
                                      </p:to>
                                    </p:set>
                                    <p:anim calcmode="lin" valueType="num">
                                      <p:cBhvr additive="base">
                                        <p:cTn id="7" dur="500" fill="hold"/>
                                        <p:tgtEl>
                                          <p:spTgt spid="623619"/>
                                        </p:tgtEl>
                                        <p:attrNameLst>
                                          <p:attrName>ppt_x</p:attrName>
                                        </p:attrNameLst>
                                      </p:cBhvr>
                                      <p:tavLst>
                                        <p:tav tm="0">
                                          <p:val>
                                            <p:strVal val="1+#ppt_w/2"/>
                                          </p:val>
                                        </p:tav>
                                        <p:tav tm="100000">
                                          <p:val>
                                            <p:strVal val="#ppt_x"/>
                                          </p:val>
                                        </p:tav>
                                      </p:tavLst>
                                    </p:anim>
                                    <p:anim calcmode="lin" valueType="num">
                                      <p:cBhvr additive="base">
                                        <p:cTn id="8" dur="500" fill="hold"/>
                                        <p:tgtEl>
                                          <p:spTgt spid="6236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95536" y="908720"/>
            <a:ext cx="8136904" cy="5026025"/>
          </a:xfrm>
        </p:spPr>
        <p:txBody>
          <a:bodyPr/>
          <a:lstStyle/>
          <a:p>
            <a:pPr eaLnBrk="1" hangingPunct="1">
              <a:buFont typeface="Wingdings" panose="05000000000000000000" pitchFamily="2" charset="2"/>
              <a:buNone/>
            </a:pPr>
            <a:r>
              <a:rPr lang="zh-CN" altLang="en-US" sz="2600" b="1" dirty="0" smtClean="0">
                <a:solidFill>
                  <a:schemeClr val="tx2"/>
                </a:solidFill>
                <a:ea typeface="宋体" panose="02010600030101010101" pitchFamily="2" charset="-122"/>
              </a:rPr>
              <a:t>３</a:t>
            </a:r>
            <a:r>
              <a:rPr lang="en-US" altLang="zh-CN" sz="2600" b="1" dirty="0" smtClean="0">
                <a:solidFill>
                  <a:schemeClr val="tx2"/>
                </a:solidFill>
                <a:ea typeface="宋体" panose="02010600030101010101" pitchFamily="2" charset="-122"/>
              </a:rPr>
              <a:t>.</a:t>
            </a:r>
            <a:r>
              <a:rPr lang="zh-CN" altLang="en-US" sz="2600" b="1" dirty="0" smtClean="0">
                <a:solidFill>
                  <a:schemeClr val="tx2"/>
                </a:solidFill>
                <a:ea typeface="宋体" panose="02010600030101010101" pitchFamily="2" charset="-122"/>
              </a:rPr>
              <a:t>程序访问局部性定律：时间上和空间上</a:t>
            </a:r>
            <a:endParaRPr lang="en-US" altLang="zh-CN" sz="2600" b="1" dirty="0" smtClean="0">
              <a:solidFill>
                <a:schemeClr val="tx2"/>
              </a:solidFill>
              <a:ea typeface="宋体" panose="02010600030101010101" pitchFamily="2" charset="-122"/>
            </a:endParaRPr>
          </a:p>
          <a:p>
            <a:pPr eaLnBrk="1" hangingPunct="1">
              <a:buFont typeface="Wingdings" panose="05000000000000000000" pitchFamily="2" charset="2"/>
              <a:buNone/>
            </a:pPr>
            <a:r>
              <a:rPr lang="zh-CN" altLang="en-US" sz="2600" b="1" dirty="0">
                <a:solidFill>
                  <a:schemeClr val="tx2"/>
                </a:solidFill>
                <a:ea typeface="宋体" panose="02010600030101010101" pitchFamily="2" charset="-122"/>
              </a:rPr>
              <a:t>例如： 程序执行时间的</a:t>
            </a:r>
            <a:r>
              <a:rPr lang="en-US" altLang="zh-CN" sz="2600" b="1" dirty="0">
                <a:solidFill>
                  <a:schemeClr val="tx2"/>
                </a:solidFill>
                <a:ea typeface="宋体" panose="02010600030101010101" pitchFamily="2" charset="-122"/>
              </a:rPr>
              <a:t>90%</a:t>
            </a:r>
            <a:r>
              <a:rPr lang="zh-CN" altLang="en-US" sz="2600" b="1" dirty="0">
                <a:solidFill>
                  <a:schemeClr val="tx2"/>
                </a:solidFill>
                <a:ea typeface="宋体" panose="02010600030101010101" pitchFamily="2" charset="-122"/>
              </a:rPr>
              <a:t>都是在执行程序中</a:t>
            </a:r>
            <a:r>
              <a:rPr lang="en-US" altLang="zh-CN" sz="2600" b="1" dirty="0">
                <a:solidFill>
                  <a:schemeClr val="tx2"/>
                </a:solidFill>
                <a:ea typeface="宋体" panose="02010600030101010101" pitchFamily="2" charset="-122"/>
              </a:rPr>
              <a:t>10%</a:t>
            </a:r>
            <a:r>
              <a:rPr lang="zh-CN" altLang="en-US" sz="2600" b="1" dirty="0">
                <a:solidFill>
                  <a:schemeClr val="tx2"/>
                </a:solidFill>
                <a:ea typeface="宋体" panose="02010600030101010101" pitchFamily="2" charset="-122"/>
              </a:rPr>
              <a:t>的代码。</a:t>
            </a:r>
            <a:endParaRPr lang="zh-CN" altLang="en-US" sz="2600" b="1" dirty="0" smtClean="0">
              <a:solidFill>
                <a:schemeClr val="tx2"/>
              </a:solidFill>
              <a:ea typeface="宋体" panose="02010600030101010101" pitchFamily="2" charset="-122"/>
            </a:endParaRPr>
          </a:p>
          <a:p>
            <a:pPr eaLnBrk="1" hangingPunct="1">
              <a:buFont typeface="Wingdings" panose="05000000000000000000" pitchFamily="2" charset="2"/>
              <a:buChar char="Ø"/>
            </a:pPr>
            <a:r>
              <a:rPr lang="zh-CN" altLang="en-US" sz="2600" b="1" dirty="0" smtClean="0">
                <a:solidFill>
                  <a:srgbClr val="CC0000"/>
                </a:solidFill>
                <a:ea typeface="宋体" panose="02010600030101010101" pitchFamily="2" charset="-122"/>
              </a:rPr>
              <a:t>时间上的局部性</a:t>
            </a:r>
            <a:endParaRPr lang="zh-CN" altLang="en-US" sz="2600" b="1" dirty="0" smtClean="0">
              <a:solidFill>
                <a:schemeClr val="tx2"/>
              </a:solidFill>
              <a:ea typeface="宋体" panose="02010600030101010101" pitchFamily="2" charset="-122"/>
            </a:endParaRPr>
          </a:p>
          <a:p>
            <a:pPr eaLnBrk="1" hangingPunct="1">
              <a:buFont typeface="Wingdings" panose="05000000000000000000" pitchFamily="2" charset="2"/>
              <a:buNone/>
            </a:pPr>
            <a:r>
              <a:rPr lang="zh-CN" altLang="en-US" sz="2600" b="1" dirty="0" smtClean="0">
                <a:solidFill>
                  <a:srgbClr val="0000CC"/>
                </a:solidFill>
                <a:ea typeface="宋体" panose="02010600030101010101" pitchFamily="2" charset="-122"/>
              </a:rPr>
              <a:t>    指的是最近的将来要用到的信息可能就是现在正在使用的信息，因为程序存在着循环。</a:t>
            </a:r>
          </a:p>
          <a:p>
            <a:pPr eaLnBrk="1" hangingPunct="1">
              <a:buFont typeface="Wingdings" panose="05000000000000000000" pitchFamily="2" charset="2"/>
              <a:buChar char="Ø"/>
            </a:pPr>
            <a:r>
              <a:rPr lang="zh-CN" altLang="en-US" sz="2600" b="1" dirty="0" smtClean="0">
                <a:solidFill>
                  <a:srgbClr val="CC0000"/>
                </a:solidFill>
                <a:ea typeface="宋体" panose="02010600030101010101" pitchFamily="2" charset="-122"/>
              </a:rPr>
              <a:t>空间上的局部性</a:t>
            </a:r>
          </a:p>
          <a:p>
            <a:pPr eaLnBrk="1" hangingPunct="1">
              <a:buFont typeface="Wingdings" panose="05000000000000000000" pitchFamily="2" charset="2"/>
              <a:buNone/>
            </a:pPr>
            <a:r>
              <a:rPr lang="zh-CN" altLang="en-US" sz="2600" b="1" dirty="0" smtClean="0">
                <a:solidFill>
                  <a:srgbClr val="0000CC"/>
                </a:solidFill>
                <a:ea typeface="宋体" panose="02010600030101010101" pitchFamily="2" charset="-122"/>
              </a:rPr>
              <a:t>    指的是最近的将来要用到的信息很可能与现在正在使用的信息在程序位置上是邻近的，这是因为指令通常按顺序存放，顺序执行的，数据也通常是以向量、阵列、树、表等形式簇聚地放在一起。</a:t>
            </a:r>
            <a:endParaRPr lang="en-US" altLang="zh-CN" sz="2600" b="1" dirty="0" smtClean="0">
              <a:solidFill>
                <a:srgbClr val="0000CC"/>
              </a:solidFill>
              <a:ea typeface="宋体" panose="02010600030101010101" pitchFamily="2" charset="-122"/>
            </a:endParaRPr>
          </a:p>
        </p:txBody>
      </p:sp>
    </p:spTree>
    <p:extLst>
      <p:ext uri="{BB962C8B-B14F-4D97-AF65-F5344CB8AC3E}">
        <p14:creationId xmlns:p14="http://schemas.microsoft.com/office/powerpoint/2010/main" val="104529225"/>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395536" y="836712"/>
            <a:ext cx="828092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None/>
            </a:pPr>
            <a:r>
              <a:rPr kumimoji="0" lang="zh-CN" altLang="en-US"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en-US" altLang="zh-CN" sz="32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.3.3 </a:t>
            </a:r>
            <a:r>
              <a:rPr kumimoji="0" lang="zh-CN" altLang="en-US" sz="32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计算机系统设计的主要任务和方法</a:t>
            </a:r>
            <a:r>
              <a:rPr lang="zh-CN" altLang="en-US" b="1" dirty="0"/>
              <a:t>（第五版新增）</a:t>
            </a:r>
            <a:endParaRPr lang="en-US" altLang="zh-CN" b="1" dirty="0"/>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3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6" name="Rectangle 4"/>
          <p:cNvSpPr>
            <a:spLocks noChangeArrowheads="1"/>
          </p:cNvSpPr>
          <p:nvPr/>
        </p:nvSpPr>
        <p:spPr bwMode="auto">
          <a:xfrm>
            <a:off x="430241" y="1916832"/>
            <a:ext cx="828092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514350" lvl="2" indent="-514350" algn="just" eaLnBrk="1" hangingPunct="1">
              <a:buAutoNum type="arabicPeriod"/>
              <a:defRPr/>
            </a:pPr>
            <a:r>
              <a:rPr lang="zh-CN" altLang="en-US" sz="2600" b="1" dirty="0" smtClean="0">
                <a:solidFill>
                  <a:srgbClr val="000000"/>
                </a:solidFill>
              </a:rPr>
              <a:t>计算机系统</a:t>
            </a:r>
            <a:r>
              <a:rPr lang="zh-CN" altLang="en-US" sz="2600" b="1" dirty="0">
                <a:solidFill>
                  <a:srgbClr val="000000"/>
                </a:solidFill>
              </a:rPr>
              <a:t>设计的主要</a:t>
            </a:r>
            <a:r>
              <a:rPr lang="zh-CN" altLang="en-US" sz="2600" b="1" dirty="0" smtClean="0">
                <a:solidFill>
                  <a:srgbClr val="000000"/>
                </a:solidFill>
              </a:rPr>
              <a:t>任务：包括</a:t>
            </a:r>
            <a:r>
              <a:rPr lang="zh-CN" altLang="en-US" sz="2600" b="1" dirty="0">
                <a:solidFill>
                  <a:srgbClr val="000000"/>
                </a:solidFill>
              </a:rPr>
              <a:t>系统结构、计算机组成和计算机实现的设计</a:t>
            </a:r>
            <a:r>
              <a:rPr lang="zh-CN" altLang="en-US" sz="2600" b="1" dirty="0" smtClean="0">
                <a:solidFill>
                  <a:srgbClr val="000000"/>
                </a:solidFill>
              </a:rPr>
              <a:t>。计算机系统</a:t>
            </a:r>
            <a:r>
              <a:rPr lang="zh-CN" altLang="en-US" sz="2600" b="1" dirty="0">
                <a:solidFill>
                  <a:srgbClr val="000000"/>
                </a:solidFill>
              </a:rPr>
              <a:t>设计首先要根据市场和应用情况，确定用户对计算机系统的功能、性能</a:t>
            </a:r>
            <a:r>
              <a:rPr lang="zh-CN" altLang="en-US" sz="2600" b="1" dirty="0" smtClean="0">
                <a:solidFill>
                  <a:srgbClr val="000000"/>
                </a:solidFill>
              </a:rPr>
              <a:t>和价格</a:t>
            </a:r>
            <a:r>
              <a:rPr lang="zh-CN" altLang="en-US" sz="2600" b="1" dirty="0">
                <a:solidFill>
                  <a:srgbClr val="000000"/>
                </a:solidFill>
              </a:rPr>
              <a:t>的</a:t>
            </a:r>
            <a:r>
              <a:rPr lang="zh-CN" altLang="en-US" sz="2600" b="1" dirty="0" smtClean="0">
                <a:solidFill>
                  <a:srgbClr val="000000"/>
                </a:solidFill>
              </a:rPr>
              <a:t>要求。</a:t>
            </a:r>
            <a:endParaRPr lang="en-US" altLang="zh-CN" sz="2600" b="1" dirty="0" smtClean="0">
              <a:solidFill>
                <a:srgbClr val="000000"/>
              </a:solidFill>
            </a:endParaRPr>
          </a:p>
          <a:p>
            <a:pPr marL="457200" lvl="2" indent="-457200" algn="just" eaLnBrk="1" hangingPunct="1">
              <a:buFont typeface="Wingdings" panose="05000000000000000000" pitchFamily="2" charset="2"/>
              <a:buChar char="l"/>
              <a:defRPr/>
            </a:pPr>
            <a:r>
              <a:rPr lang="zh-CN" altLang="en-US" sz="2600" b="1" dirty="0">
                <a:solidFill>
                  <a:srgbClr val="000000"/>
                </a:solidFill>
              </a:rPr>
              <a:t>应用软件对功能的确定起主要作用</a:t>
            </a:r>
            <a:endParaRPr kumimoji="0" lang="en-US" altLang="zh-CN" sz="2600" b="1" i="0" u="none" strike="noStrike" kern="1200" cap="none" spc="0" normalizeH="0" baseline="0" noProof="0" dirty="0">
              <a:ln>
                <a:noFill/>
              </a:ln>
              <a:solidFill>
                <a:srgbClr val="000000"/>
              </a:solidFill>
              <a:effectLst/>
              <a:uLnTx/>
              <a:uFillTx/>
            </a:endParaRPr>
          </a:p>
          <a:p>
            <a:pPr marL="0" lvl="2" algn="just" eaLnBrk="1" hangingPunct="1">
              <a:defRPr/>
            </a:pPr>
            <a:r>
              <a:rPr lang="zh-CN" altLang="en-US" sz="2600" b="1" dirty="0">
                <a:solidFill>
                  <a:srgbClr val="2E04A6"/>
                </a:solidFill>
              </a:rPr>
              <a:t> </a:t>
            </a:r>
            <a:r>
              <a:rPr lang="en-US" altLang="zh-CN" sz="2600" b="1" dirty="0">
                <a:solidFill>
                  <a:srgbClr val="2E04A6"/>
                </a:solidFill>
              </a:rPr>
              <a:t>(1)</a:t>
            </a:r>
            <a:r>
              <a:rPr lang="zh-CN" altLang="en-US" sz="2600" b="1" dirty="0">
                <a:solidFill>
                  <a:srgbClr val="2E04A6"/>
                </a:solidFill>
              </a:rPr>
              <a:t>要弄清其应用领域是专用的还是通用的</a:t>
            </a:r>
            <a:r>
              <a:rPr lang="zh-CN" altLang="en-US" sz="2600" b="1" dirty="0" smtClean="0">
                <a:solidFill>
                  <a:srgbClr val="2E04A6"/>
                </a:solidFill>
              </a:rPr>
              <a:t>。</a:t>
            </a:r>
            <a:endParaRPr lang="en-US" altLang="zh-CN" sz="2600" b="1" dirty="0" smtClean="0">
              <a:solidFill>
                <a:srgbClr val="2E04A6"/>
              </a:solidFill>
            </a:endParaRPr>
          </a:p>
          <a:p>
            <a:pPr marL="0" lvl="2" algn="just" eaLnBrk="1" hangingPunct="1">
              <a:defRPr/>
            </a:pPr>
            <a:r>
              <a:rPr lang="zh-CN" altLang="en-US" sz="2600" b="1" dirty="0">
                <a:solidFill>
                  <a:srgbClr val="2E04A6"/>
                </a:solidFill>
              </a:rPr>
              <a:t> </a:t>
            </a:r>
            <a:r>
              <a:rPr lang="en-US" altLang="zh-CN" sz="2600" b="1" dirty="0">
                <a:solidFill>
                  <a:srgbClr val="2E04A6"/>
                </a:solidFill>
              </a:rPr>
              <a:t>(2)</a:t>
            </a:r>
            <a:r>
              <a:rPr lang="zh-CN" altLang="en-US" sz="2600" b="1" dirty="0">
                <a:solidFill>
                  <a:srgbClr val="2E04A6"/>
                </a:solidFill>
              </a:rPr>
              <a:t>要弄清软件兼容是放在哪级层次</a:t>
            </a:r>
            <a:r>
              <a:rPr lang="zh-CN" altLang="en-US" sz="2600" b="1" dirty="0" smtClean="0">
                <a:solidFill>
                  <a:srgbClr val="2E04A6"/>
                </a:solidFill>
              </a:rPr>
              <a:t>。</a:t>
            </a:r>
            <a:endParaRPr lang="en-US" altLang="zh-CN" sz="2600" b="1" dirty="0" smtClean="0">
              <a:solidFill>
                <a:srgbClr val="2E04A6"/>
              </a:solidFill>
            </a:endParaRPr>
          </a:p>
          <a:p>
            <a:pPr marL="0" lvl="2" algn="just" eaLnBrk="1" hangingPunct="1">
              <a:defRPr/>
            </a:pPr>
            <a:r>
              <a:rPr lang="zh-CN" altLang="en-US" sz="2600" b="1" dirty="0">
                <a:solidFill>
                  <a:srgbClr val="2E04A6"/>
                </a:solidFill>
              </a:rPr>
              <a:t> </a:t>
            </a:r>
            <a:r>
              <a:rPr lang="en-US" altLang="zh-CN" sz="2600" b="1" dirty="0">
                <a:solidFill>
                  <a:srgbClr val="2E04A6"/>
                </a:solidFill>
              </a:rPr>
              <a:t>(3)</a:t>
            </a:r>
            <a:r>
              <a:rPr lang="zh-CN" altLang="en-US" sz="2600" b="1" dirty="0">
                <a:solidFill>
                  <a:srgbClr val="2E04A6"/>
                </a:solidFill>
              </a:rPr>
              <a:t>要弄清对操作系统有何种要求</a:t>
            </a:r>
            <a:r>
              <a:rPr lang="zh-CN" altLang="en-US" sz="2600" b="1" dirty="0" smtClean="0">
                <a:solidFill>
                  <a:srgbClr val="2E04A6"/>
                </a:solidFill>
              </a:rPr>
              <a:t>。</a:t>
            </a:r>
            <a:endParaRPr lang="en-US" altLang="zh-CN" sz="2600" b="1" dirty="0" smtClean="0">
              <a:solidFill>
                <a:srgbClr val="2E04A6"/>
              </a:solidFill>
            </a:endParaRPr>
          </a:p>
          <a:p>
            <a:pPr marL="0" lvl="2" algn="just" eaLnBrk="1" hangingPunct="1">
              <a:defRPr/>
            </a:pPr>
            <a:r>
              <a:rPr lang="zh-CN" altLang="en-US" sz="2600" b="1" dirty="0">
                <a:solidFill>
                  <a:srgbClr val="2E04A6"/>
                </a:solidFill>
              </a:rPr>
              <a:t> </a:t>
            </a:r>
            <a:r>
              <a:rPr lang="en-US" altLang="zh-CN" sz="2600" b="1" dirty="0">
                <a:solidFill>
                  <a:srgbClr val="2E04A6"/>
                </a:solidFill>
              </a:rPr>
              <a:t>(4)</a:t>
            </a:r>
            <a:r>
              <a:rPr lang="zh-CN" altLang="en-US" sz="2600" b="1" dirty="0">
                <a:solidFill>
                  <a:srgbClr val="2E04A6"/>
                </a:solidFill>
              </a:rPr>
              <a:t>要如何保证有高的标准化程度。</a:t>
            </a:r>
            <a:endParaRPr kumimoji="0" lang="zh-CN" altLang="en-US" sz="2600" b="1" i="0" u="none" strike="noStrike" kern="1200" cap="none" spc="0" normalizeH="0" baseline="0" noProof="0" dirty="0" smtClean="0">
              <a:ln>
                <a:noFill/>
              </a:ln>
              <a:solidFill>
                <a:srgbClr val="2E04A6"/>
              </a:solidFill>
              <a:effectLst/>
              <a:uLnTx/>
              <a:uFillTx/>
            </a:endParaRPr>
          </a:p>
        </p:txBody>
      </p:sp>
    </p:spTree>
    <p:extLst>
      <p:ext uri="{BB962C8B-B14F-4D97-AF65-F5344CB8AC3E}">
        <p14:creationId xmlns:p14="http://schemas.microsoft.com/office/powerpoint/2010/main" val="4032296930"/>
      </p:ext>
    </p:extLst>
  </p:cSld>
  <p:clrMapOvr>
    <a:masterClrMapping/>
  </p:clrMapOvr>
  <p:transition>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323528" y="1052736"/>
            <a:ext cx="828092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457200" lvl="2" indent="-457200" algn="just" eaLnBrk="1" hangingPunct="1">
              <a:buFont typeface="Wingdings" panose="05000000000000000000" pitchFamily="2" charset="2"/>
              <a:buChar char="l"/>
              <a:defRPr/>
            </a:pPr>
            <a:r>
              <a:rPr lang="zh-CN" altLang="en-US" sz="2600" b="1" dirty="0" smtClean="0"/>
              <a:t>在</a:t>
            </a:r>
            <a:r>
              <a:rPr lang="zh-CN" altLang="en-US" sz="2600" b="1" dirty="0"/>
              <a:t>系统的功能确定后，就要考虑如何优化系统的设计，使之能有高的性能价格比</a:t>
            </a:r>
            <a:r>
              <a:rPr lang="zh-CN" altLang="en-US" sz="2600" b="1" dirty="0" smtClean="0"/>
              <a:t>。其中</a:t>
            </a:r>
            <a:r>
              <a:rPr lang="zh-CN" altLang="en-US" sz="2600" b="1" dirty="0"/>
              <a:t>关键的是要考虑如何使软件和硬件</a:t>
            </a:r>
            <a:r>
              <a:rPr lang="zh-CN" altLang="en-US" sz="2600" b="1" dirty="0" smtClean="0"/>
              <a:t>功能</a:t>
            </a:r>
            <a:r>
              <a:rPr lang="zh-CN" altLang="en-US" sz="2600" b="1" dirty="0"/>
              <a:t>的分配更为合理</a:t>
            </a:r>
            <a:r>
              <a:rPr lang="zh-CN" altLang="en-US" sz="2600" b="1" dirty="0" smtClean="0"/>
              <a:t>。</a:t>
            </a:r>
            <a:endParaRPr lang="en-US" altLang="zh-CN" sz="2600" b="1" dirty="0" smtClean="0"/>
          </a:p>
          <a:p>
            <a:pPr marL="457200" lvl="2" indent="-457200" algn="just" eaLnBrk="1" hangingPunct="1">
              <a:buFont typeface="Wingdings" panose="05000000000000000000" pitchFamily="2" charset="2"/>
              <a:buChar char="l"/>
              <a:defRPr/>
            </a:pPr>
            <a:r>
              <a:rPr lang="zh-CN" altLang="en-US" sz="2600" b="1" dirty="0"/>
              <a:t> 在选择设计方案时，还要注意如何减少设计的</a:t>
            </a:r>
            <a:r>
              <a:rPr lang="zh-CN" altLang="en-US" sz="2600" b="1" dirty="0" smtClean="0"/>
              <a:t>复杂性</a:t>
            </a:r>
            <a:endParaRPr lang="en-US" altLang="zh-CN" sz="2600" b="1" dirty="0" smtClean="0"/>
          </a:p>
          <a:p>
            <a:pPr marL="457200" lvl="2" indent="-457200" algn="just" eaLnBrk="1" hangingPunct="1">
              <a:buFont typeface="Wingdings" panose="05000000000000000000" pitchFamily="2" charset="2"/>
              <a:buChar char="l"/>
              <a:defRPr/>
            </a:pPr>
            <a:r>
              <a:rPr lang="zh-CN" altLang="en-US" sz="2600" b="1" dirty="0"/>
              <a:t>系统结构设计应适应硬件技术、软件技术、器件技术、应用需求的发展</a:t>
            </a:r>
            <a:r>
              <a:rPr lang="zh-CN" altLang="en-US" sz="2600" b="1" dirty="0" smtClean="0"/>
              <a:t>变化</a:t>
            </a:r>
            <a:endParaRPr lang="en-US" altLang="zh-CN" sz="2600" b="1" dirty="0" smtClean="0"/>
          </a:p>
          <a:p>
            <a:pPr marL="457200" lvl="2" indent="-457200" algn="just" eaLnBrk="1" hangingPunct="1">
              <a:buFont typeface="Wingdings" panose="05000000000000000000" pitchFamily="2" charset="2"/>
              <a:buChar char="l"/>
              <a:defRPr/>
            </a:pPr>
            <a:r>
              <a:rPr lang="zh-CN" altLang="en-US" sz="2600" b="1" dirty="0"/>
              <a:t> 硬件设计还要考虑有好的易扩性、兼容性，以方便日后系统的升级换代</a:t>
            </a:r>
            <a:r>
              <a:rPr lang="zh-CN" altLang="en-US" sz="2600" b="1" dirty="0" smtClean="0"/>
              <a:t>。</a:t>
            </a:r>
            <a:endParaRPr lang="en-US" altLang="zh-CN" sz="2600" b="1" dirty="0" smtClean="0"/>
          </a:p>
          <a:p>
            <a:pPr marL="457200" lvl="2" indent="-457200" algn="just" eaLnBrk="1" hangingPunct="1">
              <a:buFont typeface="Wingdings" panose="05000000000000000000" pitchFamily="2" charset="2"/>
              <a:buChar char="l"/>
              <a:defRPr/>
            </a:pPr>
            <a:r>
              <a:rPr lang="zh-CN" altLang="en-US" sz="2600" b="1" dirty="0"/>
              <a:t>更好地支持编译程序 和编程模式的改变。</a:t>
            </a:r>
            <a:endParaRPr kumimoji="0" lang="zh-CN" altLang="en-US" sz="2600" b="1" i="0" u="none" strike="noStrike" kern="1200" cap="none" spc="0" normalizeH="0" baseline="0" noProof="0" dirty="0" smtClean="0">
              <a:ln>
                <a:noFill/>
              </a:ln>
              <a:effectLst/>
              <a:uLnTx/>
              <a:uFillTx/>
            </a:endParaRPr>
          </a:p>
        </p:txBody>
      </p:sp>
    </p:spTree>
    <p:extLst>
      <p:ext uri="{BB962C8B-B14F-4D97-AF65-F5344CB8AC3E}">
        <p14:creationId xmlns:p14="http://schemas.microsoft.com/office/powerpoint/2010/main" val="4138100978"/>
      </p:ext>
    </p:extLst>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323528" y="1052736"/>
            <a:ext cx="842493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just" eaLnBrk="1" hangingPunct="1">
              <a:defRPr/>
            </a:pPr>
            <a:r>
              <a:rPr lang="en-US" altLang="zh-CN" b="1" dirty="0" smtClean="0"/>
              <a:t>2.</a:t>
            </a:r>
            <a:r>
              <a:rPr lang="zh-CN" altLang="en-US" b="1" dirty="0"/>
              <a:t>计算机系统的设计</a:t>
            </a:r>
            <a:r>
              <a:rPr lang="zh-CN" altLang="en-US" b="1" dirty="0" smtClean="0"/>
              <a:t>方法</a:t>
            </a:r>
            <a:r>
              <a:rPr lang="en-US" altLang="zh-CN" b="1" dirty="0" smtClean="0"/>
              <a:t>——</a:t>
            </a:r>
            <a:r>
              <a:rPr lang="zh-CN" altLang="en-US" b="1" dirty="0" smtClean="0"/>
              <a:t>多级层次结构</a:t>
            </a:r>
            <a:endParaRPr lang="en-US" altLang="zh-CN" b="1" dirty="0" smtClean="0"/>
          </a:p>
          <a:p>
            <a:pPr marL="0" lvl="2" algn="just" eaLnBrk="1" hangingPunct="1">
              <a:defRPr/>
            </a:pPr>
            <a:r>
              <a:rPr lang="zh-CN" altLang="en-US" b="1" dirty="0"/>
              <a:t>（</a:t>
            </a:r>
            <a:r>
              <a:rPr lang="en-US" altLang="zh-CN" b="1" dirty="0"/>
              <a:t>1</a:t>
            </a:r>
            <a:r>
              <a:rPr lang="zh-CN" altLang="en-US" b="1" dirty="0"/>
              <a:t>） </a:t>
            </a:r>
            <a:r>
              <a:rPr lang="zh-CN" altLang="en-US" b="1" dirty="0">
                <a:solidFill>
                  <a:srgbClr val="002060"/>
                </a:solidFill>
              </a:rPr>
              <a:t>“由上往下”</a:t>
            </a:r>
            <a:r>
              <a:rPr lang="zh-CN" altLang="en-US" b="1" dirty="0"/>
              <a:t>设计，也称“由顶向底”设计。它是先考虑如何满足应用要求，定好</a:t>
            </a:r>
            <a:r>
              <a:rPr lang="zh-CN" altLang="en-US" b="1" dirty="0" smtClean="0"/>
              <a:t>面向应用</a:t>
            </a:r>
            <a:r>
              <a:rPr lang="zh-CN" altLang="en-US" b="1" dirty="0"/>
              <a:t>的那个虚拟机器级的特性和工作环境，如要用到的基本命令、指令、语句结构、数 据类型、数据格式等，再逐级地向下设计，每设计下一级都考虑对上一级是优化的</a:t>
            </a:r>
            <a:r>
              <a:rPr lang="zh-CN" altLang="en-US" b="1" dirty="0" smtClean="0"/>
              <a:t>。</a:t>
            </a:r>
            <a:endParaRPr lang="en-US" altLang="zh-CN" b="1" dirty="0" smtClean="0"/>
          </a:p>
          <a:p>
            <a:pPr marL="0" lvl="2" algn="just" eaLnBrk="1" hangingPunct="1">
              <a:defRPr/>
            </a:pPr>
            <a:r>
              <a:rPr kumimoji="0" lang="zh-CN" altLang="en-US" b="1" i="0" u="none" strike="noStrike" kern="1200" cap="none" spc="0" normalizeH="0" baseline="0" noProof="0" dirty="0" smtClean="0">
                <a:ln>
                  <a:noFill/>
                </a:ln>
                <a:effectLst/>
                <a:uLnTx/>
                <a:uFillTx/>
              </a:rPr>
              <a:t>（</a:t>
            </a:r>
            <a:r>
              <a:rPr kumimoji="0" lang="en-US" altLang="zh-CN" b="1" i="0" u="none" strike="noStrike" kern="1200" cap="none" spc="0" normalizeH="0" baseline="0" noProof="0" dirty="0" smtClean="0">
                <a:ln>
                  <a:noFill/>
                </a:ln>
                <a:effectLst/>
                <a:uLnTx/>
                <a:uFillTx/>
              </a:rPr>
              <a:t>2</a:t>
            </a:r>
            <a:r>
              <a:rPr kumimoji="0" lang="zh-CN" altLang="en-US" b="1" i="0" u="none" strike="noStrike" kern="1200" cap="none" spc="0" normalizeH="0" baseline="0" noProof="0" dirty="0" smtClean="0">
                <a:ln>
                  <a:noFill/>
                </a:ln>
                <a:effectLst/>
                <a:uLnTx/>
                <a:uFillTx/>
              </a:rPr>
              <a:t>）</a:t>
            </a:r>
            <a:r>
              <a:rPr lang="zh-CN" altLang="en-US" b="1" dirty="0" smtClean="0">
                <a:solidFill>
                  <a:srgbClr val="002060"/>
                </a:solidFill>
              </a:rPr>
              <a:t>“</a:t>
            </a:r>
            <a:r>
              <a:rPr lang="zh-CN" altLang="en-US" b="1" dirty="0">
                <a:solidFill>
                  <a:srgbClr val="002060"/>
                </a:solidFill>
              </a:rPr>
              <a:t>由下往上”</a:t>
            </a:r>
            <a:r>
              <a:rPr lang="zh-CN" altLang="en-US" b="1" dirty="0"/>
              <a:t>设计，也称由底向顶设计。它是先不管应用要求，只根据目前能用的器件，参照吸收已有的各种机器特点，将微程序机器级（如果采用微程序控制）和传统机器 级研制出来</a:t>
            </a:r>
            <a:r>
              <a:rPr lang="zh-CN" altLang="en-US" b="1" dirty="0" smtClean="0"/>
              <a:t>。</a:t>
            </a:r>
            <a:endParaRPr lang="en-US" altLang="zh-CN" b="1" dirty="0" smtClean="0"/>
          </a:p>
          <a:p>
            <a:pPr marL="0" lvl="2" algn="just" eaLnBrk="1" hangingPunct="1">
              <a:defRPr/>
            </a:pPr>
            <a:r>
              <a:rPr lang="zh-CN" altLang="en-US" b="1" dirty="0"/>
              <a:t> （</a:t>
            </a:r>
            <a:r>
              <a:rPr lang="en-US" altLang="zh-CN" b="1" dirty="0"/>
              <a:t>3</a:t>
            </a:r>
            <a:r>
              <a:rPr lang="zh-CN" altLang="en-US" b="1" dirty="0" smtClean="0"/>
              <a:t>）“</a:t>
            </a:r>
            <a:r>
              <a:rPr lang="zh-CN" altLang="en-US" b="1" dirty="0" smtClean="0">
                <a:solidFill>
                  <a:srgbClr val="002060"/>
                </a:solidFill>
              </a:rPr>
              <a:t>从中间开始”</a:t>
            </a:r>
            <a:r>
              <a:rPr lang="zh-CN" altLang="en-US" b="1" dirty="0"/>
              <a:t>向两边设计。这是通用机一般采用的方法。它可以克服“由上往下” 和“由下往上”两种设计方法中，软、硬件设计分离和脱节的致命缺点。</a:t>
            </a:r>
            <a:endParaRPr kumimoji="0" lang="zh-CN" altLang="en-US" b="1" i="0" u="none" strike="noStrike" kern="1200" cap="none" spc="0" normalizeH="0" baseline="0" noProof="0" dirty="0" smtClean="0">
              <a:ln>
                <a:noFill/>
              </a:ln>
              <a:effectLst/>
              <a:uLnTx/>
              <a:uFillTx/>
            </a:endParaRPr>
          </a:p>
        </p:txBody>
      </p:sp>
    </p:spTree>
    <p:extLst>
      <p:ext uri="{BB962C8B-B14F-4D97-AF65-F5344CB8AC3E}">
        <p14:creationId xmlns:p14="http://schemas.microsoft.com/office/powerpoint/2010/main" val="2969513055"/>
      </p:ext>
    </p:extLst>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323528" y="980728"/>
            <a:ext cx="842493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just" eaLnBrk="1" hangingPunct="1">
              <a:defRPr/>
            </a:pPr>
            <a:r>
              <a:rPr lang="zh-CN" altLang="en-US" sz="2200" b="1" dirty="0" smtClean="0">
                <a:solidFill>
                  <a:srgbClr val="000000"/>
                </a:solidFill>
              </a:rPr>
              <a:t>计算机系统设计</a:t>
            </a:r>
            <a:r>
              <a:rPr lang="zh-CN" altLang="en-US" sz="2200" b="1" dirty="0">
                <a:solidFill>
                  <a:srgbClr val="000000"/>
                </a:solidFill>
              </a:rPr>
              <a:t>的</a:t>
            </a:r>
            <a:r>
              <a:rPr lang="zh-CN" altLang="en-US" sz="2200" b="1" dirty="0" smtClean="0">
                <a:solidFill>
                  <a:srgbClr val="000000"/>
                </a:solidFill>
              </a:rPr>
              <a:t>步骤：</a:t>
            </a:r>
            <a:endParaRPr lang="en-US" altLang="zh-CN" sz="2200" b="1" dirty="0" smtClean="0">
              <a:solidFill>
                <a:srgbClr val="000000"/>
              </a:solidFill>
            </a:endParaRPr>
          </a:p>
          <a:p>
            <a:pPr marL="342900" lvl="2" indent="-342900" algn="just" eaLnBrk="1" hangingPunct="1">
              <a:buFont typeface="Wingdings" panose="05000000000000000000" pitchFamily="2" charset="2"/>
              <a:buChar char="l"/>
              <a:defRPr/>
            </a:pPr>
            <a:r>
              <a:rPr lang="zh-CN" altLang="en-US" sz="2200" b="1" dirty="0" smtClean="0">
                <a:solidFill>
                  <a:srgbClr val="000000"/>
                </a:solidFill>
              </a:rPr>
              <a:t>先</a:t>
            </a:r>
            <a:r>
              <a:rPr lang="zh-CN" altLang="en-US" sz="2200" b="1" dirty="0">
                <a:solidFill>
                  <a:srgbClr val="000000"/>
                </a:solidFill>
              </a:rPr>
              <a:t>进行</a:t>
            </a:r>
            <a:r>
              <a:rPr lang="zh-CN" altLang="en-US" sz="2200" b="1" dirty="0">
                <a:solidFill>
                  <a:srgbClr val="002060"/>
                </a:solidFill>
              </a:rPr>
              <a:t>需求分析</a:t>
            </a:r>
            <a:r>
              <a:rPr lang="zh-CN" altLang="en-US" sz="2200" b="1" dirty="0">
                <a:solidFill>
                  <a:srgbClr val="000000"/>
                </a:solidFill>
              </a:rPr>
              <a:t>。对系统的应用环境</a:t>
            </a:r>
            <a:r>
              <a:rPr lang="en-US" altLang="zh-CN" sz="2200" b="1" dirty="0">
                <a:solidFill>
                  <a:srgbClr val="000000"/>
                </a:solidFill>
              </a:rPr>
              <a:t>(</a:t>
            </a:r>
            <a:r>
              <a:rPr lang="zh-CN" altLang="en-US" sz="2200" b="1" dirty="0">
                <a:solidFill>
                  <a:srgbClr val="000000"/>
                </a:solidFill>
              </a:rPr>
              <a:t>科学计算、事务处理</a:t>
            </a:r>
            <a:r>
              <a:rPr lang="zh-CN" altLang="en-US" sz="2200" b="1" dirty="0" smtClean="0">
                <a:solidFill>
                  <a:srgbClr val="000000"/>
                </a:solidFill>
              </a:rPr>
              <a:t>、实时处理</a:t>
            </a:r>
            <a:r>
              <a:rPr lang="zh-CN" altLang="en-US" sz="2200" b="1" dirty="0">
                <a:solidFill>
                  <a:srgbClr val="000000"/>
                </a:solidFill>
              </a:rPr>
              <a:t>、分时处理、网络、远程处理、容错、高保密性等</a:t>
            </a:r>
            <a:r>
              <a:rPr lang="en-US" altLang="zh-CN" sz="2200" b="1" dirty="0">
                <a:solidFill>
                  <a:srgbClr val="000000"/>
                </a:solidFill>
              </a:rPr>
              <a:t>)</a:t>
            </a:r>
            <a:r>
              <a:rPr lang="zh-CN" altLang="en-US" sz="2200" b="1" dirty="0">
                <a:solidFill>
                  <a:srgbClr val="000000"/>
                </a:solidFill>
              </a:rPr>
              <a:t>、所用语言的种类特性、对</a:t>
            </a:r>
            <a:r>
              <a:rPr lang="zh-CN" altLang="en-US" sz="2200" b="1" dirty="0" smtClean="0">
                <a:solidFill>
                  <a:srgbClr val="000000"/>
                </a:solidFill>
              </a:rPr>
              <a:t>操作系统</a:t>
            </a:r>
            <a:r>
              <a:rPr lang="zh-CN" altLang="en-US" sz="2200" b="1" dirty="0">
                <a:solidFill>
                  <a:srgbClr val="000000"/>
                </a:solidFill>
              </a:rPr>
              <a:t>的要求、所用到的外部设备特性等，进行技术经济分析和市场分析</a:t>
            </a:r>
            <a:r>
              <a:rPr lang="zh-CN" altLang="en-US" sz="2200" b="1" dirty="0" smtClean="0">
                <a:solidFill>
                  <a:srgbClr val="000000"/>
                </a:solidFill>
              </a:rPr>
              <a:t>。</a:t>
            </a:r>
            <a:endParaRPr lang="en-US" altLang="zh-CN" sz="2200" b="1" dirty="0" smtClean="0">
              <a:solidFill>
                <a:srgbClr val="000000"/>
              </a:solidFill>
            </a:endParaRPr>
          </a:p>
          <a:p>
            <a:pPr marL="0" lvl="2" algn="just" eaLnBrk="1" hangingPunct="1">
              <a:defRPr/>
            </a:pPr>
            <a:r>
              <a:rPr lang="zh-CN" altLang="en-US" sz="2200" b="1" dirty="0" smtClean="0">
                <a:solidFill>
                  <a:srgbClr val="000000"/>
                </a:solidFill>
              </a:rPr>
              <a:t>      根据</a:t>
            </a:r>
            <a:r>
              <a:rPr lang="zh-CN" altLang="en-US" sz="2200" b="1" dirty="0">
                <a:solidFill>
                  <a:srgbClr val="000000"/>
                </a:solidFill>
              </a:rPr>
              <a:t>需求分析相应写出需求分析说明，需求说明书应包括对设计准则、速度、造价</a:t>
            </a:r>
            <a:r>
              <a:rPr lang="zh-CN" altLang="en-US" sz="2200" b="1" dirty="0" smtClean="0">
                <a:solidFill>
                  <a:srgbClr val="000000"/>
                </a:solidFill>
              </a:rPr>
              <a:t>、可行性</a:t>
            </a:r>
            <a:r>
              <a:rPr lang="zh-CN" altLang="en-US" sz="2200" b="1" dirty="0">
                <a:solidFill>
                  <a:srgbClr val="000000"/>
                </a:solidFill>
              </a:rPr>
              <a:t>、可扩性、兼容性、可靠性、灵活性、安全性、功能、所用芯片、新结构引入的</a:t>
            </a:r>
            <a:r>
              <a:rPr lang="zh-CN" altLang="en-US" sz="2200" b="1" dirty="0" smtClean="0">
                <a:solidFill>
                  <a:srgbClr val="000000"/>
                </a:solidFill>
              </a:rPr>
              <a:t>风险性</a:t>
            </a:r>
            <a:r>
              <a:rPr lang="zh-CN" altLang="en-US" sz="2200" b="1" dirty="0">
                <a:solidFill>
                  <a:srgbClr val="000000"/>
                </a:solidFill>
              </a:rPr>
              <a:t>、程序设计的方便性等的说明。</a:t>
            </a:r>
          </a:p>
          <a:p>
            <a:pPr marL="342900" lvl="2" indent="-342900" algn="just" eaLnBrk="1" hangingPunct="1">
              <a:buFont typeface="Wingdings" panose="05000000000000000000" pitchFamily="2" charset="2"/>
              <a:buChar char="l"/>
              <a:defRPr/>
            </a:pPr>
            <a:r>
              <a:rPr lang="zh-CN" altLang="en-US" sz="2200" b="1" dirty="0">
                <a:solidFill>
                  <a:srgbClr val="000000"/>
                </a:solidFill>
              </a:rPr>
              <a:t> 接下来进行</a:t>
            </a:r>
            <a:r>
              <a:rPr lang="zh-CN" altLang="en-US" sz="2200" b="1" dirty="0">
                <a:solidFill>
                  <a:srgbClr val="002060"/>
                </a:solidFill>
              </a:rPr>
              <a:t>概念设计</a:t>
            </a:r>
            <a:r>
              <a:rPr lang="zh-CN" altLang="en-US" sz="2200" b="1" dirty="0">
                <a:solidFill>
                  <a:srgbClr val="000000"/>
                </a:solidFill>
              </a:rPr>
              <a:t>。对机器级界面，如数据表示、指令系统、寻址方式、存储机构</a:t>
            </a:r>
            <a:r>
              <a:rPr lang="zh-CN" altLang="en-US" sz="2200" b="1" dirty="0" smtClean="0">
                <a:solidFill>
                  <a:srgbClr val="000000"/>
                </a:solidFill>
              </a:rPr>
              <a:t>、中断系统</a:t>
            </a:r>
            <a:r>
              <a:rPr lang="zh-CN" altLang="en-US" sz="2200" b="1" dirty="0">
                <a:solidFill>
                  <a:srgbClr val="000000"/>
                </a:solidFill>
              </a:rPr>
              <a:t>、输入输出系统、总线结构等进行具体细致的定义和设计，同时应提供几种</a:t>
            </a:r>
            <a:r>
              <a:rPr lang="zh-CN" altLang="en-US" sz="2200" b="1" dirty="0" smtClean="0">
                <a:solidFill>
                  <a:srgbClr val="000000"/>
                </a:solidFill>
              </a:rPr>
              <a:t>方案以便</a:t>
            </a:r>
            <a:r>
              <a:rPr lang="zh-CN" altLang="en-US" sz="2200" b="1" dirty="0">
                <a:solidFill>
                  <a:srgbClr val="000000"/>
                </a:solidFill>
              </a:rPr>
              <a:t>选择比较。</a:t>
            </a:r>
          </a:p>
          <a:p>
            <a:pPr marL="342900" lvl="2" indent="-342900" algn="just" eaLnBrk="1" hangingPunct="1">
              <a:buFont typeface="Wingdings" panose="05000000000000000000" pitchFamily="2" charset="2"/>
              <a:buChar char="l"/>
              <a:defRPr/>
            </a:pPr>
            <a:r>
              <a:rPr lang="zh-CN" altLang="en-US" sz="2200" b="1" dirty="0">
                <a:solidFill>
                  <a:srgbClr val="000000"/>
                </a:solidFill>
              </a:rPr>
              <a:t> </a:t>
            </a:r>
            <a:r>
              <a:rPr lang="zh-CN" altLang="en-US" sz="2200" b="1" dirty="0" smtClean="0">
                <a:solidFill>
                  <a:srgbClr val="000000"/>
                </a:solidFill>
              </a:rPr>
              <a:t>通过</a:t>
            </a:r>
            <a:r>
              <a:rPr lang="zh-CN" altLang="en-US" sz="2200" b="1" dirty="0">
                <a:solidFill>
                  <a:srgbClr val="002060"/>
                </a:solidFill>
              </a:rPr>
              <a:t>模拟、测试</a:t>
            </a:r>
            <a:r>
              <a:rPr lang="zh-CN" altLang="en-US" sz="2200" b="1" dirty="0">
                <a:solidFill>
                  <a:srgbClr val="000000"/>
                </a:solidFill>
              </a:rPr>
              <a:t>，反复对所设计的系统进行优化和性能评价，使系统能获得</a:t>
            </a:r>
            <a:r>
              <a:rPr lang="zh-CN" altLang="en-US" sz="2200" b="1" dirty="0" smtClean="0">
                <a:solidFill>
                  <a:srgbClr val="000000"/>
                </a:solidFill>
              </a:rPr>
              <a:t>尽可能</a:t>
            </a:r>
            <a:r>
              <a:rPr lang="zh-CN" altLang="en-US" sz="2200" b="1" dirty="0">
                <a:solidFill>
                  <a:srgbClr val="000000"/>
                </a:solidFill>
              </a:rPr>
              <a:t>高的性能价格比。</a:t>
            </a:r>
            <a:endParaRPr kumimoji="0" lang="zh-CN" altLang="en-US" sz="2200" b="1" i="0" u="none" strike="noStrike" kern="120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865898582"/>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25%"/>
          <p:cNvSpPr>
            <a:spLocks noChangeArrowheads="1"/>
          </p:cNvSpPr>
          <p:nvPr/>
        </p:nvSpPr>
        <p:spPr bwMode="auto">
          <a:xfrm>
            <a:off x="3595688" y="847254"/>
            <a:ext cx="2438400" cy="4465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endParaRPr lang="zh-CN" altLang="en-US" sz="1600" b="1">
              <a:solidFill>
                <a:schemeClr val="tx1"/>
              </a:solidFill>
              <a:ea typeface="宋体" panose="02010600030101010101" pitchFamily="2" charset="-122"/>
            </a:endParaRPr>
          </a:p>
        </p:txBody>
      </p:sp>
      <p:sp>
        <p:nvSpPr>
          <p:cNvPr id="32771" name="Line 3"/>
          <p:cNvSpPr>
            <a:spLocks noChangeShapeType="1"/>
          </p:cNvSpPr>
          <p:nvPr/>
        </p:nvSpPr>
        <p:spPr bwMode="auto">
          <a:xfrm flipH="1" flipV="1">
            <a:off x="1116013" y="923454"/>
            <a:ext cx="41275" cy="43942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p>
        </p:txBody>
      </p:sp>
      <p:sp>
        <p:nvSpPr>
          <p:cNvPr id="32772" name="Line 4"/>
          <p:cNvSpPr>
            <a:spLocks noChangeShapeType="1"/>
          </p:cNvSpPr>
          <p:nvPr/>
        </p:nvSpPr>
        <p:spPr bwMode="auto">
          <a:xfrm>
            <a:off x="1157288" y="5317654"/>
            <a:ext cx="7453312"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p>
        </p:txBody>
      </p:sp>
      <p:sp>
        <p:nvSpPr>
          <p:cNvPr id="32773" name="Line 5"/>
          <p:cNvSpPr>
            <a:spLocks noChangeShapeType="1"/>
          </p:cNvSpPr>
          <p:nvPr/>
        </p:nvSpPr>
        <p:spPr bwMode="auto">
          <a:xfrm>
            <a:off x="7861300" y="764704"/>
            <a:ext cx="0" cy="4552950"/>
          </a:xfrm>
          <a:prstGeom prst="line">
            <a:avLst/>
          </a:prstGeom>
          <a:noFill/>
          <a:ln w="38100">
            <a:solidFill>
              <a:srgbClr val="80008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sz="1600" b="1"/>
          </a:p>
        </p:txBody>
      </p:sp>
      <p:sp>
        <p:nvSpPr>
          <p:cNvPr id="32774" name="Line 6"/>
          <p:cNvSpPr>
            <a:spLocks noChangeShapeType="1"/>
          </p:cNvSpPr>
          <p:nvPr/>
        </p:nvSpPr>
        <p:spPr bwMode="auto">
          <a:xfrm flipV="1">
            <a:off x="1157288" y="764704"/>
            <a:ext cx="6704012" cy="344805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sz="1600" b="1"/>
          </a:p>
        </p:txBody>
      </p:sp>
      <p:sp>
        <p:nvSpPr>
          <p:cNvPr id="32775" name="Line 7"/>
          <p:cNvSpPr>
            <a:spLocks noChangeShapeType="1"/>
          </p:cNvSpPr>
          <p:nvPr/>
        </p:nvSpPr>
        <p:spPr bwMode="auto">
          <a:xfrm flipV="1">
            <a:off x="5424488" y="3661892"/>
            <a:ext cx="1827212" cy="823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p>
        </p:txBody>
      </p:sp>
      <p:sp>
        <p:nvSpPr>
          <p:cNvPr id="32776" name="Rectangle 8"/>
          <p:cNvSpPr>
            <a:spLocks noChangeArrowheads="1"/>
          </p:cNvSpPr>
          <p:nvPr/>
        </p:nvSpPr>
        <p:spPr bwMode="auto">
          <a:xfrm>
            <a:off x="6657975" y="3869854"/>
            <a:ext cx="10826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rgbClr val="CC0000"/>
                </a:solidFill>
                <a:latin typeface="Book Antiqua" panose="02040602050305030304" pitchFamily="18" charset="0"/>
                <a:ea typeface="楷体_GB2312" pitchFamily="49" charset="-122"/>
              </a:rPr>
              <a:t>发展</a:t>
            </a:r>
          </a:p>
        </p:txBody>
      </p:sp>
      <p:sp>
        <p:nvSpPr>
          <p:cNvPr id="32777" name="Rectangle 9"/>
          <p:cNvSpPr>
            <a:spLocks noChangeArrowheads="1"/>
          </p:cNvSpPr>
          <p:nvPr/>
        </p:nvSpPr>
        <p:spPr bwMode="auto">
          <a:xfrm>
            <a:off x="7146925" y="5379567"/>
            <a:ext cx="14192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不可编程</a:t>
            </a:r>
          </a:p>
        </p:txBody>
      </p:sp>
      <p:sp>
        <p:nvSpPr>
          <p:cNvPr id="32778" name="Rectangle 10"/>
          <p:cNvSpPr>
            <a:spLocks noChangeArrowheads="1"/>
          </p:cNvSpPr>
          <p:nvPr/>
        </p:nvSpPr>
        <p:spPr bwMode="auto">
          <a:xfrm>
            <a:off x="3819525" y="5379567"/>
            <a:ext cx="20399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目前计算机</a:t>
            </a:r>
          </a:p>
        </p:txBody>
      </p:sp>
      <p:sp>
        <p:nvSpPr>
          <p:cNvPr id="32779" name="Rectangle 11"/>
          <p:cNvSpPr>
            <a:spLocks noChangeArrowheads="1"/>
          </p:cNvSpPr>
          <p:nvPr/>
        </p:nvSpPr>
        <p:spPr bwMode="auto">
          <a:xfrm>
            <a:off x="474663" y="5379567"/>
            <a:ext cx="20399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最少硬件</a:t>
            </a:r>
          </a:p>
        </p:txBody>
      </p:sp>
      <p:sp>
        <p:nvSpPr>
          <p:cNvPr id="32780" name="Rectangle 12"/>
          <p:cNvSpPr>
            <a:spLocks noChangeArrowheads="1"/>
          </p:cNvSpPr>
          <p:nvPr/>
        </p:nvSpPr>
        <p:spPr bwMode="auto">
          <a:xfrm>
            <a:off x="1512888" y="2272829"/>
            <a:ext cx="15462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软件</a:t>
            </a:r>
          </a:p>
        </p:txBody>
      </p:sp>
      <p:sp>
        <p:nvSpPr>
          <p:cNvPr id="32781" name="Rectangle 13"/>
          <p:cNvSpPr>
            <a:spLocks noChangeArrowheads="1"/>
          </p:cNvSpPr>
          <p:nvPr/>
        </p:nvSpPr>
        <p:spPr bwMode="auto">
          <a:xfrm>
            <a:off x="2133600" y="4047654"/>
            <a:ext cx="8874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rgbClr val="CC0000"/>
                </a:solidFill>
                <a:latin typeface="Book Antiqua" panose="02040602050305030304" pitchFamily="18" charset="0"/>
                <a:ea typeface="楷体_GB2312" pitchFamily="49" charset="-122"/>
              </a:rPr>
              <a:t>硬件</a:t>
            </a:r>
          </a:p>
        </p:txBody>
      </p:sp>
      <p:sp>
        <p:nvSpPr>
          <p:cNvPr id="32782" name="Rectangle 14"/>
          <p:cNvSpPr>
            <a:spLocks noChangeArrowheads="1"/>
          </p:cNvSpPr>
          <p:nvPr/>
        </p:nvSpPr>
        <p:spPr bwMode="auto">
          <a:xfrm>
            <a:off x="395288" y="1283817"/>
            <a:ext cx="5334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软</a:t>
            </a:r>
          </a:p>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硬</a:t>
            </a:r>
          </a:p>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件</a:t>
            </a:r>
          </a:p>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比</a:t>
            </a:r>
          </a:p>
          <a:p>
            <a:pPr algn="ctr" eaLnBrk="1" hangingPunct="1">
              <a:spcBef>
                <a:spcPct val="0"/>
              </a:spcBef>
              <a:buFont typeface="Arial" panose="020B0604020202020204" pitchFamily="34" charset="0"/>
              <a:buNone/>
            </a:pPr>
            <a:r>
              <a:rPr lang="zh-CN" altLang="en-US" sz="1600" b="1">
                <a:solidFill>
                  <a:schemeClr val="tx2"/>
                </a:solidFill>
                <a:latin typeface="Book Antiqua" panose="02040602050305030304" pitchFamily="18" charset="0"/>
                <a:ea typeface="楷体_GB2312" pitchFamily="49" charset="-122"/>
              </a:rPr>
              <a:t>例</a:t>
            </a:r>
          </a:p>
        </p:txBody>
      </p:sp>
      <p:sp>
        <p:nvSpPr>
          <p:cNvPr id="32783" name="Rectangle 15"/>
          <p:cNvSpPr>
            <a:spLocks noChangeArrowheads="1"/>
          </p:cNvSpPr>
          <p:nvPr/>
        </p:nvSpPr>
        <p:spPr bwMode="auto">
          <a:xfrm>
            <a:off x="2330450" y="6350"/>
            <a:ext cx="1958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lvl="3" eaLnBrk="1" hangingPunct="1">
              <a:buSzPct val="125000"/>
              <a:buFont typeface="Wingdings" panose="05000000000000000000" pitchFamily="2" charset="2"/>
              <a:buChar char="Ø"/>
            </a:pPr>
            <a:endParaRPr lang="zh-CN" altLang="en-US" sz="3200" b="0">
              <a:ea typeface="宋体" panose="02010600030101010101" pitchFamily="2" charset="-122"/>
            </a:endParaRPr>
          </a:p>
        </p:txBody>
      </p:sp>
    </p:spTree>
    <p:extLst>
      <p:ext uri="{BB962C8B-B14F-4D97-AF65-F5344CB8AC3E}">
        <p14:creationId xmlns:p14="http://schemas.microsoft.com/office/powerpoint/2010/main" val="567916807"/>
      </p:ext>
    </p:extLst>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755576" y="692696"/>
            <a:ext cx="7956550" cy="5157787"/>
            <a:chOff x="960" y="480"/>
            <a:chExt cx="4224" cy="3456"/>
          </a:xfrm>
        </p:grpSpPr>
        <p:sp>
          <p:nvSpPr>
            <p:cNvPr id="33795" name="Line 3"/>
            <p:cNvSpPr>
              <a:spLocks noChangeShapeType="1"/>
            </p:cNvSpPr>
            <p:nvPr/>
          </p:nvSpPr>
          <p:spPr bwMode="auto">
            <a:xfrm flipV="1">
              <a:off x="1152" y="768"/>
              <a:ext cx="0" cy="286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b="1"/>
            </a:p>
          </p:txBody>
        </p:sp>
        <p:sp>
          <p:nvSpPr>
            <p:cNvPr id="33796" name="Line 4"/>
            <p:cNvSpPr>
              <a:spLocks noChangeShapeType="1"/>
            </p:cNvSpPr>
            <p:nvPr/>
          </p:nvSpPr>
          <p:spPr bwMode="auto">
            <a:xfrm>
              <a:off x="1152" y="3632"/>
              <a:ext cx="4032"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b="1"/>
            </a:p>
          </p:txBody>
        </p:sp>
        <p:sp>
          <p:nvSpPr>
            <p:cNvPr id="33797" name="Line 5"/>
            <p:cNvSpPr>
              <a:spLocks noChangeShapeType="1"/>
            </p:cNvSpPr>
            <p:nvPr/>
          </p:nvSpPr>
          <p:spPr bwMode="auto">
            <a:xfrm>
              <a:off x="1231" y="1087"/>
              <a:ext cx="3473" cy="0"/>
            </a:xfrm>
            <a:prstGeom prst="line">
              <a:avLst/>
            </a:prstGeom>
            <a:noFill/>
            <a:ln w="381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sz="2000" b="1"/>
            </a:p>
          </p:txBody>
        </p:sp>
        <p:sp>
          <p:nvSpPr>
            <p:cNvPr id="33798" name="Line 6"/>
            <p:cNvSpPr>
              <a:spLocks noChangeShapeType="1"/>
            </p:cNvSpPr>
            <p:nvPr/>
          </p:nvSpPr>
          <p:spPr bwMode="auto">
            <a:xfrm>
              <a:off x="4704" y="1104"/>
              <a:ext cx="0" cy="2496"/>
            </a:xfrm>
            <a:prstGeom prst="line">
              <a:avLst/>
            </a:prstGeom>
            <a:noFill/>
            <a:ln w="381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sz="2000" b="1"/>
            </a:p>
          </p:txBody>
        </p:sp>
        <p:sp>
          <p:nvSpPr>
            <p:cNvPr id="33799" name="Line 7"/>
            <p:cNvSpPr>
              <a:spLocks noChangeShapeType="1"/>
            </p:cNvSpPr>
            <p:nvPr/>
          </p:nvSpPr>
          <p:spPr bwMode="auto">
            <a:xfrm>
              <a:off x="1152" y="1580"/>
              <a:ext cx="3473" cy="171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000" b="1"/>
            </a:p>
          </p:txBody>
        </p:sp>
        <p:sp>
          <p:nvSpPr>
            <p:cNvPr id="33800" name="Freeform 8"/>
            <p:cNvSpPr>
              <a:spLocks noChangeArrowheads="1"/>
            </p:cNvSpPr>
            <p:nvPr/>
          </p:nvSpPr>
          <p:spPr bwMode="auto">
            <a:xfrm>
              <a:off x="1152" y="1169"/>
              <a:ext cx="3473" cy="2144"/>
            </a:xfrm>
            <a:custGeom>
              <a:avLst/>
              <a:gdLst>
                <a:gd name="T0" fmla="*/ 0 w 2640"/>
                <a:gd name="T1" fmla="*/ 6221 h 1494"/>
                <a:gd name="T2" fmla="*/ 1437 w 2640"/>
                <a:gd name="T3" fmla="*/ 6221 h 1494"/>
                <a:gd name="T4" fmla="*/ 3594 w 2640"/>
                <a:gd name="T5" fmla="*/ 5529 h 1494"/>
                <a:gd name="T6" fmla="*/ 5751 w 2640"/>
                <a:gd name="T7" fmla="*/ 3457 h 1494"/>
                <a:gd name="T8" fmla="*/ 7908 w 2640"/>
                <a:gd name="T9" fmla="*/ 0 h 14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0" h="1494">
                  <a:moveTo>
                    <a:pt x="0" y="1467"/>
                  </a:moveTo>
                  <a:cubicBezTo>
                    <a:pt x="140" y="1480"/>
                    <a:pt x="280" y="1494"/>
                    <a:pt x="480" y="1467"/>
                  </a:cubicBezTo>
                  <a:cubicBezTo>
                    <a:pt x="680" y="1440"/>
                    <a:pt x="960" y="1413"/>
                    <a:pt x="1200" y="1304"/>
                  </a:cubicBezTo>
                  <a:cubicBezTo>
                    <a:pt x="1440" y="1195"/>
                    <a:pt x="1680" y="1032"/>
                    <a:pt x="1920" y="815"/>
                  </a:cubicBezTo>
                  <a:cubicBezTo>
                    <a:pt x="2160" y="598"/>
                    <a:pt x="2520" y="136"/>
                    <a:pt x="2640" y="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b="1"/>
            </a:p>
          </p:txBody>
        </p:sp>
        <p:sp>
          <p:nvSpPr>
            <p:cNvPr id="33801" name="Line 9"/>
            <p:cNvSpPr>
              <a:spLocks noChangeShapeType="1"/>
            </p:cNvSpPr>
            <p:nvPr/>
          </p:nvSpPr>
          <p:spPr bwMode="auto">
            <a:xfrm flipH="1">
              <a:off x="2064" y="1776"/>
              <a:ext cx="316" cy="2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b="1"/>
            </a:p>
          </p:txBody>
        </p:sp>
        <p:sp>
          <p:nvSpPr>
            <p:cNvPr id="33802" name="Line 10"/>
            <p:cNvSpPr>
              <a:spLocks noChangeShapeType="1"/>
            </p:cNvSpPr>
            <p:nvPr/>
          </p:nvSpPr>
          <p:spPr bwMode="auto">
            <a:xfrm>
              <a:off x="3440" y="1936"/>
              <a:ext cx="378" cy="156"/>
            </a:xfrm>
            <a:prstGeom prst="line">
              <a:avLst/>
            </a:prstGeom>
            <a:noFill/>
            <a:ln w="38100">
              <a:solidFill>
                <a:srgbClr val="99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b="1"/>
            </a:p>
          </p:txBody>
        </p:sp>
        <p:sp>
          <p:nvSpPr>
            <p:cNvPr id="33803" name="Line 11"/>
            <p:cNvSpPr>
              <a:spLocks noChangeShapeType="1"/>
            </p:cNvSpPr>
            <p:nvPr/>
          </p:nvSpPr>
          <p:spPr bwMode="auto">
            <a:xfrm>
              <a:off x="3320" y="2688"/>
              <a:ext cx="0" cy="944"/>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p>
          </p:txBody>
        </p:sp>
        <p:sp>
          <p:nvSpPr>
            <p:cNvPr id="33804" name="Rectangle 12"/>
            <p:cNvSpPr>
              <a:spLocks noChangeArrowheads="1"/>
            </p:cNvSpPr>
            <p:nvPr/>
          </p:nvSpPr>
          <p:spPr bwMode="auto">
            <a:xfrm>
              <a:off x="2912" y="3696"/>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000" b="1">
                  <a:solidFill>
                    <a:schemeClr val="tx2"/>
                  </a:solidFill>
                  <a:latin typeface="Book Antiqua" panose="02040602050305030304" pitchFamily="18" charset="0"/>
                  <a:ea typeface="楷体_GB2312" pitchFamily="49" charset="-122"/>
                </a:rPr>
                <a:t>七十年代</a:t>
              </a:r>
            </a:p>
          </p:txBody>
        </p:sp>
        <p:sp>
          <p:nvSpPr>
            <p:cNvPr id="33805" name="Rectangle 13"/>
            <p:cNvSpPr>
              <a:spLocks noChangeArrowheads="1"/>
            </p:cNvSpPr>
            <p:nvPr/>
          </p:nvSpPr>
          <p:spPr bwMode="auto">
            <a:xfrm>
              <a:off x="2112" y="144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000" b="1">
                  <a:solidFill>
                    <a:srgbClr val="CC0000"/>
                  </a:solidFill>
                  <a:latin typeface="Book Antiqua" panose="02040602050305030304" pitchFamily="18" charset="0"/>
                  <a:ea typeface="楷体_GB2312" pitchFamily="49" charset="-122"/>
                </a:rPr>
                <a:t>硬件 </a:t>
              </a:r>
            </a:p>
          </p:txBody>
        </p:sp>
        <p:sp>
          <p:nvSpPr>
            <p:cNvPr id="33806" name="Rectangle 14"/>
            <p:cNvSpPr>
              <a:spLocks noChangeArrowheads="1"/>
            </p:cNvSpPr>
            <p:nvPr/>
          </p:nvSpPr>
          <p:spPr bwMode="auto">
            <a:xfrm>
              <a:off x="3168" y="158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000" b="1">
                  <a:solidFill>
                    <a:schemeClr val="tx2"/>
                  </a:solidFill>
                  <a:latin typeface="Book Antiqua" panose="02040602050305030304" pitchFamily="18" charset="0"/>
                  <a:ea typeface="楷体_GB2312" pitchFamily="49" charset="-122"/>
                </a:rPr>
                <a:t>软件</a:t>
              </a:r>
            </a:p>
          </p:txBody>
        </p:sp>
        <p:sp>
          <p:nvSpPr>
            <p:cNvPr id="33807" name="Rectangle 15"/>
            <p:cNvSpPr>
              <a:spLocks noChangeArrowheads="1"/>
            </p:cNvSpPr>
            <p:nvPr/>
          </p:nvSpPr>
          <p:spPr bwMode="auto">
            <a:xfrm>
              <a:off x="960" y="48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000" b="1" dirty="0">
                  <a:solidFill>
                    <a:schemeClr val="tx2"/>
                  </a:solidFill>
                  <a:latin typeface="Book Antiqua" panose="02040602050305030304" pitchFamily="18" charset="0"/>
                  <a:ea typeface="楷体_GB2312" pitchFamily="49" charset="-122"/>
                </a:rPr>
                <a:t>成本</a:t>
              </a:r>
            </a:p>
          </p:txBody>
        </p:sp>
        <p:sp>
          <p:nvSpPr>
            <p:cNvPr id="33808" name="Rectangle 16"/>
            <p:cNvSpPr>
              <a:spLocks noChangeArrowheads="1"/>
            </p:cNvSpPr>
            <p:nvPr/>
          </p:nvSpPr>
          <p:spPr bwMode="auto">
            <a:xfrm>
              <a:off x="4656" y="368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2000" b="1">
                  <a:solidFill>
                    <a:srgbClr val="0000CC"/>
                  </a:solidFill>
                  <a:latin typeface="Book Antiqua" panose="02040602050305030304" pitchFamily="18" charset="0"/>
                  <a:ea typeface="楷体_GB2312" pitchFamily="49" charset="-122"/>
                </a:rPr>
                <a:t>年代 </a:t>
              </a:r>
            </a:p>
          </p:txBody>
        </p:sp>
      </p:grpSp>
    </p:spTree>
    <p:extLst>
      <p:ext uri="{BB962C8B-B14F-4D97-AF65-F5344CB8AC3E}">
        <p14:creationId xmlns:p14="http://schemas.microsoft.com/office/powerpoint/2010/main" val="2798066865"/>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576" y="762000"/>
            <a:ext cx="7956550" cy="533400"/>
          </a:xfrm>
        </p:spPr>
        <p:txBody>
          <a:bodyPr/>
          <a:lstStyle/>
          <a:p>
            <a:pPr eaLnBrk="1" hangingPunct="1"/>
            <a:r>
              <a:rPr lang="zh-CN" altLang="en-US" sz="3200" b="1" dirty="0" smtClean="0">
                <a:ea typeface="宋体" panose="02010600030101010101" pitchFamily="2" charset="-122"/>
              </a:rPr>
              <a:t>软硬件取舍的三个原则：</a:t>
            </a:r>
            <a:endParaRPr lang="en-US" altLang="zh-CN" sz="3200" b="1" dirty="0" smtClean="0">
              <a:ea typeface="宋体" panose="02010600030101010101" pitchFamily="2" charset="-122"/>
            </a:endParaRPr>
          </a:p>
        </p:txBody>
      </p:sp>
      <p:sp>
        <p:nvSpPr>
          <p:cNvPr id="36867" name="Rectangle 3"/>
          <p:cNvSpPr>
            <a:spLocks noGrp="1" noChangeArrowheads="1"/>
          </p:cNvSpPr>
          <p:nvPr>
            <p:ph idx="1"/>
          </p:nvPr>
        </p:nvSpPr>
        <p:spPr>
          <a:xfrm>
            <a:off x="323528" y="1340768"/>
            <a:ext cx="8388598" cy="4464496"/>
          </a:xfrm>
        </p:spPr>
        <p:txBody>
          <a:bodyPr/>
          <a:lstStyle/>
          <a:p>
            <a:pPr eaLnBrk="1" hangingPunct="1">
              <a:buFont typeface="Wingdings" panose="05000000000000000000" pitchFamily="2" charset="2"/>
              <a:buChar char="Ø"/>
            </a:pPr>
            <a:r>
              <a:rPr lang="zh-CN" altLang="en-US" b="1" dirty="0" smtClean="0">
                <a:solidFill>
                  <a:schemeClr val="tx2"/>
                </a:solidFill>
                <a:ea typeface="宋体" panose="02010600030101010101" pitchFamily="2" charset="-122"/>
              </a:rPr>
              <a:t>第一个基本原则：</a:t>
            </a:r>
          </a:p>
          <a:p>
            <a:pPr eaLnBrk="1" hangingPunct="1">
              <a:buFont typeface="Wingdings" panose="05000000000000000000" pitchFamily="2" charset="2"/>
              <a:buNone/>
            </a:pPr>
            <a:r>
              <a:rPr lang="zh-CN" altLang="en-US" b="1" dirty="0" smtClean="0">
                <a:ea typeface="宋体" panose="02010600030101010101" pitchFamily="2" charset="-122"/>
              </a:rPr>
              <a:t>            应该考虑在现有硬件、器件条件下，</a:t>
            </a:r>
            <a:r>
              <a:rPr lang="zh-CN" altLang="en-US" b="1" dirty="0" smtClean="0">
                <a:solidFill>
                  <a:srgbClr val="CC0000"/>
                </a:solidFill>
                <a:ea typeface="宋体" panose="02010600030101010101" pitchFamily="2" charset="-122"/>
              </a:rPr>
              <a:t>系统要有高的性能价格比</a:t>
            </a:r>
            <a:r>
              <a:rPr lang="zh-CN" altLang="en-US" b="1" dirty="0" smtClean="0">
                <a:ea typeface="宋体" panose="02010600030101010101" pitchFamily="2" charset="-122"/>
              </a:rPr>
              <a:t>，主要从实现费用、速度和其他性能要求来综合考虑。</a:t>
            </a:r>
          </a:p>
        </p:txBody>
      </p:sp>
    </p:spTree>
    <p:extLst>
      <p:ext uri="{BB962C8B-B14F-4D97-AF65-F5344CB8AC3E}">
        <p14:creationId xmlns:p14="http://schemas.microsoft.com/office/powerpoint/2010/main" val="2026687871"/>
      </p:ext>
    </p:extLst>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467544" y="836713"/>
            <a:ext cx="8316416" cy="5112568"/>
          </a:xfrm>
        </p:spPr>
        <p:txBody>
          <a:bodyPr/>
          <a:lstStyle/>
          <a:p>
            <a:pPr marL="77788" lvl="1" indent="-3175" eaLnBrk="1" hangingPunct="1">
              <a:buFont typeface="Wingdings" panose="05000000000000000000" pitchFamily="2" charset="2"/>
              <a:buNone/>
              <a:tabLst>
                <a:tab pos="1435100" algn="l"/>
                <a:tab pos="4378325" algn="l"/>
              </a:tabLst>
            </a:pPr>
            <a:r>
              <a:rPr lang="zh-CN" altLang="en-US" sz="2600" b="1" u="sng" dirty="0" smtClean="0">
                <a:ea typeface="宋体" panose="02010600030101010101" pitchFamily="2" charset="-122"/>
              </a:rPr>
              <a:t>从费用要求讨论：</a:t>
            </a:r>
            <a:endParaRPr lang="en-US" altLang="zh-CN" sz="2600" b="1" u="sng" dirty="0" smtClean="0">
              <a:ea typeface="宋体" panose="02010600030101010101" pitchFamily="2" charset="-122"/>
            </a:endParaRPr>
          </a:p>
          <a:p>
            <a:pPr marL="77788" lvl="1" indent="-3175" eaLnBrk="1" hangingPunct="1">
              <a:buFont typeface="Wingdings" panose="05000000000000000000" pitchFamily="2" charset="2"/>
              <a:buNone/>
              <a:tabLst>
                <a:tab pos="1435100" algn="l"/>
                <a:tab pos="4378325" algn="l"/>
              </a:tabLst>
            </a:pPr>
            <a:r>
              <a:rPr lang="zh-CN" altLang="en-US" sz="2600" b="1" dirty="0" smtClean="0">
                <a:ea typeface="宋体" panose="02010600030101010101" pitchFamily="2" charset="-122"/>
              </a:rPr>
              <a:t>设：设计费用</a:t>
            </a:r>
            <a:r>
              <a:rPr lang="en-US" altLang="zh-CN" sz="2600" b="1" dirty="0" smtClean="0">
                <a:ea typeface="宋体" panose="02010600030101010101" pitchFamily="2" charset="-122"/>
              </a:rPr>
              <a:t>D</a:t>
            </a:r>
            <a:r>
              <a:rPr lang="zh-CN" altLang="en-US" sz="2600" b="1" dirty="0" smtClean="0">
                <a:ea typeface="宋体" panose="02010600030101010101" pitchFamily="2" charset="-122"/>
              </a:rPr>
              <a:t>，重复生产费</a:t>
            </a:r>
            <a:r>
              <a:rPr lang="en-US" altLang="zh-CN" sz="2600" b="1" dirty="0" smtClean="0">
                <a:ea typeface="宋体" panose="02010600030101010101" pitchFamily="2" charset="-122"/>
              </a:rPr>
              <a:t>M </a:t>
            </a:r>
          </a:p>
          <a:p>
            <a:pPr marL="77788" lvl="1" indent="-3175" eaLnBrk="1" hangingPunct="1">
              <a:buFont typeface="Wingdings" panose="05000000000000000000" pitchFamily="2" charset="2"/>
              <a:buChar char="ü"/>
              <a:tabLst>
                <a:tab pos="1435100" algn="l"/>
                <a:tab pos="4378325" algn="l"/>
              </a:tabLst>
            </a:pPr>
            <a:r>
              <a:rPr lang="zh-CN" altLang="en-US" sz="2600" b="1" dirty="0" smtClean="0">
                <a:solidFill>
                  <a:srgbClr val="2E04A6"/>
                </a:solidFill>
                <a:ea typeface="宋体" panose="02010600030101010101" pitchFamily="2" charset="-122"/>
              </a:rPr>
              <a:t>   硬件设计费为</a:t>
            </a:r>
            <a:r>
              <a:rPr lang="en-US" altLang="zh-CN" sz="2600" b="1" dirty="0" smtClean="0">
                <a:solidFill>
                  <a:srgbClr val="2E04A6"/>
                </a:solidFill>
                <a:ea typeface="宋体" panose="02010600030101010101" pitchFamily="2" charset="-122"/>
              </a:rPr>
              <a:t>D</a:t>
            </a:r>
            <a:r>
              <a:rPr lang="en-US" altLang="zh-CN" sz="2600" b="1" baseline="-25000" dirty="0" smtClean="0">
                <a:solidFill>
                  <a:srgbClr val="2E04A6"/>
                </a:solidFill>
                <a:ea typeface="宋体" panose="02010600030101010101" pitchFamily="2" charset="-122"/>
              </a:rPr>
              <a:t>h</a:t>
            </a:r>
            <a:r>
              <a:rPr lang="en-US" altLang="zh-CN" sz="2600" b="1" dirty="0" smtClean="0">
                <a:solidFill>
                  <a:srgbClr val="2E04A6"/>
                </a:solidFill>
                <a:ea typeface="宋体" panose="02010600030101010101" pitchFamily="2" charset="-122"/>
              </a:rPr>
              <a:t>≈100 </a:t>
            </a:r>
            <a:r>
              <a:rPr lang="zh-CN" altLang="en-US" sz="2600" b="1" dirty="0" smtClean="0">
                <a:solidFill>
                  <a:srgbClr val="2E04A6"/>
                </a:solidFill>
                <a:ea typeface="宋体" panose="02010600030101010101" pitchFamily="2" charset="-122"/>
              </a:rPr>
              <a:t>软件设计费为</a:t>
            </a:r>
            <a:r>
              <a:rPr lang="en-US" altLang="zh-CN" sz="2600" b="1" dirty="0" smtClean="0">
                <a:solidFill>
                  <a:srgbClr val="2E04A6"/>
                </a:solidFill>
                <a:ea typeface="宋体" panose="02010600030101010101" pitchFamily="2" charset="-122"/>
              </a:rPr>
              <a:t>D</a:t>
            </a:r>
            <a:r>
              <a:rPr lang="en-US" altLang="zh-CN" sz="2600" b="1" baseline="-25000" dirty="0" smtClean="0">
                <a:solidFill>
                  <a:srgbClr val="2E04A6"/>
                </a:solidFill>
                <a:ea typeface="宋体" panose="02010600030101010101" pitchFamily="2" charset="-122"/>
              </a:rPr>
              <a:t>s</a:t>
            </a:r>
            <a:endParaRPr lang="en-US" altLang="zh-CN" sz="2600" b="1" dirty="0" smtClean="0">
              <a:solidFill>
                <a:srgbClr val="2E04A6"/>
              </a:solidFill>
              <a:ea typeface="宋体" panose="02010600030101010101" pitchFamily="2" charset="-122"/>
            </a:endParaRPr>
          </a:p>
          <a:p>
            <a:pPr marL="77788" lvl="1" indent="-3175" eaLnBrk="1" hangingPunct="1">
              <a:buFont typeface="Wingdings" panose="05000000000000000000" pitchFamily="2" charset="2"/>
              <a:buChar char="ü"/>
              <a:tabLst>
                <a:tab pos="1435100" algn="l"/>
                <a:tab pos="4378325" algn="l"/>
              </a:tabLst>
            </a:pPr>
            <a:r>
              <a:rPr lang="zh-CN" altLang="en-US" sz="2600" b="1" dirty="0" smtClean="0">
                <a:solidFill>
                  <a:srgbClr val="2E04A6"/>
                </a:solidFill>
                <a:ea typeface="宋体" panose="02010600030101010101" pitchFamily="2" charset="-122"/>
              </a:rPr>
              <a:t>   硬件重复生产费</a:t>
            </a:r>
            <a:r>
              <a:rPr lang="en-US" altLang="zh-CN" sz="2600" b="1" dirty="0" err="1" smtClean="0">
                <a:solidFill>
                  <a:srgbClr val="2E04A6"/>
                </a:solidFill>
                <a:ea typeface="宋体" panose="02010600030101010101" pitchFamily="2" charset="-122"/>
              </a:rPr>
              <a:t>M</a:t>
            </a:r>
            <a:r>
              <a:rPr lang="en-US" altLang="zh-CN" sz="2600" b="1" baseline="-25000" dirty="0" err="1" smtClean="0">
                <a:solidFill>
                  <a:srgbClr val="2E04A6"/>
                </a:solidFill>
                <a:ea typeface="宋体" panose="02010600030101010101" pitchFamily="2" charset="-122"/>
              </a:rPr>
              <a:t>h</a:t>
            </a:r>
            <a:r>
              <a:rPr lang="zh-CN" altLang="en-US" sz="2600" b="1" dirty="0" smtClean="0">
                <a:solidFill>
                  <a:srgbClr val="2E04A6"/>
                </a:solidFill>
                <a:ea typeface="宋体" panose="02010600030101010101" pitchFamily="2" charset="-122"/>
              </a:rPr>
              <a:t> </a:t>
            </a:r>
            <a:r>
              <a:rPr lang="en-US" altLang="zh-CN" sz="2600" b="1" dirty="0" smtClean="0">
                <a:solidFill>
                  <a:srgbClr val="2E04A6"/>
                </a:solidFill>
                <a:ea typeface="宋体" panose="02010600030101010101" pitchFamily="2" charset="-122"/>
              </a:rPr>
              <a:t>≈100 </a:t>
            </a:r>
            <a:r>
              <a:rPr lang="zh-CN" altLang="en-US" sz="2600" b="1" dirty="0" smtClean="0">
                <a:solidFill>
                  <a:srgbClr val="2E04A6"/>
                </a:solidFill>
                <a:ea typeface="宋体" panose="02010600030101010101" pitchFamily="2" charset="-122"/>
              </a:rPr>
              <a:t>软件重复生产费为</a:t>
            </a:r>
            <a:r>
              <a:rPr lang="en-US" altLang="zh-CN" sz="2600" b="1" dirty="0" err="1" smtClean="0">
                <a:solidFill>
                  <a:srgbClr val="2E04A6"/>
                </a:solidFill>
                <a:ea typeface="宋体" panose="02010600030101010101" pitchFamily="2" charset="-122"/>
              </a:rPr>
              <a:t>Ms</a:t>
            </a:r>
            <a:endParaRPr lang="en-US" altLang="zh-CN" sz="2600" b="1" dirty="0" smtClean="0">
              <a:solidFill>
                <a:srgbClr val="2E04A6"/>
              </a:solidFill>
              <a:ea typeface="宋体" panose="02010600030101010101" pitchFamily="2" charset="-122"/>
            </a:endParaRPr>
          </a:p>
          <a:p>
            <a:pPr marL="77788" lvl="1" indent="-3175" eaLnBrk="1" hangingPunct="1">
              <a:buFont typeface="Wingdings" panose="05000000000000000000" pitchFamily="2" charset="2"/>
              <a:buChar char="ü"/>
              <a:tabLst>
                <a:tab pos="1435100" algn="l"/>
                <a:tab pos="4378325" algn="l"/>
              </a:tabLst>
            </a:pPr>
            <a:r>
              <a:rPr lang="zh-CN" altLang="en-US" sz="2600" b="1" dirty="0" smtClean="0">
                <a:ea typeface="宋体" panose="02010600030101010101" pitchFamily="2" charset="-122"/>
              </a:rPr>
              <a:t>   软件的设计费用远远大于软件的重复生产费用</a:t>
            </a:r>
          </a:p>
          <a:p>
            <a:pPr marL="77788" lvl="1" indent="-3175" eaLnBrk="1" hangingPunct="1">
              <a:buFont typeface="Wingdings" panose="05000000000000000000" pitchFamily="2" charset="2"/>
              <a:buNone/>
              <a:tabLst>
                <a:tab pos="1435100" algn="l"/>
                <a:tab pos="4378325" algn="l"/>
              </a:tabLst>
            </a:pPr>
            <a:r>
              <a:rPr lang="en-US" altLang="zh-CN" sz="2600" b="1" dirty="0" smtClean="0">
                <a:solidFill>
                  <a:srgbClr val="2E04A6"/>
                </a:solidFill>
                <a:ea typeface="宋体" panose="02010600030101010101" pitchFamily="2" charset="-122"/>
              </a:rPr>
              <a:t>        D</a:t>
            </a:r>
            <a:r>
              <a:rPr lang="en-US" altLang="zh-CN" sz="2600" b="1" baseline="-25000" dirty="0" smtClean="0">
                <a:solidFill>
                  <a:srgbClr val="2E04A6"/>
                </a:solidFill>
                <a:ea typeface="宋体" panose="02010600030101010101" pitchFamily="2" charset="-122"/>
              </a:rPr>
              <a:t>s</a:t>
            </a:r>
            <a:r>
              <a:rPr lang="en-US" altLang="zh-CN" sz="2600" b="1" dirty="0" smtClean="0">
                <a:solidFill>
                  <a:srgbClr val="2E04A6"/>
                </a:solidFill>
                <a:ea typeface="宋体" panose="02010600030101010101" pitchFamily="2" charset="-122"/>
              </a:rPr>
              <a:t>≈10</a:t>
            </a:r>
            <a:r>
              <a:rPr lang="en-US" altLang="zh-CN" sz="2600" b="1" baseline="30000" dirty="0" smtClean="0">
                <a:solidFill>
                  <a:srgbClr val="2E04A6"/>
                </a:solidFill>
                <a:ea typeface="宋体" panose="02010600030101010101" pitchFamily="2" charset="-122"/>
              </a:rPr>
              <a:t>4 </a:t>
            </a:r>
            <a:r>
              <a:rPr lang="en-US" altLang="zh-CN" sz="2600" b="1" dirty="0" smtClean="0">
                <a:solidFill>
                  <a:srgbClr val="2E04A6"/>
                </a:solidFill>
                <a:ea typeface="宋体" panose="02010600030101010101" pitchFamily="2" charset="-122"/>
              </a:rPr>
              <a:t>×</a:t>
            </a:r>
            <a:r>
              <a:rPr lang="en-US" altLang="zh-CN" sz="2600" b="1" dirty="0" err="1" smtClean="0">
                <a:solidFill>
                  <a:srgbClr val="2E04A6"/>
                </a:solidFill>
                <a:ea typeface="宋体" panose="02010600030101010101" pitchFamily="2" charset="-122"/>
              </a:rPr>
              <a:t>M</a:t>
            </a:r>
            <a:r>
              <a:rPr lang="en-US" altLang="zh-CN" sz="2600" b="1" baseline="-25000" dirty="0" err="1" smtClean="0">
                <a:solidFill>
                  <a:srgbClr val="2E04A6"/>
                </a:solidFill>
                <a:ea typeface="宋体" panose="02010600030101010101" pitchFamily="2" charset="-122"/>
              </a:rPr>
              <a:t>s</a:t>
            </a:r>
            <a:endParaRPr lang="en-US" altLang="zh-CN" sz="2600" b="1" dirty="0" smtClean="0">
              <a:solidFill>
                <a:srgbClr val="2E04A6"/>
              </a:solidFill>
              <a:ea typeface="宋体" panose="02010600030101010101" pitchFamily="2" charset="-122"/>
            </a:endParaRPr>
          </a:p>
          <a:p>
            <a:pPr marL="77788" lvl="1" indent="-3175" eaLnBrk="1" hangingPunct="1">
              <a:buFont typeface="Wingdings" panose="05000000000000000000" pitchFamily="2" charset="2"/>
              <a:buChar char="ü"/>
              <a:tabLst>
                <a:tab pos="1435100" algn="l"/>
                <a:tab pos="4378325" algn="l"/>
              </a:tabLst>
            </a:pPr>
            <a:r>
              <a:rPr lang="en-US" altLang="zh-CN" sz="2600" b="1" dirty="0" smtClean="0">
                <a:ea typeface="宋体" panose="02010600030101010101" pitchFamily="2" charset="-122"/>
              </a:rPr>
              <a:t>    </a:t>
            </a:r>
            <a:r>
              <a:rPr lang="en-US" altLang="zh-CN" sz="2600" b="1" dirty="0" smtClean="0">
                <a:solidFill>
                  <a:schemeClr val="accent6"/>
                </a:solidFill>
                <a:ea typeface="宋体" panose="02010600030101010101" pitchFamily="2" charset="-122"/>
              </a:rPr>
              <a:t>C</a:t>
            </a:r>
            <a:r>
              <a:rPr lang="zh-CN" altLang="en-US" sz="2600" b="1" dirty="0" smtClean="0">
                <a:ea typeface="宋体" panose="02010600030101010101" pitchFamily="2" charset="-122"/>
              </a:rPr>
              <a:t>为该功能在实现时需重新设计的次数。则该功能用软件实现的设计费用为</a:t>
            </a:r>
            <a:r>
              <a:rPr lang="en-US" altLang="zh-CN" sz="2600" b="1" dirty="0" smtClean="0">
                <a:solidFill>
                  <a:schemeClr val="accent6"/>
                </a:solidFill>
                <a:ea typeface="宋体" panose="02010600030101010101" pitchFamily="2" charset="-122"/>
              </a:rPr>
              <a:t>C×D</a:t>
            </a:r>
            <a:r>
              <a:rPr lang="en-US" altLang="zh-CN" sz="2600" b="1" baseline="-25000" dirty="0" smtClean="0">
                <a:solidFill>
                  <a:schemeClr val="accent6"/>
                </a:solidFill>
                <a:ea typeface="宋体" panose="02010600030101010101" pitchFamily="2" charset="-122"/>
              </a:rPr>
              <a:t>S</a:t>
            </a:r>
          </a:p>
          <a:p>
            <a:pPr marL="77788" lvl="1" indent="-3175" eaLnBrk="1" hangingPunct="1">
              <a:buFont typeface="Wingdings" panose="05000000000000000000" pitchFamily="2" charset="2"/>
              <a:buChar char="ü"/>
              <a:tabLst>
                <a:tab pos="1435100" algn="l"/>
                <a:tab pos="4378325" algn="l"/>
              </a:tabLst>
            </a:pPr>
            <a:r>
              <a:rPr lang="zh-CN" altLang="en-US" sz="2600" b="1" dirty="0" smtClean="0">
                <a:ea typeface="宋体" panose="02010600030101010101" pitchFamily="2" charset="-122"/>
              </a:rPr>
              <a:t>   如果同一功能的软件重复复制的次数</a:t>
            </a:r>
            <a:r>
              <a:rPr lang="en-US" altLang="zh-CN" sz="2600" b="1" dirty="0" smtClean="0">
                <a:solidFill>
                  <a:schemeClr val="accent6"/>
                </a:solidFill>
                <a:ea typeface="宋体" panose="02010600030101010101" pitchFamily="2" charset="-122"/>
              </a:rPr>
              <a:t>R</a:t>
            </a:r>
            <a:r>
              <a:rPr lang="zh-CN" altLang="en-US" sz="2600" b="1" dirty="0" smtClean="0">
                <a:ea typeface="宋体" panose="02010600030101010101" pitchFamily="2" charset="-122"/>
              </a:rPr>
              <a:t>次，则软件实现该功能的重复生产费用为</a:t>
            </a:r>
            <a:r>
              <a:rPr lang="en-US" altLang="zh-CN" sz="2600" b="1" dirty="0" smtClean="0">
                <a:solidFill>
                  <a:schemeClr val="accent6"/>
                </a:solidFill>
                <a:ea typeface="宋体" panose="02010600030101010101" pitchFamily="2" charset="-122"/>
              </a:rPr>
              <a:t>R× </a:t>
            </a:r>
            <a:r>
              <a:rPr lang="en-US" altLang="zh-CN" sz="2600" b="1" dirty="0" err="1" smtClean="0">
                <a:solidFill>
                  <a:schemeClr val="accent6"/>
                </a:solidFill>
                <a:ea typeface="宋体" panose="02010600030101010101" pitchFamily="2" charset="-122"/>
              </a:rPr>
              <a:t>Ms</a:t>
            </a:r>
            <a:endParaRPr lang="en-US" altLang="zh-CN" sz="2600" b="1" dirty="0" smtClean="0">
              <a:solidFill>
                <a:schemeClr val="accent6"/>
              </a:solidFill>
              <a:ea typeface="宋体" panose="02010600030101010101" pitchFamily="2" charset="-122"/>
            </a:endParaRPr>
          </a:p>
        </p:txBody>
      </p:sp>
    </p:spTree>
    <p:extLst>
      <p:ext uri="{BB962C8B-B14F-4D97-AF65-F5344CB8AC3E}">
        <p14:creationId xmlns:p14="http://schemas.microsoft.com/office/powerpoint/2010/main" val="1681145462"/>
      </p:ext>
    </p:extLst>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395536" y="1124744"/>
            <a:ext cx="8352928" cy="4536504"/>
          </a:xfrm>
        </p:spPr>
        <p:txBody>
          <a:bodyPr/>
          <a:lstStyle/>
          <a:p>
            <a:pPr marL="77788" lvl="1" indent="-3175" eaLnBrk="1" hangingPunct="1">
              <a:lnSpc>
                <a:spcPct val="90000"/>
              </a:lnSpc>
              <a:buFont typeface="Wingdings" panose="05000000000000000000" pitchFamily="2" charset="2"/>
              <a:buNone/>
              <a:tabLst>
                <a:tab pos="1435100" algn="l"/>
                <a:tab pos="4378325" algn="l"/>
              </a:tabLst>
            </a:pPr>
            <a:r>
              <a:rPr lang="zh-CN" altLang="en-US" sz="2400" b="1" dirty="0" smtClean="0">
                <a:ea typeface="宋体" panose="02010600030101010101" pitchFamily="2" charset="-122"/>
              </a:rPr>
              <a:t>假设某计算机系统生产</a:t>
            </a:r>
            <a:r>
              <a:rPr lang="en-US" altLang="zh-CN" sz="2400" b="1" dirty="0" smtClean="0">
                <a:ea typeface="宋体" panose="02010600030101010101" pitchFamily="2" charset="-122"/>
              </a:rPr>
              <a:t>V</a:t>
            </a:r>
            <a:r>
              <a:rPr lang="zh-CN" altLang="en-US" sz="2400" b="1" dirty="0" smtClean="0">
                <a:ea typeface="宋体" panose="02010600030101010101" pitchFamily="2" charset="-122"/>
              </a:rPr>
              <a:t>台数时</a:t>
            </a:r>
            <a:r>
              <a:rPr lang="en-US" altLang="zh-CN" sz="2400" b="1" dirty="0" smtClean="0">
                <a:ea typeface="宋体" panose="02010600030101010101" pitchFamily="2" charset="-122"/>
              </a:rPr>
              <a:t>:</a:t>
            </a:r>
          </a:p>
          <a:p>
            <a:pPr marL="77788" lvl="1" indent="-3175" eaLnBrk="1" hangingPunct="1">
              <a:lnSpc>
                <a:spcPct val="90000"/>
              </a:lnSpc>
              <a:buFont typeface="Wingdings" panose="05000000000000000000" pitchFamily="2" charset="2"/>
              <a:buChar char="l"/>
              <a:tabLst>
                <a:tab pos="1435100" algn="l"/>
                <a:tab pos="4378325" algn="l"/>
              </a:tabLst>
            </a:pPr>
            <a:r>
              <a:rPr lang="zh-CN" altLang="en-US" sz="2400" b="1" dirty="0" smtClean="0">
                <a:ea typeface="宋体" panose="02010600030101010101" pitchFamily="2" charset="-122"/>
              </a:rPr>
              <a:t>每台的硬件费用为：</a:t>
            </a:r>
            <a:r>
              <a:rPr lang="en-US" altLang="zh-CN" sz="2400" b="1" dirty="0" smtClean="0">
                <a:solidFill>
                  <a:srgbClr val="0000CC"/>
                </a:solidFill>
                <a:ea typeface="宋体" panose="02010600030101010101" pitchFamily="2" charset="-122"/>
              </a:rPr>
              <a:t>D</a:t>
            </a:r>
            <a:r>
              <a:rPr lang="en-US" altLang="zh-CN" sz="2400" b="1" baseline="-25000" dirty="0" smtClean="0">
                <a:solidFill>
                  <a:srgbClr val="0000CC"/>
                </a:solidFill>
                <a:ea typeface="宋体" panose="02010600030101010101" pitchFamily="2" charset="-122"/>
              </a:rPr>
              <a:t>h</a:t>
            </a:r>
            <a:r>
              <a:rPr lang="en-US" altLang="zh-CN" sz="2400" b="1" dirty="0" smtClean="0">
                <a:solidFill>
                  <a:srgbClr val="0000CC"/>
                </a:solidFill>
                <a:ea typeface="宋体" panose="02010600030101010101" pitchFamily="2" charset="-122"/>
              </a:rPr>
              <a:t>/</a:t>
            </a:r>
            <a:r>
              <a:rPr lang="en-US" altLang="zh-CN" sz="2400" b="1" dirty="0" err="1" smtClean="0">
                <a:solidFill>
                  <a:srgbClr val="0000CC"/>
                </a:solidFill>
                <a:ea typeface="宋体" panose="02010600030101010101" pitchFamily="2" charset="-122"/>
              </a:rPr>
              <a:t>V+M</a:t>
            </a:r>
            <a:r>
              <a:rPr lang="en-US" altLang="zh-CN" sz="2400" b="1" baseline="-25000" dirty="0" err="1" smtClean="0">
                <a:solidFill>
                  <a:srgbClr val="0000CC"/>
                </a:solidFill>
                <a:ea typeface="宋体" panose="02010600030101010101" pitchFamily="2" charset="-122"/>
              </a:rPr>
              <a:t>h</a:t>
            </a:r>
            <a:endParaRPr lang="en-US" altLang="zh-CN" sz="2400" b="1" baseline="-25000" dirty="0" smtClean="0">
              <a:solidFill>
                <a:srgbClr val="0000CC"/>
              </a:solidFill>
              <a:ea typeface="宋体" panose="02010600030101010101" pitchFamily="2" charset="-122"/>
            </a:endParaRPr>
          </a:p>
          <a:p>
            <a:pPr marL="77788" lvl="1" indent="-3175" eaLnBrk="1" hangingPunct="1">
              <a:lnSpc>
                <a:spcPct val="90000"/>
              </a:lnSpc>
              <a:buFont typeface="Wingdings" panose="05000000000000000000" pitchFamily="2" charset="2"/>
              <a:buChar char="l"/>
              <a:tabLst>
                <a:tab pos="1435100" algn="l"/>
                <a:tab pos="4378325" algn="l"/>
              </a:tabLst>
            </a:pPr>
            <a:r>
              <a:rPr lang="zh-CN" altLang="en-US" sz="2400" b="1" dirty="0" smtClean="0">
                <a:ea typeface="宋体" panose="02010600030101010101" pitchFamily="2" charset="-122"/>
              </a:rPr>
              <a:t>则软件费用为：</a:t>
            </a:r>
            <a:r>
              <a:rPr lang="en-US" altLang="zh-CN" sz="2400" b="1" dirty="0" smtClean="0">
                <a:solidFill>
                  <a:srgbClr val="0000CC"/>
                </a:solidFill>
                <a:ea typeface="宋体" panose="02010600030101010101" pitchFamily="2" charset="-122"/>
              </a:rPr>
              <a:t>C×D</a:t>
            </a:r>
            <a:r>
              <a:rPr lang="en-US" altLang="zh-CN" sz="2400" b="1" baseline="-25000" dirty="0" smtClean="0">
                <a:solidFill>
                  <a:srgbClr val="0000CC"/>
                </a:solidFill>
                <a:ea typeface="宋体" panose="02010600030101010101" pitchFamily="2" charset="-122"/>
              </a:rPr>
              <a:t>S</a:t>
            </a:r>
            <a:r>
              <a:rPr lang="en-US" altLang="zh-CN" sz="2400" b="1" dirty="0" smtClean="0">
                <a:solidFill>
                  <a:srgbClr val="0000CC"/>
                </a:solidFill>
                <a:ea typeface="宋体" panose="02010600030101010101" pitchFamily="2" charset="-122"/>
              </a:rPr>
              <a:t>/V+R× </a:t>
            </a:r>
            <a:r>
              <a:rPr lang="en-US" altLang="zh-CN" sz="2400" b="1" dirty="0" err="1" smtClean="0">
                <a:solidFill>
                  <a:srgbClr val="0000CC"/>
                </a:solidFill>
                <a:ea typeface="宋体" panose="02010600030101010101" pitchFamily="2" charset="-122"/>
              </a:rPr>
              <a:t>Ms</a:t>
            </a:r>
            <a:endParaRPr lang="en-US" altLang="zh-CN" sz="2400" b="1" dirty="0" smtClean="0">
              <a:solidFill>
                <a:srgbClr val="0000CC"/>
              </a:solidFill>
              <a:ea typeface="宋体" panose="02010600030101010101" pitchFamily="2" charset="-122"/>
            </a:endParaRPr>
          </a:p>
          <a:p>
            <a:pPr marL="74613" lvl="1" indent="0" eaLnBrk="1" hangingPunct="1">
              <a:lnSpc>
                <a:spcPct val="90000"/>
              </a:lnSpc>
              <a:buNone/>
              <a:tabLst>
                <a:tab pos="1435100" algn="l"/>
                <a:tab pos="4378325" algn="l"/>
              </a:tabLst>
            </a:pPr>
            <a:r>
              <a:rPr lang="zh-CN" altLang="en-US" sz="2400" b="1" dirty="0" smtClean="0">
                <a:ea typeface="宋体" panose="02010600030101010101" pitchFamily="2" charset="-122"/>
              </a:rPr>
              <a:t>        当： </a:t>
            </a:r>
            <a:r>
              <a:rPr lang="en-US" altLang="zh-CN" sz="2400" b="1" dirty="0" smtClean="0">
                <a:solidFill>
                  <a:srgbClr val="0000CC"/>
                </a:solidFill>
                <a:ea typeface="宋体" panose="02010600030101010101" pitchFamily="2" charset="-122"/>
              </a:rPr>
              <a:t>D</a:t>
            </a:r>
            <a:r>
              <a:rPr lang="en-US" altLang="zh-CN" sz="2400" b="1" baseline="-25000" dirty="0" smtClean="0">
                <a:solidFill>
                  <a:srgbClr val="0000CC"/>
                </a:solidFill>
                <a:ea typeface="宋体" panose="02010600030101010101" pitchFamily="2" charset="-122"/>
              </a:rPr>
              <a:t>h</a:t>
            </a:r>
            <a:r>
              <a:rPr lang="en-US" altLang="zh-CN" sz="2400" b="1" dirty="0" smtClean="0">
                <a:solidFill>
                  <a:srgbClr val="0000CC"/>
                </a:solidFill>
                <a:ea typeface="宋体" panose="02010600030101010101" pitchFamily="2" charset="-122"/>
              </a:rPr>
              <a:t>/</a:t>
            </a:r>
            <a:r>
              <a:rPr lang="en-US" altLang="zh-CN" sz="2400" b="1" dirty="0" err="1" smtClean="0">
                <a:solidFill>
                  <a:srgbClr val="0000CC"/>
                </a:solidFill>
                <a:ea typeface="宋体" panose="02010600030101010101" pitchFamily="2" charset="-122"/>
              </a:rPr>
              <a:t>V+M</a:t>
            </a:r>
            <a:r>
              <a:rPr lang="en-US" altLang="zh-CN" sz="2400" b="1" baseline="-25000" dirty="0" err="1" smtClean="0">
                <a:solidFill>
                  <a:srgbClr val="0000CC"/>
                </a:solidFill>
                <a:ea typeface="宋体" panose="02010600030101010101" pitchFamily="2" charset="-122"/>
              </a:rPr>
              <a:t>h</a:t>
            </a:r>
            <a:r>
              <a:rPr lang="en-US" altLang="zh-CN" sz="2400" b="1" dirty="0" smtClean="0">
                <a:solidFill>
                  <a:srgbClr val="0000CC"/>
                </a:solidFill>
                <a:ea typeface="宋体" panose="02010600030101010101" pitchFamily="2" charset="-122"/>
              </a:rPr>
              <a:t>&lt;C×D</a:t>
            </a:r>
            <a:r>
              <a:rPr lang="en-US" altLang="zh-CN" sz="2400" b="1" baseline="-25000" dirty="0" smtClean="0">
                <a:solidFill>
                  <a:srgbClr val="0000CC"/>
                </a:solidFill>
                <a:ea typeface="宋体" panose="02010600030101010101" pitchFamily="2" charset="-122"/>
              </a:rPr>
              <a:t>S</a:t>
            </a:r>
            <a:r>
              <a:rPr lang="en-US" altLang="zh-CN" sz="2400" b="1" dirty="0" smtClean="0">
                <a:solidFill>
                  <a:srgbClr val="0000CC"/>
                </a:solidFill>
                <a:ea typeface="宋体" panose="02010600030101010101" pitchFamily="2" charset="-122"/>
              </a:rPr>
              <a:t>/V+R× </a:t>
            </a:r>
            <a:r>
              <a:rPr lang="en-US" altLang="zh-CN" sz="2400" b="1" dirty="0" err="1" smtClean="0">
                <a:solidFill>
                  <a:srgbClr val="0000CC"/>
                </a:solidFill>
                <a:ea typeface="宋体" panose="02010600030101010101" pitchFamily="2" charset="-122"/>
              </a:rPr>
              <a:t>Ms</a:t>
            </a:r>
            <a:r>
              <a:rPr lang="zh-CN" altLang="en-US" sz="2400" b="1" dirty="0" smtClean="0">
                <a:solidFill>
                  <a:srgbClr val="0000CC"/>
                </a:solidFill>
                <a:ea typeface="宋体" panose="02010600030101010101" pitchFamily="2" charset="-122"/>
              </a:rPr>
              <a:t>时，        </a:t>
            </a:r>
            <a:endParaRPr lang="en-US" altLang="zh-CN" sz="2400" b="1" dirty="0" smtClean="0">
              <a:solidFill>
                <a:srgbClr val="0000CC"/>
              </a:solidFill>
              <a:ea typeface="宋体" panose="02010600030101010101" pitchFamily="2" charset="-122"/>
            </a:endParaRPr>
          </a:p>
          <a:p>
            <a:pPr marL="74613" lvl="1" indent="0" eaLnBrk="1" hangingPunct="1">
              <a:lnSpc>
                <a:spcPct val="90000"/>
              </a:lnSpc>
              <a:buNone/>
              <a:tabLst>
                <a:tab pos="1435100" algn="l"/>
                <a:tab pos="4378325" algn="l"/>
              </a:tabLst>
            </a:pPr>
            <a:r>
              <a:rPr lang="en-US" altLang="zh-CN" sz="2400" b="1" dirty="0">
                <a:solidFill>
                  <a:srgbClr val="0000CC"/>
                </a:solidFill>
                <a:ea typeface="宋体" panose="02010600030101010101" pitchFamily="2" charset="-122"/>
              </a:rPr>
              <a:t> </a:t>
            </a:r>
            <a:r>
              <a:rPr lang="en-US" altLang="zh-CN" sz="2400" b="1" dirty="0" smtClean="0">
                <a:solidFill>
                  <a:srgbClr val="0000CC"/>
                </a:solidFill>
                <a:ea typeface="宋体" panose="02010600030101010101" pitchFamily="2" charset="-122"/>
              </a:rPr>
              <a:t>             </a:t>
            </a:r>
            <a:r>
              <a:rPr lang="en-US" altLang="zh-CN" sz="2400" b="1" dirty="0" smtClean="0">
                <a:solidFill>
                  <a:srgbClr val="CC0000"/>
                </a:solidFill>
                <a:ea typeface="宋体" panose="02010600030101010101" pitchFamily="2" charset="-122"/>
              </a:rPr>
              <a:t>100D</a:t>
            </a:r>
            <a:r>
              <a:rPr lang="en-US" altLang="zh-CN" sz="2400" b="1" baseline="-25000" dirty="0" smtClean="0">
                <a:solidFill>
                  <a:srgbClr val="CC0000"/>
                </a:solidFill>
                <a:ea typeface="宋体" panose="02010600030101010101" pitchFamily="2" charset="-122"/>
              </a:rPr>
              <a:t>s</a:t>
            </a:r>
            <a:r>
              <a:rPr lang="en-US" altLang="zh-CN" sz="2400" b="1" dirty="0" smtClean="0">
                <a:solidFill>
                  <a:srgbClr val="CC0000"/>
                </a:solidFill>
                <a:ea typeface="宋体" panose="02010600030101010101" pitchFamily="2" charset="-122"/>
              </a:rPr>
              <a:t>/V+100M</a:t>
            </a:r>
            <a:r>
              <a:rPr lang="en-US" altLang="zh-CN" sz="2400" b="1" baseline="-25000" dirty="0" smtClean="0">
                <a:solidFill>
                  <a:srgbClr val="CC0000"/>
                </a:solidFill>
                <a:ea typeface="宋体" panose="02010600030101010101" pitchFamily="2" charset="-122"/>
              </a:rPr>
              <a:t>s</a:t>
            </a:r>
            <a:r>
              <a:rPr lang="en-US" altLang="zh-CN" sz="2400" b="1" dirty="0" smtClean="0">
                <a:solidFill>
                  <a:srgbClr val="CC0000"/>
                </a:solidFill>
                <a:ea typeface="宋体" panose="02010600030101010101" pitchFamily="2" charset="-122"/>
              </a:rPr>
              <a:t>&lt;C×D</a:t>
            </a:r>
            <a:r>
              <a:rPr lang="en-US" altLang="zh-CN" sz="2400" b="1" baseline="-25000" dirty="0" smtClean="0">
                <a:solidFill>
                  <a:srgbClr val="CC0000"/>
                </a:solidFill>
                <a:ea typeface="宋体" panose="02010600030101010101" pitchFamily="2" charset="-122"/>
              </a:rPr>
              <a:t>S</a:t>
            </a:r>
            <a:r>
              <a:rPr lang="en-US" altLang="zh-CN" sz="2400" b="1" dirty="0" smtClean="0">
                <a:solidFill>
                  <a:srgbClr val="CC0000"/>
                </a:solidFill>
                <a:ea typeface="宋体" panose="02010600030101010101" pitchFamily="2" charset="-122"/>
              </a:rPr>
              <a:t>/V+R× </a:t>
            </a:r>
            <a:r>
              <a:rPr lang="en-US" altLang="zh-CN" sz="2400" b="1" dirty="0" err="1" smtClean="0">
                <a:solidFill>
                  <a:srgbClr val="CC0000"/>
                </a:solidFill>
                <a:ea typeface="宋体" panose="02010600030101010101" pitchFamily="2" charset="-122"/>
              </a:rPr>
              <a:t>Ms</a:t>
            </a:r>
            <a:endParaRPr lang="en-US" altLang="zh-CN" sz="2400" b="1" dirty="0" smtClean="0">
              <a:solidFill>
                <a:srgbClr val="CC0000"/>
              </a:solidFill>
              <a:ea typeface="宋体" panose="02010600030101010101" pitchFamily="2" charset="-122"/>
            </a:endParaRPr>
          </a:p>
          <a:p>
            <a:pPr marL="77788" lvl="1" indent="-3175" eaLnBrk="1" hangingPunct="1">
              <a:lnSpc>
                <a:spcPct val="90000"/>
              </a:lnSpc>
              <a:buFont typeface="Wingdings" panose="05000000000000000000" pitchFamily="2" charset="2"/>
              <a:buNone/>
              <a:tabLst>
                <a:tab pos="1435100" algn="l"/>
                <a:tab pos="4378325" algn="l"/>
              </a:tabLst>
            </a:pPr>
            <a:r>
              <a:rPr lang="zh-CN" altLang="en-US" sz="2400" b="1" dirty="0" smtClean="0">
                <a:solidFill>
                  <a:srgbClr val="990099"/>
                </a:solidFill>
                <a:ea typeface="宋体" panose="02010600030101010101" pitchFamily="2" charset="-122"/>
              </a:rPr>
              <a:t>结论：即当</a:t>
            </a:r>
            <a:r>
              <a:rPr lang="en-US" altLang="zh-CN" sz="2400" b="1" dirty="0" smtClean="0">
                <a:solidFill>
                  <a:srgbClr val="990099"/>
                </a:solidFill>
                <a:ea typeface="宋体" panose="02010600030101010101" pitchFamily="2" charset="-122"/>
              </a:rPr>
              <a:t>C</a:t>
            </a:r>
            <a:r>
              <a:rPr lang="zh-CN" altLang="en-US" sz="2400" b="1" dirty="0" smtClean="0">
                <a:solidFill>
                  <a:srgbClr val="990099"/>
                </a:solidFill>
                <a:ea typeface="宋体" panose="02010600030101010101" pitchFamily="2" charset="-122"/>
              </a:rPr>
              <a:t>和</a:t>
            </a:r>
            <a:r>
              <a:rPr lang="en-US" altLang="zh-CN" sz="2400" b="1" dirty="0" smtClean="0">
                <a:solidFill>
                  <a:srgbClr val="990099"/>
                </a:solidFill>
                <a:ea typeface="宋体" panose="02010600030101010101" pitchFamily="2" charset="-122"/>
              </a:rPr>
              <a:t>R</a:t>
            </a:r>
            <a:r>
              <a:rPr lang="zh-CN" altLang="en-US" sz="2400" b="1" dirty="0" smtClean="0">
                <a:solidFill>
                  <a:srgbClr val="990099"/>
                </a:solidFill>
                <a:ea typeface="宋体" panose="02010600030101010101" pitchFamily="2" charset="-122"/>
              </a:rPr>
              <a:t>的值较大时，才成立，才适合用硬件实现。</a:t>
            </a:r>
          </a:p>
          <a:p>
            <a:pPr marL="77788" lvl="1" indent="-3175" eaLnBrk="1" hangingPunct="1">
              <a:lnSpc>
                <a:spcPct val="90000"/>
              </a:lnSpc>
              <a:buFont typeface="Wingdings" panose="05000000000000000000" pitchFamily="2" charset="2"/>
              <a:buNone/>
              <a:tabLst>
                <a:tab pos="1435100" algn="l"/>
                <a:tab pos="4378325" algn="l"/>
              </a:tabLst>
            </a:pPr>
            <a:r>
              <a:rPr lang="en-US" altLang="zh-CN" sz="2400" b="1" dirty="0" smtClean="0">
                <a:ea typeface="宋体" panose="02010600030101010101" pitchFamily="2" charset="-122"/>
              </a:rPr>
              <a:t>                       10</a:t>
            </a:r>
            <a:r>
              <a:rPr lang="en-US" altLang="zh-CN" sz="2400" b="1" baseline="30000" dirty="0" smtClean="0">
                <a:ea typeface="宋体" panose="02010600030101010101" pitchFamily="2" charset="-122"/>
              </a:rPr>
              <a:t>6</a:t>
            </a:r>
            <a:r>
              <a:rPr lang="en-US" altLang="zh-CN" sz="2400" b="1" dirty="0" smtClean="0">
                <a:solidFill>
                  <a:srgbClr val="CC0000"/>
                </a:solidFill>
                <a:ea typeface="宋体" panose="02010600030101010101" pitchFamily="2" charset="-122"/>
              </a:rPr>
              <a:t>/V+100&lt;</a:t>
            </a:r>
            <a:r>
              <a:rPr lang="en-US" altLang="zh-CN" sz="2400" b="1" dirty="0" smtClean="0">
                <a:ea typeface="宋体" panose="02010600030101010101" pitchFamily="2" charset="-122"/>
              </a:rPr>
              <a:t>10</a:t>
            </a:r>
            <a:r>
              <a:rPr lang="en-US" altLang="zh-CN" sz="2400" b="1" baseline="30000" dirty="0" smtClean="0">
                <a:ea typeface="宋体" panose="02010600030101010101" pitchFamily="2" charset="-122"/>
              </a:rPr>
              <a:t>4</a:t>
            </a:r>
            <a:r>
              <a:rPr lang="en-US" altLang="zh-CN" sz="2400" b="1" dirty="0" smtClean="0">
                <a:solidFill>
                  <a:srgbClr val="CC0000"/>
                </a:solidFill>
                <a:ea typeface="宋体" panose="02010600030101010101" pitchFamily="2" charset="-122"/>
              </a:rPr>
              <a:t>×C/V+R</a:t>
            </a:r>
          </a:p>
          <a:p>
            <a:pPr marL="77788" lvl="1" indent="-3175" eaLnBrk="1" hangingPunct="1">
              <a:lnSpc>
                <a:spcPct val="90000"/>
              </a:lnSpc>
              <a:buFont typeface="Wingdings" panose="05000000000000000000" pitchFamily="2" charset="2"/>
              <a:buNone/>
              <a:tabLst>
                <a:tab pos="1435100" algn="l"/>
                <a:tab pos="4378325" algn="l"/>
              </a:tabLst>
            </a:pPr>
            <a:r>
              <a:rPr lang="zh-CN" altLang="en-US" sz="2400" b="1" dirty="0" smtClean="0">
                <a:solidFill>
                  <a:srgbClr val="0000CC"/>
                </a:solidFill>
                <a:ea typeface="宋体" panose="02010600030101010101" pitchFamily="2" charset="-122"/>
              </a:rPr>
              <a:t>        由于</a:t>
            </a:r>
            <a:r>
              <a:rPr lang="en-US" altLang="zh-CN" sz="2400" b="1" dirty="0" smtClean="0">
                <a:solidFill>
                  <a:srgbClr val="0000CC"/>
                </a:solidFill>
                <a:ea typeface="宋体" panose="02010600030101010101" pitchFamily="2" charset="-122"/>
              </a:rPr>
              <a:t>C</a:t>
            </a:r>
            <a:r>
              <a:rPr lang="zh-CN" altLang="en-US" sz="2400" b="1" dirty="0" smtClean="0">
                <a:solidFill>
                  <a:srgbClr val="0000CC"/>
                </a:solidFill>
                <a:ea typeface="宋体" panose="02010600030101010101" pitchFamily="2" charset="-122"/>
              </a:rPr>
              <a:t>的值一般总比</a:t>
            </a:r>
            <a:r>
              <a:rPr lang="en-US" altLang="zh-CN" sz="2400" b="1" dirty="0" smtClean="0">
                <a:solidFill>
                  <a:srgbClr val="0000CC"/>
                </a:solidFill>
                <a:ea typeface="宋体" panose="02010600030101010101" pitchFamily="2" charset="-122"/>
              </a:rPr>
              <a:t>100</a:t>
            </a:r>
            <a:r>
              <a:rPr lang="zh-CN" altLang="en-US" sz="2400" b="1" dirty="0" smtClean="0">
                <a:solidFill>
                  <a:srgbClr val="0000CC"/>
                </a:solidFill>
                <a:ea typeface="宋体" panose="02010600030101010101" pitchFamily="2" charset="-122"/>
              </a:rPr>
              <a:t>小，因此</a:t>
            </a:r>
            <a:r>
              <a:rPr lang="en-US" altLang="zh-CN" sz="2400" b="1" dirty="0" smtClean="0">
                <a:solidFill>
                  <a:srgbClr val="0000CC"/>
                </a:solidFill>
                <a:ea typeface="宋体" panose="02010600030101010101" pitchFamily="2" charset="-122"/>
              </a:rPr>
              <a:t>V</a:t>
            </a:r>
            <a:r>
              <a:rPr lang="zh-CN" altLang="en-US" sz="2400" b="1" dirty="0" smtClean="0">
                <a:solidFill>
                  <a:srgbClr val="0000CC"/>
                </a:solidFill>
                <a:ea typeface="宋体" panose="02010600030101010101" pitchFamily="2" charset="-122"/>
              </a:rPr>
              <a:t>的值越大，这个不等式才越成立。</a:t>
            </a:r>
            <a:endParaRPr lang="en-US" altLang="zh-CN" sz="2400" b="1" dirty="0" smtClean="0">
              <a:solidFill>
                <a:srgbClr val="0000CC"/>
              </a:solidFill>
              <a:ea typeface="宋体" panose="02010600030101010101" pitchFamily="2" charset="-122"/>
            </a:endParaRPr>
          </a:p>
          <a:p>
            <a:pPr marL="77788" lvl="1" indent="-3175" eaLnBrk="1" hangingPunct="1">
              <a:lnSpc>
                <a:spcPct val="90000"/>
              </a:lnSpc>
              <a:buFont typeface="Wingdings" panose="05000000000000000000" pitchFamily="2" charset="2"/>
              <a:buNone/>
              <a:tabLst>
                <a:tab pos="1435100" algn="l"/>
                <a:tab pos="4378325" algn="l"/>
              </a:tabLst>
            </a:pPr>
            <a:r>
              <a:rPr lang="zh-CN" altLang="en-US" sz="2400" b="1" dirty="0">
                <a:solidFill>
                  <a:srgbClr val="990099"/>
                </a:solidFill>
                <a:ea typeface="宋体" panose="02010600030101010101" pitchFamily="2" charset="-122"/>
              </a:rPr>
              <a:t>结论：即只有对产量大的计算机系统，增大硬件功能实现的比例才是适宜的。</a:t>
            </a:r>
            <a:endParaRPr lang="en-US" altLang="zh-CN" sz="2400" b="1" dirty="0">
              <a:solidFill>
                <a:srgbClr val="990099"/>
              </a:solidFill>
              <a:ea typeface="宋体" panose="02010600030101010101" pitchFamily="2" charset="-122"/>
            </a:endParaRPr>
          </a:p>
        </p:txBody>
      </p:sp>
    </p:spTree>
    <p:extLst>
      <p:ext uri="{BB962C8B-B14F-4D97-AF65-F5344CB8AC3E}">
        <p14:creationId xmlns:p14="http://schemas.microsoft.com/office/powerpoint/2010/main" val="4177880683"/>
      </p:ext>
    </p:extLst>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576" y="762000"/>
            <a:ext cx="7956550" cy="533400"/>
          </a:xfrm>
        </p:spPr>
        <p:txBody>
          <a:bodyPr/>
          <a:lstStyle/>
          <a:p>
            <a:pPr eaLnBrk="1" hangingPunct="1"/>
            <a:r>
              <a:rPr lang="zh-CN" altLang="en-US" sz="3200" b="1" dirty="0" smtClean="0">
                <a:ea typeface="宋体" panose="02010600030101010101" pitchFamily="2" charset="-122"/>
              </a:rPr>
              <a:t>软硬件取舍的三个原则：</a:t>
            </a:r>
            <a:endParaRPr lang="en-US" altLang="zh-CN" sz="3200" b="1" dirty="0" smtClean="0">
              <a:ea typeface="宋体" panose="02010600030101010101" pitchFamily="2" charset="-122"/>
            </a:endParaRPr>
          </a:p>
        </p:txBody>
      </p:sp>
      <p:sp>
        <p:nvSpPr>
          <p:cNvPr id="36867" name="Rectangle 3"/>
          <p:cNvSpPr>
            <a:spLocks noGrp="1" noChangeArrowheads="1"/>
          </p:cNvSpPr>
          <p:nvPr>
            <p:ph idx="1"/>
          </p:nvPr>
        </p:nvSpPr>
        <p:spPr>
          <a:xfrm>
            <a:off x="323528" y="1412776"/>
            <a:ext cx="8496944" cy="4536504"/>
          </a:xfrm>
        </p:spPr>
        <p:txBody>
          <a:bodyPr/>
          <a:lstStyle/>
          <a:p>
            <a:pPr marL="0" indent="0" eaLnBrk="1" hangingPunct="1">
              <a:buNone/>
            </a:pPr>
            <a:r>
              <a:rPr lang="zh-CN" altLang="en-US" sz="2400" b="1" dirty="0" smtClean="0">
                <a:solidFill>
                  <a:schemeClr val="tx2"/>
                </a:solidFill>
                <a:ea typeface="宋体" panose="02010600030101010101" pitchFamily="2" charset="-122"/>
              </a:rPr>
              <a:t>第二个原则：</a:t>
            </a:r>
          </a:p>
          <a:p>
            <a:pPr eaLnBrk="1" hangingPunct="1">
              <a:buFont typeface="Wingdings" panose="05000000000000000000" pitchFamily="2" charset="2"/>
              <a:buNone/>
            </a:pPr>
            <a:r>
              <a:rPr lang="zh-CN" altLang="en-US" sz="2400" b="1" dirty="0" smtClean="0">
                <a:ea typeface="宋体" panose="02010600030101010101" pitchFamily="2" charset="-122"/>
              </a:rPr>
              <a:t>    是要考虑到准备采用和可能采用的组成技术，使它尽可能不要过多或不合理地限制各种组成、实现技术的采用。</a:t>
            </a:r>
            <a:endParaRPr lang="en-US" altLang="zh-CN" sz="2400" b="1" dirty="0" smtClean="0">
              <a:ea typeface="宋体" panose="02010600030101010101" pitchFamily="2" charset="-122"/>
            </a:endParaRPr>
          </a:p>
          <a:p>
            <a:pPr marL="0" indent="0" eaLnBrk="1" hangingPunct="1">
              <a:buNone/>
            </a:pPr>
            <a:r>
              <a:rPr lang="zh-CN" altLang="en-US" sz="2400" b="1" dirty="0">
                <a:solidFill>
                  <a:schemeClr val="tx2"/>
                </a:solidFill>
                <a:ea typeface="宋体" panose="02010600030101010101" pitchFamily="2" charset="-122"/>
              </a:rPr>
              <a:t>第三个原则：</a:t>
            </a:r>
          </a:p>
          <a:p>
            <a:pPr eaLnBrk="1" hangingPunct="1">
              <a:buFont typeface="Wingdings" panose="05000000000000000000" pitchFamily="2" charset="2"/>
              <a:buChar char="Ø"/>
            </a:pPr>
            <a:r>
              <a:rPr lang="zh-CN" altLang="en-US" sz="2400" b="1" dirty="0">
                <a:ea typeface="宋体" panose="02010600030101010101" pitchFamily="2" charset="-122"/>
              </a:rPr>
              <a:t>不能仅从“硬</a:t>
            </a:r>
            <a:r>
              <a:rPr lang="en-US" altLang="zh-CN" sz="2400" b="1" dirty="0">
                <a:ea typeface="宋体" panose="02010600030101010101" pitchFamily="2" charset="-122"/>
              </a:rPr>
              <a:t>”</a:t>
            </a:r>
            <a:r>
              <a:rPr lang="zh-CN" altLang="en-US" sz="2400" b="1" dirty="0">
                <a:ea typeface="宋体" panose="02010600030101010101" pitchFamily="2" charset="-122"/>
              </a:rPr>
              <a:t>的角度考虑如何便于应用组成技术的成果和便于发挥器件技术的进展；</a:t>
            </a:r>
          </a:p>
          <a:p>
            <a:pPr eaLnBrk="1" hangingPunct="1">
              <a:buFont typeface="Wingdings" panose="05000000000000000000" pitchFamily="2" charset="2"/>
              <a:buChar char="Ø"/>
            </a:pPr>
            <a:r>
              <a:rPr lang="zh-CN" altLang="en-US" sz="2400" b="1" dirty="0">
                <a:ea typeface="宋体" panose="02010600030101010101" pitchFamily="2" charset="-122"/>
              </a:rPr>
              <a:t>还应从“软</a:t>
            </a:r>
            <a:r>
              <a:rPr lang="en-US" altLang="zh-CN" sz="2400" b="1" dirty="0">
                <a:ea typeface="宋体" panose="02010600030101010101" pitchFamily="2" charset="-122"/>
              </a:rPr>
              <a:t>”</a:t>
            </a:r>
            <a:r>
              <a:rPr lang="zh-CN" altLang="en-US" sz="2400" b="1" dirty="0">
                <a:ea typeface="宋体" panose="02010600030101010101" pitchFamily="2" charset="-122"/>
              </a:rPr>
              <a:t>角度把如何为编译和操作系统的实现以及为高级语言程序的设计提供更多更好的硬件支持放在首位</a:t>
            </a:r>
            <a:r>
              <a:rPr lang="zh-CN" altLang="en-US" sz="2400" b="1" dirty="0" smtClean="0">
                <a:ea typeface="宋体" panose="02010600030101010101" pitchFamily="2" charset="-122"/>
              </a:rPr>
              <a:t>。</a:t>
            </a:r>
            <a:endParaRPr lang="en-US" altLang="zh-CN" sz="2400" b="1" dirty="0" smtClean="0">
              <a:ea typeface="宋体" panose="02010600030101010101" pitchFamily="2" charset="-122"/>
            </a:endParaRPr>
          </a:p>
          <a:p>
            <a:pPr marL="0" indent="0" eaLnBrk="1" hangingPunct="1">
              <a:buNone/>
            </a:pPr>
            <a:r>
              <a:rPr lang="en-US" altLang="zh-CN" sz="2400" b="1" dirty="0">
                <a:solidFill>
                  <a:srgbClr val="C00000"/>
                </a:solidFill>
                <a:ea typeface="宋体" panose="02010600030101010101" pitchFamily="2" charset="-122"/>
              </a:rPr>
              <a:t> </a:t>
            </a:r>
            <a:r>
              <a:rPr lang="en-US" altLang="zh-CN" sz="2400" b="1" dirty="0" smtClean="0">
                <a:solidFill>
                  <a:srgbClr val="C00000"/>
                </a:solidFill>
                <a:ea typeface="宋体" panose="02010600030101010101" pitchFamily="2" charset="-122"/>
              </a:rPr>
              <a:t>       </a:t>
            </a:r>
            <a:r>
              <a:rPr lang="zh-CN" altLang="en-US" sz="2400" b="1" dirty="0" smtClean="0">
                <a:solidFill>
                  <a:srgbClr val="C00000"/>
                </a:solidFill>
                <a:ea typeface="宋体" panose="02010600030101010101" pitchFamily="2" charset="-122"/>
              </a:rPr>
              <a:t>结论：应当</a:t>
            </a:r>
            <a:r>
              <a:rPr lang="zh-CN" altLang="en-US" sz="2400" b="1" dirty="0">
                <a:solidFill>
                  <a:srgbClr val="C00000"/>
                </a:solidFill>
                <a:ea typeface="宋体" panose="02010600030101010101" pitchFamily="2" charset="-122"/>
              </a:rPr>
              <a:t>进一步的缩短高级语言与机器语言、操作系统与计算机系统结构以及程序设计环境等与计算机系统结构之间存在的语义差距。</a:t>
            </a:r>
            <a:endParaRPr lang="en-US" altLang="zh-CN" sz="2400" b="1" dirty="0">
              <a:solidFill>
                <a:srgbClr val="C00000"/>
              </a:solidFill>
              <a:ea typeface="宋体" panose="02010600030101010101" pitchFamily="2" charset="-122"/>
            </a:endParaRPr>
          </a:p>
          <a:p>
            <a:pPr eaLnBrk="1" hangingPunct="1">
              <a:buFont typeface="Wingdings" panose="05000000000000000000" pitchFamily="2" charset="2"/>
              <a:buNone/>
            </a:pPr>
            <a:endParaRPr lang="zh-CN" altLang="en-US" sz="2400" b="1" dirty="0" smtClean="0">
              <a:ea typeface="宋体" panose="02010600030101010101" pitchFamily="2" charset="-122"/>
            </a:endParaRPr>
          </a:p>
        </p:txBody>
      </p:sp>
    </p:spTree>
    <p:extLst>
      <p:ext uri="{BB962C8B-B14F-4D97-AF65-F5344CB8AC3E}">
        <p14:creationId xmlns:p14="http://schemas.microsoft.com/office/powerpoint/2010/main" val="784769179"/>
      </p:ext>
    </p:extLst>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3009</TotalTime>
  <Words>2630</Words>
  <Application>Microsoft Office PowerPoint</Application>
  <PresentationFormat>全屏显示(4:3)</PresentationFormat>
  <Paragraphs>233</Paragraphs>
  <Slides>36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华文行楷</vt:lpstr>
      <vt:lpstr>楷体_GB2312</vt:lpstr>
      <vt:lpstr>宋体</vt:lpstr>
      <vt:lpstr>Arial</vt:lpstr>
      <vt:lpstr>Book Antiqua</vt:lpstr>
      <vt:lpstr>Calibri</vt:lpstr>
      <vt:lpstr>Times New Roman</vt:lpstr>
      <vt:lpstr>Wingdings</vt:lpstr>
      <vt:lpstr>Wingdings 2</vt:lpstr>
      <vt:lpstr>默认设计模板</vt:lpstr>
      <vt:lpstr>Equation.3</vt:lpstr>
      <vt:lpstr>第一章　基本概念</vt:lpstr>
      <vt:lpstr>PowerPoint 演示文稿</vt:lpstr>
      <vt:lpstr>PowerPoint 演示文稿</vt:lpstr>
      <vt:lpstr>PowerPoint 演示文稿</vt:lpstr>
      <vt:lpstr>PowerPoint 演示文稿</vt:lpstr>
      <vt:lpstr>软硬件取舍的三个原则：</vt:lpstr>
      <vt:lpstr>PowerPoint 演示文稿</vt:lpstr>
      <vt:lpstr>PowerPoint 演示文稿</vt:lpstr>
      <vt:lpstr>软硬件取舍的三个原则：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计算机系统的定量设计原理</vt:lpstr>
      <vt:lpstr>2. 计算机系统的定量设计原理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a</cp:lastModifiedBy>
  <cp:revision>220</cp:revision>
  <cp:lastPrinted>2023-03-07T09:17:30Z</cp:lastPrinted>
  <dcterms:created xsi:type="dcterms:W3CDTF">2003-02-19T09:06:21Z</dcterms:created>
  <dcterms:modified xsi:type="dcterms:W3CDTF">2024-02-29T04:59:32Z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