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737" r:id="rId2"/>
    <p:sldId id="741" r:id="rId3"/>
    <p:sldId id="742" r:id="rId4"/>
    <p:sldId id="750" r:id="rId5"/>
    <p:sldId id="751" r:id="rId6"/>
    <p:sldId id="743" r:id="rId7"/>
    <p:sldId id="744" r:id="rId8"/>
    <p:sldId id="745" r:id="rId9"/>
    <p:sldId id="746" r:id="rId10"/>
    <p:sldId id="747" r:id="rId11"/>
    <p:sldId id="752" r:id="rId12"/>
    <p:sldId id="748" r:id="rId13"/>
    <p:sldId id="753" r:id="rId14"/>
    <p:sldId id="754" r:id="rId15"/>
    <p:sldId id="755" r:id="rId16"/>
    <p:sldId id="756" r:id="rId17"/>
    <p:sldId id="757" r:id="rId18"/>
    <p:sldId id="656" r:id="rId19"/>
    <p:sldId id="657" r:id="rId20"/>
    <p:sldId id="658" r:id="rId21"/>
    <p:sldId id="659" r:id="rId22"/>
    <p:sldId id="660" r:id="rId23"/>
    <p:sldId id="661" r:id="rId24"/>
    <p:sldId id="662" r:id="rId25"/>
    <p:sldId id="663" r:id="rId26"/>
    <p:sldId id="664" r:id="rId27"/>
    <p:sldId id="665" r:id="rId28"/>
    <p:sldId id="666" r:id="rId29"/>
    <p:sldId id="668" r:id="rId30"/>
    <p:sldId id="669" r:id="rId31"/>
    <p:sldId id="670" r:id="rId32"/>
    <p:sldId id="671" r:id="rId33"/>
    <p:sldId id="672" r:id="rId34"/>
    <p:sldId id="673" r:id="rId35"/>
    <p:sldId id="674" r:id="rId36"/>
    <p:sldId id="675" r:id="rId3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A4067B"/>
    <a:srgbClr val="FF0000"/>
    <a:srgbClr val="FFFF66"/>
    <a:srgbClr val="990099"/>
    <a:srgbClr val="008000"/>
    <a:srgbClr val="2E04A6"/>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900" autoAdjust="0"/>
    <p:restoredTop sz="93146" autoAdjust="0"/>
  </p:normalViewPr>
  <p:slideViewPr>
    <p:cSldViewPr>
      <p:cViewPr varScale="1">
        <p:scale>
          <a:sx n="79" d="100"/>
          <a:sy n="79" d="100"/>
        </p:scale>
        <p:origin x="177" y="42"/>
      </p:cViewPr>
      <p:guideLst>
        <p:guide orient="horz" pos="2160"/>
        <p:guide pos="2880"/>
      </p:guideLst>
    </p:cSldViewPr>
  </p:slideViewPr>
  <p:notesTextViewPr>
    <p:cViewPr>
      <p:scale>
        <a:sx n="100" d="100"/>
        <a:sy n="100" d="100"/>
      </p:scale>
      <p:origin x="0" y="0"/>
    </p:cViewPr>
  </p:notesTextViewPr>
  <p:sorterViewPr>
    <p:cViewPr>
      <p:scale>
        <a:sx n="75" d="100"/>
        <a:sy n="75" d="100"/>
      </p:scale>
      <p:origin x="0" y="918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6832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buFont typeface="Arial" panose="020B0604020202020204" pitchFamily="34" charset="0"/>
              <a:buNone/>
              <a:defRPr sz="1200" noProof="1"/>
            </a:lvl1pPr>
          </a:lstStyle>
          <a:p>
            <a:pPr>
              <a:defRPr/>
            </a:pPr>
            <a:endParaRPr lang="zh-CN" altLang="en-US"/>
          </a:p>
        </p:txBody>
      </p:sp>
      <p:sp>
        <p:nvSpPr>
          <p:cNvPr id="568323"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buFont typeface="Arial" panose="020B0604020202020204" pitchFamily="34" charset="0"/>
              <a:buNone/>
              <a:defRPr sz="1200" noProof="1"/>
            </a:lvl1pPr>
          </a:lstStyle>
          <a:p>
            <a:pPr>
              <a:defRPr/>
            </a:pPr>
            <a:endParaRPr lang="en-US" altLang="zh-CN"/>
          </a:p>
        </p:txBody>
      </p:sp>
      <p:sp>
        <p:nvSpPr>
          <p:cNvPr id="568324"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buFont typeface="Arial" panose="020B0604020202020204" pitchFamily="34" charset="0"/>
              <a:buNone/>
              <a:defRPr sz="1200" noProof="1"/>
            </a:lvl1pPr>
          </a:lstStyle>
          <a:p>
            <a:pPr>
              <a:defRPr/>
            </a:pPr>
            <a:endParaRPr lang="en-US" altLang="zh-CN"/>
          </a:p>
        </p:txBody>
      </p:sp>
      <p:sp>
        <p:nvSpPr>
          <p:cNvPr id="568325"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buFont typeface="Arial" panose="020B0604020202020204" pitchFamily="34" charset="0"/>
              <a:buNone/>
              <a:defRPr sz="1200" noProof="1">
                <a:cs typeface="+mn-ea"/>
              </a:defRPr>
            </a:lvl1pPr>
          </a:lstStyle>
          <a:p>
            <a:pPr>
              <a:defRPr/>
            </a:pPr>
            <a:fld id="{0414800E-0976-4434-9F42-F17FBDD5801D}" type="slidenum">
              <a:rPr lang="zh-CN" altLang="en-US"/>
              <a:pPr>
                <a:defRPr/>
              </a:pPr>
              <a:t>‹#›</a:t>
            </a:fld>
            <a:endParaRPr lang="zh-CN" altLang="en-US">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buFontTx/>
              <a:buNone/>
              <a:defRPr sz="1200">
                <a:latin typeface="Arial" panose="020B0604020202020204" pitchFamily="34" charset="0"/>
              </a:defRPr>
            </a:lvl1pPr>
          </a:lstStyle>
          <a:p>
            <a:pPr>
              <a:defRPr/>
            </a:pPr>
            <a:endParaRPr lang="zh-CN" altLang="en-US"/>
          </a:p>
        </p:txBody>
      </p:sp>
      <p:sp>
        <p:nvSpPr>
          <p:cNvPr id="55299"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buFontTx/>
              <a:buNone/>
              <a:defRPr sz="1200">
                <a:latin typeface="Arial" panose="020B0604020202020204" pitchFamily="34" charset="0"/>
              </a:defRPr>
            </a:lvl1pPr>
          </a:lstStyle>
          <a:p>
            <a:pPr>
              <a:defRPr/>
            </a:pPr>
            <a:endParaRPr lang="en-US" altLang="zh-CN"/>
          </a:p>
        </p:txBody>
      </p:sp>
      <p:sp>
        <p:nvSpPr>
          <p:cNvPr id="27652"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5302"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buFontTx/>
              <a:buNone/>
              <a:defRPr sz="1200">
                <a:latin typeface="Arial" panose="020B0604020202020204" pitchFamily="34" charset="0"/>
              </a:defRPr>
            </a:lvl1pPr>
          </a:lstStyle>
          <a:p>
            <a:pPr>
              <a:defRPr/>
            </a:pPr>
            <a:endParaRPr lang="en-US" altLang="zh-CN"/>
          </a:p>
        </p:txBody>
      </p:sp>
      <p:sp>
        <p:nvSpPr>
          <p:cNvPr id="55303"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buFont typeface="Arial" panose="020B0604020202020204" pitchFamily="34" charset="0"/>
              <a:buNone/>
              <a:defRPr sz="1200" noProof="1">
                <a:cs typeface="+mn-ea"/>
              </a:defRPr>
            </a:lvl1pPr>
          </a:lstStyle>
          <a:p>
            <a:pPr>
              <a:defRPr/>
            </a:pPr>
            <a:fld id="{B94EC475-AC6E-45D6-8B31-CEBD34A50914}" type="slidenum">
              <a:rPr lang="zh-CN" altLang="en-US"/>
              <a:pPr>
                <a:defRPr/>
              </a:pPr>
              <a:t>‹#›</a:t>
            </a:fld>
            <a:endParaRPr lang="zh-CN" altLang="en-US">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94EC475-AC6E-45D6-8B31-CEBD34A50914}" type="slidenum">
              <a:rPr lang="zh-CN" altLang="en-US" smtClean="0"/>
              <a:pPr>
                <a:defRPr/>
              </a:pPr>
              <a:t>20</a:t>
            </a:fld>
            <a:endParaRPr lang="zh-CN" altLang="en-US">
              <a:cs typeface="+mn-cs"/>
            </a:endParaRPr>
          </a:p>
        </p:txBody>
      </p:sp>
    </p:spTree>
    <p:extLst>
      <p:ext uri="{BB962C8B-B14F-4D97-AF65-F5344CB8AC3E}">
        <p14:creationId xmlns:p14="http://schemas.microsoft.com/office/powerpoint/2010/main" val="547728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7"/>
          <p:cNvSpPr>
            <a:spLocks noChangeArrowheads="1"/>
          </p:cNvSpPr>
          <p:nvPr/>
        </p:nvSpPr>
        <p:spPr bwMode="auto">
          <a:xfrm>
            <a:off x="1600200" y="0"/>
            <a:ext cx="716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smtClean="0">
              <a:ea typeface="宋体" panose="02010600030101010101" pitchFamily="2" charset="-122"/>
            </a:endParaRPr>
          </a:p>
        </p:txBody>
      </p:sp>
      <p:sp>
        <p:nvSpPr>
          <p:cNvPr id="5" name="Rectangle 52"/>
          <p:cNvSpPr>
            <a:spLocks noChangeArrowheads="1"/>
          </p:cNvSpPr>
          <p:nvPr/>
        </p:nvSpPr>
        <p:spPr bwMode="ltGray">
          <a:xfrm>
            <a:off x="5895975" y="0"/>
            <a:ext cx="3248025" cy="27813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smtClean="0">
              <a:ea typeface="宋体" panose="02010600030101010101" pitchFamily="2" charset="-122"/>
            </a:endParaRPr>
          </a:p>
        </p:txBody>
      </p:sp>
      <p:grpSp>
        <p:nvGrpSpPr>
          <p:cNvPr id="6" name="Group 53"/>
          <p:cNvGrpSpPr>
            <a:grpSpLocks/>
          </p:cNvGrpSpPr>
          <p:nvPr/>
        </p:nvGrpSpPr>
        <p:grpSpPr bwMode="auto">
          <a:xfrm>
            <a:off x="19050" y="2330450"/>
            <a:ext cx="9115425" cy="358775"/>
            <a:chOff x="3827" y="1468"/>
            <a:chExt cx="1927" cy="226"/>
          </a:xfrm>
        </p:grpSpPr>
        <p:sp>
          <p:nvSpPr>
            <p:cNvPr id="7" name="Line 54"/>
            <p:cNvSpPr>
              <a:spLocks noChangeShapeType="1"/>
            </p:cNvSpPr>
            <p:nvPr/>
          </p:nvSpPr>
          <p:spPr bwMode="auto">
            <a:xfrm>
              <a:off x="3827" y="1468"/>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smtClean="0">
                <a:ea typeface="宋体" panose="02010600030101010101" pitchFamily="2" charset="-122"/>
              </a:endParaRPr>
            </a:p>
          </p:txBody>
        </p:sp>
        <p:sp>
          <p:nvSpPr>
            <p:cNvPr id="8" name="Line 55"/>
            <p:cNvSpPr>
              <a:spLocks noChangeShapeType="1"/>
            </p:cNvSpPr>
            <p:nvPr/>
          </p:nvSpPr>
          <p:spPr bwMode="auto">
            <a:xfrm>
              <a:off x="3827" y="1540"/>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smtClean="0">
                <a:ea typeface="宋体" panose="02010600030101010101" pitchFamily="2" charset="-122"/>
              </a:endParaRPr>
            </a:p>
          </p:txBody>
        </p:sp>
        <p:sp>
          <p:nvSpPr>
            <p:cNvPr id="9" name="Line 56"/>
            <p:cNvSpPr>
              <a:spLocks noChangeShapeType="1"/>
            </p:cNvSpPr>
            <p:nvPr/>
          </p:nvSpPr>
          <p:spPr bwMode="auto">
            <a:xfrm>
              <a:off x="3827" y="1616"/>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smtClean="0">
                <a:ea typeface="宋体" panose="02010600030101010101" pitchFamily="2" charset="-122"/>
              </a:endParaRPr>
            </a:p>
          </p:txBody>
        </p:sp>
        <p:sp>
          <p:nvSpPr>
            <p:cNvPr id="10" name="Line 57"/>
            <p:cNvSpPr>
              <a:spLocks noChangeShapeType="1"/>
            </p:cNvSpPr>
            <p:nvPr/>
          </p:nvSpPr>
          <p:spPr bwMode="auto">
            <a:xfrm>
              <a:off x="3827" y="1694"/>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smtClean="0">
                <a:ea typeface="宋体" panose="02010600030101010101" pitchFamily="2" charset="-122"/>
              </a:endParaRPr>
            </a:p>
          </p:txBody>
        </p:sp>
      </p:grpSp>
      <p:pic>
        <p:nvPicPr>
          <p:cNvPr id="11" name="Picture 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887663"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60"/>
          <p:cNvSpPr>
            <a:spLocks noChangeArrowheads="1"/>
          </p:cNvSpPr>
          <p:nvPr/>
        </p:nvSpPr>
        <p:spPr bwMode="black">
          <a:xfrm>
            <a:off x="0" y="2787650"/>
            <a:ext cx="9144000" cy="714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smtClean="0">
              <a:ea typeface="宋体" panose="02010600030101010101" pitchFamily="2" charset="-122"/>
            </a:endParaRPr>
          </a:p>
        </p:txBody>
      </p:sp>
      <p:sp>
        <p:nvSpPr>
          <p:cNvPr id="13" name="Rectangle 63"/>
          <p:cNvSpPr>
            <a:spLocks noChangeArrowheads="1"/>
          </p:cNvSpPr>
          <p:nvPr/>
        </p:nvSpPr>
        <p:spPr bwMode="gray">
          <a:xfrm>
            <a:off x="2895600" y="2819400"/>
            <a:ext cx="6248400" cy="6858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smtClean="0">
              <a:ea typeface="宋体" panose="02010600030101010101" pitchFamily="2" charset="-122"/>
            </a:endParaRPr>
          </a:p>
        </p:txBody>
      </p:sp>
      <p:pic>
        <p:nvPicPr>
          <p:cNvPr id="14"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488" y="0"/>
            <a:ext cx="3011487"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67" descr="banne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95288" y="4373563"/>
            <a:ext cx="2016125" cy="199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bwMode="grayWhite">
          <a:xfrm>
            <a:off x="2895600" y="4038600"/>
            <a:ext cx="6019800" cy="457200"/>
          </a:xfrm>
          <a:solidFill>
            <a:schemeClr val="tx1"/>
          </a:solidFill>
        </p:spPr>
        <p:txBody>
          <a:bodyPr/>
          <a:lstStyle>
            <a:lvl1pPr marL="0" indent="0">
              <a:buFont typeface="Wingdings" panose="05000000000000000000" pitchFamily="2" charset="2"/>
              <a:buNone/>
              <a:defRPr b="1"/>
            </a:lvl1pPr>
          </a:lstStyle>
          <a:p>
            <a:pPr lvl="0"/>
            <a:r>
              <a:rPr lang="zh-CN" altLang="en-US" noProof="0" smtClean="0"/>
              <a:t>单击此处编辑母版副标题样式</a:t>
            </a:r>
          </a:p>
        </p:txBody>
      </p:sp>
      <p:sp>
        <p:nvSpPr>
          <p:cNvPr id="3074" name="Rectangle 2"/>
          <p:cNvSpPr>
            <a:spLocks noGrp="1" noChangeArrowheads="1"/>
          </p:cNvSpPr>
          <p:nvPr>
            <p:ph type="ctrTitle"/>
          </p:nvPr>
        </p:nvSpPr>
        <p:spPr bwMode="ltGray">
          <a:xfrm>
            <a:off x="3124200" y="2819400"/>
            <a:ext cx="5791200" cy="685800"/>
          </a:xfrm>
        </p:spPr>
        <p:txBody>
          <a:bodyPr/>
          <a:lstStyle>
            <a:lvl1pPr algn="l">
              <a:defRPr sz="5400"/>
            </a:lvl1pPr>
          </a:lstStyle>
          <a:p>
            <a:pPr lvl="0"/>
            <a:r>
              <a:rPr lang="zh-CN" altLang="en-US" noProof="0" smtClean="0"/>
              <a:t>单击此处编辑母版标题样式</a:t>
            </a:r>
          </a:p>
        </p:txBody>
      </p:sp>
      <p:sp>
        <p:nvSpPr>
          <p:cNvPr id="16" name="Rectangle 4"/>
          <p:cNvSpPr>
            <a:spLocks noGrp="1" noChangeArrowheads="1"/>
          </p:cNvSpPr>
          <p:nvPr>
            <p:ph type="dt" sz="half" idx="10"/>
          </p:nvPr>
        </p:nvSpPr>
        <p:spPr>
          <a:xfrm>
            <a:off x="457200" y="6400800"/>
            <a:ext cx="2133600" cy="320675"/>
          </a:xfrm>
        </p:spPr>
        <p:txBody>
          <a:bodyPr/>
          <a:lstStyle>
            <a:lvl1pPr>
              <a:defRPr>
                <a:solidFill>
                  <a:schemeClr val="tx2"/>
                </a:solidFill>
              </a:defRPr>
            </a:lvl1pPr>
          </a:lstStyle>
          <a:p>
            <a:pPr>
              <a:defRPr/>
            </a:pPr>
            <a:endParaRPr lang="en-US" altLang="zh-CN"/>
          </a:p>
        </p:txBody>
      </p:sp>
      <p:sp>
        <p:nvSpPr>
          <p:cNvPr id="17" name="Rectangle 5"/>
          <p:cNvSpPr>
            <a:spLocks noGrp="1" noChangeArrowheads="1"/>
          </p:cNvSpPr>
          <p:nvPr>
            <p:ph type="ftr" sz="quarter" idx="11"/>
          </p:nvPr>
        </p:nvSpPr>
        <p:spPr>
          <a:xfrm>
            <a:off x="3124200" y="6400800"/>
            <a:ext cx="2895600" cy="320675"/>
          </a:xfrm>
        </p:spPr>
        <p:txBody>
          <a:bodyPr/>
          <a:lstStyle>
            <a:lvl1pPr>
              <a:defRPr>
                <a:solidFill>
                  <a:schemeClr val="tx2"/>
                </a:solidFill>
              </a:defRPr>
            </a:lvl1pPr>
          </a:lstStyle>
          <a:p>
            <a:pPr>
              <a:defRPr/>
            </a:pPr>
            <a:endParaRPr lang="en-US" altLang="zh-CN"/>
          </a:p>
        </p:txBody>
      </p:sp>
      <p:sp>
        <p:nvSpPr>
          <p:cNvPr id="18" name="Rectangle 6"/>
          <p:cNvSpPr>
            <a:spLocks noGrp="1" noChangeArrowheads="1"/>
          </p:cNvSpPr>
          <p:nvPr>
            <p:ph type="sldNum" sz="quarter" idx="12"/>
          </p:nvPr>
        </p:nvSpPr>
        <p:spPr>
          <a:xfrm>
            <a:off x="6553200" y="6400800"/>
            <a:ext cx="2133600" cy="320675"/>
          </a:xfrm>
        </p:spPr>
        <p:txBody>
          <a:bodyPr/>
          <a:lstStyle>
            <a:lvl1pPr>
              <a:defRPr>
                <a:solidFill>
                  <a:schemeClr val="tx2"/>
                </a:solidFill>
              </a:defRPr>
            </a:lvl1pPr>
          </a:lstStyle>
          <a:p>
            <a:pPr>
              <a:defRPr/>
            </a:pPr>
            <a:fld id="{AFBC3DBC-4EBC-465C-957A-613546E90C51}" type="slidenum">
              <a:rPr lang="zh-CN" altLang="en-US"/>
              <a:pPr>
                <a:defRPr/>
              </a:pPr>
              <a:t>‹#›</a:t>
            </a:fld>
            <a:endParaRPr lang="zh-CN" altLang="en-US"/>
          </a:p>
        </p:txBody>
      </p:sp>
    </p:spTree>
    <p:extLst>
      <p:ext uri="{BB962C8B-B14F-4D97-AF65-F5344CB8AC3E}">
        <p14:creationId xmlns:p14="http://schemas.microsoft.com/office/powerpoint/2010/main" val="289713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B59DAF0-FCA1-4B7B-B2BA-B880F3DC25EE}" type="slidenum">
              <a:rPr lang="zh-CN" altLang="en-US"/>
              <a:pPr>
                <a:defRPr/>
              </a:pPr>
              <a:t>‹#›</a:t>
            </a:fld>
            <a:endParaRPr lang="zh-CN" altLang="en-US"/>
          </a:p>
        </p:txBody>
      </p:sp>
    </p:spTree>
    <p:extLst>
      <p:ext uri="{BB962C8B-B14F-4D97-AF65-F5344CB8AC3E}">
        <p14:creationId xmlns:p14="http://schemas.microsoft.com/office/powerpoint/2010/main" val="738900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72300" y="228600"/>
            <a:ext cx="2171700" cy="60928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28600"/>
            <a:ext cx="6362700" cy="60928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22EC7B9-13A2-40F4-BE94-6E554B34274D}" type="slidenum">
              <a:rPr lang="zh-CN" altLang="en-US"/>
              <a:pPr>
                <a:defRPr/>
              </a:pPr>
              <a:t>‹#›</a:t>
            </a:fld>
            <a:endParaRPr lang="zh-CN" altLang="en-US"/>
          </a:p>
        </p:txBody>
      </p:sp>
    </p:spTree>
    <p:extLst>
      <p:ext uri="{BB962C8B-B14F-4D97-AF65-F5344CB8AC3E}">
        <p14:creationId xmlns:p14="http://schemas.microsoft.com/office/powerpoint/2010/main" val="4018494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87450" y="228600"/>
            <a:ext cx="7956550" cy="5334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457200" y="1295400"/>
            <a:ext cx="4038600" cy="50260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295400"/>
            <a:ext cx="4038600" cy="50260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8381155-4E15-479A-A415-0CC25B2A52FD}" type="slidenum">
              <a:rPr lang="zh-CN" altLang="en-US"/>
              <a:pPr>
                <a:defRPr/>
              </a:pPr>
              <a:t>‹#›</a:t>
            </a:fld>
            <a:endParaRPr lang="zh-CN" altLang="en-US"/>
          </a:p>
        </p:txBody>
      </p:sp>
    </p:spTree>
    <p:extLst>
      <p:ext uri="{BB962C8B-B14F-4D97-AF65-F5344CB8AC3E}">
        <p14:creationId xmlns:p14="http://schemas.microsoft.com/office/powerpoint/2010/main" val="300203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04D7A65-BF51-43DD-A01D-0745C03CE613}" type="slidenum">
              <a:rPr lang="zh-CN" altLang="en-US"/>
              <a:pPr>
                <a:defRPr/>
              </a:pPr>
              <a:t>‹#›</a:t>
            </a:fld>
            <a:endParaRPr lang="zh-CN" altLang="en-US"/>
          </a:p>
        </p:txBody>
      </p:sp>
    </p:spTree>
    <p:extLst>
      <p:ext uri="{BB962C8B-B14F-4D97-AF65-F5344CB8AC3E}">
        <p14:creationId xmlns:p14="http://schemas.microsoft.com/office/powerpoint/2010/main" val="348079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A0BF8A2-2CE5-4728-A553-5F67C1E52FAF}" type="slidenum">
              <a:rPr lang="zh-CN" altLang="en-US"/>
              <a:pPr>
                <a:defRPr/>
              </a:pPr>
              <a:t>‹#›</a:t>
            </a:fld>
            <a:endParaRPr lang="zh-CN" altLang="en-US"/>
          </a:p>
        </p:txBody>
      </p:sp>
    </p:spTree>
    <p:extLst>
      <p:ext uri="{BB962C8B-B14F-4D97-AF65-F5344CB8AC3E}">
        <p14:creationId xmlns:p14="http://schemas.microsoft.com/office/powerpoint/2010/main" val="286666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295400"/>
            <a:ext cx="4038600" cy="50260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295400"/>
            <a:ext cx="4038600" cy="50260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952387F-6E13-44F8-BE5D-60E525F4D7A1}" type="slidenum">
              <a:rPr lang="zh-CN" altLang="en-US"/>
              <a:pPr>
                <a:defRPr/>
              </a:pPr>
              <a:t>‹#›</a:t>
            </a:fld>
            <a:endParaRPr lang="zh-CN" altLang="en-US"/>
          </a:p>
        </p:txBody>
      </p:sp>
    </p:spTree>
    <p:extLst>
      <p:ext uri="{BB962C8B-B14F-4D97-AF65-F5344CB8AC3E}">
        <p14:creationId xmlns:p14="http://schemas.microsoft.com/office/powerpoint/2010/main" val="4215274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47AD03FC-D1FB-4906-9E3B-3A3CE4E21799}" type="slidenum">
              <a:rPr lang="zh-CN" altLang="en-US"/>
              <a:pPr>
                <a:defRPr/>
              </a:pPr>
              <a:t>‹#›</a:t>
            </a:fld>
            <a:endParaRPr lang="zh-CN" altLang="en-US"/>
          </a:p>
        </p:txBody>
      </p:sp>
    </p:spTree>
    <p:extLst>
      <p:ext uri="{BB962C8B-B14F-4D97-AF65-F5344CB8AC3E}">
        <p14:creationId xmlns:p14="http://schemas.microsoft.com/office/powerpoint/2010/main" val="2028616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F969E3B0-8165-4EB5-AE55-C51B85E32ACF}" type="slidenum">
              <a:rPr lang="zh-CN" altLang="en-US"/>
              <a:pPr>
                <a:defRPr/>
              </a:pPr>
              <a:t>‹#›</a:t>
            </a:fld>
            <a:endParaRPr lang="zh-CN" altLang="en-US"/>
          </a:p>
        </p:txBody>
      </p:sp>
    </p:spTree>
    <p:extLst>
      <p:ext uri="{BB962C8B-B14F-4D97-AF65-F5344CB8AC3E}">
        <p14:creationId xmlns:p14="http://schemas.microsoft.com/office/powerpoint/2010/main" val="1813181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FC338299-260B-4DB4-9EAC-041B88344C5B}" type="slidenum">
              <a:rPr lang="zh-CN" altLang="en-US"/>
              <a:pPr>
                <a:defRPr/>
              </a:pPr>
              <a:t>‹#›</a:t>
            </a:fld>
            <a:endParaRPr lang="zh-CN" altLang="en-US"/>
          </a:p>
        </p:txBody>
      </p:sp>
    </p:spTree>
    <p:extLst>
      <p:ext uri="{BB962C8B-B14F-4D97-AF65-F5344CB8AC3E}">
        <p14:creationId xmlns:p14="http://schemas.microsoft.com/office/powerpoint/2010/main" val="4204720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590C2DA-E2B5-4608-A32F-975C39730826}" type="slidenum">
              <a:rPr lang="zh-CN" altLang="en-US"/>
              <a:pPr>
                <a:defRPr/>
              </a:pPr>
              <a:t>‹#›</a:t>
            </a:fld>
            <a:endParaRPr lang="zh-CN" altLang="en-US"/>
          </a:p>
        </p:txBody>
      </p:sp>
    </p:spTree>
    <p:extLst>
      <p:ext uri="{BB962C8B-B14F-4D97-AF65-F5344CB8AC3E}">
        <p14:creationId xmlns:p14="http://schemas.microsoft.com/office/powerpoint/2010/main" val="1656254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AE4EDC5-14BC-4CA6-A0C4-FFCFB45BEF47}" type="slidenum">
              <a:rPr lang="zh-CN" altLang="en-US"/>
              <a:pPr>
                <a:defRPr/>
              </a:pPr>
              <a:t>‹#›</a:t>
            </a:fld>
            <a:endParaRPr lang="zh-CN" altLang="en-US"/>
          </a:p>
        </p:txBody>
      </p:sp>
    </p:spTree>
    <p:extLst>
      <p:ext uri="{BB962C8B-B14F-4D97-AF65-F5344CB8AC3E}">
        <p14:creationId xmlns:p14="http://schemas.microsoft.com/office/powerpoint/2010/main" val="1741596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oleObject" Target="../embeddings/oleObject2.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2"/>
          <p:cNvSpPr>
            <a:spLocks noChangeArrowheads="1"/>
          </p:cNvSpPr>
          <p:nvPr/>
        </p:nvSpPr>
        <p:spPr bwMode="ltGray">
          <a:xfrm>
            <a:off x="11113" y="0"/>
            <a:ext cx="9132887" cy="11255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smtClean="0">
              <a:ea typeface="宋体" panose="02010600030101010101" pitchFamily="2" charset="-122"/>
            </a:endParaRPr>
          </a:p>
        </p:txBody>
      </p:sp>
      <p:grpSp>
        <p:nvGrpSpPr>
          <p:cNvPr id="1027" name="Group 33"/>
          <p:cNvGrpSpPr>
            <a:grpSpLocks/>
          </p:cNvGrpSpPr>
          <p:nvPr/>
        </p:nvGrpSpPr>
        <p:grpSpPr bwMode="auto">
          <a:xfrm>
            <a:off x="0" y="879475"/>
            <a:ext cx="9144000" cy="144463"/>
            <a:chOff x="1519" y="554"/>
            <a:chExt cx="4241" cy="91"/>
          </a:xfrm>
        </p:grpSpPr>
        <p:sp>
          <p:nvSpPr>
            <p:cNvPr id="2" name="Line 34"/>
            <p:cNvSpPr>
              <a:spLocks noChangeShapeType="1"/>
            </p:cNvSpPr>
            <p:nvPr/>
          </p:nvSpPr>
          <p:spPr bwMode="auto">
            <a:xfrm>
              <a:off x="1519" y="554"/>
              <a:ext cx="4241" cy="0"/>
            </a:xfrm>
            <a:prstGeom prst="line">
              <a:avLst/>
            </a:prstGeom>
            <a:noFill/>
            <a:ln w="1270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smtClean="0">
                <a:ea typeface="宋体" panose="02010600030101010101" pitchFamily="2" charset="-122"/>
              </a:endParaRPr>
            </a:p>
          </p:txBody>
        </p:sp>
        <p:sp>
          <p:nvSpPr>
            <p:cNvPr id="6" name="Line 35"/>
            <p:cNvSpPr>
              <a:spLocks noChangeShapeType="1"/>
            </p:cNvSpPr>
            <p:nvPr/>
          </p:nvSpPr>
          <p:spPr bwMode="auto">
            <a:xfrm>
              <a:off x="1519" y="599"/>
              <a:ext cx="4241" cy="0"/>
            </a:xfrm>
            <a:prstGeom prst="line">
              <a:avLst/>
            </a:prstGeom>
            <a:noFill/>
            <a:ln w="1270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smtClean="0">
                <a:ea typeface="宋体" panose="02010600030101010101" pitchFamily="2" charset="-122"/>
              </a:endParaRPr>
            </a:p>
          </p:txBody>
        </p:sp>
        <p:sp>
          <p:nvSpPr>
            <p:cNvPr id="7" name="Line 36"/>
            <p:cNvSpPr>
              <a:spLocks noChangeShapeType="1"/>
            </p:cNvSpPr>
            <p:nvPr/>
          </p:nvSpPr>
          <p:spPr bwMode="auto">
            <a:xfrm>
              <a:off x="1519" y="645"/>
              <a:ext cx="4241" cy="0"/>
            </a:xfrm>
            <a:prstGeom prst="line">
              <a:avLst/>
            </a:prstGeom>
            <a:noFill/>
            <a:ln w="1270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smtClean="0">
                <a:ea typeface="宋体" panose="02010600030101010101" pitchFamily="2" charset="-122"/>
              </a:endParaRPr>
            </a:p>
          </p:txBody>
        </p:sp>
      </p:grpSp>
      <p:grpSp>
        <p:nvGrpSpPr>
          <p:cNvPr id="1028" name="Group 37"/>
          <p:cNvGrpSpPr>
            <a:grpSpLocks/>
          </p:cNvGrpSpPr>
          <p:nvPr/>
        </p:nvGrpSpPr>
        <p:grpSpPr bwMode="auto">
          <a:xfrm>
            <a:off x="0" y="-11113"/>
            <a:ext cx="2341563" cy="1123951"/>
            <a:chOff x="0" y="0"/>
            <a:chExt cx="1475" cy="694"/>
          </a:xfrm>
        </p:grpSpPr>
        <p:graphicFrame>
          <p:nvGraphicFramePr>
            <p:cNvPr id="1037" name="Object 38"/>
            <p:cNvGraphicFramePr>
              <a:graphicFrameLocks noChangeAspect="1"/>
            </p:cNvGraphicFramePr>
            <p:nvPr userDrawn="1"/>
          </p:nvGraphicFramePr>
          <p:xfrm>
            <a:off x="695" y="0"/>
            <a:ext cx="780" cy="692"/>
          </p:xfrm>
          <a:graphic>
            <a:graphicData uri="http://schemas.openxmlformats.org/presentationml/2006/ole">
              <mc:AlternateContent xmlns:mc="http://schemas.openxmlformats.org/markup-compatibility/2006">
                <mc:Choice xmlns:v="urn:schemas-microsoft-com:vml" Requires="v">
                  <p:oleObj spid="_x0000_s1198" r:id="rId16" imgW="3646321" imgH="3931376" progId="Photoshop.Image.6">
                    <p:embed/>
                  </p:oleObj>
                </mc:Choice>
                <mc:Fallback>
                  <p:oleObj r:id="rId16" imgW="3646321" imgH="3931376" progId="Photoshop.Image.6">
                    <p:embed/>
                    <p:pic>
                      <p:nvPicPr>
                        <p:cNvPr id="0" name="Object 38"/>
                        <p:cNvPicPr>
                          <a:picLocks noChangeAspect="1" noChangeArrowheads="1"/>
                        </p:cNvPicPr>
                        <p:nvPr/>
                      </p:nvPicPr>
                      <p:blipFill>
                        <a:blip r:embed="rId17">
                          <a:extLst>
                            <a:ext uri="{28A0092B-C50C-407E-A947-70E740481C1C}">
                              <a14:useLocalDpi xmlns:a14="http://schemas.microsoft.com/office/drawing/2010/main" val="0"/>
                            </a:ext>
                          </a:extLst>
                        </a:blip>
                        <a:srcRect b="11470"/>
                        <a:stretch>
                          <a:fillRect/>
                        </a:stretch>
                      </p:blipFill>
                      <p:spPr bwMode="auto">
                        <a:xfrm>
                          <a:off x="695" y="0"/>
                          <a:ext cx="780"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38" name="Object 39"/>
            <p:cNvGraphicFramePr>
              <a:graphicFrameLocks noChangeAspect="1"/>
            </p:cNvGraphicFramePr>
            <p:nvPr userDrawn="1"/>
          </p:nvGraphicFramePr>
          <p:xfrm>
            <a:off x="0" y="0"/>
            <a:ext cx="737" cy="694"/>
          </p:xfrm>
          <a:graphic>
            <a:graphicData uri="http://schemas.openxmlformats.org/presentationml/2006/ole">
              <mc:AlternateContent xmlns:mc="http://schemas.openxmlformats.org/markup-compatibility/2006">
                <mc:Choice xmlns:v="urn:schemas-microsoft-com:vml" Requires="v">
                  <p:oleObj spid="_x0000_s1199" r:id="rId18" imgW="2575783" imgH="2545301" progId="Photoshop.Image.6">
                    <p:embed/>
                  </p:oleObj>
                </mc:Choice>
                <mc:Fallback>
                  <p:oleObj r:id="rId18" imgW="2575783" imgH="2545301" progId="Photoshop.Image.6">
                    <p:embed/>
                    <p:pic>
                      <p:nvPicPr>
                        <p:cNvPr id="0" name="Object 3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737" cy="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029" name="Rectangle 2"/>
          <p:cNvSpPr>
            <a:spLocks noGrp="1" noChangeArrowheads="1"/>
          </p:cNvSpPr>
          <p:nvPr>
            <p:ph type="title" idx="4294967295"/>
          </p:nvPr>
        </p:nvSpPr>
        <p:spPr bwMode="auto">
          <a:xfrm>
            <a:off x="1187450" y="228600"/>
            <a:ext cx="79565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3"/>
          <p:cNvSpPr>
            <a:spLocks noGrp="1" noChangeArrowheads="1"/>
          </p:cNvSpPr>
          <p:nvPr>
            <p:ph type="body" idx="4294967295"/>
          </p:nvPr>
        </p:nvSpPr>
        <p:spPr bwMode="auto">
          <a:xfrm>
            <a:off x="457200" y="1295400"/>
            <a:ext cx="8229600"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2"/>
            <a:r>
              <a:rPr lang="zh-CN" altLang="en-US" smtClean="0"/>
              <a:t>第三级</a:t>
            </a:r>
          </a:p>
          <a:p>
            <a:pPr lvl="3"/>
            <a:r>
              <a:rPr lang="zh-CN" altLang="en-US" smtClean="0"/>
              <a:t>第四级</a:t>
            </a:r>
          </a:p>
          <a:p>
            <a:pPr lvl="4"/>
            <a:r>
              <a:rPr lang="zh-CN" altLang="en-US" smtClean="0"/>
              <a:t>第五级</a:t>
            </a:r>
          </a:p>
        </p:txBody>
      </p:sp>
      <p:sp>
        <p:nvSpPr>
          <p:cNvPr id="3" name="Rectangle 4"/>
          <p:cNvSpPr>
            <a:spLocks noGrp="1" noChangeArrowheads="1"/>
          </p:cNvSpPr>
          <p:nvPr>
            <p:ph type="dt" sz="half" idx="2"/>
          </p:nvPr>
        </p:nvSpPr>
        <p:spPr bwMode="auto">
          <a:xfrm>
            <a:off x="457200" y="6521450"/>
            <a:ext cx="2133600" cy="244475"/>
          </a:xfrm>
          <a:prstGeom prst="rect">
            <a:avLst/>
          </a:prstGeom>
          <a:noFill/>
          <a:ln>
            <a:noFill/>
          </a:ln>
          <a:effectLst/>
        </p:spPr>
        <p:txBody>
          <a:bodyPr vert="horz" wrap="square" lIns="91440" tIns="45720" rIns="91440" bIns="45720" numCol="1" anchor="t" anchorCtr="0" compatLnSpc="1"/>
          <a:lstStyle>
            <a:lvl1pPr eaLnBrk="1" hangingPunct="1">
              <a:buFontTx/>
              <a:buNone/>
              <a:defRPr sz="1400">
                <a:solidFill>
                  <a:schemeClr val="accent1"/>
                </a:solidFill>
                <a:latin typeface="Arial" panose="020B0604020202020204" pitchFamily="34" charset="0"/>
                <a:ea typeface="宋体" panose="02010600030101010101" pitchFamily="2" charset="-122"/>
              </a:defRPr>
            </a:lvl1pPr>
          </a:lstStyle>
          <a:p>
            <a:pPr>
              <a:defRPr/>
            </a:pPr>
            <a:endParaRPr lang="en-US" altLang="zh-CN"/>
          </a:p>
        </p:txBody>
      </p:sp>
      <p:sp>
        <p:nvSpPr>
          <p:cNvPr id="4" name="Rectangle 5"/>
          <p:cNvSpPr>
            <a:spLocks noGrp="1" noChangeArrowheads="1"/>
          </p:cNvSpPr>
          <p:nvPr>
            <p:ph type="ftr" sz="quarter" idx="3"/>
          </p:nvPr>
        </p:nvSpPr>
        <p:spPr bwMode="auto">
          <a:xfrm>
            <a:off x="3124200" y="6521450"/>
            <a:ext cx="2895600" cy="244475"/>
          </a:xfrm>
          <a:prstGeom prst="rect">
            <a:avLst/>
          </a:prstGeom>
          <a:noFill/>
          <a:ln>
            <a:noFill/>
          </a:ln>
          <a:effectLst/>
        </p:spPr>
        <p:txBody>
          <a:bodyPr vert="horz" wrap="square" lIns="91440" tIns="45720" rIns="91440" bIns="45720" numCol="1" anchor="t" anchorCtr="0" compatLnSpc="1"/>
          <a:lstStyle>
            <a:lvl1pPr algn="ctr" eaLnBrk="1" hangingPunct="1">
              <a:buFontTx/>
              <a:buNone/>
              <a:defRPr sz="1400">
                <a:solidFill>
                  <a:schemeClr val="accent1"/>
                </a:solidFill>
                <a:latin typeface="Arial" panose="020B0604020202020204" pitchFamily="34" charset="0"/>
                <a:ea typeface="宋体" panose="02010600030101010101" pitchFamily="2" charset="-122"/>
              </a:defRPr>
            </a:lvl1pPr>
          </a:lstStyle>
          <a:p>
            <a:pPr>
              <a:defRPr/>
            </a:pPr>
            <a:endParaRPr lang="en-US" altLang="zh-CN"/>
          </a:p>
        </p:txBody>
      </p:sp>
      <p:sp>
        <p:nvSpPr>
          <p:cNvPr id="5" name="Rectangle 6"/>
          <p:cNvSpPr>
            <a:spLocks noGrp="1" noChangeArrowheads="1"/>
          </p:cNvSpPr>
          <p:nvPr>
            <p:ph type="sldNum" sz="quarter" idx="4"/>
          </p:nvPr>
        </p:nvSpPr>
        <p:spPr bwMode="auto">
          <a:xfrm>
            <a:off x="6553200" y="6521450"/>
            <a:ext cx="2133600" cy="244475"/>
          </a:xfrm>
          <a:prstGeom prst="rect">
            <a:avLst/>
          </a:prstGeom>
          <a:noFill/>
          <a:ln>
            <a:noFill/>
          </a:ln>
          <a:effectLst/>
        </p:spPr>
        <p:txBody>
          <a:bodyPr vert="horz" wrap="square" lIns="91440" tIns="45720" rIns="91440" bIns="45720" numCol="1" anchor="t" anchorCtr="0" compatLnSpc="1"/>
          <a:lstStyle>
            <a:lvl1pPr algn="r" eaLnBrk="1" hangingPunct="1">
              <a:buFont typeface="Arial" panose="020B0604020202020204" pitchFamily="34" charset="0"/>
              <a:buNone/>
              <a:defRPr sz="1400" noProof="1">
                <a:solidFill>
                  <a:schemeClr val="accent1"/>
                </a:solidFill>
                <a:ea typeface="宋体" panose="02010600030101010101" pitchFamily="2" charset="-122"/>
                <a:cs typeface="+mn-ea"/>
              </a:defRPr>
            </a:lvl1pPr>
          </a:lstStyle>
          <a:p>
            <a:pPr>
              <a:defRPr/>
            </a:pPr>
            <a:fld id="{C1E6BF3F-07DE-43BD-A675-22694ADF238F}" type="slidenum">
              <a:rPr lang="zh-CN" altLang="en-US"/>
              <a:pPr>
                <a:defRPr/>
              </a:pPr>
              <a:t>‹#›</a:t>
            </a:fld>
            <a:endParaRPr lang="zh-CN" altLang="en-US">
              <a:cs typeface="+mn-cs"/>
            </a:endParaRPr>
          </a:p>
        </p:txBody>
      </p:sp>
      <p:grpSp>
        <p:nvGrpSpPr>
          <p:cNvPr id="1034" name="Group 44"/>
          <p:cNvGrpSpPr>
            <a:grpSpLocks/>
          </p:cNvGrpSpPr>
          <p:nvPr/>
        </p:nvGrpSpPr>
        <p:grpSpPr bwMode="auto">
          <a:xfrm>
            <a:off x="0" y="1109663"/>
            <a:ext cx="9144000" cy="169862"/>
            <a:chOff x="0" y="699"/>
            <a:chExt cx="5760" cy="107"/>
          </a:xfrm>
        </p:grpSpPr>
        <p:sp>
          <p:nvSpPr>
            <p:cNvPr id="1035" name="Rectangle 40"/>
            <p:cNvSpPr>
              <a:spLocks noChangeArrowheads="1"/>
            </p:cNvSpPr>
            <p:nvPr/>
          </p:nvSpPr>
          <p:spPr bwMode="gray">
            <a:xfrm>
              <a:off x="0" y="699"/>
              <a:ext cx="5760" cy="4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smtClean="0">
                <a:ea typeface="宋体" panose="02010600030101010101" pitchFamily="2" charset="-122"/>
              </a:endParaRPr>
            </a:p>
          </p:txBody>
        </p:sp>
        <p:sp>
          <p:nvSpPr>
            <p:cNvPr id="1036" name="Rectangle 42"/>
            <p:cNvSpPr>
              <a:spLocks noChangeArrowheads="1"/>
            </p:cNvSpPr>
            <p:nvPr/>
          </p:nvSpPr>
          <p:spPr bwMode="gray">
            <a:xfrm>
              <a:off x="1476" y="713"/>
              <a:ext cx="4284" cy="9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smtClean="0">
                <a:ea typeface="宋体" panose="02010600030101010101" pitchFamily="2" charset="-122"/>
              </a:endParaRPr>
            </a:p>
          </p:txBody>
        </p:sp>
      </p:grpSp>
    </p:spTree>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 id="2147483987" r:id="rId12"/>
  </p:sldLayoutIdLst>
  <p:txStyles>
    <p:titleStyle>
      <a:lvl1pPr algn="r" rtl="0" eaLnBrk="0" fontAlgn="base" hangingPunct="0">
        <a:spcBef>
          <a:spcPct val="0"/>
        </a:spcBef>
        <a:spcAft>
          <a:spcPct val="0"/>
        </a:spcAft>
        <a:defRPr sz="4800" b="1" kern="1200">
          <a:solidFill>
            <a:schemeClr val="bg1"/>
          </a:solidFill>
          <a:latin typeface="+mj-lt"/>
          <a:ea typeface="+mj-ea"/>
          <a:cs typeface="+mj-cs"/>
        </a:defRPr>
      </a:lvl1pPr>
      <a:lvl2pPr algn="r" rtl="0" eaLnBrk="0" fontAlgn="base" hangingPunct="0">
        <a:spcBef>
          <a:spcPct val="0"/>
        </a:spcBef>
        <a:spcAft>
          <a:spcPct val="0"/>
        </a:spcAft>
        <a:defRPr sz="4800" b="1">
          <a:solidFill>
            <a:schemeClr val="bg1"/>
          </a:solidFill>
          <a:latin typeface="Arial" panose="020B0604020202020204" pitchFamily="34" charset="0"/>
        </a:defRPr>
      </a:lvl2pPr>
      <a:lvl3pPr algn="r" rtl="0" eaLnBrk="0" fontAlgn="base" hangingPunct="0">
        <a:spcBef>
          <a:spcPct val="0"/>
        </a:spcBef>
        <a:spcAft>
          <a:spcPct val="0"/>
        </a:spcAft>
        <a:defRPr sz="4800" b="1">
          <a:solidFill>
            <a:schemeClr val="bg1"/>
          </a:solidFill>
          <a:latin typeface="Arial" panose="020B0604020202020204" pitchFamily="34" charset="0"/>
        </a:defRPr>
      </a:lvl3pPr>
      <a:lvl4pPr algn="r" rtl="0" eaLnBrk="0" fontAlgn="base" hangingPunct="0">
        <a:spcBef>
          <a:spcPct val="0"/>
        </a:spcBef>
        <a:spcAft>
          <a:spcPct val="0"/>
        </a:spcAft>
        <a:defRPr sz="4800" b="1">
          <a:solidFill>
            <a:schemeClr val="bg1"/>
          </a:solidFill>
          <a:latin typeface="Arial" panose="020B0604020202020204" pitchFamily="34" charset="0"/>
        </a:defRPr>
      </a:lvl4pPr>
      <a:lvl5pPr algn="r" rtl="0" eaLnBrk="0" fontAlgn="base" hangingPunct="0">
        <a:spcBef>
          <a:spcPct val="0"/>
        </a:spcBef>
        <a:spcAft>
          <a:spcPct val="0"/>
        </a:spcAft>
        <a:defRPr sz="4800" b="1">
          <a:solidFill>
            <a:schemeClr val="bg1"/>
          </a:solidFill>
          <a:latin typeface="Arial" panose="020B0604020202020204" pitchFamily="34" charset="0"/>
        </a:defRPr>
      </a:lvl5pPr>
      <a:lvl6pPr marL="457200" algn="r" rtl="0" fontAlgn="base">
        <a:spcBef>
          <a:spcPct val="0"/>
        </a:spcBef>
        <a:spcAft>
          <a:spcPct val="0"/>
        </a:spcAft>
        <a:defRPr sz="4800" b="1">
          <a:solidFill>
            <a:schemeClr val="bg1"/>
          </a:solidFill>
          <a:latin typeface="Arial" panose="020B0604020202020204" pitchFamily="34" charset="0"/>
        </a:defRPr>
      </a:lvl6pPr>
      <a:lvl7pPr marL="914400" algn="r" rtl="0" fontAlgn="base">
        <a:spcBef>
          <a:spcPct val="0"/>
        </a:spcBef>
        <a:spcAft>
          <a:spcPct val="0"/>
        </a:spcAft>
        <a:defRPr sz="4800" b="1">
          <a:solidFill>
            <a:schemeClr val="bg1"/>
          </a:solidFill>
          <a:latin typeface="Arial" panose="020B0604020202020204" pitchFamily="34" charset="0"/>
        </a:defRPr>
      </a:lvl7pPr>
      <a:lvl8pPr marL="1371600" algn="r" rtl="0" fontAlgn="base">
        <a:spcBef>
          <a:spcPct val="0"/>
        </a:spcBef>
        <a:spcAft>
          <a:spcPct val="0"/>
        </a:spcAft>
        <a:defRPr sz="4800" b="1">
          <a:solidFill>
            <a:schemeClr val="bg1"/>
          </a:solidFill>
          <a:latin typeface="Arial" panose="020B0604020202020204" pitchFamily="34" charset="0"/>
        </a:defRPr>
      </a:lvl8pPr>
      <a:lvl9pPr marL="1828800" algn="r" rtl="0" fontAlgn="base">
        <a:spcBef>
          <a:spcPct val="0"/>
        </a:spcBef>
        <a:spcAft>
          <a:spcPct val="0"/>
        </a:spcAft>
        <a:defRPr sz="48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buChar char="§"/>
        <a:defRPr sz="3200" kern="1200">
          <a:solidFill>
            <a:srgbClr val="2E04A6"/>
          </a:solidFill>
          <a:latin typeface="+mn-lt"/>
          <a:ea typeface="+mn-ea"/>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anose="05000000000000000000" pitchFamily="2" charset="2"/>
        <a:buChar char="Ø"/>
        <a:defRPr sz="2800" b="1" kern="1200">
          <a:solidFill>
            <a:schemeClr val="tx2"/>
          </a:solidFill>
          <a:latin typeface="+mn-lt"/>
          <a:ea typeface="+mn-ea"/>
          <a:cs typeface="+mn-cs"/>
        </a:defRPr>
      </a:lvl3pPr>
      <a:lvl4pPr marL="1600200" indent="-228600" algn="l" rtl="0" eaLnBrk="0" fontAlgn="base" hangingPunct="0">
        <a:spcBef>
          <a:spcPct val="20000"/>
        </a:spcBef>
        <a:spcAft>
          <a:spcPct val="0"/>
        </a:spcAft>
        <a:buSzPct val="60000"/>
        <a:buFont typeface="Wingdings" panose="05000000000000000000" pitchFamily="2" charset="2"/>
        <a:buChar char="ü"/>
        <a:defRPr sz="2400" b="1" kern="1200">
          <a:solidFill>
            <a:srgbClr val="2E04A6"/>
          </a:solidFill>
          <a:latin typeface="+mn-lt"/>
          <a:ea typeface="+mn-ea"/>
          <a:cs typeface="+mn-cs"/>
        </a:defRPr>
      </a:lvl4pPr>
      <a:lvl5pPr marL="2057400" indent="-228600" algn="l" rtl="0" eaLnBrk="0" fontAlgn="base" hangingPunct="0">
        <a:spcBef>
          <a:spcPct val="20000"/>
        </a:spcBef>
        <a:spcAft>
          <a:spcPct val="0"/>
        </a:spcAft>
        <a:buFont typeface="Wingdings" panose="05000000000000000000" pitchFamily="2" charset="2"/>
        <a:buChar char="§"/>
        <a:defRPr sz="2000" b="1" kern="1200">
          <a:solidFill>
            <a:srgbClr val="990099"/>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第一章　基本概念</a:t>
            </a:r>
          </a:p>
        </p:txBody>
      </p:sp>
      <p:sp>
        <p:nvSpPr>
          <p:cNvPr id="83971" name="Rectangle 3"/>
          <p:cNvSpPr>
            <a:spLocks noGrp="1" noChangeArrowheads="1"/>
          </p:cNvSpPr>
          <p:nvPr>
            <p:ph idx="1"/>
          </p:nvPr>
        </p:nvSpPr>
        <p:spPr>
          <a:xfrm>
            <a:off x="323850" y="1520825"/>
            <a:ext cx="8820150" cy="4800600"/>
          </a:xfrm>
        </p:spPr>
        <p:txBody>
          <a:bodyPr/>
          <a:lstStyle/>
          <a:p>
            <a:pPr eaLnBrk="1" hangingPunct="1">
              <a:lnSpc>
                <a:spcPct val="90000"/>
              </a:lnSpc>
              <a:buFont typeface="Wingdings" panose="05000000000000000000" pitchFamily="2" charset="2"/>
              <a:buChar char="Ø"/>
            </a:pPr>
            <a:r>
              <a:rPr lang="zh-CN" altLang="en-US" b="1" dirty="0" smtClean="0">
                <a:solidFill>
                  <a:schemeClr val="tx2"/>
                </a:solidFill>
                <a:ea typeface="宋体" panose="02010600030101010101" pitchFamily="2" charset="-122"/>
              </a:rPr>
              <a:t>1.</a:t>
            </a:r>
            <a:r>
              <a:rPr lang="zh-CN" altLang="en-US" b="1" dirty="0" smtClean="0">
                <a:solidFill>
                  <a:schemeClr val="tx2"/>
                </a:solidFill>
                <a:ea typeface="宋体" panose="02010600030101010101" pitchFamily="2" charset="-122"/>
              </a:rPr>
              <a:t>1   计算机系统</a:t>
            </a:r>
            <a:r>
              <a:rPr lang="zh-CN" altLang="en-US" b="1" dirty="0">
                <a:solidFill>
                  <a:schemeClr val="tx2"/>
                </a:solidFill>
                <a:ea typeface="宋体" panose="02010600030101010101" pitchFamily="2" charset="-122"/>
              </a:rPr>
              <a:t>的多级</a:t>
            </a:r>
            <a:r>
              <a:rPr lang="zh-CN" altLang="en-US" b="1" dirty="0" smtClean="0">
                <a:solidFill>
                  <a:schemeClr val="tx2"/>
                </a:solidFill>
                <a:ea typeface="宋体" panose="02010600030101010101" pitchFamily="2" charset="-122"/>
              </a:rPr>
              <a:t>层次结构</a:t>
            </a:r>
            <a:endParaRPr lang="en-US" altLang="zh-CN" b="1" dirty="0" smtClean="0">
              <a:solidFill>
                <a:schemeClr val="tx2"/>
              </a:solidFill>
              <a:ea typeface="宋体" panose="02010600030101010101" pitchFamily="2" charset="-122"/>
            </a:endParaRPr>
          </a:p>
          <a:p>
            <a:pPr eaLnBrk="1" hangingPunct="1">
              <a:lnSpc>
                <a:spcPct val="90000"/>
              </a:lnSpc>
              <a:buFont typeface="Wingdings" panose="05000000000000000000" pitchFamily="2" charset="2"/>
              <a:buChar char="Ø"/>
            </a:pPr>
            <a:r>
              <a:rPr lang="en-US" altLang="zh-CN" b="1" dirty="0" smtClean="0">
                <a:solidFill>
                  <a:schemeClr val="tx2"/>
                </a:solidFill>
                <a:ea typeface="宋体" panose="02010600030101010101" pitchFamily="2" charset="-122"/>
              </a:rPr>
              <a:t>1.2   </a:t>
            </a:r>
            <a:r>
              <a:rPr lang="zh-CN" altLang="en-US" b="1" dirty="0" smtClean="0">
                <a:solidFill>
                  <a:schemeClr val="tx2"/>
                </a:solidFill>
                <a:ea typeface="宋体" panose="02010600030101010101" pitchFamily="2" charset="-122"/>
              </a:rPr>
              <a:t>计算机系统</a:t>
            </a:r>
            <a:r>
              <a:rPr lang="zh-CN" altLang="en-US" b="1" dirty="0">
                <a:solidFill>
                  <a:schemeClr val="tx2"/>
                </a:solidFill>
                <a:ea typeface="宋体" panose="02010600030101010101" pitchFamily="2" charset="-122"/>
              </a:rPr>
              <a:t>结构、组成与</a:t>
            </a:r>
            <a:r>
              <a:rPr lang="zh-CN" altLang="en-US" b="1" dirty="0" smtClean="0">
                <a:solidFill>
                  <a:schemeClr val="tx2"/>
                </a:solidFill>
                <a:ea typeface="宋体" panose="02010600030101010101" pitchFamily="2" charset="-122"/>
              </a:rPr>
              <a:t>实现</a:t>
            </a:r>
            <a:endParaRPr lang="en-US" altLang="zh-CN" b="1" dirty="0" smtClean="0">
              <a:solidFill>
                <a:schemeClr val="tx2"/>
              </a:solidFill>
              <a:ea typeface="宋体" panose="02010600030101010101" pitchFamily="2" charset="-122"/>
            </a:endParaRPr>
          </a:p>
          <a:p>
            <a:pPr eaLnBrk="1" hangingPunct="1">
              <a:lnSpc>
                <a:spcPct val="90000"/>
              </a:lnSpc>
              <a:buFont typeface="Wingdings" panose="05000000000000000000" pitchFamily="2" charset="2"/>
              <a:buChar char="Ø"/>
            </a:pPr>
            <a:r>
              <a:rPr lang="zh-CN" altLang="en-US" b="1" dirty="0" smtClean="0">
                <a:solidFill>
                  <a:schemeClr val="tx2"/>
                </a:solidFill>
                <a:ea typeface="宋体" panose="02010600030101010101" pitchFamily="2" charset="-122"/>
              </a:rPr>
              <a:t>1.</a:t>
            </a:r>
            <a:r>
              <a:rPr lang="en-US" altLang="zh-CN" b="1" dirty="0" smtClean="0">
                <a:solidFill>
                  <a:schemeClr val="tx2"/>
                </a:solidFill>
                <a:ea typeface="宋体" panose="02010600030101010101" pitchFamily="2" charset="-122"/>
              </a:rPr>
              <a:t>3 </a:t>
            </a:r>
            <a:r>
              <a:rPr lang="en-US" altLang="zh-CN" b="1" dirty="0" smtClean="0">
                <a:solidFill>
                  <a:schemeClr val="tx2"/>
                </a:solidFill>
                <a:ea typeface="宋体" panose="02010600030101010101" pitchFamily="2" charset="-122"/>
              </a:rPr>
              <a:t>  </a:t>
            </a:r>
            <a:r>
              <a:rPr lang="zh-CN" altLang="en-US" b="1" dirty="0" smtClean="0">
                <a:solidFill>
                  <a:schemeClr val="tx2"/>
                </a:solidFill>
                <a:ea typeface="宋体" panose="02010600030101010101" pitchFamily="2" charset="-122"/>
              </a:rPr>
              <a:t>计算机系统</a:t>
            </a:r>
            <a:r>
              <a:rPr lang="zh-CN" altLang="en-US" b="1" dirty="0" smtClean="0">
                <a:solidFill>
                  <a:schemeClr val="tx2"/>
                </a:solidFill>
                <a:ea typeface="宋体" panose="02010600030101010101" pitchFamily="2" charset="-122"/>
              </a:rPr>
              <a:t>的软硬件取舍、性能评测及定量设计的原理</a:t>
            </a:r>
          </a:p>
          <a:p>
            <a:pPr eaLnBrk="1" hangingPunct="1">
              <a:lnSpc>
                <a:spcPct val="90000"/>
              </a:lnSpc>
              <a:buFont typeface="Wingdings" panose="05000000000000000000" pitchFamily="2" charset="2"/>
              <a:buChar char="Ø"/>
            </a:pPr>
            <a:r>
              <a:rPr lang="zh-CN" altLang="en-US" b="1" dirty="0" smtClean="0">
                <a:solidFill>
                  <a:schemeClr val="tx2"/>
                </a:solidFill>
                <a:ea typeface="宋体" panose="02010600030101010101" pitchFamily="2" charset="-122"/>
              </a:rPr>
              <a:t>1.</a:t>
            </a:r>
            <a:r>
              <a:rPr lang="en-US" altLang="zh-CN" b="1" dirty="0" smtClean="0">
                <a:solidFill>
                  <a:schemeClr val="tx2"/>
                </a:solidFill>
                <a:ea typeface="宋体" panose="02010600030101010101" pitchFamily="2" charset="-122"/>
              </a:rPr>
              <a:t>4  </a:t>
            </a:r>
            <a:r>
              <a:rPr lang="en-US" altLang="zh-CN" b="1" dirty="0" smtClean="0">
                <a:solidFill>
                  <a:schemeClr val="tx2"/>
                </a:solidFill>
                <a:ea typeface="宋体" panose="02010600030101010101" pitchFamily="2" charset="-122"/>
              </a:rPr>
              <a:t> </a:t>
            </a:r>
            <a:r>
              <a:rPr lang="zh-CN" altLang="en-US" b="1" dirty="0" smtClean="0">
                <a:solidFill>
                  <a:schemeClr val="tx2"/>
                </a:solidFill>
                <a:ea typeface="宋体" panose="02010600030101010101" pitchFamily="2" charset="-122"/>
              </a:rPr>
              <a:t>软件</a:t>
            </a:r>
            <a:r>
              <a:rPr lang="zh-CN" altLang="en-US" b="1" dirty="0" smtClean="0">
                <a:solidFill>
                  <a:schemeClr val="tx2"/>
                </a:solidFill>
                <a:ea typeface="宋体" panose="02010600030101010101" pitchFamily="2" charset="-122"/>
              </a:rPr>
              <a:t>、应用、器件对系统结构的影响</a:t>
            </a:r>
            <a:endParaRPr lang="en-US" altLang="zh-CN" b="1" dirty="0" smtClean="0">
              <a:solidFill>
                <a:schemeClr val="tx2"/>
              </a:solidFill>
              <a:ea typeface="宋体" panose="02010600030101010101" pitchFamily="2" charset="-122"/>
            </a:endParaRPr>
          </a:p>
          <a:p>
            <a:pPr eaLnBrk="1" hangingPunct="1">
              <a:lnSpc>
                <a:spcPct val="90000"/>
              </a:lnSpc>
              <a:buFont typeface="Wingdings" panose="05000000000000000000" pitchFamily="2" charset="2"/>
              <a:buChar char="Ø"/>
            </a:pPr>
            <a:r>
              <a:rPr lang="zh-CN" altLang="en-US" b="1" dirty="0" smtClean="0">
                <a:ea typeface="宋体" panose="02010600030101010101" pitchFamily="2" charset="-122"/>
              </a:rPr>
              <a:t>1.</a:t>
            </a:r>
            <a:r>
              <a:rPr lang="en-US" altLang="zh-CN" b="1" dirty="0" smtClean="0">
                <a:ea typeface="宋体" panose="02010600030101010101" pitchFamily="2" charset="-122"/>
              </a:rPr>
              <a:t>5  </a:t>
            </a:r>
            <a:r>
              <a:rPr lang="en-US" altLang="zh-CN" b="1" dirty="0" smtClean="0">
                <a:ea typeface="宋体" panose="02010600030101010101" pitchFamily="2" charset="-122"/>
              </a:rPr>
              <a:t> </a:t>
            </a:r>
            <a:r>
              <a:rPr lang="zh-CN" altLang="en-US" b="1" dirty="0" smtClean="0">
                <a:ea typeface="宋体" panose="02010600030101010101" pitchFamily="2" charset="-122"/>
              </a:rPr>
              <a:t>系统</a:t>
            </a:r>
            <a:r>
              <a:rPr lang="zh-CN" altLang="en-US" b="1" dirty="0" smtClean="0">
                <a:ea typeface="宋体" panose="02010600030101010101" pitchFamily="2" charset="-122"/>
              </a:rPr>
              <a:t>结构中的并行性和计算机系统的分类</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0" y="1155700"/>
            <a:ext cx="9144000" cy="711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tabLst>
                <a:tab pos="2692400" algn="l"/>
              </a:tabLst>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tabLst>
                <a:tab pos="2692400" algn="l"/>
              </a:tabLst>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tabLst>
                <a:tab pos="2692400" algn="l"/>
              </a:tabLst>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tabLst>
                <a:tab pos="2692400" algn="l"/>
              </a:tabLst>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tabLst>
                <a:tab pos="2692400" algn="l"/>
              </a:tabLst>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tabLst>
                <a:tab pos="2692400" algn="l"/>
              </a:tabLst>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tabLst>
                <a:tab pos="2692400" algn="l"/>
              </a:tabLst>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tabLst>
                <a:tab pos="2692400" algn="l"/>
              </a:tabLst>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tabLst>
                <a:tab pos="2692400" algn="l"/>
              </a:tabLst>
              <a:defRPr sz="2000" b="1">
                <a:solidFill>
                  <a:srgbClr val="990099"/>
                </a:solidFill>
                <a:latin typeface="Arial" panose="020B0604020202020204" pitchFamily="34" charset="0"/>
              </a:defRPr>
            </a:lvl9pPr>
          </a:lstStyle>
          <a:p>
            <a:pPr>
              <a:spcBef>
                <a:spcPct val="50000"/>
              </a:spcBef>
              <a:buFont typeface="Arial" panose="020B0604020202020204" pitchFamily="34" charset="0"/>
              <a:buNone/>
            </a:pPr>
            <a:r>
              <a:rPr lang="zh-CN" altLang="en-US" b="1" dirty="0">
                <a:solidFill>
                  <a:srgbClr val="FF0000"/>
                </a:solidFill>
                <a:latin typeface="Book Antiqua" panose="02040602050305030304" pitchFamily="18" charset="0"/>
                <a:ea typeface="楷体_GB2312" pitchFamily="49" charset="-122"/>
              </a:rPr>
              <a:t>部件    </a:t>
            </a:r>
          </a:p>
          <a:p>
            <a:pPr>
              <a:spcBef>
                <a:spcPct val="50000"/>
              </a:spcBef>
              <a:buFont typeface="Arial" panose="020B0604020202020204" pitchFamily="34" charset="0"/>
              <a:buNone/>
            </a:pPr>
            <a:r>
              <a:rPr lang="zh-CN" altLang="en-US" b="1" dirty="0">
                <a:solidFill>
                  <a:srgbClr val="FF0000"/>
                </a:solidFill>
                <a:latin typeface="Book Antiqua" panose="02040602050305030304" pitchFamily="18" charset="0"/>
                <a:ea typeface="楷体_GB2312" pitchFamily="49" charset="-122"/>
              </a:rPr>
              <a:t>             </a:t>
            </a:r>
            <a:r>
              <a:rPr lang="zh-CN" altLang="en-US" sz="3000" b="1" dirty="0">
                <a:solidFill>
                  <a:srgbClr val="0000CC"/>
                </a:solidFill>
                <a:latin typeface="Book Antiqua" panose="02040602050305030304" pitchFamily="18" charset="0"/>
                <a:ea typeface="楷体_GB2312" pitchFamily="49" charset="-122"/>
              </a:rPr>
              <a:t>(</a:t>
            </a:r>
            <a:r>
              <a:rPr lang="en-US" altLang="zh-CN" sz="3000" b="1" dirty="0">
                <a:solidFill>
                  <a:srgbClr val="0000CC"/>
                </a:solidFill>
                <a:latin typeface="Book Antiqua" panose="02040602050305030304" pitchFamily="18" charset="0"/>
                <a:ea typeface="楷体_GB2312" pitchFamily="49" charset="-122"/>
              </a:rPr>
              <a:t>b)</a:t>
            </a:r>
            <a:r>
              <a:rPr lang="zh-CN" altLang="en-US" sz="3000" b="1" dirty="0">
                <a:solidFill>
                  <a:srgbClr val="0000CC"/>
                </a:solidFill>
                <a:latin typeface="Book Antiqua" panose="02040602050305030304" pitchFamily="18" charset="0"/>
                <a:ea typeface="楷体_GB2312" pitchFamily="49" charset="-122"/>
              </a:rPr>
              <a:t>指令在流水线各部件中流过的时间关系图</a:t>
            </a:r>
          </a:p>
          <a:p>
            <a:pPr>
              <a:spcBef>
                <a:spcPct val="50000"/>
              </a:spcBef>
              <a:buFont typeface="Arial" panose="020B0604020202020204" pitchFamily="34" charset="0"/>
              <a:buNone/>
            </a:pPr>
            <a:endParaRPr lang="zh-CN" altLang="en-US" sz="3000" dirty="0">
              <a:solidFill>
                <a:schemeClr val="accent1"/>
              </a:solidFill>
              <a:latin typeface="Book Antiqua" panose="02040602050305030304" pitchFamily="18" charset="0"/>
              <a:ea typeface="楷体_GB2312" pitchFamily="49" charset="-122"/>
            </a:endParaRPr>
          </a:p>
          <a:p>
            <a:pPr>
              <a:spcBef>
                <a:spcPct val="50000"/>
              </a:spcBef>
              <a:buFont typeface="Arial" panose="020B0604020202020204" pitchFamily="34" charset="0"/>
              <a:buNone/>
            </a:pPr>
            <a:endParaRPr lang="zh-CN" altLang="en-US" dirty="0">
              <a:solidFill>
                <a:schemeClr val="accent1"/>
              </a:solidFill>
              <a:latin typeface="Book Antiqua" panose="02040602050305030304" pitchFamily="18" charset="0"/>
              <a:ea typeface="楷体_GB2312" pitchFamily="49" charset="-122"/>
            </a:endParaRPr>
          </a:p>
          <a:p>
            <a:pPr>
              <a:spcBef>
                <a:spcPct val="50000"/>
              </a:spcBef>
              <a:buFont typeface="Arial" panose="020B0604020202020204" pitchFamily="34" charset="0"/>
              <a:buNone/>
            </a:pPr>
            <a:endParaRPr lang="zh-CN" altLang="en-US" dirty="0">
              <a:solidFill>
                <a:schemeClr val="accent1"/>
              </a:solidFill>
              <a:latin typeface="Book Antiqua" panose="02040602050305030304" pitchFamily="18" charset="0"/>
              <a:ea typeface="楷体_GB2312" pitchFamily="49" charset="-122"/>
            </a:endParaRPr>
          </a:p>
          <a:p>
            <a:pPr>
              <a:spcBef>
                <a:spcPct val="50000"/>
              </a:spcBef>
              <a:buFont typeface="Arial" panose="020B0604020202020204" pitchFamily="34" charset="0"/>
              <a:buNone/>
            </a:pPr>
            <a:endParaRPr lang="zh-CN" altLang="en-US" dirty="0">
              <a:solidFill>
                <a:schemeClr val="accent1"/>
              </a:solidFill>
              <a:latin typeface="Book Antiqua" panose="02040602050305030304" pitchFamily="18" charset="0"/>
              <a:ea typeface="楷体_GB2312" pitchFamily="49" charset="-122"/>
            </a:endParaRPr>
          </a:p>
          <a:p>
            <a:pPr>
              <a:spcBef>
                <a:spcPct val="50000"/>
              </a:spcBef>
              <a:buFont typeface="Arial" panose="020B0604020202020204" pitchFamily="34" charset="0"/>
              <a:buNone/>
            </a:pPr>
            <a:endParaRPr lang="zh-CN" altLang="en-US" dirty="0">
              <a:solidFill>
                <a:schemeClr val="accent1"/>
              </a:solidFill>
              <a:latin typeface="Book Antiqua" panose="02040602050305030304" pitchFamily="18" charset="0"/>
              <a:ea typeface="楷体_GB2312" pitchFamily="49" charset="-122"/>
            </a:endParaRPr>
          </a:p>
          <a:p>
            <a:pPr>
              <a:spcBef>
                <a:spcPct val="50000"/>
              </a:spcBef>
              <a:buFont typeface="Arial" panose="020B0604020202020204" pitchFamily="34" charset="0"/>
              <a:buNone/>
            </a:pPr>
            <a:r>
              <a:rPr lang="zh-CN" altLang="en-US" dirty="0">
                <a:solidFill>
                  <a:schemeClr val="accent1"/>
                </a:solidFill>
                <a:latin typeface="Book Antiqua" panose="02040602050305030304" pitchFamily="18" charset="0"/>
                <a:ea typeface="楷体_GB2312" pitchFamily="49" charset="-122"/>
              </a:rPr>
              <a:t>  </a:t>
            </a:r>
          </a:p>
          <a:p>
            <a:pPr>
              <a:spcBef>
                <a:spcPct val="50000"/>
              </a:spcBef>
              <a:buFont typeface="Arial" panose="020B0604020202020204" pitchFamily="34" charset="0"/>
              <a:buNone/>
            </a:pPr>
            <a:r>
              <a:rPr lang="zh-CN" altLang="en-US" dirty="0">
                <a:solidFill>
                  <a:schemeClr val="accent1"/>
                </a:solidFill>
                <a:latin typeface="Book Antiqua" panose="02040602050305030304" pitchFamily="18" charset="0"/>
                <a:ea typeface="楷体_GB2312" pitchFamily="49" charset="-122"/>
              </a:rPr>
              <a:t>          </a:t>
            </a:r>
          </a:p>
          <a:p>
            <a:pPr>
              <a:spcBef>
                <a:spcPct val="50000"/>
              </a:spcBef>
              <a:buFont typeface="Arial" panose="020B0604020202020204" pitchFamily="34" charset="0"/>
              <a:buNone/>
            </a:pPr>
            <a:r>
              <a:rPr lang="zh-CN" altLang="en-US" dirty="0">
                <a:solidFill>
                  <a:schemeClr val="accent1"/>
                </a:solidFill>
                <a:latin typeface="Book Antiqua" panose="02040602050305030304" pitchFamily="18" charset="0"/>
                <a:ea typeface="楷体_GB2312" pitchFamily="49" charset="-122"/>
              </a:rPr>
              <a:t>      </a:t>
            </a:r>
          </a:p>
        </p:txBody>
      </p:sp>
      <p:sp>
        <p:nvSpPr>
          <p:cNvPr id="91139" name="Line 3"/>
          <p:cNvSpPr>
            <a:spLocks noChangeShapeType="1"/>
          </p:cNvSpPr>
          <p:nvPr/>
        </p:nvSpPr>
        <p:spPr bwMode="auto">
          <a:xfrm>
            <a:off x="992188" y="5949950"/>
            <a:ext cx="7847012"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800" b="1"/>
          </a:p>
        </p:txBody>
      </p:sp>
      <p:sp>
        <p:nvSpPr>
          <p:cNvPr id="91140" name="Line 4"/>
          <p:cNvSpPr>
            <a:spLocks noChangeShapeType="1"/>
          </p:cNvSpPr>
          <p:nvPr/>
        </p:nvSpPr>
        <p:spPr bwMode="auto">
          <a:xfrm flipV="1">
            <a:off x="1258888" y="908050"/>
            <a:ext cx="0" cy="518160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41" name="Rectangle 5"/>
          <p:cNvSpPr>
            <a:spLocks noChangeArrowheads="1"/>
          </p:cNvSpPr>
          <p:nvPr/>
        </p:nvSpPr>
        <p:spPr bwMode="auto">
          <a:xfrm>
            <a:off x="0" y="52578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zh-CN" altLang="en-US" sz="2800" b="1">
                <a:solidFill>
                  <a:srgbClr val="FF0000"/>
                </a:solidFill>
                <a:latin typeface="Book Antiqua" panose="02040602050305030304" pitchFamily="18" charset="0"/>
                <a:ea typeface="楷体_GB2312" pitchFamily="49" charset="-122"/>
              </a:rPr>
              <a:t>取指</a:t>
            </a:r>
          </a:p>
        </p:txBody>
      </p:sp>
      <p:sp>
        <p:nvSpPr>
          <p:cNvPr id="91142" name="Rectangle 6"/>
          <p:cNvSpPr>
            <a:spLocks noChangeArrowheads="1"/>
          </p:cNvSpPr>
          <p:nvPr/>
        </p:nvSpPr>
        <p:spPr bwMode="auto">
          <a:xfrm>
            <a:off x="0" y="43434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zh-CN" altLang="en-US" sz="2800" b="1">
                <a:solidFill>
                  <a:srgbClr val="FF0000"/>
                </a:solidFill>
                <a:latin typeface="Book Antiqua" panose="02040602050305030304" pitchFamily="18" charset="0"/>
                <a:ea typeface="楷体_GB2312" pitchFamily="49" charset="-122"/>
              </a:rPr>
              <a:t>分析</a:t>
            </a:r>
          </a:p>
        </p:txBody>
      </p:sp>
      <p:sp>
        <p:nvSpPr>
          <p:cNvPr id="91143" name="Rectangle 7"/>
          <p:cNvSpPr>
            <a:spLocks noChangeArrowheads="1"/>
          </p:cNvSpPr>
          <p:nvPr/>
        </p:nvSpPr>
        <p:spPr bwMode="auto">
          <a:xfrm>
            <a:off x="0" y="32004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zh-CN" altLang="en-US" sz="2800" b="1">
                <a:solidFill>
                  <a:srgbClr val="FF0000"/>
                </a:solidFill>
                <a:latin typeface="Book Antiqua" panose="02040602050305030304" pitchFamily="18" charset="0"/>
                <a:ea typeface="楷体_GB2312" pitchFamily="49" charset="-122"/>
              </a:rPr>
              <a:t>执行</a:t>
            </a:r>
          </a:p>
        </p:txBody>
      </p:sp>
      <p:sp>
        <p:nvSpPr>
          <p:cNvPr id="91144" name="Line 8"/>
          <p:cNvSpPr>
            <a:spLocks noChangeShapeType="1"/>
          </p:cNvSpPr>
          <p:nvPr/>
        </p:nvSpPr>
        <p:spPr bwMode="auto">
          <a:xfrm>
            <a:off x="1295400" y="4876800"/>
            <a:ext cx="30480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91145" name="Line 9"/>
          <p:cNvSpPr>
            <a:spLocks noChangeShapeType="1"/>
          </p:cNvSpPr>
          <p:nvPr/>
        </p:nvSpPr>
        <p:spPr bwMode="auto">
          <a:xfrm>
            <a:off x="1066800" y="4876800"/>
            <a:ext cx="22860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91146" name="Line 10"/>
          <p:cNvSpPr>
            <a:spLocks noChangeShapeType="1"/>
          </p:cNvSpPr>
          <p:nvPr/>
        </p:nvSpPr>
        <p:spPr bwMode="auto">
          <a:xfrm>
            <a:off x="914400" y="3657600"/>
            <a:ext cx="30480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91147" name="Line 11"/>
          <p:cNvSpPr>
            <a:spLocks noChangeShapeType="1"/>
          </p:cNvSpPr>
          <p:nvPr/>
        </p:nvSpPr>
        <p:spPr bwMode="auto">
          <a:xfrm flipV="1">
            <a:off x="4191000" y="5943600"/>
            <a:ext cx="0" cy="3048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91148" name="Rectangle 12"/>
          <p:cNvSpPr>
            <a:spLocks noChangeArrowheads="1"/>
          </p:cNvSpPr>
          <p:nvPr/>
        </p:nvSpPr>
        <p:spPr bwMode="auto">
          <a:xfrm>
            <a:off x="1295400" y="4876800"/>
            <a:ext cx="1447800" cy="1066800"/>
          </a:xfrm>
          <a:prstGeom prst="rect">
            <a:avLst/>
          </a:prstGeom>
          <a:solidFill>
            <a:schemeClr val="accent1"/>
          </a:solidFill>
          <a:ln w="38100">
            <a:solidFill>
              <a:schemeClr val="tx2"/>
            </a:solidFill>
            <a:miter lim="800000"/>
            <a:headEnd/>
            <a:tailEnd/>
          </a:ln>
        </p:spPr>
        <p:txBody>
          <a:bodyPr wrap="none" lIns="0" tIns="0" rIns="0" bIns="0"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en-US" altLang="zh-CN" sz="2800" b="1">
                <a:solidFill>
                  <a:schemeClr val="bg1"/>
                </a:solidFill>
                <a:latin typeface="Book Antiqua" panose="02040602050305030304" pitchFamily="18" charset="0"/>
                <a:ea typeface="楷体_GB2312" pitchFamily="49" charset="-122"/>
              </a:rPr>
              <a:t>k</a:t>
            </a:r>
            <a:r>
              <a:rPr lang="zh-CN" altLang="en-US" sz="2800" b="1">
                <a:solidFill>
                  <a:schemeClr val="bg1"/>
                </a:solidFill>
                <a:latin typeface="Book Antiqua" panose="02040602050305030304" pitchFamily="18" charset="0"/>
                <a:ea typeface="楷体_GB2312" pitchFamily="49" charset="-122"/>
              </a:rPr>
              <a:t>取指</a:t>
            </a:r>
          </a:p>
        </p:txBody>
      </p:sp>
      <p:sp>
        <p:nvSpPr>
          <p:cNvPr id="91149" name="Rectangle 13"/>
          <p:cNvSpPr>
            <a:spLocks noChangeArrowheads="1"/>
          </p:cNvSpPr>
          <p:nvPr/>
        </p:nvSpPr>
        <p:spPr bwMode="auto">
          <a:xfrm>
            <a:off x="2743200" y="3733800"/>
            <a:ext cx="1447800" cy="1143000"/>
          </a:xfrm>
          <a:prstGeom prst="rect">
            <a:avLst/>
          </a:prstGeom>
          <a:solidFill>
            <a:srgbClr val="FF00FF"/>
          </a:solidFill>
          <a:ln w="38100">
            <a:solidFill>
              <a:schemeClr val="tx2"/>
            </a:solidFill>
            <a:miter lim="800000"/>
            <a:headEnd/>
            <a:tailEnd/>
          </a:ln>
        </p:spPr>
        <p:txBody>
          <a:bodyPr wrap="none" lIns="0" tIns="0" rIns="0" bIns="0"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en-US" altLang="zh-CN" sz="2800" b="1">
                <a:solidFill>
                  <a:schemeClr val="tx2"/>
                </a:solidFill>
                <a:latin typeface="Book Antiqua" panose="02040602050305030304" pitchFamily="18" charset="0"/>
                <a:ea typeface="楷体_GB2312" pitchFamily="49" charset="-122"/>
              </a:rPr>
              <a:t>k</a:t>
            </a:r>
            <a:r>
              <a:rPr lang="zh-CN" altLang="en-US" sz="2800" b="1">
                <a:solidFill>
                  <a:schemeClr val="tx2"/>
                </a:solidFill>
                <a:latin typeface="Book Antiqua" panose="02040602050305030304" pitchFamily="18" charset="0"/>
                <a:ea typeface="楷体_GB2312" pitchFamily="49" charset="-122"/>
              </a:rPr>
              <a:t>分析</a:t>
            </a:r>
          </a:p>
        </p:txBody>
      </p:sp>
      <p:sp>
        <p:nvSpPr>
          <p:cNvPr id="91150" name="Rectangle 14"/>
          <p:cNvSpPr>
            <a:spLocks noChangeArrowheads="1"/>
          </p:cNvSpPr>
          <p:nvPr/>
        </p:nvSpPr>
        <p:spPr bwMode="auto">
          <a:xfrm>
            <a:off x="4191000" y="2743200"/>
            <a:ext cx="1447800" cy="1066800"/>
          </a:xfrm>
          <a:prstGeom prst="rect">
            <a:avLst/>
          </a:prstGeom>
          <a:solidFill>
            <a:srgbClr val="008000"/>
          </a:solidFill>
          <a:ln w="38100">
            <a:solidFill>
              <a:schemeClr val="tx2"/>
            </a:solidFill>
            <a:miter lim="800000"/>
            <a:headEnd/>
            <a:tailEnd/>
          </a:ln>
        </p:spPr>
        <p:txBody>
          <a:bodyPr wrap="none" lIns="0" tIns="0" rIns="0" bIns="0"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en-US" altLang="zh-CN" sz="2800" b="1">
                <a:solidFill>
                  <a:schemeClr val="bg1"/>
                </a:solidFill>
                <a:latin typeface="Book Antiqua" panose="02040602050305030304" pitchFamily="18" charset="0"/>
                <a:ea typeface="楷体_GB2312" pitchFamily="49" charset="-122"/>
              </a:rPr>
              <a:t>k</a:t>
            </a:r>
            <a:r>
              <a:rPr lang="zh-CN" altLang="en-US" sz="2800" b="1">
                <a:solidFill>
                  <a:schemeClr val="bg1"/>
                </a:solidFill>
                <a:latin typeface="Book Antiqua" panose="02040602050305030304" pitchFamily="18" charset="0"/>
                <a:ea typeface="楷体_GB2312" pitchFamily="49" charset="-122"/>
              </a:rPr>
              <a:t>执行</a:t>
            </a:r>
          </a:p>
        </p:txBody>
      </p:sp>
      <p:sp>
        <p:nvSpPr>
          <p:cNvPr id="91151" name="Rectangle 15"/>
          <p:cNvSpPr>
            <a:spLocks noChangeArrowheads="1"/>
          </p:cNvSpPr>
          <p:nvPr/>
        </p:nvSpPr>
        <p:spPr bwMode="auto">
          <a:xfrm>
            <a:off x="2743200" y="4876800"/>
            <a:ext cx="1447800" cy="1066800"/>
          </a:xfrm>
          <a:prstGeom prst="rect">
            <a:avLst/>
          </a:prstGeom>
          <a:solidFill>
            <a:schemeClr val="accent1"/>
          </a:solidFill>
          <a:ln w="38100">
            <a:solidFill>
              <a:schemeClr val="tx2"/>
            </a:solidFill>
            <a:miter lim="800000"/>
            <a:headEnd/>
            <a:tailEnd/>
          </a:ln>
        </p:spPr>
        <p:txBody>
          <a:bodyPr wrap="none" lIns="0" tIns="0" rIns="0" bIns="0"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en-US" altLang="zh-CN" sz="2800" b="1">
                <a:solidFill>
                  <a:schemeClr val="bg1"/>
                </a:solidFill>
                <a:latin typeface="Book Antiqua" panose="02040602050305030304" pitchFamily="18" charset="0"/>
                <a:ea typeface="楷体_GB2312" pitchFamily="49" charset="-122"/>
              </a:rPr>
              <a:t>k+1</a:t>
            </a:r>
            <a:r>
              <a:rPr lang="zh-CN" altLang="en-US" sz="2800" b="1">
                <a:solidFill>
                  <a:schemeClr val="bg1"/>
                </a:solidFill>
                <a:latin typeface="Book Antiqua" panose="02040602050305030304" pitchFamily="18" charset="0"/>
                <a:ea typeface="楷体_GB2312" pitchFamily="49" charset="-122"/>
              </a:rPr>
              <a:t>取指</a:t>
            </a:r>
          </a:p>
        </p:txBody>
      </p:sp>
      <p:sp>
        <p:nvSpPr>
          <p:cNvPr id="91152" name="Rectangle 16"/>
          <p:cNvSpPr>
            <a:spLocks noChangeArrowheads="1"/>
          </p:cNvSpPr>
          <p:nvPr/>
        </p:nvSpPr>
        <p:spPr bwMode="auto">
          <a:xfrm>
            <a:off x="4191000" y="3810000"/>
            <a:ext cx="1447800" cy="1066800"/>
          </a:xfrm>
          <a:prstGeom prst="rect">
            <a:avLst/>
          </a:prstGeom>
          <a:solidFill>
            <a:srgbClr val="FF00FF"/>
          </a:solidFill>
          <a:ln w="38100">
            <a:solidFill>
              <a:schemeClr val="tx2"/>
            </a:solidFill>
            <a:miter lim="800000"/>
            <a:headEnd/>
            <a:tailEnd/>
          </a:ln>
        </p:spPr>
        <p:txBody>
          <a:bodyPr wrap="none" lIns="0" tIns="0" rIns="0" bIns="0"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en-US" altLang="zh-CN" sz="2800" b="1">
                <a:solidFill>
                  <a:schemeClr val="tx2"/>
                </a:solidFill>
                <a:latin typeface="Book Antiqua" panose="02040602050305030304" pitchFamily="18" charset="0"/>
                <a:ea typeface="楷体_GB2312" pitchFamily="49" charset="-122"/>
              </a:rPr>
              <a:t>k+1</a:t>
            </a:r>
            <a:r>
              <a:rPr lang="zh-CN" altLang="en-US" sz="2800" b="1">
                <a:solidFill>
                  <a:schemeClr val="tx2"/>
                </a:solidFill>
                <a:latin typeface="Book Antiqua" panose="02040602050305030304" pitchFamily="18" charset="0"/>
                <a:ea typeface="楷体_GB2312" pitchFamily="49" charset="-122"/>
              </a:rPr>
              <a:t>分析</a:t>
            </a:r>
          </a:p>
        </p:txBody>
      </p:sp>
      <p:sp>
        <p:nvSpPr>
          <p:cNvPr id="91153" name="Rectangle 17"/>
          <p:cNvSpPr>
            <a:spLocks noChangeArrowheads="1"/>
          </p:cNvSpPr>
          <p:nvPr/>
        </p:nvSpPr>
        <p:spPr bwMode="auto">
          <a:xfrm>
            <a:off x="5638800" y="2743200"/>
            <a:ext cx="1371600" cy="1066800"/>
          </a:xfrm>
          <a:prstGeom prst="rect">
            <a:avLst/>
          </a:prstGeom>
          <a:solidFill>
            <a:srgbClr val="008000"/>
          </a:solidFill>
          <a:ln w="38100">
            <a:solidFill>
              <a:schemeClr val="tx2"/>
            </a:solidFill>
            <a:miter lim="800000"/>
            <a:headEnd/>
            <a:tailEnd/>
          </a:ln>
        </p:spPr>
        <p:txBody>
          <a:bodyPr wrap="none" lIns="0" tIns="0" rIns="0" bIns="0"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en-US" altLang="zh-CN" sz="2800" b="1">
                <a:solidFill>
                  <a:schemeClr val="bg1"/>
                </a:solidFill>
                <a:latin typeface="Book Antiqua" panose="02040602050305030304" pitchFamily="18" charset="0"/>
                <a:ea typeface="楷体_GB2312" pitchFamily="49" charset="-122"/>
              </a:rPr>
              <a:t>K+1</a:t>
            </a:r>
            <a:r>
              <a:rPr lang="zh-CN" altLang="en-US" sz="2800" b="1">
                <a:solidFill>
                  <a:schemeClr val="bg1"/>
                </a:solidFill>
                <a:latin typeface="Book Antiqua" panose="02040602050305030304" pitchFamily="18" charset="0"/>
                <a:ea typeface="楷体_GB2312" pitchFamily="49" charset="-122"/>
              </a:rPr>
              <a:t>执行</a:t>
            </a:r>
          </a:p>
        </p:txBody>
      </p:sp>
      <p:sp>
        <p:nvSpPr>
          <p:cNvPr id="91154" name="Rectangle 18"/>
          <p:cNvSpPr>
            <a:spLocks noChangeArrowheads="1"/>
          </p:cNvSpPr>
          <p:nvPr/>
        </p:nvSpPr>
        <p:spPr bwMode="auto">
          <a:xfrm>
            <a:off x="4191000" y="4876800"/>
            <a:ext cx="1447800" cy="1066800"/>
          </a:xfrm>
          <a:prstGeom prst="rect">
            <a:avLst/>
          </a:prstGeom>
          <a:solidFill>
            <a:schemeClr val="accent1"/>
          </a:solidFill>
          <a:ln w="38100">
            <a:solidFill>
              <a:schemeClr val="tx2"/>
            </a:solidFill>
            <a:miter lim="800000"/>
            <a:headEnd/>
            <a:tailEnd/>
          </a:ln>
        </p:spPr>
        <p:txBody>
          <a:bodyPr wrap="none" lIns="0" tIns="0" rIns="0" bIns="0"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en-US" altLang="zh-CN" sz="2800" b="1">
                <a:solidFill>
                  <a:schemeClr val="bg1"/>
                </a:solidFill>
                <a:latin typeface="Book Antiqua" panose="02040602050305030304" pitchFamily="18" charset="0"/>
                <a:ea typeface="楷体_GB2312" pitchFamily="49" charset="-122"/>
              </a:rPr>
              <a:t>K+2</a:t>
            </a:r>
            <a:r>
              <a:rPr lang="zh-CN" altLang="en-US" sz="2800" b="1">
                <a:solidFill>
                  <a:schemeClr val="bg1"/>
                </a:solidFill>
                <a:latin typeface="Book Antiqua" panose="02040602050305030304" pitchFamily="18" charset="0"/>
                <a:ea typeface="楷体_GB2312" pitchFamily="49" charset="-122"/>
              </a:rPr>
              <a:t>取指</a:t>
            </a:r>
          </a:p>
        </p:txBody>
      </p:sp>
      <p:sp>
        <p:nvSpPr>
          <p:cNvPr id="91155" name="Rectangle 19"/>
          <p:cNvSpPr>
            <a:spLocks noChangeArrowheads="1"/>
          </p:cNvSpPr>
          <p:nvPr/>
        </p:nvSpPr>
        <p:spPr bwMode="auto">
          <a:xfrm>
            <a:off x="5638800" y="3810000"/>
            <a:ext cx="1447800" cy="1066800"/>
          </a:xfrm>
          <a:prstGeom prst="rect">
            <a:avLst/>
          </a:prstGeom>
          <a:solidFill>
            <a:srgbClr val="FF00FF"/>
          </a:solidFill>
          <a:ln w="38100">
            <a:solidFill>
              <a:schemeClr val="tx2"/>
            </a:solidFill>
            <a:miter lim="800000"/>
            <a:headEnd/>
            <a:tailEnd/>
          </a:ln>
        </p:spPr>
        <p:txBody>
          <a:bodyPr wrap="none" lIns="0" tIns="0" rIns="0" bIns="0"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en-US" altLang="zh-CN" sz="2800" b="1">
                <a:solidFill>
                  <a:schemeClr val="tx2"/>
                </a:solidFill>
                <a:latin typeface="Book Antiqua" panose="02040602050305030304" pitchFamily="18" charset="0"/>
                <a:ea typeface="楷体_GB2312" pitchFamily="49" charset="-122"/>
              </a:rPr>
              <a:t>K+2</a:t>
            </a:r>
            <a:r>
              <a:rPr lang="zh-CN" altLang="en-US" sz="2800" b="1">
                <a:solidFill>
                  <a:schemeClr val="tx2"/>
                </a:solidFill>
                <a:latin typeface="Book Antiqua" panose="02040602050305030304" pitchFamily="18" charset="0"/>
                <a:ea typeface="楷体_GB2312" pitchFamily="49" charset="-122"/>
              </a:rPr>
              <a:t>分析</a:t>
            </a:r>
          </a:p>
        </p:txBody>
      </p:sp>
      <p:sp>
        <p:nvSpPr>
          <p:cNvPr id="91156" name="Rectangle 20"/>
          <p:cNvSpPr>
            <a:spLocks noChangeArrowheads="1"/>
          </p:cNvSpPr>
          <p:nvPr/>
        </p:nvSpPr>
        <p:spPr bwMode="auto">
          <a:xfrm>
            <a:off x="7010400" y="2743200"/>
            <a:ext cx="1447800" cy="1066800"/>
          </a:xfrm>
          <a:prstGeom prst="rect">
            <a:avLst/>
          </a:prstGeom>
          <a:solidFill>
            <a:srgbClr val="008000"/>
          </a:solidFill>
          <a:ln w="38100">
            <a:solidFill>
              <a:schemeClr val="tx2"/>
            </a:solidFill>
            <a:miter lim="800000"/>
            <a:headEnd/>
            <a:tailEnd/>
          </a:ln>
        </p:spPr>
        <p:txBody>
          <a:bodyPr wrap="none" lIns="0" tIns="0" rIns="0" bIns="0"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en-US" altLang="zh-CN" sz="2800" b="1">
                <a:solidFill>
                  <a:schemeClr val="bg1"/>
                </a:solidFill>
                <a:latin typeface="Book Antiqua" panose="02040602050305030304" pitchFamily="18" charset="0"/>
                <a:ea typeface="楷体_GB2312" pitchFamily="49" charset="-122"/>
              </a:rPr>
              <a:t>K+2</a:t>
            </a:r>
            <a:r>
              <a:rPr lang="zh-CN" altLang="en-US" sz="2800" b="1">
                <a:solidFill>
                  <a:schemeClr val="bg1"/>
                </a:solidFill>
                <a:latin typeface="Book Antiqua" panose="02040602050305030304" pitchFamily="18" charset="0"/>
                <a:ea typeface="楷体_GB2312" pitchFamily="49" charset="-122"/>
              </a:rPr>
              <a:t>执行</a:t>
            </a:r>
          </a:p>
        </p:txBody>
      </p:sp>
      <p:sp>
        <p:nvSpPr>
          <p:cNvPr id="91157" name="Rectangle 22"/>
          <p:cNvSpPr>
            <a:spLocks noChangeArrowheads="1"/>
          </p:cNvSpPr>
          <p:nvPr/>
        </p:nvSpPr>
        <p:spPr bwMode="auto">
          <a:xfrm>
            <a:off x="4038600" y="4800600"/>
            <a:ext cx="1447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0" tIns="0" rIns="0" bIns="0"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endParaRPr lang="zh-CN" altLang="en-US" sz="2800" b="1">
              <a:solidFill>
                <a:srgbClr val="FF0000"/>
              </a:solidFill>
              <a:latin typeface="Book Antiqua" panose="02040602050305030304" pitchFamily="18" charset="0"/>
              <a:ea typeface="楷体_GB2312" pitchFamily="49" charset="-122"/>
            </a:endParaRPr>
          </a:p>
        </p:txBody>
      </p:sp>
      <p:sp>
        <p:nvSpPr>
          <p:cNvPr id="91158" name="Rectangle 23"/>
          <p:cNvSpPr>
            <a:spLocks noChangeArrowheads="1"/>
          </p:cNvSpPr>
          <p:nvPr/>
        </p:nvSpPr>
        <p:spPr bwMode="auto">
          <a:xfrm>
            <a:off x="5638800" y="4876800"/>
            <a:ext cx="1371600" cy="1066800"/>
          </a:xfrm>
          <a:prstGeom prst="rect">
            <a:avLst/>
          </a:prstGeom>
          <a:solidFill>
            <a:schemeClr val="accent1"/>
          </a:solidFill>
          <a:ln w="38100">
            <a:solidFill>
              <a:schemeClr val="tx2"/>
            </a:solidFill>
            <a:miter lim="800000"/>
            <a:headEnd/>
            <a:tailEnd/>
          </a:ln>
        </p:spPr>
        <p:txBody>
          <a:bodyPr wrap="none" lIns="0" tIns="0" rIns="0" bIns="0"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en-US" altLang="zh-CN" sz="2800" b="1">
                <a:solidFill>
                  <a:schemeClr val="bg1"/>
                </a:solidFill>
                <a:latin typeface="Book Antiqua" panose="02040602050305030304" pitchFamily="18" charset="0"/>
                <a:ea typeface="楷体_GB2312" pitchFamily="49" charset="-122"/>
              </a:rPr>
              <a:t>K+3</a:t>
            </a:r>
            <a:r>
              <a:rPr lang="zh-CN" altLang="en-US" sz="2800" b="1">
                <a:solidFill>
                  <a:schemeClr val="bg1"/>
                </a:solidFill>
                <a:latin typeface="Book Antiqua" panose="02040602050305030304" pitchFamily="18" charset="0"/>
                <a:ea typeface="楷体_GB2312" pitchFamily="49" charset="-122"/>
              </a:rPr>
              <a:t>取指</a:t>
            </a:r>
          </a:p>
        </p:txBody>
      </p:sp>
      <p:sp>
        <p:nvSpPr>
          <p:cNvPr id="91159" name="Rectangle 24"/>
          <p:cNvSpPr>
            <a:spLocks noChangeArrowheads="1"/>
          </p:cNvSpPr>
          <p:nvPr/>
        </p:nvSpPr>
        <p:spPr bwMode="auto">
          <a:xfrm>
            <a:off x="7010400" y="3810000"/>
            <a:ext cx="1447800" cy="1066800"/>
          </a:xfrm>
          <a:prstGeom prst="rect">
            <a:avLst/>
          </a:prstGeom>
          <a:solidFill>
            <a:srgbClr val="FF00FF"/>
          </a:solidFill>
          <a:ln w="38100">
            <a:solidFill>
              <a:schemeClr val="tx2"/>
            </a:solidFill>
            <a:miter lim="800000"/>
            <a:headEnd/>
            <a:tailEnd/>
          </a:ln>
        </p:spPr>
        <p:txBody>
          <a:bodyPr wrap="none" lIns="0" tIns="0" rIns="0" bIns="0"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en-US" altLang="zh-CN" sz="2800" b="1">
                <a:solidFill>
                  <a:schemeClr val="tx2"/>
                </a:solidFill>
                <a:latin typeface="Book Antiqua" panose="02040602050305030304" pitchFamily="18" charset="0"/>
                <a:ea typeface="楷体_GB2312" pitchFamily="49" charset="-122"/>
              </a:rPr>
              <a:t>K+3</a:t>
            </a:r>
            <a:r>
              <a:rPr lang="zh-CN" altLang="en-US" sz="2800" b="1">
                <a:solidFill>
                  <a:schemeClr val="tx2"/>
                </a:solidFill>
                <a:latin typeface="Book Antiqua" panose="02040602050305030304" pitchFamily="18" charset="0"/>
                <a:ea typeface="楷体_GB2312" pitchFamily="49" charset="-122"/>
              </a:rPr>
              <a:t>分析</a:t>
            </a:r>
          </a:p>
        </p:txBody>
      </p:sp>
      <p:sp>
        <p:nvSpPr>
          <p:cNvPr id="91160" name="Rectangle 25"/>
          <p:cNvSpPr>
            <a:spLocks noChangeArrowheads="1"/>
          </p:cNvSpPr>
          <p:nvPr/>
        </p:nvSpPr>
        <p:spPr bwMode="auto">
          <a:xfrm>
            <a:off x="7019925" y="4868863"/>
            <a:ext cx="1447800" cy="1066800"/>
          </a:xfrm>
          <a:prstGeom prst="rect">
            <a:avLst/>
          </a:prstGeom>
          <a:solidFill>
            <a:schemeClr val="accent1"/>
          </a:solidFill>
          <a:ln w="38100">
            <a:solidFill>
              <a:schemeClr val="tx2"/>
            </a:solidFill>
            <a:miter lim="800000"/>
            <a:headEnd/>
            <a:tailEnd/>
          </a:ln>
        </p:spPr>
        <p:txBody>
          <a:bodyPr wrap="none" lIns="0" tIns="0" rIns="0" bIns="0"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en-US" altLang="zh-CN" sz="2800" b="1">
                <a:solidFill>
                  <a:schemeClr val="bg1"/>
                </a:solidFill>
                <a:latin typeface="Book Antiqua" panose="02040602050305030304" pitchFamily="18" charset="0"/>
                <a:ea typeface="楷体_GB2312" pitchFamily="49" charset="-122"/>
              </a:rPr>
              <a:t>K+4</a:t>
            </a:r>
            <a:r>
              <a:rPr lang="zh-CN" altLang="en-US" sz="2800" b="1">
                <a:solidFill>
                  <a:schemeClr val="bg1"/>
                </a:solidFill>
                <a:latin typeface="Book Antiqua" panose="02040602050305030304" pitchFamily="18" charset="0"/>
                <a:ea typeface="楷体_GB2312" pitchFamily="49" charset="-122"/>
              </a:rPr>
              <a:t>取指</a:t>
            </a:r>
          </a:p>
        </p:txBody>
      </p:sp>
      <p:sp>
        <p:nvSpPr>
          <p:cNvPr id="91161" name="Line 26"/>
          <p:cNvSpPr>
            <a:spLocks noChangeShapeType="1"/>
          </p:cNvSpPr>
          <p:nvPr/>
        </p:nvSpPr>
        <p:spPr bwMode="auto">
          <a:xfrm flipV="1">
            <a:off x="2743200" y="5943600"/>
            <a:ext cx="0" cy="3048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91162" name="Line 27"/>
          <p:cNvSpPr>
            <a:spLocks noChangeShapeType="1"/>
          </p:cNvSpPr>
          <p:nvPr/>
        </p:nvSpPr>
        <p:spPr bwMode="auto">
          <a:xfrm flipV="1">
            <a:off x="5638800" y="5943600"/>
            <a:ext cx="0" cy="3048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91163" name="Line 28"/>
          <p:cNvSpPr>
            <a:spLocks noChangeShapeType="1"/>
          </p:cNvSpPr>
          <p:nvPr/>
        </p:nvSpPr>
        <p:spPr bwMode="auto">
          <a:xfrm flipV="1">
            <a:off x="7010400" y="5943600"/>
            <a:ext cx="0" cy="3048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91164" name="Rectangle 29"/>
          <p:cNvSpPr>
            <a:spLocks noChangeArrowheads="1"/>
          </p:cNvSpPr>
          <p:nvPr/>
        </p:nvSpPr>
        <p:spPr bwMode="auto">
          <a:xfrm>
            <a:off x="2195513" y="5943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en-US" altLang="zh-CN" sz="2800" b="1">
                <a:solidFill>
                  <a:schemeClr val="tx1"/>
                </a:solidFill>
                <a:latin typeface="Book Antiqua" panose="02040602050305030304" pitchFamily="18" charset="0"/>
                <a:ea typeface="楷体_GB2312" pitchFamily="49" charset="-122"/>
              </a:rPr>
              <a:t>t</a:t>
            </a:r>
          </a:p>
        </p:txBody>
      </p:sp>
      <p:sp>
        <p:nvSpPr>
          <p:cNvPr id="91165" name="Rectangle 30"/>
          <p:cNvSpPr>
            <a:spLocks noChangeArrowheads="1"/>
          </p:cNvSpPr>
          <p:nvPr/>
        </p:nvSpPr>
        <p:spPr bwMode="auto">
          <a:xfrm>
            <a:off x="3657600" y="5943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zh-CN" altLang="en-US" sz="2800" b="1">
                <a:solidFill>
                  <a:schemeClr val="tx1"/>
                </a:solidFill>
                <a:latin typeface="Book Antiqua" panose="02040602050305030304" pitchFamily="18" charset="0"/>
                <a:ea typeface="楷体_GB2312" pitchFamily="49" charset="-122"/>
              </a:rPr>
              <a:t>2</a:t>
            </a:r>
            <a:r>
              <a:rPr lang="en-US" altLang="zh-CN" sz="2800" b="1">
                <a:solidFill>
                  <a:schemeClr val="tx1"/>
                </a:solidFill>
                <a:latin typeface="Book Antiqua" panose="02040602050305030304" pitchFamily="18" charset="0"/>
                <a:ea typeface="楷体_GB2312" pitchFamily="49" charset="-122"/>
              </a:rPr>
              <a:t>t</a:t>
            </a:r>
          </a:p>
        </p:txBody>
      </p:sp>
      <p:sp>
        <p:nvSpPr>
          <p:cNvPr id="91166" name="Rectangle 31"/>
          <p:cNvSpPr>
            <a:spLocks noChangeArrowheads="1"/>
          </p:cNvSpPr>
          <p:nvPr/>
        </p:nvSpPr>
        <p:spPr bwMode="auto">
          <a:xfrm>
            <a:off x="5029200" y="5943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zh-CN" altLang="en-US" sz="2800" b="1">
                <a:solidFill>
                  <a:schemeClr val="tx1"/>
                </a:solidFill>
                <a:latin typeface="Book Antiqua" panose="02040602050305030304" pitchFamily="18" charset="0"/>
                <a:ea typeface="楷体_GB2312" pitchFamily="49" charset="-122"/>
              </a:rPr>
              <a:t>3</a:t>
            </a:r>
            <a:r>
              <a:rPr lang="en-US" altLang="zh-CN" sz="2800" b="1">
                <a:solidFill>
                  <a:schemeClr val="tx1"/>
                </a:solidFill>
                <a:latin typeface="Book Antiqua" panose="02040602050305030304" pitchFamily="18" charset="0"/>
                <a:ea typeface="楷体_GB2312" pitchFamily="49" charset="-122"/>
              </a:rPr>
              <a:t>t</a:t>
            </a:r>
          </a:p>
        </p:txBody>
      </p:sp>
      <p:sp>
        <p:nvSpPr>
          <p:cNvPr id="91167" name="Rectangle 33"/>
          <p:cNvSpPr>
            <a:spLocks noChangeArrowheads="1"/>
          </p:cNvSpPr>
          <p:nvPr/>
        </p:nvSpPr>
        <p:spPr bwMode="auto">
          <a:xfrm>
            <a:off x="7924800" y="5943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zh-CN" altLang="en-US" sz="2800" b="1">
                <a:solidFill>
                  <a:schemeClr val="tx1"/>
                </a:solidFill>
                <a:latin typeface="Book Antiqua" panose="02040602050305030304" pitchFamily="18" charset="0"/>
                <a:ea typeface="楷体_GB2312" pitchFamily="49" charset="-122"/>
              </a:rPr>
              <a:t>5</a:t>
            </a:r>
            <a:r>
              <a:rPr lang="en-US" altLang="zh-CN" sz="2800" b="1">
                <a:solidFill>
                  <a:schemeClr val="tx1"/>
                </a:solidFill>
                <a:latin typeface="Book Antiqua" panose="02040602050305030304" pitchFamily="18" charset="0"/>
                <a:ea typeface="楷体_GB2312" pitchFamily="49" charset="-122"/>
              </a:rPr>
              <a:t>t</a:t>
            </a:r>
          </a:p>
        </p:txBody>
      </p:sp>
      <p:sp>
        <p:nvSpPr>
          <p:cNvPr id="91168" name="Line 34"/>
          <p:cNvSpPr>
            <a:spLocks noChangeShapeType="1"/>
          </p:cNvSpPr>
          <p:nvPr/>
        </p:nvSpPr>
        <p:spPr bwMode="auto">
          <a:xfrm flipV="1">
            <a:off x="8458200" y="5943600"/>
            <a:ext cx="0" cy="3048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sz="2800" b="1"/>
          </a:p>
        </p:txBody>
      </p:sp>
      <p:sp>
        <p:nvSpPr>
          <p:cNvPr id="91169" name="Rectangle 35"/>
          <p:cNvSpPr>
            <a:spLocks noChangeArrowheads="1"/>
          </p:cNvSpPr>
          <p:nvPr/>
        </p:nvSpPr>
        <p:spPr bwMode="auto">
          <a:xfrm>
            <a:off x="6588125" y="5943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en-US" altLang="zh-CN" sz="2800" b="1">
                <a:solidFill>
                  <a:schemeClr val="tx1"/>
                </a:solidFill>
                <a:latin typeface="Book Antiqua" panose="02040602050305030304" pitchFamily="18" charset="0"/>
                <a:ea typeface="楷体_GB2312" pitchFamily="49" charset="-122"/>
              </a:rPr>
              <a:t>4t</a:t>
            </a:r>
          </a:p>
        </p:txBody>
      </p:sp>
      <p:sp>
        <p:nvSpPr>
          <p:cNvPr id="34" name="Rectangle 4"/>
          <p:cNvSpPr>
            <a:spLocks noChangeArrowheads="1"/>
          </p:cNvSpPr>
          <p:nvPr/>
        </p:nvSpPr>
        <p:spPr bwMode="auto">
          <a:xfrm>
            <a:off x="2843213" y="0"/>
            <a:ext cx="56705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r>
              <a:rPr lang="zh-CN" altLang="en-US" sz="4800" b="1">
                <a:solidFill>
                  <a:schemeClr val="bg1"/>
                </a:solidFill>
                <a:ea typeface="宋体" panose="02010600030101010101" pitchFamily="2" charset="-122"/>
              </a:rPr>
              <a:t>系统结构中的并行性</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0" y="1341438"/>
            <a:ext cx="91440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just">
              <a:spcBef>
                <a:spcPct val="0"/>
              </a:spcBef>
              <a:buFont typeface="Arial" panose="020B0604020202020204" pitchFamily="34" charset="0"/>
              <a:buNone/>
            </a:pPr>
            <a:r>
              <a:rPr lang="zh-CN" altLang="en-US" sz="2800" b="1" dirty="0">
                <a:solidFill>
                  <a:schemeClr val="tx2"/>
                </a:solidFill>
                <a:latin typeface="Book Antiqua" panose="02040602050305030304" pitchFamily="18" charset="0"/>
                <a:ea typeface="楷体_GB2312" pitchFamily="49" charset="-122"/>
              </a:rPr>
              <a:t>（</a:t>
            </a:r>
            <a:r>
              <a:rPr lang="en-US" altLang="zh-CN" sz="2800" b="1" dirty="0">
                <a:solidFill>
                  <a:schemeClr val="tx2"/>
                </a:solidFill>
                <a:latin typeface="Book Antiqua" panose="02040602050305030304" pitchFamily="18" charset="0"/>
                <a:ea typeface="楷体_GB2312" pitchFamily="49" charset="-122"/>
              </a:rPr>
              <a:t>2</a:t>
            </a:r>
            <a:r>
              <a:rPr lang="zh-CN" altLang="en-US" sz="2800" b="1" dirty="0">
                <a:solidFill>
                  <a:schemeClr val="tx2"/>
                </a:solidFill>
                <a:latin typeface="Book Antiqua" panose="02040602050305030304" pitchFamily="18" charset="0"/>
                <a:ea typeface="楷体_GB2312" pitchFamily="49" charset="-122"/>
              </a:rPr>
              <a:t>）资源重复 (</a:t>
            </a:r>
            <a:r>
              <a:rPr lang="en-US" altLang="zh-CN" sz="2800" b="1" dirty="0">
                <a:solidFill>
                  <a:schemeClr val="tx2"/>
                </a:solidFill>
                <a:latin typeface="Book Antiqua" panose="02040602050305030304" pitchFamily="18" charset="0"/>
                <a:ea typeface="楷体_GB2312" pitchFamily="49" charset="-122"/>
              </a:rPr>
              <a:t>Resource Replication) </a:t>
            </a:r>
            <a:r>
              <a:rPr lang="zh-CN" altLang="en-US" sz="2800" b="1" dirty="0">
                <a:solidFill>
                  <a:schemeClr val="tx2"/>
                </a:solidFill>
                <a:latin typeface="Book Antiqua" panose="02040602050305030304" pitchFamily="18" charset="0"/>
                <a:ea typeface="楷体_GB2312" pitchFamily="49" charset="-122"/>
              </a:rPr>
              <a:t>：</a:t>
            </a:r>
            <a:endParaRPr lang="en-US" altLang="zh-CN" sz="2800" b="1" dirty="0">
              <a:solidFill>
                <a:schemeClr val="tx2"/>
              </a:solidFill>
              <a:latin typeface="Book Antiqua" panose="02040602050305030304" pitchFamily="18" charset="0"/>
              <a:ea typeface="楷体_GB2312" pitchFamily="49" charset="-122"/>
            </a:endParaRPr>
          </a:p>
          <a:p>
            <a:pPr algn="just">
              <a:spcBef>
                <a:spcPct val="0"/>
              </a:spcBef>
              <a:buFont typeface="Arial" panose="020B0604020202020204" pitchFamily="34" charset="0"/>
              <a:buNone/>
            </a:pPr>
            <a:r>
              <a:rPr lang="zh-CN" altLang="en-US" sz="2800" b="1" dirty="0" smtClean="0">
                <a:solidFill>
                  <a:srgbClr val="008000"/>
                </a:solidFill>
                <a:latin typeface="Book Antiqua" panose="02040602050305030304" pitchFamily="18" charset="0"/>
                <a:ea typeface="楷体_GB2312" pitchFamily="49" charset="-122"/>
              </a:rPr>
              <a:t>        在</a:t>
            </a:r>
            <a:r>
              <a:rPr lang="zh-CN" altLang="en-US" sz="2800" b="1" dirty="0">
                <a:solidFill>
                  <a:srgbClr val="008000"/>
                </a:solidFill>
                <a:latin typeface="Book Antiqua" panose="02040602050305030304" pitchFamily="18" charset="0"/>
                <a:ea typeface="楷体_GB2312" pitchFamily="49" charset="-122"/>
              </a:rPr>
              <a:t>并行性概念中引入</a:t>
            </a:r>
            <a:r>
              <a:rPr lang="zh-CN" altLang="en-US" sz="2800" b="1" dirty="0">
                <a:solidFill>
                  <a:srgbClr val="FF0000"/>
                </a:solidFill>
                <a:latin typeface="Book Antiqua" panose="02040602050305030304" pitchFamily="18" charset="0"/>
                <a:ea typeface="楷体_GB2312" pitchFamily="49" charset="-122"/>
              </a:rPr>
              <a:t>空间</a:t>
            </a:r>
            <a:r>
              <a:rPr lang="zh-CN" altLang="en-US" sz="2800" b="1" dirty="0" smtClean="0">
                <a:solidFill>
                  <a:srgbClr val="FF0000"/>
                </a:solidFill>
                <a:latin typeface="Book Antiqua" panose="02040602050305030304" pitchFamily="18" charset="0"/>
                <a:ea typeface="楷体_GB2312" pitchFamily="49" charset="-122"/>
              </a:rPr>
              <a:t>因素：</a:t>
            </a:r>
            <a:r>
              <a:rPr lang="zh-CN" altLang="en-US" sz="2800" b="1" dirty="0" smtClean="0">
                <a:solidFill>
                  <a:srgbClr val="0000CC"/>
                </a:solidFill>
                <a:latin typeface="Book Antiqua" panose="02040602050305030304" pitchFamily="18" charset="0"/>
                <a:ea typeface="楷体_GB2312" pitchFamily="49" charset="-122"/>
              </a:rPr>
              <a:t>通过</a:t>
            </a:r>
            <a:r>
              <a:rPr lang="zh-CN" altLang="en-US" sz="2800" b="1" dirty="0">
                <a:solidFill>
                  <a:srgbClr val="0000CC"/>
                </a:solidFill>
                <a:latin typeface="Book Antiqua" panose="02040602050305030304" pitchFamily="18" charset="0"/>
                <a:ea typeface="楷体_GB2312" pitchFamily="49" charset="-122"/>
              </a:rPr>
              <a:t>重复设置硬件资源来提高可靠性或性能。</a:t>
            </a:r>
            <a:r>
              <a:rPr lang="zh-CN" altLang="en-US" sz="2800" b="1" u="sng" dirty="0">
                <a:solidFill>
                  <a:srgbClr val="0000CC"/>
                </a:solidFill>
                <a:latin typeface="Book Antiqua" panose="02040602050305030304" pitchFamily="18" charset="0"/>
                <a:ea typeface="楷体_GB2312" pitchFamily="49" charset="-122"/>
              </a:rPr>
              <a:t>双工系统</a:t>
            </a:r>
            <a:r>
              <a:rPr lang="zh-CN" altLang="en-US" sz="2800" b="1" dirty="0">
                <a:solidFill>
                  <a:srgbClr val="0000CC"/>
                </a:solidFill>
                <a:latin typeface="Book Antiqua" panose="02040602050305030304" pitchFamily="18" charset="0"/>
                <a:ea typeface="楷体_GB2312" pitchFamily="49" charset="-122"/>
              </a:rPr>
              <a:t>就是利用资源重复，通过使用两台完全相同的计算机完成同样的任务来提高可靠性。</a:t>
            </a:r>
          </a:p>
          <a:p>
            <a:pPr algn="just">
              <a:spcBef>
                <a:spcPct val="0"/>
              </a:spcBef>
              <a:buFont typeface="Arial" panose="020B0604020202020204" pitchFamily="34" charset="0"/>
              <a:buNone/>
            </a:pPr>
            <a:r>
              <a:rPr lang="zh-CN" altLang="en-US" sz="2800" b="1" dirty="0" smtClean="0">
                <a:solidFill>
                  <a:srgbClr val="0000CC"/>
                </a:solidFill>
                <a:latin typeface="Book Antiqua" panose="02040602050305030304" pitchFamily="18" charset="0"/>
                <a:ea typeface="楷体_GB2312" pitchFamily="49" charset="-122"/>
              </a:rPr>
              <a:t>        也</a:t>
            </a:r>
            <a:r>
              <a:rPr lang="zh-CN" altLang="en-US" sz="2800" b="1" dirty="0">
                <a:solidFill>
                  <a:srgbClr val="0000CC"/>
                </a:solidFill>
                <a:latin typeface="Book Antiqua" panose="02040602050305030304" pitchFamily="18" charset="0"/>
                <a:ea typeface="楷体_GB2312" pitchFamily="49" charset="-122"/>
              </a:rPr>
              <a:t>可以用一个控制器控制，控制器每执行一条指令就可以同时让各个</a:t>
            </a:r>
            <a:r>
              <a:rPr lang="zh-CN" altLang="en-US" sz="2800" b="1" u="sng" dirty="0">
                <a:solidFill>
                  <a:srgbClr val="0000CC"/>
                </a:solidFill>
                <a:latin typeface="Book Antiqua" panose="02040602050305030304" pitchFamily="18" charset="0"/>
                <a:ea typeface="楷体_GB2312" pitchFamily="49" charset="-122"/>
              </a:rPr>
              <a:t>处理单元</a:t>
            </a:r>
            <a:r>
              <a:rPr lang="zh-CN" altLang="en-US" sz="2800" b="1" dirty="0">
                <a:solidFill>
                  <a:srgbClr val="0000CC"/>
                </a:solidFill>
                <a:latin typeface="Book Antiqua" panose="02040602050305030304" pitchFamily="18" charset="0"/>
                <a:ea typeface="楷体_GB2312" pitchFamily="49" charset="-122"/>
              </a:rPr>
              <a:t>对各自分配的数据完成同一种运算或操作</a:t>
            </a:r>
            <a:r>
              <a:rPr lang="zh-CN" altLang="en-US" sz="2800" b="1" dirty="0" smtClean="0">
                <a:solidFill>
                  <a:srgbClr val="0000CC"/>
                </a:solidFill>
                <a:latin typeface="Book Antiqua" panose="02040602050305030304" pitchFamily="18" charset="0"/>
                <a:ea typeface="楷体_GB2312" pitchFamily="49" charset="-122"/>
              </a:rPr>
              <a:t>。</a:t>
            </a:r>
            <a:endParaRPr lang="zh-CN" altLang="en-US" sz="2800" b="1" dirty="0">
              <a:solidFill>
                <a:srgbClr val="0000CC"/>
              </a:solidFill>
              <a:latin typeface="Book Antiqua" panose="02040602050305030304" pitchFamily="18" charset="0"/>
              <a:ea typeface="楷体_GB2312"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4509120"/>
            <a:ext cx="6776980" cy="1944216"/>
          </a:xfrm>
          <a:prstGeom prst="rect">
            <a:avLst/>
          </a:prstGeom>
        </p:spPr>
      </p:pic>
      <p:sp>
        <p:nvSpPr>
          <p:cNvPr id="5" name="Rectangle 4"/>
          <p:cNvSpPr>
            <a:spLocks noChangeArrowheads="1"/>
          </p:cNvSpPr>
          <p:nvPr/>
        </p:nvSpPr>
        <p:spPr bwMode="auto">
          <a:xfrm>
            <a:off x="2843213" y="0"/>
            <a:ext cx="56705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r>
              <a:rPr lang="zh-CN" altLang="en-US" sz="4800" b="1">
                <a:solidFill>
                  <a:schemeClr val="bg1"/>
                </a:solidFill>
                <a:ea typeface="宋体" panose="02010600030101010101" pitchFamily="2" charset="-122"/>
              </a:rPr>
              <a:t>系统结构中的并行性</a:t>
            </a:r>
          </a:p>
        </p:txBody>
      </p:sp>
    </p:spTree>
    <p:extLst>
      <p:ext uri="{BB962C8B-B14F-4D97-AF65-F5344CB8AC3E}">
        <p14:creationId xmlns:p14="http://schemas.microsoft.com/office/powerpoint/2010/main" val="997728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0" y="1341438"/>
            <a:ext cx="91440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just">
              <a:spcBef>
                <a:spcPct val="0"/>
              </a:spcBef>
              <a:buFont typeface="Arial" panose="020B0604020202020204" pitchFamily="34" charset="0"/>
              <a:buNone/>
            </a:pPr>
            <a:r>
              <a:rPr lang="zh-CN" altLang="en-US" sz="2800" b="1" dirty="0" smtClean="0">
                <a:solidFill>
                  <a:schemeClr val="tx2"/>
                </a:solidFill>
                <a:latin typeface="Book Antiqua" panose="02040602050305030304" pitchFamily="18" charset="0"/>
                <a:ea typeface="楷体_GB2312" pitchFamily="49" charset="-122"/>
              </a:rPr>
              <a:t>（</a:t>
            </a:r>
            <a:r>
              <a:rPr lang="en-US" altLang="zh-CN" sz="2800" b="1" dirty="0">
                <a:solidFill>
                  <a:schemeClr val="tx2"/>
                </a:solidFill>
                <a:latin typeface="Book Antiqua" panose="02040602050305030304" pitchFamily="18" charset="0"/>
                <a:ea typeface="楷体_GB2312" pitchFamily="49" charset="-122"/>
              </a:rPr>
              <a:t>3</a:t>
            </a:r>
            <a:r>
              <a:rPr lang="zh-CN" altLang="en-US" sz="2800" b="1" dirty="0">
                <a:solidFill>
                  <a:schemeClr val="tx2"/>
                </a:solidFill>
                <a:latin typeface="Book Antiqua" panose="02040602050305030304" pitchFamily="18" charset="0"/>
                <a:ea typeface="楷体_GB2312" pitchFamily="49" charset="-122"/>
              </a:rPr>
              <a:t>）资源共享 (</a:t>
            </a:r>
            <a:r>
              <a:rPr lang="en-US" altLang="zh-CN" sz="2800" b="1" dirty="0">
                <a:solidFill>
                  <a:schemeClr val="tx2"/>
                </a:solidFill>
                <a:latin typeface="Book Antiqua" panose="02040602050305030304" pitchFamily="18" charset="0"/>
                <a:ea typeface="楷体_GB2312" pitchFamily="49" charset="-122"/>
              </a:rPr>
              <a:t>Resource Sharing)</a:t>
            </a:r>
            <a:r>
              <a:rPr lang="zh-CN" altLang="en-US" sz="2800" b="1" dirty="0">
                <a:solidFill>
                  <a:schemeClr val="tx2"/>
                </a:solidFill>
                <a:latin typeface="Book Antiqua" panose="02040602050305030304" pitchFamily="18" charset="0"/>
                <a:ea typeface="楷体_GB2312" pitchFamily="49" charset="-122"/>
              </a:rPr>
              <a:t> ：</a:t>
            </a:r>
          </a:p>
          <a:p>
            <a:pPr algn="just">
              <a:spcBef>
                <a:spcPct val="0"/>
              </a:spcBef>
              <a:buFont typeface="Arial" panose="020B0604020202020204" pitchFamily="34" charset="0"/>
              <a:buNone/>
            </a:pPr>
            <a:r>
              <a:rPr lang="zh-CN" altLang="en-US" sz="2800" b="1" dirty="0" smtClean="0">
                <a:solidFill>
                  <a:srgbClr val="0000CC"/>
                </a:solidFill>
                <a:latin typeface="Book Antiqua" panose="02040602050305030304" pitchFamily="18" charset="0"/>
                <a:ea typeface="楷体_GB2312" pitchFamily="49" charset="-122"/>
              </a:rPr>
              <a:t>        就是</a:t>
            </a:r>
            <a:r>
              <a:rPr lang="zh-CN" altLang="en-US" sz="2800" b="1" dirty="0">
                <a:solidFill>
                  <a:srgbClr val="0000CC"/>
                </a:solidFill>
                <a:latin typeface="Book Antiqua" panose="02040602050305030304" pitchFamily="18" charset="0"/>
                <a:ea typeface="楷体_GB2312" pitchFamily="49" charset="-122"/>
              </a:rPr>
              <a:t>利用软件的方法，让多个用户按一定时间顺序轮流地使用同一套资源，以提高整个系统地性能。</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996952"/>
            <a:ext cx="6791594" cy="2952328"/>
          </a:xfrm>
          <a:prstGeom prst="rect">
            <a:avLst/>
          </a:prstGeom>
        </p:spPr>
      </p:pic>
      <p:sp>
        <p:nvSpPr>
          <p:cNvPr id="4" name="Rectangle 4"/>
          <p:cNvSpPr>
            <a:spLocks noChangeArrowheads="1"/>
          </p:cNvSpPr>
          <p:nvPr/>
        </p:nvSpPr>
        <p:spPr bwMode="auto">
          <a:xfrm>
            <a:off x="2843213" y="0"/>
            <a:ext cx="56705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r>
              <a:rPr lang="zh-CN" altLang="en-US" sz="4800" b="1">
                <a:solidFill>
                  <a:schemeClr val="bg1"/>
                </a:solidFill>
                <a:ea typeface="宋体" panose="02010600030101010101" pitchFamily="2" charset="-122"/>
              </a:rPr>
              <a:t>系统结构中的并行性</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295400"/>
            <a:ext cx="8856984" cy="5026025"/>
          </a:xfrm>
        </p:spPr>
        <p:txBody>
          <a:bodyPr/>
          <a:lstStyle/>
          <a:p>
            <a:pPr marL="0" indent="0" algn="just">
              <a:spcBef>
                <a:spcPts val="0"/>
              </a:spcBef>
              <a:buNone/>
            </a:pPr>
            <a:r>
              <a:rPr lang="zh-CN" altLang="en-US" sz="2800" b="1" dirty="0" smtClean="0">
                <a:solidFill>
                  <a:schemeClr val="tx2"/>
                </a:solidFill>
                <a:latin typeface="宋体" panose="02010600030101010101" pitchFamily="2" charset="-122"/>
                <a:ea typeface="宋体" panose="02010600030101010101" pitchFamily="2" charset="-122"/>
              </a:rPr>
              <a:t>    在</a:t>
            </a:r>
            <a:r>
              <a:rPr lang="zh-CN" altLang="en-US" sz="2800" b="1" dirty="0">
                <a:solidFill>
                  <a:schemeClr val="tx2"/>
                </a:solidFill>
                <a:latin typeface="宋体" panose="02010600030101010101" pitchFamily="2" charset="-122"/>
                <a:ea typeface="宋体" panose="02010600030101010101" pitchFamily="2" charset="-122"/>
              </a:rPr>
              <a:t>发展高性能单处理机过程中，起</a:t>
            </a:r>
            <a:r>
              <a:rPr lang="zh-CN" altLang="en-US" sz="2800" b="1" dirty="0">
                <a:solidFill>
                  <a:srgbClr val="0000CC"/>
                </a:solidFill>
                <a:latin typeface="宋体" panose="02010600030101010101" pitchFamily="2" charset="-122"/>
                <a:ea typeface="宋体" panose="02010600030101010101" pitchFamily="2" charset="-122"/>
              </a:rPr>
              <a:t>主导作用</a:t>
            </a:r>
            <a:r>
              <a:rPr lang="zh-CN" altLang="en-US" sz="2800" b="1" dirty="0" smtClean="0">
                <a:solidFill>
                  <a:srgbClr val="0000CC"/>
                </a:solidFill>
                <a:latin typeface="宋体" panose="02010600030101010101" pitchFamily="2" charset="-122"/>
                <a:ea typeface="宋体" panose="02010600030101010101" pitchFamily="2" charset="-122"/>
              </a:rPr>
              <a:t>的是</a:t>
            </a:r>
            <a:r>
              <a:rPr lang="zh-CN" altLang="en-US" sz="2800" b="1" u="sng" dirty="0">
                <a:solidFill>
                  <a:srgbClr val="0000CC"/>
                </a:solidFill>
                <a:latin typeface="宋体" panose="02010600030101010101" pitchFamily="2" charset="-122"/>
                <a:ea typeface="宋体" panose="02010600030101010101" pitchFamily="2" charset="-122"/>
              </a:rPr>
              <a:t>时间重叠</a:t>
            </a:r>
            <a:r>
              <a:rPr lang="zh-CN" altLang="en-US" sz="2800" b="1" dirty="0" smtClean="0">
                <a:solidFill>
                  <a:schemeClr val="tx2"/>
                </a:solidFill>
                <a:latin typeface="宋体" panose="02010600030101010101" pitchFamily="2" charset="-122"/>
                <a:ea typeface="宋体" panose="02010600030101010101" pitchFamily="2" charset="-122"/>
              </a:rPr>
              <a:t>原理，例如指令的五段流水。</a:t>
            </a:r>
            <a:endParaRPr lang="en-US" altLang="zh-CN" sz="2800" b="1" dirty="0" smtClean="0">
              <a:solidFill>
                <a:schemeClr val="tx2"/>
              </a:solidFill>
              <a:latin typeface="宋体" panose="02010600030101010101" pitchFamily="2" charset="-122"/>
              <a:ea typeface="宋体" panose="02010600030101010101" pitchFamily="2" charset="-122"/>
            </a:endParaRPr>
          </a:p>
          <a:p>
            <a:pPr marL="0" indent="0" algn="just">
              <a:spcBef>
                <a:spcPts val="0"/>
              </a:spcBef>
              <a:buNone/>
            </a:pPr>
            <a:r>
              <a:rPr lang="en-US" altLang="zh-CN" sz="2800" b="1" dirty="0">
                <a:solidFill>
                  <a:schemeClr val="tx2"/>
                </a:solidFill>
                <a:latin typeface="宋体" panose="02010600030101010101" pitchFamily="2" charset="-122"/>
                <a:ea typeface="宋体" panose="02010600030101010101" pitchFamily="2" charset="-122"/>
              </a:rPr>
              <a:t> </a:t>
            </a:r>
            <a:r>
              <a:rPr lang="en-US" altLang="zh-CN" sz="2800" b="1" dirty="0" smtClean="0">
                <a:solidFill>
                  <a:schemeClr val="tx2"/>
                </a:solidFill>
                <a:latin typeface="宋体" panose="02010600030101010101" pitchFamily="2" charset="-122"/>
                <a:ea typeface="宋体" panose="02010600030101010101" pitchFamily="2" charset="-122"/>
              </a:rPr>
              <a:t>   </a:t>
            </a:r>
            <a:r>
              <a:rPr lang="zh-CN" altLang="en-US" sz="2800" b="1" dirty="0" smtClean="0">
                <a:solidFill>
                  <a:srgbClr val="0000CC"/>
                </a:solidFill>
                <a:latin typeface="宋体" panose="02010600030101010101" pitchFamily="2" charset="-122"/>
                <a:ea typeface="宋体" panose="02010600030101010101" pitchFamily="2" charset="-122"/>
              </a:rPr>
              <a:t>取指 译码 执行 访存 写回</a:t>
            </a:r>
            <a:endParaRPr lang="zh-CN" altLang="en-US" sz="2800" b="1" dirty="0">
              <a:solidFill>
                <a:srgbClr val="0000CC"/>
              </a:solidFill>
              <a:latin typeface="宋体" panose="02010600030101010101" pitchFamily="2" charset="-122"/>
              <a:ea typeface="宋体" panose="02010600030101010101" pitchFamily="2" charset="-122"/>
            </a:endParaRPr>
          </a:p>
          <a:p>
            <a:pPr marL="0" indent="0" algn="just">
              <a:spcBef>
                <a:spcPts val="0"/>
              </a:spcBef>
              <a:buNone/>
            </a:pPr>
            <a:r>
              <a:rPr lang="zh-CN" altLang="en-US" sz="2800" b="1" dirty="0" smtClean="0">
                <a:solidFill>
                  <a:schemeClr val="tx2"/>
                </a:solidFill>
                <a:latin typeface="宋体" panose="02010600030101010101" pitchFamily="2" charset="-122"/>
                <a:ea typeface="宋体" panose="02010600030101010101" pitchFamily="2" charset="-122"/>
              </a:rPr>
              <a:t>    实现</a:t>
            </a:r>
            <a:r>
              <a:rPr lang="zh-CN" altLang="en-US" sz="2800" b="1" dirty="0">
                <a:solidFill>
                  <a:schemeClr val="tx2"/>
                </a:solidFill>
                <a:latin typeface="宋体" panose="02010600030101010101" pitchFamily="2" charset="-122"/>
                <a:ea typeface="宋体" panose="02010600030101010101" pitchFamily="2" charset="-122"/>
              </a:rPr>
              <a:t>时间重叠的基础：</a:t>
            </a:r>
            <a:r>
              <a:rPr lang="zh-CN" altLang="en-US" sz="2800" b="1" dirty="0">
                <a:solidFill>
                  <a:srgbClr val="0000CC"/>
                </a:solidFill>
                <a:latin typeface="宋体" panose="02010600030101010101" pitchFamily="2" charset="-122"/>
                <a:ea typeface="宋体" panose="02010600030101010101" pitchFamily="2" charset="-122"/>
              </a:rPr>
              <a:t>部件功能专用化</a:t>
            </a:r>
          </a:p>
          <a:p>
            <a:pPr marL="0" indent="0" algn="just">
              <a:spcBef>
                <a:spcPts val="0"/>
              </a:spcBef>
              <a:buNone/>
            </a:pPr>
            <a:r>
              <a:rPr lang="zh-CN" altLang="en-US" sz="2800" b="1" dirty="0" smtClean="0">
                <a:solidFill>
                  <a:schemeClr val="tx2"/>
                </a:solidFill>
                <a:latin typeface="宋体" panose="02010600030101010101" pitchFamily="2" charset="-122"/>
                <a:ea typeface="宋体" panose="02010600030101010101" pitchFamily="2" charset="-122"/>
              </a:rPr>
              <a:t>  （</a:t>
            </a:r>
            <a:r>
              <a:rPr lang="en-US" altLang="zh-CN" sz="2800" b="1" dirty="0">
                <a:solidFill>
                  <a:schemeClr val="tx2"/>
                </a:solidFill>
                <a:latin typeface="宋体" panose="02010600030101010101" pitchFamily="2" charset="-122"/>
                <a:ea typeface="宋体" panose="02010600030101010101" pitchFamily="2" charset="-122"/>
              </a:rPr>
              <a:t>1</a:t>
            </a:r>
            <a:r>
              <a:rPr lang="zh-CN" altLang="en-US" sz="2800" b="1" dirty="0">
                <a:solidFill>
                  <a:schemeClr val="tx2"/>
                </a:solidFill>
                <a:latin typeface="宋体" panose="02010600030101010101" pitchFamily="2" charset="-122"/>
                <a:ea typeface="宋体" panose="02010600030101010101" pitchFamily="2" charset="-122"/>
              </a:rPr>
              <a:t>）把一件工作按功能分割为若干相互联系的</a:t>
            </a:r>
            <a:r>
              <a:rPr lang="zh-CN" altLang="en-US" sz="2800" b="1" dirty="0" smtClean="0">
                <a:solidFill>
                  <a:schemeClr val="tx2"/>
                </a:solidFill>
                <a:latin typeface="宋体" panose="02010600030101010101" pitchFamily="2" charset="-122"/>
                <a:ea typeface="宋体" panose="02010600030101010101" pitchFamily="2" charset="-122"/>
              </a:rPr>
              <a:t>部分   </a:t>
            </a:r>
            <a:r>
              <a:rPr lang="en-US" altLang="zh-CN" sz="2800" b="1" dirty="0" smtClean="0">
                <a:solidFill>
                  <a:schemeClr val="tx2"/>
                </a:solidFill>
                <a:latin typeface="宋体" panose="02010600030101010101" pitchFamily="2" charset="-122"/>
                <a:ea typeface="宋体" panose="02010600030101010101" pitchFamily="2" charset="-122"/>
              </a:rPr>
              <a:t> </a:t>
            </a:r>
          </a:p>
          <a:p>
            <a:pPr marL="0" indent="0" algn="just">
              <a:spcBef>
                <a:spcPts val="0"/>
              </a:spcBef>
              <a:buNone/>
            </a:pPr>
            <a:r>
              <a:rPr lang="en-US" altLang="zh-CN" sz="2800" b="1" dirty="0">
                <a:solidFill>
                  <a:schemeClr val="tx2"/>
                </a:solidFill>
                <a:latin typeface="宋体" panose="02010600030101010101" pitchFamily="2" charset="-122"/>
                <a:ea typeface="宋体" panose="02010600030101010101" pitchFamily="2" charset="-122"/>
              </a:rPr>
              <a:t> </a:t>
            </a:r>
            <a:r>
              <a:rPr lang="en-US" altLang="zh-CN" sz="2800" b="1" dirty="0" smtClean="0">
                <a:solidFill>
                  <a:schemeClr val="tx2"/>
                </a:solidFill>
                <a:latin typeface="宋体" panose="02010600030101010101" pitchFamily="2" charset="-122"/>
                <a:ea typeface="宋体" panose="02010600030101010101" pitchFamily="2" charset="-122"/>
              </a:rPr>
              <a:t> </a:t>
            </a:r>
            <a:r>
              <a:rPr lang="zh-CN" altLang="en-US" sz="2800" b="1" dirty="0" smtClean="0">
                <a:solidFill>
                  <a:schemeClr val="tx2"/>
                </a:solidFill>
                <a:latin typeface="宋体" panose="02010600030101010101" pitchFamily="2" charset="-122"/>
                <a:ea typeface="宋体" panose="02010600030101010101" pitchFamily="2" charset="-122"/>
              </a:rPr>
              <a:t>（</a:t>
            </a:r>
            <a:r>
              <a:rPr lang="en-US" altLang="zh-CN" sz="2800" b="1" dirty="0">
                <a:solidFill>
                  <a:schemeClr val="tx2"/>
                </a:solidFill>
                <a:latin typeface="宋体" panose="02010600030101010101" pitchFamily="2" charset="-122"/>
                <a:ea typeface="宋体" panose="02010600030101010101" pitchFamily="2" charset="-122"/>
              </a:rPr>
              <a:t>2</a:t>
            </a:r>
            <a:r>
              <a:rPr lang="zh-CN" altLang="en-US" sz="2800" b="1" dirty="0">
                <a:solidFill>
                  <a:schemeClr val="tx2"/>
                </a:solidFill>
                <a:latin typeface="宋体" panose="02010600030101010101" pitchFamily="2" charset="-122"/>
                <a:ea typeface="宋体" panose="02010600030101010101" pitchFamily="2" charset="-122"/>
              </a:rPr>
              <a:t>）把每一部分指定给专门的部件</a:t>
            </a:r>
            <a:r>
              <a:rPr lang="zh-CN" altLang="en-US" sz="2800" b="1" dirty="0" smtClean="0">
                <a:solidFill>
                  <a:schemeClr val="tx2"/>
                </a:solidFill>
                <a:latin typeface="宋体" panose="02010600030101010101" pitchFamily="2" charset="-122"/>
                <a:ea typeface="宋体" panose="02010600030101010101" pitchFamily="2" charset="-122"/>
              </a:rPr>
              <a:t>完成</a:t>
            </a:r>
            <a:endParaRPr lang="zh-CN" altLang="en-US" sz="2800" b="1" dirty="0">
              <a:solidFill>
                <a:schemeClr val="tx2"/>
              </a:solidFill>
              <a:latin typeface="宋体" panose="02010600030101010101" pitchFamily="2" charset="-122"/>
              <a:ea typeface="宋体" panose="02010600030101010101" pitchFamily="2" charset="-122"/>
            </a:endParaRPr>
          </a:p>
          <a:p>
            <a:pPr marL="0" indent="0" algn="just">
              <a:spcBef>
                <a:spcPts val="0"/>
              </a:spcBef>
              <a:buNone/>
            </a:pPr>
            <a:r>
              <a:rPr lang="zh-CN" altLang="en-US" sz="2800" b="1" dirty="0" smtClean="0">
                <a:solidFill>
                  <a:schemeClr val="tx2"/>
                </a:solidFill>
                <a:latin typeface="宋体" panose="02010600030101010101" pitchFamily="2" charset="-122"/>
                <a:ea typeface="宋体" panose="02010600030101010101" pitchFamily="2" charset="-122"/>
              </a:rPr>
              <a:t>  （</a:t>
            </a:r>
            <a:r>
              <a:rPr lang="en-US" altLang="zh-CN" sz="2800" b="1" dirty="0">
                <a:solidFill>
                  <a:schemeClr val="tx2"/>
                </a:solidFill>
                <a:latin typeface="宋体" panose="02010600030101010101" pitchFamily="2" charset="-122"/>
                <a:ea typeface="宋体" panose="02010600030101010101" pitchFamily="2" charset="-122"/>
              </a:rPr>
              <a:t>3</a:t>
            </a:r>
            <a:r>
              <a:rPr lang="zh-CN" altLang="en-US" sz="2800" b="1" dirty="0">
                <a:solidFill>
                  <a:schemeClr val="tx2"/>
                </a:solidFill>
                <a:latin typeface="宋体" panose="02010600030101010101" pitchFamily="2" charset="-122"/>
                <a:ea typeface="宋体" panose="02010600030101010101" pitchFamily="2" charset="-122"/>
              </a:rPr>
              <a:t>）然后按时间重叠原理把各部分的执行过程在时间上重叠起来</a:t>
            </a:r>
            <a:r>
              <a:rPr lang="zh-CN" altLang="en-US" sz="2800" b="1" dirty="0" smtClean="0">
                <a:solidFill>
                  <a:schemeClr val="tx2"/>
                </a:solidFill>
                <a:latin typeface="宋体" panose="02010600030101010101" pitchFamily="2" charset="-122"/>
                <a:ea typeface="宋体" panose="02010600030101010101" pitchFamily="2" charset="-122"/>
              </a:rPr>
              <a:t>，使</a:t>
            </a:r>
            <a:r>
              <a:rPr lang="zh-CN" altLang="en-US" sz="2800" b="1" dirty="0">
                <a:solidFill>
                  <a:schemeClr val="tx2"/>
                </a:solidFill>
                <a:latin typeface="宋体" panose="02010600030101010101" pitchFamily="2" charset="-122"/>
                <a:ea typeface="宋体" panose="02010600030101010101" pitchFamily="2" charset="-122"/>
              </a:rPr>
              <a:t>所有部件依次分工完成一组同样的工作</a:t>
            </a:r>
          </a:p>
        </p:txBody>
      </p:sp>
      <p:sp>
        <p:nvSpPr>
          <p:cNvPr id="4" name="Rectangle 4"/>
          <p:cNvSpPr>
            <a:spLocks noChangeArrowheads="1"/>
          </p:cNvSpPr>
          <p:nvPr/>
        </p:nvSpPr>
        <p:spPr bwMode="auto">
          <a:xfrm>
            <a:off x="2843808" y="11648"/>
            <a:ext cx="56705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r>
              <a:rPr lang="zh-CN" altLang="en-US" sz="4800" b="1" dirty="0">
                <a:solidFill>
                  <a:schemeClr val="bg1"/>
                </a:solidFill>
                <a:ea typeface="宋体" panose="02010600030101010101" pitchFamily="2" charset="-122"/>
              </a:rPr>
              <a:t>系统结构中的并行性</a:t>
            </a:r>
          </a:p>
        </p:txBody>
      </p:sp>
    </p:spTree>
    <p:extLst>
      <p:ext uri="{BB962C8B-B14F-4D97-AF65-F5344CB8AC3E}">
        <p14:creationId xmlns:p14="http://schemas.microsoft.com/office/powerpoint/2010/main" val="2388292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295400"/>
            <a:ext cx="8784976" cy="5026025"/>
          </a:xfrm>
        </p:spPr>
        <p:txBody>
          <a:bodyPr/>
          <a:lstStyle/>
          <a:p>
            <a:pPr marL="0" indent="0">
              <a:spcBef>
                <a:spcPts val="0"/>
              </a:spcBef>
              <a:buNone/>
            </a:pPr>
            <a:r>
              <a:rPr lang="zh-CN" altLang="en-US" sz="2800" b="1" dirty="0" smtClean="0">
                <a:solidFill>
                  <a:schemeClr val="tx2"/>
                </a:solidFill>
                <a:latin typeface="宋体" panose="02010600030101010101" pitchFamily="2" charset="-122"/>
                <a:ea typeface="宋体" panose="02010600030101010101" pitchFamily="2" charset="-122"/>
              </a:rPr>
              <a:t>    在</a:t>
            </a:r>
            <a:r>
              <a:rPr lang="zh-CN" altLang="en-US" sz="2800" b="1" dirty="0">
                <a:solidFill>
                  <a:schemeClr val="tx2"/>
                </a:solidFill>
                <a:latin typeface="宋体" panose="02010600030101010101" pitchFamily="2" charset="-122"/>
                <a:ea typeface="宋体" panose="02010600030101010101" pitchFamily="2" charset="-122"/>
              </a:rPr>
              <a:t>单处理机中，</a:t>
            </a:r>
            <a:r>
              <a:rPr lang="zh-CN" altLang="en-US" sz="2800" b="1" u="sng" dirty="0">
                <a:solidFill>
                  <a:srgbClr val="0000CC"/>
                </a:solidFill>
                <a:latin typeface="宋体" panose="02010600030101010101" pitchFamily="2" charset="-122"/>
                <a:ea typeface="宋体" panose="02010600030101010101" pitchFamily="2" charset="-122"/>
              </a:rPr>
              <a:t>资源重复</a:t>
            </a:r>
            <a:r>
              <a:rPr lang="zh-CN" altLang="en-US" sz="2800" b="1" dirty="0">
                <a:solidFill>
                  <a:schemeClr val="tx2"/>
                </a:solidFill>
                <a:latin typeface="宋体" panose="02010600030101010101" pitchFamily="2" charset="-122"/>
                <a:ea typeface="宋体" panose="02010600030101010101" pitchFamily="2" charset="-122"/>
              </a:rPr>
              <a:t>原理的运用也已经</a:t>
            </a:r>
            <a:r>
              <a:rPr lang="zh-CN" altLang="en-US" sz="2800" b="1" dirty="0" smtClean="0">
                <a:solidFill>
                  <a:srgbClr val="0000CC"/>
                </a:solidFill>
                <a:latin typeface="宋体" panose="02010600030101010101" pitchFamily="2" charset="-122"/>
                <a:ea typeface="宋体" panose="02010600030101010101" pitchFamily="2" charset="-122"/>
              </a:rPr>
              <a:t>十分普遍</a:t>
            </a:r>
            <a:r>
              <a:rPr lang="zh-CN" altLang="en-US" sz="2800" b="1" dirty="0" smtClean="0">
                <a:solidFill>
                  <a:schemeClr val="tx2"/>
                </a:solidFill>
                <a:latin typeface="宋体" panose="02010600030101010101" pitchFamily="2" charset="-122"/>
                <a:ea typeface="宋体" panose="02010600030101010101" pitchFamily="2" charset="-122"/>
              </a:rPr>
              <a:t>，例如：</a:t>
            </a:r>
            <a:endParaRPr lang="zh-CN" altLang="en-US" sz="2800" b="1" dirty="0">
              <a:solidFill>
                <a:schemeClr val="tx2"/>
              </a:solidFill>
              <a:latin typeface="宋体" panose="02010600030101010101" pitchFamily="2" charset="-122"/>
              <a:ea typeface="宋体" panose="02010600030101010101" pitchFamily="2" charset="-122"/>
            </a:endParaRPr>
          </a:p>
          <a:p>
            <a:pPr marL="0" indent="0">
              <a:spcBef>
                <a:spcPts val="0"/>
              </a:spcBef>
              <a:buNone/>
            </a:pPr>
            <a:r>
              <a:rPr lang="zh-CN" altLang="en-US" sz="2800" b="1" dirty="0" smtClean="0">
                <a:solidFill>
                  <a:schemeClr val="tx2"/>
                </a:solidFill>
                <a:latin typeface="宋体" panose="02010600030101010101" pitchFamily="2" charset="-122"/>
                <a:ea typeface="宋体" panose="02010600030101010101" pitchFamily="2" charset="-122"/>
              </a:rPr>
              <a:t>  （</a:t>
            </a:r>
            <a:r>
              <a:rPr lang="en-US" altLang="zh-CN" sz="2800" b="1" dirty="0">
                <a:solidFill>
                  <a:schemeClr val="tx2"/>
                </a:solidFill>
                <a:latin typeface="宋体" panose="02010600030101010101" pitchFamily="2" charset="-122"/>
                <a:ea typeface="宋体" panose="02010600030101010101" pitchFamily="2" charset="-122"/>
              </a:rPr>
              <a:t>1</a:t>
            </a:r>
            <a:r>
              <a:rPr lang="zh-CN" altLang="en-US" sz="2800" b="1" dirty="0">
                <a:solidFill>
                  <a:schemeClr val="tx2"/>
                </a:solidFill>
                <a:latin typeface="宋体" panose="02010600030101010101" pitchFamily="2" charset="-122"/>
                <a:ea typeface="宋体" panose="02010600030101010101" pitchFamily="2" charset="-122"/>
              </a:rPr>
              <a:t>）多体存储器</a:t>
            </a:r>
          </a:p>
          <a:p>
            <a:pPr marL="0" indent="0">
              <a:spcBef>
                <a:spcPts val="0"/>
              </a:spcBef>
              <a:buNone/>
            </a:pPr>
            <a:r>
              <a:rPr lang="zh-CN" altLang="en-US" sz="2800" b="1" dirty="0" smtClean="0">
                <a:solidFill>
                  <a:schemeClr val="tx2"/>
                </a:solidFill>
                <a:latin typeface="宋体" panose="02010600030101010101" pitchFamily="2" charset="-122"/>
                <a:ea typeface="宋体" panose="02010600030101010101" pitchFamily="2" charset="-122"/>
              </a:rPr>
              <a:t>  （</a:t>
            </a:r>
            <a:r>
              <a:rPr lang="en-US" altLang="zh-CN" sz="2800" b="1" dirty="0">
                <a:solidFill>
                  <a:schemeClr val="tx2"/>
                </a:solidFill>
                <a:latin typeface="宋体" panose="02010600030101010101" pitchFamily="2" charset="-122"/>
                <a:ea typeface="宋体" panose="02010600030101010101" pitchFamily="2" charset="-122"/>
              </a:rPr>
              <a:t>2</a:t>
            </a:r>
            <a:r>
              <a:rPr lang="zh-CN" altLang="en-US" sz="2800" b="1" dirty="0">
                <a:solidFill>
                  <a:schemeClr val="tx2"/>
                </a:solidFill>
                <a:latin typeface="宋体" panose="02010600030101010101" pitchFamily="2" charset="-122"/>
                <a:ea typeface="宋体" panose="02010600030101010101" pitchFamily="2" charset="-122"/>
              </a:rPr>
              <a:t>）多操作部件</a:t>
            </a:r>
          </a:p>
          <a:p>
            <a:pPr marL="0" indent="0">
              <a:spcBef>
                <a:spcPts val="0"/>
              </a:spcBef>
              <a:buNone/>
            </a:pPr>
            <a:r>
              <a:rPr lang="zh-CN" altLang="en-US" sz="2800" b="1" dirty="0" smtClean="0">
                <a:solidFill>
                  <a:schemeClr val="tx2"/>
                </a:solidFill>
                <a:latin typeface="宋体" panose="02010600030101010101" pitchFamily="2" charset="-122"/>
                <a:ea typeface="宋体" panose="02010600030101010101" pitchFamily="2" charset="-122"/>
              </a:rPr>
              <a:t>  （</a:t>
            </a:r>
            <a:r>
              <a:rPr lang="en-US" altLang="zh-CN" sz="2800" b="1" dirty="0">
                <a:solidFill>
                  <a:schemeClr val="tx2"/>
                </a:solidFill>
                <a:latin typeface="宋体" panose="02010600030101010101" pitchFamily="2" charset="-122"/>
                <a:ea typeface="宋体" panose="02010600030101010101" pitchFamily="2" charset="-122"/>
              </a:rPr>
              <a:t>3</a:t>
            </a:r>
            <a:r>
              <a:rPr lang="zh-CN" altLang="en-US" sz="2800" b="1" dirty="0">
                <a:solidFill>
                  <a:schemeClr val="tx2"/>
                </a:solidFill>
                <a:latin typeface="宋体" panose="02010600030101010101" pitchFamily="2" charset="-122"/>
                <a:ea typeface="宋体" panose="02010600030101010101" pitchFamily="2" charset="-122"/>
              </a:rPr>
              <a:t>）阵列处理机（并行处理机）</a:t>
            </a:r>
          </a:p>
          <a:p>
            <a:pPr marL="0" indent="0">
              <a:spcBef>
                <a:spcPts val="0"/>
              </a:spcBef>
              <a:buNone/>
            </a:pPr>
            <a:r>
              <a:rPr lang="en-US" altLang="zh-CN" sz="2800" b="1" dirty="0" smtClean="0">
                <a:solidFill>
                  <a:schemeClr val="tx2"/>
                </a:solidFill>
                <a:latin typeface="宋体" panose="02010600030101010101" pitchFamily="2" charset="-122"/>
                <a:ea typeface="宋体" panose="02010600030101010101" pitchFamily="2" charset="-122"/>
              </a:rPr>
              <a:t>    </a:t>
            </a:r>
          </a:p>
          <a:p>
            <a:pPr marL="0" indent="0">
              <a:spcBef>
                <a:spcPts val="0"/>
              </a:spcBef>
              <a:buNone/>
            </a:pPr>
            <a:r>
              <a:rPr lang="en-US" altLang="zh-CN" sz="2800" b="1" dirty="0">
                <a:solidFill>
                  <a:schemeClr val="tx2"/>
                </a:solidFill>
                <a:latin typeface="宋体" panose="02010600030101010101" pitchFamily="2" charset="-122"/>
                <a:ea typeface="宋体" panose="02010600030101010101" pitchFamily="2" charset="-122"/>
              </a:rPr>
              <a:t> </a:t>
            </a:r>
            <a:r>
              <a:rPr lang="en-US" altLang="zh-CN" sz="2800" b="1" dirty="0" smtClean="0">
                <a:solidFill>
                  <a:schemeClr val="tx2"/>
                </a:solidFill>
                <a:latin typeface="宋体" panose="02010600030101010101" pitchFamily="2" charset="-122"/>
                <a:ea typeface="宋体" panose="02010600030101010101" pitchFamily="2" charset="-122"/>
              </a:rPr>
              <a:t>   </a:t>
            </a:r>
            <a:r>
              <a:rPr lang="zh-CN" altLang="en-US" sz="2800" b="1" dirty="0" smtClean="0">
                <a:solidFill>
                  <a:schemeClr val="tx2"/>
                </a:solidFill>
                <a:latin typeface="宋体" panose="02010600030101010101" pitchFamily="2" charset="-122"/>
                <a:ea typeface="宋体" panose="02010600030101010101" pitchFamily="2" charset="-122"/>
              </a:rPr>
              <a:t>在</a:t>
            </a:r>
            <a:r>
              <a:rPr lang="zh-CN" altLang="en-US" sz="2800" b="1" dirty="0">
                <a:solidFill>
                  <a:schemeClr val="tx2"/>
                </a:solidFill>
                <a:latin typeface="宋体" panose="02010600030101010101" pitchFamily="2" charset="-122"/>
                <a:ea typeface="宋体" panose="02010600030101010101" pitchFamily="2" charset="-122"/>
              </a:rPr>
              <a:t>单机处理机中，</a:t>
            </a:r>
            <a:r>
              <a:rPr lang="zh-CN" altLang="en-US" sz="2800" b="1" u="sng" dirty="0">
                <a:solidFill>
                  <a:srgbClr val="0000CC"/>
                </a:solidFill>
                <a:latin typeface="宋体" panose="02010600030101010101" pitchFamily="2" charset="-122"/>
                <a:ea typeface="宋体" panose="02010600030101010101" pitchFamily="2" charset="-122"/>
              </a:rPr>
              <a:t>资源共</a:t>
            </a:r>
            <a:r>
              <a:rPr lang="zh-CN" altLang="en-US" sz="2800" b="1" u="sng" dirty="0">
                <a:solidFill>
                  <a:schemeClr val="tx2"/>
                </a:solidFill>
                <a:latin typeface="宋体" panose="02010600030101010101" pitchFamily="2" charset="-122"/>
                <a:ea typeface="宋体" panose="02010600030101010101" pitchFamily="2" charset="-122"/>
              </a:rPr>
              <a:t>享</a:t>
            </a:r>
            <a:r>
              <a:rPr lang="zh-CN" altLang="en-US" sz="2800" b="1" dirty="0">
                <a:solidFill>
                  <a:schemeClr val="tx2"/>
                </a:solidFill>
                <a:latin typeface="宋体" panose="02010600030101010101" pitchFamily="2" charset="-122"/>
                <a:ea typeface="宋体" panose="02010600030101010101" pitchFamily="2" charset="-122"/>
              </a:rPr>
              <a:t>的概念实质上是</a:t>
            </a:r>
            <a:r>
              <a:rPr lang="zh-CN" altLang="en-US" sz="2800" b="1" dirty="0" smtClean="0">
                <a:solidFill>
                  <a:schemeClr val="tx2"/>
                </a:solidFill>
                <a:latin typeface="宋体" panose="02010600030101010101" pitchFamily="2" charset="-122"/>
                <a:ea typeface="宋体" panose="02010600030101010101" pitchFamily="2" charset="-122"/>
              </a:rPr>
              <a:t>用单</a:t>
            </a:r>
            <a:r>
              <a:rPr lang="zh-CN" altLang="en-US" sz="2800" b="1" dirty="0">
                <a:solidFill>
                  <a:schemeClr val="tx2"/>
                </a:solidFill>
                <a:latin typeface="宋体" panose="02010600030101010101" pitchFamily="2" charset="-122"/>
                <a:ea typeface="宋体" panose="02010600030101010101" pitchFamily="2" charset="-122"/>
              </a:rPr>
              <a:t>处理机</a:t>
            </a:r>
            <a:r>
              <a:rPr lang="zh-CN" altLang="en-US" sz="2800" b="1" dirty="0">
                <a:solidFill>
                  <a:srgbClr val="0000CC"/>
                </a:solidFill>
                <a:latin typeface="宋体" panose="02010600030101010101" pitchFamily="2" charset="-122"/>
                <a:ea typeface="宋体" panose="02010600030101010101" pitchFamily="2" charset="-122"/>
              </a:rPr>
              <a:t>模拟</a:t>
            </a:r>
            <a:r>
              <a:rPr lang="zh-CN" altLang="en-US" sz="2800" b="1" dirty="0">
                <a:solidFill>
                  <a:schemeClr val="tx2"/>
                </a:solidFill>
                <a:latin typeface="宋体" panose="02010600030101010101" pitchFamily="2" charset="-122"/>
                <a:ea typeface="宋体" panose="02010600030101010101" pitchFamily="2" charset="-122"/>
              </a:rPr>
              <a:t>多处理机的功能，形成所谓</a:t>
            </a:r>
            <a:r>
              <a:rPr lang="zh-CN" altLang="en-US" sz="2800" b="1" dirty="0" smtClean="0">
                <a:solidFill>
                  <a:schemeClr val="tx2"/>
                </a:solidFill>
                <a:latin typeface="宋体" panose="02010600030101010101" pitchFamily="2" charset="-122"/>
                <a:ea typeface="宋体" panose="02010600030101010101" pitchFamily="2" charset="-122"/>
              </a:rPr>
              <a:t>虚拟机的功能。</a:t>
            </a:r>
            <a:endParaRPr lang="zh-CN" altLang="en-US" sz="2800" b="1" dirty="0">
              <a:solidFill>
                <a:schemeClr val="tx2"/>
              </a:solidFill>
              <a:latin typeface="宋体" panose="02010600030101010101" pitchFamily="2" charset="-122"/>
              <a:ea typeface="宋体" panose="02010600030101010101" pitchFamily="2" charset="-122"/>
            </a:endParaRPr>
          </a:p>
        </p:txBody>
      </p:sp>
      <p:sp>
        <p:nvSpPr>
          <p:cNvPr id="5" name="Rectangle 4"/>
          <p:cNvSpPr>
            <a:spLocks noChangeArrowheads="1"/>
          </p:cNvSpPr>
          <p:nvPr/>
        </p:nvSpPr>
        <p:spPr bwMode="auto">
          <a:xfrm>
            <a:off x="2843808" y="11648"/>
            <a:ext cx="56705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r>
              <a:rPr lang="zh-CN" altLang="en-US" sz="4800" b="1" dirty="0">
                <a:solidFill>
                  <a:schemeClr val="bg1"/>
                </a:solidFill>
                <a:ea typeface="宋体" panose="02010600030101010101" pitchFamily="2" charset="-122"/>
              </a:rPr>
              <a:t>系统结构中的并行性</a:t>
            </a:r>
          </a:p>
        </p:txBody>
      </p:sp>
    </p:spTree>
    <p:extLst>
      <p:ext uri="{BB962C8B-B14F-4D97-AF65-F5344CB8AC3E}">
        <p14:creationId xmlns:p14="http://schemas.microsoft.com/office/powerpoint/2010/main" val="3992717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295400"/>
            <a:ext cx="8784976" cy="5026025"/>
          </a:xfrm>
        </p:spPr>
        <p:txBody>
          <a:bodyPr/>
          <a:lstStyle/>
          <a:p>
            <a:pPr algn="just"/>
            <a:r>
              <a:rPr lang="en-US" altLang="zh-CN" sz="2800" b="1" dirty="0" smtClean="0">
                <a:solidFill>
                  <a:schemeClr val="tx2"/>
                </a:solidFill>
                <a:latin typeface="宋体" panose="02010600030101010101" pitchFamily="2" charset="-122"/>
                <a:ea typeface="宋体" panose="02010600030101010101" pitchFamily="2" charset="-122"/>
              </a:rPr>
              <a:t>1960</a:t>
            </a:r>
            <a:r>
              <a:rPr lang="zh-CN" altLang="en-US" sz="2800" b="1" dirty="0">
                <a:solidFill>
                  <a:schemeClr val="tx2"/>
                </a:solidFill>
                <a:latin typeface="宋体" panose="02010600030101010101" pitchFamily="2" charset="-122"/>
                <a:ea typeface="宋体" panose="02010600030101010101" pitchFamily="2" charset="-122"/>
              </a:rPr>
              <a:t>年以前</a:t>
            </a:r>
            <a:r>
              <a:rPr lang="zh-CN" altLang="en-US" sz="2800" b="1" dirty="0" smtClean="0">
                <a:solidFill>
                  <a:schemeClr val="tx2"/>
                </a:solidFill>
                <a:latin typeface="宋体" panose="02010600030101010101" pitchFamily="2" charset="-122"/>
                <a:ea typeface="宋体" panose="02010600030101010101" pitchFamily="2" charset="-122"/>
              </a:rPr>
              <a:t>，主要</a:t>
            </a:r>
            <a:r>
              <a:rPr lang="zh-CN" altLang="en-US" sz="2800" b="1" dirty="0">
                <a:solidFill>
                  <a:schemeClr val="tx2"/>
                </a:solidFill>
                <a:latin typeface="宋体" panose="02010600030101010101" pitchFamily="2" charset="-122"/>
                <a:ea typeface="宋体" panose="02010600030101010101" pitchFamily="2" charset="-122"/>
              </a:rPr>
              <a:t>表现为</a:t>
            </a:r>
            <a:r>
              <a:rPr lang="zh-CN" altLang="en-US" sz="2800" b="1" u="sng" dirty="0">
                <a:solidFill>
                  <a:schemeClr val="tx2"/>
                </a:solidFill>
                <a:latin typeface="宋体" panose="02010600030101010101" pitchFamily="2" charset="-122"/>
                <a:ea typeface="宋体" panose="02010600030101010101" pitchFamily="2" charset="-122"/>
              </a:rPr>
              <a:t>算术运算的位并行</a:t>
            </a:r>
            <a:r>
              <a:rPr lang="zh-CN" altLang="en-US" sz="2800" b="1" dirty="0">
                <a:solidFill>
                  <a:schemeClr val="tx2"/>
                </a:solidFill>
                <a:latin typeface="宋体" panose="02010600030101010101" pitchFamily="2" charset="-122"/>
                <a:ea typeface="宋体" panose="02010600030101010101" pitchFamily="2" charset="-122"/>
              </a:rPr>
              <a:t>及</a:t>
            </a:r>
            <a:r>
              <a:rPr lang="zh-CN" altLang="en-US" sz="2800" b="1" dirty="0">
                <a:solidFill>
                  <a:srgbClr val="0000CC"/>
                </a:solidFill>
                <a:latin typeface="宋体" panose="02010600030101010101" pitchFamily="2" charset="-122"/>
                <a:ea typeface="宋体" panose="02010600030101010101" pitchFamily="2" charset="-122"/>
              </a:rPr>
              <a:t>运算与输入</a:t>
            </a:r>
            <a:r>
              <a:rPr lang="en-US" altLang="zh-CN" sz="2800" b="1" dirty="0">
                <a:solidFill>
                  <a:srgbClr val="0000CC"/>
                </a:solidFill>
                <a:latin typeface="宋体" panose="02010600030101010101" pitchFamily="2" charset="-122"/>
                <a:ea typeface="宋体" panose="02010600030101010101" pitchFamily="2" charset="-122"/>
              </a:rPr>
              <a:t>/</a:t>
            </a:r>
            <a:r>
              <a:rPr lang="zh-CN" altLang="en-US" sz="2800" b="1" dirty="0">
                <a:solidFill>
                  <a:srgbClr val="0000CC"/>
                </a:solidFill>
                <a:latin typeface="宋体" panose="02010600030101010101" pitchFamily="2" charset="-122"/>
                <a:ea typeface="宋体" panose="02010600030101010101" pitchFamily="2" charset="-122"/>
              </a:rPr>
              <a:t>输出操作</a:t>
            </a:r>
            <a:r>
              <a:rPr lang="zh-CN" altLang="en-US" sz="2800" b="1" dirty="0" smtClean="0">
                <a:solidFill>
                  <a:schemeClr val="tx2"/>
                </a:solidFill>
                <a:latin typeface="宋体" panose="02010600030101010101" pitchFamily="2" charset="-122"/>
                <a:ea typeface="宋体" panose="02010600030101010101" pitchFamily="2" charset="-122"/>
              </a:rPr>
              <a:t>的并行</a:t>
            </a:r>
            <a:r>
              <a:rPr lang="zh-CN" altLang="en-US" sz="2800" b="1" dirty="0">
                <a:solidFill>
                  <a:schemeClr val="tx2"/>
                </a:solidFill>
                <a:latin typeface="宋体" panose="02010600030101010101" pitchFamily="2" charset="-122"/>
                <a:ea typeface="宋体" panose="02010600030101010101" pitchFamily="2" charset="-122"/>
              </a:rPr>
              <a:t>。</a:t>
            </a:r>
          </a:p>
          <a:p>
            <a:pPr algn="just"/>
            <a:r>
              <a:rPr lang="en-US" altLang="zh-CN" sz="2800" b="1" dirty="0" smtClean="0">
                <a:solidFill>
                  <a:schemeClr val="tx2"/>
                </a:solidFill>
                <a:latin typeface="宋体" panose="02010600030101010101" pitchFamily="2" charset="-122"/>
                <a:ea typeface="宋体" panose="02010600030101010101" pitchFamily="2" charset="-122"/>
              </a:rPr>
              <a:t>1960—1970</a:t>
            </a:r>
            <a:r>
              <a:rPr lang="zh-CN" altLang="en-US" sz="2800" b="1" dirty="0">
                <a:solidFill>
                  <a:schemeClr val="tx2"/>
                </a:solidFill>
                <a:latin typeface="宋体" panose="02010600030101010101" pitchFamily="2" charset="-122"/>
                <a:ea typeface="宋体" panose="02010600030101010101" pitchFamily="2" charset="-122"/>
              </a:rPr>
              <a:t>年的这段时间内</a:t>
            </a:r>
            <a:r>
              <a:rPr lang="zh-CN" altLang="en-US" sz="2800" b="1" dirty="0" smtClean="0">
                <a:solidFill>
                  <a:schemeClr val="tx2"/>
                </a:solidFill>
                <a:latin typeface="宋体" panose="02010600030101010101" pitchFamily="2" charset="-122"/>
                <a:ea typeface="宋体" panose="02010600030101010101" pitchFamily="2" charset="-122"/>
              </a:rPr>
              <a:t>，多道程序</a:t>
            </a:r>
            <a:r>
              <a:rPr lang="zh-CN" altLang="en-US" sz="2800" b="1" dirty="0">
                <a:solidFill>
                  <a:srgbClr val="0000CC"/>
                </a:solidFill>
                <a:latin typeface="宋体" panose="02010600030101010101" pitchFamily="2" charset="-122"/>
                <a:ea typeface="宋体" panose="02010600030101010101" pitchFamily="2" charset="-122"/>
              </a:rPr>
              <a:t>分时系统、多功能部件、流水线单</a:t>
            </a:r>
            <a:r>
              <a:rPr lang="zh-CN" altLang="en-US" sz="2800" b="1" dirty="0" smtClean="0">
                <a:solidFill>
                  <a:srgbClr val="0000CC"/>
                </a:solidFill>
                <a:latin typeface="宋体" panose="02010600030101010101" pitchFamily="2" charset="-122"/>
                <a:ea typeface="宋体" panose="02010600030101010101" pitchFamily="2" charset="-122"/>
              </a:rPr>
              <a:t>处理机</a:t>
            </a:r>
            <a:r>
              <a:rPr lang="zh-CN" altLang="en-US" sz="2800" b="1" dirty="0">
                <a:solidFill>
                  <a:schemeClr val="tx2"/>
                </a:solidFill>
                <a:latin typeface="宋体" panose="02010600030101010101" pitchFamily="2" charset="-122"/>
                <a:ea typeface="宋体" panose="02010600030101010101" pitchFamily="2" charset="-122"/>
              </a:rPr>
              <a:t>等。</a:t>
            </a:r>
          </a:p>
          <a:p>
            <a:pPr algn="just"/>
            <a:r>
              <a:rPr lang="en-US" altLang="zh-CN" sz="2800" b="1" dirty="0" smtClean="0">
                <a:solidFill>
                  <a:schemeClr val="tx2"/>
                </a:solidFill>
                <a:latin typeface="宋体" panose="02010600030101010101" pitchFamily="2" charset="-122"/>
                <a:ea typeface="宋体" panose="02010600030101010101" pitchFamily="2" charset="-122"/>
              </a:rPr>
              <a:t>1970—1980</a:t>
            </a:r>
            <a:r>
              <a:rPr lang="zh-CN" altLang="en-US" sz="2800" b="1" dirty="0">
                <a:solidFill>
                  <a:schemeClr val="tx2"/>
                </a:solidFill>
                <a:latin typeface="宋体" panose="02010600030101010101" pitchFamily="2" charset="-122"/>
                <a:ea typeface="宋体" panose="02010600030101010101" pitchFamily="2" charset="-122"/>
              </a:rPr>
              <a:t>年</a:t>
            </a:r>
            <a:r>
              <a:rPr lang="zh-CN" altLang="en-US" sz="2800" b="1" dirty="0" smtClean="0">
                <a:solidFill>
                  <a:schemeClr val="tx2"/>
                </a:solidFill>
                <a:latin typeface="宋体" panose="02010600030101010101" pitchFamily="2" charset="-122"/>
                <a:ea typeface="宋体" panose="02010600030101010101" pitchFamily="2" charset="-122"/>
              </a:rPr>
              <a:t>，</a:t>
            </a:r>
            <a:r>
              <a:rPr lang="zh-CN" altLang="en-US" sz="2800" b="1" dirty="0" smtClean="0">
                <a:solidFill>
                  <a:srgbClr val="0000CC"/>
                </a:solidFill>
                <a:latin typeface="宋体" panose="02010600030101010101" pitchFamily="2" charset="-122"/>
                <a:ea typeface="宋体" panose="02010600030101010101" pitchFamily="2" charset="-122"/>
              </a:rPr>
              <a:t>向量</a:t>
            </a:r>
            <a:r>
              <a:rPr lang="zh-CN" altLang="en-US" sz="2800" b="1" dirty="0">
                <a:solidFill>
                  <a:srgbClr val="0000CC"/>
                </a:solidFill>
                <a:latin typeface="宋体" panose="02010600030101010101" pitchFamily="2" charset="-122"/>
                <a:ea typeface="宋体" panose="02010600030101010101" pitchFamily="2" charset="-122"/>
              </a:rPr>
              <a:t>机、阵列机、相联处理</a:t>
            </a:r>
            <a:r>
              <a:rPr lang="zh-CN" altLang="en-US" sz="2800" b="1" dirty="0">
                <a:solidFill>
                  <a:schemeClr val="tx2"/>
                </a:solidFill>
                <a:latin typeface="宋体" panose="02010600030101010101" pitchFamily="2" charset="-122"/>
                <a:ea typeface="宋体" panose="02010600030101010101" pitchFamily="2" charset="-122"/>
              </a:rPr>
              <a:t>等多种并行处理系统结构。</a:t>
            </a:r>
          </a:p>
          <a:p>
            <a:pPr algn="just"/>
            <a:r>
              <a:rPr lang="en-US" altLang="zh-CN" sz="2800" b="1" dirty="0" smtClean="0">
                <a:solidFill>
                  <a:schemeClr val="tx2"/>
                </a:solidFill>
                <a:latin typeface="宋体" panose="02010600030101010101" pitchFamily="2" charset="-122"/>
                <a:ea typeface="宋体" panose="02010600030101010101" pitchFamily="2" charset="-122"/>
              </a:rPr>
              <a:t>1980—1990</a:t>
            </a:r>
            <a:r>
              <a:rPr lang="zh-CN" altLang="en-US" sz="2800" b="1" dirty="0">
                <a:solidFill>
                  <a:schemeClr val="tx2"/>
                </a:solidFill>
                <a:latin typeface="宋体" panose="02010600030101010101" pitchFamily="2" charset="-122"/>
                <a:ea typeface="宋体" panose="02010600030101010101" pitchFamily="2" charset="-122"/>
              </a:rPr>
              <a:t>年</a:t>
            </a:r>
            <a:r>
              <a:rPr lang="zh-CN" altLang="en-US" sz="2800" b="1" dirty="0" smtClean="0">
                <a:solidFill>
                  <a:schemeClr val="tx2"/>
                </a:solidFill>
                <a:latin typeface="宋体" panose="02010600030101010101" pitchFamily="2" charset="-122"/>
                <a:ea typeface="宋体" panose="02010600030101010101" pitchFamily="2" charset="-122"/>
              </a:rPr>
              <a:t>，</a:t>
            </a:r>
            <a:r>
              <a:rPr lang="zh-CN" altLang="en-US" sz="2800" b="1" dirty="0" smtClean="0">
                <a:solidFill>
                  <a:srgbClr val="0000CC"/>
                </a:solidFill>
                <a:latin typeface="宋体" panose="02010600030101010101" pitchFamily="2" charset="-122"/>
                <a:ea typeface="宋体" panose="02010600030101010101" pitchFamily="2" charset="-122"/>
              </a:rPr>
              <a:t>指令</a:t>
            </a:r>
            <a:r>
              <a:rPr lang="zh-CN" altLang="en-US" sz="2800" b="1" dirty="0">
                <a:solidFill>
                  <a:srgbClr val="0000CC"/>
                </a:solidFill>
                <a:latin typeface="宋体" panose="02010600030101010101" pitchFamily="2" charset="-122"/>
                <a:ea typeface="宋体" panose="02010600030101010101" pitchFamily="2" charset="-122"/>
              </a:rPr>
              <a:t>级并行</a:t>
            </a:r>
            <a:r>
              <a:rPr lang="zh-CN" altLang="en-US" sz="2800" b="1" dirty="0">
                <a:solidFill>
                  <a:schemeClr val="tx2"/>
                </a:solidFill>
                <a:latin typeface="宋体" panose="02010600030101010101" pitchFamily="2" charset="-122"/>
                <a:ea typeface="宋体" panose="02010600030101010101" pitchFamily="2" charset="-122"/>
              </a:rPr>
              <a:t>的超标</a:t>
            </a:r>
            <a:r>
              <a:rPr lang="zh-CN" altLang="en-US" sz="2800" b="1" dirty="0" smtClean="0">
                <a:solidFill>
                  <a:schemeClr val="tx2"/>
                </a:solidFill>
                <a:latin typeface="宋体" panose="02010600030101010101" pitchFamily="2" charset="-122"/>
                <a:ea typeface="宋体" panose="02010600030101010101" pitchFamily="2" charset="-122"/>
              </a:rPr>
              <a:t>量处理机</a:t>
            </a:r>
            <a:r>
              <a:rPr lang="zh-CN" altLang="en-US" sz="2800" b="1" dirty="0">
                <a:solidFill>
                  <a:schemeClr val="tx2"/>
                </a:solidFill>
                <a:latin typeface="宋体" panose="02010600030101010101" pitchFamily="2" charset="-122"/>
                <a:ea typeface="宋体" panose="02010600030101010101" pitchFamily="2" charset="-122"/>
              </a:rPr>
              <a:t>、超</a:t>
            </a:r>
            <a:r>
              <a:rPr lang="zh-CN" altLang="en-US" sz="2800" b="1" dirty="0" smtClean="0">
                <a:solidFill>
                  <a:schemeClr val="tx2"/>
                </a:solidFill>
                <a:latin typeface="宋体" panose="02010600030101010101" pitchFamily="2" charset="-122"/>
                <a:ea typeface="宋体" panose="02010600030101010101" pitchFamily="2" charset="-122"/>
              </a:rPr>
              <a:t>流水线处理机等。</a:t>
            </a:r>
            <a:endParaRPr lang="zh-CN" altLang="en-US" sz="2800" b="1" dirty="0">
              <a:solidFill>
                <a:schemeClr val="tx2"/>
              </a:solidFill>
              <a:latin typeface="宋体" panose="02010600030101010101" pitchFamily="2" charset="-122"/>
              <a:ea typeface="宋体" panose="02010600030101010101" pitchFamily="2" charset="-122"/>
            </a:endParaRPr>
          </a:p>
          <a:p>
            <a:pPr algn="just"/>
            <a:r>
              <a:rPr lang="en-US" altLang="zh-CN" sz="2800" b="1" dirty="0" smtClean="0">
                <a:solidFill>
                  <a:schemeClr val="tx2"/>
                </a:solidFill>
                <a:latin typeface="宋体" panose="02010600030101010101" pitchFamily="2" charset="-122"/>
                <a:ea typeface="宋体" panose="02010600030101010101" pitchFamily="2" charset="-122"/>
              </a:rPr>
              <a:t>1990</a:t>
            </a:r>
            <a:r>
              <a:rPr lang="zh-CN" altLang="en-US" sz="2800" b="1" dirty="0">
                <a:solidFill>
                  <a:schemeClr val="tx2"/>
                </a:solidFill>
                <a:latin typeface="宋体" panose="02010600030101010101" pitchFamily="2" charset="-122"/>
                <a:ea typeface="宋体" panose="02010600030101010101" pitchFamily="2" charset="-122"/>
              </a:rPr>
              <a:t>年以来</a:t>
            </a:r>
            <a:r>
              <a:rPr lang="zh-CN" altLang="en-US" sz="2800" b="1" dirty="0" smtClean="0">
                <a:solidFill>
                  <a:schemeClr val="tx2"/>
                </a:solidFill>
                <a:latin typeface="宋体" panose="02010600030101010101" pitchFamily="2" charset="-122"/>
                <a:ea typeface="宋体" panose="02010600030101010101" pitchFamily="2" charset="-122"/>
              </a:rPr>
              <a:t>，</a:t>
            </a:r>
            <a:r>
              <a:rPr lang="zh-CN" altLang="en-US" sz="2800" b="1" dirty="0" smtClean="0">
                <a:solidFill>
                  <a:srgbClr val="0000CC"/>
                </a:solidFill>
                <a:latin typeface="宋体" panose="02010600030101010101" pitchFamily="2" charset="-122"/>
                <a:ea typeface="宋体" panose="02010600030101010101" pitchFamily="2" charset="-122"/>
              </a:rPr>
              <a:t>大规模并行处理</a:t>
            </a:r>
            <a:r>
              <a:rPr lang="zh-CN" altLang="en-US" sz="2800" b="1" dirty="0" smtClean="0">
                <a:solidFill>
                  <a:schemeClr val="tx2"/>
                </a:solidFill>
                <a:latin typeface="宋体" panose="02010600030101010101" pitchFamily="2" charset="-122"/>
                <a:ea typeface="宋体" panose="02010600030101010101" pitchFamily="2" charset="-122"/>
              </a:rPr>
              <a:t>，例如一</a:t>
            </a:r>
            <a:r>
              <a:rPr lang="zh-CN" altLang="en-US" sz="2800" b="1" dirty="0">
                <a:solidFill>
                  <a:schemeClr val="tx2"/>
                </a:solidFill>
                <a:latin typeface="宋体" panose="02010600030101010101" pitchFamily="2" charset="-122"/>
                <a:ea typeface="宋体" panose="02010600030101010101" pitchFamily="2" charset="-122"/>
              </a:rPr>
              <a:t>片</a:t>
            </a:r>
            <a:r>
              <a:rPr lang="en-US" altLang="zh-CN" sz="2800" b="1" dirty="0">
                <a:solidFill>
                  <a:schemeClr val="tx2"/>
                </a:solidFill>
                <a:latin typeface="宋体" panose="02010600030101010101" pitchFamily="2" charset="-122"/>
                <a:ea typeface="宋体" panose="02010600030101010101" pitchFamily="2" charset="-122"/>
              </a:rPr>
              <a:t>CMOS</a:t>
            </a:r>
            <a:r>
              <a:rPr lang="zh-CN" altLang="en-US" sz="2800" b="1" dirty="0">
                <a:solidFill>
                  <a:schemeClr val="tx2"/>
                </a:solidFill>
                <a:latin typeface="宋体" panose="02010600030101010101" pitchFamily="2" charset="-122"/>
                <a:ea typeface="宋体" panose="02010600030101010101" pitchFamily="2" charset="-122"/>
              </a:rPr>
              <a:t>芯片上集成</a:t>
            </a:r>
            <a:r>
              <a:rPr lang="en-US" altLang="zh-CN" sz="2800" b="1" dirty="0">
                <a:solidFill>
                  <a:schemeClr val="tx2"/>
                </a:solidFill>
                <a:latin typeface="宋体" panose="02010600030101010101" pitchFamily="2" charset="-122"/>
                <a:ea typeface="宋体" panose="02010600030101010101" pitchFamily="2" charset="-122"/>
              </a:rPr>
              <a:t>5000</a:t>
            </a:r>
            <a:r>
              <a:rPr lang="zh-CN" altLang="en-US" sz="2800" b="1" dirty="0">
                <a:solidFill>
                  <a:schemeClr val="tx2"/>
                </a:solidFill>
                <a:latin typeface="宋体" panose="02010600030101010101" pitchFamily="2" charset="-122"/>
                <a:ea typeface="宋体" panose="02010600030101010101" pitchFamily="2" charset="-122"/>
              </a:rPr>
              <a:t>万个晶体管，制成</a:t>
            </a:r>
            <a:r>
              <a:rPr lang="en-US" altLang="zh-CN" sz="2800" b="1" dirty="0">
                <a:solidFill>
                  <a:schemeClr val="tx2"/>
                </a:solidFill>
                <a:latin typeface="宋体" panose="02010600030101010101" pitchFamily="2" charset="-122"/>
                <a:ea typeface="宋体" panose="02010600030101010101" pitchFamily="2" charset="-122"/>
              </a:rPr>
              <a:t>4</a:t>
            </a:r>
            <a:r>
              <a:rPr lang="zh-CN" altLang="en-US" sz="2800" b="1" dirty="0">
                <a:solidFill>
                  <a:schemeClr val="tx2"/>
                </a:solidFill>
                <a:latin typeface="宋体" panose="02010600030101010101" pitchFamily="2" charset="-122"/>
                <a:ea typeface="宋体" panose="02010600030101010101" pitchFamily="2" charset="-122"/>
              </a:rPr>
              <a:t>个</a:t>
            </a:r>
            <a:r>
              <a:rPr lang="zh-CN" altLang="en-US" sz="2800" b="1" dirty="0" smtClean="0">
                <a:solidFill>
                  <a:schemeClr val="tx2"/>
                </a:solidFill>
                <a:latin typeface="宋体" panose="02010600030101010101" pitchFamily="2" charset="-122"/>
                <a:ea typeface="宋体" panose="02010600030101010101" pitchFamily="2" charset="-122"/>
              </a:rPr>
              <a:t>微处理器。</a:t>
            </a:r>
            <a:endParaRPr lang="en-US" altLang="zh-CN" sz="2800" b="1" dirty="0" smtClean="0">
              <a:solidFill>
                <a:schemeClr val="tx2"/>
              </a:solidFill>
              <a:latin typeface="宋体" panose="02010600030101010101" pitchFamily="2" charset="-122"/>
              <a:ea typeface="宋体" panose="02010600030101010101" pitchFamily="2" charset="-122"/>
            </a:endParaRPr>
          </a:p>
          <a:p>
            <a:pPr algn="just"/>
            <a:r>
              <a:rPr lang="zh-CN" altLang="en-US" sz="2800" b="1" dirty="0">
                <a:solidFill>
                  <a:srgbClr val="0000CC"/>
                </a:solidFill>
                <a:latin typeface="宋体" panose="02010600030101010101" pitchFamily="2" charset="-122"/>
                <a:ea typeface="宋体" panose="02010600030101010101" pitchFamily="2" charset="-122"/>
              </a:rPr>
              <a:t>多处理机、多计算机系统</a:t>
            </a:r>
            <a:r>
              <a:rPr lang="zh-CN" altLang="en-US" sz="2800" b="1" dirty="0">
                <a:solidFill>
                  <a:schemeClr val="tx2"/>
                </a:solidFill>
                <a:latin typeface="宋体" panose="02010600030101010101" pitchFamily="2" charset="-122"/>
                <a:ea typeface="宋体" panose="02010600030101010101" pitchFamily="2" charset="-122"/>
              </a:rPr>
              <a:t>是</a:t>
            </a:r>
            <a:r>
              <a:rPr lang="zh-CN" altLang="en-US" sz="2800" b="1" dirty="0" smtClean="0">
                <a:solidFill>
                  <a:schemeClr val="tx2"/>
                </a:solidFill>
                <a:latin typeface="宋体" panose="02010600030101010101" pitchFamily="2" charset="-122"/>
                <a:ea typeface="宋体" panose="02010600030101010101" pitchFamily="2" charset="-122"/>
              </a:rPr>
              <a:t>目前热点。</a:t>
            </a:r>
            <a:endParaRPr lang="zh-CN" altLang="en-US" sz="2800" b="1" dirty="0">
              <a:solidFill>
                <a:schemeClr val="tx2"/>
              </a:solidFill>
              <a:latin typeface="宋体" panose="02010600030101010101" pitchFamily="2" charset="-122"/>
              <a:ea typeface="宋体" panose="02010600030101010101" pitchFamily="2" charset="-122"/>
            </a:endParaRPr>
          </a:p>
        </p:txBody>
      </p:sp>
      <p:sp>
        <p:nvSpPr>
          <p:cNvPr id="4" name="Rectangle 4"/>
          <p:cNvSpPr>
            <a:spLocks noChangeArrowheads="1"/>
          </p:cNvSpPr>
          <p:nvPr/>
        </p:nvSpPr>
        <p:spPr bwMode="auto">
          <a:xfrm>
            <a:off x="2843808" y="188640"/>
            <a:ext cx="584487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r>
              <a:rPr lang="zh-CN" altLang="en-US" sz="4000" b="1" dirty="0">
                <a:solidFill>
                  <a:schemeClr val="bg1"/>
                </a:solidFill>
                <a:ea typeface="宋体" panose="02010600030101010101" pitchFamily="2" charset="-122"/>
              </a:rPr>
              <a:t>计算机系统的并行性发展</a:t>
            </a:r>
          </a:p>
        </p:txBody>
      </p:sp>
    </p:spTree>
    <p:extLst>
      <p:ext uri="{BB962C8B-B14F-4D97-AF65-F5344CB8AC3E}">
        <p14:creationId xmlns:p14="http://schemas.microsoft.com/office/powerpoint/2010/main" val="2608550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gn="just">
              <a:spcBef>
                <a:spcPts val="0"/>
              </a:spcBef>
              <a:buNone/>
            </a:pPr>
            <a:r>
              <a:rPr lang="zh-CN" altLang="en-US" sz="2800" b="1" dirty="0" smtClean="0">
                <a:solidFill>
                  <a:schemeClr val="tx2"/>
                </a:solidFill>
                <a:latin typeface="宋体" panose="02010600030101010101" pitchFamily="2" charset="-122"/>
                <a:ea typeface="宋体" panose="02010600030101010101" pitchFamily="2" charset="-122"/>
              </a:rPr>
              <a:t>    </a:t>
            </a:r>
            <a:r>
              <a:rPr lang="zh-CN" altLang="en-US" sz="2800" b="1" dirty="0" smtClean="0">
                <a:solidFill>
                  <a:srgbClr val="0000CC"/>
                </a:solidFill>
                <a:latin typeface="宋体" panose="02010600030101010101" pitchFamily="2" charset="-122"/>
                <a:ea typeface="宋体" panose="02010600030101010101" pitchFamily="2" charset="-122"/>
              </a:rPr>
              <a:t>多</a:t>
            </a:r>
            <a:r>
              <a:rPr lang="zh-CN" altLang="en-US" sz="2800" b="1" dirty="0">
                <a:solidFill>
                  <a:srgbClr val="0000CC"/>
                </a:solidFill>
                <a:latin typeface="宋体" panose="02010600030101010101" pitchFamily="2" charset="-122"/>
                <a:ea typeface="宋体" panose="02010600030101010101" pitchFamily="2" charset="-122"/>
              </a:rPr>
              <a:t>机系统</a:t>
            </a:r>
            <a:r>
              <a:rPr lang="zh-CN" altLang="en-US" sz="2800" b="1" dirty="0">
                <a:solidFill>
                  <a:schemeClr val="tx2"/>
                </a:solidFill>
                <a:latin typeface="宋体" panose="02010600030101010101" pitchFamily="2" charset="-122"/>
                <a:ea typeface="宋体" panose="02010600030101010101" pitchFamily="2" charset="-122"/>
              </a:rPr>
              <a:t>包含多处理机系统和</a:t>
            </a:r>
            <a:r>
              <a:rPr lang="zh-CN" altLang="en-US" sz="2800" b="1" dirty="0" smtClean="0">
                <a:solidFill>
                  <a:schemeClr val="tx2"/>
                </a:solidFill>
                <a:latin typeface="宋体" panose="02010600030101010101" pitchFamily="2" charset="-122"/>
                <a:ea typeface="宋体" panose="02010600030101010101" pitchFamily="2" charset="-122"/>
              </a:rPr>
              <a:t>多计算机系统：</a:t>
            </a:r>
            <a:endParaRPr lang="en-US" altLang="zh-CN" sz="2800" b="1" dirty="0" smtClean="0">
              <a:solidFill>
                <a:schemeClr val="tx2"/>
              </a:solidFill>
              <a:latin typeface="宋体" panose="02010600030101010101" pitchFamily="2" charset="-122"/>
              <a:ea typeface="宋体" panose="02010600030101010101" pitchFamily="2" charset="-122"/>
            </a:endParaRPr>
          </a:p>
          <a:p>
            <a:pPr marL="0" algn="just">
              <a:spcBef>
                <a:spcPts val="0"/>
              </a:spcBef>
            </a:pPr>
            <a:r>
              <a:rPr lang="zh-CN" altLang="en-US" sz="2800" b="1" dirty="0">
                <a:solidFill>
                  <a:srgbClr val="0000CC"/>
                </a:solidFill>
                <a:latin typeface="宋体" panose="02010600030101010101" pitchFamily="2" charset="-122"/>
                <a:ea typeface="宋体" panose="02010600030101010101" pitchFamily="2" charset="-122"/>
              </a:rPr>
              <a:t>多处理机系统</a:t>
            </a:r>
            <a:r>
              <a:rPr lang="zh-CN" altLang="en-US" sz="2800" b="1" dirty="0">
                <a:solidFill>
                  <a:schemeClr val="tx2"/>
                </a:solidFill>
                <a:latin typeface="宋体" panose="02010600030101010101" pitchFamily="2" charset="-122"/>
                <a:ea typeface="宋体" panose="02010600030101010101" pitchFamily="2" charset="-122"/>
              </a:rPr>
              <a:t>是由多台处理机组成的</a:t>
            </a:r>
            <a:r>
              <a:rPr lang="zh-CN" altLang="en-US" sz="2800" b="1" u="sng" dirty="0">
                <a:solidFill>
                  <a:schemeClr val="tx2"/>
                </a:solidFill>
                <a:latin typeface="宋体" panose="02010600030101010101" pitchFamily="2" charset="-122"/>
                <a:ea typeface="宋体" panose="02010600030101010101" pitchFamily="2" charset="-122"/>
              </a:rPr>
              <a:t>单一系统</a:t>
            </a:r>
            <a:r>
              <a:rPr lang="zh-CN" altLang="en-US" sz="2800" b="1" dirty="0" smtClean="0">
                <a:solidFill>
                  <a:schemeClr val="tx2"/>
                </a:solidFill>
                <a:latin typeface="宋体" panose="02010600030101010101" pitchFamily="2" charset="-122"/>
                <a:ea typeface="宋体" panose="02010600030101010101" pitchFamily="2" charset="-122"/>
              </a:rPr>
              <a:t>。</a:t>
            </a:r>
            <a:endParaRPr lang="en-US" altLang="zh-CN" sz="2800" b="1" dirty="0" smtClean="0">
              <a:solidFill>
                <a:schemeClr val="tx2"/>
              </a:solidFill>
              <a:latin typeface="宋体" panose="02010600030101010101" pitchFamily="2" charset="-122"/>
              <a:ea typeface="宋体" panose="02010600030101010101" pitchFamily="2" charset="-122"/>
            </a:endParaRPr>
          </a:p>
          <a:p>
            <a:pPr marL="0" algn="just">
              <a:spcBef>
                <a:spcPts val="0"/>
              </a:spcBef>
            </a:pPr>
            <a:r>
              <a:rPr lang="zh-CN" altLang="en-US" sz="2800" b="1" dirty="0" smtClean="0">
                <a:solidFill>
                  <a:srgbClr val="0000CC"/>
                </a:solidFill>
                <a:latin typeface="宋体" panose="02010600030101010101" pitchFamily="2" charset="-122"/>
                <a:ea typeface="宋体" panose="02010600030101010101" pitchFamily="2" charset="-122"/>
              </a:rPr>
              <a:t>多计算机系统</a:t>
            </a:r>
            <a:r>
              <a:rPr lang="zh-CN" altLang="en-US" sz="2800" b="1" dirty="0">
                <a:solidFill>
                  <a:schemeClr val="tx2"/>
                </a:solidFill>
                <a:latin typeface="宋体" panose="02010600030101010101" pitchFamily="2" charset="-122"/>
                <a:ea typeface="宋体" panose="02010600030101010101" pitchFamily="2" charset="-122"/>
              </a:rPr>
              <a:t>则是由多台</a:t>
            </a:r>
            <a:r>
              <a:rPr lang="zh-CN" altLang="en-US" sz="2800" b="1" u="sng" dirty="0">
                <a:solidFill>
                  <a:schemeClr val="tx2"/>
                </a:solidFill>
                <a:latin typeface="宋体" panose="02010600030101010101" pitchFamily="2" charset="-122"/>
                <a:ea typeface="宋体" panose="02010600030101010101" pitchFamily="2" charset="-122"/>
              </a:rPr>
              <a:t>独立的计算机</a:t>
            </a:r>
            <a:r>
              <a:rPr lang="zh-CN" altLang="en-US" sz="2800" b="1" dirty="0">
                <a:solidFill>
                  <a:schemeClr val="tx2"/>
                </a:solidFill>
                <a:latin typeface="宋体" panose="02010600030101010101" pitchFamily="2" charset="-122"/>
                <a:ea typeface="宋体" panose="02010600030101010101" pitchFamily="2" charset="-122"/>
              </a:rPr>
              <a:t>组成的</a:t>
            </a:r>
            <a:r>
              <a:rPr lang="zh-CN" altLang="en-US" sz="2800" b="1" dirty="0" smtClean="0">
                <a:solidFill>
                  <a:schemeClr val="tx2"/>
                </a:solidFill>
                <a:latin typeface="宋体" panose="02010600030101010101" pitchFamily="2" charset="-122"/>
                <a:ea typeface="宋体" panose="02010600030101010101" pitchFamily="2" charset="-122"/>
              </a:rPr>
              <a:t>系统。</a:t>
            </a:r>
            <a:endParaRPr lang="en-US" altLang="zh-CN" sz="2800" b="1" dirty="0" smtClean="0">
              <a:solidFill>
                <a:schemeClr val="tx2"/>
              </a:solidFill>
              <a:latin typeface="宋体" panose="02010600030101010101" pitchFamily="2" charset="-122"/>
              <a:ea typeface="宋体" panose="02010600030101010101" pitchFamily="2" charset="-122"/>
            </a:endParaRPr>
          </a:p>
          <a:p>
            <a:pPr marL="0" indent="0" algn="just">
              <a:spcBef>
                <a:spcPts val="0"/>
              </a:spcBef>
              <a:buNone/>
            </a:pPr>
            <a:r>
              <a:rPr lang="en-US" altLang="zh-CN" sz="2800" b="1" dirty="0">
                <a:solidFill>
                  <a:schemeClr val="tx2"/>
                </a:solidFill>
                <a:latin typeface="宋体" panose="02010600030101010101" pitchFamily="2" charset="-122"/>
                <a:ea typeface="宋体" panose="02010600030101010101" pitchFamily="2" charset="-122"/>
              </a:rPr>
              <a:t> </a:t>
            </a:r>
            <a:r>
              <a:rPr lang="en-US" altLang="zh-CN" sz="2800" b="1" dirty="0" smtClean="0">
                <a:solidFill>
                  <a:schemeClr val="tx2"/>
                </a:solidFill>
                <a:latin typeface="宋体" panose="02010600030101010101" pitchFamily="2" charset="-122"/>
                <a:ea typeface="宋体" panose="02010600030101010101" pitchFamily="2" charset="-122"/>
              </a:rPr>
              <a:t>   </a:t>
            </a:r>
            <a:r>
              <a:rPr lang="zh-CN" altLang="en-US" sz="2800" b="1" dirty="0" smtClean="0">
                <a:solidFill>
                  <a:schemeClr val="tx2"/>
                </a:solidFill>
                <a:latin typeface="宋体" panose="02010600030101010101" pitchFamily="2" charset="-122"/>
                <a:ea typeface="宋体" panose="02010600030101010101" pitchFamily="2" charset="-122"/>
              </a:rPr>
              <a:t>二者区别：</a:t>
            </a:r>
            <a:endParaRPr lang="en-US" altLang="zh-CN" sz="2800" b="1" dirty="0" smtClean="0">
              <a:solidFill>
                <a:schemeClr val="tx2"/>
              </a:solidFill>
              <a:latin typeface="宋体" panose="02010600030101010101" pitchFamily="2" charset="-122"/>
              <a:ea typeface="宋体" panose="02010600030101010101" pitchFamily="2" charset="-122"/>
            </a:endParaRPr>
          </a:p>
          <a:p>
            <a:pPr marL="0" algn="just">
              <a:spcBef>
                <a:spcPts val="0"/>
              </a:spcBef>
            </a:pPr>
            <a:r>
              <a:rPr lang="zh-CN" altLang="en-US" sz="2800" b="1" dirty="0">
                <a:solidFill>
                  <a:srgbClr val="0000CC"/>
                </a:solidFill>
                <a:latin typeface="宋体" panose="02010600030101010101" pitchFamily="2" charset="-122"/>
                <a:ea typeface="宋体" panose="02010600030101010101" pitchFamily="2" charset="-122"/>
              </a:rPr>
              <a:t>多处理机</a:t>
            </a:r>
            <a:r>
              <a:rPr lang="zh-CN" altLang="en-US" sz="2800" b="1" dirty="0">
                <a:solidFill>
                  <a:schemeClr val="tx2"/>
                </a:solidFill>
                <a:latin typeface="宋体" panose="02010600030101010101" pitchFamily="2" charset="-122"/>
                <a:ea typeface="宋体" panose="02010600030101010101" pitchFamily="2" charset="-122"/>
              </a:rPr>
              <a:t>：各处理机都有自己的控制</a:t>
            </a:r>
            <a:r>
              <a:rPr lang="zh-CN" altLang="en-US" sz="2800" b="1" dirty="0" smtClean="0">
                <a:solidFill>
                  <a:schemeClr val="tx2"/>
                </a:solidFill>
                <a:latin typeface="宋体" panose="02010600030101010101" pitchFamily="2" charset="-122"/>
                <a:ea typeface="宋体" panose="02010600030101010101" pitchFamily="2" charset="-122"/>
              </a:rPr>
              <a:t>部件，逻辑</a:t>
            </a:r>
            <a:r>
              <a:rPr lang="zh-CN" altLang="en-US" sz="2800" b="1" dirty="0">
                <a:solidFill>
                  <a:schemeClr val="tx2"/>
                </a:solidFill>
                <a:latin typeface="宋体" panose="02010600030101010101" pitchFamily="2" charset="-122"/>
                <a:ea typeface="宋体" panose="02010600030101010101" pitchFamily="2" charset="-122"/>
              </a:rPr>
              <a:t>上</a:t>
            </a:r>
            <a:r>
              <a:rPr lang="zh-CN" altLang="en-US" sz="2800" b="1" u="sng" dirty="0">
                <a:solidFill>
                  <a:schemeClr val="tx2"/>
                </a:solidFill>
                <a:latin typeface="宋体" panose="02010600030101010101" pitchFamily="2" charset="-122"/>
                <a:ea typeface="宋体" panose="02010600030101010101" pitchFamily="2" charset="-122"/>
              </a:rPr>
              <a:t>统一的操作系统</a:t>
            </a:r>
            <a:r>
              <a:rPr lang="zh-CN" altLang="en-US" sz="2800" b="1" u="sng" dirty="0" smtClean="0">
                <a:solidFill>
                  <a:schemeClr val="tx2"/>
                </a:solidFill>
                <a:latin typeface="宋体" panose="02010600030101010101" pitchFamily="2" charset="-122"/>
                <a:ea typeface="宋体" panose="02010600030101010101" pitchFamily="2" charset="-122"/>
              </a:rPr>
              <a:t>控制</a:t>
            </a:r>
            <a:r>
              <a:rPr lang="zh-CN" altLang="en-US" sz="2800" b="1" dirty="0" smtClean="0">
                <a:solidFill>
                  <a:schemeClr val="tx2"/>
                </a:solidFill>
                <a:latin typeface="宋体" panose="02010600030101010101" pitchFamily="2" charset="-122"/>
                <a:ea typeface="宋体" panose="02010600030101010101" pitchFamily="2" charset="-122"/>
              </a:rPr>
              <a:t>；处理机</a:t>
            </a:r>
            <a:r>
              <a:rPr lang="zh-CN" altLang="en-US" sz="2800" b="1" dirty="0">
                <a:solidFill>
                  <a:schemeClr val="tx2"/>
                </a:solidFill>
                <a:latin typeface="宋体" panose="02010600030101010101" pitchFamily="2" charset="-122"/>
                <a:ea typeface="宋体" panose="02010600030101010101" pitchFamily="2" charset="-122"/>
              </a:rPr>
              <a:t>之间</a:t>
            </a:r>
            <a:r>
              <a:rPr lang="zh-CN" altLang="en-US" sz="2800" b="1" dirty="0" smtClean="0">
                <a:solidFill>
                  <a:schemeClr val="tx2"/>
                </a:solidFill>
                <a:latin typeface="宋体" panose="02010600030101010101" pitchFamily="2" charset="-122"/>
                <a:ea typeface="宋体" panose="02010600030101010101" pitchFamily="2" charset="-122"/>
              </a:rPr>
              <a:t>以</a:t>
            </a:r>
            <a:r>
              <a:rPr lang="zh-CN" altLang="en-US" sz="2800" b="1" u="sng" dirty="0" smtClean="0">
                <a:solidFill>
                  <a:schemeClr val="tx2"/>
                </a:solidFill>
                <a:latin typeface="宋体" panose="02010600030101010101" pitchFamily="2" charset="-122"/>
                <a:ea typeface="宋体" panose="02010600030101010101" pitchFamily="2" charset="-122"/>
              </a:rPr>
              <a:t>数据形式交互作用</a:t>
            </a:r>
            <a:r>
              <a:rPr lang="zh-CN" altLang="en-US" sz="2800" b="1" dirty="0" smtClean="0">
                <a:solidFill>
                  <a:schemeClr val="tx2"/>
                </a:solidFill>
                <a:latin typeface="宋体" panose="02010600030101010101" pitchFamily="2" charset="-122"/>
                <a:ea typeface="宋体" panose="02010600030101010101" pitchFamily="2" charset="-122"/>
              </a:rPr>
              <a:t>；实现作业</a:t>
            </a:r>
            <a:r>
              <a:rPr lang="zh-CN" altLang="en-US" sz="2800" b="1" dirty="0">
                <a:solidFill>
                  <a:schemeClr val="tx2"/>
                </a:solidFill>
                <a:latin typeface="宋体" panose="02010600030101010101" pitchFamily="2" charset="-122"/>
                <a:ea typeface="宋体" panose="02010600030101010101" pitchFamily="2" charset="-122"/>
              </a:rPr>
              <a:t>、任务、指令、数据</a:t>
            </a:r>
            <a:r>
              <a:rPr lang="zh-CN" altLang="en-US" sz="2800" b="1" u="sng" dirty="0">
                <a:solidFill>
                  <a:schemeClr val="tx2"/>
                </a:solidFill>
                <a:latin typeface="宋体" panose="02010600030101010101" pitchFamily="2" charset="-122"/>
                <a:ea typeface="宋体" panose="02010600030101010101" pitchFamily="2" charset="-122"/>
              </a:rPr>
              <a:t>各级的并行</a:t>
            </a:r>
            <a:r>
              <a:rPr lang="zh-CN" altLang="en-US" sz="2800" b="1" dirty="0" smtClean="0">
                <a:solidFill>
                  <a:schemeClr val="tx2"/>
                </a:solidFill>
                <a:latin typeface="宋体" panose="02010600030101010101" pitchFamily="2" charset="-122"/>
                <a:ea typeface="宋体" panose="02010600030101010101" pitchFamily="2" charset="-122"/>
              </a:rPr>
              <a:t>。</a:t>
            </a:r>
            <a:endParaRPr lang="en-US" altLang="zh-CN" sz="2800" b="1" dirty="0" smtClean="0">
              <a:solidFill>
                <a:schemeClr val="tx2"/>
              </a:solidFill>
              <a:latin typeface="宋体" panose="02010600030101010101" pitchFamily="2" charset="-122"/>
              <a:ea typeface="宋体" panose="02010600030101010101" pitchFamily="2" charset="-122"/>
            </a:endParaRPr>
          </a:p>
          <a:p>
            <a:pPr marL="0" algn="just">
              <a:spcBef>
                <a:spcPts val="0"/>
              </a:spcBef>
            </a:pPr>
            <a:r>
              <a:rPr lang="zh-CN" altLang="en-US" sz="2800" b="1" dirty="0">
                <a:solidFill>
                  <a:srgbClr val="0000CC"/>
                </a:solidFill>
                <a:latin typeface="宋体" panose="02010600030101010101" pitchFamily="2" charset="-122"/>
                <a:ea typeface="宋体" panose="02010600030101010101" pitchFamily="2" charset="-122"/>
              </a:rPr>
              <a:t>多计算机系统</a:t>
            </a:r>
            <a:r>
              <a:rPr lang="zh-CN" altLang="en-US" sz="2800" b="1" dirty="0">
                <a:solidFill>
                  <a:schemeClr val="tx2"/>
                </a:solidFill>
                <a:latin typeface="宋体" panose="02010600030101010101" pitchFamily="2" charset="-122"/>
                <a:ea typeface="宋体" panose="02010600030101010101" pitchFamily="2" charset="-122"/>
              </a:rPr>
              <a:t>：各</a:t>
            </a:r>
            <a:r>
              <a:rPr lang="zh-CN" altLang="en-US" sz="2800" b="1" dirty="0" smtClean="0">
                <a:solidFill>
                  <a:schemeClr val="tx2"/>
                </a:solidFill>
                <a:latin typeface="宋体" panose="02010600030101010101" pitchFamily="2" charset="-122"/>
                <a:ea typeface="宋体" panose="02010600030101010101" pitchFamily="2" charset="-122"/>
              </a:rPr>
              <a:t>计算机</a:t>
            </a:r>
            <a:r>
              <a:rPr lang="zh-CN" altLang="en-US" sz="2800" b="1" u="sng" dirty="0" smtClean="0">
                <a:solidFill>
                  <a:schemeClr val="tx2"/>
                </a:solidFill>
                <a:latin typeface="宋体" panose="02010600030101010101" pitchFamily="2" charset="-122"/>
                <a:ea typeface="宋体" panose="02010600030101010101" pitchFamily="2" charset="-122"/>
              </a:rPr>
              <a:t>独立的操作系统</a:t>
            </a:r>
            <a:r>
              <a:rPr lang="zh-CN" altLang="en-US" sz="2800" b="1" dirty="0" smtClean="0">
                <a:solidFill>
                  <a:schemeClr val="tx2"/>
                </a:solidFill>
                <a:latin typeface="宋体" panose="02010600030101010101" pitchFamily="2" charset="-122"/>
                <a:ea typeface="宋体" panose="02010600030101010101" pitchFamily="2" charset="-122"/>
              </a:rPr>
              <a:t>控制下；机</a:t>
            </a:r>
            <a:r>
              <a:rPr lang="zh-CN" altLang="en-US" sz="2800" b="1" dirty="0">
                <a:solidFill>
                  <a:schemeClr val="tx2"/>
                </a:solidFill>
                <a:latin typeface="宋体" panose="02010600030101010101" pitchFamily="2" charset="-122"/>
                <a:ea typeface="宋体" panose="02010600030101010101" pitchFamily="2" charset="-122"/>
              </a:rPr>
              <a:t>间</a:t>
            </a:r>
            <a:r>
              <a:rPr lang="zh-CN" altLang="en-US" sz="2800" b="1" u="sng" dirty="0">
                <a:solidFill>
                  <a:schemeClr val="tx2"/>
                </a:solidFill>
                <a:latin typeface="宋体" panose="02010600030101010101" pitchFamily="2" charset="-122"/>
                <a:ea typeface="宋体" panose="02010600030101010101" pitchFamily="2" charset="-122"/>
              </a:rPr>
              <a:t>可以互不</a:t>
            </a:r>
            <a:r>
              <a:rPr lang="zh-CN" altLang="en-US" sz="2800" b="1" u="sng" dirty="0" smtClean="0">
                <a:solidFill>
                  <a:schemeClr val="tx2"/>
                </a:solidFill>
                <a:latin typeface="宋体" panose="02010600030101010101" pitchFamily="2" charset="-122"/>
                <a:ea typeface="宋体" panose="02010600030101010101" pitchFamily="2" charset="-122"/>
              </a:rPr>
              <a:t>通信</a:t>
            </a:r>
            <a:r>
              <a:rPr lang="zh-CN" altLang="en-US" sz="2800" b="1" dirty="0" smtClean="0">
                <a:solidFill>
                  <a:schemeClr val="tx2"/>
                </a:solidFill>
                <a:latin typeface="宋体" panose="02010600030101010101" pitchFamily="2" charset="-122"/>
                <a:ea typeface="宋体" panose="02010600030101010101" pitchFamily="2" charset="-122"/>
              </a:rPr>
              <a:t>；实现</a:t>
            </a:r>
            <a:r>
              <a:rPr lang="zh-CN" altLang="en-US" sz="2800" b="1" dirty="0">
                <a:solidFill>
                  <a:schemeClr val="tx2"/>
                </a:solidFill>
                <a:latin typeface="宋体" panose="02010600030101010101" pitchFamily="2" charset="-122"/>
                <a:ea typeface="宋体" panose="02010600030101010101" pitchFamily="2" charset="-122"/>
              </a:rPr>
              <a:t>多个</a:t>
            </a:r>
            <a:r>
              <a:rPr lang="zh-CN" altLang="en-US" sz="2800" b="1" u="sng" dirty="0">
                <a:solidFill>
                  <a:schemeClr val="tx2"/>
                </a:solidFill>
                <a:latin typeface="宋体" panose="02010600030101010101" pitchFamily="2" charset="-122"/>
                <a:ea typeface="宋体" panose="02010600030101010101" pitchFamily="2" charset="-122"/>
              </a:rPr>
              <a:t>作业间的并行</a:t>
            </a:r>
            <a:r>
              <a:rPr lang="zh-CN" altLang="en-US" sz="2800" b="1" dirty="0">
                <a:solidFill>
                  <a:schemeClr val="tx2"/>
                </a:solidFill>
                <a:latin typeface="宋体" panose="02010600030101010101" pitchFamily="2" charset="-122"/>
                <a:ea typeface="宋体" panose="02010600030101010101" pitchFamily="2" charset="-122"/>
              </a:rPr>
              <a:t>。</a:t>
            </a:r>
          </a:p>
        </p:txBody>
      </p:sp>
      <p:sp>
        <p:nvSpPr>
          <p:cNvPr id="4" name="Rectangle 4"/>
          <p:cNvSpPr>
            <a:spLocks noChangeArrowheads="1"/>
          </p:cNvSpPr>
          <p:nvPr/>
        </p:nvSpPr>
        <p:spPr bwMode="auto">
          <a:xfrm>
            <a:off x="3419872" y="116632"/>
            <a:ext cx="430117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r>
              <a:rPr lang="zh-CN" altLang="en-US" sz="4000" b="1" dirty="0">
                <a:solidFill>
                  <a:schemeClr val="bg1"/>
                </a:solidFill>
                <a:ea typeface="宋体" panose="02010600030101010101" pitchFamily="2" charset="-122"/>
              </a:rPr>
              <a:t>多机系统的耦合度</a:t>
            </a:r>
          </a:p>
        </p:txBody>
      </p:sp>
    </p:spTree>
    <p:extLst>
      <p:ext uri="{BB962C8B-B14F-4D97-AF65-F5344CB8AC3E}">
        <p14:creationId xmlns:p14="http://schemas.microsoft.com/office/powerpoint/2010/main" val="962290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295400"/>
            <a:ext cx="8712968" cy="5301952"/>
          </a:xfrm>
        </p:spPr>
        <p:txBody>
          <a:bodyPr/>
          <a:lstStyle/>
          <a:p>
            <a:pPr marL="0" indent="0" algn="just">
              <a:buNone/>
            </a:pPr>
            <a:r>
              <a:rPr lang="zh-CN" altLang="en-US" sz="2600" b="1" dirty="0" smtClean="0">
                <a:solidFill>
                  <a:schemeClr val="tx2"/>
                </a:solidFill>
                <a:latin typeface="宋体" panose="02010600030101010101" pitchFamily="2" charset="-122"/>
                <a:ea typeface="宋体" panose="02010600030101010101" pitchFamily="2" charset="-122"/>
              </a:rPr>
              <a:t>    </a:t>
            </a:r>
            <a:r>
              <a:rPr lang="zh-CN" altLang="en-US" sz="2600" b="1" dirty="0" smtClean="0">
                <a:solidFill>
                  <a:srgbClr val="0000CC"/>
                </a:solidFill>
                <a:latin typeface="宋体" panose="02010600030101010101" pitchFamily="2" charset="-122"/>
                <a:ea typeface="宋体" panose="02010600030101010101" pitchFamily="2" charset="-122"/>
              </a:rPr>
              <a:t>耦合度</a:t>
            </a:r>
            <a:r>
              <a:rPr lang="zh-CN" altLang="en-US" sz="2600" b="1" dirty="0">
                <a:solidFill>
                  <a:schemeClr val="tx2"/>
                </a:solidFill>
                <a:latin typeface="宋体" panose="02010600030101010101" pitchFamily="2" charset="-122"/>
                <a:ea typeface="宋体" panose="02010600030101010101" pitchFamily="2" charset="-122"/>
              </a:rPr>
              <a:t>反映多机系统中各机器之间</a:t>
            </a:r>
            <a:r>
              <a:rPr lang="zh-CN" altLang="en-US" sz="2600" b="1" u="sng" dirty="0">
                <a:solidFill>
                  <a:schemeClr val="tx2"/>
                </a:solidFill>
                <a:latin typeface="宋体" panose="02010600030101010101" pitchFamily="2" charset="-122"/>
                <a:ea typeface="宋体" panose="02010600030101010101" pitchFamily="2" charset="-122"/>
              </a:rPr>
              <a:t>物理连接的紧密度和交叉作用能力的强弱</a:t>
            </a:r>
            <a:r>
              <a:rPr lang="zh-CN" altLang="en-US" sz="2600" b="1" dirty="0" smtClean="0">
                <a:solidFill>
                  <a:schemeClr val="tx2"/>
                </a:solidFill>
                <a:latin typeface="宋体" panose="02010600030101010101" pitchFamily="2" charset="-122"/>
                <a:ea typeface="宋体" panose="02010600030101010101" pitchFamily="2" charset="-122"/>
              </a:rPr>
              <a:t>。</a:t>
            </a:r>
            <a:endParaRPr lang="en-US" altLang="zh-CN" sz="2600" b="1" dirty="0" smtClean="0">
              <a:solidFill>
                <a:schemeClr val="tx2"/>
              </a:solidFill>
              <a:latin typeface="宋体" panose="02010600030101010101" pitchFamily="2" charset="-122"/>
              <a:ea typeface="宋体" panose="02010600030101010101" pitchFamily="2" charset="-122"/>
            </a:endParaRPr>
          </a:p>
          <a:p>
            <a:pPr algn="just"/>
            <a:r>
              <a:rPr lang="zh-CN" altLang="en-US" sz="2600" b="1" dirty="0">
                <a:solidFill>
                  <a:schemeClr val="tx2"/>
                </a:solidFill>
                <a:latin typeface="宋体" panose="02010600030101010101" pitchFamily="2" charset="-122"/>
                <a:ea typeface="宋体" panose="02010600030101010101" pitchFamily="2" charset="-122"/>
              </a:rPr>
              <a:t>各种脱机处理系统是</a:t>
            </a:r>
            <a:r>
              <a:rPr lang="zh-CN" altLang="en-US" sz="2600" b="1" dirty="0">
                <a:solidFill>
                  <a:srgbClr val="0000CC"/>
                </a:solidFill>
                <a:latin typeface="宋体" panose="02010600030101010101" pitchFamily="2" charset="-122"/>
                <a:ea typeface="宋体" panose="02010600030101010101" pitchFamily="2" charset="-122"/>
              </a:rPr>
              <a:t>最低</a:t>
            </a:r>
            <a:r>
              <a:rPr lang="zh-CN" altLang="en-US" sz="2600" b="1" dirty="0" smtClean="0">
                <a:solidFill>
                  <a:srgbClr val="0000CC"/>
                </a:solidFill>
                <a:latin typeface="宋体" panose="02010600030101010101" pitchFamily="2" charset="-122"/>
                <a:ea typeface="宋体" panose="02010600030101010101" pitchFamily="2" charset="-122"/>
              </a:rPr>
              <a:t>耦合系统</a:t>
            </a:r>
            <a:r>
              <a:rPr lang="en-US" altLang="zh-CN" sz="2600" b="1" dirty="0" smtClean="0">
                <a:solidFill>
                  <a:schemeClr val="tx2"/>
                </a:solidFill>
                <a:latin typeface="宋体" panose="02010600030101010101" pitchFamily="2" charset="-122"/>
                <a:ea typeface="宋体" panose="02010600030101010101" pitchFamily="2" charset="-122"/>
              </a:rPr>
              <a:t>,</a:t>
            </a:r>
            <a:r>
              <a:rPr lang="zh-CN" altLang="en-US" sz="2600" b="1" dirty="0" smtClean="0">
                <a:solidFill>
                  <a:schemeClr val="tx2"/>
                </a:solidFill>
                <a:latin typeface="宋体" panose="02010600030101010101" pitchFamily="2" charset="-122"/>
                <a:ea typeface="宋体" panose="02010600030101010101" pitchFamily="2" charset="-122"/>
              </a:rPr>
              <a:t>除通过某种</a:t>
            </a:r>
            <a:r>
              <a:rPr lang="zh-CN" altLang="en-US" sz="2600" b="1" dirty="0">
                <a:solidFill>
                  <a:schemeClr val="tx2"/>
                </a:solidFill>
                <a:latin typeface="宋体" panose="02010600030101010101" pitchFamily="2" charset="-122"/>
                <a:ea typeface="宋体" panose="02010600030101010101" pitchFamily="2" charset="-122"/>
              </a:rPr>
              <a:t>存储介质外，各计算机之间</a:t>
            </a:r>
            <a:r>
              <a:rPr lang="zh-CN" altLang="en-US" sz="2600" b="1" u="sng" dirty="0">
                <a:solidFill>
                  <a:schemeClr val="tx2"/>
                </a:solidFill>
                <a:latin typeface="宋体" panose="02010600030101010101" pitchFamily="2" charset="-122"/>
                <a:ea typeface="宋体" panose="02010600030101010101" pitchFamily="2" charset="-122"/>
              </a:rPr>
              <a:t>无物理连接</a:t>
            </a:r>
            <a:r>
              <a:rPr lang="zh-CN" altLang="en-US" sz="2600" b="1" dirty="0">
                <a:solidFill>
                  <a:schemeClr val="tx2"/>
                </a:solidFill>
                <a:latin typeface="宋体" panose="02010600030101010101" pitchFamily="2" charset="-122"/>
                <a:ea typeface="宋体" panose="02010600030101010101" pitchFamily="2" charset="-122"/>
              </a:rPr>
              <a:t>，也无共享的联机硬件</a:t>
            </a:r>
            <a:r>
              <a:rPr lang="zh-CN" altLang="en-US" sz="2600" b="1" dirty="0" smtClean="0">
                <a:solidFill>
                  <a:schemeClr val="tx2"/>
                </a:solidFill>
                <a:latin typeface="宋体" panose="02010600030101010101" pitchFamily="2" charset="-122"/>
                <a:ea typeface="宋体" panose="02010600030101010101" pitchFamily="2" charset="-122"/>
              </a:rPr>
              <a:t>资源。</a:t>
            </a:r>
            <a:endParaRPr lang="en-US" altLang="zh-CN" sz="2600" b="1" dirty="0" smtClean="0">
              <a:solidFill>
                <a:schemeClr val="tx2"/>
              </a:solidFill>
              <a:latin typeface="宋体" panose="02010600030101010101" pitchFamily="2" charset="-122"/>
              <a:ea typeface="宋体" panose="02010600030101010101" pitchFamily="2" charset="-122"/>
            </a:endParaRPr>
          </a:p>
          <a:p>
            <a:pPr algn="just"/>
            <a:r>
              <a:rPr lang="zh-CN" altLang="en-US" sz="2600" b="1" dirty="0" smtClean="0">
                <a:solidFill>
                  <a:schemeClr val="tx2"/>
                </a:solidFill>
                <a:latin typeface="宋体" panose="02010600030101010101" pitchFamily="2" charset="-122"/>
                <a:ea typeface="宋体" panose="02010600030101010101" pitchFamily="2" charset="-122"/>
              </a:rPr>
              <a:t>多台</a:t>
            </a:r>
            <a:r>
              <a:rPr lang="zh-CN" altLang="en-US" sz="2600" b="1" dirty="0">
                <a:solidFill>
                  <a:schemeClr val="tx2"/>
                </a:solidFill>
                <a:latin typeface="宋体" panose="02010600030101010101" pitchFamily="2" charset="-122"/>
                <a:ea typeface="宋体" panose="02010600030101010101" pitchFamily="2" charset="-122"/>
              </a:rPr>
              <a:t>计算机通过</a:t>
            </a:r>
            <a:r>
              <a:rPr lang="zh-CN" altLang="en-US" sz="2600" b="1" u="sng" dirty="0">
                <a:solidFill>
                  <a:schemeClr val="tx2"/>
                </a:solidFill>
                <a:latin typeface="宋体" panose="02010600030101010101" pitchFamily="2" charset="-122"/>
                <a:ea typeface="宋体" panose="02010600030101010101" pitchFamily="2" charset="-122"/>
              </a:rPr>
              <a:t>通道或通信线路实现互连</a:t>
            </a:r>
            <a:r>
              <a:rPr lang="zh-CN" altLang="en-US" sz="2600" b="1" dirty="0">
                <a:solidFill>
                  <a:schemeClr val="tx2"/>
                </a:solidFill>
                <a:latin typeface="宋体" panose="02010600030101010101" pitchFamily="2" charset="-122"/>
                <a:ea typeface="宋体" panose="02010600030101010101" pitchFamily="2" charset="-122"/>
              </a:rPr>
              <a:t>，</a:t>
            </a:r>
            <a:r>
              <a:rPr lang="zh-CN" altLang="en-US" sz="2600" b="1" u="sng" dirty="0">
                <a:solidFill>
                  <a:schemeClr val="tx2"/>
                </a:solidFill>
                <a:latin typeface="宋体" panose="02010600030101010101" pitchFamily="2" charset="-122"/>
                <a:ea typeface="宋体" panose="02010600030101010101" pitchFamily="2" charset="-122"/>
              </a:rPr>
              <a:t>共享</a:t>
            </a:r>
            <a:r>
              <a:rPr lang="zh-CN" altLang="en-US" sz="2600" b="1" dirty="0">
                <a:solidFill>
                  <a:schemeClr val="tx2"/>
                </a:solidFill>
                <a:latin typeface="宋体" panose="02010600030101010101" pitchFamily="2" charset="-122"/>
                <a:ea typeface="宋体" panose="02010600030101010101" pitchFamily="2" charset="-122"/>
              </a:rPr>
              <a:t>某些如磁带、磁盘等</a:t>
            </a:r>
            <a:r>
              <a:rPr lang="zh-CN" altLang="en-US" sz="2600" b="1" u="sng" dirty="0">
                <a:solidFill>
                  <a:schemeClr val="tx2"/>
                </a:solidFill>
                <a:latin typeface="宋体" panose="02010600030101010101" pitchFamily="2" charset="-122"/>
                <a:ea typeface="宋体" panose="02010600030101010101" pitchFamily="2" charset="-122"/>
              </a:rPr>
              <a:t>外围设备</a:t>
            </a:r>
            <a:r>
              <a:rPr lang="zh-CN" altLang="en-US" sz="2600" b="1" dirty="0" smtClean="0">
                <a:solidFill>
                  <a:schemeClr val="tx2"/>
                </a:solidFill>
                <a:latin typeface="宋体" panose="02010600030101010101" pitchFamily="2" charset="-122"/>
                <a:ea typeface="宋体" panose="02010600030101010101" pitchFamily="2" charset="-122"/>
              </a:rPr>
              <a:t>，以</a:t>
            </a:r>
            <a:r>
              <a:rPr lang="zh-CN" altLang="en-US" sz="2600" b="1" dirty="0">
                <a:solidFill>
                  <a:schemeClr val="tx2"/>
                </a:solidFill>
                <a:latin typeface="宋体" panose="02010600030101010101" pitchFamily="2" charset="-122"/>
                <a:ea typeface="宋体" panose="02010600030101010101" pitchFamily="2" charset="-122"/>
              </a:rPr>
              <a:t>较低频带</a:t>
            </a:r>
            <a:r>
              <a:rPr lang="zh-CN" altLang="en-US" sz="2600" b="1" u="sng" dirty="0">
                <a:solidFill>
                  <a:schemeClr val="tx2"/>
                </a:solidFill>
                <a:latin typeface="宋体" panose="02010600030101010101" pitchFamily="2" charset="-122"/>
                <a:ea typeface="宋体" panose="02010600030101010101" pitchFamily="2" charset="-122"/>
              </a:rPr>
              <a:t>在文件或数据集一级相互作用</a:t>
            </a:r>
            <a:r>
              <a:rPr lang="zh-CN" altLang="en-US" sz="2600" b="1" dirty="0">
                <a:solidFill>
                  <a:schemeClr val="tx2"/>
                </a:solidFill>
                <a:latin typeface="宋体" panose="02010600030101010101" pitchFamily="2" charset="-122"/>
                <a:ea typeface="宋体" panose="02010600030101010101" pitchFamily="2" charset="-122"/>
              </a:rPr>
              <a:t>，则称这种系统为</a:t>
            </a:r>
            <a:r>
              <a:rPr lang="zh-CN" altLang="en-US" sz="2600" b="1" dirty="0" smtClean="0">
                <a:solidFill>
                  <a:srgbClr val="0000CC"/>
                </a:solidFill>
                <a:latin typeface="宋体" panose="02010600030101010101" pitchFamily="2" charset="-122"/>
                <a:ea typeface="宋体" panose="02010600030101010101" pitchFamily="2" charset="-122"/>
              </a:rPr>
              <a:t>松散耦合系统</a:t>
            </a:r>
            <a:r>
              <a:rPr lang="zh-CN" altLang="en-US" sz="2600" b="1" dirty="0" smtClean="0">
                <a:solidFill>
                  <a:schemeClr val="tx2"/>
                </a:solidFill>
                <a:latin typeface="宋体" panose="02010600030101010101" pitchFamily="2" charset="-122"/>
                <a:ea typeface="宋体" panose="02010600030101010101" pitchFamily="2" charset="-122"/>
              </a:rPr>
              <a:t>或</a:t>
            </a:r>
            <a:r>
              <a:rPr lang="zh-CN" altLang="en-US" sz="2600" b="1" dirty="0">
                <a:solidFill>
                  <a:srgbClr val="0000CC"/>
                </a:solidFill>
                <a:latin typeface="宋体" panose="02010600030101010101" pitchFamily="2" charset="-122"/>
                <a:ea typeface="宋体" panose="02010600030101010101" pitchFamily="2" charset="-122"/>
              </a:rPr>
              <a:t>间接</a:t>
            </a:r>
            <a:r>
              <a:rPr lang="zh-CN" altLang="en-US" sz="2600" b="1" dirty="0" smtClean="0">
                <a:solidFill>
                  <a:srgbClr val="0000CC"/>
                </a:solidFill>
                <a:latin typeface="宋体" panose="02010600030101010101" pitchFamily="2" charset="-122"/>
                <a:ea typeface="宋体" panose="02010600030101010101" pitchFamily="2" charset="-122"/>
              </a:rPr>
              <a:t>耦合系统</a:t>
            </a:r>
            <a:r>
              <a:rPr lang="zh-CN" altLang="en-US" sz="2600" b="1" dirty="0" smtClean="0">
                <a:solidFill>
                  <a:schemeClr val="tx2"/>
                </a:solidFill>
                <a:latin typeface="宋体" panose="02010600030101010101" pitchFamily="2" charset="-122"/>
                <a:ea typeface="宋体" panose="02010600030101010101" pitchFamily="2" charset="-122"/>
              </a:rPr>
              <a:t>。</a:t>
            </a:r>
            <a:endParaRPr lang="en-US" altLang="zh-CN" sz="2600" b="1" dirty="0" smtClean="0">
              <a:solidFill>
                <a:schemeClr val="tx2"/>
              </a:solidFill>
              <a:latin typeface="宋体" panose="02010600030101010101" pitchFamily="2" charset="-122"/>
              <a:ea typeface="宋体" panose="02010600030101010101" pitchFamily="2" charset="-122"/>
            </a:endParaRPr>
          </a:p>
          <a:p>
            <a:pPr algn="just"/>
            <a:r>
              <a:rPr lang="zh-CN" altLang="en-US" sz="2600" b="1" dirty="0">
                <a:solidFill>
                  <a:schemeClr val="tx2"/>
                </a:solidFill>
                <a:latin typeface="宋体" panose="02010600030101010101" pitchFamily="2" charset="-122"/>
                <a:ea typeface="宋体" panose="02010600030101010101" pitchFamily="2" charset="-122"/>
              </a:rPr>
              <a:t>多台计算机经总线或高速开关</a:t>
            </a:r>
            <a:r>
              <a:rPr lang="zh-CN" altLang="en-US" sz="2600" b="1" u="sng" dirty="0">
                <a:solidFill>
                  <a:schemeClr val="tx2"/>
                </a:solidFill>
                <a:latin typeface="宋体" panose="02010600030101010101" pitchFamily="2" charset="-122"/>
                <a:ea typeface="宋体" panose="02010600030101010101" pitchFamily="2" charset="-122"/>
              </a:rPr>
              <a:t>互连</a:t>
            </a:r>
            <a:r>
              <a:rPr lang="zh-CN" altLang="en-US" sz="2600" b="1" dirty="0">
                <a:solidFill>
                  <a:schemeClr val="tx2"/>
                </a:solidFill>
                <a:latin typeface="宋体" panose="02010600030101010101" pitchFamily="2" charset="-122"/>
                <a:ea typeface="宋体" panose="02010600030101010101" pitchFamily="2" charset="-122"/>
              </a:rPr>
              <a:t>，</a:t>
            </a:r>
            <a:r>
              <a:rPr lang="zh-CN" altLang="en-US" sz="2600" b="1" u="sng" dirty="0">
                <a:solidFill>
                  <a:schemeClr val="tx2"/>
                </a:solidFill>
                <a:latin typeface="宋体" panose="02010600030101010101" pitchFamily="2" charset="-122"/>
                <a:ea typeface="宋体" panose="02010600030101010101" pitchFamily="2" charset="-122"/>
              </a:rPr>
              <a:t>共享主存</a:t>
            </a:r>
            <a:r>
              <a:rPr lang="zh-CN" altLang="en-US" sz="2600" b="1" dirty="0">
                <a:solidFill>
                  <a:schemeClr val="tx2"/>
                </a:solidFill>
                <a:latin typeface="宋体" panose="02010600030101010101" pitchFamily="2" charset="-122"/>
                <a:ea typeface="宋体" panose="02010600030101010101" pitchFamily="2" charset="-122"/>
              </a:rPr>
              <a:t>，有较高的信息传输速率，可</a:t>
            </a:r>
            <a:r>
              <a:rPr lang="zh-CN" altLang="en-US" sz="2600" b="1" dirty="0" smtClean="0">
                <a:solidFill>
                  <a:schemeClr val="tx2"/>
                </a:solidFill>
                <a:latin typeface="宋体" panose="02010600030101010101" pitchFamily="2" charset="-122"/>
                <a:ea typeface="宋体" panose="02010600030101010101" pitchFamily="2" charset="-122"/>
              </a:rPr>
              <a:t>实现</a:t>
            </a:r>
            <a:r>
              <a:rPr lang="zh-CN" altLang="en-US" sz="2600" b="1" u="sng" dirty="0" smtClean="0">
                <a:solidFill>
                  <a:schemeClr val="tx2"/>
                </a:solidFill>
                <a:latin typeface="宋体" panose="02010600030101010101" pitchFamily="2" charset="-122"/>
                <a:ea typeface="宋体" panose="02010600030101010101" pitchFamily="2" charset="-122"/>
              </a:rPr>
              <a:t>数据</a:t>
            </a:r>
            <a:r>
              <a:rPr lang="zh-CN" altLang="en-US" sz="2600" b="1" u="sng" dirty="0">
                <a:solidFill>
                  <a:schemeClr val="tx2"/>
                </a:solidFill>
                <a:latin typeface="宋体" panose="02010600030101010101" pitchFamily="2" charset="-122"/>
                <a:ea typeface="宋体" panose="02010600030101010101" pitchFamily="2" charset="-122"/>
              </a:rPr>
              <a:t>集级、任务级、作业级并行</a:t>
            </a:r>
            <a:r>
              <a:rPr lang="zh-CN" altLang="en-US" sz="2600" b="1" dirty="0">
                <a:solidFill>
                  <a:schemeClr val="tx2"/>
                </a:solidFill>
                <a:latin typeface="宋体" panose="02010600030101010101" pitchFamily="2" charset="-122"/>
                <a:ea typeface="宋体" panose="02010600030101010101" pitchFamily="2" charset="-122"/>
              </a:rPr>
              <a:t>，则称此系统为</a:t>
            </a:r>
            <a:r>
              <a:rPr lang="zh-CN" altLang="en-US" sz="2600" b="1" dirty="0" smtClean="0">
                <a:solidFill>
                  <a:srgbClr val="0000CC"/>
                </a:solidFill>
                <a:latin typeface="宋体" panose="02010600030101010101" pitchFamily="2" charset="-122"/>
                <a:ea typeface="宋体" panose="02010600030101010101" pitchFamily="2" charset="-122"/>
              </a:rPr>
              <a:t>紧密耦合系统</a:t>
            </a:r>
            <a:r>
              <a:rPr lang="zh-CN" altLang="en-US" sz="2600" b="1" dirty="0" smtClean="0">
                <a:solidFill>
                  <a:schemeClr val="tx2"/>
                </a:solidFill>
                <a:latin typeface="宋体" panose="02010600030101010101" pitchFamily="2" charset="-122"/>
                <a:ea typeface="宋体" panose="02010600030101010101" pitchFamily="2" charset="-122"/>
              </a:rPr>
              <a:t>或</a:t>
            </a:r>
            <a:r>
              <a:rPr lang="zh-CN" altLang="en-US" sz="2600" b="1" dirty="0" smtClean="0">
                <a:solidFill>
                  <a:srgbClr val="0000CC"/>
                </a:solidFill>
                <a:latin typeface="宋体" panose="02010600030101010101" pitchFamily="2" charset="-122"/>
                <a:ea typeface="宋体" panose="02010600030101010101" pitchFamily="2" charset="-122"/>
              </a:rPr>
              <a:t>直接耦合系统</a:t>
            </a:r>
            <a:r>
              <a:rPr lang="zh-CN" altLang="en-US" sz="2600" b="1" dirty="0" smtClean="0">
                <a:solidFill>
                  <a:schemeClr val="tx2"/>
                </a:solidFill>
                <a:latin typeface="宋体" panose="02010600030101010101" pitchFamily="2" charset="-122"/>
                <a:ea typeface="宋体" panose="02010600030101010101" pitchFamily="2" charset="-122"/>
              </a:rPr>
              <a:t>。</a:t>
            </a:r>
            <a:endParaRPr lang="zh-CN" altLang="en-US" sz="2600" b="1" dirty="0">
              <a:solidFill>
                <a:schemeClr val="tx2"/>
              </a:solidFill>
              <a:latin typeface="宋体" panose="02010600030101010101" pitchFamily="2" charset="-122"/>
              <a:ea typeface="宋体" panose="02010600030101010101" pitchFamily="2" charset="-122"/>
            </a:endParaRPr>
          </a:p>
        </p:txBody>
      </p:sp>
      <p:sp>
        <p:nvSpPr>
          <p:cNvPr id="4" name="Rectangle 4"/>
          <p:cNvSpPr>
            <a:spLocks noChangeArrowheads="1"/>
          </p:cNvSpPr>
          <p:nvPr/>
        </p:nvSpPr>
        <p:spPr bwMode="auto">
          <a:xfrm>
            <a:off x="3419872" y="116632"/>
            <a:ext cx="430117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r>
              <a:rPr lang="zh-CN" altLang="en-US" sz="4000" b="1" dirty="0">
                <a:solidFill>
                  <a:schemeClr val="bg1"/>
                </a:solidFill>
                <a:ea typeface="宋体" panose="02010600030101010101" pitchFamily="2" charset="-122"/>
              </a:rPr>
              <a:t>多机系统的耦合度</a:t>
            </a:r>
          </a:p>
        </p:txBody>
      </p:sp>
    </p:spTree>
    <p:extLst>
      <p:ext uri="{BB962C8B-B14F-4D97-AF65-F5344CB8AC3E}">
        <p14:creationId xmlns:p14="http://schemas.microsoft.com/office/powerpoint/2010/main" val="1774523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idx="1"/>
          </p:nvPr>
        </p:nvSpPr>
        <p:spPr>
          <a:xfrm>
            <a:off x="251521" y="1268760"/>
            <a:ext cx="8640960" cy="4953000"/>
          </a:xfrm>
        </p:spPr>
        <p:txBody>
          <a:bodyPr/>
          <a:lstStyle/>
          <a:p>
            <a:pPr marL="0" indent="0" eaLnBrk="1" hangingPunct="1">
              <a:spcBef>
                <a:spcPts val="0"/>
              </a:spcBef>
              <a:buNone/>
            </a:pPr>
            <a:r>
              <a:rPr lang="zh-CN" altLang="en-US" b="1" dirty="0" smtClean="0">
                <a:solidFill>
                  <a:schemeClr val="tx2"/>
                </a:solidFill>
                <a:ea typeface="宋体" panose="02010600030101010101" pitchFamily="2" charset="-122"/>
              </a:rPr>
              <a:t>1. 按大小划分</a:t>
            </a:r>
          </a:p>
          <a:p>
            <a:pPr marL="0" lvl="1" indent="0" eaLnBrk="1" hangingPunct="1">
              <a:spcBef>
                <a:spcPts val="0"/>
              </a:spcBef>
              <a:buFont typeface="Wingdings" panose="05000000000000000000" pitchFamily="2" charset="2"/>
              <a:buChar char="u"/>
            </a:pPr>
            <a:r>
              <a:rPr lang="zh-CN" altLang="en-US" sz="3200" b="1" dirty="0" smtClean="0">
                <a:solidFill>
                  <a:schemeClr val="tx2"/>
                </a:solidFill>
                <a:ea typeface="宋体" panose="02010600030101010101" pitchFamily="2" charset="-122"/>
              </a:rPr>
              <a:t> 种类：</a:t>
            </a:r>
            <a:r>
              <a:rPr lang="zh-CN" altLang="en-US" sz="3200" b="1" dirty="0" smtClean="0">
                <a:solidFill>
                  <a:srgbClr val="0000CC"/>
                </a:solidFill>
                <a:ea typeface="宋体" panose="02010600030101010101" pitchFamily="2" charset="-122"/>
              </a:rPr>
              <a:t>巨型机、大型机、中型机、小型机、微型机等。</a:t>
            </a:r>
          </a:p>
          <a:p>
            <a:pPr marL="0" lvl="1" indent="0" eaLnBrk="1" hangingPunct="1">
              <a:spcBef>
                <a:spcPts val="0"/>
              </a:spcBef>
              <a:buFont typeface="Wingdings" panose="05000000000000000000" pitchFamily="2" charset="2"/>
              <a:buChar char="u"/>
            </a:pPr>
            <a:r>
              <a:rPr lang="zh-CN" altLang="en-US" sz="3200" b="1" dirty="0" smtClean="0">
                <a:solidFill>
                  <a:schemeClr val="tx2"/>
                </a:solidFill>
                <a:ea typeface="宋体" panose="02010600030101010101" pitchFamily="2" charset="-122"/>
              </a:rPr>
              <a:t> 划分原则：</a:t>
            </a:r>
            <a:r>
              <a:rPr lang="zh-CN" altLang="en-US" sz="3200" b="1" dirty="0" smtClean="0">
                <a:solidFill>
                  <a:srgbClr val="0000CC"/>
                </a:solidFill>
                <a:ea typeface="宋体" panose="02010600030101010101" pitchFamily="2" charset="-122"/>
              </a:rPr>
              <a:t>以性能为表征，按价格来划分</a:t>
            </a:r>
          </a:p>
          <a:p>
            <a:pPr marL="0" lvl="1" indent="0" eaLnBrk="1" hangingPunct="1">
              <a:spcBef>
                <a:spcPts val="0"/>
              </a:spcBef>
              <a:buFont typeface="Wingdings" panose="05000000000000000000" pitchFamily="2" charset="2"/>
              <a:buChar char="u"/>
            </a:pPr>
            <a:r>
              <a:rPr lang="zh-CN" altLang="en-US" sz="3200" b="1" dirty="0" smtClean="0">
                <a:solidFill>
                  <a:schemeClr val="tx2"/>
                </a:solidFill>
                <a:ea typeface="宋体" panose="02010600030101010101" pitchFamily="2" charset="-122"/>
              </a:rPr>
              <a:t> 存在问题：</a:t>
            </a:r>
            <a:r>
              <a:rPr lang="zh-CN" altLang="en-US" sz="3200" b="1" dirty="0" smtClean="0">
                <a:solidFill>
                  <a:srgbClr val="0000CC"/>
                </a:solidFill>
                <a:ea typeface="宋体" panose="02010600030101010101" pitchFamily="2" charset="-122"/>
              </a:rPr>
              <a:t>划分的标准是随时间而变化</a:t>
            </a:r>
            <a:endParaRPr lang="en-US" altLang="zh-CN" sz="3200" b="1" dirty="0" smtClean="0">
              <a:solidFill>
                <a:srgbClr val="0000CC"/>
              </a:solidFill>
              <a:ea typeface="宋体" panose="02010600030101010101" pitchFamily="2" charset="-122"/>
            </a:endParaRPr>
          </a:p>
        </p:txBody>
      </p:sp>
      <p:sp>
        <p:nvSpPr>
          <p:cNvPr id="93187" name="Rectangle 3"/>
          <p:cNvSpPr>
            <a:spLocks noChangeArrowheads="1"/>
          </p:cNvSpPr>
          <p:nvPr/>
        </p:nvSpPr>
        <p:spPr bwMode="auto">
          <a:xfrm>
            <a:off x="3203848" y="116632"/>
            <a:ext cx="471154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buFont typeface="Wingdings" panose="05000000000000000000" pitchFamily="2" charset="2"/>
              <a:buNone/>
            </a:pPr>
            <a:r>
              <a:rPr lang="zh-CN" altLang="en-US" sz="4400" b="1" dirty="0">
                <a:solidFill>
                  <a:schemeClr val="bg1"/>
                </a:solidFill>
                <a:ea typeface="宋体" panose="02010600030101010101" pitchFamily="2" charset="-122"/>
              </a:rPr>
              <a:t>计算机系统的分类</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idx="1"/>
          </p:nvPr>
        </p:nvSpPr>
        <p:spPr>
          <a:xfrm>
            <a:off x="179512" y="1196975"/>
            <a:ext cx="8784976" cy="5867400"/>
          </a:xfrm>
        </p:spPr>
        <p:txBody>
          <a:bodyPr/>
          <a:lstStyle/>
          <a:p>
            <a:pPr marL="0" indent="0" algn="just" eaLnBrk="1" hangingPunct="1">
              <a:spcBef>
                <a:spcPts val="0"/>
              </a:spcBef>
              <a:buNone/>
            </a:pPr>
            <a:r>
              <a:rPr lang="zh-CN" altLang="en-US" sz="2800" b="1" dirty="0" smtClean="0">
                <a:solidFill>
                  <a:schemeClr val="tx2"/>
                </a:solidFill>
                <a:ea typeface="宋体" panose="02010600030101010101" pitchFamily="2" charset="-122"/>
              </a:rPr>
              <a:t>2. 按用途划分</a:t>
            </a:r>
          </a:p>
          <a:p>
            <a:pPr marL="0" lvl="1" indent="0" algn="just" eaLnBrk="1" hangingPunct="1">
              <a:spcBef>
                <a:spcPts val="0"/>
              </a:spcBef>
            </a:pPr>
            <a:r>
              <a:rPr lang="zh-CN" altLang="en-US" b="1" dirty="0" smtClean="0">
                <a:solidFill>
                  <a:schemeClr val="tx2"/>
                </a:solidFill>
                <a:ea typeface="宋体" panose="02010600030101010101" pitchFamily="2" charset="-122"/>
              </a:rPr>
              <a:t> 种类：</a:t>
            </a:r>
            <a:r>
              <a:rPr lang="zh-CN" altLang="en-US" b="1" dirty="0" smtClean="0">
                <a:solidFill>
                  <a:srgbClr val="0000CC"/>
                </a:solidFill>
                <a:ea typeface="宋体" panose="02010600030101010101" pitchFamily="2" charset="-122"/>
              </a:rPr>
              <a:t>科学计算、事务处理、实时控制、工作站、服务器、家用计算机等。</a:t>
            </a:r>
          </a:p>
          <a:p>
            <a:pPr marL="0" lvl="1" indent="0" algn="just" eaLnBrk="1" hangingPunct="1">
              <a:spcBef>
                <a:spcPts val="0"/>
              </a:spcBef>
            </a:pPr>
            <a:r>
              <a:rPr lang="zh-CN" altLang="en-US" b="1" dirty="0" smtClean="0">
                <a:solidFill>
                  <a:schemeClr val="tx2"/>
                </a:solidFill>
                <a:ea typeface="宋体" panose="02010600030101010101" pitchFamily="2" charset="-122"/>
              </a:rPr>
              <a:t> 划分原则：</a:t>
            </a:r>
            <a:r>
              <a:rPr lang="zh-CN" altLang="en-US" b="1" dirty="0" smtClean="0">
                <a:solidFill>
                  <a:srgbClr val="0000CC"/>
                </a:solidFill>
                <a:ea typeface="宋体" panose="02010600030101010101" pitchFamily="2" charset="-122"/>
              </a:rPr>
              <a:t>科学计算：浮点计算速度；事务处理：字符处理、十进制运算；实时控制：中断响应速度、</a:t>
            </a:r>
            <a:r>
              <a:rPr lang="en-US" altLang="zh-CN" b="1" dirty="0" smtClean="0">
                <a:solidFill>
                  <a:srgbClr val="0000CC"/>
                </a:solidFill>
                <a:ea typeface="宋体" panose="02010600030101010101" pitchFamily="2" charset="-122"/>
              </a:rPr>
              <a:t>I/0</a:t>
            </a:r>
            <a:r>
              <a:rPr lang="zh-CN" altLang="en-US" b="1" dirty="0" smtClean="0">
                <a:solidFill>
                  <a:srgbClr val="0000CC"/>
                </a:solidFill>
                <a:ea typeface="宋体" panose="02010600030101010101" pitchFamily="2" charset="-122"/>
              </a:rPr>
              <a:t>能力；工作站：图形处理能力</a:t>
            </a:r>
          </a:p>
          <a:p>
            <a:pPr marL="0" lvl="1" indent="0" algn="just" eaLnBrk="1" hangingPunct="1">
              <a:spcBef>
                <a:spcPts val="0"/>
              </a:spcBef>
            </a:pPr>
            <a:r>
              <a:rPr lang="zh-CN" altLang="en-US" b="1" dirty="0" smtClean="0">
                <a:solidFill>
                  <a:schemeClr val="tx2"/>
                </a:solidFill>
                <a:ea typeface="宋体" panose="02010600030101010101" pitchFamily="2" charset="-122"/>
              </a:rPr>
              <a:t> 发展方向：</a:t>
            </a:r>
            <a:r>
              <a:rPr lang="zh-CN" altLang="en-US" b="1" dirty="0" smtClean="0">
                <a:solidFill>
                  <a:srgbClr val="0000CC"/>
                </a:solidFill>
                <a:ea typeface="宋体" panose="02010600030101010101" pitchFamily="2" charset="-122"/>
              </a:rPr>
              <a:t>具备上述所有功能的通用处理机</a:t>
            </a:r>
          </a:p>
          <a:p>
            <a:pPr marL="0" indent="0" algn="just" eaLnBrk="1" hangingPunct="1">
              <a:spcBef>
                <a:spcPts val="0"/>
              </a:spcBef>
              <a:buNone/>
            </a:pPr>
            <a:endParaRPr lang="en-US" altLang="zh-CN" sz="2800" b="1" dirty="0" smtClean="0">
              <a:solidFill>
                <a:schemeClr val="tx2"/>
              </a:solidFill>
              <a:ea typeface="宋体" panose="02010600030101010101" pitchFamily="2" charset="-122"/>
            </a:endParaRPr>
          </a:p>
          <a:p>
            <a:pPr marL="0" indent="0" algn="just" eaLnBrk="1" hangingPunct="1">
              <a:spcBef>
                <a:spcPts val="0"/>
              </a:spcBef>
              <a:buNone/>
            </a:pPr>
            <a:r>
              <a:rPr lang="zh-CN" altLang="en-US" sz="2800" b="1" dirty="0" smtClean="0">
                <a:solidFill>
                  <a:schemeClr val="tx2"/>
                </a:solidFill>
                <a:ea typeface="宋体" panose="02010600030101010101" pitchFamily="2" charset="-122"/>
              </a:rPr>
              <a:t>3. 按数据类型划分</a:t>
            </a:r>
          </a:p>
          <a:p>
            <a:pPr marL="0" lvl="1" indent="0" algn="just" eaLnBrk="1" hangingPunct="1">
              <a:spcBef>
                <a:spcPts val="0"/>
              </a:spcBef>
            </a:pPr>
            <a:r>
              <a:rPr lang="zh-CN" altLang="en-US" b="1" dirty="0" smtClean="0">
                <a:solidFill>
                  <a:schemeClr val="tx2"/>
                </a:solidFill>
                <a:ea typeface="宋体" panose="02010600030101010101" pitchFamily="2" charset="-122"/>
              </a:rPr>
              <a:t> 种类：</a:t>
            </a:r>
            <a:r>
              <a:rPr lang="zh-CN" altLang="en-US" b="1" dirty="0" smtClean="0">
                <a:solidFill>
                  <a:srgbClr val="0000CC"/>
                </a:solidFill>
                <a:ea typeface="宋体" panose="02010600030101010101" pitchFamily="2" charset="-122"/>
              </a:rPr>
              <a:t>定点机、浮点机、向量机、堆栈机等</a:t>
            </a:r>
          </a:p>
        </p:txBody>
      </p:sp>
      <p:sp>
        <p:nvSpPr>
          <p:cNvPr id="3" name="Rectangle 3"/>
          <p:cNvSpPr>
            <a:spLocks noChangeArrowheads="1"/>
          </p:cNvSpPr>
          <p:nvPr/>
        </p:nvSpPr>
        <p:spPr bwMode="auto">
          <a:xfrm>
            <a:off x="3203848" y="116632"/>
            <a:ext cx="471154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buFont typeface="Wingdings" panose="05000000000000000000" pitchFamily="2" charset="2"/>
              <a:buNone/>
            </a:pPr>
            <a:r>
              <a:rPr lang="zh-CN" altLang="en-US" sz="4400" b="1" dirty="0">
                <a:solidFill>
                  <a:schemeClr val="bg1"/>
                </a:solidFill>
                <a:ea typeface="宋体" panose="02010600030101010101" pitchFamily="2" charset="-122"/>
              </a:rPr>
              <a:t>计算机系统的分类</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3"/>
          <p:cNvSpPr txBox="1">
            <a:spLocks noChangeArrowheads="1"/>
          </p:cNvSpPr>
          <p:nvPr/>
        </p:nvSpPr>
        <p:spPr bwMode="auto">
          <a:xfrm>
            <a:off x="0" y="1268760"/>
            <a:ext cx="91440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spcBef>
                <a:spcPts val="0"/>
              </a:spcBef>
              <a:buFont typeface="Arial" panose="020B0604020202020204" pitchFamily="34" charset="0"/>
              <a:buNone/>
            </a:pPr>
            <a:r>
              <a:rPr lang="en-US" altLang="zh-CN" sz="2800" b="1" dirty="0" smtClean="0">
                <a:solidFill>
                  <a:schemeClr val="tx2"/>
                </a:solidFill>
                <a:latin typeface="Tahoma" panose="020B0604030504040204" pitchFamily="34" charset="0"/>
                <a:ea typeface="黑体" panose="02010609060101010101" pitchFamily="49" charset="-122"/>
              </a:rPr>
              <a:t>1. </a:t>
            </a:r>
            <a:r>
              <a:rPr lang="zh-CN" altLang="en-US" sz="2800" b="1" dirty="0" smtClean="0">
                <a:solidFill>
                  <a:schemeClr val="tx2"/>
                </a:solidFill>
                <a:latin typeface="Tahoma" panose="020B0604030504040204" pitchFamily="34" charset="0"/>
                <a:ea typeface="黑体" panose="02010609060101010101" pitchFamily="49" charset="-122"/>
              </a:rPr>
              <a:t>并行性</a:t>
            </a:r>
            <a:r>
              <a:rPr lang="zh-CN" altLang="en-US" sz="2800" b="1" dirty="0">
                <a:solidFill>
                  <a:schemeClr val="tx2"/>
                </a:solidFill>
                <a:latin typeface="Tahoma" panose="020B0604030504040204" pitchFamily="34" charset="0"/>
                <a:ea typeface="黑体" panose="02010609060101010101" pitchFamily="49" charset="-122"/>
              </a:rPr>
              <a:t>概念和并行性的级别：</a:t>
            </a:r>
          </a:p>
          <a:p>
            <a:pPr>
              <a:spcBef>
                <a:spcPts val="0"/>
              </a:spcBef>
              <a:buFont typeface="Arial" panose="020B0604020202020204" pitchFamily="34" charset="0"/>
              <a:buNone/>
            </a:pPr>
            <a:r>
              <a:rPr lang="zh-CN" altLang="en-US" sz="2800" b="1" dirty="0" smtClean="0">
                <a:solidFill>
                  <a:schemeClr val="tx2"/>
                </a:solidFill>
                <a:latin typeface="Book Antiqua" panose="02040602050305030304" pitchFamily="18" charset="0"/>
                <a:ea typeface="楷体_GB2312" pitchFamily="49" charset="-122"/>
              </a:rPr>
              <a:t>        并行性：</a:t>
            </a:r>
            <a:r>
              <a:rPr lang="zh-CN" altLang="en-US" sz="2800" b="1" dirty="0" smtClean="0">
                <a:solidFill>
                  <a:srgbClr val="0000CC"/>
                </a:solidFill>
                <a:latin typeface="Book Antiqua" panose="02040602050305030304" pitchFamily="18" charset="0"/>
                <a:ea typeface="楷体_GB2312" pitchFamily="49" charset="-122"/>
              </a:rPr>
              <a:t>只要</a:t>
            </a:r>
            <a:r>
              <a:rPr lang="zh-CN" altLang="en-US" sz="2800" b="1" dirty="0">
                <a:solidFill>
                  <a:srgbClr val="0000CC"/>
                </a:solidFill>
                <a:latin typeface="Book Antiqua" panose="02040602050305030304" pitchFamily="18" charset="0"/>
                <a:ea typeface="楷体_GB2312" pitchFamily="49" charset="-122"/>
              </a:rPr>
              <a:t>在同一时刻或是同一时间间隔内完成两种或两种以上的性质相同或不同的工作，它们在</a:t>
            </a:r>
            <a:r>
              <a:rPr lang="zh-CN" altLang="en-US" sz="2800" b="1" u="sng" dirty="0">
                <a:solidFill>
                  <a:srgbClr val="0000CC"/>
                </a:solidFill>
                <a:latin typeface="Book Antiqua" panose="02040602050305030304" pitchFamily="18" charset="0"/>
                <a:ea typeface="楷体_GB2312" pitchFamily="49" charset="-122"/>
              </a:rPr>
              <a:t>时间上能相互重叠</a:t>
            </a:r>
            <a:r>
              <a:rPr lang="zh-CN" altLang="en-US" sz="2800" b="1" dirty="0">
                <a:solidFill>
                  <a:srgbClr val="0000CC"/>
                </a:solidFill>
                <a:latin typeface="Book Antiqua" panose="02040602050305030304" pitchFamily="18" charset="0"/>
                <a:ea typeface="楷体_GB2312" pitchFamily="49" charset="-122"/>
              </a:rPr>
              <a:t>，都体现了并行性。</a:t>
            </a:r>
            <a:r>
              <a:rPr lang="zh-CN" altLang="en-US" sz="2800" b="1" dirty="0">
                <a:solidFill>
                  <a:schemeClr val="tx2"/>
                </a:solidFill>
                <a:latin typeface="Book Antiqua" panose="02040602050305030304" pitchFamily="18" charset="0"/>
                <a:ea typeface="楷体_GB2312" pitchFamily="49" charset="-122"/>
              </a:rPr>
              <a:t>所以并行性实际上包括了同时性和并发性。</a:t>
            </a:r>
          </a:p>
          <a:p>
            <a:pPr marL="457200" indent="-457200">
              <a:spcBef>
                <a:spcPts val="0"/>
              </a:spcBef>
            </a:pPr>
            <a:r>
              <a:rPr lang="zh-CN" altLang="en-US" sz="2800" b="1" dirty="0">
                <a:solidFill>
                  <a:schemeClr val="tx2"/>
                </a:solidFill>
                <a:latin typeface="Book Antiqua" panose="02040602050305030304" pitchFamily="18" charset="0"/>
                <a:ea typeface="楷体_GB2312" pitchFamily="49" charset="-122"/>
              </a:rPr>
              <a:t>同时性：</a:t>
            </a:r>
            <a:r>
              <a:rPr lang="zh-CN" altLang="en-US" sz="2800" b="1" dirty="0">
                <a:solidFill>
                  <a:srgbClr val="0000CC"/>
                </a:solidFill>
                <a:latin typeface="Book Antiqua" panose="02040602050305030304" pitchFamily="18" charset="0"/>
                <a:ea typeface="楷体_GB2312" pitchFamily="49" charset="-122"/>
              </a:rPr>
              <a:t>(</a:t>
            </a:r>
            <a:r>
              <a:rPr lang="en-US" altLang="zh-CN" sz="2800" b="1" dirty="0">
                <a:solidFill>
                  <a:srgbClr val="0000CC"/>
                </a:solidFill>
                <a:latin typeface="Book Antiqua" panose="02040602050305030304" pitchFamily="18" charset="0"/>
                <a:ea typeface="楷体_GB2312" pitchFamily="49" charset="-122"/>
              </a:rPr>
              <a:t>Simultaneity)-</a:t>
            </a:r>
            <a:r>
              <a:rPr lang="zh-CN" altLang="en-US" sz="2800" b="1" dirty="0">
                <a:solidFill>
                  <a:srgbClr val="0000CC"/>
                </a:solidFill>
                <a:latin typeface="Book Antiqua" panose="02040602050305030304" pitchFamily="18" charset="0"/>
                <a:ea typeface="楷体_GB2312" pitchFamily="49" charset="-122"/>
              </a:rPr>
              <a:t>指的是两个或多个事件在同一时刻发生</a:t>
            </a:r>
            <a:r>
              <a:rPr lang="zh-CN" altLang="en-US" sz="2800" b="1" dirty="0">
                <a:solidFill>
                  <a:schemeClr val="tx1"/>
                </a:solidFill>
                <a:latin typeface="Book Antiqua" panose="02040602050305030304" pitchFamily="18" charset="0"/>
                <a:ea typeface="楷体_GB2312" pitchFamily="49" charset="-122"/>
              </a:rPr>
              <a:t>。</a:t>
            </a:r>
          </a:p>
          <a:p>
            <a:pPr marL="457200" indent="-457200">
              <a:spcBef>
                <a:spcPts val="0"/>
              </a:spcBef>
            </a:pPr>
            <a:r>
              <a:rPr lang="zh-CN" altLang="en-US" sz="2800" b="1" dirty="0">
                <a:solidFill>
                  <a:schemeClr val="tx2"/>
                </a:solidFill>
                <a:latin typeface="Book Antiqua" panose="02040602050305030304" pitchFamily="18" charset="0"/>
                <a:ea typeface="楷体_GB2312" pitchFamily="49" charset="-122"/>
              </a:rPr>
              <a:t>并发性：</a:t>
            </a:r>
            <a:r>
              <a:rPr lang="zh-CN" altLang="en-US" sz="2800" b="1" dirty="0">
                <a:solidFill>
                  <a:srgbClr val="0000CC"/>
                </a:solidFill>
                <a:latin typeface="Book Antiqua" panose="02040602050305030304" pitchFamily="18" charset="0"/>
                <a:ea typeface="楷体_GB2312" pitchFamily="49" charset="-122"/>
              </a:rPr>
              <a:t>(</a:t>
            </a:r>
            <a:r>
              <a:rPr lang="en-US" altLang="zh-CN" sz="2800" b="1" dirty="0">
                <a:solidFill>
                  <a:srgbClr val="0000CC"/>
                </a:solidFill>
                <a:latin typeface="Book Antiqua" panose="02040602050305030304" pitchFamily="18" charset="0"/>
                <a:ea typeface="楷体_GB2312" pitchFamily="49" charset="-122"/>
              </a:rPr>
              <a:t>Concurrency)-</a:t>
            </a:r>
            <a:r>
              <a:rPr lang="zh-CN" altLang="en-US" sz="2800" b="1" dirty="0">
                <a:solidFill>
                  <a:srgbClr val="0000CC"/>
                </a:solidFill>
                <a:latin typeface="Book Antiqua" panose="02040602050305030304" pitchFamily="18" charset="0"/>
                <a:ea typeface="楷体_GB2312" pitchFamily="49" charset="-122"/>
              </a:rPr>
              <a:t>指的是两个或多个事件在同一时间间隔内发生。</a:t>
            </a:r>
          </a:p>
        </p:txBody>
      </p:sp>
      <p:sp>
        <p:nvSpPr>
          <p:cNvPr id="84995" name="Rectangle 4"/>
          <p:cNvSpPr>
            <a:spLocks noChangeArrowheads="1"/>
          </p:cNvSpPr>
          <p:nvPr/>
        </p:nvSpPr>
        <p:spPr bwMode="auto">
          <a:xfrm>
            <a:off x="2843213" y="0"/>
            <a:ext cx="56705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r>
              <a:rPr lang="zh-CN" altLang="en-US" sz="4800" b="1" dirty="0">
                <a:solidFill>
                  <a:schemeClr val="bg1"/>
                </a:solidFill>
                <a:ea typeface="宋体" panose="02010600030101010101" pitchFamily="2" charset="-122"/>
              </a:rPr>
              <a:t>系统结构中的并行性</a:t>
            </a:r>
          </a:p>
        </p:txBody>
      </p:sp>
      <p:pic>
        <p:nvPicPr>
          <p:cNvPr id="3" name="图片 2"/>
          <p:cNvPicPr>
            <a:picLocks noChangeAspect="1"/>
          </p:cNvPicPr>
          <p:nvPr/>
        </p:nvPicPr>
        <p:blipFill>
          <a:blip r:embed="rId2"/>
          <a:stretch>
            <a:fillRect/>
          </a:stretch>
        </p:blipFill>
        <p:spPr>
          <a:xfrm>
            <a:off x="4211960" y="4725144"/>
            <a:ext cx="1683334" cy="1700808"/>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216" y="4725144"/>
            <a:ext cx="2475202" cy="201622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idx="1"/>
          </p:nvPr>
        </p:nvSpPr>
        <p:spPr>
          <a:xfrm>
            <a:off x="107505" y="1340767"/>
            <a:ext cx="8928992" cy="6104607"/>
          </a:xfrm>
        </p:spPr>
        <p:txBody>
          <a:bodyPr/>
          <a:lstStyle/>
          <a:p>
            <a:pPr marL="0" indent="0" algn="just" eaLnBrk="1" hangingPunct="1">
              <a:spcBef>
                <a:spcPts val="0"/>
              </a:spcBef>
              <a:buNone/>
            </a:pPr>
            <a:r>
              <a:rPr lang="zh-CN" altLang="en-US" sz="2800" b="1" dirty="0" smtClean="0">
                <a:solidFill>
                  <a:schemeClr val="tx2"/>
                </a:solidFill>
                <a:ea typeface="宋体" panose="02010600030101010101" pitchFamily="2" charset="-122"/>
              </a:rPr>
              <a:t>4. 按处理机个数和种类划分</a:t>
            </a:r>
          </a:p>
          <a:p>
            <a:pPr marL="0" lvl="1" indent="0" algn="just" eaLnBrk="1" hangingPunct="1">
              <a:spcBef>
                <a:spcPts val="0"/>
              </a:spcBef>
            </a:pPr>
            <a:r>
              <a:rPr lang="zh-CN" altLang="en-US" b="1" dirty="0" smtClean="0">
                <a:solidFill>
                  <a:schemeClr val="tx2"/>
                </a:solidFill>
                <a:ea typeface="宋体" panose="02010600030101010101" pitchFamily="2" charset="-122"/>
              </a:rPr>
              <a:t> 种类：</a:t>
            </a:r>
            <a:r>
              <a:rPr lang="zh-CN" altLang="en-US" b="1" dirty="0" smtClean="0">
                <a:solidFill>
                  <a:srgbClr val="0000CC"/>
                </a:solidFill>
                <a:ea typeface="宋体" panose="02010600030101010101" pitchFamily="2" charset="-122"/>
              </a:rPr>
              <a:t>单处理机、并行处理机、多处理机、分布处理机、关联处理机、超标量处理机、超流水线处理机、</a:t>
            </a:r>
            <a:r>
              <a:rPr lang="en-US" altLang="zh-CN" b="1" dirty="0" smtClean="0">
                <a:solidFill>
                  <a:srgbClr val="0000CC"/>
                </a:solidFill>
                <a:ea typeface="宋体" panose="02010600030101010101" pitchFamily="2" charset="-122"/>
              </a:rPr>
              <a:t>SMP（</a:t>
            </a:r>
            <a:r>
              <a:rPr lang="zh-CN" altLang="en-US" b="1" dirty="0" smtClean="0">
                <a:solidFill>
                  <a:srgbClr val="0000CC"/>
                </a:solidFill>
                <a:ea typeface="宋体" panose="02010600030101010101" pitchFamily="2" charset="-122"/>
              </a:rPr>
              <a:t>对称多处理机）、</a:t>
            </a:r>
            <a:r>
              <a:rPr lang="en-US" altLang="zh-CN" b="1" dirty="0" smtClean="0">
                <a:solidFill>
                  <a:srgbClr val="0000CC"/>
                </a:solidFill>
                <a:ea typeface="宋体" panose="02010600030101010101" pitchFamily="2" charset="-122"/>
              </a:rPr>
              <a:t>MPP（</a:t>
            </a:r>
            <a:r>
              <a:rPr lang="zh-CN" altLang="en-US" b="1" dirty="0" smtClean="0">
                <a:solidFill>
                  <a:srgbClr val="0000CC"/>
                </a:solidFill>
                <a:ea typeface="宋体" panose="02010600030101010101" pitchFamily="2" charset="-122"/>
              </a:rPr>
              <a:t>大规模并行处理机）、机群（</a:t>
            </a:r>
            <a:r>
              <a:rPr lang="en-US" altLang="zh-CN" b="1" dirty="0" smtClean="0">
                <a:solidFill>
                  <a:srgbClr val="0000CC"/>
                </a:solidFill>
                <a:ea typeface="宋体" panose="02010600030101010101" pitchFamily="2" charset="-122"/>
              </a:rPr>
              <a:t>Cluster）</a:t>
            </a:r>
            <a:r>
              <a:rPr lang="zh-CN" altLang="en-US" b="1" dirty="0" smtClean="0">
                <a:solidFill>
                  <a:srgbClr val="0000CC"/>
                </a:solidFill>
                <a:ea typeface="宋体" panose="02010600030101010101" pitchFamily="2" charset="-122"/>
              </a:rPr>
              <a:t>系统等</a:t>
            </a:r>
          </a:p>
          <a:p>
            <a:pPr marL="0" indent="0" algn="just" eaLnBrk="1" hangingPunct="1">
              <a:spcBef>
                <a:spcPts val="0"/>
              </a:spcBef>
              <a:buNone/>
            </a:pPr>
            <a:r>
              <a:rPr lang="zh-CN" altLang="en-US" sz="2800" b="1" dirty="0" smtClean="0">
                <a:solidFill>
                  <a:schemeClr val="tx2"/>
                </a:solidFill>
                <a:ea typeface="宋体" panose="02010600030101010101" pitchFamily="2" charset="-122"/>
              </a:rPr>
              <a:t>5. 按所使用的器件划分：</a:t>
            </a:r>
          </a:p>
          <a:p>
            <a:pPr marL="0" lvl="1" indent="0" algn="just" eaLnBrk="1" hangingPunct="1">
              <a:spcBef>
                <a:spcPts val="0"/>
              </a:spcBef>
            </a:pPr>
            <a:r>
              <a:rPr lang="zh-CN" altLang="en-US" b="1" dirty="0" smtClean="0">
                <a:solidFill>
                  <a:schemeClr val="tx2"/>
                </a:solidFill>
                <a:ea typeface="宋体" panose="02010600030101010101" pitchFamily="2" charset="-122"/>
              </a:rPr>
              <a:t> 种类：</a:t>
            </a:r>
            <a:r>
              <a:rPr lang="zh-CN" altLang="en-US" b="1" dirty="0" smtClean="0">
                <a:solidFill>
                  <a:srgbClr val="0000CC"/>
                </a:solidFill>
                <a:ea typeface="宋体" panose="02010600030101010101" pitchFamily="2" charset="-122"/>
              </a:rPr>
              <a:t>第一代(</a:t>
            </a:r>
            <a:r>
              <a:rPr lang="en-US" altLang="zh-CN" b="1" dirty="0" smtClean="0">
                <a:solidFill>
                  <a:srgbClr val="0000CC"/>
                </a:solidFill>
                <a:ea typeface="宋体" panose="02010600030101010101" pitchFamily="2" charset="-122"/>
              </a:rPr>
              <a:t>Valve)</a:t>
            </a:r>
            <a:r>
              <a:rPr lang="zh-CN" altLang="en-US" b="1" dirty="0" smtClean="0">
                <a:solidFill>
                  <a:srgbClr val="0000CC"/>
                </a:solidFill>
                <a:ea typeface="宋体" panose="02010600030101010101" pitchFamily="2" charset="-122"/>
              </a:rPr>
              <a:t>、第二代(</a:t>
            </a:r>
            <a:r>
              <a:rPr lang="en-US" altLang="zh-CN" b="1" dirty="0" err="1" smtClean="0">
                <a:solidFill>
                  <a:srgbClr val="0000CC"/>
                </a:solidFill>
                <a:ea typeface="宋体" panose="02010600030101010101" pitchFamily="2" charset="-122"/>
              </a:rPr>
              <a:t>Transitor</a:t>
            </a:r>
            <a:r>
              <a:rPr lang="en-US" altLang="zh-CN" b="1" dirty="0" smtClean="0">
                <a:solidFill>
                  <a:srgbClr val="0000CC"/>
                </a:solidFill>
                <a:ea typeface="宋体" panose="02010600030101010101" pitchFamily="2" charset="-122"/>
              </a:rPr>
              <a:t>)</a:t>
            </a:r>
            <a:r>
              <a:rPr lang="zh-CN" altLang="en-US" b="1" dirty="0" smtClean="0">
                <a:solidFill>
                  <a:srgbClr val="0000CC"/>
                </a:solidFill>
                <a:ea typeface="宋体" panose="02010600030101010101" pitchFamily="2" charset="-122"/>
              </a:rPr>
              <a:t>、第三代(</a:t>
            </a:r>
            <a:r>
              <a:rPr lang="en-US" altLang="zh-CN" b="1" dirty="0" smtClean="0">
                <a:solidFill>
                  <a:srgbClr val="0000CC"/>
                </a:solidFill>
                <a:ea typeface="宋体" panose="02010600030101010101" pitchFamily="2" charset="-122"/>
              </a:rPr>
              <a:t>SSI</a:t>
            </a:r>
            <a:r>
              <a:rPr lang="zh-CN" altLang="en-US" b="1" dirty="0" smtClean="0">
                <a:solidFill>
                  <a:srgbClr val="0000CC"/>
                </a:solidFill>
                <a:ea typeface="宋体" panose="02010600030101010101" pitchFamily="2" charset="-122"/>
              </a:rPr>
              <a:t>和</a:t>
            </a:r>
            <a:r>
              <a:rPr lang="en-US" altLang="zh-CN" b="1" dirty="0" smtClean="0">
                <a:solidFill>
                  <a:srgbClr val="0000CC"/>
                </a:solidFill>
                <a:ea typeface="宋体" panose="02010600030101010101" pitchFamily="2" charset="-122"/>
              </a:rPr>
              <a:t>MSI</a:t>
            </a:r>
            <a:r>
              <a:rPr lang="en-US" altLang="zh-CN" b="1" dirty="0">
                <a:solidFill>
                  <a:srgbClr val="0000CC"/>
                </a:solidFill>
                <a:ea typeface="宋体" panose="02010600030101010101" pitchFamily="2" charset="-122"/>
              </a:rPr>
              <a:t>)</a:t>
            </a:r>
            <a:r>
              <a:rPr lang="zh-CN" altLang="en-US" b="1" dirty="0" smtClean="0">
                <a:solidFill>
                  <a:srgbClr val="0000CC"/>
                </a:solidFill>
                <a:ea typeface="宋体" panose="02010600030101010101" pitchFamily="2" charset="-122"/>
              </a:rPr>
              <a:t>、 </a:t>
            </a:r>
            <a:r>
              <a:rPr lang="zh-CN" altLang="en-US" b="1" dirty="0" smtClean="0">
                <a:solidFill>
                  <a:srgbClr val="0000CC"/>
                </a:solidFill>
                <a:ea typeface="宋体" panose="02010600030101010101" pitchFamily="2" charset="-122"/>
              </a:rPr>
              <a:t>第四代(</a:t>
            </a:r>
            <a:r>
              <a:rPr lang="en-US" altLang="zh-CN" b="1" dirty="0" smtClean="0">
                <a:solidFill>
                  <a:srgbClr val="0000CC"/>
                </a:solidFill>
                <a:ea typeface="宋体" panose="02010600030101010101" pitchFamily="2" charset="-122"/>
              </a:rPr>
              <a:t>LSI</a:t>
            </a:r>
            <a:r>
              <a:rPr lang="zh-CN" altLang="en-US" b="1" dirty="0" smtClean="0">
                <a:solidFill>
                  <a:srgbClr val="0000CC"/>
                </a:solidFill>
                <a:ea typeface="宋体" panose="02010600030101010101" pitchFamily="2" charset="-122"/>
              </a:rPr>
              <a:t>和</a:t>
            </a:r>
            <a:r>
              <a:rPr lang="en-US" altLang="zh-CN" b="1" dirty="0" smtClean="0">
                <a:solidFill>
                  <a:srgbClr val="0000CC"/>
                </a:solidFill>
                <a:ea typeface="宋体" panose="02010600030101010101" pitchFamily="2" charset="-122"/>
              </a:rPr>
              <a:t>VLSI)</a:t>
            </a:r>
            <a:r>
              <a:rPr lang="zh-CN" altLang="en-US" b="1" dirty="0" smtClean="0">
                <a:solidFill>
                  <a:srgbClr val="0000CC"/>
                </a:solidFill>
                <a:ea typeface="宋体" panose="02010600030101010101" pitchFamily="2" charset="-122"/>
              </a:rPr>
              <a:t>、第五代(智能计算机)等。</a:t>
            </a:r>
          </a:p>
        </p:txBody>
      </p:sp>
      <p:sp>
        <p:nvSpPr>
          <p:cNvPr id="3" name="Rectangle 3"/>
          <p:cNvSpPr>
            <a:spLocks noChangeArrowheads="1"/>
          </p:cNvSpPr>
          <p:nvPr/>
        </p:nvSpPr>
        <p:spPr bwMode="auto">
          <a:xfrm>
            <a:off x="3203848" y="116632"/>
            <a:ext cx="471154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buFont typeface="Wingdings" panose="05000000000000000000" pitchFamily="2" charset="2"/>
              <a:buNone/>
            </a:pPr>
            <a:r>
              <a:rPr lang="zh-CN" altLang="en-US" sz="4400" b="1" dirty="0">
                <a:solidFill>
                  <a:schemeClr val="bg1"/>
                </a:solidFill>
                <a:ea typeface="宋体" panose="02010600030101010101" pitchFamily="2" charset="-122"/>
              </a:rPr>
              <a:t>计算机系统的分类</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idx="1"/>
          </p:nvPr>
        </p:nvSpPr>
        <p:spPr>
          <a:xfrm>
            <a:off x="0" y="1196975"/>
            <a:ext cx="9144000" cy="6172200"/>
          </a:xfrm>
        </p:spPr>
        <p:txBody>
          <a:bodyPr/>
          <a:lstStyle/>
          <a:p>
            <a:pPr marL="1138238" lvl="3" indent="-469900" eaLnBrk="1" hangingPunct="1">
              <a:buFont typeface="Wingdings" panose="05000000000000000000" pitchFamily="2" charset="2"/>
              <a:buNone/>
            </a:pPr>
            <a:r>
              <a:rPr lang="zh-CN" altLang="en-US" sz="3200" dirty="0" smtClean="0">
                <a:solidFill>
                  <a:schemeClr val="tx2"/>
                </a:solidFill>
                <a:ea typeface="宋体" panose="02010600030101010101" pitchFamily="2" charset="-122"/>
              </a:rPr>
              <a:t>按并行度的分类方法</a:t>
            </a:r>
          </a:p>
          <a:p>
            <a:pPr marL="477838" lvl="2" indent="-3175" eaLnBrk="1" hangingPunct="1"/>
            <a:r>
              <a:rPr lang="zh-CN" altLang="en-US" sz="3200" dirty="0" smtClean="0">
                <a:ea typeface="宋体" panose="02010600030101010101" pitchFamily="2" charset="-122"/>
              </a:rPr>
              <a:t>1. 佛林（</a:t>
            </a:r>
            <a:r>
              <a:rPr lang="en-US" altLang="zh-CN" sz="3200" dirty="0" smtClean="0">
                <a:ea typeface="宋体" panose="02010600030101010101" pitchFamily="2" charset="-122"/>
              </a:rPr>
              <a:t>Flynn）</a:t>
            </a:r>
            <a:r>
              <a:rPr lang="zh-CN" altLang="en-US" sz="3200" dirty="0" smtClean="0">
                <a:ea typeface="宋体" panose="02010600030101010101" pitchFamily="2" charset="-122"/>
              </a:rPr>
              <a:t>分类法</a:t>
            </a:r>
          </a:p>
          <a:p>
            <a:pPr marL="1138238" lvl="3" indent="-469900" eaLnBrk="1" hangingPunct="1"/>
            <a:r>
              <a:rPr lang="zh-CN" altLang="en-US" sz="3200" dirty="0" smtClean="0">
                <a:ea typeface="宋体" panose="02010600030101010101" pitchFamily="2" charset="-122"/>
              </a:rPr>
              <a:t>1966年由 </a:t>
            </a:r>
            <a:r>
              <a:rPr lang="en-US" altLang="zh-CN" sz="3200" dirty="0" err="1" smtClean="0">
                <a:ea typeface="宋体" panose="02010600030101010101" pitchFamily="2" charset="-122"/>
              </a:rPr>
              <a:t>Michael.J.Flynn</a:t>
            </a:r>
            <a:r>
              <a:rPr lang="en-US" altLang="zh-CN" sz="3200" dirty="0" smtClean="0">
                <a:ea typeface="宋体" panose="02010600030101010101" pitchFamily="2" charset="-122"/>
              </a:rPr>
              <a:t> </a:t>
            </a:r>
            <a:r>
              <a:rPr lang="zh-CN" altLang="en-US" sz="3200" dirty="0" smtClean="0">
                <a:ea typeface="宋体" panose="02010600030101010101" pitchFamily="2" charset="-122"/>
              </a:rPr>
              <a:t>提出</a:t>
            </a:r>
          </a:p>
          <a:p>
            <a:pPr marL="1138238" lvl="3" indent="-469900" eaLnBrk="1" hangingPunct="1"/>
            <a:r>
              <a:rPr lang="zh-CN" altLang="en-US" sz="3200" dirty="0" smtClean="0">
                <a:solidFill>
                  <a:schemeClr val="tx2"/>
                </a:solidFill>
                <a:ea typeface="宋体" panose="02010600030101010101" pitchFamily="2" charset="-122"/>
              </a:rPr>
              <a:t>按照</a:t>
            </a:r>
            <a:r>
              <a:rPr lang="zh-CN" altLang="en-US" sz="3200" u="sng" dirty="0" smtClean="0">
                <a:solidFill>
                  <a:schemeClr val="tx2"/>
                </a:solidFill>
                <a:ea typeface="宋体" panose="02010600030101010101" pitchFamily="2" charset="-122"/>
              </a:rPr>
              <a:t>指令流和数据流的多倍性</a:t>
            </a:r>
            <a:r>
              <a:rPr lang="zh-CN" altLang="en-US" sz="3200" dirty="0" smtClean="0">
                <a:solidFill>
                  <a:schemeClr val="tx2"/>
                </a:solidFill>
                <a:ea typeface="宋体" panose="02010600030101010101" pitchFamily="2" charset="-122"/>
              </a:rPr>
              <a:t>特征对计算机系统进行分类</a:t>
            </a:r>
            <a:br>
              <a:rPr lang="zh-CN" altLang="en-US" sz="3200" dirty="0" smtClean="0">
                <a:solidFill>
                  <a:schemeClr val="tx2"/>
                </a:solidFill>
                <a:ea typeface="宋体" panose="02010600030101010101" pitchFamily="2" charset="-122"/>
              </a:rPr>
            </a:br>
            <a:r>
              <a:rPr lang="zh-CN" altLang="en-US" sz="3200" dirty="0" smtClean="0">
                <a:solidFill>
                  <a:srgbClr val="CC0000"/>
                </a:solidFill>
                <a:ea typeface="宋体" panose="02010600030101010101" pitchFamily="2" charset="-122"/>
              </a:rPr>
              <a:t>指令流：</a:t>
            </a:r>
            <a:r>
              <a:rPr lang="zh-CN" altLang="en-US" sz="3200" dirty="0" smtClean="0">
                <a:ea typeface="宋体" panose="02010600030101010101" pitchFamily="2" charset="-122"/>
              </a:rPr>
              <a:t>机器执行的指令序列</a:t>
            </a:r>
            <a:br>
              <a:rPr lang="zh-CN" altLang="en-US" sz="3200" dirty="0" smtClean="0">
                <a:ea typeface="宋体" panose="02010600030101010101" pitchFamily="2" charset="-122"/>
              </a:rPr>
            </a:br>
            <a:r>
              <a:rPr lang="zh-CN" altLang="en-US" sz="3200" dirty="0" smtClean="0">
                <a:solidFill>
                  <a:srgbClr val="CC0000"/>
                </a:solidFill>
                <a:ea typeface="宋体" panose="02010600030101010101" pitchFamily="2" charset="-122"/>
              </a:rPr>
              <a:t>数据流：</a:t>
            </a:r>
            <a:r>
              <a:rPr lang="zh-CN" altLang="en-US" sz="3200" dirty="0" smtClean="0">
                <a:ea typeface="宋体" panose="02010600030101010101" pitchFamily="2" charset="-122"/>
              </a:rPr>
              <a:t>由指令流调用的数据序列，包括输入数据和中间结果</a:t>
            </a:r>
          </a:p>
        </p:txBody>
      </p:sp>
      <p:sp>
        <p:nvSpPr>
          <p:cNvPr id="3" name="Rectangle 3"/>
          <p:cNvSpPr>
            <a:spLocks noChangeArrowheads="1"/>
          </p:cNvSpPr>
          <p:nvPr/>
        </p:nvSpPr>
        <p:spPr bwMode="auto">
          <a:xfrm>
            <a:off x="3203848" y="116632"/>
            <a:ext cx="471154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buFont typeface="Wingdings" panose="05000000000000000000" pitchFamily="2" charset="2"/>
              <a:buNone/>
            </a:pPr>
            <a:r>
              <a:rPr lang="zh-CN" altLang="en-US" sz="4400" b="1" dirty="0">
                <a:solidFill>
                  <a:schemeClr val="bg1"/>
                </a:solidFill>
                <a:ea typeface="宋体" panose="02010600030101010101" pitchFamily="2" charset="-122"/>
              </a:rPr>
              <a:t>计算机系统的分类</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idx="1"/>
          </p:nvPr>
        </p:nvSpPr>
        <p:spPr>
          <a:xfrm>
            <a:off x="179512" y="1341438"/>
            <a:ext cx="8784976" cy="5039890"/>
          </a:xfrm>
        </p:spPr>
        <p:txBody>
          <a:bodyPr/>
          <a:lstStyle/>
          <a:p>
            <a:pPr marL="0" lvl="1" indent="0" eaLnBrk="1" hangingPunct="1">
              <a:spcBef>
                <a:spcPts val="0"/>
              </a:spcBef>
              <a:buNone/>
            </a:pPr>
            <a:r>
              <a:rPr lang="zh-CN" altLang="en-US" b="1" dirty="0" smtClean="0">
                <a:solidFill>
                  <a:srgbClr val="CC0000"/>
                </a:solidFill>
                <a:ea typeface="宋体" panose="02010600030101010101" pitchFamily="2" charset="-122"/>
              </a:rPr>
              <a:t>        多倍性</a:t>
            </a:r>
            <a:r>
              <a:rPr lang="zh-CN" altLang="en-US" b="1" dirty="0" smtClean="0">
                <a:solidFill>
                  <a:srgbClr val="CC0000"/>
                </a:solidFill>
                <a:ea typeface="宋体" panose="02010600030101010101" pitchFamily="2" charset="-122"/>
              </a:rPr>
              <a:t>（</a:t>
            </a:r>
            <a:r>
              <a:rPr lang="en-US" altLang="zh-CN" b="1" dirty="0" smtClean="0">
                <a:solidFill>
                  <a:srgbClr val="CC0000"/>
                </a:solidFill>
                <a:ea typeface="宋体" panose="02010600030101010101" pitchFamily="2" charset="-122"/>
              </a:rPr>
              <a:t>multiplicity）：</a:t>
            </a:r>
          </a:p>
          <a:p>
            <a:pPr marL="0" lvl="1" indent="0" eaLnBrk="1" hangingPunct="1">
              <a:spcBef>
                <a:spcPts val="0"/>
              </a:spcBef>
              <a:buFont typeface="Wingdings" panose="05000000000000000000" pitchFamily="2" charset="2"/>
              <a:buNone/>
            </a:pPr>
            <a:r>
              <a:rPr lang="zh-CN" altLang="en-US" b="1" dirty="0" smtClean="0">
                <a:solidFill>
                  <a:schemeClr val="tx2"/>
                </a:solidFill>
                <a:ea typeface="宋体" panose="02010600030101010101" pitchFamily="2" charset="-122"/>
              </a:rPr>
              <a:t>    </a:t>
            </a:r>
            <a:r>
              <a:rPr lang="zh-CN" altLang="en-US" b="1" dirty="0" smtClean="0">
                <a:solidFill>
                  <a:schemeClr val="tx2"/>
                </a:solidFill>
                <a:ea typeface="宋体" panose="02010600030101010101" pitchFamily="2" charset="-122"/>
              </a:rPr>
              <a:t>    在</a:t>
            </a:r>
            <a:r>
              <a:rPr lang="zh-CN" altLang="en-US" b="1" dirty="0" smtClean="0">
                <a:solidFill>
                  <a:schemeClr val="tx2"/>
                </a:solidFill>
                <a:ea typeface="宋体" panose="02010600030101010101" pitchFamily="2" charset="-122"/>
              </a:rPr>
              <a:t>系统性能瓶颈部件上同时处于同一执行阶段的指令或数据的最大可能</a:t>
            </a:r>
            <a:r>
              <a:rPr lang="zh-CN" altLang="en-US" b="1" dirty="0" smtClean="0">
                <a:solidFill>
                  <a:schemeClr val="tx2"/>
                </a:solidFill>
                <a:ea typeface="宋体" panose="02010600030101010101" pitchFamily="2" charset="-122"/>
              </a:rPr>
              <a:t>个数。四种类型：</a:t>
            </a:r>
            <a:endParaRPr lang="en-US" altLang="zh-CN" b="1" dirty="0" smtClean="0">
              <a:solidFill>
                <a:schemeClr val="tx2"/>
              </a:solidFill>
              <a:ea typeface="宋体" panose="02010600030101010101" pitchFamily="2" charset="-122"/>
            </a:endParaRPr>
          </a:p>
          <a:p>
            <a:pPr marL="857250" lvl="2" indent="-457200" eaLnBrk="1" hangingPunct="1">
              <a:spcBef>
                <a:spcPts val="0"/>
              </a:spcBef>
            </a:pPr>
            <a:r>
              <a:rPr lang="zh-CN" altLang="en-US" b="1" dirty="0" smtClean="0">
                <a:ea typeface="宋体" panose="02010600030101010101" pitchFamily="2" charset="-122"/>
              </a:rPr>
              <a:t>单指令流单数据流</a:t>
            </a:r>
            <a:r>
              <a:rPr lang="en-US" altLang="zh-CN" b="1" dirty="0" smtClean="0">
                <a:solidFill>
                  <a:srgbClr val="CC0000"/>
                </a:solidFill>
                <a:ea typeface="宋体" panose="02010600030101010101" pitchFamily="2" charset="-122"/>
              </a:rPr>
              <a:t>SISD (</a:t>
            </a:r>
            <a:r>
              <a:rPr lang="en-US" altLang="zh-CN" b="1" dirty="0" smtClean="0">
                <a:ea typeface="宋体" panose="02010600030101010101" pitchFamily="2" charset="-122"/>
              </a:rPr>
              <a:t>Single Instruction Single </a:t>
            </a:r>
            <a:r>
              <a:rPr lang="en-US" altLang="zh-CN" b="1" dirty="0" err="1" smtClean="0">
                <a:ea typeface="宋体" panose="02010600030101010101" pitchFamily="2" charset="-122"/>
              </a:rPr>
              <a:t>Datastream</a:t>
            </a:r>
            <a:r>
              <a:rPr lang="en-US" altLang="zh-CN" b="1" dirty="0" smtClean="0">
                <a:ea typeface="宋体" panose="02010600030101010101" pitchFamily="2" charset="-122"/>
              </a:rPr>
              <a:t>); </a:t>
            </a:r>
          </a:p>
          <a:p>
            <a:pPr marL="857250" lvl="2" indent="-457200" eaLnBrk="1" hangingPunct="1">
              <a:spcBef>
                <a:spcPts val="0"/>
              </a:spcBef>
            </a:pPr>
            <a:r>
              <a:rPr lang="zh-CN" altLang="en-US" dirty="0">
                <a:ea typeface="宋体" panose="02010600030101010101" pitchFamily="2" charset="-122"/>
              </a:rPr>
              <a:t>单指令流多数据流</a:t>
            </a:r>
            <a:r>
              <a:rPr lang="en-US" altLang="zh-CN" dirty="0">
                <a:solidFill>
                  <a:srgbClr val="C00000"/>
                </a:solidFill>
                <a:ea typeface="宋体" panose="02010600030101010101" pitchFamily="2" charset="-122"/>
              </a:rPr>
              <a:t>SIMD</a:t>
            </a:r>
            <a:r>
              <a:rPr lang="en-US" altLang="zh-CN" dirty="0">
                <a:ea typeface="宋体" panose="02010600030101010101" pitchFamily="2" charset="-122"/>
              </a:rPr>
              <a:t> (Single Instruction Multiple </a:t>
            </a:r>
            <a:r>
              <a:rPr lang="en-US" altLang="zh-CN" dirty="0" err="1">
                <a:ea typeface="宋体" panose="02010600030101010101" pitchFamily="2" charset="-122"/>
              </a:rPr>
              <a:t>Datastream</a:t>
            </a:r>
            <a:r>
              <a:rPr lang="en-US" altLang="zh-CN" dirty="0">
                <a:ea typeface="宋体" panose="02010600030101010101" pitchFamily="2" charset="-122"/>
              </a:rPr>
              <a:t>); </a:t>
            </a:r>
          </a:p>
          <a:p>
            <a:pPr marL="857250" lvl="2" indent="-457200" eaLnBrk="1" hangingPunct="1">
              <a:spcBef>
                <a:spcPts val="0"/>
              </a:spcBef>
            </a:pPr>
            <a:r>
              <a:rPr lang="zh-CN" altLang="en-US" dirty="0">
                <a:ea typeface="宋体" panose="02010600030101010101" pitchFamily="2" charset="-122"/>
              </a:rPr>
              <a:t>多指令流单数据流</a:t>
            </a:r>
            <a:r>
              <a:rPr lang="en-US" altLang="zh-CN" dirty="0">
                <a:solidFill>
                  <a:srgbClr val="C00000"/>
                </a:solidFill>
                <a:ea typeface="宋体" panose="02010600030101010101" pitchFamily="2" charset="-122"/>
              </a:rPr>
              <a:t>MISD</a:t>
            </a:r>
            <a:r>
              <a:rPr lang="en-US" altLang="zh-CN" dirty="0">
                <a:ea typeface="宋体" panose="02010600030101010101" pitchFamily="2" charset="-122"/>
              </a:rPr>
              <a:t> (Multiple Instruction Single </a:t>
            </a:r>
            <a:r>
              <a:rPr lang="en-US" altLang="zh-CN" dirty="0" err="1">
                <a:ea typeface="宋体" panose="02010600030101010101" pitchFamily="2" charset="-122"/>
              </a:rPr>
              <a:t>Datastream</a:t>
            </a:r>
            <a:r>
              <a:rPr lang="en-US" altLang="zh-CN" dirty="0">
                <a:ea typeface="宋体" panose="02010600030101010101" pitchFamily="2" charset="-122"/>
              </a:rPr>
              <a:t>); </a:t>
            </a:r>
          </a:p>
          <a:p>
            <a:pPr marL="857250" lvl="2" indent="-457200" eaLnBrk="1" hangingPunct="1">
              <a:spcBef>
                <a:spcPts val="0"/>
              </a:spcBef>
            </a:pPr>
            <a:r>
              <a:rPr lang="zh-CN" altLang="en-US" dirty="0">
                <a:ea typeface="宋体" panose="02010600030101010101" pitchFamily="2" charset="-122"/>
              </a:rPr>
              <a:t>多指令流多数据流</a:t>
            </a:r>
            <a:r>
              <a:rPr lang="en-US" altLang="zh-CN" dirty="0">
                <a:solidFill>
                  <a:srgbClr val="C00000"/>
                </a:solidFill>
                <a:ea typeface="宋体" panose="02010600030101010101" pitchFamily="2" charset="-122"/>
              </a:rPr>
              <a:t>MIMS</a:t>
            </a:r>
            <a:r>
              <a:rPr lang="en-US" altLang="zh-CN" dirty="0">
                <a:ea typeface="宋体" panose="02010600030101010101" pitchFamily="2" charset="-122"/>
              </a:rPr>
              <a:t> (Multiple Instruction Multiple </a:t>
            </a:r>
            <a:r>
              <a:rPr lang="en-US" altLang="zh-CN" dirty="0" err="1">
                <a:ea typeface="宋体" panose="02010600030101010101" pitchFamily="2" charset="-122"/>
              </a:rPr>
              <a:t>Datastream</a:t>
            </a:r>
            <a:r>
              <a:rPr lang="en-US" altLang="zh-CN" dirty="0">
                <a:ea typeface="宋体" panose="02010600030101010101" pitchFamily="2" charset="-122"/>
              </a:rPr>
              <a:t>)</a:t>
            </a:r>
            <a:endParaRPr lang="zh-CN" altLang="en-US" dirty="0">
              <a:ea typeface="宋体" panose="02010600030101010101" pitchFamily="2" charset="-122"/>
            </a:endParaRPr>
          </a:p>
        </p:txBody>
      </p:sp>
      <p:sp>
        <p:nvSpPr>
          <p:cNvPr id="3" name="Rectangle 3"/>
          <p:cNvSpPr>
            <a:spLocks noChangeArrowheads="1"/>
          </p:cNvSpPr>
          <p:nvPr/>
        </p:nvSpPr>
        <p:spPr bwMode="auto">
          <a:xfrm>
            <a:off x="3203848" y="116632"/>
            <a:ext cx="471154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buFont typeface="Wingdings" panose="05000000000000000000" pitchFamily="2" charset="2"/>
              <a:buNone/>
            </a:pPr>
            <a:r>
              <a:rPr lang="zh-CN" altLang="en-US" sz="4400" b="1" dirty="0">
                <a:solidFill>
                  <a:schemeClr val="bg1"/>
                </a:solidFill>
                <a:ea typeface="宋体" panose="02010600030101010101" pitchFamily="2" charset="-122"/>
              </a:rPr>
              <a:t>计算机系统的分类</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idx="1"/>
          </p:nvPr>
        </p:nvSpPr>
        <p:spPr>
          <a:xfrm>
            <a:off x="0" y="1412875"/>
            <a:ext cx="8686800" cy="2667000"/>
          </a:xfrm>
        </p:spPr>
        <p:txBody>
          <a:bodyPr/>
          <a:lstStyle/>
          <a:p>
            <a:pPr marL="1044575" lvl="3" indent="-469900" algn="just" eaLnBrk="1" hangingPunct="1"/>
            <a:r>
              <a:rPr lang="en-US" altLang="zh-CN" sz="3200" smtClean="0">
                <a:solidFill>
                  <a:schemeClr val="tx2"/>
                </a:solidFill>
                <a:ea typeface="宋体" panose="02010600030101010101" pitchFamily="2" charset="-122"/>
              </a:rPr>
              <a:t>SISD </a:t>
            </a:r>
            <a:r>
              <a:rPr lang="zh-CN" altLang="en-US" sz="3200" smtClean="0">
                <a:solidFill>
                  <a:schemeClr val="tx2"/>
                </a:solidFill>
                <a:ea typeface="宋体" panose="02010600030101010101" pitchFamily="2" charset="-122"/>
              </a:rPr>
              <a:t>典型单处理机，包括：</a:t>
            </a:r>
            <a:br>
              <a:rPr lang="zh-CN" altLang="en-US" sz="3200" smtClean="0">
                <a:solidFill>
                  <a:schemeClr val="tx2"/>
                </a:solidFill>
                <a:ea typeface="宋体" panose="02010600030101010101" pitchFamily="2" charset="-122"/>
              </a:rPr>
            </a:br>
            <a:r>
              <a:rPr lang="zh-CN" altLang="en-US" sz="3200" smtClean="0">
                <a:ea typeface="宋体" panose="02010600030101010101" pitchFamily="2" charset="-122"/>
              </a:rPr>
              <a:t>单功能部件处理机：</a:t>
            </a:r>
            <a:r>
              <a:rPr lang="en-US" altLang="zh-CN" sz="3200" smtClean="0">
                <a:ea typeface="宋体" panose="02010600030101010101" pitchFamily="2" charset="-122"/>
              </a:rPr>
              <a:t>IBM1401，VAX-11</a:t>
            </a:r>
            <a:br>
              <a:rPr lang="en-US" altLang="zh-CN" sz="3200" smtClean="0">
                <a:ea typeface="宋体" panose="02010600030101010101" pitchFamily="2" charset="-122"/>
              </a:rPr>
            </a:br>
            <a:r>
              <a:rPr lang="zh-CN" altLang="en-US" sz="3200" smtClean="0">
                <a:ea typeface="宋体" panose="02010600030101010101" pitchFamily="2" charset="-122"/>
              </a:rPr>
              <a:t>多功能部件处理机：</a:t>
            </a:r>
            <a:r>
              <a:rPr lang="en-US" altLang="zh-CN" sz="3200" smtClean="0">
                <a:ea typeface="宋体" panose="02010600030101010101" pitchFamily="2" charset="-122"/>
              </a:rPr>
              <a:t>IBM360/91，370/168，CDC6600</a:t>
            </a:r>
            <a:br>
              <a:rPr lang="en-US" altLang="zh-CN" sz="3200" smtClean="0">
                <a:ea typeface="宋体" panose="02010600030101010101" pitchFamily="2" charset="-122"/>
              </a:rPr>
            </a:br>
            <a:r>
              <a:rPr lang="zh-CN" altLang="en-US" sz="3200" smtClean="0">
                <a:ea typeface="宋体" panose="02010600030101010101" pitchFamily="2" charset="-122"/>
              </a:rPr>
              <a:t>流水线处理机：标量流水线处理机</a:t>
            </a:r>
          </a:p>
        </p:txBody>
      </p:sp>
      <p:grpSp>
        <p:nvGrpSpPr>
          <p:cNvPr id="98307" name="Group 3"/>
          <p:cNvGrpSpPr>
            <a:grpSpLocks/>
          </p:cNvGrpSpPr>
          <p:nvPr/>
        </p:nvGrpSpPr>
        <p:grpSpPr bwMode="auto">
          <a:xfrm>
            <a:off x="762000" y="3790950"/>
            <a:ext cx="7772400" cy="2590800"/>
            <a:chOff x="768" y="1248"/>
            <a:chExt cx="4032" cy="1128"/>
          </a:xfrm>
        </p:grpSpPr>
        <p:sp>
          <p:nvSpPr>
            <p:cNvPr id="98308" name="Line 4"/>
            <p:cNvSpPr>
              <a:spLocks noChangeShapeType="1"/>
            </p:cNvSpPr>
            <p:nvPr/>
          </p:nvSpPr>
          <p:spPr bwMode="auto">
            <a:xfrm flipH="1">
              <a:off x="768" y="1896"/>
              <a:ext cx="28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8309" name="Rectangle 5"/>
            <p:cNvSpPr>
              <a:spLocks noChangeArrowheads="1"/>
            </p:cNvSpPr>
            <p:nvPr/>
          </p:nvSpPr>
          <p:spPr bwMode="auto">
            <a:xfrm>
              <a:off x="1056" y="1728"/>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CU</a:t>
              </a:r>
            </a:p>
          </p:txBody>
        </p:sp>
        <p:sp>
          <p:nvSpPr>
            <p:cNvPr id="98310" name="Line 6"/>
            <p:cNvSpPr>
              <a:spLocks noChangeShapeType="1"/>
            </p:cNvSpPr>
            <p:nvPr/>
          </p:nvSpPr>
          <p:spPr bwMode="auto">
            <a:xfrm flipH="1">
              <a:off x="1536" y="1896"/>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8311" name="Line 7"/>
            <p:cNvSpPr>
              <a:spLocks noChangeShapeType="1"/>
            </p:cNvSpPr>
            <p:nvPr/>
          </p:nvSpPr>
          <p:spPr bwMode="auto">
            <a:xfrm flipH="1">
              <a:off x="768" y="1528"/>
              <a:ext cx="0" cy="38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2" name="Line 8"/>
            <p:cNvSpPr>
              <a:spLocks noChangeShapeType="1"/>
            </p:cNvSpPr>
            <p:nvPr/>
          </p:nvSpPr>
          <p:spPr bwMode="auto">
            <a:xfrm>
              <a:off x="768" y="1536"/>
              <a:ext cx="4032"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3" name="Rectangle 9"/>
            <p:cNvSpPr>
              <a:spLocks noChangeArrowheads="1"/>
            </p:cNvSpPr>
            <p:nvPr/>
          </p:nvSpPr>
          <p:spPr bwMode="auto">
            <a:xfrm>
              <a:off x="2544" y="1728"/>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PU</a:t>
              </a:r>
            </a:p>
          </p:txBody>
        </p:sp>
        <p:sp>
          <p:nvSpPr>
            <p:cNvPr id="98314" name="Rectangle 10"/>
            <p:cNvSpPr>
              <a:spLocks noChangeArrowheads="1"/>
            </p:cNvSpPr>
            <p:nvPr/>
          </p:nvSpPr>
          <p:spPr bwMode="auto">
            <a:xfrm>
              <a:off x="4032" y="1728"/>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MM</a:t>
              </a:r>
            </a:p>
          </p:txBody>
        </p:sp>
        <p:sp>
          <p:nvSpPr>
            <p:cNvPr id="98315" name="Line 11"/>
            <p:cNvSpPr>
              <a:spLocks noChangeShapeType="1"/>
            </p:cNvSpPr>
            <p:nvPr/>
          </p:nvSpPr>
          <p:spPr bwMode="auto">
            <a:xfrm flipH="1">
              <a:off x="3024" y="1896"/>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8316" name="Line 12"/>
            <p:cNvSpPr>
              <a:spLocks noChangeShapeType="1"/>
            </p:cNvSpPr>
            <p:nvPr/>
          </p:nvSpPr>
          <p:spPr bwMode="auto">
            <a:xfrm flipH="1">
              <a:off x="4512" y="1896"/>
              <a:ext cx="288"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7" name="Line 13"/>
            <p:cNvSpPr>
              <a:spLocks noChangeShapeType="1"/>
            </p:cNvSpPr>
            <p:nvPr/>
          </p:nvSpPr>
          <p:spPr bwMode="auto">
            <a:xfrm flipH="1">
              <a:off x="4800" y="1528"/>
              <a:ext cx="0" cy="38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8" name="Rectangle 14"/>
            <p:cNvSpPr>
              <a:spLocks noChangeArrowheads="1"/>
            </p:cNvSpPr>
            <p:nvPr/>
          </p:nvSpPr>
          <p:spPr bwMode="auto">
            <a:xfrm>
              <a:off x="2544" y="1248"/>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IS</a:t>
              </a:r>
            </a:p>
          </p:txBody>
        </p:sp>
        <p:sp>
          <p:nvSpPr>
            <p:cNvPr id="98319" name="Rectangle 15"/>
            <p:cNvSpPr>
              <a:spLocks noChangeArrowheads="1"/>
            </p:cNvSpPr>
            <p:nvPr/>
          </p:nvSpPr>
          <p:spPr bwMode="auto">
            <a:xfrm>
              <a:off x="3264" y="1616"/>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DS</a:t>
              </a:r>
            </a:p>
          </p:txBody>
        </p:sp>
        <p:sp>
          <p:nvSpPr>
            <p:cNvPr id="98320" name="Rectangle 16"/>
            <p:cNvSpPr>
              <a:spLocks noChangeArrowheads="1"/>
            </p:cNvSpPr>
            <p:nvPr/>
          </p:nvSpPr>
          <p:spPr bwMode="auto">
            <a:xfrm>
              <a:off x="2520" y="2040"/>
              <a:ext cx="5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SISD</a:t>
              </a:r>
            </a:p>
          </p:txBody>
        </p:sp>
      </p:grpSp>
      <p:sp>
        <p:nvSpPr>
          <p:cNvPr id="17" name="Rectangle 3"/>
          <p:cNvSpPr>
            <a:spLocks noChangeArrowheads="1"/>
          </p:cNvSpPr>
          <p:nvPr/>
        </p:nvSpPr>
        <p:spPr bwMode="auto">
          <a:xfrm>
            <a:off x="3203848" y="116632"/>
            <a:ext cx="471154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buFont typeface="Wingdings" panose="05000000000000000000" pitchFamily="2" charset="2"/>
              <a:buNone/>
            </a:pPr>
            <a:r>
              <a:rPr lang="zh-CN" altLang="en-US" sz="4400" b="1" dirty="0">
                <a:solidFill>
                  <a:schemeClr val="bg1"/>
                </a:solidFill>
                <a:ea typeface="宋体" panose="02010600030101010101" pitchFamily="2" charset="-122"/>
              </a:rPr>
              <a:t>计算机系统的分类</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idx="1"/>
          </p:nvPr>
        </p:nvSpPr>
        <p:spPr>
          <a:xfrm>
            <a:off x="-612775" y="1295400"/>
            <a:ext cx="9756775" cy="5562600"/>
          </a:xfrm>
        </p:spPr>
        <p:txBody>
          <a:bodyPr/>
          <a:lstStyle/>
          <a:p>
            <a:pPr marL="1044575" lvl="3" indent="-469900" eaLnBrk="1" hangingPunct="1"/>
            <a:r>
              <a:rPr lang="en-US" altLang="zh-CN" sz="3200" dirty="0" smtClean="0">
                <a:solidFill>
                  <a:schemeClr val="tx2"/>
                </a:solidFill>
                <a:ea typeface="宋体" panose="02010600030101010101" pitchFamily="2" charset="-122"/>
              </a:rPr>
              <a:t>SIMD</a:t>
            </a:r>
            <a:r>
              <a:rPr lang="en-US" altLang="zh-CN" sz="3200" dirty="0" smtClean="0">
                <a:solidFill>
                  <a:schemeClr val="tx2"/>
                </a:solidFill>
                <a:ea typeface="宋体" panose="02010600030101010101" pitchFamily="2" charset="-122"/>
              </a:rPr>
              <a:t>：</a:t>
            </a:r>
            <a:r>
              <a:rPr lang="zh-CN" altLang="en-US" sz="3200" dirty="0" smtClean="0">
                <a:solidFill>
                  <a:schemeClr val="tx2"/>
                </a:solidFill>
                <a:ea typeface="宋体" panose="02010600030101010101" pitchFamily="2" charset="-122"/>
              </a:rPr>
              <a:t>并行处理</a:t>
            </a:r>
            <a:r>
              <a:rPr lang="zh-CN" altLang="en-US" sz="3200" dirty="0" smtClean="0">
                <a:solidFill>
                  <a:schemeClr val="tx2"/>
                </a:solidFill>
                <a:ea typeface="宋体" panose="02010600030101010101" pitchFamily="2" charset="-122"/>
              </a:rPr>
              <a:t>机、阵列处理机、向量处理机、相联处理机、超标量处理机、超流水线处理机、...</a:t>
            </a:r>
            <a:br>
              <a:rPr lang="zh-CN" altLang="en-US" sz="3200" dirty="0" smtClean="0">
                <a:solidFill>
                  <a:schemeClr val="tx2"/>
                </a:solidFill>
                <a:ea typeface="宋体" panose="02010600030101010101" pitchFamily="2" charset="-122"/>
              </a:rPr>
            </a:br>
            <a:r>
              <a:rPr lang="zh-CN" altLang="en-US" sz="3200" dirty="0" smtClean="0">
                <a:ea typeface="宋体" panose="02010600030101010101" pitchFamily="2" charset="-122"/>
              </a:rPr>
              <a:t>多个</a:t>
            </a:r>
            <a:r>
              <a:rPr lang="en-US" altLang="zh-CN" sz="3200" dirty="0" smtClean="0">
                <a:ea typeface="宋体" panose="02010600030101010101" pitchFamily="2" charset="-122"/>
              </a:rPr>
              <a:t>PU</a:t>
            </a:r>
            <a:r>
              <a:rPr lang="zh-CN" altLang="en-US" sz="3200" dirty="0" smtClean="0">
                <a:ea typeface="宋体" panose="02010600030101010101" pitchFamily="2" charset="-122"/>
              </a:rPr>
              <a:t>按一定方式互连，在同一个</a:t>
            </a:r>
            <a:r>
              <a:rPr lang="en-US" altLang="zh-CN" sz="3200" dirty="0" smtClean="0">
                <a:ea typeface="宋体" panose="02010600030101010101" pitchFamily="2" charset="-122"/>
              </a:rPr>
              <a:t>CU</a:t>
            </a:r>
            <a:r>
              <a:rPr lang="zh-CN" altLang="en-US" sz="3200" dirty="0" smtClean="0">
                <a:ea typeface="宋体" panose="02010600030101010101" pitchFamily="2" charset="-122"/>
              </a:rPr>
              <a:t>控制下，多各自的数据完成同一条指令规定的操作；从</a:t>
            </a:r>
            <a:r>
              <a:rPr lang="en-US" altLang="zh-CN" sz="3200" dirty="0" smtClean="0">
                <a:ea typeface="宋体" panose="02010600030101010101" pitchFamily="2" charset="-122"/>
              </a:rPr>
              <a:t>CU</a:t>
            </a:r>
            <a:r>
              <a:rPr lang="zh-CN" altLang="en-US" sz="3200" dirty="0" smtClean="0">
                <a:ea typeface="宋体" panose="02010600030101010101" pitchFamily="2" charset="-122"/>
              </a:rPr>
              <a:t>看，指令顺序（串行）执行，从</a:t>
            </a:r>
            <a:r>
              <a:rPr lang="en-US" altLang="zh-CN" sz="3200" dirty="0" smtClean="0">
                <a:ea typeface="宋体" panose="02010600030101010101" pitchFamily="2" charset="-122"/>
              </a:rPr>
              <a:t>PU</a:t>
            </a:r>
            <a:r>
              <a:rPr lang="zh-CN" altLang="en-US" sz="3200" dirty="0" smtClean="0">
                <a:ea typeface="宋体" panose="02010600030101010101" pitchFamily="2" charset="-122"/>
              </a:rPr>
              <a:t>看，数据并行执行。</a:t>
            </a:r>
            <a:br>
              <a:rPr lang="zh-CN" altLang="en-US" sz="3200" dirty="0" smtClean="0">
                <a:ea typeface="宋体" panose="02010600030101010101" pitchFamily="2" charset="-122"/>
              </a:rPr>
            </a:br>
            <a:r>
              <a:rPr lang="zh-CN" altLang="en-US" sz="3200" dirty="0" smtClean="0">
                <a:solidFill>
                  <a:schemeClr val="tx2"/>
                </a:solidFill>
                <a:ea typeface="宋体" panose="02010600030101010101" pitchFamily="2" charset="-122"/>
              </a:rPr>
              <a:t>全并行：</a:t>
            </a:r>
            <a:r>
              <a:rPr lang="en-US" altLang="zh-CN" sz="3200" dirty="0" smtClean="0">
                <a:ea typeface="宋体" panose="02010600030101010101" pitchFamily="2" charset="-122"/>
              </a:rPr>
              <a:t>IILIAC IV、PEPE、STAR100、ASC、CRAY</a:t>
            </a:r>
            <a:br>
              <a:rPr lang="en-US" altLang="zh-CN" sz="3200" dirty="0" smtClean="0">
                <a:ea typeface="宋体" panose="02010600030101010101" pitchFamily="2" charset="-122"/>
              </a:rPr>
            </a:br>
            <a:r>
              <a:rPr lang="zh-CN" altLang="en-US" sz="3200" dirty="0" smtClean="0">
                <a:solidFill>
                  <a:schemeClr val="tx2"/>
                </a:solidFill>
                <a:ea typeface="宋体" panose="02010600030101010101" pitchFamily="2" charset="-122"/>
              </a:rPr>
              <a:t>字并位串：</a:t>
            </a:r>
            <a:r>
              <a:rPr lang="en-US" altLang="zh-CN" sz="3200" dirty="0" smtClean="0">
                <a:ea typeface="宋体" panose="02010600030101010101" pitchFamily="2" charset="-122"/>
              </a:rPr>
              <a:t>STARAN、MPP、DAP</a:t>
            </a:r>
            <a:endParaRPr lang="zh-CN" altLang="en-US" sz="3200" dirty="0" smtClean="0">
              <a:ea typeface="宋体" panose="02010600030101010101" pitchFamily="2" charset="-122"/>
            </a:endParaRPr>
          </a:p>
        </p:txBody>
      </p:sp>
      <p:sp>
        <p:nvSpPr>
          <p:cNvPr id="3" name="Rectangle 3"/>
          <p:cNvSpPr>
            <a:spLocks noChangeArrowheads="1"/>
          </p:cNvSpPr>
          <p:nvPr/>
        </p:nvSpPr>
        <p:spPr bwMode="auto">
          <a:xfrm>
            <a:off x="3203848" y="116632"/>
            <a:ext cx="471154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buFont typeface="Wingdings" panose="05000000000000000000" pitchFamily="2" charset="2"/>
              <a:buNone/>
            </a:pPr>
            <a:r>
              <a:rPr lang="zh-CN" altLang="en-US" sz="4400" b="1" dirty="0">
                <a:solidFill>
                  <a:schemeClr val="bg1"/>
                </a:solidFill>
                <a:ea typeface="宋体" panose="02010600030101010101" pitchFamily="2" charset="-122"/>
              </a:rPr>
              <a:t>计算机系统的分类</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54" name="Group 2"/>
          <p:cNvGrpSpPr>
            <a:grpSpLocks/>
          </p:cNvGrpSpPr>
          <p:nvPr/>
        </p:nvGrpSpPr>
        <p:grpSpPr bwMode="auto">
          <a:xfrm>
            <a:off x="611188" y="1125538"/>
            <a:ext cx="7924800" cy="5092700"/>
            <a:chOff x="624" y="192"/>
            <a:chExt cx="4224" cy="1912"/>
          </a:xfrm>
        </p:grpSpPr>
        <p:sp>
          <p:nvSpPr>
            <p:cNvPr id="100355" name="Line 3"/>
            <p:cNvSpPr>
              <a:spLocks noChangeShapeType="1"/>
            </p:cNvSpPr>
            <p:nvPr/>
          </p:nvSpPr>
          <p:spPr bwMode="auto">
            <a:xfrm flipH="1">
              <a:off x="1776" y="840"/>
              <a:ext cx="624"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0356" name="Line 4"/>
            <p:cNvSpPr>
              <a:spLocks noChangeShapeType="1"/>
            </p:cNvSpPr>
            <p:nvPr/>
          </p:nvSpPr>
          <p:spPr bwMode="auto">
            <a:xfrm flipH="1">
              <a:off x="624" y="472"/>
              <a:ext cx="0" cy="77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57" name="Line 5"/>
            <p:cNvSpPr>
              <a:spLocks noChangeShapeType="1"/>
            </p:cNvSpPr>
            <p:nvPr/>
          </p:nvSpPr>
          <p:spPr bwMode="auto">
            <a:xfrm>
              <a:off x="624" y="480"/>
              <a:ext cx="4224"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58" name="Rectangle 6"/>
            <p:cNvSpPr>
              <a:spLocks noChangeArrowheads="1"/>
            </p:cNvSpPr>
            <p:nvPr/>
          </p:nvSpPr>
          <p:spPr bwMode="auto">
            <a:xfrm>
              <a:off x="2400" y="672"/>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PU</a:t>
              </a:r>
            </a:p>
          </p:txBody>
        </p:sp>
        <p:sp>
          <p:nvSpPr>
            <p:cNvPr id="100359" name="Rectangle 7"/>
            <p:cNvSpPr>
              <a:spLocks noChangeArrowheads="1"/>
            </p:cNvSpPr>
            <p:nvPr/>
          </p:nvSpPr>
          <p:spPr bwMode="auto">
            <a:xfrm>
              <a:off x="3984" y="768"/>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MM</a:t>
              </a:r>
            </a:p>
          </p:txBody>
        </p:sp>
        <p:sp>
          <p:nvSpPr>
            <p:cNvPr id="100360" name="Line 8"/>
            <p:cNvSpPr>
              <a:spLocks noChangeShapeType="1"/>
            </p:cNvSpPr>
            <p:nvPr/>
          </p:nvSpPr>
          <p:spPr bwMode="auto">
            <a:xfrm flipH="1">
              <a:off x="2880" y="840"/>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0361" name="Line 9"/>
            <p:cNvSpPr>
              <a:spLocks noChangeShapeType="1"/>
            </p:cNvSpPr>
            <p:nvPr/>
          </p:nvSpPr>
          <p:spPr bwMode="auto">
            <a:xfrm flipH="1">
              <a:off x="4560" y="1248"/>
              <a:ext cx="288"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62" name="Line 10"/>
            <p:cNvSpPr>
              <a:spLocks noChangeShapeType="1"/>
            </p:cNvSpPr>
            <p:nvPr/>
          </p:nvSpPr>
          <p:spPr bwMode="auto">
            <a:xfrm flipH="1">
              <a:off x="4848" y="480"/>
              <a:ext cx="0" cy="768"/>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63" name="Rectangle 11"/>
            <p:cNvSpPr>
              <a:spLocks noChangeArrowheads="1"/>
            </p:cNvSpPr>
            <p:nvPr/>
          </p:nvSpPr>
          <p:spPr bwMode="auto">
            <a:xfrm>
              <a:off x="2400" y="192"/>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IS</a:t>
              </a:r>
            </a:p>
          </p:txBody>
        </p:sp>
        <p:sp>
          <p:nvSpPr>
            <p:cNvPr id="100364" name="Rectangle 12"/>
            <p:cNvSpPr>
              <a:spLocks noChangeArrowheads="1"/>
            </p:cNvSpPr>
            <p:nvPr/>
          </p:nvSpPr>
          <p:spPr bwMode="auto">
            <a:xfrm>
              <a:off x="3120" y="568"/>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DS1</a:t>
              </a:r>
            </a:p>
          </p:txBody>
        </p:sp>
        <p:sp>
          <p:nvSpPr>
            <p:cNvPr id="100365" name="Rectangle 13"/>
            <p:cNvSpPr>
              <a:spLocks noChangeArrowheads="1"/>
            </p:cNvSpPr>
            <p:nvPr/>
          </p:nvSpPr>
          <p:spPr bwMode="auto">
            <a:xfrm>
              <a:off x="2368" y="1768"/>
              <a:ext cx="5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SIMD</a:t>
              </a:r>
            </a:p>
          </p:txBody>
        </p:sp>
        <p:sp>
          <p:nvSpPr>
            <p:cNvPr id="100366" name="Line 14"/>
            <p:cNvSpPr>
              <a:spLocks noChangeShapeType="1"/>
            </p:cNvSpPr>
            <p:nvPr/>
          </p:nvSpPr>
          <p:spPr bwMode="auto">
            <a:xfrm flipH="1">
              <a:off x="624" y="1224"/>
              <a:ext cx="28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0367" name="Rectangle 15"/>
            <p:cNvSpPr>
              <a:spLocks noChangeArrowheads="1"/>
            </p:cNvSpPr>
            <p:nvPr/>
          </p:nvSpPr>
          <p:spPr bwMode="auto">
            <a:xfrm>
              <a:off x="912" y="1056"/>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CU</a:t>
              </a:r>
            </a:p>
          </p:txBody>
        </p:sp>
        <p:sp>
          <p:nvSpPr>
            <p:cNvPr id="100368" name="Line 16"/>
            <p:cNvSpPr>
              <a:spLocks noChangeShapeType="1"/>
            </p:cNvSpPr>
            <p:nvPr/>
          </p:nvSpPr>
          <p:spPr bwMode="auto">
            <a:xfrm flipH="1">
              <a:off x="1392" y="1224"/>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0369" name="Rectangle 17"/>
            <p:cNvSpPr>
              <a:spLocks noChangeArrowheads="1"/>
            </p:cNvSpPr>
            <p:nvPr/>
          </p:nvSpPr>
          <p:spPr bwMode="auto">
            <a:xfrm>
              <a:off x="2400" y="1056"/>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PU</a:t>
              </a:r>
            </a:p>
          </p:txBody>
        </p:sp>
        <p:sp>
          <p:nvSpPr>
            <p:cNvPr id="100370" name="Line 18"/>
            <p:cNvSpPr>
              <a:spLocks noChangeShapeType="1"/>
            </p:cNvSpPr>
            <p:nvPr/>
          </p:nvSpPr>
          <p:spPr bwMode="auto">
            <a:xfrm flipH="1">
              <a:off x="2880" y="1224"/>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0371" name="Line 19"/>
            <p:cNvSpPr>
              <a:spLocks noChangeShapeType="1"/>
            </p:cNvSpPr>
            <p:nvPr/>
          </p:nvSpPr>
          <p:spPr bwMode="auto">
            <a:xfrm flipH="1">
              <a:off x="1776" y="1608"/>
              <a:ext cx="624"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0372" name="Rectangle 20"/>
            <p:cNvSpPr>
              <a:spLocks noChangeArrowheads="1"/>
            </p:cNvSpPr>
            <p:nvPr/>
          </p:nvSpPr>
          <p:spPr bwMode="auto">
            <a:xfrm>
              <a:off x="2400" y="1440"/>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PU</a:t>
              </a:r>
            </a:p>
          </p:txBody>
        </p:sp>
        <p:sp>
          <p:nvSpPr>
            <p:cNvPr id="100373" name="Line 21"/>
            <p:cNvSpPr>
              <a:spLocks noChangeShapeType="1"/>
            </p:cNvSpPr>
            <p:nvPr/>
          </p:nvSpPr>
          <p:spPr bwMode="auto">
            <a:xfrm flipH="1">
              <a:off x="2880" y="1608"/>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0374" name="Line 22"/>
            <p:cNvSpPr>
              <a:spLocks noChangeShapeType="1"/>
            </p:cNvSpPr>
            <p:nvPr/>
          </p:nvSpPr>
          <p:spPr bwMode="auto">
            <a:xfrm flipH="1">
              <a:off x="1776" y="824"/>
              <a:ext cx="0" cy="8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75" name="Rectangle 23"/>
            <p:cNvSpPr>
              <a:spLocks noChangeArrowheads="1"/>
            </p:cNvSpPr>
            <p:nvPr/>
          </p:nvSpPr>
          <p:spPr bwMode="auto">
            <a:xfrm>
              <a:off x="3120" y="944"/>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DS2</a:t>
              </a:r>
            </a:p>
          </p:txBody>
        </p:sp>
        <p:sp>
          <p:nvSpPr>
            <p:cNvPr id="100376" name="Rectangle 24"/>
            <p:cNvSpPr>
              <a:spLocks noChangeArrowheads="1"/>
            </p:cNvSpPr>
            <p:nvPr/>
          </p:nvSpPr>
          <p:spPr bwMode="auto">
            <a:xfrm>
              <a:off x="3120" y="1328"/>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DSn</a:t>
              </a:r>
            </a:p>
          </p:txBody>
        </p:sp>
        <p:sp>
          <p:nvSpPr>
            <p:cNvPr id="100377" name="Rectangle 25"/>
            <p:cNvSpPr>
              <a:spLocks noChangeArrowheads="1"/>
            </p:cNvSpPr>
            <p:nvPr/>
          </p:nvSpPr>
          <p:spPr bwMode="auto">
            <a:xfrm>
              <a:off x="3984" y="1344"/>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MM</a:t>
              </a:r>
            </a:p>
          </p:txBody>
        </p:sp>
        <p:sp>
          <p:nvSpPr>
            <p:cNvPr id="100378" name="Rectangle 26"/>
            <p:cNvSpPr>
              <a:spLocks noChangeArrowheads="1"/>
            </p:cNvSpPr>
            <p:nvPr/>
          </p:nvSpPr>
          <p:spPr bwMode="auto">
            <a:xfrm>
              <a:off x="3888" y="672"/>
              <a:ext cx="672" cy="1104"/>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zh-CN">
                  <a:solidFill>
                    <a:schemeClr val="tx2"/>
                  </a:solidFill>
                  <a:latin typeface="Book Antiqua" panose="02040602050305030304" pitchFamily="18" charset="0"/>
                  <a:ea typeface="楷体_GB2312" pitchFamily="49" charset="-122"/>
                </a:rPr>
                <a:t>……</a:t>
              </a:r>
            </a:p>
          </p:txBody>
        </p:sp>
      </p:grpSp>
      <p:sp>
        <p:nvSpPr>
          <p:cNvPr id="27" name="Rectangle 3"/>
          <p:cNvSpPr>
            <a:spLocks noChangeArrowheads="1"/>
          </p:cNvSpPr>
          <p:nvPr/>
        </p:nvSpPr>
        <p:spPr bwMode="auto">
          <a:xfrm>
            <a:off x="3203848" y="116632"/>
            <a:ext cx="471154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buFont typeface="Wingdings" panose="05000000000000000000" pitchFamily="2" charset="2"/>
              <a:buNone/>
            </a:pPr>
            <a:r>
              <a:rPr lang="zh-CN" altLang="en-US" sz="4400" b="1" dirty="0">
                <a:solidFill>
                  <a:schemeClr val="bg1"/>
                </a:solidFill>
                <a:ea typeface="宋体" panose="02010600030101010101" pitchFamily="2" charset="-122"/>
              </a:rPr>
              <a:t>计算机系统的分类</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idx="1"/>
          </p:nvPr>
        </p:nvSpPr>
        <p:spPr>
          <a:xfrm>
            <a:off x="0" y="1340768"/>
            <a:ext cx="8534400" cy="3962400"/>
          </a:xfrm>
        </p:spPr>
        <p:txBody>
          <a:bodyPr/>
          <a:lstStyle/>
          <a:p>
            <a:pPr marL="1044575" lvl="3" indent="-469900" algn="just" eaLnBrk="1" hangingPunct="1"/>
            <a:r>
              <a:rPr lang="en-US" altLang="zh-CN" sz="3200" dirty="0" smtClean="0">
                <a:solidFill>
                  <a:schemeClr val="tx2"/>
                </a:solidFill>
                <a:ea typeface="宋体" panose="02010600030101010101" pitchFamily="2" charset="-122"/>
              </a:rPr>
              <a:t>MISD </a:t>
            </a:r>
            <a:r>
              <a:rPr lang="zh-CN" altLang="en-US" sz="3200" dirty="0" smtClean="0">
                <a:solidFill>
                  <a:schemeClr val="tx2"/>
                </a:solidFill>
                <a:ea typeface="宋体" panose="02010600030101010101" pitchFamily="2" charset="-122"/>
              </a:rPr>
              <a:t>几条指令对同一个数据进行不同</a:t>
            </a:r>
            <a:r>
              <a:rPr lang="zh-CN" altLang="en-US" sz="3200" dirty="0" smtClean="0">
                <a:solidFill>
                  <a:schemeClr val="tx2"/>
                </a:solidFill>
                <a:ea typeface="宋体" panose="02010600030101010101" pitchFamily="2" charset="-122"/>
              </a:rPr>
              <a:t>处理</a:t>
            </a:r>
            <a:endParaRPr lang="zh-CN" altLang="en-US" sz="3200" dirty="0" smtClean="0">
              <a:solidFill>
                <a:schemeClr val="tx2"/>
              </a:solidFill>
              <a:ea typeface="宋体" panose="02010600030101010101" pitchFamily="2" charset="-122"/>
            </a:endParaRPr>
          </a:p>
          <a:p>
            <a:pPr marL="1044575" lvl="3" indent="-469900" algn="just" eaLnBrk="1" hangingPunct="1"/>
            <a:endParaRPr lang="zh-CN" altLang="zh-CN" sz="3200" dirty="0" smtClean="0">
              <a:solidFill>
                <a:schemeClr val="tx2"/>
              </a:solidFill>
              <a:ea typeface="宋体" panose="02010600030101010101" pitchFamily="2" charset="-122"/>
            </a:endParaRPr>
          </a:p>
          <a:p>
            <a:pPr marL="1044575" lvl="3" indent="-469900" algn="just" eaLnBrk="1" hangingPunct="1"/>
            <a:r>
              <a:rPr lang="en-US" altLang="zh-CN" sz="3200" dirty="0" smtClean="0">
                <a:solidFill>
                  <a:schemeClr val="tx2"/>
                </a:solidFill>
                <a:ea typeface="宋体" panose="02010600030101010101" pitchFamily="2" charset="-122"/>
              </a:rPr>
              <a:t>MIMD </a:t>
            </a:r>
            <a:r>
              <a:rPr lang="zh-CN" altLang="en-US" sz="3200" dirty="0" smtClean="0">
                <a:solidFill>
                  <a:schemeClr val="tx2"/>
                </a:solidFill>
                <a:ea typeface="宋体" panose="02010600030101010101" pitchFamily="2" charset="-122"/>
              </a:rPr>
              <a:t>多处理机系统，包括：</a:t>
            </a:r>
            <a:br>
              <a:rPr lang="zh-CN" altLang="en-US" sz="3200" dirty="0" smtClean="0">
                <a:solidFill>
                  <a:schemeClr val="tx2"/>
                </a:solidFill>
                <a:ea typeface="宋体" panose="02010600030101010101" pitchFamily="2" charset="-122"/>
              </a:rPr>
            </a:br>
            <a:r>
              <a:rPr lang="zh-CN" altLang="en-US" sz="3200" dirty="0" smtClean="0">
                <a:solidFill>
                  <a:schemeClr val="tx2"/>
                </a:solidFill>
                <a:ea typeface="宋体" panose="02010600030101010101" pitchFamily="2" charset="-122"/>
              </a:rPr>
              <a:t>紧密偶合：</a:t>
            </a:r>
            <a:r>
              <a:rPr lang="en-US" altLang="zh-CN" sz="3200" dirty="0" smtClean="0">
                <a:ea typeface="宋体" panose="02010600030101010101" pitchFamily="2" charset="-122"/>
              </a:rPr>
              <a:t>IBM3081、IBM3084、UNIVAC-1100/80</a:t>
            </a:r>
            <a:br>
              <a:rPr lang="en-US" altLang="zh-CN" sz="3200" dirty="0" smtClean="0">
                <a:ea typeface="宋体" panose="02010600030101010101" pitchFamily="2" charset="-122"/>
              </a:rPr>
            </a:br>
            <a:r>
              <a:rPr lang="zh-CN" altLang="en-US" sz="3200" dirty="0" smtClean="0">
                <a:solidFill>
                  <a:schemeClr val="tx2"/>
                </a:solidFill>
                <a:ea typeface="宋体" panose="02010600030101010101" pitchFamily="2" charset="-122"/>
              </a:rPr>
              <a:t>松散偶合：</a:t>
            </a:r>
            <a:r>
              <a:rPr lang="en-US" altLang="zh-CN" sz="3200" dirty="0" smtClean="0">
                <a:ea typeface="宋体" panose="02010600030101010101" pitchFamily="2" charset="-122"/>
              </a:rPr>
              <a:t>D-825、Cmmp、CRAY-2</a:t>
            </a:r>
            <a:endParaRPr lang="zh-CN" altLang="en-US" sz="3200" dirty="0" smtClean="0">
              <a:ea typeface="宋体" panose="02010600030101010101" pitchFamily="2" charset="-122"/>
            </a:endParaRPr>
          </a:p>
        </p:txBody>
      </p:sp>
      <p:sp>
        <p:nvSpPr>
          <p:cNvPr id="3" name="Rectangle 3"/>
          <p:cNvSpPr>
            <a:spLocks noChangeArrowheads="1"/>
          </p:cNvSpPr>
          <p:nvPr/>
        </p:nvSpPr>
        <p:spPr bwMode="auto">
          <a:xfrm>
            <a:off x="3203848" y="116632"/>
            <a:ext cx="471154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buFont typeface="Wingdings" panose="05000000000000000000" pitchFamily="2" charset="2"/>
              <a:buNone/>
            </a:pPr>
            <a:r>
              <a:rPr lang="zh-CN" altLang="en-US" sz="4400" b="1" dirty="0">
                <a:solidFill>
                  <a:schemeClr val="bg1"/>
                </a:solidFill>
                <a:ea typeface="宋体" panose="02010600030101010101" pitchFamily="2" charset="-122"/>
              </a:rPr>
              <a:t>计算机系统的分类</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02" name="Group 2"/>
          <p:cNvGrpSpPr>
            <a:grpSpLocks/>
          </p:cNvGrpSpPr>
          <p:nvPr/>
        </p:nvGrpSpPr>
        <p:grpSpPr bwMode="auto">
          <a:xfrm>
            <a:off x="684213" y="1295400"/>
            <a:ext cx="8001000" cy="5562600"/>
            <a:chOff x="1056" y="480"/>
            <a:chExt cx="3696" cy="3312"/>
          </a:xfrm>
        </p:grpSpPr>
        <p:sp>
          <p:nvSpPr>
            <p:cNvPr id="102403" name="Line 3"/>
            <p:cNvSpPr>
              <a:spLocks noChangeShapeType="1"/>
            </p:cNvSpPr>
            <p:nvPr/>
          </p:nvSpPr>
          <p:spPr bwMode="auto">
            <a:xfrm flipH="1">
              <a:off x="4464" y="1344"/>
              <a:ext cx="0" cy="336"/>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04" name="Line 4"/>
            <p:cNvSpPr>
              <a:spLocks noChangeShapeType="1"/>
            </p:cNvSpPr>
            <p:nvPr/>
          </p:nvSpPr>
          <p:spPr bwMode="auto">
            <a:xfrm>
              <a:off x="1392" y="768"/>
              <a:ext cx="3072"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05" name="Rectangle 5"/>
            <p:cNvSpPr>
              <a:spLocks noChangeArrowheads="1"/>
            </p:cNvSpPr>
            <p:nvPr/>
          </p:nvSpPr>
          <p:spPr bwMode="auto">
            <a:xfrm>
              <a:off x="1152" y="1104"/>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MM</a:t>
              </a:r>
            </a:p>
          </p:txBody>
        </p:sp>
        <p:sp>
          <p:nvSpPr>
            <p:cNvPr id="102406" name="Line 6"/>
            <p:cNvSpPr>
              <a:spLocks noChangeShapeType="1"/>
            </p:cNvSpPr>
            <p:nvPr/>
          </p:nvSpPr>
          <p:spPr bwMode="auto">
            <a:xfrm flipH="1">
              <a:off x="1392" y="768"/>
              <a:ext cx="0" cy="2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07" name="Rectangle 7"/>
            <p:cNvSpPr>
              <a:spLocks noChangeArrowheads="1"/>
            </p:cNvSpPr>
            <p:nvPr/>
          </p:nvSpPr>
          <p:spPr bwMode="auto">
            <a:xfrm>
              <a:off x="2736" y="480"/>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DS</a:t>
              </a:r>
            </a:p>
          </p:txBody>
        </p:sp>
        <p:sp>
          <p:nvSpPr>
            <p:cNvPr id="102408" name="Rectangle 8"/>
            <p:cNvSpPr>
              <a:spLocks noChangeArrowheads="1"/>
            </p:cNvSpPr>
            <p:nvPr/>
          </p:nvSpPr>
          <p:spPr bwMode="auto">
            <a:xfrm>
              <a:off x="2688" y="3456"/>
              <a:ext cx="5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MISD</a:t>
              </a:r>
            </a:p>
          </p:txBody>
        </p:sp>
        <p:sp>
          <p:nvSpPr>
            <p:cNvPr id="102409" name="Line 9"/>
            <p:cNvSpPr>
              <a:spLocks noChangeShapeType="1"/>
            </p:cNvSpPr>
            <p:nvPr/>
          </p:nvSpPr>
          <p:spPr bwMode="auto">
            <a:xfrm flipH="1">
              <a:off x="3216" y="1184"/>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410" name="Rectangle 10"/>
            <p:cNvSpPr>
              <a:spLocks noChangeArrowheads="1"/>
            </p:cNvSpPr>
            <p:nvPr/>
          </p:nvSpPr>
          <p:spPr bwMode="auto">
            <a:xfrm>
              <a:off x="4224" y="1016"/>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PU</a:t>
              </a:r>
            </a:p>
          </p:txBody>
        </p:sp>
        <p:sp>
          <p:nvSpPr>
            <p:cNvPr id="102411" name="Line 11"/>
            <p:cNvSpPr>
              <a:spLocks noChangeShapeType="1"/>
            </p:cNvSpPr>
            <p:nvPr/>
          </p:nvSpPr>
          <p:spPr bwMode="auto">
            <a:xfrm flipH="1">
              <a:off x="1728" y="1184"/>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412" name="Rectangle 12"/>
            <p:cNvSpPr>
              <a:spLocks noChangeArrowheads="1"/>
            </p:cNvSpPr>
            <p:nvPr/>
          </p:nvSpPr>
          <p:spPr bwMode="auto">
            <a:xfrm>
              <a:off x="1968" y="912"/>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IS1</a:t>
              </a:r>
            </a:p>
          </p:txBody>
        </p:sp>
        <p:sp>
          <p:nvSpPr>
            <p:cNvPr id="102413" name="Rectangle 13"/>
            <p:cNvSpPr>
              <a:spLocks noChangeArrowheads="1"/>
            </p:cNvSpPr>
            <p:nvPr/>
          </p:nvSpPr>
          <p:spPr bwMode="auto">
            <a:xfrm>
              <a:off x="2736" y="1016"/>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CU</a:t>
              </a:r>
            </a:p>
          </p:txBody>
        </p:sp>
        <p:sp>
          <p:nvSpPr>
            <p:cNvPr id="102414" name="Rectangle 14"/>
            <p:cNvSpPr>
              <a:spLocks noChangeArrowheads="1"/>
            </p:cNvSpPr>
            <p:nvPr/>
          </p:nvSpPr>
          <p:spPr bwMode="auto">
            <a:xfrm>
              <a:off x="1152" y="2736"/>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MM</a:t>
              </a:r>
            </a:p>
          </p:txBody>
        </p:sp>
        <p:sp>
          <p:nvSpPr>
            <p:cNvPr id="102415" name="Rectangle 15"/>
            <p:cNvSpPr>
              <a:spLocks noChangeArrowheads="1"/>
            </p:cNvSpPr>
            <p:nvPr/>
          </p:nvSpPr>
          <p:spPr bwMode="auto">
            <a:xfrm>
              <a:off x="1056" y="1008"/>
              <a:ext cx="672" cy="2168"/>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zh-CN">
                  <a:solidFill>
                    <a:schemeClr val="tx2"/>
                  </a:solidFill>
                  <a:latin typeface="Book Antiqua" panose="02040602050305030304" pitchFamily="18" charset="0"/>
                  <a:ea typeface="楷体_GB2312" pitchFamily="49" charset="-122"/>
                </a:rPr>
                <a:t>……</a:t>
              </a:r>
            </a:p>
          </p:txBody>
        </p:sp>
        <p:sp>
          <p:nvSpPr>
            <p:cNvPr id="102416" name="Line 16"/>
            <p:cNvSpPr>
              <a:spLocks noChangeShapeType="1"/>
            </p:cNvSpPr>
            <p:nvPr/>
          </p:nvSpPr>
          <p:spPr bwMode="auto">
            <a:xfrm flipH="1">
              <a:off x="3216" y="1856"/>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417" name="Rectangle 17"/>
            <p:cNvSpPr>
              <a:spLocks noChangeArrowheads="1"/>
            </p:cNvSpPr>
            <p:nvPr/>
          </p:nvSpPr>
          <p:spPr bwMode="auto">
            <a:xfrm>
              <a:off x="4224" y="1688"/>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PU</a:t>
              </a:r>
            </a:p>
          </p:txBody>
        </p:sp>
        <p:sp>
          <p:nvSpPr>
            <p:cNvPr id="102418" name="Line 18"/>
            <p:cNvSpPr>
              <a:spLocks noChangeShapeType="1"/>
            </p:cNvSpPr>
            <p:nvPr/>
          </p:nvSpPr>
          <p:spPr bwMode="auto">
            <a:xfrm flipH="1">
              <a:off x="1728" y="1856"/>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419" name="Rectangle 19"/>
            <p:cNvSpPr>
              <a:spLocks noChangeArrowheads="1"/>
            </p:cNvSpPr>
            <p:nvPr/>
          </p:nvSpPr>
          <p:spPr bwMode="auto">
            <a:xfrm>
              <a:off x="1968" y="1584"/>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IS1</a:t>
              </a:r>
            </a:p>
          </p:txBody>
        </p:sp>
        <p:sp>
          <p:nvSpPr>
            <p:cNvPr id="102420" name="Rectangle 20"/>
            <p:cNvSpPr>
              <a:spLocks noChangeArrowheads="1"/>
            </p:cNvSpPr>
            <p:nvPr/>
          </p:nvSpPr>
          <p:spPr bwMode="auto">
            <a:xfrm>
              <a:off x="2736" y="1688"/>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CU</a:t>
              </a:r>
            </a:p>
          </p:txBody>
        </p:sp>
        <p:sp>
          <p:nvSpPr>
            <p:cNvPr id="102421" name="Line 21"/>
            <p:cNvSpPr>
              <a:spLocks noChangeShapeType="1"/>
            </p:cNvSpPr>
            <p:nvPr/>
          </p:nvSpPr>
          <p:spPr bwMode="auto">
            <a:xfrm flipH="1">
              <a:off x="3216" y="3008"/>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422" name="Rectangle 22"/>
            <p:cNvSpPr>
              <a:spLocks noChangeArrowheads="1"/>
            </p:cNvSpPr>
            <p:nvPr/>
          </p:nvSpPr>
          <p:spPr bwMode="auto">
            <a:xfrm>
              <a:off x="4224" y="2840"/>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PU</a:t>
              </a:r>
            </a:p>
          </p:txBody>
        </p:sp>
        <p:sp>
          <p:nvSpPr>
            <p:cNvPr id="102423" name="Line 23"/>
            <p:cNvSpPr>
              <a:spLocks noChangeShapeType="1"/>
            </p:cNvSpPr>
            <p:nvPr/>
          </p:nvSpPr>
          <p:spPr bwMode="auto">
            <a:xfrm flipH="1">
              <a:off x="1728" y="3008"/>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2424" name="Rectangle 24"/>
            <p:cNvSpPr>
              <a:spLocks noChangeArrowheads="1"/>
            </p:cNvSpPr>
            <p:nvPr/>
          </p:nvSpPr>
          <p:spPr bwMode="auto">
            <a:xfrm>
              <a:off x="1968" y="2736"/>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IS1</a:t>
              </a:r>
            </a:p>
          </p:txBody>
        </p:sp>
        <p:sp>
          <p:nvSpPr>
            <p:cNvPr id="102425" name="Rectangle 25"/>
            <p:cNvSpPr>
              <a:spLocks noChangeArrowheads="1"/>
            </p:cNvSpPr>
            <p:nvPr/>
          </p:nvSpPr>
          <p:spPr bwMode="auto">
            <a:xfrm>
              <a:off x="2736" y="2839"/>
              <a:ext cx="480" cy="337"/>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a:solidFill>
                    <a:schemeClr val="tx2"/>
                  </a:solidFill>
                  <a:latin typeface="Book Antiqua" panose="02040602050305030304" pitchFamily="18" charset="0"/>
                  <a:ea typeface="楷体_GB2312" pitchFamily="49" charset="-122"/>
                </a:rPr>
                <a:t>CU</a:t>
              </a:r>
            </a:p>
          </p:txBody>
        </p:sp>
        <p:sp>
          <p:nvSpPr>
            <p:cNvPr id="102426" name="Line 26"/>
            <p:cNvSpPr>
              <a:spLocks noChangeShapeType="1"/>
            </p:cNvSpPr>
            <p:nvPr/>
          </p:nvSpPr>
          <p:spPr bwMode="auto">
            <a:xfrm flipH="1">
              <a:off x="4464" y="2016"/>
              <a:ext cx="0" cy="24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27" name="Line 27"/>
            <p:cNvSpPr>
              <a:spLocks noChangeShapeType="1"/>
            </p:cNvSpPr>
            <p:nvPr/>
          </p:nvSpPr>
          <p:spPr bwMode="auto">
            <a:xfrm flipH="1">
              <a:off x="4464" y="2592"/>
              <a:ext cx="0" cy="24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28" name="Rectangle 28"/>
            <p:cNvSpPr>
              <a:spLocks noChangeArrowheads="1"/>
            </p:cNvSpPr>
            <p:nvPr/>
          </p:nvSpPr>
          <p:spPr bwMode="auto">
            <a:xfrm>
              <a:off x="4224" y="2160"/>
              <a:ext cx="5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zh-CN">
                  <a:solidFill>
                    <a:schemeClr val="tx2"/>
                  </a:solidFill>
                  <a:latin typeface="Book Antiqua" panose="02040602050305030304" pitchFamily="18" charset="0"/>
                  <a:ea typeface="楷体_GB2312" pitchFamily="49" charset="-122"/>
                </a:rPr>
                <a:t>……</a:t>
              </a:r>
            </a:p>
          </p:txBody>
        </p:sp>
        <p:sp>
          <p:nvSpPr>
            <p:cNvPr id="102429" name="Rectangle 29"/>
            <p:cNvSpPr>
              <a:spLocks noChangeArrowheads="1"/>
            </p:cNvSpPr>
            <p:nvPr/>
          </p:nvSpPr>
          <p:spPr bwMode="auto">
            <a:xfrm>
              <a:off x="2736" y="2208"/>
              <a:ext cx="5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zh-CN">
                  <a:solidFill>
                    <a:schemeClr val="tx2"/>
                  </a:solidFill>
                  <a:latin typeface="Book Antiqua" panose="02040602050305030304" pitchFamily="18" charset="0"/>
                  <a:ea typeface="楷体_GB2312" pitchFamily="49" charset="-122"/>
                </a:rPr>
                <a:t>……</a:t>
              </a:r>
            </a:p>
          </p:txBody>
        </p:sp>
        <p:sp>
          <p:nvSpPr>
            <p:cNvPr id="102430" name="Line 30"/>
            <p:cNvSpPr>
              <a:spLocks noChangeShapeType="1"/>
            </p:cNvSpPr>
            <p:nvPr/>
          </p:nvSpPr>
          <p:spPr bwMode="auto">
            <a:xfrm flipH="1">
              <a:off x="4464" y="768"/>
              <a:ext cx="0" cy="24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31" name="Line 31"/>
            <p:cNvSpPr>
              <a:spLocks noChangeShapeType="1"/>
            </p:cNvSpPr>
            <p:nvPr/>
          </p:nvSpPr>
          <p:spPr bwMode="auto">
            <a:xfrm flipH="1" flipV="1">
              <a:off x="1392" y="3408"/>
              <a:ext cx="3072"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2" name="Line 32"/>
            <p:cNvSpPr>
              <a:spLocks noChangeShapeType="1"/>
            </p:cNvSpPr>
            <p:nvPr/>
          </p:nvSpPr>
          <p:spPr bwMode="auto">
            <a:xfrm flipV="1">
              <a:off x="4464" y="3168"/>
              <a:ext cx="0" cy="2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3" name="Line 33"/>
            <p:cNvSpPr>
              <a:spLocks noChangeShapeType="1"/>
            </p:cNvSpPr>
            <p:nvPr/>
          </p:nvSpPr>
          <p:spPr bwMode="auto">
            <a:xfrm flipV="1">
              <a:off x="1392" y="3168"/>
              <a:ext cx="0" cy="24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4" name="Rectangle 3"/>
          <p:cNvSpPr>
            <a:spLocks noChangeArrowheads="1"/>
          </p:cNvSpPr>
          <p:nvPr/>
        </p:nvSpPr>
        <p:spPr bwMode="auto">
          <a:xfrm>
            <a:off x="3203848" y="116632"/>
            <a:ext cx="471154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buFont typeface="Wingdings" panose="05000000000000000000" pitchFamily="2" charset="2"/>
              <a:buNone/>
            </a:pPr>
            <a:r>
              <a:rPr lang="zh-CN" altLang="en-US" sz="4400" b="1" dirty="0">
                <a:solidFill>
                  <a:schemeClr val="bg1"/>
                </a:solidFill>
                <a:ea typeface="宋体" panose="02010600030101010101" pitchFamily="2" charset="-122"/>
              </a:rPr>
              <a:t>计算机系统的分类</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426" name="Group 2"/>
          <p:cNvGrpSpPr>
            <a:grpSpLocks/>
          </p:cNvGrpSpPr>
          <p:nvPr/>
        </p:nvGrpSpPr>
        <p:grpSpPr bwMode="auto">
          <a:xfrm>
            <a:off x="539750" y="1196975"/>
            <a:ext cx="8077200" cy="5410200"/>
            <a:chOff x="432" y="624"/>
            <a:chExt cx="4944" cy="3120"/>
          </a:xfrm>
        </p:grpSpPr>
        <p:sp>
          <p:nvSpPr>
            <p:cNvPr id="103427" name="Rectangle 3"/>
            <p:cNvSpPr>
              <a:spLocks noChangeArrowheads="1"/>
            </p:cNvSpPr>
            <p:nvPr/>
          </p:nvSpPr>
          <p:spPr bwMode="auto">
            <a:xfrm>
              <a:off x="1200" y="816"/>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sz="2800">
                  <a:solidFill>
                    <a:schemeClr val="tx2"/>
                  </a:solidFill>
                  <a:latin typeface="Book Antiqua" panose="02040602050305030304" pitchFamily="18" charset="0"/>
                  <a:ea typeface="楷体_GB2312" pitchFamily="49" charset="-122"/>
                </a:rPr>
                <a:t>MM</a:t>
              </a:r>
            </a:p>
          </p:txBody>
        </p:sp>
        <p:sp>
          <p:nvSpPr>
            <p:cNvPr id="103428" name="Rectangle 4"/>
            <p:cNvSpPr>
              <a:spLocks noChangeArrowheads="1"/>
            </p:cNvSpPr>
            <p:nvPr/>
          </p:nvSpPr>
          <p:spPr bwMode="auto">
            <a:xfrm>
              <a:off x="2736" y="3408"/>
              <a:ext cx="5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sz="2800">
                  <a:solidFill>
                    <a:schemeClr val="tx2"/>
                  </a:solidFill>
                  <a:latin typeface="Book Antiqua" panose="02040602050305030304" pitchFamily="18" charset="0"/>
                  <a:ea typeface="楷体_GB2312" pitchFamily="49" charset="-122"/>
                </a:rPr>
                <a:t>MIMD</a:t>
              </a:r>
            </a:p>
          </p:txBody>
        </p:sp>
        <p:sp>
          <p:nvSpPr>
            <p:cNvPr id="103429" name="Line 5"/>
            <p:cNvSpPr>
              <a:spLocks noChangeShapeType="1"/>
            </p:cNvSpPr>
            <p:nvPr/>
          </p:nvSpPr>
          <p:spPr bwMode="auto">
            <a:xfrm flipH="1">
              <a:off x="3264" y="896"/>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3430" name="Rectangle 6"/>
            <p:cNvSpPr>
              <a:spLocks noChangeArrowheads="1"/>
            </p:cNvSpPr>
            <p:nvPr/>
          </p:nvSpPr>
          <p:spPr bwMode="auto">
            <a:xfrm>
              <a:off x="4272" y="728"/>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sz="2800">
                  <a:solidFill>
                    <a:schemeClr val="tx2"/>
                  </a:solidFill>
                  <a:latin typeface="Book Antiqua" panose="02040602050305030304" pitchFamily="18" charset="0"/>
                  <a:ea typeface="楷体_GB2312" pitchFamily="49" charset="-122"/>
                </a:rPr>
                <a:t>PU</a:t>
              </a:r>
            </a:p>
          </p:txBody>
        </p:sp>
        <p:sp>
          <p:nvSpPr>
            <p:cNvPr id="103431" name="Line 7"/>
            <p:cNvSpPr>
              <a:spLocks noChangeShapeType="1"/>
            </p:cNvSpPr>
            <p:nvPr/>
          </p:nvSpPr>
          <p:spPr bwMode="auto">
            <a:xfrm flipH="1">
              <a:off x="1776" y="896"/>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3432" name="Rectangle 8"/>
            <p:cNvSpPr>
              <a:spLocks noChangeArrowheads="1"/>
            </p:cNvSpPr>
            <p:nvPr/>
          </p:nvSpPr>
          <p:spPr bwMode="auto">
            <a:xfrm>
              <a:off x="2016" y="624"/>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sz="2800">
                  <a:solidFill>
                    <a:schemeClr val="tx2"/>
                  </a:solidFill>
                  <a:latin typeface="Book Antiqua" panose="02040602050305030304" pitchFamily="18" charset="0"/>
                  <a:ea typeface="楷体_GB2312" pitchFamily="49" charset="-122"/>
                </a:rPr>
                <a:t>IS1</a:t>
              </a:r>
            </a:p>
          </p:txBody>
        </p:sp>
        <p:sp>
          <p:nvSpPr>
            <p:cNvPr id="103433" name="Rectangle 9"/>
            <p:cNvSpPr>
              <a:spLocks noChangeArrowheads="1"/>
            </p:cNvSpPr>
            <p:nvPr/>
          </p:nvSpPr>
          <p:spPr bwMode="auto">
            <a:xfrm>
              <a:off x="2784" y="728"/>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sz="2800">
                  <a:solidFill>
                    <a:schemeClr val="tx2"/>
                  </a:solidFill>
                  <a:latin typeface="Book Antiqua" panose="02040602050305030304" pitchFamily="18" charset="0"/>
                  <a:ea typeface="楷体_GB2312" pitchFamily="49" charset="-122"/>
                </a:rPr>
                <a:t>CU</a:t>
              </a:r>
            </a:p>
          </p:txBody>
        </p:sp>
        <p:sp>
          <p:nvSpPr>
            <p:cNvPr id="103434" name="Rectangle 10"/>
            <p:cNvSpPr>
              <a:spLocks noChangeArrowheads="1"/>
            </p:cNvSpPr>
            <p:nvPr/>
          </p:nvSpPr>
          <p:spPr bwMode="auto">
            <a:xfrm>
              <a:off x="1200" y="2448"/>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sz="2800">
                  <a:solidFill>
                    <a:schemeClr val="tx2"/>
                  </a:solidFill>
                  <a:latin typeface="Book Antiqua" panose="02040602050305030304" pitchFamily="18" charset="0"/>
                  <a:ea typeface="楷体_GB2312" pitchFamily="49" charset="-122"/>
                </a:rPr>
                <a:t>MM</a:t>
              </a:r>
            </a:p>
          </p:txBody>
        </p:sp>
        <p:sp>
          <p:nvSpPr>
            <p:cNvPr id="103435" name="Rectangle 11"/>
            <p:cNvSpPr>
              <a:spLocks noChangeArrowheads="1"/>
            </p:cNvSpPr>
            <p:nvPr/>
          </p:nvSpPr>
          <p:spPr bwMode="auto">
            <a:xfrm>
              <a:off x="1056" y="720"/>
              <a:ext cx="720" cy="2168"/>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zh-CN" sz="2800">
                  <a:solidFill>
                    <a:schemeClr val="tx2"/>
                  </a:solidFill>
                  <a:latin typeface="Book Antiqua" panose="02040602050305030304" pitchFamily="18" charset="0"/>
                  <a:ea typeface="楷体_GB2312" pitchFamily="49" charset="-122"/>
                </a:rPr>
                <a:t>……</a:t>
              </a:r>
            </a:p>
          </p:txBody>
        </p:sp>
        <p:sp>
          <p:nvSpPr>
            <p:cNvPr id="103436" name="Line 12"/>
            <p:cNvSpPr>
              <a:spLocks noChangeShapeType="1"/>
            </p:cNvSpPr>
            <p:nvPr/>
          </p:nvSpPr>
          <p:spPr bwMode="auto">
            <a:xfrm flipH="1">
              <a:off x="3264" y="1568"/>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3437" name="Rectangle 13"/>
            <p:cNvSpPr>
              <a:spLocks noChangeArrowheads="1"/>
            </p:cNvSpPr>
            <p:nvPr/>
          </p:nvSpPr>
          <p:spPr bwMode="auto">
            <a:xfrm>
              <a:off x="4272" y="1400"/>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sz="2800">
                  <a:solidFill>
                    <a:schemeClr val="tx2"/>
                  </a:solidFill>
                  <a:latin typeface="Book Antiqua" panose="02040602050305030304" pitchFamily="18" charset="0"/>
                  <a:ea typeface="楷体_GB2312" pitchFamily="49" charset="-122"/>
                </a:rPr>
                <a:t>PU</a:t>
              </a:r>
            </a:p>
          </p:txBody>
        </p:sp>
        <p:sp>
          <p:nvSpPr>
            <p:cNvPr id="103438" name="Line 14"/>
            <p:cNvSpPr>
              <a:spLocks noChangeShapeType="1"/>
            </p:cNvSpPr>
            <p:nvPr/>
          </p:nvSpPr>
          <p:spPr bwMode="auto">
            <a:xfrm flipH="1">
              <a:off x="1776" y="1568"/>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3439" name="Rectangle 15"/>
            <p:cNvSpPr>
              <a:spLocks noChangeArrowheads="1"/>
            </p:cNvSpPr>
            <p:nvPr/>
          </p:nvSpPr>
          <p:spPr bwMode="auto">
            <a:xfrm>
              <a:off x="2016" y="1296"/>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sz="2800">
                  <a:solidFill>
                    <a:schemeClr val="tx2"/>
                  </a:solidFill>
                  <a:latin typeface="Book Antiqua" panose="02040602050305030304" pitchFamily="18" charset="0"/>
                  <a:ea typeface="楷体_GB2312" pitchFamily="49" charset="-122"/>
                </a:rPr>
                <a:t>IS1</a:t>
              </a:r>
            </a:p>
          </p:txBody>
        </p:sp>
        <p:sp>
          <p:nvSpPr>
            <p:cNvPr id="103440" name="Rectangle 16"/>
            <p:cNvSpPr>
              <a:spLocks noChangeArrowheads="1"/>
            </p:cNvSpPr>
            <p:nvPr/>
          </p:nvSpPr>
          <p:spPr bwMode="auto">
            <a:xfrm>
              <a:off x="2784" y="1400"/>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sz="2800">
                  <a:solidFill>
                    <a:schemeClr val="tx2"/>
                  </a:solidFill>
                  <a:latin typeface="Book Antiqua" panose="02040602050305030304" pitchFamily="18" charset="0"/>
                  <a:ea typeface="楷体_GB2312" pitchFamily="49" charset="-122"/>
                </a:rPr>
                <a:t>CU</a:t>
              </a:r>
            </a:p>
          </p:txBody>
        </p:sp>
        <p:sp>
          <p:nvSpPr>
            <p:cNvPr id="103441" name="Line 17"/>
            <p:cNvSpPr>
              <a:spLocks noChangeShapeType="1"/>
            </p:cNvSpPr>
            <p:nvPr/>
          </p:nvSpPr>
          <p:spPr bwMode="auto">
            <a:xfrm flipH="1">
              <a:off x="3264" y="2720"/>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3442" name="Rectangle 18"/>
            <p:cNvSpPr>
              <a:spLocks noChangeArrowheads="1"/>
            </p:cNvSpPr>
            <p:nvPr/>
          </p:nvSpPr>
          <p:spPr bwMode="auto">
            <a:xfrm>
              <a:off x="4272" y="2552"/>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sz="2800">
                  <a:solidFill>
                    <a:schemeClr val="tx2"/>
                  </a:solidFill>
                  <a:latin typeface="Book Antiqua" panose="02040602050305030304" pitchFamily="18" charset="0"/>
                  <a:ea typeface="楷体_GB2312" pitchFamily="49" charset="-122"/>
                </a:rPr>
                <a:t>PU</a:t>
              </a:r>
            </a:p>
          </p:txBody>
        </p:sp>
        <p:sp>
          <p:nvSpPr>
            <p:cNvPr id="103443" name="Line 19"/>
            <p:cNvSpPr>
              <a:spLocks noChangeShapeType="1"/>
            </p:cNvSpPr>
            <p:nvPr/>
          </p:nvSpPr>
          <p:spPr bwMode="auto">
            <a:xfrm flipH="1">
              <a:off x="1776" y="2720"/>
              <a:ext cx="100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3444" name="Rectangle 20"/>
            <p:cNvSpPr>
              <a:spLocks noChangeArrowheads="1"/>
            </p:cNvSpPr>
            <p:nvPr/>
          </p:nvSpPr>
          <p:spPr bwMode="auto">
            <a:xfrm>
              <a:off x="2016" y="2448"/>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sz="2800">
                  <a:solidFill>
                    <a:schemeClr val="tx2"/>
                  </a:solidFill>
                  <a:latin typeface="Book Antiqua" panose="02040602050305030304" pitchFamily="18" charset="0"/>
                  <a:ea typeface="楷体_GB2312" pitchFamily="49" charset="-122"/>
                </a:rPr>
                <a:t>IS1</a:t>
              </a:r>
            </a:p>
          </p:txBody>
        </p:sp>
        <p:sp>
          <p:nvSpPr>
            <p:cNvPr id="103445" name="Rectangle 21"/>
            <p:cNvSpPr>
              <a:spLocks noChangeArrowheads="1"/>
            </p:cNvSpPr>
            <p:nvPr/>
          </p:nvSpPr>
          <p:spPr bwMode="auto">
            <a:xfrm>
              <a:off x="2784" y="2551"/>
              <a:ext cx="480" cy="337"/>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sz="2800">
                  <a:solidFill>
                    <a:schemeClr val="tx2"/>
                  </a:solidFill>
                  <a:latin typeface="Book Antiqua" panose="02040602050305030304" pitchFamily="18" charset="0"/>
                  <a:ea typeface="楷体_GB2312" pitchFamily="49" charset="-122"/>
                </a:rPr>
                <a:t>CU</a:t>
              </a:r>
            </a:p>
          </p:txBody>
        </p:sp>
        <p:sp>
          <p:nvSpPr>
            <p:cNvPr id="103446" name="Rectangle 22"/>
            <p:cNvSpPr>
              <a:spLocks noChangeArrowheads="1"/>
            </p:cNvSpPr>
            <p:nvPr/>
          </p:nvSpPr>
          <p:spPr bwMode="auto">
            <a:xfrm>
              <a:off x="4272" y="1872"/>
              <a:ext cx="5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zh-CN" sz="2800">
                  <a:solidFill>
                    <a:schemeClr val="tx2"/>
                  </a:solidFill>
                  <a:latin typeface="Book Antiqua" panose="02040602050305030304" pitchFamily="18" charset="0"/>
                  <a:ea typeface="楷体_GB2312" pitchFamily="49" charset="-122"/>
                </a:rPr>
                <a:t>……</a:t>
              </a:r>
            </a:p>
          </p:txBody>
        </p:sp>
        <p:sp>
          <p:nvSpPr>
            <p:cNvPr id="103447" name="Rectangle 23"/>
            <p:cNvSpPr>
              <a:spLocks noChangeArrowheads="1"/>
            </p:cNvSpPr>
            <p:nvPr/>
          </p:nvSpPr>
          <p:spPr bwMode="auto">
            <a:xfrm>
              <a:off x="2784" y="1920"/>
              <a:ext cx="5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zh-CN" sz="2800">
                  <a:solidFill>
                    <a:schemeClr val="tx2"/>
                  </a:solidFill>
                  <a:latin typeface="Book Antiqua" panose="02040602050305030304" pitchFamily="18" charset="0"/>
                  <a:ea typeface="楷体_GB2312" pitchFamily="49" charset="-122"/>
                </a:rPr>
                <a:t>……</a:t>
              </a:r>
            </a:p>
          </p:txBody>
        </p:sp>
        <p:sp>
          <p:nvSpPr>
            <p:cNvPr id="103448" name="Line 24"/>
            <p:cNvSpPr>
              <a:spLocks noChangeShapeType="1"/>
            </p:cNvSpPr>
            <p:nvPr/>
          </p:nvSpPr>
          <p:spPr bwMode="auto">
            <a:xfrm flipH="1" flipV="1">
              <a:off x="432" y="3312"/>
              <a:ext cx="4944"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49" name="Line 25"/>
            <p:cNvSpPr>
              <a:spLocks noChangeShapeType="1"/>
            </p:cNvSpPr>
            <p:nvPr/>
          </p:nvSpPr>
          <p:spPr bwMode="auto">
            <a:xfrm flipV="1">
              <a:off x="5376" y="912"/>
              <a:ext cx="0" cy="24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0" name="Line 26"/>
            <p:cNvSpPr>
              <a:spLocks noChangeShapeType="1"/>
            </p:cNvSpPr>
            <p:nvPr/>
          </p:nvSpPr>
          <p:spPr bwMode="auto">
            <a:xfrm flipV="1">
              <a:off x="432" y="912"/>
              <a:ext cx="0" cy="24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1" name="Line 27"/>
            <p:cNvSpPr>
              <a:spLocks noChangeShapeType="1"/>
            </p:cNvSpPr>
            <p:nvPr/>
          </p:nvSpPr>
          <p:spPr bwMode="auto">
            <a:xfrm flipH="1">
              <a:off x="432" y="896"/>
              <a:ext cx="624"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3452" name="Line 28"/>
            <p:cNvSpPr>
              <a:spLocks noChangeShapeType="1"/>
            </p:cNvSpPr>
            <p:nvPr/>
          </p:nvSpPr>
          <p:spPr bwMode="auto">
            <a:xfrm flipH="1">
              <a:off x="4752" y="896"/>
              <a:ext cx="624"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3" name="Line 29"/>
            <p:cNvSpPr>
              <a:spLocks noChangeShapeType="1"/>
            </p:cNvSpPr>
            <p:nvPr/>
          </p:nvSpPr>
          <p:spPr bwMode="auto">
            <a:xfrm flipH="1">
              <a:off x="4752" y="1568"/>
              <a:ext cx="48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4" name="Line 30"/>
            <p:cNvSpPr>
              <a:spLocks noChangeShapeType="1"/>
            </p:cNvSpPr>
            <p:nvPr/>
          </p:nvSpPr>
          <p:spPr bwMode="auto">
            <a:xfrm flipV="1">
              <a:off x="5232" y="1584"/>
              <a:ext cx="0" cy="158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5" name="Line 31"/>
            <p:cNvSpPr>
              <a:spLocks noChangeShapeType="1"/>
            </p:cNvSpPr>
            <p:nvPr/>
          </p:nvSpPr>
          <p:spPr bwMode="auto">
            <a:xfrm flipH="1" flipV="1">
              <a:off x="576" y="3168"/>
              <a:ext cx="4656"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6" name="Line 32"/>
            <p:cNvSpPr>
              <a:spLocks noChangeShapeType="1"/>
            </p:cNvSpPr>
            <p:nvPr/>
          </p:nvSpPr>
          <p:spPr bwMode="auto">
            <a:xfrm flipV="1">
              <a:off x="576" y="1584"/>
              <a:ext cx="0" cy="158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7" name="Line 33"/>
            <p:cNvSpPr>
              <a:spLocks noChangeShapeType="1"/>
            </p:cNvSpPr>
            <p:nvPr/>
          </p:nvSpPr>
          <p:spPr bwMode="auto">
            <a:xfrm flipH="1">
              <a:off x="576" y="1568"/>
              <a:ext cx="480"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3458" name="Rectangle 34"/>
            <p:cNvSpPr>
              <a:spLocks noChangeArrowheads="1"/>
            </p:cNvSpPr>
            <p:nvPr/>
          </p:nvSpPr>
          <p:spPr bwMode="auto">
            <a:xfrm>
              <a:off x="4752" y="624"/>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sz="2800">
                  <a:solidFill>
                    <a:schemeClr val="tx2"/>
                  </a:solidFill>
                  <a:latin typeface="Book Antiqua" panose="02040602050305030304" pitchFamily="18" charset="0"/>
                  <a:ea typeface="楷体_GB2312" pitchFamily="49" charset="-122"/>
                </a:rPr>
                <a:t>DS1</a:t>
              </a:r>
            </a:p>
          </p:txBody>
        </p:sp>
        <p:sp>
          <p:nvSpPr>
            <p:cNvPr id="103459" name="Rectangle 35"/>
            <p:cNvSpPr>
              <a:spLocks noChangeArrowheads="1"/>
            </p:cNvSpPr>
            <p:nvPr/>
          </p:nvSpPr>
          <p:spPr bwMode="auto">
            <a:xfrm>
              <a:off x="4752" y="1296"/>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sz="2800">
                  <a:solidFill>
                    <a:schemeClr val="tx2"/>
                  </a:solidFill>
                  <a:latin typeface="Book Antiqua" panose="02040602050305030304" pitchFamily="18" charset="0"/>
                  <a:ea typeface="楷体_GB2312" pitchFamily="49" charset="-122"/>
                </a:rPr>
                <a:t>DS2</a:t>
              </a:r>
            </a:p>
          </p:txBody>
        </p:sp>
        <p:sp>
          <p:nvSpPr>
            <p:cNvPr id="103460" name="Line 36"/>
            <p:cNvSpPr>
              <a:spLocks noChangeShapeType="1"/>
            </p:cNvSpPr>
            <p:nvPr/>
          </p:nvSpPr>
          <p:spPr bwMode="auto">
            <a:xfrm flipH="1">
              <a:off x="4752" y="2720"/>
              <a:ext cx="336"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61" name="Line 37"/>
            <p:cNvSpPr>
              <a:spLocks noChangeShapeType="1"/>
            </p:cNvSpPr>
            <p:nvPr/>
          </p:nvSpPr>
          <p:spPr bwMode="auto">
            <a:xfrm flipH="1">
              <a:off x="720" y="2720"/>
              <a:ext cx="336"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3462" name="Line 38"/>
            <p:cNvSpPr>
              <a:spLocks noChangeShapeType="1"/>
            </p:cNvSpPr>
            <p:nvPr/>
          </p:nvSpPr>
          <p:spPr bwMode="auto">
            <a:xfrm flipV="1">
              <a:off x="720" y="2736"/>
              <a:ext cx="0" cy="288"/>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63" name="Line 39"/>
            <p:cNvSpPr>
              <a:spLocks noChangeShapeType="1"/>
            </p:cNvSpPr>
            <p:nvPr/>
          </p:nvSpPr>
          <p:spPr bwMode="auto">
            <a:xfrm flipH="1" flipV="1">
              <a:off x="720" y="3024"/>
              <a:ext cx="4368"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64" name="Line 40"/>
            <p:cNvSpPr>
              <a:spLocks noChangeShapeType="1"/>
            </p:cNvSpPr>
            <p:nvPr/>
          </p:nvSpPr>
          <p:spPr bwMode="auto">
            <a:xfrm flipV="1">
              <a:off x="5088" y="2736"/>
              <a:ext cx="0" cy="288"/>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65" name="Rectangle 41"/>
            <p:cNvSpPr>
              <a:spLocks noChangeArrowheads="1"/>
            </p:cNvSpPr>
            <p:nvPr/>
          </p:nvSpPr>
          <p:spPr bwMode="auto">
            <a:xfrm>
              <a:off x="4752" y="2448"/>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en-US" altLang="zh-CN" sz="2800">
                  <a:solidFill>
                    <a:schemeClr val="tx2"/>
                  </a:solidFill>
                  <a:latin typeface="Book Antiqua" panose="02040602050305030304" pitchFamily="18" charset="0"/>
                  <a:ea typeface="楷体_GB2312" pitchFamily="49" charset="-122"/>
                </a:rPr>
                <a:t>DSn</a:t>
              </a:r>
            </a:p>
          </p:txBody>
        </p:sp>
      </p:grpSp>
      <p:sp>
        <p:nvSpPr>
          <p:cNvPr id="42" name="Rectangle 3"/>
          <p:cNvSpPr>
            <a:spLocks noChangeArrowheads="1"/>
          </p:cNvSpPr>
          <p:nvPr/>
        </p:nvSpPr>
        <p:spPr bwMode="auto">
          <a:xfrm>
            <a:off x="3203848" y="116632"/>
            <a:ext cx="471154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buFont typeface="Wingdings" panose="05000000000000000000" pitchFamily="2" charset="2"/>
              <a:buNone/>
            </a:pPr>
            <a:r>
              <a:rPr lang="zh-CN" altLang="en-US" sz="4400" b="1" dirty="0">
                <a:solidFill>
                  <a:schemeClr val="bg1"/>
                </a:solidFill>
                <a:ea typeface="宋体" panose="02010600030101010101" pitchFamily="2" charset="-122"/>
              </a:rPr>
              <a:t>计算机系统的分类</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idx="1"/>
          </p:nvPr>
        </p:nvSpPr>
        <p:spPr>
          <a:xfrm>
            <a:off x="-396875" y="1196975"/>
            <a:ext cx="9540875" cy="6096000"/>
          </a:xfrm>
        </p:spPr>
        <p:txBody>
          <a:bodyPr/>
          <a:lstStyle/>
          <a:p>
            <a:pPr marL="477838" lvl="2" indent="-3175" eaLnBrk="1" hangingPunct="1"/>
            <a:r>
              <a:rPr lang="zh-CN" altLang="en-US" sz="3600" dirty="0" smtClean="0">
                <a:ea typeface="宋体" panose="02010600030101010101" pitchFamily="2" charset="-122"/>
              </a:rPr>
              <a:t>2. 库克分类法：</a:t>
            </a:r>
            <a:r>
              <a:rPr lang="zh-CN" altLang="en-US" sz="3200" dirty="0" smtClean="0">
                <a:solidFill>
                  <a:schemeClr val="tx1"/>
                </a:solidFill>
                <a:latin typeface="宋体" panose="02010600030101010101" pitchFamily="2" charset="-122"/>
                <a:ea typeface="宋体" panose="02010600030101010101" pitchFamily="2" charset="-122"/>
              </a:rPr>
              <a:t>1978年由</a:t>
            </a:r>
            <a:r>
              <a:rPr lang="en-US" altLang="zh-CN" sz="3200" dirty="0" smtClean="0">
                <a:solidFill>
                  <a:schemeClr val="tx1"/>
                </a:solidFill>
                <a:latin typeface="宋体" panose="02010600030101010101" pitchFamily="2" charset="-122"/>
                <a:ea typeface="宋体" panose="02010600030101010101" pitchFamily="2" charset="-122"/>
              </a:rPr>
              <a:t>D. J. </a:t>
            </a:r>
            <a:r>
              <a:rPr lang="en-US" altLang="zh-CN" sz="3200" dirty="0" err="1" smtClean="0">
                <a:solidFill>
                  <a:schemeClr val="tx1"/>
                </a:solidFill>
                <a:latin typeface="宋体" panose="02010600030101010101" pitchFamily="2" charset="-122"/>
                <a:ea typeface="宋体" panose="02010600030101010101" pitchFamily="2" charset="-122"/>
              </a:rPr>
              <a:t>Kuck</a:t>
            </a:r>
            <a:r>
              <a:rPr lang="zh-CN" altLang="en-US" sz="3200" dirty="0" smtClean="0">
                <a:solidFill>
                  <a:schemeClr val="tx1"/>
                </a:solidFill>
                <a:latin typeface="宋体" panose="02010600030101010101" pitchFamily="2" charset="-122"/>
                <a:ea typeface="宋体" panose="02010600030101010101" pitchFamily="2" charset="-122"/>
              </a:rPr>
              <a:t>提出</a:t>
            </a:r>
            <a:endParaRPr lang="zh-CN" altLang="en-US" sz="3200" dirty="0" smtClean="0">
              <a:ea typeface="宋体" panose="02010600030101010101" pitchFamily="2" charset="-122"/>
            </a:endParaRPr>
          </a:p>
          <a:p>
            <a:pPr marL="1138238" lvl="3" indent="-469900" eaLnBrk="1" hangingPunct="1"/>
            <a:r>
              <a:rPr lang="zh-CN" altLang="en-US" sz="3200" dirty="0" smtClean="0">
                <a:solidFill>
                  <a:schemeClr val="tx2"/>
                </a:solidFill>
                <a:ea typeface="宋体" panose="02010600030101010101" pitchFamily="2" charset="-122"/>
              </a:rPr>
              <a:t>按控制流和执行流分类</a:t>
            </a:r>
          </a:p>
          <a:p>
            <a:pPr marL="1138238" lvl="3" indent="-469900" eaLnBrk="1" hangingPunct="1"/>
            <a:r>
              <a:rPr lang="zh-CN" altLang="en-US" sz="3200" dirty="0" smtClean="0">
                <a:solidFill>
                  <a:schemeClr val="tx2"/>
                </a:solidFill>
                <a:ea typeface="宋体" panose="02010600030101010101" pitchFamily="2" charset="-122"/>
              </a:rPr>
              <a:t>四种类型</a:t>
            </a:r>
            <a:r>
              <a:rPr lang="zh-CN" altLang="en-US" sz="3200" dirty="0" smtClean="0">
                <a:ea typeface="宋体" panose="02010600030101010101" pitchFamily="2" charset="-122"/>
              </a:rPr>
              <a:t/>
            </a:r>
            <a:br>
              <a:rPr lang="zh-CN" altLang="en-US" sz="3200" dirty="0" smtClean="0">
                <a:ea typeface="宋体" panose="02010600030101010101" pitchFamily="2" charset="-122"/>
              </a:rPr>
            </a:br>
            <a:r>
              <a:rPr lang="zh-CN" altLang="en-US" sz="3200" dirty="0" smtClean="0">
                <a:ea typeface="宋体" panose="02010600030101010101" pitchFamily="2" charset="-122"/>
              </a:rPr>
              <a:t>(1) 单指令流单执行流</a:t>
            </a:r>
            <a:r>
              <a:rPr lang="en-US" altLang="zh-CN" sz="3200" dirty="0" smtClean="0">
                <a:solidFill>
                  <a:srgbClr val="CC0000"/>
                </a:solidFill>
                <a:ea typeface="宋体" panose="02010600030101010101" pitchFamily="2" charset="-122"/>
              </a:rPr>
              <a:t>SISE </a:t>
            </a:r>
            <a:r>
              <a:rPr lang="en-US" altLang="zh-CN" sz="3200" dirty="0" smtClean="0">
                <a:ea typeface="宋体" panose="02010600030101010101" pitchFamily="2" charset="-122"/>
              </a:rPr>
              <a:t>(Single </a:t>
            </a:r>
            <a:r>
              <a:rPr lang="en-US" altLang="zh-CN" sz="3000" dirty="0" smtClean="0">
                <a:ea typeface="宋体" panose="02010600030101010101" pitchFamily="2" charset="-122"/>
              </a:rPr>
              <a:t>Instruction Single </a:t>
            </a:r>
            <a:r>
              <a:rPr lang="en-US" altLang="zh-CN" sz="3000" dirty="0" err="1" smtClean="0">
                <a:ea typeface="宋体" panose="02010600030101010101" pitchFamily="2" charset="-122"/>
              </a:rPr>
              <a:t>Executionstream</a:t>
            </a:r>
            <a:r>
              <a:rPr lang="en-US" altLang="zh-CN" sz="3000" dirty="0" smtClean="0">
                <a:ea typeface="宋体" panose="02010600030101010101" pitchFamily="2" charset="-122"/>
              </a:rPr>
              <a:t>)；</a:t>
            </a:r>
            <a:r>
              <a:rPr lang="zh-CN" altLang="en-US" sz="3000" dirty="0" smtClean="0">
                <a:ea typeface="宋体" panose="02010600030101010101" pitchFamily="2" charset="-122"/>
              </a:rPr>
              <a:t>典型的单处理机</a:t>
            </a:r>
          </a:p>
          <a:p>
            <a:pPr marL="1138238" lvl="3" indent="-469900" eaLnBrk="1" hangingPunct="1">
              <a:buFont typeface="Wingdings" panose="05000000000000000000" pitchFamily="2" charset="2"/>
              <a:buNone/>
            </a:pPr>
            <a:r>
              <a:rPr lang="zh-CN" altLang="en-US" sz="3200" dirty="0" smtClean="0">
                <a:ea typeface="宋体" panose="02010600030101010101" pitchFamily="2" charset="-122"/>
              </a:rPr>
              <a:t>   (2) 单指令流多执行流</a:t>
            </a:r>
            <a:r>
              <a:rPr lang="en-US" altLang="zh-CN" sz="3200" dirty="0" smtClean="0">
                <a:solidFill>
                  <a:srgbClr val="CC0000"/>
                </a:solidFill>
                <a:ea typeface="宋体" panose="02010600030101010101" pitchFamily="2" charset="-122"/>
              </a:rPr>
              <a:t>SIME </a:t>
            </a:r>
            <a:r>
              <a:rPr lang="en-US" altLang="zh-CN" sz="3200" dirty="0" smtClean="0">
                <a:ea typeface="宋体" panose="02010600030101010101" pitchFamily="2" charset="-122"/>
              </a:rPr>
              <a:t>(Single </a:t>
            </a:r>
            <a:r>
              <a:rPr lang="en-US" altLang="zh-CN" sz="3000" dirty="0" smtClean="0">
                <a:ea typeface="宋体" panose="02010600030101010101" pitchFamily="2" charset="-122"/>
              </a:rPr>
              <a:t>Instruction Multiple </a:t>
            </a:r>
            <a:r>
              <a:rPr lang="en-US" altLang="zh-CN" sz="3000" dirty="0" err="1" smtClean="0">
                <a:ea typeface="宋体" panose="02010600030101010101" pitchFamily="2" charset="-122"/>
              </a:rPr>
              <a:t>Executionstream</a:t>
            </a:r>
            <a:r>
              <a:rPr lang="en-US" altLang="zh-CN" sz="3000" dirty="0" smtClean="0">
                <a:ea typeface="宋体" panose="02010600030101010101" pitchFamily="2" charset="-122"/>
              </a:rPr>
              <a:t>)；</a:t>
            </a:r>
            <a:r>
              <a:rPr lang="zh-CN" altLang="en-US" sz="3000" dirty="0" smtClean="0">
                <a:ea typeface="宋体" panose="02010600030101010101" pitchFamily="2" charset="-122"/>
              </a:rPr>
              <a:t>多功能部件处理机、相联处理机、向量处理机、流水线处理机、超流水线处理机、超标量处理机、</a:t>
            </a:r>
            <a:r>
              <a:rPr lang="en-US" altLang="zh-CN" sz="3000" dirty="0" smtClean="0">
                <a:ea typeface="宋体" panose="02010600030101010101" pitchFamily="2" charset="-122"/>
              </a:rPr>
              <a:t>SIMD</a:t>
            </a:r>
            <a:r>
              <a:rPr lang="zh-CN" altLang="en-US" sz="3000" dirty="0" smtClean="0">
                <a:ea typeface="宋体" panose="02010600030101010101" pitchFamily="2" charset="-122"/>
              </a:rPr>
              <a:t>并行处理机</a:t>
            </a:r>
          </a:p>
        </p:txBody>
      </p:sp>
      <p:sp>
        <p:nvSpPr>
          <p:cNvPr id="3" name="Rectangle 3"/>
          <p:cNvSpPr>
            <a:spLocks noChangeArrowheads="1"/>
          </p:cNvSpPr>
          <p:nvPr/>
        </p:nvSpPr>
        <p:spPr bwMode="auto">
          <a:xfrm>
            <a:off x="3203848" y="116632"/>
            <a:ext cx="471154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buFont typeface="Wingdings" panose="05000000000000000000" pitchFamily="2" charset="2"/>
              <a:buNone/>
            </a:pPr>
            <a:r>
              <a:rPr lang="zh-CN" altLang="en-US" sz="4400" b="1" dirty="0">
                <a:solidFill>
                  <a:schemeClr val="bg1"/>
                </a:solidFill>
                <a:ea typeface="宋体" panose="02010600030101010101" pitchFamily="2" charset="-122"/>
              </a:rPr>
              <a:t>计算机系统的分类</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0" y="1340768"/>
            <a:ext cx="91440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marL="457200" indent="-457200">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marL="0" indent="0" algn="just">
              <a:spcBef>
                <a:spcPts val="0"/>
              </a:spcBef>
              <a:buFont typeface="Arial" panose="020B0604020202020204" pitchFamily="34" charset="0"/>
              <a:buNone/>
            </a:pPr>
            <a:r>
              <a:rPr lang="zh-CN" altLang="en-US" sz="2800" b="1" dirty="0">
                <a:solidFill>
                  <a:schemeClr val="tx2"/>
                </a:solidFill>
                <a:latin typeface="Book Antiqua" panose="02040602050305030304" pitchFamily="18" charset="0"/>
                <a:ea typeface="楷体_GB2312" pitchFamily="49" charset="-122"/>
              </a:rPr>
              <a:t>1）从计算机系统中</a:t>
            </a:r>
            <a:r>
              <a:rPr lang="zh-CN" altLang="en-US" sz="2800" b="1" u="sng" dirty="0">
                <a:solidFill>
                  <a:srgbClr val="0000CC"/>
                </a:solidFill>
                <a:latin typeface="Book Antiqua" panose="02040602050305030304" pitchFamily="18" charset="0"/>
                <a:ea typeface="楷体_GB2312" pitchFamily="49" charset="-122"/>
              </a:rPr>
              <a:t>执行程序</a:t>
            </a:r>
            <a:r>
              <a:rPr lang="zh-CN" altLang="en-US" sz="2800" b="1" dirty="0">
                <a:solidFill>
                  <a:schemeClr val="tx2"/>
                </a:solidFill>
                <a:latin typeface="Book Antiqua" panose="02040602050305030304" pitchFamily="18" charset="0"/>
                <a:ea typeface="楷体_GB2312" pitchFamily="49" charset="-122"/>
              </a:rPr>
              <a:t>的角度来看，并行性从低到高可以分四级：</a:t>
            </a:r>
            <a:endParaRPr lang="en-US" altLang="zh-CN" sz="2800" b="1" dirty="0">
              <a:solidFill>
                <a:schemeClr val="tx2"/>
              </a:solidFill>
              <a:latin typeface="Book Antiqua" panose="02040602050305030304" pitchFamily="18" charset="0"/>
              <a:ea typeface="楷体_GB2312" pitchFamily="49" charset="-122"/>
            </a:endParaRPr>
          </a:p>
          <a:p>
            <a:pPr marL="0" indent="0" algn="just">
              <a:spcBef>
                <a:spcPts val="0"/>
              </a:spcBef>
              <a:buFont typeface="Arial" panose="020B0604020202020204" pitchFamily="34" charset="0"/>
              <a:buNone/>
            </a:pPr>
            <a:r>
              <a:rPr lang="en-US" altLang="zh-CN" sz="2800" b="1" dirty="0">
                <a:solidFill>
                  <a:schemeClr val="tx2"/>
                </a:solidFill>
                <a:latin typeface="Book Antiqua" panose="02040602050305030304" pitchFamily="18" charset="0"/>
                <a:ea typeface="楷体_GB2312" pitchFamily="49" charset="-122"/>
              </a:rPr>
              <a:t>a.</a:t>
            </a:r>
            <a:r>
              <a:rPr lang="zh-CN" altLang="en-US" sz="2800" b="1" dirty="0">
                <a:solidFill>
                  <a:schemeClr val="tx2"/>
                </a:solidFill>
                <a:latin typeface="Book Antiqua" panose="02040602050305030304" pitchFamily="18" charset="0"/>
                <a:ea typeface="楷体_GB2312" pitchFamily="49" charset="-122"/>
              </a:rPr>
              <a:t>指令内部</a:t>
            </a:r>
            <a:r>
              <a:rPr lang="zh-CN" altLang="en-US" sz="2800" b="1" dirty="0">
                <a:solidFill>
                  <a:schemeClr val="accent1"/>
                </a:solidFill>
                <a:latin typeface="Book Antiqua" panose="02040602050305030304" pitchFamily="18" charset="0"/>
                <a:ea typeface="楷体_GB2312" pitchFamily="49" charset="-122"/>
              </a:rPr>
              <a:t>-</a:t>
            </a:r>
            <a:r>
              <a:rPr lang="zh-CN" altLang="en-US" sz="2800" b="1" dirty="0">
                <a:solidFill>
                  <a:srgbClr val="0000CC"/>
                </a:solidFill>
                <a:latin typeface="Book Antiqua" panose="02040602050305030304" pitchFamily="18" charset="0"/>
                <a:ea typeface="楷体_GB2312" pitchFamily="49" charset="-122"/>
              </a:rPr>
              <a:t>一条指令内部各个微操作之间的</a:t>
            </a:r>
            <a:r>
              <a:rPr lang="zh-CN" altLang="en-US" sz="2800" b="1" dirty="0" smtClean="0">
                <a:solidFill>
                  <a:srgbClr val="0000CC"/>
                </a:solidFill>
                <a:latin typeface="Book Antiqua" panose="02040602050305030304" pitchFamily="18" charset="0"/>
                <a:ea typeface="楷体_GB2312" pitchFamily="49" charset="-122"/>
              </a:rPr>
              <a:t>并行。</a:t>
            </a:r>
            <a:r>
              <a:rPr lang="zh-CN" altLang="en-US" sz="2800" b="1" dirty="0" smtClean="0">
                <a:solidFill>
                  <a:schemeClr val="tx1"/>
                </a:solidFill>
                <a:latin typeface="Book Antiqua" panose="02040602050305030304" pitchFamily="18" charset="0"/>
                <a:ea typeface="楷体_GB2312" pitchFamily="49" charset="-122"/>
              </a:rPr>
              <a:t>                           </a:t>
            </a:r>
            <a:r>
              <a:rPr lang="zh-CN" altLang="en-US" sz="2800" b="1" dirty="0">
                <a:solidFill>
                  <a:srgbClr val="CC0000"/>
                </a:solidFill>
                <a:latin typeface="Book Antiqua" panose="02040602050305030304" pitchFamily="18" charset="0"/>
                <a:ea typeface="楷体_GB2312" pitchFamily="49" charset="-122"/>
              </a:rPr>
              <a:t>（硬件和组成的设计</a:t>
            </a:r>
            <a:r>
              <a:rPr lang="zh-CN" altLang="en-US" sz="2800" b="1" dirty="0" smtClean="0">
                <a:solidFill>
                  <a:srgbClr val="CC0000"/>
                </a:solidFill>
                <a:latin typeface="Book Antiqua" panose="02040602050305030304" pitchFamily="18" charset="0"/>
                <a:ea typeface="楷体_GB2312" pitchFamily="49" charset="-122"/>
              </a:rPr>
              <a:t>）</a:t>
            </a:r>
            <a:endParaRPr lang="zh-CN" altLang="en-US" sz="2800" b="1" dirty="0">
              <a:solidFill>
                <a:srgbClr val="CC0000"/>
              </a:solidFill>
              <a:latin typeface="Book Antiqua" panose="02040602050305030304" pitchFamily="18" charset="0"/>
              <a:ea typeface="楷体_GB2312" pitchFamily="49" charset="-122"/>
            </a:endParaRPr>
          </a:p>
        </p:txBody>
      </p:sp>
      <p:pic>
        <p:nvPicPr>
          <p:cNvPr id="3" name="图片 2"/>
          <p:cNvPicPr>
            <a:picLocks noChangeAspect="1"/>
          </p:cNvPicPr>
          <p:nvPr/>
        </p:nvPicPr>
        <p:blipFill>
          <a:blip r:embed="rId2"/>
          <a:stretch>
            <a:fillRect/>
          </a:stretch>
        </p:blipFill>
        <p:spPr>
          <a:xfrm>
            <a:off x="611560" y="3284984"/>
            <a:ext cx="7750366" cy="3024336"/>
          </a:xfrm>
          <a:prstGeom prst="rect">
            <a:avLst/>
          </a:prstGeom>
        </p:spPr>
      </p:pic>
      <p:sp>
        <p:nvSpPr>
          <p:cNvPr id="5" name="Rectangle 4"/>
          <p:cNvSpPr>
            <a:spLocks noChangeArrowheads="1"/>
          </p:cNvSpPr>
          <p:nvPr/>
        </p:nvSpPr>
        <p:spPr bwMode="auto">
          <a:xfrm>
            <a:off x="2843213" y="0"/>
            <a:ext cx="56705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r>
              <a:rPr lang="zh-CN" altLang="en-US" sz="4800" b="1">
                <a:solidFill>
                  <a:schemeClr val="bg1"/>
                </a:solidFill>
                <a:ea typeface="宋体" panose="02010600030101010101" pitchFamily="2" charset="-122"/>
              </a:rPr>
              <a:t>系统结构中的并行性</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idx="1"/>
          </p:nvPr>
        </p:nvSpPr>
        <p:spPr>
          <a:xfrm>
            <a:off x="179388" y="1341438"/>
            <a:ext cx="8713787" cy="4967287"/>
          </a:xfrm>
        </p:spPr>
        <p:txBody>
          <a:bodyPr/>
          <a:lstStyle/>
          <a:p>
            <a:pPr marL="0" lvl="3" indent="0" eaLnBrk="1" hangingPunct="1">
              <a:spcBef>
                <a:spcPct val="0"/>
              </a:spcBef>
              <a:buFont typeface="Wingdings" panose="05000000000000000000" pitchFamily="2" charset="2"/>
              <a:buNone/>
            </a:pPr>
            <a:r>
              <a:rPr lang="zh-CN" altLang="en-US" sz="3200" dirty="0" smtClean="0">
                <a:ea typeface="宋体" panose="02010600030101010101" pitchFamily="2" charset="-122"/>
              </a:rPr>
              <a:t>(3) 多指令流单执行流</a:t>
            </a:r>
            <a:r>
              <a:rPr lang="en-US" altLang="zh-CN" sz="3000" dirty="0" smtClean="0">
                <a:solidFill>
                  <a:srgbClr val="CC0000"/>
                </a:solidFill>
                <a:ea typeface="宋体" panose="02010600030101010101" pitchFamily="2" charset="-122"/>
              </a:rPr>
              <a:t>MISE</a:t>
            </a:r>
            <a:r>
              <a:rPr lang="en-US" altLang="zh-CN" sz="3200" dirty="0" smtClean="0">
                <a:ea typeface="宋体" panose="02010600030101010101" pitchFamily="2" charset="-122"/>
              </a:rPr>
              <a:t> </a:t>
            </a:r>
            <a:r>
              <a:rPr lang="en-US" altLang="zh-CN" sz="3000" dirty="0" smtClean="0">
                <a:ea typeface="宋体" panose="02010600030101010101" pitchFamily="2" charset="-122"/>
              </a:rPr>
              <a:t>(Multiple Instruction Single </a:t>
            </a:r>
            <a:r>
              <a:rPr lang="en-US" altLang="zh-CN" sz="3000" dirty="0" err="1" smtClean="0">
                <a:ea typeface="宋体" panose="02010600030101010101" pitchFamily="2" charset="-122"/>
              </a:rPr>
              <a:t>Executionstream</a:t>
            </a:r>
            <a:r>
              <a:rPr lang="en-US" altLang="zh-CN" sz="3000" dirty="0" smtClean="0">
                <a:ea typeface="宋体" panose="02010600030101010101" pitchFamily="2" charset="-122"/>
              </a:rPr>
              <a:t>)；</a:t>
            </a:r>
            <a:r>
              <a:rPr lang="zh-CN" altLang="en-US" sz="3000" dirty="0" smtClean="0">
                <a:ea typeface="宋体" panose="02010600030101010101" pitchFamily="2" charset="-122"/>
              </a:rPr>
              <a:t>多道程序系统</a:t>
            </a:r>
            <a:br>
              <a:rPr lang="zh-CN" altLang="en-US" sz="3000" dirty="0" smtClean="0">
                <a:ea typeface="宋体" panose="02010600030101010101" pitchFamily="2" charset="-122"/>
              </a:rPr>
            </a:br>
            <a:r>
              <a:rPr lang="zh-CN" altLang="en-US" sz="3200" dirty="0" smtClean="0">
                <a:ea typeface="宋体" panose="02010600030101010101" pitchFamily="2" charset="-122"/>
              </a:rPr>
              <a:t>(4) 多指令流多执行流</a:t>
            </a:r>
            <a:r>
              <a:rPr lang="en-US" altLang="zh-CN" sz="3000" dirty="0" smtClean="0">
                <a:solidFill>
                  <a:srgbClr val="CC0000"/>
                </a:solidFill>
                <a:ea typeface="宋体" panose="02010600030101010101" pitchFamily="2" charset="-122"/>
              </a:rPr>
              <a:t>MIME</a:t>
            </a:r>
            <a:r>
              <a:rPr lang="en-US" altLang="zh-CN" sz="3200" dirty="0" smtClean="0">
                <a:ea typeface="宋体" panose="02010600030101010101" pitchFamily="2" charset="-122"/>
              </a:rPr>
              <a:t> </a:t>
            </a:r>
            <a:r>
              <a:rPr lang="en-US" altLang="zh-CN" sz="3000" dirty="0" smtClean="0">
                <a:ea typeface="宋体" panose="02010600030101010101" pitchFamily="2" charset="-122"/>
              </a:rPr>
              <a:t>(Multiple Instruction Multiple </a:t>
            </a:r>
            <a:r>
              <a:rPr lang="en-US" altLang="zh-CN" sz="3000" dirty="0" err="1" smtClean="0">
                <a:ea typeface="宋体" panose="02010600030101010101" pitchFamily="2" charset="-122"/>
              </a:rPr>
              <a:t>Executionstream</a:t>
            </a:r>
            <a:r>
              <a:rPr lang="en-US" altLang="zh-CN" sz="3000" dirty="0" smtClean="0">
                <a:ea typeface="宋体" panose="02010600030101010101" pitchFamily="2" charset="-122"/>
              </a:rPr>
              <a:t>)；</a:t>
            </a:r>
            <a:r>
              <a:rPr lang="zh-CN" altLang="en-US" sz="3000" dirty="0" smtClean="0">
                <a:ea typeface="宋体" panose="02010600030101010101" pitchFamily="2" charset="-122"/>
              </a:rPr>
              <a:t>典型的</a:t>
            </a:r>
            <a:r>
              <a:rPr lang="zh-CN" altLang="en-US" sz="3000" dirty="0" smtClean="0">
                <a:ea typeface="宋体" panose="02010600030101010101" pitchFamily="2" charset="-122"/>
              </a:rPr>
              <a:t>多处理机</a:t>
            </a:r>
            <a:endParaRPr lang="zh-CN" altLang="en-US" sz="3000" dirty="0" smtClean="0">
              <a:ea typeface="宋体" panose="02010600030101010101" pitchFamily="2" charset="-122"/>
            </a:endParaRPr>
          </a:p>
        </p:txBody>
      </p:sp>
      <p:sp>
        <p:nvSpPr>
          <p:cNvPr id="3" name="Rectangle 3"/>
          <p:cNvSpPr>
            <a:spLocks noChangeArrowheads="1"/>
          </p:cNvSpPr>
          <p:nvPr/>
        </p:nvSpPr>
        <p:spPr bwMode="auto">
          <a:xfrm>
            <a:off x="3203848" y="116632"/>
            <a:ext cx="471154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buFont typeface="Wingdings" panose="05000000000000000000" pitchFamily="2" charset="2"/>
              <a:buNone/>
            </a:pPr>
            <a:r>
              <a:rPr lang="zh-CN" altLang="en-US" sz="4400" b="1" dirty="0">
                <a:solidFill>
                  <a:schemeClr val="bg1"/>
                </a:solidFill>
                <a:ea typeface="宋体" panose="02010600030101010101" pitchFamily="2" charset="-122"/>
              </a:rPr>
              <a:t>计算机系统的分类</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idx="1"/>
          </p:nvPr>
        </p:nvSpPr>
        <p:spPr>
          <a:xfrm>
            <a:off x="-323850" y="1341438"/>
            <a:ext cx="9467850" cy="5943600"/>
          </a:xfrm>
        </p:spPr>
        <p:txBody>
          <a:bodyPr/>
          <a:lstStyle/>
          <a:p>
            <a:pPr marL="477838" lvl="2" indent="-3175" eaLnBrk="1" hangingPunct="1"/>
            <a:r>
              <a:rPr lang="zh-CN" altLang="en-US" sz="3200" smtClean="0">
                <a:ea typeface="宋体" panose="02010600030101010101" pitchFamily="2" charset="-122"/>
              </a:rPr>
              <a:t>3. 冯泽云分类法：</a:t>
            </a:r>
            <a:br>
              <a:rPr lang="zh-CN" altLang="en-US" sz="3200" smtClean="0">
                <a:ea typeface="宋体" panose="02010600030101010101" pitchFamily="2" charset="-122"/>
              </a:rPr>
            </a:br>
            <a:r>
              <a:rPr lang="zh-CN" altLang="en-US" sz="3200" smtClean="0">
                <a:ea typeface="宋体" panose="02010600030101010101" pitchFamily="2" charset="-122"/>
              </a:rPr>
              <a:t>	  </a:t>
            </a:r>
            <a:r>
              <a:rPr lang="zh-CN" altLang="en-US" sz="3200" smtClean="0">
                <a:solidFill>
                  <a:schemeClr val="tx1"/>
                </a:solidFill>
                <a:latin typeface="Times New Roman" panose="02020603050405020304" pitchFamily="18" charset="0"/>
                <a:ea typeface="宋体" panose="02010600030101010101" pitchFamily="2" charset="-122"/>
              </a:rPr>
              <a:t>1972年美籍华人冯泽云提出</a:t>
            </a:r>
            <a:endParaRPr lang="zh-CN" altLang="en-US" sz="3200" smtClean="0">
              <a:ea typeface="宋体" panose="02010600030101010101" pitchFamily="2" charset="-122"/>
            </a:endParaRPr>
          </a:p>
          <a:p>
            <a:pPr marL="1138238" lvl="3" indent="-469900" algn="just" eaLnBrk="1" hangingPunct="1">
              <a:buFont typeface="Wingdings" panose="05000000000000000000" pitchFamily="2" charset="2"/>
              <a:buNone/>
            </a:pPr>
            <a:r>
              <a:rPr lang="zh-CN" altLang="en-US" sz="3200" smtClean="0">
                <a:ea typeface="宋体" panose="02010600030101010101" pitchFamily="2" charset="-122"/>
              </a:rPr>
              <a:t>   用最大并行度来对计算机系统进行分类</a:t>
            </a:r>
          </a:p>
          <a:p>
            <a:pPr marL="1138238" lvl="3" indent="-469900" algn="just" eaLnBrk="1" hangingPunct="1"/>
            <a:r>
              <a:rPr lang="zh-CN" altLang="en-US" sz="3200" smtClean="0">
                <a:solidFill>
                  <a:schemeClr val="tx2"/>
                </a:solidFill>
                <a:ea typeface="宋体" panose="02010600030101010101" pitchFamily="2" charset="-122"/>
              </a:rPr>
              <a:t>最大并行度：</a:t>
            </a:r>
          </a:p>
          <a:p>
            <a:pPr marL="1138238" lvl="3" indent="-469900" algn="just" eaLnBrk="1" hangingPunct="1">
              <a:buFont typeface="Wingdings" panose="05000000000000000000" pitchFamily="2" charset="2"/>
              <a:buNone/>
            </a:pPr>
            <a:r>
              <a:rPr lang="zh-CN" altLang="en-US" sz="3200" smtClean="0">
                <a:ea typeface="宋体" panose="02010600030101010101" pitchFamily="2" charset="-122"/>
              </a:rPr>
              <a:t>  计算机系统在单位时间内能够处理的最大二进制位数。假设同时处理的字宽为</a:t>
            </a:r>
            <a:r>
              <a:rPr lang="en-US" altLang="zh-CN" sz="3200" smtClean="0">
                <a:ea typeface="宋体" panose="02010600030101010101" pitchFamily="2" charset="-122"/>
              </a:rPr>
              <a:t>n，</a:t>
            </a:r>
            <a:r>
              <a:rPr lang="zh-CN" altLang="en-US" sz="3200" smtClean="0">
                <a:ea typeface="宋体" panose="02010600030101010101" pitchFamily="2" charset="-122"/>
              </a:rPr>
              <a:t>位宽为</a:t>
            </a:r>
            <a:r>
              <a:rPr lang="en-US" altLang="zh-CN" sz="3200" smtClean="0">
                <a:ea typeface="宋体" panose="02010600030101010101" pitchFamily="2" charset="-122"/>
              </a:rPr>
              <a:t>m，</a:t>
            </a:r>
            <a:r>
              <a:rPr lang="zh-CN" altLang="en-US" sz="3200" smtClean="0">
                <a:ea typeface="宋体" panose="02010600030101010101" pitchFamily="2" charset="-122"/>
              </a:rPr>
              <a:t>则最大并行度定义为：</a:t>
            </a:r>
          </a:p>
          <a:p>
            <a:pPr marL="1138238" lvl="3" indent="-469900" algn="ctr" eaLnBrk="1" hangingPunct="1">
              <a:buFont typeface="Wingdings" panose="05000000000000000000" pitchFamily="2" charset="2"/>
              <a:buNone/>
            </a:pPr>
            <a:r>
              <a:rPr lang="zh-CN" altLang="en-US" sz="3200" smtClean="0">
                <a:solidFill>
                  <a:srgbClr val="CC0000"/>
                </a:solidFill>
                <a:ea typeface="宋体" panose="02010600030101010101" pitchFamily="2" charset="-122"/>
              </a:rPr>
              <a:t> </a:t>
            </a:r>
            <a:r>
              <a:rPr lang="en-US" altLang="zh-CN" sz="3200" smtClean="0">
                <a:solidFill>
                  <a:srgbClr val="CC0000"/>
                </a:solidFill>
                <a:latin typeface="Tahoma" panose="020B0604030504040204" pitchFamily="34" charset="0"/>
                <a:ea typeface="宋体" panose="02010600030101010101" pitchFamily="2" charset="-122"/>
              </a:rPr>
              <a:t>P</a:t>
            </a:r>
            <a:r>
              <a:rPr lang="en-US" altLang="zh-CN" sz="3200" baseline="-25000" smtClean="0">
                <a:solidFill>
                  <a:srgbClr val="CC0000"/>
                </a:solidFill>
                <a:latin typeface="Tahoma" panose="020B0604030504040204" pitchFamily="34" charset="0"/>
                <a:ea typeface="宋体" panose="02010600030101010101" pitchFamily="2" charset="-122"/>
              </a:rPr>
              <a:t>m </a:t>
            </a:r>
            <a:r>
              <a:rPr lang="en-US" altLang="zh-CN" sz="3200" smtClean="0">
                <a:solidFill>
                  <a:srgbClr val="CC0000"/>
                </a:solidFill>
                <a:latin typeface="Tahoma" panose="020B0604030504040204" pitchFamily="34" charset="0"/>
                <a:ea typeface="宋体" panose="02010600030101010101" pitchFamily="2" charset="-122"/>
              </a:rPr>
              <a:t>＝ m </a:t>
            </a:r>
            <a:r>
              <a:rPr lang="en-US" altLang="zh-CN" sz="3200" smtClean="0">
                <a:solidFill>
                  <a:srgbClr val="CC0000"/>
                </a:solidFill>
                <a:latin typeface="Tahoma" panose="020B0604030504040204" pitchFamily="34" charset="0"/>
                <a:ea typeface="宋体" panose="02010600030101010101" pitchFamily="2" charset="-122"/>
                <a:sym typeface="Symbol" panose="05050102010706020507" pitchFamily="18" charset="2"/>
              </a:rPr>
              <a:t></a:t>
            </a:r>
            <a:r>
              <a:rPr lang="en-US" altLang="zh-CN" sz="3200" smtClean="0">
                <a:solidFill>
                  <a:srgbClr val="CC0000"/>
                </a:solidFill>
                <a:latin typeface="Tahoma" panose="020B0604030504040204" pitchFamily="34" charset="0"/>
                <a:ea typeface="宋体" panose="02010600030101010101" pitchFamily="2" charset="-122"/>
              </a:rPr>
              <a:t> n</a:t>
            </a:r>
          </a:p>
        </p:txBody>
      </p:sp>
      <p:sp>
        <p:nvSpPr>
          <p:cNvPr id="3" name="Rectangle 3"/>
          <p:cNvSpPr>
            <a:spLocks noChangeArrowheads="1"/>
          </p:cNvSpPr>
          <p:nvPr/>
        </p:nvSpPr>
        <p:spPr bwMode="auto">
          <a:xfrm>
            <a:off x="3203848" y="116632"/>
            <a:ext cx="471154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buFont typeface="Wingdings" panose="05000000000000000000" pitchFamily="2" charset="2"/>
              <a:buNone/>
            </a:pPr>
            <a:r>
              <a:rPr lang="zh-CN" altLang="en-US" sz="4400" b="1" dirty="0">
                <a:solidFill>
                  <a:schemeClr val="bg1"/>
                </a:solidFill>
                <a:ea typeface="宋体" panose="02010600030101010101" pitchFamily="2" charset="-122"/>
              </a:rPr>
              <a:t>计算机系统的分类</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idx="1"/>
          </p:nvPr>
        </p:nvSpPr>
        <p:spPr>
          <a:xfrm>
            <a:off x="107504" y="1196975"/>
            <a:ext cx="9036496" cy="4896321"/>
          </a:xfrm>
        </p:spPr>
        <p:txBody>
          <a:bodyPr/>
          <a:lstStyle/>
          <a:p>
            <a:pPr marL="1138238" lvl="3" indent="-469900" algn="just" eaLnBrk="1" hangingPunct="1"/>
            <a:r>
              <a:rPr lang="zh-CN" altLang="en-US" sz="3200" dirty="0" smtClean="0">
                <a:solidFill>
                  <a:schemeClr val="tx2"/>
                </a:solidFill>
                <a:ea typeface="宋体" panose="02010600030101010101" pitchFamily="2" charset="-122"/>
              </a:rPr>
              <a:t>平均并行度：</a:t>
            </a:r>
          </a:p>
          <a:p>
            <a:pPr marL="1138238" lvl="3" indent="-469900" algn="just" eaLnBrk="1" hangingPunct="1">
              <a:buFont typeface="Wingdings" panose="05000000000000000000" pitchFamily="2" charset="2"/>
              <a:buNone/>
            </a:pPr>
            <a:r>
              <a:rPr lang="zh-CN" altLang="en-US" sz="3200" dirty="0" smtClean="0">
                <a:ea typeface="宋体" panose="02010600030101010101" pitchFamily="2" charset="-122"/>
              </a:rPr>
              <a:t>   假设每个时钟周期</a:t>
            </a:r>
            <a:r>
              <a:rPr lang="en-US" altLang="zh-CN" sz="3200" dirty="0" err="1" smtClean="0">
                <a:ea typeface="宋体" panose="02010600030101010101" pitchFamily="2" charset="-122"/>
              </a:rPr>
              <a:t>ti</a:t>
            </a:r>
            <a:r>
              <a:rPr lang="zh-CN" altLang="en-US" sz="3200" dirty="0" smtClean="0">
                <a:ea typeface="宋体" panose="02010600030101010101" pitchFamily="2" charset="-122"/>
              </a:rPr>
              <a:t>内能同时处理的二进位数为</a:t>
            </a:r>
            <a:r>
              <a:rPr lang="en-US" altLang="zh-CN" sz="3200" dirty="0" smtClean="0">
                <a:ea typeface="宋体" panose="02010600030101010101" pitchFamily="2" charset="-122"/>
              </a:rPr>
              <a:t>Bi，</a:t>
            </a:r>
            <a:r>
              <a:rPr lang="zh-CN" altLang="en-US" sz="3200" dirty="0" smtClean="0">
                <a:ea typeface="宋体" panose="02010600030101010101" pitchFamily="2" charset="-122"/>
              </a:rPr>
              <a:t>则</a:t>
            </a:r>
            <a:r>
              <a:rPr lang="en-US" altLang="zh-CN" sz="3200" dirty="0" smtClean="0">
                <a:ea typeface="宋体" panose="02010600030101010101" pitchFamily="2" charset="-122"/>
              </a:rPr>
              <a:t>n</a:t>
            </a:r>
            <a:r>
              <a:rPr lang="zh-CN" altLang="en-US" sz="3200" dirty="0" smtClean="0">
                <a:ea typeface="宋体" panose="02010600030101010101" pitchFamily="2" charset="-122"/>
              </a:rPr>
              <a:t>个时钟周期内的平均并行度定义为：</a:t>
            </a:r>
          </a:p>
          <a:p>
            <a:pPr marL="1138238" lvl="3" indent="-469900" algn="just" eaLnBrk="1" hangingPunct="1"/>
            <a:endParaRPr lang="zh-CN" altLang="en-US" sz="3200" dirty="0" smtClean="0">
              <a:ea typeface="宋体" panose="02010600030101010101" pitchFamily="2" charset="-122"/>
            </a:endParaRPr>
          </a:p>
          <a:p>
            <a:pPr marL="1138238" lvl="3" indent="-469900" algn="just" eaLnBrk="1" hangingPunct="1"/>
            <a:endParaRPr lang="zh-CN" altLang="en-US" sz="3200" dirty="0" smtClean="0">
              <a:ea typeface="宋体" panose="02010600030101010101" pitchFamily="2" charset="-122"/>
            </a:endParaRPr>
          </a:p>
          <a:p>
            <a:pPr marL="1138238" lvl="3" indent="-469900" algn="just" eaLnBrk="1" hangingPunct="1"/>
            <a:endParaRPr lang="zh-CN" altLang="en-US" sz="3200" dirty="0" smtClean="0">
              <a:ea typeface="宋体" panose="02010600030101010101" pitchFamily="2" charset="-122"/>
            </a:endParaRPr>
          </a:p>
          <a:p>
            <a:pPr marL="1138238" lvl="3" indent="-469900" algn="just" eaLnBrk="1" hangingPunct="1"/>
            <a:r>
              <a:rPr lang="zh-CN" altLang="en-US" sz="3200" dirty="0" smtClean="0">
                <a:solidFill>
                  <a:schemeClr val="tx2"/>
                </a:solidFill>
                <a:ea typeface="宋体" panose="02010600030101010101" pitchFamily="2" charset="-122"/>
              </a:rPr>
              <a:t>表示</a:t>
            </a:r>
            <a:r>
              <a:rPr lang="zh-CN" altLang="en-US" sz="3200" dirty="0" smtClean="0">
                <a:solidFill>
                  <a:schemeClr val="tx2"/>
                </a:solidFill>
                <a:ea typeface="宋体" panose="02010600030101010101" pitchFamily="2" charset="-122"/>
              </a:rPr>
              <a:t>方法：</a:t>
            </a:r>
            <a:r>
              <a:rPr lang="zh-CN" altLang="en-US" sz="3200" dirty="0" smtClean="0">
                <a:ea typeface="宋体" panose="02010600030101010101" pitchFamily="2" charset="-122"/>
              </a:rPr>
              <a:t>处理机名 (</a:t>
            </a:r>
            <a:r>
              <a:rPr lang="en-US" altLang="zh-CN" sz="3200" dirty="0" smtClean="0">
                <a:ea typeface="宋体" panose="02010600030101010101" pitchFamily="2" charset="-122"/>
              </a:rPr>
              <a:t>m, n</a:t>
            </a:r>
            <a:r>
              <a:rPr lang="zh-CN" altLang="en-US" sz="3200" dirty="0" smtClean="0">
                <a:ea typeface="宋体" panose="02010600030101010101" pitchFamily="2" charset="-122"/>
              </a:rPr>
              <a:t>)</a:t>
            </a:r>
          </a:p>
        </p:txBody>
      </p:sp>
      <p:graphicFrame>
        <p:nvGraphicFramePr>
          <p:cNvPr id="108547" name="Object 3"/>
          <p:cNvGraphicFramePr>
            <a:graphicFrameLocks/>
          </p:cNvGraphicFramePr>
          <p:nvPr>
            <p:extLst>
              <p:ext uri="{D42A27DB-BD31-4B8C-83A1-F6EECF244321}">
                <p14:modId xmlns:p14="http://schemas.microsoft.com/office/powerpoint/2010/main" val="1547889419"/>
              </p:ext>
            </p:extLst>
          </p:nvPr>
        </p:nvGraphicFramePr>
        <p:xfrm>
          <a:off x="2699792" y="3068960"/>
          <a:ext cx="4827588" cy="1579562"/>
        </p:xfrm>
        <a:graphic>
          <a:graphicData uri="http://schemas.openxmlformats.org/presentationml/2006/ole">
            <mc:AlternateContent xmlns:mc="http://schemas.openxmlformats.org/markup-compatibility/2006">
              <mc:Choice xmlns:v="urn:schemas-microsoft-com:vml" Requires="v">
                <p:oleObj spid="_x0000_s108626" r:id="rId3" imgW="927503" imgH="686098" progId="Equation.3">
                  <p:embed/>
                </p:oleObj>
              </mc:Choice>
              <mc:Fallback>
                <p:oleObj r:id="rId3" imgW="927503" imgH="686098"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3068960"/>
                        <a:ext cx="4827588" cy="1579562"/>
                      </a:xfrm>
                      <a:prstGeom prst="rect">
                        <a:avLst/>
                      </a:prstGeom>
                      <a:solidFill>
                        <a:srgbClr val="FFFF66"/>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Rectangle 3"/>
          <p:cNvSpPr>
            <a:spLocks noChangeArrowheads="1"/>
          </p:cNvSpPr>
          <p:nvPr/>
        </p:nvSpPr>
        <p:spPr bwMode="auto">
          <a:xfrm>
            <a:off x="3203848" y="116632"/>
            <a:ext cx="471154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buFont typeface="Wingdings" panose="05000000000000000000" pitchFamily="2" charset="2"/>
              <a:buNone/>
            </a:pPr>
            <a:r>
              <a:rPr lang="zh-CN" altLang="en-US" sz="4400" b="1" dirty="0">
                <a:solidFill>
                  <a:schemeClr val="bg1"/>
                </a:solidFill>
                <a:ea typeface="宋体" panose="02010600030101010101" pitchFamily="2" charset="-122"/>
              </a:rPr>
              <a:t>计算机系统的分类</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9570" name="Object 2"/>
          <p:cNvGraphicFramePr>
            <a:graphicFrameLocks/>
          </p:cNvGraphicFramePr>
          <p:nvPr/>
        </p:nvGraphicFramePr>
        <p:xfrm>
          <a:off x="304800" y="914400"/>
          <a:ext cx="8496300" cy="5013325"/>
        </p:xfrm>
        <a:graphic>
          <a:graphicData uri="http://schemas.openxmlformats.org/presentationml/2006/ole">
            <mc:AlternateContent xmlns:mc="http://schemas.openxmlformats.org/markup-compatibility/2006">
              <mc:Choice xmlns:v="urn:schemas-microsoft-com:vml" Requires="v">
                <p:oleObj spid="_x0000_s109649" r:id="rId3" imgW="4259580" imgH="2502408" progId="Visio.Drawing.5">
                  <p:embed/>
                </p:oleObj>
              </mc:Choice>
              <mc:Fallback>
                <p:oleObj r:id="rId3" imgW="4259580" imgH="2502408" progId="Visio.Drawing.5">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914400"/>
                        <a:ext cx="8496300"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 name="Rectangle 3"/>
          <p:cNvSpPr>
            <a:spLocks noChangeArrowheads="1"/>
          </p:cNvSpPr>
          <p:nvPr/>
        </p:nvSpPr>
        <p:spPr bwMode="auto">
          <a:xfrm>
            <a:off x="3203848" y="116632"/>
            <a:ext cx="471154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buFont typeface="Wingdings" panose="05000000000000000000" pitchFamily="2" charset="2"/>
              <a:buNone/>
            </a:pPr>
            <a:r>
              <a:rPr lang="zh-CN" altLang="en-US" sz="4400" b="1" dirty="0">
                <a:solidFill>
                  <a:schemeClr val="bg1"/>
                </a:solidFill>
                <a:ea typeface="宋体" panose="02010600030101010101" pitchFamily="2" charset="-122"/>
              </a:rPr>
              <a:t>计算机系统的分类</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idx="1"/>
          </p:nvPr>
        </p:nvSpPr>
        <p:spPr>
          <a:xfrm>
            <a:off x="-684213" y="1268413"/>
            <a:ext cx="10009188" cy="5791200"/>
          </a:xfrm>
        </p:spPr>
        <p:txBody>
          <a:bodyPr/>
          <a:lstStyle/>
          <a:p>
            <a:pPr marL="1138238" lvl="3" indent="-469900" eaLnBrk="1" hangingPunct="1">
              <a:buFont typeface="Wingdings" panose="05000000000000000000" pitchFamily="2" charset="2"/>
              <a:buNone/>
            </a:pPr>
            <a:r>
              <a:rPr lang="zh-CN" altLang="en-US" sz="2800" dirty="0" smtClean="0">
                <a:solidFill>
                  <a:schemeClr val="tx2"/>
                </a:solidFill>
                <a:ea typeface="宋体" panose="02010600030101010101" pitchFamily="2" charset="-122"/>
              </a:rPr>
              <a:t>四种类型</a:t>
            </a:r>
            <a:br>
              <a:rPr lang="zh-CN" altLang="en-US" sz="2800" dirty="0" smtClean="0">
                <a:solidFill>
                  <a:schemeClr val="tx2"/>
                </a:solidFill>
                <a:ea typeface="宋体" panose="02010600030101010101" pitchFamily="2" charset="-122"/>
              </a:rPr>
            </a:br>
            <a:r>
              <a:rPr lang="zh-CN" altLang="en-US" sz="2800" dirty="0" smtClean="0">
                <a:ea typeface="宋体" panose="02010600030101010101" pitchFamily="2" charset="-122"/>
              </a:rPr>
              <a:t>(1) 字串位串</a:t>
            </a:r>
            <a:r>
              <a:rPr lang="en-US" altLang="zh-CN" sz="2800" dirty="0" smtClean="0">
                <a:ea typeface="宋体" panose="02010600030101010101" pitchFamily="2" charset="-122"/>
              </a:rPr>
              <a:t>WSBS </a:t>
            </a:r>
            <a:r>
              <a:rPr lang="en-US" altLang="zh-CN" sz="2600" dirty="0" smtClean="0">
                <a:ea typeface="宋体" panose="02010600030101010101" pitchFamily="2" charset="-122"/>
              </a:rPr>
              <a:t>(Word Serial and Bit Serial)</a:t>
            </a:r>
            <a:r>
              <a:rPr lang="en-US" altLang="zh-CN" sz="2800" dirty="0" smtClean="0">
                <a:ea typeface="宋体" panose="02010600030101010101" pitchFamily="2" charset="-122"/>
              </a:rPr>
              <a:t/>
            </a:r>
            <a:br>
              <a:rPr lang="en-US" altLang="zh-CN" sz="2800" dirty="0" smtClean="0">
                <a:ea typeface="宋体" panose="02010600030101010101" pitchFamily="2" charset="-122"/>
              </a:rPr>
            </a:br>
            <a:r>
              <a:rPr lang="en-US" altLang="zh-CN" sz="2800" dirty="0" smtClean="0">
                <a:ea typeface="宋体" panose="02010600030101010101" pitchFamily="2" charset="-122"/>
              </a:rPr>
              <a:t>	</a:t>
            </a:r>
            <a:r>
              <a:rPr lang="zh-CN" altLang="en-US" sz="2800" dirty="0" smtClean="0">
                <a:solidFill>
                  <a:srgbClr val="CC0000"/>
                </a:solidFill>
                <a:ea typeface="宋体" panose="02010600030101010101" pitchFamily="2" charset="-122"/>
              </a:rPr>
              <a:t>串行计算机；</a:t>
            </a:r>
            <a:r>
              <a:rPr lang="en-US" altLang="zh-CN" sz="2800" dirty="0" smtClean="0">
                <a:solidFill>
                  <a:srgbClr val="CC0000"/>
                </a:solidFill>
                <a:ea typeface="宋体" panose="02010600030101010101" pitchFamily="2" charset="-122"/>
              </a:rPr>
              <a:t>m=1，n=1；</a:t>
            </a:r>
            <a:br>
              <a:rPr lang="en-US" altLang="zh-CN" sz="2800" dirty="0" smtClean="0">
                <a:solidFill>
                  <a:srgbClr val="CC0000"/>
                </a:solidFill>
                <a:ea typeface="宋体" panose="02010600030101010101" pitchFamily="2" charset="-122"/>
              </a:rPr>
            </a:br>
            <a:r>
              <a:rPr lang="en-US" altLang="zh-CN" sz="2800" dirty="0" smtClean="0">
                <a:solidFill>
                  <a:srgbClr val="CC0000"/>
                </a:solidFill>
                <a:ea typeface="宋体" panose="02010600030101010101" pitchFamily="2" charset="-122"/>
              </a:rPr>
              <a:t>		</a:t>
            </a:r>
            <a:r>
              <a:rPr lang="zh-CN" altLang="en-US" sz="2800" dirty="0" smtClean="0">
                <a:solidFill>
                  <a:srgbClr val="A4067B"/>
                </a:solidFill>
                <a:ea typeface="宋体" panose="02010600030101010101" pitchFamily="2" charset="-122"/>
              </a:rPr>
              <a:t>例如：</a:t>
            </a:r>
            <a:r>
              <a:rPr lang="en-US" altLang="zh-CN" sz="2800" dirty="0" smtClean="0">
                <a:solidFill>
                  <a:srgbClr val="A4067B"/>
                </a:solidFill>
                <a:ea typeface="宋体" panose="02010600030101010101" pitchFamily="2" charset="-122"/>
              </a:rPr>
              <a:t>EDVAC(1，1)</a:t>
            </a:r>
            <a:br>
              <a:rPr lang="en-US" altLang="zh-CN" sz="2800" dirty="0" smtClean="0">
                <a:solidFill>
                  <a:srgbClr val="A4067B"/>
                </a:solidFill>
                <a:ea typeface="宋体" panose="02010600030101010101" pitchFamily="2" charset="-122"/>
              </a:rPr>
            </a:br>
            <a:r>
              <a:rPr lang="zh-CN" altLang="en-US" sz="2800" dirty="0" smtClean="0">
                <a:ea typeface="宋体" panose="02010600030101010101" pitchFamily="2" charset="-122"/>
              </a:rPr>
              <a:t>(2) 字并位串</a:t>
            </a:r>
            <a:r>
              <a:rPr lang="en-US" altLang="zh-CN" sz="2800" dirty="0" smtClean="0">
                <a:ea typeface="宋体" panose="02010600030101010101" pitchFamily="2" charset="-122"/>
              </a:rPr>
              <a:t>WPBS </a:t>
            </a:r>
            <a:r>
              <a:rPr lang="en-US" altLang="zh-CN" sz="2600" dirty="0" smtClean="0">
                <a:ea typeface="宋体" panose="02010600030101010101" pitchFamily="2" charset="-122"/>
              </a:rPr>
              <a:t>(Word Parallel and Bit Serial)</a:t>
            </a:r>
            <a:br>
              <a:rPr lang="en-US" altLang="zh-CN" sz="2600" dirty="0" smtClean="0">
                <a:ea typeface="宋体" panose="02010600030101010101" pitchFamily="2" charset="-122"/>
              </a:rPr>
            </a:br>
            <a:r>
              <a:rPr lang="en-US" altLang="zh-CN" sz="2800" dirty="0" smtClean="0">
                <a:solidFill>
                  <a:srgbClr val="CC0000"/>
                </a:solidFill>
                <a:ea typeface="宋体" panose="02010600030101010101" pitchFamily="2" charset="-122"/>
              </a:rPr>
              <a:t>	</a:t>
            </a:r>
            <a:r>
              <a:rPr lang="zh-CN" altLang="en-US" sz="2800" dirty="0" smtClean="0">
                <a:solidFill>
                  <a:srgbClr val="CC0000"/>
                </a:solidFill>
                <a:ea typeface="宋体" panose="02010600030101010101" pitchFamily="2" charset="-122"/>
              </a:rPr>
              <a:t>传统的单处理机; </a:t>
            </a:r>
            <a:r>
              <a:rPr lang="en-US" altLang="zh-CN" sz="2800" dirty="0" smtClean="0">
                <a:solidFill>
                  <a:srgbClr val="CC0000"/>
                </a:solidFill>
                <a:ea typeface="宋体" panose="02010600030101010101" pitchFamily="2" charset="-122"/>
              </a:rPr>
              <a:t>m=1, n&gt;</a:t>
            </a:r>
            <a:r>
              <a:rPr lang="zh-CN" altLang="en-US" sz="2800" dirty="0" smtClean="0">
                <a:solidFill>
                  <a:srgbClr val="CC0000"/>
                </a:solidFill>
                <a:ea typeface="宋体" panose="02010600030101010101" pitchFamily="2" charset="-122"/>
              </a:rPr>
              <a:t>1;</a:t>
            </a:r>
            <a:r>
              <a:rPr lang="zh-CN" altLang="en-US" sz="2800" dirty="0" smtClean="0">
                <a:ea typeface="宋体" panose="02010600030101010101" pitchFamily="2" charset="-122"/>
              </a:rPr>
              <a:t> </a:t>
            </a:r>
            <a:br>
              <a:rPr lang="zh-CN" altLang="en-US" sz="2800" dirty="0" smtClean="0">
                <a:ea typeface="宋体" panose="02010600030101010101" pitchFamily="2" charset="-122"/>
              </a:rPr>
            </a:br>
            <a:r>
              <a:rPr lang="zh-CN" altLang="en-US" sz="2800" dirty="0" smtClean="0">
                <a:ea typeface="宋体" panose="02010600030101010101" pitchFamily="2" charset="-122"/>
              </a:rPr>
              <a:t>	</a:t>
            </a:r>
            <a:r>
              <a:rPr lang="zh-CN" altLang="en-US" dirty="0" smtClean="0">
                <a:solidFill>
                  <a:srgbClr val="990099"/>
                </a:solidFill>
                <a:ea typeface="宋体" panose="02010600030101010101" pitchFamily="2" charset="-122"/>
              </a:rPr>
              <a:t>例如：</a:t>
            </a:r>
            <a:r>
              <a:rPr lang="en-US" altLang="zh-CN" dirty="0" smtClean="0">
                <a:solidFill>
                  <a:srgbClr val="990099"/>
                </a:solidFill>
                <a:ea typeface="宋体" panose="02010600030101010101" pitchFamily="2" charset="-122"/>
              </a:rPr>
              <a:t>MPP(1, 16384), </a:t>
            </a:r>
            <a:br>
              <a:rPr lang="en-US" altLang="zh-CN" dirty="0" smtClean="0">
                <a:solidFill>
                  <a:srgbClr val="990099"/>
                </a:solidFill>
                <a:ea typeface="宋体" panose="02010600030101010101" pitchFamily="2" charset="-122"/>
              </a:rPr>
            </a:br>
            <a:r>
              <a:rPr lang="en-US" altLang="zh-CN" dirty="0" smtClean="0">
                <a:solidFill>
                  <a:srgbClr val="990099"/>
                </a:solidFill>
                <a:ea typeface="宋体" panose="02010600030101010101" pitchFamily="2" charset="-122"/>
              </a:rPr>
              <a:t>		STARAN(1, 256), DAP</a:t>
            </a:r>
            <a:br>
              <a:rPr lang="en-US" altLang="zh-CN" dirty="0" smtClean="0">
                <a:solidFill>
                  <a:srgbClr val="990099"/>
                </a:solidFill>
                <a:ea typeface="宋体" panose="02010600030101010101" pitchFamily="2" charset="-122"/>
              </a:rPr>
            </a:br>
            <a:r>
              <a:rPr lang="zh-CN" altLang="en-US" sz="2800" dirty="0" smtClean="0">
                <a:ea typeface="宋体" panose="02010600030101010101" pitchFamily="2" charset="-122"/>
              </a:rPr>
              <a:t> </a:t>
            </a:r>
            <a:r>
              <a:rPr lang="zh-CN" altLang="en-US" sz="2800" dirty="0" smtClean="0">
                <a:ea typeface="宋体" panose="02010600030101010101" pitchFamily="2" charset="-122"/>
              </a:rPr>
              <a:t>(3) 字串位并</a:t>
            </a:r>
            <a:r>
              <a:rPr lang="en-US" altLang="zh-CN" sz="2800" dirty="0" smtClean="0">
                <a:ea typeface="宋体" panose="02010600030101010101" pitchFamily="2" charset="-122"/>
              </a:rPr>
              <a:t>WSBP </a:t>
            </a:r>
            <a:r>
              <a:rPr lang="en-US" altLang="zh-CN" sz="2600" dirty="0" smtClean="0">
                <a:ea typeface="宋体" panose="02010600030101010101" pitchFamily="2" charset="-122"/>
              </a:rPr>
              <a:t>(Word Serial and Bit Parallel)</a:t>
            </a:r>
          </a:p>
          <a:p>
            <a:pPr marL="1138238" lvl="3" indent="-469900" eaLnBrk="1" hangingPunct="1">
              <a:buFont typeface="Wingdings" panose="05000000000000000000" pitchFamily="2" charset="2"/>
              <a:buNone/>
            </a:pPr>
            <a:r>
              <a:rPr lang="zh-CN" altLang="en-US" sz="2800" dirty="0" smtClean="0">
                <a:ea typeface="宋体" panose="02010600030101010101" pitchFamily="2" charset="-122"/>
              </a:rPr>
              <a:t>     </a:t>
            </a:r>
            <a:r>
              <a:rPr lang="zh-CN" altLang="en-US" sz="2600" dirty="0" smtClean="0">
                <a:solidFill>
                  <a:srgbClr val="CC0000"/>
                </a:solidFill>
                <a:ea typeface="宋体" panose="02010600030101010101" pitchFamily="2" charset="-122"/>
              </a:rPr>
              <a:t>并行计算机、</a:t>
            </a:r>
            <a:r>
              <a:rPr lang="en-US" altLang="zh-CN" sz="2600" dirty="0" smtClean="0">
                <a:solidFill>
                  <a:srgbClr val="CC0000"/>
                </a:solidFill>
                <a:ea typeface="宋体" panose="02010600030101010101" pitchFamily="2" charset="-122"/>
              </a:rPr>
              <a:t>MPP、</a:t>
            </a:r>
            <a:r>
              <a:rPr lang="zh-CN" altLang="en-US" sz="2600" dirty="0" smtClean="0">
                <a:solidFill>
                  <a:srgbClr val="CC0000"/>
                </a:solidFill>
                <a:ea typeface="宋体" panose="02010600030101010101" pitchFamily="2" charset="-122"/>
              </a:rPr>
              <a:t>相联计算机；</a:t>
            </a:r>
            <a:r>
              <a:rPr lang="en-US" altLang="zh-CN" sz="2600" dirty="0" smtClean="0">
                <a:solidFill>
                  <a:srgbClr val="CC0000"/>
                </a:solidFill>
                <a:ea typeface="宋体" panose="02010600030101010101" pitchFamily="2" charset="-122"/>
              </a:rPr>
              <a:t>m&gt;1, n=</a:t>
            </a:r>
            <a:r>
              <a:rPr lang="zh-CN" altLang="en-US" sz="2600" dirty="0" smtClean="0">
                <a:solidFill>
                  <a:srgbClr val="CC0000"/>
                </a:solidFill>
                <a:ea typeface="宋体" panose="02010600030101010101" pitchFamily="2" charset="-122"/>
              </a:rPr>
              <a:t>1;</a:t>
            </a:r>
            <a:br>
              <a:rPr lang="zh-CN" altLang="en-US" sz="2600" dirty="0" smtClean="0">
                <a:solidFill>
                  <a:srgbClr val="CC0000"/>
                </a:solidFill>
                <a:ea typeface="宋体" panose="02010600030101010101" pitchFamily="2" charset="-122"/>
              </a:rPr>
            </a:br>
            <a:r>
              <a:rPr lang="zh-CN" altLang="en-US" sz="2800" dirty="0" smtClean="0">
                <a:ea typeface="宋体" panose="02010600030101010101" pitchFamily="2" charset="-122"/>
              </a:rPr>
              <a:t>	</a:t>
            </a:r>
            <a:r>
              <a:rPr lang="zh-CN" altLang="en-US" sz="2800" dirty="0" smtClean="0">
                <a:solidFill>
                  <a:srgbClr val="A4067B"/>
                </a:solidFill>
                <a:ea typeface="宋体" panose="02010600030101010101" pitchFamily="2" charset="-122"/>
              </a:rPr>
              <a:t>例如：</a:t>
            </a:r>
            <a:r>
              <a:rPr lang="en-US" altLang="zh-CN" sz="2800" dirty="0" smtClean="0">
                <a:solidFill>
                  <a:srgbClr val="A4067B"/>
                </a:solidFill>
                <a:ea typeface="宋体" panose="02010600030101010101" pitchFamily="2" charset="-122"/>
              </a:rPr>
              <a:t>Pentium(32,1)</a:t>
            </a:r>
            <a:br>
              <a:rPr lang="en-US" altLang="zh-CN" sz="2800" dirty="0" smtClean="0">
                <a:solidFill>
                  <a:srgbClr val="A4067B"/>
                </a:solidFill>
                <a:ea typeface="宋体" panose="02010600030101010101" pitchFamily="2" charset="-122"/>
              </a:rPr>
            </a:br>
            <a:endParaRPr lang="zh-CN" altLang="en-US" sz="2800" dirty="0" smtClean="0">
              <a:solidFill>
                <a:srgbClr val="A4067B"/>
              </a:solidFill>
              <a:ea typeface="宋体" panose="02010600030101010101" pitchFamily="2" charset="-122"/>
            </a:endParaRPr>
          </a:p>
        </p:txBody>
      </p:sp>
      <p:sp>
        <p:nvSpPr>
          <p:cNvPr id="3" name="Rectangle 3"/>
          <p:cNvSpPr>
            <a:spLocks noChangeArrowheads="1"/>
          </p:cNvSpPr>
          <p:nvPr/>
        </p:nvSpPr>
        <p:spPr bwMode="auto">
          <a:xfrm>
            <a:off x="3203848" y="116632"/>
            <a:ext cx="471154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buFont typeface="Wingdings" panose="05000000000000000000" pitchFamily="2" charset="2"/>
              <a:buNone/>
            </a:pPr>
            <a:r>
              <a:rPr lang="zh-CN" altLang="en-US" sz="4400" b="1" dirty="0">
                <a:solidFill>
                  <a:schemeClr val="bg1"/>
                </a:solidFill>
                <a:ea typeface="宋体" panose="02010600030101010101" pitchFamily="2" charset="-122"/>
              </a:rPr>
              <a:t>计算机系统的分类</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idx="1"/>
          </p:nvPr>
        </p:nvSpPr>
        <p:spPr>
          <a:xfrm>
            <a:off x="-900113" y="1268413"/>
            <a:ext cx="10298113" cy="6096000"/>
          </a:xfrm>
        </p:spPr>
        <p:txBody>
          <a:bodyPr/>
          <a:lstStyle/>
          <a:p>
            <a:pPr marL="1138238" lvl="3" indent="-469900" eaLnBrk="1" hangingPunct="1">
              <a:buFont typeface="Wingdings" panose="05000000000000000000" pitchFamily="2" charset="2"/>
              <a:buNone/>
            </a:pPr>
            <a:r>
              <a:rPr lang="zh-CN" altLang="en-US" sz="2800" smtClean="0">
                <a:ea typeface="宋体" panose="02010600030101010101" pitchFamily="2" charset="-122"/>
              </a:rPr>
              <a:t>   (4)</a:t>
            </a:r>
            <a:r>
              <a:rPr lang="zh-CN" altLang="en-US" sz="3200" smtClean="0">
                <a:ea typeface="宋体" panose="02010600030101010101" pitchFamily="2" charset="-122"/>
              </a:rPr>
              <a:t> 字并位并</a:t>
            </a:r>
            <a:r>
              <a:rPr lang="en-US" altLang="zh-CN" sz="3200" smtClean="0">
                <a:ea typeface="宋体" panose="02010600030101010101" pitchFamily="2" charset="-122"/>
              </a:rPr>
              <a:t>WPBP 	</a:t>
            </a:r>
            <a:r>
              <a:rPr lang="en-US" altLang="zh-CN" sz="3000" smtClean="0">
                <a:ea typeface="宋体" panose="02010600030101010101" pitchFamily="2" charset="-122"/>
              </a:rPr>
              <a:t>(Word Parallel and Bit Parallel)</a:t>
            </a:r>
            <a:br>
              <a:rPr lang="en-US" altLang="zh-CN" sz="3000" smtClean="0">
                <a:ea typeface="宋体" panose="02010600030101010101" pitchFamily="2" charset="-122"/>
              </a:rPr>
            </a:br>
            <a:r>
              <a:rPr lang="zh-CN" altLang="en-US" sz="3200" smtClean="0">
                <a:solidFill>
                  <a:srgbClr val="CC0000"/>
                </a:solidFill>
                <a:ea typeface="宋体" panose="02010600030101010101" pitchFamily="2" charset="-122"/>
              </a:rPr>
              <a:t>全并行计算机；</a:t>
            </a:r>
            <a:r>
              <a:rPr lang="en-US" altLang="zh-CN" sz="3200" smtClean="0">
                <a:solidFill>
                  <a:srgbClr val="CC0000"/>
                </a:solidFill>
                <a:ea typeface="宋体" panose="02010600030101010101" pitchFamily="2" charset="-122"/>
              </a:rPr>
              <a:t>m&gt;1, n&gt;1;</a:t>
            </a:r>
            <a:br>
              <a:rPr lang="en-US" altLang="zh-CN" sz="3200" smtClean="0">
                <a:solidFill>
                  <a:srgbClr val="CC0000"/>
                </a:solidFill>
                <a:ea typeface="宋体" panose="02010600030101010101" pitchFamily="2" charset="-122"/>
              </a:rPr>
            </a:br>
            <a:r>
              <a:rPr lang="zh-CN" altLang="en-US" sz="3200" smtClean="0">
                <a:solidFill>
                  <a:srgbClr val="990099"/>
                </a:solidFill>
                <a:ea typeface="宋体" panose="02010600030101010101" pitchFamily="2" charset="-122"/>
              </a:rPr>
              <a:t>例如：</a:t>
            </a:r>
            <a:r>
              <a:rPr lang="en-US" altLang="zh-CN" sz="3200" smtClean="0">
                <a:solidFill>
                  <a:srgbClr val="990099"/>
                </a:solidFill>
                <a:ea typeface="宋体" panose="02010600030101010101" pitchFamily="2" charset="-122"/>
              </a:rPr>
              <a:t>IILIAC IV(64,64),	ASC(64,32), PEPE, Cmmp</a:t>
            </a:r>
          </a:p>
          <a:p>
            <a:pPr marL="1138238" lvl="3" indent="-469900" eaLnBrk="1" hangingPunct="1"/>
            <a:r>
              <a:rPr lang="zh-CN" altLang="en-US" sz="3200" smtClean="0">
                <a:solidFill>
                  <a:schemeClr val="tx2"/>
                </a:solidFill>
                <a:ea typeface="宋体" panose="02010600030101010101" pitchFamily="2" charset="-122"/>
              </a:rPr>
              <a:t>主要缺点：</a:t>
            </a:r>
            <a:r>
              <a:rPr lang="zh-CN" altLang="en-US" sz="3200" smtClean="0">
                <a:ea typeface="宋体" panose="02010600030101010101" pitchFamily="2" charset="-122"/>
              </a:rPr>
              <a:t>仅考虑了数据的并行性，没有考虑指令、任务、作业的并行</a:t>
            </a:r>
          </a:p>
        </p:txBody>
      </p:sp>
      <p:sp>
        <p:nvSpPr>
          <p:cNvPr id="3" name="Rectangle 3"/>
          <p:cNvSpPr>
            <a:spLocks noChangeArrowheads="1"/>
          </p:cNvSpPr>
          <p:nvPr/>
        </p:nvSpPr>
        <p:spPr bwMode="auto">
          <a:xfrm>
            <a:off x="3203848" y="116632"/>
            <a:ext cx="471154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buFont typeface="Wingdings" panose="05000000000000000000" pitchFamily="2" charset="2"/>
              <a:buNone/>
            </a:pPr>
            <a:r>
              <a:rPr lang="zh-CN" altLang="en-US" sz="4400" b="1" dirty="0">
                <a:solidFill>
                  <a:schemeClr val="bg1"/>
                </a:solidFill>
                <a:ea typeface="宋体" panose="02010600030101010101" pitchFamily="2" charset="-122"/>
              </a:rPr>
              <a:t>计算机系统的分类</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idx="1"/>
          </p:nvPr>
        </p:nvSpPr>
        <p:spPr>
          <a:xfrm>
            <a:off x="107504" y="1268760"/>
            <a:ext cx="9036496" cy="5952778"/>
          </a:xfrm>
        </p:spPr>
        <p:txBody>
          <a:bodyPr/>
          <a:lstStyle/>
          <a:p>
            <a:pPr marL="477838" lvl="2" indent="-3175" eaLnBrk="1" hangingPunct="1">
              <a:buFont typeface="Wingdings" panose="05000000000000000000" pitchFamily="2" charset="2"/>
              <a:buNone/>
            </a:pPr>
            <a:r>
              <a:rPr lang="zh-CN" altLang="en-US" sz="3200" dirty="0" smtClean="0">
                <a:ea typeface="宋体" panose="02010600030101010101" pitchFamily="2" charset="-122"/>
              </a:rPr>
              <a:t>4. 汉德勒分类法：</a:t>
            </a:r>
            <a:r>
              <a:rPr lang="zh-CN" altLang="en-US" sz="3200" dirty="0" smtClean="0">
                <a:solidFill>
                  <a:srgbClr val="0000CC"/>
                </a:solidFill>
                <a:latin typeface="Times New Roman" panose="02020603050405020304" pitchFamily="18" charset="0"/>
                <a:ea typeface="宋体" panose="02010600030101010101" pitchFamily="2" charset="-122"/>
              </a:rPr>
              <a:t>由</a:t>
            </a:r>
            <a:r>
              <a:rPr lang="en-US" altLang="zh-CN" sz="3200" dirty="0" err="1" smtClean="0">
                <a:solidFill>
                  <a:srgbClr val="0000CC"/>
                </a:solidFill>
                <a:latin typeface="Times New Roman" panose="02020603050405020304" pitchFamily="18" charset="0"/>
                <a:ea typeface="宋体" panose="02010600030101010101" pitchFamily="2" charset="-122"/>
              </a:rPr>
              <a:t>Wolfgan</a:t>
            </a:r>
            <a:r>
              <a:rPr lang="en-US" altLang="zh-CN" sz="3200" dirty="0" smtClean="0">
                <a:solidFill>
                  <a:srgbClr val="0000CC"/>
                </a:solidFill>
                <a:latin typeface="Times New Roman" panose="02020603050405020304" pitchFamily="18" charset="0"/>
                <a:ea typeface="宋体" panose="02010600030101010101" pitchFamily="2" charset="-122"/>
              </a:rPr>
              <a:t> </a:t>
            </a:r>
            <a:r>
              <a:rPr lang="en-US" altLang="zh-CN" sz="3200" dirty="0" err="1" smtClean="0">
                <a:solidFill>
                  <a:srgbClr val="0000CC"/>
                </a:solidFill>
                <a:latin typeface="Times New Roman" panose="02020603050405020304" pitchFamily="18" charset="0"/>
                <a:ea typeface="宋体" panose="02010600030101010101" pitchFamily="2" charset="-122"/>
              </a:rPr>
              <a:t>Hindler</a:t>
            </a:r>
            <a:r>
              <a:rPr lang="zh-CN" altLang="en-US" sz="3200" dirty="0" smtClean="0">
                <a:solidFill>
                  <a:srgbClr val="0000CC"/>
                </a:solidFill>
                <a:latin typeface="Times New Roman" panose="02020603050405020304" pitchFamily="18" charset="0"/>
                <a:ea typeface="宋体" panose="02010600030101010101" pitchFamily="2" charset="-122"/>
              </a:rPr>
              <a:t>于</a:t>
            </a:r>
            <a:r>
              <a:rPr lang="zh-CN" altLang="en-US" dirty="0" smtClean="0">
                <a:solidFill>
                  <a:srgbClr val="0000CC"/>
                </a:solidFill>
                <a:latin typeface="Times New Roman" panose="02020603050405020304" pitchFamily="18" charset="0"/>
                <a:ea typeface="宋体" panose="02010600030101010101" pitchFamily="2" charset="-122"/>
              </a:rPr>
              <a:t>1977年提出</a:t>
            </a:r>
            <a:r>
              <a:rPr lang="zh-CN" altLang="en-US" dirty="0" smtClean="0">
                <a:solidFill>
                  <a:srgbClr val="0000CC"/>
                </a:solidFill>
                <a:ea typeface="宋体" panose="02010600030101010101" pitchFamily="2" charset="-122"/>
              </a:rPr>
              <a:t>又称为</a:t>
            </a:r>
            <a:r>
              <a:rPr lang="en-US" altLang="zh-CN" dirty="0" smtClean="0">
                <a:solidFill>
                  <a:srgbClr val="0000CC"/>
                </a:solidFill>
                <a:ea typeface="宋体" panose="02010600030101010101" pitchFamily="2" charset="-122"/>
              </a:rPr>
              <a:t>ESC (</a:t>
            </a:r>
            <a:r>
              <a:rPr lang="en-US" altLang="zh-CN" dirty="0" err="1" smtClean="0">
                <a:solidFill>
                  <a:srgbClr val="0000CC"/>
                </a:solidFill>
                <a:ea typeface="宋体" panose="02010600030101010101" pitchFamily="2" charset="-122"/>
              </a:rPr>
              <a:t>Erlange</a:t>
            </a:r>
            <a:r>
              <a:rPr lang="en-US" altLang="zh-CN" dirty="0" smtClean="0">
                <a:solidFill>
                  <a:srgbClr val="0000CC"/>
                </a:solidFill>
                <a:ea typeface="宋体" panose="02010600030101010101" pitchFamily="2" charset="-122"/>
              </a:rPr>
              <a:t> Classification Scheme)</a:t>
            </a:r>
            <a:r>
              <a:rPr lang="zh-CN" altLang="en-US" dirty="0" smtClean="0">
                <a:solidFill>
                  <a:srgbClr val="0000CC"/>
                </a:solidFill>
                <a:ea typeface="宋体" panose="02010600030101010101" pitchFamily="2" charset="-122"/>
              </a:rPr>
              <a:t>分类法</a:t>
            </a:r>
          </a:p>
          <a:p>
            <a:pPr marL="1138238" lvl="3" indent="-469900" eaLnBrk="1" hangingPunct="1">
              <a:buFont typeface="Wingdings" panose="05000000000000000000" pitchFamily="2" charset="2"/>
              <a:buNone/>
            </a:pPr>
            <a:r>
              <a:rPr lang="zh-CN" altLang="en-US" sz="3200" dirty="0" smtClean="0">
                <a:solidFill>
                  <a:schemeClr val="tx2"/>
                </a:solidFill>
                <a:ea typeface="宋体" panose="02010600030101010101" pitchFamily="2" charset="-122"/>
              </a:rPr>
              <a:t>   根据并行度和流水线分类</a:t>
            </a:r>
            <a:r>
              <a:rPr lang="zh-CN" altLang="en-US" sz="3200" dirty="0" smtClean="0">
                <a:solidFill>
                  <a:srgbClr val="0000CC"/>
                </a:solidFill>
                <a:ea typeface="宋体" panose="02010600030101010101" pitchFamily="2" charset="-122"/>
              </a:rPr>
              <a:t>，计算机的硬件结构分成三个层次，并分别考虑它们的可并行性和流水处理程度。</a:t>
            </a:r>
            <a:br>
              <a:rPr lang="zh-CN" altLang="en-US" sz="3200" dirty="0" smtClean="0">
                <a:solidFill>
                  <a:srgbClr val="0000CC"/>
                </a:solidFill>
                <a:ea typeface="宋体" panose="02010600030101010101" pitchFamily="2" charset="-122"/>
              </a:rPr>
            </a:br>
            <a:r>
              <a:rPr lang="zh-CN" altLang="en-US" sz="3200" dirty="0" smtClean="0">
                <a:solidFill>
                  <a:schemeClr val="tx2"/>
                </a:solidFill>
                <a:ea typeface="宋体" panose="02010600030101010101" pitchFamily="2" charset="-122"/>
              </a:rPr>
              <a:t>(1) 程序级</a:t>
            </a:r>
            <a:r>
              <a:rPr lang="en-US" altLang="zh-CN" sz="3200" dirty="0" smtClean="0">
                <a:solidFill>
                  <a:schemeClr val="tx2"/>
                </a:solidFill>
                <a:ea typeface="宋体" panose="02010600030101010101" pitchFamily="2" charset="-122"/>
              </a:rPr>
              <a:t>k：</a:t>
            </a:r>
            <a:r>
              <a:rPr lang="zh-CN" altLang="en-US" sz="3200" dirty="0" smtClean="0">
                <a:ea typeface="宋体" panose="02010600030101010101" pitchFamily="2" charset="-122"/>
              </a:rPr>
              <a:t>程序控制部件(</a:t>
            </a:r>
            <a:r>
              <a:rPr lang="en-US" altLang="zh-CN" sz="3200" dirty="0" smtClean="0">
                <a:ea typeface="宋体" panose="02010600030101010101" pitchFamily="2" charset="-122"/>
              </a:rPr>
              <a:t>PCU)</a:t>
            </a:r>
            <a:r>
              <a:rPr lang="zh-CN" altLang="en-US" sz="3200" dirty="0" smtClean="0">
                <a:ea typeface="宋体" panose="02010600030101010101" pitchFamily="2" charset="-122"/>
              </a:rPr>
              <a:t>的个数；</a:t>
            </a:r>
            <a:br>
              <a:rPr lang="zh-CN" altLang="en-US" sz="3200" dirty="0" smtClean="0">
                <a:ea typeface="宋体" panose="02010600030101010101" pitchFamily="2" charset="-122"/>
              </a:rPr>
            </a:br>
            <a:r>
              <a:rPr lang="zh-CN" altLang="en-US" sz="3200" dirty="0" smtClean="0">
                <a:solidFill>
                  <a:schemeClr val="tx2"/>
                </a:solidFill>
                <a:ea typeface="宋体" panose="02010600030101010101" pitchFamily="2" charset="-122"/>
              </a:rPr>
              <a:t>(2) 操作级</a:t>
            </a:r>
            <a:r>
              <a:rPr lang="en-US" altLang="zh-CN" sz="3200" dirty="0" smtClean="0">
                <a:solidFill>
                  <a:schemeClr val="tx2"/>
                </a:solidFill>
                <a:ea typeface="宋体" panose="02010600030101010101" pitchFamily="2" charset="-122"/>
              </a:rPr>
              <a:t>d：</a:t>
            </a:r>
            <a:r>
              <a:rPr lang="zh-CN" altLang="en-US" sz="3200" dirty="0" smtClean="0">
                <a:ea typeface="宋体" panose="02010600030101010101" pitchFamily="2" charset="-122"/>
              </a:rPr>
              <a:t>算术逻辑部件(</a:t>
            </a:r>
            <a:r>
              <a:rPr lang="en-US" altLang="zh-CN" sz="3200" dirty="0" smtClean="0">
                <a:ea typeface="宋体" panose="02010600030101010101" pitchFamily="2" charset="-122"/>
              </a:rPr>
              <a:t>ALU)</a:t>
            </a:r>
            <a:r>
              <a:rPr lang="zh-CN" altLang="en-US" sz="3200" dirty="0" smtClean="0">
                <a:ea typeface="宋体" panose="02010600030101010101" pitchFamily="2" charset="-122"/>
              </a:rPr>
              <a:t>或处理部件(</a:t>
            </a:r>
            <a:r>
              <a:rPr lang="en-US" altLang="zh-CN" sz="3200" dirty="0" smtClean="0">
                <a:ea typeface="宋体" panose="02010600030101010101" pitchFamily="2" charset="-122"/>
              </a:rPr>
              <a:t>PU)</a:t>
            </a:r>
            <a:r>
              <a:rPr lang="zh-CN" altLang="en-US" sz="3200" dirty="0" smtClean="0">
                <a:ea typeface="宋体" panose="02010600030101010101" pitchFamily="2" charset="-122"/>
              </a:rPr>
              <a:t>的个数；</a:t>
            </a:r>
            <a:br>
              <a:rPr lang="zh-CN" altLang="en-US" sz="3200" dirty="0" smtClean="0">
                <a:ea typeface="宋体" panose="02010600030101010101" pitchFamily="2" charset="-122"/>
              </a:rPr>
            </a:br>
            <a:r>
              <a:rPr lang="zh-CN" altLang="en-US" sz="3200" dirty="0" smtClean="0">
                <a:solidFill>
                  <a:schemeClr val="tx2"/>
                </a:solidFill>
                <a:ea typeface="宋体" panose="02010600030101010101" pitchFamily="2" charset="-122"/>
              </a:rPr>
              <a:t>(3) 逻辑级</a:t>
            </a:r>
            <a:r>
              <a:rPr lang="en-US" altLang="zh-CN" sz="3200" dirty="0" smtClean="0">
                <a:solidFill>
                  <a:schemeClr val="tx2"/>
                </a:solidFill>
                <a:ea typeface="宋体" panose="02010600030101010101" pitchFamily="2" charset="-122"/>
              </a:rPr>
              <a:t>w：</a:t>
            </a:r>
            <a:r>
              <a:rPr lang="zh-CN" altLang="en-US" sz="3200" dirty="0" smtClean="0">
                <a:ea typeface="宋体" panose="02010600030101010101" pitchFamily="2" charset="-122"/>
              </a:rPr>
              <a:t>每个算术逻辑部件包含的逻辑线路 (</a:t>
            </a:r>
            <a:r>
              <a:rPr lang="en-US" altLang="zh-CN" sz="3200" dirty="0" smtClean="0">
                <a:ea typeface="宋体" panose="02010600030101010101" pitchFamily="2" charset="-122"/>
              </a:rPr>
              <a:t>ELC)</a:t>
            </a:r>
            <a:r>
              <a:rPr lang="zh-CN" altLang="en-US" sz="3200" dirty="0" smtClean="0">
                <a:ea typeface="宋体" panose="02010600030101010101" pitchFamily="2" charset="-122"/>
              </a:rPr>
              <a:t>的套数。</a:t>
            </a:r>
          </a:p>
        </p:txBody>
      </p:sp>
      <p:sp>
        <p:nvSpPr>
          <p:cNvPr id="3" name="Rectangle 3"/>
          <p:cNvSpPr>
            <a:spLocks noChangeArrowheads="1"/>
          </p:cNvSpPr>
          <p:nvPr/>
        </p:nvSpPr>
        <p:spPr bwMode="auto">
          <a:xfrm>
            <a:off x="3203848" y="116632"/>
            <a:ext cx="471154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buFont typeface="Wingdings" panose="05000000000000000000" pitchFamily="2" charset="2"/>
              <a:buNone/>
            </a:pPr>
            <a:r>
              <a:rPr lang="zh-CN" altLang="en-US" sz="4400" b="1" dirty="0">
                <a:solidFill>
                  <a:schemeClr val="bg1"/>
                </a:solidFill>
                <a:ea typeface="宋体" panose="02010600030101010101" pitchFamily="2" charset="-122"/>
              </a:rPr>
              <a:t>计算机系统的分类</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0" y="1268760"/>
            <a:ext cx="91440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marL="457200" indent="-457200">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marL="0" indent="0">
              <a:spcBef>
                <a:spcPts val="0"/>
              </a:spcBef>
              <a:buFont typeface="Arial" panose="020B0604020202020204" pitchFamily="34" charset="0"/>
              <a:buNone/>
            </a:pPr>
            <a:r>
              <a:rPr lang="zh-CN" altLang="en-US" sz="2800" b="1" dirty="0">
                <a:solidFill>
                  <a:schemeClr val="tx2"/>
                </a:solidFill>
                <a:latin typeface="Book Antiqua" panose="02040602050305030304" pitchFamily="18" charset="0"/>
                <a:ea typeface="楷体_GB2312" pitchFamily="49" charset="-122"/>
              </a:rPr>
              <a:t>1）从计算机系统中</a:t>
            </a:r>
            <a:r>
              <a:rPr lang="zh-CN" altLang="en-US" sz="2800" b="1" u="sng" dirty="0">
                <a:solidFill>
                  <a:srgbClr val="0000CC"/>
                </a:solidFill>
                <a:latin typeface="Book Antiqua" panose="02040602050305030304" pitchFamily="18" charset="0"/>
                <a:ea typeface="楷体_GB2312" pitchFamily="49" charset="-122"/>
              </a:rPr>
              <a:t>执行程序</a:t>
            </a:r>
            <a:r>
              <a:rPr lang="zh-CN" altLang="en-US" sz="2800" b="1" dirty="0">
                <a:solidFill>
                  <a:schemeClr val="tx2"/>
                </a:solidFill>
                <a:latin typeface="Book Antiqua" panose="02040602050305030304" pitchFamily="18" charset="0"/>
                <a:ea typeface="楷体_GB2312" pitchFamily="49" charset="-122"/>
              </a:rPr>
              <a:t>的角度来看，并行性从低到高可以分四级：</a:t>
            </a:r>
            <a:endParaRPr lang="en-US" altLang="zh-CN" sz="2800" b="1" dirty="0">
              <a:solidFill>
                <a:schemeClr val="tx2"/>
              </a:solidFill>
              <a:latin typeface="Book Antiqua" panose="02040602050305030304" pitchFamily="18" charset="0"/>
              <a:ea typeface="楷体_GB2312" pitchFamily="49" charset="-122"/>
            </a:endParaRPr>
          </a:p>
          <a:p>
            <a:pPr marL="0" indent="0">
              <a:spcBef>
                <a:spcPts val="0"/>
              </a:spcBef>
              <a:buFont typeface="Arial" panose="020B0604020202020204" pitchFamily="34" charset="0"/>
              <a:buNone/>
            </a:pPr>
            <a:r>
              <a:rPr lang="en-US" altLang="zh-CN" sz="2800" b="1" dirty="0" smtClean="0">
                <a:solidFill>
                  <a:schemeClr val="tx2"/>
                </a:solidFill>
                <a:latin typeface="Book Antiqua" panose="02040602050305030304" pitchFamily="18" charset="0"/>
                <a:ea typeface="楷体_GB2312" pitchFamily="49" charset="-122"/>
              </a:rPr>
              <a:t>b</a:t>
            </a:r>
            <a:r>
              <a:rPr lang="en-US" altLang="zh-CN" sz="2800" b="1" dirty="0">
                <a:solidFill>
                  <a:schemeClr val="tx2"/>
                </a:solidFill>
                <a:latin typeface="Book Antiqua" panose="02040602050305030304" pitchFamily="18" charset="0"/>
                <a:ea typeface="楷体_GB2312" pitchFamily="49" charset="-122"/>
              </a:rPr>
              <a:t>.</a:t>
            </a:r>
            <a:r>
              <a:rPr lang="zh-CN" altLang="en-US" sz="2800" b="1" dirty="0">
                <a:solidFill>
                  <a:schemeClr val="tx2"/>
                </a:solidFill>
                <a:latin typeface="Book Antiqua" panose="02040602050305030304" pitchFamily="18" charset="0"/>
                <a:ea typeface="楷体_GB2312" pitchFamily="49" charset="-122"/>
              </a:rPr>
              <a:t>指令之间</a:t>
            </a:r>
            <a:r>
              <a:rPr lang="zh-CN" altLang="en-US" sz="2800" b="1" dirty="0">
                <a:solidFill>
                  <a:schemeClr val="tx1"/>
                </a:solidFill>
                <a:latin typeface="Book Antiqua" panose="02040602050305030304" pitchFamily="18" charset="0"/>
                <a:ea typeface="楷体_GB2312" pitchFamily="49" charset="-122"/>
              </a:rPr>
              <a:t>-</a:t>
            </a:r>
            <a:r>
              <a:rPr lang="zh-CN" altLang="en-US" sz="2800" b="1" dirty="0">
                <a:solidFill>
                  <a:srgbClr val="0000CC"/>
                </a:solidFill>
                <a:latin typeface="Book Antiqua" panose="02040602050305030304" pitchFamily="18" charset="0"/>
                <a:ea typeface="楷体_GB2312" pitchFamily="49" charset="-122"/>
              </a:rPr>
              <a:t>多条指令的并行</a:t>
            </a:r>
            <a:r>
              <a:rPr lang="zh-CN" altLang="en-US" sz="2800" b="1" dirty="0" smtClean="0">
                <a:solidFill>
                  <a:srgbClr val="0000CC"/>
                </a:solidFill>
                <a:latin typeface="Book Antiqua" panose="02040602050305030304" pitchFamily="18" charset="0"/>
                <a:ea typeface="楷体_GB2312" pitchFamily="49" charset="-122"/>
              </a:rPr>
              <a:t>执行</a:t>
            </a:r>
            <a:r>
              <a:rPr lang="zh-CN" altLang="en-US" sz="2800" b="1" dirty="0" smtClean="0">
                <a:solidFill>
                  <a:srgbClr val="CC0000"/>
                </a:solidFill>
                <a:latin typeface="Book Antiqua" panose="02040602050305030304" pitchFamily="18" charset="0"/>
                <a:ea typeface="楷体_GB2312" pitchFamily="49" charset="-122"/>
              </a:rPr>
              <a:t>（</a:t>
            </a:r>
            <a:r>
              <a:rPr lang="zh-CN" altLang="en-US" sz="2800" b="1" dirty="0">
                <a:solidFill>
                  <a:srgbClr val="CC0000"/>
                </a:solidFill>
                <a:latin typeface="Book Antiqua" panose="02040602050305030304" pitchFamily="18" charset="0"/>
                <a:ea typeface="楷体_GB2312" pitchFamily="49" charset="-122"/>
              </a:rPr>
              <a:t>指令之间存在的</a:t>
            </a:r>
            <a:r>
              <a:rPr lang="zh-CN" altLang="en-US" sz="2800" b="1" dirty="0" smtClean="0">
                <a:solidFill>
                  <a:srgbClr val="CC0000"/>
                </a:solidFill>
                <a:latin typeface="Book Antiqua" panose="02040602050305030304" pitchFamily="18" charset="0"/>
                <a:ea typeface="楷体_GB2312" pitchFamily="49" charset="-122"/>
              </a:rPr>
              <a:t>关联）</a:t>
            </a:r>
            <a:endParaRPr lang="zh-CN" altLang="en-US" sz="2800" b="1" dirty="0">
              <a:solidFill>
                <a:schemeClr val="folHlink"/>
              </a:solidFill>
              <a:latin typeface="Book Antiqua" panose="02040602050305030304" pitchFamily="18" charset="0"/>
              <a:ea typeface="楷体_GB2312" pitchFamily="49"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969" y="2852936"/>
            <a:ext cx="7280061" cy="3744416"/>
          </a:xfrm>
          <a:prstGeom prst="rect">
            <a:avLst/>
          </a:prstGeom>
        </p:spPr>
      </p:pic>
      <p:sp>
        <p:nvSpPr>
          <p:cNvPr id="4" name="Rectangle 4"/>
          <p:cNvSpPr>
            <a:spLocks noChangeArrowheads="1"/>
          </p:cNvSpPr>
          <p:nvPr/>
        </p:nvSpPr>
        <p:spPr bwMode="auto">
          <a:xfrm>
            <a:off x="2843213" y="0"/>
            <a:ext cx="56705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r>
              <a:rPr lang="zh-CN" altLang="en-US" sz="4800" b="1">
                <a:solidFill>
                  <a:schemeClr val="bg1"/>
                </a:solidFill>
                <a:ea typeface="宋体" panose="02010600030101010101" pitchFamily="2" charset="-122"/>
              </a:rPr>
              <a:t>系统结构中的并行性</a:t>
            </a:r>
          </a:p>
        </p:txBody>
      </p:sp>
    </p:spTree>
    <p:extLst>
      <p:ext uri="{BB962C8B-B14F-4D97-AF65-F5344CB8AC3E}">
        <p14:creationId xmlns:p14="http://schemas.microsoft.com/office/powerpoint/2010/main" val="3833609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0" y="1268760"/>
            <a:ext cx="91440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marL="457200" indent="-457200">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marL="0" indent="0" algn="just">
              <a:spcBef>
                <a:spcPts val="0"/>
              </a:spcBef>
              <a:buFont typeface="Arial" panose="020B0604020202020204" pitchFamily="34" charset="0"/>
              <a:buNone/>
            </a:pPr>
            <a:r>
              <a:rPr lang="zh-CN" altLang="en-US" sz="2800" b="1" dirty="0">
                <a:solidFill>
                  <a:schemeClr val="tx2"/>
                </a:solidFill>
                <a:latin typeface="Book Antiqua" panose="02040602050305030304" pitchFamily="18" charset="0"/>
                <a:ea typeface="楷体_GB2312" pitchFamily="49" charset="-122"/>
              </a:rPr>
              <a:t>1）从计算机系统中</a:t>
            </a:r>
            <a:r>
              <a:rPr lang="zh-CN" altLang="en-US" sz="2800" b="1" u="sng" dirty="0">
                <a:solidFill>
                  <a:srgbClr val="0000CC"/>
                </a:solidFill>
                <a:latin typeface="Book Antiqua" panose="02040602050305030304" pitchFamily="18" charset="0"/>
                <a:ea typeface="楷体_GB2312" pitchFamily="49" charset="-122"/>
              </a:rPr>
              <a:t>执行程序</a:t>
            </a:r>
            <a:r>
              <a:rPr lang="zh-CN" altLang="en-US" sz="2800" b="1" dirty="0">
                <a:solidFill>
                  <a:schemeClr val="tx2"/>
                </a:solidFill>
                <a:latin typeface="Book Antiqua" panose="02040602050305030304" pitchFamily="18" charset="0"/>
                <a:ea typeface="楷体_GB2312" pitchFamily="49" charset="-122"/>
              </a:rPr>
              <a:t>的角度来看，并行性从低到高可以分四级</a:t>
            </a:r>
            <a:r>
              <a:rPr lang="zh-CN" altLang="en-US" sz="2800" b="1" dirty="0" smtClean="0">
                <a:solidFill>
                  <a:schemeClr val="tx2"/>
                </a:solidFill>
                <a:latin typeface="Book Antiqua" panose="02040602050305030304" pitchFamily="18" charset="0"/>
                <a:ea typeface="楷体_GB2312" pitchFamily="49" charset="-122"/>
              </a:rPr>
              <a:t>：</a:t>
            </a:r>
            <a:r>
              <a:rPr lang="zh-CN" altLang="en-US" sz="2800" b="1" dirty="0" smtClean="0">
                <a:solidFill>
                  <a:srgbClr val="CC0000"/>
                </a:solidFill>
                <a:latin typeface="Book Antiqua" panose="02040602050305030304" pitchFamily="18" charset="0"/>
                <a:ea typeface="楷体_GB2312" pitchFamily="49" charset="-122"/>
              </a:rPr>
              <a:t>                          </a:t>
            </a:r>
            <a:endParaRPr lang="zh-CN" altLang="en-US" sz="2800" b="1" dirty="0">
              <a:solidFill>
                <a:srgbClr val="CC0000"/>
              </a:solidFill>
              <a:latin typeface="Book Antiqua" panose="02040602050305030304" pitchFamily="18" charset="0"/>
              <a:ea typeface="楷体_GB2312" pitchFamily="49" charset="-122"/>
            </a:endParaRPr>
          </a:p>
          <a:p>
            <a:pPr marL="0" indent="0" algn="just">
              <a:spcBef>
                <a:spcPts val="0"/>
              </a:spcBef>
              <a:buFont typeface="Arial" panose="020B0604020202020204" pitchFamily="34" charset="0"/>
              <a:buNone/>
            </a:pPr>
            <a:r>
              <a:rPr lang="en-US" altLang="zh-CN" sz="2800" b="1" dirty="0">
                <a:solidFill>
                  <a:schemeClr val="tx2"/>
                </a:solidFill>
                <a:latin typeface="Book Antiqua" panose="02040602050305030304" pitchFamily="18" charset="0"/>
                <a:ea typeface="楷体_GB2312" pitchFamily="49" charset="-122"/>
              </a:rPr>
              <a:t>c.</a:t>
            </a:r>
            <a:r>
              <a:rPr lang="zh-CN" altLang="en-US" sz="2800" b="1" dirty="0">
                <a:solidFill>
                  <a:schemeClr val="tx2"/>
                </a:solidFill>
                <a:latin typeface="Book Antiqua" panose="02040602050305030304" pitchFamily="18" charset="0"/>
                <a:ea typeface="楷体_GB2312" pitchFamily="49" charset="-122"/>
              </a:rPr>
              <a:t>任务或进程之间</a:t>
            </a:r>
            <a:r>
              <a:rPr lang="zh-CN" altLang="en-US" sz="2800" b="1" dirty="0">
                <a:solidFill>
                  <a:schemeClr val="tx1"/>
                </a:solidFill>
                <a:latin typeface="Book Antiqua" panose="02040602050305030304" pitchFamily="18" charset="0"/>
                <a:ea typeface="楷体_GB2312" pitchFamily="49" charset="-122"/>
              </a:rPr>
              <a:t>-</a:t>
            </a:r>
            <a:r>
              <a:rPr lang="zh-CN" altLang="en-US" sz="2800" b="1" dirty="0">
                <a:latin typeface="Book Antiqua" panose="02040602050305030304" pitchFamily="18" charset="0"/>
                <a:ea typeface="楷体_GB2312" pitchFamily="49" charset="-122"/>
              </a:rPr>
              <a:t>多个任务或程序段的并行</a:t>
            </a:r>
            <a:r>
              <a:rPr lang="zh-CN" altLang="en-US" sz="2800" b="1" dirty="0" smtClean="0">
                <a:latin typeface="Book Antiqua" panose="02040602050305030304" pitchFamily="18" charset="0"/>
                <a:ea typeface="楷体_GB2312" pitchFamily="49" charset="-122"/>
              </a:rPr>
              <a:t>执行</a:t>
            </a:r>
            <a:r>
              <a:rPr lang="zh-CN" altLang="en-US" sz="2800" b="1" dirty="0" smtClean="0">
                <a:solidFill>
                  <a:schemeClr val="tx1"/>
                </a:solidFill>
                <a:latin typeface="Book Antiqua" panose="02040602050305030304" pitchFamily="18" charset="0"/>
                <a:ea typeface="楷体_GB2312" pitchFamily="49" charset="-122"/>
              </a:rPr>
              <a:t>                                 </a:t>
            </a:r>
            <a:r>
              <a:rPr lang="zh-CN" altLang="en-US" sz="2800" b="1" dirty="0">
                <a:solidFill>
                  <a:srgbClr val="CC0000"/>
                </a:solidFill>
                <a:latin typeface="Book Antiqua" panose="02040602050305030304" pitchFamily="18" charset="0"/>
                <a:ea typeface="楷体_GB2312" pitchFamily="49" charset="-122"/>
              </a:rPr>
              <a:t>（任务分解）</a:t>
            </a:r>
          </a:p>
          <a:p>
            <a:pPr marL="0" indent="0" algn="just">
              <a:spcBef>
                <a:spcPts val="0"/>
              </a:spcBef>
              <a:buFont typeface="Arial" panose="020B0604020202020204" pitchFamily="34" charset="0"/>
              <a:buNone/>
            </a:pPr>
            <a:r>
              <a:rPr lang="en-US" altLang="zh-CN" sz="2800" b="1" dirty="0">
                <a:solidFill>
                  <a:schemeClr val="tx2"/>
                </a:solidFill>
                <a:latin typeface="Book Antiqua" panose="02040602050305030304" pitchFamily="18" charset="0"/>
                <a:ea typeface="楷体_GB2312" pitchFamily="49" charset="-122"/>
              </a:rPr>
              <a:t>d.</a:t>
            </a:r>
            <a:r>
              <a:rPr lang="zh-CN" altLang="en-US" sz="2800" b="1" dirty="0">
                <a:solidFill>
                  <a:schemeClr val="tx2"/>
                </a:solidFill>
                <a:latin typeface="Book Antiqua" panose="02040602050305030304" pitchFamily="18" charset="0"/>
                <a:ea typeface="楷体_GB2312" pitchFamily="49" charset="-122"/>
              </a:rPr>
              <a:t>作业或程序之间</a:t>
            </a:r>
            <a:r>
              <a:rPr lang="zh-CN" altLang="en-US" sz="2800" b="1" dirty="0">
                <a:solidFill>
                  <a:schemeClr val="tx1"/>
                </a:solidFill>
                <a:latin typeface="Book Antiqua" panose="02040602050305030304" pitchFamily="18" charset="0"/>
                <a:ea typeface="楷体_GB2312" pitchFamily="49" charset="-122"/>
              </a:rPr>
              <a:t>-</a:t>
            </a:r>
            <a:r>
              <a:rPr lang="zh-CN" altLang="en-US" sz="2800" b="1" dirty="0">
                <a:latin typeface="Book Antiqua" panose="02040602050305030304" pitchFamily="18" charset="0"/>
                <a:ea typeface="楷体_GB2312" pitchFamily="49" charset="-122"/>
              </a:rPr>
              <a:t>多个作业或多道程序</a:t>
            </a:r>
            <a:r>
              <a:rPr lang="zh-CN" altLang="en-US" sz="2800" b="1" dirty="0" smtClean="0">
                <a:latin typeface="Book Antiqua" panose="02040602050305030304" pitchFamily="18" charset="0"/>
                <a:ea typeface="楷体_GB2312" pitchFamily="49" charset="-122"/>
              </a:rPr>
              <a:t>并行</a:t>
            </a:r>
            <a:r>
              <a:rPr lang="zh-CN" altLang="en-US" sz="2800" b="1" dirty="0" smtClean="0">
                <a:solidFill>
                  <a:schemeClr val="folHlink"/>
                </a:solidFill>
                <a:latin typeface="Book Antiqua" panose="02040602050305030304" pitchFamily="18" charset="0"/>
                <a:ea typeface="楷体_GB2312" pitchFamily="49" charset="-122"/>
              </a:rPr>
              <a:t>                                   </a:t>
            </a:r>
            <a:r>
              <a:rPr lang="zh-CN" altLang="en-US" sz="2800" b="1" dirty="0">
                <a:solidFill>
                  <a:srgbClr val="CC0000"/>
                </a:solidFill>
                <a:latin typeface="Book Antiqua" panose="02040602050305030304" pitchFamily="18" charset="0"/>
                <a:ea typeface="楷体_GB2312" pitchFamily="49" charset="-122"/>
              </a:rPr>
              <a:t>（并行算法）</a:t>
            </a:r>
            <a:endParaRPr lang="en-US" altLang="zh-CN" sz="2800" b="1" dirty="0">
              <a:solidFill>
                <a:srgbClr val="CC0000"/>
              </a:solidFill>
              <a:latin typeface="Book Antiqua" panose="02040602050305030304" pitchFamily="18" charset="0"/>
              <a:ea typeface="楷体_GB2312" pitchFamily="49" charset="-122"/>
            </a:endParaRPr>
          </a:p>
          <a:p>
            <a:pPr marL="0" indent="0" algn="just">
              <a:spcBef>
                <a:spcPts val="0"/>
              </a:spcBef>
              <a:buFont typeface="Wingdings" panose="05000000000000000000" pitchFamily="2" charset="2"/>
              <a:buNone/>
            </a:pPr>
            <a:endParaRPr lang="en-US" altLang="zh-CN" sz="2800" b="1" dirty="0" smtClean="0">
              <a:solidFill>
                <a:schemeClr val="tx2"/>
              </a:solidFill>
              <a:latin typeface="Book Antiqua" panose="02040602050305030304" pitchFamily="18" charset="0"/>
              <a:ea typeface="楷体_GB2312" pitchFamily="49" charset="-122"/>
            </a:endParaRPr>
          </a:p>
          <a:p>
            <a:pPr marL="0" indent="0" algn="just">
              <a:spcBef>
                <a:spcPts val="0"/>
              </a:spcBef>
              <a:buFont typeface="Wingdings" panose="05000000000000000000" pitchFamily="2" charset="2"/>
              <a:buNone/>
            </a:pPr>
            <a:r>
              <a:rPr lang="en-US" altLang="zh-CN" sz="2800" b="1" dirty="0">
                <a:solidFill>
                  <a:schemeClr val="tx2"/>
                </a:solidFill>
                <a:latin typeface="Book Antiqua" panose="02040602050305030304" pitchFamily="18" charset="0"/>
                <a:ea typeface="楷体_GB2312" pitchFamily="49" charset="-122"/>
              </a:rPr>
              <a:t> </a:t>
            </a:r>
            <a:r>
              <a:rPr lang="en-US" altLang="zh-CN" sz="2800" b="1" dirty="0" smtClean="0">
                <a:solidFill>
                  <a:schemeClr val="tx2"/>
                </a:solidFill>
                <a:latin typeface="Book Antiqua" panose="02040602050305030304" pitchFamily="18" charset="0"/>
                <a:ea typeface="楷体_GB2312" pitchFamily="49" charset="-122"/>
              </a:rPr>
              <a:t>       </a:t>
            </a:r>
            <a:r>
              <a:rPr lang="zh-CN" altLang="en-US" sz="2800" b="1" dirty="0" smtClean="0">
                <a:solidFill>
                  <a:schemeClr val="tx2"/>
                </a:solidFill>
                <a:latin typeface="Book Antiqua" panose="02040602050305030304" pitchFamily="18" charset="0"/>
                <a:ea typeface="楷体_GB2312" pitchFamily="49" charset="-122"/>
              </a:rPr>
              <a:t>并行性</a:t>
            </a:r>
            <a:r>
              <a:rPr lang="zh-CN" altLang="en-US" sz="2800" b="1" dirty="0">
                <a:solidFill>
                  <a:schemeClr val="tx2"/>
                </a:solidFill>
                <a:latin typeface="Book Antiqua" panose="02040602050305030304" pitchFamily="18" charset="0"/>
                <a:ea typeface="楷体_GB2312" pitchFamily="49" charset="-122"/>
              </a:rPr>
              <a:t>的实现是一个软、硬件功能分配的问题</a:t>
            </a:r>
            <a:r>
              <a:rPr lang="zh-CN" altLang="en-US" sz="2800" b="1" dirty="0" smtClean="0">
                <a:solidFill>
                  <a:schemeClr val="tx2"/>
                </a:solidFill>
                <a:latin typeface="Book Antiqua" panose="02040602050305030304" pitchFamily="18" charset="0"/>
                <a:ea typeface="楷体_GB2312" pitchFamily="49" charset="-122"/>
              </a:rPr>
              <a:t>。</a:t>
            </a:r>
            <a:endParaRPr lang="zh-CN" altLang="en-US" sz="2800" b="1" dirty="0">
              <a:solidFill>
                <a:schemeClr val="accent1"/>
              </a:solidFill>
              <a:latin typeface="Book Antiqua" panose="02040602050305030304" pitchFamily="18" charset="0"/>
              <a:ea typeface="楷体_GB2312" pitchFamily="49" charset="-122"/>
            </a:endParaRPr>
          </a:p>
        </p:txBody>
      </p:sp>
      <p:sp>
        <p:nvSpPr>
          <p:cNvPr id="3" name="Rectangle 4"/>
          <p:cNvSpPr>
            <a:spLocks noChangeArrowheads="1"/>
          </p:cNvSpPr>
          <p:nvPr/>
        </p:nvSpPr>
        <p:spPr bwMode="auto">
          <a:xfrm>
            <a:off x="2843213" y="0"/>
            <a:ext cx="56705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r>
              <a:rPr lang="zh-CN" altLang="en-US" sz="4800" b="1">
                <a:solidFill>
                  <a:schemeClr val="bg1"/>
                </a:solidFill>
                <a:ea typeface="宋体" panose="02010600030101010101" pitchFamily="2" charset="-122"/>
              </a:rPr>
              <a:t>系统结构中的并行性</a:t>
            </a:r>
          </a:p>
        </p:txBody>
      </p:sp>
    </p:spTree>
    <p:extLst>
      <p:ext uri="{BB962C8B-B14F-4D97-AF65-F5344CB8AC3E}">
        <p14:creationId xmlns:p14="http://schemas.microsoft.com/office/powerpoint/2010/main" val="407519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107504" y="1341438"/>
            <a:ext cx="9001000" cy="5293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marL="457200" indent="-457200">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marL="0" indent="0" algn="just">
              <a:spcBef>
                <a:spcPct val="0"/>
              </a:spcBef>
              <a:buFont typeface="Arial" panose="020B0604020202020204" pitchFamily="34" charset="0"/>
              <a:buNone/>
            </a:pPr>
            <a:r>
              <a:rPr lang="en-US" altLang="zh-CN" sz="2600" b="1" dirty="0">
                <a:solidFill>
                  <a:schemeClr val="tx2"/>
                </a:solidFill>
                <a:latin typeface="Book Antiqua" panose="02040602050305030304" pitchFamily="18" charset="0"/>
                <a:ea typeface="楷体_GB2312" pitchFamily="49" charset="-122"/>
              </a:rPr>
              <a:t>2</a:t>
            </a:r>
            <a:r>
              <a:rPr lang="zh-CN" altLang="en-US" sz="2600" b="1" dirty="0">
                <a:solidFill>
                  <a:schemeClr val="tx2"/>
                </a:solidFill>
                <a:latin typeface="Book Antiqua" panose="02040602050305030304" pitchFamily="18" charset="0"/>
                <a:ea typeface="楷体_GB2312" pitchFamily="49" charset="-122"/>
              </a:rPr>
              <a:t>）从计算机系统中</a:t>
            </a:r>
            <a:r>
              <a:rPr lang="zh-CN" altLang="en-US" sz="2600" b="1" u="sng" dirty="0">
                <a:solidFill>
                  <a:srgbClr val="0000CC"/>
                </a:solidFill>
                <a:latin typeface="Book Antiqua" panose="02040602050305030304" pitchFamily="18" charset="0"/>
                <a:ea typeface="楷体_GB2312" pitchFamily="49" charset="-122"/>
              </a:rPr>
              <a:t>处理数据</a:t>
            </a:r>
            <a:r>
              <a:rPr lang="zh-CN" altLang="en-US" sz="2600" b="1" dirty="0">
                <a:solidFill>
                  <a:schemeClr val="tx2"/>
                </a:solidFill>
                <a:latin typeface="Book Antiqua" panose="02040602050305030304" pitchFamily="18" charset="0"/>
                <a:ea typeface="楷体_GB2312" pitchFamily="49" charset="-122"/>
              </a:rPr>
              <a:t>的并行性来看，并行性从低到高可以分四级：</a:t>
            </a:r>
            <a:endParaRPr lang="en-US" altLang="zh-CN" sz="2600" b="1" dirty="0">
              <a:solidFill>
                <a:schemeClr val="tx2"/>
              </a:solidFill>
              <a:latin typeface="Book Antiqua" panose="02040602050305030304" pitchFamily="18" charset="0"/>
              <a:ea typeface="楷体_GB2312" pitchFamily="49" charset="-122"/>
            </a:endParaRPr>
          </a:p>
          <a:p>
            <a:pPr marL="0" indent="0" algn="just">
              <a:spcBef>
                <a:spcPct val="0"/>
              </a:spcBef>
              <a:buFont typeface="Arial" panose="020B0604020202020204" pitchFamily="34" charset="0"/>
              <a:buNone/>
            </a:pPr>
            <a:r>
              <a:rPr lang="en-US" altLang="zh-CN" sz="2600" b="1" dirty="0">
                <a:solidFill>
                  <a:schemeClr val="tx2"/>
                </a:solidFill>
                <a:latin typeface="Book Antiqua" panose="02040602050305030304" pitchFamily="18" charset="0"/>
                <a:ea typeface="楷体_GB2312" pitchFamily="49" charset="-122"/>
              </a:rPr>
              <a:t>a.</a:t>
            </a:r>
            <a:r>
              <a:rPr lang="zh-CN" altLang="en-US" sz="2600" b="1" dirty="0">
                <a:solidFill>
                  <a:schemeClr val="tx2"/>
                </a:solidFill>
                <a:latin typeface="Book Antiqua" panose="02040602050305030304" pitchFamily="18" charset="0"/>
                <a:ea typeface="楷体_GB2312" pitchFamily="49" charset="-122"/>
              </a:rPr>
              <a:t>位串字串</a:t>
            </a:r>
            <a:r>
              <a:rPr lang="zh-CN" altLang="en-US" sz="2600" b="1" dirty="0">
                <a:solidFill>
                  <a:srgbClr val="0000CC"/>
                </a:solidFill>
                <a:latin typeface="Book Antiqua" panose="02040602050305030304" pitchFamily="18" charset="0"/>
                <a:ea typeface="楷体_GB2312" pitchFamily="49" charset="-122"/>
              </a:rPr>
              <a:t>-同时只对一个字的一位进行处理</a:t>
            </a:r>
            <a:r>
              <a:rPr lang="zh-CN" altLang="en-US" sz="2600" b="1" dirty="0" smtClean="0">
                <a:solidFill>
                  <a:srgbClr val="0000CC"/>
                </a:solidFill>
                <a:latin typeface="Book Antiqua" panose="02040602050305030304" pitchFamily="18" charset="0"/>
                <a:ea typeface="楷体_GB2312" pitchFamily="49" charset="-122"/>
              </a:rPr>
              <a:t>。</a:t>
            </a:r>
            <a:r>
              <a:rPr lang="zh-CN" altLang="en-US" sz="2600" b="1" dirty="0" smtClean="0">
                <a:solidFill>
                  <a:schemeClr val="tx1"/>
                </a:solidFill>
                <a:latin typeface="Book Antiqua" panose="02040602050305030304" pitchFamily="18" charset="0"/>
                <a:ea typeface="楷体_GB2312" pitchFamily="49" charset="-122"/>
              </a:rPr>
              <a:t>                                 </a:t>
            </a:r>
            <a:r>
              <a:rPr lang="zh-CN" altLang="en-US" sz="2600" b="1" dirty="0">
                <a:solidFill>
                  <a:srgbClr val="CC0000"/>
                </a:solidFill>
                <a:latin typeface="Book Antiqua" panose="02040602050305030304" pitchFamily="18" charset="0"/>
                <a:ea typeface="楷体_GB2312" pitchFamily="49" charset="-122"/>
              </a:rPr>
              <a:t>（传统串行单处理机）</a:t>
            </a:r>
          </a:p>
          <a:p>
            <a:pPr marL="0" indent="0" algn="just">
              <a:spcBef>
                <a:spcPct val="0"/>
              </a:spcBef>
              <a:buFont typeface="Arial" panose="020B0604020202020204" pitchFamily="34" charset="0"/>
              <a:buNone/>
            </a:pPr>
            <a:endParaRPr lang="en-US" altLang="zh-CN" sz="2600" b="1" dirty="0" smtClean="0">
              <a:solidFill>
                <a:schemeClr val="tx2"/>
              </a:solidFill>
              <a:latin typeface="Book Antiqua" panose="02040602050305030304" pitchFamily="18" charset="0"/>
              <a:ea typeface="楷体_GB2312" pitchFamily="49" charset="-122"/>
            </a:endParaRPr>
          </a:p>
          <a:p>
            <a:pPr marL="0" indent="0" algn="just">
              <a:spcBef>
                <a:spcPct val="0"/>
              </a:spcBef>
              <a:buFont typeface="Arial" panose="020B0604020202020204" pitchFamily="34" charset="0"/>
              <a:buNone/>
            </a:pPr>
            <a:r>
              <a:rPr lang="en-US" altLang="zh-CN" sz="2600" b="1" dirty="0" smtClean="0">
                <a:solidFill>
                  <a:schemeClr val="tx2"/>
                </a:solidFill>
                <a:latin typeface="Book Antiqua" panose="02040602050305030304" pitchFamily="18" charset="0"/>
                <a:ea typeface="楷体_GB2312" pitchFamily="49" charset="-122"/>
              </a:rPr>
              <a:t>b</a:t>
            </a:r>
            <a:r>
              <a:rPr lang="en-US" altLang="zh-CN" sz="2600" b="1" dirty="0">
                <a:solidFill>
                  <a:schemeClr val="tx2"/>
                </a:solidFill>
                <a:latin typeface="Book Antiqua" panose="02040602050305030304" pitchFamily="18" charset="0"/>
                <a:ea typeface="楷体_GB2312" pitchFamily="49" charset="-122"/>
              </a:rPr>
              <a:t>.</a:t>
            </a:r>
            <a:r>
              <a:rPr lang="zh-CN" altLang="en-US" sz="2600" b="1" dirty="0">
                <a:solidFill>
                  <a:schemeClr val="tx2"/>
                </a:solidFill>
                <a:latin typeface="Book Antiqua" panose="02040602050305030304" pitchFamily="18" charset="0"/>
                <a:ea typeface="楷体_GB2312" pitchFamily="49" charset="-122"/>
              </a:rPr>
              <a:t>位并字串</a:t>
            </a:r>
            <a:r>
              <a:rPr lang="zh-CN" altLang="en-US" sz="2600" b="1" dirty="0">
                <a:solidFill>
                  <a:srgbClr val="0000CC"/>
                </a:solidFill>
                <a:latin typeface="Book Antiqua" panose="02040602050305030304" pitchFamily="18" charset="0"/>
                <a:ea typeface="楷体_GB2312" pitchFamily="49" charset="-122"/>
              </a:rPr>
              <a:t>-同时对一个字的全部位进行处理，这通常对一个字的全部进行处理</a:t>
            </a:r>
            <a:r>
              <a:rPr lang="zh-CN" altLang="en-US" sz="2600" b="1" dirty="0" smtClean="0">
                <a:solidFill>
                  <a:srgbClr val="0000CC"/>
                </a:solidFill>
                <a:latin typeface="Book Antiqua" panose="02040602050305030304" pitchFamily="18" charset="0"/>
                <a:ea typeface="楷体_GB2312" pitchFamily="49" charset="-122"/>
              </a:rPr>
              <a:t>。</a:t>
            </a:r>
            <a:endParaRPr lang="en-US" altLang="zh-CN" sz="2600" b="1" dirty="0" smtClean="0">
              <a:solidFill>
                <a:srgbClr val="0000CC"/>
              </a:solidFill>
              <a:latin typeface="Book Antiqua" panose="02040602050305030304" pitchFamily="18" charset="0"/>
              <a:ea typeface="楷体_GB2312" pitchFamily="49" charset="-122"/>
            </a:endParaRPr>
          </a:p>
          <a:p>
            <a:pPr marL="0" indent="0" algn="just">
              <a:spcBef>
                <a:spcPct val="0"/>
              </a:spcBef>
              <a:buFont typeface="Arial" panose="020B0604020202020204" pitchFamily="34" charset="0"/>
              <a:buNone/>
            </a:pPr>
            <a:r>
              <a:rPr lang="zh-CN" altLang="en-US" sz="2600" b="1" dirty="0" smtClean="0">
                <a:solidFill>
                  <a:srgbClr val="CC0000"/>
                </a:solidFill>
                <a:latin typeface="Book Antiqua" panose="02040602050305030304" pitchFamily="18" charset="0"/>
                <a:ea typeface="楷体_GB2312" pitchFamily="49" charset="-122"/>
              </a:rPr>
              <a:t>（传统</a:t>
            </a:r>
            <a:r>
              <a:rPr lang="zh-CN" altLang="en-US" sz="2600" b="1" dirty="0">
                <a:solidFill>
                  <a:srgbClr val="CC0000"/>
                </a:solidFill>
                <a:latin typeface="Book Antiqua" panose="02040602050305030304" pitchFamily="18" charset="0"/>
                <a:ea typeface="楷体_GB2312" pitchFamily="49" charset="-122"/>
              </a:rPr>
              <a:t>并行单处理机</a:t>
            </a:r>
            <a:r>
              <a:rPr lang="zh-CN" altLang="en-US" sz="2600" b="1" dirty="0" smtClean="0">
                <a:solidFill>
                  <a:srgbClr val="CC0000"/>
                </a:solidFill>
                <a:latin typeface="Book Antiqua" panose="02040602050305030304" pitchFamily="18" charset="0"/>
                <a:ea typeface="楷体_GB2312" pitchFamily="49" charset="-122"/>
              </a:rPr>
              <a:t>）</a:t>
            </a:r>
            <a:endParaRPr lang="en-US" altLang="zh-CN" sz="2600" b="1" dirty="0" smtClean="0">
              <a:solidFill>
                <a:srgbClr val="CC0000"/>
              </a:solidFill>
              <a:latin typeface="Book Antiqua" panose="02040602050305030304" pitchFamily="18" charset="0"/>
              <a:ea typeface="楷体_GB2312" pitchFamily="49" charset="-122"/>
            </a:endParaRPr>
          </a:p>
          <a:p>
            <a:pPr marL="0" indent="0" algn="just">
              <a:spcBef>
                <a:spcPct val="0"/>
              </a:spcBef>
              <a:buFont typeface="Arial" panose="020B0604020202020204" pitchFamily="34" charset="0"/>
              <a:buNone/>
            </a:pPr>
            <a:r>
              <a:rPr lang="en-US" altLang="zh-CN" sz="2600" b="1" dirty="0" smtClean="0">
                <a:solidFill>
                  <a:schemeClr val="tx2"/>
                </a:solidFill>
                <a:latin typeface="Book Antiqua" panose="02040602050305030304" pitchFamily="18" charset="0"/>
                <a:ea typeface="楷体_GB2312" pitchFamily="49" charset="-122"/>
              </a:rPr>
              <a:t>c</a:t>
            </a:r>
            <a:r>
              <a:rPr lang="en-US" altLang="zh-CN" sz="2600" b="1" dirty="0">
                <a:solidFill>
                  <a:schemeClr val="tx2"/>
                </a:solidFill>
                <a:latin typeface="Book Antiqua" panose="02040602050305030304" pitchFamily="18" charset="0"/>
                <a:ea typeface="楷体_GB2312" pitchFamily="49" charset="-122"/>
              </a:rPr>
              <a:t>.</a:t>
            </a:r>
            <a:r>
              <a:rPr lang="zh-CN" altLang="en-US" sz="2600" b="1" dirty="0">
                <a:solidFill>
                  <a:schemeClr val="tx2"/>
                </a:solidFill>
                <a:latin typeface="Book Antiqua" panose="02040602050305030304" pitchFamily="18" charset="0"/>
                <a:ea typeface="楷体_GB2312" pitchFamily="49" charset="-122"/>
              </a:rPr>
              <a:t>位串字并-</a:t>
            </a:r>
            <a:r>
              <a:rPr lang="zh-CN" altLang="en-US" sz="2600" b="1" dirty="0">
                <a:solidFill>
                  <a:srgbClr val="0000CC"/>
                </a:solidFill>
                <a:latin typeface="Book Antiqua" panose="02040602050305030304" pitchFamily="18" charset="0"/>
                <a:ea typeface="楷体_GB2312" pitchFamily="49" charset="-122"/>
              </a:rPr>
              <a:t>同时对许多字的同一位（称为位片）进行处理</a:t>
            </a:r>
            <a:r>
              <a:rPr lang="zh-CN" altLang="en-US" sz="2600" b="1" dirty="0" smtClean="0">
                <a:solidFill>
                  <a:srgbClr val="0000CC"/>
                </a:solidFill>
                <a:latin typeface="Book Antiqua" panose="02040602050305030304" pitchFamily="18" charset="0"/>
                <a:ea typeface="楷体_GB2312" pitchFamily="49" charset="-122"/>
              </a:rPr>
              <a:t>。</a:t>
            </a:r>
            <a:endParaRPr lang="en-US" altLang="zh-CN" sz="2600" b="1" dirty="0" smtClean="0">
              <a:solidFill>
                <a:srgbClr val="0000CC"/>
              </a:solidFill>
              <a:latin typeface="Book Antiqua" panose="02040602050305030304" pitchFamily="18" charset="0"/>
              <a:ea typeface="楷体_GB2312" pitchFamily="49" charset="-122"/>
            </a:endParaRPr>
          </a:p>
          <a:p>
            <a:pPr marL="0" indent="0" algn="just">
              <a:spcBef>
                <a:spcPct val="0"/>
              </a:spcBef>
              <a:buFont typeface="Arial" panose="020B0604020202020204" pitchFamily="34" charset="0"/>
              <a:buNone/>
            </a:pPr>
            <a:endParaRPr lang="en-US" altLang="zh-CN" sz="2600" b="1" dirty="0" smtClean="0">
              <a:solidFill>
                <a:srgbClr val="0000CC"/>
              </a:solidFill>
              <a:latin typeface="Book Antiqua" panose="02040602050305030304" pitchFamily="18" charset="0"/>
              <a:ea typeface="楷体_GB2312" pitchFamily="49" charset="-122"/>
            </a:endParaRPr>
          </a:p>
          <a:p>
            <a:pPr marL="0" indent="0" algn="just">
              <a:spcBef>
                <a:spcPct val="0"/>
              </a:spcBef>
              <a:buFont typeface="Arial" panose="020B0604020202020204" pitchFamily="34" charset="0"/>
              <a:buNone/>
            </a:pPr>
            <a:endParaRPr lang="en-US" altLang="zh-CN" sz="2600" b="1" dirty="0">
              <a:solidFill>
                <a:srgbClr val="0000CC"/>
              </a:solidFill>
              <a:latin typeface="Book Antiqua" panose="02040602050305030304" pitchFamily="18" charset="0"/>
              <a:ea typeface="楷体_GB2312" pitchFamily="49" charset="-122"/>
            </a:endParaRPr>
          </a:p>
          <a:p>
            <a:pPr marL="0" indent="0" algn="just">
              <a:spcBef>
                <a:spcPct val="0"/>
              </a:spcBef>
              <a:buFont typeface="Arial" panose="020B0604020202020204" pitchFamily="34" charset="0"/>
              <a:buNone/>
            </a:pPr>
            <a:endParaRPr lang="zh-CN" altLang="en-US" sz="2600" b="1" dirty="0">
              <a:solidFill>
                <a:srgbClr val="0000CC"/>
              </a:solidFill>
              <a:latin typeface="Book Antiqua" panose="02040602050305030304" pitchFamily="18" charset="0"/>
              <a:ea typeface="楷体_GB2312" pitchFamily="49" charset="-122"/>
            </a:endParaRPr>
          </a:p>
          <a:p>
            <a:pPr marL="0" indent="0" algn="just">
              <a:spcBef>
                <a:spcPct val="0"/>
              </a:spcBef>
              <a:buFont typeface="Arial" panose="020B0604020202020204" pitchFamily="34" charset="0"/>
              <a:buNone/>
            </a:pPr>
            <a:r>
              <a:rPr lang="en-US" altLang="zh-CN" sz="2600" b="1" dirty="0">
                <a:solidFill>
                  <a:schemeClr val="tx2"/>
                </a:solidFill>
                <a:latin typeface="Book Antiqua" panose="02040602050305030304" pitchFamily="18" charset="0"/>
                <a:ea typeface="楷体_GB2312" pitchFamily="49" charset="-122"/>
              </a:rPr>
              <a:t>d.</a:t>
            </a:r>
            <a:r>
              <a:rPr lang="zh-CN" altLang="en-US" sz="2600" b="1" dirty="0">
                <a:solidFill>
                  <a:schemeClr val="tx2"/>
                </a:solidFill>
                <a:latin typeface="Book Antiqua" panose="02040602050305030304" pitchFamily="18" charset="0"/>
                <a:ea typeface="楷体_GB2312" pitchFamily="49" charset="-122"/>
              </a:rPr>
              <a:t>全并行</a:t>
            </a:r>
            <a:r>
              <a:rPr lang="zh-CN" altLang="en-US" sz="2600" b="1" dirty="0">
                <a:solidFill>
                  <a:srgbClr val="0000CC"/>
                </a:solidFill>
                <a:latin typeface="Book Antiqua" panose="02040602050305030304" pitchFamily="18" charset="0"/>
                <a:ea typeface="楷体_GB2312" pitchFamily="49" charset="-122"/>
              </a:rPr>
              <a:t>-同时对许多字的全部或部分位组进行处理</a:t>
            </a:r>
            <a:r>
              <a:rPr lang="zh-CN" altLang="en-US" sz="2600" b="1" dirty="0" smtClean="0">
                <a:solidFill>
                  <a:srgbClr val="0000CC"/>
                </a:solidFill>
                <a:latin typeface="Book Antiqua" panose="02040602050305030304" pitchFamily="18" charset="0"/>
                <a:ea typeface="楷体_GB2312" pitchFamily="49" charset="-122"/>
              </a:rPr>
              <a:t>。</a:t>
            </a:r>
            <a:endParaRPr lang="zh-CN" altLang="en-US" sz="2600" b="1" dirty="0">
              <a:solidFill>
                <a:schemeClr val="accent1"/>
              </a:solidFill>
              <a:latin typeface="Book Antiqua" panose="02040602050305030304" pitchFamily="18" charset="0"/>
              <a:ea typeface="楷体_GB2312" pitchFamily="49"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896" y="2636912"/>
            <a:ext cx="5053049" cy="557217"/>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896" y="3861048"/>
            <a:ext cx="5033999" cy="523879"/>
          </a:xfrm>
          <a:prstGeom prst="rect">
            <a:avLst/>
          </a:prstGeom>
        </p:spPr>
      </p:pic>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b="26732"/>
          <a:stretch/>
        </p:blipFill>
        <p:spPr>
          <a:xfrm>
            <a:off x="4682678" y="4941168"/>
            <a:ext cx="4006267" cy="1080120"/>
          </a:xfrm>
          <a:prstGeom prst="rect">
            <a:avLst/>
          </a:prstGeom>
        </p:spPr>
      </p:pic>
      <p:sp>
        <p:nvSpPr>
          <p:cNvPr id="7" name="Rectangle 4"/>
          <p:cNvSpPr>
            <a:spLocks noChangeArrowheads="1"/>
          </p:cNvSpPr>
          <p:nvPr/>
        </p:nvSpPr>
        <p:spPr bwMode="auto">
          <a:xfrm>
            <a:off x="2843213" y="0"/>
            <a:ext cx="56705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r>
              <a:rPr lang="zh-CN" altLang="en-US" sz="4800" b="1">
                <a:solidFill>
                  <a:schemeClr val="bg1"/>
                </a:solidFill>
                <a:ea typeface="宋体" panose="02010600030101010101" pitchFamily="2" charset="-122"/>
              </a:rPr>
              <a:t>系统结构中的并行性</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0" y="1268413"/>
            <a:ext cx="91440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marL="457200" indent="-457200">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marL="0" indent="0" algn="just">
              <a:spcBef>
                <a:spcPts val="0"/>
              </a:spcBef>
              <a:buFont typeface="Arial" panose="020B0604020202020204" pitchFamily="34" charset="0"/>
              <a:buNone/>
            </a:pPr>
            <a:r>
              <a:rPr lang="en-US" altLang="zh-CN" sz="2800" b="1" dirty="0">
                <a:solidFill>
                  <a:schemeClr val="tx2"/>
                </a:solidFill>
                <a:latin typeface="Book Antiqua" panose="02040602050305030304" pitchFamily="18" charset="0"/>
                <a:ea typeface="楷体_GB2312" pitchFamily="49" charset="-122"/>
              </a:rPr>
              <a:t>3</a:t>
            </a:r>
            <a:r>
              <a:rPr lang="zh-CN" altLang="en-US" sz="2800" b="1" dirty="0">
                <a:solidFill>
                  <a:schemeClr val="tx2"/>
                </a:solidFill>
                <a:latin typeface="Book Antiqua" panose="02040602050305030304" pitchFamily="18" charset="0"/>
                <a:ea typeface="楷体_GB2312" pitchFamily="49" charset="-122"/>
              </a:rPr>
              <a:t>）从</a:t>
            </a:r>
            <a:r>
              <a:rPr lang="zh-CN" altLang="en-US" sz="2800" b="1" u="sng" dirty="0">
                <a:solidFill>
                  <a:srgbClr val="0000CC"/>
                </a:solidFill>
                <a:latin typeface="Book Antiqua" panose="02040602050305030304" pitchFamily="18" charset="0"/>
                <a:ea typeface="楷体_GB2312" pitchFamily="49" charset="-122"/>
              </a:rPr>
              <a:t>信息加工的各个步骤和阶段</a:t>
            </a:r>
            <a:r>
              <a:rPr lang="zh-CN" altLang="en-US" sz="2800" b="1" dirty="0">
                <a:solidFill>
                  <a:schemeClr val="tx2"/>
                </a:solidFill>
                <a:latin typeface="Book Antiqua" panose="02040602050305030304" pitchFamily="18" charset="0"/>
                <a:ea typeface="楷体_GB2312" pitchFamily="49" charset="-122"/>
              </a:rPr>
              <a:t>的角度来划分，并行性来看，并行性分级为：</a:t>
            </a:r>
          </a:p>
          <a:p>
            <a:pPr marL="0" indent="0" algn="just">
              <a:spcBef>
                <a:spcPts val="0"/>
              </a:spcBef>
              <a:buFont typeface="Arial" panose="020B0604020202020204" pitchFamily="34" charset="0"/>
              <a:buNone/>
            </a:pPr>
            <a:r>
              <a:rPr lang="en-US" altLang="zh-CN" sz="2800" b="1" dirty="0">
                <a:solidFill>
                  <a:schemeClr val="tx2"/>
                </a:solidFill>
                <a:latin typeface="Book Antiqua" panose="02040602050305030304" pitchFamily="18" charset="0"/>
                <a:ea typeface="楷体_GB2312" pitchFamily="49" charset="-122"/>
              </a:rPr>
              <a:t>a.</a:t>
            </a:r>
            <a:r>
              <a:rPr lang="zh-CN" altLang="en-US" sz="2800" b="1" dirty="0">
                <a:solidFill>
                  <a:schemeClr val="tx2"/>
                </a:solidFill>
                <a:latin typeface="Book Antiqua" panose="02040602050305030304" pitchFamily="18" charset="0"/>
                <a:ea typeface="楷体_GB2312" pitchFamily="49" charset="-122"/>
              </a:rPr>
              <a:t>存储器操作并行</a:t>
            </a:r>
            <a:r>
              <a:rPr lang="zh-CN" altLang="en-US" sz="2800" b="1" dirty="0">
                <a:solidFill>
                  <a:srgbClr val="0000CC"/>
                </a:solidFill>
                <a:latin typeface="Book Antiqua" panose="02040602050305030304" pitchFamily="18" charset="0"/>
                <a:ea typeface="楷体_GB2312" pitchFamily="49" charset="-122"/>
              </a:rPr>
              <a:t>-可以采用单体多字、多体单字、多体多字，在一个存储周期内访问多个字</a:t>
            </a:r>
            <a:r>
              <a:rPr lang="zh-CN" altLang="en-US" sz="2800" b="1" dirty="0" smtClean="0">
                <a:solidFill>
                  <a:srgbClr val="0000CC"/>
                </a:solidFill>
                <a:latin typeface="Book Antiqua" panose="02040602050305030304" pitchFamily="18" charset="0"/>
                <a:ea typeface="楷体_GB2312" pitchFamily="49" charset="-122"/>
              </a:rPr>
              <a:t>。</a:t>
            </a:r>
            <a:r>
              <a:rPr lang="en-US" altLang="zh-CN" sz="2800" b="1" dirty="0">
                <a:solidFill>
                  <a:srgbClr val="CC0000"/>
                </a:solidFill>
                <a:latin typeface="Book Antiqua" panose="02040602050305030304" pitchFamily="18" charset="0"/>
                <a:ea typeface="楷体_GB2312" pitchFamily="49" charset="-122"/>
              </a:rPr>
              <a:t>——</a:t>
            </a:r>
            <a:r>
              <a:rPr lang="zh-CN" altLang="en-US" sz="2800" b="1" dirty="0" smtClean="0">
                <a:solidFill>
                  <a:srgbClr val="CC0000"/>
                </a:solidFill>
                <a:latin typeface="Book Antiqua" panose="02040602050305030304" pitchFamily="18" charset="0"/>
                <a:ea typeface="楷体_GB2312" pitchFamily="49" charset="-122"/>
              </a:rPr>
              <a:t>并行</a:t>
            </a:r>
            <a:r>
              <a:rPr lang="zh-CN" altLang="en-US" sz="2800" b="1" dirty="0">
                <a:solidFill>
                  <a:srgbClr val="CC0000"/>
                </a:solidFill>
                <a:latin typeface="Book Antiqua" panose="02040602050305030304" pitchFamily="18" charset="0"/>
                <a:ea typeface="楷体_GB2312" pitchFamily="49" charset="-122"/>
              </a:rPr>
              <a:t>存储系统和相联存储器</a:t>
            </a:r>
          </a:p>
          <a:p>
            <a:pPr marL="0" indent="0" algn="just">
              <a:spcBef>
                <a:spcPts val="0"/>
              </a:spcBef>
              <a:buFont typeface="Arial" panose="020B0604020202020204" pitchFamily="34" charset="0"/>
              <a:buNone/>
            </a:pPr>
            <a:r>
              <a:rPr lang="en-US" altLang="zh-CN" sz="2800" b="1" dirty="0">
                <a:solidFill>
                  <a:schemeClr val="tx2"/>
                </a:solidFill>
                <a:latin typeface="Book Antiqua" panose="02040602050305030304" pitchFamily="18" charset="0"/>
                <a:ea typeface="楷体_GB2312" pitchFamily="49" charset="-122"/>
              </a:rPr>
              <a:t>b.</a:t>
            </a:r>
            <a:r>
              <a:rPr lang="zh-CN" altLang="en-US" sz="2800" b="1" dirty="0">
                <a:solidFill>
                  <a:schemeClr val="tx2"/>
                </a:solidFill>
                <a:latin typeface="Book Antiqua" panose="02040602050305030304" pitchFamily="18" charset="0"/>
                <a:ea typeface="楷体_GB2312" pitchFamily="49" charset="-122"/>
              </a:rPr>
              <a:t>处理器操作步骤并行-</a:t>
            </a:r>
            <a:r>
              <a:rPr lang="zh-CN" altLang="en-US" sz="2800" b="1" dirty="0">
                <a:solidFill>
                  <a:srgbClr val="0000CC"/>
                </a:solidFill>
                <a:latin typeface="Book Antiqua" panose="02040602050305030304" pitchFamily="18" charset="0"/>
                <a:ea typeface="楷体_GB2312" pitchFamily="49" charset="-122"/>
              </a:rPr>
              <a:t>指令的取指、分析、执行等操作步骤。也可以指浮点加法的求节差、对阶、尾加、舍入、规格化等具体操作的执行步骤，处理器操作步骤并行是将操作步骤或者具体操作的指性步骤在时间上重叠流水地进行</a:t>
            </a:r>
            <a:r>
              <a:rPr lang="zh-CN" altLang="en-US" sz="2800" b="1" dirty="0" smtClean="0">
                <a:solidFill>
                  <a:srgbClr val="0000CC"/>
                </a:solidFill>
                <a:latin typeface="Book Antiqua" panose="02040602050305030304" pitchFamily="18" charset="0"/>
                <a:ea typeface="楷体_GB2312" pitchFamily="49" charset="-122"/>
              </a:rPr>
              <a:t>。</a:t>
            </a:r>
            <a:r>
              <a:rPr lang="en-US" altLang="zh-CN" sz="2800" b="1" dirty="0">
                <a:solidFill>
                  <a:srgbClr val="CC0000"/>
                </a:solidFill>
                <a:latin typeface="Book Antiqua" panose="02040602050305030304" pitchFamily="18" charset="0"/>
                <a:ea typeface="楷体_GB2312" pitchFamily="49" charset="-122"/>
              </a:rPr>
              <a:t>——</a:t>
            </a:r>
            <a:r>
              <a:rPr lang="zh-CN" altLang="en-US" sz="2800" b="1" dirty="0" smtClean="0">
                <a:solidFill>
                  <a:srgbClr val="CC0000"/>
                </a:solidFill>
                <a:latin typeface="Book Antiqua" panose="02040602050305030304" pitchFamily="18" charset="0"/>
                <a:ea typeface="楷体_GB2312" pitchFamily="49" charset="-122"/>
              </a:rPr>
              <a:t>流水线处理</a:t>
            </a:r>
            <a:endParaRPr lang="zh-CN" altLang="en-US" sz="2800" b="1" dirty="0">
              <a:solidFill>
                <a:schemeClr val="accent1"/>
              </a:solidFill>
              <a:latin typeface="Book Antiqua" panose="02040602050305030304" pitchFamily="18" charset="0"/>
              <a:ea typeface="楷体_GB2312" pitchFamily="49" charset="-122"/>
            </a:endParaRPr>
          </a:p>
        </p:txBody>
      </p:sp>
      <p:sp>
        <p:nvSpPr>
          <p:cNvPr id="3" name="Rectangle 4"/>
          <p:cNvSpPr>
            <a:spLocks noChangeArrowheads="1"/>
          </p:cNvSpPr>
          <p:nvPr/>
        </p:nvSpPr>
        <p:spPr bwMode="auto">
          <a:xfrm>
            <a:off x="2843213" y="0"/>
            <a:ext cx="56705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r>
              <a:rPr lang="zh-CN" altLang="en-US" sz="4800" b="1">
                <a:solidFill>
                  <a:schemeClr val="bg1"/>
                </a:solidFill>
                <a:ea typeface="宋体" panose="02010600030101010101" pitchFamily="2" charset="-122"/>
              </a:rPr>
              <a:t>系统结构中的并行性</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0" y="1341438"/>
            <a:ext cx="91440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just">
              <a:spcBef>
                <a:spcPts val="0"/>
              </a:spcBef>
              <a:buFont typeface="Arial" panose="020B0604020202020204" pitchFamily="34" charset="0"/>
              <a:buNone/>
            </a:pPr>
            <a:r>
              <a:rPr lang="en-US" altLang="zh-CN" sz="2800" b="1" dirty="0">
                <a:solidFill>
                  <a:schemeClr val="tx2"/>
                </a:solidFill>
                <a:latin typeface="Book Antiqua" panose="02040602050305030304" pitchFamily="18" charset="0"/>
                <a:ea typeface="楷体_GB2312" pitchFamily="49" charset="-122"/>
              </a:rPr>
              <a:t>c.</a:t>
            </a:r>
            <a:r>
              <a:rPr lang="zh-CN" altLang="en-US" sz="2800" b="1" dirty="0">
                <a:solidFill>
                  <a:schemeClr val="tx2"/>
                </a:solidFill>
                <a:latin typeface="Book Antiqua" panose="02040602050305030304" pitchFamily="18" charset="0"/>
                <a:ea typeface="楷体_GB2312" pitchFamily="49" charset="-122"/>
              </a:rPr>
              <a:t>处理器操作并行</a:t>
            </a:r>
            <a:r>
              <a:rPr lang="zh-CN" altLang="en-US" sz="2800" b="1" dirty="0">
                <a:solidFill>
                  <a:srgbClr val="0000CC"/>
                </a:solidFill>
                <a:latin typeface="Book Antiqua" panose="02040602050305030304" pitchFamily="18" charset="0"/>
                <a:ea typeface="楷体_GB2312" pitchFamily="49" charset="-122"/>
              </a:rPr>
              <a:t>-为支持向量、数组运算、可以通过重复设置大量处理单元，它们在同一控制器的控制器的控制下，按照同一条指令的要求对多个数据组</a:t>
            </a:r>
            <a:r>
              <a:rPr lang="zh-CN" altLang="en-US" sz="2800" b="1" dirty="0" smtClean="0">
                <a:solidFill>
                  <a:srgbClr val="0000CC"/>
                </a:solidFill>
                <a:latin typeface="Book Antiqua" panose="02040602050305030304" pitchFamily="18" charset="0"/>
                <a:ea typeface="楷体_GB2312" pitchFamily="49" charset="-122"/>
              </a:rPr>
              <a:t>同时操作。</a:t>
            </a:r>
            <a:r>
              <a:rPr lang="en-US" altLang="zh-CN" sz="2800" b="1" dirty="0" smtClean="0">
                <a:solidFill>
                  <a:srgbClr val="C00000"/>
                </a:solidFill>
                <a:latin typeface="Book Antiqua" panose="02040602050305030304" pitchFamily="18" charset="0"/>
                <a:ea typeface="楷体_GB2312" pitchFamily="49" charset="-122"/>
              </a:rPr>
              <a:t>——</a:t>
            </a:r>
            <a:r>
              <a:rPr lang="zh-CN" altLang="en-US" sz="2800" b="1" dirty="0" smtClean="0">
                <a:solidFill>
                  <a:srgbClr val="0000CC"/>
                </a:solidFill>
                <a:latin typeface="Book Antiqua" panose="02040602050305030304" pitchFamily="18" charset="0"/>
                <a:ea typeface="楷体_GB2312" pitchFamily="49" charset="-122"/>
              </a:rPr>
              <a:t> </a:t>
            </a:r>
            <a:endParaRPr lang="zh-CN" altLang="en-US" sz="2800" b="1" dirty="0">
              <a:solidFill>
                <a:srgbClr val="0000CC"/>
              </a:solidFill>
              <a:latin typeface="Book Antiqua" panose="02040602050305030304" pitchFamily="18" charset="0"/>
              <a:ea typeface="楷体_GB2312" pitchFamily="49" charset="-122"/>
            </a:endParaRPr>
          </a:p>
          <a:p>
            <a:pPr algn="just">
              <a:spcBef>
                <a:spcPts val="0"/>
              </a:spcBef>
              <a:buFont typeface="Arial" panose="020B0604020202020204" pitchFamily="34" charset="0"/>
              <a:buNone/>
            </a:pPr>
            <a:r>
              <a:rPr lang="zh-CN" altLang="en-US" sz="2800" b="1" dirty="0">
                <a:solidFill>
                  <a:srgbClr val="CC0000"/>
                </a:solidFill>
                <a:latin typeface="Book Antiqua" panose="02040602050305030304" pitchFamily="18" charset="0"/>
                <a:ea typeface="楷体_GB2312" pitchFamily="49" charset="-122"/>
              </a:rPr>
              <a:t>阵列处理机 </a:t>
            </a:r>
          </a:p>
          <a:p>
            <a:pPr algn="just">
              <a:spcBef>
                <a:spcPts val="0"/>
              </a:spcBef>
              <a:buFont typeface="Arial" panose="020B0604020202020204" pitchFamily="34" charset="0"/>
              <a:buNone/>
            </a:pPr>
            <a:r>
              <a:rPr lang="en-US" altLang="zh-CN" sz="2800" b="1" dirty="0">
                <a:solidFill>
                  <a:schemeClr val="tx2"/>
                </a:solidFill>
                <a:latin typeface="Book Antiqua" panose="02040602050305030304" pitchFamily="18" charset="0"/>
                <a:ea typeface="楷体_GB2312" pitchFamily="49" charset="-122"/>
              </a:rPr>
              <a:t>d.</a:t>
            </a:r>
            <a:r>
              <a:rPr lang="zh-CN" altLang="en-US" sz="2800" b="1" dirty="0">
                <a:solidFill>
                  <a:schemeClr val="tx2"/>
                </a:solidFill>
                <a:latin typeface="Book Antiqua" panose="02040602050305030304" pitchFamily="18" charset="0"/>
                <a:ea typeface="楷体_GB2312" pitchFamily="49" charset="-122"/>
              </a:rPr>
              <a:t>指令、任务、作业</a:t>
            </a:r>
            <a:r>
              <a:rPr lang="zh-CN" altLang="en-US" sz="2800" b="1" dirty="0">
                <a:solidFill>
                  <a:srgbClr val="0000CC"/>
                </a:solidFill>
                <a:latin typeface="Book Antiqua" panose="02040602050305030304" pitchFamily="18" charset="0"/>
                <a:ea typeface="楷体_GB2312" pitchFamily="49" charset="-122"/>
              </a:rPr>
              <a:t>-较高一级的并行，指令级以上的并行是多个处理机同时对多条指令及有关的多数据组进行处理</a:t>
            </a:r>
            <a:r>
              <a:rPr lang="zh-CN" altLang="en-US" sz="2800" b="1" dirty="0" smtClean="0">
                <a:solidFill>
                  <a:srgbClr val="0000CC"/>
                </a:solidFill>
                <a:latin typeface="Book Antiqua" panose="02040602050305030304" pitchFamily="18" charset="0"/>
                <a:ea typeface="楷体_GB2312" pitchFamily="49" charset="-122"/>
              </a:rPr>
              <a:t>。</a:t>
            </a:r>
            <a:r>
              <a:rPr lang="en-US" altLang="zh-CN" sz="2800" b="1" dirty="0" smtClean="0">
                <a:solidFill>
                  <a:srgbClr val="C00000"/>
                </a:solidFill>
                <a:latin typeface="Book Antiqua" panose="02040602050305030304" pitchFamily="18" charset="0"/>
                <a:ea typeface="楷体_GB2312" pitchFamily="49" charset="-122"/>
              </a:rPr>
              <a:t>——</a:t>
            </a:r>
            <a:r>
              <a:rPr lang="zh-CN" altLang="en-US" sz="2800" b="1" dirty="0" smtClean="0">
                <a:solidFill>
                  <a:srgbClr val="CC0000"/>
                </a:solidFill>
                <a:latin typeface="Book Antiqua" panose="02040602050305030304" pitchFamily="18" charset="0"/>
                <a:ea typeface="楷体_GB2312" pitchFamily="49" charset="-122"/>
              </a:rPr>
              <a:t>多</a:t>
            </a:r>
            <a:r>
              <a:rPr lang="zh-CN" altLang="en-US" sz="2800" b="1" dirty="0">
                <a:solidFill>
                  <a:srgbClr val="CC0000"/>
                </a:solidFill>
                <a:latin typeface="Book Antiqua" panose="02040602050305030304" pitchFamily="18" charset="0"/>
                <a:ea typeface="楷体_GB2312" pitchFamily="49" charset="-122"/>
              </a:rPr>
              <a:t>指令流多数据处理机</a:t>
            </a:r>
          </a:p>
          <a:p>
            <a:pPr algn="just">
              <a:spcBef>
                <a:spcPts val="0"/>
              </a:spcBef>
              <a:buFont typeface="Arial" panose="020B0604020202020204" pitchFamily="34" charset="0"/>
              <a:buNone/>
            </a:pPr>
            <a:endParaRPr lang="zh-CN" altLang="en-US" sz="2800" b="1" dirty="0">
              <a:solidFill>
                <a:schemeClr val="folHlink"/>
              </a:solidFill>
              <a:latin typeface="Book Antiqua" panose="02040602050305030304" pitchFamily="18" charset="0"/>
              <a:ea typeface="楷体_GB2312" pitchFamily="49" charset="-122"/>
            </a:endParaRPr>
          </a:p>
          <a:p>
            <a:pPr algn="just">
              <a:spcBef>
                <a:spcPts val="0"/>
              </a:spcBef>
              <a:buFont typeface="Arial" panose="020B0604020202020204" pitchFamily="34" charset="0"/>
              <a:buNone/>
            </a:pPr>
            <a:endParaRPr lang="zh-CN" altLang="en-US" sz="2800" b="1" dirty="0">
              <a:solidFill>
                <a:schemeClr val="folHlink"/>
              </a:solidFill>
              <a:latin typeface="Book Antiqua" panose="02040602050305030304" pitchFamily="18" charset="0"/>
              <a:ea typeface="楷体_GB2312" pitchFamily="49" charset="-122"/>
            </a:endParaRPr>
          </a:p>
        </p:txBody>
      </p:sp>
      <p:sp>
        <p:nvSpPr>
          <p:cNvPr id="3" name="Rectangle 4"/>
          <p:cNvSpPr>
            <a:spLocks noChangeArrowheads="1"/>
          </p:cNvSpPr>
          <p:nvPr/>
        </p:nvSpPr>
        <p:spPr bwMode="auto">
          <a:xfrm>
            <a:off x="2843213" y="0"/>
            <a:ext cx="56705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r>
              <a:rPr lang="zh-CN" altLang="en-US" sz="4800" b="1">
                <a:solidFill>
                  <a:schemeClr val="bg1"/>
                </a:solidFill>
                <a:ea typeface="宋体" panose="02010600030101010101" pitchFamily="2" charset="-122"/>
              </a:rPr>
              <a:t>系统结构中的并行性</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3"/>
          <p:cNvSpPr txBox="1">
            <a:spLocks noChangeArrowheads="1"/>
          </p:cNvSpPr>
          <p:nvPr/>
        </p:nvSpPr>
        <p:spPr bwMode="auto">
          <a:xfrm>
            <a:off x="0" y="1196975"/>
            <a:ext cx="914400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spcBef>
                <a:spcPts val="0"/>
              </a:spcBef>
              <a:buFont typeface="Arial" panose="020B0604020202020204" pitchFamily="34" charset="0"/>
              <a:buNone/>
            </a:pPr>
            <a:r>
              <a:rPr lang="zh-CN" altLang="en-US" sz="2800" b="1" dirty="0">
                <a:solidFill>
                  <a:schemeClr val="tx2"/>
                </a:solidFill>
                <a:latin typeface="Book Antiqua" panose="02040602050305030304" pitchFamily="18" charset="0"/>
                <a:ea typeface="楷体_GB2312" pitchFamily="49" charset="-122"/>
              </a:rPr>
              <a:t>2.并行性的开发途径：</a:t>
            </a:r>
          </a:p>
          <a:p>
            <a:pPr>
              <a:spcBef>
                <a:spcPts val="0"/>
              </a:spcBef>
              <a:buFont typeface="Arial" panose="020B0604020202020204" pitchFamily="34" charset="0"/>
              <a:buNone/>
            </a:pPr>
            <a:r>
              <a:rPr lang="zh-CN" altLang="en-US" sz="2800" b="1" dirty="0">
                <a:solidFill>
                  <a:schemeClr val="tx2"/>
                </a:solidFill>
                <a:latin typeface="Book Antiqua" panose="02040602050305030304" pitchFamily="18" charset="0"/>
                <a:ea typeface="楷体_GB2312" pitchFamily="49" charset="-122"/>
              </a:rPr>
              <a:t>（</a:t>
            </a:r>
            <a:r>
              <a:rPr lang="en-US" altLang="zh-CN" sz="2800" b="1" dirty="0">
                <a:solidFill>
                  <a:schemeClr val="tx2"/>
                </a:solidFill>
                <a:latin typeface="Book Antiqua" panose="02040602050305030304" pitchFamily="18" charset="0"/>
                <a:ea typeface="楷体_GB2312" pitchFamily="49" charset="-122"/>
              </a:rPr>
              <a:t>1</a:t>
            </a:r>
            <a:r>
              <a:rPr lang="zh-CN" altLang="en-US" sz="2800" b="1" dirty="0">
                <a:solidFill>
                  <a:schemeClr val="tx2"/>
                </a:solidFill>
                <a:latin typeface="Book Antiqua" panose="02040602050305030304" pitchFamily="18" charset="0"/>
                <a:ea typeface="楷体_GB2312" pitchFamily="49" charset="-122"/>
              </a:rPr>
              <a:t>）时间重叠：(</a:t>
            </a:r>
            <a:r>
              <a:rPr lang="en-US" altLang="zh-CN" sz="2800" b="1" dirty="0">
                <a:solidFill>
                  <a:schemeClr val="tx2"/>
                </a:solidFill>
                <a:latin typeface="Book Antiqua" panose="02040602050305030304" pitchFamily="18" charset="0"/>
                <a:ea typeface="楷体_GB2312" pitchFamily="49" charset="-122"/>
              </a:rPr>
              <a:t>Time  Interleaving)</a:t>
            </a:r>
          </a:p>
          <a:p>
            <a:pPr algn="just">
              <a:spcBef>
                <a:spcPts val="0"/>
              </a:spcBef>
              <a:buFont typeface="Arial" panose="020B0604020202020204" pitchFamily="34" charset="0"/>
              <a:buNone/>
            </a:pPr>
            <a:r>
              <a:rPr lang="zh-CN" altLang="en-US" sz="2800" b="1" dirty="0" smtClean="0">
                <a:solidFill>
                  <a:srgbClr val="008000"/>
                </a:solidFill>
                <a:latin typeface="Book Antiqua" panose="02040602050305030304" pitchFamily="18" charset="0"/>
                <a:ea typeface="楷体_GB2312" pitchFamily="49" charset="-122"/>
              </a:rPr>
              <a:t>        在</a:t>
            </a:r>
            <a:r>
              <a:rPr lang="zh-CN" altLang="en-US" sz="2800" b="1" dirty="0">
                <a:solidFill>
                  <a:srgbClr val="008000"/>
                </a:solidFill>
                <a:latin typeface="Book Antiqua" panose="02040602050305030304" pitchFamily="18" charset="0"/>
                <a:ea typeface="楷体_GB2312" pitchFamily="49" charset="-122"/>
              </a:rPr>
              <a:t>并行性概念中引入</a:t>
            </a:r>
            <a:r>
              <a:rPr lang="zh-CN" altLang="en-US" sz="2800" b="1" dirty="0">
                <a:solidFill>
                  <a:srgbClr val="FF0000"/>
                </a:solidFill>
                <a:latin typeface="Book Antiqua" panose="02040602050305030304" pitchFamily="18" charset="0"/>
                <a:ea typeface="楷体_GB2312" pitchFamily="49" charset="-122"/>
              </a:rPr>
              <a:t>时间</a:t>
            </a:r>
            <a:r>
              <a:rPr lang="zh-CN" altLang="en-US" sz="2800" b="1" dirty="0" smtClean="0">
                <a:solidFill>
                  <a:srgbClr val="FF0000"/>
                </a:solidFill>
                <a:latin typeface="Book Antiqua" panose="02040602050305030304" pitchFamily="18" charset="0"/>
                <a:ea typeface="楷体_GB2312" pitchFamily="49" charset="-122"/>
              </a:rPr>
              <a:t>因素，</a:t>
            </a:r>
            <a:r>
              <a:rPr lang="zh-CN" altLang="en-US" sz="2800" b="1" dirty="0" smtClean="0">
                <a:solidFill>
                  <a:srgbClr val="0000CC"/>
                </a:solidFill>
                <a:latin typeface="Book Antiqua" panose="02040602050305030304" pitchFamily="18" charset="0"/>
                <a:ea typeface="楷体_GB2312" pitchFamily="49" charset="-122"/>
              </a:rPr>
              <a:t>让</a:t>
            </a:r>
            <a:r>
              <a:rPr lang="zh-CN" altLang="en-US" sz="2800" b="1" dirty="0">
                <a:solidFill>
                  <a:srgbClr val="0000CC"/>
                </a:solidFill>
                <a:latin typeface="Book Antiqua" panose="02040602050305030304" pitchFamily="18" charset="0"/>
                <a:ea typeface="楷体_GB2312" pitchFamily="49" charset="-122"/>
              </a:rPr>
              <a:t>多个处理过程在时间上相互错开，轮流重叠地使用同一套硬件设备地各个部分，以加快硬件周转而赢得速度。</a:t>
            </a:r>
          </a:p>
          <a:p>
            <a:pPr>
              <a:spcBef>
                <a:spcPts val="0"/>
              </a:spcBef>
              <a:buFont typeface="Arial" panose="020B0604020202020204" pitchFamily="34" charset="0"/>
              <a:buNone/>
            </a:pPr>
            <a:endParaRPr lang="zh-CN" altLang="en-US" sz="2800" b="1" dirty="0">
              <a:solidFill>
                <a:schemeClr val="accent1"/>
              </a:solidFill>
              <a:latin typeface="Book Antiqua" panose="02040602050305030304" pitchFamily="18" charset="0"/>
              <a:ea typeface="楷体_GB2312" pitchFamily="49" charset="-122"/>
            </a:endParaRPr>
          </a:p>
          <a:p>
            <a:pPr>
              <a:spcBef>
                <a:spcPts val="0"/>
              </a:spcBef>
              <a:buFont typeface="Arial" panose="020B0604020202020204" pitchFamily="34" charset="0"/>
              <a:buNone/>
            </a:pPr>
            <a:r>
              <a:rPr lang="zh-CN" altLang="en-US" sz="2800" b="1" dirty="0">
                <a:solidFill>
                  <a:srgbClr val="0000CC"/>
                </a:solidFill>
                <a:latin typeface="Book Antiqua" panose="02040602050305030304" pitchFamily="18" charset="0"/>
                <a:ea typeface="楷体_GB2312" pitchFamily="49" charset="-122"/>
              </a:rPr>
              <a:t>                              (</a:t>
            </a:r>
            <a:r>
              <a:rPr lang="en-US" altLang="zh-CN" sz="2800" b="1" dirty="0">
                <a:solidFill>
                  <a:srgbClr val="0000CC"/>
                </a:solidFill>
                <a:latin typeface="Book Antiqua" panose="02040602050305030304" pitchFamily="18" charset="0"/>
                <a:ea typeface="楷体_GB2312" pitchFamily="49" charset="-122"/>
              </a:rPr>
              <a:t>a)</a:t>
            </a:r>
            <a:r>
              <a:rPr lang="zh-CN" altLang="en-US" sz="2800" b="1" dirty="0">
                <a:solidFill>
                  <a:srgbClr val="0000CC"/>
                </a:solidFill>
                <a:latin typeface="Book Antiqua" panose="02040602050305030304" pitchFamily="18" charset="0"/>
                <a:ea typeface="楷体_GB2312" pitchFamily="49" charset="-122"/>
              </a:rPr>
              <a:t>指令流水线</a:t>
            </a:r>
          </a:p>
        </p:txBody>
      </p:sp>
      <p:sp>
        <p:nvSpPr>
          <p:cNvPr id="90115" name="Rectangle 4"/>
          <p:cNvSpPr>
            <a:spLocks noChangeArrowheads="1"/>
          </p:cNvSpPr>
          <p:nvPr/>
        </p:nvSpPr>
        <p:spPr bwMode="auto">
          <a:xfrm>
            <a:off x="1763713" y="4652963"/>
            <a:ext cx="1676400" cy="990600"/>
          </a:xfrm>
          <a:prstGeom prst="rect">
            <a:avLst/>
          </a:prstGeom>
          <a:solidFill>
            <a:schemeClr val="accent1"/>
          </a:solidFill>
          <a:ln w="38100">
            <a:solidFill>
              <a:schemeClr val="tx2"/>
            </a:solidFill>
            <a:miter lim="800000"/>
            <a:headEnd/>
            <a:tailEnd/>
          </a:ln>
        </p:spPr>
        <p:txBody>
          <a:bodyPr wrap="none" lIns="0" tIns="0" rIns="0" bIns="0"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zh-CN" altLang="en-US" sz="2800" b="1" dirty="0">
                <a:solidFill>
                  <a:schemeClr val="bg1"/>
                </a:solidFill>
                <a:latin typeface="Book Antiqua" panose="02040602050305030304" pitchFamily="18" charset="0"/>
                <a:ea typeface="楷体_GB2312" pitchFamily="49" charset="-122"/>
              </a:rPr>
              <a:t>取指</a:t>
            </a:r>
          </a:p>
        </p:txBody>
      </p:sp>
      <p:sp>
        <p:nvSpPr>
          <p:cNvPr id="90116" name="Rectangle 5"/>
          <p:cNvSpPr>
            <a:spLocks noChangeArrowheads="1"/>
          </p:cNvSpPr>
          <p:nvPr/>
        </p:nvSpPr>
        <p:spPr bwMode="auto">
          <a:xfrm>
            <a:off x="4419600" y="4572000"/>
            <a:ext cx="1600200" cy="990600"/>
          </a:xfrm>
          <a:prstGeom prst="rect">
            <a:avLst/>
          </a:prstGeom>
          <a:solidFill>
            <a:srgbClr val="FF00FF"/>
          </a:solidFill>
          <a:ln w="38100">
            <a:solidFill>
              <a:schemeClr val="tx2"/>
            </a:solidFill>
            <a:miter lim="800000"/>
            <a:headEnd/>
            <a:tailEnd/>
          </a:ln>
        </p:spPr>
        <p:txBody>
          <a:bodyPr wrap="none" lIns="0" tIns="0" rIns="0" bIns="0"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zh-CN" altLang="en-US" sz="2800" b="1">
                <a:solidFill>
                  <a:schemeClr val="tx2"/>
                </a:solidFill>
                <a:latin typeface="Book Antiqua" panose="02040602050305030304" pitchFamily="18" charset="0"/>
                <a:ea typeface="楷体_GB2312" pitchFamily="49" charset="-122"/>
              </a:rPr>
              <a:t>分析</a:t>
            </a:r>
          </a:p>
        </p:txBody>
      </p:sp>
      <p:sp>
        <p:nvSpPr>
          <p:cNvPr id="90117" name="Rectangle 6"/>
          <p:cNvSpPr>
            <a:spLocks noChangeArrowheads="1"/>
          </p:cNvSpPr>
          <p:nvPr/>
        </p:nvSpPr>
        <p:spPr bwMode="auto">
          <a:xfrm>
            <a:off x="7010400" y="4572000"/>
            <a:ext cx="1676400" cy="990600"/>
          </a:xfrm>
          <a:prstGeom prst="rect">
            <a:avLst/>
          </a:prstGeom>
          <a:solidFill>
            <a:srgbClr val="008000"/>
          </a:solidFill>
          <a:ln w="38100">
            <a:solidFill>
              <a:schemeClr val="tx2"/>
            </a:solidFill>
            <a:miter lim="800000"/>
            <a:headEnd/>
            <a:tailEnd/>
          </a:ln>
        </p:spPr>
        <p:txBody>
          <a:bodyPr wrap="none" lIns="0" tIns="0" rIns="0" bIns="0"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a:spcBef>
                <a:spcPct val="0"/>
              </a:spcBef>
              <a:buFont typeface="Arial" panose="020B0604020202020204" pitchFamily="34" charset="0"/>
              <a:buNone/>
            </a:pPr>
            <a:r>
              <a:rPr lang="zh-CN" altLang="en-US" sz="2800" b="1" dirty="0">
                <a:solidFill>
                  <a:schemeClr val="bg1"/>
                </a:solidFill>
                <a:latin typeface="Book Antiqua" panose="02040602050305030304" pitchFamily="18" charset="0"/>
                <a:ea typeface="楷体_GB2312" pitchFamily="49" charset="-122"/>
              </a:rPr>
              <a:t>执行</a:t>
            </a:r>
          </a:p>
        </p:txBody>
      </p:sp>
      <p:sp>
        <p:nvSpPr>
          <p:cNvPr id="90118" name="Line 7"/>
          <p:cNvSpPr>
            <a:spLocks noChangeShapeType="1"/>
          </p:cNvSpPr>
          <p:nvPr/>
        </p:nvSpPr>
        <p:spPr bwMode="auto">
          <a:xfrm>
            <a:off x="323850" y="5157788"/>
            <a:ext cx="1447800" cy="0"/>
          </a:xfrm>
          <a:prstGeom prst="line">
            <a:avLst/>
          </a:prstGeom>
          <a:noFill/>
          <a:ln w="889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800" b="1"/>
          </a:p>
        </p:txBody>
      </p:sp>
      <p:sp>
        <p:nvSpPr>
          <p:cNvPr id="90119" name="Line 8"/>
          <p:cNvSpPr>
            <a:spLocks noChangeShapeType="1"/>
          </p:cNvSpPr>
          <p:nvPr/>
        </p:nvSpPr>
        <p:spPr bwMode="auto">
          <a:xfrm>
            <a:off x="3419475" y="5157788"/>
            <a:ext cx="1079500" cy="0"/>
          </a:xfrm>
          <a:prstGeom prst="line">
            <a:avLst/>
          </a:prstGeom>
          <a:noFill/>
          <a:ln w="889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800" b="1"/>
          </a:p>
        </p:txBody>
      </p:sp>
      <p:sp>
        <p:nvSpPr>
          <p:cNvPr id="90120" name="Line 9"/>
          <p:cNvSpPr>
            <a:spLocks noChangeShapeType="1"/>
          </p:cNvSpPr>
          <p:nvPr/>
        </p:nvSpPr>
        <p:spPr bwMode="auto">
          <a:xfrm>
            <a:off x="6019800" y="5105400"/>
            <a:ext cx="990600" cy="0"/>
          </a:xfrm>
          <a:prstGeom prst="line">
            <a:avLst/>
          </a:prstGeom>
          <a:noFill/>
          <a:ln w="889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800" b="1"/>
          </a:p>
        </p:txBody>
      </p:sp>
      <p:sp>
        <p:nvSpPr>
          <p:cNvPr id="9" name="Rectangle 4"/>
          <p:cNvSpPr>
            <a:spLocks noChangeArrowheads="1"/>
          </p:cNvSpPr>
          <p:nvPr/>
        </p:nvSpPr>
        <p:spPr bwMode="auto">
          <a:xfrm>
            <a:off x="2843213" y="0"/>
            <a:ext cx="56705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r>
              <a:rPr lang="zh-CN" altLang="en-US" sz="4800" b="1">
                <a:solidFill>
                  <a:schemeClr val="bg1"/>
                </a:solidFill>
                <a:ea typeface="宋体" panose="02010600030101010101" pitchFamily="2" charset="-122"/>
              </a:rPr>
              <a:t>系统结构中的并行性</a:t>
            </a:r>
          </a:p>
        </p:txBody>
      </p:sp>
    </p:spTree>
  </p:cSld>
  <p:clrMapOvr>
    <a:masterClrMapping/>
  </p:clrMapOvr>
</p:sld>
</file>

<file path=ppt/theme/theme1.xml><?xml version="1.0" encoding="utf-8"?>
<a:theme xmlns:a="http://schemas.openxmlformats.org/drawingml/2006/main" name="聚焦科技">
  <a:themeElements>
    <a:clrScheme name="聚焦科技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fontScheme name="聚焦科技">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聚焦科技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聚焦科技 2">
        <a:dk1>
          <a:srgbClr val="808080"/>
        </a:dk1>
        <a:lt1>
          <a:srgbClr val="FFFFFF"/>
        </a:lt1>
        <a:dk2>
          <a:srgbClr val="000000"/>
        </a:dk2>
        <a:lt2>
          <a:srgbClr val="B2B2B2"/>
        </a:lt2>
        <a:accent1>
          <a:srgbClr val="058089"/>
        </a:accent1>
        <a:accent2>
          <a:srgbClr val="66BE0E"/>
        </a:accent2>
        <a:accent3>
          <a:srgbClr val="FFFFFF"/>
        </a:accent3>
        <a:accent4>
          <a:srgbClr val="6C6C6C"/>
        </a:accent4>
        <a:accent5>
          <a:srgbClr val="AAC0C4"/>
        </a:accent5>
        <a:accent6>
          <a:srgbClr val="5CAC0C"/>
        </a:accent6>
        <a:hlink>
          <a:srgbClr val="2CA9D0"/>
        </a:hlink>
        <a:folHlink>
          <a:srgbClr val="4841D9"/>
        </a:folHlink>
      </a:clrScheme>
      <a:clrMap bg1="lt1" tx1="dk1" bg2="lt2" tx2="dk2" accent1="accent1" accent2="accent2" accent3="accent3" accent4="accent4" accent5="accent5" accent6="accent6" hlink="hlink" folHlink="folHlink"/>
    </a:extraClrScheme>
    <a:extraClrScheme>
      <a:clrScheme name="聚焦科技 3">
        <a:dk1>
          <a:srgbClr val="1D528D"/>
        </a:dk1>
        <a:lt1>
          <a:srgbClr val="FFFFFF"/>
        </a:lt1>
        <a:dk2>
          <a:srgbClr val="000000"/>
        </a:dk2>
        <a:lt2>
          <a:srgbClr val="CACACA"/>
        </a:lt2>
        <a:accent1>
          <a:srgbClr val="0099CC"/>
        </a:accent1>
        <a:accent2>
          <a:srgbClr val="8BC84E"/>
        </a:accent2>
        <a:accent3>
          <a:srgbClr val="FFFFFF"/>
        </a:accent3>
        <a:accent4>
          <a:srgbClr val="174578"/>
        </a:accent4>
        <a:accent5>
          <a:srgbClr val="AACAE2"/>
        </a:accent5>
        <a:accent6>
          <a:srgbClr val="7DB546"/>
        </a:accent6>
        <a:hlink>
          <a:srgbClr val="6E81E0"/>
        </a:hlink>
        <a:folHlink>
          <a:srgbClr val="00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聚焦科技</Template>
  <TotalTime>690</TotalTime>
  <Pages>0</Pages>
  <Words>2580</Words>
  <Characters>0</Characters>
  <Application>Microsoft Office PowerPoint</Application>
  <PresentationFormat>全屏显示(4:3)</PresentationFormat>
  <Lines>0</Lines>
  <Paragraphs>246</Paragraphs>
  <Slides>36</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36</vt:i4>
      </vt:variant>
    </vt:vector>
  </HeadingPairs>
  <TitlesOfParts>
    <vt:vector size="50" baseType="lpstr">
      <vt:lpstr>黑体</vt:lpstr>
      <vt:lpstr>楷体_GB2312</vt:lpstr>
      <vt:lpstr>宋体</vt:lpstr>
      <vt:lpstr>Arial</vt:lpstr>
      <vt:lpstr>Book Antiqua</vt:lpstr>
      <vt:lpstr>Symbol</vt:lpstr>
      <vt:lpstr>Tahoma</vt:lpstr>
      <vt:lpstr>Times New Roman</vt:lpstr>
      <vt:lpstr>Wingdings</vt:lpstr>
      <vt:lpstr>Wingdings 2</vt:lpstr>
      <vt:lpstr>聚焦科技</vt:lpstr>
      <vt:lpstr>Photoshop.Image.6</vt:lpstr>
      <vt:lpstr>Equation.3</vt:lpstr>
      <vt:lpstr>VISIO 5 Drawing</vt:lpstr>
      <vt:lpstr>第一章　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MC SYSTEM</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单击此处添加标题</dc:title>
  <dc:subject/>
  <dc:creator>sysman</dc:creator>
  <cp:keywords/>
  <dc:description/>
  <cp:lastModifiedBy>a</cp:lastModifiedBy>
  <cp:revision>279</cp:revision>
  <dcterms:created xsi:type="dcterms:W3CDTF">2008-08-27T02:06:19Z</dcterms:created>
  <dcterms:modified xsi:type="dcterms:W3CDTF">2023-03-12T23:51:40Z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TC011368022052</vt:lpwstr>
  </property>
  <property fmtid="{D5CDD505-2E9C-101B-9397-08002B2CF9AE}" pid="3" name="KSOProductBuildVer">
    <vt:lpwstr>2052-10.1.0.7520</vt:lpwstr>
  </property>
</Properties>
</file>