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6"/>
  </p:notesMasterIdLst>
  <p:sldIdLst>
    <p:sldId id="455" r:id="rId3"/>
    <p:sldId id="456" r:id="rId4"/>
    <p:sldId id="315" r:id="rId5"/>
    <p:sldId id="457" r:id="rId6"/>
    <p:sldId id="458" r:id="rId7"/>
    <p:sldId id="459" r:id="rId8"/>
    <p:sldId id="460" r:id="rId9"/>
    <p:sldId id="461" r:id="rId10"/>
    <p:sldId id="462" r:id="rId11"/>
    <p:sldId id="500" r:id="rId12"/>
    <p:sldId id="501" r:id="rId13"/>
    <p:sldId id="563" r:id="rId14"/>
    <p:sldId id="564" r:id="rId15"/>
    <p:sldId id="565" r:id="rId16"/>
    <p:sldId id="504" r:id="rId17"/>
    <p:sldId id="505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5" r:id="rId26"/>
    <p:sldId id="476" r:id="rId27"/>
    <p:sldId id="477" r:id="rId28"/>
    <p:sldId id="566" r:id="rId29"/>
    <p:sldId id="478" r:id="rId30"/>
    <p:sldId id="479" r:id="rId31"/>
    <p:sldId id="480" r:id="rId32"/>
    <p:sldId id="484" r:id="rId33"/>
    <p:sldId id="516" r:id="rId34"/>
    <p:sldId id="517" r:id="rId35"/>
    <p:sldId id="518" r:id="rId36"/>
    <p:sldId id="520" r:id="rId37"/>
    <p:sldId id="521" r:id="rId38"/>
    <p:sldId id="522" r:id="rId39"/>
    <p:sldId id="519" r:id="rId40"/>
    <p:sldId id="570" r:id="rId41"/>
    <p:sldId id="567" r:id="rId42"/>
    <p:sldId id="568" r:id="rId43"/>
    <p:sldId id="569" r:id="rId44"/>
    <p:sldId id="489" r:id="rId45"/>
    <p:sldId id="490" r:id="rId46"/>
    <p:sldId id="491" r:id="rId47"/>
    <p:sldId id="492" r:id="rId48"/>
    <p:sldId id="571" r:id="rId49"/>
    <p:sldId id="572" r:id="rId50"/>
    <p:sldId id="493" r:id="rId51"/>
    <p:sldId id="494" r:id="rId52"/>
    <p:sldId id="497" r:id="rId53"/>
    <p:sldId id="498" r:id="rId54"/>
    <p:sldId id="499" r:id="rId5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95" autoAdjust="0"/>
    <p:restoredTop sz="90929"/>
  </p:normalViewPr>
  <p:slideViewPr>
    <p:cSldViewPr showGuides="1">
      <p:cViewPr varScale="1">
        <p:scale>
          <a:sx n="79" d="100"/>
          <a:sy n="79" d="100"/>
        </p:scale>
        <p:origin x="207" y="39"/>
      </p:cViewPr>
      <p:guideLst>
        <p:guide orient="horz" pos="219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16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2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/>
            <p:nvPr/>
          </p:nvGrpSpPr>
          <p:grpSpPr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30" name="Freeform 4"/>
              <p:cNvSpPr/>
              <p:nvPr/>
            </p:nvSpPr>
            <p:spPr bwMode="ltGray"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ltGray">
              <a:xfrm rot="-5400000">
                <a:off x="1318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ltGray">
              <a:xfrm rot="-5400000">
                <a:off x="152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ltGray">
              <a:xfrm rot="-5400000">
                <a:off x="3206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ltGray">
              <a:xfrm rot="-5400000">
                <a:off x="1826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5"/>
              <p:cNvSpPr/>
              <p:nvPr/>
            </p:nvSpPr>
            <p:spPr bwMode="ltGray">
              <a:xfrm rot="-5400000">
                <a:off x="2326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"/>
              <p:cNvSpPr/>
              <p:nvPr/>
            </p:nvSpPr>
            <p:spPr bwMode="ltGray">
              <a:xfrm rot="-5400000">
                <a:off x="4072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9"/>
              <p:cNvSpPr/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1"/>
              <p:cNvSpPr/>
              <p:nvPr/>
            </p:nvSpPr>
            <p:spPr bwMode="ltGray">
              <a:xfrm rot="-5400000">
                <a:off x="508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strike="noStrike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123" name="Group 3"/>
            <p:cNvGrpSpPr/>
            <p:nvPr/>
          </p:nvGrpSpPr>
          <p:grpSpPr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30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ltGray">
              <a:xfrm rot="-5400000">
                <a:off x="1319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ltGray">
              <a:xfrm rot="-5400000">
                <a:off x="153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ltGray">
              <a:xfrm rot="-5400000">
                <a:off x="3207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ltGray">
              <a:xfrm rot="-5400000">
                <a:off x="1827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5"/>
              <p:cNvSpPr/>
              <p:nvPr/>
            </p:nvSpPr>
            <p:spPr bwMode="ltGray">
              <a:xfrm rot="-5400000">
                <a:off x="2327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"/>
              <p:cNvSpPr/>
              <p:nvPr/>
            </p:nvSpPr>
            <p:spPr bwMode="ltGray">
              <a:xfrm rot="-5400000">
                <a:off x="407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9"/>
              <p:cNvSpPr/>
              <p:nvPr/>
            </p:nvSpPr>
            <p:spPr bwMode="ltGray">
              <a:xfrm rot="-5400000">
                <a:off x="4581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1"/>
              <p:cNvSpPr/>
              <p:nvPr/>
            </p:nvSpPr>
            <p:spPr bwMode="ltGray">
              <a:xfrm rot="-5400000">
                <a:off x="5081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strike="noStrike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-4762"/>
            <a:ext cx="539750" cy="6858000"/>
            <a:chOff x="0" y="-3"/>
            <a:chExt cx="670" cy="4320"/>
          </a:xfrm>
        </p:grpSpPr>
        <p:grpSp>
          <p:nvGrpSpPr>
            <p:cNvPr id="1027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7172" name="Freeform 4"/>
              <p:cNvSpPr/>
              <p:nvPr/>
            </p:nvSpPr>
            <p:spPr bwMode="ltGray">
              <a:xfrm rot="-5400000">
                <a:off x="2556" y="-993"/>
                <a:ext cx="625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3" name="Freeform 5"/>
              <p:cNvSpPr/>
              <p:nvPr/>
            </p:nvSpPr>
            <p:spPr bwMode="ltGray">
              <a:xfrm rot="-5400000">
                <a:off x="1320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4" name="Freeform 6"/>
              <p:cNvSpPr/>
              <p:nvPr/>
            </p:nvSpPr>
            <p:spPr bwMode="ltGray">
              <a:xfrm rot="-5400000">
                <a:off x="977" y="1666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Freeform 7"/>
              <p:cNvSpPr/>
              <p:nvPr/>
            </p:nvSpPr>
            <p:spPr bwMode="ltGray">
              <a:xfrm rot="-5400000">
                <a:off x="-62" y="1750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" name="Freeform 8"/>
              <p:cNvSpPr/>
              <p:nvPr/>
            </p:nvSpPr>
            <p:spPr bwMode="ltGray">
              <a:xfrm rot="-5400000">
                <a:off x="661" y="1731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7" name="Freeform 9"/>
              <p:cNvSpPr/>
              <p:nvPr/>
            </p:nvSpPr>
            <p:spPr bwMode="ltGray">
              <a:xfrm rot="-5400000">
                <a:off x="440" y="1696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8" name="Freeform 10"/>
              <p:cNvSpPr/>
              <p:nvPr/>
            </p:nvSpPr>
            <p:spPr bwMode="ltGray">
              <a:xfrm rot="-5400000">
                <a:off x="153" y="1724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9" name="Freeform 11"/>
              <p:cNvSpPr/>
              <p:nvPr/>
            </p:nvSpPr>
            <p:spPr bwMode="ltGray">
              <a:xfrm rot="-5400000">
                <a:off x="3205" y="1653"/>
                <a:ext cx="623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Freeform 12"/>
              <p:cNvSpPr/>
              <p:nvPr/>
            </p:nvSpPr>
            <p:spPr bwMode="ltGray">
              <a:xfrm rot="-5400000">
                <a:off x="2866" y="165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Freeform 13"/>
              <p:cNvSpPr/>
              <p:nvPr/>
            </p:nvSpPr>
            <p:spPr bwMode="ltGray">
              <a:xfrm rot="-5400000">
                <a:off x="1829" y="1743"/>
                <a:ext cx="623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Freeform 14"/>
              <p:cNvSpPr/>
              <p:nvPr/>
            </p:nvSpPr>
            <p:spPr bwMode="ltGray">
              <a:xfrm rot="-5400000">
                <a:off x="2550" y="1727"/>
                <a:ext cx="623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Freeform 15"/>
              <p:cNvSpPr/>
              <p:nvPr/>
            </p:nvSpPr>
            <p:spPr bwMode="ltGray">
              <a:xfrm rot="-5400000">
                <a:off x="2329" y="1691"/>
                <a:ext cx="623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Freeform 16"/>
              <p:cNvSpPr/>
              <p:nvPr/>
            </p:nvSpPr>
            <p:spPr bwMode="ltGray">
              <a:xfrm rot="-5400000">
                <a:off x="2041" y="1717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Freeform 17"/>
              <p:cNvSpPr/>
              <p:nvPr/>
            </p:nvSpPr>
            <p:spPr bwMode="ltGray">
              <a:xfrm rot="-5400000">
                <a:off x="4075" y="1664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Freeform 18"/>
              <p:cNvSpPr/>
              <p:nvPr/>
            </p:nvSpPr>
            <p:spPr bwMode="ltGray">
              <a:xfrm rot="-5400000">
                <a:off x="3731" y="1663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Freeform 19"/>
              <p:cNvSpPr/>
              <p:nvPr/>
            </p:nvSpPr>
            <p:spPr bwMode="ltGray">
              <a:xfrm rot="-5400000">
                <a:off x="4576" y="1738"/>
                <a:ext cx="623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Freeform 20"/>
              <p:cNvSpPr/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Freeform 21"/>
              <p:cNvSpPr/>
              <p:nvPr/>
            </p:nvSpPr>
            <p:spPr bwMode="ltGray">
              <a:xfrm rot="-5400000">
                <a:off x="5077" y="1685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Freeform 22"/>
              <p:cNvSpPr/>
              <p:nvPr/>
            </p:nvSpPr>
            <p:spPr bwMode="ltGray">
              <a:xfrm rot="-5400000">
                <a:off x="4789" y="1709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Freeform 24"/>
            <p:cNvSpPr/>
            <p:nvPr/>
          </p:nvSpPr>
          <p:spPr bwMode="ltGray">
            <a:xfrm rot="16200000" flipH="1">
              <a:off x="-1586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049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r:id="rId14" imgW="3667125" imgH="828675" progId="Paint.Picture">
                  <p:embed/>
                </p:oleObj>
              </mc:Choice>
              <mc:Fallback>
                <p:oleObj r:id="rId14" imgW="3667125" imgH="8286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-4762"/>
            <a:ext cx="539750" cy="6858000"/>
            <a:chOff x="0" y="-3"/>
            <a:chExt cx="670" cy="4320"/>
          </a:xfrm>
        </p:grpSpPr>
        <p:grpSp>
          <p:nvGrpSpPr>
            <p:cNvPr id="2051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7172" name="Freeform 4"/>
              <p:cNvSpPr/>
              <p:nvPr/>
            </p:nvSpPr>
            <p:spPr bwMode="ltGray">
              <a:xfrm rot="-5400000">
                <a:off x="2557" y="-993"/>
                <a:ext cx="625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3" name="Freeform 5"/>
              <p:cNvSpPr/>
              <p:nvPr/>
            </p:nvSpPr>
            <p:spPr bwMode="ltGray">
              <a:xfrm rot="-5400000">
                <a:off x="1320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4" name="Freeform 6"/>
              <p:cNvSpPr/>
              <p:nvPr/>
            </p:nvSpPr>
            <p:spPr bwMode="ltGray">
              <a:xfrm rot="-5400000">
                <a:off x="977" y="1666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Freeform 7"/>
              <p:cNvSpPr/>
              <p:nvPr/>
            </p:nvSpPr>
            <p:spPr bwMode="ltGray">
              <a:xfrm rot="-5400000">
                <a:off x="-62" y="1750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" name="Freeform 8"/>
              <p:cNvSpPr/>
              <p:nvPr/>
            </p:nvSpPr>
            <p:spPr bwMode="ltGray">
              <a:xfrm rot="-5400000">
                <a:off x="661" y="1731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7" name="Freeform 9"/>
              <p:cNvSpPr/>
              <p:nvPr/>
            </p:nvSpPr>
            <p:spPr bwMode="ltGray">
              <a:xfrm rot="-5400000">
                <a:off x="440" y="1696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8" name="Freeform 10"/>
              <p:cNvSpPr/>
              <p:nvPr/>
            </p:nvSpPr>
            <p:spPr bwMode="ltGray">
              <a:xfrm rot="-5400000">
                <a:off x="153" y="1724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9" name="Freeform 11"/>
              <p:cNvSpPr/>
              <p:nvPr/>
            </p:nvSpPr>
            <p:spPr bwMode="ltGray">
              <a:xfrm rot="-5400000">
                <a:off x="3206" y="1654"/>
                <a:ext cx="623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Freeform 12"/>
              <p:cNvSpPr/>
              <p:nvPr/>
            </p:nvSpPr>
            <p:spPr bwMode="ltGray">
              <a:xfrm rot="-5400000">
                <a:off x="2866" y="165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Freeform 13"/>
              <p:cNvSpPr/>
              <p:nvPr/>
            </p:nvSpPr>
            <p:spPr bwMode="ltGray">
              <a:xfrm rot="-5400000">
                <a:off x="1830" y="1744"/>
                <a:ext cx="623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Freeform 14"/>
              <p:cNvSpPr/>
              <p:nvPr/>
            </p:nvSpPr>
            <p:spPr bwMode="ltGray">
              <a:xfrm rot="-5400000">
                <a:off x="2551" y="1728"/>
                <a:ext cx="623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Freeform 15"/>
              <p:cNvSpPr/>
              <p:nvPr/>
            </p:nvSpPr>
            <p:spPr bwMode="ltGray">
              <a:xfrm rot="-5400000">
                <a:off x="2330" y="1692"/>
                <a:ext cx="623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Freeform 16"/>
              <p:cNvSpPr/>
              <p:nvPr/>
            </p:nvSpPr>
            <p:spPr bwMode="ltGray">
              <a:xfrm rot="-5400000">
                <a:off x="2042" y="1718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Freeform 17"/>
              <p:cNvSpPr/>
              <p:nvPr/>
            </p:nvSpPr>
            <p:spPr bwMode="ltGray">
              <a:xfrm rot="-5400000">
                <a:off x="4076" y="1665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Freeform 18"/>
              <p:cNvSpPr/>
              <p:nvPr/>
            </p:nvSpPr>
            <p:spPr bwMode="ltGray">
              <a:xfrm rot="-5400000">
                <a:off x="3731" y="1663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Freeform 19"/>
              <p:cNvSpPr/>
              <p:nvPr/>
            </p:nvSpPr>
            <p:spPr bwMode="ltGray">
              <a:xfrm rot="-5400000">
                <a:off x="4576" y="1738"/>
                <a:ext cx="623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Freeform 20"/>
              <p:cNvSpPr/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Freeform 21"/>
              <p:cNvSpPr/>
              <p:nvPr/>
            </p:nvSpPr>
            <p:spPr bwMode="ltGray">
              <a:xfrm rot="-5400000">
                <a:off x="5077" y="1685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Freeform 22"/>
              <p:cNvSpPr/>
              <p:nvPr/>
            </p:nvSpPr>
            <p:spPr bwMode="ltGray">
              <a:xfrm rot="-5400000">
                <a:off x="4790" y="1710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Freeform 24"/>
            <p:cNvSpPr/>
            <p:nvPr/>
          </p:nvSpPr>
          <p:spPr bwMode="ltGray">
            <a:xfrm rot="16200000" flipH="1">
              <a:off x="-1586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073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14" imgW="3667125" imgH="828675" progId="Paint.Picture">
                  <p:embed/>
                </p:oleObj>
              </mc:Choice>
              <mc:Fallback>
                <p:oleObj r:id="rId14" imgW="3667125" imgH="8286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ctrTitle"/>
          </p:nvPr>
        </p:nvSpPr>
        <p:spPr>
          <a:xfrm>
            <a:off x="500063" y="1071563"/>
            <a:ext cx="8153400" cy="1323975"/>
          </a:xfrm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第二章 </a:t>
            </a:r>
            <a:b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数据表示、寻址方式与指令系统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7"/>
          <p:cNvSpPr txBox="1"/>
          <p:nvPr/>
        </p:nvSpPr>
        <p:spPr>
          <a:xfrm>
            <a:off x="900113" y="404813"/>
            <a:ext cx="7848600" cy="547842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高级数据表示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1．自定义数据表示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自定义数据表示是为缩短高级语言和机器语言的语义差距引出来的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ea typeface="楷体_GB2312" pitchFamily="49" charset="-122"/>
              </a:rPr>
              <a:t>例如</a:t>
            </a:r>
            <a:r>
              <a:rPr lang="zh-CN" altLang="en-US" b="1" dirty="0" smtClean="0">
                <a:ea typeface="楷体_GB2312" pitchFamily="49" charset="-122"/>
              </a:rPr>
              <a:t>：      </a:t>
            </a:r>
            <a:r>
              <a:rPr lang="en-US" altLang="zh-CN" b="1" dirty="0" err="1" smtClean="0">
                <a:ea typeface="楷体_GB2312" pitchFamily="49" charset="-122"/>
              </a:rPr>
              <a:t>int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en-US" altLang="zh-CN" b="1" dirty="0" err="1" smtClean="0">
                <a:ea typeface="楷体_GB2312" pitchFamily="49" charset="-122"/>
              </a:rPr>
              <a:t>a,b</a:t>
            </a:r>
            <a:r>
              <a:rPr lang="en-US" altLang="zh-CN" b="1" dirty="0" smtClean="0">
                <a:ea typeface="楷体_GB2312" pitchFamily="49" charset="-122"/>
              </a:rPr>
              <a:t>;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a=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a+b</a:t>
            </a:r>
            <a:r>
              <a:rPr lang="en-US" altLang="zh-CN" b="1" dirty="0" smtClean="0">
                <a:ea typeface="楷体_GB2312" pitchFamily="49" charset="-122"/>
              </a:rPr>
              <a:t>;            float </a:t>
            </a:r>
            <a:r>
              <a:rPr lang="en-US" altLang="zh-CN" b="1" dirty="0" err="1" smtClean="0">
                <a:ea typeface="楷体_GB2312" pitchFamily="49" charset="-122"/>
              </a:rPr>
              <a:t>c,d</a:t>
            </a:r>
            <a:r>
              <a:rPr lang="en-US" altLang="zh-CN" b="1" dirty="0" smtClean="0">
                <a:ea typeface="楷体_GB2312" pitchFamily="49" charset="-122"/>
              </a:rPr>
              <a:t>;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c=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c+d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ea typeface="楷体_GB2312" pitchFamily="49" charset="-122"/>
              </a:rPr>
              <a:t>编译时</a:t>
            </a:r>
            <a:r>
              <a:rPr lang="zh-CN" altLang="en-US" b="1" dirty="0" smtClean="0">
                <a:ea typeface="楷体_GB2312" pitchFamily="49" charset="-122"/>
              </a:rPr>
              <a:t>：整数加操作码 </a:t>
            </a:r>
            <a:r>
              <a:rPr lang="en-US" altLang="zh-CN" b="1" dirty="0" err="1" smtClean="0">
                <a:ea typeface="楷体_GB2312" pitchFamily="49" charset="-122"/>
              </a:rPr>
              <a:t>a,b</a:t>
            </a:r>
            <a:r>
              <a:rPr lang="en-US" altLang="zh-CN" b="1" dirty="0" smtClean="0">
                <a:ea typeface="楷体_GB2312" pitchFamily="49" charset="-122"/>
              </a:rPr>
              <a:t>;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浮点数加操作码 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dirty="0" err="1" smtClean="0">
                <a:ea typeface="楷体_GB2312" pitchFamily="49" charset="-122"/>
              </a:rPr>
              <a:t>,d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              </a:t>
            </a:r>
            <a:r>
              <a:rPr lang="zh-CN" altLang="en-US" b="1" dirty="0" smtClean="0">
                <a:ea typeface="楷体_GB2312" pitchFamily="49" charset="-122"/>
              </a:rPr>
              <a:t>相同运算对应不同操作码，编译负担重。</a:t>
            </a:r>
            <a:endParaRPr lang="en-US" altLang="zh-CN" b="1" dirty="0" smtClean="0"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latin typeface="Times New Roman" panose="02020603050405020304" pitchFamily="18" charset="0"/>
                <a:ea typeface="楷体_GB2312" pitchFamily="49" charset="-122"/>
              </a:rPr>
              <a:t>改进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：数据类型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与数据本身联系到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一起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加操作码 整数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a,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整数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b="1" dirty="0" smtClean="0">
                <a:ea typeface="楷体_GB2312" pitchFamily="49" charset="-122"/>
              </a:rPr>
              <a:t>；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加操作码 浮点数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c,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浮点数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它又有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标志符数据表示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两类。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3"/>
          <p:cNvSpPr txBox="1"/>
          <p:nvPr/>
        </p:nvSpPr>
        <p:spPr>
          <a:xfrm>
            <a:off x="971550" y="981075"/>
            <a:ext cx="7704138" cy="3509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⑴ 标志符数据表示：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标志符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数据表示是让数据字本身带有数据或信息的类型标志。标志符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由编译程序建立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，对高级语言源程序应设计成透明的。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标志符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虽然主要用于指明数据类型，但还可以用于指明机器内所用信息的各种类型，如指明是数值，控制信息，地址还是指令字。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914400" y="641350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带标识符的数据表示 ：</a:t>
            </a:r>
            <a:r>
              <a:rPr lang="zh-CN" altLang="en-US" sz="3200" b="1" dirty="0">
                <a:solidFill>
                  <a:schemeClr val="tx1"/>
                </a:solidFill>
              </a:rPr>
              <a:t>将数据类型与数据本身联系在一起。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990600" y="3074988"/>
            <a:ext cx="7772400" cy="22860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主要用于指明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数据类型</a:t>
            </a:r>
            <a:r>
              <a:rPr lang="zh-CN" altLang="en-US" b="1" dirty="0">
                <a:latin typeface="Times New Roman" panose="02020603050405020304" pitchFamily="18" charset="0"/>
              </a:rPr>
              <a:t>（如二进制整数、十进制整数等），也可用于指明及其内部所用信息的各种类型。</a:t>
            </a: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对高级程序员透明。</a:t>
            </a:r>
            <a:r>
              <a:rPr lang="zh-CN" altLang="en-US" b="1" dirty="0"/>
              <a:t> </a:t>
            </a:r>
          </a:p>
        </p:txBody>
      </p:sp>
      <p:grpSp>
        <p:nvGrpSpPr>
          <p:cNvPr id="19459" name="Group 12"/>
          <p:cNvGrpSpPr/>
          <p:nvPr/>
        </p:nvGrpSpPr>
        <p:grpSpPr>
          <a:xfrm>
            <a:off x="2071688" y="1855788"/>
            <a:ext cx="4289425" cy="609600"/>
            <a:chOff x="1584" y="1488"/>
            <a:chExt cx="2112" cy="384"/>
          </a:xfrm>
        </p:grpSpPr>
        <p:sp>
          <p:nvSpPr>
            <p:cNvPr id="19460" name="Rectangle 9"/>
            <p:cNvSpPr/>
            <p:nvPr/>
          </p:nvSpPr>
          <p:spPr>
            <a:xfrm>
              <a:off x="1584" y="1488"/>
              <a:ext cx="105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类型标志</a:t>
              </a:r>
            </a:p>
          </p:txBody>
        </p:sp>
        <p:sp>
          <p:nvSpPr>
            <p:cNvPr id="19461" name="Rectangle 11"/>
            <p:cNvSpPr/>
            <p:nvPr/>
          </p:nvSpPr>
          <p:spPr>
            <a:xfrm>
              <a:off x="2640" y="1488"/>
              <a:ext cx="105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数据值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带标识符的数据表示的优缺点</a:t>
            </a: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762000" y="1905000"/>
            <a:ext cx="4572000" cy="4114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优点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简化指令系统和程序设计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简化编译程序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便于一致性校验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能由硬件自动完成数据类型的变换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支持数据库系统的实现与数据类型无关的要求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为软件调试和应用软件开发提供支持；</a:t>
            </a:r>
            <a:r>
              <a:rPr lang="zh-CN" altLang="en-US" sz="2800" b="1" dirty="0"/>
              <a:t> </a:t>
            </a:r>
          </a:p>
        </p:txBody>
      </p:sp>
      <p:sp>
        <p:nvSpPr>
          <p:cNvPr id="20483" name="Rectangle 4"/>
          <p:cNvSpPr/>
          <p:nvPr/>
        </p:nvSpPr>
        <p:spPr>
          <a:xfrm>
            <a:off x="5334000" y="1905000"/>
            <a:ext cx="3505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缺点：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使程序所占用的主存空间增加（如下图）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降低指令的执行速度；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071563" y="214313"/>
            <a:ext cx="7793037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采用标识符缩短操作码而节省程序空间</a:t>
            </a:r>
          </a:p>
        </p:txBody>
      </p:sp>
      <p:grpSp>
        <p:nvGrpSpPr>
          <p:cNvPr id="21506" name="Group 17"/>
          <p:cNvGrpSpPr/>
          <p:nvPr/>
        </p:nvGrpSpPr>
        <p:grpSpPr>
          <a:xfrm>
            <a:off x="2163763" y="1196975"/>
            <a:ext cx="5648325" cy="5391150"/>
            <a:chOff x="2726" y="1200"/>
            <a:chExt cx="3034" cy="2905"/>
          </a:xfrm>
        </p:grpSpPr>
        <p:sp>
          <p:nvSpPr>
            <p:cNvPr id="21507" name="Rectangle 4"/>
            <p:cNvSpPr/>
            <p:nvPr/>
          </p:nvSpPr>
          <p:spPr>
            <a:xfrm>
              <a:off x="2822" y="1680"/>
              <a:ext cx="2112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8" name="Rectangle 5"/>
            <p:cNvSpPr/>
            <p:nvPr/>
          </p:nvSpPr>
          <p:spPr>
            <a:xfrm>
              <a:off x="3878" y="2256"/>
              <a:ext cx="1056" cy="14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Rectangle 7"/>
            <p:cNvSpPr/>
            <p:nvPr/>
          </p:nvSpPr>
          <p:spPr>
            <a:xfrm>
              <a:off x="2822" y="1680"/>
              <a:ext cx="768" cy="576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0" name="Rectangle 8"/>
            <p:cNvSpPr/>
            <p:nvPr/>
          </p:nvSpPr>
          <p:spPr>
            <a:xfrm>
              <a:off x="3590" y="2256"/>
              <a:ext cx="288" cy="1440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10"/>
            <p:cNvSpPr txBox="1"/>
            <p:nvPr/>
          </p:nvSpPr>
          <p:spPr>
            <a:xfrm>
              <a:off x="3638" y="2928"/>
              <a:ext cx="274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2" name="Text Box 11"/>
            <p:cNvSpPr txBox="1"/>
            <p:nvPr/>
          </p:nvSpPr>
          <p:spPr>
            <a:xfrm>
              <a:off x="2726" y="1200"/>
              <a:ext cx="1008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采用标识符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数据字增长</a:t>
              </a:r>
            </a:p>
          </p:txBody>
        </p:sp>
        <p:sp>
          <p:nvSpPr>
            <p:cNvPr id="21513" name="Text Box 12"/>
            <p:cNvSpPr txBox="1"/>
            <p:nvPr/>
          </p:nvSpPr>
          <p:spPr>
            <a:xfrm>
              <a:off x="3782" y="1296"/>
              <a:ext cx="92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不采用标识符</a:t>
              </a:r>
            </a:p>
          </p:txBody>
        </p:sp>
        <p:sp>
          <p:nvSpPr>
            <p:cNvPr id="21514" name="Text Box 13"/>
            <p:cNvSpPr txBox="1"/>
            <p:nvPr/>
          </p:nvSpPr>
          <p:spPr>
            <a:xfrm>
              <a:off x="5020" y="1906"/>
              <a:ext cx="73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数据（少）</a:t>
              </a:r>
            </a:p>
          </p:txBody>
        </p:sp>
        <p:sp>
          <p:nvSpPr>
            <p:cNvPr id="21515" name="Text Box 14"/>
            <p:cNvSpPr txBox="1"/>
            <p:nvPr/>
          </p:nvSpPr>
          <p:spPr>
            <a:xfrm>
              <a:off x="5030" y="2928"/>
              <a:ext cx="73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指令（多）</a:t>
              </a: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3984" y="3792"/>
              <a:ext cx="922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采用标识符</a:t>
              </a:r>
            </a:p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指令字缩短</a:t>
              </a:r>
            </a:p>
          </p:txBody>
        </p:sp>
      </p:grpSp>
      <p:sp>
        <p:nvSpPr>
          <p:cNvPr id="21517" name="Text Box 19"/>
          <p:cNvSpPr txBox="1"/>
          <p:nvPr/>
        </p:nvSpPr>
        <p:spPr>
          <a:xfrm>
            <a:off x="533400" y="4972050"/>
            <a:ext cx="288448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通常有面积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B&gt;</a:t>
            </a: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面积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A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518" name="左箭头 1"/>
          <p:cNvSpPr/>
          <p:nvPr/>
        </p:nvSpPr>
        <p:spPr>
          <a:xfrm>
            <a:off x="2655888" y="1900238"/>
            <a:ext cx="503237" cy="144462"/>
          </a:xfrm>
          <a:prstGeom prst="leftArrow">
            <a:avLst>
              <a:gd name="adj1" fmla="val 50000"/>
              <a:gd name="adj2" fmla="val 497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/>
          <a:lstStyle/>
          <a:p>
            <a:pPr defTabSz="91440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9" name="左箭头 2"/>
          <p:cNvSpPr/>
          <p:nvPr/>
        </p:nvSpPr>
        <p:spPr>
          <a:xfrm flipH="1">
            <a:off x="3771900" y="6007100"/>
            <a:ext cx="568325" cy="144463"/>
          </a:xfrm>
          <a:prstGeom prst="leftArrow">
            <a:avLst>
              <a:gd name="adj1" fmla="val 50000"/>
              <a:gd name="adj2" fmla="val 498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/>
          <a:lstStyle/>
          <a:p>
            <a:pPr defTabSz="914400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/>
          <p:nvPr/>
        </p:nvSpPr>
        <p:spPr>
          <a:xfrm>
            <a:off x="900113" y="765175"/>
            <a:ext cx="7993062" cy="4789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⑵ 数据描述符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对于复杂的数据结构，如向量、矩阵、多维数组、记录等，其中有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许多连续存放的数据的属性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都是相同的，没有必要让每一个数据都带有标志符。因此，在表示多维或结构比较复杂的数据时使用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数据描述符与标志符的主要区别是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：标志符通常只作用于一个数据，而数据描述符要作用于一组数据。因此，标志符通常与数值一起存放在同一个数据单元中，而数据描述符一般单独存放，独立占据一个存储单元。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3"/>
          <p:cNvSpPr txBox="1"/>
          <p:nvPr/>
        </p:nvSpPr>
        <p:spPr>
          <a:xfrm>
            <a:off x="1116013" y="1066800"/>
            <a:ext cx="7632700" cy="3108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描述符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用来描述一组数据的属性，包括整个数据块的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访问地址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及其它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特征或信息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工作过程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数据描述符描述二维阵列例：如下图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所示。</a:t>
            </a:r>
          </a:p>
          <a:p>
            <a:pPr algn="just"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数据描述符例 </a:t>
            </a:r>
          </a:p>
        </p:txBody>
      </p:sp>
      <p:grpSp>
        <p:nvGrpSpPr>
          <p:cNvPr id="24578" name="Group 30"/>
          <p:cNvGrpSpPr/>
          <p:nvPr/>
        </p:nvGrpSpPr>
        <p:grpSpPr>
          <a:xfrm>
            <a:off x="1447800" y="2362200"/>
            <a:ext cx="7011988" cy="706438"/>
            <a:chOff x="898" y="1488"/>
            <a:chExt cx="4224" cy="288"/>
          </a:xfrm>
        </p:grpSpPr>
        <p:sp>
          <p:nvSpPr>
            <p:cNvPr id="24579" name="Rectangle 20"/>
            <p:cNvSpPr/>
            <p:nvPr/>
          </p:nvSpPr>
          <p:spPr>
            <a:xfrm>
              <a:off x="898" y="1488"/>
              <a:ext cx="42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0" name="Line 22"/>
            <p:cNvSpPr/>
            <p:nvPr/>
          </p:nvSpPr>
          <p:spPr>
            <a:xfrm>
              <a:off x="1714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1" name="Line 23"/>
            <p:cNvSpPr/>
            <p:nvPr/>
          </p:nvSpPr>
          <p:spPr>
            <a:xfrm>
              <a:off x="3058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2" name="Line 24"/>
            <p:cNvSpPr/>
            <p:nvPr/>
          </p:nvSpPr>
          <p:spPr>
            <a:xfrm>
              <a:off x="4114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3" name="Text Box 25"/>
            <p:cNvSpPr txBox="1"/>
            <p:nvPr/>
          </p:nvSpPr>
          <p:spPr>
            <a:xfrm>
              <a:off x="1042" y="1488"/>
              <a:ext cx="528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4584" name="Text Box 26"/>
            <p:cNvSpPr txBox="1"/>
            <p:nvPr/>
          </p:nvSpPr>
          <p:spPr>
            <a:xfrm>
              <a:off x="1906" y="1536"/>
              <a:ext cx="898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各种标识位</a:t>
              </a:r>
            </a:p>
          </p:txBody>
        </p:sp>
        <p:sp>
          <p:nvSpPr>
            <p:cNvPr id="24585" name="Text Box 28"/>
            <p:cNvSpPr txBox="1"/>
            <p:nvPr/>
          </p:nvSpPr>
          <p:spPr>
            <a:xfrm>
              <a:off x="3298" y="1536"/>
              <a:ext cx="48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长度</a:t>
              </a:r>
            </a:p>
          </p:txBody>
        </p:sp>
        <p:sp>
          <p:nvSpPr>
            <p:cNvPr id="24586" name="Text Box 29"/>
            <p:cNvSpPr txBox="1"/>
            <p:nvPr/>
          </p:nvSpPr>
          <p:spPr>
            <a:xfrm>
              <a:off x="4354" y="1536"/>
              <a:ext cx="48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地址</a:t>
              </a:r>
            </a:p>
          </p:txBody>
        </p:sp>
      </p:grpSp>
      <p:sp>
        <p:nvSpPr>
          <p:cNvPr id="24587" name="Rectangle 32"/>
          <p:cNvSpPr/>
          <p:nvPr/>
        </p:nvSpPr>
        <p:spPr>
          <a:xfrm>
            <a:off x="1447800" y="3979863"/>
            <a:ext cx="6705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4588" name="Line 33"/>
          <p:cNvSpPr/>
          <p:nvPr/>
        </p:nvSpPr>
        <p:spPr>
          <a:xfrm>
            <a:off x="2743200" y="39798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9" name="Text Box 36"/>
          <p:cNvSpPr txBox="1"/>
          <p:nvPr/>
        </p:nvSpPr>
        <p:spPr>
          <a:xfrm>
            <a:off x="1676400" y="3979863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000</a:t>
            </a:r>
          </a:p>
        </p:txBody>
      </p:sp>
      <p:sp>
        <p:nvSpPr>
          <p:cNvPr id="24590" name="Text Box 37"/>
          <p:cNvSpPr txBox="1"/>
          <p:nvPr/>
        </p:nvSpPr>
        <p:spPr>
          <a:xfrm>
            <a:off x="4495800" y="4056063"/>
            <a:ext cx="14255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24591" name="Text Box 40"/>
          <p:cNvSpPr txBox="1"/>
          <p:nvPr/>
        </p:nvSpPr>
        <p:spPr>
          <a:xfrm>
            <a:off x="1295400" y="1905000"/>
            <a:ext cx="16541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描述符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92" name="Rectangle 41"/>
          <p:cNvSpPr/>
          <p:nvPr/>
        </p:nvSpPr>
        <p:spPr>
          <a:xfrm>
            <a:off x="1403350" y="3357563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24593" name="Text Box 42"/>
          <p:cNvSpPr txBox="1"/>
          <p:nvPr/>
        </p:nvSpPr>
        <p:spPr>
          <a:xfrm>
            <a:off x="1231900" y="5029200"/>
            <a:ext cx="5873750" cy="884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目的：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描述复杂和多维的结构类型。</a:t>
            </a:r>
          </a:p>
          <a:p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描述符的工作过程例</a:t>
            </a:r>
          </a:p>
        </p:txBody>
      </p:sp>
      <p:grpSp>
        <p:nvGrpSpPr>
          <p:cNvPr id="25602" name="Group 4"/>
          <p:cNvGrpSpPr/>
          <p:nvPr/>
        </p:nvGrpSpPr>
        <p:grpSpPr>
          <a:xfrm>
            <a:off x="381000" y="1557338"/>
            <a:ext cx="7924800" cy="5254625"/>
            <a:chOff x="384" y="432"/>
            <a:chExt cx="4992" cy="3552"/>
          </a:xfrm>
        </p:grpSpPr>
        <p:sp>
          <p:nvSpPr>
            <p:cNvPr id="25603" name="Rectangle 5"/>
            <p:cNvSpPr/>
            <p:nvPr/>
          </p:nvSpPr>
          <p:spPr>
            <a:xfrm>
              <a:off x="816" y="922"/>
              <a:ext cx="52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4" name="Rectangle 6"/>
            <p:cNvSpPr/>
            <p:nvPr/>
          </p:nvSpPr>
          <p:spPr>
            <a:xfrm>
              <a:off x="1344" y="922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5" name="Rectangle 7"/>
            <p:cNvSpPr/>
            <p:nvPr/>
          </p:nvSpPr>
          <p:spPr>
            <a:xfrm>
              <a:off x="1632" y="922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6" name="Rectangle 8"/>
            <p:cNvSpPr/>
            <p:nvPr/>
          </p:nvSpPr>
          <p:spPr>
            <a:xfrm>
              <a:off x="3840" y="768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07" name="Rectangle 9"/>
            <p:cNvSpPr/>
            <p:nvPr/>
          </p:nvSpPr>
          <p:spPr>
            <a:xfrm>
              <a:off x="3840" y="1200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8" name="Rectangle 10"/>
            <p:cNvSpPr/>
            <p:nvPr/>
          </p:nvSpPr>
          <p:spPr>
            <a:xfrm>
              <a:off x="3840" y="2008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9" name="Rectangle 11"/>
            <p:cNvSpPr/>
            <p:nvPr/>
          </p:nvSpPr>
          <p:spPr>
            <a:xfrm>
              <a:off x="3840" y="2832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0" name="Rectangle 12"/>
            <p:cNvSpPr/>
            <p:nvPr/>
          </p:nvSpPr>
          <p:spPr>
            <a:xfrm>
              <a:off x="3840" y="3696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Rectangle 13"/>
            <p:cNvSpPr/>
            <p:nvPr/>
          </p:nvSpPr>
          <p:spPr>
            <a:xfrm>
              <a:off x="1728" y="1910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2" name="Rectangle 14"/>
            <p:cNvSpPr/>
            <p:nvPr/>
          </p:nvSpPr>
          <p:spPr>
            <a:xfrm>
              <a:off x="1728" y="2400"/>
              <a:ext cx="129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3" name="Rectangle 15"/>
            <p:cNvSpPr/>
            <p:nvPr/>
          </p:nvSpPr>
          <p:spPr>
            <a:xfrm>
              <a:off x="1728" y="3024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4" name="AutoShape 16"/>
            <p:cNvSpPr/>
            <p:nvPr/>
          </p:nvSpPr>
          <p:spPr>
            <a:xfrm rot="5400000">
              <a:off x="2328" y="121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5" name="AutoShape 17"/>
            <p:cNvSpPr/>
            <p:nvPr/>
          </p:nvSpPr>
          <p:spPr>
            <a:xfrm rot="-5410551">
              <a:off x="2328" y="26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6" name="Line 18"/>
            <p:cNvSpPr/>
            <p:nvPr/>
          </p:nvSpPr>
          <p:spPr>
            <a:xfrm>
              <a:off x="4224" y="7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Line 19"/>
            <p:cNvSpPr/>
            <p:nvPr/>
          </p:nvSpPr>
          <p:spPr>
            <a:xfrm>
              <a:off x="4224" y="369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Line 20"/>
            <p:cNvSpPr/>
            <p:nvPr/>
          </p:nvSpPr>
          <p:spPr>
            <a:xfrm>
              <a:off x="4224" y="283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Line 21"/>
            <p:cNvSpPr/>
            <p:nvPr/>
          </p:nvSpPr>
          <p:spPr>
            <a:xfrm>
              <a:off x="4224" y="20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Line 22"/>
            <p:cNvSpPr/>
            <p:nvPr/>
          </p:nvSpPr>
          <p:spPr>
            <a:xfrm>
              <a:off x="4224" y="12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Text Box 23"/>
            <p:cNvSpPr txBox="1"/>
            <p:nvPr/>
          </p:nvSpPr>
          <p:spPr>
            <a:xfrm>
              <a:off x="3839" y="1200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2" name="Text Box 24"/>
            <p:cNvSpPr txBox="1"/>
            <p:nvPr/>
          </p:nvSpPr>
          <p:spPr>
            <a:xfrm>
              <a:off x="3839" y="2007"/>
              <a:ext cx="3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5623" name="Text Box 25"/>
            <p:cNvSpPr txBox="1"/>
            <p:nvPr/>
          </p:nvSpPr>
          <p:spPr>
            <a:xfrm>
              <a:off x="3839" y="2833"/>
              <a:ext cx="3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5624" name="Text Box 26"/>
            <p:cNvSpPr txBox="1"/>
            <p:nvPr/>
          </p:nvSpPr>
          <p:spPr>
            <a:xfrm>
              <a:off x="3839" y="3687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5" name="Line 27"/>
            <p:cNvSpPr/>
            <p:nvPr/>
          </p:nvSpPr>
          <p:spPr>
            <a:xfrm>
              <a:off x="2064" y="30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Line 28"/>
            <p:cNvSpPr/>
            <p:nvPr/>
          </p:nvSpPr>
          <p:spPr>
            <a:xfrm>
              <a:off x="2064" y="191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7" name="Text Box 29"/>
            <p:cNvSpPr txBox="1"/>
            <p:nvPr/>
          </p:nvSpPr>
          <p:spPr>
            <a:xfrm>
              <a:off x="1731" y="1899"/>
              <a:ext cx="11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Text Box 30"/>
            <p:cNvSpPr txBox="1"/>
            <p:nvPr/>
          </p:nvSpPr>
          <p:spPr>
            <a:xfrm>
              <a:off x="1719" y="1912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9" name="Text Box 31"/>
            <p:cNvSpPr txBox="1"/>
            <p:nvPr/>
          </p:nvSpPr>
          <p:spPr>
            <a:xfrm>
              <a:off x="1726" y="3015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30" name="Text Box 32"/>
            <p:cNvSpPr txBox="1"/>
            <p:nvPr/>
          </p:nvSpPr>
          <p:spPr>
            <a:xfrm>
              <a:off x="1327" y="920"/>
              <a:ext cx="1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31" name="Text Box 33"/>
            <p:cNvSpPr txBox="1"/>
            <p:nvPr/>
          </p:nvSpPr>
          <p:spPr>
            <a:xfrm>
              <a:off x="1400" y="921"/>
              <a:ext cx="2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32" name="Text Box 34"/>
            <p:cNvSpPr txBox="1"/>
            <p:nvPr/>
          </p:nvSpPr>
          <p:spPr>
            <a:xfrm>
              <a:off x="1681" y="921"/>
              <a:ext cx="2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633" name="Text Box 35"/>
            <p:cNvSpPr txBox="1"/>
            <p:nvPr/>
          </p:nvSpPr>
          <p:spPr>
            <a:xfrm>
              <a:off x="797" y="912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5634" name="Text Box 36"/>
            <p:cNvSpPr txBox="1"/>
            <p:nvPr/>
          </p:nvSpPr>
          <p:spPr>
            <a:xfrm>
              <a:off x="384" y="912"/>
              <a:ext cx="43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5635" name="Text Box 37"/>
            <p:cNvSpPr txBox="1"/>
            <p:nvPr/>
          </p:nvSpPr>
          <p:spPr>
            <a:xfrm>
              <a:off x="1681" y="1621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描述符</a:t>
              </a:r>
            </a:p>
          </p:txBody>
        </p:sp>
        <p:sp>
          <p:nvSpPr>
            <p:cNvPr id="25636" name="Text Box 38"/>
            <p:cNvSpPr txBox="1"/>
            <p:nvPr/>
          </p:nvSpPr>
          <p:spPr>
            <a:xfrm>
              <a:off x="1681" y="3302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描述符</a:t>
              </a:r>
            </a:p>
          </p:txBody>
        </p:sp>
        <p:sp>
          <p:nvSpPr>
            <p:cNvPr id="25637" name="Text Box 39"/>
            <p:cNvSpPr txBox="1"/>
            <p:nvPr/>
          </p:nvSpPr>
          <p:spPr>
            <a:xfrm>
              <a:off x="1825" y="2446"/>
              <a:ext cx="107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地址生成逻辑</a:t>
              </a:r>
            </a:p>
          </p:txBody>
        </p:sp>
        <p:sp>
          <p:nvSpPr>
            <p:cNvPr id="25638" name="Text Box 40"/>
            <p:cNvSpPr txBox="1"/>
            <p:nvPr/>
          </p:nvSpPr>
          <p:spPr>
            <a:xfrm>
              <a:off x="3649" y="1718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（数据）</a:t>
              </a:r>
            </a:p>
          </p:txBody>
        </p:sp>
        <p:sp>
          <p:nvSpPr>
            <p:cNvPr id="25639" name="Text Box 41"/>
            <p:cNvSpPr txBox="1"/>
            <p:nvPr/>
          </p:nvSpPr>
          <p:spPr>
            <a:xfrm>
              <a:off x="3649" y="2544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（数据）</a:t>
              </a:r>
            </a:p>
          </p:txBody>
        </p:sp>
        <p:sp>
          <p:nvSpPr>
            <p:cNvPr id="25640" name="Text Box 42"/>
            <p:cNvSpPr txBox="1"/>
            <p:nvPr/>
          </p:nvSpPr>
          <p:spPr>
            <a:xfrm>
              <a:off x="4588" y="2351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5641" name="Text Box 43"/>
            <p:cNvSpPr txBox="1"/>
            <p:nvPr/>
          </p:nvSpPr>
          <p:spPr>
            <a:xfrm>
              <a:off x="4588" y="3158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5642" name="Rectangle 44"/>
            <p:cNvSpPr/>
            <p:nvPr/>
          </p:nvSpPr>
          <p:spPr>
            <a:xfrm>
              <a:off x="3648" y="672"/>
              <a:ext cx="1728" cy="33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3" name="Text Box 45"/>
            <p:cNvSpPr txBox="1"/>
            <p:nvPr/>
          </p:nvSpPr>
          <p:spPr>
            <a:xfrm>
              <a:off x="4022" y="432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主存储器</a:t>
              </a:r>
            </a:p>
          </p:txBody>
        </p:sp>
        <p:sp>
          <p:nvSpPr>
            <p:cNvPr id="25644" name="AutoShape 46"/>
            <p:cNvSpPr/>
            <p:nvPr/>
          </p:nvSpPr>
          <p:spPr>
            <a:xfrm rot="5400000">
              <a:off x="4440" y="300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5" name="AutoShape 47"/>
            <p:cNvSpPr/>
            <p:nvPr/>
          </p:nvSpPr>
          <p:spPr>
            <a:xfrm rot="-5410551">
              <a:off x="4440" y="84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6" name="Line 48"/>
            <p:cNvSpPr/>
            <p:nvPr/>
          </p:nvSpPr>
          <p:spPr>
            <a:xfrm>
              <a:off x="1776" y="11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7" name="Line 49"/>
            <p:cNvSpPr/>
            <p:nvPr/>
          </p:nvSpPr>
          <p:spPr>
            <a:xfrm>
              <a:off x="1776" y="1344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8" name="Line 50"/>
            <p:cNvSpPr/>
            <p:nvPr/>
          </p:nvSpPr>
          <p:spPr>
            <a:xfrm>
              <a:off x="1488" y="1152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9" name="Line 51"/>
            <p:cNvSpPr/>
            <p:nvPr/>
          </p:nvSpPr>
          <p:spPr>
            <a:xfrm>
              <a:off x="1488" y="3792"/>
              <a:ext cx="23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0" name="Line 52"/>
            <p:cNvSpPr/>
            <p:nvPr/>
          </p:nvSpPr>
          <p:spPr>
            <a:xfrm>
              <a:off x="2400" y="3456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51" name="Line 53"/>
            <p:cNvSpPr/>
            <p:nvPr/>
          </p:nvSpPr>
          <p:spPr>
            <a:xfrm flipV="1">
              <a:off x="2400" y="331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2" name="Line 54"/>
            <p:cNvSpPr/>
            <p:nvPr/>
          </p:nvSpPr>
          <p:spPr>
            <a:xfrm flipV="1">
              <a:off x="4464" y="34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3" name="Line 55"/>
            <p:cNvSpPr/>
            <p:nvPr/>
          </p:nvSpPr>
          <p:spPr>
            <a:xfrm flipV="1">
              <a:off x="2400" y="27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4" name="Line 56"/>
            <p:cNvSpPr/>
            <p:nvPr/>
          </p:nvSpPr>
          <p:spPr>
            <a:xfrm>
              <a:off x="2400" y="21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5" name="Line 57"/>
            <p:cNvSpPr/>
            <p:nvPr/>
          </p:nvSpPr>
          <p:spPr>
            <a:xfrm>
              <a:off x="2400" y="16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6" name="Line 58"/>
            <p:cNvSpPr/>
            <p:nvPr/>
          </p:nvSpPr>
          <p:spPr>
            <a:xfrm>
              <a:off x="2400" y="1680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57" name="Line 59"/>
            <p:cNvSpPr/>
            <p:nvPr/>
          </p:nvSpPr>
          <p:spPr>
            <a:xfrm>
              <a:off x="4464" y="15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8" name="Line 60"/>
            <p:cNvSpPr/>
            <p:nvPr/>
          </p:nvSpPr>
          <p:spPr>
            <a:xfrm>
              <a:off x="3504" y="211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9" name="Line 61"/>
            <p:cNvSpPr/>
            <p:nvPr/>
          </p:nvSpPr>
          <p:spPr>
            <a:xfrm>
              <a:off x="3504" y="297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60" name="Line 62"/>
            <p:cNvSpPr/>
            <p:nvPr/>
          </p:nvSpPr>
          <p:spPr>
            <a:xfrm>
              <a:off x="3024" y="249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1" name="Line 63"/>
            <p:cNvSpPr/>
            <p:nvPr/>
          </p:nvSpPr>
          <p:spPr>
            <a:xfrm>
              <a:off x="3024" y="264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2" name="Line 64"/>
            <p:cNvSpPr/>
            <p:nvPr/>
          </p:nvSpPr>
          <p:spPr>
            <a:xfrm>
              <a:off x="3504" y="211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3" name="Line 65"/>
            <p:cNvSpPr/>
            <p:nvPr/>
          </p:nvSpPr>
          <p:spPr>
            <a:xfrm>
              <a:off x="3504" y="264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4" name="Text Box 66"/>
            <p:cNvSpPr txBox="1"/>
            <p:nvPr/>
          </p:nvSpPr>
          <p:spPr>
            <a:xfrm>
              <a:off x="4320" y="1728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  <p:sp>
          <p:nvSpPr>
            <p:cNvPr id="25665" name="Text Box 67"/>
            <p:cNvSpPr txBox="1"/>
            <p:nvPr/>
          </p:nvSpPr>
          <p:spPr>
            <a:xfrm>
              <a:off x="4301" y="3229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  <p:sp>
          <p:nvSpPr>
            <p:cNvPr id="25666" name="Text Box 68"/>
            <p:cNvSpPr txBox="1"/>
            <p:nvPr/>
          </p:nvSpPr>
          <p:spPr>
            <a:xfrm>
              <a:off x="4301" y="2414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43"/>
          <p:cNvGrpSpPr/>
          <p:nvPr/>
        </p:nvGrpSpPr>
        <p:grpSpPr>
          <a:xfrm>
            <a:off x="1447800" y="609600"/>
            <a:ext cx="7100888" cy="5919788"/>
            <a:chOff x="912" y="384"/>
            <a:chExt cx="4473" cy="3729"/>
          </a:xfrm>
        </p:grpSpPr>
        <p:grpSp>
          <p:nvGrpSpPr>
            <p:cNvPr id="26626" name="Group 11"/>
            <p:cNvGrpSpPr/>
            <p:nvPr/>
          </p:nvGrpSpPr>
          <p:grpSpPr>
            <a:xfrm>
              <a:off x="1344" y="384"/>
              <a:ext cx="1968" cy="404"/>
              <a:chOff x="912" y="480"/>
              <a:chExt cx="2176" cy="485"/>
            </a:xfrm>
          </p:grpSpPr>
          <p:sp>
            <p:nvSpPr>
              <p:cNvPr id="26627" name="Rectangle 3"/>
              <p:cNvSpPr/>
              <p:nvPr/>
            </p:nvSpPr>
            <p:spPr>
              <a:xfrm>
                <a:off x="912" y="480"/>
                <a:ext cx="217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28" name="Line 4"/>
              <p:cNvSpPr/>
              <p:nvPr/>
            </p:nvSpPr>
            <p:spPr>
              <a:xfrm>
                <a:off x="1536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29" name="Line 5"/>
              <p:cNvSpPr/>
              <p:nvPr/>
            </p:nvSpPr>
            <p:spPr>
              <a:xfrm>
                <a:off x="2115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0" name="Line 6"/>
              <p:cNvSpPr/>
              <p:nvPr/>
            </p:nvSpPr>
            <p:spPr>
              <a:xfrm>
                <a:off x="2703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1" name="Text Box 7"/>
              <p:cNvSpPr txBox="1"/>
              <p:nvPr/>
            </p:nvSpPr>
            <p:spPr>
              <a:xfrm>
                <a:off x="1012" y="526"/>
                <a:ext cx="369" cy="4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101</a:t>
                </a:r>
              </a:p>
            </p:txBody>
          </p:sp>
          <p:sp>
            <p:nvSpPr>
              <p:cNvPr id="26632" name="Text Box 8"/>
              <p:cNvSpPr txBox="1"/>
              <p:nvPr/>
            </p:nvSpPr>
            <p:spPr>
              <a:xfrm>
                <a:off x="1474" y="528"/>
                <a:ext cx="463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3" name="Text Box 9"/>
              <p:cNvSpPr txBox="1"/>
              <p:nvPr/>
            </p:nvSpPr>
            <p:spPr>
              <a:xfrm>
                <a:off x="2248" y="528"/>
                <a:ext cx="248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634" name="Text Box 10"/>
              <p:cNvSpPr txBox="1"/>
              <p:nvPr/>
            </p:nvSpPr>
            <p:spPr>
              <a:xfrm>
                <a:off x="2836" y="528"/>
                <a:ext cx="248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35" name="Group 48"/>
            <p:cNvGrpSpPr/>
            <p:nvPr/>
          </p:nvGrpSpPr>
          <p:grpSpPr>
            <a:xfrm>
              <a:off x="912" y="912"/>
              <a:ext cx="1968" cy="884"/>
              <a:chOff x="912" y="912"/>
              <a:chExt cx="1968" cy="884"/>
            </a:xfrm>
          </p:grpSpPr>
          <p:grpSp>
            <p:nvGrpSpPr>
              <p:cNvPr id="26636" name="Group 21"/>
              <p:cNvGrpSpPr/>
              <p:nvPr/>
            </p:nvGrpSpPr>
            <p:grpSpPr>
              <a:xfrm>
                <a:off x="912" y="912"/>
                <a:ext cx="1968" cy="404"/>
                <a:chOff x="912" y="480"/>
                <a:chExt cx="2176" cy="485"/>
              </a:xfrm>
            </p:grpSpPr>
            <p:sp>
              <p:nvSpPr>
                <p:cNvPr id="26637" name="Rectangle 22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38" name="Line 23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39" name="Line 24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0" name="Line 25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1" name="Text Box 26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42" name="Text Box 27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43" name="Text Box 28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44" name="Text Box 29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45" name="Group 30"/>
              <p:cNvGrpSpPr/>
              <p:nvPr/>
            </p:nvGrpSpPr>
            <p:grpSpPr>
              <a:xfrm>
                <a:off x="912" y="1152"/>
                <a:ext cx="1968" cy="404"/>
                <a:chOff x="912" y="480"/>
                <a:chExt cx="2176" cy="485"/>
              </a:xfrm>
            </p:grpSpPr>
            <p:sp>
              <p:nvSpPr>
                <p:cNvPr id="26646" name="Rectangle 31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47" name="Line 32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8" name="Line 33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9" name="Line 34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0" name="Text Box 35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51" name="Text Box 36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2" name="Text Box 37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53" name="Text Box 38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54" name="Group 39"/>
              <p:cNvGrpSpPr/>
              <p:nvPr/>
            </p:nvGrpSpPr>
            <p:grpSpPr>
              <a:xfrm>
                <a:off x="912" y="1392"/>
                <a:ext cx="1968" cy="404"/>
                <a:chOff x="912" y="480"/>
                <a:chExt cx="2176" cy="485"/>
              </a:xfrm>
            </p:grpSpPr>
            <p:sp>
              <p:nvSpPr>
                <p:cNvPr id="26655" name="Rectangle 40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6" name="Line 41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7" name="Line 42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8" name="Line 43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9" name="Text Box 44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60" name="Text Box 45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1" name="Text Box 46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62" name="Text Box 47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663" name="Group 80"/>
            <p:cNvGrpSpPr/>
            <p:nvPr/>
          </p:nvGrpSpPr>
          <p:grpSpPr>
            <a:xfrm>
              <a:off x="3370" y="941"/>
              <a:ext cx="1977" cy="945"/>
              <a:chOff x="3370" y="941"/>
              <a:chExt cx="1977" cy="945"/>
            </a:xfrm>
          </p:grpSpPr>
          <p:grpSp>
            <p:nvGrpSpPr>
              <p:cNvPr id="26664" name="Group 58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665" name="Rectangle 5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6" name="Line 5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67" name="Text Box 54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68" name="Text Box 55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9" name="Text Box 56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a11</a:t>
                  </a:r>
                </a:p>
              </p:txBody>
            </p:sp>
            <p:sp>
              <p:nvSpPr>
                <p:cNvPr id="26670" name="Text Box 57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1" name="Group 59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672" name="Rectangle 6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3" name="Line 6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74" name="Text Box 62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75" name="Text Box 63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6" name="Text Box 64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a12</a:t>
                  </a:r>
                </a:p>
              </p:txBody>
            </p:sp>
            <p:sp>
              <p:nvSpPr>
                <p:cNvPr id="26677" name="Text Box 65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8" name="Group 66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679" name="Rectangle 67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0" name="Line 68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81" name="Text Box 69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82" name="Text Box 70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3" name="Text Box 71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a13</a:t>
                  </a:r>
                </a:p>
              </p:txBody>
            </p:sp>
            <p:sp>
              <p:nvSpPr>
                <p:cNvPr id="26684" name="Text Box 72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85" name="Group 73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686" name="Rectangle 74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7" name="Line 75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88" name="Text Box 76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89" name="Text Box 77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0" name="Text Box 78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a14</a:t>
                  </a:r>
                </a:p>
              </p:txBody>
            </p:sp>
            <p:sp>
              <p:nvSpPr>
                <p:cNvPr id="26691" name="Text Box 79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692" name="Group 81"/>
            <p:cNvGrpSpPr/>
            <p:nvPr/>
          </p:nvGrpSpPr>
          <p:grpSpPr>
            <a:xfrm>
              <a:off x="3408" y="2016"/>
              <a:ext cx="1977" cy="945"/>
              <a:chOff x="3370" y="941"/>
              <a:chExt cx="1977" cy="945"/>
            </a:xfrm>
          </p:grpSpPr>
          <p:grpSp>
            <p:nvGrpSpPr>
              <p:cNvPr id="26693" name="Group 82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694" name="Rectangle 83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5" name="Line 84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96" name="Text Box 85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97" name="Text Box 86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8" name="Text Box 87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a21</a:t>
                  </a:r>
                </a:p>
              </p:txBody>
            </p:sp>
            <p:sp>
              <p:nvSpPr>
                <p:cNvPr id="26699" name="Text Box 88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00" name="Group 89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701" name="Rectangle 9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2" name="Line 9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3" name="Text Box 92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04" name="Text Box 93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5" name="Text Box 94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a22</a:t>
                  </a:r>
                </a:p>
              </p:txBody>
            </p:sp>
            <p:sp>
              <p:nvSpPr>
                <p:cNvPr id="26706" name="Text Box 95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07" name="Group 96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708" name="Rectangle 97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9" name="Line 98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10" name="Text Box 99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11" name="Text Box 100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2" name="Text Box 101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a23</a:t>
                  </a:r>
                </a:p>
              </p:txBody>
            </p:sp>
            <p:sp>
              <p:nvSpPr>
                <p:cNvPr id="26713" name="Text Box 102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14" name="Group 103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715" name="Rectangle 104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6" name="Line 105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17" name="Text Box 106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18" name="Text Box 107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9" name="Text Box 108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a24</a:t>
                  </a:r>
                </a:p>
              </p:txBody>
            </p:sp>
            <p:sp>
              <p:nvSpPr>
                <p:cNvPr id="26720" name="Text Box 109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721" name="Group 110"/>
            <p:cNvGrpSpPr/>
            <p:nvPr/>
          </p:nvGrpSpPr>
          <p:grpSpPr>
            <a:xfrm>
              <a:off x="3408" y="3168"/>
              <a:ext cx="1977" cy="945"/>
              <a:chOff x="3370" y="941"/>
              <a:chExt cx="1977" cy="945"/>
            </a:xfrm>
          </p:grpSpPr>
          <p:grpSp>
            <p:nvGrpSpPr>
              <p:cNvPr id="26722" name="Group 111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723" name="Rectangle 112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24" name="Line 113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25" name="Text Box 114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26" name="Text Box 115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27" name="Text Box 116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a31</a:t>
                  </a:r>
                </a:p>
              </p:txBody>
            </p:sp>
            <p:sp>
              <p:nvSpPr>
                <p:cNvPr id="26728" name="Text Box 117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" name="Group 118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730" name="Rectangle 119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1" name="Line 120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32" name="Text Box 121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33" name="Text Box 122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4" name="Text Box 123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a32</a:t>
                  </a:r>
                </a:p>
              </p:txBody>
            </p:sp>
            <p:sp>
              <p:nvSpPr>
                <p:cNvPr id="26735" name="Text Box 124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6" name="Group 125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737" name="Rectangle 126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8" name="Line 127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39" name="Text Box 128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40" name="Text Box 129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1" name="Text Box 130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a33</a:t>
                  </a:r>
                </a:p>
              </p:txBody>
            </p:sp>
            <p:sp>
              <p:nvSpPr>
                <p:cNvPr id="26742" name="Text Box 131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43" name="Group 132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744" name="Rectangle 133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5" name="Line 134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46" name="Text Box 135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47" name="Text Box 136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8" name="Text Box 137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a34</a:t>
                  </a:r>
                </a:p>
              </p:txBody>
            </p:sp>
            <p:sp>
              <p:nvSpPr>
                <p:cNvPr id="26749" name="Text Box 138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6750" name="Line 139"/>
            <p:cNvSpPr/>
            <p:nvPr/>
          </p:nvSpPr>
          <p:spPr>
            <a:xfrm flipH="1">
              <a:off x="2880" y="528"/>
              <a:ext cx="24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1" name="Line 140"/>
            <p:cNvSpPr/>
            <p:nvPr/>
          </p:nvSpPr>
          <p:spPr>
            <a:xfrm>
              <a:off x="2736" y="1056"/>
              <a:ext cx="62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2" name="Line 141"/>
            <p:cNvSpPr/>
            <p:nvPr/>
          </p:nvSpPr>
          <p:spPr>
            <a:xfrm>
              <a:off x="2736" y="1296"/>
              <a:ext cx="672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3" name="Line 142"/>
            <p:cNvSpPr/>
            <p:nvPr/>
          </p:nvSpPr>
          <p:spPr>
            <a:xfrm>
              <a:off x="2736" y="1488"/>
              <a:ext cx="672" cy="21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26754" name="Object 2"/>
          <p:cNvGraphicFramePr/>
          <p:nvPr/>
        </p:nvGraphicFramePr>
        <p:xfrm>
          <a:off x="762000" y="3429000"/>
          <a:ext cx="38100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r:id="rId3" imgW="1333500" imgH="939800" progId="Equation.3">
                  <p:embed/>
                </p:oleObj>
              </mc:Choice>
              <mc:Fallback>
                <p:oleObj r:id="rId3" imgW="13335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429000"/>
                        <a:ext cx="3810000" cy="268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1357313" y="428625"/>
            <a:ext cx="6329362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002087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</a:rPr>
              <a:t>数据表示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solidFill>
                <a:srgbClr val="00206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寻址方式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指令系统的设计和优化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指令系统的发展和改进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优点：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实现阵列数据的索引比变址方法实现的好，而且能检查程序设计中阵列越界错误。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为向量、数组数据结构的实现提供一定的支持，有利于简化编译中的代码生成。</a:t>
            </a:r>
          </a:p>
          <a:p>
            <a:pPr eaLnBrk="1" hangingPunct="1"/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、向量数组数据表示 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905000"/>
          </a:xfrm>
          <a:noFill/>
          <a:ln>
            <a:noFill/>
          </a:ln>
        </p:spPr>
        <p:txBody>
          <a:bodyPr anchor="t"/>
          <a:lstStyle/>
          <a:p>
            <a:pPr algn="just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举例</a:t>
            </a:r>
            <a:r>
              <a:rPr lang="zh-CN" altLang="en-US" b="1" dirty="0">
                <a:latin typeface="Times New Roman" panose="02020603050405020304" pitchFamily="18" charset="0"/>
              </a:rPr>
              <a:t>：计算</a:t>
            </a:r>
            <a:r>
              <a:rPr lang="zh-CN" altLang="en-US" b="1" dirty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11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.1000</a:t>
            </a:r>
          </a:p>
          <a:p>
            <a:pPr algn="just" eaLnBrk="1" hangingPunct="1">
              <a:buNone/>
            </a:pPr>
            <a:r>
              <a:rPr lang="en-US" altLang="zh-CN" b="1" dirty="0"/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语言：</a:t>
            </a:r>
            <a:r>
              <a:rPr lang="en-US" altLang="zh-CN" b="1" dirty="0"/>
              <a:t>for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=10; </a:t>
            </a:r>
            <a:r>
              <a:rPr lang="en-US" altLang="zh-CN" b="1" dirty="0"/>
              <a:t>i&lt;=1000; i++)</a:t>
            </a:r>
          </a:p>
          <a:p>
            <a:pPr eaLnBrk="1" hangingPunct="1">
              <a:buNone/>
            </a:pPr>
            <a:r>
              <a:rPr lang="en-US" altLang="zh-CN" b="1" dirty="0"/>
              <a:t>           </a:t>
            </a:r>
            <a:r>
              <a:rPr lang="en-US" altLang="zh-CN" b="1" dirty="0" smtClean="0"/>
              <a:t>         C[</a:t>
            </a:r>
            <a:r>
              <a:rPr lang="en-US" altLang="zh-CN" b="1" dirty="0" err="1" smtClean="0"/>
              <a:t>i</a:t>
            </a:r>
            <a:r>
              <a:rPr lang="en-US" altLang="zh-CN" b="1" dirty="0"/>
              <a:t>]=a[i]+b[i] </a:t>
            </a:r>
          </a:p>
        </p:txBody>
      </p:sp>
      <p:grpSp>
        <p:nvGrpSpPr>
          <p:cNvPr id="28675" name="Group 13"/>
          <p:cNvGrpSpPr/>
          <p:nvPr/>
        </p:nvGrpSpPr>
        <p:grpSpPr>
          <a:xfrm>
            <a:off x="1066800" y="4437063"/>
            <a:ext cx="6705600" cy="744537"/>
            <a:chOff x="672" y="2963"/>
            <a:chExt cx="4224" cy="301"/>
          </a:xfrm>
        </p:grpSpPr>
        <p:sp>
          <p:nvSpPr>
            <p:cNvPr id="28676" name="Rectangle 5"/>
            <p:cNvSpPr/>
            <p:nvPr/>
          </p:nvSpPr>
          <p:spPr>
            <a:xfrm>
              <a:off x="672" y="2976"/>
              <a:ext cx="42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77" name="Line 6"/>
            <p:cNvSpPr/>
            <p:nvPr/>
          </p:nvSpPr>
          <p:spPr>
            <a:xfrm>
              <a:off x="1507" y="2976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78" name="Line 7"/>
            <p:cNvSpPr/>
            <p:nvPr/>
          </p:nvSpPr>
          <p:spPr>
            <a:xfrm flipH="1">
              <a:off x="2737" y="2963"/>
              <a:ext cx="3" cy="3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79" name="Line 8"/>
            <p:cNvSpPr/>
            <p:nvPr/>
          </p:nvSpPr>
          <p:spPr>
            <a:xfrm>
              <a:off x="3961" y="2976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80" name="Text Box 9"/>
            <p:cNvSpPr txBox="1"/>
            <p:nvPr/>
          </p:nvSpPr>
          <p:spPr>
            <a:xfrm>
              <a:off x="819" y="3004"/>
              <a:ext cx="669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向量加</a:t>
              </a:r>
            </a:p>
          </p:txBody>
        </p:sp>
        <p:sp>
          <p:nvSpPr>
            <p:cNvPr id="28681" name="Text Box 10"/>
            <p:cNvSpPr txBox="1"/>
            <p:nvPr/>
          </p:nvSpPr>
          <p:spPr>
            <a:xfrm>
              <a:off x="1728" y="3024"/>
              <a:ext cx="113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682" name="Text Box 11"/>
            <p:cNvSpPr txBox="1"/>
            <p:nvPr/>
          </p:nvSpPr>
          <p:spPr>
            <a:xfrm>
              <a:off x="3127" y="3024"/>
              <a:ext cx="60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683" name="Text Box 12"/>
            <p:cNvSpPr txBox="1"/>
            <p:nvPr/>
          </p:nvSpPr>
          <p:spPr>
            <a:xfrm>
              <a:off x="4207" y="3024"/>
              <a:ext cx="60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</a:rPr>
              <a:t>向量数据表示： </a:t>
            </a:r>
            <a:r>
              <a:rPr lang="en-US" altLang="zh-CN" sz="3600" dirty="0">
                <a:solidFill>
                  <a:schemeClr val="tx1"/>
                </a:solidFill>
                <a:latin typeface="黑体" panose="02010609060101010101" pitchFamily="2" charset="-122"/>
              </a:rPr>
              <a:t>C=A+B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4868" y="1456419"/>
            <a:ext cx="7434263" cy="4567238"/>
            <a:chOff x="971600" y="1628800"/>
            <a:chExt cx="7434263" cy="4567238"/>
          </a:xfrm>
        </p:grpSpPr>
        <p:sp>
          <p:nvSpPr>
            <p:cNvPr id="29699" name="Rectangle 1029"/>
            <p:cNvSpPr/>
            <p:nvPr/>
          </p:nvSpPr>
          <p:spPr>
            <a:xfrm>
              <a:off x="971600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0" name="Rectangle 1030"/>
            <p:cNvSpPr/>
            <p:nvPr/>
          </p:nvSpPr>
          <p:spPr>
            <a:xfrm>
              <a:off x="971600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1" name="Rectangle 1031"/>
            <p:cNvSpPr/>
            <p:nvPr/>
          </p:nvSpPr>
          <p:spPr>
            <a:xfrm>
              <a:off x="971600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2" name="Rectangle 1032"/>
            <p:cNvSpPr/>
            <p:nvPr/>
          </p:nvSpPr>
          <p:spPr>
            <a:xfrm>
              <a:off x="971600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3" name="Rectangle 1033"/>
            <p:cNvSpPr/>
            <p:nvPr/>
          </p:nvSpPr>
          <p:spPr>
            <a:xfrm>
              <a:off x="971600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4" name="Rectangle 1034"/>
            <p:cNvSpPr/>
            <p:nvPr/>
          </p:nvSpPr>
          <p:spPr>
            <a:xfrm>
              <a:off x="971600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Rectangle 1035"/>
            <p:cNvSpPr/>
            <p:nvPr/>
          </p:nvSpPr>
          <p:spPr>
            <a:xfrm>
              <a:off x="971600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6" name="Rectangle 1036"/>
            <p:cNvSpPr/>
            <p:nvPr/>
          </p:nvSpPr>
          <p:spPr>
            <a:xfrm>
              <a:off x="971600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7" name="Rectangle 1037"/>
            <p:cNvSpPr/>
            <p:nvPr/>
          </p:nvSpPr>
          <p:spPr>
            <a:xfrm>
              <a:off x="971600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1038"/>
            <p:cNvSpPr/>
            <p:nvPr/>
          </p:nvSpPr>
          <p:spPr>
            <a:xfrm>
              <a:off x="971600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1039"/>
            <p:cNvSpPr/>
            <p:nvPr/>
          </p:nvSpPr>
          <p:spPr>
            <a:xfrm>
              <a:off x="971600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1040"/>
            <p:cNvSpPr/>
            <p:nvPr/>
          </p:nvSpPr>
          <p:spPr>
            <a:xfrm>
              <a:off x="971600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11" name="Text Box 1041"/>
            <p:cNvSpPr txBox="1"/>
            <p:nvPr/>
          </p:nvSpPr>
          <p:spPr>
            <a:xfrm>
              <a:off x="1165275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12" name="Rectangle 1042"/>
            <p:cNvSpPr/>
            <p:nvPr/>
          </p:nvSpPr>
          <p:spPr>
            <a:xfrm>
              <a:off x="1165275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13" name="Rectangle 1043"/>
            <p:cNvSpPr/>
            <p:nvPr/>
          </p:nvSpPr>
          <p:spPr>
            <a:xfrm>
              <a:off x="1165275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14" name="Rectangle 1044"/>
            <p:cNvSpPr/>
            <p:nvPr/>
          </p:nvSpPr>
          <p:spPr>
            <a:xfrm>
              <a:off x="1165275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15" name="Rectangle 1045"/>
            <p:cNvSpPr/>
            <p:nvPr/>
          </p:nvSpPr>
          <p:spPr>
            <a:xfrm>
              <a:off x="1152575" y="5416575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16" name="Rectangle 1046"/>
            <p:cNvSpPr/>
            <p:nvPr/>
          </p:nvSpPr>
          <p:spPr>
            <a:xfrm>
              <a:off x="1152575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17" name="Rectangle 1047"/>
            <p:cNvSpPr/>
            <p:nvPr/>
          </p:nvSpPr>
          <p:spPr>
            <a:xfrm>
              <a:off x="1165275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18" name="Rectangle 1048"/>
            <p:cNvSpPr/>
            <p:nvPr/>
          </p:nvSpPr>
          <p:spPr>
            <a:xfrm>
              <a:off x="1165275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9" name="Rectangle 1049"/>
            <p:cNvSpPr/>
            <p:nvPr/>
          </p:nvSpPr>
          <p:spPr>
            <a:xfrm>
              <a:off x="1165275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20" name="Rectangle 1050"/>
            <p:cNvSpPr/>
            <p:nvPr/>
          </p:nvSpPr>
          <p:spPr>
            <a:xfrm>
              <a:off x="1165275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21" name="Rectangle 1051"/>
            <p:cNvSpPr/>
            <p:nvPr/>
          </p:nvSpPr>
          <p:spPr>
            <a:xfrm>
              <a:off x="1165275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2" name="Rectangle 1052"/>
            <p:cNvSpPr/>
            <p:nvPr/>
          </p:nvSpPr>
          <p:spPr>
            <a:xfrm>
              <a:off x="1165275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3" name="Rectangle 1053"/>
            <p:cNvSpPr/>
            <p:nvPr/>
          </p:nvSpPr>
          <p:spPr>
            <a:xfrm>
              <a:off x="6019850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4" name="Rectangle 1054"/>
            <p:cNvSpPr/>
            <p:nvPr/>
          </p:nvSpPr>
          <p:spPr>
            <a:xfrm>
              <a:off x="6019850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5" name="Rectangle 1055"/>
            <p:cNvSpPr/>
            <p:nvPr/>
          </p:nvSpPr>
          <p:spPr>
            <a:xfrm>
              <a:off x="6019850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6" name="Rectangle 1056"/>
            <p:cNvSpPr/>
            <p:nvPr/>
          </p:nvSpPr>
          <p:spPr>
            <a:xfrm>
              <a:off x="6019850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7" name="Rectangle 1057"/>
            <p:cNvSpPr/>
            <p:nvPr/>
          </p:nvSpPr>
          <p:spPr>
            <a:xfrm>
              <a:off x="6019850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8" name="Rectangle 1058"/>
            <p:cNvSpPr/>
            <p:nvPr/>
          </p:nvSpPr>
          <p:spPr>
            <a:xfrm>
              <a:off x="6019850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9" name="Rectangle 1059"/>
            <p:cNvSpPr/>
            <p:nvPr/>
          </p:nvSpPr>
          <p:spPr>
            <a:xfrm>
              <a:off x="6019850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0" name="Rectangle 1060"/>
            <p:cNvSpPr/>
            <p:nvPr/>
          </p:nvSpPr>
          <p:spPr>
            <a:xfrm>
              <a:off x="6019850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1" name="Rectangle 1061"/>
            <p:cNvSpPr/>
            <p:nvPr/>
          </p:nvSpPr>
          <p:spPr>
            <a:xfrm>
              <a:off x="6019850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2" name="Rectangle 1062"/>
            <p:cNvSpPr/>
            <p:nvPr/>
          </p:nvSpPr>
          <p:spPr>
            <a:xfrm>
              <a:off x="6019850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3" name="Rectangle 1063"/>
            <p:cNvSpPr/>
            <p:nvPr/>
          </p:nvSpPr>
          <p:spPr>
            <a:xfrm>
              <a:off x="6019850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4" name="Rectangle 1064"/>
            <p:cNvSpPr/>
            <p:nvPr/>
          </p:nvSpPr>
          <p:spPr>
            <a:xfrm>
              <a:off x="6019850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5" name="Text Box 1065"/>
            <p:cNvSpPr txBox="1"/>
            <p:nvPr/>
          </p:nvSpPr>
          <p:spPr>
            <a:xfrm>
              <a:off x="6213525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6" name="Rectangle 1066"/>
            <p:cNvSpPr/>
            <p:nvPr/>
          </p:nvSpPr>
          <p:spPr>
            <a:xfrm>
              <a:off x="6213525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37" name="Rectangle 1067"/>
            <p:cNvSpPr/>
            <p:nvPr/>
          </p:nvSpPr>
          <p:spPr>
            <a:xfrm>
              <a:off x="6213525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38" name="Rectangle 1068"/>
            <p:cNvSpPr/>
            <p:nvPr/>
          </p:nvSpPr>
          <p:spPr>
            <a:xfrm>
              <a:off x="6213525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39" name="Rectangle 1069"/>
            <p:cNvSpPr/>
            <p:nvPr/>
          </p:nvSpPr>
          <p:spPr>
            <a:xfrm>
              <a:off x="6200825" y="5416575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40" name="Rectangle 1070"/>
            <p:cNvSpPr/>
            <p:nvPr/>
          </p:nvSpPr>
          <p:spPr>
            <a:xfrm>
              <a:off x="6200825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41" name="Rectangle 1071"/>
            <p:cNvSpPr/>
            <p:nvPr/>
          </p:nvSpPr>
          <p:spPr>
            <a:xfrm>
              <a:off x="6213525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42" name="Rectangle 1072"/>
            <p:cNvSpPr/>
            <p:nvPr/>
          </p:nvSpPr>
          <p:spPr>
            <a:xfrm>
              <a:off x="6213525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43" name="Rectangle 1073"/>
            <p:cNvSpPr/>
            <p:nvPr/>
          </p:nvSpPr>
          <p:spPr>
            <a:xfrm>
              <a:off x="6213525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44" name="Rectangle 1074"/>
            <p:cNvSpPr/>
            <p:nvPr/>
          </p:nvSpPr>
          <p:spPr>
            <a:xfrm>
              <a:off x="6213525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45" name="Rectangle 1075"/>
            <p:cNvSpPr/>
            <p:nvPr/>
          </p:nvSpPr>
          <p:spPr>
            <a:xfrm>
              <a:off x="6213525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46" name="Rectangle 1076"/>
            <p:cNvSpPr/>
            <p:nvPr/>
          </p:nvSpPr>
          <p:spPr>
            <a:xfrm>
              <a:off x="6213525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63" name="Text Box 1093"/>
            <p:cNvSpPr txBox="1"/>
            <p:nvPr/>
          </p:nvSpPr>
          <p:spPr>
            <a:xfrm>
              <a:off x="1060500" y="5799163"/>
              <a:ext cx="1130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源向量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64" name="Text Box 1094"/>
            <p:cNvSpPr txBox="1"/>
            <p:nvPr/>
          </p:nvSpPr>
          <p:spPr>
            <a:xfrm>
              <a:off x="6021438" y="5799163"/>
              <a:ext cx="1384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结果向量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66" name="Line 1096"/>
            <p:cNvSpPr/>
            <p:nvPr/>
          </p:nvSpPr>
          <p:spPr>
            <a:xfrm flipH="1">
              <a:off x="1892350" y="1774850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7" name="Line 1097"/>
            <p:cNvSpPr/>
            <p:nvPr/>
          </p:nvSpPr>
          <p:spPr>
            <a:xfrm flipH="1">
              <a:off x="1892350" y="3098825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8" name="Line 1098"/>
            <p:cNvSpPr/>
            <p:nvPr/>
          </p:nvSpPr>
          <p:spPr>
            <a:xfrm flipV="1">
              <a:off x="2200325" y="1774850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9" name="Text Box 1099"/>
            <p:cNvSpPr txBox="1"/>
            <p:nvPr/>
          </p:nvSpPr>
          <p:spPr>
            <a:xfrm>
              <a:off x="1876475" y="2251100"/>
              <a:ext cx="14859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位移量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d=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70" name="Line 1100"/>
            <p:cNvSpPr/>
            <p:nvPr/>
          </p:nvSpPr>
          <p:spPr>
            <a:xfrm>
              <a:off x="2200325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1" name="Text Box 1101"/>
            <p:cNvSpPr txBox="1"/>
            <p:nvPr/>
          </p:nvSpPr>
          <p:spPr>
            <a:xfrm>
              <a:off x="2289225" y="16288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72" name="Text Box 1102"/>
            <p:cNvSpPr txBox="1"/>
            <p:nvPr/>
          </p:nvSpPr>
          <p:spPr>
            <a:xfrm>
              <a:off x="2219375" y="2768625"/>
              <a:ext cx="120015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29773" name="Text Box 1103"/>
            <p:cNvSpPr txBox="1"/>
            <p:nvPr/>
          </p:nvSpPr>
          <p:spPr>
            <a:xfrm>
              <a:off x="1909813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29774" name="Line 1104"/>
            <p:cNvSpPr/>
            <p:nvPr/>
          </p:nvSpPr>
          <p:spPr>
            <a:xfrm>
              <a:off x="1816150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75" name="Line 1105"/>
            <p:cNvSpPr/>
            <p:nvPr/>
          </p:nvSpPr>
          <p:spPr>
            <a:xfrm flipV="1">
              <a:off x="2200325" y="3098825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6" name="Line 1106"/>
            <p:cNvSpPr/>
            <p:nvPr/>
          </p:nvSpPr>
          <p:spPr>
            <a:xfrm rot="10800000" flipV="1">
              <a:off x="2200325" y="4621238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7" name="Line 1107"/>
            <p:cNvSpPr/>
            <p:nvPr/>
          </p:nvSpPr>
          <p:spPr>
            <a:xfrm flipH="1">
              <a:off x="6880275" y="1789138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8" name="Line 1108"/>
            <p:cNvSpPr/>
            <p:nvPr/>
          </p:nvSpPr>
          <p:spPr>
            <a:xfrm flipH="1">
              <a:off x="6880275" y="3113113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9" name="Line 1109"/>
            <p:cNvSpPr/>
            <p:nvPr/>
          </p:nvSpPr>
          <p:spPr>
            <a:xfrm flipV="1">
              <a:off x="7170788" y="1789138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0" name="Text Box 1110"/>
            <p:cNvSpPr txBox="1"/>
            <p:nvPr/>
          </p:nvSpPr>
          <p:spPr>
            <a:xfrm>
              <a:off x="6942188" y="2265388"/>
              <a:ext cx="481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81" name="Text Box 1111"/>
            <p:cNvSpPr txBox="1"/>
            <p:nvPr/>
          </p:nvSpPr>
          <p:spPr>
            <a:xfrm>
              <a:off x="7277150" y="16415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82" name="Text Box 1112"/>
            <p:cNvSpPr txBox="1"/>
            <p:nvPr/>
          </p:nvSpPr>
          <p:spPr>
            <a:xfrm>
              <a:off x="7205713" y="2768625"/>
              <a:ext cx="120015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29783" name="Line 1113"/>
            <p:cNvSpPr/>
            <p:nvPr/>
          </p:nvSpPr>
          <p:spPr>
            <a:xfrm flipV="1">
              <a:off x="7170788" y="3113113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4" name="Line 1114"/>
            <p:cNvSpPr/>
            <p:nvPr/>
          </p:nvSpPr>
          <p:spPr>
            <a:xfrm rot="10800000" flipV="1">
              <a:off x="7170788" y="4635525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5" name="Line 1115"/>
            <p:cNvSpPr/>
            <p:nvPr/>
          </p:nvSpPr>
          <p:spPr>
            <a:xfrm>
              <a:off x="7170788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86" name="Line 1116"/>
            <p:cNvSpPr/>
            <p:nvPr/>
          </p:nvSpPr>
          <p:spPr>
            <a:xfrm>
              <a:off x="6864400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88" name="Text Box 1118"/>
            <p:cNvSpPr txBox="1"/>
            <p:nvPr/>
          </p:nvSpPr>
          <p:spPr>
            <a:xfrm>
              <a:off x="6896150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105" name="Rectangle 1029"/>
            <p:cNvSpPr/>
            <p:nvPr/>
          </p:nvSpPr>
          <p:spPr>
            <a:xfrm>
              <a:off x="3492226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Rectangle 1030"/>
            <p:cNvSpPr/>
            <p:nvPr/>
          </p:nvSpPr>
          <p:spPr>
            <a:xfrm>
              <a:off x="3492226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" name="Rectangle 1031"/>
            <p:cNvSpPr/>
            <p:nvPr/>
          </p:nvSpPr>
          <p:spPr>
            <a:xfrm>
              <a:off x="3492226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8" name="Rectangle 1032"/>
            <p:cNvSpPr/>
            <p:nvPr/>
          </p:nvSpPr>
          <p:spPr>
            <a:xfrm>
              <a:off x="3492226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" name="Rectangle 1033"/>
            <p:cNvSpPr/>
            <p:nvPr/>
          </p:nvSpPr>
          <p:spPr>
            <a:xfrm>
              <a:off x="3492226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" name="Rectangle 1034"/>
            <p:cNvSpPr/>
            <p:nvPr/>
          </p:nvSpPr>
          <p:spPr>
            <a:xfrm>
              <a:off x="3492226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1" name="Rectangle 1035"/>
            <p:cNvSpPr/>
            <p:nvPr/>
          </p:nvSpPr>
          <p:spPr>
            <a:xfrm>
              <a:off x="3492226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" name="Rectangle 1036"/>
            <p:cNvSpPr/>
            <p:nvPr/>
          </p:nvSpPr>
          <p:spPr>
            <a:xfrm>
              <a:off x="3492226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" name="Rectangle 1037"/>
            <p:cNvSpPr/>
            <p:nvPr/>
          </p:nvSpPr>
          <p:spPr>
            <a:xfrm>
              <a:off x="3492226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4" name="Rectangle 1038"/>
            <p:cNvSpPr/>
            <p:nvPr/>
          </p:nvSpPr>
          <p:spPr>
            <a:xfrm>
              <a:off x="3492226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5" name="Rectangle 1039"/>
            <p:cNvSpPr/>
            <p:nvPr/>
          </p:nvSpPr>
          <p:spPr>
            <a:xfrm>
              <a:off x="3492226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6" name="Rectangle 1040"/>
            <p:cNvSpPr/>
            <p:nvPr/>
          </p:nvSpPr>
          <p:spPr>
            <a:xfrm>
              <a:off x="3492226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7" name="Text Box 1041"/>
            <p:cNvSpPr txBox="1"/>
            <p:nvPr/>
          </p:nvSpPr>
          <p:spPr>
            <a:xfrm>
              <a:off x="3685901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1042"/>
            <p:cNvSpPr/>
            <p:nvPr/>
          </p:nvSpPr>
          <p:spPr>
            <a:xfrm>
              <a:off x="3685901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9" name="Rectangle 1043"/>
            <p:cNvSpPr/>
            <p:nvPr/>
          </p:nvSpPr>
          <p:spPr>
            <a:xfrm>
              <a:off x="3685901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1044"/>
            <p:cNvSpPr/>
            <p:nvPr/>
          </p:nvSpPr>
          <p:spPr>
            <a:xfrm>
              <a:off x="3685901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1045"/>
            <p:cNvSpPr/>
            <p:nvPr/>
          </p:nvSpPr>
          <p:spPr>
            <a:xfrm>
              <a:off x="3673201" y="5416575"/>
              <a:ext cx="55951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046"/>
            <p:cNvSpPr/>
            <p:nvPr/>
          </p:nvSpPr>
          <p:spPr>
            <a:xfrm>
              <a:off x="3673201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" name="Rectangle 1047"/>
            <p:cNvSpPr/>
            <p:nvPr/>
          </p:nvSpPr>
          <p:spPr>
            <a:xfrm>
              <a:off x="3685901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9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1048"/>
            <p:cNvSpPr/>
            <p:nvPr/>
          </p:nvSpPr>
          <p:spPr>
            <a:xfrm>
              <a:off x="3685901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8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49"/>
            <p:cNvSpPr/>
            <p:nvPr/>
          </p:nvSpPr>
          <p:spPr>
            <a:xfrm>
              <a:off x="3685901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7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6" name="Rectangle 1050"/>
            <p:cNvSpPr/>
            <p:nvPr/>
          </p:nvSpPr>
          <p:spPr>
            <a:xfrm>
              <a:off x="3685901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6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1051"/>
            <p:cNvSpPr/>
            <p:nvPr/>
          </p:nvSpPr>
          <p:spPr>
            <a:xfrm>
              <a:off x="3685901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052"/>
            <p:cNvSpPr/>
            <p:nvPr/>
          </p:nvSpPr>
          <p:spPr>
            <a:xfrm>
              <a:off x="3685901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9" name="Text Box 1093"/>
            <p:cNvSpPr txBox="1"/>
            <p:nvPr/>
          </p:nvSpPr>
          <p:spPr>
            <a:xfrm>
              <a:off x="3581126" y="5799163"/>
              <a:ext cx="1130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源</a:t>
              </a:r>
              <a:r>
                <a:rPr lang="zh-CN" altLang="en-US" sz="2000" b="1" dirty="0" smtClean="0">
                  <a:latin typeface="Times New Roman" panose="02020603050405020304" pitchFamily="18" charset="0"/>
                </a:rPr>
                <a:t>向量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0" name="Line 1096"/>
            <p:cNvSpPr/>
            <p:nvPr/>
          </p:nvSpPr>
          <p:spPr>
            <a:xfrm flipH="1">
              <a:off x="4412976" y="1774850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1" name="Line 1097"/>
            <p:cNvSpPr/>
            <p:nvPr/>
          </p:nvSpPr>
          <p:spPr>
            <a:xfrm flipH="1">
              <a:off x="4412976" y="3098825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2" name="Line 1098"/>
            <p:cNvSpPr/>
            <p:nvPr/>
          </p:nvSpPr>
          <p:spPr>
            <a:xfrm flipV="1">
              <a:off x="4720951" y="1774850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" name="Text Box 1099"/>
            <p:cNvSpPr txBox="1"/>
            <p:nvPr/>
          </p:nvSpPr>
          <p:spPr>
            <a:xfrm>
              <a:off x="4397101" y="2251100"/>
              <a:ext cx="14859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位移</a:t>
              </a:r>
              <a:r>
                <a:rPr lang="zh-CN" altLang="en-US" sz="2000" b="1" dirty="0" smtClean="0">
                  <a:latin typeface="Times New Roman" panose="02020603050405020304" pitchFamily="18" charset="0"/>
                </a:rPr>
                <a:t>量</a:t>
              </a:r>
              <a:r>
                <a:rPr lang="en-US" altLang="zh-CN" sz="2000" b="1" dirty="0" err="1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err="1" smtClean="0"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Line 1100"/>
            <p:cNvSpPr/>
            <p:nvPr/>
          </p:nvSpPr>
          <p:spPr>
            <a:xfrm>
              <a:off x="4720951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5" name="Text Box 1101"/>
            <p:cNvSpPr txBox="1"/>
            <p:nvPr/>
          </p:nvSpPr>
          <p:spPr>
            <a:xfrm>
              <a:off x="4809851" y="16288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 smtClean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b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6" name="Text Box 1102"/>
            <p:cNvSpPr txBox="1"/>
            <p:nvPr/>
          </p:nvSpPr>
          <p:spPr>
            <a:xfrm>
              <a:off x="4740001" y="2768625"/>
              <a:ext cx="1217000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 err="1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err="1" smtClean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=4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7" name="Text Box 1103"/>
            <p:cNvSpPr txBox="1"/>
            <p:nvPr/>
          </p:nvSpPr>
          <p:spPr>
            <a:xfrm>
              <a:off x="4430439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138" name="Line 1104"/>
            <p:cNvSpPr/>
            <p:nvPr/>
          </p:nvSpPr>
          <p:spPr>
            <a:xfrm>
              <a:off x="4336776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" name="Line 1105"/>
            <p:cNvSpPr/>
            <p:nvPr/>
          </p:nvSpPr>
          <p:spPr>
            <a:xfrm flipV="1">
              <a:off x="4720951" y="3098825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0" name="Line 1106"/>
            <p:cNvSpPr/>
            <p:nvPr/>
          </p:nvSpPr>
          <p:spPr>
            <a:xfrm rot="10800000" flipV="1">
              <a:off x="4720951" y="4621238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642938" y="1071563"/>
            <a:ext cx="8072437" cy="4435475"/>
          </a:xfrm>
          <a:noFill/>
          <a:ln>
            <a:noFill/>
          </a:ln>
        </p:spPr>
        <p:txBody>
          <a:bodyPr anchor="t"/>
          <a:lstStyle/>
          <a:p>
            <a:pPr algn="just" eaLnBrk="1" hangingPunct="1"/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向量处理机（向量计算机）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/>
              <a:t>Vector Processor</a:t>
            </a:r>
            <a:r>
              <a:rPr lang="zh-CN" altLang="en-US" b="1" dirty="0">
                <a:latin typeface="Times New Roman" panose="02020603050405020304" pitchFamily="18" charset="0"/>
              </a:rPr>
              <a:t>）：具有向量表示和相应的向量运算指令的计算机。</a:t>
            </a:r>
            <a:r>
              <a:rPr lang="zh-CN" altLang="en-US" b="1" dirty="0"/>
              <a:t> </a:t>
            </a:r>
          </a:p>
          <a:p>
            <a:pPr algn="just" eaLnBrk="1" hangingPunct="1">
              <a:buNone/>
            </a:pPr>
            <a:endParaRPr lang="zh-CN" altLang="en-US" b="1" dirty="0"/>
          </a:p>
          <a:p>
            <a:pPr algn="just" eaLnBrk="1" hangingPunct="1"/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标量处理机（标量计算机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b="1" dirty="0"/>
              <a:t>Scalar Processor</a:t>
            </a:r>
            <a:r>
              <a:rPr lang="zh-CN" altLang="en-US" b="1" dirty="0">
                <a:latin typeface="Times New Roman" panose="02020603050405020304" pitchFamily="18" charset="0"/>
              </a:rPr>
              <a:t>）：不具有向量表示和相应的向量运算指令的计算机。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优点：</a:t>
            </a: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可快速形成元素地址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便于实现把向量各元素成块预取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与一条指令对整个向量、数组高速处理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方便判断越界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可对稀疏向量、数组压缩存储：如下图所示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编译程序简单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稀疏向量的压缩</a:t>
            </a:r>
          </a:p>
        </p:txBody>
      </p:sp>
      <p:grpSp>
        <p:nvGrpSpPr>
          <p:cNvPr id="32770" name="Group 4"/>
          <p:cNvGrpSpPr/>
          <p:nvPr/>
        </p:nvGrpSpPr>
        <p:grpSpPr>
          <a:xfrm>
            <a:off x="603250" y="1905000"/>
            <a:ext cx="7397750" cy="4429125"/>
            <a:chOff x="380" y="1200"/>
            <a:chExt cx="4660" cy="2790"/>
          </a:xfrm>
        </p:grpSpPr>
        <p:sp>
          <p:nvSpPr>
            <p:cNvPr id="32771" name="Rectangle 5"/>
            <p:cNvSpPr/>
            <p:nvPr/>
          </p:nvSpPr>
          <p:spPr>
            <a:xfrm>
              <a:off x="624" y="1905"/>
              <a:ext cx="912" cy="2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2" name="Rectangle 6"/>
            <p:cNvSpPr/>
            <p:nvPr/>
          </p:nvSpPr>
          <p:spPr>
            <a:xfrm>
              <a:off x="624" y="2140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3" name="Rectangle 7"/>
            <p:cNvSpPr/>
            <p:nvPr/>
          </p:nvSpPr>
          <p:spPr>
            <a:xfrm>
              <a:off x="624" y="2374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4" name="Rectangle 8"/>
            <p:cNvSpPr/>
            <p:nvPr/>
          </p:nvSpPr>
          <p:spPr>
            <a:xfrm>
              <a:off x="624" y="2608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5" name="Rectangle 9"/>
            <p:cNvSpPr/>
            <p:nvPr/>
          </p:nvSpPr>
          <p:spPr>
            <a:xfrm>
              <a:off x="624" y="2842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6" name="Rectangle 10"/>
            <p:cNvSpPr/>
            <p:nvPr/>
          </p:nvSpPr>
          <p:spPr>
            <a:xfrm>
              <a:off x="624" y="3310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7" name="Rectangle 11"/>
            <p:cNvSpPr/>
            <p:nvPr/>
          </p:nvSpPr>
          <p:spPr>
            <a:xfrm>
              <a:off x="624" y="3076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8" name="Rectangle 12"/>
            <p:cNvSpPr/>
            <p:nvPr/>
          </p:nvSpPr>
          <p:spPr>
            <a:xfrm>
              <a:off x="624" y="1671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9" name="Text Box 13"/>
            <p:cNvSpPr txBox="1"/>
            <p:nvPr/>
          </p:nvSpPr>
          <p:spPr>
            <a:xfrm>
              <a:off x="960" y="171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Text Box 14"/>
            <p:cNvSpPr txBox="1"/>
            <p:nvPr/>
          </p:nvSpPr>
          <p:spPr>
            <a:xfrm>
              <a:off x="960" y="2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Text Box 15"/>
            <p:cNvSpPr txBox="1"/>
            <p:nvPr/>
          </p:nvSpPr>
          <p:spPr>
            <a:xfrm>
              <a:off x="960" y="263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2" name="Text Box 16"/>
            <p:cNvSpPr txBox="1"/>
            <p:nvPr/>
          </p:nvSpPr>
          <p:spPr>
            <a:xfrm>
              <a:off x="864" y="2874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3" name="Text Box 17"/>
            <p:cNvSpPr txBox="1"/>
            <p:nvPr/>
          </p:nvSpPr>
          <p:spPr>
            <a:xfrm>
              <a:off x="864" y="3067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4" name="Text Box 18"/>
            <p:cNvSpPr txBox="1"/>
            <p:nvPr/>
          </p:nvSpPr>
          <p:spPr>
            <a:xfrm>
              <a:off x="960" y="3341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5" name="Text Box 19"/>
            <p:cNvSpPr txBox="1"/>
            <p:nvPr/>
          </p:nvSpPr>
          <p:spPr>
            <a:xfrm>
              <a:off x="864" y="1936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6" name="Text Box 20"/>
            <p:cNvSpPr txBox="1"/>
            <p:nvPr/>
          </p:nvSpPr>
          <p:spPr>
            <a:xfrm>
              <a:off x="864" y="2178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7" name="Text Box 21"/>
            <p:cNvSpPr txBox="1"/>
            <p:nvPr/>
          </p:nvSpPr>
          <p:spPr>
            <a:xfrm>
              <a:off x="384" y="170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788" name="Text Box 22"/>
            <p:cNvSpPr txBox="1"/>
            <p:nvPr/>
          </p:nvSpPr>
          <p:spPr>
            <a:xfrm>
              <a:off x="384" y="193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89" name="Text Box 23"/>
            <p:cNvSpPr txBox="1"/>
            <p:nvPr/>
          </p:nvSpPr>
          <p:spPr>
            <a:xfrm>
              <a:off x="384" y="217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90" name="Text Box 24"/>
            <p:cNvSpPr txBox="1"/>
            <p:nvPr/>
          </p:nvSpPr>
          <p:spPr>
            <a:xfrm>
              <a:off x="380" y="240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791" name="Text Box 25"/>
            <p:cNvSpPr txBox="1"/>
            <p:nvPr/>
          </p:nvSpPr>
          <p:spPr>
            <a:xfrm>
              <a:off x="380" y="287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792" name="Text Box 26"/>
            <p:cNvSpPr txBox="1"/>
            <p:nvPr/>
          </p:nvSpPr>
          <p:spPr>
            <a:xfrm>
              <a:off x="380" y="307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793" name="Text Box 27"/>
            <p:cNvSpPr txBox="1"/>
            <p:nvPr/>
          </p:nvSpPr>
          <p:spPr>
            <a:xfrm>
              <a:off x="380" y="26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794" name="Text Box 28"/>
            <p:cNvSpPr txBox="1"/>
            <p:nvPr/>
          </p:nvSpPr>
          <p:spPr>
            <a:xfrm>
              <a:off x="380" y="330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795" name="Rectangle 29"/>
            <p:cNvSpPr/>
            <p:nvPr/>
          </p:nvSpPr>
          <p:spPr>
            <a:xfrm>
              <a:off x="2736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6" name="Text Box 30"/>
            <p:cNvSpPr txBox="1"/>
            <p:nvPr/>
          </p:nvSpPr>
          <p:spPr>
            <a:xfrm>
              <a:off x="2784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97" name="Text Box 31"/>
            <p:cNvSpPr txBox="1"/>
            <p:nvPr/>
          </p:nvSpPr>
          <p:spPr>
            <a:xfrm>
              <a:off x="2736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8" name="Rectangle 32"/>
            <p:cNvSpPr/>
            <p:nvPr/>
          </p:nvSpPr>
          <p:spPr>
            <a:xfrm>
              <a:off x="3024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9" name="Text Box 33"/>
            <p:cNvSpPr txBox="1"/>
            <p:nvPr/>
          </p:nvSpPr>
          <p:spPr>
            <a:xfrm>
              <a:off x="3072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0" name="Text Box 34"/>
            <p:cNvSpPr txBox="1"/>
            <p:nvPr/>
          </p:nvSpPr>
          <p:spPr>
            <a:xfrm>
              <a:off x="3024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1" name="Rectangle 35"/>
            <p:cNvSpPr/>
            <p:nvPr/>
          </p:nvSpPr>
          <p:spPr>
            <a:xfrm>
              <a:off x="3312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2" name="Text Box 36"/>
            <p:cNvSpPr txBox="1"/>
            <p:nvPr/>
          </p:nvSpPr>
          <p:spPr>
            <a:xfrm>
              <a:off x="3360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3" name="Text Box 37"/>
            <p:cNvSpPr txBox="1"/>
            <p:nvPr/>
          </p:nvSpPr>
          <p:spPr>
            <a:xfrm>
              <a:off x="3312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4" name="Rectangle 38"/>
            <p:cNvSpPr/>
            <p:nvPr/>
          </p:nvSpPr>
          <p:spPr>
            <a:xfrm>
              <a:off x="4464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5" name="Text Box 39"/>
            <p:cNvSpPr txBox="1"/>
            <p:nvPr/>
          </p:nvSpPr>
          <p:spPr>
            <a:xfrm>
              <a:off x="4512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6" name="Text Box 40"/>
            <p:cNvSpPr txBox="1"/>
            <p:nvPr/>
          </p:nvSpPr>
          <p:spPr>
            <a:xfrm>
              <a:off x="4464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7" name="Rectangle 41"/>
            <p:cNvSpPr/>
            <p:nvPr/>
          </p:nvSpPr>
          <p:spPr>
            <a:xfrm>
              <a:off x="3600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8" name="Text Box 42"/>
            <p:cNvSpPr txBox="1"/>
            <p:nvPr/>
          </p:nvSpPr>
          <p:spPr>
            <a:xfrm>
              <a:off x="3648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9" name="Text Box 43"/>
            <p:cNvSpPr txBox="1"/>
            <p:nvPr/>
          </p:nvSpPr>
          <p:spPr>
            <a:xfrm>
              <a:off x="3600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0" name="Rectangle 44"/>
            <p:cNvSpPr/>
            <p:nvPr/>
          </p:nvSpPr>
          <p:spPr>
            <a:xfrm>
              <a:off x="3888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1" name="Text Box 45"/>
            <p:cNvSpPr txBox="1"/>
            <p:nvPr/>
          </p:nvSpPr>
          <p:spPr>
            <a:xfrm>
              <a:off x="3936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2" name="Text Box 46"/>
            <p:cNvSpPr txBox="1"/>
            <p:nvPr/>
          </p:nvSpPr>
          <p:spPr>
            <a:xfrm>
              <a:off x="3888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3" name="Rectangle 47"/>
            <p:cNvSpPr/>
            <p:nvPr/>
          </p:nvSpPr>
          <p:spPr>
            <a:xfrm>
              <a:off x="4752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4" name="Text Box 48"/>
            <p:cNvSpPr txBox="1"/>
            <p:nvPr/>
          </p:nvSpPr>
          <p:spPr>
            <a:xfrm>
              <a:off x="4796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5" name="Text Box 49"/>
            <p:cNvSpPr txBox="1"/>
            <p:nvPr/>
          </p:nvSpPr>
          <p:spPr>
            <a:xfrm>
              <a:off x="4752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50"/>
            <p:cNvSpPr/>
            <p:nvPr/>
          </p:nvSpPr>
          <p:spPr>
            <a:xfrm>
              <a:off x="4176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7" name="Text Box 51"/>
            <p:cNvSpPr txBox="1"/>
            <p:nvPr/>
          </p:nvSpPr>
          <p:spPr>
            <a:xfrm>
              <a:off x="4224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18" name="Text Box 52"/>
            <p:cNvSpPr txBox="1"/>
            <p:nvPr/>
          </p:nvSpPr>
          <p:spPr>
            <a:xfrm>
              <a:off x="4176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9" name="Rectangle 53"/>
            <p:cNvSpPr/>
            <p:nvPr/>
          </p:nvSpPr>
          <p:spPr>
            <a:xfrm>
              <a:off x="3360" y="2795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0" name="Text Box 54"/>
            <p:cNvSpPr txBox="1"/>
            <p:nvPr/>
          </p:nvSpPr>
          <p:spPr>
            <a:xfrm>
              <a:off x="3696" y="283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1" name="Text Box 55"/>
            <p:cNvSpPr txBox="1"/>
            <p:nvPr/>
          </p:nvSpPr>
          <p:spPr>
            <a:xfrm>
              <a:off x="684" y="3575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稀疏向量</a:t>
              </a:r>
            </a:p>
          </p:txBody>
        </p:sp>
        <p:sp>
          <p:nvSpPr>
            <p:cNvPr id="32822" name="Rectangle 56"/>
            <p:cNvSpPr/>
            <p:nvPr/>
          </p:nvSpPr>
          <p:spPr>
            <a:xfrm>
              <a:off x="3360" y="3029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3" name="Text Box 57"/>
            <p:cNvSpPr txBox="1"/>
            <p:nvPr/>
          </p:nvSpPr>
          <p:spPr>
            <a:xfrm>
              <a:off x="3696" y="3067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4" name="Rectangle 58"/>
            <p:cNvSpPr/>
            <p:nvPr/>
          </p:nvSpPr>
          <p:spPr>
            <a:xfrm>
              <a:off x="3360" y="3263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5" name="Text Box 59"/>
            <p:cNvSpPr txBox="1"/>
            <p:nvPr/>
          </p:nvSpPr>
          <p:spPr>
            <a:xfrm>
              <a:off x="3696" y="3303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6" name="Rectangle 60"/>
            <p:cNvSpPr/>
            <p:nvPr/>
          </p:nvSpPr>
          <p:spPr>
            <a:xfrm>
              <a:off x="3360" y="3497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7" name="Text Box 61"/>
            <p:cNvSpPr txBox="1"/>
            <p:nvPr/>
          </p:nvSpPr>
          <p:spPr>
            <a:xfrm>
              <a:off x="3696" y="353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8" name="Text Box 62"/>
            <p:cNvSpPr txBox="1"/>
            <p:nvPr/>
          </p:nvSpPr>
          <p:spPr>
            <a:xfrm>
              <a:off x="3456" y="3740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压缩向量</a:t>
              </a:r>
            </a:p>
          </p:txBody>
        </p:sp>
        <p:sp>
          <p:nvSpPr>
            <p:cNvPr id="32829" name="Line 63"/>
            <p:cNvSpPr/>
            <p:nvPr/>
          </p:nvSpPr>
          <p:spPr>
            <a:xfrm>
              <a:off x="1536" y="3427"/>
              <a:ext cx="1824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0" name="Line 64"/>
            <p:cNvSpPr/>
            <p:nvPr/>
          </p:nvSpPr>
          <p:spPr>
            <a:xfrm>
              <a:off x="1536" y="2725"/>
              <a:ext cx="1824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1" name="Line 65"/>
            <p:cNvSpPr/>
            <p:nvPr/>
          </p:nvSpPr>
          <p:spPr>
            <a:xfrm>
              <a:off x="1536" y="2491"/>
              <a:ext cx="1824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2" name="Line 66"/>
            <p:cNvSpPr/>
            <p:nvPr/>
          </p:nvSpPr>
          <p:spPr>
            <a:xfrm>
              <a:off x="1536" y="1788"/>
              <a:ext cx="1824" cy="1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3" name="Line 67"/>
            <p:cNvSpPr/>
            <p:nvPr/>
          </p:nvSpPr>
          <p:spPr>
            <a:xfrm flipH="1">
              <a:off x="4272" y="3623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4" name="Line 68"/>
            <p:cNvSpPr/>
            <p:nvPr/>
          </p:nvSpPr>
          <p:spPr>
            <a:xfrm>
              <a:off x="4896" y="1945"/>
              <a:ext cx="0" cy="16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5" name="Line 69"/>
            <p:cNvSpPr/>
            <p:nvPr/>
          </p:nvSpPr>
          <p:spPr>
            <a:xfrm>
              <a:off x="4032" y="1945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6" name="Line 70"/>
            <p:cNvSpPr/>
            <p:nvPr/>
          </p:nvSpPr>
          <p:spPr>
            <a:xfrm>
              <a:off x="4032" y="210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7" name="Line 71"/>
            <p:cNvSpPr/>
            <p:nvPr/>
          </p:nvSpPr>
          <p:spPr>
            <a:xfrm>
              <a:off x="4752" y="2101"/>
              <a:ext cx="0" cy="1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8" name="Line 72"/>
            <p:cNvSpPr/>
            <p:nvPr/>
          </p:nvSpPr>
          <p:spPr>
            <a:xfrm flipH="1">
              <a:off x="4272" y="338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9" name="Line 73"/>
            <p:cNvSpPr/>
            <p:nvPr/>
          </p:nvSpPr>
          <p:spPr>
            <a:xfrm>
              <a:off x="3744" y="1945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0" name="Line 74"/>
            <p:cNvSpPr/>
            <p:nvPr/>
          </p:nvSpPr>
          <p:spPr>
            <a:xfrm>
              <a:off x="3744" y="2257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1" name="Line 75"/>
            <p:cNvSpPr/>
            <p:nvPr/>
          </p:nvSpPr>
          <p:spPr>
            <a:xfrm>
              <a:off x="4608" y="2257"/>
              <a:ext cx="0" cy="8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2" name="Line 76"/>
            <p:cNvSpPr/>
            <p:nvPr/>
          </p:nvSpPr>
          <p:spPr>
            <a:xfrm flipH="1">
              <a:off x="4272" y="315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43" name="Line 77"/>
            <p:cNvSpPr/>
            <p:nvPr/>
          </p:nvSpPr>
          <p:spPr>
            <a:xfrm>
              <a:off x="2880" y="1945"/>
              <a:ext cx="0" cy="4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4" name="Line 78"/>
            <p:cNvSpPr/>
            <p:nvPr/>
          </p:nvSpPr>
          <p:spPr>
            <a:xfrm>
              <a:off x="2880" y="2413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5" name="Line 79"/>
            <p:cNvSpPr/>
            <p:nvPr/>
          </p:nvSpPr>
          <p:spPr>
            <a:xfrm>
              <a:off x="4464" y="2413"/>
              <a:ext cx="0" cy="5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6" name="Line 80"/>
            <p:cNvSpPr/>
            <p:nvPr/>
          </p:nvSpPr>
          <p:spPr>
            <a:xfrm flipH="1">
              <a:off x="4272" y="292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47" name="Text Box 81"/>
            <p:cNvSpPr txBox="1"/>
            <p:nvPr/>
          </p:nvSpPr>
          <p:spPr>
            <a:xfrm>
              <a:off x="3050" y="1200"/>
              <a:ext cx="16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向量（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有序位向量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、堆栈数据表示 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798513" y="1214438"/>
            <a:ext cx="7631112" cy="4749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：有利于编译和子程序调用。</a:t>
            </a:r>
            <a:r>
              <a:rPr lang="zh-CN" altLang="en-US" sz="28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堆栈机器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：具有堆栈数据表示的机器。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区别于存储器栈，实现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若干高速寄存器组成的硬件堆栈，并附加控制电路让它与主存中的堆栈区在逻辑上组成一个整体，使堆栈的访问速度是寄存器的，堆栈的容量是主存的；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有很丰富的堆栈操作类指令且功能很强，直接可对堆栈中的数据进行各种运算和处理；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有力地支持高级语言程序的编译；逆波兰表达式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有力地支持子程序的嵌套和递归调用。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806275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堆栈数据表示例</a:t>
            </a:r>
          </a:p>
        </p:txBody>
      </p:sp>
      <p:sp>
        <p:nvSpPr>
          <p:cNvPr id="1986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有力地支持高级语言程序的编译；逆波兰表达式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                   </a:t>
            </a:r>
            <a:r>
              <a:rPr lang="en-US" altLang="zh-CN" b="1" dirty="0"/>
              <a:t>F=A*B+C/(D-E)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逆波兰表达式    </a:t>
            </a:r>
            <a:r>
              <a:rPr lang="en-US" altLang="zh-CN" b="1" dirty="0"/>
              <a:t>AB*CDE-/+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三、引入高级数据表示的原则 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看系统的效率是否提高，是否减少了实现时间和所需的存储空间；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举例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：两个</a:t>
            </a:r>
            <a:r>
              <a:rPr lang="en-US" altLang="zh-CN" b="1" dirty="0">
                <a:latin typeface="Times New Roman" panose="02020603050405020304" pitchFamily="18" charset="0"/>
              </a:rPr>
              <a:t>200*200</a:t>
            </a:r>
            <a:r>
              <a:rPr lang="zh-CN" altLang="en-US" b="1" dirty="0">
                <a:latin typeface="Times New Roman" panose="02020603050405020304" pitchFamily="18" charset="0"/>
              </a:rPr>
              <a:t>的二维定点数组相加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PL/1 A=A+B,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无阵列型：优化后机器指令</a:t>
            </a:r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条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4</a:t>
            </a:r>
            <a:r>
              <a:rPr lang="zh-CN" altLang="en-US" b="1" dirty="0">
                <a:latin typeface="Times New Roman" panose="02020603050405020304" pitchFamily="18" charset="0"/>
              </a:rPr>
              <a:t>条，每条循环 </a:t>
            </a:r>
            <a:r>
              <a:rPr lang="en-US" altLang="zh-CN" b="1" dirty="0">
                <a:latin typeface="Times New Roman" panose="02020603050405020304" pitchFamily="18" charset="0"/>
              </a:rPr>
              <a:t>200*200=40000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有阵列型：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条指令，减少</a:t>
            </a:r>
            <a:r>
              <a:rPr lang="en-US" altLang="zh-CN" b="1" dirty="0">
                <a:latin typeface="Times New Roman" panose="02020603050405020304" pitchFamily="18" charset="0"/>
              </a:rPr>
              <a:t>4*40000=160000</a:t>
            </a:r>
            <a:r>
              <a:rPr lang="zh-CN" altLang="en-US" b="1" dirty="0">
                <a:latin typeface="Times New Roman" panose="02020603050405020304" pitchFamily="18" charset="0"/>
              </a:rPr>
              <a:t>次</a:t>
            </a: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/>
          <p:cNvSpPr txBox="1"/>
          <p:nvPr/>
        </p:nvSpPr>
        <p:spPr>
          <a:xfrm>
            <a:off x="971550" y="188913"/>
            <a:ext cx="5943600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2.1数据表示</a:t>
            </a:r>
          </a:p>
        </p:txBody>
      </p:sp>
      <p:sp>
        <p:nvSpPr>
          <p:cNvPr id="10242" name="Text Box 5"/>
          <p:cNvSpPr txBox="1"/>
          <p:nvPr/>
        </p:nvSpPr>
        <p:spPr>
          <a:xfrm>
            <a:off x="900113" y="908050"/>
            <a:ext cx="8077200" cy="53689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一、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数据结构和数据表示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二、</a:t>
            </a:r>
            <a:r>
              <a:rPr lang="zh-CN" altLang="en-US" sz="2800" b="1" dirty="0">
                <a:latin typeface="Times New Roman" panose="02020603050405020304" pitchFamily="18" charset="0"/>
              </a:rPr>
              <a:t>高级数据表示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	</a:t>
            </a: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1．自定义数据表示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2．向量数组数据表示和向量处理机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3．堆栈数据表示和堆栈计算机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三、是否引用某种数据表示的两个原则：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四、浮点数尾数基值大小和下溢处理方法的选择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	</a:t>
            </a: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1．浮点数尾数基值的选择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2．浮点数尾数的下溢处理方法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三、引入数据表示的原则（续）</a:t>
            </a:r>
          </a:p>
        </p:txBody>
      </p:sp>
      <p:sp>
        <p:nvSpPr>
          <p:cNvPr id="36866" name="Rectangle 1027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看引入数据表示后，其通用性和利用率是否高；</a:t>
            </a:r>
          </a:p>
          <a:p>
            <a:pPr lvl="1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通用性：</a:t>
            </a:r>
            <a:r>
              <a:rPr lang="zh-CN" altLang="en-US" sz="2400" b="1" dirty="0">
                <a:latin typeface="楷体_GB2312" pitchFamily="49" charset="-122"/>
              </a:rPr>
              <a:t>是否对多种数据结构均适用。</a:t>
            </a:r>
          </a:p>
          <a:p>
            <a:pPr lvl="1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利用率：</a:t>
            </a:r>
            <a:r>
              <a:rPr lang="zh-CN" altLang="en-US" sz="2400" b="1" dirty="0">
                <a:latin typeface="楷体_GB2312" pitchFamily="49" charset="-122"/>
              </a:rPr>
              <a:t>硬件设置大小的选择。（性价比）</a:t>
            </a:r>
          </a:p>
          <a:p>
            <a:pPr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--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举例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：引入树数据表示，但应用系统中还常用的有栈、链表、队列等，可以考虑引入指针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数据结构的发展总是优先于机器的数据表示，应尽可能为数据结构提供更多的支持。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4"/>
          <p:cNvSpPr txBox="1"/>
          <p:nvPr/>
        </p:nvSpPr>
        <p:spPr>
          <a:xfrm>
            <a:off x="900113" y="476250"/>
            <a:ext cx="7799387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四、浮点数尾数基值大小和下溢处理方法的选择</a:t>
            </a:r>
          </a:p>
        </p:txBody>
      </p:sp>
      <p:sp>
        <p:nvSpPr>
          <p:cNvPr id="37890" name="Text Box 5"/>
          <p:cNvSpPr txBox="1"/>
          <p:nvPr/>
        </p:nvSpPr>
        <p:spPr>
          <a:xfrm>
            <a:off x="971550" y="1052513"/>
            <a:ext cx="7777163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早期的计算机只有定点数据表示，这种计算机的优点是硬件结构比较简单，但缺点明显。</a:t>
            </a: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7891" name="Text Box 6"/>
          <p:cNvSpPr txBox="1"/>
          <p:nvPr/>
        </p:nvSpPr>
        <p:spPr>
          <a:xfrm>
            <a:off x="1042988" y="2060575"/>
            <a:ext cx="7632700" cy="43576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1．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编程困难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程序设计人员必须首先确定机器小数点的位置，并把所有参与运算的数据的小数点都对齐到这个位置上，然后机器才能正确进行运算。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2．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表示数的范围小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从另一个角度看，为了能表示两个大小相差很大的数据，需要有很长的机器字长。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3．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数据存储单元的利用率往往很低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，为了把小数点的位置定在数据最高位前面，必须把所有参与运算的数据至少都除以这些数据中的最大数，只有这样才能把所有数据都化成纯小数，因而会造成很多数据有大量的前置零，从而浪费了许多数据存储单元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/>
          <p:nvPr/>
        </p:nvSpPr>
        <p:spPr>
          <a:xfrm>
            <a:off x="3048000" y="54864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7 </a:t>
            </a:r>
            <a:r>
              <a:rPr lang="zh-CN" altLang="en-US" dirty="0">
                <a:latin typeface="Times New Roman" panose="02020603050405020304" pitchFamily="18" charset="0"/>
              </a:rPr>
              <a:t>浮点数的一般格式 </a:t>
            </a:r>
          </a:p>
        </p:txBody>
      </p:sp>
      <p:pic>
        <p:nvPicPr>
          <p:cNvPr id="38914" name="Picture 3" descr="D:\待加工书稿\计算机系统结构(第四版)\2-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76400"/>
            <a:ext cx="7924800" cy="255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381000"/>
            <a:ext cx="5638800" cy="1343025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1．浮点数表示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15"/>
          <p:cNvSpPr/>
          <p:nvPr/>
        </p:nvSpPr>
        <p:spPr>
          <a:xfrm>
            <a:off x="1447800" y="1066800"/>
            <a:ext cx="32766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浮点数存储格式：</a:t>
            </a:r>
          </a:p>
        </p:txBody>
      </p:sp>
      <p:sp>
        <p:nvSpPr>
          <p:cNvPr id="38917" name="矩形 5"/>
          <p:cNvSpPr/>
          <p:nvPr/>
        </p:nvSpPr>
        <p:spPr>
          <a:xfrm>
            <a:off x="714375" y="4213225"/>
            <a:ext cx="814387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　按浮点数表示格式的含义，浮点数的值应当是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>
                <a:latin typeface="宋体" panose="02010600030101010101" pitchFamily="2" charset="-122"/>
              </a:rPr>
              <a:t>                     </a:t>
            </a:r>
            <a:r>
              <a:rPr lang="en-US" altLang="zh-CN" b="1" i="1" dirty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阶值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尾数值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/>
          <p:cNvSpPr txBox="1"/>
          <p:nvPr/>
        </p:nvSpPr>
        <p:spPr>
          <a:xfrm>
            <a:off x="2209800" y="4953000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8  </a:t>
            </a:r>
            <a:r>
              <a:rPr lang="zh-CN" altLang="en-US" dirty="0">
                <a:latin typeface="Times New Roman" panose="02020603050405020304" pitchFamily="18" charset="0"/>
              </a:rPr>
              <a:t>浮点数可表示实数域中的值 </a:t>
            </a:r>
          </a:p>
        </p:txBody>
      </p:sp>
      <p:pic>
        <p:nvPicPr>
          <p:cNvPr id="39938" name="Picture 6" descr="D:\待加工书稿\计算机系统结构(第四版)\2-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229600" cy="1235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4"/>
          <p:cNvSpPr txBox="1"/>
          <p:nvPr/>
        </p:nvSpPr>
        <p:spPr>
          <a:xfrm>
            <a:off x="381000" y="688975"/>
            <a:ext cx="8382000" cy="1863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浮点数尾数的基。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一个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进制的数位是用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［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］</a:t>
            </a:r>
            <a:r>
              <a:rPr lang="zh-CN" altLang="en-US" b="1" dirty="0">
                <a:latin typeface="Times New Roman" panose="02020603050405020304" pitchFamily="18" charset="0"/>
              </a:rPr>
              <a:t> 个机器位数来表示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尾数的机器位数为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时，相当于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进制的尾数共有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个数位，其权值由小数点开始向右依次为                                    。  </a:t>
            </a:r>
          </a:p>
        </p:txBody>
      </p:sp>
      <p:graphicFrame>
        <p:nvGraphicFramePr>
          <p:cNvPr id="40962" name="Object 2"/>
          <p:cNvGraphicFramePr/>
          <p:nvPr/>
        </p:nvGraphicFramePr>
        <p:xfrm>
          <a:off x="5513388" y="1990725"/>
          <a:ext cx="2514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r:id="rId3" imgW="1078865" imgH="241300" progId="Equation.3">
                  <p:embed/>
                </p:oleObj>
              </mc:Choice>
              <mc:Fallback>
                <p:oleObj r:id="rId3" imgW="10788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388" y="1990725"/>
                        <a:ext cx="25146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/>
          <p:nvPr/>
        </p:nvGraphicFramePr>
        <p:xfrm>
          <a:off x="3314700" y="2552700"/>
          <a:ext cx="2667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r:id="rId5" imgW="1002665" imgH="228600" progId="Equation.3">
                  <p:embed/>
                </p:oleObj>
              </mc:Choice>
              <mc:Fallback>
                <p:oleObj r:id="rId5" imgW="100266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4700" y="2552700"/>
                        <a:ext cx="266700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7"/>
          <p:cNvSpPr txBox="1"/>
          <p:nvPr/>
        </p:nvSpPr>
        <p:spPr>
          <a:xfrm>
            <a:off x="457200" y="3238500"/>
            <a:ext cx="838200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=2 </a:t>
            </a:r>
            <a:r>
              <a:rPr lang="zh-CN" altLang="en-US" b="1" dirty="0">
                <a:latin typeface="Times New Roman" panose="02020603050405020304" pitchFamily="18" charset="0"/>
              </a:rPr>
              <a:t>时，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2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           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=16 </a:t>
            </a:r>
            <a:r>
              <a:rPr lang="zh-CN" altLang="en-US" b="1" dirty="0">
                <a:latin typeface="Times New Roman" panose="02020603050405020304" pitchFamily="18" charset="0"/>
              </a:rPr>
              <a:t>时，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/4;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=10 </a:t>
            </a:r>
            <a:r>
              <a:rPr lang="zh-CN" altLang="en-US" b="1" dirty="0">
                <a:latin typeface="Times New Roman" panose="02020603050405020304" pitchFamily="18" charset="0"/>
              </a:rPr>
              <a:t>时，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/4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zh-CN" altLang="en-US" b="1" dirty="0">
                <a:latin typeface="Times New Roman" panose="02020603050405020304" pitchFamily="18" charset="0"/>
              </a:rPr>
              <a:t>：当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 </a:t>
            </a:r>
            <a:r>
              <a:rPr lang="en-US" altLang="zh-CN" b="1" dirty="0"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</a:rPr>
              <a:t>的整数次幂时，就有特例：                。 所谓以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为尾数基值的浮点数就是当其尾数右移一个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进制数位时，为保持数值不变， 阶码才增 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40965" name="Object 4"/>
          <p:cNvGraphicFramePr/>
          <p:nvPr/>
        </p:nvGraphicFramePr>
        <p:xfrm>
          <a:off x="6394450" y="4535488"/>
          <a:ext cx="1143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r:id="rId7" imgW="520700" imgH="241300" progId="Equation.3">
                  <p:embed/>
                </p:oleObj>
              </mc:Choice>
              <mc:Fallback>
                <p:oleObj r:id="rId7" imgW="5207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4450" y="4535488"/>
                        <a:ext cx="11430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/>
          <p:nvPr/>
        </p:nvSpPr>
        <p:spPr>
          <a:xfrm>
            <a:off x="762000" y="987425"/>
            <a:ext cx="7924800" cy="5146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    简化问题，引入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非负阶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正尾数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规格化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浮点数。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其中，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规格化正尾数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：正尾数小数点后的第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进制数位不是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的数。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最小正尾数值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进制尾数的小数点后第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进制数位为“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1”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，其余数位为全“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0”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的数值，即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1×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30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lang="en-US" altLang="zh-CN" b="1" i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最大正尾数值：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进制尾数各数位均为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-1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在小数点后， 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进制的第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′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个数位上加上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，即加上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-m′</a:t>
            </a:r>
            <a:r>
              <a:rPr lang="en-US" altLang="zh-CN" b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，就会使整个尾数值变为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。所以，可表示的最大尾数值应当是为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baseline="30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-m′</a:t>
            </a:r>
            <a:r>
              <a:rPr lang="en-US" altLang="zh-CN" b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</a:t>
            </a:r>
            <a:endParaRPr lang="zh-CN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4"/>
          <p:cNvGrpSpPr/>
          <p:nvPr/>
        </p:nvGrpSpPr>
        <p:grpSpPr>
          <a:xfrm>
            <a:off x="457200" y="896938"/>
            <a:ext cx="8305800" cy="4232275"/>
            <a:chOff x="288" y="565"/>
            <a:chExt cx="5232" cy="2666"/>
          </a:xfrm>
        </p:grpSpPr>
        <p:sp>
          <p:nvSpPr>
            <p:cNvPr id="41986" name="Text Box 2"/>
            <p:cNvSpPr txBox="1"/>
            <p:nvPr/>
          </p:nvSpPr>
          <p:spPr>
            <a:xfrm>
              <a:off x="288" y="565"/>
              <a:ext cx="5232" cy="2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　　非负阶，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最小阶：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阶值部分为全</a:t>
              </a:r>
              <a:r>
                <a:rPr lang="zh-CN" altLang="en-US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en-US" altLang="zh-CN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”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，最小阶为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最大阶：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阶值部分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位为全</a:t>
              </a:r>
              <a:r>
                <a:rPr lang="zh-CN" altLang="en-US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lang="en-US" altLang="zh-CN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”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，所以，最大阶为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。阶的个数由阶值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到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，共有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个。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　　浮点数的值应当是</a:t>
              </a:r>
              <a:r>
                <a:rPr lang="en-US" altLang="zh-CN" b="1" i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zh-CN" altLang="en-US" b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</a:t>
              </a:r>
              <a:r>
                <a:rPr lang="en-US" altLang="zh-CN" b="1" i="1" baseline="-25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×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尾数值。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可表示的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最小值：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阶为非负阶的最小值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，尾数为规格化最小正尾数值，即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×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；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可表示的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最大值：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阶为正的最大值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，尾数为规格化正尾数最大值，即：　　　　　　　　。</a:t>
              </a:r>
              <a:r>
                <a:rPr lang="zh-CN" altLang="en-US" b="1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zh-CN" altLang="en-US" b="1" noProof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11" name="Object 2"/>
            <p:cNvGraphicFramePr/>
            <p:nvPr/>
          </p:nvGraphicFramePr>
          <p:xfrm>
            <a:off x="2076" y="2820"/>
            <a:ext cx="148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r:id="rId3" imgW="963930" imgH="266065" progId="Equation.3">
                    <p:embed/>
                  </p:oleObj>
                </mc:Choice>
                <mc:Fallback>
                  <p:oleObj r:id="rId3" imgW="963930" imgH="2660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76" y="2820"/>
                          <a:ext cx="1488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8"/>
          <p:cNvSpPr txBox="1"/>
          <p:nvPr/>
        </p:nvSpPr>
        <p:spPr>
          <a:xfrm>
            <a:off x="533400" y="838200"/>
            <a:ext cx="8305800" cy="3894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　可表示的规格化数的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总个数：阶的个数与可表示尾数的个数的乘积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由于尾数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进制数位中，每个数位均可以有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-1)</a:t>
            </a:r>
            <a:r>
              <a:rPr lang="zh-CN" altLang="en-US" b="1" dirty="0">
                <a:latin typeface="Times New Roman" panose="02020603050405020304" pitchFamily="18" charset="0"/>
              </a:rPr>
              <a:t>，共有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个码，所以，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尾数的编码总个数为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</a:rPr>
              <a:t>，但应当去掉小数点后第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进制数位是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的那些非规格数。显然，非规格化尾数的个数占了全部尾数可编码总数的</a:t>
            </a:r>
            <a:r>
              <a:rPr lang="en-US" altLang="zh-CN" b="1" dirty="0">
                <a:latin typeface="Times New Roman" panose="02020603050405020304" pitchFamily="18" charset="0"/>
              </a:rPr>
              <a:t>1/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的比例。所以，可表示的浮点数规格化数的总个数就为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m′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(1-1/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4"/>
          <p:cNvSpPr txBox="1"/>
          <p:nvPr/>
        </p:nvSpPr>
        <p:spPr>
          <a:xfrm>
            <a:off x="1066800" y="685800"/>
            <a:ext cx="7045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表 </a:t>
            </a:r>
            <a:r>
              <a:rPr lang="en-US" altLang="zh-CN" b="1" dirty="0">
                <a:latin typeface="Times New Roman" panose="02020603050405020304" pitchFamily="18" charset="0"/>
              </a:rPr>
              <a:t>2.1   </a:t>
            </a:r>
            <a:r>
              <a:rPr lang="zh-CN" altLang="en-US" b="1" dirty="0">
                <a:latin typeface="Times New Roman" panose="02020603050405020304" pitchFamily="18" charset="0"/>
              </a:rPr>
              <a:t>采用尾基为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的浮点数表示的特性及其举例 </a:t>
            </a:r>
          </a:p>
        </p:txBody>
      </p:sp>
      <p:pic>
        <p:nvPicPr>
          <p:cNvPr id="45058" name="Picture 5" descr="C:\WINDOWS\Desktop\未标题-1拷贝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610600" cy="562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/>
          <p:nvPr/>
        </p:nvSpPr>
        <p:spPr>
          <a:xfrm>
            <a:off x="900113" y="692150"/>
            <a:ext cx="7993062" cy="265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实际上浮点数表示方法要研究的关键问题是：在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数据字长已经确定的前提</a:t>
            </a:r>
            <a:r>
              <a:rPr lang="zh-CN" altLang="en-US" sz="2800" b="1" dirty="0">
                <a:latin typeface="Times New Roman" panose="02020603050405020304" pitchFamily="18" charset="0"/>
              </a:rPr>
              <a:t>下，研究各种浮点数表示方式的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表数范围、表数精度、表数效率</a:t>
            </a:r>
            <a:r>
              <a:rPr lang="zh-CN" altLang="en-US" sz="2800" b="1" dirty="0">
                <a:latin typeface="Times New Roman" panose="02020603050405020304" pitchFamily="18" charset="0"/>
              </a:rPr>
              <a:t>及它们之间的关系等，并且企图寻找到一种具有最大表数范围、最高表数精度和最优表数效率的浮点数表示方法。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2" name="Text Box 6"/>
          <p:cNvSpPr txBox="1"/>
          <p:nvPr/>
        </p:nvSpPr>
        <p:spPr>
          <a:xfrm>
            <a:off x="900113" y="3573463"/>
            <a:ext cx="7777162" cy="22272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浮点数总的字长确定之后，如果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增大其中的阶码位数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则可以扩大可表示数的范围，但因其中的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尾数位数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，而会使可表示的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精度降低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p、m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位数定好后，尾数采用什么进制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也会影响到可表示数的范围、个数和精度等。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i="1" dirty="0">
                <a:solidFill>
                  <a:srgbClr val="0033CC"/>
                </a:solidFill>
              </a:rPr>
              <a:t>一、</a:t>
            </a:r>
            <a:r>
              <a:rPr lang="zh-CN" altLang="en-US" b="1" dirty="0">
                <a:solidFill>
                  <a:srgbClr val="0033CC"/>
                </a:solidFill>
              </a:rPr>
              <a:t>数据结构和数据表示</a:t>
            </a:r>
            <a:br>
              <a:rPr lang="zh-CN" altLang="en-US" b="1" dirty="0">
                <a:solidFill>
                  <a:srgbClr val="0033CC"/>
                </a:solidFill>
              </a:rPr>
            </a:br>
            <a:endParaRPr lang="zh-CN" altLang="en-US" dirty="0"/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1285875"/>
            <a:ext cx="7800975" cy="4525963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数据表示</a:t>
            </a:r>
            <a:endParaRPr kumimoji="1" lang="en-US" altLang="zh-CN" sz="4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定义：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机器硬件能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直接识别和引用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数据类型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相应的运算指令和运算硬件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处理部件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分类：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基本数据表示、高级数据表示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目标：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缩小高级语言和机器语言间的语义差别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提高性能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价格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节省处理时间和存储空间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实现：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最小的存储空间、最简单的存取算法。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4664"/>
            <a:ext cx="8679230" cy="5112568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6444208" y="2420888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796136" y="2852936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5796136" y="3284984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5796136" y="3717032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5796136" y="4077072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5724128" y="4509120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5796136" y="4941168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5724128" y="5301208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51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8080444" cy="54006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6484349" y="2060848"/>
            <a:ext cx="2544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5796136" y="4149080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5796136" y="4653136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5749280" y="4437112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5724128" y="4941168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5749280" y="5229200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>
            <a:off x="5724128" y="5445224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5724128" y="5661248"/>
            <a:ext cx="504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49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4"/>
          <p:cNvSpPr txBox="1"/>
          <p:nvPr/>
        </p:nvSpPr>
        <p:spPr>
          <a:xfrm>
            <a:off x="539552" y="188640"/>
            <a:ext cx="849694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对比讨论分析：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 err="1" smtClean="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为</a:t>
            </a:r>
            <a:r>
              <a:rPr lang="en-US" altLang="zh-CN" sz="2800" b="1" dirty="0" smtClean="0">
                <a:solidFill>
                  <a:srgbClr val="0033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的幂次，表示效率高。</a:t>
            </a:r>
            <a:r>
              <a:rPr lang="en-US" altLang="zh-CN" sz="2800" b="1" dirty="0" err="1" smtClean="0">
                <a:solidFill>
                  <a:srgbClr val="0033CC"/>
                </a:solidFill>
              </a:rPr>
              <a:t>m,p</a:t>
            </a:r>
            <a:r>
              <a:rPr lang="zh-CN" altLang="en-US" sz="2800" b="1" dirty="0" smtClean="0">
                <a:solidFill>
                  <a:srgbClr val="0033CC"/>
                </a:solidFill>
              </a:rPr>
              <a:t>固定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Text Box 5"/>
          <p:cNvSpPr txBox="1"/>
          <p:nvPr/>
        </p:nvSpPr>
        <p:spPr>
          <a:xfrm>
            <a:off x="666984" y="726356"/>
            <a:ext cx="7777163" cy="544764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）可表示数的范围：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/>
              <a:t>越大</a:t>
            </a:r>
            <a:r>
              <a:rPr lang="zh-CN" altLang="en-US" b="1" dirty="0" smtClean="0"/>
              <a:t>则越大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zh-CN" altLang="en-US" b="1" dirty="0"/>
              <a:t>可</a:t>
            </a:r>
            <a:r>
              <a:rPr lang="zh-CN" altLang="en-US" b="1" dirty="0" smtClean="0"/>
              <a:t>表示数的个数：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/>
              <a:t>越</a:t>
            </a:r>
            <a:r>
              <a:rPr lang="zh-CN" altLang="en-US" b="1" dirty="0" smtClean="0"/>
              <a:t>大</a:t>
            </a:r>
            <a:r>
              <a:rPr lang="zh-CN" altLang="en-US" b="1" dirty="0"/>
              <a:t>则越大</a:t>
            </a:r>
            <a:endParaRPr lang="en-US" altLang="zh-CN" b="1" dirty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）数在数轴上的分布：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/>
              <a:t>越</a:t>
            </a:r>
            <a:r>
              <a:rPr lang="zh-CN" altLang="en-US" b="1" dirty="0" smtClean="0"/>
              <a:t>大</a:t>
            </a:r>
            <a:r>
              <a:rPr lang="zh-CN" altLang="en-US" b="1" dirty="0"/>
              <a:t>则</a:t>
            </a:r>
            <a:r>
              <a:rPr lang="zh-CN" altLang="en-US" b="1" dirty="0" smtClean="0"/>
              <a:t>越稀   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en-US" b="1" dirty="0" smtClean="0"/>
              <a:t>对比两个表 </a:t>
            </a:r>
            <a:r>
              <a:rPr lang="en-US" altLang="zh-CN" b="1" dirty="0" smtClean="0"/>
              <a:t>½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之间  </a:t>
            </a:r>
            <a:r>
              <a:rPr lang="en-US" altLang="zh-CN" b="1" dirty="0" smtClean="0"/>
              <a:t>2:15</a:t>
            </a:r>
            <a:r>
              <a:rPr lang="zh-CN" altLang="en-US" b="1" dirty="0" smtClean="0"/>
              <a:t>个 </a:t>
            </a:r>
            <a:r>
              <a:rPr lang="en-US" altLang="zh-CN" b="1" dirty="0" smtClean="0"/>
              <a:t>16:8</a:t>
            </a:r>
            <a:r>
              <a:rPr lang="zh-CN" altLang="en-US" b="1" dirty="0" smtClean="0"/>
              <a:t>个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）可表示的精度：</a:t>
            </a:r>
            <a:r>
              <a:rPr lang="en-US" altLang="zh-CN" b="1" dirty="0"/>
              <a:t> </a:t>
            </a:r>
            <a:r>
              <a:rPr lang="en-US" altLang="zh-CN" b="1" dirty="0" err="1"/>
              <a:t>r</a:t>
            </a:r>
            <a:r>
              <a:rPr lang="en-US" altLang="zh-CN" b="1" baseline="-25000" dirty="0" err="1"/>
              <a:t>m</a:t>
            </a:r>
            <a:r>
              <a:rPr lang="zh-CN" altLang="en-US" b="1" dirty="0"/>
              <a:t>越大则</a:t>
            </a:r>
            <a:r>
              <a:rPr lang="zh-CN" altLang="en-US" b="1" dirty="0" smtClean="0"/>
              <a:t>越低 同（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）运算中的精度损失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/>
              <a:t>越大则</a:t>
            </a:r>
            <a:r>
              <a:rPr lang="zh-CN" altLang="en-US" b="1" dirty="0" smtClean="0"/>
              <a:t>越小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</a:t>
            </a:r>
            <a:r>
              <a:rPr lang="zh-CN" altLang="en-US" b="1" dirty="0" smtClean="0"/>
              <a:t>尾数溢出机会</a:t>
            </a:r>
            <a:r>
              <a:rPr lang="zh-CN" altLang="en-US" b="1" dirty="0" smtClean="0"/>
              <a:t>少，精度损失小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）运算速度：</a:t>
            </a:r>
            <a:r>
              <a:rPr lang="en-US" altLang="zh-CN" b="1" dirty="0"/>
              <a:t> </a:t>
            </a:r>
            <a:r>
              <a:rPr lang="en-US" altLang="zh-CN" b="1" dirty="0" err="1"/>
              <a:t>r</a:t>
            </a:r>
            <a:r>
              <a:rPr lang="en-US" altLang="zh-CN" b="1" baseline="-25000" dirty="0" err="1"/>
              <a:t>m</a:t>
            </a:r>
            <a:r>
              <a:rPr lang="zh-CN" altLang="en-US" b="1" dirty="0"/>
              <a:t>越大则</a:t>
            </a:r>
            <a:r>
              <a:rPr lang="zh-CN" altLang="en-US" b="1" dirty="0" smtClean="0"/>
              <a:t>越快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</a:t>
            </a:r>
            <a:r>
              <a:rPr lang="zh-CN" altLang="en-US" b="1" dirty="0" smtClean="0"/>
              <a:t>尾数溢出机会少，</a:t>
            </a:r>
            <a:r>
              <a:rPr lang="zh-CN" altLang="en-US" b="1" dirty="0" smtClean="0"/>
              <a:t>速度快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16" y="827154"/>
            <a:ext cx="360040" cy="3192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22" y="789149"/>
            <a:ext cx="1481148" cy="395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0" y="1327497"/>
            <a:ext cx="1338272" cy="2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1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6"/>
          <p:cNvSpPr txBox="1"/>
          <p:nvPr/>
        </p:nvSpPr>
        <p:spPr>
          <a:xfrm>
            <a:off x="1042988" y="1268413"/>
            <a:ext cx="7850187" cy="409342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结论：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为了扬长避短，在巨、大、中型机上，浮点数尾数基值宜取大些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，范围大，个数多，速度快；而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在微、小型机上，数的表示范围不大，速度不要求太高，主要是字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长短和精度，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所以，值宜取小些为好。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7"/>
          <p:cNvSpPr txBox="1"/>
          <p:nvPr/>
        </p:nvSpPr>
        <p:spPr>
          <a:xfrm>
            <a:off x="971550" y="692150"/>
            <a:ext cx="7921625" cy="24415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2．浮点数尾数的下溢处理方法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在浮点数的运算中，为减少因尾数右移出规定字长所造成的精度损失，可对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尾数超出字长部分作适当的处理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，从而引出了各种不同的尾属下溢处理方法。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/>
          <p:nvPr/>
        </p:nvSpPr>
        <p:spPr>
          <a:xfrm>
            <a:off x="971550" y="836613"/>
            <a:ext cx="7921625" cy="5816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⑴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截断法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：将尾数超出机器字长的那部分简单截掉。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最大误差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：在整数二进制运算时接近于1，在分数二进制运算时接近于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-m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rm=2,m=2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为例）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：平均误差为负且较大，无法调节。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：实现起来非常容易。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：由于通用计算机在1秒钟内要进行几千万次以上的运算，积累误差是必须要考虑的，因此，在运算精度要求比较高的应用场合，不宜采用此方法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2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截断法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4664"/>
            <a:ext cx="5976664" cy="5722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36096" y="3140968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.01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111…1 </a:t>
            </a:r>
          </a:p>
          <a:p>
            <a:r>
              <a:rPr lang="zh-CN" altLang="en-US" sz="2800" b="1" dirty="0"/>
              <a:t>接近</a:t>
            </a:r>
            <a:r>
              <a:rPr lang="zh-CN" altLang="en-US" sz="2800" b="1" dirty="0" smtClean="0"/>
              <a:t>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.10  1/2</a:t>
            </a:r>
          </a:p>
          <a:p>
            <a:r>
              <a:rPr lang="zh-CN" altLang="en-US" sz="2800" b="1" dirty="0" smtClean="0"/>
              <a:t>截断为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.01  1/4</a:t>
            </a:r>
          </a:p>
          <a:p>
            <a:r>
              <a:rPr lang="zh-CN" altLang="en-US" sz="2800" b="1" dirty="0" smtClean="0"/>
              <a:t>相差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-2</a:t>
            </a:r>
            <a:r>
              <a:rPr lang="zh-CN" altLang="en-US" sz="2800" b="1" dirty="0" smtClean="0"/>
              <a:t>，即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-m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/>
          <p:nvPr/>
        </p:nvSpPr>
        <p:spPr>
          <a:xfrm>
            <a:off x="971550" y="457200"/>
            <a:ext cx="7867650" cy="56308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lang="zh-CN" altLang="en-US" b="1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舍入法：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在机器运算部分的规定字长之外增设一位附加位，存放溢出部分的最高位，每当进行尾数下溢处理时，将此附加位加1（对二进制整数相当于加0.5，对于二进制小数相当于加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m+1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对于二进制数，即为0舍1入）。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最大误差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：在整数二进制运算时为0.5，在分数二进制运算时为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-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m+1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缺点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：统计平均误差接近于零，但稍偏正，平均误差无法调节。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主要缺点是处理速度慢。由于做了一次加法运算，尾数有可能要溢出，为此要再次进行右规格化，当采用硬件实现时，可能要增加一个节拍，从而加长了整个浮点运算的时间，这是舍入法不能被普遍采用的主要原因。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优点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：增加的硬件很少，最大误差小，平均误差接近于零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b="1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13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9" name="Text Box 34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舍入法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6727118" cy="62646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0" y="2706194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.10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000…1 </a:t>
            </a:r>
          </a:p>
          <a:p>
            <a:r>
              <a:rPr lang="zh-CN" altLang="en-US" sz="2800" b="1" dirty="0"/>
              <a:t>接近</a:t>
            </a:r>
            <a:r>
              <a:rPr lang="zh-CN" altLang="en-US" sz="2800" b="1" dirty="0" smtClean="0"/>
              <a:t>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.10  1/2</a:t>
            </a:r>
          </a:p>
          <a:p>
            <a:r>
              <a:rPr lang="zh-CN" altLang="en-US" sz="2800" b="1" dirty="0" smtClean="0"/>
              <a:t>舍入为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.10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附加位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  3/8</a:t>
            </a:r>
          </a:p>
          <a:p>
            <a:r>
              <a:rPr lang="zh-CN" altLang="en-US" sz="2800" b="1" dirty="0" smtClean="0"/>
              <a:t>相差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-3</a:t>
            </a:r>
            <a:r>
              <a:rPr lang="zh-CN" altLang="en-US" sz="2800" b="1" dirty="0" smtClean="0"/>
              <a:t>，即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-(m+1)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60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971550" y="549275"/>
            <a:ext cx="7921625" cy="50466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noProof="1" smtClean="0"/>
              <a:t>(3)</a:t>
            </a:r>
            <a:r>
              <a:rPr lang="zh-CN" altLang="en-US" sz="2800" b="1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b="1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恒置1法</a:t>
            </a:r>
            <a:r>
              <a:rPr lang="zh-CN" altLang="en-US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：将机器运算的规定字长之最低位恒置为</a:t>
            </a:r>
            <a:r>
              <a:rPr lang="en-US" altLang="zh-CN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b="1" noProof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最大误差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：在整数二进制运算时为1，在分数二进制运算时为</a:t>
            </a:r>
            <a:r>
              <a:rPr lang="en-US" altLang="zh-CN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lang="en-US" altLang="zh-CN" sz="2800" b="1" baseline="30000" noProof="1">
                <a:latin typeface="楷体_GB2312" charset="0"/>
                <a:ea typeface="楷体_GB2312" pitchFamily="49" charset="-122"/>
                <a:cs typeface="+mn-cs"/>
              </a:rPr>
              <a:t>-m</a:t>
            </a:r>
            <a:endParaRPr lang="en-US" altLang="zh-CN" sz="2800" b="1" baseline="30000" noProof="1">
              <a:latin typeface="楷体_GB2312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缺点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：统计平均误差虽然接近于零，但稍偏正。平均误差无法调节。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精度比较低，这是由于尾数的最低位被恒置成了</a:t>
            </a:r>
            <a:r>
              <a:rPr lang="en-US" altLang="zh-CN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r/2，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因此损失了一位精度。而且最大误差最大。</a:t>
            </a:r>
            <a:endParaRPr lang="zh-CN" altLang="en-US" sz="2800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优点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：实现简单，不需要增加硬件，（实现难度仅次于恒舍法）平均误差接近于零。</a:t>
            </a:r>
            <a:endParaRPr lang="zh-CN" altLang="en-US" sz="2800" b="1" noProof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zh-CN" altLang="en-US" b="1" dirty="0">
                <a:solidFill>
                  <a:srgbClr val="0033CC"/>
                </a:solidFill>
              </a:rPr>
              <a:t>数据表示与数据结构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609600" y="1143000"/>
            <a:ext cx="8345488" cy="4989513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数据表示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：指的是能由机器硬件直接识别和引用的数据类型。</a:t>
            </a:r>
            <a:r>
              <a:rPr lang="zh-CN" altLang="en-US" sz="2800" b="1" dirty="0">
                <a:solidFill>
                  <a:srgbClr val="CC3300"/>
                </a:solidFill>
              </a:rPr>
              <a:t>由硬件实现的数据类型</a:t>
            </a:r>
            <a:endParaRPr lang="zh-CN" altLang="en-US" sz="2800" b="1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/>
              <a:t>面向计算机系统软件、面向应用领域所需处理的数据类型。</a:t>
            </a:r>
            <a:r>
              <a:rPr lang="zh-CN" altLang="en-US" sz="2800" b="1" dirty="0">
                <a:solidFill>
                  <a:srgbClr val="CC3300"/>
                </a:solidFill>
              </a:rPr>
              <a:t>由软件实现的数据类型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目标：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最大限度满足应用要求、最简化的方法实现。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实现：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通过数据表示和软件映象相结合方法实现。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数据表示是数据类型的子集。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数据表示的确定实质上是软、硬件的取舍问题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数据结构和数据表示是软、硬件的界面 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3" name="Text Box 26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恒置“1”法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6552728" cy="605939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572000" y="2706194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.10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000…1 </a:t>
            </a:r>
          </a:p>
          <a:p>
            <a:r>
              <a:rPr lang="zh-CN" altLang="en-US" sz="2800" b="1" dirty="0"/>
              <a:t>接近</a:t>
            </a:r>
            <a:r>
              <a:rPr lang="zh-CN" altLang="en-US" sz="2800" b="1" dirty="0" smtClean="0"/>
              <a:t>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.10  1/2</a:t>
            </a:r>
          </a:p>
          <a:p>
            <a:r>
              <a:rPr lang="zh-CN" altLang="en-US" sz="2800" b="1" dirty="0"/>
              <a:t>恒置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.11 3/4</a:t>
            </a:r>
          </a:p>
          <a:p>
            <a:r>
              <a:rPr lang="zh-CN" altLang="en-US" sz="2800" b="1" dirty="0" smtClean="0"/>
              <a:t>相差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-2</a:t>
            </a:r>
            <a:r>
              <a:rPr lang="zh-CN" altLang="en-US" sz="2800" b="1" dirty="0" smtClean="0"/>
              <a:t>，即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-m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/>
          <p:nvPr/>
        </p:nvSpPr>
        <p:spPr>
          <a:xfrm>
            <a:off x="900113" y="836613"/>
            <a:ext cx="7993062" cy="2246769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⑷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查表舍入法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ROM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PLA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存放下溢处理表，查表觉得处理结果，表事先由设计者填好。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：可以使平均误差趋于零，而且速度较快。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：硬件设备量增多。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5" name="Text Box 32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查表舍入法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1"/>
            <a:ext cx="6624736" cy="6075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8960"/>
            <a:ext cx="3151644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/>
          <p:nvPr/>
        </p:nvSpPr>
        <p:spPr>
          <a:xfrm>
            <a:off x="971550" y="620713"/>
            <a:ext cx="7777163" cy="353943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小结：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最大误差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最小的是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：舍入法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平均误差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可人为调节的是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：查表舍入法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速度最快的是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：截断法和恒置1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法，不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需要附加硬件，不需要附加时间开销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上最花费硬件的是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：查表舍入法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/>
          <p:cNvSpPr>
            <a:spLocks noGrp="1"/>
          </p:cNvSpPr>
          <p:nvPr>
            <p:ph type="title"/>
          </p:nvPr>
        </p:nvSpPr>
        <p:spPr>
          <a:xfrm>
            <a:off x="914400" y="357188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数据类型</a:t>
            </a:r>
          </a:p>
        </p:txBody>
      </p:sp>
      <p:sp>
        <p:nvSpPr>
          <p:cNvPr id="13314" name="Rectangle 1027"/>
          <p:cNvSpPr>
            <a:spLocks noGrp="1"/>
          </p:cNvSpPr>
          <p:nvPr>
            <p:ph idx="1"/>
          </p:nvPr>
        </p:nvSpPr>
        <p:spPr>
          <a:xfrm>
            <a:off x="512763" y="1428750"/>
            <a:ext cx="8345487" cy="4579938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具有一组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值的集合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，且定义了作用于该集合的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操作集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目的：</a:t>
            </a:r>
            <a:r>
              <a:rPr lang="zh-CN" altLang="en-US" sz="2600" b="1" dirty="0">
                <a:latin typeface="Times New Roman" panose="02020603050405020304" pitchFamily="18" charset="0"/>
              </a:rPr>
              <a:t>防止不同类型数据间的误操作。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分类：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基本类型、结构类型。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基本数据类型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内容：</a:t>
            </a:r>
            <a:r>
              <a:rPr lang="zh-CN" altLang="en-US" sz="2600" b="1" dirty="0">
                <a:latin typeface="Times New Roman" panose="02020603050405020304" pitchFamily="18" charset="0"/>
              </a:rPr>
              <a:t>二进制位、二进制位串、整数、十进制数、浮点数、字符、布尔数等。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结构数据类型</a:t>
            </a: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600" b="1" dirty="0">
                <a:latin typeface="Times New Roman" panose="02020603050405020304" pitchFamily="18" charset="0"/>
              </a:rPr>
              <a:t>由一组相互有关的数据元素复合而成的数据类型。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分类：</a:t>
            </a:r>
            <a:r>
              <a:rPr lang="zh-CN" altLang="en-US" sz="2600" b="1" dirty="0">
                <a:latin typeface="Times New Roman" panose="02020603050405020304" pitchFamily="18" charset="0"/>
              </a:rPr>
              <a:t>系统数据类型、用户自定义数据类型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内容：</a:t>
            </a:r>
            <a:r>
              <a:rPr lang="zh-CN" altLang="en-US" sz="2600" b="1" dirty="0">
                <a:latin typeface="Times New Roman" panose="02020603050405020304" pitchFamily="18" charset="0"/>
              </a:rPr>
              <a:t>数组、字符串、向量、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堆栈、队列、</a:t>
            </a:r>
            <a:r>
              <a:rPr lang="zh-CN" altLang="en-US" sz="2600" b="1" dirty="0">
                <a:latin typeface="Times New Roman" panose="02020603050405020304" pitchFamily="18" charset="0"/>
              </a:rPr>
              <a:t>记录等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914400" y="571500"/>
            <a:ext cx="6372225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数据表示中应表达的内容 </a:t>
            </a: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857250" y="1500188"/>
            <a:ext cx="7858125" cy="4579937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数值的表达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进位制数、负数、小数点的方式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字符和符号的表达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数据单位的表达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字：逻辑单位，一条指令处理的数据单位。</a:t>
            </a:r>
            <a:r>
              <a:rPr lang="en-US" altLang="zh-CN" b="1" dirty="0"/>
              <a:t>32Bit,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字节、半字、字、双字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数据的属性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类型、存放的位置、对数据的约束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数据表示的发展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611560" y="1124744"/>
            <a:ext cx="8201025" cy="547260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定点数据表示</a:t>
            </a:r>
          </a:p>
          <a:p>
            <a:pPr lvl="1" eaLnBrk="1" hangingPunct="1"/>
            <a:r>
              <a:rPr lang="zh-CN" altLang="en-US" sz="2400" b="1" dirty="0"/>
              <a:t>用定点数表示浮点数</a:t>
            </a:r>
          </a:p>
          <a:p>
            <a:pPr lvl="1" eaLnBrk="1" hangingPunct="1"/>
            <a:r>
              <a:rPr lang="zh-CN" altLang="en-US" sz="2400" b="1" dirty="0"/>
              <a:t>不方便而低效 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十进制运算的需要增加了相应硬件和指令，直接处理二</a:t>
            </a:r>
            <a:r>
              <a:rPr lang="en-US" altLang="zh-CN" sz="2400" b="1" dirty="0"/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十进制数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世纪</a:t>
            </a:r>
            <a:r>
              <a:rPr lang="en-US" altLang="zh-CN" sz="2400" b="1" dirty="0" smtClean="0"/>
              <a:t>50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年代提出变址操作，为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向量、阵列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提供方便。</a:t>
            </a:r>
          </a:p>
          <a:p>
            <a:pPr lvl="1" eaLnBrk="1" hangingPunct="1"/>
            <a:r>
              <a:rPr lang="zh-CN" altLang="en-US" sz="2400" b="1" dirty="0"/>
              <a:t>用循环遍历向量和</a:t>
            </a:r>
            <a:r>
              <a:rPr lang="zh-CN" altLang="en-US" sz="2400" b="1" dirty="0" smtClean="0"/>
              <a:t>阵列</a:t>
            </a:r>
            <a:endParaRPr lang="en-US" altLang="zh-CN" sz="2400" b="1" dirty="0" smtClean="0"/>
          </a:p>
          <a:p>
            <a:pPr marL="457200" lvl="1" indent="0" eaLnBrk="1" hangingPunct="1">
              <a:buNone/>
            </a:pPr>
            <a:endParaRPr lang="en-US" altLang="zh-CN" sz="2400" b="1" dirty="0" smtClean="0"/>
          </a:p>
          <a:p>
            <a:pPr marL="457200" lvl="1" indent="0" eaLnBrk="1" hangingPunct="1">
              <a:buNone/>
            </a:pPr>
            <a:endParaRPr lang="en-US" altLang="zh-CN" sz="2400" b="1" dirty="0"/>
          </a:p>
          <a:p>
            <a:pPr marL="457200" lvl="1" indent="0" eaLnBrk="1" hangingPunct="1">
              <a:buNone/>
            </a:pPr>
            <a:endParaRPr lang="zh-CN" altLang="en-US" sz="2400" b="1" dirty="0"/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可变长字符串数据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400" b="1" dirty="0"/>
              <a:t> </a:t>
            </a:r>
          </a:p>
          <a:p>
            <a:pPr lvl="1" eaLnBrk="1" hangingPunct="1"/>
            <a:r>
              <a:rPr lang="zh-CN" altLang="en-US" sz="2400" b="1" dirty="0"/>
              <a:t>支持串数据结构的实现</a:t>
            </a:r>
          </a:p>
          <a:p>
            <a:pPr lvl="1" eaLnBrk="1" hangingPunct="1"/>
            <a:r>
              <a:rPr lang="zh-CN" altLang="en-US" sz="2400" b="1" dirty="0"/>
              <a:t>用于输入、输出、事务处理和编译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699647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二、高级数据表示</a:t>
            </a: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自定义数据表示（</a:t>
            </a:r>
            <a:r>
              <a:rPr lang="en-US" altLang="zh-CN" b="1" dirty="0"/>
              <a:t>Self_defining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带标识符的数据表示 </a:t>
            </a:r>
            <a:r>
              <a:rPr lang="zh-CN" altLang="en-US" b="1" dirty="0"/>
              <a:t> 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数据描述符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向量数组数据表示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堆栈数据表示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1735</TotalTime>
  <Words>3479</Words>
  <Application>Microsoft Office PowerPoint</Application>
  <PresentationFormat>全屏显示(4:3)</PresentationFormat>
  <Paragraphs>409</Paragraphs>
  <Slides>53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Monotype Sorts</vt:lpstr>
      <vt:lpstr>黑体</vt:lpstr>
      <vt:lpstr>楷体_GB2312</vt:lpstr>
      <vt:lpstr>宋体</vt:lpstr>
      <vt:lpstr>Arial</vt:lpstr>
      <vt:lpstr>Courier New</vt:lpstr>
      <vt:lpstr>Times New Roman</vt:lpstr>
      <vt:lpstr>Wingdings</vt:lpstr>
      <vt:lpstr>落花</vt:lpstr>
      <vt:lpstr>1_落花</vt:lpstr>
      <vt:lpstr>Bitmap Image</vt:lpstr>
      <vt:lpstr>Equation.3</vt:lpstr>
      <vt:lpstr>第二章   数据表示、寻址方式与指令系统</vt:lpstr>
      <vt:lpstr>目录</vt:lpstr>
      <vt:lpstr>PowerPoint 演示文稿</vt:lpstr>
      <vt:lpstr>一、数据结构和数据表示 </vt:lpstr>
      <vt:lpstr>数据表示与数据结构</vt:lpstr>
      <vt:lpstr>数据类型</vt:lpstr>
      <vt:lpstr>数据表示中应表达的内容 </vt:lpstr>
      <vt:lpstr>数据表示的发展</vt:lpstr>
      <vt:lpstr>二、高级数据表示</vt:lpstr>
      <vt:lpstr>PowerPoint 演示文稿</vt:lpstr>
      <vt:lpstr>PowerPoint 演示文稿</vt:lpstr>
      <vt:lpstr>带标识符的数据表示 ：将数据类型与数据本身联系在一起。</vt:lpstr>
      <vt:lpstr>带标识符的数据表示的优缺点</vt:lpstr>
      <vt:lpstr>采用标识符缩短操作码而节省程序空间</vt:lpstr>
      <vt:lpstr>PowerPoint 演示文稿</vt:lpstr>
      <vt:lpstr>PowerPoint 演示文稿</vt:lpstr>
      <vt:lpstr>数据描述符例 </vt:lpstr>
      <vt:lpstr>描述符的工作过程例</vt:lpstr>
      <vt:lpstr>PowerPoint 演示文稿</vt:lpstr>
      <vt:lpstr>优点：</vt:lpstr>
      <vt:lpstr>2、向量数组数据表示 </vt:lpstr>
      <vt:lpstr>向量数据表示： C=A+B</vt:lpstr>
      <vt:lpstr>PowerPoint 演示文稿</vt:lpstr>
      <vt:lpstr>优点：</vt:lpstr>
      <vt:lpstr>稀疏向量的压缩</vt:lpstr>
      <vt:lpstr>3、堆栈数据表示 </vt:lpstr>
      <vt:lpstr>PowerPoint 演示文稿</vt:lpstr>
      <vt:lpstr>堆栈数据表示例</vt:lpstr>
      <vt:lpstr>三、引入高级数据表示的原则 </vt:lpstr>
      <vt:lpstr>三、引入数据表示的原则（续）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a</cp:lastModifiedBy>
  <cp:revision>375</cp:revision>
  <dcterms:created xsi:type="dcterms:W3CDTF">2016-09-21T01:29:00Z</dcterms:created>
  <dcterms:modified xsi:type="dcterms:W3CDTF">2024-03-07T05:01:44Z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