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2"/>
  </p:notesMasterIdLst>
  <p:sldIdLst>
    <p:sldId id="607" r:id="rId2"/>
    <p:sldId id="608" r:id="rId3"/>
    <p:sldId id="609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10" r:id="rId12"/>
    <p:sldId id="604" r:id="rId13"/>
    <p:sldId id="605" r:id="rId14"/>
    <p:sldId id="523" r:id="rId15"/>
    <p:sldId id="524" r:id="rId16"/>
    <p:sldId id="525" r:id="rId17"/>
    <p:sldId id="526" r:id="rId18"/>
    <p:sldId id="527" r:id="rId19"/>
    <p:sldId id="528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611" r:id="rId30"/>
    <p:sldId id="594" r:id="rId31"/>
    <p:sldId id="554" r:id="rId32"/>
    <p:sldId id="612" r:id="rId33"/>
    <p:sldId id="555" r:id="rId34"/>
    <p:sldId id="556" r:id="rId35"/>
    <p:sldId id="557" r:id="rId36"/>
    <p:sldId id="613" r:id="rId37"/>
    <p:sldId id="614" r:id="rId38"/>
    <p:sldId id="615" r:id="rId39"/>
    <p:sldId id="616" r:id="rId40"/>
    <p:sldId id="61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9933FF"/>
    <a:srgbClr val="FFA1A1"/>
    <a:srgbClr val="FFFF99"/>
    <a:srgbClr val="339966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6" autoAdjust="0"/>
    <p:restoredTop sz="90929" autoAdjust="0"/>
  </p:normalViewPr>
  <p:slideViewPr>
    <p:cSldViewPr>
      <p:cViewPr varScale="1">
        <p:scale>
          <a:sx n="79" d="100"/>
          <a:sy n="79" d="100"/>
        </p:scale>
        <p:origin x="21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E87253A0-1108-4E2E-93E0-C570E35040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2212D8-16E1-4FDB-92DA-FBE256F25017}" type="slidenum">
              <a:rPr altLang="zh-CN" sz="1200" smtClean="0"/>
              <a:pPr/>
              <a:t>3</a:t>
            </a:fld>
            <a:endParaRPr lang="zh-CN" altLang="zh-CN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3885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 w="12700"/>
        </p:spPr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66" tIns="46033" rIns="92066" bIns="46033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40"/>
              <a:chOff x="-3" y="1562"/>
              <a:chExt cx="5763" cy="640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40 h 720"/>
                  <a:gd name="T4" fmla="*/ 389 w 1000"/>
                  <a:gd name="T5" fmla="*/ 45840 h 720"/>
                  <a:gd name="T6" fmla="*/ 38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16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51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2 h 272"/>
                  <a:gd name="T4" fmla="*/ 240 w 624"/>
                  <a:gd name="T5" fmla="*/ 425 h 272"/>
                  <a:gd name="T6" fmla="*/ 624 w 624"/>
                  <a:gd name="T7" fmla="*/ 48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48" y="1724"/>
                <a:ext cx="632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2 w 632"/>
                  <a:gd name="T7" fmla="*/ 240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03" y="1661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2" y="1745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2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69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75" y="1746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75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25 h 385"/>
                <a:gd name="T2" fmla="*/ 5762 w 5762"/>
                <a:gd name="T3" fmla="*/ 215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9E604D-938C-4DDA-9864-F4EF49F55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807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174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3279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099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99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155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400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46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62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35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539750" cy="6858001"/>
            <a:chOff x="0" y="-3"/>
            <a:chExt cx="670" cy="4320"/>
          </a:xfrm>
        </p:grpSpPr>
        <p:grpSp>
          <p:nvGrpSpPr>
            <p:cNvPr id="1028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1" name="Freeform 4"/>
              <p:cNvSpPr>
                <a:spLocks/>
              </p:cNvSpPr>
              <p:nvPr/>
            </p:nvSpPr>
            <p:spPr bwMode="ltGray">
              <a:xfrm rot="-5400000">
                <a:off x="2553" y="-993"/>
                <a:ext cx="625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56 h 720"/>
                  <a:gd name="T4" fmla="*/ 391 w 1000"/>
                  <a:gd name="T5" fmla="*/ 45856 h 720"/>
                  <a:gd name="T6" fmla="*/ 391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" name="Freeform 5"/>
              <p:cNvSpPr>
                <a:spLocks/>
              </p:cNvSpPr>
              <p:nvPr/>
            </p:nvSpPr>
            <p:spPr bwMode="ltGray">
              <a:xfrm rot="-5400000">
                <a:off x="1317" y="1663"/>
                <a:ext cx="625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6 w 624"/>
                  <a:gd name="T5" fmla="*/ 47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" name="Freeform 6"/>
              <p:cNvSpPr>
                <a:spLocks/>
              </p:cNvSpPr>
              <p:nvPr/>
            </p:nvSpPr>
            <p:spPr bwMode="ltGray">
              <a:xfrm rot="-5400000">
                <a:off x="969" y="1663"/>
                <a:ext cx="625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26 w 624"/>
                  <a:gd name="T5" fmla="*/ 484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Freeform 7"/>
              <p:cNvSpPr>
                <a:spLocks/>
              </p:cNvSpPr>
              <p:nvPr/>
            </p:nvSpPr>
            <p:spPr bwMode="ltGray">
              <a:xfrm rot="-5400000">
                <a:off x="-70" y="174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8"/>
              <p:cNvSpPr>
                <a:spLocks/>
              </p:cNvSpPr>
              <p:nvPr/>
            </p:nvSpPr>
            <p:spPr bwMode="ltGray">
              <a:xfrm rot="-5400000">
                <a:off x="658" y="1727"/>
                <a:ext cx="625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2 h 317"/>
                  <a:gd name="T4" fmla="*/ 626 w 624"/>
                  <a:gd name="T5" fmla="*/ 232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9"/>
              <p:cNvSpPr>
                <a:spLocks/>
              </p:cNvSpPr>
              <p:nvPr/>
            </p:nvSpPr>
            <p:spPr bwMode="ltGray">
              <a:xfrm rot="-5400000">
                <a:off x="436" y="1692"/>
                <a:ext cx="625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7 h 272"/>
                  <a:gd name="T4" fmla="*/ 240 w 624"/>
                  <a:gd name="T5" fmla="*/ 430 h 272"/>
                  <a:gd name="T6" fmla="*/ 626 w 624"/>
                  <a:gd name="T7" fmla="*/ 487 h 272"/>
                  <a:gd name="T8" fmla="*/ 626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Freeform 10"/>
              <p:cNvSpPr>
                <a:spLocks/>
              </p:cNvSpPr>
              <p:nvPr/>
            </p:nvSpPr>
            <p:spPr bwMode="ltGray">
              <a:xfrm rot="-5400000">
                <a:off x="150" y="1721"/>
                <a:ext cx="633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4 w 632"/>
                  <a:gd name="T7" fmla="*/ 240 h 362"/>
                  <a:gd name="T8" fmla="*/ 634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11"/>
              <p:cNvSpPr>
                <a:spLocks/>
              </p:cNvSpPr>
              <p:nvPr/>
            </p:nvSpPr>
            <p:spPr bwMode="ltGray">
              <a:xfrm rot="-5400000">
                <a:off x="3198" y="1644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" name="Freeform 12"/>
              <p:cNvSpPr>
                <a:spLocks/>
              </p:cNvSpPr>
              <p:nvPr/>
            </p:nvSpPr>
            <p:spPr bwMode="ltGray">
              <a:xfrm rot="-5400000">
                <a:off x="2859" y="1652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Freeform 13"/>
              <p:cNvSpPr>
                <a:spLocks/>
              </p:cNvSpPr>
              <p:nvPr/>
            </p:nvSpPr>
            <p:spPr bwMode="ltGray">
              <a:xfrm rot="-5400000">
                <a:off x="1826" y="1741"/>
                <a:ext cx="623" cy="256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6 h 370"/>
                  <a:gd name="T4" fmla="*/ 622 w 624"/>
                  <a:gd name="T5" fmla="*/ 156 h 370"/>
                  <a:gd name="T6" fmla="*/ 622 w 624"/>
                  <a:gd name="T7" fmla="*/ 26 h 370"/>
                  <a:gd name="T8" fmla="*/ 382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4"/>
              <p:cNvSpPr>
                <a:spLocks/>
              </p:cNvSpPr>
              <p:nvPr/>
            </p:nvSpPr>
            <p:spPr bwMode="ltGray">
              <a:xfrm rot="-5400000">
                <a:off x="2547" y="1725"/>
                <a:ext cx="625" cy="29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29 h 317"/>
                  <a:gd name="T4" fmla="*/ 626 w 624"/>
                  <a:gd name="T5" fmla="*/ 22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5"/>
              <p:cNvSpPr>
                <a:spLocks/>
              </p:cNvSpPr>
              <p:nvPr/>
            </p:nvSpPr>
            <p:spPr bwMode="ltGray">
              <a:xfrm rot="-5400000">
                <a:off x="2326" y="1689"/>
                <a:ext cx="623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0 w 624"/>
                  <a:gd name="T5" fmla="*/ 421 h 272"/>
                  <a:gd name="T6" fmla="*/ 622 w 624"/>
                  <a:gd name="T7" fmla="*/ 476 h 272"/>
                  <a:gd name="T8" fmla="*/ 62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6"/>
              <p:cNvSpPr>
                <a:spLocks/>
              </p:cNvSpPr>
              <p:nvPr/>
            </p:nvSpPr>
            <p:spPr bwMode="ltGray">
              <a:xfrm rot="-5400000">
                <a:off x="2038" y="1715"/>
                <a:ext cx="631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0 w 632"/>
                  <a:gd name="T7" fmla="*/ 242 h 362"/>
                  <a:gd name="T8" fmla="*/ 630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7"/>
              <p:cNvSpPr>
                <a:spLocks/>
              </p:cNvSpPr>
              <p:nvPr/>
            </p:nvSpPr>
            <p:spPr bwMode="ltGray">
              <a:xfrm rot="-5400000">
                <a:off x="4067" y="1651"/>
                <a:ext cx="627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0 w 624"/>
                  <a:gd name="T5" fmla="*/ 477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8"/>
              <p:cNvSpPr>
                <a:spLocks/>
              </p:cNvSpPr>
              <p:nvPr/>
            </p:nvSpPr>
            <p:spPr bwMode="ltGray">
              <a:xfrm rot="-5400000">
                <a:off x="3721" y="1654"/>
                <a:ext cx="627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30 w 624"/>
                  <a:gd name="T5" fmla="*/ 484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9"/>
              <p:cNvSpPr>
                <a:spLocks/>
              </p:cNvSpPr>
              <p:nvPr/>
            </p:nvSpPr>
            <p:spPr bwMode="ltGray">
              <a:xfrm rot="-5400000">
                <a:off x="4565" y="172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20"/>
              <p:cNvSpPr>
                <a:spLocks/>
              </p:cNvSpPr>
              <p:nvPr/>
            </p:nvSpPr>
            <p:spPr bwMode="ltGray">
              <a:xfrm>
                <a:off x="5469" y="1554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21"/>
              <p:cNvSpPr>
                <a:spLocks/>
              </p:cNvSpPr>
              <p:nvPr/>
            </p:nvSpPr>
            <p:spPr bwMode="ltGray">
              <a:xfrm rot="-5400000">
                <a:off x="5068" y="1674"/>
                <a:ext cx="629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4 w 624"/>
                  <a:gd name="T5" fmla="*/ 421 h 272"/>
                  <a:gd name="T6" fmla="*/ 634 w 624"/>
                  <a:gd name="T7" fmla="*/ 476 h 272"/>
                  <a:gd name="T8" fmla="*/ 63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2"/>
              <p:cNvSpPr>
                <a:spLocks/>
              </p:cNvSpPr>
              <p:nvPr/>
            </p:nvSpPr>
            <p:spPr bwMode="ltGray">
              <a:xfrm rot="-5400000">
                <a:off x="4786" y="1706"/>
                <a:ext cx="636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52 w 632"/>
                  <a:gd name="T5" fmla="*/ 242 h 362"/>
                  <a:gd name="T6" fmla="*/ 640 w 632"/>
                  <a:gd name="T7" fmla="*/ 242 h 362"/>
                  <a:gd name="T8" fmla="*/ 640 w 632"/>
                  <a:gd name="T9" fmla="*/ 34 h 362"/>
                  <a:gd name="T10" fmla="*/ 106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25 h 385"/>
                <a:gd name="T2" fmla="*/ 3239 w 5762"/>
                <a:gd name="T3" fmla="*/ 215 h 385"/>
                <a:gd name="T4" fmla="*/ 3239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" name="Freeform 24"/>
            <p:cNvSpPr>
              <a:spLocks/>
            </p:cNvSpPr>
            <p:nvPr/>
          </p:nvSpPr>
          <p:spPr bwMode="ltGray">
            <a:xfrm rot="16200000" flipH="1">
              <a:off x="-1589" y="2063"/>
              <a:ext cx="4319" cy="187"/>
            </a:xfrm>
            <a:custGeom>
              <a:avLst/>
              <a:gdLst>
                <a:gd name="T0" fmla="*/ 0 w 5761"/>
                <a:gd name="T1" fmla="*/ 28 h 189"/>
                <a:gd name="T2" fmla="*/ 3238 w 5761"/>
                <a:gd name="T3" fmla="*/ 0 h 189"/>
                <a:gd name="T4" fmla="*/ 3238 w 5761"/>
                <a:gd name="T5" fmla="*/ 185 h 189"/>
                <a:gd name="T6" fmla="*/ 1 w 5761"/>
                <a:gd name="T7" fmla="*/ 185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7" name="Object 26"/>
          <p:cNvGraphicFramePr>
            <a:graphicFrameLocks/>
          </p:cNvGraphicFramePr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r:id="rId14" imgW="3666667" imgH="828791" progId="Paint.Picture">
                  <p:embed/>
                </p:oleObj>
              </mc:Choice>
              <mc:Fallback>
                <p:oleObj r:id="rId14" imgW="3666667" imgH="828791" progId="Paint.Picture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63" y="1071563"/>
            <a:ext cx="8153400" cy="1323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4000" b="1" smtClean="0">
                <a:solidFill>
                  <a:schemeClr val="tx1"/>
                </a:solidFill>
              </a:rPr>
              <a:t>第二章 </a:t>
            </a:r>
            <a:br>
              <a:rPr lang="zh-CN" altLang="en-US" sz="4000" b="1" smtClean="0">
                <a:solidFill>
                  <a:schemeClr val="tx1"/>
                </a:solidFill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 数据表示、寻址方式与指令系统</a:t>
            </a:r>
          </a:p>
        </p:txBody>
      </p:sp>
    </p:spTree>
    <p:extLst>
      <p:ext uri="{BB962C8B-B14F-4D97-AF65-F5344CB8AC3E}">
        <p14:creationId xmlns:p14="http://schemas.microsoft.com/office/powerpoint/2010/main" val="234232789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/>
          </p:cNvSpPr>
          <p:nvPr>
            <p:ph idx="1"/>
          </p:nvPr>
        </p:nvSpPr>
        <p:spPr>
          <a:xfrm>
            <a:off x="611560" y="404664"/>
            <a:ext cx="8229600" cy="45259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静态再定位</a:t>
            </a:r>
            <a:r>
              <a:rPr lang="zh-CN" altLang="en-US" b="1" dirty="0">
                <a:latin typeface="Times New Roman" panose="02020603050405020304" pitchFamily="18" charset="0"/>
              </a:rPr>
              <a:t>：用软件方法把目标程序的逻辑地址变换成物理地址，而在程序的执行过程中，物理地址不再改变。</a:t>
            </a: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再定位</a:t>
            </a:r>
            <a:r>
              <a:rPr lang="zh-CN" altLang="en-US" b="1" dirty="0">
                <a:latin typeface="Times New Roman" panose="02020603050405020304" pitchFamily="18" charset="0"/>
              </a:rPr>
              <a:t>：在执行每条指令时才形成访存物理地址的方法。通过基址寻址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  <a:r>
              <a:rPr lang="en-US" altLang="zh-CN" b="1" dirty="0" smtClean="0">
                <a:latin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</a:rPr>
            </a:br>
            <a:r>
              <a:rPr lang="en-US" altLang="zh-CN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（硬件实现）吸收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了变址寻址的思想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73016"/>
            <a:ext cx="5112568" cy="28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9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IBM370</a:t>
            </a:r>
            <a:r>
              <a:rPr lang="zh-CN" altLang="en-US" dirty="0" smtClean="0"/>
              <a:t>中的动态再定位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118632"/>
            <a:ext cx="6939401" cy="151216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80728"/>
            <a:ext cx="4608512" cy="19187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11760" y="2753741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基址寄存器号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8350" y="2753741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程序逻辑地址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7784" y="315585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24</a:t>
            </a:r>
            <a:r>
              <a:rPr lang="zh-CN" altLang="en-US" b="1" dirty="0" smtClean="0">
                <a:solidFill>
                  <a:srgbClr val="0000FF"/>
                </a:solidFill>
              </a:rPr>
              <a:t>位基地址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75856" y="3646400"/>
            <a:ext cx="297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同时支持基址和变址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545473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变址寄存器号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2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  <a:noFill/>
          <a:ln>
            <a:noFill/>
          </a:ln>
        </p:spPr>
        <p:txBody>
          <a:bodyPr anchor="t"/>
          <a:lstStyle/>
          <a:p>
            <a:pPr algn="just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变址寻址</a:t>
            </a:r>
            <a:r>
              <a:rPr lang="zh-CN" altLang="en-US" b="1" dirty="0">
                <a:latin typeface="Times New Roman" panose="02020603050405020304" pitchFamily="18" charset="0"/>
              </a:rPr>
              <a:t>：支持向量、数组，实现循环；</a:t>
            </a:r>
          </a:p>
          <a:p>
            <a:pPr algn="just"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基址寻址</a:t>
            </a:r>
            <a:r>
              <a:rPr lang="zh-CN" altLang="en-US" b="1" dirty="0">
                <a:latin typeface="Times New Roman" panose="02020603050405020304" pitchFamily="18" charset="0"/>
              </a:rPr>
              <a:t>：支持逻辑地址到物理地址的变换，实现动态再定位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；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 algn="r" eaLnBrk="1" hangingPunct="1"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二者原理相似，用途不同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b="1" dirty="0" smtClean="0">
                <a:latin typeface="Times New Roman" panose="02020603050405020304" pitchFamily="18" charset="0"/>
              </a:rPr>
              <a:t>存储保护</a:t>
            </a:r>
            <a:r>
              <a:rPr lang="zh-CN" altLang="en-US" b="1" dirty="0">
                <a:latin typeface="Times New Roman" panose="02020603050405020304" pitchFamily="18" charset="0"/>
              </a:rPr>
              <a:t>：设置多对上、下界寄存器。</a:t>
            </a:r>
          </a:p>
          <a:p>
            <a:pPr eaLnBrk="1" hangingPunct="1"/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0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2"/>
          <p:cNvGrpSpPr/>
          <p:nvPr/>
        </p:nvGrpSpPr>
        <p:grpSpPr>
          <a:xfrm>
            <a:off x="866164" y="957908"/>
            <a:ext cx="7848600" cy="3051175"/>
            <a:chOff x="480" y="1345"/>
            <a:chExt cx="4944" cy="1922"/>
          </a:xfrm>
        </p:grpSpPr>
        <p:grpSp>
          <p:nvGrpSpPr>
            <p:cNvPr id="68610" name="Group 3"/>
            <p:cNvGrpSpPr/>
            <p:nvPr/>
          </p:nvGrpSpPr>
          <p:grpSpPr>
            <a:xfrm>
              <a:off x="480" y="1345"/>
              <a:ext cx="2304" cy="1921"/>
              <a:chOff x="480" y="1345"/>
              <a:chExt cx="2304" cy="1921"/>
            </a:xfrm>
          </p:grpSpPr>
          <p:sp>
            <p:nvSpPr>
              <p:cNvPr id="68611" name="Rectangle 4"/>
              <p:cNvSpPr/>
              <p:nvPr/>
            </p:nvSpPr>
            <p:spPr>
              <a:xfrm>
                <a:off x="480" y="2640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字</a:t>
                </a:r>
              </a:p>
            </p:txBody>
          </p:sp>
          <p:sp>
            <p:nvSpPr>
              <p:cNvPr id="68612" name="Rectangle 5"/>
              <p:cNvSpPr/>
              <p:nvPr/>
            </p:nvSpPr>
            <p:spPr>
              <a:xfrm>
                <a:off x="768" y="2640"/>
                <a:ext cx="2016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13" name="Rectangle 6"/>
              <p:cNvSpPr/>
              <p:nvPr/>
            </p:nvSpPr>
            <p:spPr>
              <a:xfrm>
                <a:off x="480" y="2352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字</a:t>
                </a:r>
              </a:p>
            </p:txBody>
          </p:sp>
          <p:sp>
            <p:nvSpPr>
              <p:cNvPr id="68614" name="Rectangle 7"/>
              <p:cNvSpPr/>
              <p:nvPr/>
            </p:nvSpPr>
            <p:spPr>
              <a:xfrm>
                <a:off x="768" y="2352"/>
                <a:ext cx="1152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单    字</a:t>
                </a:r>
              </a:p>
            </p:txBody>
          </p:sp>
          <p:sp>
            <p:nvSpPr>
              <p:cNvPr id="68615" name="Rectangle 8"/>
              <p:cNvSpPr/>
              <p:nvPr/>
            </p:nvSpPr>
            <p:spPr>
              <a:xfrm>
                <a:off x="1920" y="2352"/>
                <a:ext cx="864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单</a:t>
                </a:r>
              </a:p>
            </p:txBody>
          </p:sp>
          <p:sp>
            <p:nvSpPr>
              <p:cNvPr id="68616" name="Rectangle 9"/>
              <p:cNvSpPr/>
              <p:nvPr/>
            </p:nvSpPr>
            <p:spPr>
              <a:xfrm>
                <a:off x="480" y="2064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字</a:t>
                </a:r>
              </a:p>
            </p:txBody>
          </p:sp>
          <p:sp>
            <p:nvSpPr>
              <p:cNvPr id="68617" name="Rectangle 10"/>
              <p:cNvSpPr/>
              <p:nvPr/>
            </p:nvSpPr>
            <p:spPr>
              <a:xfrm>
                <a:off x="768" y="2064"/>
                <a:ext cx="2016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双</a:t>
                </a:r>
              </a:p>
            </p:txBody>
          </p:sp>
          <p:sp>
            <p:nvSpPr>
              <p:cNvPr id="68618" name="Rectangle 11"/>
              <p:cNvSpPr/>
              <p:nvPr/>
            </p:nvSpPr>
            <p:spPr>
              <a:xfrm>
                <a:off x="2496" y="1776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半</a:t>
                </a:r>
              </a:p>
            </p:txBody>
          </p:sp>
          <p:sp>
            <p:nvSpPr>
              <p:cNvPr id="68619" name="Rectangle 12"/>
              <p:cNvSpPr/>
              <p:nvPr/>
            </p:nvSpPr>
            <p:spPr>
              <a:xfrm>
                <a:off x="2208" y="1776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字节</a:t>
                </a:r>
              </a:p>
            </p:txBody>
          </p:sp>
          <p:sp>
            <p:nvSpPr>
              <p:cNvPr id="68620" name="Rectangle 13"/>
              <p:cNvSpPr/>
              <p:nvPr/>
            </p:nvSpPr>
            <p:spPr>
              <a:xfrm>
                <a:off x="480" y="1776"/>
                <a:ext cx="1728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1" name="Text Box 14"/>
              <p:cNvSpPr txBox="1"/>
              <p:nvPr/>
            </p:nvSpPr>
            <p:spPr>
              <a:xfrm>
                <a:off x="637" y="1345"/>
                <a:ext cx="1966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b="1" dirty="0" smtClean="0"/>
                  <a:t>主存宽度</a:t>
                </a:r>
                <a:r>
                  <a:rPr lang="en-US" altLang="zh-CN" b="1" dirty="0" smtClean="0">
                    <a:latin typeface="Times New Roman" panose="02020603050405020304" pitchFamily="18" charset="0"/>
                  </a:rPr>
                  <a:t>8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个</a:t>
                </a:r>
                <a:r>
                  <a:rPr lang="zh-CN" altLang="en-US" b="1" dirty="0" smtClean="0">
                    <a:latin typeface="Times New Roman" panose="02020603050405020304" pitchFamily="18" charset="0"/>
                  </a:rPr>
                  <a:t>字节</a:t>
                </a:r>
                <a:r>
                  <a:rPr lang="en-US" altLang="zh-CN" b="1" dirty="0" smtClean="0">
                    <a:latin typeface="Times New Roman" panose="02020603050405020304" pitchFamily="18" charset="0"/>
                  </a:rPr>
                  <a:t>64</a:t>
                </a:r>
                <a:r>
                  <a:rPr lang="zh-CN" altLang="en-US" b="1" dirty="0" smtClean="0">
                    <a:latin typeface="Times New Roman" panose="02020603050405020304" pitchFamily="18" charset="0"/>
                  </a:rPr>
                  <a:t>位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2" name="Text Box 15"/>
              <p:cNvSpPr txBox="1"/>
              <p:nvPr/>
            </p:nvSpPr>
            <p:spPr>
              <a:xfrm>
                <a:off x="1091" y="2978"/>
                <a:ext cx="8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主存宽度</a:t>
                </a:r>
              </a:p>
            </p:txBody>
          </p:sp>
        </p:grpSp>
        <p:grpSp>
          <p:nvGrpSpPr>
            <p:cNvPr id="68623" name="Group 16"/>
            <p:cNvGrpSpPr/>
            <p:nvPr/>
          </p:nvGrpSpPr>
          <p:grpSpPr>
            <a:xfrm>
              <a:off x="3120" y="1392"/>
              <a:ext cx="2304" cy="1875"/>
              <a:chOff x="3120" y="1392"/>
              <a:chExt cx="2304" cy="1875"/>
            </a:xfrm>
          </p:grpSpPr>
          <p:sp>
            <p:nvSpPr>
              <p:cNvPr id="68624" name="Rectangle 17"/>
              <p:cNvSpPr/>
              <p:nvPr/>
            </p:nvSpPr>
            <p:spPr>
              <a:xfrm>
                <a:off x="3120" y="2640"/>
                <a:ext cx="1152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单    字</a:t>
                </a:r>
              </a:p>
            </p:txBody>
          </p:sp>
          <p:sp>
            <p:nvSpPr>
              <p:cNvPr id="68625" name="Rectangle 18"/>
              <p:cNvSpPr/>
              <p:nvPr/>
            </p:nvSpPr>
            <p:spPr>
              <a:xfrm>
                <a:off x="4272" y="2640"/>
                <a:ext cx="1152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单    字</a:t>
                </a:r>
              </a:p>
            </p:txBody>
          </p:sp>
          <p:sp>
            <p:nvSpPr>
              <p:cNvPr id="68626" name="Rectangle 19"/>
              <p:cNvSpPr/>
              <p:nvPr/>
            </p:nvSpPr>
            <p:spPr>
              <a:xfrm>
                <a:off x="3120" y="2352"/>
                <a:ext cx="2304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双   字</a:t>
                </a:r>
              </a:p>
            </p:txBody>
          </p:sp>
          <p:sp>
            <p:nvSpPr>
              <p:cNvPr id="68627" name="Rectangle 20"/>
              <p:cNvSpPr/>
              <p:nvPr/>
            </p:nvSpPr>
            <p:spPr>
              <a:xfrm>
                <a:off x="4848" y="1776"/>
                <a:ext cx="288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字节</a:t>
                </a:r>
              </a:p>
            </p:txBody>
          </p:sp>
          <p:sp>
            <p:nvSpPr>
              <p:cNvPr id="68628" name="Rectangle 21"/>
              <p:cNvSpPr/>
              <p:nvPr/>
            </p:nvSpPr>
            <p:spPr>
              <a:xfrm>
                <a:off x="5136" y="1776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浪费</a:t>
                </a:r>
              </a:p>
            </p:txBody>
          </p:sp>
          <p:sp>
            <p:nvSpPr>
              <p:cNvPr id="68629" name="Rectangle 22"/>
              <p:cNvSpPr/>
              <p:nvPr/>
            </p:nvSpPr>
            <p:spPr>
              <a:xfrm>
                <a:off x="3120" y="2063"/>
                <a:ext cx="576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半字</a:t>
                </a:r>
              </a:p>
            </p:txBody>
          </p:sp>
          <p:sp>
            <p:nvSpPr>
              <p:cNvPr id="68630" name="Rectangle 23"/>
              <p:cNvSpPr/>
              <p:nvPr/>
            </p:nvSpPr>
            <p:spPr>
              <a:xfrm>
                <a:off x="3696" y="2064"/>
                <a:ext cx="1728" cy="288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浪     费</a:t>
                </a:r>
              </a:p>
            </p:txBody>
          </p:sp>
          <p:sp>
            <p:nvSpPr>
              <p:cNvPr id="68631" name="Rectangle 24"/>
              <p:cNvSpPr/>
              <p:nvPr/>
            </p:nvSpPr>
            <p:spPr>
              <a:xfrm>
                <a:off x="3120" y="1776"/>
                <a:ext cx="1728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32" name="Text Box 25"/>
              <p:cNvSpPr txBox="1"/>
              <p:nvPr/>
            </p:nvSpPr>
            <p:spPr>
              <a:xfrm>
                <a:off x="3784" y="1392"/>
                <a:ext cx="81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</a:rPr>
                  <a:t>8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个字节</a:t>
                </a:r>
              </a:p>
            </p:txBody>
          </p:sp>
          <p:sp>
            <p:nvSpPr>
              <p:cNvPr id="68633" name="Text Box 26"/>
              <p:cNvSpPr txBox="1"/>
              <p:nvPr/>
            </p:nvSpPr>
            <p:spPr>
              <a:xfrm>
                <a:off x="3830" y="2979"/>
                <a:ext cx="8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</a:rPr>
                  <a:t>主存宽度</a:t>
                </a:r>
              </a:p>
            </p:txBody>
          </p:sp>
        </p:grpSp>
      </p:grpSp>
      <p:sp>
        <p:nvSpPr>
          <p:cNvPr id="68634" name="矩形 26"/>
          <p:cNvSpPr/>
          <p:nvPr/>
        </p:nvSpPr>
        <p:spPr>
          <a:xfrm>
            <a:off x="755576" y="185094"/>
            <a:ext cx="512762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四、物理主存中信息的分布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68635" name="文本框 1"/>
          <p:cNvSpPr txBox="1"/>
          <p:nvPr/>
        </p:nvSpPr>
        <p:spPr>
          <a:xfrm>
            <a:off x="890640" y="3977914"/>
            <a:ext cx="8061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紧邻存储                 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整数边界存储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628491"/>
            <a:ext cx="4572000" cy="16189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99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kern="0" dirty="0">
                <a:solidFill>
                  <a:srgbClr val="000000"/>
                </a:solidFill>
                <a:ea typeface="宋体"/>
              </a:rPr>
              <a:t>整数边界存储 </a:t>
            </a:r>
            <a:r>
              <a:rPr lang="zh-CN" altLang="en-US" sz="3200" b="1" kern="0" dirty="0">
                <a:solidFill>
                  <a:srgbClr val="000000"/>
                </a:solidFill>
                <a:latin typeface="Arial"/>
                <a:ea typeface="宋体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保证访存速度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造成浪费</a:t>
            </a:r>
          </a:p>
        </p:txBody>
      </p:sp>
    </p:spTree>
    <p:extLst>
      <p:ext uri="{BB962C8B-B14F-4D97-AF65-F5344CB8AC3E}">
        <p14:creationId xmlns:p14="http://schemas.microsoft.com/office/powerpoint/2010/main" val="262490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§2.3   </a:t>
            </a:r>
            <a:r>
              <a:rPr lang="zh-CN" altLang="en-US" b="1" smtClean="0"/>
              <a:t>指令系统的设计和优化 </a:t>
            </a:r>
            <a:endParaRPr lang="zh-CN" altLang="en-US" b="1" smtClean="0">
              <a:cs typeface="Tahoma" panose="020B060403050404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2017713"/>
            <a:ext cx="8269288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指令系统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是从程序设计者看到的机器的主要属性，是软、硬件的主要界面</a:t>
            </a:r>
          </a:p>
          <a:p>
            <a:pPr lvl="1"/>
            <a:r>
              <a:rPr lang="zh-CN" altLang="en-US" b="1" smtClean="0"/>
              <a:t>指令系统是计算机系统结构的主要组成部分</a:t>
            </a:r>
          </a:p>
          <a:p>
            <a:pPr lvl="1"/>
            <a:r>
              <a:rPr lang="zh-CN" altLang="en-US" b="1" smtClean="0"/>
              <a:t>指令系统是软件与硬件分界面的一个主要标志</a:t>
            </a:r>
          </a:p>
          <a:p>
            <a:pPr lvl="1"/>
            <a:r>
              <a:rPr lang="zh-CN" altLang="en-US" b="1" smtClean="0"/>
              <a:t>指令系统是软件与硬件之间互相沟通的桥梁</a:t>
            </a:r>
          </a:p>
          <a:p>
            <a:pPr lvl="1"/>
            <a:r>
              <a:rPr lang="zh-CN" altLang="en-US" b="1" smtClean="0"/>
              <a:t>指令系统与软件之间的语义差距越来越大</a:t>
            </a:r>
            <a:endParaRPr lang="zh-CN" altLang="en-US" sz="2400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楷体_GB2312" pitchFamily="49" charset="-122"/>
              </a:rPr>
              <a:t>  </a:t>
            </a:r>
            <a:r>
              <a:rPr lang="zh-CN" altLang="en-US" sz="2800" b="1" smtClean="0">
                <a:solidFill>
                  <a:srgbClr val="FF3300"/>
                </a:solidFill>
                <a:latin typeface="楷体_GB2312" pitchFamily="49" charset="-122"/>
              </a:rPr>
              <a:t>指令系统的设计</a:t>
            </a:r>
            <a:r>
              <a:rPr lang="zh-CN" altLang="en-US" sz="2800" b="1" smtClean="0">
                <a:latin typeface="楷体_GB2312" pitchFamily="49" charset="-122"/>
              </a:rPr>
              <a:t>主要包括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</a:rPr>
              <a:t>指令的功能</a:t>
            </a:r>
            <a:r>
              <a:rPr lang="zh-CN" altLang="en-US" sz="2800" b="1" smtClean="0">
                <a:latin typeface="楷体_GB2312" pitchFamily="49" charset="-122"/>
              </a:rPr>
              <a:t>（操作类型、寻址方式和具体操作内容）和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</a:rPr>
              <a:t>指令格式</a:t>
            </a:r>
            <a:r>
              <a:rPr lang="zh-CN" altLang="en-US" sz="2800" b="1" smtClean="0">
                <a:latin typeface="楷体_GB2312" pitchFamily="49" charset="-122"/>
              </a:rPr>
              <a:t>的设计</a:t>
            </a:r>
            <a:r>
              <a:rPr lang="en-US" altLang="zh-CN" sz="2800" b="1" smtClean="0">
                <a:latin typeface="楷体_GB2312" pitchFamily="49" charset="-122"/>
              </a:rPr>
              <a:t>.</a:t>
            </a:r>
            <a:endParaRPr lang="en-US" altLang="zh-CN" sz="2800" b="1" smtClean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latin typeface="Times New Roman" panose="02020603050405020304" pitchFamily="18" charset="0"/>
              </a:rPr>
              <a:t>指令系统设计的基本原则</a:t>
            </a:r>
          </a:p>
          <a:p>
            <a:endParaRPr lang="zh-CN" altLang="en-US" b="1" smtClean="0">
              <a:latin typeface="Times New Roman" panose="02020603050405020304" pitchFamily="18" charset="0"/>
            </a:endParaRPr>
          </a:p>
          <a:p>
            <a:r>
              <a:rPr lang="zh-CN" altLang="en-US" b="1" smtClean="0">
                <a:latin typeface="Times New Roman" panose="02020603050405020304" pitchFamily="18" charset="0"/>
              </a:rPr>
              <a:t>指令操作码的优化</a:t>
            </a:r>
          </a:p>
          <a:p>
            <a:endParaRPr lang="zh-CN" altLang="en-US" b="1" smtClean="0">
              <a:latin typeface="Times New Roman" panose="02020603050405020304" pitchFamily="18" charset="0"/>
            </a:endParaRPr>
          </a:p>
          <a:p>
            <a:r>
              <a:rPr lang="zh-CN" altLang="en-US" b="1" smtClean="0">
                <a:latin typeface="Times New Roman" panose="02020603050405020304" pitchFamily="18" charset="0"/>
              </a:rPr>
              <a:t>指令字格式的优化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一、指令系统设计的基本原则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1628775"/>
            <a:ext cx="82296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、指令设计的步骤：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根据应用，初拟出指令的分类和具体的指令；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试编出用该指令系统设计的各种高级语言的编译程序；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对各种算法编写大量测试程序进行模拟测试，看指令系统的操作码和寻址方式效能是否都比较高；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 smtClean="0"/>
              <a:t>将程序中高频出现的指令串复合改成一条强攻能新指令，即改用硬件方式实现；而将频度很低的指令的操作改成基本的指令组成的指令串来完成，即用软件方式实现；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、指令类型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solidFill>
                  <a:srgbClr val="0000FF"/>
                </a:solidFill>
              </a:rPr>
              <a:t>非特权型</a:t>
            </a:r>
            <a:r>
              <a:rPr lang="zh-CN" altLang="en-US" b="1" smtClean="0"/>
              <a:t>：主要供应应用程序员使用，也可供系统程序员使用，包括算术逻辑运算、数据传送、浮点运算、字符串、十进制运算、控制转移及系统控制等；</a:t>
            </a:r>
          </a:p>
          <a:p>
            <a:r>
              <a:rPr lang="zh-CN" altLang="en-US" b="1" smtClean="0">
                <a:solidFill>
                  <a:srgbClr val="0000FF"/>
                </a:solidFill>
              </a:rPr>
              <a:t>特权型</a:t>
            </a:r>
            <a:r>
              <a:rPr lang="zh-CN" altLang="en-US" b="1" smtClean="0"/>
              <a:t>：系统程序员使用，用户无权使用，有启动</a:t>
            </a:r>
            <a:r>
              <a:rPr lang="en-US" altLang="zh-CN" b="1" smtClean="0"/>
              <a:t>I/O</a:t>
            </a:r>
            <a:r>
              <a:rPr lang="zh-CN" altLang="en-US" b="1" smtClean="0"/>
              <a:t>（多用户环境下）、停机等待、存储管理保护、控制系统状态、诊断等；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4000" smtClean="0"/>
              <a:t>3</a:t>
            </a:r>
            <a:r>
              <a:rPr lang="zh-CN" altLang="en-US" sz="4000" smtClean="0"/>
              <a:t>、指令系统的设计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编译程序设计者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b="1" smtClean="0">
                <a:solidFill>
                  <a:srgbClr val="0000FF"/>
                </a:solidFill>
              </a:rPr>
              <a:t>设计的原则</a:t>
            </a:r>
            <a:r>
              <a:rPr lang="zh-CN" altLang="en-US" b="1" smtClean="0"/>
              <a:t>：如何支持编译系统能高效、简易地将源程序翻译成目标代码。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/>
              <a:t>规整性：相似操作相同规定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/>
              <a:t>对称性：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/>
              <a:t>独立性和全能性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/>
              <a:t>正交性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/>
              <a:t>可组合性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/>
              <a:t>可扩充性</a:t>
            </a:r>
          </a:p>
          <a:p>
            <a:pPr>
              <a:lnSpc>
                <a:spcPct val="90000"/>
              </a:lnSpc>
            </a:pPr>
            <a:endParaRPr lang="zh-CN" altLang="en-US" b="1" smtClean="0"/>
          </a:p>
          <a:p>
            <a:pPr lvl="1">
              <a:lnSpc>
                <a:spcPct val="90000"/>
              </a:lnSpc>
            </a:pPr>
            <a:endParaRPr lang="zh-CN" altLang="en-US" b="1" smtClean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、系统设计人员的要求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指令码密度适中</a:t>
            </a:r>
          </a:p>
          <a:p>
            <a:pPr lvl="1"/>
            <a:r>
              <a:rPr lang="zh-CN" altLang="en-US" b="1" smtClean="0"/>
              <a:t>高密度指令：强功能符合指令</a:t>
            </a:r>
          </a:p>
          <a:p>
            <a:pPr lvl="1"/>
            <a:r>
              <a:rPr lang="zh-CN" altLang="en-US" b="1" smtClean="0"/>
              <a:t>优点：减少程序长度、访存次数、</a:t>
            </a:r>
            <a:r>
              <a:rPr lang="en-US" altLang="zh-CN" b="1" smtClean="0"/>
              <a:t>Cache</a:t>
            </a:r>
            <a:r>
              <a:rPr lang="zh-CN" altLang="en-US" b="1" smtClean="0"/>
              <a:t>、虚存访问调度次数、程序运行时间；</a:t>
            </a:r>
          </a:p>
          <a:p>
            <a:pPr lvl="1"/>
            <a:r>
              <a:rPr lang="zh-CN" altLang="en-US" b="1" smtClean="0"/>
              <a:t>缺点：指令系统复杂，硬件实现困难；</a:t>
            </a:r>
          </a:p>
          <a:p>
            <a:r>
              <a:rPr lang="zh-CN" altLang="en-US" b="1" smtClean="0"/>
              <a:t>兼容性：保证向后兼容</a:t>
            </a:r>
          </a:p>
          <a:p>
            <a:r>
              <a:rPr lang="zh-CN" altLang="en-US" b="1" smtClean="0"/>
              <a:t>适应性：适应器件发展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313" y="428625"/>
            <a:ext cx="63293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82688" y="2017713"/>
            <a:ext cx="7772400" cy="400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latin typeface="楷体_GB2312" pitchFamily="49" charset="-122"/>
              </a:rPr>
              <a:t>数据表示 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寻址方式 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 smtClean="0">
              <a:solidFill>
                <a:srgbClr val="0000FF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指令系统的设计和优化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 smtClean="0">
              <a:solidFill>
                <a:srgbClr val="0000FF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指令系统的发展和改进</a:t>
            </a:r>
          </a:p>
        </p:txBody>
      </p:sp>
    </p:spTree>
    <p:extLst>
      <p:ext uri="{BB962C8B-B14F-4D97-AF65-F5344CB8AC3E}">
        <p14:creationId xmlns:p14="http://schemas.microsoft.com/office/powerpoint/2010/main" val="3143205799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二、指令操作码的优化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76263" y="1600200"/>
            <a:ext cx="8110537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指令</a:t>
            </a:r>
            <a:r>
              <a:rPr lang="en-US" altLang="zh-CN" sz="2800" b="1" dirty="0" smtClean="0"/>
              <a:t>=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操作码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地址码</a:t>
            </a:r>
          </a:p>
          <a:p>
            <a:pPr>
              <a:lnSpc>
                <a:spcPct val="90000"/>
              </a:lnSpc>
            </a:pPr>
            <a:endParaRPr lang="zh-CN" altLang="en-US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操作码的优化：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如何用最短的位数来表示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  指令的操作信息和地址信息，使程序中指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  令的平均字长最短。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 smtClean="0"/>
              <a:t>主要目标：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/>
              <a:t>节省程序的存储空间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/>
              <a:t>指令格式尽量规整，便于译码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操作码的优化表示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27584" y="1601322"/>
            <a:ext cx="8064896" cy="19716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tabLst>
                <a:tab pos="1622425" algn="l"/>
                <a:tab pos="4956175" algn="l"/>
              </a:tabLst>
            </a:pPr>
            <a:r>
              <a:rPr lang="zh-CN" altLang="en-US" sz="2600" b="1" dirty="0" smtClean="0"/>
              <a:t> 操作码的</a:t>
            </a:r>
            <a:r>
              <a:rPr lang="zh-CN" altLang="en-US" sz="2600" b="1" dirty="0" smtClean="0">
                <a:solidFill>
                  <a:schemeClr val="tx2"/>
                </a:solidFill>
              </a:rPr>
              <a:t>三种编码方法</a:t>
            </a:r>
            <a:r>
              <a:rPr lang="zh-CN" altLang="en-US" sz="2600" b="1" dirty="0" smtClean="0"/>
              <a:t>：</a:t>
            </a:r>
          </a:p>
          <a:p>
            <a:pPr marL="190500" lvl="1" indent="0">
              <a:lnSpc>
                <a:spcPct val="90000"/>
              </a:lnSpc>
              <a:tabLst>
                <a:tab pos="1622425" algn="l"/>
                <a:tab pos="4956175" algn="l"/>
              </a:tabLst>
            </a:pPr>
            <a:r>
              <a:rPr lang="zh-CN" altLang="en-US" sz="2600" b="1" dirty="0" smtClean="0"/>
              <a:t>固定长度：      规整性好，解码简单，空间大。</a:t>
            </a:r>
          </a:p>
          <a:p>
            <a:pPr marL="190500" lvl="1" indent="0">
              <a:lnSpc>
                <a:spcPct val="90000"/>
              </a:lnSpc>
              <a:tabLst>
                <a:tab pos="1622425" algn="l"/>
                <a:tab pos="4956175" algn="l"/>
              </a:tabLst>
            </a:pPr>
            <a:r>
              <a:rPr lang="en-US" altLang="zh-CN" sz="2600" b="1" dirty="0" smtClean="0"/>
              <a:t>Huffman</a:t>
            </a:r>
            <a:r>
              <a:rPr lang="zh-CN" altLang="en-US" sz="2600" b="1" dirty="0" smtClean="0"/>
              <a:t>编码：空间小，规整性不好，解码复杂。</a:t>
            </a:r>
          </a:p>
          <a:p>
            <a:pPr marL="190500" lvl="1" indent="0">
              <a:lnSpc>
                <a:spcPct val="90000"/>
              </a:lnSpc>
              <a:tabLst>
                <a:tab pos="1622425" algn="l"/>
                <a:tab pos="4956175" algn="l"/>
              </a:tabLst>
            </a:pPr>
            <a:r>
              <a:rPr lang="zh-CN" altLang="en-US" sz="2600" b="1" dirty="0" smtClean="0"/>
              <a:t>扩展编码：      折衷方案。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04800" y="3886200"/>
            <a:ext cx="7804150" cy="1754188"/>
            <a:chOff x="192" y="2448"/>
            <a:chExt cx="4916" cy="1105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816" y="2880"/>
              <a:ext cx="398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4416" y="2976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zh-CN" altLang="en-US" sz="1800" b="1">
                  <a:latin typeface="Tahoma" panose="020B0604030504040204" pitchFamily="34" charset="0"/>
                </a:rPr>
                <a:t>固定长度</a:t>
              </a:r>
            </a:p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864" y="2976"/>
              <a:ext cx="100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ahoma" panose="020B0604030504040204" pitchFamily="34" charset="0"/>
                </a:rPr>
                <a:t>Huffman</a:t>
              </a:r>
              <a:r>
                <a:rPr lang="zh-CN" altLang="en-US" sz="1800" b="1">
                  <a:latin typeface="Tahoma" panose="020B0604030504040204" pitchFamily="34" charset="0"/>
                </a:rPr>
                <a:t>编码</a:t>
              </a:r>
            </a:p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ahoma" panose="020B0604030504040204" pitchFamily="34" charset="0"/>
                </a:rPr>
                <a:t>2.12</a:t>
              </a: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2880" y="3024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zh-CN" altLang="en-US" sz="1800" b="1">
                  <a:latin typeface="Tahoma" panose="020B0604030504040204" pitchFamily="34" charset="0"/>
                </a:rPr>
                <a:t>扩展编码</a:t>
              </a:r>
            </a:p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ahoma" panose="020B0604030504040204" pitchFamily="34" charset="0"/>
                </a:rPr>
                <a:t>3.12</a:t>
              </a: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V="1">
              <a:off x="3264" y="2832"/>
              <a:ext cx="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1056" y="2832"/>
              <a:ext cx="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192" y="2448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zh-CN" altLang="en-US" sz="1800" b="1">
                  <a:latin typeface="Tahoma" panose="020B0604030504040204" pitchFamily="34" charset="0"/>
                </a:rPr>
                <a:t>信息源熵</a:t>
              </a:r>
            </a:p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ahoma" panose="020B0604030504040204" pitchFamily="34" charset="0"/>
                </a:rPr>
                <a:t>2.09</a:t>
              </a:r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3001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改进操作码编码方式</a:t>
            </a:r>
            <a:r>
              <a:rPr lang="zh-CN" altLang="en-US" sz="2800" b="1" dirty="0" smtClean="0"/>
              <a:t>能够节省程序存储空间</a:t>
            </a:r>
          </a:p>
          <a:p>
            <a:pPr lvl="1"/>
            <a:r>
              <a:rPr lang="zh-CN" altLang="en-US" sz="2400" b="1" dirty="0" smtClean="0"/>
              <a:t>例如：</a:t>
            </a:r>
            <a:r>
              <a:rPr lang="en-US" altLang="zh-CN" sz="2400" b="1" dirty="0" smtClean="0"/>
              <a:t>Burroughs</a:t>
            </a:r>
            <a:r>
              <a:rPr lang="zh-CN" altLang="en-US" sz="2400" b="1" dirty="0" smtClean="0"/>
              <a:t>公司的</a:t>
            </a:r>
            <a:r>
              <a:rPr lang="en-US" altLang="zh-CN" sz="2400" b="1" dirty="0" smtClean="0"/>
              <a:t>B-1700</a:t>
            </a:r>
            <a:r>
              <a:rPr lang="zh-CN" altLang="en-US" sz="2400" b="1" dirty="0" smtClean="0"/>
              <a:t>机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539750" y="3429000"/>
            <a:ext cx="7969250" cy="2592388"/>
            <a:chOff x="719" y="2351"/>
            <a:chExt cx="4418" cy="1154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719" y="2351"/>
              <a:ext cx="1616" cy="421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513" tIns="36513" rIns="36513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操作码</a:t>
              </a:r>
            </a:p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编码方式</a:t>
              </a:r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333" y="2351"/>
              <a:ext cx="2082" cy="421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513" tIns="36513" rIns="36513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整个操作系统所用</a:t>
              </a:r>
            </a:p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指令的操作码总位数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4413" y="2351"/>
              <a:ext cx="724" cy="421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513" tIns="36513" rIns="36513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改进的</a:t>
              </a:r>
            </a:p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百分比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719" y="2770"/>
              <a:ext cx="1616" cy="24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1438" tIns="36513" rIns="71438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8</a:t>
              </a:r>
              <a:r>
                <a:rPr lang="zh-CN" altLang="en-US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位定长编码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719" y="3014"/>
              <a:ext cx="1616" cy="24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1438" tIns="36513" rIns="71438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4-6-10</a:t>
              </a:r>
              <a:r>
                <a:rPr lang="zh-CN" altLang="en-US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扩展编码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719" y="3259"/>
              <a:ext cx="1616" cy="24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1438" tIns="36513" rIns="71438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Huffman</a:t>
              </a:r>
              <a:r>
                <a:rPr lang="zh-CN" altLang="en-US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编码</a:t>
              </a: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2333" y="2770"/>
              <a:ext cx="2082" cy="24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1438" tIns="36513" rIns="71438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301,248</a:t>
              </a: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2333" y="3014"/>
              <a:ext cx="2082" cy="24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1438" tIns="36513" rIns="71438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184,966</a:t>
              </a: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2333" y="3259"/>
              <a:ext cx="2082" cy="24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1438" tIns="36513" rIns="71438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172,346</a:t>
              </a: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4413" y="2770"/>
              <a:ext cx="724" cy="24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1438" tIns="36513" rIns="71438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4413" y="3014"/>
              <a:ext cx="724" cy="247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1438" tIns="36513" rIns="71438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39</a:t>
              </a:r>
              <a:r>
                <a:rPr lang="zh-CN" altLang="en-US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％</a:t>
              </a:r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4413" y="3259"/>
              <a:ext cx="724" cy="24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1438" tIns="36513" rIns="71438" bIns="36513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43</a:t>
              </a:r>
              <a:r>
                <a:rPr lang="zh-CN" altLang="en-US" b="1">
                  <a:solidFill>
                    <a:schemeClr val="tx2"/>
                  </a:solidFill>
                  <a:latin typeface="Book Antiqua" panose="02040602050305030304" pitchFamily="18" charset="0"/>
                  <a:ea typeface="楷体_GB2312" pitchFamily="49" charset="-122"/>
                </a:rPr>
                <a:t>％</a:t>
              </a:r>
            </a:p>
          </p:txBody>
        </p: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哈夫曼（</a:t>
            </a:r>
            <a:r>
              <a:rPr lang="en-US" altLang="zh-CN" b="1" smtClean="0"/>
              <a:t>Huffman</a:t>
            </a:r>
            <a:r>
              <a:rPr lang="zh-CN" altLang="en-US" b="1" smtClean="0"/>
              <a:t>）压缩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当各种事件发生的概率不均等时，采用优化技术对发生概率最高的事件用最短的位数（时间）来表示（处理），而对出现概率较低的允许用较长的位数（时间）来表示（处理），以达到平均位数减少的目的。</a:t>
            </a:r>
          </a:p>
          <a:p>
            <a:pPr lvl="1"/>
            <a:r>
              <a:rPr lang="zh-CN" altLang="en-US" b="1" smtClean="0">
                <a:latin typeface="Times New Roman" panose="02020603050405020304" pitchFamily="18" charset="0"/>
              </a:rPr>
              <a:t>用于代码压缩、程序压缩、空间压缩和时间压缩</a:t>
            </a:r>
            <a:r>
              <a:rPr lang="zh-CN" altLang="en-US" b="1" smtClean="0"/>
              <a:t> 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操作码的优化表示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信息源熵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：信息源包含的平均信息量。</a:t>
            </a:r>
            <a:r>
              <a:rPr lang="zh-CN" altLang="en-US" b="1" dirty="0" smtClean="0"/>
              <a:t> </a:t>
            </a:r>
          </a:p>
          <a:p>
            <a:endParaRPr lang="zh-CN" altLang="en-US" b="1" dirty="0" smtClean="0">
              <a:latin typeface="Times New Roman" panose="02020603050405020304" pitchFamily="18" charset="0"/>
            </a:endParaRPr>
          </a:p>
          <a:p>
            <a:endParaRPr lang="zh-CN" altLang="en-US" b="1" dirty="0" smtClean="0">
              <a:latin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信息冗余量：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1741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779531"/>
              </p:ext>
            </p:extLst>
          </p:nvPr>
        </p:nvGraphicFramePr>
        <p:xfrm>
          <a:off x="3019425" y="2564904"/>
          <a:ext cx="31051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6" r:id="rId3" imgW="1180076" imgH="253780" progId="Equation.3">
                  <p:embed/>
                </p:oleObj>
              </mc:Choice>
              <mc:Fallback>
                <p:oleObj r:id="rId3" imgW="1180076" imgH="2537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2564904"/>
                        <a:ext cx="31051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072140"/>
              </p:ext>
            </p:extLst>
          </p:nvPr>
        </p:nvGraphicFramePr>
        <p:xfrm>
          <a:off x="2411760" y="4221088"/>
          <a:ext cx="505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r:id="rId5" imgW="1854200" imgH="419100" progId="Equation.3">
                  <p:embed/>
                </p:oleObj>
              </mc:Choice>
              <mc:Fallback>
                <p:oleObj r:id="rId5" imgW="1854200" imgH="419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21088"/>
                        <a:ext cx="505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举例</a:t>
            </a:r>
            <a:r>
              <a:rPr lang="zh-CN" altLang="en-US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七条指令，频度如下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</a:t>
            </a:r>
            <a:r>
              <a:rPr lang="en-US" altLang="zh-CN" b="1" smtClean="0"/>
              <a:t>I1    I2    I3     I4     I5      I6     I7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0.4  0.3  0.15  0.05  0.04  0.03  0.03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/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   </a:t>
            </a:r>
            <a:r>
              <a:rPr lang="zh-CN" altLang="en-US" b="1" smtClean="0">
                <a:latin typeface="Times New Roman" panose="02020603050405020304" pitchFamily="18" charset="0"/>
              </a:rPr>
              <a:t>信息源</a:t>
            </a:r>
            <a:r>
              <a:rPr lang="zh-CN" altLang="en-US" b="1" smtClean="0"/>
              <a:t>熵</a:t>
            </a:r>
            <a:r>
              <a:rPr lang="en-US" altLang="zh-CN" b="1" smtClean="0"/>
              <a:t>H=2.17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 </a:t>
            </a:r>
            <a:r>
              <a:rPr lang="zh-CN" altLang="en-US" b="1" smtClean="0">
                <a:latin typeface="Times New Roman" panose="02020603050405020304" pitchFamily="18" charset="0"/>
              </a:rPr>
              <a:t>用三位编码：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  </a:t>
            </a:r>
            <a:r>
              <a:rPr lang="zh-CN" altLang="en-US" b="1" smtClean="0">
                <a:latin typeface="Times New Roman" panose="02020603050405020304" pitchFamily="18" charset="0"/>
              </a:rPr>
              <a:t>信息冗余量</a:t>
            </a:r>
            <a:r>
              <a:rPr lang="en-US" altLang="zh-CN" b="1" smtClean="0">
                <a:latin typeface="Times New Roman" panose="02020603050405020304" pitchFamily="18" charset="0"/>
              </a:rPr>
              <a:t>=0.28=28%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762000"/>
            <a:ext cx="8382000" cy="3744913"/>
            <a:chOff x="336" y="768"/>
            <a:chExt cx="5088" cy="3017"/>
          </a:xfrm>
        </p:grpSpPr>
        <p:sp>
          <p:nvSpPr>
            <p:cNvPr id="19461" name="Rectangle 3"/>
            <p:cNvSpPr>
              <a:spLocks noChangeArrowheads="1"/>
            </p:cNvSpPr>
            <p:nvPr/>
          </p:nvSpPr>
          <p:spPr bwMode="auto">
            <a:xfrm>
              <a:off x="2880" y="816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62" name="Text Box 4"/>
            <p:cNvSpPr txBox="1">
              <a:spLocks noChangeArrowheads="1"/>
            </p:cNvSpPr>
            <p:nvPr/>
          </p:nvSpPr>
          <p:spPr bwMode="auto">
            <a:xfrm>
              <a:off x="2916" y="768"/>
              <a:ext cx="38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1.00</a:t>
              </a:r>
            </a:p>
          </p:txBody>
        </p:sp>
        <p:sp>
          <p:nvSpPr>
            <p:cNvPr id="19463" name="Rectangle 5"/>
            <p:cNvSpPr>
              <a:spLocks noChangeArrowheads="1"/>
            </p:cNvSpPr>
            <p:nvPr/>
          </p:nvSpPr>
          <p:spPr bwMode="auto">
            <a:xfrm>
              <a:off x="2352" y="1296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3984" y="307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1680" y="307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1104" y="307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67" name="Rectangle 9"/>
            <p:cNvSpPr>
              <a:spLocks noChangeArrowheads="1"/>
            </p:cNvSpPr>
            <p:nvPr/>
          </p:nvSpPr>
          <p:spPr bwMode="auto">
            <a:xfrm>
              <a:off x="864" y="259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68" name="Rectangle 10"/>
            <p:cNvSpPr>
              <a:spLocks noChangeArrowheads="1"/>
            </p:cNvSpPr>
            <p:nvPr/>
          </p:nvSpPr>
          <p:spPr bwMode="auto">
            <a:xfrm>
              <a:off x="1440" y="2160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69" name="Rectangle 11"/>
            <p:cNvSpPr>
              <a:spLocks noChangeArrowheads="1"/>
            </p:cNvSpPr>
            <p:nvPr/>
          </p:nvSpPr>
          <p:spPr bwMode="auto">
            <a:xfrm>
              <a:off x="3072" y="307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1872" y="1728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71" name="Rectangle 13"/>
            <p:cNvSpPr>
              <a:spLocks noChangeArrowheads="1"/>
            </p:cNvSpPr>
            <p:nvPr/>
          </p:nvSpPr>
          <p:spPr bwMode="auto">
            <a:xfrm>
              <a:off x="2304" y="307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72" name="Rectangle 14"/>
            <p:cNvSpPr>
              <a:spLocks noChangeArrowheads="1"/>
            </p:cNvSpPr>
            <p:nvPr/>
          </p:nvSpPr>
          <p:spPr bwMode="auto">
            <a:xfrm>
              <a:off x="4944" y="307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73" name="Rectangle 15"/>
            <p:cNvSpPr>
              <a:spLocks noChangeArrowheads="1"/>
            </p:cNvSpPr>
            <p:nvPr/>
          </p:nvSpPr>
          <p:spPr bwMode="auto">
            <a:xfrm>
              <a:off x="1920" y="259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74" name="Rectangle 16"/>
            <p:cNvSpPr>
              <a:spLocks noChangeArrowheads="1"/>
            </p:cNvSpPr>
            <p:nvPr/>
          </p:nvSpPr>
          <p:spPr bwMode="auto">
            <a:xfrm>
              <a:off x="432" y="307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b="1"/>
            </a:p>
          </p:txBody>
        </p:sp>
        <p:sp>
          <p:nvSpPr>
            <p:cNvPr id="19475" name="Line 17"/>
            <p:cNvSpPr>
              <a:spLocks noChangeShapeType="1"/>
            </p:cNvSpPr>
            <p:nvPr/>
          </p:nvSpPr>
          <p:spPr bwMode="auto">
            <a:xfrm flipH="1">
              <a:off x="2736" y="10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8"/>
            <p:cNvSpPr>
              <a:spLocks noChangeShapeType="1"/>
            </p:cNvSpPr>
            <p:nvPr/>
          </p:nvSpPr>
          <p:spPr bwMode="auto">
            <a:xfrm flipH="1">
              <a:off x="2208" y="14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19"/>
            <p:cNvSpPr>
              <a:spLocks noChangeShapeType="1"/>
            </p:cNvSpPr>
            <p:nvPr/>
          </p:nvSpPr>
          <p:spPr bwMode="auto">
            <a:xfrm flipH="1">
              <a:off x="1728" y="192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0"/>
            <p:cNvSpPr>
              <a:spLocks noChangeShapeType="1"/>
            </p:cNvSpPr>
            <p:nvPr/>
          </p:nvSpPr>
          <p:spPr bwMode="auto">
            <a:xfrm flipH="1">
              <a:off x="1248" y="235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1"/>
            <p:cNvSpPr>
              <a:spLocks noChangeShapeType="1"/>
            </p:cNvSpPr>
            <p:nvPr/>
          </p:nvSpPr>
          <p:spPr bwMode="auto">
            <a:xfrm flipH="1">
              <a:off x="672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>
              <a:off x="1152" y="27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23"/>
            <p:cNvSpPr>
              <a:spLocks noChangeShapeType="1"/>
            </p:cNvSpPr>
            <p:nvPr/>
          </p:nvSpPr>
          <p:spPr bwMode="auto">
            <a:xfrm>
              <a:off x="2256" y="27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24"/>
            <p:cNvSpPr>
              <a:spLocks noChangeShapeType="1"/>
            </p:cNvSpPr>
            <p:nvPr/>
          </p:nvSpPr>
          <p:spPr bwMode="auto">
            <a:xfrm flipH="1">
              <a:off x="1776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5"/>
            <p:cNvSpPr>
              <a:spLocks noChangeShapeType="1"/>
            </p:cNvSpPr>
            <p:nvPr/>
          </p:nvSpPr>
          <p:spPr bwMode="auto">
            <a:xfrm>
              <a:off x="1824" y="235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26"/>
            <p:cNvSpPr>
              <a:spLocks noChangeShapeType="1"/>
            </p:cNvSpPr>
            <p:nvPr/>
          </p:nvSpPr>
          <p:spPr bwMode="auto">
            <a:xfrm>
              <a:off x="2208" y="1920"/>
              <a:ext cx="110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27"/>
            <p:cNvSpPr>
              <a:spLocks noChangeShapeType="1"/>
            </p:cNvSpPr>
            <p:nvPr/>
          </p:nvSpPr>
          <p:spPr bwMode="auto">
            <a:xfrm>
              <a:off x="2688" y="1488"/>
              <a:ext cx="1536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28"/>
            <p:cNvSpPr>
              <a:spLocks noChangeShapeType="1"/>
            </p:cNvSpPr>
            <p:nvPr/>
          </p:nvSpPr>
          <p:spPr bwMode="auto">
            <a:xfrm>
              <a:off x="3168" y="1008"/>
              <a:ext cx="2016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Text Box 29"/>
            <p:cNvSpPr txBox="1">
              <a:spLocks noChangeArrowheads="1"/>
            </p:cNvSpPr>
            <p:nvPr/>
          </p:nvSpPr>
          <p:spPr bwMode="auto">
            <a:xfrm>
              <a:off x="2390" y="1257"/>
              <a:ext cx="382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0.60</a:t>
              </a:r>
            </a:p>
          </p:txBody>
        </p:sp>
        <p:sp>
          <p:nvSpPr>
            <p:cNvPr id="19488" name="Text Box 30"/>
            <p:cNvSpPr txBox="1">
              <a:spLocks noChangeArrowheads="1"/>
            </p:cNvSpPr>
            <p:nvPr/>
          </p:nvSpPr>
          <p:spPr bwMode="auto">
            <a:xfrm>
              <a:off x="1910" y="1689"/>
              <a:ext cx="38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0.30</a:t>
              </a:r>
            </a:p>
          </p:txBody>
        </p:sp>
        <p:sp>
          <p:nvSpPr>
            <p:cNvPr id="19489" name="Text Box 31"/>
            <p:cNvSpPr txBox="1">
              <a:spLocks noChangeArrowheads="1"/>
            </p:cNvSpPr>
            <p:nvPr/>
          </p:nvSpPr>
          <p:spPr bwMode="auto">
            <a:xfrm>
              <a:off x="1476" y="2121"/>
              <a:ext cx="3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0.15</a:t>
              </a:r>
            </a:p>
          </p:txBody>
        </p:sp>
        <p:sp>
          <p:nvSpPr>
            <p:cNvPr id="19490" name="Text Box 32"/>
            <p:cNvSpPr txBox="1">
              <a:spLocks noChangeArrowheads="1"/>
            </p:cNvSpPr>
            <p:nvPr/>
          </p:nvSpPr>
          <p:spPr bwMode="auto">
            <a:xfrm>
              <a:off x="900" y="2553"/>
              <a:ext cx="38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0.06</a:t>
              </a:r>
            </a:p>
          </p:txBody>
        </p:sp>
        <p:sp>
          <p:nvSpPr>
            <p:cNvPr id="19491" name="Text Box 33"/>
            <p:cNvSpPr txBox="1">
              <a:spLocks noChangeArrowheads="1"/>
            </p:cNvSpPr>
            <p:nvPr/>
          </p:nvSpPr>
          <p:spPr bwMode="auto">
            <a:xfrm>
              <a:off x="480" y="3033"/>
              <a:ext cx="38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0.03</a:t>
              </a:r>
            </a:p>
          </p:txBody>
        </p:sp>
        <p:sp>
          <p:nvSpPr>
            <p:cNvPr id="19492" name="Text Box 34"/>
            <p:cNvSpPr txBox="1">
              <a:spLocks noChangeArrowheads="1"/>
            </p:cNvSpPr>
            <p:nvPr/>
          </p:nvSpPr>
          <p:spPr bwMode="auto">
            <a:xfrm>
              <a:off x="1142" y="3033"/>
              <a:ext cx="38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0.03</a:t>
              </a:r>
            </a:p>
          </p:txBody>
        </p:sp>
        <p:sp>
          <p:nvSpPr>
            <p:cNvPr id="19493" name="Text Box 35"/>
            <p:cNvSpPr txBox="1">
              <a:spLocks noChangeArrowheads="1"/>
            </p:cNvSpPr>
            <p:nvPr/>
          </p:nvSpPr>
          <p:spPr bwMode="auto">
            <a:xfrm>
              <a:off x="1718" y="3033"/>
              <a:ext cx="38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0.04</a:t>
              </a:r>
            </a:p>
          </p:txBody>
        </p:sp>
        <p:sp>
          <p:nvSpPr>
            <p:cNvPr id="19494" name="Text Box 36"/>
            <p:cNvSpPr txBox="1">
              <a:spLocks noChangeArrowheads="1"/>
            </p:cNvSpPr>
            <p:nvPr/>
          </p:nvSpPr>
          <p:spPr bwMode="auto">
            <a:xfrm>
              <a:off x="2342" y="3033"/>
              <a:ext cx="3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0.05</a:t>
              </a:r>
            </a:p>
          </p:txBody>
        </p:sp>
        <p:sp>
          <p:nvSpPr>
            <p:cNvPr id="19495" name="Text Box 37"/>
            <p:cNvSpPr txBox="1">
              <a:spLocks noChangeArrowheads="1"/>
            </p:cNvSpPr>
            <p:nvPr/>
          </p:nvSpPr>
          <p:spPr bwMode="auto">
            <a:xfrm>
              <a:off x="3108" y="3033"/>
              <a:ext cx="38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0.15</a:t>
              </a:r>
            </a:p>
          </p:txBody>
        </p:sp>
        <p:sp>
          <p:nvSpPr>
            <p:cNvPr id="19496" name="Text Box 38"/>
            <p:cNvSpPr txBox="1">
              <a:spLocks noChangeArrowheads="1"/>
            </p:cNvSpPr>
            <p:nvPr/>
          </p:nvSpPr>
          <p:spPr bwMode="auto">
            <a:xfrm>
              <a:off x="4032" y="3024"/>
              <a:ext cx="38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0.30</a:t>
              </a:r>
            </a:p>
          </p:txBody>
        </p:sp>
        <p:sp>
          <p:nvSpPr>
            <p:cNvPr id="19497" name="Text Box 39"/>
            <p:cNvSpPr txBox="1">
              <a:spLocks noChangeArrowheads="1"/>
            </p:cNvSpPr>
            <p:nvPr/>
          </p:nvSpPr>
          <p:spPr bwMode="auto">
            <a:xfrm>
              <a:off x="4982" y="3024"/>
              <a:ext cx="38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0.40</a:t>
              </a:r>
            </a:p>
          </p:txBody>
        </p:sp>
        <p:sp>
          <p:nvSpPr>
            <p:cNvPr id="19498" name="Text Box 40"/>
            <p:cNvSpPr txBox="1">
              <a:spLocks noChangeArrowheads="1"/>
            </p:cNvSpPr>
            <p:nvPr/>
          </p:nvSpPr>
          <p:spPr bwMode="auto">
            <a:xfrm>
              <a:off x="1958" y="2553"/>
              <a:ext cx="38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0.09</a:t>
              </a:r>
            </a:p>
          </p:txBody>
        </p:sp>
        <p:sp>
          <p:nvSpPr>
            <p:cNvPr id="19499" name="Text Box 41"/>
            <p:cNvSpPr txBox="1">
              <a:spLocks noChangeArrowheads="1"/>
            </p:cNvSpPr>
            <p:nvPr/>
          </p:nvSpPr>
          <p:spPr bwMode="auto">
            <a:xfrm>
              <a:off x="2684" y="1017"/>
              <a:ext cx="18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19500" name="Text Box 42"/>
            <p:cNvSpPr txBox="1">
              <a:spLocks noChangeArrowheads="1"/>
            </p:cNvSpPr>
            <p:nvPr/>
          </p:nvSpPr>
          <p:spPr bwMode="auto">
            <a:xfrm>
              <a:off x="2156" y="1448"/>
              <a:ext cx="18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19501" name="Text Box 43"/>
            <p:cNvSpPr txBox="1">
              <a:spLocks noChangeArrowheads="1"/>
            </p:cNvSpPr>
            <p:nvPr/>
          </p:nvSpPr>
          <p:spPr bwMode="auto">
            <a:xfrm>
              <a:off x="1676" y="1881"/>
              <a:ext cx="18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19502" name="Text Box 44"/>
            <p:cNvSpPr txBox="1">
              <a:spLocks noChangeArrowheads="1"/>
            </p:cNvSpPr>
            <p:nvPr/>
          </p:nvSpPr>
          <p:spPr bwMode="auto">
            <a:xfrm>
              <a:off x="1152" y="2313"/>
              <a:ext cx="18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19503" name="Text Box 45"/>
            <p:cNvSpPr txBox="1">
              <a:spLocks noChangeArrowheads="1"/>
            </p:cNvSpPr>
            <p:nvPr/>
          </p:nvSpPr>
          <p:spPr bwMode="auto">
            <a:xfrm>
              <a:off x="576" y="2793"/>
              <a:ext cx="18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19504" name="Text Box 46"/>
            <p:cNvSpPr txBox="1">
              <a:spLocks noChangeArrowheads="1"/>
            </p:cNvSpPr>
            <p:nvPr/>
          </p:nvSpPr>
          <p:spPr bwMode="auto">
            <a:xfrm>
              <a:off x="1728" y="2784"/>
              <a:ext cx="18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19505" name="Text Box 47"/>
            <p:cNvSpPr txBox="1">
              <a:spLocks noChangeArrowheads="1"/>
            </p:cNvSpPr>
            <p:nvPr/>
          </p:nvSpPr>
          <p:spPr bwMode="auto">
            <a:xfrm>
              <a:off x="1286" y="2793"/>
              <a:ext cx="18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19506" name="Text Box 48"/>
            <p:cNvSpPr txBox="1">
              <a:spLocks noChangeArrowheads="1"/>
            </p:cNvSpPr>
            <p:nvPr/>
          </p:nvSpPr>
          <p:spPr bwMode="auto">
            <a:xfrm>
              <a:off x="2396" y="2773"/>
              <a:ext cx="18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19507" name="Text Box 49"/>
            <p:cNvSpPr txBox="1">
              <a:spLocks noChangeArrowheads="1"/>
            </p:cNvSpPr>
            <p:nvPr/>
          </p:nvSpPr>
          <p:spPr bwMode="auto">
            <a:xfrm>
              <a:off x="2352" y="1920"/>
              <a:ext cx="18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19508" name="Text Box 50"/>
            <p:cNvSpPr txBox="1">
              <a:spLocks noChangeArrowheads="1"/>
            </p:cNvSpPr>
            <p:nvPr/>
          </p:nvSpPr>
          <p:spPr bwMode="auto">
            <a:xfrm>
              <a:off x="2832" y="1488"/>
              <a:ext cx="18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19509" name="Text Box 51"/>
            <p:cNvSpPr txBox="1">
              <a:spLocks noChangeArrowheads="1"/>
            </p:cNvSpPr>
            <p:nvPr/>
          </p:nvSpPr>
          <p:spPr bwMode="auto">
            <a:xfrm>
              <a:off x="3356" y="1046"/>
              <a:ext cx="18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19510" name="Text Box 52"/>
            <p:cNvSpPr txBox="1">
              <a:spLocks noChangeArrowheads="1"/>
            </p:cNvSpPr>
            <p:nvPr/>
          </p:nvSpPr>
          <p:spPr bwMode="auto">
            <a:xfrm>
              <a:off x="336" y="3273"/>
              <a:ext cx="59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(11111)</a:t>
              </a:r>
            </a:p>
          </p:txBody>
        </p:sp>
        <p:sp>
          <p:nvSpPr>
            <p:cNvPr id="19511" name="Text Box 53"/>
            <p:cNvSpPr txBox="1">
              <a:spLocks noChangeArrowheads="1"/>
            </p:cNvSpPr>
            <p:nvPr/>
          </p:nvSpPr>
          <p:spPr bwMode="auto">
            <a:xfrm>
              <a:off x="1008" y="3273"/>
              <a:ext cx="59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(11110)</a:t>
              </a:r>
            </a:p>
          </p:txBody>
        </p:sp>
        <p:sp>
          <p:nvSpPr>
            <p:cNvPr id="19512" name="Text Box 54"/>
            <p:cNvSpPr txBox="1">
              <a:spLocks noChangeArrowheads="1"/>
            </p:cNvSpPr>
            <p:nvPr/>
          </p:nvSpPr>
          <p:spPr bwMode="auto">
            <a:xfrm>
              <a:off x="1632" y="3264"/>
              <a:ext cx="59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(11101)</a:t>
              </a:r>
            </a:p>
          </p:txBody>
        </p:sp>
        <p:sp>
          <p:nvSpPr>
            <p:cNvPr id="19513" name="Text Box 55"/>
            <p:cNvSpPr txBox="1">
              <a:spLocks noChangeArrowheads="1"/>
            </p:cNvSpPr>
            <p:nvPr/>
          </p:nvSpPr>
          <p:spPr bwMode="auto">
            <a:xfrm>
              <a:off x="2258" y="3254"/>
              <a:ext cx="60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(11100)</a:t>
              </a:r>
            </a:p>
          </p:txBody>
        </p:sp>
        <p:sp>
          <p:nvSpPr>
            <p:cNvPr id="19514" name="Text Box 56"/>
            <p:cNvSpPr txBox="1">
              <a:spLocks noChangeArrowheads="1"/>
            </p:cNvSpPr>
            <p:nvPr/>
          </p:nvSpPr>
          <p:spPr bwMode="auto">
            <a:xfrm>
              <a:off x="3090" y="3254"/>
              <a:ext cx="44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(110)</a:t>
              </a:r>
            </a:p>
          </p:txBody>
        </p:sp>
        <p:sp>
          <p:nvSpPr>
            <p:cNvPr id="19515" name="Text Box 57"/>
            <p:cNvSpPr txBox="1">
              <a:spLocks noChangeArrowheads="1"/>
            </p:cNvSpPr>
            <p:nvPr/>
          </p:nvSpPr>
          <p:spPr bwMode="auto">
            <a:xfrm>
              <a:off x="4080" y="3254"/>
              <a:ext cx="36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(10)</a:t>
              </a:r>
            </a:p>
          </p:txBody>
        </p:sp>
        <p:sp>
          <p:nvSpPr>
            <p:cNvPr id="19516" name="Text Box 58"/>
            <p:cNvSpPr txBox="1">
              <a:spLocks noChangeArrowheads="1"/>
            </p:cNvSpPr>
            <p:nvPr/>
          </p:nvSpPr>
          <p:spPr bwMode="auto">
            <a:xfrm>
              <a:off x="5040" y="3254"/>
              <a:ext cx="29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(0)</a:t>
              </a:r>
            </a:p>
          </p:txBody>
        </p:sp>
        <p:sp>
          <p:nvSpPr>
            <p:cNvPr id="19517" name="Text Box 59"/>
            <p:cNvSpPr txBox="1">
              <a:spLocks noChangeArrowheads="1"/>
            </p:cNvSpPr>
            <p:nvPr/>
          </p:nvSpPr>
          <p:spPr bwMode="auto">
            <a:xfrm>
              <a:off x="543" y="3465"/>
              <a:ext cx="2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I</a:t>
              </a:r>
              <a:r>
                <a:rPr lang="en-US" altLang="zh-CN" sz="1400" b="1"/>
                <a:t>7</a:t>
              </a:r>
            </a:p>
          </p:txBody>
        </p:sp>
        <p:sp>
          <p:nvSpPr>
            <p:cNvPr id="19518" name="Text Box 60"/>
            <p:cNvSpPr txBox="1">
              <a:spLocks noChangeArrowheads="1"/>
            </p:cNvSpPr>
            <p:nvPr/>
          </p:nvSpPr>
          <p:spPr bwMode="auto">
            <a:xfrm>
              <a:off x="1215" y="3465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I</a:t>
              </a:r>
              <a:r>
                <a:rPr lang="en-US" altLang="zh-CN" sz="1400" b="1"/>
                <a:t>6</a:t>
              </a:r>
            </a:p>
          </p:txBody>
        </p:sp>
        <p:sp>
          <p:nvSpPr>
            <p:cNvPr id="19519" name="Text Box 61"/>
            <p:cNvSpPr txBox="1">
              <a:spLocks noChangeArrowheads="1"/>
            </p:cNvSpPr>
            <p:nvPr/>
          </p:nvSpPr>
          <p:spPr bwMode="auto">
            <a:xfrm>
              <a:off x="5103" y="3446"/>
              <a:ext cx="2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I</a:t>
              </a:r>
              <a:r>
                <a:rPr lang="en-US" altLang="zh-CN" sz="1400" b="1"/>
                <a:t>1</a:t>
              </a:r>
            </a:p>
          </p:txBody>
        </p:sp>
        <p:sp>
          <p:nvSpPr>
            <p:cNvPr id="19520" name="Text Box 62"/>
            <p:cNvSpPr txBox="1">
              <a:spLocks noChangeArrowheads="1"/>
            </p:cNvSpPr>
            <p:nvPr/>
          </p:nvSpPr>
          <p:spPr bwMode="auto">
            <a:xfrm>
              <a:off x="4143" y="3446"/>
              <a:ext cx="2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I</a:t>
              </a:r>
              <a:r>
                <a:rPr lang="en-US" altLang="zh-CN" sz="1400" b="1"/>
                <a:t>2</a:t>
              </a:r>
            </a:p>
          </p:txBody>
        </p:sp>
        <p:sp>
          <p:nvSpPr>
            <p:cNvPr id="19521" name="Text Box 63"/>
            <p:cNvSpPr txBox="1">
              <a:spLocks noChangeArrowheads="1"/>
            </p:cNvSpPr>
            <p:nvPr/>
          </p:nvSpPr>
          <p:spPr bwMode="auto">
            <a:xfrm>
              <a:off x="3183" y="3456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I</a:t>
              </a:r>
              <a:r>
                <a:rPr lang="en-US" altLang="zh-CN" sz="1400" b="1"/>
                <a:t>3</a:t>
              </a:r>
            </a:p>
          </p:txBody>
        </p:sp>
        <p:sp>
          <p:nvSpPr>
            <p:cNvPr id="19522" name="Text Box 64"/>
            <p:cNvSpPr txBox="1">
              <a:spLocks noChangeArrowheads="1"/>
            </p:cNvSpPr>
            <p:nvPr/>
          </p:nvSpPr>
          <p:spPr bwMode="auto">
            <a:xfrm>
              <a:off x="2415" y="3456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I</a:t>
              </a:r>
              <a:r>
                <a:rPr lang="en-US" altLang="zh-CN" sz="1400" b="1"/>
                <a:t>4</a:t>
              </a:r>
            </a:p>
          </p:txBody>
        </p:sp>
        <p:sp>
          <p:nvSpPr>
            <p:cNvPr id="19523" name="Text Box 65"/>
            <p:cNvSpPr txBox="1">
              <a:spLocks noChangeArrowheads="1"/>
            </p:cNvSpPr>
            <p:nvPr/>
          </p:nvSpPr>
          <p:spPr bwMode="auto">
            <a:xfrm>
              <a:off x="1824" y="3458"/>
              <a:ext cx="225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I</a:t>
              </a:r>
              <a:r>
                <a:rPr lang="en-US" altLang="zh-CN" sz="1400" b="1"/>
                <a:t>5</a:t>
              </a:r>
            </a:p>
          </p:txBody>
        </p:sp>
        <p:sp>
          <p:nvSpPr>
            <p:cNvPr id="19524" name="Text Box 66"/>
            <p:cNvSpPr txBox="1">
              <a:spLocks noChangeArrowheads="1"/>
            </p:cNvSpPr>
            <p:nvPr/>
          </p:nvSpPr>
          <p:spPr bwMode="auto">
            <a:xfrm>
              <a:off x="1920" y="2294"/>
              <a:ext cx="18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/>
                <a:t>0</a:t>
              </a:r>
            </a:p>
          </p:txBody>
        </p:sp>
      </p:grpSp>
      <p:graphicFrame>
        <p:nvGraphicFramePr>
          <p:cNvPr id="19459" name="Object 67"/>
          <p:cNvGraphicFramePr>
            <a:graphicFrameLocks/>
          </p:cNvGraphicFramePr>
          <p:nvPr/>
        </p:nvGraphicFramePr>
        <p:xfrm>
          <a:off x="1600200" y="4552950"/>
          <a:ext cx="59436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r:id="rId3" imgW="1879600" imgH="889000" progId="Equation.3">
                  <p:embed/>
                </p:oleObj>
              </mc:Choice>
              <mc:Fallback>
                <p:oleObj r:id="rId3" imgW="1879600" imgH="889000" progId="Equation.3">
                  <p:embed/>
                  <p:pic>
                    <p:nvPicPr>
                      <p:cNvPr id="0" name="Object 6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52950"/>
                        <a:ext cx="5943600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68"/>
          <p:cNvSpPr txBox="1">
            <a:spLocks noChangeArrowheads="1"/>
          </p:cNvSpPr>
          <p:nvPr/>
        </p:nvSpPr>
        <p:spPr bwMode="auto">
          <a:xfrm>
            <a:off x="827088" y="404813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FF"/>
                </a:solidFill>
              </a:rPr>
              <a:t>使用哈弗曼编码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扩展编码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Huffman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操作码的主要缺点：</a:t>
            </a:r>
          </a:p>
          <a:p>
            <a:pPr lvl="1"/>
            <a:r>
              <a:rPr lang="zh-CN" altLang="en-US" b="1" smtClean="0">
                <a:latin typeface="Times New Roman" panose="02020603050405020304" pitchFamily="18" charset="0"/>
              </a:rPr>
              <a:t>操作码长度很不规整，硬件译码困难</a:t>
            </a:r>
          </a:p>
          <a:p>
            <a:pPr lvl="1"/>
            <a:r>
              <a:rPr lang="zh-CN" altLang="en-US" b="1" smtClean="0">
                <a:latin typeface="Times New Roman" panose="02020603050405020304" pitchFamily="18" charset="0"/>
              </a:rPr>
              <a:t>与地址码共同组成固定长的指令比较困难</a:t>
            </a:r>
          </a:p>
          <a:p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扩展编码法</a:t>
            </a:r>
            <a:r>
              <a:rPr lang="zh-CN" altLang="en-US" b="1" smtClean="0">
                <a:latin typeface="Times New Roman" panose="02020603050405020304" pitchFamily="18" charset="0"/>
              </a:rPr>
              <a:t>：由固定长操作码与</a:t>
            </a:r>
            <a:r>
              <a:rPr lang="en-US" altLang="zh-CN" b="1" smtClean="0">
                <a:latin typeface="Times New Roman" panose="02020603050405020304" pitchFamily="18" charset="0"/>
              </a:rPr>
              <a:t>Huffman</a:t>
            </a:r>
            <a:r>
              <a:rPr lang="zh-CN" altLang="en-US" b="1" smtClean="0">
                <a:latin typeface="Times New Roman" panose="02020603050405020304" pitchFamily="18" charset="0"/>
              </a:rPr>
              <a:t>编码法相结合形成</a:t>
            </a:r>
          </a:p>
          <a:p>
            <a:pPr lvl="1"/>
            <a:r>
              <a:rPr lang="zh-CN" altLang="en-US" b="1" smtClean="0">
                <a:latin typeface="Times New Roman" panose="02020603050405020304" pitchFamily="18" charset="0"/>
              </a:rPr>
              <a:t>减少平均长度</a:t>
            </a:r>
          </a:p>
          <a:p>
            <a:pPr lvl="1"/>
            <a:r>
              <a:rPr lang="zh-CN" altLang="en-US" b="1" smtClean="0">
                <a:latin typeface="Times New Roman" panose="02020603050405020304" pitchFamily="18" charset="0"/>
              </a:rPr>
              <a:t>方便译码</a:t>
            </a:r>
          </a:p>
          <a:p>
            <a:pPr lvl="1">
              <a:buFontTx/>
              <a:buNone/>
            </a:pPr>
            <a:endParaRPr lang="zh-CN" altLang="en-US" sz="2000" b="1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/>
              <a:t>上例：</a:t>
            </a:r>
            <a:r>
              <a:rPr lang="en-US" altLang="zh-CN" sz="2800" b="1" dirty="0" smtClean="0"/>
              <a:t>Huffman</a:t>
            </a:r>
            <a:r>
              <a:rPr lang="zh-CN" altLang="en-US" sz="2800" b="1" dirty="0" smtClean="0"/>
              <a:t>用四种长度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110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11100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11101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11110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11111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I1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I2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I3</a:t>
            </a:r>
            <a:r>
              <a:rPr lang="zh-CN" altLang="en-US" sz="2800" b="1" dirty="0" smtClean="0"/>
              <a:t>用两位：</a:t>
            </a:r>
            <a:r>
              <a:rPr lang="en-US" altLang="zh-CN" sz="2800" b="1" dirty="0" smtClean="0"/>
              <a:t>00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01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10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I4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I5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I6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I7</a:t>
            </a:r>
            <a:r>
              <a:rPr lang="zh-CN" altLang="en-US" sz="2800" b="1" dirty="0" smtClean="0"/>
              <a:t>用四位：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                  </a:t>
            </a:r>
            <a:r>
              <a:rPr lang="en-US" altLang="zh-CN" sz="2800" b="1" dirty="0" smtClean="0"/>
              <a:t>1100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1101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1110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1111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              </a:t>
            </a:r>
            <a:r>
              <a:rPr lang="zh-CN" altLang="en-US" sz="2800" b="1" dirty="0" smtClean="0"/>
              <a:t>平均码长</a:t>
            </a:r>
            <a:r>
              <a:rPr lang="en-US" altLang="zh-CN" sz="2800" b="1" dirty="0" smtClean="0"/>
              <a:t>=2.30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信息冗余量</a:t>
            </a:r>
            <a:r>
              <a:rPr lang="en-US" altLang="zh-CN" sz="2800" b="1" dirty="0" smtClean="0"/>
              <a:t>=0.0565=5.65%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2"/>
          <a:stretch/>
        </p:blipFill>
        <p:spPr>
          <a:xfrm>
            <a:off x="827584" y="1700808"/>
            <a:ext cx="8229600" cy="33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8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01824" y="1296109"/>
            <a:ext cx="7918648" cy="614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A:=B+C     D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:=</a:t>
            </a:r>
            <a:r>
              <a:rPr lang="en-US" altLang="zh-CN" b="1" dirty="0" smtClean="0">
                <a:solidFill>
                  <a:srgbClr val="C00000"/>
                </a:solidFill>
              </a:rPr>
              <a:t>E*F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971600" y="2348880"/>
            <a:ext cx="350031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面向</a:t>
            </a:r>
            <a:r>
              <a:rPr lang="zh-CN" altLang="en-US" sz="2800" b="1" dirty="0" smtClean="0">
                <a:latin typeface="Tahoma" panose="020B0604030504040204" pitchFamily="34" charset="0"/>
                <a:ea typeface="楷体_GB2312" pitchFamily="49" charset="-122"/>
              </a:rPr>
              <a:t>寄存器结构：</a:t>
            </a:r>
            <a:endParaRPr lang="zh-CN" altLang="en-US" sz="2800" b="1" dirty="0">
              <a:latin typeface="Tahoma" panose="020B060403050404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ahoma" panose="020B0604030504040204" pitchFamily="34" charset="0"/>
                <a:ea typeface="楷体_GB2312" pitchFamily="49" charset="-122"/>
              </a:rPr>
              <a:t>    </a:t>
            </a:r>
            <a:r>
              <a:rPr lang="en-US" altLang="zh-CN" sz="2800" dirty="0">
                <a:latin typeface="Tahoma" panose="020B0604030504040204" pitchFamily="34" charset="0"/>
                <a:ea typeface="楷体_GB2312" pitchFamily="49" charset="-122"/>
              </a:rPr>
              <a:t>LOAD   R1,B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pitchFamily="34" charset="0"/>
                <a:ea typeface="楷体_GB2312" pitchFamily="49" charset="-122"/>
              </a:rPr>
              <a:t>    ADD     R1,C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pitchFamily="34" charset="0"/>
                <a:ea typeface="楷体_GB2312" pitchFamily="49" charset="-122"/>
              </a:rPr>
              <a:t>    STORE R1,A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pitchFamily="34" charset="0"/>
                <a:ea typeface="楷体_GB2312" pitchFamily="49" charset="-122"/>
              </a:rPr>
              <a:t>    LOAD   R2,E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pitchFamily="34" charset="0"/>
                <a:ea typeface="楷体_GB2312" pitchFamily="49" charset="-122"/>
              </a:rPr>
              <a:t>    MPY     R2,F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pitchFamily="34" charset="0"/>
                <a:ea typeface="楷体_GB2312" pitchFamily="49" charset="-122"/>
              </a:rPr>
              <a:t>    STORE R2,D 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281356" y="2348880"/>
            <a:ext cx="461112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ahoma" panose="020B0604030504040204" pitchFamily="34" charset="0"/>
                <a:ea typeface="楷体_GB2312" pitchFamily="49" charset="-122"/>
              </a:rPr>
              <a:t>面向的主存三地址</a:t>
            </a:r>
            <a:r>
              <a:rPr lang="zh-CN" altLang="en-US" sz="2800" b="1" dirty="0" smtClean="0">
                <a:latin typeface="Tahoma" panose="020B0604030504040204" pitchFamily="34" charset="0"/>
                <a:ea typeface="楷体_GB2312" pitchFamily="49" charset="-122"/>
              </a:rPr>
              <a:t>寻址结构：</a:t>
            </a:r>
            <a:endParaRPr lang="zh-CN" altLang="en-US" sz="2800" b="1" dirty="0">
              <a:latin typeface="Tahoma" panose="020B060403050404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ahoma" panose="020B0604030504040204" pitchFamily="34" charset="0"/>
                <a:ea typeface="楷体_GB2312" pitchFamily="49" charset="-122"/>
              </a:rPr>
              <a:t>    </a:t>
            </a:r>
            <a:r>
              <a:rPr lang="en-US" altLang="zh-CN" sz="2800" dirty="0">
                <a:latin typeface="Tahoma" panose="020B0604030504040204" pitchFamily="34" charset="0"/>
                <a:ea typeface="楷体_GB2312" pitchFamily="49" charset="-122"/>
              </a:rPr>
              <a:t>ADD   B,C,A 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pitchFamily="34" charset="0"/>
                <a:ea typeface="楷体_GB2312" pitchFamily="49" charset="-122"/>
              </a:rPr>
              <a:t>    MPY   E,F,D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ahoma" panose="020B0604030504040204" pitchFamily="34" charset="0"/>
                <a:ea typeface="楷体_GB2312" pitchFamily="49" charset="-122"/>
              </a:rPr>
              <a:t>     </a:t>
            </a:r>
          </a:p>
        </p:txBody>
      </p:sp>
      <p:sp>
        <p:nvSpPr>
          <p:cNvPr id="1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2.2  </a:t>
            </a:r>
            <a:r>
              <a:rPr lang="zh-CN" altLang="en-US" b="1" dirty="0">
                <a:solidFill>
                  <a:srgbClr val="0000FF"/>
                </a:solidFill>
              </a:rPr>
              <a:t>寻址方式 </a:t>
            </a:r>
          </a:p>
        </p:txBody>
      </p:sp>
    </p:spTree>
    <p:extLst>
      <p:ext uri="{BB962C8B-B14F-4D97-AF65-F5344CB8AC3E}">
        <p14:creationId xmlns:p14="http://schemas.microsoft.com/office/powerpoint/2010/main" val="16723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latin typeface="黑体" panose="02010609060101010101" pitchFamily="49" charset="-122"/>
              </a:rPr>
              <a:t>扩展</a:t>
            </a:r>
            <a:r>
              <a:rPr lang="en-US" altLang="zh-CN" smtClean="0"/>
              <a:t>——</a:t>
            </a:r>
            <a:r>
              <a:rPr lang="en-US" altLang="zh-CN" smtClean="0">
                <a:latin typeface="黑体" panose="02010609060101010101" pitchFamily="49" charset="-122"/>
              </a:rPr>
              <a:t>15/15/15</a:t>
            </a:r>
            <a:r>
              <a:rPr lang="zh-CN" altLang="en-US" smtClean="0">
                <a:latin typeface="黑体" panose="02010609060101010101" pitchFamily="49" charset="-122"/>
              </a:rPr>
              <a:t>编码</a:t>
            </a:r>
            <a:r>
              <a:rPr lang="zh-CN" altLang="en-US" smtClean="0"/>
              <a:t> 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814388" y="2362200"/>
            <a:ext cx="3529012" cy="3378200"/>
            <a:chOff x="513" y="1469"/>
            <a:chExt cx="2367" cy="2128"/>
          </a:xfrm>
        </p:grpSpPr>
        <p:sp>
          <p:nvSpPr>
            <p:cNvPr id="22533" name="Text Box 4"/>
            <p:cNvSpPr txBox="1">
              <a:spLocks noChangeArrowheads="1"/>
            </p:cNvSpPr>
            <p:nvPr/>
          </p:nvSpPr>
          <p:spPr bwMode="auto">
            <a:xfrm>
              <a:off x="513" y="1469"/>
              <a:ext cx="2367" cy="21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0000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  </a:t>
              </a:r>
              <a:r>
                <a:rPr lang="zh-CN" altLang="en-US" b="1">
                  <a:latin typeface="宋体" panose="02010600030101010101" pitchFamily="2" charset="-122"/>
                </a:rPr>
                <a:t>：     </a:t>
              </a:r>
              <a:r>
                <a:rPr lang="en-US" altLang="zh-CN" b="1">
                  <a:latin typeface="宋体" panose="02010600030101010101" pitchFamily="2" charset="-122"/>
                </a:rPr>
                <a:t>15</a:t>
              </a:r>
              <a:r>
                <a:rPr lang="zh-CN" altLang="en-US" b="1">
                  <a:latin typeface="宋体" panose="02010600030101010101" pitchFamily="2" charset="-122"/>
                </a:rPr>
                <a:t>种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1110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宋体" panose="02010600030101010101" pitchFamily="2" charset="-122"/>
                </a:rPr>
                <a:t>1111</a:t>
              </a:r>
              <a:r>
                <a:rPr lang="en-US" altLang="zh-CN" b="1">
                  <a:latin typeface="宋体" panose="02010600030101010101" pitchFamily="2" charset="-122"/>
                </a:rPr>
                <a:t> 0000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  </a:t>
              </a:r>
              <a:r>
                <a:rPr lang="zh-CN" altLang="en-US" b="1">
                  <a:latin typeface="宋体" panose="02010600030101010101" pitchFamily="2" charset="-122"/>
                </a:rPr>
                <a:t>：  ：      </a:t>
              </a:r>
              <a:r>
                <a:rPr lang="en-US" altLang="zh-CN" b="1">
                  <a:latin typeface="宋体" panose="02010600030101010101" pitchFamily="2" charset="-122"/>
                </a:rPr>
                <a:t>15</a:t>
              </a:r>
              <a:r>
                <a:rPr lang="zh-CN" altLang="en-US" b="1">
                  <a:latin typeface="宋体" panose="02010600030101010101" pitchFamily="2" charset="-122"/>
                </a:rPr>
                <a:t>种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宋体" panose="02010600030101010101" pitchFamily="2" charset="-122"/>
                </a:rPr>
                <a:t>1111</a:t>
              </a:r>
              <a:r>
                <a:rPr lang="en-US" altLang="zh-CN" b="1">
                  <a:latin typeface="宋体" panose="02010600030101010101" pitchFamily="2" charset="-122"/>
                </a:rPr>
                <a:t> 1110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宋体" panose="02010600030101010101" pitchFamily="2" charset="-122"/>
                </a:rPr>
                <a:t>1111 1111</a:t>
              </a:r>
              <a:r>
                <a:rPr lang="en-US" altLang="zh-CN" b="1">
                  <a:latin typeface="宋体" panose="02010600030101010101" pitchFamily="2" charset="-122"/>
                </a:rPr>
                <a:t> 0000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  </a:t>
              </a:r>
              <a:r>
                <a:rPr lang="zh-CN" altLang="en-US" b="1">
                  <a:latin typeface="宋体" panose="02010600030101010101" pitchFamily="2" charset="-122"/>
                </a:rPr>
                <a:t>：  ：   ：   </a:t>
              </a:r>
              <a:r>
                <a:rPr lang="en-US" altLang="zh-CN" b="1">
                  <a:latin typeface="宋体" panose="02010600030101010101" pitchFamily="2" charset="-122"/>
                </a:rPr>
                <a:t>15</a:t>
              </a:r>
              <a:r>
                <a:rPr lang="zh-CN" altLang="en-US" b="1">
                  <a:latin typeface="宋体" panose="02010600030101010101" pitchFamily="2" charset="-122"/>
                </a:rPr>
                <a:t>种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宋体" panose="02010600030101010101" pitchFamily="2" charset="-122"/>
                </a:rPr>
                <a:t>1111 1111</a:t>
              </a:r>
              <a:r>
                <a:rPr lang="en-US" altLang="zh-CN" b="1">
                  <a:latin typeface="宋体" panose="02010600030101010101" pitchFamily="2" charset="-122"/>
                </a:rPr>
                <a:t> 1110</a:t>
              </a:r>
            </a:p>
          </p:txBody>
        </p:sp>
        <p:sp>
          <p:nvSpPr>
            <p:cNvPr id="22534" name="AutoShape 5"/>
            <p:cNvSpPr>
              <a:spLocks/>
            </p:cNvSpPr>
            <p:nvPr/>
          </p:nvSpPr>
          <p:spPr bwMode="auto">
            <a:xfrm>
              <a:off x="1152" y="1588"/>
              <a:ext cx="98" cy="572"/>
            </a:xfrm>
            <a:prstGeom prst="rightBrace">
              <a:avLst>
                <a:gd name="adj1" fmla="val 48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2535" name="AutoShape 6"/>
            <p:cNvSpPr>
              <a:spLocks/>
            </p:cNvSpPr>
            <p:nvPr/>
          </p:nvSpPr>
          <p:spPr bwMode="auto">
            <a:xfrm>
              <a:off x="1584" y="2303"/>
              <a:ext cx="192" cy="524"/>
            </a:xfrm>
            <a:prstGeom prst="rightBrace">
              <a:avLst>
                <a:gd name="adj1" fmla="val 2268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2536" name="AutoShape 7"/>
            <p:cNvSpPr>
              <a:spLocks/>
            </p:cNvSpPr>
            <p:nvPr/>
          </p:nvSpPr>
          <p:spPr bwMode="auto">
            <a:xfrm>
              <a:off x="2016" y="2970"/>
              <a:ext cx="240" cy="525"/>
            </a:xfrm>
            <a:prstGeom prst="rightBrace">
              <a:avLst>
                <a:gd name="adj1" fmla="val 1817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2532" name="Text Box 25"/>
          <p:cNvSpPr txBox="1">
            <a:spLocks noChangeArrowheads="1"/>
          </p:cNvSpPr>
          <p:nvPr/>
        </p:nvSpPr>
        <p:spPr bwMode="auto">
          <a:xfrm>
            <a:off x="4500563" y="1989138"/>
            <a:ext cx="38163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/>
              <a:t>在</a:t>
            </a:r>
            <a:r>
              <a:rPr lang="en-US" altLang="zh-CN" b="1" dirty="0"/>
              <a:t>4</a:t>
            </a:r>
            <a:r>
              <a:rPr lang="zh-CN" altLang="en-US" b="1" dirty="0"/>
              <a:t>位的</a:t>
            </a:r>
            <a:r>
              <a:rPr lang="en-US" altLang="zh-CN" b="1" dirty="0"/>
              <a:t>16</a:t>
            </a:r>
            <a:r>
              <a:rPr lang="zh-CN" altLang="en-US" b="1" dirty="0"/>
              <a:t>个码点中，用</a:t>
            </a:r>
            <a:r>
              <a:rPr lang="en-US" altLang="zh-CN" b="1" dirty="0"/>
              <a:t>15</a:t>
            </a:r>
            <a:r>
              <a:rPr lang="zh-CN" altLang="en-US" b="1" dirty="0"/>
              <a:t>个表示最常用的</a:t>
            </a:r>
            <a:r>
              <a:rPr lang="en-US" altLang="zh-CN" b="1" dirty="0"/>
              <a:t>15</a:t>
            </a:r>
            <a:r>
              <a:rPr lang="zh-CN" altLang="en-US" b="1" dirty="0"/>
              <a:t>种指令，用一个表示扩展到下一个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位，</a:t>
            </a:r>
            <a:r>
              <a:rPr lang="zh-CN" altLang="en-US" b="1" dirty="0"/>
              <a:t>而第二个四位的</a:t>
            </a:r>
            <a:r>
              <a:rPr lang="en-US" altLang="zh-CN" b="1" dirty="0"/>
              <a:t>16</a:t>
            </a:r>
            <a:r>
              <a:rPr lang="zh-CN" altLang="en-US" b="1" dirty="0"/>
              <a:t>个码点也是如此。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latin typeface="黑体" panose="02010609060101010101" pitchFamily="49" charset="-122"/>
              </a:rPr>
              <a:t>扩展</a:t>
            </a:r>
            <a:r>
              <a:rPr lang="en-US" altLang="zh-CN" smtClean="0"/>
              <a:t>——</a:t>
            </a:r>
            <a:r>
              <a:rPr lang="en-US" altLang="zh-CN" smtClean="0">
                <a:latin typeface="黑体" panose="02010609060101010101" pitchFamily="49" charset="-122"/>
              </a:rPr>
              <a:t> 8/64/512</a:t>
            </a:r>
            <a:r>
              <a:rPr lang="zh-CN" altLang="en-US" smtClean="0">
                <a:latin typeface="黑体" panose="02010609060101010101" pitchFamily="49" charset="-122"/>
              </a:rPr>
              <a:t>编码</a:t>
            </a:r>
            <a:r>
              <a:rPr lang="zh-CN" altLang="en-US" smtClean="0"/>
              <a:t> </a:t>
            </a:r>
          </a:p>
        </p:txBody>
      </p:sp>
      <p:grpSp>
        <p:nvGrpSpPr>
          <p:cNvPr id="23555" name="Group 8"/>
          <p:cNvGrpSpPr>
            <a:grpSpLocks/>
          </p:cNvGrpSpPr>
          <p:nvPr/>
        </p:nvGrpSpPr>
        <p:grpSpPr bwMode="auto">
          <a:xfrm>
            <a:off x="5181600" y="2057400"/>
            <a:ext cx="3468688" cy="4244975"/>
            <a:chOff x="3264" y="1296"/>
            <a:chExt cx="2185" cy="2674"/>
          </a:xfrm>
        </p:grpSpPr>
        <p:sp>
          <p:nvSpPr>
            <p:cNvPr id="23557" name="Text Box 9"/>
            <p:cNvSpPr txBox="1">
              <a:spLocks noChangeArrowheads="1"/>
            </p:cNvSpPr>
            <p:nvPr/>
          </p:nvSpPr>
          <p:spPr bwMode="auto">
            <a:xfrm>
              <a:off x="3264" y="3739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>
                  <a:latin typeface="Tahoma" panose="020B0604030504040204" pitchFamily="34" charset="0"/>
                </a:rPr>
                <a:t> 1 1 1 </a:t>
              </a: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>
                  <a:latin typeface="Tahoma" panose="020B0604030504040204" pitchFamily="34" charset="0"/>
                </a:rPr>
                <a:t> 1 1 1 </a:t>
              </a: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0 </a:t>
              </a:r>
              <a:r>
                <a:rPr lang="en-US" altLang="zh-CN" sz="1800" b="1">
                  <a:latin typeface="Tahoma" panose="020B0604030504040204" pitchFamily="34" charset="0"/>
                </a:rPr>
                <a:t>1 1 1 </a:t>
              </a:r>
            </a:p>
          </p:txBody>
        </p:sp>
        <p:sp>
          <p:nvSpPr>
            <p:cNvPr id="23558" name="Text Box 10"/>
            <p:cNvSpPr txBox="1">
              <a:spLocks noChangeArrowheads="1"/>
            </p:cNvSpPr>
            <p:nvPr/>
          </p:nvSpPr>
          <p:spPr bwMode="auto">
            <a:xfrm>
              <a:off x="3264" y="3312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>
                  <a:latin typeface="Tahoma" panose="020B0604030504040204" pitchFamily="34" charset="0"/>
                </a:rPr>
                <a:t> 0 0 0 </a:t>
              </a: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>
                  <a:latin typeface="Tahoma" panose="020B0604030504040204" pitchFamily="34" charset="0"/>
                </a:rPr>
                <a:t> 0 0 0 </a:t>
              </a: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>
                  <a:latin typeface="Tahoma" panose="020B0604030504040204" pitchFamily="34" charset="0"/>
                </a:rPr>
                <a:t> 0 0 1 </a:t>
              </a:r>
            </a:p>
          </p:txBody>
        </p:sp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3264" y="3120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>
                  <a:latin typeface="Tahoma" panose="020B0604030504040204" pitchFamily="34" charset="0"/>
                </a:rPr>
                <a:t> 0 0 0 </a:t>
              </a: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>
                  <a:latin typeface="Tahoma" panose="020B0604030504040204" pitchFamily="34" charset="0"/>
                </a:rPr>
                <a:t> 0 0 0 </a:t>
              </a: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>
                  <a:latin typeface="Tahoma" panose="020B0604030504040204" pitchFamily="34" charset="0"/>
                </a:rPr>
                <a:t> 0 0 0 </a:t>
              </a:r>
            </a:p>
          </p:txBody>
        </p:sp>
        <p:sp>
          <p:nvSpPr>
            <p:cNvPr id="23560" name="Text Box 12"/>
            <p:cNvSpPr txBox="1">
              <a:spLocks noChangeArrowheads="1"/>
            </p:cNvSpPr>
            <p:nvPr/>
          </p:nvSpPr>
          <p:spPr bwMode="auto">
            <a:xfrm>
              <a:off x="3264" y="2928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 dirty="0">
                  <a:latin typeface="Tahoma" panose="020B0604030504040204" pitchFamily="34" charset="0"/>
                </a:rPr>
                <a:t> 1 1 1 </a:t>
              </a:r>
              <a:r>
                <a:rPr lang="en-US" altLang="zh-CN" sz="18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 dirty="0">
                  <a:latin typeface="Tahoma" panose="020B0604030504040204" pitchFamily="34" charset="0"/>
                </a:rPr>
                <a:t> 1 1 1  </a:t>
              </a:r>
            </a:p>
          </p:txBody>
        </p:sp>
        <p:sp>
          <p:nvSpPr>
            <p:cNvPr id="23561" name="Text Box 13"/>
            <p:cNvSpPr txBox="1">
              <a:spLocks noChangeArrowheads="1"/>
            </p:cNvSpPr>
            <p:nvPr/>
          </p:nvSpPr>
          <p:spPr bwMode="auto">
            <a:xfrm>
              <a:off x="3264" y="2592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 dirty="0">
                  <a:latin typeface="Tahoma" panose="020B0604030504040204" pitchFamily="34" charset="0"/>
                </a:rPr>
                <a:t> 0 0 0 </a:t>
              </a:r>
              <a:r>
                <a:rPr lang="en-US" altLang="zh-CN" sz="18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 dirty="0">
                  <a:latin typeface="Tahoma" panose="020B0604030504040204" pitchFamily="34" charset="0"/>
                </a:rPr>
                <a:t> 0 0 1</a:t>
              </a:r>
            </a:p>
          </p:txBody>
        </p:sp>
        <p:sp>
          <p:nvSpPr>
            <p:cNvPr id="23562" name="Text Box 14"/>
            <p:cNvSpPr txBox="1">
              <a:spLocks noChangeArrowheads="1"/>
            </p:cNvSpPr>
            <p:nvPr/>
          </p:nvSpPr>
          <p:spPr bwMode="auto">
            <a:xfrm>
              <a:off x="3264" y="2400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r>
                <a:rPr lang="en-US" altLang="zh-CN" sz="1800" b="1" dirty="0">
                  <a:latin typeface="Tahoma" panose="020B0604030504040204" pitchFamily="34" charset="0"/>
                </a:rPr>
                <a:t> 0 0 0 </a:t>
              </a:r>
              <a:r>
                <a:rPr lang="en-US" altLang="zh-CN" sz="18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 dirty="0">
                  <a:latin typeface="Tahoma" panose="020B0604030504040204" pitchFamily="34" charset="0"/>
                </a:rPr>
                <a:t> 0 0 0</a:t>
              </a:r>
            </a:p>
          </p:txBody>
        </p:sp>
        <p:sp>
          <p:nvSpPr>
            <p:cNvPr id="23563" name="Text Box 15"/>
            <p:cNvSpPr txBox="1">
              <a:spLocks noChangeArrowheads="1"/>
            </p:cNvSpPr>
            <p:nvPr/>
          </p:nvSpPr>
          <p:spPr bwMode="auto">
            <a:xfrm>
              <a:off x="3264" y="1929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>
                  <a:latin typeface="Tahoma" panose="020B0604030504040204" pitchFamily="34" charset="0"/>
                </a:rPr>
                <a:t> 1 1 1</a:t>
              </a:r>
            </a:p>
          </p:txBody>
        </p:sp>
        <p:sp>
          <p:nvSpPr>
            <p:cNvPr id="23564" name="Text Box 16"/>
            <p:cNvSpPr txBox="1">
              <a:spLocks noChangeArrowheads="1"/>
            </p:cNvSpPr>
            <p:nvPr/>
          </p:nvSpPr>
          <p:spPr bwMode="auto">
            <a:xfrm>
              <a:off x="3264" y="1488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>
                  <a:latin typeface="Tahoma" panose="020B0604030504040204" pitchFamily="34" charset="0"/>
                </a:rPr>
                <a:t> 0 0 1</a:t>
              </a:r>
            </a:p>
          </p:txBody>
        </p:sp>
        <p:sp>
          <p:nvSpPr>
            <p:cNvPr id="23565" name="Text Box 17"/>
            <p:cNvSpPr txBox="1">
              <a:spLocks noChangeArrowheads="1"/>
            </p:cNvSpPr>
            <p:nvPr/>
          </p:nvSpPr>
          <p:spPr bwMode="auto">
            <a:xfrm>
              <a:off x="3264" y="1296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hlink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 sz="1800" b="1">
                  <a:latin typeface="Tahoma" panose="020B0604030504040204" pitchFamily="34" charset="0"/>
                </a:rPr>
                <a:t> 0 0 0</a:t>
              </a:r>
            </a:p>
          </p:txBody>
        </p:sp>
        <p:sp>
          <p:nvSpPr>
            <p:cNvPr id="23566" name="Text Box 18"/>
            <p:cNvSpPr txBox="1">
              <a:spLocks noChangeArrowheads="1"/>
            </p:cNvSpPr>
            <p:nvPr/>
          </p:nvSpPr>
          <p:spPr bwMode="auto">
            <a:xfrm>
              <a:off x="3312" y="1728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ahoma" panose="020B0604030504040204" pitchFamily="34" charset="0"/>
                </a:rPr>
                <a:t>………</a:t>
              </a:r>
            </a:p>
          </p:txBody>
        </p:sp>
        <p:sp>
          <p:nvSpPr>
            <p:cNvPr id="23567" name="Text Box 19"/>
            <p:cNvSpPr txBox="1">
              <a:spLocks noChangeArrowheads="1"/>
            </p:cNvSpPr>
            <p:nvPr/>
          </p:nvSpPr>
          <p:spPr bwMode="auto">
            <a:xfrm>
              <a:off x="3312" y="2160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ahoma" panose="020B0604030504040204" pitchFamily="34" charset="0"/>
                </a:rPr>
                <a:t>………</a:t>
              </a:r>
            </a:p>
          </p:txBody>
        </p:sp>
        <p:sp>
          <p:nvSpPr>
            <p:cNvPr id="23568" name="Text Box 20"/>
            <p:cNvSpPr txBox="1">
              <a:spLocks noChangeArrowheads="1"/>
            </p:cNvSpPr>
            <p:nvPr/>
          </p:nvSpPr>
          <p:spPr bwMode="auto">
            <a:xfrm>
              <a:off x="3312" y="2736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ahoma" panose="020B0604030504040204" pitchFamily="34" charset="0"/>
                </a:rPr>
                <a:t>………</a:t>
              </a:r>
            </a:p>
          </p:txBody>
        </p:sp>
        <p:sp>
          <p:nvSpPr>
            <p:cNvPr id="23569" name="Text Box 21"/>
            <p:cNvSpPr txBox="1">
              <a:spLocks noChangeArrowheads="1"/>
            </p:cNvSpPr>
            <p:nvPr/>
          </p:nvSpPr>
          <p:spPr bwMode="auto">
            <a:xfrm>
              <a:off x="3312" y="3552"/>
              <a:ext cx="20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ahoma" panose="020B0604030504040204" pitchFamily="34" charset="0"/>
                </a:rPr>
                <a:t>………</a:t>
              </a:r>
            </a:p>
          </p:txBody>
        </p:sp>
        <p:sp>
          <p:nvSpPr>
            <p:cNvPr id="23570" name="Text Box 22"/>
            <p:cNvSpPr txBox="1">
              <a:spLocks noChangeArrowheads="1"/>
            </p:cNvSpPr>
            <p:nvPr/>
          </p:nvSpPr>
          <p:spPr bwMode="auto">
            <a:xfrm>
              <a:off x="4264" y="163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en-US" altLang="zh-CN" b="1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3571" name="Text Box 23"/>
            <p:cNvSpPr txBox="1">
              <a:spLocks noChangeArrowheads="1"/>
            </p:cNvSpPr>
            <p:nvPr/>
          </p:nvSpPr>
          <p:spPr bwMode="auto">
            <a:xfrm>
              <a:off x="4591" y="2592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en-US" altLang="zh-CN" b="1">
                  <a:latin typeface="Tahoma" panose="020B0604030504040204" pitchFamily="34" charset="0"/>
                </a:rPr>
                <a:t>64</a:t>
              </a:r>
            </a:p>
          </p:txBody>
        </p:sp>
        <p:sp>
          <p:nvSpPr>
            <p:cNvPr id="23572" name="Text Box 24"/>
            <p:cNvSpPr txBox="1">
              <a:spLocks noChangeArrowheads="1"/>
            </p:cNvSpPr>
            <p:nvPr/>
          </p:nvSpPr>
          <p:spPr bwMode="auto">
            <a:xfrm>
              <a:off x="4967" y="3408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en-US" altLang="zh-CN" b="1">
                  <a:latin typeface="Tahoma" panose="020B0604030504040204" pitchFamily="34" charset="0"/>
                </a:rPr>
                <a:t>512</a:t>
              </a:r>
            </a:p>
          </p:txBody>
        </p:sp>
      </p:grpSp>
      <p:sp>
        <p:nvSpPr>
          <p:cNvPr id="23556" name="Text Box 25"/>
          <p:cNvSpPr txBox="1">
            <a:spLocks noChangeArrowheads="1"/>
          </p:cNvSpPr>
          <p:nvPr/>
        </p:nvSpPr>
        <p:spPr bwMode="auto">
          <a:xfrm>
            <a:off x="1116013" y="2060575"/>
            <a:ext cx="31686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/>
              <a:t>用头</a:t>
            </a:r>
            <a:r>
              <a:rPr lang="en-US" altLang="zh-CN" b="1" dirty="0"/>
              <a:t>4</a:t>
            </a:r>
            <a:r>
              <a:rPr lang="zh-CN" altLang="en-US" b="1" dirty="0"/>
              <a:t>位表示最常用的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种指令</a:t>
            </a:r>
            <a:r>
              <a:rPr lang="zh-CN" altLang="en-US" b="1" dirty="0"/>
              <a:t>，</a:t>
            </a:r>
            <a:r>
              <a:rPr lang="zh-CN" altLang="en-US" b="1" dirty="0" smtClean="0"/>
              <a:t>接着操作扩展为第</a:t>
            </a:r>
            <a:r>
              <a:rPr lang="en-US" altLang="zh-CN" b="1" dirty="0" smtClean="0"/>
              <a:t>2</a:t>
            </a:r>
            <a:r>
              <a:rPr lang="zh-CN" altLang="en-US" b="1" dirty="0"/>
              <a:t>个四位，用</a:t>
            </a:r>
            <a:r>
              <a:rPr lang="en-US" altLang="zh-CN" b="1" dirty="0"/>
              <a:t>64</a:t>
            </a:r>
            <a:r>
              <a:rPr lang="zh-CN" altLang="en-US" b="1" dirty="0"/>
              <a:t>个码点表示最常用的</a:t>
            </a:r>
            <a:r>
              <a:rPr lang="en-US" altLang="zh-CN" b="1" dirty="0"/>
              <a:t>64</a:t>
            </a:r>
            <a:r>
              <a:rPr lang="zh-CN" altLang="en-US" b="1" dirty="0"/>
              <a:t>个指令，而后再扩展</a:t>
            </a:r>
            <a:r>
              <a:rPr lang="zh-CN" altLang="en-US" b="1" dirty="0" smtClean="0"/>
              <a:t>为第</a:t>
            </a:r>
            <a:r>
              <a:rPr lang="en-US" altLang="zh-CN" b="1" dirty="0" smtClean="0"/>
              <a:t>3</a:t>
            </a:r>
            <a:r>
              <a:rPr lang="zh-CN" altLang="en-US" b="1" dirty="0"/>
              <a:t>个四位，用</a:t>
            </a:r>
            <a:r>
              <a:rPr lang="en-US" altLang="zh-CN" b="1" dirty="0"/>
              <a:t>512</a:t>
            </a:r>
            <a:r>
              <a:rPr lang="zh-CN" altLang="en-US" b="1" dirty="0"/>
              <a:t>个码点表示</a:t>
            </a:r>
            <a:r>
              <a:rPr lang="en-US" altLang="zh-CN" b="1" dirty="0"/>
              <a:t>512</a:t>
            </a:r>
            <a:r>
              <a:rPr lang="zh-CN" altLang="en-US" b="1" dirty="0"/>
              <a:t>种指令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例：若某机要求：三地址指令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条，单地址指令</a:t>
            </a:r>
            <a:r>
              <a:rPr lang="en-US" altLang="zh-CN" sz="2800" b="1" dirty="0"/>
              <a:t>255</a:t>
            </a:r>
            <a:r>
              <a:rPr lang="zh-CN" altLang="en-US" sz="2800" b="1" dirty="0"/>
              <a:t>条，零地址指令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条。设指令字长为</a:t>
            </a:r>
            <a:r>
              <a:rPr lang="en-US" altLang="zh-CN" sz="2800" b="1" dirty="0"/>
              <a:t>12</a:t>
            </a:r>
            <a:r>
              <a:rPr lang="zh-CN" altLang="en-US" sz="2800" b="1" dirty="0"/>
              <a:t>位．每个地址码长为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位。问能否以扩展操作码为其编码</a:t>
            </a:r>
            <a:r>
              <a:rPr lang="en-US" altLang="zh-CN" sz="2800" b="1" dirty="0"/>
              <a:t>?</a:t>
            </a:r>
            <a:r>
              <a:rPr lang="zh-CN" altLang="en-US" sz="2800" b="1" dirty="0"/>
              <a:t>如果其中单地址指令为</a:t>
            </a:r>
            <a:r>
              <a:rPr lang="en-US" altLang="zh-CN" sz="2800" b="1" dirty="0"/>
              <a:t>254</a:t>
            </a:r>
            <a:r>
              <a:rPr lang="zh-CN" altLang="en-US" sz="2800" b="1" dirty="0"/>
              <a:t>条呢</a:t>
            </a:r>
            <a:r>
              <a:rPr lang="en-US" altLang="zh-CN" sz="2800" b="1" dirty="0" smtClean="0"/>
              <a:t>?</a:t>
            </a:r>
            <a:r>
              <a:rPr lang="zh-CN" altLang="en-US" sz="2800" b="1" dirty="0" smtClean="0"/>
              <a:t>（五版新增）</a:t>
            </a:r>
            <a:endParaRPr lang="zh-CN" altLang="en-US" sz="28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2204864"/>
            <a:ext cx="5657850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643138"/>
            <a:ext cx="5357313" cy="13700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5013175"/>
            <a:ext cx="5168869" cy="10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41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三、指令字格式的优化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5576" y="1628800"/>
            <a:ext cx="8193088" cy="43924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</a:rPr>
              <a:t>为了不降低访存取指令的速度，按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整数边界存储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</a:rPr>
              <a:t>操作数地址的位数</a:t>
            </a:r>
          </a:p>
          <a:p>
            <a:pPr lvl="1"/>
            <a:r>
              <a:rPr lang="zh-CN" altLang="en-US" sz="2400" b="1" dirty="0" smtClean="0"/>
              <a:t>从寻址范围看：越大越好 </a:t>
            </a:r>
          </a:p>
          <a:p>
            <a:pPr lvl="1"/>
            <a:r>
              <a:rPr lang="zh-CN" altLang="en-US" sz="2400" b="1" dirty="0" smtClean="0"/>
              <a:t>用各种方法压缩地址码的位数</a:t>
            </a:r>
            <a:endParaRPr lang="en-US" altLang="zh-CN" sz="2400" b="1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楷体_GB2312" pitchFamily="49" charset="-122"/>
              </a:rPr>
              <a:t>操作数在主存，</a:t>
            </a:r>
            <a:r>
              <a:rPr lang="en-US" altLang="zh-CN" b="1" dirty="0" smtClean="0">
                <a:latin typeface="楷体_GB2312" pitchFamily="49" charset="-122"/>
              </a:rPr>
              <a:t>IBM370</a:t>
            </a:r>
            <a:r>
              <a:rPr lang="zh-CN" altLang="en-US" b="1" dirty="0" smtClean="0">
                <a:latin typeface="楷体_GB2312" pitchFamily="49" charset="-122"/>
              </a:rPr>
              <a:t>，基址寄存器号</a:t>
            </a:r>
            <a:r>
              <a:rPr lang="en-US" altLang="zh-CN" b="1" dirty="0" smtClean="0">
                <a:latin typeface="楷体_GB2312" pitchFamily="49" charset="-122"/>
              </a:rPr>
              <a:t>+</a:t>
            </a:r>
            <a:r>
              <a:rPr lang="zh-CN" altLang="en-US" b="1" dirty="0" smtClean="0">
                <a:latin typeface="楷体_GB2312" pitchFamily="49" charset="-122"/>
              </a:rPr>
              <a:t>位移</a:t>
            </a:r>
            <a:endParaRPr lang="en-US" altLang="zh-CN" b="1" dirty="0" smtClean="0">
              <a:latin typeface="楷体_GB2312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楷体_GB2312" pitchFamily="49" charset="-122"/>
              </a:rPr>
              <a:t>操作数在主存存储器分段，段号</a:t>
            </a:r>
            <a:r>
              <a:rPr lang="en-US" altLang="zh-CN" b="1" dirty="0" smtClean="0">
                <a:latin typeface="楷体_GB2312" pitchFamily="49" charset="-122"/>
              </a:rPr>
              <a:t>+</a:t>
            </a:r>
            <a:r>
              <a:rPr lang="zh-CN" altLang="en-US" b="1" dirty="0" smtClean="0">
                <a:latin typeface="楷体_GB2312" pitchFamily="49" charset="-122"/>
              </a:rPr>
              <a:t>段内地址，段基地址放在寄存器</a:t>
            </a:r>
            <a:endParaRPr lang="en-US" altLang="zh-CN" b="1" dirty="0" smtClean="0">
              <a:latin typeface="楷体_GB2312" pitchFamily="49" charset="-122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楷体_GB2312" pitchFamily="49" charset="-122"/>
              </a:rPr>
              <a:t>操作数在寄存器，寄存器号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332656"/>
            <a:ext cx="6995120" cy="63408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等长地址码发挥不出操作码优化表示的作用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143000" y="2590800"/>
            <a:ext cx="6858000" cy="2286000"/>
            <a:chOff x="624" y="2064"/>
            <a:chExt cx="4320" cy="1440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624" y="3024"/>
              <a:ext cx="288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en-US" altLang="zh-CN" b="1">
                  <a:latin typeface="Tahoma" panose="020B0604030504040204" pitchFamily="34" charset="0"/>
                </a:rPr>
                <a:t>l</a:t>
              </a:r>
              <a:r>
                <a:rPr lang="en-US" altLang="zh-CN" b="1" baseline="-25000">
                  <a:latin typeface="Tahoma" panose="020B0604030504040204" pitchFamily="34" charset="0"/>
                </a:rPr>
                <a:t>imax</a:t>
              </a:r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3504" y="3024"/>
              <a:ext cx="144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zh-CN" altLang="en-US" b="1">
                  <a:latin typeface="Tahoma" panose="020B0604030504040204" pitchFamily="34" charset="0"/>
                </a:rPr>
                <a:t>地址码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3504" y="2544"/>
              <a:ext cx="144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zh-CN" altLang="en-US" b="1">
                  <a:latin typeface="Tahoma" panose="020B0604030504040204" pitchFamily="34" charset="0"/>
                </a:rPr>
                <a:t>地址码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3504" y="2064"/>
              <a:ext cx="144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zh-CN" altLang="en-US" b="1">
                  <a:latin typeface="Tahoma" panose="020B0604030504040204" pitchFamily="34" charset="0"/>
                </a:rPr>
                <a:t>地址码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1344" y="2544"/>
              <a:ext cx="216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zh-CN" altLang="en-US" b="1">
                  <a:latin typeface="Tahoma" panose="020B0604030504040204" pitchFamily="34" charset="0"/>
                </a:rPr>
                <a:t>空白浪费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2400" y="2064"/>
              <a:ext cx="110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zh-CN" altLang="en-US" b="1">
                  <a:latin typeface="Tahoma" panose="020B0604030504040204" pitchFamily="34" charset="0"/>
                </a:rPr>
                <a:t>空白浪费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624" y="2544"/>
              <a:ext cx="72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en-US" altLang="zh-CN" b="1">
                  <a:latin typeface="Tahoma" panose="020B0604030504040204" pitchFamily="34" charset="0"/>
                </a:rPr>
                <a:t>l</a:t>
              </a:r>
              <a:r>
                <a:rPr lang="en-US" altLang="zh-CN" b="1" baseline="-25000">
                  <a:latin typeface="Tahoma" panose="020B0604030504040204" pitchFamily="34" charset="0"/>
                </a:rPr>
                <a:t>imin</a:t>
              </a: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624" y="2064"/>
              <a:ext cx="177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Font typeface="Arial" panose="020B0604020202020204" pitchFamily="34" charset="0"/>
                <a:buNone/>
              </a:pPr>
              <a:r>
                <a:rPr lang="en-US" altLang="zh-CN" b="1">
                  <a:latin typeface="Tahoma" panose="020B0604030504040204" pitchFamily="34" charset="0"/>
                </a:rPr>
                <a:t>l</a:t>
              </a:r>
              <a:r>
                <a:rPr lang="en-US" altLang="zh-CN" b="1" baseline="-25000">
                  <a:latin typeface="Tahoma" panose="020B0604030504040204" pitchFamily="34" charset="0"/>
                </a:rPr>
                <a:t>i</a:t>
              </a:r>
            </a:p>
          </p:txBody>
        </p:sp>
      </p:grp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260648"/>
            <a:ext cx="8280920" cy="122413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</a:rPr>
              <a:t>         在定长指令字内实现多种地址制，同一种地址制多种地址形式和长度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5167405" cy="4904656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7236296" y="2564904"/>
            <a:ext cx="1512168" cy="1368152"/>
          </a:xfrm>
          <a:prstGeom prst="wedgeRoundRectCallout">
            <a:avLst>
              <a:gd name="adj1" fmla="val -96119"/>
              <a:gd name="adj2" fmla="val -2280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常用指令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操作码较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短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指令格式优化的措施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435280" cy="50014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b="1" dirty="0"/>
              <a:t>(1</a:t>
            </a:r>
            <a:r>
              <a:rPr lang="en-US" altLang="zh-CN" sz="2600" b="1" dirty="0" smtClean="0"/>
              <a:t>) </a:t>
            </a:r>
            <a:r>
              <a:rPr lang="zh-CN" altLang="en-US" sz="2600" b="1" dirty="0" smtClean="0"/>
              <a:t>采用</a:t>
            </a:r>
            <a:r>
              <a:rPr lang="zh-CN" altLang="en-US" sz="2600" b="1" dirty="0"/>
              <a:t>扩展操作码，并根据指令的频度</a:t>
            </a:r>
            <a:r>
              <a:rPr lang="en-US" altLang="zh-CN" sz="2600" b="1" dirty="0"/>
              <a:t>p</a:t>
            </a:r>
            <a:r>
              <a:rPr lang="en-US" altLang="zh-CN" sz="2600" b="1" baseline="-25000" dirty="0"/>
              <a:t>i</a:t>
            </a:r>
            <a:r>
              <a:rPr lang="zh-CN" altLang="en-US" sz="2600" b="1" dirty="0"/>
              <a:t>的分布状况选择合适的编码方式，以缩短操作码的平均码长</a:t>
            </a:r>
            <a:r>
              <a:rPr lang="zh-CN" altLang="en-US" sz="2600" b="1" dirty="0" smtClean="0"/>
              <a:t>；</a:t>
            </a:r>
            <a:endParaRPr lang="en-US" altLang="zh-CN" sz="2600" b="1" dirty="0" smtClean="0"/>
          </a:p>
          <a:p>
            <a:pPr marL="0" indent="0">
              <a:buNone/>
            </a:pPr>
            <a:r>
              <a:rPr lang="en-US" altLang="zh-CN" sz="2600" b="1" dirty="0" smtClean="0"/>
              <a:t>(</a:t>
            </a:r>
            <a:r>
              <a:rPr lang="en-US" altLang="zh-CN" sz="2600" b="1" dirty="0"/>
              <a:t>2</a:t>
            </a:r>
            <a:r>
              <a:rPr lang="en-US" altLang="zh-CN" sz="2600" b="1" dirty="0" smtClean="0"/>
              <a:t>) </a:t>
            </a:r>
            <a:r>
              <a:rPr lang="zh-CN" altLang="en-US" sz="2600" b="1" dirty="0" smtClean="0"/>
              <a:t>采用</a:t>
            </a:r>
            <a:r>
              <a:rPr lang="zh-CN" altLang="en-US" sz="2600" b="1" dirty="0"/>
              <a:t>多种寻址方式，以缩短地址码的长度，并在有限的地址长度内提供更多的地址信息； </a:t>
            </a:r>
            <a:endParaRPr lang="en-US" altLang="zh-CN" sz="2600" b="1" dirty="0" smtClean="0"/>
          </a:p>
          <a:p>
            <a:pPr marL="0" indent="0">
              <a:buNone/>
            </a:pPr>
            <a:r>
              <a:rPr lang="en-US" altLang="zh-CN" sz="2600" b="1" dirty="0" smtClean="0"/>
              <a:t>(</a:t>
            </a:r>
            <a:r>
              <a:rPr lang="en-US" altLang="zh-CN" sz="2600" b="1" dirty="0"/>
              <a:t>3</a:t>
            </a:r>
            <a:r>
              <a:rPr lang="en-US" altLang="zh-CN" sz="2600" b="1" dirty="0" smtClean="0"/>
              <a:t>) </a:t>
            </a:r>
            <a:r>
              <a:rPr lang="zh-CN" altLang="en-US" sz="2600" b="1" dirty="0" smtClean="0"/>
              <a:t>采用</a:t>
            </a:r>
            <a:r>
              <a:rPr lang="en-US" altLang="zh-CN" sz="2600" b="1" dirty="0"/>
              <a:t>0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2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3</a:t>
            </a:r>
            <a:r>
              <a:rPr lang="zh-CN" altLang="en-US" sz="2600" b="1" dirty="0"/>
              <a:t>等多种地址制，以增强指令的功能</a:t>
            </a:r>
            <a:r>
              <a:rPr lang="zh-CN" altLang="en-US" sz="2600" b="1" dirty="0" smtClean="0"/>
              <a:t>；</a:t>
            </a:r>
            <a:endParaRPr lang="en-US" altLang="zh-CN" sz="2600" b="1" dirty="0" smtClean="0"/>
          </a:p>
          <a:p>
            <a:pPr marL="0" indent="0" algn="just">
              <a:buNone/>
            </a:pPr>
            <a:r>
              <a:rPr lang="en-US" altLang="zh-CN" sz="2600" b="1" dirty="0" smtClean="0"/>
              <a:t>(</a:t>
            </a:r>
            <a:r>
              <a:rPr lang="en-US" altLang="zh-CN" sz="2600" b="1" dirty="0"/>
              <a:t>4</a:t>
            </a:r>
            <a:r>
              <a:rPr lang="en-US" altLang="zh-CN" sz="2600" b="1" dirty="0" smtClean="0"/>
              <a:t>) </a:t>
            </a:r>
            <a:r>
              <a:rPr lang="zh-CN" altLang="en-US" sz="2600" b="1" dirty="0" smtClean="0"/>
              <a:t>在</a:t>
            </a:r>
            <a:r>
              <a:rPr lang="zh-CN" altLang="en-US" sz="2600" b="1" dirty="0"/>
              <a:t>同种地址制内再采用多种地址形式，让每种地址字段可以有多种长度，且让长操作码与短操作码进行组配</a:t>
            </a:r>
            <a:r>
              <a:rPr lang="zh-CN" altLang="en-US" sz="2600" b="1" dirty="0" smtClean="0"/>
              <a:t>；</a:t>
            </a:r>
            <a:endParaRPr lang="en-US" altLang="zh-CN" sz="2600" b="1" dirty="0" smtClean="0"/>
          </a:p>
          <a:p>
            <a:pPr marL="0" indent="0">
              <a:buNone/>
            </a:pPr>
            <a:r>
              <a:rPr lang="en-US" altLang="zh-CN" sz="2600" b="1" dirty="0" smtClean="0"/>
              <a:t>(</a:t>
            </a:r>
            <a:r>
              <a:rPr lang="en-US" altLang="zh-CN" sz="2600" b="1" dirty="0"/>
              <a:t>5)</a:t>
            </a:r>
            <a:r>
              <a:rPr lang="zh-CN" altLang="en-US" sz="2600" b="1" dirty="0"/>
              <a:t>在维持指令字在存储器中按整数边界存储的前提下，使用多种不同的指令字长度。</a:t>
            </a:r>
          </a:p>
        </p:txBody>
      </p:sp>
    </p:spTree>
    <p:extLst>
      <p:ext uri="{BB962C8B-B14F-4D97-AF65-F5344CB8AC3E}">
        <p14:creationId xmlns:p14="http://schemas.microsoft.com/office/powerpoint/2010/main" val="4130448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6394722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例：某模型机</a:t>
            </a:r>
            <a:r>
              <a:rPr lang="en-US" altLang="zh-CN" sz="2400" b="1" dirty="0">
                <a:solidFill>
                  <a:schemeClr val="tx1"/>
                </a:solidFill>
              </a:rPr>
              <a:t>9</a:t>
            </a:r>
            <a:r>
              <a:rPr lang="zh-CN" altLang="en-US" sz="2400" b="1" dirty="0">
                <a:solidFill>
                  <a:schemeClr val="tx1"/>
                </a:solidFill>
              </a:rPr>
              <a:t>条指令使用频率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为：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（五版新增）</a:t>
            </a:r>
            <a:r>
              <a:rPr lang="en-US" altLang="zh-CN" sz="2400" b="1" dirty="0">
                <a:solidFill>
                  <a:srgbClr val="0000FF"/>
                </a:solidFill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</a:rPr>
            </a:br>
            <a:r>
              <a:rPr lang="en-US" altLang="zh-CN" sz="2400" b="1" dirty="0" smtClean="0">
                <a:solidFill>
                  <a:schemeClr val="tx1"/>
                </a:solidFill>
              </a:rPr>
              <a:t>      ADD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</a:rPr>
              <a:t>加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30</a:t>
            </a:r>
            <a:r>
              <a:rPr lang="en-US" altLang="zh-CN" sz="2400" b="1" dirty="0">
                <a:solidFill>
                  <a:schemeClr val="tx1"/>
                </a:solidFill>
              </a:rPr>
              <a:t>% SUB(</a:t>
            </a:r>
            <a:r>
              <a:rPr lang="zh-CN" altLang="en-US" sz="2400" b="1" dirty="0">
                <a:solidFill>
                  <a:schemeClr val="tx1"/>
                </a:solidFill>
              </a:rPr>
              <a:t>减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24%   </a:t>
            </a:r>
            <a:r>
              <a:rPr lang="en-US" altLang="zh-CN" sz="2400" b="1" dirty="0">
                <a:solidFill>
                  <a:schemeClr val="tx1"/>
                </a:solidFill>
              </a:rPr>
              <a:t>JOM(</a:t>
            </a:r>
            <a:r>
              <a:rPr lang="zh-CN" altLang="en-US" sz="2400" b="1" dirty="0">
                <a:solidFill>
                  <a:schemeClr val="tx1"/>
                </a:solidFill>
              </a:rPr>
              <a:t>按负转移</a:t>
            </a:r>
            <a:r>
              <a:rPr lang="en-US" altLang="zh-CN" sz="2400" b="1" dirty="0">
                <a:solidFill>
                  <a:schemeClr val="tx1"/>
                </a:solidFill>
              </a:rPr>
              <a:t>) 6%</a:t>
            </a:r>
            <a:br>
              <a:rPr lang="en-US" altLang="zh-CN" sz="2400" b="1" dirty="0">
                <a:solidFill>
                  <a:schemeClr val="tx1"/>
                </a:solidFill>
              </a:rPr>
            </a:br>
            <a:r>
              <a:rPr lang="en-US" altLang="zh-CN" sz="2400" b="1" dirty="0" smtClean="0">
                <a:solidFill>
                  <a:schemeClr val="tx1"/>
                </a:solidFill>
              </a:rPr>
              <a:t>      STO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</a:rPr>
              <a:t>存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7</a:t>
            </a:r>
            <a:r>
              <a:rPr lang="en-US" altLang="zh-CN" sz="2400" b="1" dirty="0">
                <a:solidFill>
                  <a:schemeClr val="tx1"/>
                </a:solidFill>
              </a:rPr>
              <a:t>%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JMP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</a:rPr>
              <a:t>转移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7</a:t>
            </a:r>
            <a:r>
              <a:rPr lang="en-US" altLang="zh-CN" sz="2400" b="1" dirty="0">
                <a:solidFill>
                  <a:schemeClr val="tx1"/>
                </a:solidFill>
              </a:rPr>
              <a:t>%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SHR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</a:rPr>
              <a:t>右移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 2</a:t>
            </a:r>
            <a:r>
              <a:rPr lang="en-US" altLang="zh-CN" sz="2400" b="1" dirty="0">
                <a:solidFill>
                  <a:schemeClr val="tx1"/>
                </a:solidFill>
              </a:rPr>
              <a:t>%</a:t>
            </a:r>
            <a:br>
              <a:rPr lang="en-US" altLang="zh-CN" sz="2400" b="1" dirty="0">
                <a:solidFill>
                  <a:schemeClr val="tx1"/>
                </a:solidFill>
              </a:rPr>
            </a:br>
            <a:r>
              <a:rPr lang="en-US" altLang="zh-CN" sz="2400" b="1" dirty="0" smtClean="0">
                <a:solidFill>
                  <a:schemeClr val="tx1"/>
                </a:solidFill>
              </a:rPr>
              <a:t>      CIL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</a:rPr>
              <a:t>循环</a:t>
            </a:r>
            <a:r>
              <a:rPr lang="en-US" altLang="zh-CN" sz="2400" b="1" dirty="0">
                <a:solidFill>
                  <a:schemeClr val="tx1"/>
                </a:solidFill>
              </a:rPr>
              <a:t>) 3%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CLA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</a:rPr>
              <a:t>清加</a:t>
            </a:r>
            <a:r>
              <a:rPr lang="en-US" altLang="zh-CN" sz="2400" b="1" dirty="0">
                <a:solidFill>
                  <a:schemeClr val="tx1"/>
                </a:solidFill>
              </a:rPr>
              <a:t>) 20%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STP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</a:rPr>
              <a:t>停机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 1</a:t>
            </a:r>
            <a:r>
              <a:rPr lang="en-US" altLang="zh-CN" sz="2400" b="1" dirty="0">
                <a:solidFill>
                  <a:schemeClr val="tx1"/>
                </a:solidFill>
              </a:rPr>
              <a:t>%</a:t>
            </a:r>
            <a:br>
              <a:rPr lang="en-US" altLang="zh-CN" sz="2400" b="1" dirty="0">
                <a:solidFill>
                  <a:schemeClr val="tx1"/>
                </a:solidFill>
              </a:rPr>
            </a:br>
            <a:r>
              <a:rPr lang="zh-CN" altLang="en-US" sz="2400" b="1" dirty="0">
                <a:solidFill>
                  <a:schemeClr val="tx1"/>
                </a:solidFill>
              </a:rPr>
              <a:t>要求有两种指令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字长，都</a:t>
            </a:r>
            <a:r>
              <a:rPr lang="zh-CN" altLang="en-US" sz="2400" b="1" dirty="0">
                <a:solidFill>
                  <a:schemeClr val="tx1"/>
                </a:solidFill>
              </a:rPr>
              <a:t>按双操作数指令格式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编排，采用</a:t>
            </a:r>
            <a:r>
              <a:rPr lang="zh-CN" altLang="en-US" sz="2400" b="1" dirty="0">
                <a:solidFill>
                  <a:schemeClr val="tx1"/>
                </a:solidFill>
              </a:rPr>
              <a:t>扩展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操作码，并</a:t>
            </a:r>
            <a:r>
              <a:rPr lang="zh-CN" altLang="en-US" sz="2400" b="1" dirty="0">
                <a:solidFill>
                  <a:schemeClr val="tx1"/>
                </a:solidFill>
              </a:rPr>
              <a:t>限制只能有两种操作码码长。设该机有假设干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通用寄存器，主存</a:t>
            </a:r>
            <a:r>
              <a:rPr lang="zh-CN" altLang="en-US" sz="2400" b="1" dirty="0">
                <a:solidFill>
                  <a:schemeClr val="tx1"/>
                </a:solidFill>
              </a:rPr>
              <a:t>为</a:t>
            </a:r>
            <a:r>
              <a:rPr lang="en-US" altLang="zh-CN" sz="2400" b="1" dirty="0">
                <a:solidFill>
                  <a:schemeClr val="tx1"/>
                </a:solidFill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</a:rPr>
              <a:t>位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宽，按</a:t>
            </a:r>
            <a:r>
              <a:rPr lang="zh-CN" altLang="en-US" sz="2400" b="1" dirty="0">
                <a:solidFill>
                  <a:schemeClr val="tx1"/>
                </a:solidFill>
              </a:rPr>
              <a:t>字节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编址，采用</a:t>
            </a:r>
            <a:r>
              <a:rPr lang="zh-CN" altLang="en-US" sz="2400" b="1" dirty="0">
                <a:solidFill>
                  <a:schemeClr val="tx1"/>
                </a:solidFill>
              </a:rPr>
              <a:t>按整数边界存储。任何指令都在一个主存周期中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取得，短</a:t>
            </a:r>
            <a:r>
              <a:rPr lang="zh-CN" altLang="en-US" sz="2400" b="1" dirty="0">
                <a:solidFill>
                  <a:schemeClr val="tx1"/>
                </a:solidFill>
              </a:rPr>
              <a:t>指令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为寄存器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-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寄存器型，长</a:t>
            </a:r>
            <a:r>
              <a:rPr lang="zh-CN" altLang="en-US" sz="2400" b="1" dirty="0">
                <a:solidFill>
                  <a:schemeClr val="tx1"/>
                </a:solidFill>
              </a:rPr>
              <a:t>指令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为寄存器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</a:rPr>
              <a:t>主存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型，主存</a:t>
            </a:r>
            <a:r>
              <a:rPr lang="zh-CN" altLang="en-US" sz="2400" b="1" dirty="0">
                <a:solidFill>
                  <a:schemeClr val="tx1"/>
                </a:solidFill>
              </a:rPr>
              <a:t>地址应能变址寻址。</a:t>
            </a:r>
            <a:br>
              <a:rPr lang="zh-CN" altLang="en-US" sz="2400" b="1" dirty="0">
                <a:solidFill>
                  <a:schemeClr val="tx1"/>
                </a:solidFill>
              </a:rPr>
            </a:br>
            <a:r>
              <a:rPr lang="en-US" altLang="zh-CN" sz="2400" b="1" dirty="0">
                <a:solidFill>
                  <a:schemeClr val="tx1"/>
                </a:solidFill>
              </a:rPr>
              <a:t>(1)</a:t>
            </a:r>
            <a:r>
              <a:rPr lang="zh-CN" altLang="en-US" sz="2400" b="1" dirty="0">
                <a:solidFill>
                  <a:schemeClr val="tx1"/>
                </a:solidFill>
              </a:rPr>
              <a:t>仅根据使用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频率，不</a:t>
            </a:r>
            <a:r>
              <a:rPr lang="zh-CN" altLang="en-US" sz="2400" b="1" dirty="0">
                <a:solidFill>
                  <a:schemeClr val="tx1"/>
                </a:solidFill>
              </a:rPr>
              <a:t>考虑其它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要求，设计</a:t>
            </a:r>
            <a:r>
              <a:rPr lang="zh-CN" altLang="en-US" sz="2400" b="1" dirty="0">
                <a:solidFill>
                  <a:schemeClr val="tx1"/>
                </a:solidFill>
              </a:rPr>
              <a:t>出全</a:t>
            </a:r>
            <a:r>
              <a:rPr lang="en-US" altLang="zh-CN" sz="2400" b="1" dirty="0">
                <a:solidFill>
                  <a:schemeClr val="tx1"/>
                </a:solidFill>
              </a:rPr>
              <a:t>Huffman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操作码，计算</a:t>
            </a:r>
            <a:r>
              <a:rPr lang="zh-CN" altLang="en-US" sz="2400" b="1" dirty="0">
                <a:solidFill>
                  <a:schemeClr val="tx1"/>
                </a:solidFill>
              </a:rPr>
              <a:t>其平均码长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  <a:br>
              <a:rPr lang="en-US" altLang="zh-CN" sz="2400" b="1" dirty="0">
                <a:solidFill>
                  <a:schemeClr val="tx1"/>
                </a:solidFill>
              </a:rPr>
            </a:br>
            <a:r>
              <a:rPr lang="en-US" altLang="zh-CN" sz="2400" b="1" dirty="0">
                <a:solidFill>
                  <a:schemeClr val="tx1"/>
                </a:solidFill>
              </a:rPr>
              <a:t>(2)</a:t>
            </a:r>
            <a:r>
              <a:rPr lang="zh-CN" altLang="en-US" sz="2400" b="1" dirty="0">
                <a:solidFill>
                  <a:schemeClr val="tx1"/>
                </a:solidFill>
              </a:rPr>
              <a:t>考虑题目全部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要求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设计</a:t>
            </a:r>
            <a:r>
              <a:rPr lang="zh-CN" altLang="en-US" sz="2400" b="1" dirty="0">
                <a:solidFill>
                  <a:schemeClr val="tx1"/>
                </a:solidFill>
              </a:rPr>
              <a:t>优化实用的操作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形式，并</a:t>
            </a:r>
            <a:r>
              <a:rPr lang="zh-CN" altLang="en-US" sz="2400" b="1" dirty="0">
                <a:solidFill>
                  <a:schemeClr val="tx1"/>
                </a:solidFill>
              </a:rPr>
              <a:t>计算其操作码的平均码长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  <a:br>
              <a:rPr lang="en-US" altLang="zh-CN" sz="2400" b="1" dirty="0">
                <a:solidFill>
                  <a:schemeClr val="tx1"/>
                </a:solidFill>
              </a:rPr>
            </a:br>
            <a:r>
              <a:rPr lang="en-US" altLang="zh-CN" sz="2400" b="1" dirty="0">
                <a:solidFill>
                  <a:schemeClr val="tx1"/>
                </a:solidFill>
              </a:rPr>
              <a:t>(3)</a:t>
            </a:r>
            <a:r>
              <a:rPr lang="zh-CN" altLang="en-US" sz="2400" b="1" dirty="0">
                <a:solidFill>
                  <a:schemeClr val="tx1"/>
                </a:solidFill>
              </a:rPr>
              <a:t>该机允许使用多少可编址的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通用寄存器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?</a:t>
            </a:r>
            <a:r>
              <a:rPr lang="en-US" altLang="zh-CN" sz="2400" b="1" dirty="0">
                <a:solidFill>
                  <a:schemeClr val="tx1"/>
                </a:solidFill>
              </a:rPr>
              <a:t/>
            </a:r>
            <a:br>
              <a:rPr lang="en-US" altLang="zh-CN" sz="2400" b="1" dirty="0">
                <a:solidFill>
                  <a:schemeClr val="tx1"/>
                </a:solidFill>
              </a:rPr>
            </a:br>
            <a:r>
              <a:rPr lang="en-US" altLang="zh-CN" sz="2400" b="1" dirty="0">
                <a:solidFill>
                  <a:schemeClr val="tx1"/>
                </a:solidFill>
              </a:rPr>
              <a:t>(4)</a:t>
            </a:r>
            <a:r>
              <a:rPr lang="zh-CN" altLang="en-US" sz="2400" b="1" dirty="0">
                <a:solidFill>
                  <a:schemeClr val="tx1"/>
                </a:solidFill>
              </a:rPr>
              <a:t>画出该机两种指令字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格式，标</a:t>
            </a:r>
            <a:r>
              <a:rPr lang="zh-CN" altLang="en-US" sz="2400" b="1" dirty="0">
                <a:solidFill>
                  <a:schemeClr val="tx1"/>
                </a:solidFill>
              </a:rPr>
              <a:t>出各字段之位数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  <a:br>
              <a:rPr lang="en-US" altLang="zh-CN" sz="2400" b="1" dirty="0">
                <a:solidFill>
                  <a:schemeClr val="tx1"/>
                </a:solidFill>
              </a:rPr>
            </a:br>
            <a:r>
              <a:rPr lang="en-US" altLang="zh-CN" sz="2400" b="1" dirty="0">
                <a:solidFill>
                  <a:schemeClr val="tx1"/>
                </a:solidFill>
              </a:rPr>
              <a:t>(5)</a:t>
            </a:r>
            <a:r>
              <a:rPr lang="zh-CN" altLang="en-US" sz="2400" b="1" dirty="0">
                <a:solidFill>
                  <a:schemeClr val="tx1"/>
                </a:solidFill>
              </a:rPr>
              <a:t>指出访存操作数地址寻址的最大相对位移量为多少个字节</a:t>
            </a:r>
            <a:r>
              <a:rPr lang="en-US" altLang="zh-CN" sz="2400" b="1" dirty="0">
                <a:solidFill>
                  <a:schemeClr val="tx1"/>
                </a:solidFill>
              </a:rPr>
              <a:t>?</a:t>
            </a:r>
            <a:br>
              <a:rPr lang="en-US" altLang="zh-CN" sz="2400" b="1" dirty="0">
                <a:solidFill>
                  <a:schemeClr val="tx1"/>
                </a:solidFill>
              </a:rPr>
            </a:b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82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8640"/>
            <a:ext cx="5638723" cy="4608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36492"/>
            <a:ext cx="3554314" cy="21446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4581128"/>
            <a:ext cx="3768553" cy="1080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4938400"/>
            <a:ext cx="2786929" cy="8668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7584" y="18864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哈夫曼编码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47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08720"/>
            <a:ext cx="3168352" cy="36940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0001"/>
          <a:stretch/>
        </p:blipFill>
        <p:spPr>
          <a:xfrm>
            <a:off x="1403648" y="4797152"/>
            <a:ext cx="7096125" cy="1080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584" y="18864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扩展编码：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9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种指令，考虑概率及利用效率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2-5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编码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9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2.2  </a:t>
            </a:r>
            <a:r>
              <a:rPr lang="zh-CN" altLang="en-US" b="1" dirty="0">
                <a:solidFill>
                  <a:srgbClr val="0000FF"/>
                </a:solidFill>
              </a:rPr>
              <a:t>寻址方式 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1116013" y="1989138"/>
            <a:ext cx="7772400" cy="4114800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寻址方式</a:t>
            </a:r>
            <a:r>
              <a:rPr lang="zh-CN" altLang="en-US" b="1" dirty="0">
                <a:latin typeface="Times New Roman" panose="02020603050405020304" pitchFamily="18" charset="0"/>
              </a:rPr>
              <a:t>：是指令按什么方式寻找（访问）到所需的操作数或信息的。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寻址方式分析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寻址方式在指令中的指明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程序在主存中的定位技术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物理地址主存中信息的存储分布</a:t>
            </a:r>
            <a:endParaRPr lang="zh-CN" altLang="en-US" b="1" dirty="0"/>
          </a:p>
          <a:p>
            <a:pPr eaLnBrk="1" hangingPunct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23718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27584" y="18864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短指令：寄存器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寄存器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长指令：寄存器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主存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个可编址通用寄存器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en-US" altLang="zh-CN" sz="2800" b="1" dirty="0" smtClean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89754"/>
            <a:ext cx="5688632" cy="18114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557234"/>
            <a:ext cx="5256584" cy="14649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87624" y="5229200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</a:rPr>
              <a:t>）</a:t>
            </a:r>
            <a:r>
              <a:rPr lang="en-US" altLang="zh-CN" b="1" dirty="0" smtClean="0">
                <a:solidFill>
                  <a:srgbClr val="0000FF"/>
                </a:solidFill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</a:rPr>
              <a:t>位，整数补码</a:t>
            </a:r>
            <a:r>
              <a:rPr lang="en-US" altLang="zh-CN" b="1" dirty="0" smtClean="0">
                <a:solidFill>
                  <a:srgbClr val="0000FF"/>
                </a:solidFill>
              </a:rPr>
              <a:t>-16~+15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2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一、</a:t>
            </a:r>
            <a:r>
              <a:rPr lang="zh-CN" altLang="en-US" b="1" dirty="0" smtClean="0">
                <a:solidFill>
                  <a:srgbClr val="0000FF"/>
                </a:solidFill>
              </a:rPr>
              <a:t>寻址方式的三种面向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03779" name="Rectangle 3"/>
          <p:cNvSpPr>
            <a:spLocks noGrp="1"/>
          </p:cNvSpPr>
          <p:nvPr>
            <p:ph idx="1"/>
          </p:nvPr>
        </p:nvSpPr>
        <p:spPr>
          <a:xfrm>
            <a:off x="1071563" y="1500188"/>
            <a:ext cx="7772400" cy="4114800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面向主存</a:t>
            </a:r>
            <a:r>
              <a:rPr lang="zh-CN" altLang="en-US" b="1" dirty="0">
                <a:latin typeface="Times New Roman" panose="02020603050405020304" pitchFamily="18" charset="0"/>
              </a:rPr>
              <a:t>：主要访问内存，少量访问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寄存器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面向寄存器</a:t>
            </a:r>
            <a:r>
              <a:rPr lang="zh-CN" altLang="en-US" b="1" dirty="0">
                <a:latin typeface="Times New Roman" panose="02020603050405020304" pitchFamily="18" charset="0"/>
              </a:rPr>
              <a:t>：多数在寄存器，少量在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内存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面向堆栈</a:t>
            </a:r>
            <a:r>
              <a:rPr lang="zh-CN" altLang="en-US" b="1" dirty="0">
                <a:latin typeface="Times New Roman" panose="02020603050405020304" pitchFamily="18" charset="0"/>
              </a:rPr>
              <a:t>：主要在堆栈，可减轻编译负担 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    每种各自有优缺点，可以根据需要一种面向为主，其他为辅。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5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</a:rPr>
              <a:t>寻址方式</a:t>
            </a:r>
            <a:r>
              <a:rPr lang="zh-CN" altLang="en-US" sz="4800" dirty="0">
                <a:solidFill>
                  <a:srgbClr val="0000FF"/>
                </a:solidFill>
              </a:rPr>
              <a:t>的种类</a:t>
            </a:r>
          </a:p>
        </p:txBody>
      </p:sp>
      <p:sp>
        <p:nvSpPr>
          <p:cNvPr id="204803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435475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寄存器寻址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ADD R4,R3                       R4&lt;-R4+R3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立即寻址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ADD R4,#3                         R4&lt;-R4+3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直接寻址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ADD R1,(2000)                  R1&lt;-R1+M[2000]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间接寻址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ADD R4,(R1)                     R4&lt;-R4+M[R1]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相对寻址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ADD R4,100(R1)               R4&lt;-R4+M[100+R1]</a:t>
            </a:r>
          </a:p>
        </p:txBody>
      </p:sp>
    </p:spTree>
    <p:extLst>
      <p:ext uri="{BB962C8B-B14F-4D97-AF65-F5344CB8AC3E}">
        <p14:creationId xmlns:p14="http://schemas.microsoft.com/office/powerpoint/2010/main" val="22160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</a:rPr>
              <a:t>寻址方式的种类（续</a:t>
            </a:r>
            <a:r>
              <a:rPr lang="zh-CN" altLang="en-US" sz="4800" dirty="0"/>
              <a:t>）</a:t>
            </a:r>
          </a:p>
        </p:txBody>
      </p:sp>
      <p:sp>
        <p:nvSpPr>
          <p:cNvPr id="205827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变址寻址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ADD R3,(R1+R2)              R3&lt;-R3+M[R1+R2]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寄存器间接寻址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ADD R1,@(R3)                R1&lt;-R1+M[M[R3]]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自增自减寻址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ADD R1,(R2)+d                 R1&lt;-R1+M[R2]  R2&lt;-R2+d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比例寻址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ADD R1,100(R2)[R3]      R1&lt;-R1+M[100+R2+R3*d]</a:t>
            </a:r>
          </a:p>
        </p:txBody>
      </p:sp>
    </p:spTree>
    <p:extLst>
      <p:ext uri="{BB962C8B-B14F-4D97-AF65-F5344CB8AC3E}">
        <p14:creationId xmlns:p14="http://schemas.microsoft.com/office/powerpoint/2010/main" val="14544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</a:rPr>
              <a:t>二、寻址方式在指令中的指明方式</a:t>
            </a:r>
          </a:p>
        </p:txBody>
      </p:sp>
      <p:sp>
        <p:nvSpPr>
          <p:cNvPr id="206851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操作码占用位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</a:rPr>
              <a:t>DJS200</a:t>
            </a:r>
            <a:r>
              <a:rPr lang="zh-CN" altLang="en-US" b="1" dirty="0">
                <a:latin typeface="Times New Roman" panose="02020603050405020304" pitchFamily="18" charset="0"/>
              </a:rPr>
              <a:t>中：操作码中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位表示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地址码设置寻址方式字段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</a:rPr>
              <a:t>VAX-11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位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57150" indent="0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方式位寻址</a:t>
            </a:r>
            <a:r>
              <a:rPr lang="zh-CN" altLang="en-US" b="1" dirty="0">
                <a:latin typeface="Times New Roman" panose="02020603050405020304" pitchFamily="18" charset="0"/>
              </a:rPr>
              <a:t>灵活、操作码短，需专门的寻址方式位字段</a:t>
            </a:r>
          </a:p>
        </p:txBody>
      </p:sp>
    </p:spTree>
    <p:extLst>
      <p:ext uri="{BB962C8B-B14F-4D97-AF65-F5344CB8AC3E}">
        <p14:creationId xmlns:p14="http://schemas.microsoft.com/office/powerpoint/2010/main" val="27982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三、程序在主存中的定位技术</a:t>
            </a:r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683568" y="1196752"/>
            <a:ext cx="8345488" cy="2952328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逻辑地址</a:t>
            </a:r>
            <a:r>
              <a:rPr lang="zh-CN" altLang="en-US" sz="2400" b="1" dirty="0">
                <a:latin typeface="Times New Roman" panose="02020603050405020304" pitchFamily="18" charset="0"/>
              </a:rPr>
              <a:t>：程序员编写程序时使用的地址。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物理地址</a:t>
            </a:r>
            <a:r>
              <a:rPr lang="zh-CN" altLang="en-US" sz="2400" b="1" dirty="0">
                <a:latin typeface="Times New Roman" panose="02020603050405020304" pitchFamily="18" charset="0"/>
              </a:rPr>
              <a:t>：程序在主存中的实际地址。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一般来讲</a:t>
            </a:r>
            <a:r>
              <a:rPr lang="zh-CN" altLang="en-US" sz="2400" b="1" dirty="0">
                <a:latin typeface="Times New Roman" panose="02020603050405020304" pitchFamily="18" charset="0"/>
              </a:rPr>
              <a:t>，逻辑地址的空间大于物理地址的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空间，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映射实际上是压缩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。例如：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逻辑</a:t>
            </a:r>
            <a:r>
              <a:rPr lang="zh-CN" altLang="en-US" sz="2400" b="1" dirty="0">
                <a:latin typeface="Times New Roman" panose="02020603050405020304" pitchFamily="18" charset="0"/>
              </a:rPr>
              <a:t>地址为</a:t>
            </a:r>
            <a:r>
              <a:rPr lang="en-US" altLang="zh-CN" sz="2400" b="1" dirty="0">
                <a:latin typeface="Times New Roman" panose="02020603050405020304" pitchFamily="18" charset="0"/>
              </a:rPr>
              <a:t>32</a:t>
            </a:r>
            <a:r>
              <a:rPr lang="zh-CN" altLang="en-US" sz="2400" b="1" dirty="0">
                <a:latin typeface="Times New Roman" panose="02020603050405020304" pitchFamily="18" charset="0"/>
              </a:rPr>
              <a:t>位，即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en-US" altLang="zh-CN" sz="2400" b="1" baseline="20000" dirty="0">
                <a:latin typeface="Times New Roman" panose="02020603050405020304" pitchFamily="18" charset="0"/>
              </a:rPr>
              <a:t>32</a:t>
            </a:r>
            <a:r>
              <a:rPr lang="en-US" altLang="zh-CN" sz="2400" b="1" dirty="0">
                <a:latin typeface="Times New Roman" panose="02020603050405020304" pitchFamily="18" charset="0"/>
              </a:rPr>
              <a:t>=4GB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物理地址只有</a:t>
            </a:r>
            <a:r>
              <a:rPr lang="en-US" altLang="zh-CN" sz="2400" b="1" dirty="0">
                <a:latin typeface="Times New Roman" panose="02020603050405020304" pitchFamily="18" charset="0"/>
              </a:rPr>
              <a:t>256MB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2332"/>
          <a:stretch/>
        </p:blipFill>
        <p:spPr>
          <a:xfrm>
            <a:off x="4499992" y="3140969"/>
            <a:ext cx="425938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7793"/>
      </p:ext>
    </p:extLst>
  </p:cSld>
  <p:clrMapOvr>
    <a:masterClrMapping/>
  </p:clrMapOvr>
</p:sld>
</file>

<file path=ppt/theme/theme1.xml><?xml version="1.0" encoding="utf-8"?>
<a:theme xmlns:a="http://schemas.openxmlformats.org/drawingml/2006/main" name="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Settings\LG\Application Data\Microsoft\Templates\落花.pot</Template>
  <TotalTime>1890</TotalTime>
  <Words>2264</Words>
  <Application>Microsoft Office PowerPoint</Application>
  <PresentationFormat>全屏显示(4:3)</PresentationFormat>
  <Paragraphs>317</Paragraphs>
  <Slides>40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黑体</vt:lpstr>
      <vt:lpstr>楷体_GB2312</vt:lpstr>
      <vt:lpstr>宋体</vt:lpstr>
      <vt:lpstr>Arial</vt:lpstr>
      <vt:lpstr>Book Antiqua</vt:lpstr>
      <vt:lpstr>Tahoma</vt:lpstr>
      <vt:lpstr>Times New Roman</vt:lpstr>
      <vt:lpstr>Wingdings</vt:lpstr>
      <vt:lpstr>落花</vt:lpstr>
      <vt:lpstr>Bitmap Image</vt:lpstr>
      <vt:lpstr>Equation.3</vt:lpstr>
      <vt:lpstr>第二章   数据表示、寻址方式与指令系统</vt:lpstr>
      <vt:lpstr>目录</vt:lpstr>
      <vt:lpstr>2.2  寻址方式 </vt:lpstr>
      <vt:lpstr>2.2  寻址方式 </vt:lpstr>
      <vt:lpstr>一、寻址方式的三种面向</vt:lpstr>
      <vt:lpstr>寻址方式的种类</vt:lpstr>
      <vt:lpstr>寻址方式的种类（续）</vt:lpstr>
      <vt:lpstr>二、寻址方式在指令中的指明方式</vt:lpstr>
      <vt:lpstr>三、程序在主存中的定位技术</vt:lpstr>
      <vt:lpstr>PowerPoint 演示文稿</vt:lpstr>
      <vt:lpstr>IBM370中的动态再定位</vt:lpstr>
      <vt:lpstr>PowerPoint 演示文稿</vt:lpstr>
      <vt:lpstr>PowerPoint 演示文稿</vt:lpstr>
      <vt:lpstr>§2.3   指令系统的设计和优化 </vt:lpstr>
      <vt:lpstr>内容</vt:lpstr>
      <vt:lpstr>一、指令系统设计的基本原则</vt:lpstr>
      <vt:lpstr>2、指令类型</vt:lpstr>
      <vt:lpstr>3、指令系统的设计——编译程序设计者</vt:lpstr>
      <vt:lpstr>4、系统设计人员的要求</vt:lpstr>
      <vt:lpstr>二、指令操作码的优化 </vt:lpstr>
      <vt:lpstr>操作码的优化表示</vt:lpstr>
      <vt:lpstr>PowerPoint 演示文稿</vt:lpstr>
      <vt:lpstr>哈夫曼（Huffman）压缩</vt:lpstr>
      <vt:lpstr>操作码的优化表示 </vt:lpstr>
      <vt:lpstr>举例 </vt:lpstr>
      <vt:lpstr>PowerPoint 演示文稿</vt:lpstr>
      <vt:lpstr>扩展编码 </vt:lpstr>
      <vt:lpstr>PowerPoint 演示文稿</vt:lpstr>
      <vt:lpstr>PowerPoint 演示文稿</vt:lpstr>
      <vt:lpstr>扩展——15/15/15编码 </vt:lpstr>
      <vt:lpstr>扩展—— 8/64/512编码 </vt:lpstr>
      <vt:lpstr>例：若某机要求：三地址指令4条，单地址指令255条，零地址指令16条。设指令字长为12位．每个地址码长为3位。问能否以扩展操作码为其编码?如果其中单地址指令为254条呢?（五版新增）</vt:lpstr>
      <vt:lpstr>三、指令字格式的优化 </vt:lpstr>
      <vt:lpstr>等长地址码发挥不出操作码优化表示的作用</vt:lpstr>
      <vt:lpstr>         在定长指令字内实现多种地址制，同一种地址制多种地址形式和长度</vt:lpstr>
      <vt:lpstr>指令格式优化的措施</vt:lpstr>
      <vt:lpstr>例：某模型机9条指令使用频率为：（五版新增）       ADD(加)  30% SUB(减)      24%   JOM(按负转移) 6%       STO(存)   7%   JMP(转移)  7%     SHR(右移)        2%       CIL(循环) 3%   CLA(清加) 20%   STP(停机)        1% 要求有两种指令字长，都按双操作数指令格式编排，采用扩展操作码，并限制只能有两种操作码码长。设该机有假设干通用寄存器，主存为16位宽，按字节编址，采用按整数边界存储。任何指令都在一个主存周期中取得，短指令为寄存器-寄存器型，长指令为寄存器-主存型，主存地址应能变址寻址。 (1)仅根据使用频率，不考虑其它要求，设计出全Huffman操作码，计算其平均码长; (2)考虑题目全部要求，设计优化实用的操作形式，并计算其操作码的平均码长; (3)该机允许使用多少可编址的通用寄存器? (4)画出该机两种指令字格式，标出各字段之位数; (5)指出访存操作数地址寻址的最大相对位移量为多少个字节?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</dc:creator>
  <cp:lastModifiedBy>a</cp:lastModifiedBy>
  <cp:revision>413</cp:revision>
  <dcterms:created xsi:type="dcterms:W3CDTF">2017-09-18T02:45:07Z</dcterms:created>
  <dcterms:modified xsi:type="dcterms:W3CDTF">2024-03-11T05:07:29Z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