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3"/>
  </p:notesMasterIdLst>
  <p:sldIdLst>
    <p:sldId id="607" r:id="rId2"/>
    <p:sldId id="608" r:id="rId3"/>
    <p:sldId id="559" r:id="rId4"/>
    <p:sldId id="561" r:id="rId5"/>
    <p:sldId id="609" r:id="rId6"/>
    <p:sldId id="610" r:id="rId7"/>
    <p:sldId id="611" r:id="rId8"/>
    <p:sldId id="562" r:id="rId9"/>
    <p:sldId id="563" r:id="rId10"/>
    <p:sldId id="564" r:id="rId11"/>
    <p:sldId id="612" r:id="rId12"/>
    <p:sldId id="565" r:id="rId13"/>
    <p:sldId id="566" r:id="rId14"/>
    <p:sldId id="569" r:id="rId15"/>
    <p:sldId id="567" r:id="rId16"/>
    <p:sldId id="574" r:id="rId17"/>
    <p:sldId id="575" r:id="rId18"/>
    <p:sldId id="576" r:id="rId19"/>
    <p:sldId id="577" r:id="rId20"/>
    <p:sldId id="578" r:id="rId21"/>
    <p:sldId id="579" r:id="rId22"/>
    <p:sldId id="580" r:id="rId23"/>
    <p:sldId id="581" r:id="rId24"/>
    <p:sldId id="582" r:id="rId25"/>
    <p:sldId id="583" r:id="rId26"/>
    <p:sldId id="587" r:id="rId27"/>
    <p:sldId id="613" r:id="rId28"/>
    <p:sldId id="589" r:id="rId29"/>
    <p:sldId id="590" r:id="rId30"/>
    <p:sldId id="591" r:id="rId31"/>
    <p:sldId id="592" r:id="rId3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6600"/>
    <a:srgbClr val="9933FF"/>
    <a:srgbClr val="FFA1A1"/>
    <a:srgbClr val="FFFF99"/>
    <a:srgbClr val="339966"/>
    <a:srgbClr val="FF33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6" autoAdjust="0"/>
    <p:restoredTop sz="90929" autoAdjust="0"/>
  </p:normalViewPr>
  <p:slideViewPr>
    <p:cSldViewPr>
      <p:cViewPr varScale="1">
        <p:scale>
          <a:sx n="79" d="100"/>
          <a:sy n="79" d="100"/>
        </p:scale>
        <p:origin x="219"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kumimoji="1" sz="1200"/>
            </a:lvl1pPr>
          </a:lstStyle>
          <a:p>
            <a:pPr>
              <a:defRPr/>
            </a:pPr>
            <a:endParaRPr lang="zh-CN" altLang="en-US"/>
          </a:p>
        </p:txBody>
      </p:sp>
      <p:sp>
        <p:nvSpPr>
          <p:cNvPr id="1024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kumimoji="1" sz="1200"/>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kumimoji="1" sz="1200"/>
            </a:lvl1pPr>
          </a:lstStyle>
          <a:p>
            <a:pPr>
              <a:defRPr/>
            </a:pPr>
            <a:endParaRPr lang="en-US" altLang="zh-CN"/>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buFont typeface="Arial" panose="020B0604020202020204" pitchFamily="34" charset="0"/>
              <a:buNone/>
              <a:defRPr sz="1200" noProof="1"/>
            </a:lvl1pPr>
          </a:lstStyle>
          <a:p>
            <a:pPr>
              <a:defRPr/>
            </a:pPr>
            <a:fld id="{E87253A0-1108-4E2E-93E0-C570E35040E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idx="4294967295"/>
          </p:nvPr>
        </p:nvSpPr>
        <p:spPr>
          <a:xfrm>
            <a:off x="1146175" y="687388"/>
            <a:ext cx="4567238" cy="3425825"/>
          </a:xfrm>
          <a:solidFill>
            <a:srgbClr val="FFFFFF"/>
          </a:solidFill>
          <a:ln w="12700"/>
        </p:spPr>
      </p:sp>
      <p:sp>
        <p:nvSpPr>
          <p:cNvPr id="41987" name="Rectangle 3"/>
          <p:cNvSpPr>
            <a:spLocks noGrp="1" noChangeArrowheads="1"/>
          </p:cNvSpPr>
          <p:nvPr>
            <p:ph type="body" idx="4294967295"/>
          </p:nvPr>
        </p:nvSpPr>
        <p:spPr/>
        <p:txBody>
          <a:bodyPr lIns="92066" tIns="46033" rIns="92066" bIns="46033">
            <a:prstTxWarp prst="textNoShape">
              <a:avLst/>
            </a:prstTxWarp>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idx="4294967295"/>
          </p:nvPr>
        </p:nvSpPr>
        <p:spPr>
          <a:xfrm>
            <a:off x="1146175" y="687388"/>
            <a:ext cx="4567238" cy="3425825"/>
          </a:xfrm>
          <a:solidFill>
            <a:srgbClr val="FFFFFF"/>
          </a:solidFill>
          <a:ln w="12700"/>
        </p:spPr>
      </p:sp>
      <p:sp>
        <p:nvSpPr>
          <p:cNvPr id="44035" name="Rectangle 3"/>
          <p:cNvSpPr>
            <a:spLocks noGrp="1" noChangeArrowheads="1"/>
          </p:cNvSpPr>
          <p:nvPr>
            <p:ph type="body" idx="4294967295"/>
          </p:nvPr>
        </p:nvSpPr>
        <p:spPr/>
        <p:txBody>
          <a:bodyPr lIns="92066" tIns="46033" rIns="92066" bIns="46033">
            <a:prstTxWarp prst="textNoShape">
              <a:avLst/>
            </a:prstTxWarp>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3175" y="2438400"/>
            <a:ext cx="9147175" cy="1063625"/>
            <a:chOff x="-2" y="1536"/>
            <a:chExt cx="5762" cy="670"/>
          </a:xfrm>
        </p:grpSpPr>
        <p:grpSp>
          <p:nvGrpSpPr>
            <p:cNvPr id="5" name="Group 3"/>
            <p:cNvGrpSpPr>
              <a:grpSpLocks/>
            </p:cNvGrpSpPr>
            <p:nvPr/>
          </p:nvGrpSpPr>
          <p:grpSpPr bwMode="auto">
            <a:xfrm flipH="1">
              <a:off x="-2" y="1562"/>
              <a:ext cx="5763" cy="640"/>
              <a:chOff x="-3" y="1562"/>
              <a:chExt cx="5763" cy="640"/>
            </a:xfrm>
          </p:grpSpPr>
          <p:sp>
            <p:nvSpPr>
              <p:cNvPr id="8" name="Freeform 4"/>
              <p:cNvSpPr>
                <a:spLocks/>
              </p:cNvSpPr>
              <p:nvPr/>
            </p:nvSpPr>
            <p:spPr bwMode="ltGray">
              <a:xfrm rot="-5400000">
                <a:off x="2558" y="-993"/>
                <a:ext cx="624" cy="5745"/>
              </a:xfrm>
              <a:custGeom>
                <a:avLst/>
                <a:gdLst>
                  <a:gd name="T0" fmla="*/ 0 w 1000"/>
                  <a:gd name="T1" fmla="*/ 0 h 720"/>
                  <a:gd name="T2" fmla="*/ 0 w 1000"/>
                  <a:gd name="T3" fmla="*/ 45840 h 720"/>
                  <a:gd name="T4" fmla="*/ 389 w 1000"/>
                  <a:gd name="T5" fmla="*/ 45840 h 720"/>
                  <a:gd name="T6" fmla="*/ 389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Freeform 5"/>
              <p:cNvSpPr>
                <a:spLocks/>
              </p:cNvSpPr>
              <p:nvPr/>
            </p:nvSpPr>
            <p:spPr bwMode="ltGray">
              <a:xfrm rot="-5400000">
                <a:off x="1316" y="1665"/>
                <a:ext cx="624" cy="421"/>
              </a:xfrm>
              <a:custGeom>
                <a:avLst/>
                <a:gdLst>
                  <a:gd name="T0" fmla="*/ 0 w 624"/>
                  <a:gd name="T1" fmla="*/ 0 h 317"/>
                  <a:gd name="T2" fmla="*/ 0 w 624"/>
                  <a:gd name="T3" fmla="*/ 479 h 317"/>
                  <a:gd name="T4" fmla="*/ 624 w 624"/>
                  <a:gd name="T5" fmla="*/ 47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 name="Freeform 6"/>
              <p:cNvSpPr>
                <a:spLocks/>
              </p:cNvSpPr>
              <p:nvPr/>
            </p:nvSpPr>
            <p:spPr bwMode="ltGray">
              <a:xfrm rot="-5400000">
                <a:off x="982" y="1669"/>
                <a:ext cx="624" cy="422"/>
              </a:xfrm>
              <a:custGeom>
                <a:avLst/>
                <a:gdLst>
                  <a:gd name="T0" fmla="*/ 0 w 624"/>
                  <a:gd name="T1" fmla="*/ 0 h 317"/>
                  <a:gd name="T2" fmla="*/ 0 w 624"/>
                  <a:gd name="T3" fmla="*/ 482 h 317"/>
                  <a:gd name="T4" fmla="*/ 624 w 624"/>
                  <a:gd name="T5" fmla="*/ 48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1" name="Freeform 7"/>
              <p:cNvSpPr>
                <a:spLocks/>
              </p:cNvSpPr>
              <p:nvPr/>
            </p:nvSpPr>
            <p:spPr bwMode="ltGray">
              <a:xfrm rot="-5400000">
                <a:off x="-58" y="1751"/>
                <a:ext cx="624" cy="255"/>
              </a:xfrm>
              <a:custGeom>
                <a:avLst/>
                <a:gdLst>
                  <a:gd name="T0" fmla="*/ 0 w 624"/>
                  <a:gd name="T1" fmla="*/ 26 h 370"/>
                  <a:gd name="T2" fmla="*/ 0 w 624"/>
                  <a:gd name="T3" fmla="*/ 154 h 370"/>
                  <a:gd name="T4" fmla="*/ 624 w 624"/>
                  <a:gd name="T5" fmla="*/ 154 h 370"/>
                  <a:gd name="T6" fmla="*/ 624 w 624"/>
                  <a:gd name="T7" fmla="*/ 26 h 370"/>
                  <a:gd name="T8" fmla="*/ 384 w 624"/>
                  <a:gd name="T9" fmla="*/ 4 h 370"/>
                  <a:gd name="T10" fmla="*/ 0 w 624"/>
                  <a:gd name="T11" fmla="*/ 26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2" name="Freeform 8"/>
              <p:cNvSpPr>
                <a:spLocks/>
              </p:cNvSpPr>
              <p:nvPr/>
            </p:nvSpPr>
            <p:spPr bwMode="ltGray">
              <a:xfrm rot="-5400000">
                <a:off x="664" y="1733"/>
                <a:ext cx="624" cy="294"/>
              </a:xfrm>
              <a:custGeom>
                <a:avLst/>
                <a:gdLst>
                  <a:gd name="T0" fmla="*/ 0 w 624"/>
                  <a:gd name="T1" fmla="*/ 0 h 317"/>
                  <a:gd name="T2" fmla="*/ 0 w 624"/>
                  <a:gd name="T3" fmla="*/ 234 h 317"/>
                  <a:gd name="T4" fmla="*/ 624 w 624"/>
                  <a:gd name="T5" fmla="*/ 23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3" name="Freeform 9"/>
              <p:cNvSpPr>
                <a:spLocks/>
              </p:cNvSpPr>
              <p:nvPr/>
            </p:nvSpPr>
            <p:spPr bwMode="ltGray">
              <a:xfrm rot="-5400000">
                <a:off x="442" y="1699"/>
                <a:ext cx="624" cy="362"/>
              </a:xfrm>
              <a:custGeom>
                <a:avLst/>
                <a:gdLst>
                  <a:gd name="T0" fmla="*/ 0 w 624"/>
                  <a:gd name="T1" fmla="*/ 0 h 272"/>
                  <a:gd name="T2" fmla="*/ 0 w 624"/>
                  <a:gd name="T3" fmla="*/ 482 h 272"/>
                  <a:gd name="T4" fmla="*/ 240 w 624"/>
                  <a:gd name="T5" fmla="*/ 425 h 272"/>
                  <a:gd name="T6" fmla="*/ 624 w 624"/>
                  <a:gd name="T7" fmla="*/ 48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4" name="Freeform 10"/>
              <p:cNvSpPr>
                <a:spLocks/>
              </p:cNvSpPr>
              <p:nvPr/>
            </p:nvSpPr>
            <p:spPr bwMode="ltGray">
              <a:xfrm rot="-5400000">
                <a:off x="148" y="1724"/>
                <a:ext cx="632" cy="315"/>
              </a:xfrm>
              <a:custGeom>
                <a:avLst/>
                <a:gdLst>
                  <a:gd name="T0" fmla="*/ 8 w 632"/>
                  <a:gd name="T1" fmla="*/ 34 h 362"/>
                  <a:gd name="T2" fmla="*/ 8 w 632"/>
                  <a:gd name="T3" fmla="*/ 240 h 362"/>
                  <a:gd name="T4" fmla="*/ 248 w 632"/>
                  <a:gd name="T5" fmla="*/ 240 h 362"/>
                  <a:gd name="T6" fmla="*/ 632 w 632"/>
                  <a:gd name="T7" fmla="*/ 240 h 362"/>
                  <a:gd name="T8" fmla="*/ 632 w 632"/>
                  <a:gd name="T9" fmla="*/ 34 h 362"/>
                  <a:gd name="T10" fmla="*/ 104 w 632"/>
                  <a:gd name="T11" fmla="*/ 34 h 362"/>
                  <a:gd name="T12" fmla="*/ 8 w 632"/>
                  <a:gd name="T13" fmla="*/ 34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5" name="Freeform 11"/>
              <p:cNvSpPr>
                <a:spLocks/>
              </p:cNvSpPr>
              <p:nvPr/>
            </p:nvSpPr>
            <p:spPr bwMode="ltGray">
              <a:xfrm rot="-5400000">
                <a:off x="3203" y="1661"/>
                <a:ext cx="624" cy="421"/>
              </a:xfrm>
              <a:custGeom>
                <a:avLst/>
                <a:gdLst>
                  <a:gd name="T0" fmla="*/ 0 w 624"/>
                  <a:gd name="T1" fmla="*/ 0 h 317"/>
                  <a:gd name="T2" fmla="*/ 0 w 624"/>
                  <a:gd name="T3" fmla="*/ 479 h 317"/>
                  <a:gd name="T4" fmla="*/ 624 w 624"/>
                  <a:gd name="T5" fmla="*/ 47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6" name="Freeform 12"/>
              <p:cNvSpPr>
                <a:spLocks/>
              </p:cNvSpPr>
              <p:nvPr/>
            </p:nvSpPr>
            <p:spPr bwMode="ltGray">
              <a:xfrm rot="-5400000">
                <a:off x="2870" y="1664"/>
                <a:ext cx="624" cy="422"/>
              </a:xfrm>
              <a:custGeom>
                <a:avLst/>
                <a:gdLst>
                  <a:gd name="T0" fmla="*/ 0 w 624"/>
                  <a:gd name="T1" fmla="*/ 0 h 317"/>
                  <a:gd name="T2" fmla="*/ 0 w 624"/>
                  <a:gd name="T3" fmla="*/ 482 h 317"/>
                  <a:gd name="T4" fmla="*/ 624 w 624"/>
                  <a:gd name="T5" fmla="*/ 48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7" name="Freeform 13"/>
              <p:cNvSpPr>
                <a:spLocks/>
              </p:cNvSpPr>
              <p:nvPr/>
            </p:nvSpPr>
            <p:spPr bwMode="ltGray">
              <a:xfrm rot="-5400000">
                <a:off x="1822" y="1745"/>
                <a:ext cx="624" cy="255"/>
              </a:xfrm>
              <a:custGeom>
                <a:avLst/>
                <a:gdLst>
                  <a:gd name="T0" fmla="*/ 0 w 624"/>
                  <a:gd name="T1" fmla="*/ 26 h 370"/>
                  <a:gd name="T2" fmla="*/ 0 w 624"/>
                  <a:gd name="T3" fmla="*/ 154 h 370"/>
                  <a:gd name="T4" fmla="*/ 624 w 624"/>
                  <a:gd name="T5" fmla="*/ 154 h 370"/>
                  <a:gd name="T6" fmla="*/ 624 w 624"/>
                  <a:gd name="T7" fmla="*/ 26 h 370"/>
                  <a:gd name="T8" fmla="*/ 384 w 624"/>
                  <a:gd name="T9" fmla="*/ 4 h 370"/>
                  <a:gd name="T10" fmla="*/ 0 w 624"/>
                  <a:gd name="T11" fmla="*/ 26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 name="Freeform 14"/>
              <p:cNvSpPr>
                <a:spLocks/>
              </p:cNvSpPr>
              <p:nvPr/>
            </p:nvSpPr>
            <p:spPr bwMode="ltGray">
              <a:xfrm rot="-5400000">
                <a:off x="2551" y="1728"/>
                <a:ext cx="624" cy="294"/>
              </a:xfrm>
              <a:custGeom>
                <a:avLst/>
                <a:gdLst>
                  <a:gd name="T0" fmla="*/ 0 w 624"/>
                  <a:gd name="T1" fmla="*/ 0 h 317"/>
                  <a:gd name="T2" fmla="*/ 0 w 624"/>
                  <a:gd name="T3" fmla="*/ 234 h 317"/>
                  <a:gd name="T4" fmla="*/ 624 w 624"/>
                  <a:gd name="T5" fmla="*/ 23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 name="Freeform 15"/>
              <p:cNvSpPr>
                <a:spLocks/>
              </p:cNvSpPr>
              <p:nvPr/>
            </p:nvSpPr>
            <p:spPr bwMode="ltGray">
              <a:xfrm rot="-5400000">
                <a:off x="2322" y="1691"/>
                <a:ext cx="624" cy="361"/>
              </a:xfrm>
              <a:custGeom>
                <a:avLst/>
                <a:gdLst>
                  <a:gd name="T0" fmla="*/ 0 w 624"/>
                  <a:gd name="T1" fmla="*/ 0 h 272"/>
                  <a:gd name="T2" fmla="*/ 0 w 624"/>
                  <a:gd name="T3" fmla="*/ 479 h 272"/>
                  <a:gd name="T4" fmla="*/ 240 w 624"/>
                  <a:gd name="T5" fmla="*/ 423 h 272"/>
                  <a:gd name="T6" fmla="*/ 624 w 624"/>
                  <a:gd name="T7" fmla="*/ 479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 name="Freeform 16"/>
              <p:cNvSpPr>
                <a:spLocks/>
              </p:cNvSpPr>
              <p:nvPr/>
            </p:nvSpPr>
            <p:spPr bwMode="ltGray">
              <a:xfrm rot="-5400000">
                <a:off x="2043" y="1721"/>
                <a:ext cx="632" cy="316"/>
              </a:xfrm>
              <a:custGeom>
                <a:avLst/>
                <a:gdLst>
                  <a:gd name="T0" fmla="*/ 8 w 632"/>
                  <a:gd name="T1" fmla="*/ 34 h 362"/>
                  <a:gd name="T2" fmla="*/ 8 w 632"/>
                  <a:gd name="T3" fmla="*/ 242 h 362"/>
                  <a:gd name="T4" fmla="*/ 248 w 632"/>
                  <a:gd name="T5" fmla="*/ 242 h 362"/>
                  <a:gd name="T6" fmla="*/ 632 w 632"/>
                  <a:gd name="T7" fmla="*/ 242 h 362"/>
                  <a:gd name="T8" fmla="*/ 632 w 632"/>
                  <a:gd name="T9" fmla="*/ 34 h 362"/>
                  <a:gd name="T10" fmla="*/ 104 w 632"/>
                  <a:gd name="T11" fmla="*/ 34 h 362"/>
                  <a:gd name="T12" fmla="*/ 8 w 632"/>
                  <a:gd name="T13" fmla="*/ 34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 name="Freeform 17"/>
              <p:cNvSpPr>
                <a:spLocks/>
              </p:cNvSpPr>
              <p:nvPr/>
            </p:nvSpPr>
            <p:spPr bwMode="ltGray">
              <a:xfrm rot="-5400000">
                <a:off x="4069" y="1665"/>
                <a:ext cx="624" cy="421"/>
              </a:xfrm>
              <a:custGeom>
                <a:avLst/>
                <a:gdLst>
                  <a:gd name="T0" fmla="*/ 0 w 624"/>
                  <a:gd name="T1" fmla="*/ 0 h 317"/>
                  <a:gd name="T2" fmla="*/ 0 w 624"/>
                  <a:gd name="T3" fmla="*/ 479 h 317"/>
                  <a:gd name="T4" fmla="*/ 624 w 624"/>
                  <a:gd name="T5" fmla="*/ 47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2" name="Freeform 18"/>
              <p:cNvSpPr>
                <a:spLocks/>
              </p:cNvSpPr>
              <p:nvPr/>
            </p:nvSpPr>
            <p:spPr bwMode="ltGray">
              <a:xfrm rot="-5400000">
                <a:off x="3736" y="1669"/>
                <a:ext cx="624" cy="422"/>
              </a:xfrm>
              <a:custGeom>
                <a:avLst/>
                <a:gdLst>
                  <a:gd name="T0" fmla="*/ 0 w 624"/>
                  <a:gd name="T1" fmla="*/ 0 h 317"/>
                  <a:gd name="T2" fmla="*/ 0 w 624"/>
                  <a:gd name="T3" fmla="*/ 482 h 317"/>
                  <a:gd name="T4" fmla="*/ 624 w 624"/>
                  <a:gd name="T5" fmla="*/ 48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3" name="Freeform 19"/>
              <p:cNvSpPr>
                <a:spLocks/>
              </p:cNvSpPr>
              <p:nvPr/>
            </p:nvSpPr>
            <p:spPr bwMode="ltGray">
              <a:xfrm rot="-5400000">
                <a:off x="4575" y="1746"/>
                <a:ext cx="624" cy="255"/>
              </a:xfrm>
              <a:custGeom>
                <a:avLst/>
                <a:gdLst>
                  <a:gd name="T0" fmla="*/ 0 w 624"/>
                  <a:gd name="T1" fmla="*/ 26 h 370"/>
                  <a:gd name="T2" fmla="*/ 0 w 624"/>
                  <a:gd name="T3" fmla="*/ 154 h 370"/>
                  <a:gd name="T4" fmla="*/ 624 w 624"/>
                  <a:gd name="T5" fmla="*/ 154 h 370"/>
                  <a:gd name="T6" fmla="*/ 624 w 624"/>
                  <a:gd name="T7" fmla="*/ 26 h 370"/>
                  <a:gd name="T8" fmla="*/ 384 w 624"/>
                  <a:gd name="T9" fmla="*/ 4 h 370"/>
                  <a:gd name="T10" fmla="*/ 0 w 624"/>
                  <a:gd name="T11" fmla="*/ 26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4" name="Freeform 20"/>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5" name="Freeform 21"/>
              <p:cNvSpPr>
                <a:spLocks/>
              </p:cNvSpPr>
              <p:nvPr/>
            </p:nvSpPr>
            <p:spPr bwMode="ltGray">
              <a:xfrm rot="-5400000">
                <a:off x="5075" y="1691"/>
                <a:ext cx="624" cy="361"/>
              </a:xfrm>
              <a:custGeom>
                <a:avLst/>
                <a:gdLst>
                  <a:gd name="T0" fmla="*/ 0 w 624"/>
                  <a:gd name="T1" fmla="*/ 0 h 272"/>
                  <a:gd name="T2" fmla="*/ 0 w 624"/>
                  <a:gd name="T3" fmla="*/ 479 h 272"/>
                  <a:gd name="T4" fmla="*/ 240 w 624"/>
                  <a:gd name="T5" fmla="*/ 423 h 272"/>
                  <a:gd name="T6" fmla="*/ 624 w 624"/>
                  <a:gd name="T7" fmla="*/ 479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6" name="Freeform 22"/>
              <p:cNvSpPr>
                <a:spLocks/>
              </p:cNvSpPr>
              <p:nvPr/>
            </p:nvSpPr>
            <p:spPr bwMode="ltGray">
              <a:xfrm rot="-5400000">
                <a:off x="4797" y="1721"/>
                <a:ext cx="632" cy="316"/>
              </a:xfrm>
              <a:custGeom>
                <a:avLst/>
                <a:gdLst>
                  <a:gd name="T0" fmla="*/ 8 w 632"/>
                  <a:gd name="T1" fmla="*/ 34 h 362"/>
                  <a:gd name="T2" fmla="*/ 8 w 632"/>
                  <a:gd name="T3" fmla="*/ 242 h 362"/>
                  <a:gd name="T4" fmla="*/ 248 w 632"/>
                  <a:gd name="T5" fmla="*/ 242 h 362"/>
                  <a:gd name="T6" fmla="*/ 632 w 632"/>
                  <a:gd name="T7" fmla="*/ 242 h 362"/>
                  <a:gd name="T8" fmla="*/ 632 w 632"/>
                  <a:gd name="T9" fmla="*/ 34 h 362"/>
                  <a:gd name="T10" fmla="*/ 104 w 632"/>
                  <a:gd name="T11" fmla="*/ 34 h 362"/>
                  <a:gd name="T12" fmla="*/ 8 w 632"/>
                  <a:gd name="T13" fmla="*/ 34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6" name="Freeform 23"/>
            <p:cNvSpPr>
              <a:spLocks/>
            </p:cNvSpPr>
            <p:nvPr/>
          </p:nvSpPr>
          <p:spPr bwMode="ltGray">
            <a:xfrm flipH="1">
              <a:off x="-2" y="1536"/>
              <a:ext cx="5762" cy="412"/>
            </a:xfrm>
            <a:custGeom>
              <a:avLst/>
              <a:gdLst>
                <a:gd name="T0" fmla="*/ 0 w 5762"/>
                <a:gd name="T1" fmla="*/ 225 h 385"/>
                <a:gd name="T2" fmla="*/ 5762 w 5762"/>
                <a:gd name="T3" fmla="*/ 215 h 385"/>
                <a:gd name="T4" fmla="*/ 5762 w 5762"/>
                <a:gd name="T5" fmla="*/ 4 h 385"/>
                <a:gd name="T6" fmla="*/ 0 w 5762"/>
                <a:gd name="T7" fmla="*/ 0 h 385"/>
                <a:gd name="T8" fmla="*/ 0 w 5762"/>
                <a:gd name="T9" fmla="*/ 225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zh-CN" altLang="en-US"/>
            </a:p>
          </p:txBody>
        </p:sp>
        <p:sp>
          <p:nvSpPr>
            <p:cNvPr id="7" name="Freeform 24"/>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wrap="none" anchor="ctr"/>
            <a:lstStyle/>
            <a:p>
              <a:endParaRPr lang="zh-CN" altLang="en-US"/>
            </a:p>
          </p:txBody>
        </p:sp>
      </p:grpSp>
      <p:sp>
        <p:nvSpPr>
          <p:cNvPr id="8217" name="Rectangle 25"/>
          <p:cNvSpPr>
            <a:spLocks noGrp="1" noChangeArrowheads="1"/>
          </p:cNvSpPr>
          <p:nvPr>
            <p:ph type="ctrTitle"/>
          </p:nvPr>
        </p:nvSpPr>
        <p:spPr bwMode="auto">
          <a:xfrm>
            <a:off x="1173163" y="198438"/>
            <a:ext cx="7772400" cy="2286000"/>
          </a:xfrm>
          <a:prstGeom prst="rect">
            <a:avLst/>
          </a:prstGeom>
          <a:noFill/>
          <a:ln>
            <a:miter lim="800000"/>
          </a:ln>
        </p:spPr>
        <p:txBody>
          <a:bodyPr vert="horz" wrap="square" lIns="91440" tIns="45720" rIns="91440" bIns="45720" numCol="1" anchor="b" anchorCtr="0" compatLnSpc="1">
            <a:spAutoFit/>
          </a:bodyPr>
          <a:lstStyle>
            <a:lvl1pPr>
              <a:defRPr sz="7200"/>
            </a:lvl1pPr>
          </a:lstStyle>
          <a:p>
            <a:r>
              <a:rPr lang="zh-CN" altLang="en-US" noProof="1"/>
              <a:t>单击此处编辑母版标题样式</a:t>
            </a:r>
          </a:p>
        </p:txBody>
      </p:sp>
      <p:sp>
        <p:nvSpPr>
          <p:cNvPr id="8218" name="Rectangle 26"/>
          <p:cNvSpPr>
            <a:spLocks noGrp="1" noChangeArrowheads="1"/>
          </p:cNvSpPr>
          <p:nvPr>
            <p:ph type="subTitle" idx="1"/>
          </p:nvPr>
        </p:nvSpPr>
        <p:spPr bwMode="auto">
          <a:xfrm>
            <a:off x="1166813" y="3886200"/>
            <a:ext cx="6400800" cy="1752600"/>
          </a:xfrm>
          <a:prstGeom prst="rect">
            <a:avLst/>
          </a:prstGeom>
          <a:noFill/>
          <a:ln>
            <a:miter lim="800000"/>
          </a:ln>
        </p:spPr>
        <p:txBody>
          <a:bodyPr vert="horz" wrap="square" lIns="91440" tIns="45720" rIns="91440" bIns="45720" numCol="1" anchor="t" anchorCtr="0" compatLnSpc="1"/>
          <a:lstStyle>
            <a:lvl1pPr marL="0" indent="0">
              <a:buFont typeface="Wingdings" panose="05000000000000000000" pitchFamily="2" charset="2"/>
              <a:buNone/>
              <a:defRPr sz="4000"/>
            </a:lvl1pPr>
          </a:lstStyle>
          <a:p>
            <a:r>
              <a:rPr lang="zh-CN" altLang="en-US" noProof="1"/>
              <a:t>单击此处编辑母版副标题样式</a:t>
            </a:r>
          </a:p>
        </p:txBody>
      </p:sp>
      <p:sp>
        <p:nvSpPr>
          <p:cNvPr id="27" name="Rectangle 27"/>
          <p:cNvSpPr>
            <a:spLocks noGrp="1" noChangeArrowheads="1"/>
          </p:cNvSpPr>
          <p:nvPr>
            <p:ph type="dt" sz="half" idx="10"/>
          </p:nvPr>
        </p:nvSpPr>
        <p:spPr bwMode="auto">
          <a:xfrm>
            <a:off x="1166813" y="6248400"/>
            <a:ext cx="1905000" cy="457200"/>
          </a:xfrm>
          <a:prstGeom prst="rect">
            <a:avLst/>
          </a:prstGeom>
          <a:ln>
            <a:miter lim="800000"/>
          </a:ln>
        </p:spPr>
        <p:txBody>
          <a:bodyPr vert="horz" wrap="square" lIns="91440" tIns="45720" rIns="91440" bIns="45720" numCol="1" anchor="t" anchorCtr="0" compatLnSpc="1"/>
          <a:lstStyle>
            <a:lvl1pPr eaLnBrk="1" hangingPunct="1">
              <a:spcBef>
                <a:spcPct val="50000"/>
              </a:spcBef>
              <a:buFontTx/>
              <a:buNone/>
              <a:defRPr kumimoji="0" sz="1400">
                <a:solidFill>
                  <a:srgbClr val="000000"/>
                </a:solidFill>
                <a:latin typeface="+mn-lt"/>
              </a:defRPr>
            </a:lvl1pPr>
          </a:lstStyle>
          <a:p>
            <a:pPr>
              <a:defRPr/>
            </a:pPr>
            <a:endParaRPr lang="en-US" altLang="zh-CN"/>
          </a:p>
        </p:txBody>
      </p:sp>
      <p:sp>
        <p:nvSpPr>
          <p:cNvPr id="28" name="Rectangle 28"/>
          <p:cNvSpPr>
            <a:spLocks noGrp="1" noChangeArrowheads="1"/>
          </p:cNvSpPr>
          <p:nvPr>
            <p:ph type="ftr" sz="quarter" idx="11"/>
          </p:nvPr>
        </p:nvSpPr>
        <p:spPr bwMode="auto">
          <a:xfrm>
            <a:off x="3581400" y="6248400"/>
            <a:ext cx="2895600" cy="457200"/>
          </a:xfrm>
          <a:prstGeom prst="rect">
            <a:avLst/>
          </a:prstGeom>
          <a:ln>
            <a:miter lim="800000"/>
          </a:ln>
        </p:spPr>
        <p:txBody>
          <a:bodyPr vert="horz" wrap="square" lIns="91440" tIns="45720" rIns="91440" bIns="45720" numCol="1" anchor="t" anchorCtr="0" compatLnSpc="1"/>
          <a:lstStyle>
            <a:lvl1pPr algn="ctr" eaLnBrk="1" hangingPunct="1">
              <a:spcBef>
                <a:spcPct val="50000"/>
              </a:spcBef>
              <a:buFontTx/>
              <a:buNone/>
              <a:defRPr kumimoji="0" sz="1400">
                <a:solidFill>
                  <a:srgbClr val="000000"/>
                </a:solidFill>
                <a:latin typeface="+mn-lt"/>
              </a:defRPr>
            </a:lvl1pPr>
          </a:lstStyle>
          <a:p>
            <a:pPr>
              <a:defRPr/>
            </a:pPr>
            <a:endParaRPr lang="en-US" altLang="zh-CN"/>
          </a:p>
        </p:txBody>
      </p:sp>
      <p:sp>
        <p:nvSpPr>
          <p:cNvPr id="29" name="Rectangle 29"/>
          <p:cNvSpPr>
            <a:spLocks noGrp="1" noChangeArrowheads="1"/>
          </p:cNvSpPr>
          <p:nvPr>
            <p:ph type="sldNum" sz="quarter" idx="12"/>
          </p:nvPr>
        </p:nvSpPr>
        <p:spPr bwMode="auto">
          <a:xfrm>
            <a:off x="7010400" y="6248400"/>
            <a:ext cx="1905000" cy="457200"/>
          </a:xfrm>
          <a:prstGeom prst="rect">
            <a:avLst/>
          </a:prstGeom>
          <a:ln>
            <a:miter lim="800000"/>
          </a:ln>
        </p:spPr>
        <p:txBody>
          <a:bodyPr vert="horz" wrap="square" lIns="91440" tIns="45720" rIns="91440" bIns="45720" numCol="1" anchor="t" anchorCtr="0" compatLnSpc="1"/>
          <a:lstStyle>
            <a:lvl1pPr algn="r" eaLnBrk="1" hangingPunct="1">
              <a:spcBef>
                <a:spcPct val="50000"/>
              </a:spcBef>
              <a:buFont typeface="Arial" panose="020B0604020202020204" pitchFamily="34" charset="0"/>
              <a:buNone/>
              <a:defRPr sz="1400" noProof="1">
                <a:solidFill>
                  <a:srgbClr val="000000"/>
                </a:solidFill>
                <a:latin typeface="Arial" panose="020B0604020202020204" pitchFamily="34" charset="0"/>
              </a:defRPr>
            </a:lvl1pPr>
          </a:lstStyle>
          <a:p>
            <a:pPr>
              <a:defRPr/>
            </a:pPr>
            <a:fld id="{539E604D-938C-4DDA-9864-F4EF49F559B6}" type="slidenum">
              <a:rPr lang="zh-CN" altLang="en-US"/>
              <a:pPr>
                <a:defRPr/>
              </a:pPr>
              <a:t>‹#›</a:t>
            </a:fld>
            <a:endParaRPr lang="zh-CN" altLang="en-US"/>
          </a:p>
        </p:txBody>
      </p:sp>
    </p:spTree>
    <p:extLst>
      <p:ext uri="{BB962C8B-B14F-4D97-AF65-F5344CB8AC3E}">
        <p14:creationId xmlns:p14="http://schemas.microsoft.com/office/powerpoint/2010/main" val="4257737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980780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17492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632794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Tree>
    <p:extLst>
      <p:ext uri="{BB962C8B-B14F-4D97-AF65-F5344CB8AC3E}">
        <p14:creationId xmlns:p14="http://schemas.microsoft.com/office/powerpoint/2010/main" val="1800997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9957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1559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3440060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460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extLst>
      <p:ext uri="{BB962C8B-B14F-4D97-AF65-F5344CB8AC3E}">
        <p14:creationId xmlns:p14="http://schemas.microsoft.com/office/powerpoint/2010/main" val="3146263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extLst>
      <p:ext uri="{BB962C8B-B14F-4D97-AF65-F5344CB8AC3E}">
        <p14:creationId xmlns:p14="http://schemas.microsoft.com/office/powerpoint/2010/main" val="1483501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4763"/>
            <a:ext cx="539750" cy="6858001"/>
            <a:chOff x="0" y="-3"/>
            <a:chExt cx="670" cy="4320"/>
          </a:xfrm>
        </p:grpSpPr>
        <p:grpSp>
          <p:nvGrpSpPr>
            <p:cNvPr id="1028" name="Group 3"/>
            <p:cNvGrpSpPr>
              <a:grpSpLocks/>
            </p:cNvGrpSpPr>
            <p:nvPr/>
          </p:nvGrpSpPr>
          <p:grpSpPr bwMode="auto">
            <a:xfrm rot="16200000" flipH="1">
              <a:off x="-1815" y="1838"/>
              <a:ext cx="4320" cy="638"/>
              <a:chOff x="-2" y="1562"/>
              <a:chExt cx="5762" cy="638"/>
            </a:xfrm>
          </p:grpSpPr>
          <p:sp>
            <p:nvSpPr>
              <p:cNvPr id="1031" name="Freeform 4"/>
              <p:cNvSpPr>
                <a:spLocks/>
              </p:cNvSpPr>
              <p:nvPr/>
            </p:nvSpPr>
            <p:spPr bwMode="ltGray">
              <a:xfrm rot="-5400000">
                <a:off x="2553" y="-993"/>
                <a:ext cx="625" cy="5746"/>
              </a:xfrm>
              <a:custGeom>
                <a:avLst/>
                <a:gdLst>
                  <a:gd name="T0" fmla="*/ 0 w 1000"/>
                  <a:gd name="T1" fmla="*/ 0 h 720"/>
                  <a:gd name="T2" fmla="*/ 0 w 1000"/>
                  <a:gd name="T3" fmla="*/ 45856 h 720"/>
                  <a:gd name="T4" fmla="*/ 391 w 1000"/>
                  <a:gd name="T5" fmla="*/ 45856 h 720"/>
                  <a:gd name="T6" fmla="*/ 391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2" name="Freeform 5"/>
              <p:cNvSpPr>
                <a:spLocks/>
              </p:cNvSpPr>
              <p:nvPr/>
            </p:nvSpPr>
            <p:spPr bwMode="ltGray">
              <a:xfrm rot="-5400000">
                <a:off x="1317" y="1663"/>
                <a:ext cx="625" cy="421"/>
              </a:xfrm>
              <a:custGeom>
                <a:avLst/>
                <a:gdLst>
                  <a:gd name="T0" fmla="*/ 0 w 624"/>
                  <a:gd name="T1" fmla="*/ 0 h 317"/>
                  <a:gd name="T2" fmla="*/ 0 w 624"/>
                  <a:gd name="T3" fmla="*/ 479 h 317"/>
                  <a:gd name="T4" fmla="*/ 626 w 624"/>
                  <a:gd name="T5" fmla="*/ 479 h 317"/>
                  <a:gd name="T6" fmla="*/ 626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3" name="Freeform 6"/>
              <p:cNvSpPr>
                <a:spLocks/>
              </p:cNvSpPr>
              <p:nvPr/>
            </p:nvSpPr>
            <p:spPr bwMode="ltGray">
              <a:xfrm rot="-5400000">
                <a:off x="969" y="1663"/>
                <a:ext cx="625" cy="423"/>
              </a:xfrm>
              <a:custGeom>
                <a:avLst/>
                <a:gdLst>
                  <a:gd name="T0" fmla="*/ 0 w 624"/>
                  <a:gd name="T1" fmla="*/ 0 h 317"/>
                  <a:gd name="T2" fmla="*/ 0 w 624"/>
                  <a:gd name="T3" fmla="*/ 484 h 317"/>
                  <a:gd name="T4" fmla="*/ 626 w 624"/>
                  <a:gd name="T5" fmla="*/ 484 h 317"/>
                  <a:gd name="T6" fmla="*/ 626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4" name="Freeform 7"/>
              <p:cNvSpPr>
                <a:spLocks/>
              </p:cNvSpPr>
              <p:nvPr/>
            </p:nvSpPr>
            <p:spPr bwMode="ltGray">
              <a:xfrm rot="-5400000">
                <a:off x="-70" y="1747"/>
                <a:ext cx="625" cy="255"/>
              </a:xfrm>
              <a:custGeom>
                <a:avLst/>
                <a:gdLst>
                  <a:gd name="T0" fmla="*/ 0 w 624"/>
                  <a:gd name="T1" fmla="*/ 26 h 370"/>
                  <a:gd name="T2" fmla="*/ 0 w 624"/>
                  <a:gd name="T3" fmla="*/ 154 h 370"/>
                  <a:gd name="T4" fmla="*/ 626 w 624"/>
                  <a:gd name="T5" fmla="*/ 154 h 370"/>
                  <a:gd name="T6" fmla="*/ 626 w 624"/>
                  <a:gd name="T7" fmla="*/ 26 h 370"/>
                  <a:gd name="T8" fmla="*/ 386 w 624"/>
                  <a:gd name="T9" fmla="*/ 4 h 370"/>
                  <a:gd name="T10" fmla="*/ 0 w 624"/>
                  <a:gd name="T11" fmla="*/ 26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5" name="Freeform 8"/>
              <p:cNvSpPr>
                <a:spLocks/>
              </p:cNvSpPr>
              <p:nvPr/>
            </p:nvSpPr>
            <p:spPr bwMode="ltGray">
              <a:xfrm rot="-5400000">
                <a:off x="658" y="1727"/>
                <a:ext cx="625" cy="293"/>
              </a:xfrm>
              <a:custGeom>
                <a:avLst/>
                <a:gdLst>
                  <a:gd name="T0" fmla="*/ 0 w 624"/>
                  <a:gd name="T1" fmla="*/ 0 h 317"/>
                  <a:gd name="T2" fmla="*/ 0 w 624"/>
                  <a:gd name="T3" fmla="*/ 232 h 317"/>
                  <a:gd name="T4" fmla="*/ 626 w 624"/>
                  <a:gd name="T5" fmla="*/ 232 h 317"/>
                  <a:gd name="T6" fmla="*/ 626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6" name="Freeform 9"/>
              <p:cNvSpPr>
                <a:spLocks/>
              </p:cNvSpPr>
              <p:nvPr/>
            </p:nvSpPr>
            <p:spPr bwMode="ltGray">
              <a:xfrm rot="-5400000">
                <a:off x="436" y="1692"/>
                <a:ext cx="625" cy="364"/>
              </a:xfrm>
              <a:custGeom>
                <a:avLst/>
                <a:gdLst>
                  <a:gd name="T0" fmla="*/ 0 w 624"/>
                  <a:gd name="T1" fmla="*/ 0 h 272"/>
                  <a:gd name="T2" fmla="*/ 0 w 624"/>
                  <a:gd name="T3" fmla="*/ 487 h 272"/>
                  <a:gd name="T4" fmla="*/ 240 w 624"/>
                  <a:gd name="T5" fmla="*/ 430 h 272"/>
                  <a:gd name="T6" fmla="*/ 626 w 624"/>
                  <a:gd name="T7" fmla="*/ 487 h 272"/>
                  <a:gd name="T8" fmla="*/ 626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7" name="Freeform 10"/>
              <p:cNvSpPr>
                <a:spLocks/>
              </p:cNvSpPr>
              <p:nvPr/>
            </p:nvSpPr>
            <p:spPr bwMode="ltGray">
              <a:xfrm rot="-5400000">
                <a:off x="150" y="1721"/>
                <a:ext cx="633" cy="315"/>
              </a:xfrm>
              <a:custGeom>
                <a:avLst/>
                <a:gdLst>
                  <a:gd name="T0" fmla="*/ 8 w 632"/>
                  <a:gd name="T1" fmla="*/ 34 h 362"/>
                  <a:gd name="T2" fmla="*/ 8 w 632"/>
                  <a:gd name="T3" fmla="*/ 240 h 362"/>
                  <a:gd name="T4" fmla="*/ 248 w 632"/>
                  <a:gd name="T5" fmla="*/ 240 h 362"/>
                  <a:gd name="T6" fmla="*/ 634 w 632"/>
                  <a:gd name="T7" fmla="*/ 240 h 362"/>
                  <a:gd name="T8" fmla="*/ 634 w 632"/>
                  <a:gd name="T9" fmla="*/ 34 h 362"/>
                  <a:gd name="T10" fmla="*/ 104 w 632"/>
                  <a:gd name="T11" fmla="*/ 34 h 362"/>
                  <a:gd name="T12" fmla="*/ 8 w 632"/>
                  <a:gd name="T13" fmla="*/ 34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8" name="Freeform 11"/>
              <p:cNvSpPr>
                <a:spLocks/>
              </p:cNvSpPr>
              <p:nvPr/>
            </p:nvSpPr>
            <p:spPr bwMode="ltGray">
              <a:xfrm rot="-5400000">
                <a:off x="3198" y="1644"/>
                <a:ext cx="629" cy="420"/>
              </a:xfrm>
              <a:custGeom>
                <a:avLst/>
                <a:gdLst>
                  <a:gd name="T0" fmla="*/ 0 w 624"/>
                  <a:gd name="T1" fmla="*/ 0 h 317"/>
                  <a:gd name="T2" fmla="*/ 0 w 624"/>
                  <a:gd name="T3" fmla="*/ 477 h 317"/>
                  <a:gd name="T4" fmla="*/ 634 w 624"/>
                  <a:gd name="T5" fmla="*/ 477 h 317"/>
                  <a:gd name="T6" fmla="*/ 63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9" name="Freeform 12"/>
              <p:cNvSpPr>
                <a:spLocks/>
              </p:cNvSpPr>
              <p:nvPr/>
            </p:nvSpPr>
            <p:spPr bwMode="ltGray">
              <a:xfrm rot="-5400000">
                <a:off x="2859" y="1652"/>
                <a:ext cx="629" cy="420"/>
              </a:xfrm>
              <a:custGeom>
                <a:avLst/>
                <a:gdLst>
                  <a:gd name="T0" fmla="*/ 0 w 624"/>
                  <a:gd name="T1" fmla="*/ 0 h 317"/>
                  <a:gd name="T2" fmla="*/ 0 w 624"/>
                  <a:gd name="T3" fmla="*/ 477 h 317"/>
                  <a:gd name="T4" fmla="*/ 634 w 624"/>
                  <a:gd name="T5" fmla="*/ 477 h 317"/>
                  <a:gd name="T6" fmla="*/ 63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0" name="Freeform 13"/>
              <p:cNvSpPr>
                <a:spLocks/>
              </p:cNvSpPr>
              <p:nvPr/>
            </p:nvSpPr>
            <p:spPr bwMode="ltGray">
              <a:xfrm rot="-5400000">
                <a:off x="1826" y="1741"/>
                <a:ext cx="623" cy="256"/>
              </a:xfrm>
              <a:custGeom>
                <a:avLst/>
                <a:gdLst>
                  <a:gd name="T0" fmla="*/ 0 w 624"/>
                  <a:gd name="T1" fmla="*/ 26 h 370"/>
                  <a:gd name="T2" fmla="*/ 0 w 624"/>
                  <a:gd name="T3" fmla="*/ 156 h 370"/>
                  <a:gd name="T4" fmla="*/ 622 w 624"/>
                  <a:gd name="T5" fmla="*/ 156 h 370"/>
                  <a:gd name="T6" fmla="*/ 622 w 624"/>
                  <a:gd name="T7" fmla="*/ 26 h 370"/>
                  <a:gd name="T8" fmla="*/ 382 w 624"/>
                  <a:gd name="T9" fmla="*/ 4 h 370"/>
                  <a:gd name="T10" fmla="*/ 0 w 624"/>
                  <a:gd name="T11" fmla="*/ 26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1" name="Freeform 14"/>
              <p:cNvSpPr>
                <a:spLocks/>
              </p:cNvSpPr>
              <p:nvPr/>
            </p:nvSpPr>
            <p:spPr bwMode="ltGray">
              <a:xfrm rot="-5400000">
                <a:off x="2547" y="1725"/>
                <a:ext cx="625" cy="291"/>
              </a:xfrm>
              <a:custGeom>
                <a:avLst/>
                <a:gdLst>
                  <a:gd name="T0" fmla="*/ 0 w 624"/>
                  <a:gd name="T1" fmla="*/ 0 h 317"/>
                  <a:gd name="T2" fmla="*/ 0 w 624"/>
                  <a:gd name="T3" fmla="*/ 229 h 317"/>
                  <a:gd name="T4" fmla="*/ 626 w 624"/>
                  <a:gd name="T5" fmla="*/ 229 h 317"/>
                  <a:gd name="T6" fmla="*/ 626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2" name="Freeform 15"/>
              <p:cNvSpPr>
                <a:spLocks/>
              </p:cNvSpPr>
              <p:nvPr/>
            </p:nvSpPr>
            <p:spPr bwMode="ltGray">
              <a:xfrm rot="-5400000">
                <a:off x="2326" y="1689"/>
                <a:ext cx="623" cy="360"/>
              </a:xfrm>
              <a:custGeom>
                <a:avLst/>
                <a:gdLst>
                  <a:gd name="T0" fmla="*/ 0 w 624"/>
                  <a:gd name="T1" fmla="*/ 0 h 272"/>
                  <a:gd name="T2" fmla="*/ 0 w 624"/>
                  <a:gd name="T3" fmla="*/ 476 h 272"/>
                  <a:gd name="T4" fmla="*/ 240 w 624"/>
                  <a:gd name="T5" fmla="*/ 421 h 272"/>
                  <a:gd name="T6" fmla="*/ 622 w 624"/>
                  <a:gd name="T7" fmla="*/ 476 h 272"/>
                  <a:gd name="T8" fmla="*/ 622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3" name="Freeform 16"/>
              <p:cNvSpPr>
                <a:spLocks/>
              </p:cNvSpPr>
              <p:nvPr/>
            </p:nvSpPr>
            <p:spPr bwMode="ltGray">
              <a:xfrm rot="-5400000">
                <a:off x="2038" y="1715"/>
                <a:ext cx="631" cy="316"/>
              </a:xfrm>
              <a:custGeom>
                <a:avLst/>
                <a:gdLst>
                  <a:gd name="T0" fmla="*/ 8 w 632"/>
                  <a:gd name="T1" fmla="*/ 34 h 362"/>
                  <a:gd name="T2" fmla="*/ 8 w 632"/>
                  <a:gd name="T3" fmla="*/ 242 h 362"/>
                  <a:gd name="T4" fmla="*/ 248 w 632"/>
                  <a:gd name="T5" fmla="*/ 242 h 362"/>
                  <a:gd name="T6" fmla="*/ 630 w 632"/>
                  <a:gd name="T7" fmla="*/ 242 h 362"/>
                  <a:gd name="T8" fmla="*/ 630 w 632"/>
                  <a:gd name="T9" fmla="*/ 34 h 362"/>
                  <a:gd name="T10" fmla="*/ 104 w 632"/>
                  <a:gd name="T11" fmla="*/ 34 h 362"/>
                  <a:gd name="T12" fmla="*/ 8 w 632"/>
                  <a:gd name="T13" fmla="*/ 34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4" name="Freeform 17"/>
              <p:cNvSpPr>
                <a:spLocks/>
              </p:cNvSpPr>
              <p:nvPr/>
            </p:nvSpPr>
            <p:spPr bwMode="ltGray">
              <a:xfrm rot="-5400000">
                <a:off x="4067" y="1651"/>
                <a:ext cx="627" cy="420"/>
              </a:xfrm>
              <a:custGeom>
                <a:avLst/>
                <a:gdLst>
                  <a:gd name="T0" fmla="*/ 0 w 624"/>
                  <a:gd name="T1" fmla="*/ 0 h 317"/>
                  <a:gd name="T2" fmla="*/ 0 w 624"/>
                  <a:gd name="T3" fmla="*/ 477 h 317"/>
                  <a:gd name="T4" fmla="*/ 630 w 624"/>
                  <a:gd name="T5" fmla="*/ 477 h 317"/>
                  <a:gd name="T6" fmla="*/ 63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5" name="Freeform 18"/>
              <p:cNvSpPr>
                <a:spLocks/>
              </p:cNvSpPr>
              <p:nvPr/>
            </p:nvSpPr>
            <p:spPr bwMode="ltGray">
              <a:xfrm rot="-5400000">
                <a:off x="3721" y="1654"/>
                <a:ext cx="627" cy="423"/>
              </a:xfrm>
              <a:custGeom>
                <a:avLst/>
                <a:gdLst>
                  <a:gd name="T0" fmla="*/ 0 w 624"/>
                  <a:gd name="T1" fmla="*/ 0 h 317"/>
                  <a:gd name="T2" fmla="*/ 0 w 624"/>
                  <a:gd name="T3" fmla="*/ 484 h 317"/>
                  <a:gd name="T4" fmla="*/ 630 w 624"/>
                  <a:gd name="T5" fmla="*/ 484 h 317"/>
                  <a:gd name="T6" fmla="*/ 63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6" name="Freeform 19"/>
              <p:cNvSpPr>
                <a:spLocks/>
              </p:cNvSpPr>
              <p:nvPr/>
            </p:nvSpPr>
            <p:spPr bwMode="ltGray">
              <a:xfrm rot="-5400000">
                <a:off x="4565" y="1727"/>
                <a:ext cx="625" cy="255"/>
              </a:xfrm>
              <a:custGeom>
                <a:avLst/>
                <a:gdLst>
                  <a:gd name="T0" fmla="*/ 0 w 624"/>
                  <a:gd name="T1" fmla="*/ 26 h 370"/>
                  <a:gd name="T2" fmla="*/ 0 w 624"/>
                  <a:gd name="T3" fmla="*/ 154 h 370"/>
                  <a:gd name="T4" fmla="*/ 626 w 624"/>
                  <a:gd name="T5" fmla="*/ 154 h 370"/>
                  <a:gd name="T6" fmla="*/ 626 w 624"/>
                  <a:gd name="T7" fmla="*/ 26 h 370"/>
                  <a:gd name="T8" fmla="*/ 386 w 624"/>
                  <a:gd name="T9" fmla="*/ 4 h 370"/>
                  <a:gd name="T10" fmla="*/ 0 w 624"/>
                  <a:gd name="T11" fmla="*/ 26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7" name="Freeform 20"/>
              <p:cNvSpPr>
                <a:spLocks/>
              </p:cNvSpPr>
              <p:nvPr/>
            </p:nvSpPr>
            <p:spPr bwMode="ltGray">
              <a:xfrm>
                <a:off x="5469" y="1554"/>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8" name="Freeform 21"/>
              <p:cNvSpPr>
                <a:spLocks/>
              </p:cNvSpPr>
              <p:nvPr/>
            </p:nvSpPr>
            <p:spPr bwMode="ltGray">
              <a:xfrm rot="-5400000">
                <a:off x="5068" y="1674"/>
                <a:ext cx="629" cy="360"/>
              </a:xfrm>
              <a:custGeom>
                <a:avLst/>
                <a:gdLst>
                  <a:gd name="T0" fmla="*/ 0 w 624"/>
                  <a:gd name="T1" fmla="*/ 0 h 272"/>
                  <a:gd name="T2" fmla="*/ 0 w 624"/>
                  <a:gd name="T3" fmla="*/ 476 h 272"/>
                  <a:gd name="T4" fmla="*/ 244 w 624"/>
                  <a:gd name="T5" fmla="*/ 421 h 272"/>
                  <a:gd name="T6" fmla="*/ 634 w 624"/>
                  <a:gd name="T7" fmla="*/ 476 h 272"/>
                  <a:gd name="T8" fmla="*/ 63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9" name="Freeform 22"/>
              <p:cNvSpPr>
                <a:spLocks/>
              </p:cNvSpPr>
              <p:nvPr/>
            </p:nvSpPr>
            <p:spPr bwMode="ltGray">
              <a:xfrm rot="-5400000">
                <a:off x="4786" y="1706"/>
                <a:ext cx="636" cy="316"/>
              </a:xfrm>
              <a:custGeom>
                <a:avLst/>
                <a:gdLst>
                  <a:gd name="T0" fmla="*/ 8 w 632"/>
                  <a:gd name="T1" fmla="*/ 34 h 362"/>
                  <a:gd name="T2" fmla="*/ 8 w 632"/>
                  <a:gd name="T3" fmla="*/ 242 h 362"/>
                  <a:gd name="T4" fmla="*/ 252 w 632"/>
                  <a:gd name="T5" fmla="*/ 242 h 362"/>
                  <a:gd name="T6" fmla="*/ 640 w 632"/>
                  <a:gd name="T7" fmla="*/ 242 h 362"/>
                  <a:gd name="T8" fmla="*/ 640 w 632"/>
                  <a:gd name="T9" fmla="*/ 34 h 362"/>
                  <a:gd name="T10" fmla="*/ 106 w 632"/>
                  <a:gd name="T11" fmla="*/ 34 h 362"/>
                  <a:gd name="T12" fmla="*/ 8 w 632"/>
                  <a:gd name="T13" fmla="*/ 34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1029" name="Freeform 23"/>
            <p:cNvSpPr>
              <a:spLocks/>
            </p:cNvSpPr>
            <p:nvPr/>
          </p:nvSpPr>
          <p:spPr bwMode="ltGray">
            <a:xfrm rot="16200000" flipH="1">
              <a:off x="-1954" y="1951"/>
              <a:ext cx="4320" cy="412"/>
            </a:xfrm>
            <a:custGeom>
              <a:avLst/>
              <a:gdLst>
                <a:gd name="T0" fmla="*/ 0 w 5762"/>
                <a:gd name="T1" fmla="*/ 225 h 385"/>
                <a:gd name="T2" fmla="*/ 3239 w 5762"/>
                <a:gd name="T3" fmla="*/ 215 h 385"/>
                <a:gd name="T4" fmla="*/ 3239 w 5762"/>
                <a:gd name="T5" fmla="*/ 4 h 385"/>
                <a:gd name="T6" fmla="*/ 0 w 5762"/>
                <a:gd name="T7" fmla="*/ 0 h 385"/>
                <a:gd name="T8" fmla="*/ 0 w 5762"/>
                <a:gd name="T9" fmla="*/ 225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zh-CN" altLang="en-US"/>
            </a:p>
          </p:txBody>
        </p:sp>
        <p:sp>
          <p:nvSpPr>
            <p:cNvPr id="1030" name="Freeform 24"/>
            <p:cNvSpPr>
              <a:spLocks/>
            </p:cNvSpPr>
            <p:nvPr/>
          </p:nvSpPr>
          <p:spPr bwMode="ltGray">
            <a:xfrm rot="16200000" flipH="1">
              <a:off x="-1589" y="2063"/>
              <a:ext cx="4319" cy="187"/>
            </a:xfrm>
            <a:custGeom>
              <a:avLst/>
              <a:gdLst>
                <a:gd name="T0" fmla="*/ 0 w 5761"/>
                <a:gd name="T1" fmla="*/ 28 h 189"/>
                <a:gd name="T2" fmla="*/ 3238 w 5761"/>
                <a:gd name="T3" fmla="*/ 0 h 189"/>
                <a:gd name="T4" fmla="*/ 3238 w 5761"/>
                <a:gd name="T5" fmla="*/ 185 h 189"/>
                <a:gd name="T6" fmla="*/ 1 w 5761"/>
                <a:gd name="T7" fmla="*/ 185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zh-CN" altLang="en-US"/>
            </a:p>
          </p:txBody>
        </p:sp>
      </p:grpSp>
      <p:graphicFrame>
        <p:nvGraphicFramePr>
          <p:cNvPr id="1027" name="Object 26"/>
          <p:cNvGraphicFramePr>
            <a:graphicFrameLocks/>
          </p:cNvGraphicFramePr>
          <p:nvPr userDrawn="1"/>
        </p:nvGraphicFramePr>
        <p:xfrm>
          <a:off x="5181600" y="5791200"/>
          <a:ext cx="3667125" cy="828675"/>
        </p:xfrm>
        <a:graphic>
          <a:graphicData uri="http://schemas.openxmlformats.org/presentationml/2006/ole">
            <mc:AlternateContent xmlns:mc="http://schemas.openxmlformats.org/markup-compatibility/2006">
              <mc:Choice xmlns:v="urn:schemas-microsoft-com:vml" Requires="v">
                <p:oleObj spid="_x0000_s1199" r:id="rId14" imgW="3666667" imgH="828791" progId="Paint.Picture">
                  <p:embed/>
                </p:oleObj>
              </mc:Choice>
              <mc:Fallback>
                <p:oleObj r:id="rId14" imgW="3666667" imgH="828791" progId="Paint.Picture">
                  <p:embed/>
                  <p:pic>
                    <p:nvPicPr>
                      <p:cNvPr id="0" name="Object 26"/>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81600" y="5791200"/>
                        <a:ext cx="366712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97"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500063" y="1071563"/>
            <a:ext cx="8153400" cy="1323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lgn="ctr" eaLnBrk="1" hangingPunct="1"/>
            <a:r>
              <a:rPr lang="zh-CN" altLang="en-US" sz="4000" b="1" smtClean="0">
                <a:solidFill>
                  <a:schemeClr val="tx1"/>
                </a:solidFill>
              </a:rPr>
              <a:t>第二章 </a:t>
            </a:r>
            <a:br>
              <a:rPr lang="zh-CN" altLang="en-US" sz="4000" b="1" smtClean="0">
                <a:solidFill>
                  <a:schemeClr val="tx1"/>
                </a:solidFill>
              </a:rPr>
            </a:br>
            <a:r>
              <a:rPr lang="zh-CN" altLang="en-US" sz="4000" b="1" smtClean="0">
                <a:solidFill>
                  <a:schemeClr val="tx1"/>
                </a:solidFill>
              </a:rPr>
              <a:t> 数据表示、寻址方式与指令系统</a:t>
            </a:r>
          </a:p>
        </p:txBody>
      </p:sp>
    </p:spTree>
    <p:extLst>
      <p:ext uri="{BB962C8B-B14F-4D97-AF65-F5344CB8AC3E}">
        <p14:creationId xmlns:p14="http://schemas.microsoft.com/office/powerpoint/2010/main" val="2342327897"/>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4000" b="1" smtClean="0"/>
              <a:t>2</a:t>
            </a:r>
            <a:r>
              <a:rPr lang="zh-CN" altLang="en-US" sz="4000" b="1" smtClean="0"/>
              <a:t>、面向高级语言的优化实现来改进</a:t>
            </a:r>
          </a:p>
        </p:txBody>
      </p:sp>
      <p:sp>
        <p:nvSpPr>
          <p:cNvPr id="33795" name="Rectangle 3"/>
          <p:cNvSpPr>
            <a:spLocks noGrp="1" noChangeArrowheads="1"/>
          </p:cNvSpPr>
          <p:nvPr>
            <p:ph idx="1"/>
          </p:nvPr>
        </p:nvSpPr>
        <p:spPr bwMode="auto">
          <a:xfrm>
            <a:off x="500063" y="1643063"/>
            <a:ext cx="8286750" cy="4929187"/>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0000"/>
              </a:lnSpc>
              <a:buFont typeface="Wingdings" panose="05000000000000000000" pitchFamily="2" charset="2"/>
              <a:buNone/>
            </a:pPr>
            <a:r>
              <a:rPr lang="zh-CN" altLang="en-US" sz="2400" b="1" dirty="0" smtClean="0">
                <a:latin typeface="Times New Roman" panose="02020603050405020304" pitchFamily="18" charset="0"/>
              </a:rPr>
              <a:t>         五种途径</a:t>
            </a:r>
            <a:endParaRPr lang="en-US" altLang="zh-CN" sz="2400" b="1" dirty="0" smtClean="0">
              <a:latin typeface="Times New Roman" panose="02020603050405020304" pitchFamily="18" charset="0"/>
            </a:endParaRPr>
          </a:p>
          <a:p>
            <a:pPr>
              <a:lnSpc>
                <a:spcPct val="90000"/>
              </a:lnSpc>
            </a:pPr>
            <a:r>
              <a:rPr lang="zh-CN" altLang="en-US" sz="2400" b="1" dirty="0" smtClean="0">
                <a:latin typeface="Times New Roman" panose="02020603050405020304" pitchFamily="18" charset="0"/>
              </a:rPr>
              <a:t>对源程序中各种高级语言语句的使用频度进行统计，不</a:t>
            </a:r>
            <a:r>
              <a:rPr lang="zh-CN" altLang="en-US" sz="2400" b="1" dirty="0">
                <a:latin typeface="Times New Roman" panose="02020603050405020304" pitchFamily="18" charset="0"/>
              </a:rPr>
              <a:t>同</a:t>
            </a:r>
            <a:r>
              <a:rPr lang="zh-CN" altLang="en-US" sz="2400" b="1" dirty="0" smtClean="0">
                <a:latin typeface="Times New Roman" panose="02020603050405020304" pitchFamily="18" charset="0"/>
              </a:rPr>
              <a:t>语言差距大。</a:t>
            </a:r>
          </a:p>
          <a:p>
            <a:pPr>
              <a:lnSpc>
                <a:spcPct val="90000"/>
              </a:lnSpc>
            </a:pPr>
            <a:r>
              <a:rPr lang="zh-CN" altLang="en-US" sz="2400" b="1" dirty="0" smtClean="0">
                <a:latin typeface="Times New Roman" panose="02020603050405020304" pitchFamily="18" charset="0"/>
              </a:rPr>
              <a:t>面向编译，优化代码生成，例如增强规整性、对称性</a:t>
            </a:r>
            <a:endParaRPr lang="en-US" altLang="zh-CN" sz="2400" b="1" dirty="0">
              <a:latin typeface="Times New Roman" panose="02020603050405020304" pitchFamily="18" charset="0"/>
            </a:endParaRPr>
          </a:p>
          <a:p>
            <a:pPr>
              <a:lnSpc>
                <a:spcPct val="90000"/>
              </a:lnSpc>
            </a:pPr>
            <a:r>
              <a:rPr lang="zh-CN" altLang="en-US" sz="2400" b="1" dirty="0" smtClean="0">
                <a:latin typeface="Times New Roman" panose="02020603050405020304" pitchFamily="18" charset="0"/>
              </a:rPr>
              <a:t>优化指令系统，目标减少与各种高级语言的语义差距：</a:t>
            </a:r>
          </a:p>
          <a:p>
            <a:pPr>
              <a:lnSpc>
                <a:spcPct val="90000"/>
              </a:lnSpc>
            </a:pPr>
            <a:r>
              <a:rPr lang="zh-CN" altLang="en-US" sz="2400" b="1" dirty="0" smtClean="0">
                <a:latin typeface="Times New Roman" panose="02020603050405020304" pitchFamily="18" charset="0"/>
              </a:rPr>
              <a:t>让机器具有分别面向各种高级语言的多种指令系统、多种系统结构，并能动态切换</a:t>
            </a:r>
          </a:p>
          <a:p>
            <a:pPr>
              <a:lnSpc>
                <a:spcPct val="90000"/>
              </a:lnSpc>
            </a:pPr>
            <a:r>
              <a:rPr lang="zh-CN" altLang="en-US" sz="2400" b="1" dirty="0" smtClean="0">
                <a:latin typeface="Times New Roman" panose="02020603050405020304" pitchFamily="18" charset="0"/>
              </a:rPr>
              <a:t>发展高级语言计算机；</a:t>
            </a:r>
            <a:endParaRPr lang="zh-CN" altLang="en-US" sz="2400" b="1" dirty="0" smtClean="0"/>
          </a:p>
          <a:p>
            <a:pPr lvl="1" algn="just">
              <a:lnSpc>
                <a:spcPct val="90000"/>
              </a:lnSpc>
            </a:pPr>
            <a:r>
              <a:rPr lang="zh-CN" altLang="en-US" sz="2400" b="1" dirty="0" smtClean="0">
                <a:latin typeface="Times New Roman" panose="02020603050405020304" pitchFamily="18" charset="0"/>
              </a:rPr>
              <a:t>间接执行高级语言机器：高级语言直接成为机器的汇编语言</a:t>
            </a:r>
          </a:p>
          <a:p>
            <a:pPr lvl="1" algn="just">
              <a:lnSpc>
                <a:spcPct val="90000"/>
              </a:lnSpc>
            </a:pPr>
            <a:r>
              <a:rPr lang="zh-CN" altLang="en-US" sz="2400" b="1" dirty="0" smtClean="0">
                <a:latin typeface="Times New Roman" panose="02020603050405020304" pitchFamily="18" charset="0"/>
              </a:rPr>
              <a:t>直接执行高级语言机器：让高级语言本身作为机器语言，由硬件或固件对高级语言源程序的语句逐条进行解释执行；</a:t>
            </a:r>
            <a:r>
              <a:rPr lang="zh-CN" altLang="en-US" sz="2400" b="1" dirty="0" smtClean="0"/>
              <a:t> </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多种指令系统，多种系统结构</a:t>
            </a:r>
            <a:endParaRPr lang="zh-CN" altLang="en-US" b="1" dirty="0"/>
          </a:p>
        </p:txBody>
      </p:sp>
      <p:pic>
        <p:nvPicPr>
          <p:cNvPr id="4" name="图片 3"/>
          <p:cNvPicPr>
            <a:picLocks noChangeAspect="1"/>
          </p:cNvPicPr>
          <p:nvPr/>
        </p:nvPicPr>
        <p:blipFill>
          <a:blip r:embed="rId2"/>
          <a:stretch>
            <a:fillRect/>
          </a:stretch>
        </p:blipFill>
        <p:spPr>
          <a:xfrm>
            <a:off x="1547664" y="1700808"/>
            <a:ext cx="6151231" cy="3692252"/>
          </a:xfrm>
          <a:prstGeom prst="rect">
            <a:avLst/>
          </a:prstGeom>
        </p:spPr>
      </p:pic>
    </p:spTree>
    <p:extLst>
      <p:ext uri="{BB962C8B-B14F-4D97-AF65-F5344CB8AC3E}">
        <p14:creationId xmlns:p14="http://schemas.microsoft.com/office/powerpoint/2010/main" val="3089834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b="1" smtClean="0"/>
              <a:t>各种机器的语义差距</a:t>
            </a:r>
          </a:p>
        </p:txBody>
      </p:sp>
      <p:grpSp>
        <p:nvGrpSpPr>
          <p:cNvPr id="34819" name="Group 3"/>
          <p:cNvGrpSpPr>
            <a:grpSpLocks/>
          </p:cNvGrpSpPr>
          <p:nvPr/>
        </p:nvGrpSpPr>
        <p:grpSpPr bwMode="auto">
          <a:xfrm>
            <a:off x="900113" y="1773238"/>
            <a:ext cx="7343775" cy="4824412"/>
            <a:chOff x="816" y="1344"/>
            <a:chExt cx="3792" cy="2544"/>
          </a:xfrm>
        </p:grpSpPr>
        <p:sp>
          <p:nvSpPr>
            <p:cNvPr id="34820" name="Rectangle 4"/>
            <p:cNvSpPr>
              <a:spLocks noChangeArrowheads="1"/>
            </p:cNvSpPr>
            <p:nvPr/>
          </p:nvSpPr>
          <p:spPr bwMode="auto">
            <a:xfrm>
              <a:off x="2304" y="3600"/>
              <a:ext cx="1104" cy="288"/>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sz="1800" b="1">
                  <a:latin typeface="Tahoma" panose="020B0604030504040204" pitchFamily="34" charset="0"/>
                </a:rPr>
                <a:t>微程序机器级</a:t>
              </a:r>
            </a:p>
          </p:txBody>
        </p:sp>
        <p:sp>
          <p:nvSpPr>
            <p:cNvPr id="34821" name="Rectangle 5"/>
            <p:cNvSpPr>
              <a:spLocks noChangeArrowheads="1"/>
            </p:cNvSpPr>
            <p:nvPr/>
          </p:nvSpPr>
          <p:spPr bwMode="auto">
            <a:xfrm>
              <a:off x="2328" y="1344"/>
              <a:ext cx="1104" cy="288"/>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sz="1800" b="1">
                  <a:latin typeface="Tahoma" panose="020B0604030504040204" pitchFamily="34" charset="0"/>
                </a:rPr>
                <a:t>高级语言程序</a:t>
              </a:r>
            </a:p>
          </p:txBody>
        </p:sp>
        <p:sp>
          <p:nvSpPr>
            <p:cNvPr id="34822" name="Rectangle 6"/>
            <p:cNvSpPr>
              <a:spLocks noChangeArrowheads="1"/>
            </p:cNvSpPr>
            <p:nvPr/>
          </p:nvSpPr>
          <p:spPr bwMode="auto">
            <a:xfrm>
              <a:off x="1968" y="2400"/>
              <a:ext cx="768" cy="576"/>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sz="1800" b="1">
                  <a:latin typeface="Tahoma" panose="020B0604030504040204" pitchFamily="34" charset="0"/>
                </a:rPr>
                <a:t>面向</a:t>
              </a:r>
            </a:p>
            <a:p>
              <a:pPr algn="ctr" eaLnBrk="1" fontAlgn="ctr" hangingPunct="1">
                <a:buFont typeface="Arial" panose="020B0604020202020204" pitchFamily="34" charset="0"/>
                <a:buNone/>
              </a:pPr>
              <a:r>
                <a:rPr lang="zh-CN" altLang="en-US" sz="1800" b="1">
                  <a:latin typeface="Tahoma" panose="020B0604030504040204" pitchFamily="34" charset="0"/>
                </a:rPr>
                <a:t>高级语言</a:t>
              </a:r>
            </a:p>
            <a:p>
              <a:pPr algn="ctr" eaLnBrk="1" fontAlgn="ctr" hangingPunct="1">
                <a:buFont typeface="Arial" panose="020B0604020202020204" pitchFamily="34" charset="0"/>
                <a:buNone/>
              </a:pPr>
              <a:r>
                <a:rPr lang="zh-CN" altLang="en-US" sz="1800" b="1">
                  <a:latin typeface="Tahoma" panose="020B0604030504040204" pitchFamily="34" charset="0"/>
                </a:rPr>
                <a:t>机  器</a:t>
              </a:r>
            </a:p>
          </p:txBody>
        </p:sp>
        <p:sp>
          <p:nvSpPr>
            <p:cNvPr id="34823" name="Rectangle 7"/>
            <p:cNvSpPr>
              <a:spLocks noChangeArrowheads="1"/>
            </p:cNvSpPr>
            <p:nvPr/>
          </p:nvSpPr>
          <p:spPr bwMode="auto">
            <a:xfrm>
              <a:off x="816" y="2784"/>
              <a:ext cx="768" cy="576"/>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sz="1800" b="1">
                  <a:latin typeface="Tahoma" panose="020B0604030504040204" pitchFamily="34" charset="0"/>
                </a:rPr>
                <a:t>传统</a:t>
              </a:r>
            </a:p>
            <a:p>
              <a:pPr algn="ctr" eaLnBrk="1" fontAlgn="ctr" hangingPunct="1">
                <a:buFont typeface="Arial" panose="020B0604020202020204" pitchFamily="34" charset="0"/>
                <a:buNone/>
              </a:pPr>
              <a:r>
                <a:rPr lang="zh-CN" altLang="en-US" sz="1800" b="1">
                  <a:latin typeface="Tahoma" panose="020B0604030504040204" pitchFamily="34" charset="0"/>
                </a:rPr>
                <a:t>机器</a:t>
              </a:r>
            </a:p>
          </p:txBody>
        </p:sp>
        <p:sp>
          <p:nvSpPr>
            <p:cNvPr id="34824" name="Rectangle 8"/>
            <p:cNvSpPr>
              <a:spLocks noChangeArrowheads="1"/>
            </p:cNvSpPr>
            <p:nvPr/>
          </p:nvSpPr>
          <p:spPr bwMode="auto">
            <a:xfrm>
              <a:off x="3840" y="1872"/>
              <a:ext cx="768" cy="576"/>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sz="1800" b="1">
                  <a:latin typeface="Tahoma" panose="020B0604030504040204" pitchFamily="34" charset="0"/>
                </a:rPr>
                <a:t>间接执行</a:t>
              </a:r>
            </a:p>
            <a:p>
              <a:pPr algn="ctr" eaLnBrk="1" fontAlgn="ctr" hangingPunct="1">
                <a:buFont typeface="Arial" panose="020B0604020202020204" pitchFamily="34" charset="0"/>
                <a:buNone/>
              </a:pPr>
              <a:r>
                <a:rPr lang="zh-CN" altLang="en-US" sz="1800" b="1">
                  <a:latin typeface="Tahoma" panose="020B0604030504040204" pitchFamily="34" charset="0"/>
                </a:rPr>
                <a:t>高级语言</a:t>
              </a:r>
            </a:p>
            <a:p>
              <a:pPr algn="ctr" eaLnBrk="1" fontAlgn="ctr" hangingPunct="1">
                <a:buFont typeface="Arial" panose="020B0604020202020204" pitchFamily="34" charset="0"/>
                <a:buNone/>
              </a:pPr>
              <a:r>
                <a:rPr lang="zh-CN" altLang="en-US" sz="1800" b="1">
                  <a:latin typeface="Tahoma" panose="020B0604030504040204" pitchFamily="34" charset="0"/>
                </a:rPr>
                <a:t>机  器</a:t>
              </a:r>
            </a:p>
          </p:txBody>
        </p:sp>
        <p:sp>
          <p:nvSpPr>
            <p:cNvPr id="34825" name="Line 9"/>
            <p:cNvSpPr>
              <a:spLocks noChangeShapeType="1"/>
            </p:cNvSpPr>
            <p:nvPr/>
          </p:nvSpPr>
          <p:spPr bwMode="auto">
            <a:xfrm flipV="1">
              <a:off x="1248" y="1632"/>
              <a:ext cx="1200" cy="1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4826" name="Line 10"/>
            <p:cNvSpPr>
              <a:spLocks noChangeShapeType="1"/>
            </p:cNvSpPr>
            <p:nvPr/>
          </p:nvSpPr>
          <p:spPr bwMode="auto">
            <a:xfrm flipV="1">
              <a:off x="2448" y="1632"/>
              <a:ext cx="288" cy="7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4827" name="Line 11"/>
            <p:cNvSpPr>
              <a:spLocks noChangeShapeType="1"/>
            </p:cNvSpPr>
            <p:nvPr/>
          </p:nvSpPr>
          <p:spPr bwMode="auto">
            <a:xfrm flipH="1" flipV="1">
              <a:off x="1392" y="3360"/>
              <a:ext cx="912"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4828" name="Line 12"/>
            <p:cNvSpPr>
              <a:spLocks noChangeShapeType="1"/>
            </p:cNvSpPr>
            <p:nvPr/>
          </p:nvSpPr>
          <p:spPr bwMode="auto">
            <a:xfrm flipV="1">
              <a:off x="2496" y="2976"/>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4829" name="Line 13"/>
            <p:cNvSpPr>
              <a:spLocks noChangeShapeType="1"/>
            </p:cNvSpPr>
            <p:nvPr/>
          </p:nvSpPr>
          <p:spPr bwMode="auto">
            <a:xfrm flipV="1">
              <a:off x="3072" y="1632"/>
              <a:ext cx="0" cy="19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4830" name="Line 14"/>
            <p:cNvSpPr>
              <a:spLocks noChangeShapeType="1"/>
            </p:cNvSpPr>
            <p:nvPr/>
          </p:nvSpPr>
          <p:spPr bwMode="auto">
            <a:xfrm flipV="1">
              <a:off x="3360" y="2448"/>
              <a:ext cx="768" cy="1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4831" name="Line 15"/>
            <p:cNvSpPr>
              <a:spLocks noChangeShapeType="1"/>
            </p:cNvSpPr>
            <p:nvPr/>
          </p:nvSpPr>
          <p:spPr bwMode="auto">
            <a:xfrm flipH="1" flipV="1">
              <a:off x="3408" y="1536"/>
              <a:ext cx="624"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sp>
          <p:nvSpPr>
            <p:cNvPr id="34832" name="Text Box 16"/>
            <p:cNvSpPr txBox="1">
              <a:spLocks noChangeArrowheads="1"/>
            </p:cNvSpPr>
            <p:nvPr/>
          </p:nvSpPr>
          <p:spPr bwMode="auto">
            <a:xfrm>
              <a:off x="1377" y="3552"/>
              <a:ext cx="33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sz="1800" b="1">
                  <a:latin typeface="Tahoma" panose="020B0604030504040204" pitchFamily="34" charset="0"/>
                </a:rPr>
                <a:t>解释</a:t>
              </a:r>
            </a:p>
          </p:txBody>
        </p:sp>
        <p:sp>
          <p:nvSpPr>
            <p:cNvPr id="34833" name="Text Box 17"/>
            <p:cNvSpPr txBox="1">
              <a:spLocks noChangeArrowheads="1"/>
            </p:cNvSpPr>
            <p:nvPr/>
          </p:nvSpPr>
          <p:spPr bwMode="auto">
            <a:xfrm>
              <a:off x="2098" y="3168"/>
              <a:ext cx="33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sz="1800" b="1">
                  <a:latin typeface="Tahoma" panose="020B0604030504040204" pitchFamily="34" charset="0"/>
                </a:rPr>
                <a:t>解释</a:t>
              </a:r>
            </a:p>
          </p:txBody>
        </p:sp>
        <p:sp>
          <p:nvSpPr>
            <p:cNvPr id="34834" name="Text Box 18"/>
            <p:cNvSpPr txBox="1">
              <a:spLocks noChangeArrowheads="1"/>
            </p:cNvSpPr>
            <p:nvPr/>
          </p:nvSpPr>
          <p:spPr bwMode="auto">
            <a:xfrm>
              <a:off x="3874" y="2928"/>
              <a:ext cx="33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sz="1800" b="1">
                  <a:latin typeface="Tahoma" panose="020B0604030504040204" pitchFamily="34" charset="0"/>
                </a:rPr>
                <a:t>解释</a:t>
              </a:r>
            </a:p>
          </p:txBody>
        </p:sp>
        <p:sp>
          <p:nvSpPr>
            <p:cNvPr id="34835" name="Text Box 19"/>
            <p:cNvSpPr txBox="1">
              <a:spLocks noChangeArrowheads="1"/>
            </p:cNvSpPr>
            <p:nvPr/>
          </p:nvSpPr>
          <p:spPr bwMode="auto">
            <a:xfrm>
              <a:off x="3826" y="1488"/>
              <a:ext cx="33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sz="1800" b="1">
                  <a:latin typeface="Tahoma" panose="020B0604030504040204" pitchFamily="34" charset="0"/>
                </a:rPr>
                <a:t>汇编</a:t>
              </a:r>
            </a:p>
          </p:txBody>
        </p:sp>
        <p:sp>
          <p:nvSpPr>
            <p:cNvPr id="34836" name="Text Box 20"/>
            <p:cNvSpPr txBox="1">
              <a:spLocks noChangeArrowheads="1"/>
            </p:cNvSpPr>
            <p:nvPr/>
          </p:nvSpPr>
          <p:spPr bwMode="auto">
            <a:xfrm>
              <a:off x="1426" y="1929"/>
              <a:ext cx="33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sz="1800" b="1">
                  <a:latin typeface="Tahoma" panose="020B0604030504040204" pitchFamily="34" charset="0"/>
                </a:rPr>
                <a:t>编译</a:t>
              </a:r>
            </a:p>
          </p:txBody>
        </p:sp>
        <p:sp>
          <p:nvSpPr>
            <p:cNvPr id="34837" name="Text Box 21"/>
            <p:cNvSpPr txBox="1">
              <a:spLocks noChangeArrowheads="1"/>
            </p:cNvSpPr>
            <p:nvPr/>
          </p:nvSpPr>
          <p:spPr bwMode="auto">
            <a:xfrm>
              <a:off x="2712" y="1929"/>
              <a:ext cx="33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sz="1800" b="1">
                  <a:latin typeface="Tahoma" panose="020B0604030504040204" pitchFamily="34" charset="0"/>
                </a:rPr>
                <a:t>编译</a:t>
              </a:r>
            </a:p>
          </p:txBody>
        </p:sp>
        <p:sp>
          <p:nvSpPr>
            <p:cNvPr id="34838" name="Text Box 22"/>
            <p:cNvSpPr txBox="1">
              <a:spLocks noChangeArrowheads="1"/>
            </p:cNvSpPr>
            <p:nvPr/>
          </p:nvSpPr>
          <p:spPr bwMode="auto">
            <a:xfrm>
              <a:off x="3158" y="1666"/>
              <a:ext cx="15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endParaRPr lang="zh-CN" altLang="en-US" b="1">
                <a:latin typeface="Tahoma" panose="020B0604030504040204" pitchFamily="34" charset="0"/>
              </a:endParaRPr>
            </a:p>
          </p:txBody>
        </p:sp>
        <p:sp>
          <p:nvSpPr>
            <p:cNvPr id="34839" name="Text Box 23"/>
            <p:cNvSpPr txBox="1">
              <a:spLocks noChangeArrowheads="1"/>
            </p:cNvSpPr>
            <p:nvPr/>
          </p:nvSpPr>
          <p:spPr bwMode="auto">
            <a:xfrm>
              <a:off x="3067" y="1709"/>
              <a:ext cx="202" cy="1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sz="1600" b="1">
                  <a:latin typeface="Tahoma" panose="020B0604030504040204" pitchFamily="34" charset="0"/>
                </a:rPr>
                <a:t>直</a:t>
              </a:r>
            </a:p>
            <a:p>
              <a:pPr algn="ctr" eaLnBrk="1" fontAlgn="ctr" hangingPunct="1">
                <a:buFont typeface="Arial" panose="020B0604020202020204" pitchFamily="34" charset="0"/>
                <a:buNone/>
              </a:pPr>
              <a:r>
                <a:rPr lang="zh-CN" altLang="en-US" sz="1600" b="1">
                  <a:latin typeface="Tahoma" panose="020B0604030504040204" pitchFamily="34" charset="0"/>
                </a:rPr>
                <a:t>接</a:t>
              </a:r>
            </a:p>
            <a:p>
              <a:pPr algn="ctr" eaLnBrk="1" fontAlgn="ctr" hangingPunct="1">
                <a:buFont typeface="Arial" panose="020B0604020202020204" pitchFamily="34" charset="0"/>
                <a:buNone/>
              </a:pPr>
              <a:r>
                <a:rPr lang="zh-CN" altLang="en-US" sz="1600" b="1">
                  <a:latin typeface="Tahoma" panose="020B0604030504040204" pitchFamily="34" charset="0"/>
                </a:rPr>
                <a:t>执</a:t>
              </a:r>
            </a:p>
            <a:p>
              <a:pPr algn="ctr" eaLnBrk="1" fontAlgn="ctr" hangingPunct="1">
                <a:buFont typeface="Arial" panose="020B0604020202020204" pitchFamily="34" charset="0"/>
                <a:buNone/>
              </a:pPr>
              <a:r>
                <a:rPr lang="zh-CN" altLang="en-US" sz="1600" b="1">
                  <a:latin typeface="Tahoma" panose="020B0604030504040204" pitchFamily="34" charset="0"/>
                </a:rPr>
                <a:t>行</a:t>
              </a:r>
            </a:p>
            <a:p>
              <a:pPr algn="ctr" eaLnBrk="1" fontAlgn="ctr" hangingPunct="1">
                <a:buFont typeface="Arial" panose="020B0604020202020204" pitchFamily="34" charset="0"/>
                <a:buNone/>
              </a:pPr>
              <a:r>
                <a:rPr lang="zh-CN" altLang="en-US" sz="1600" b="1">
                  <a:latin typeface="Tahoma" panose="020B0604030504040204" pitchFamily="34" charset="0"/>
                </a:rPr>
                <a:t>高</a:t>
              </a:r>
            </a:p>
            <a:p>
              <a:pPr algn="ctr" eaLnBrk="1" fontAlgn="ctr" hangingPunct="1">
                <a:buFont typeface="Arial" panose="020B0604020202020204" pitchFamily="34" charset="0"/>
                <a:buNone/>
              </a:pPr>
              <a:r>
                <a:rPr lang="zh-CN" altLang="en-US" sz="1600" b="1">
                  <a:latin typeface="Tahoma" panose="020B0604030504040204" pitchFamily="34" charset="0"/>
                </a:rPr>
                <a:t>级</a:t>
              </a:r>
            </a:p>
            <a:p>
              <a:pPr algn="ctr" eaLnBrk="1" fontAlgn="ctr" hangingPunct="1">
                <a:buFont typeface="Arial" panose="020B0604020202020204" pitchFamily="34" charset="0"/>
                <a:buNone/>
              </a:pPr>
              <a:r>
                <a:rPr lang="zh-CN" altLang="en-US" sz="1600" b="1">
                  <a:latin typeface="Tahoma" panose="020B0604030504040204" pitchFamily="34" charset="0"/>
                </a:rPr>
                <a:t>语</a:t>
              </a:r>
            </a:p>
            <a:p>
              <a:pPr algn="ctr" eaLnBrk="1" fontAlgn="ctr" hangingPunct="1">
                <a:buFont typeface="Arial" panose="020B0604020202020204" pitchFamily="34" charset="0"/>
                <a:buNone/>
              </a:pPr>
              <a:r>
                <a:rPr lang="zh-CN" altLang="en-US" sz="1600" b="1">
                  <a:latin typeface="Tahoma" panose="020B0604030504040204" pitchFamily="34" charset="0"/>
                </a:rPr>
                <a:t>言</a:t>
              </a:r>
            </a:p>
            <a:p>
              <a:pPr algn="ctr" eaLnBrk="1" fontAlgn="ctr" hangingPunct="1">
                <a:buFont typeface="Arial" panose="020B0604020202020204" pitchFamily="34" charset="0"/>
                <a:buNone/>
              </a:pPr>
              <a:r>
                <a:rPr lang="zh-CN" altLang="en-US" sz="1600" b="1">
                  <a:latin typeface="Tahoma" panose="020B0604030504040204" pitchFamily="34" charset="0"/>
                </a:rPr>
                <a:t>机</a:t>
              </a:r>
            </a:p>
            <a:p>
              <a:pPr algn="ctr" eaLnBrk="1" fontAlgn="ctr" hangingPunct="1">
                <a:buFont typeface="Arial" panose="020B0604020202020204" pitchFamily="34" charset="0"/>
                <a:buNone/>
              </a:pPr>
              <a:r>
                <a:rPr lang="zh-CN" altLang="en-US" sz="1600" b="1">
                  <a:latin typeface="Tahoma" panose="020B0604030504040204" pitchFamily="34" charset="0"/>
                </a:rPr>
                <a:t>器</a:t>
              </a:r>
            </a:p>
            <a:p>
              <a:pPr algn="ctr" eaLnBrk="1" fontAlgn="ctr" hangingPunct="1">
                <a:buFont typeface="Arial" panose="020B0604020202020204" pitchFamily="34" charset="0"/>
                <a:buNone/>
              </a:pPr>
              <a:r>
                <a:rPr lang="zh-CN" altLang="en-US" sz="1600" b="1">
                  <a:latin typeface="Tahoma" panose="020B0604030504040204" pitchFamily="34" charset="0"/>
                </a:rPr>
                <a:t>解</a:t>
              </a:r>
            </a:p>
            <a:p>
              <a:pPr algn="ctr" eaLnBrk="1" fontAlgn="ctr" hangingPunct="1">
                <a:buFont typeface="Arial" panose="020B0604020202020204" pitchFamily="34" charset="0"/>
                <a:buNone/>
              </a:pPr>
              <a:r>
                <a:rPr lang="zh-CN" altLang="en-US" sz="1600" b="1">
                  <a:latin typeface="Tahoma" panose="020B0604030504040204" pitchFamily="34" charset="0"/>
                </a:rPr>
                <a:t>释</a:t>
              </a:r>
            </a:p>
          </p:txBody>
        </p:sp>
      </p:gr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4000" b="1" smtClean="0"/>
              <a:t>3</a:t>
            </a:r>
            <a:r>
              <a:rPr lang="zh-CN" altLang="en-US" sz="4000" b="1" smtClean="0"/>
              <a:t>、面向操作系统的优化实现来改进</a:t>
            </a:r>
          </a:p>
        </p:txBody>
      </p:sp>
      <p:sp>
        <p:nvSpPr>
          <p:cNvPr id="35843" name="Rectangle 3"/>
          <p:cNvSpPr>
            <a:spLocks noGrp="1" noChangeArrowheads="1"/>
          </p:cNvSpPr>
          <p:nvPr>
            <p:ph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zh-CN" altLang="en-US" sz="2800" b="1" dirty="0" smtClean="0">
                <a:latin typeface="Times New Roman" panose="02020603050405020304" pitchFamily="18" charset="0"/>
              </a:rPr>
              <a:t>通过对操作系统中常用的指令和指令串的使用频度进行统计和分析来改进</a:t>
            </a:r>
          </a:p>
          <a:p>
            <a:pPr algn="just">
              <a:lnSpc>
                <a:spcPct val="90000"/>
              </a:lnSpc>
            </a:pPr>
            <a:r>
              <a:rPr lang="zh-CN" altLang="en-US" sz="2800" b="1" dirty="0" smtClean="0">
                <a:latin typeface="Times New Roman" panose="02020603050405020304" pitchFamily="18" charset="0"/>
              </a:rPr>
              <a:t>专用于操作系统的新指令，如</a:t>
            </a:r>
            <a:r>
              <a:rPr lang="en-US" altLang="zh-CN" sz="2800" b="1" dirty="0" smtClean="0">
                <a:latin typeface="Times New Roman" panose="02020603050405020304" pitchFamily="18" charset="0"/>
              </a:rPr>
              <a:t>IBM370</a:t>
            </a:r>
            <a:r>
              <a:rPr lang="zh-CN" altLang="en-US" sz="2800" b="1" dirty="0" smtClean="0">
                <a:latin typeface="Times New Roman" panose="02020603050405020304" pitchFamily="18" charset="0"/>
              </a:rPr>
              <a:t>针对</a:t>
            </a:r>
            <a:r>
              <a:rPr lang="en-US" altLang="zh-CN" sz="2800" b="1" dirty="0" smtClean="0">
                <a:latin typeface="Times New Roman" panose="02020603050405020304" pitchFamily="18" charset="0"/>
              </a:rPr>
              <a:t>IBM360</a:t>
            </a:r>
            <a:r>
              <a:rPr lang="zh-CN" altLang="en-US" sz="2800" b="1" dirty="0" smtClean="0">
                <a:latin typeface="Times New Roman" panose="02020603050405020304" pitchFamily="18" charset="0"/>
              </a:rPr>
              <a:t>死锁问题的解决增强新指令</a:t>
            </a:r>
            <a:endParaRPr lang="en-US" altLang="zh-CN" sz="2800" b="1" dirty="0" smtClean="0">
              <a:latin typeface="Times New Roman" panose="02020603050405020304" pitchFamily="18" charset="0"/>
            </a:endParaRPr>
          </a:p>
          <a:p>
            <a:pPr algn="just">
              <a:lnSpc>
                <a:spcPct val="90000"/>
              </a:lnSpc>
            </a:pPr>
            <a:r>
              <a:rPr lang="zh-CN" altLang="en-US" sz="2800" b="1" dirty="0" smtClean="0">
                <a:latin typeface="Times New Roman" panose="02020603050405020304" pitchFamily="18" charset="0"/>
              </a:rPr>
              <a:t>把操作系统由软件子程序实现的某些功能进行硬化或固化，改用硬件和固件实现，如</a:t>
            </a:r>
            <a:r>
              <a:rPr lang="en-US" altLang="zh-CN" sz="2800" b="1" dirty="0" smtClean="0">
                <a:latin typeface="Times New Roman" panose="02020603050405020304" pitchFamily="18" charset="0"/>
              </a:rPr>
              <a:t>VAX-11/780</a:t>
            </a:r>
            <a:r>
              <a:rPr lang="zh-CN" altLang="en-US" sz="2800" b="1" dirty="0" smtClean="0">
                <a:latin typeface="Times New Roman" panose="02020603050405020304" pitchFamily="18" charset="0"/>
              </a:rPr>
              <a:t>中将原来由子程序实现的进程关联信息的保存和恢复硬化。</a:t>
            </a:r>
            <a:endParaRPr lang="zh-CN" altLang="en-US" sz="2800" b="1" dirty="0" smtClean="0"/>
          </a:p>
          <a:p>
            <a:pPr algn="just">
              <a:lnSpc>
                <a:spcPct val="90000"/>
              </a:lnSpc>
            </a:pPr>
            <a:r>
              <a:rPr lang="zh-CN" altLang="en-US" sz="2800" b="1" dirty="0" smtClean="0">
                <a:latin typeface="Times New Roman" panose="02020603050405020304" pitchFamily="18" charset="0"/>
              </a:rPr>
              <a:t>发展让操作系统由专门的处理机来完成的功能分布处理系统结构</a:t>
            </a:r>
            <a:r>
              <a:rPr lang="zh-CN" altLang="en-US" sz="2800" b="1" dirty="0" smtClean="0"/>
              <a:t> </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457200" y="274638"/>
            <a:ext cx="8579296"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z="4000" b="1" dirty="0"/>
              <a:t>三、按</a:t>
            </a:r>
            <a:r>
              <a:rPr lang="en-US" altLang="zh-CN" sz="4000" b="1" dirty="0"/>
              <a:t>RISC</a:t>
            </a:r>
            <a:r>
              <a:rPr lang="zh-CN" altLang="en-US" sz="4000" b="1" dirty="0"/>
              <a:t>方向发展与改进指令系统 </a:t>
            </a:r>
            <a:endParaRPr lang="zh-CN" altLang="en-US" sz="4000" dirty="0" smtClean="0"/>
          </a:p>
        </p:txBody>
      </p:sp>
      <p:sp>
        <p:nvSpPr>
          <p:cNvPr id="37891" name="Rectangle 3"/>
          <p:cNvSpPr>
            <a:spLocks noGrp="1" noChangeArrowheads="1"/>
          </p:cNvSpPr>
          <p:nvPr>
            <p:ph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indent="0">
              <a:buNone/>
            </a:pPr>
            <a:r>
              <a:rPr lang="en-US" altLang="zh-CN" b="1" dirty="0" smtClean="0">
                <a:latin typeface="宋体" panose="02010600030101010101" pitchFamily="2" charset="-122"/>
              </a:rPr>
              <a:t>1</a:t>
            </a:r>
            <a:r>
              <a:rPr lang="zh-CN" altLang="en-US" b="1" dirty="0" smtClean="0">
                <a:latin typeface="宋体" panose="02010600030101010101" pitchFamily="2" charset="-122"/>
              </a:rPr>
              <a:t>、</a:t>
            </a:r>
            <a:r>
              <a:rPr lang="en-US" altLang="zh-CN" b="1" dirty="0">
                <a:latin typeface="宋体" panose="02010600030101010101" pitchFamily="2" charset="-122"/>
              </a:rPr>
              <a:t>CISC</a:t>
            </a:r>
            <a:r>
              <a:rPr lang="zh-CN" altLang="en-US" b="1" dirty="0">
                <a:latin typeface="宋体" panose="02010600030101010101" pitchFamily="2" charset="-122"/>
              </a:rPr>
              <a:t>存在的问题 </a:t>
            </a:r>
            <a:endParaRPr lang="en-US" altLang="zh-CN" b="1" dirty="0" smtClean="0">
              <a:latin typeface="宋体" panose="02010600030101010101" pitchFamily="2" charset="-122"/>
            </a:endParaRPr>
          </a:p>
          <a:p>
            <a:r>
              <a:rPr lang="zh-CN" altLang="en-US" b="1" dirty="0" smtClean="0">
                <a:latin typeface="宋体" panose="02010600030101010101" pitchFamily="2" charset="-122"/>
              </a:rPr>
              <a:t>指令系统庞大，指令功能复杂，指令格式、寻址方式多；</a:t>
            </a:r>
          </a:p>
          <a:p>
            <a:r>
              <a:rPr lang="zh-CN" altLang="en-US" b="1" dirty="0" smtClean="0">
                <a:latin typeface="宋体" panose="02010600030101010101" pitchFamily="2" charset="-122"/>
              </a:rPr>
              <a:t>执行速度慢；</a:t>
            </a:r>
          </a:p>
          <a:p>
            <a:r>
              <a:rPr lang="zh-CN" altLang="en-US" b="1" dirty="0" smtClean="0">
                <a:latin typeface="宋体" panose="02010600030101010101" pitchFamily="2" charset="-122"/>
              </a:rPr>
              <a:t>难以优化编译，编译程序复杂；</a:t>
            </a:r>
          </a:p>
          <a:p>
            <a:r>
              <a:rPr lang="en-US" altLang="zh-CN" b="1" dirty="0" smtClean="0">
                <a:latin typeface="宋体" panose="02010600030101010101" pitchFamily="2" charset="-122"/>
              </a:rPr>
              <a:t>80%</a:t>
            </a:r>
            <a:r>
              <a:rPr lang="zh-CN" altLang="en-US" b="1" dirty="0" smtClean="0">
                <a:latin typeface="宋体" panose="02010600030101010101" pitchFamily="2" charset="-122"/>
              </a:rPr>
              <a:t>的指令在</a:t>
            </a:r>
            <a:r>
              <a:rPr lang="en-US" altLang="zh-CN" b="1" dirty="0" smtClean="0">
                <a:latin typeface="宋体" panose="02010600030101010101" pitchFamily="2" charset="-122"/>
              </a:rPr>
              <a:t>20%</a:t>
            </a:r>
            <a:r>
              <a:rPr lang="zh-CN" altLang="en-US" b="1" dirty="0" smtClean="0">
                <a:latin typeface="宋体" panose="02010600030101010101" pitchFamily="2" charset="-122"/>
              </a:rPr>
              <a:t>的运行时间使用；</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xfrm>
            <a:off x="457200" y="274638"/>
            <a:ext cx="8579296"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z="4000" b="1" dirty="0" smtClean="0"/>
              <a:t>三、按</a:t>
            </a:r>
            <a:r>
              <a:rPr lang="en-US" altLang="zh-CN" sz="4000" b="1" dirty="0" smtClean="0"/>
              <a:t>RISC</a:t>
            </a:r>
            <a:r>
              <a:rPr lang="zh-CN" altLang="en-US" sz="4000" b="1" dirty="0" smtClean="0"/>
              <a:t>方向发展与改进指令系统 </a:t>
            </a:r>
          </a:p>
        </p:txBody>
      </p:sp>
      <p:sp>
        <p:nvSpPr>
          <p:cNvPr id="36867" name="Rectangle 3"/>
          <p:cNvSpPr>
            <a:spLocks noGrp="1" noChangeArrowheads="1"/>
          </p:cNvSpPr>
          <p:nvPr>
            <p:ph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0000"/>
              </a:lnSpc>
              <a:buFont typeface="Wingdings" panose="05000000000000000000" pitchFamily="2" charset="2"/>
              <a:buNone/>
            </a:pPr>
            <a:r>
              <a:rPr lang="en-US" altLang="zh-CN" sz="2800" b="1" dirty="0" smtClean="0">
                <a:latin typeface="Times New Roman" panose="02020603050405020304" pitchFamily="18" charset="0"/>
              </a:rPr>
              <a:t>2</a:t>
            </a:r>
            <a:r>
              <a:rPr lang="zh-CN" altLang="en-US" sz="2800" b="1" dirty="0" smtClean="0">
                <a:latin typeface="Times New Roman" panose="02020603050405020304" pitchFamily="18" charset="0"/>
              </a:rPr>
              <a:t>、精简指令系统思想的提出</a:t>
            </a:r>
          </a:p>
          <a:p>
            <a:pPr lvl="1">
              <a:lnSpc>
                <a:spcPct val="90000"/>
              </a:lnSpc>
            </a:pPr>
            <a:r>
              <a:rPr lang="en-US" altLang="zh-CN" sz="2400" b="1" dirty="0" smtClean="0"/>
              <a:t>IBM</a:t>
            </a:r>
            <a:r>
              <a:rPr lang="zh-CN" altLang="en-US" sz="2400" b="1" dirty="0" smtClean="0"/>
              <a:t>公司的</a:t>
            </a:r>
            <a:r>
              <a:rPr lang="en-US" altLang="zh-CN" sz="2400" b="1" dirty="0" smtClean="0"/>
              <a:t>John </a:t>
            </a:r>
            <a:r>
              <a:rPr lang="en-US" altLang="zh-CN" sz="2400" b="1" dirty="0" err="1" smtClean="0"/>
              <a:t>Cocke</a:t>
            </a:r>
            <a:r>
              <a:rPr lang="zh-CN" altLang="en-US" sz="2400" b="1" dirty="0" smtClean="0"/>
              <a:t>设计一个电话交换系统的控制器，</a:t>
            </a:r>
            <a:r>
              <a:rPr lang="en-US" altLang="zh-CN" sz="2400" b="1" dirty="0" smtClean="0"/>
              <a:t>1979</a:t>
            </a:r>
            <a:r>
              <a:rPr lang="zh-CN" altLang="en-US" sz="2400" b="1" dirty="0" smtClean="0"/>
              <a:t>年研制出</a:t>
            </a:r>
            <a:r>
              <a:rPr lang="en-US" altLang="zh-CN" sz="2400" b="1" dirty="0" smtClean="0"/>
              <a:t>32</a:t>
            </a:r>
            <a:r>
              <a:rPr lang="zh-CN" altLang="en-US" sz="2400" b="1" dirty="0" smtClean="0"/>
              <a:t>位的</a:t>
            </a:r>
            <a:r>
              <a:rPr lang="en-US" altLang="zh-CN" sz="2400" b="1" dirty="0" smtClean="0"/>
              <a:t>IBM 801 </a:t>
            </a:r>
            <a:r>
              <a:rPr lang="zh-CN" altLang="en-US" sz="2400" b="1" dirty="0" smtClean="0"/>
              <a:t>小型计算机，</a:t>
            </a:r>
            <a:r>
              <a:rPr lang="en-US" altLang="zh-CN" sz="2400" b="1" dirty="0" smtClean="0"/>
              <a:t>120</a:t>
            </a:r>
            <a:r>
              <a:rPr lang="zh-CN" altLang="en-US" sz="2400" b="1" dirty="0" smtClean="0"/>
              <a:t>条指令，</a:t>
            </a:r>
            <a:r>
              <a:rPr lang="en-US" altLang="zh-CN" sz="2400" b="1" dirty="0" smtClean="0"/>
              <a:t>10MIPS(1</a:t>
            </a:r>
            <a:r>
              <a:rPr lang="zh-CN" altLang="en-US" sz="2400" b="1" dirty="0" smtClean="0"/>
              <a:t>千万条指令</a:t>
            </a:r>
            <a:r>
              <a:rPr lang="en-US" altLang="zh-CN" sz="2400" b="1" dirty="0" smtClean="0"/>
              <a:t>/</a:t>
            </a:r>
            <a:r>
              <a:rPr lang="zh-CN" altLang="en-US" sz="2400" b="1" dirty="0" smtClean="0"/>
              <a:t>秒</a:t>
            </a:r>
            <a:r>
              <a:rPr lang="en-US" altLang="zh-CN" sz="2400" b="1" dirty="0" smtClean="0"/>
              <a:t>)</a:t>
            </a:r>
            <a:r>
              <a:rPr lang="zh-CN" altLang="en-US" sz="2400" b="1" dirty="0" smtClean="0"/>
              <a:t>。</a:t>
            </a:r>
          </a:p>
          <a:p>
            <a:pPr lvl="1">
              <a:lnSpc>
                <a:spcPct val="90000"/>
              </a:lnSpc>
            </a:pPr>
            <a:r>
              <a:rPr lang="en-US" altLang="zh-CN" sz="2400" b="1" dirty="0" smtClean="0"/>
              <a:t>1979</a:t>
            </a:r>
            <a:r>
              <a:rPr lang="zh-CN" altLang="en-US" sz="2400" b="1" dirty="0" smtClean="0"/>
              <a:t>年，美国加州大学伯克利分校</a:t>
            </a:r>
            <a:r>
              <a:rPr lang="en-US" altLang="zh-CN" sz="2400" b="1" dirty="0" smtClean="0"/>
              <a:t>David Patterson</a:t>
            </a:r>
            <a:r>
              <a:rPr lang="zh-CN" altLang="en-US" sz="2400" b="1" dirty="0" smtClean="0"/>
              <a:t>研究小组开始研究</a:t>
            </a:r>
            <a:r>
              <a:rPr lang="en-US" altLang="zh-CN" sz="2400" b="1" dirty="0" smtClean="0"/>
              <a:t>RISC</a:t>
            </a:r>
            <a:r>
              <a:rPr lang="zh-CN" altLang="en-US" sz="2400" b="1" dirty="0" smtClean="0"/>
              <a:t>系统。</a:t>
            </a:r>
          </a:p>
          <a:p>
            <a:pPr lvl="1">
              <a:lnSpc>
                <a:spcPct val="90000"/>
              </a:lnSpc>
            </a:pPr>
            <a:r>
              <a:rPr lang="en-US" altLang="zh-CN" sz="2400" b="1" dirty="0" smtClean="0">
                <a:solidFill>
                  <a:schemeClr val="tx2"/>
                </a:solidFill>
              </a:rPr>
              <a:t>1981</a:t>
            </a:r>
            <a:r>
              <a:rPr lang="zh-CN" altLang="en-US" sz="2400" b="1" dirty="0" smtClean="0">
                <a:solidFill>
                  <a:schemeClr val="tx2"/>
                </a:solidFill>
              </a:rPr>
              <a:t>年</a:t>
            </a:r>
            <a:r>
              <a:rPr lang="en-US" altLang="zh-CN" sz="2400" b="1" dirty="0" smtClean="0"/>
              <a:t>Patterson</a:t>
            </a:r>
            <a:r>
              <a:rPr lang="zh-CN" altLang="en-US" sz="2400" b="1" dirty="0" smtClean="0"/>
              <a:t>等人研制了</a:t>
            </a:r>
            <a:r>
              <a:rPr lang="en-US" altLang="zh-CN" sz="2400" b="1" dirty="0" smtClean="0"/>
              <a:t>32</a:t>
            </a:r>
            <a:r>
              <a:rPr lang="zh-CN" altLang="en-US" sz="2400" b="1" dirty="0" smtClean="0"/>
              <a:t>位</a:t>
            </a:r>
            <a:r>
              <a:rPr lang="en-US" altLang="zh-CN" sz="2400" b="1" dirty="0" smtClean="0">
                <a:solidFill>
                  <a:schemeClr val="tx2"/>
                </a:solidFill>
              </a:rPr>
              <a:t>RISC I</a:t>
            </a:r>
            <a:r>
              <a:rPr lang="zh-CN" altLang="en-US" sz="2400" b="1" dirty="0" smtClean="0"/>
              <a:t>微处理器，共</a:t>
            </a:r>
            <a:r>
              <a:rPr lang="en-US" altLang="zh-CN" sz="2400" b="1" dirty="0" smtClean="0"/>
              <a:t>31</a:t>
            </a:r>
            <a:r>
              <a:rPr lang="zh-CN" altLang="en-US" sz="2400" b="1" dirty="0" smtClean="0"/>
              <a:t>种指令，</a:t>
            </a:r>
            <a:r>
              <a:rPr lang="en-US" altLang="zh-CN" sz="2400" b="1" dirty="0" smtClean="0"/>
              <a:t>3</a:t>
            </a:r>
            <a:r>
              <a:rPr lang="zh-CN" altLang="en-US" sz="2400" b="1" dirty="0" smtClean="0"/>
              <a:t>种数据类型，</a:t>
            </a:r>
            <a:r>
              <a:rPr lang="en-US" altLang="zh-CN" sz="2400" b="1" dirty="0" smtClean="0"/>
              <a:t>2</a:t>
            </a:r>
            <a:r>
              <a:rPr lang="zh-CN" altLang="en-US" sz="2400" b="1" dirty="0" smtClean="0"/>
              <a:t>种寻址方式；研制周期</a:t>
            </a:r>
            <a:r>
              <a:rPr lang="en-US" altLang="zh-CN" sz="2400" b="1" dirty="0" smtClean="0"/>
              <a:t>10</a:t>
            </a:r>
            <a:r>
              <a:rPr lang="zh-CN" altLang="en-US" sz="2400" b="1" dirty="0" smtClean="0"/>
              <a:t>个月，比当时最先进的</a:t>
            </a:r>
            <a:r>
              <a:rPr lang="en-US" altLang="zh-CN" sz="2400" b="1" dirty="0" smtClean="0"/>
              <a:t>MC68000</a:t>
            </a:r>
            <a:r>
              <a:rPr lang="zh-CN" altLang="en-US" sz="2400" b="1" dirty="0" smtClean="0"/>
              <a:t>和</a:t>
            </a:r>
            <a:r>
              <a:rPr lang="en-US" altLang="zh-CN" sz="2400" b="1" dirty="0" smtClean="0"/>
              <a:t>Z8002</a:t>
            </a:r>
            <a:r>
              <a:rPr lang="zh-CN" altLang="en-US" sz="2400" b="1" dirty="0" smtClean="0"/>
              <a:t>快</a:t>
            </a:r>
            <a:r>
              <a:rPr lang="en-US" altLang="zh-CN" sz="2400" b="1" dirty="0" smtClean="0"/>
              <a:t>3</a:t>
            </a:r>
            <a:r>
              <a:rPr lang="zh-CN" altLang="en-US" sz="2400" b="1" dirty="0" smtClean="0"/>
              <a:t>至</a:t>
            </a:r>
            <a:r>
              <a:rPr lang="en-US" altLang="zh-CN" sz="2400" b="1" dirty="0" smtClean="0"/>
              <a:t>4</a:t>
            </a:r>
            <a:r>
              <a:rPr lang="zh-CN" altLang="en-US" sz="2400" b="1" dirty="0" smtClean="0"/>
              <a:t>倍；</a:t>
            </a:r>
          </a:p>
          <a:p>
            <a:pPr lvl="1">
              <a:lnSpc>
                <a:spcPct val="90000"/>
              </a:lnSpc>
            </a:pPr>
            <a:r>
              <a:rPr lang="en-US" altLang="zh-CN" sz="2400" b="1" dirty="0" smtClean="0">
                <a:solidFill>
                  <a:schemeClr val="tx2"/>
                </a:solidFill>
              </a:rPr>
              <a:t>1983</a:t>
            </a:r>
            <a:r>
              <a:rPr lang="zh-CN" altLang="en-US" sz="2400" b="1" dirty="0" smtClean="0">
                <a:solidFill>
                  <a:schemeClr val="tx2"/>
                </a:solidFill>
              </a:rPr>
              <a:t>年</a:t>
            </a:r>
            <a:r>
              <a:rPr lang="zh-CN" altLang="en-US" sz="2400" b="1" dirty="0" smtClean="0"/>
              <a:t>又研制了</a:t>
            </a:r>
            <a:r>
              <a:rPr lang="en-US" altLang="zh-CN" sz="2400" b="1" dirty="0" smtClean="0">
                <a:solidFill>
                  <a:schemeClr val="tx2"/>
                </a:solidFill>
              </a:rPr>
              <a:t>RISC II</a:t>
            </a:r>
            <a:r>
              <a:rPr lang="zh-CN" altLang="en-US" sz="2400" b="1" dirty="0" smtClean="0"/>
              <a:t>，指令种类扩充到</a:t>
            </a:r>
            <a:r>
              <a:rPr lang="en-US" altLang="zh-CN" sz="2400" b="1" dirty="0" smtClean="0"/>
              <a:t>39</a:t>
            </a:r>
            <a:r>
              <a:rPr lang="zh-CN" altLang="en-US" sz="2400" b="1" dirty="0" smtClean="0"/>
              <a:t>种，单一的变址寻址方式，通用寄存器</a:t>
            </a:r>
            <a:r>
              <a:rPr lang="en-US" altLang="zh-CN" sz="2400" b="1" dirty="0" smtClean="0"/>
              <a:t>138</a:t>
            </a:r>
            <a:r>
              <a:rPr lang="zh-CN" altLang="en-US" sz="2400" b="1" dirty="0" smtClean="0"/>
              <a:t>个</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mtClean="0">
                <a:solidFill>
                  <a:srgbClr val="C00000"/>
                </a:solidFill>
              </a:rPr>
              <a:t>减少</a:t>
            </a:r>
            <a:r>
              <a:rPr lang="en-US" altLang="zh-CN" smtClean="0">
                <a:solidFill>
                  <a:srgbClr val="C00000"/>
                </a:solidFill>
              </a:rPr>
              <a:t>CPI</a:t>
            </a:r>
            <a:r>
              <a:rPr lang="zh-CN" altLang="en-US" smtClean="0">
                <a:solidFill>
                  <a:srgbClr val="C00000"/>
                </a:solidFill>
              </a:rPr>
              <a:t>是</a:t>
            </a:r>
            <a:r>
              <a:rPr lang="en-US" altLang="zh-CN" smtClean="0">
                <a:solidFill>
                  <a:srgbClr val="C00000"/>
                </a:solidFill>
              </a:rPr>
              <a:t>RISC</a:t>
            </a:r>
            <a:r>
              <a:rPr lang="zh-CN" altLang="en-US" smtClean="0">
                <a:solidFill>
                  <a:srgbClr val="C00000"/>
                </a:solidFill>
              </a:rPr>
              <a:t>思想的精华</a:t>
            </a:r>
          </a:p>
        </p:txBody>
      </p:sp>
      <p:sp>
        <p:nvSpPr>
          <p:cNvPr id="39939" name="Rectangle 3"/>
          <p:cNvSpPr>
            <a:spLocks noGrp="1" noChangeArrowheads="1"/>
          </p:cNvSpPr>
          <p:nvPr>
            <p:ph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zh-CN" altLang="en-US" sz="2800" b="1" dirty="0" smtClean="0">
                <a:solidFill>
                  <a:schemeClr val="tx2"/>
                </a:solidFill>
              </a:rPr>
              <a:t>程序执行时间</a:t>
            </a:r>
            <a:r>
              <a:rPr lang="zh-CN" altLang="en-US" sz="2800" b="1" dirty="0" smtClean="0"/>
              <a:t>的计算公式：</a:t>
            </a:r>
          </a:p>
          <a:p>
            <a:pPr>
              <a:lnSpc>
                <a:spcPct val="90000"/>
              </a:lnSpc>
              <a:buFont typeface="Wingdings" panose="05000000000000000000" pitchFamily="2" charset="2"/>
              <a:buNone/>
            </a:pPr>
            <a:r>
              <a:rPr lang="zh-CN" altLang="en-US" sz="2800" b="1" dirty="0" smtClean="0">
                <a:solidFill>
                  <a:schemeClr val="tx2"/>
                </a:solidFill>
              </a:rPr>
              <a:t>                  </a:t>
            </a:r>
            <a:r>
              <a:rPr lang="en-US" altLang="zh-CN" sz="2800" b="1" dirty="0" smtClean="0">
                <a:solidFill>
                  <a:schemeClr val="tx2"/>
                </a:solidFill>
              </a:rPr>
              <a:t>P = I· CPI · T</a:t>
            </a:r>
          </a:p>
          <a:p>
            <a:pPr>
              <a:lnSpc>
                <a:spcPct val="90000"/>
              </a:lnSpc>
              <a:buFont typeface="Wingdings" panose="05000000000000000000" pitchFamily="2" charset="2"/>
              <a:buNone/>
            </a:pPr>
            <a:r>
              <a:rPr lang="en-US" altLang="zh-CN" sz="2800" b="1" dirty="0" smtClean="0"/>
              <a:t> </a:t>
            </a:r>
            <a:r>
              <a:rPr lang="zh-CN" altLang="en-US" sz="2800" b="1" dirty="0" smtClean="0"/>
              <a:t>其中：</a:t>
            </a:r>
          </a:p>
          <a:p>
            <a:pPr lvl="1">
              <a:lnSpc>
                <a:spcPct val="90000"/>
              </a:lnSpc>
            </a:pPr>
            <a:r>
              <a:rPr lang="en-US" altLang="zh-CN" sz="2400" b="1" dirty="0" smtClean="0"/>
              <a:t>P</a:t>
            </a:r>
            <a:r>
              <a:rPr lang="zh-CN" altLang="en-US" sz="2400" b="1" dirty="0" smtClean="0"/>
              <a:t>是执行这个程序所使用的总的时间；</a:t>
            </a:r>
          </a:p>
          <a:p>
            <a:pPr lvl="1">
              <a:lnSpc>
                <a:spcPct val="90000"/>
              </a:lnSpc>
            </a:pPr>
            <a:r>
              <a:rPr lang="en-US" altLang="zh-CN" sz="2400" b="1" dirty="0" smtClean="0"/>
              <a:t>I</a:t>
            </a:r>
            <a:r>
              <a:rPr lang="zh-CN" altLang="en-US" sz="2400" b="1" dirty="0" smtClean="0"/>
              <a:t>是这个程序所需执行的总的指令条数；</a:t>
            </a:r>
          </a:p>
          <a:p>
            <a:pPr lvl="1">
              <a:lnSpc>
                <a:spcPct val="90000"/>
              </a:lnSpc>
            </a:pPr>
            <a:r>
              <a:rPr lang="en-US" altLang="zh-CN" sz="2400" b="1" dirty="0" smtClean="0"/>
              <a:t>CPI (Cycles Per Instruction)</a:t>
            </a:r>
            <a:r>
              <a:rPr lang="zh-CN" altLang="en-US" sz="2400" b="1" dirty="0" smtClean="0"/>
              <a:t>是每条指令执行的平均周期数</a:t>
            </a:r>
          </a:p>
          <a:p>
            <a:pPr lvl="1">
              <a:lnSpc>
                <a:spcPct val="90000"/>
              </a:lnSpc>
            </a:pPr>
            <a:r>
              <a:rPr lang="en-US" altLang="zh-CN" sz="2400" b="1" dirty="0" smtClean="0"/>
              <a:t>T</a:t>
            </a:r>
            <a:r>
              <a:rPr lang="zh-CN" altLang="en-US" sz="2400" b="1" dirty="0" smtClean="0"/>
              <a:t>是一个周期的时间长度。</a:t>
            </a:r>
          </a:p>
          <a:p>
            <a:pPr>
              <a:lnSpc>
                <a:spcPct val="90000"/>
              </a:lnSpc>
            </a:pPr>
            <a:r>
              <a:rPr lang="en-US" altLang="zh-CN" sz="2800" b="1" dirty="0" smtClean="0"/>
              <a:t>RISC</a:t>
            </a:r>
            <a:r>
              <a:rPr lang="zh-CN" altLang="en-US" sz="2800" b="1" dirty="0" smtClean="0"/>
              <a:t>的速度要比</a:t>
            </a:r>
            <a:r>
              <a:rPr lang="en-US" altLang="zh-CN" sz="2800" b="1" dirty="0" smtClean="0"/>
              <a:t>CISC</a:t>
            </a:r>
            <a:r>
              <a:rPr lang="zh-CN" altLang="en-US" sz="2800" b="1" dirty="0" smtClean="0"/>
              <a:t>快</a:t>
            </a:r>
            <a:r>
              <a:rPr lang="en-US" altLang="zh-CN" sz="2800" b="1" dirty="0" smtClean="0"/>
              <a:t>3</a:t>
            </a:r>
            <a:r>
              <a:rPr lang="zh-CN" altLang="en-US" sz="2800" b="1" dirty="0" smtClean="0"/>
              <a:t>倍左右，关键是</a:t>
            </a:r>
            <a:r>
              <a:rPr lang="en-US" altLang="zh-CN" sz="2800" b="1" dirty="0" smtClean="0"/>
              <a:t>RISC</a:t>
            </a:r>
            <a:r>
              <a:rPr lang="zh-CN" altLang="en-US" sz="2800" b="1" dirty="0" smtClean="0"/>
              <a:t>的</a:t>
            </a:r>
            <a:r>
              <a:rPr lang="en-US" altLang="zh-CN" sz="2800" b="1" dirty="0" smtClean="0"/>
              <a:t>CPI</a:t>
            </a:r>
            <a:r>
              <a:rPr lang="zh-CN" altLang="en-US" sz="2800" b="1" dirty="0" smtClean="0"/>
              <a:t>减小了</a:t>
            </a:r>
          </a:p>
          <a:p>
            <a:pPr lvl="1">
              <a:lnSpc>
                <a:spcPct val="90000"/>
              </a:lnSpc>
            </a:pPr>
            <a:endParaRPr lang="zh-CN" altLang="en-US" sz="2400" b="1" dirty="0" smtClean="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idx="1"/>
          </p:nvPr>
        </p:nvSpPr>
        <p:spPr bwMode="auto">
          <a:xfrm>
            <a:off x="755576" y="3140968"/>
            <a:ext cx="8017768" cy="316835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187325" lvl="1" indent="-469900">
              <a:tabLst>
                <a:tab pos="4956175" algn="l"/>
              </a:tabLst>
            </a:pPr>
            <a:r>
              <a:rPr lang="zh-CN" altLang="en-US" b="1" dirty="0" smtClean="0">
                <a:solidFill>
                  <a:schemeClr val="tx2"/>
                </a:solidFill>
              </a:rPr>
              <a:t>硬件方面：</a:t>
            </a:r>
            <a:r>
              <a:rPr lang="zh-CN" altLang="en-US" b="1" dirty="0" smtClean="0"/>
              <a:t>采用硬布线控制逻辑</a:t>
            </a:r>
            <a:endParaRPr lang="en-US" altLang="zh-CN" b="1" dirty="0" smtClean="0"/>
          </a:p>
          <a:p>
            <a:pPr marL="187325" lvl="1" indent="-469900">
              <a:tabLst>
                <a:tab pos="4956175" algn="l"/>
              </a:tabLst>
            </a:pPr>
            <a:r>
              <a:rPr lang="zh-CN" altLang="en-US" b="1" dirty="0" smtClean="0"/>
              <a:t>减少指令和寻址方式的种类，使用固定的指令格式，采用</a:t>
            </a:r>
            <a:r>
              <a:rPr lang="en-US" altLang="zh-CN" b="1" dirty="0" smtClean="0"/>
              <a:t>LOAD/STORE</a:t>
            </a:r>
            <a:r>
              <a:rPr lang="zh-CN" altLang="en-US" b="1" dirty="0" smtClean="0"/>
              <a:t>结构，指令执行过程中设置多级流水线等。</a:t>
            </a:r>
          </a:p>
          <a:p>
            <a:pPr marL="187325" lvl="1" indent="-469900">
              <a:tabLst>
                <a:tab pos="4956175" algn="l"/>
              </a:tabLst>
            </a:pPr>
            <a:r>
              <a:rPr lang="zh-CN" altLang="en-US" b="1" dirty="0" smtClean="0">
                <a:solidFill>
                  <a:schemeClr val="tx2"/>
                </a:solidFill>
              </a:rPr>
              <a:t>软件方面：</a:t>
            </a:r>
            <a:r>
              <a:rPr lang="zh-CN" altLang="en-US" b="1" dirty="0" smtClean="0"/>
              <a:t>十分强调优化编译技术的作用</a:t>
            </a:r>
          </a:p>
          <a:p>
            <a:pPr marL="187325" lvl="1" indent="-469900">
              <a:tabLst>
                <a:tab pos="4956175" algn="l"/>
              </a:tabLst>
            </a:pPr>
            <a:r>
              <a:rPr lang="en-US" altLang="zh-CN" b="1" dirty="0" smtClean="0">
                <a:solidFill>
                  <a:schemeClr val="tx2"/>
                </a:solidFill>
              </a:rPr>
              <a:t>RISC</a:t>
            </a:r>
            <a:r>
              <a:rPr lang="zh-CN" altLang="en-US" b="1" dirty="0" smtClean="0">
                <a:solidFill>
                  <a:schemeClr val="tx2"/>
                </a:solidFill>
              </a:rPr>
              <a:t>设计思想也可以用于</a:t>
            </a:r>
            <a:r>
              <a:rPr lang="en-US" altLang="zh-CN" b="1" dirty="0" smtClean="0">
                <a:solidFill>
                  <a:schemeClr val="tx2"/>
                </a:solidFill>
              </a:rPr>
              <a:t>CISC</a:t>
            </a:r>
            <a:r>
              <a:rPr lang="zh-CN" altLang="en-US" b="1" dirty="0" smtClean="0">
                <a:solidFill>
                  <a:schemeClr val="tx2"/>
                </a:solidFill>
              </a:rPr>
              <a:t>中</a:t>
            </a:r>
          </a:p>
        </p:txBody>
      </p:sp>
      <p:grpSp>
        <p:nvGrpSpPr>
          <p:cNvPr id="40963" name="Group 3"/>
          <p:cNvGrpSpPr>
            <a:grpSpLocks/>
          </p:cNvGrpSpPr>
          <p:nvPr/>
        </p:nvGrpSpPr>
        <p:grpSpPr bwMode="auto">
          <a:xfrm>
            <a:off x="971600" y="1052736"/>
            <a:ext cx="7699375" cy="1831975"/>
            <a:chOff x="383" y="959"/>
            <a:chExt cx="4850" cy="1346"/>
          </a:xfrm>
        </p:grpSpPr>
        <p:sp>
          <p:nvSpPr>
            <p:cNvPr id="40964" name="Rectangle 4"/>
            <p:cNvSpPr>
              <a:spLocks noChangeArrowheads="1"/>
            </p:cNvSpPr>
            <p:nvPr/>
          </p:nvSpPr>
          <p:spPr bwMode="auto">
            <a:xfrm>
              <a:off x="383" y="959"/>
              <a:ext cx="778" cy="674"/>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36513" tIns="36513" rIns="36513"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zh-CN" altLang="en-US" b="1">
                  <a:solidFill>
                    <a:schemeClr val="tx2"/>
                  </a:solidFill>
                  <a:latin typeface="Book Antiqua" panose="02040602050305030304" pitchFamily="18" charset="0"/>
                  <a:ea typeface="楷体_GB2312" pitchFamily="49" charset="-122"/>
                </a:rPr>
                <a:t>类型</a:t>
              </a:r>
            </a:p>
          </p:txBody>
        </p:sp>
        <p:sp>
          <p:nvSpPr>
            <p:cNvPr id="40965" name="Rectangle 5"/>
            <p:cNvSpPr>
              <a:spLocks noChangeArrowheads="1"/>
            </p:cNvSpPr>
            <p:nvPr/>
          </p:nvSpPr>
          <p:spPr bwMode="auto">
            <a:xfrm>
              <a:off x="383" y="1631"/>
              <a:ext cx="778" cy="33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36513" tIns="36513" rIns="36513"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CISC</a:t>
              </a:r>
            </a:p>
          </p:txBody>
        </p:sp>
        <p:sp>
          <p:nvSpPr>
            <p:cNvPr id="40966" name="Rectangle 6"/>
            <p:cNvSpPr>
              <a:spLocks noChangeArrowheads="1"/>
            </p:cNvSpPr>
            <p:nvPr/>
          </p:nvSpPr>
          <p:spPr bwMode="auto">
            <a:xfrm>
              <a:off x="1159" y="959"/>
              <a:ext cx="1359" cy="674"/>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36513" tIns="36513" rIns="36513"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zh-CN" altLang="en-US" b="1">
                  <a:solidFill>
                    <a:schemeClr val="tx2"/>
                  </a:solidFill>
                  <a:latin typeface="Book Antiqua" panose="02040602050305030304" pitchFamily="18" charset="0"/>
                  <a:ea typeface="楷体_GB2312" pitchFamily="49" charset="-122"/>
                </a:rPr>
                <a:t>指令条数</a:t>
              </a:r>
              <a:br>
                <a:rPr lang="zh-CN" altLang="en-US" b="1">
                  <a:solidFill>
                    <a:schemeClr val="tx2"/>
                  </a:solidFill>
                  <a:latin typeface="Book Antiqua" panose="02040602050305030304" pitchFamily="18" charset="0"/>
                  <a:ea typeface="楷体_GB2312" pitchFamily="49" charset="-122"/>
                </a:rPr>
              </a:br>
              <a:r>
                <a:rPr lang="en-US" altLang="zh-CN" b="1">
                  <a:solidFill>
                    <a:schemeClr val="tx2"/>
                  </a:solidFill>
                  <a:latin typeface="Book Antiqua" panose="02040602050305030304" pitchFamily="18" charset="0"/>
                  <a:ea typeface="楷体_GB2312" pitchFamily="49" charset="-122"/>
                </a:rPr>
                <a:t>I</a:t>
              </a:r>
            </a:p>
          </p:txBody>
        </p:sp>
        <p:sp>
          <p:nvSpPr>
            <p:cNvPr id="40967" name="Rectangle 7"/>
            <p:cNvSpPr>
              <a:spLocks noChangeArrowheads="1"/>
            </p:cNvSpPr>
            <p:nvPr/>
          </p:nvSpPr>
          <p:spPr bwMode="auto">
            <a:xfrm>
              <a:off x="2516" y="959"/>
              <a:ext cx="1360" cy="674"/>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36513" tIns="36513" rIns="36513"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zh-CN" altLang="en-US" b="1">
                  <a:solidFill>
                    <a:schemeClr val="tx2"/>
                  </a:solidFill>
                  <a:latin typeface="Book Antiqua" panose="02040602050305030304" pitchFamily="18" charset="0"/>
                  <a:ea typeface="楷体_GB2312" pitchFamily="49" charset="-122"/>
                </a:rPr>
                <a:t>指令平均周</a:t>
              </a:r>
              <a:br>
                <a:rPr lang="zh-CN" altLang="en-US" b="1">
                  <a:solidFill>
                    <a:schemeClr val="tx2"/>
                  </a:solidFill>
                  <a:latin typeface="Book Antiqua" panose="02040602050305030304" pitchFamily="18" charset="0"/>
                  <a:ea typeface="楷体_GB2312" pitchFamily="49" charset="-122"/>
                </a:rPr>
              </a:br>
              <a:r>
                <a:rPr lang="zh-CN" altLang="en-US" b="1">
                  <a:solidFill>
                    <a:schemeClr val="tx2"/>
                  </a:solidFill>
                  <a:latin typeface="Book Antiqua" panose="02040602050305030304" pitchFamily="18" charset="0"/>
                  <a:ea typeface="楷体_GB2312" pitchFamily="49" charset="-122"/>
                </a:rPr>
                <a:t>期数</a:t>
              </a:r>
              <a:r>
                <a:rPr lang="en-US" altLang="zh-CN" b="1">
                  <a:solidFill>
                    <a:schemeClr val="tx2"/>
                  </a:solidFill>
                  <a:latin typeface="Book Antiqua" panose="02040602050305030304" pitchFamily="18" charset="0"/>
                  <a:ea typeface="楷体_GB2312" pitchFamily="49" charset="-122"/>
                </a:rPr>
                <a:t>CPI</a:t>
              </a:r>
            </a:p>
          </p:txBody>
        </p:sp>
        <p:sp>
          <p:nvSpPr>
            <p:cNvPr id="40968" name="Rectangle 8"/>
            <p:cNvSpPr>
              <a:spLocks noChangeArrowheads="1"/>
            </p:cNvSpPr>
            <p:nvPr/>
          </p:nvSpPr>
          <p:spPr bwMode="auto">
            <a:xfrm>
              <a:off x="3874" y="959"/>
              <a:ext cx="1359" cy="674"/>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36513" tIns="36513" rIns="36513"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zh-CN" altLang="en-US" b="1">
                  <a:solidFill>
                    <a:schemeClr val="tx2"/>
                  </a:solidFill>
                  <a:latin typeface="Book Antiqua" panose="02040602050305030304" pitchFamily="18" charset="0"/>
                  <a:ea typeface="楷体_GB2312" pitchFamily="49" charset="-122"/>
                </a:rPr>
                <a:t>周期时间</a:t>
              </a:r>
              <a:br>
                <a:rPr lang="zh-CN" altLang="en-US" b="1">
                  <a:solidFill>
                    <a:schemeClr val="tx2"/>
                  </a:solidFill>
                  <a:latin typeface="Book Antiqua" panose="02040602050305030304" pitchFamily="18" charset="0"/>
                  <a:ea typeface="楷体_GB2312" pitchFamily="49" charset="-122"/>
                </a:rPr>
              </a:br>
              <a:r>
                <a:rPr lang="en-US" altLang="zh-CN" b="1">
                  <a:solidFill>
                    <a:schemeClr val="tx2"/>
                  </a:solidFill>
                  <a:latin typeface="Book Antiqua" panose="02040602050305030304" pitchFamily="18" charset="0"/>
                  <a:ea typeface="楷体_GB2312" pitchFamily="49" charset="-122"/>
                </a:rPr>
                <a:t>T</a:t>
              </a:r>
            </a:p>
          </p:txBody>
        </p:sp>
        <p:sp>
          <p:nvSpPr>
            <p:cNvPr id="40969" name="Rectangle 9"/>
            <p:cNvSpPr>
              <a:spLocks noChangeArrowheads="1"/>
            </p:cNvSpPr>
            <p:nvPr/>
          </p:nvSpPr>
          <p:spPr bwMode="auto">
            <a:xfrm>
              <a:off x="1159" y="1631"/>
              <a:ext cx="1359" cy="33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36513" tIns="36513" rIns="36513"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1</a:t>
              </a:r>
            </a:p>
          </p:txBody>
        </p:sp>
        <p:sp>
          <p:nvSpPr>
            <p:cNvPr id="40970" name="Rectangle 10"/>
            <p:cNvSpPr>
              <a:spLocks noChangeArrowheads="1"/>
            </p:cNvSpPr>
            <p:nvPr/>
          </p:nvSpPr>
          <p:spPr bwMode="auto">
            <a:xfrm>
              <a:off x="2516" y="1631"/>
              <a:ext cx="1360" cy="33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36513" tIns="36513" rIns="36513"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2</a:t>
              </a:r>
              <a:r>
                <a:rPr lang="zh-CN" altLang="en-US" b="1">
                  <a:solidFill>
                    <a:schemeClr val="tx2"/>
                  </a:solidFill>
                  <a:latin typeface="Book Antiqua" panose="02040602050305030304" pitchFamily="18" charset="0"/>
                  <a:ea typeface="楷体_GB2312" pitchFamily="49" charset="-122"/>
                </a:rPr>
                <a:t>～</a:t>
              </a:r>
              <a:r>
                <a:rPr lang="en-US" altLang="zh-CN" b="1">
                  <a:solidFill>
                    <a:schemeClr val="tx2"/>
                  </a:solidFill>
                  <a:latin typeface="Book Antiqua" panose="02040602050305030304" pitchFamily="18" charset="0"/>
                  <a:ea typeface="楷体_GB2312" pitchFamily="49" charset="-122"/>
                </a:rPr>
                <a:t>15</a:t>
              </a:r>
            </a:p>
          </p:txBody>
        </p:sp>
        <p:sp>
          <p:nvSpPr>
            <p:cNvPr id="40971" name="Rectangle 11"/>
            <p:cNvSpPr>
              <a:spLocks noChangeArrowheads="1"/>
            </p:cNvSpPr>
            <p:nvPr/>
          </p:nvSpPr>
          <p:spPr bwMode="auto">
            <a:xfrm>
              <a:off x="3874" y="1631"/>
              <a:ext cx="1359" cy="33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36513" tIns="36513" rIns="36513"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33ns</a:t>
              </a:r>
              <a:r>
                <a:rPr lang="zh-CN" altLang="en-US" b="1">
                  <a:solidFill>
                    <a:schemeClr val="tx2"/>
                  </a:solidFill>
                  <a:latin typeface="Book Antiqua" panose="02040602050305030304" pitchFamily="18" charset="0"/>
                  <a:ea typeface="楷体_GB2312" pitchFamily="49" charset="-122"/>
                </a:rPr>
                <a:t>～</a:t>
              </a:r>
              <a:r>
                <a:rPr lang="en-US" altLang="zh-CN" b="1">
                  <a:solidFill>
                    <a:schemeClr val="tx2"/>
                  </a:solidFill>
                  <a:latin typeface="Book Antiqua" panose="02040602050305030304" pitchFamily="18" charset="0"/>
                  <a:ea typeface="楷体_GB2312" pitchFamily="49" charset="-122"/>
                </a:rPr>
                <a:t>5ns</a:t>
              </a:r>
            </a:p>
          </p:txBody>
        </p:sp>
        <p:sp>
          <p:nvSpPr>
            <p:cNvPr id="40972" name="Rectangle 12"/>
            <p:cNvSpPr>
              <a:spLocks noChangeArrowheads="1"/>
            </p:cNvSpPr>
            <p:nvPr/>
          </p:nvSpPr>
          <p:spPr bwMode="auto">
            <a:xfrm>
              <a:off x="383" y="1967"/>
              <a:ext cx="778" cy="33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36513" tIns="36513" rIns="36513"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RISC</a:t>
              </a:r>
            </a:p>
          </p:txBody>
        </p:sp>
        <p:sp>
          <p:nvSpPr>
            <p:cNvPr id="40973" name="Rectangle 13"/>
            <p:cNvSpPr>
              <a:spLocks noChangeArrowheads="1"/>
            </p:cNvSpPr>
            <p:nvPr/>
          </p:nvSpPr>
          <p:spPr bwMode="auto">
            <a:xfrm>
              <a:off x="1159" y="1967"/>
              <a:ext cx="1359" cy="33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36513" tIns="36513" rIns="36513"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1.3</a:t>
              </a:r>
              <a:r>
                <a:rPr lang="zh-CN" altLang="en-US" b="1">
                  <a:solidFill>
                    <a:schemeClr val="tx2"/>
                  </a:solidFill>
                  <a:latin typeface="Book Antiqua" panose="02040602050305030304" pitchFamily="18" charset="0"/>
                  <a:ea typeface="楷体_GB2312" pitchFamily="49" charset="-122"/>
                </a:rPr>
                <a:t>～</a:t>
              </a:r>
              <a:r>
                <a:rPr lang="en-US" altLang="zh-CN" b="1">
                  <a:solidFill>
                    <a:schemeClr val="tx2"/>
                  </a:solidFill>
                  <a:latin typeface="Book Antiqua" panose="02040602050305030304" pitchFamily="18" charset="0"/>
                  <a:ea typeface="楷体_GB2312" pitchFamily="49" charset="-122"/>
                </a:rPr>
                <a:t>1.4</a:t>
              </a:r>
            </a:p>
          </p:txBody>
        </p:sp>
        <p:sp>
          <p:nvSpPr>
            <p:cNvPr id="40974" name="Rectangle 14"/>
            <p:cNvSpPr>
              <a:spLocks noChangeArrowheads="1"/>
            </p:cNvSpPr>
            <p:nvPr/>
          </p:nvSpPr>
          <p:spPr bwMode="auto">
            <a:xfrm>
              <a:off x="2516" y="1967"/>
              <a:ext cx="1360" cy="33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36513" tIns="36513" rIns="36513"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1.1</a:t>
              </a:r>
              <a:r>
                <a:rPr lang="zh-CN" altLang="en-US" b="1">
                  <a:solidFill>
                    <a:schemeClr val="tx2"/>
                  </a:solidFill>
                  <a:latin typeface="Book Antiqua" panose="02040602050305030304" pitchFamily="18" charset="0"/>
                  <a:ea typeface="楷体_GB2312" pitchFamily="49" charset="-122"/>
                </a:rPr>
                <a:t>～</a:t>
              </a:r>
              <a:r>
                <a:rPr lang="en-US" altLang="zh-CN" b="1">
                  <a:solidFill>
                    <a:schemeClr val="tx2"/>
                  </a:solidFill>
                  <a:latin typeface="Book Antiqua" panose="02040602050305030304" pitchFamily="18" charset="0"/>
                  <a:ea typeface="楷体_GB2312" pitchFamily="49" charset="-122"/>
                </a:rPr>
                <a:t>1.4</a:t>
              </a:r>
            </a:p>
          </p:txBody>
        </p:sp>
        <p:sp>
          <p:nvSpPr>
            <p:cNvPr id="40975" name="Rectangle 15"/>
            <p:cNvSpPr>
              <a:spLocks noChangeArrowheads="1"/>
            </p:cNvSpPr>
            <p:nvPr/>
          </p:nvSpPr>
          <p:spPr bwMode="auto">
            <a:xfrm>
              <a:off x="3874" y="1967"/>
              <a:ext cx="1359" cy="33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36513" tIns="36513" rIns="36513"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10ns</a:t>
              </a:r>
              <a:r>
                <a:rPr lang="zh-CN" altLang="en-US" b="1">
                  <a:solidFill>
                    <a:schemeClr val="tx2"/>
                  </a:solidFill>
                  <a:latin typeface="Book Antiqua" panose="02040602050305030304" pitchFamily="18" charset="0"/>
                  <a:ea typeface="楷体_GB2312" pitchFamily="49" charset="-122"/>
                </a:rPr>
                <a:t>～</a:t>
              </a:r>
              <a:r>
                <a:rPr lang="en-US" altLang="zh-CN" b="1">
                  <a:solidFill>
                    <a:schemeClr val="tx2"/>
                  </a:solidFill>
                  <a:latin typeface="Book Antiqua" panose="02040602050305030304" pitchFamily="18" charset="0"/>
                  <a:ea typeface="楷体_GB2312" pitchFamily="49" charset="-122"/>
                </a:rPr>
                <a:t>2ns</a:t>
              </a:r>
            </a:p>
          </p:txBody>
        </p:sp>
      </p:gr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idx="1"/>
          </p:nvPr>
        </p:nvSpPr>
        <p:spPr bwMode="auto">
          <a:xfrm>
            <a:off x="467544" y="1052736"/>
            <a:ext cx="8496944" cy="554491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0" lvl="2" indent="0">
              <a:spcBef>
                <a:spcPts val="0"/>
              </a:spcBef>
              <a:buFontTx/>
              <a:buNone/>
              <a:tabLst>
                <a:tab pos="1624013" algn="l"/>
                <a:tab pos="2185988" algn="l"/>
              </a:tabLst>
            </a:pPr>
            <a:r>
              <a:rPr lang="zh-CN" altLang="en-US" sz="2800" b="1" dirty="0" smtClean="0"/>
              <a:t>例如：</a:t>
            </a:r>
            <a:r>
              <a:rPr lang="en-US" altLang="zh-CN" sz="2800" b="1" dirty="0" smtClean="0"/>
              <a:t>Intel</a:t>
            </a:r>
            <a:r>
              <a:rPr lang="zh-CN" altLang="en-US" sz="2800" b="1" dirty="0" smtClean="0"/>
              <a:t>公司的</a:t>
            </a:r>
            <a:r>
              <a:rPr lang="en-US" altLang="zh-CN" sz="2800" b="1" dirty="0" smtClean="0"/>
              <a:t>8086</a:t>
            </a:r>
            <a:r>
              <a:rPr lang="zh-CN" altLang="en-US" sz="2800" b="1" dirty="0" smtClean="0"/>
              <a:t>处理机的</a:t>
            </a:r>
            <a:r>
              <a:rPr lang="en-US" altLang="zh-CN" sz="2800" b="1" dirty="0" smtClean="0"/>
              <a:t>CPI</a:t>
            </a:r>
            <a:r>
              <a:rPr lang="zh-CN" altLang="en-US" sz="2800" b="1" dirty="0" smtClean="0"/>
              <a:t>在不断缩小</a:t>
            </a:r>
            <a:br>
              <a:rPr lang="zh-CN" altLang="en-US" sz="2800" b="1" dirty="0" smtClean="0"/>
            </a:br>
            <a:r>
              <a:rPr lang="zh-CN" altLang="en-US" sz="2800" b="1" dirty="0"/>
              <a:t>        </a:t>
            </a:r>
            <a:r>
              <a:rPr lang="en-US" altLang="zh-CN" sz="2800" b="1" dirty="0"/>
              <a:t>8088</a:t>
            </a:r>
            <a:r>
              <a:rPr lang="zh-CN" altLang="en-US" sz="2800" b="1" dirty="0"/>
              <a:t>的</a:t>
            </a:r>
            <a:r>
              <a:rPr lang="en-US" altLang="zh-CN" sz="2800" b="1" dirty="0"/>
              <a:t>CPI</a:t>
            </a:r>
            <a:r>
              <a:rPr lang="zh-CN" altLang="en-US" sz="2800" b="1" dirty="0"/>
              <a:t>大于</a:t>
            </a:r>
            <a:r>
              <a:rPr lang="en-US" altLang="zh-CN" sz="2800" b="1" dirty="0"/>
              <a:t>20</a:t>
            </a:r>
            <a:br>
              <a:rPr lang="en-US" altLang="zh-CN" sz="2800" b="1" dirty="0"/>
            </a:br>
            <a:r>
              <a:rPr lang="en-US" altLang="zh-CN" sz="2800" b="1" dirty="0" smtClean="0"/>
              <a:t>        80286</a:t>
            </a:r>
            <a:r>
              <a:rPr lang="zh-CN" altLang="en-US" sz="2800" b="1" dirty="0"/>
              <a:t>的</a:t>
            </a:r>
            <a:r>
              <a:rPr lang="en-US" altLang="zh-CN" sz="2800" b="1" dirty="0"/>
              <a:t>CPI</a:t>
            </a:r>
            <a:r>
              <a:rPr lang="zh-CN" altLang="en-US" sz="2800" b="1" dirty="0"/>
              <a:t>大约是</a:t>
            </a:r>
            <a:r>
              <a:rPr lang="en-US" altLang="zh-CN" sz="2800" b="1" dirty="0" smtClean="0"/>
              <a:t>5.5</a:t>
            </a:r>
          </a:p>
          <a:p>
            <a:pPr marL="0" lvl="2" indent="0">
              <a:spcBef>
                <a:spcPts val="0"/>
              </a:spcBef>
              <a:buFontTx/>
              <a:buNone/>
              <a:tabLst>
                <a:tab pos="1624013" algn="l"/>
                <a:tab pos="2185988" algn="l"/>
              </a:tabLst>
            </a:pPr>
            <a:r>
              <a:rPr lang="en-US" altLang="zh-CN" sz="2800" b="1" dirty="0"/>
              <a:t> </a:t>
            </a:r>
            <a:r>
              <a:rPr lang="en-US" altLang="zh-CN" sz="2800" b="1" dirty="0" smtClean="0"/>
              <a:t>       80386</a:t>
            </a:r>
            <a:r>
              <a:rPr lang="zh-CN" altLang="en-US" sz="2800" b="1" dirty="0"/>
              <a:t>的</a:t>
            </a:r>
            <a:r>
              <a:rPr lang="en-US" altLang="zh-CN" sz="2800" b="1" dirty="0"/>
              <a:t>CPI</a:t>
            </a:r>
            <a:r>
              <a:rPr lang="zh-CN" altLang="en-US" sz="2800" b="1" dirty="0"/>
              <a:t>进一步减小到</a:t>
            </a:r>
            <a:r>
              <a:rPr lang="en-US" altLang="zh-CN" sz="2800" b="1" dirty="0"/>
              <a:t>4</a:t>
            </a:r>
            <a:r>
              <a:rPr lang="zh-CN" altLang="en-US" sz="2800" b="1" dirty="0"/>
              <a:t>左右</a:t>
            </a:r>
            <a:br>
              <a:rPr lang="zh-CN" altLang="en-US" sz="2800" b="1" dirty="0"/>
            </a:br>
            <a:r>
              <a:rPr lang="zh-CN" altLang="en-US" sz="2800" b="1" dirty="0" smtClean="0"/>
              <a:t>        </a:t>
            </a:r>
            <a:r>
              <a:rPr lang="en-US" altLang="zh-CN" sz="2800" b="1" dirty="0" smtClean="0"/>
              <a:t>80486</a:t>
            </a:r>
            <a:r>
              <a:rPr lang="zh-CN" altLang="en-US" sz="2800" b="1" dirty="0"/>
              <a:t>的</a:t>
            </a:r>
            <a:r>
              <a:rPr lang="en-US" altLang="zh-CN" sz="2800" b="1" dirty="0"/>
              <a:t>CPI</a:t>
            </a:r>
            <a:r>
              <a:rPr lang="zh-CN" altLang="en-US" sz="2800" b="1" dirty="0"/>
              <a:t>已经接近</a:t>
            </a:r>
            <a:r>
              <a:rPr lang="en-US" altLang="zh-CN" sz="2800" b="1" dirty="0"/>
              <a:t>2</a:t>
            </a:r>
            <a:br>
              <a:rPr lang="en-US" altLang="zh-CN" sz="2800" b="1" dirty="0"/>
            </a:br>
            <a:r>
              <a:rPr lang="en-US" altLang="zh-CN" sz="2800" b="1" dirty="0" smtClean="0"/>
              <a:t>        Pentium</a:t>
            </a:r>
            <a:r>
              <a:rPr lang="zh-CN" altLang="en-US" sz="2800" b="1" dirty="0"/>
              <a:t>处理机的</a:t>
            </a:r>
            <a:r>
              <a:rPr lang="en-US" altLang="zh-CN" sz="2800" b="1" dirty="0"/>
              <a:t>CPI</a:t>
            </a:r>
            <a:r>
              <a:rPr lang="zh-CN" altLang="en-US" sz="2800" b="1" dirty="0"/>
              <a:t>已经与</a:t>
            </a:r>
            <a:r>
              <a:rPr lang="en-US" altLang="zh-CN" sz="2800" b="1" dirty="0"/>
              <a:t>RISC</a:t>
            </a:r>
            <a:r>
              <a:rPr lang="zh-CN" altLang="en-US" sz="2800" b="1" dirty="0"/>
              <a:t>十分接近</a:t>
            </a:r>
            <a:endParaRPr lang="en-US" altLang="zh-CN" sz="2800" b="1" dirty="0"/>
          </a:p>
          <a:p>
            <a:pPr marL="0" lvl="2" indent="0">
              <a:spcBef>
                <a:spcPts val="0"/>
              </a:spcBef>
              <a:buFontTx/>
              <a:buNone/>
              <a:tabLst>
                <a:tab pos="1624013" algn="l"/>
                <a:tab pos="2185988" algn="l"/>
              </a:tabLst>
            </a:pPr>
            <a:r>
              <a:rPr lang="en-US" altLang="zh-CN" sz="2800" b="1" dirty="0">
                <a:solidFill>
                  <a:srgbClr val="002060"/>
                </a:solidFill>
              </a:rPr>
              <a:t> </a:t>
            </a:r>
            <a:r>
              <a:rPr lang="en-US" altLang="zh-CN" sz="2800" b="1" dirty="0" smtClean="0">
                <a:solidFill>
                  <a:srgbClr val="002060"/>
                </a:solidFill>
              </a:rPr>
              <a:t>       </a:t>
            </a:r>
          </a:p>
          <a:p>
            <a:pPr marL="0" lvl="2" indent="0">
              <a:spcBef>
                <a:spcPts val="0"/>
              </a:spcBef>
              <a:buFontTx/>
              <a:buNone/>
              <a:tabLst>
                <a:tab pos="1624013" algn="l"/>
                <a:tab pos="2185988" algn="l"/>
              </a:tabLst>
            </a:pPr>
            <a:r>
              <a:rPr lang="en-US" altLang="zh-CN" sz="2800" b="1" dirty="0">
                <a:solidFill>
                  <a:srgbClr val="002060"/>
                </a:solidFill>
              </a:rPr>
              <a:t> </a:t>
            </a:r>
            <a:r>
              <a:rPr lang="en-US" altLang="zh-CN" sz="2800" b="1" dirty="0" smtClean="0">
                <a:solidFill>
                  <a:srgbClr val="002060"/>
                </a:solidFill>
              </a:rPr>
              <a:t>      </a:t>
            </a:r>
            <a:r>
              <a:rPr lang="zh-CN" altLang="en-US" sz="2800" b="1" dirty="0" smtClean="0">
                <a:solidFill>
                  <a:srgbClr val="002060"/>
                </a:solidFill>
              </a:rPr>
              <a:t>目前，超标量、超流水线处理机的</a:t>
            </a:r>
            <a:r>
              <a:rPr lang="en-US" altLang="zh-CN" sz="2800" b="1" dirty="0" smtClean="0">
                <a:solidFill>
                  <a:srgbClr val="002060"/>
                </a:solidFill>
              </a:rPr>
              <a:t>CPI</a:t>
            </a:r>
            <a:r>
              <a:rPr lang="zh-CN" altLang="en-US" sz="2800" b="1" dirty="0" smtClean="0">
                <a:solidFill>
                  <a:srgbClr val="002060"/>
                </a:solidFill>
              </a:rPr>
              <a:t>已经达到</a:t>
            </a:r>
            <a:r>
              <a:rPr lang="en-US" altLang="zh-CN" sz="2800" b="1" dirty="0" smtClean="0">
                <a:solidFill>
                  <a:srgbClr val="002060"/>
                </a:solidFill>
              </a:rPr>
              <a:t>0.5</a:t>
            </a:r>
            <a:r>
              <a:rPr lang="zh-CN" altLang="en-US" sz="2800" b="1" dirty="0" smtClean="0">
                <a:solidFill>
                  <a:srgbClr val="002060"/>
                </a:solidFill>
              </a:rPr>
              <a:t>，实际上用</a:t>
            </a:r>
            <a:r>
              <a:rPr lang="en-US" altLang="zh-CN" sz="2800" b="1" dirty="0" smtClean="0">
                <a:solidFill>
                  <a:srgbClr val="002060"/>
                </a:solidFill>
              </a:rPr>
              <a:t>IPC (Instruction Per Cycle)</a:t>
            </a:r>
            <a:r>
              <a:rPr lang="zh-CN" altLang="en-US" sz="2800" b="1" dirty="0" smtClean="0">
                <a:solidFill>
                  <a:srgbClr val="002060"/>
                </a:solidFill>
              </a:rPr>
              <a:t>更确切。</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mtClean="0"/>
              <a:t>RISC</a:t>
            </a:r>
            <a:r>
              <a:rPr lang="zh-CN" altLang="en-US" smtClean="0"/>
              <a:t>的定义</a:t>
            </a:r>
          </a:p>
        </p:txBody>
      </p:sp>
      <p:sp>
        <p:nvSpPr>
          <p:cNvPr id="45059" name="Rectangle 3"/>
          <p:cNvSpPr>
            <a:spLocks noGrp="1" noChangeArrowheads="1"/>
          </p:cNvSpPr>
          <p:nvPr>
            <p:ph idx="1"/>
          </p:nvPr>
        </p:nvSpPr>
        <p:spPr bwMode="auto">
          <a:xfrm>
            <a:off x="611560" y="1981200"/>
            <a:ext cx="8208590" cy="41148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altLang="zh-CN" sz="2800" b="1" dirty="0" smtClean="0"/>
              <a:t>90</a:t>
            </a:r>
            <a:r>
              <a:rPr lang="zh-CN" altLang="en-US" sz="2800" b="1" dirty="0" smtClean="0"/>
              <a:t>年代初，</a:t>
            </a:r>
            <a:r>
              <a:rPr lang="en-US" altLang="zh-CN" sz="2800" b="1" dirty="0" smtClean="0"/>
              <a:t>IEEE</a:t>
            </a:r>
            <a:r>
              <a:rPr lang="zh-CN" altLang="en-US" sz="2800" b="1" dirty="0" smtClean="0"/>
              <a:t>的</a:t>
            </a:r>
            <a:r>
              <a:rPr lang="en-US" altLang="zh-CN" sz="2800" b="1" dirty="0" smtClean="0">
                <a:solidFill>
                  <a:schemeClr val="tx2"/>
                </a:solidFill>
              </a:rPr>
              <a:t>Michael Slater</a:t>
            </a:r>
            <a:r>
              <a:rPr lang="zh-CN" altLang="en-US" sz="2800" b="1" dirty="0" smtClean="0"/>
              <a:t>对</a:t>
            </a:r>
            <a:r>
              <a:rPr lang="en-US" altLang="zh-CN" sz="2800" b="1" dirty="0" smtClean="0"/>
              <a:t>RISC</a:t>
            </a:r>
            <a:r>
              <a:rPr lang="zh-CN" altLang="en-US" sz="2800" b="1" dirty="0" smtClean="0"/>
              <a:t>定义的描述：</a:t>
            </a:r>
          </a:p>
          <a:p>
            <a:pPr lvl="1">
              <a:lnSpc>
                <a:spcPct val="90000"/>
              </a:lnSpc>
            </a:pPr>
            <a:r>
              <a:rPr lang="en-US" altLang="zh-CN" sz="2400" b="1" dirty="0" smtClean="0"/>
              <a:t>RISC</a:t>
            </a:r>
            <a:r>
              <a:rPr lang="zh-CN" altLang="en-US" sz="2400" b="1" dirty="0" smtClean="0"/>
              <a:t>为使流水线高效率执行，应具有：</a:t>
            </a:r>
          </a:p>
          <a:p>
            <a:pPr lvl="2">
              <a:lnSpc>
                <a:spcPct val="90000"/>
              </a:lnSpc>
            </a:pPr>
            <a:r>
              <a:rPr lang="zh-CN" altLang="en-US" sz="2000" b="1" dirty="0" smtClean="0"/>
              <a:t>简单而统一格式的指令译码</a:t>
            </a:r>
          </a:p>
          <a:p>
            <a:pPr lvl="2">
              <a:lnSpc>
                <a:spcPct val="90000"/>
              </a:lnSpc>
            </a:pPr>
            <a:r>
              <a:rPr lang="zh-CN" altLang="en-US" sz="2000" b="1" dirty="0" smtClean="0"/>
              <a:t>大部分指令可以单周期执行完成</a:t>
            </a:r>
          </a:p>
          <a:p>
            <a:pPr lvl="2">
              <a:lnSpc>
                <a:spcPct val="90000"/>
              </a:lnSpc>
            </a:pPr>
            <a:r>
              <a:rPr lang="zh-CN" altLang="en-US" sz="2000" b="1" dirty="0" smtClean="0"/>
              <a:t>仅</a:t>
            </a:r>
            <a:r>
              <a:rPr lang="en-US" altLang="zh-CN" sz="2000" b="1" dirty="0" smtClean="0"/>
              <a:t>Load</a:t>
            </a:r>
            <a:r>
              <a:rPr lang="zh-CN" altLang="en-US" sz="2000" b="1" dirty="0" smtClean="0"/>
              <a:t>和</a:t>
            </a:r>
            <a:r>
              <a:rPr lang="en-US" altLang="zh-CN" sz="2000" b="1" dirty="0" smtClean="0"/>
              <a:t>Store</a:t>
            </a:r>
            <a:r>
              <a:rPr lang="zh-CN" altLang="en-US" sz="2000" b="1" dirty="0" smtClean="0"/>
              <a:t>指令可以访问存储器</a:t>
            </a:r>
          </a:p>
          <a:p>
            <a:pPr lvl="2">
              <a:lnSpc>
                <a:spcPct val="90000"/>
              </a:lnSpc>
            </a:pPr>
            <a:r>
              <a:rPr lang="zh-CN" altLang="en-US" sz="2000" b="1" dirty="0" smtClean="0"/>
              <a:t>简单的寻址方式</a:t>
            </a:r>
          </a:p>
          <a:p>
            <a:pPr lvl="2">
              <a:lnSpc>
                <a:spcPct val="90000"/>
              </a:lnSpc>
            </a:pPr>
            <a:r>
              <a:rPr lang="zh-CN" altLang="en-US" sz="2000" b="1" dirty="0" smtClean="0"/>
              <a:t>采用延迟转移技术</a:t>
            </a:r>
          </a:p>
          <a:p>
            <a:pPr lvl="1">
              <a:lnSpc>
                <a:spcPct val="90000"/>
              </a:lnSpc>
            </a:pPr>
            <a:r>
              <a:rPr lang="en-US" altLang="zh-CN" sz="2400" b="1" dirty="0" smtClean="0"/>
              <a:t>RISC</a:t>
            </a:r>
            <a:r>
              <a:rPr lang="zh-CN" altLang="en-US" sz="2400" b="1" dirty="0" smtClean="0"/>
              <a:t>为使优化编译器便于生成优化代码，应具有：</a:t>
            </a:r>
          </a:p>
          <a:p>
            <a:pPr lvl="2">
              <a:lnSpc>
                <a:spcPct val="90000"/>
              </a:lnSpc>
            </a:pPr>
            <a:r>
              <a:rPr lang="zh-CN" altLang="en-US" sz="2000" b="1" dirty="0" smtClean="0"/>
              <a:t>三地址指令格式、较多的寄存器、对称的指令格式</a:t>
            </a:r>
          </a:p>
          <a:p>
            <a:pPr lvl="3">
              <a:lnSpc>
                <a:spcPct val="90000"/>
              </a:lnSpc>
            </a:pPr>
            <a:endParaRPr lang="zh-CN" altLang="en-US" b="1" dirty="0" smtClean="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357313" y="428625"/>
            <a:ext cx="6329362"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smtClean="0">
                <a:solidFill>
                  <a:schemeClr val="tx1"/>
                </a:solidFill>
              </a:rPr>
              <a:t>目录</a:t>
            </a:r>
          </a:p>
        </p:txBody>
      </p:sp>
      <p:sp>
        <p:nvSpPr>
          <p:cNvPr id="5123" name="Rectangle 3"/>
          <p:cNvSpPr>
            <a:spLocks noGrp="1" noChangeArrowheads="1"/>
          </p:cNvSpPr>
          <p:nvPr>
            <p:ph idx="1"/>
          </p:nvPr>
        </p:nvSpPr>
        <p:spPr bwMode="auto">
          <a:xfrm>
            <a:off x="1182688" y="2017713"/>
            <a:ext cx="7772400" cy="4002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zh-CN" altLang="en-US" b="1" dirty="0" smtClean="0">
                <a:latin typeface="楷体_GB2312" pitchFamily="49" charset="-122"/>
              </a:rPr>
              <a:t>数据表示 </a:t>
            </a:r>
          </a:p>
          <a:p>
            <a:pPr eaLnBrk="1" hangingPunct="1">
              <a:lnSpc>
                <a:spcPct val="90000"/>
              </a:lnSpc>
            </a:pPr>
            <a:endParaRPr lang="zh-CN" altLang="en-US" b="1" dirty="0" smtClean="0">
              <a:latin typeface="楷体_GB2312" pitchFamily="49" charset="-122"/>
            </a:endParaRPr>
          </a:p>
          <a:p>
            <a:pPr eaLnBrk="1" hangingPunct="1">
              <a:lnSpc>
                <a:spcPct val="90000"/>
              </a:lnSpc>
            </a:pPr>
            <a:r>
              <a:rPr lang="zh-CN" altLang="en-US" b="1" dirty="0" smtClean="0">
                <a:latin typeface="楷体_GB2312" pitchFamily="49" charset="-122"/>
              </a:rPr>
              <a:t>寻址方式 </a:t>
            </a:r>
          </a:p>
          <a:p>
            <a:pPr eaLnBrk="1" hangingPunct="1">
              <a:lnSpc>
                <a:spcPct val="90000"/>
              </a:lnSpc>
            </a:pPr>
            <a:endParaRPr lang="zh-CN" altLang="en-US" b="1" dirty="0" smtClean="0">
              <a:latin typeface="楷体_GB2312" pitchFamily="49" charset="-122"/>
            </a:endParaRPr>
          </a:p>
          <a:p>
            <a:pPr eaLnBrk="1" hangingPunct="1">
              <a:lnSpc>
                <a:spcPct val="90000"/>
              </a:lnSpc>
            </a:pPr>
            <a:r>
              <a:rPr lang="zh-CN" altLang="en-US" b="1" dirty="0" smtClean="0">
                <a:latin typeface="楷体_GB2312" pitchFamily="49" charset="-122"/>
              </a:rPr>
              <a:t>指令系统的设计和优化</a:t>
            </a:r>
          </a:p>
          <a:p>
            <a:pPr eaLnBrk="1" hangingPunct="1">
              <a:lnSpc>
                <a:spcPct val="90000"/>
              </a:lnSpc>
            </a:pPr>
            <a:endParaRPr lang="zh-CN" altLang="en-US" b="1" dirty="0" smtClean="0">
              <a:solidFill>
                <a:srgbClr val="0000FF"/>
              </a:solidFill>
              <a:latin typeface="楷体_GB2312" pitchFamily="49" charset="-122"/>
            </a:endParaRPr>
          </a:p>
          <a:p>
            <a:pPr eaLnBrk="1" hangingPunct="1">
              <a:lnSpc>
                <a:spcPct val="90000"/>
              </a:lnSpc>
            </a:pPr>
            <a:r>
              <a:rPr lang="zh-CN" altLang="en-US" b="1" dirty="0" smtClean="0">
                <a:solidFill>
                  <a:srgbClr val="0000FF"/>
                </a:solidFill>
                <a:latin typeface="楷体_GB2312" pitchFamily="49" charset="-122"/>
              </a:rPr>
              <a:t>指令系统的发展和改进</a:t>
            </a:r>
          </a:p>
        </p:txBody>
      </p:sp>
    </p:spTree>
    <p:extLst>
      <p:ext uri="{BB962C8B-B14F-4D97-AF65-F5344CB8AC3E}">
        <p14:creationId xmlns:p14="http://schemas.microsoft.com/office/powerpoint/2010/main" val="3143205799"/>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dirty="0" smtClean="0">
                <a:latin typeface="黑体" panose="02010609060101010101" pitchFamily="49" charset="-122"/>
              </a:rPr>
              <a:t>3</a:t>
            </a:r>
            <a:r>
              <a:rPr lang="zh-CN" altLang="en-US" dirty="0" smtClean="0">
                <a:latin typeface="黑体" panose="02010609060101010101" pitchFamily="49" charset="-122"/>
              </a:rPr>
              <a:t>、</a:t>
            </a:r>
            <a:r>
              <a:rPr lang="en-US" altLang="zh-CN" dirty="0" smtClean="0">
                <a:latin typeface="黑体" panose="02010609060101010101" pitchFamily="49" charset="-122"/>
              </a:rPr>
              <a:t>RISC</a:t>
            </a:r>
            <a:r>
              <a:rPr lang="zh-CN" altLang="en-US" dirty="0" smtClean="0">
                <a:latin typeface="黑体" panose="02010609060101010101" pitchFamily="49" charset="-122"/>
              </a:rPr>
              <a:t>的设计原则</a:t>
            </a:r>
            <a:r>
              <a:rPr lang="zh-CN" altLang="en-US" dirty="0" smtClean="0"/>
              <a:t> </a:t>
            </a:r>
          </a:p>
        </p:txBody>
      </p:sp>
      <p:sp>
        <p:nvSpPr>
          <p:cNvPr id="46083" name="Rectangle 3"/>
          <p:cNvSpPr>
            <a:spLocks noGrp="1" noChangeArrowheads="1"/>
          </p:cNvSpPr>
          <p:nvPr>
            <p:ph idx="1"/>
          </p:nvPr>
        </p:nvSpPr>
        <p:spPr bwMode="auto">
          <a:xfrm>
            <a:off x="684213" y="2060575"/>
            <a:ext cx="8307387" cy="3767138"/>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zh-CN" altLang="en-US" sz="2800" b="1" smtClean="0">
                <a:latin typeface="Times New Roman" panose="02020603050405020304" pitchFamily="18" charset="0"/>
              </a:rPr>
              <a:t>使用频度很高的指令</a:t>
            </a:r>
          </a:p>
          <a:p>
            <a:pPr>
              <a:lnSpc>
                <a:spcPct val="90000"/>
              </a:lnSpc>
            </a:pPr>
            <a:r>
              <a:rPr lang="zh-CN" altLang="en-US" sz="2800" b="1" smtClean="0">
                <a:latin typeface="Times New Roman" panose="02020603050405020304" pitchFamily="18" charset="0"/>
              </a:rPr>
              <a:t>大大减少寻址方式</a:t>
            </a:r>
          </a:p>
          <a:p>
            <a:pPr>
              <a:lnSpc>
                <a:spcPct val="90000"/>
              </a:lnSpc>
            </a:pPr>
            <a:r>
              <a:rPr lang="zh-CN" altLang="en-US" sz="2800" b="1" smtClean="0">
                <a:latin typeface="Times New Roman" panose="02020603050405020304" pitchFamily="18" charset="0"/>
              </a:rPr>
              <a:t>所有指令在一个机器周期完成</a:t>
            </a:r>
          </a:p>
          <a:p>
            <a:pPr>
              <a:lnSpc>
                <a:spcPct val="90000"/>
              </a:lnSpc>
            </a:pPr>
            <a:r>
              <a:rPr lang="zh-CN" altLang="en-US" sz="2800" b="1" smtClean="0">
                <a:latin typeface="Times New Roman" panose="02020603050405020304" pitchFamily="18" charset="0"/>
              </a:rPr>
              <a:t>扩大通用寄存器个数</a:t>
            </a:r>
          </a:p>
          <a:p>
            <a:pPr>
              <a:lnSpc>
                <a:spcPct val="90000"/>
              </a:lnSpc>
            </a:pPr>
            <a:r>
              <a:rPr lang="zh-CN" altLang="en-US" sz="2800" b="1" smtClean="0">
                <a:latin typeface="Times New Roman" panose="02020603050405020304" pitchFamily="18" charset="0"/>
              </a:rPr>
              <a:t>采用硬联控制实现</a:t>
            </a:r>
          </a:p>
          <a:p>
            <a:pPr>
              <a:lnSpc>
                <a:spcPct val="90000"/>
              </a:lnSpc>
            </a:pPr>
            <a:r>
              <a:rPr lang="zh-CN" altLang="en-US" sz="2800" b="1" smtClean="0">
                <a:latin typeface="Times New Roman" panose="02020603050405020304" pitchFamily="18" charset="0"/>
              </a:rPr>
              <a:t>通过精简指令和优化设计编译程序，易简单有效的方式支持高级语言</a:t>
            </a:r>
            <a:r>
              <a:rPr lang="zh-CN" altLang="en-US" sz="2800" b="1" smtClean="0"/>
              <a:t> </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dirty="0" smtClean="0">
                <a:latin typeface="黑体" panose="02010609060101010101" pitchFamily="49" charset="-122"/>
              </a:rPr>
              <a:t>4</a:t>
            </a:r>
            <a:r>
              <a:rPr lang="zh-CN" altLang="en-US" dirty="0" smtClean="0">
                <a:latin typeface="黑体" panose="02010609060101010101" pitchFamily="49" charset="-122"/>
              </a:rPr>
              <a:t>、</a:t>
            </a:r>
            <a:r>
              <a:rPr lang="en-US" altLang="zh-CN" dirty="0" smtClean="0">
                <a:latin typeface="黑体" panose="02010609060101010101" pitchFamily="49" charset="-122"/>
              </a:rPr>
              <a:t>CISC</a:t>
            </a:r>
            <a:r>
              <a:rPr lang="zh-CN" altLang="en-US" dirty="0" smtClean="0">
                <a:latin typeface="黑体" panose="02010609060101010101" pitchFamily="49" charset="-122"/>
              </a:rPr>
              <a:t>与</a:t>
            </a:r>
            <a:r>
              <a:rPr lang="en-US" altLang="zh-CN" dirty="0" smtClean="0">
                <a:latin typeface="黑体" panose="02010609060101010101" pitchFamily="49" charset="-122"/>
              </a:rPr>
              <a:t>RISC</a:t>
            </a:r>
            <a:r>
              <a:rPr lang="zh-CN" altLang="en-US" dirty="0" smtClean="0">
                <a:latin typeface="黑体" panose="02010609060101010101" pitchFamily="49" charset="-122"/>
              </a:rPr>
              <a:t>的主要特征对比</a:t>
            </a:r>
            <a:r>
              <a:rPr lang="zh-CN" altLang="en-US" dirty="0" smtClean="0"/>
              <a:t> </a:t>
            </a:r>
          </a:p>
        </p:txBody>
      </p:sp>
      <p:grpSp>
        <p:nvGrpSpPr>
          <p:cNvPr id="47107" name="Group 3"/>
          <p:cNvGrpSpPr>
            <a:grpSpLocks/>
          </p:cNvGrpSpPr>
          <p:nvPr/>
        </p:nvGrpSpPr>
        <p:grpSpPr bwMode="auto">
          <a:xfrm>
            <a:off x="533400" y="1828800"/>
            <a:ext cx="8229600" cy="4800600"/>
            <a:chOff x="-3" y="-3"/>
            <a:chExt cx="3672" cy="4842"/>
          </a:xfrm>
        </p:grpSpPr>
        <p:grpSp>
          <p:nvGrpSpPr>
            <p:cNvPr id="47108" name="Group 4"/>
            <p:cNvGrpSpPr>
              <a:grpSpLocks/>
            </p:cNvGrpSpPr>
            <p:nvPr/>
          </p:nvGrpSpPr>
          <p:grpSpPr bwMode="auto">
            <a:xfrm>
              <a:off x="0" y="0"/>
              <a:ext cx="3666" cy="4836"/>
              <a:chOff x="0" y="0"/>
              <a:chExt cx="3666" cy="4836"/>
            </a:xfrm>
          </p:grpSpPr>
          <p:grpSp>
            <p:nvGrpSpPr>
              <p:cNvPr id="47110" name="Group 5"/>
              <p:cNvGrpSpPr>
                <a:grpSpLocks/>
              </p:cNvGrpSpPr>
              <p:nvPr/>
            </p:nvGrpSpPr>
            <p:grpSpPr bwMode="auto">
              <a:xfrm>
                <a:off x="0" y="0"/>
                <a:ext cx="1222" cy="403"/>
                <a:chOff x="0" y="0"/>
                <a:chExt cx="1222" cy="403"/>
              </a:xfrm>
            </p:grpSpPr>
            <p:sp>
              <p:nvSpPr>
                <p:cNvPr id="47216" name="Rectangle 6"/>
                <p:cNvSpPr>
                  <a:spLocks noChangeArrowheads="1"/>
                </p:cNvSpPr>
                <p:nvPr/>
              </p:nvSpPr>
              <p:spPr bwMode="auto">
                <a:xfrm>
                  <a:off x="43" y="0"/>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功</a:t>
                  </a:r>
                  <a:r>
                    <a:rPr lang="zh-CN" altLang="en-US" sz="1800" b="1">
                      <a:latin typeface="Tahoma" panose="020B0604030504040204" pitchFamily="34" charset="0"/>
                      <a:ea typeface="楷体_GB2312" pitchFamily="49" charset="-122"/>
                    </a:rPr>
                    <a:t>      </a:t>
                  </a:r>
                  <a:r>
                    <a:rPr lang="zh-CN" altLang="en-US" sz="1800" b="1">
                      <a:ea typeface="楷体_GB2312" pitchFamily="49" charset="-122"/>
                    </a:rPr>
                    <a:t>能</a:t>
                  </a:r>
                  <a:endParaRPr lang="zh-CN" altLang="en-US" sz="1800" b="1">
                    <a:latin typeface="Tahoma" panose="020B0604030504040204" pitchFamily="34" charset="0"/>
                  </a:endParaRPr>
                </a:p>
                <a:p>
                  <a:pPr algn="ctr">
                    <a:buFont typeface="Arial" panose="020B0604020202020204" pitchFamily="34" charset="0"/>
                    <a:buNone/>
                  </a:pPr>
                  <a:endParaRPr lang="zh-CN" altLang="en-US" sz="1800" b="1"/>
                </a:p>
              </p:txBody>
            </p:sp>
            <p:sp>
              <p:nvSpPr>
                <p:cNvPr id="47217" name="Rectangle 7"/>
                <p:cNvSpPr>
                  <a:spLocks noChangeArrowheads="1"/>
                </p:cNvSpPr>
                <p:nvPr/>
              </p:nvSpPr>
              <p:spPr bwMode="auto">
                <a:xfrm>
                  <a:off x="0" y="0"/>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11" name="Group 8"/>
              <p:cNvGrpSpPr>
                <a:grpSpLocks/>
              </p:cNvGrpSpPr>
              <p:nvPr/>
            </p:nvGrpSpPr>
            <p:grpSpPr bwMode="auto">
              <a:xfrm>
                <a:off x="1222" y="0"/>
                <a:ext cx="1222" cy="403"/>
                <a:chOff x="1222" y="0"/>
                <a:chExt cx="1222" cy="403"/>
              </a:xfrm>
            </p:grpSpPr>
            <p:sp>
              <p:nvSpPr>
                <p:cNvPr id="47214" name="Rectangle 9"/>
                <p:cNvSpPr>
                  <a:spLocks noChangeArrowheads="1"/>
                </p:cNvSpPr>
                <p:nvPr/>
              </p:nvSpPr>
              <p:spPr bwMode="auto">
                <a:xfrm>
                  <a:off x="1265" y="0"/>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1800" b="1">
                      <a:ea typeface="楷体_GB2312" pitchFamily="49" charset="-122"/>
                    </a:rPr>
                    <a:t>CISC</a:t>
                  </a:r>
                  <a:endParaRPr lang="en-US" altLang="zh-CN" sz="1800" b="1"/>
                </a:p>
                <a:p>
                  <a:pPr algn="ctr">
                    <a:buFont typeface="Arial" panose="020B0604020202020204" pitchFamily="34" charset="0"/>
                    <a:buNone/>
                  </a:pPr>
                  <a:endParaRPr lang="zh-CN" altLang="en-US" sz="1800" b="1"/>
                </a:p>
              </p:txBody>
            </p:sp>
            <p:sp>
              <p:nvSpPr>
                <p:cNvPr id="47215" name="Rectangle 10"/>
                <p:cNvSpPr>
                  <a:spLocks noChangeArrowheads="1"/>
                </p:cNvSpPr>
                <p:nvPr/>
              </p:nvSpPr>
              <p:spPr bwMode="auto">
                <a:xfrm>
                  <a:off x="1222" y="0"/>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12" name="Group 11"/>
              <p:cNvGrpSpPr>
                <a:grpSpLocks/>
              </p:cNvGrpSpPr>
              <p:nvPr/>
            </p:nvGrpSpPr>
            <p:grpSpPr bwMode="auto">
              <a:xfrm>
                <a:off x="2444" y="0"/>
                <a:ext cx="1222" cy="403"/>
                <a:chOff x="2444" y="0"/>
                <a:chExt cx="1222" cy="403"/>
              </a:xfrm>
            </p:grpSpPr>
            <p:sp>
              <p:nvSpPr>
                <p:cNvPr id="47212" name="Rectangle 12"/>
                <p:cNvSpPr>
                  <a:spLocks noChangeArrowheads="1"/>
                </p:cNvSpPr>
                <p:nvPr/>
              </p:nvSpPr>
              <p:spPr bwMode="auto">
                <a:xfrm>
                  <a:off x="2487" y="0"/>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1800" b="1">
                      <a:ea typeface="楷体_GB2312" pitchFamily="49" charset="-122"/>
                    </a:rPr>
                    <a:t>RISC</a:t>
                  </a:r>
                  <a:endParaRPr lang="en-US" altLang="zh-CN" sz="1800" b="1"/>
                </a:p>
                <a:p>
                  <a:pPr algn="ctr">
                    <a:buFont typeface="Arial" panose="020B0604020202020204" pitchFamily="34" charset="0"/>
                    <a:buNone/>
                  </a:pPr>
                  <a:endParaRPr lang="zh-CN" altLang="en-US" sz="1800" b="1"/>
                </a:p>
              </p:txBody>
            </p:sp>
            <p:sp>
              <p:nvSpPr>
                <p:cNvPr id="47213" name="Rectangle 13"/>
                <p:cNvSpPr>
                  <a:spLocks noChangeArrowheads="1"/>
                </p:cNvSpPr>
                <p:nvPr/>
              </p:nvSpPr>
              <p:spPr bwMode="auto">
                <a:xfrm>
                  <a:off x="2444" y="0"/>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13" name="Group 14"/>
              <p:cNvGrpSpPr>
                <a:grpSpLocks/>
              </p:cNvGrpSpPr>
              <p:nvPr/>
            </p:nvGrpSpPr>
            <p:grpSpPr bwMode="auto">
              <a:xfrm>
                <a:off x="0" y="403"/>
                <a:ext cx="1222" cy="403"/>
                <a:chOff x="0" y="403"/>
                <a:chExt cx="1222" cy="403"/>
              </a:xfrm>
            </p:grpSpPr>
            <p:sp>
              <p:nvSpPr>
                <p:cNvPr id="47210" name="Rectangle 15"/>
                <p:cNvSpPr>
                  <a:spLocks noChangeArrowheads="1"/>
                </p:cNvSpPr>
                <p:nvPr/>
              </p:nvSpPr>
              <p:spPr bwMode="auto">
                <a:xfrm>
                  <a:off x="43" y="403"/>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指令系统</a:t>
                  </a:r>
                  <a:endParaRPr lang="zh-CN" altLang="en-US" sz="1800" b="1">
                    <a:latin typeface="Tahoma" panose="020B0604030504040204" pitchFamily="34" charset="0"/>
                  </a:endParaRPr>
                </a:p>
                <a:p>
                  <a:pPr algn="ctr">
                    <a:buFont typeface="Arial" panose="020B0604020202020204" pitchFamily="34" charset="0"/>
                    <a:buNone/>
                  </a:pPr>
                  <a:endParaRPr lang="zh-CN" altLang="en-US" sz="1800" b="1"/>
                </a:p>
              </p:txBody>
            </p:sp>
            <p:sp>
              <p:nvSpPr>
                <p:cNvPr id="47211" name="Rectangle 16"/>
                <p:cNvSpPr>
                  <a:spLocks noChangeArrowheads="1"/>
                </p:cNvSpPr>
                <p:nvPr/>
              </p:nvSpPr>
              <p:spPr bwMode="auto">
                <a:xfrm>
                  <a:off x="0" y="403"/>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14" name="Group 17"/>
              <p:cNvGrpSpPr>
                <a:grpSpLocks/>
              </p:cNvGrpSpPr>
              <p:nvPr/>
            </p:nvGrpSpPr>
            <p:grpSpPr bwMode="auto">
              <a:xfrm>
                <a:off x="1222" y="403"/>
                <a:ext cx="1222" cy="403"/>
                <a:chOff x="1222" y="403"/>
                <a:chExt cx="1222" cy="403"/>
              </a:xfrm>
            </p:grpSpPr>
            <p:sp>
              <p:nvSpPr>
                <p:cNvPr id="47208" name="Rectangle 18"/>
                <p:cNvSpPr>
                  <a:spLocks noChangeArrowheads="1"/>
                </p:cNvSpPr>
                <p:nvPr/>
              </p:nvSpPr>
              <p:spPr bwMode="auto">
                <a:xfrm>
                  <a:off x="1265" y="403"/>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复杂、庞大</a:t>
                  </a:r>
                  <a:endParaRPr lang="zh-CN" altLang="en-US" sz="1800" b="1">
                    <a:latin typeface="Tahoma" panose="020B0604030504040204" pitchFamily="34" charset="0"/>
                  </a:endParaRPr>
                </a:p>
                <a:p>
                  <a:pPr algn="ctr">
                    <a:buFont typeface="Arial" panose="020B0604020202020204" pitchFamily="34" charset="0"/>
                    <a:buNone/>
                  </a:pPr>
                  <a:endParaRPr lang="zh-CN" altLang="en-US" sz="1800" b="1"/>
                </a:p>
              </p:txBody>
            </p:sp>
            <p:sp>
              <p:nvSpPr>
                <p:cNvPr id="47209" name="Rectangle 19"/>
                <p:cNvSpPr>
                  <a:spLocks noChangeArrowheads="1"/>
                </p:cNvSpPr>
                <p:nvPr/>
              </p:nvSpPr>
              <p:spPr bwMode="auto">
                <a:xfrm>
                  <a:off x="1222" y="403"/>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15" name="Group 20"/>
              <p:cNvGrpSpPr>
                <a:grpSpLocks/>
              </p:cNvGrpSpPr>
              <p:nvPr/>
            </p:nvGrpSpPr>
            <p:grpSpPr bwMode="auto">
              <a:xfrm>
                <a:off x="2444" y="403"/>
                <a:ext cx="1222" cy="403"/>
                <a:chOff x="2444" y="403"/>
                <a:chExt cx="1222" cy="403"/>
              </a:xfrm>
            </p:grpSpPr>
            <p:sp>
              <p:nvSpPr>
                <p:cNvPr id="47206" name="Rectangle 21"/>
                <p:cNvSpPr>
                  <a:spLocks noChangeArrowheads="1"/>
                </p:cNvSpPr>
                <p:nvPr/>
              </p:nvSpPr>
              <p:spPr bwMode="auto">
                <a:xfrm>
                  <a:off x="2487" y="403"/>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简单、精确</a:t>
                  </a:r>
                  <a:endParaRPr lang="zh-CN" altLang="en-US" sz="1800" b="1">
                    <a:latin typeface="Tahoma" panose="020B0604030504040204" pitchFamily="34" charset="0"/>
                  </a:endParaRPr>
                </a:p>
                <a:p>
                  <a:pPr algn="ctr">
                    <a:buFont typeface="Arial" panose="020B0604020202020204" pitchFamily="34" charset="0"/>
                    <a:buNone/>
                  </a:pPr>
                  <a:endParaRPr lang="zh-CN" altLang="en-US" sz="1800" b="1"/>
                </a:p>
              </p:txBody>
            </p:sp>
            <p:sp>
              <p:nvSpPr>
                <p:cNvPr id="47207" name="Rectangle 22"/>
                <p:cNvSpPr>
                  <a:spLocks noChangeArrowheads="1"/>
                </p:cNvSpPr>
                <p:nvPr/>
              </p:nvSpPr>
              <p:spPr bwMode="auto">
                <a:xfrm>
                  <a:off x="2444" y="403"/>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16" name="Group 23"/>
              <p:cNvGrpSpPr>
                <a:grpSpLocks/>
              </p:cNvGrpSpPr>
              <p:nvPr/>
            </p:nvGrpSpPr>
            <p:grpSpPr bwMode="auto">
              <a:xfrm>
                <a:off x="0" y="806"/>
                <a:ext cx="1222" cy="403"/>
                <a:chOff x="0" y="806"/>
                <a:chExt cx="1222" cy="403"/>
              </a:xfrm>
            </p:grpSpPr>
            <p:sp>
              <p:nvSpPr>
                <p:cNvPr id="47204" name="Rectangle 24"/>
                <p:cNvSpPr>
                  <a:spLocks noChangeArrowheads="1"/>
                </p:cNvSpPr>
                <p:nvPr/>
              </p:nvSpPr>
              <p:spPr bwMode="auto">
                <a:xfrm>
                  <a:off x="43" y="806"/>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指令条数</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205" name="Rectangle 25"/>
                <p:cNvSpPr>
                  <a:spLocks noChangeArrowheads="1"/>
                </p:cNvSpPr>
                <p:nvPr/>
              </p:nvSpPr>
              <p:spPr bwMode="auto">
                <a:xfrm>
                  <a:off x="0" y="806"/>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17" name="Group 26"/>
              <p:cNvGrpSpPr>
                <a:grpSpLocks/>
              </p:cNvGrpSpPr>
              <p:nvPr/>
            </p:nvGrpSpPr>
            <p:grpSpPr bwMode="auto">
              <a:xfrm>
                <a:off x="1222" y="806"/>
                <a:ext cx="1222" cy="403"/>
                <a:chOff x="1222" y="806"/>
                <a:chExt cx="1222" cy="403"/>
              </a:xfrm>
            </p:grpSpPr>
            <p:sp>
              <p:nvSpPr>
                <p:cNvPr id="47202" name="Rectangle 27"/>
                <p:cNvSpPr>
                  <a:spLocks noChangeArrowheads="1"/>
                </p:cNvSpPr>
                <p:nvPr/>
              </p:nvSpPr>
              <p:spPr bwMode="auto">
                <a:xfrm>
                  <a:off x="1265" y="806"/>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1800" b="1">
                      <a:ea typeface="楷体_GB2312" pitchFamily="49" charset="-122"/>
                    </a:rPr>
                    <a:t>&gt;200</a:t>
                  </a:r>
                  <a:endParaRPr lang="en-US" altLang="zh-CN" sz="1800" b="1"/>
                </a:p>
                <a:p>
                  <a:pPr algn="ctr">
                    <a:buFont typeface="Arial" panose="020B0604020202020204" pitchFamily="34" charset="0"/>
                    <a:buNone/>
                  </a:pPr>
                  <a:endParaRPr lang="zh-CN" altLang="en-US" b="1"/>
                </a:p>
              </p:txBody>
            </p:sp>
            <p:sp>
              <p:nvSpPr>
                <p:cNvPr id="47203" name="Rectangle 28"/>
                <p:cNvSpPr>
                  <a:spLocks noChangeArrowheads="1"/>
                </p:cNvSpPr>
                <p:nvPr/>
              </p:nvSpPr>
              <p:spPr bwMode="auto">
                <a:xfrm>
                  <a:off x="1222" y="806"/>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18" name="Group 29"/>
              <p:cNvGrpSpPr>
                <a:grpSpLocks/>
              </p:cNvGrpSpPr>
              <p:nvPr/>
            </p:nvGrpSpPr>
            <p:grpSpPr bwMode="auto">
              <a:xfrm>
                <a:off x="2444" y="806"/>
                <a:ext cx="1222" cy="403"/>
                <a:chOff x="2444" y="806"/>
                <a:chExt cx="1222" cy="403"/>
              </a:xfrm>
            </p:grpSpPr>
            <p:sp>
              <p:nvSpPr>
                <p:cNvPr id="47200" name="Rectangle 30"/>
                <p:cNvSpPr>
                  <a:spLocks noChangeArrowheads="1"/>
                </p:cNvSpPr>
                <p:nvPr/>
              </p:nvSpPr>
              <p:spPr bwMode="auto">
                <a:xfrm>
                  <a:off x="2487" y="806"/>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1800" b="1">
                      <a:ea typeface="楷体_GB2312" pitchFamily="49" charset="-122"/>
                    </a:rPr>
                    <a:t>&lt;100</a:t>
                  </a:r>
                  <a:endParaRPr lang="en-US" altLang="zh-CN" sz="1800" b="1"/>
                </a:p>
                <a:p>
                  <a:pPr algn="ctr">
                    <a:buFont typeface="Arial" panose="020B0604020202020204" pitchFamily="34" charset="0"/>
                    <a:buNone/>
                  </a:pPr>
                  <a:endParaRPr lang="zh-CN" altLang="en-US" b="1"/>
                </a:p>
              </p:txBody>
            </p:sp>
            <p:sp>
              <p:nvSpPr>
                <p:cNvPr id="47201" name="Rectangle 31"/>
                <p:cNvSpPr>
                  <a:spLocks noChangeArrowheads="1"/>
                </p:cNvSpPr>
                <p:nvPr/>
              </p:nvSpPr>
              <p:spPr bwMode="auto">
                <a:xfrm>
                  <a:off x="2444" y="806"/>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19" name="Group 32"/>
              <p:cNvGrpSpPr>
                <a:grpSpLocks/>
              </p:cNvGrpSpPr>
              <p:nvPr/>
            </p:nvGrpSpPr>
            <p:grpSpPr bwMode="auto">
              <a:xfrm>
                <a:off x="0" y="1209"/>
                <a:ext cx="1222" cy="403"/>
                <a:chOff x="0" y="1209"/>
                <a:chExt cx="1222" cy="403"/>
              </a:xfrm>
            </p:grpSpPr>
            <p:sp>
              <p:nvSpPr>
                <p:cNvPr id="47198" name="Rectangle 33"/>
                <p:cNvSpPr>
                  <a:spLocks noChangeArrowheads="1"/>
                </p:cNvSpPr>
                <p:nvPr/>
              </p:nvSpPr>
              <p:spPr bwMode="auto">
                <a:xfrm>
                  <a:off x="43" y="1209"/>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指令格式</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99" name="Rectangle 34"/>
                <p:cNvSpPr>
                  <a:spLocks noChangeArrowheads="1"/>
                </p:cNvSpPr>
                <p:nvPr/>
              </p:nvSpPr>
              <p:spPr bwMode="auto">
                <a:xfrm>
                  <a:off x="0" y="1209"/>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20" name="Group 35"/>
              <p:cNvGrpSpPr>
                <a:grpSpLocks/>
              </p:cNvGrpSpPr>
              <p:nvPr/>
            </p:nvGrpSpPr>
            <p:grpSpPr bwMode="auto">
              <a:xfrm>
                <a:off x="1222" y="1209"/>
                <a:ext cx="1222" cy="403"/>
                <a:chOff x="1222" y="1209"/>
                <a:chExt cx="1222" cy="403"/>
              </a:xfrm>
            </p:grpSpPr>
            <p:sp>
              <p:nvSpPr>
                <p:cNvPr id="47196" name="Rectangle 36"/>
                <p:cNvSpPr>
                  <a:spLocks noChangeArrowheads="1"/>
                </p:cNvSpPr>
                <p:nvPr/>
              </p:nvSpPr>
              <p:spPr bwMode="auto">
                <a:xfrm>
                  <a:off x="1265" y="1209"/>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1800" b="1">
                      <a:ea typeface="楷体_GB2312" pitchFamily="49" charset="-122"/>
                    </a:rPr>
                    <a:t>&gt;4</a:t>
                  </a:r>
                  <a:endParaRPr lang="en-US" altLang="zh-CN" sz="1800" b="1"/>
                </a:p>
                <a:p>
                  <a:pPr algn="ctr">
                    <a:buFont typeface="Arial" panose="020B0604020202020204" pitchFamily="34" charset="0"/>
                    <a:buNone/>
                  </a:pPr>
                  <a:endParaRPr lang="zh-CN" altLang="en-US" b="1"/>
                </a:p>
              </p:txBody>
            </p:sp>
            <p:sp>
              <p:nvSpPr>
                <p:cNvPr id="47197" name="Rectangle 37"/>
                <p:cNvSpPr>
                  <a:spLocks noChangeArrowheads="1"/>
                </p:cNvSpPr>
                <p:nvPr/>
              </p:nvSpPr>
              <p:spPr bwMode="auto">
                <a:xfrm>
                  <a:off x="1222" y="1209"/>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21" name="Group 38"/>
              <p:cNvGrpSpPr>
                <a:grpSpLocks/>
              </p:cNvGrpSpPr>
              <p:nvPr/>
            </p:nvGrpSpPr>
            <p:grpSpPr bwMode="auto">
              <a:xfrm>
                <a:off x="2444" y="1209"/>
                <a:ext cx="1222" cy="403"/>
                <a:chOff x="2444" y="1209"/>
                <a:chExt cx="1222" cy="403"/>
              </a:xfrm>
            </p:grpSpPr>
            <p:sp>
              <p:nvSpPr>
                <p:cNvPr id="47194" name="Rectangle 39"/>
                <p:cNvSpPr>
                  <a:spLocks noChangeArrowheads="1"/>
                </p:cNvSpPr>
                <p:nvPr/>
              </p:nvSpPr>
              <p:spPr bwMode="auto">
                <a:xfrm>
                  <a:off x="2487" y="1209"/>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1800" b="1">
                      <a:ea typeface="楷体_GB2312" pitchFamily="49" charset="-122"/>
                    </a:rPr>
                    <a:t>&lt;4</a:t>
                  </a:r>
                  <a:endParaRPr lang="en-US" altLang="zh-CN" sz="1800" b="1"/>
                </a:p>
                <a:p>
                  <a:pPr algn="ctr">
                    <a:buFont typeface="Arial" panose="020B0604020202020204" pitchFamily="34" charset="0"/>
                    <a:buNone/>
                  </a:pPr>
                  <a:endParaRPr lang="zh-CN" altLang="en-US" b="1"/>
                </a:p>
              </p:txBody>
            </p:sp>
            <p:sp>
              <p:nvSpPr>
                <p:cNvPr id="47195" name="Rectangle 40"/>
                <p:cNvSpPr>
                  <a:spLocks noChangeArrowheads="1"/>
                </p:cNvSpPr>
                <p:nvPr/>
              </p:nvSpPr>
              <p:spPr bwMode="auto">
                <a:xfrm>
                  <a:off x="2444" y="1209"/>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22" name="Group 41"/>
              <p:cNvGrpSpPr>
                <a:grpSpLocks/>
              </p:cNvGrpSpPr>
              <p:nvPr/>
            </p:nvGrpSpPr>
            <p:grpSpPr bwMode="auto">
              <a:xfrm>
                <a:off x="0" y="1612"/>
                <a:ext cx="1222" cy="403"/>
                <a:chOff x="0" y="1612"/>
                <a:chExt cx="1222" cy="403"/>
              </a:xfrm>
            </p:grpSpPr>
            <p:sp>
              <p:nvSpPr>
                <p:cNvPr id="47192" name="Rectangle 42"/>
                <p:cNvSpPr>
                  <a:spLocks noChangeArrowheads="1"/>
                </p:cNvSpPr>
                <p:nvPr/>
              </p:nvSpPr>
              <p:spPr bwMode="auto">
                <a:xfrm>
                  <a:off x="43" y="1612"/>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寻址方式</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93" name="Rectangle 43"/>
                <p:cNvSpPr>
                  <a:spLocks noChangeArrowheads="1"/>
                </p:cNvSpPr>
                <p:nvPr/>
              </p:nvSpPr>
              <p:spPr bwMode="auto">
                <a:xfrm>
                  <a:off x="0" y="1612"/>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23" name="Group 44"/>
              <p:cNvGrpSpPr>
                <a:grpSpLocks/>
              </p:cNvGrpSpPr>
              <p:nvPr/>
            </p:nvGrpSpPr>
            <p:grpSpPr bwMode="auto">
              <a:xfrm>
                <a:off x="1222" y="1612"/>
                <a:ext cx="1222" cy="403"/>
                <a:chOff x="1222" y="1612"/>
                <a:chExt cx="1222" cy="403"/>
              </a:xfrm>
            </p:grpSpPr>
            <p:sp>
              <p:nvSpPr>
                <p:cNvPr id="47190" name="Rectangle 45"/>
                <p:cNvSpPr>
                  <a:spLocks noChangeArrowheads="1"/>
                </p:cNvSpPr>
                <p:nvPr/>
              </p:nvSpPr>
              <p:spPr bwMode="auto">
                <a:xfrm>
                  <a:off x="1265" y="1612"/>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1800" b="1">
                      <a:ea typeface="楷体_GB2312" pitchFamily="49" charset="-122"/>
                    </a:rPr>
                    <a:t>&gt;4</a:t>
                  </a:r>
                  <a:endParaRPr lang="en-US" altLang="zh-CN" sz="1800" b="1"/>
                </a:p>
                <a:p>
                  <a:pPr algn="ctr">
                    <a:buFont typeface="Arial" panose="020B0604020202020204" pitchFamily="34" charset="0"/>
                    <a:buNone/>
                  </a:pPr>
                  <a:endParaRPr lang="zh-CN" altLang="en-US" sz="1800" b="1"/>
                </a:p>
              </p:txBody>
            </p:sp>
            <p:sp>
              <p:nvSpPr>
                <p:cNvPr id="47191" name="Rectangle 46"/>
                <p:cNvSpPr>
                  <a:spLocks noChangeArrowheads="1"/>
                </p:cNvSpPr>
                <p:nvPr/>
              </p:nvSpPr>
              <p:spPr bwMode="auto">
                <a:xfrm>
                  <a:off x="1222" y="1612"/>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24" name="Group 47"/>
              <p:cNvGrpSpPr>
                <a:grpSpLocks/>
              </p:cNvGrpSpPr>
              <p:nvPr/>
            </p:nvGrpSpPr>
            <p:grpSpPr bwMode="auto">
              <a:xfrm>
                <a:off x="2444" y="1612"/>
                <a:ext cx="1222" cy="403"/>
                <a:chOff x="2444" y="1612"/>
                <a:chExt cx="1222" cy="403"/>
              </a:xfrm>
            </p:grpSpPr>
            <p:sp>
              <p:nvSpPr>
                <p:cNvPr id="47188" name="Rectangle 48"/>
                <p:cNvSpPr>
                  <a:spLocks noChangeArrowheads="1"/>
                </p:cNvSpPr>
                <p:nvPr/>
              </p:nvSpPr>
              <p:spPr bwMode="auto">
                <a:xfrm>
                  <a:off x="2487" y="1612"/>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1800" b="1">
                      <a:ea typeface="楷体_GB2312" pitchFamily="49" charset="-122"/>
                    </a:rPr>
                    <a:t>&lt;4</a:t>
                  </a:r>
                  <a:endParaRPr lang="en-US" altLang="zh-CN" sz="1800" b="1"/>
                </a:p>
                <a:p>
                  <a:pPr algn="ctr">
                    <a:buFont typeface="Arial" panose="020B0604020202020204" pitchFamily="34" charset="0"/>
                    <a:buNone/>
                  </a:pPr>
                  <a:endParaRPr lang="zh-CN" altLang="en-US" b="1"/>
                </a:p>
              </p:txBody>
            </p:sp>
            <p:sp>
              <p:nvSpPr>
                <p:cNvPr id="47189" name="Rectangle 49"/>
                <p:cNvSpPr>
                  <a:spLocks noChangeArrowheads="1"/>
                </p:cNvSpPr>
                <p:nvPr/>
              </p:nvSpPr>
              <p:spPr bwMode="auto">
                <a:xfrm>
                  <a:off x="2444" y="1612"/>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25" name="Group 50"/>
              <p:cNvGrpSpPr>
                <a:grpSpLocks/>
              </p:cNvGrpSpPr>
              <p:nvPr/>
            </p:nvGrpSpPr>
            <p:grpSpPr bwMode="auto">
              <a:xfrm>
                <a:off x="0" y="2015"/>
                <a:ext cx="1222" cy="403"/>
                <a:chOff x="0" y="2015"/>
                <a:chExt cx="1222" cy="403"/>
              </a:xfrm>
            </p:grpSpPr>
            <p:sp>
              <p:nvSpPr>
                <p:cNvPr id="47186" name="Rectangle 51"/>
                <p:cNvSpPr>
                  <a:spLocks noChangeArrowheads="1"/>
                </p:cNvSpPr>
                <p:nvPr/>
              </p:nvSpPr>
              <p:spPr bwMode="auto">
                <a:xfrm>
                  <a:off x="43" y="2015"/>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指令字长</a:t>
                  </a:r>
                  <a:endParaRPr lang="zh-CN" altLang="en-US" sz="1800" b="1">
                    <a:latin typeface="Tahoma" panose="020B0604030504040204" pitchFamily="34" charset="0"/>
                  </a:endParaRPr>
                </a:p>
                <a:p>
                  <a:pPr algn="ctr">
                    <a:buFont typeface="Arial" panose="020B0604020202020204" pitchFamily="34" charset="0"/>
                    <a:buNone/>
                  </a:pPr>
                  <a:endParaRPr lang="zh-CN" altLang="en-US" sz="1800" b="1"/>
                </a:p>
              </p:txBody>
            </p:sp>
            <p:sp>
              <p:nvSpPr>
                <p:cNvPr id="47187" name="Rectangle 52"/>
                <p:cNvSpPr>
                  <a:spLocks noChangeArrowheads="1"/>
                </p:cNvSpPr>
                <p:nvPr/>
              </p:nvSpPr>
              <p:spPr bwMode="auto">
                <a:xfrm>
                  <a:off x="0" y="2015"/>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26" name="Group 53"/>
              <p:cNvGrpSpPr>
                <a:grpSpLocks/>
              </p:cNvGrpSpPr>
              <p:nvPr/>
            </p:nvGrpSpPr>
            <p:grpSpPr bwMode="auto">
              <a:xfrm>
                <a:off x="1222" y="2015"/>
                <a:ext cx="1222" cy="403"/>
                <a:chOff x="1222" y="2015"/>
                <a:chExt cx="1222" cy="403"/>
              </a:xfrm>
            </p:grpSpPr>
            <p:sp>
              <p:nvSpPr>
                <p:cNvPr id="47184" name="Rectangle 54"/>
                <p:cNvSpPr>
                  <a:spLocks noChangeArrowheads="1"/>
                </p:cNvSpPr>
                <p:nvPr/>
              </p:nvSpPr>
              <p:spPr bwMode="auto">
                <a:xfrm>
                  <a:off x="1265" y="2015"/>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不固定</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85" name="Rectangle 55"/>
                <p:cNvSpPr>
                  <a:spLocks noChangeArrowheads="1"/>
                </p:cNvSpPr>
                <p:nvPr/>
              </p:nvSpPr>
              <p:spPr bwMode="auto">
                <a:xfrm>
                  <a:off x="1222" y="2015"/>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27" name="Group 56"/>
              <p:cNvGrpSpPr>
                <a:grpSpLocks/>
              </p:cNvGrpSpPr>
              <p:nvPr/>
            </p:nvGrpSpPr>
            <p:grpSpPr bwMode="auto">
              <a:xfrm>
                <a:off x="2444" y="2015"/>
                <a:ext cx="1222" cy="403"/>
                <a:chOff x="2444" y="2015"/>
                <a:chExt cx="1222" cy="403"/>
              </a:xfrm>
            </p:grpSpPr>
            <p:sp>
              <p:nvSpPr>
                <p:cNvPr id="47182" name="Rectangle 57"/>
                <p:cNvSpPr>
                  <a:spLocks noChangeArrowheads="1"/>
                </p:cNvSpPr>
                <p:nvPr/>
              </p:nvSpPr>
              <p:spPr bwMode="auto">
                <a:xfrm>
                  <a:off x="2487" y="2015"/>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1800" b="1">
                      <a:ea typeface="楷体_GB2312" pitchFamily="49" charset="-122"/>
                    </a:rPr>
                    <a:t>32bi</a:t>
                  </a:r>
                  <a:r>
                    <a:rPr lang="en-US" altLang="zh-CN" sz="1200" b="1">
                      <a:ea typeface="楷体_GB2312" pitchFamily="49" charset="-122"/>
                    </a:rPr>
                    <a:t>t</a:t>
                  </a:r>
                  <a:endParaRPr lang="en-US" altLang="zh-CN" sz="1000" b="1"/>
                </a:p>
                <a:p>
                  <a:pPr algn="ctr">
                    <a:buFont typeface="Arial" panose="020B0604020202020204" pitchFamily="34" charset="0"/>
                    <a:buNone/>
                  </a:pPr>
                  <a:endParaRPr lang="zh-CN" altLang="en-US" b="1"/>
                </a:p>
              </p:txBody>
            </p:sp>
            <p:sp>
              <p:nvSpPr>
                <p:cNvPr id="47183" name="Rectangle 58"/>
                <p:cNvSpPr>
                  <a:spLocks noChangeArrowheads="1"/>
                </p:cNvSpPr>
                <p:nvPr/>
              </p:nvSpPr>
              <p:spPr bwMode="auto">
                <a:xfrm>
                  <a:off x="2444" y="2015"/>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28" name="Group 59"/>
              <p:cNvGrpSpPr>
                <a:grpSpLocks/>
              </p:cNvGrpSpPr>
              <p:nvPr/>
            </p:nvGrpSpPr>
            <p:grpSpPr bwMode="auto">
              <a:xfrm>
                <a:off x="0" y="2418"/>
                <a:ext cx="1222" cy="403"/>
                <a:chOff x="0" y="2418"/>
                <a:chExt cx="1222" cy="403"/>
              </a:xfrm>
            </p:grpSpPr>
            <p:sp>
              <p:nvSpPr>
                <p:cNvPr id="47180" name="Rectangle 60"/>
                <p:cNvSpPr>
                  <a:spLocks noChangeArrowheads="1"/>
                </p:cNvSpPr>
                <p:nvPr/>
              </p:nvSpPr>
              <p:spPr bwMode="auto">
                <a:xfrm>
                  <a:off x="43" y="2418"/>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可访存指令</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81" name="Rectangle 61"/>
                <p:cNvSpPr>
                  <a:spLocks noChangeArrowheads="1"/>
                </p:cNvSpPr>
                <p:nvPr/>
              </p:nvSpPr>
              <p:spPr bwMode="auto">
                <a:xfrm>
                  <a:off x="0" y="2418"/>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29" name="Group 62"/>
              <p:cNvGrpSpPr>
                <a:grpSpLocks/>
              </p:cNvGrpSpPr>
              <p:nvPr/>
            </p:nvGrpSpPr>
            <p:grpSpPr bwMode="auto">
              <a:xfrm>
                <a:off x="1222" y="2418"/>
                <a:ext cx="1222" cy="403"/>
                <a:chOff x="1222" y="2418"/>
                <a:chExt cx="1222" cy="403"/>
              </a:xfrm>
            </p:grpSpPr>
            <p:sp>
              <p:nvSpPr>
                <p:cNvPr id="47178" name="Rectangle 63"/>
                <p:cNvSpPr>
                  <a:spLocks noChangeArrowheads="1"/>
                </p:cNvSpPr>
                <p:nvPr/>
              </p:nvSpPr>
              <p:spPr bwMode="auto">
                <a:xfrm>
                  <a:off x="1265" y="2418"/>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不加限制</a:t>
                  </a:r>
                  <a:endParaRPr lang="zh-CN" altLang="en-US" sz="1800" b="1">
                    <a:latin typeface="Tahoma" panose="020B0604030504040204" pitchFamily="34" charset="0"/>
                  </a:endParaRPr>
                </a:p>
                <a:p>
                  <a:pPr algn="ctr">
                    <a:buFont typeface="Arial" panose="020B0604020202020204" pitchFamily="34" charset="0"/>
                    <a:buNone/>
                  </a:pPr>
                  <a:endParaRPr lang="zh-CN" altLang="en-US" sz="1800" b="1"/>
                </a:p>
              </p:txBody>
            </p:sp>
            <p:sp>
              <p:nvSpPr>
                <p:cNvPr id="47179" name="Rectangle 64"/>
                <p:cNvSpPr>
                  <a:spLocks noChangeArrowheads="1"/>
                </p:cNvSpPr>
                <p:nvPr/>
              </p:nvSpPr>
              <p:spPr bwMode="auto">
                <a:xfrm>
                  <a:off x="1222" y="2418"/>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30" name="Group 65"/>
              <p:cNvGrpSpPr>
                <a:grpSpLocks/>
              </p:cNvGrpSpPr>
              <p:nvPr/>
            </p:nvGrpSpPr>
            <p:grpSpPr bwMode="auto">
              <a:xfrm>
                <a:off x="2444" y="2418"/>
                <a:ext cx="1222" cy="403"/>
                <a:chOff x="2444" y="2418"/>
                <a:chExt cx="1222" cy="403"/>
              </a:xfrm>
            </p:grpSpPr>
            <p:sp>
              <p:nvSpPr>
                <p:cNvPr id="47176" name="Rectangle 66"/>
                <p:cNvSpPr>
                  <a:spLocks noChangeArrowheads="1"/>
                </p:cNvSpPr>
                <p:nvPr/>
              </p:nvSpPr>
              <p:spPr bwMode="auto">
                <a:xfrm>
                  <a:off x="2487" y="2418"/>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只有</a:t>
                  </a:r>
                  <a:r>
                    <a:rPr lang="en-US" altLang="zh-CN" sz="1800" b="1">
                      <a:latin typeface="Tahoma" panose="020B0604030504040204" pitchFamily="34" charset="0"/>
                      <a:ea typeface="楷体_GB2312" pitchFamily="49" charset="-122"/>
                    </a:rPr>
                    <a:t>LOAD/STORE</a:t>
                  </a:r>
                  <a:endParaRPr lang="en-US" altLang="zh-CN" sz="1800" b="1"/>
                </a:p>
                <a:p>
                  <a:pPr algn="ctr">
                    <a:buFont typeface="Arial" panose="020B0604020202020204" pitchFamily="34" charset="0"/>
                    <a:buNone/>
                  </a:pPr>
                  <a:endParaRPr lang="zh-CN" altLang="en-US" sz="1800" b="1"/>
                </a:p>
              </p:txBody>
            </p:sp>
            <p:sp>
              <p:nvSpPr>
                <p:cNvPr id="47177" name="Rectangle 67"/>
                <p:cNvSpPr>
                  <a:spLocks noChangeArrowheads="1"/>
                </p:cNvSpPr>
                <p:nvPr/>
              </p:nvSpPr>
              <p:spPr bwMode="auto">
                <a:xfrm>
                  <a:off x="2444" y="2418"/>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31" name="Group 68"/>
              <p:cNvGrpSpPr>
                <a:grpSpLocks/>
              </p:cNvGrpSpPr>
              <p:nvPr/>
            </p:nvGrpSpPr>
            <p:grpSpPr bwMode="auto">
              <a:xfrm>
                <a:off x="0" y="2821"/>
                <a:ext cx="1222" cy="403"/>
                <a:chOff x="0" y="2821"/>
                <a:chExt cx="1222" cy="403"/>
              </a:xfrm>
            </p:grpSpPr>
            <p:sp>
              <p:nvSpPr>
                <p:cNvPr id="47174" name="Rectangle 69"/>
                <p:cNvSpPr>
                  <a:spLocks noChangeArrowheads="1"/>
                </p:cNvSpPr>
                <p:nvPr/>
              </p:nvSpPr>
              <p:spPr bwMode="auto">
                <a:xfrm>
                  <a:off x="43" y="2821"/>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各种指令使用频率</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75" name="Rectangle 70"/>
                <p:cNvSpPr>
                  <a:spLocks noChangeArrowheads="1"/>
                </p:cNvSpPr>
                <p:nvPr/>
              </p:nvSpPr>
              <p:spPr bwMode="auto">
                <a:xfrm>
                  <a:off x="0" y="2821"/>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32" name="Group 71"/>
              <p:cNvGrpSpPr>
                <a:grpSpLocks/>
              </p:cNvGrpSpPr>
              <p:nvPr/>
            </p:nvGrpSpPr>
            <p:grpSpPr bwMode="auto">
              <a:xfrm>
                <a:off x="1222" y="2821"/>
                <a:ext cx="1222" cy="403"/>
                <a:chOff x="1222" y="2821"/>
                <a:chExt cx="1222" cy="403"/>
              </a:xfrm>
            </p:grpSpPr>
            <p:sp>
              <p:nvSpPr>
                <p:cNvPr id="47172" name="Rectangle 72"/>
                <p:cNvSpPr>
                  <a:spLocks noChangeArrowheads="1"/>
                </p:cNvSpPr>
                <p:nvPr/>
              </p:nvSpPr>
              <p:spPr bwMode="auto">
                <a:xfrm>
                  <a:off x="1265" y="2821"/>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相差太大</a:t>
                  </a:r>
                  <a:endParaRPr lang="zh-CN" altLang="en-US" sz="1800" b="1">
                    <a:latin typeface="Tahoma" panose="020B0604030504040204" pitchFamily="34" charset="0"/>
                  </a:endParaRPr>
                </a:p>
                <a:p>
                  <a:pPr algn="ctr">
                    <a:buFont typeface="Arial" panose="020B0604020202020204" pitchFamily="34" charset="0"/>
                    <a:buNone/>
                  </a:pPr>
                  <a:endParaRPr lang="zh-CN" altLang="en-US" sz="1800" b="1"/>
                </a:p>
              </p:txBody>
            </p:sp>
            <p:sp>
              <p:nvSpPr>
                <p:cNvPr id="47173" name="Rectangle 73"/>
                <p:cNvSpPr>
                  <a:spLocks noChangeArrowheads="1"/>
                </p:cNvSpPr>
                <p:nvPr/>
              </p:nvSpPr>
              <p:spPr bwMode="auto">
                <a:xfrm>
                  <a:off x="1222" y="2821"/>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33" name="Group 74"/>
              <p:cNvGrpSpPr>
                <a:grpSpLocks/>
              </p:cNvGrpSpPr>
              <p:nvPr/>
            </p:nvGrpSpPr>
            <p:grpSpPr bwMode="auto">
              <a:xfrm>
                <a:off x="2444" y="2821"/>
                <a:ext cx="1222" cy="403"/>
                <a:chOff x="2444" y="2821"/>
                <a:chExt cx="1222" cy="403"/>
              </a:xfrm>
            </p:grpSpPr>
            <p:sp>
              <p:nvSpPr>
                <p:cNvPr id="47170" name="Rectangle 75"/>
                <p:cNvSpPr>
                  <a:spLocks noChangeArrowheads="1"/>
                </p:cNvSpPr>
                <p:nvPr/>
              </p:nvSpPr>
              <p:spPr bwMode="auto">
                <a:xfrm>
                  <a:off x="2487" y="2821"/>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相差不大</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71" name="Rectangle 76"/>
                <p:cNvSpPr>
                  <a:spLocks noChangeArrowheads="1"/>
                </p:cNvSpPr>
                <p:nvPr/>
              </p:nvSpPr>
              <p:spPr bwMode="auto">
                <a:xfrm>
                  <a:off x="2444" y="2821"/>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34" name="Group 77"/>
              <p:cNvGrpSpPr>
                <a:grpSpLocks/>
              </p:cNvGrpSpPr>
              <p:nvPr/>
            </p:nvGrpSpPr>
            <p:grpSpPr bwMode="auto">
              <a:xfrm>
                <a:off x="0" y="3224"/>
                <a:ext cx="1222" cy="403"/>
                <a:chOff x="0" y="3224"/>
                <a:chExt cx="1222" cy="403"/>
              </a:xfrm>
            </p:grpSpPr>
            <p:sp>
              <p:nvSpPr>
                <p:cNvPr id="47168" name="Rectangle 78"/>
                <p:cNvSpPr>
                  <a:spLocks noChangeArrowheads="1"/>
                </p:cNvSpPr>
                <p:nvPr/>
              </p:nvSpPr>
              <p:spPr bwMode="auto">
                <a:xfrm>
                  <a:off x="43" y="3224"/>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各种指令执行时间</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69" name="Rectangle 79"/>
                <p:cNvSpPr>
                  <a:spLocks noChangeArrowheads="1"/>
                </p:cNvSpPr>
                <p:nvPr/>
              </p:nvSpPr>
              <p:spPr bwMode="auto">
                <a:xfrm>
                  <a:off x="0" y="3224"/>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35" name="Group 80"/>
              <p:cNvGrpSpPr>
                <a:grpSpLocks/>
              </p:cNvGrpSpPr>
              <p:nvPr/>
            </p:nvGrpSpPr>
            <p:grpSpPr bwMode="auto">
              <a:xfrm>
                <a:off x="1222" y="3224"/>
                <a:ext cx="1222" cy="403"/>
                <a:chOff x="1222" y="3224"/>
                <a:chExt cx="1222" cy="403"/>
              </a:xfrm>
            </p:grpSpPr>
            <p:sp>
              <p:nvSpPr>
                <p:cNvPr id="47166" name="Rectangle 81"/>
                <p:cNvSpPr>
                  <a:spLocks noChangeArrowheads="1"/>
                </p:cNvSpPr>
                <p:nvPr/>
              </p:nvSpPr>
              <p:spPr bwMode="auto">
                <a:xfrm>
                  <a:off x="1265" y="3224"/>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相差太大</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67" name="Rectangle 82"/>
                <p:cNvSpPr>
                  <a:spLocks noChangeArrowheads="1"/>
                </p:cNvSpPr>
                <p:nvPr/>
              </p:nvSpPr>
              <p:spPr bwMode="auto">
                <a:xfrm>
                  <a:off x="1222" y="3224"/>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36" name="Group 83"/>
              <p:cNvGrpSpPr>
                <a:grpSpLocks/>
              </p:cNvGrpSpPr>
              <p:nvPr/>
            </p:nvGrpSpPr>
            <p:grpSpPr bwMode="auto">
              <a:xfrm>
                <a:off x="2444" y="3224"/>
                <a:ext cx="1222" cy="403"/>
                <a:chOff x="2444" y="3224"/>
                <a:chExt cx="1222" cy="403"/>
              </a:xfrm>
            </p:grpSpPr>
            <p:sp>
              <p:nvSpPr>
                <p:cNvPr id="47164" name="Rectangle 84"/>
                <p:cNvSpPr>
                  <a:spLocks noChangeArrowheads="1"/>
                </p:cNvSpPr>
                <p:nvPr/>
              </p:nvSpPr>
              <p:spPr bwMode="auto">
                <a:xfrm>
                  <a:off x="2487" y="3224"/>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绝大多数一周期完成</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65" name="Rectangle 85"/>
                <p:cNvSpPr>
                  <a:spLocks noChangeArrowheads="1"/>
                </p:cNvSpPr>
                <p:nvPr/>
              </p:nvSpPr>
              <p:spPr bwMode="auto">
                <a:xfrm>
                  <a:off x="2444" y="3224"/>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37" name="Group 86"/>
              <p:cNvGrpSpPr>
                <a:grpSpLocks/>
              </p:cNvGrpSpPr>
              <p:nvPr/>
            </p:nvGrpSpPr>
            <p:grpSpPr bwMode="auto">
              <a:xfrm>
                <a:off x="0" y="3627"/>
                <a:ext cx="1222" cy="403"/>
                <a:chOff x="0" y="3627"/>
                <a:chExt cx="1222" cy="403"/>
              </a:xfrm>
            </p:grpSpPr>
            <p:sp>
              <p:nvSpPr>
                <p:cNvPr id="47162" name="Rectangle 87"/>
                <p:cNvSpPr>
                  <a:spLocks noChangeArrowheads="1"/>
                </p:cNvSpPr>
                <p:nvPr/>
              </p:nvSpPr>
              <p:spPr bwMode="auto">
                <a:xfrm>
                  <a:off x="43" y="3627"/>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优化编译系统</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63" name="Rectangle 88"/>
                <p:cNvSpPr>
                  <a:spLocks noChangeArrowheads="1"/>
                </p:cNvSpPr>
                <p:nvPr/>
              </p:nvSpPr>
              <p:spPr bwMode="auto">
                <a:xfrm>
                  <a:off x="0" y="3627"/>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38" name="Group 89"/>
              <p:cNvGrpSpPr>
                <a:grpSpLocks/>
              </p:cNvGrpSpPr>
              <p:nvPr/>
            </p:nvGrpSpPr>
            <p:grpSpPr bwMode="auto">
              <a:xfrm>
                <a:off x="1222" y="3627"/>
                <a:ext cx="1222" cy="403"/>
                <a:chOff x="1222" y="3627"/>
                <a:chExt cx="1222" cy="403"/>
              </a:xfrm>
            </p:grpSpPr>
            <p:sp>
              <p:nvSpPr>
                <p:cNvPr id="47160" name="Rectangle 90"/>
                <p:cNvSpPr>
                  <a:spLocks noChangeArrowheads="1"/>
                </p:cNvSpPr>
                <p:nvPr/>
              </p:nvSpPr>
              <p:spPr bwMode="auto">
                <a:xfrm>
                  <a:off x="1265" y="3627"/>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很难</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61" name="Rectangle 91"/>
                <p:cNvSpPr>
                  <a:spLocks noChangeArrowheads="1"/>
                </p:cNvSpPr>
                <p:nvPr/>
              </p:nvSpPr>
              <p:spPr bwMode="auto">
                <a:xfrm>
                  <a:off x="1222" y="3627"/>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39" name="Group 92"/>
              <p:cNvGrpSpPr>
                <a:grpSpLocks/>
              </p:cNvGrpSpPr>
              <p:nvPr/>
            </p:nvGrpSpPr>
            <p:grpSpPr bwMode="auto">
              <a:xfrm>
                <a:off x="2444" y="3627"/>
                <a:ext cx="1222" cy="403"/>
                <a:chOff x="2444" y="3627"/>
                <a:chExt cx="1222" cy="403"/>
              </a:xfrm>
            </p:grpSpPr>
            <p:sp>
              <p:nvSpPr>
                <p:cNvPr id="47158" name="Rectangle 93"/>
                <p:cNvSpPr>
                  <a:spLocks noChangeArrowheads="1"/>
                </p:cNvSpPr>
                <p:nvPr/>
              </p:nvSpPr>
              <p:spPr bwMode="auto">
                <a:xfrm>
                  <a:off x="2487" y="3627"/>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较容易</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59" name="Rectangle 94"/>
                <p:cNvSpPr>
                  <a:spLocks noChangeArrowheads="1"/>
                </p:cNvSpPr>
                <p:nvPr/>
              </p:nvSpPr>
              <p:spPr bwMode="auto">
                <a:xfrm>
                  <a:off x="2444" y="3627"/>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40" name="Group 95"/>
              <p:cNvGrpSpPr>
                <a:grpSpLocks/>
              </p:cNvGrpSpPr>
              <p:nvPr/>
            </p:nvGrpSpPr>
            <p:grpSpPr bwMode="auto">
              <a:xfrm>
                <a:off x="0" y="4030"/>
                <a:ext cx="1222" cy="403"/>
                <a:chOff x="0" y="4030"/>
                <a:chExt cx="1222" cy="403"/>
              </a:xfrm>
            </p:grpSpPr>
            <p:sp>
              <p:nvSpPr>
                <p:cNvPr id="47156" name="Rectangle 96"/>
                <p:cNvSpPr>
                  <a:spLocks noChangeArrowheads="1"/>
                </p:cNvSpPr>
                <p:nvPr/>
              </p:nvSpPr>
              <p:spPr bwMode="auto">
                <a:xfrm>
                  <a:off x="43" y="4030"/>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程序源代码长度</a:t>
                  </a:r>
                  <a:endParaRPr lang="zh-CN" altLang="en-US" sz="1800" b="1">
                    <a:latin typeface="Tahoma" panose="020B0604030504040204" pitchFamily="34" charset="0"/>
                  </a:endParaRPr>
                </a:p>
                <a:p>
                  <a:pPr algn="ctr">
                    <a:buFont typeface="Arial" panose="020B0604020202020204" pitchFamily="34" charset="0"/>
                    <a:buNone/>
                  </a:pPr>
                  <a:endParaRPr lang="zh-CN" altLang="en-US" sz="1800" b="1"/>
                </a:p>
              </p:txBody>
            </p:sp>
            <p:sp>
              <p:nvSpPr>
                <p:cNvPr id="47157" name="Rectangle 97"/>
                <p:cNvSpPr>
                  <a:spLocks noChangeArrowheads="1"/>
                </p:cNvSpPr>
                <p:nvPr/>
              </p:nvSpPr>
              <p:spPr bwMode="auto">
                <a:xfrm>
                  <a:off x="0" y="4030"/>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41" name="Group 98"/>
              <p:cNvGrpSpPr>
                <a:grpSpLocks/>
              </p:cNvGrpSpPr>
              <p:nvPr/>
            </p:nvGrpSpPr>
            <p:grpSpPr bwMode="auto">
              <a:xfrm>
                <a:off x="1222" y="4030"/>
                <a:ext cx="1222" cy="403"/>
                <a:chOff x="1222" y="4030"/>
                <a:chExt cx="1222" cy="403"/>
              </a:xfrm>
            </p:grpSpPr>
            <p:sp>
              <p:nvSpPr>
                <p:cNvPr id="47154" name="Rectangle 99"/>
                <p:cNvSpPr>
                  <a:spLocks noChangeArrowheads="1"/>
                </p:cNvSpPr>
                <p:nvPr/>
              </p:nvSpPr>
              <p:spPr bwMode="auto">
                <a:xfrm>
                  <a:off x="1265" y="4030"/>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短</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55" name="Rectangle 100"/>
                <p:cNvSpPr>
                  <a:spLocks noChangeArrowheads="1"/>
                </p:cNvSpPr>
                <p:nvPr/>
              </p:nvSpPr>
              <p:spPr bwMode="auto">
                <a:xfrm>
                  <a:off x="1222" y="4030"/>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42" name="Group 101"/>
              <p:cNvGrpSpPr>
                <a:grpSpLocks/>
              </p:cNvGrpSpPr>
              <p:nvPr/>
            </p:nvGrpSpPr>
            <p:grpSpPr bwMode="auto">
              <a:xfrm>
                <a:off x="2444" y="4030"/>
                <a:ext cx="1222" cy="403"/>
                <a:chOff x="2444" y="4030"/>
                <a:chExt cx="1222" cy="403"/>
              </a:xfrm>
            </p:grpSpPr>
            <p:sp>
              <p:nvSpPr>
                <p:cNvPr id="47152" name="Rectangle 102"/>
                <p:cNvSpPr>
                  <a:spLocks noChangeArrowheads="1"/>
                </p:cNvSpPr>
                <p:nvPr/>
              </p:nvSpPr>
              <p:spPr bwMode="auto">
                <a:xfrm>
                  <a:off x="2487" y="4030"/>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长</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53" name="Rectangle 103"/>
                <p:cNvSpPr>
                  <a:spLocks noChangeArrowheads="1"/>
                </p:cNvSpPr>
                <p:nvPr/>
              </p:nvSpPr>
              <p:spPr bwMode="auto">
                <a:xfrm>
                  <a:off x="2444" y="4030"/>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43" name="Group 104"/>
              <p:cNvGrpSpPr>
                <a:grpSpLocks/>
              </p:cNvGrpSpPr>
              <p:nvPr/>
            </p:nvGrpSpPr>
            <p:grpSpPr bwMode="auto">
              <a:xfrm>
                <a:off x="0" y="4433"/>
                <a:ext cx="1222" cy="403"/>
                <a:chOff x="0" y="4433"/>
                <a:chExt cx="1222" cy="403"/>
              </a:xfrm>
            </p:grpSpPr>
            <p:sp>
              <p:nvSpPr>
                <p:cNvPr id="47150" name="Rectangle 105"/>
                <p:cNvSpPr>
                  <a:spLocks noChangeArrowheads="1"/>
                </p:cNvSpPr>
                <p:nvPr/>
              </p:nvSpPr>
              <p:spPr bwMode="auto">
                <a:xfrm>
                  <a:off x="43" y="4433"/>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控制逻辑实现方式</a:t>
                  </a:r>
                  <a:endParaRPr lang="zh-CN" altLang="en-US" sz="1800" b="1">
                    <a:latin typeface="Tahoma" panose="020B0604030504040204" pitchFamily="34" charset="0"/>
                  </a:endParaRPr>
                </a:p>
                <a:p>
                  <a:pPr algn="ctr">
                    <a:buFont typeface="Arial" panose="020B0604020202020204" pitchFamily="34" charset="0"/>
                    <a:buNone/>
                  </a:pPr>
                  <a:endParaRPr lang="zh-CN" altLang="en-US" sz="1800" b="1"/>
                </a:p>
              </p:txBody>
            </p:sp>
            <p:sp>
              <p:nvSpPr>
                <p:cNvPr id="47151" name="Rectangle 106"/>
                <p:cNvSpPr>
                  <a:spLocks noChangeArrowheads="1"/>
                </p:cNvSpPr>
                <p:nvPr/>
              </p:nvSpPr>
              <p:spPr bwMode="auto">
                <a:xfrm>
                  <a:off x="0" y="4433"/>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44" name="Group 107"/>
              <p:cNvGrpSpPr>
                <a:grpSpLocks/>
              </p:cNvGrpSpPr>
              <p:nvPr/>
            </p:nvGrpSpPr>
            <p:grpSpPr bwMode="auto">
              <a:xfrm>
                <a:off x="1222" y="4433"/>
                <a:ext cx="1222" cy="403"/>
                <a:chOff x="1222" y="4433"/>
                <a:chExt cx="1222" cy="403"/>
              </a:xfrm>
            </p:grpSpPr>
            <p:sp>
              <p:nvSpPr>
                <p:cNvPr id="47148" name="Rectangle 108"/>
                <p:cNvSpPr>
                  <a:spLocks noChangeArrowheads="1"/>
                </p:cNvSpPr>
                <p:nvPr/>
              </p:nvSpPr>
              <p:spPr bwMode="auto">
                <a:xfrm>
                  <a:off x="1265" y="4433"/>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绝大多数微程序控制</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49" name="Rectangle 109"/>
                <p:cNvSpPr>
                  <a:spLocks noChangeArrowheads="1"/>
                </p:cNvSpPr>
                <p:nvPr/>
              </p:nvSpPr>
              <p:spPr bwMode="auto">
                <a:xfrm>
                  <a:off x="1222" y="4433"/>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45" name="Group 110"/>
              <p:cNvGrpSpPr>
                <a:grpSpLocks/>
              </p:cNvGrpSpPr>
              <p:nvPr/>
            </p:nvGrpSpPr>
            <p:grpSpPr bwMode="auto">
              <a:xfrm>
                <a:off x="2444" y="4433"/>
                <a:ext cx="1222" cy="403"/>
                <a:chOff x="2444" y="4433"/>
                <a:chExt cx="1222" cy="403"/>
              </a:xfrm>
            </p:grpSpPr>
            <p:sp>
              <p:nvSpPr>
                <p:cNvPr id="47146" name="Rectangle 111"/>
                <p:cNvSpPr>
                  <a:spLocks noChangeArrowheads="1"/>
                </p:cNvSpPr>
                <p:nvPr/>
              </p:nvSpPr>
              <p:spPr bwMode="auto">
                <a:xfrm>
                  <a:off x="2487" y="4433"/>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绝大多数为硬连线控制</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47" name="Rectangle 112"/>
                <p:cNvSpPr>
                  <a:spLocks noChangeArrowheads="1"/>
                </p:cNvSpPr>
                <p:nvPr/>
              </p:nvSpPr>
              <p:spPr bwMode="auto">
                <a:xfrm>
                  <a:off x="2444" y="4433"/>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sp>
          <p:nvSpPr>
            <p:cNvPr id="47109" name="Rectangle 113"/>
            <p:cNvSpPr>
              <a:spLocks noChangeArrowheads="1"/>
            </p:cNvSpPr>
            <p:nvPr/>
          </p:nvSpPr>
          <p:spPr bwMode="auto">
            <a:xfrm>
              <a:off x="-3" y="-3"/>
              <a:ext cx="3672" cy="4842"/>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b="1" smtClean="0">
                <a:latin typeface="黑体" panose="02010609060101010101" pitchFamily="49" charset="-122"/>
              </a:rPr>
              <a:t>5</a:t>
            </a:r>
            <a:r>
              <a:rPr lang="zh-CN" altLang="en-US" b="1" smtClean="0">
                <a:latin typeface="黑体" panose="02010609060101010101" pitchFamily="49" charset="-122"/>
              </a:rPr>
              <a:t>、</a:t>
            </a:r>
            <a:r>
              <a:rPr lang="en-US" altLang="zh-CN" b="1" smtClean="0">
                <a:latin typeface="黑体" panose="02010609060101010101" pitchFamily="49" charset="-122"/>
              </a:rPr>
              <a:t>RISC</a:t>
            </a:r>
            <a:r>
              <a:rPr lang="zh-CN" altLang="en-US" b="1" smtClean="0">
                <a:latin typeface="黑体" panose="02010609060101010101" pitchFamily="49" charset="-122"/>
              </a:rPr>
              <a:t>结构采用的基本技术</a:t>
            </a:r>
            <a:r>
              <a:rPr lang="zh-CN" altLang="en-US" b="1" smtClean="0"/>
              <a:t> </a:t>
            </a:r>
          </a:p>
        </p:txBody>
      </p:sp>
      <p:sp>
        <p:nvSpPr>
          <p:cNvPr id="145411" name="Rectangle 3"/>
          <p:cNvSpPr>
            <a:spLocks noGrp="1" noChangeArrowheads="1"/>
          </p:cNvSpPr>
          <p:nvPr>
            <p:ph idx="1"/>
          </p:nvPr>
        </p:nvSpPr>
        <p:spPr bwMode="auto">
          <a:xfrm>
            <a:off x="838200" y="2017713"/>
            <a:ext cx="8116888" cy="41148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b="1" smtClean="0">
                <a:latin typeface="Times New Roman" panose="02020603050405020304" pitchFamily="18" charset="0"/>
              </a:rPr>
              <a:t>遵循按</a:t>
            </a:r>
            <a:r>
              <a:rPr lang="en-US" altLang="zh-CN" b="1" smtClean="0"/>
              <a:t>RISC</a:t>
            </a:r>
            <a:r>
              <a:rPr lang="zh-CN" altLang="en-US" b="1" smtClean="0">
                <a:latin typeface="Times New Roman" panose="02020603050405020304" pitchFamily="18" charset="0"/>
              </a:rPr>
              <a:t>机器一般原则设计的技术</a:t>
            </a:r>
          </a:p>
          <a:p>
            <a:r>
              <a:rPr lang="zh-CN" altLang="en-US" b="1" smtClean="0">
                <a:latin typeface="Times New Roman" panose="02020603050405020304" pitchFamily="18" charset="0"/>
              </a:rPr>
              <a:t>在逻辑上采用硬联实现和微程序固件实现相结合的技术</a:t>
            </a:r>
          </a:p>
          <a:p>
            <a:r>
              <a:rPr lang="zh-CN" altLang="en-US" b="1" smtClean="0">
                <a:latin typeface="Times New Roman" panose="02020603050405020304" pitchFamily="18" charset="0"/>
              </a:rPr>
              <a:t>在</a:t>
            </a:r>
            <a:r>
              <a:rPr lang="en-US" altLang="zh-CN" b="1" smtClean="0"/>
              <a:t>CPU</a:t>
            </a:r>
            <a:r>
              <a:rPr lang="zh-CN" altLang="en-US" b="1" smtClean="0">
                <a:latin typeface="Times New Roman" panose="02020603050405020304" pitchFamily="18" charset="0"/>
              </a:rPr>
              <a:t>中设置数量较大的寄存器组，并采用重叠寄存器窗口的技术</a:t>
            </a:r>
          </a:p>
          <a:p>
            <a:r>
              <a:rPr lang="zh-CN" altLang="en-US" b="1" smtClean="0">
                <a:latin typeface="Times New Roman" panose="02020603050405020304" pitchFamily="18" charset="0"/>
              </a:rPr>
              <a:t>指令的执行采用流水和延迟转移技术</a:t>
            </a:r>
          </a:p>
          <a:p>
            <a:r>
              <a:rPr lang="zh-CN" altLang="en-US" b="1" smtClean="0">
                <a:latin typeface="Times New Roman" panose="02020603050405020304" pitchFamily="18" charset="0"/>
              </a:rPr>
              <a:t>采用认真设计和优化编译系统设计的技术</a:t>
            </a:r>
            <a:endParaRPr lang="zh-CN" altLang="en-US" b="1"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5411">
                                            <p:bg/>
                                          </p:spTgt>
                                        </p:tgtEl>
                                        <p:attrNameLst>
                                          <p:attrName>style.visibility</p:attrName>
                                        </p:attrNameLst>
                                      </p:cBhvr>
                                      <p:to>
                                        <p:strVal val="visible"/>
                                      </p:to>
                                    </p:set>
                                    <p:anim calcmode="lin" valueType="num">
                                      <p:cBhvr additive="base">
                                        <p:cTn id="7" dur="500" fill="hold"/>
                                        <p:tgtEl>
                                          <p:spTgt spid="145411">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45411">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5411">
                                            <p:txEl>
                                              <p:pRg st="0" end="0"/>
                                            </p:txEl>
                                          </p:spTgt>
                                        </p:tgtEl>
                                        <p:attrNameLst>
                                          <p:attrName>style.visibility</p:attrName>
                                        </p:attrNameLst>
                                      </p:cBhvr>
                                      <p:to>
                                        <p:strVal val="visible"/>
                                      </p:to>
                                    </p:set>
                                    <p:anim calcmode="lin" valueType="num">
                                      <p:cBhvr additive="base">
                                        <p:cTn id="13" dur="500" fill="hold"/>
                                        <p:tgtEl>
                                          <p:spTgt spid="1454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5411">
                                            <p:txEl>
                                              <p:pRg st="1" end="1"/>
                                            </p:txEl>
                                          </p:spTgt>
                                        </p:tgtEl>
                                        <p:attrNameLst>
                                          <p:attrName>style.visibility</p:attrName>
                                        </p:attrNameLst>
                                      </p:cBhvr>
                                      <p:to>
                                        <p:strVal val="visible"/>
                                      </p:to>
                                    </p:set>
                                    <p:anim calcmode="lin" valueType="num">
                                      <p:cBhvr additive="base">
                                        <p:cTn id="19" dur="500" fill="hold"/>
                                        <p:tgtEl>
                                          <p:spTgt spid="14541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5411">
                                            <p:txEl>
                                              <p:pRg st="2" end="2"/>
                                            </p:txEl>
                                          </p:spTgt>
                                        </p:tgtEl>
                                        <p:attrNameLst>
                                          <p:attrName>style.visibility</p:attrName>
                                        </p:attrNameLst>
                                      </p:cBhvr>
                                      <p:to>
                                        <p:strVal val="visible"/>
                                      </p:to>
                                    </p:set>
                                    <p:anim calcmode="lin" valueType="num">
                                      <p:cBhvr additive="base">
                                        <p:cTn id="25" dur="500" fill="hold"/>
                                        <p:tgtEl>
                                          <p:spTgt spid="14541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5411">
                                            <p:txEl>
                                              <p:pRg st="3" end="3"/>
                                            </p:txEl>
                                          </p:spTgt>
                                        </p:tgtEl>
                                        <p:attrNameLst>
                                          <p:attrName>style.visibility</p:attrName>
                                        </p:attrNameLst>
                                      </p:cBhvr>
                                      <p:to>
                                        <p:strVal val="visible"/>
                                      </p:to>
                                    </p:set>
                                    <p:anim calcmode="lin" valueType="num">
                                      <p:cBhvr additive="base">
                                        <p:cTn id="31" dur="500" fill="hold"/>
                                        <p:tgtEl>
                                          <p:spTgt spid="14541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5411">
                                            <p:txEl>
                                              <p:pRg st="4" end="4"/>
                                            </p:txEl>
                                          </p:spTgt>
                                        </p:tgtEl>
                                        <p:attrNameLst>
                                          <p:attrName>style.visibility</p:attrName>
                                        </p:attrNameLst>
                                      </p:cBhvr>
                                      <p:to>
                                        <p:strVal val="visible"/>
                                      </p:to>
                                    </p:set>
                                    <p:anim calcmode="lin" valueType="num">
                                      <p:cBhvr additive="base">
                                        <p:cTn id="37" dur="500" fill="hold"/>
                                        <p:tgtEl>
                                          <p:spTgt spid="145411">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54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mtClean="0"/>
              <a:t>重叠寄存器窗口技术</a:t>
            </a:r>
          </a:p>
        </p:txBody>
      </p:sp>
      <p:sp>
        <p:nvSpPr>
          <p:cNvPr id="49155" name="Rectangle 3"/>
          <p:cNvSpPr>
            <a:spLocks noGrp="1" noChangeArrowheads="1"/>
          </p:cNvSpPr>
          <p:nvPr>
            <p:ph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z="2800" b="1" dirty="0" smtClean="0">
                <a:solidFill>
                  <a:srgbClr val="CC3300"/>
                </a:solidFill>
                <a:latin typeface="楷体_GB2312" pitchFamily="49" charset="-122"/>
              </a:rPr>
              <a:t>目标：</a:t>
            </a:r>
            <a:r>
              <a:rPr lang="zh-CN" altLang="en-US" sz="2800" b="1" dirty="0" smtClean="0">
                <a:latin typeface="楷体_GB2312" pitchFamily="49" charset="-122"/>
              </a:rPr>
              <a:t>缩短</a:t>
            </a:r>
            <a:r>
              <a:rPr lang="en-US" altLang="zh-CN" sz="2800" b="1" dirty="0" smtClean="0"/>
              <a:t>CALL</a:t>
            </a:r>
            <a:r>
              <a:rPr lang="zh-CN" altLang="en-US" sz="2800" b="1" dirty="0" smtClean="0"/>
              <a:t>、</a:t>
            </a:r>
            <a:r>
              <a:rPr lang="en-US" altLang="zh-CN" sz="2800" b="1" dirty="0" smtClean="0"/>
              <a:t>RETURN</a:t>
            </a:r>
            <a:r>
              <a:rPr lang="zh-CN" altLang="en-US" sz="2800" b="1" dirty="0" smtClean="0">
                <a:latin typeface="楷体_GB2312" pitchFamily="49" charset="-122"/>
              </a:rPr>
              <a:t>操作时间</a:t>
            </a:r>
          </a:p>
          <a:p>
            <a:endParaRPr lang="zh-CN" altLang="en-US" sz="2800" b="1" dirty="0" smtClean="0">
              <a:latin typeface="楷体_GB2312" pitchFamily="49" charset="-122"/>
            </a:endParaRPr>
          </a:p>
          <a:p>
            <a:r>
              <a:rPr lang="zh-CN" altLang="en-US" sz="2800" b="1" dirty="0" smtClean="0">
                <a:solidFill>
                  <a:srgbClr val="CC3300"/>
                </a:solidFill>
                <a:latin typeface="楷体_GB2312" pitchFamily="49" charset="-122"/>
              </a:rPr>
              <a:t>方法：</a:t>
            </a:r>
            <a:r>
              <a:rPr lang="zh-CN" altLang="en-US" sz="2800" b="1" dirty="0" smtClean="0">
                <a:latin typeface="楷体_GB2312" pitchFamily="49" charset="-122"/>
              </a:rPr>
              <a:t>将设置的大量的寄存器，分成多个组和全局区；每个组中分高、本地、低三个区；相邻组的高、低区重叠，加速参数与结果的传递。</a:t>
            </a:r>
          </a:p>
          <a:p>
            <a:endParaRPr lang="zh-CN" altLang="en-US" sz="2800" b="1" dirty="0" smtClean="0">
              <a:latin typeface="楷体_GB2312" pitchFamily="49" charset="-122"/>
            </a:endParaRPr>
          </a:p>
          <a:p>
            <a:r>
              <a:rPr lang="zh-CN" altLang="en-US" sz="2800" b="1" dirty="0" smtClean="0">
                <a:solidFill>
                  <a:srgbClr val="CC3300"/>
                </a:solidFill>
                <a:latin typeface="楷体_GB2312" pitchFamily="49" charset="-122"/>
              </a:rPr>
              <a:t>结果：</a:t>
            </a:r>
            <a:r>
              <a:rPr lang="zh-CN" altLang="en-US" sz="2800" b="1" dirty="0" smtClean="0">
                <a:latin typeface="楷体_GB2312" pitchFamily="49" charset="-122"/>
              </a:rPr>
              <a:t>节省了保存现场和恢复现场等辅助时间。</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2"/>
          <p:cNvGrpSpPr>
            <a:grpSpLocks/>
          </p:cNvGrpSpPr>
          <p:nvPr/>
        </p:nvGrpSpPr>
        <p:grpSpPr bwMode="auto">
          <a:xfrm>
            <a:off x="669925" y="1066800"/>
            <a:ext cx="8474075" cy="5240338"/>
            <a:chOff x="326" y="288"/>
            <a:chExt cx="5338" cy="3931"/>
          </a:xfrm>
        </p:grpSpPr>
        <p:sp>
          <p:nvSpPr>
            <p:cNvPr id="50179" name="Rectangle 3"/>
            <p:cNvSpPr>
              <a:spLocks noChangeArrowheads="1"/>
            </p:cNvSpPr>
            <p:nvPr/>
          </p:nvSpPr>
          <p:spPr bwMode="auto">
            <a:xfrm>
              <a:off x="576" y="480"/>
              <a:ext cx="720"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180" name="Rectangle 4"/>
            <p:cNvSpPr>
              <a:spLocks noChangeArrowheads="1"/>
            </p:cNvSpPr>
            <p:nvPr/>
          </p:nvSpPr>
          <p:spPr bwMode="auto">
            <a:xfrm>
              <a:off x="576" y="816"/>
              <a:ext cx="720"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181" name="Rectangle 5"/>
            <p:cNvSpPr>
              <a:spLocks noChangeArrowheads="1"/>
            </p:cNvSpPr>
            <p:nvPr/>
          </p:nvSpPr>
          <p:spPr bwMode="auto">
            <a:xfrm>
              <a:off x="576" y="1296"/>
              <a:ext cx="720"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182" name="Rectangle 6"/>
            <p:cNvSpPr>
              <a:spLocks noChangeArrowheads="1"/>
            </p:cNvSpPr>
            <p:nvPr/>
          </p:nvSpPr>
          <p:spPr bwMode="auto">
            <a:xfrm>
              <a:off x="576" y="3264"/>
              <a:ext cx="720" cy="5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183" name="Rectangle 7"/>
            <p:cNvSpPr>
              <a:spLocks noChangeArrowheads="1"/>
            </p:cNvSpPr>
            <p:nvPr/>
          </p:nvSpPr>
          <p:spPr bwMode="auto">
            <a:xfrm>
              <a:off x="4416" y="480"/>
              <a:ext cx="528"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184" name="Rectangle 8"/>
            <p:cNvSpPr>
              <a:spLocks noChangeArrowheads="1"/>
            </p:cNvSpPr>
            <p:nvPr/>
          </p:nvSpPr>
          <p:spPr bwMode="auto">
            <a:xfrm>
              <a:off x="4416" y="816"/>
              <a:ext cx="528"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185" name="Rectangle 9"/>
            <p:cNvSpPr>
              <a:spLocks noChangeArrowheads="1"/>
            </p:cNvSpPr>
            <p:nvPr/>
          </p:nvSpPr>
          <p:spPr bwMode="auto">
            <a:xfrm>
              <a:off x="4416" y="2112"/>
              <a:ext cx="528" cy="336"/>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186" name="Rectangle 10"/>
            <p:cNvSpPr>
              <a:spLocks noChangeArrowheads="1"/>
            </p:cNvSpPr>
            <p:nvPr/>
          </p:nvSpPr>
          <p:spPr bwMode="auto">
            <a:xfrm>
              <a:off x="4416" y="1296"/>
              <a:ext cx="528" cy="336"/>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187" name="Rectangle 11"/>
            <p:cNvSpPr>
              <a:spLocks noChangeArrowheads="1"/>
            </p:cNvSpPr>
            <p:nvPr/>
          </p:nvSpPr>
          <p:spPr bwMode="auto">
            <a:xfrm>
              <a:off x="3360" y="2131"/>
              <a:ext cx="62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188" name="Text Box 12"/>
            <p:cNvSpPr txBox="1">
              <a:spLocks noChangeArrowheads="1"/>
            </p:cNvSpPr>
            <p:nvPr/>
          </p:nvSpPr>
          <p:spPr bwMode="auto">
            <a:xfrm>
              <a:off x="3350" y="2102"/>
              <a:ext cx="35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R31C</a:t>
              </a:r>
            </a:p>
          </p:txBody>
        </p:sp>
        <p:sp>
          <p:nvSpPr>
            <p:cNvPr id="50189" name="Text Box 13"/>
            <p:cNvSpPr txBox="1">
              <a:spLocks noChangeArrowheads="1"/>
            </p:cNvSpPr>
            <p:nvPr/>
          </p:nvSpPr>
          <p:spPr bwMode="auto">
            <a:xfrm>
              <a:off x="3378" y="2217"/>
              <a:ext cx="27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600" b="1"/>
                <a:t>···</a:t>
              </a:r>
            </a:p>
          </p:txBody>
        </p:sp>
        <p:sp>
          <p:nvSpPr>
            <p:cNvPr id="50190" name="Text Box 14"/>
            <p:cNvSpPr txBox="1">
              <a:spLocks noChangeArrowheads="1"/>
            </p:cNvSpPr>
            <p:nvPr/>
          </p:nvSpPr>
          <p:spPr bwMode="auto">
            <a:xfrm>
              <a:off x="3360" y="2323"/>
              <a:ext cx="35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R26C</a:t>
              </a:r>
            </a:p>
          </p:txBody>
        </p:sp>
        <p:sp>
          <p:nvSpPr>
            <p:cNvPr id="50191" name="Rectangle 15"/>
            <p:cNvSpPr>
              <a:spLocks noChangeArrowheads="1"/>
            </p:cNvSpPr>
            <p:nvPr/>
          </p:nvSpPr>
          <p:spPr bwMode="auto">
            <a:xfrm>
              <a:off x="3360" y="2467"/>
              <a:ext cx="624" cy="46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192" name="Text Box 16"/>
            <p:cNvSpPr txBox="1">
              <a:spLocks noChangeArrowheads="1"/>
            </p:cNvSpPr>
            <p:nvPr/>
          </p:nvSpPr>
          <p:spPr bwMode="auto">
            <a:xfrm>
              <a:off x="3350" y="2467"/>
              <a:ext cx="35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R25C</a:t>
              </a:r>
            </a:p>
          </p:txBody>
        </p:sp>
        <p:sp>
          <p:nvSpPr>
            <p:cNvPr id="50193" name="Text Box 17"/>
            <p:cNvSpPr txBox="1">
              <a:spLocks noChangeArrowheads="1"/>
            </p:cNvSpPr>
            <p:nvPr/>
          </p:nvSpPr>
          <p:spPr bwMode="auto">
            <a:xfrm>
              <a:off x="3378" y="2630"/>
              <a:ext cx="27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600" b="1"/>
                <a:t>···</a:t>
              </a:r>
            </a:p>
          </p:txBody>
        </p:sp>
        <p:sp>
          <p:nvSpPr>
            <p:cNvPr id="50194" name="Text Box 18"/>
            <p:cNvSpPr txBox="1">
              <a:spLocks noChangeArrowheads="1"/>
            </p:cNvSpPr>
            <p:nvPr/>
          </p:nvSpPr>
          <p:spPr bwMode="auto">
            <a:xfrm>
              <a:off x="3360" y="2755"/>
              <a:ext cx="35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R16C</a:t>
              </a:r>
            </a:p>
          </p:txBody>
        </p:sp>
        <p:sp>
          <p:nvSpPr>
            <p:cNvPr id="50195" name="Text Box 19"/>
            <p:cNvSpPr txBox="1">
              <a:spLocks noChangeArrowheads="1"/>
            </p:cNvSpPr>
            <p:nvPr/>
          </p:nvSpPr>
          <p:spPr bwMode="auto">
            <a:xfrm>
              <a:off x="3740" y="2179"/>
              <a:ext cx="24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600" b="1"/>
                <a:t>高</a:t>
              </a:r>
            </a:p>
          </p:txBody>
        </p:sp>
        <p:sp>
          <p:nvSpPr>
            <p:cNvPr id="50196" name="Text Box 20"/>
            <p:cNvSpPr txBox="1">
              <a:spLocks noChangeArrowheads="1"/>
            </p:cNvSpPr>
            <p:nvPr/>
          </p:nvSpPr>
          <p:spPr bwMode="auto">
            <a:xfrm>
              <a:off x="3724" y="2601"/>
              <a:ext cx="26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局</a:t>
              </a:r>
            </a:p>
          </p:txBody>
        </p:sp>
        <p:sp>
          <p:nvSpPr>
            <p:cNvPr id="50197" name="Rectangle 21"/>
            <p:cNvSpPr>
              <a:spLocks noChangeArrowheads="1"/>
            </p:cNvSpPr>
            <p:nvPr/>
          </p:nvSpPr>
          <p:spPr bwMode="auto">
            <a:xfrm>
              <a:off x="3360" y="2928"/>
              <a:ext cx="62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198" name="Text Box 22"/>
            <p:cNvSpPr txBox="1">
              <a:spLocks noChangeArrowheads="1"/>
            </p:cNvSpPr>
            <p:nvPr/>
          </p:nvSpPr>
          <p:spPr bwMode="auto">
            <a:xfrm>
              <a:off x="3350" y="2919"/>
              <a:ext cx="35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R15C</a:t>
              </a:r>
            </a:p>
          </p:txBody>
        </p:sp>
        <p:sp>
          <p:nvSpPr>
            <p:cNvPr id="50199" name="Text Box 23"/>
            <p:cNvSpPr txBox="1">
              <a:spLocks noChangeArrowheads="1"/>
            </p:cNvSpPr>
            <p:nvPr/>
          </p:nvSpPr>
          <p:spPr bwMode="auto">
            <a:xfrm>
              <a:off x="3378" y="3033"/>
              <a:ext cx="27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600" b="1"/>
                <a:t>···</a:t>
              </a:r>
            </a:p>
          </p:txBody>
        </p:sp>
        <p:sp>
          <p:nvSpPr>
            <p:cNvPr id="50200" name="Text Box 24"/>
            <p:cNvSpPr txBox="1">
              <a:spLocks noChangeArrowheads="1"/>
            </p:cNvSpPr>
            <p:nvPr/>
          </p:nvSpPr>
          <p:spPr bwMode="auto">
            <a:xfrm>
              <a:off x="3360" y="3120"/>
              <a:ext cx="35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R10C</a:t>
              </a:r>
            </a:p>
          </p:txBody>
        </p:sp>
        <p:sp>
          <p:nvSpPr>
            <p:cNvPr id="50201" name="Text Box 25"/>
            <p:cNvSpPr txBox="1">
              <a:spLocks noChangeArrowheads="1"/>
            </p:cNvSpPr>
            <p:nvPr/>
          </p:nvSpPr>
          <p:spPr bwMode="auto">
            <a:xfrm>
              <a:off x="3724" y="2995"/>
              <a:ext cx="26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低</a:t>
              </a:r>
            </a:p>
          </p:txBody>
        </p:sp>
        <p:sp>
          <p:nvSpPr>
            <p:cNvPr id="50202" name="Text Box 26"/>
            <p:cNvSpPr txBox="1">
              <a:spLocks noChangeArrowheads="1"/>
            </p:cNvSpPr>
            <p:nvPr/>
          </p:nvSpPr>
          <p:spPr bwMode="auto">
            <a:xfrm>
              <a:off x="3408" y="1919"/>
              <a:ext cx="50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过程</a:t>
              </a:r>
              <a:r>
                <a:rPr lang="en-US" altLang="zh-CN" sz="1800" b="1"/>
                <a:t>C</a:t>
              </a:r>
            </a:p>
          </p:txBody>
        </p:sp>
        <p:sp>
          <p:nvSpPr>
            <p:cNvPr id="50203" name="Rectangle 27"/>
            <p:cNvSpPr>
              <a:spLocks noChangeArrowheads="1"/>
            </p:cNvSpPr>
            <p:nvPr/>
          </p:nvSpPr>
          <p:spPr bwMode="auto">
            <a:xfrm>
              <a:off x="1728" y="499"/>
              <a:ext cx="62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04" name="Text Box 28"/>
            <p:cNvSpPr txBox="1">
              <a:spLocks noChangeArrowheads="1"/>
            </p:cNvSpPr>
            <p:nvPr/>
          </p:nvSpPr>
          <p:spPr bwMode="auto">
            <a:xfrm>
              <a:off x="1718" y="470"/>
              <a:ext cx="35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R31A</a:t>
              </a:r>
            </a:p>
          </p:txBody>
        </p:sp>
        <p:sp>
          <p:nvSpPr>
            <p:cNvPr id="50205" name="Text Box 29"/>
            <p:cNvSpPr txBox="1">
              <a:spLocks noChangeArrowheads="1"/>
            </p:cNvSpPr>
            <p:nvPr/>
          </p:nvSpPr>
          <p:spPr bwMode="auto">
            <a:xfrm>
              <a:off x="1746" y="585"/>
              <a:ext cx="27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600" b="1"/>
                <a:t>···</a:t>
              </a:r>
            </a:p>
          </p:txBody>
        </p:sp>
        <p:sp>
          <p:nvSpPr>
            <p:cNvPr id="50206" name="Text Box 30"/>
            <p:cNvSpPr txBox="1">
              <a:spLocks noChangeArrowheads="1"/>
            </p:cNvSpPr>
            <p:nvPr/>
          </p:nvSpPr>
          <p:spPr bwMode="auto">
            <a:xfrm>
              <a:off x="1728" y="691"/>
              <a:ext cx="35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R26A</a:t>
              </a:r>
            </a:p>
          </p:txBody>
        </p:sp>
        <p:sp>
          <p:nvSpPr>
            <p:cNvPr id="50207" name="Rectangle 31"/>
            <p:cNvSpPr>
              <a:spLocks noChangeArrowheads="1"/>
            </p:cNvSpPr>
            <p:nvPr/>
          </p:nvSpPr>
          <p:spPr bwMode="auto">
            <a:xfrm>
              <a:off x="1728" y="835"/>
              <a:ext cx="624" cy="46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08" name="Text Box 32"/>
            <p:cNvSpPr txBox="1">
              <a:spLocks noChangeArrowheads="1"/>
            </p:cNvSpPr>
            <p:nvPr/>
          </p:nvSpPr>
          <p:spPr bwMode="auto">
            <a:xfrm>
              <a:off x="1718" y="835"/>
              <a:ext cx="35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R25A</a:t>
              </a:r>
            </a:p>
          </p:txBody>
        </p:sp>
        <p:sp>
          <p:nvSpPr>
            <p:cNvPr id="50209" name="Text Box 33"/>
            <p:cNvSpPr txBox="1">
              <a:spLocks noChangeArrowheads="1"/>
            </p:cNvSpPr>
            <p:nvPr/>
          </p:nvSpPr>
          <p:spPr bwMode="auto">
            <a:xfrm>
              <a:off x="1746" y="998"/>
              <a:ext cx="27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600" b="1"/>
                <a:t>···</a:t>
              </a:r>
            </a:p>
          </p:txBody>
        </p:sp>
        <p:sp>
          <p:nvSpPr>
            <p:cNvPr id="50210" name="Text Box 34"/>
            <p:cNvSpPr txBox="1">
              <a:spLocks noChangeArrowheads="1"/>
            </p:cNvSpPr>
            <p:nvPr/>
          </p:nvSpPr>
          <p:spPr bwMode="auto">
            <a:xfrm>
              <a:off x="1728" y="1123"/>
              <a:ext cx="35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R16A</a:t>
              </a:r>
            </a:p>
          </p:txBody>
        </p:sp>
        <p:sp>
          <p:nvSpPr>
            <p:cNvPr id="50211" name="Text Box 35"/>
            <p:cNvSpPr txBox="1">
              <a:spLocks noChangeArrowheads="1"/>
            </p:cNvSpPr>
            <p:nvPr/>
          </p:nvSpPr>
          <p:spPr bwMode="auto">
            <a:xfrm>
              <a:off x="2108" y="546"/>
              <a:ext cx="24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600" b="1"/>
                <a:t>高</a:t>
              </a:r>
            </a:p>
          </p:txBody>
        </p:sp>
        <p:sp>
          <p:nvSpPr>
            <p:cNvPr id="50212" name="Text Box 36"/>
            <p:cNvSpPr txBox="1">
              <a:spLocks noChangeArrowheads="1"/>
            </p:cNvSpPr>
            <p:nvPr/>
          </p:nvSpPr>
          <p:spPr bwMode="auto">
            <a:xfrm>
              <a:off x="2092" y="969"/>
              <a:ext cx="26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局</a:t>
              </a:r>
            </a:p>
          </p:txBody>
        </p:sp>
        <p:sp>
          <p:nvSpPr>
            <p:cNvPr id="50213" name="Rectangle 37"/>
            <p:cNvSpPr>
              <a:spLocks noChangeArrowheads="1"/>
            </p:cNvSpPr>
            <p:nvPr/>
          </p:nvSpPr>
          <p:spPr bwMode="auto">
            <a:xfrm>
              <a:off x="1728" y="1296"/>
              <a:ext cx="62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14" name="Text Box 38"/>
            <p:cNvSpPr txBox="1">
              <a:spLocks noChangeArrowheads="1"/>
            </p:cNvSpPr>
            <p:nvPr/>
          </p:nvSpPr>
          <p:spPr bwMode="auto">
            <a:xfrm>
              <a:off x="1718" y="1286"/>
              <a:ext cx="35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R15A</a:t>
              </a:r>
            </a:p>
          </p:txBody>
        </p:sp>
        <p:sp>
          <p:nvSpPr>
            <p:cNvPr id="50215" name="Text Box 39"/>
            <p:cNvSpPr txBox="1">
              <a:spLocks noChangeArrowheads="1"/>
            </p:cNvSpPr>
            <p:nvPr/>
          </p:nvSpPr>
          <p:spPr bwMode="auto">
            <a:xfrm>
              <a:off x="1746" y="1401"/>
              <a:ext cx="27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600" b="1"/>
                <a:t>···</a:t>
              </a:r>
            </a:p>
          </p:txBody>
        </p:sp>
        <p:sp>
          <p:nvSpPr>
            <p:cNvPr id="50216" name="Text Box 40"/>
            <p:cNvSpPr txBox="1">
              <a:spLocks noChangeArrowheads="1"/>
            </p:cNvSpPr>
            <p:nvPr/>
          </p:nvSpPr>
          <p:spPr bwMode="auto">
            <a:xfrm>
              <a:off x="1728" y="1488"/>
              <a:ext cx="35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R10A</a:t>
              </a:r>
            </a:p>
          </p:txBody>
        </p:sp>
        <p:sp>
          <p:nvSpPr>
            <p:cNvPr id="50217" name="Text Box 41"/>
            <p:cNvSpPr txBox="1">
              <a:spLocks noChangeArrowheads="1"/>
            </p:cNvSpPr>
            <p:nvPr/>
          </p:nvSpPr>
          <p:spPr bwMode="auto">
            <a:xfrm>
              <a:off x="2092" y="1363"/>
              <a:ext cx="26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低</a:t>
              </a:r>
            </a:p>
          </p:txBody>
        </p:sp>
        <p:sp>
          <p:nvSpPr>
            <p:cNvPr id="50218" name="Text Box 42"/>
            <p:cNvSpPr txBox="1">
              <a:spLocks noChangeArrowheads="1"/>
            </p:cNvSpPr>
            <p:nvPr/>
          </p:nvSpPr>
          <p:spPr bwMode="auto">
            <a:xfrm>
              <a:off x="1776" y="288"/>
              <a:ext cx="50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过程</a:t>
              </a:r>
              <a:r>
                <a:rPr lang="en-US" altLang="zh-CN" sz="1800" b="1"/>
                <a:t>A</a:t>
              </a:r>
            </a:p>
          </p:txBody>
        </p:sp>
        <p:sp>
          <p:nvSpPr>
            <p:cNvPr id="50219" name="Rectangle 43"/>
            <p:cNvSpPr>
              <a:spLocks noChangeArrowheads="1"/>
            </p:cNvSpPr>
            <p:nvPr/>
          </p:nvSpPr>
          <p:spPr bwMode="auto">
            <a:xfrm>
              <a:off x="2554" y="1315"/>
              <a:ext cx="62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20" name="Text Box 44"/>
            <p:cNvSpPr txBox="1">
              <a:spLocks noChangeArrowheads="1"/>
            </p:cNvSpPr>
            <p:nvPr/>
          </p:nvSpPr>
          <p:spPr bwMode="auto">
            <a:xfrm>
              <a:off x="2544" y="1286"/>
              <a:ext cx="34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R31B</a:t>
              </a:r>
            </a:p>
          </p:txBody>
        </p:sp>
        <p:sp>
          <p:nvSpPr>
            <p:cNvPr id="50221" name="Text Box 45"/>
            <p:cNvSpPr txBox="1">
              <a:spLocks noChangeArrowheads="1"/>
            </p:cNvSpPr>
            <p:nvPr/>
          </p:nvSpPr>
          <p:spPr bwMode="auto">
            <a:xfrm>
              <a:off x="2572" y="1401"/>
              <a:ext cx="27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600" b="1"/>
                <a:t>···</a:t>
              </a:r>
            </a:p>
          </p:txBody>
        </p:sp>
        <p:sp>
          <p:nvSpPr>
            <p:cNvPr id="50222" name="Text Box 46"/>
            <p:cNvSpPr txBox="1">
              <a:spLocks noChangeArrowheads="1"/>
            </p:cNvSpPr>
            <p:nvPr/>
          </p:nvSpPr>
          <p:spPr bwMode="auto">
            <a:xfrm>
              <a:off x="2554" y="1507"/>
              <a:ext cx="34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R26B</a:t>
              </a:r>
            </a:p>
          </p:txBody>
        </p:sp>
        <p:sp>
          <p:nvSpPr>
            <p:cNvPr id="50223" name="Rectangle 47"/>
            <p:cNvSpPr>
              <a:spLocks noChangeArrowheads="1"/>
            </p:cNvSpPr>
            <p:nvPr/>
          </p:nvSpPr>
          <p:spPr bwMode="auto">
            <a:xfrm>
              <a:off x="2554" y="1651"/>
              <a:ext cx="624" cy="46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24" name="Text Box 48"/>
            <p:cNvSpPr txBox="1">
              <a:spLocks noChangeArrowheads="1"/>
            </p:cNvSpPr>
            <p:nvPr/>
          </p:nvSpPr>
          <p:spPr bwMode="auto">
            <a:xfrm>
              <a:off x="2544" y="1652"/>
              <a:ext cx="34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R25B</a:t>
              </a:r>
            </a:p>
          </p:txBody>
        </p:sp>
        <p:sp>
          <p:nvSpPr>
            <p:cNvPr id="50225" name="Text Box 49"/>
            <p:cNvSpPr txBox="1">
              <a:spLocks noChangeArrowheads="1"/>
            </p:cNvSpPr>
            <p:nvPr/>
          </p:nvSpPr>
          <p:spPr bwMode="auto">
            <a:xfrm>
              <a:off x="2572" y="1813"/>
              <a:ext cx="27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600" b="1"/>
                <a:t>···</a:t>
              </a:r>
            </a:p>
          </p:txBody>
        </p:sp>
        <p:sp>
          <p:nvSpPr>
            <p:cNvPr id="50226" name="Text Box 50"/>
            <p:cNvSpPr txBox="1">
              <a:spLocks noChangeArrowheads="1"/>
            </p:cNvSpPr>
            <p:nvPr/>
          </p:nvSpPr>
          <p:spPr bwMode="auto">
            <a:xfrm>
              <a:off x="2554" y="1939"/>
              <a:ext cx="34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R16B</a:t>
              </a:r>
            </a:p>
          </p:txBody>
        </p:sp>
        <p:sp>
          <p:nvSpPr>
            <p:cNvPr id="50227" name="Text Box 51"/>
            <p:cNvSpPr txBox="1">
              <a:spLocks noChangeArrowheads="1"/>
            </p:cNvSpPr>
            <p:nvPr/>
          </p:nvSpPr>
          <p:spPr bwMode="auto">
            <a:xfrm>
              <a:off x="2934" y="1363"/>
              <a:ext cx="24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600" b="1"/>
                <a:t>高</a:t>
              </a:r>
            </a:p>
          </p:txBody>
        </p:sp>
        <p:sp>
          <p:nvSpPr>
            <p:cNvPr id="50228" name="Text Box 52"/>
            <p:cNvSpPr txBox="1">
              <a:spLocks noChangeArrowheads="1"/>
            </p:cNvSpPr>
            <p:nvPr/>
          </p:nvSpPr>
          <p:spPr bwMode="auto">
            <a:xfrm>
              <a:off x="2918" y="1785"/>
              <a:ext cx="26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局</a:t>
              </a:r>
            </a:p>
          </p:txBody>
        </p:sp>
        <p:sp>
          <p:nvSpPr>
            <p:cNvPr id="50229" name="Rectangle 53"/>
            <p:cNvSpPr>
              <a:spLocks noChangeArrowheads="1"/>
            </p:cNvSpPr>
            <p:nvPr/>
          </p:nvSpPr>
          <p:spPr bwMode="auto">
            <a:xfrm>
              <a:off x="2554" y="2112"/>
              <a:ext cx="62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30" name="Text Box 54"/>
            <p:cNvSpPr txBox="1">
              <a:spLocks noChangeArrowheads="1"/>
            </p:cNvSpPr>
            <p:nvPr/>
          </p:nvSpPr>
          <p:spPr bwMode="auto">
            <a:xfrm>
              <a:off x="2544" y="2102"/>
              <a:ext cx="34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R15B</a:t>
              </a:r>
            </a:p>
          </p:txBody>
        </p:sp>
        <p:sp>
          <p:nvSpPr>
            <p:cNvPr id="50231" name="Text Box 55"/>
            <p:cNvSpPr txBox="1">
              <a:spLocks noChangeArrowheads="1"/>
            </p:cNvSpPr>
            <p:nvPr/>
          </p:nvSpPr>
          <p:spPr bwMode="auto">
            <a:xfrm>
              <a:off x="2572" y="2217"/>
              <a:ext cx="27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600" b="1"/>
                <a:t>···</a:t>
              </a:r>
            </a:p>
          </p:txBody>
        </p:sp>
        <p:sp>
          <p:nvSpPr>
            <p:cNvPr id="50232" name="Text Box 56"/>
            <p:cNvSpPr txBox="1">
              <a:spLocks noChangeArrowheads="1"/>
            </p:cNvSpPr>
            <p:nvPr/>
          </p:nvSpPr>
          <p:spPr bwMode="auto">
            <a:xfrm>
              <a:off x="2554" y="2304"/>
              <a:ext cx="34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R10B</a:t>
              </a:r>
            </a:p>
          </p:txBody>
        </p:sp>
        <p:sp>
          <p:nvSpPr>
            <p:cNvPr id="50233" name="Text Box 57"/>
            <p:cNvSpPr txBox="1">
              <a:spLocks noChangeArrowheads="1"/>
            </p:cNvSpPr>
            <p:nvPr/>
          </p:nvSpPr>
          <p:spPr bwMode="auto">
            <a:xfrm>
              <a:off x="2918" y="2179"/>
              <a:ext cx="26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低</a:t>
              </a:r>
            </a:p>
          </p:txBody>
        </p:sp>
        <p:sp>
          <p:nvSpPr>
            <p:cNvPr id="50234" name="Text Box 58"/>
            <p:cNvSpPr txBox="1">
              <a:spLocks noChangeArrowheads="1"/>
            </p:cNvSpPr>
            <p:nvPr/>
          </p:nvSpPr>
          <p:spPr bwMode="auto">
            <a:xfrm>
              <a:off x="2602" y="1104"/>
              <a:ext cx="50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过程</a:t>
              </a:r>
              <a:r>
                <a:rPr lang="en-US" altLang="zh-CN" sz="1800" b="1"/>
                <a:t>B</a:t>
              </a:r>
            </a:p>
          </p:txBody>
        </p:sp>
        <p:sp>
          <p:nvSpPr>
            <p:cNvPr id="50235" name="Rectangle 59"/>
            <p:cNvSpPr>
              <a:spLocks noChangeArrowheads="1"/>
            </p:cNvSpPr>
            <p:nvPr/>
          </p:nvSpPr>
          <p:spPr bwMode="auto">
            <a:xfrm>
              <a:off x="4416" y="1632"/>
              <a:ext cx="528"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36" name="Rectangle 60"/>
            <p:cNvSpPr>
              <a:spLocks noChangeArrowheads="1"/>
            </p:cNvSpPr>
            <p:nvPr/>
          </p:nvSpPr>
          <p:spPr bwMode="auto">
            <a:xfrm>
              <a:off x="4416" y="2448"/>
              <a:ext cx="528"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37" name="Rectangle 61"/>
            <p:cNvSpPr>
              <a:spLocks noChangeArrowheads="1"/>
            </p:cNvSpPr>
            <p:nvPr/>
          </p:nvSpPr>
          <p:spPr bwMode="auto">
            <a:xfrm>
              <a:off x="4416" y="2928"/>
              <a:ext cx="528"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38" name="Rectangle 62"/>
            <p:cNvSpPr>
              <a:spLocks noChangeArrowheads="1"/>
            </p:cNvSpPr>
            <p:nvPr/>
          </p:nvSpPr>
          <p:spPr bwMode="auto">
            <a:xfrm>
              <a:off x="576" y="1632"/>
              <a:ext cx="720"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39" name="Rectangle 63"/>
            <p:cNvSpPr>
              <a:spLocks noChangeArrowheads="1"/>
            </p:cNvSpPr>
            <p:nvPr/>
          </p:nvSpPr>
          <p:spPr bwMode="auto">
            <a:xfrm>
              <a:off x="576" y="2112"/>
              <a:ext cx="720"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40" name="Rectangle 64"/>
            <p:cNvSpPr>
              <a:spLocks noChangeArrowheads="1"/>
            </p:cNvSpPr>
            <p:nvPr/>
          </p:nvSpPr>
          <p:spPr bwMode="auto">
            <a:xfrm>
              <a:off x="576" y="2448"/>
              <a:ext cx="720"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41" name="Rectangle 65"/>
            <p:cNvSpPr>
              <a:spLocks noChangeArrowheads="1"/>
            </p:cNvSpPr>
            <p:nvPr/>
          </p:nvSpPr>
          <p:spPr bwMode="auto">
            <a:xfrm>
              <a:off x="576" y="2928"/>
              <a:ext cx="720"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42" name="Rectangle 66"/>
            <p:cNvSpPr>
              <a:spLocks noChangeArrowheads="1"/>
            </p:cNvSpPr>
            <p:nvPr/>
          </p:nvSpPr>
          <p:spPr bwMode="auto">
            <a:xfrm>
              <a:off x="576" y="3792"/>
              <a:ext cx="720"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43" name="AutoShape 67"/>
            <p:cNvSpPr>
              <a:spLocks/>
            </p:cNvSpPr>
            <p:nvPr/>
          </p:nvSpPr>
          <p:spPr bwMode="auto">
            <a:xfrm>
              <a:off x="1632" y="528"/>
              <a:ext cx="48" cy="1104"/>
            </a:xfrm>
            <a:prstGeom prst="leftBrace">
              <a:avLst>
                <a:gd name="adj1" fmla="val 19113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44" name="Line 68"/>
            <p:cNvSpPr>
              <a:spLocks noChangeShapeType="1"/>
            </p:cNvSpPr>
            <p:nvPr/>
          </p:nvSpPr>
          <p:spPr bwMode="auto">
            <a:xfrm>
              <a:off x="4416" y="326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5" name="Line 69"/>
            <p:cNvSpPr>
              <a:spLocks noChangeShapeType="1"/>
            </p:cNvSpPr>
            <p:nvPr/>
          </p:nvSpPr>
          <p:spPr bwMode="auto">
            <a:xfrm>
              <a:off x="4944" y="326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6" name="Freeform 70"/>
            <p:cNvSpPr>
              <a:spLocks noChangeArrowheads="1"/>
            </p:cNvSpPr>
            <p:nvPr/>
          </p:nvSpPr>
          <p:spPr bwMode="auto">
            <a:xfrm>
              <a:off x="4416" y="3352"/>
              <a:ext cx="528" cy="104"/>
            </a:xfrm>
            <a:custGeom>
              <a:avLst/>
              <a:gdLst>
                <a:gd name="T0" fmla="*/ 528 w 528"/>
                <a:gd name="T1" fmla="*/ 8 h 104"/>
                <a:gd name="T2" fmla="*/ 432 w 528"/>
                <a:gd name="T3" fmla="*/ 56 h 104"/>
                <a:gd name="T4" fmla="*/ 144 w 528"/>
                <a:gd name="T5" fmla="*/ 8 h 104"/>
                <a:gd name="T6" fmla="*/ 0 w 528"/>
                <a:gd name="T7" fmla="*/ 104 h 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8" h="104">
                  <a:moveTo>
                    <a:pt x="528" y="8"/>
                  </a:moveTo>
                  <a:cubicBezTo>
                    <a:pt x="512" y="32"/>
                    <a:pt x="496" y="56"/>
                    <a:pt x="432" y="56"/>
                  </a:cubicBezTo>
                  <a:cubicBezTo>
                    <a:pt x="368" y="56"/>
                    <a:pt x="216" y="0"/>
                    <a:pt x="144" y="8"/>
                  </a:cubicBezTo>
                  <a:cubicBezTo>
                    <a:pt x="72" y="16"/>
                    <a:pt x="24" y="88"/>
                    <a:pt x="0" y="10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47" name="Freeform 71"/>
            <p:cNvSpPr>
              <a:spLocks noChangeArrowheads="1"/>
            </p:cNvSpPr>
            <p:nvPr/>
          </p:nvSpPr>
          <p:spPr bwMode="auto">
            <a:xfrm>
              <a:off x="576" y="3488"/>
              <a:ext cx="720" cy="160"/>
            </a:xfrm>
            <a:custGeom>
              <a:avLst/>
              <a:gdLst>
                <a:gd name="T0" fmla="*/ 0 w 720"/>
                <a:gd name="T1" fmla="*/ 160 h 160"/>
                <a:gd name="T2" fmla="*/ 192 w 720"/>
                <a:gd name="T3" fmla="*/ 16 h 160"/>
                <a:gd name="T4" fmla="*/ 576 w 720"/>
                <a:gd name="T5" fmla="*/ 64 h 160"/>
                <a:gd name="T6" fmla="*/ 720 w 720"/>
                <a:gd name="T7" fmla="*/ 16 h 1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160">
                  <a:moveTo>
                    <a:pt x="0" y="160"/>
                  </a:moveTo>
                  <a:cubicBezTo>
                    <a:pt x="48" y="96"/>
                    <a:pt x="96" y="32"/>
                    <a:pt x="192" y="16"/>
                  </a:cubicBezTo>
                  <a:cubicBezTo>
                    <a:pt x="288" y="0"/>
                    <a:pt x="488" y="64"/>
                    <a:pt x="576" y="64"/>
                  </a:cubicBezTo>
                  <a:cubicBezTo>
                    <a:pt x="664" y="64"/>
                    <a:pt x="696" y="24"/>
                    <a:pt x="720" y="1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48" name="Freeform 72"/>
            <p:cNvSpPr>
              <a:spLocks noChangeArrowheads="1"/>
            </p:cNvSpPr>
            <p:nvPr/>
          </p:nvSpPr>
          <p:spPr bwMode="auto">
            <a:xfrm>
              <a:off x="576" y="3536"/>
              <a:ext cx="720" cy="160"/>
            </a:xfrm>
            <a:custGeom>
              <a:avLst/>
              <a:gdLst>
                <a:gd name="T0" fmla="*/ 0 w 720"/>
                <a:gd name="T1" fmla="*/ 160 h 160"/>
                <a:gd name="T2" fmla="*/ 192 w 720"/>
                <a:gd name="T3" fmla="*/ 16 h 160"/>
                <a:gd name="T4" fmla="*/ 576 w 720"/>
                <a:gd name="T5" fmla="*/ 64 h 160"/>
                <a:gd name="T6" fmla="*/ 720 w 720"/>
                <a:gd name="T7" fmla="*/ 16 h 1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160">
                  <a:moveTo>
                    <a:pt x="0" y="160"/>
                  </a:moveTo>
                  <a:cubicBezTo>
                    <a:pt x="48" y="96"/>
                    <a:pt x="96" y="32"/>
                    <a:pt x="192" y="16"/>
                  </a:cubicBezTo>
                  <a:cubicBezTo>
                    <a:pt x="288" y="0"/>
                    <a:pt x="488" y="64"/>
                    <a:pt x="576" y="64"/>
                  </a:cubicBezTo>
                  <a:cubicBezTo>
                    <a:pt x="664" y="64"/>
                    <a:pt x="696" y="24"/>
                    <a:pt x="720" y="1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49" name="Text Box 73"/>
            <p:cNvSpPr txBox="1">
              <a:spLocks noChangeArrowheads="1"/>
            </p:cNvSpPr>
            <p:nvPr/>
          </p:nvSpPr>
          <p:spPr bwMode="auto">
            <a:xfrm>
              <a:off x="452" y="3990"/>
              <a:ext cx="17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0</a:t>
              </a:r>
            </a:p>
          </p:txBody>
        </p:sp>
        <p:sp>
          <p:nvSpPr>
            <p:cNvPr id="50250" name="Text Box 74"/>
            <p:cNvSpPr txBox="1">
              <a:spLocks noChangeArrowheads="1"/>
            </p:cNvSpPr>
            <p:nvPr/>
          </p:nvSpPr>
          <p:spPr bwMode="auto">
            <a:xfrm>
              <a:off x="452" y="3647"/>
              <a:ext cx="17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9</a:t>
              </a:r>
            </a:p>
          </p:txBody>
        </p:sp>
        <p:sp>
          <p:nvSpPr>
            <p:cNvPr id="50251" name="Text Box 75"/>
            <p:cNvSpPr txBox="1">
              <a:spLocks noChangeArrowheads="1"/>
            </p:cNvSpPr>
            <p:nvPr/>
          </p:nvSpPr>
          <p:spPr bwMode="auto">
            <a:xfrm>
              <a:off x="396" y="3120"/>
              <a:ext cx="22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84</a:t>
              </a:r>
            </a:p>
          </p:txBody>
        </p:sp>
        <p:sp>
          <p:nvSpPr>
            <p:cNvPr id="50252" name="Text Box 76"/>
            <p:cNvSpPr txBox="1">
              <a:spLocks noChangeArrowheads="1"/>
            </p:cNvSpPr>
            <p:nvPr/>
          </p:nvSpPr>
          <p:spPr bwMode="auto">
            <a:xfrm>
              <a:off x="396" y="2886"/>
              <a:ext cx="22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89</a:t>
              </a:r>
            </a:p>
          </p:txBody>
        </p:sp>
        <p:sp>
          <p:nvSpPr>
            <p:cNvPr id="50253" name="Text Box 77"/>
            <p:cNvSpPr txBox="1">
              <a:spLocks noChangeArrowheads="1"/>
            </p:cNvSpPr>
            <p:nvPr/>
          </p:nvSpPr>
          <p:spPr bwMode="auto">
            <a:xfrm>
              <a:off x="396" y="2784"/>
              <a:ext cx="22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90</a:t>
              </a:r>
            </a:p>
          </p:txBody>
        </p:sp>
        <p:sp>
          <p:nvSpPr>
            <p:cNvPr id="50254" name="Text Box 78"/>
            <p:cNvSpPr txBox="1">
              <a:spLocks noChangeArrowheads="1"/>
            </p:cNvSpPr>
            <p:nvPr/>
          </p:nvSpPr>
          <p:spPr bwMode="auto">
            <a:xfrm>
              <a:off x="384" y="2399"/>
              <a:ext cx="22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99</a:t>
              </a:r>
            </a:p>
          </p:txBody>
        </p:sp>
        <p:sp>
          <p:nvSpPr>
            <p:cNvPr id="50255" name="Text Box 79"/>
            <p:cNvSpPr txBox="1">
              <a:spLocks noChangeArrowheads="1"/>
            </p:cNvSpPr>
            <p:nvPr/>
          </p:nvSpPr>
          <p:spPr bwMode="auto">
            <a:xfrm>
              <a:off x="326" y="2304"/>
              <a:ext cx="28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100</a:t>
              </a:r>
            </a:p>
          </p:txBody>
        </p:sp>
        <p:sp>
          <p:nvSpPr>
            <p:cNvPr id="50256" name="Text Box 80"/>
            <p:cNvSpPr txBox="1">
              <a:spLocks noChangeArrowheads="1"/>
            </p:cNvSpPr>
            <p:nvPr/>
          </p:nvSpPr>
          <p:spPr bwMode="auto">
            <a:xfrm>
              <a:off x="326" y="2071"/>
              <a:ext cx="28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105</a:t>
              </a:r>
            </a:p>
          </p:txBody>
        </p:sp>
        <p:sp>
          <p:nvSpPr>
            <p:cNvPr id="50257" name="Text Box 81"/>
            <p:cNvSpPr txBox="1">
              <a:spLocks noChangeArrowheads="1"/>
            </p:cNvSpPr>
            <p:nvPr/>
          </p:nvSpPr>
          <p:spPr bwMode="auto">
            <a:xfrm>
              <a:off x="340" y="1968"/>
              <a:ext cx="28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106</a:t>
              </a:r>
            </a:p>
          </p:txBody>
        </p:sp>
        <p:sp>
          <p:nvSpPr>
            <p:cNvPr id="50258" name="Text Box 82"/>
            <p:cNvSpPr txBox="1">
              <a:spLocks noChangeArrowheads="1"/>
            </p:cNvSpPr>
            <p:nvPr/>
          </p:nvSpPr>
          <p:spPr bwMode="auto">
            <a:xfrm>
              <a:off x="336" y="1591"/>
              <a:ext cx="28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115</a:t>
              </a:r>
            </a:p>
          </p:txBody>
        </p:sp>
        <p:sp>
          <p:nvSpPr>
            <p:cNvPr id="50259" name="Text Box 83"/>
            <p:cNvSpPr txBox="1">
              <a:spLocks noChangeArrowheads="1"/>
            </p:cNvSpPr>
            <p:nvPr/>
          </p:nvSpPr>
          <p:spPr bwMode="auto">
            <a:xfrm>
              <a:off x="336" y="1488"/>
              <a:ext cx="28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116</a:t>
              </a:r>
            </a:p>
          </p:txBody>
        </p:sp>
        <p:sp>
          <p:nvSpPr>
            <p:cNvPr id="50260" name="Text Box 84"/>
            <p:cNvSpPr txBox="1">
              <a:spLocks noChangeArrowheads="1"/>
            </p:cNvSpPr>
            <p:nvPr/>
          </p:nvSpPr>
          <p:spPr bwMode="auto">
            <a:xfrm>
              <a:off x="340" y="1248"/>
              <a:ext cx="28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121</a:t>
              </a:r>
            </a:p>
          </p:txBody>
        </p:sp>
        <p:sp>
          <p:nvSpPr>
            <p:cNvPr id="50261" name="Text Box 85"/>
            <p:cNvSpPr txBox="1">
              <a:spLocks noChangeArrowheads="1"/>
            </p:cNvSpPr>
            <p:nvPr/>
          </p:nvSpPr>
          <p:spPr bwMode="auto">
            <a:xfrm>
              <a:off x="340" y="1153"/>
              <a:ext cx="28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122</a:t>
              </a:r>
            </a:p>
          </p:txBody>
        </p:sp>
        <p:sp>
          <p:nvSpPr>
            <p:cNvPr id="50262" name="Text Box 86"/>
            <p:cNvSpPr txBox="1">
              <a:spLocks noChangeArrowheads="1"/>
            </p:cNvSpPr>
            <p:nvPr/>
          </p:nvSpPr>
          <p:spPr bwMode="auto">
            <a:xfrm>
              <a:off x="340" y="768"/>
              <a:ext cx="28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131</a:t>
              </a:r>
            </a:p>
          </p:txBody>
        </p:sp>
        <p:sp>
          <p:nvSpPr>
            <p:cNvPr id="50263" name="Text Box 87"/>
            <p:cNvSpPr txBox="1">
              <a:spLocks noChangeArrowheads="1"/>
            </p:cNvSpPr>
            <p:nvPr/>
          </p:nvSpPr>
          <p:spPr bwMode="auto">
            <a:xfrm>
              <a:off x="340" y="671"/>
              <a:ext cx="28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132</a:t>
              </a:r>
            </a:p>
          </p:txBody>
        </p:sp>
        <p:sp>
          <p:nvSpPr>
            <p:cNvPr id="50264" name="Text Box 88"/>
            <p:cNvSpPr txBox="1">
              <a:spLocks noChangeArrowheads="1"/>
            </p:cNvSpPr>
            <p:nvPr/>
          </p:nvSpPr>
          <p:spPr bwMode="auto">
            <a:xfrm>
              <a:off x="340" y="432"/>
              <a:ext cx="28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137</a:t>
              </a:r>
            </a:p>
          </p:txBody>
        </p:sp>
        <p:sp>
          <p:nvSpPr>
            <p:cNvPr id="50265" name="Rectangle 89"/>
            <p:cNvSpPr>
              <a:spLocks noChangeArrowheads="1"/>
            </p:cNvSpPr>
            <p:nvPr/>
          </p:nvSpPr>
          <p:spPr bwMode="auto">
            <a:xfrm>
              <a:off x="1738" y="3802"/>
              <a:ext cx="62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66" name="Text Box 90"/>
            <p:cNvSpPr txBox="1">
              <a:spLocks noChangeArrowheads="1"/>
            </p:cNvSpPr>
            <p:nvPr/>
          </p:nvSpPr>
          <p:spPr bwMode="auto">
            <a:xfrm>
              <a:off x="1728" y="3791"/>
              <a:ext cx="30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R9A</a:t>
              </a:r>
            </a:p>
          </p:txBody>
        </p:sp>
        <p:sp>
          <p:nvSpPr>
            <p:cNvPr id="50267" name="Text Box 91"/>
            <p:cNvSpPr txBox="1">
              <a:spLocks noChangeArrowheads="1"/>
            </p:cNvSpPr>
            <p:nvPr/>
          </p:nvSpPr>
          <p:spPr bwMode="auto">
            <a:xfrm>
              <a:off x="1756" y="3907"/>
              <a:ext cx="27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600" b="1"/>
                <a:t>···</a:t>
              </a:r>
            </a:p>
          </p:txBody>
        </p:sp>
        <p:sp>
          <p:nvSpPr>
            <p:cNvPr id="50268" name="Text Box 92"/>
            <p:cNvSpPr txBox="1">
              <a:spLocks noChangeArrowheads="1"/>
            </p:cNvSpPr>
            <p:nvPr/>
          </p:nvSpPr>
          <p:spPr bwMode="auto">
            <a:xfrm>
              <a:off x="1738" y="3994"/>
              <a:ext cx="30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R0A</a:t>
              </a:r>
            </a:p>
          </p:txBody>
        </p:sp>
        <p:sp>
          <p:nvSpPr>
            <p:cNvPr id="50269" name="Rectangle 93"/>
            <p:cNvSpPr>
              <a:spLocks noChangeArrowheads="1"/>
            </p:cNvSpPr>
            <p:nvPr/>
          </p:nvSpPr>
          <p:spPr bwMode="auto">
            <a:xfrm>
              <a:off x="2554" y="3802"/>
              <a:ext cx="62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70" name="Text Box 94"/>
            <p:cNvSpPr txBox="1">
              <a:spLocks noChangeArrowheads="1"/>
            </p:cNvSpPr>
            <p:nvPr/>
          </p:nvSpPr>
          <p:spPr bwMode="auto">
            <a:xfrm>
              <a:off x="2544" y="3791"/>
              <a:ext cx="29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R9B</a:t>
              </a:r>
            </a:p>
          </p:txBody>
        </p:sp>
        <p:sp>
          <p:nvSpPr>
            <p:cNvPr id="50271" name="Text Box 95"/>
            <p:cNvSpPr txBox="1">
              <a:spLocks noChangeArrowheads="1"/>
            </p:cNvSpPr>
            <p:nvPr/>
          </p:nvSpPr>
          <p:spPr bwMode="auto">
            <a:xfrm>
              <a:off x="2572" y="3907"/>
              <a:ext cx="27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600" b="1"/>
                <a:t>···</a:t>
              </a:r>
            </a:p>
          </p:txBody>
        </p:sp>
        <p:sp>
          <p:nvSpPr>
            <p:cNvPr id="50272" name="Text Box 96"/>
            <p:cNvSpPr txBox="1">
              <a:spLocks noChangeArrowheads="1"/>
            </p:cNvSpPr>
            <p:nvPr/>
          </p:nvSpPr>
          <p:spPr bwMode="auto">
            <a:xfrm>
              <a:off x="2554" y="3994"/>
              <a:ext cx="29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R0B</a:t>
              </a:r>
            </a:p>
          </p:txBody>
        </p:sp>
        <p:sp>
          <p:nvSpPr>
            <p:cNvPr id="50273" name="Rectangle 97"/>
            <p:cNvSpPr>
              <a:spLocks noChangeArrowheads="1"/>
            </p:cNvSpPr>
            <p:nvPr/>
          </p:nvSpPr>
          <p:spPr bwMode="auto">
            <a:xfrm>
              <a:off x="3360" y="3802"/>
              <a:ext cx="62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74" name="Text Box 98"/>
            <p:cNvSpPr txBox="1">
              <a:spLocks noChangeArrowheads="1"/>
            </p:cNvSpPr>
            <p:nvPr/>
          </p:nvSpPr>
          <p:spPr bwMode="auto">
            <a:xfrm>
              <a:off x="3350" y="3791"/>
              <a:ext cx="30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R9C</a:t>
              </a:r>
            </a:p>
          </p:txBody>
        </p:sp>
        <p:sp>
          <p:nvSpPr>
            <p:cNvPr id="50275" name="Text Box 99"/>
            <p:cNvSpPr txBox="1">
              <a:spLocks noChangeArrowheads="1"/>
            </p:cNvSpPr>
            <p:nvPr/>
          </p:nvSpPr>
          <p:spPr bwMode="auto">
            <a:xfrm>
              <a:off x="3378" y="3907"/>
              <a:ext cx="27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600" b="1"/>
                <a:t>···</a:t>
              </a:r>
            </a:p>
          </p:txBody>
        </p:sp>
        <p:sp>
          <p:nvSpPr>
            <p:cNvPr id="50276" name="Text Box 100"/>
            <p:cNvSpPr txBox="1">
              <a:spLocks noChangeArrowheads="1"/>
            </p:cNvSpPr>
            <p:nvPr/>
          </p:nvSpPr>
          <p:spPr bwMode="auto">
            <a:xfrm>
              <a:off x="3360" y="3994"/>
              <a:ext cx="30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R0C</a:t>
              </a:r>
            </a:p>
          </p:txBody>
        </p:sp>
        <p:sp>
          <p:nvSpPr>
            <p:cNvPr id="50277" name="Text Box 101"/>
            <p:cNvSpPr txBox="1">
              <a:spLocks noChangeArrowheads="1"/>
            </p:cNvSpPr>
            <p:nvPr/>
          </p:nvSpPr>
          <p:spPr bwMode="auto">
            <a:xfrm>
              <a:off x="716" y="3854"/>
              <a:ext cx="40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全局</a:t>
              </a:r>
            </a:p>
          </p:txBody>
        </p:sp>
        <p:sp>
          <p:nvSpPr>
            <p:cNvPr id="50278" name="Text Box 102"/>
            <p:cNvSpPr txBox="1">
              <a:spLocks noChangeArrowheads="1"/>
            </p:cNvSpPr>
            <p:nvPr/>
          </p:nvSpPr>
          <p:spPr bwMode="auto">
            <a:xfrm>
              <a:off x="721" y="2982"/>
              <a:ext cx="36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出</a:t>
              </a:r>
              <a:r>
                <a:rPr lang="en-US" altLang="zh-CN" sz="1800" b="1"/>
                <a:t>C</a:t>
              </a:r>
            </a:p>
          </p:txBody>
        </p:sp>
        <p:sp>
          <p:nvSpPr>
            <p:cNvPr id="50279" name="Text Box 103"/>
            <p:cNvSpPr txBox="1">
              <a:spLocks noChangeArrowheads="1"/>
            </p:cNvSpPr>
            <p:nvPr/>
          </p:nvSpPr>
          <p:spPr bwMode="auto">
            <a:xfrm>
              <a:off x="576" y="2184"/>
              <a:ext cx="64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出</a:t>
              </a:r>
              <a:r>
                <a:rPr lang="en-US" altLang="zh-CN" sz="1800" b="1"/>
                <a:t>B/</a:t>
              </a:r>
              <a:r>
                <a:rPr lang="zh-CN" altLang="en-US" sz="1800" b="1"/>
                <a:t>入</a:t>
              </a:r>
              <a:r>
                <a:rPr lang="en-US" altLang="zh-CN" sz="1800" b="1"/>
                <a:t>C</a:t>
              </a:r>
            </a:p>
          </p:txBody>
        </p:sp>
        <p:sp>
          <p:nvSpPr>
            <p:cNvPr id="50280" name="Text Box 104"/>
            <p:cNvSpPr txBox="1">
              <a:spLocks noChangeArrowheads="1"/>
            </p:cNvSpPr>
            <p:nvPr/>
          </p:nvSpPr>
          <p:spPr bwMode="auto">
            <a:xfrm>
              <a:off x="576" y="1368"/>
              <a:ext cx="64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出</a:t>
              </a:r>
              <a:r>
                <a:rPr lang="en-US" altLang="zh-CN" sz="1800" b="1"/>
                <a:t>A/</a:t>
              </a:r>
              <a:r>
                <a:rPr lang="zh-CN" altLang="en-US" sz="1800" b="1"/>
                <a:t>入</a:t>
              </a:r>
              <a:r>
                <a:rPr lang="en-US" altLang="zh-CN" sz="1800" b="1"/>
                <a:t>B</a:t>
              </a:r>
            </a:p>
          </p:txBody>
        </p:sp>
        <p:sp>
          <p:nvSpPr>
            <p:cNvPr id="50281" name="Text Box 105"/>
            <p:cNvSpPr txBox="1">
              <a:spLocks noChangeArrowheads="1"/>
            </p:cNvSpPr>
            <p:nvPr/>
          </p:nvSpPr>
          <p:spPr bwMode="auto">
            <a:xfrm>
              <a:off x="720" y="533"/>
              <a:ext cx="36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入</a:t>
              </a:r>
              <a:r>
                <a:rPr lang="en-US" altLang="zh-CN" sz="1800" b="1"/>
                <a:t>A</a:t>
              </a:r>
            </a:p>
          </p:txBody>
        </p:sp>
        <p:sp>
          <p:nvSpPr>
            <p:cNvPr id="50282" name="Text Box 106"/>
            <p:cNvSpPr txBox="1">
              <a:spLocks noChangeArrowheads="1"/>
            </p:cNvSpPr>
            <p:nvPr/>
          </p:nvSpPr>
          <p:spPr bwMode="auto">
            <a:xfrm>
              <a:off x="662" y="927"/>
              <a:ext cx="50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局部</a:t>
              </a:r>
              <a:r>
                <a:rPr lang="en-US" altLang="zh-CN" sz="1800" b="1"/>
                <a:t>A</a:t>
              </a:r>
            </a:p>
          </p:txBody>
        </p:sp>
        <p:sp>
          <p:nvSpPr>
            <p:cNvPr id="50283" name="Text Box 107"/>
            <p:cNvSpPr txBox="1">
              <a:spLocks noChangeArrowheads="1"/>
            </p:cNvSpPr>
            <p:nvPr/>
          </p:nvSpPr>
          <p:spPr bwMode="auto">
            <a:xfrm>
              <a:off x="662" y="1781"/>
              <a:ext cx="50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局部</a:t>
              </a:r>
              <a:r>
                <a:rPr lang="en-US" altLang="zh-CN" sz="1800" b="1"/>
                <a:t>B</a:t>
              </a:r>
            </a:p>
          </p:txBody>
        </p:sp>
        <p:sp>
          <p:nvSpPr>
            <p:cNvPr id="50284" name="Text Box 108"/>
            <p:cNvSpPr txBox="1">
              <a:spLocks noChangeArrowheads="1"/>
            </p:cNvSpPr>
            <p:nvPr/>
          </p:nvSpPr>
          <p:spPr bwMode="auto">
            <a:xfrm>
              <a:off x="672" y="2597"/>
              <a:ext cx="50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局部</a:t>
              </a:r>
              <a:r>
                <a:rPr lang="en-US" altLang="zh-CN" sz="1800" b="1"/>
                <a:t>C</a:t>
              </a:r>
            </a:p>
          </p:txBody>
        </p:sp>
        <p:sp>
          <p:nvSpPr>
            <p:cNvPr id="50285" name="Text Box 109"/>
            <p:cNvSpPr txBox="1">
              <a:spLocks noChangeArrowheads="1"/>
            </p:cNvSpPr>
            <p:nvPr/>
          </p:nvSpPr>
          <p:spPr bwMode="auto">
            <a:xfrm>
              <a:off x="4436" y="3001"/>
              <a:ext cx="532"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800" b="1"/>
                <a:t>OUTC</a:t>
              </a:r>
            </a:p>
          </p:txBody>
        </p:sp>
        <p:sp>
          <p:nvSpPr>
            <p:cNvPr id="50286" name="Text Box 110"/>
            <p:cNvSpPr txBox="1">
              <a:spLocks noChangeArrowheads="1"/>
            </p:cNvSpPr>
            <p:nvPr/>
          </p:nvSpPr>
          <p:spPr bwMode="auto">
            <a:xfrm>
              <a:off x="4444" y="2597"/>
              <a:ext cx="50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局部</a:t>
              </a:r>
              <a:r>
                <a:rPr lang="en-US" altLang="zh-CN" sz="1800" b="1"/>
                <a:t>C</a:t>
              </a:r>
            </a:p>
          </p:txBody>
        </p:sp>
        <p:sp>
          <p:nvSpPr>
            <p:cNvPr id="50287" name="Text Box 111"/>
            <p:cNvSpPr txBox="1">
              <a:spLocks noChangeArrowheads="1"/>
            </p:cNvSpPr>
            <p:nvPr/>
          </p:nvSpPr>
          <p:spPr bwMode="auto">
            <a:xfrm>
              <a:off x="4444" y="1781"/>
              <a:ext cx="50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局部</a:t>
              </a:r>
              <a:r>
                <a:rPr lang="en-US" altLang="zh-CN" sz="1800" b="1"/>
                <a:t>B</a:t>
              </a:r>
            </a:p>
          </p:txBody>
        </p:sp>
        <p:sp>
          <p:nvSpPr>
            <p:cNvPr id="50288" name="Text Box 112"/>
            <p:cNvSpPr txBox="1">
              <a:spLocks noChangeArrowheads="1"/>
            </p:cNvSpPr>
            <p:nvPr/>
          </p:nvSpPr>
          <p:spPr bwMode="auto">
            <a:xfrm>
              <a:off x="4436" y="966"/>
              <a:ext cx="50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局部</a:t>
              </a:r>
              <a:r>
                <a:rPr lang="en-US" altLang="zh-CN" sz="1800" b="1"/>
                <a:t>A</a:t>
              </a:r>
            </a:p>
          </p:txBody>
        </p:sp>
        <p:sp>
          <p:nvSpPr>
            <p:cNvPr id="50289" name="Text Box 113"/>
            <p:cNvSpPr txBox="1">
              <a:spLocks noChangeArrowheads="1"/>
            </p:cNvSpPr>
            <p:nvPr/>
          </p:nvSpPr>
          <p:spPr bwMode="auto">
            <a:xfrm>
              <a:off x="4512" y="543"/>
              <a:ext cx="38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800" b="1"/>
                <a:t>INA</a:t>
              </a:r>
            </a:p>
          </p:txBody>
        </p:sp>
        <p:sp>
          <p:nvSpPr>
            <p:cNvPr id="50290" name="Text Box 114"/>
            <p:cNvSpPr txBox="1">
              <a:spLocks noChangeArrowheads="1"/>
            </p:cNvSpPr>
            <p:nvPr/>
          </p:nvSpPr>
          <p:spPr bwMode="auto">
            <a:xfrm>
              <a:off x="4428" y="1272"/>
              <a:ext cx="532"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800" b="1"/>
                <a:t>OUTA</a:t>
              </a:r>
            </a:p>
            <a:p>
              <a:pPr eaLnBrk="1" hangingPunct="1">
                <a:buFont typeface="Arial" panose="020B0604020202020204" pitchFamily="34" charset="0"/>
                <a:buNone/>
              </a:pPr>
              <a:r>
                <a:rPr lang="en-US" altLang="zh-CN" sz="1800" b="1"/>
                <a:t>  INB</a:t>
              </a:r>
            </a:p>
          </p:txBody>
        </p:sp>
        <p:sp>
          <p:nvSpPr>
            <p:cNvPr id="50291" name="Text Box 115"/>
            <p:cNvSpPr txBox="1">
              <a:spLocks noChangeArrowheads="1"/>
            </p:cNvSpPr>
            <p:nvPr/>
          </p:nvSpPr>
          <p:spPr bwMode="auto">
            <a:xfrm>
              <a:off x="4436" y="2089"/>
              <a:ext cx="524"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800" b="1"/>
                <a:t>OUTB</a:t>
              </a:r>
            </a:p>
            <a:p>
              <a:pPr eaLnBrk="1" hangingPunct="1">
                <a:buFont typeface="Arial" panose="020B0604020202020204" pitchFamily="34" charset="0"/>
                <a:buNone/>
              </a:pPr>
              <a:r>
                <a:rPr lang="en-US" altLang="zh-CN" sz="1800" b="1"/>
                <a:t>  INC</a:t>
              </a:r>
            </a:p>
          </p:txBody>
        </p:sp>
        <p:sp>
          <p:nvSpPr>
            <p:cNvPr id="50292" name="Text Box 116"/>
            <p:cNvSpPr txBox="1">
              <a:spLocks noChangeArrowheads="1"/>
            </p:cNvSpPr>
            <p:nvPr/>
          </p:nvSpPr>
          <p:spPr bwMode="auto">
            <a:xfrm>
              <a:off x="5036" y="2103"/>
              <a:ext cx="628"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600" b="1"/>
                <a:t>  </a:t>
              </a:r>
              <a:r>
                <a:rPr lang="en-US" altLang="zh-CN" sz="1600" b="1"/>
                <a:t>B</a:t>
              </a:r>
              <a:r>
                <a:rPr lang="zh-CN" altLang="en-US" sz="1600" b="1"/>
                <a:t>－</a:t>
              </a:r>
              <a:r>
                <a:rPr lang="en-US" altLang="zh-CN" sz="1600" b="1"/>
                <a:t>C</a:t>
              </a:r>
            </a:p>
            <a:p>
              <a:pPr eaLnBrk="1" hangingPunct="1">
                <a:buFont typeface="Arial" panose="020B0604020202020204" pitchFamily="34" charset="0"/>
                <a:buNone/>
              </a:pPr>
              <a:r>
                <a:rPr lang="zh-CN" altLang="en-US" sz="1600" b="1"/>
                <a:t>窗口重叠</a:t>
              </a:r>
            </a:p>
          </p:txBody>
        </p:sp>
        <p:sp>
          <p:nvSpPr>
            <p:cNvPr id="50293" name="AutoShape 117"/>
            <p:cNvSpPr>
              <a:spLocks/>
            </p:cNvSpPr>
            <p:nvPr/>
          </p:nvSpPr>
          <p:spPr bwMode="auto">
            <a:xfrm>
              <a:off x="4320" y="1296"/>
              <a:ext cx="96" cy="336"/>
            </a:xfrm>
            <a:prstGeom prst="leftBrace">
              <a:avLst>
                <a:gd name="adj1" fmla="val 2908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94" name="AutoShape 118"/>
            <p:cNvSpPr>
              <a:spLocks/>
            </p:cNvSpPr>
            <p:nvPr/>
          </p:nvSpPr>
          <p:spPr bwMode="auto">
            <a:xfrm rot="10675005">
              <a:off x="4944" y="2112"/>
              <a:ext cx="96" cy="336"/>
            </a:xfrm>
            <a:prstGeom prst="leftBrace">
              <a:avLst>
                <a:gd name="adj1" fmla="val 2908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95" name="Text Box 119"/>
            <p:cNvSpPr txBox="1">
              <a:spLocks noChangeArrowheads="1"/>
            </p:cNvSpPr>
            <p:nvPr/>
          </p:nvSpPr>
          <p:spPr bwMode="auto">
            <a:xfrm>
              <a:off x="3696" y="1297"/>
              <a:ext cx="628"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600" b="1"/>
                <a:t>  </a:t>
              </a:r>
              <a:r>
                <a:rPr lang="en-US" altLang="zh-CN" sz="1600" b="1"/>
                <a:t>A</a:t>
              </a:r>
              <a:r>
                <a:rPr lang="zh-CN" altLang="en-US" sz="1600" b="1"/>
                <a:t>－</a:t>
              </a:r>
              <a:r>
                <a:rPr lang="en-US" altLang="zh-CN" sz="1600" b="1"/>
                <a:t>B</a:t>
              </a:r>
            </a:p>
            <a:p>
              <a:pPr eaLnBrk="1" hangingPunct="1">
                <a:buFont typeface="Arial" panose="020B0604020202020204" pitchFamily="34" charset="0"/>
                <a:buNone/>
              </a:pPr>
              <a:r>
                <a:rPr lang="zh-CN" altLang="en-US" sz="1600" b="1"/>
                <a:t>窗口重叠</a:t>
              </a:r>
            </a:p>
          </p:txBody>
        </p:sp>
      </p:grpSp>
      <p:sp>
        <p:nvSpPr>
          <p:cNvPr id="2" name="文本框 1"/>
          <p:cNvSpPr txBox="1"/>
          <p:nvPr/>
        </p:nvSpPr>
        <p:spPr>
          <a:xfrm>
            <a:off x="781050" y="275864"/>
            <a:ext cx="1770782" cy="461665"/>
          </a:xfrm>
          <a:prstGeom prst="rect">
            <a:avLst/>
          </a:prstGeom>
          <a:noFill/>
        </p:spPr>
        <p:txBody>
          <a:bodyPr wrap="square" rtlCol="0">
            <a:spAutoFit/>
          </a:bodyPr>
          <a:lstStyle/>
          <a:p>
            <a:r>
              <a:rPr lang="en-US" altLang="zh-CN" b="1" dirty="0" smtClean="0">
                <a:solidFill>
                  <a:srgbClr val="0000FF"/>
                </a:solidFill>
              </a:rPr>
              <a:t>RISCII</a:t>
            </a:r>
            <a:r>
              <a:rPr lang="zh-CN" altLang="en-US" b="1" dirty="0" smtClean="0">
                <a:solidFill>
                  <a:srgbClr val="0000FF"/>
                </a:solidFill>
              </a:rPr>
              <a:t>为例</a:t>
            </a:r>
            <a:endParaRPr lang="zh-CN" altLang="en-US" b="1" dirty="0">
              <a:solidFill>
                <a:srgbClr val="0000FF"/>
              </a:solidFill>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z="3600" b="1" smtClean="0"/>
              <a:t>延迟转移技术</a:t>
            </a:r>
          </a:p>
        </p:txBody>
      </p:sp>
      <p:sp>
        <p:nvSpPr>
          <p:cNvPr id="51203" name="Rectangle 3"/>
          <p:cNvSpPr>
            <a:spLocks noGrp="1" noChangeArrowheads="1"/>
          </p:cNvSpPr>
          <p:nvPr>
            <p:ph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b="1" smtClean="0"/>
              <a:t>将转移指令与其前面的一条指令对换位置，让成功转移总是在紧跟的指令执行之后发生，从而使预取的指令不作废，节省一个机器周期。</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mtClean="0"/>
              <a:t>优化编译技术</a:t>
            </a:r>
          </a:p>
        </p:txBody>
      </p:sp>
      <p:sp>
        <p:nvSpPr>
          <p:cNvPr id="52227" name="Rectangle 3"/>
          <p:cNvSpPr>
            <a:spLocks noGrp="1" noChangeArrowheads="1"/>
          </p:cNvSpPr>
          <p:nvPr>
            <p:ph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b="1" smtClean="0"/>
              <a:t>使用大量寄存器，优化寄存器的分配和使用，提高效率，减少访存次数。</a:t>
            </a:r>
          </a:p>
          <a:p>
            <a:endParaRPr lang="zh-CN" altLang="en-US" b="1" smtClean="0"/>
          </a:p>
          <a:p>
            <a:r>
              <a:rPr lang="zh-CN" altLang="en-US" b="1" smtClean="0"/>
              <a:t>减少局部变量和工作变量的中间传递。</a:t>
            </a:r>
          </a:p>
          <a:p>
            <a:endParaRPr lang="zh-CN" altLang="en-US" b="1" smtClean="0"/>
          </a:p>
          <a:p>
            <a:r>
              <a:rPr lang="zh-CN" altLang="en-US" b="1" smtClean="0"/>
              <a:t>优化调整指令的执行次序，减少机器的空等时间。</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优化编译技术</a:t>
            </a:r>
            <a:endParaRPr lang="zh-CN" altLang="en-US" dirty="0"/>
          </a:p>
        </p:txBody>
      </p:sp>
      <p:pic>
        <p:nvPicPr>
          <p:cNvPr id="4" name="图片 3"/>
          <p:cNvPicPr>
            <a:picLocks noChangeAspect="1"/>
          </p:cNvPicPr>
          <p:nvPr/>
        </p:nvPicPr>
        <p:blipFill rotWithShape="1">
          <a:blip r:embed="rId2"/>
          <a:srcRect l="2001" t="4401" r="2001"/>
          <a:stretch/>
        </p:blipFill>
        <p:spPr>
          <a:xfrm>
            <a:off x="971600" y="1268760"/>
            <a:ext cx="7272808" cy="2263299"/>
          </a:xfrm>
          <a:prstGeom prst="rect">
            <a:avLst/>
          </a:prstGeom>
        </p:spPr>
      </p:pic>
      <p:sp>
        <p:nvSpPr>
          <p:cNvPr id="5" name="文本框 4"/>
          <p:cNvSpPr txBox="1"/>
          <p:nvPr/>
        </p:nvSpPr>
        <p:spPr>
          <a:xfrm>
            <a:off x="6444208" y="2492896"/>
            <a:ext cx="1512168" cy="461665"/>
          </a:xfrm>
          <a:prstGeom prst="rect">
            <a:avLst/>
          </a:prstGeom>
          <a:noFill/>
        </p:spPr>
        <p:txBody>
          <a:bodyPr wrap="square" rtlCol="0">
            <a:spAutoFit/>
          </a:bodyPr>
          <a:lstStyle/>
          <a:p>
            <a:r>
              <a:rPr lang="zh-CN" altLang="en-US" b="1" dirty="0" smtClean="0">
                <a:solidFill>
                  <a:srgbClr val="0000FF"/>
                </a:solidFill>
              </a:rPr>
              <a:t>无法流水</a:t>
            </a:r>
            <a:endParaRPr lang="zh-CN" altLang="en-US" b="1" dirty="0">
              <a:solidFill>
                <a:srgbClr val="0000FF"/>
              </a:solidFill>
            </a:endParaRPr>
          </a:p>
        </p:txBody>
      </p:sp>
      <p:pic>
        <p:nvPicPr>
          <p:cNvPr id="6" name="图片 5"/>
          <p:cNvPicPr>
            <a:picLocks noChangeAspect="1"/>
          </p:cNvPicPr>
          <p:nvPr/>
        </p:nvPicPr>
        <p:blipFill>
          <a:blip r:embed="rId3"/>
          <a:stretch>
            <a:fillRect/>
          </a:stretch>
        </p:blipFill>
        <p:spPr>
          <a:xfrm>
            <a:off x="1763688" y="3933056"/>
            <a:ext cx="4280304" cy="1800200"/>
          </a:xfrm>
          <a:prstGeom prst="rect">
            <a:avLst/>
          </a:prstGeom>
        </p:spPr>
      </p:pic>
      <p:sp>
        <p:nvSpPr>
          <p:cNvPr id="7" name="文本框 6"/>
          <p:cNvSpPr txBox="1"/>
          <p:nvPr/>
        </p:nvSpPr>
        <p:spPr>
          <a:xfrm>
            <a:off x="6452061" y="4597919"/>
            <a:ext cx="1512168" cy="461665"/>
          </a:xfrm>
          <a:prstGeom prst="rect">
            <a:avLst/>
          </a:prstGeom>
          <a:noFill/>
        </p:spPr>
        <p:txBody>
          <a:bodyPr wrap="square" rtlCol="0">
            <a:spAutoFit/>
          </a:bodyPr>
          <a:lstStyle/>
          <a:p>
            <a:r>
              <a:rPr lang="zh-CN" altLang="en-US" b="1" dirty="0" smtClean="0">
                <a:solidFill>
                  <a:srgbClr val="0000FF"/>
                </a:solidFill>
              </a:rPr>
              <a:t>调整指令</a:t>
            </a:r>
            <a:endParaRPr lang="zh-CN" altLang="en-US" b="1" dirty="0">
              <a:solidFill>
                <a:srgbClr val="0000FF"/>
              </a:solidFill>
            </a:endParaRPr>
          </a:p>
        </p:txBody>
      </p:sp>
    </p:spTree>
    <p:extLst>
      <p:ext uri="{BB962C8B-B14F-4D97-AF65-F5344CB8AC3E}">
        <p14:creationId xmlns:p14="http://schemas.microsoft.com/office/powerpoint/2010/main" val="1725713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anose="02010609060101010101" pitchFamily="49" charset="-122"/>
              </a:rPr>
              <a:t>6</a:t>
            </a:r>
            <a:r>
              <a:rPr lang="zh-CN" altLang="en-US" smtClean="0">
                <a:latin typeface="黑体" panose="02010609060101010101" pitchFamily="49" charset="-122"/>
              </a:rPr>
              <a:t>、</a:t>
            </a:r>
            <a:r>
              <a:rPr lang="en-US" altLang="zh-CN" smtClean="0">
                <a:latin typeface="黑体" panose="02010609060101010101" pitchFamily="49" charset="-122"/>
              </a:rPr>
              <a:t>RISC</a:t>
            </a:r>
            <a:r>
              <a:rPr lang="zh-CN" altLang="en-US" smtClean="0">
                <a:latin typeface="黑体" panose="02010609060101010101" pitchFamily="49" charset="-122"/>
              </a:rPr>
              <a:t>技术的发展</a:t>
            </a:r>
            <a:r>
              <a:rPr lang="zh-CN" altLang="en-US" smtClean="0"/>
              <a:t> </a:t>
            </a:r>
          </a:p>
        </p:txBody>
      </p:sp>
      <p:sp>
        <p:nvSpPr>
          <p:cNvPr id="53251" name="Rectangle 3"/>
          <p:cNvSpPr>
            <a:spLocks noGrp="1" noChangeArrowheads="1"/>
          </p:cNvSpPr>
          <p:nvPr>
            <p:ph idx="1"/>
          </p:nvPr>
        </p:nvSpPr>
        <p:spPr bwMode="auto">
          <a:xfrm>
            <a:off x="914400" y="2133600"/>
            <a:ext cx="3657600" cy="424815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z="2800" b="1" smtClean="0">
                <a:latin typeface="Times New Roman" panose="02020603050405020304" pitchFamily="18" charset="0"/>
              </a:rPr>
              <a:t>采用</a:t>
            </a:r>
            <a:r>
              <a:rPr lang="en-US" altLang="zh-CN" sz="2800" b="1" smtClean="0"/>
              <a:t>RISC</a:t>
            </a:r>
            <a:r>
              <a:rPr lang="zh-CN" altLang="en-US" sz="2800" b="1" smtClean="0">
                <a:latin typeface="Times New Roman" panose="02020603050405020304" pitchFamily="18" charset="0"/>
              </a:rPr>
              <a:t>后的好处</a:t>
            </a:r>
          </a:p>
          <a:p>
            <a:pPr lvl="1"/>
            <a:r>
              <a:rPr lang="zh-CN" altLang="en-US" sz="2400" b="1" smtClean="0">
                <a:latin typeface="Times New Roman" panose="02020603050405020304" pitchFamily="18" charset="0"/>
              </a:rPr>
              <a:t>简化指令系统设计</a:t>
            </a:r>
          </a:p>
          <a:p>
            <a:pPr lvl="1"/>
            <a:r>
              <a:rPr lang="zh-CN" altLang="en-US" sz="2400" b="1" smtClean="0">
                <a:latin typeface="Times New Roman" panose="02020603050405020304" pitchFamily="18" charset="0"/>
              </a:rPr>
              <a:t>提高机器的执行速度和效率</a:t>
            </a:r>
          </a:p>
          <a:p>
            <a:pPr lvl="1"/>
            <a:r>
              <a:rPr lang="zh-CN" altLang="en-US" sz="2400" b="1" smtClean="0">
                <a:latin typeface="Times New Roman" panose="02020603050405020304" pitchFamily="18" charset="0"/>
              </a:rPr>
              <a:t>降低设计成本，提高系统可靠性</a:t>
            </a:r>
          </a:p>
          <a:p>
            <a:pPr lvl="1"/>
            <a:r>
              <a:rPr lang="zh-CN" altLang="en-US" sz="2400" b="1" smtClean="0">
                <a:latin typeface="Times New Roman" panose="02020603050405020304" pitchFamily="18" charset="0"/>
              </a:rPr>
              <a:t>提供直接支持高级语言的能力，简化编译程序的设计</a:t>
            </a:r>
            <a:r>
              <a:rPr lang="zh-CN" altLang="en-US" sz="2400" b="1" smtClean="0"/>
              <a:t> </a:t>
            </a:r>
          </a:p>
        </p:txBody>
      </p:sp>
      <p:sp>
        <p:nvSpPr>
          <p:cNvPr id="53252" name="Rectangle 4"/>
          <p:cNvSpPr>
            <a:spLocks noChangeArrowheads="1"/>
          </p:cNvSpPr>
          <p:nvPr/>
        </p:nvSpPr>
        <p:spPr bwMode="auto">
          <a:xfrm>
            <a:off x="4648200" y="2133600"/>
            <a:ext cx="3884613"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Char char="n"/>
            </a:pPr>
            <a:r>
              <a:rPr lang="en-US" altLang="zh-CN" sz="2800" b="1">
                <a:latin typeface="Tahoma" panose="020B0604030504040204" pitchFamily="34" charset="0"/>
                <a:ea typeface="楷体_GB2312" pitchFamily="49" charset="-122"/>
              </a:rPr>
              <a:t>RISC</a:t>
            </a:r>
            <a:r>
              <a:rPr lang="zh-CN" altLang="en-US" sz="2800" b="1">
                <a:ea typeface="楷体_GB2312" pitchFamily="49" charset="-122"/>
              </a:rPr>
              <a:t>的不足 </a:t>
            </a:r>
          </a:p>
          <a:p>
            <a:pPr lvl="1" eaLnBrk="1" hangingPunct="1">
              <a:spcBef>
                <a:spcPct val="20000"/>
              </a:spcBef>
              <a:buClr>
                <a:schemeClr val="hlink"/>
              </a:buClr>
              <a:buSzPct val="55000"/>
              <a:buFont typeface="Wingdings" panose="05000000000000000000" pitchFamily="2" charset="2"/>
              <a:buChar char="n"/>
            </a:pPr>
            <a:r>
              <a:rPr lang="zh-CN" altLang="en-US" b="1">
                <a:ea typeface="楷体_GB2312" pitchFamily="49" charset="-122"/>
              </a:rPr>
              <a:t>指令少，加重汇编程序员的负担 </a:t>
            </a:r>
          </a:p>
          <a:p>
            <a:pPr lvl="1" eaLnBrk="1" hangingPunct="1">
              <a:spcBef>
                <a:spcPct val="20000"/>
              </a:spcBef>
              <a:buClr>
                <a:schemeClr val="hlink"/>
              </a:buClr>
              <a:buSzPct val="55000"/>
              <a:buFont typeface="Wingdings" panose="05000000000000000000" pitchFamily="2" charset="2"/>
              <a:buChar char="n"/>
            </a:pPr>
            <a:r>
              <a:rPr lang="zh-CN" altLang="en-US" b="1">
                <a:ea typeface="楷体_GB2312" pitchFamily="49" charset="-122"/>
              </a:rPr>
              <a:t>浮点运算和虚拟存储器支持不足 </a:t>
            </a:r>
          </a:p>
          <a:p>
            <a:pPr lvl="1" eaLnBrk="1" hangingPunct="1">
              <a:spcBef>
                <a:spcPct val="20000"/>
              </a:spcBef>
              <a:buClr>
                <a:schemeClr val="hlink"/>
              </a:buClr>
              <a:buSzPct val="55000"/>
              <a:buFont typeface="Wingdings" panose="05000000000000000000" pitchFamily="2" charset="2"/>
              <a:buChar char="n"/>
            </a:pPr>
            <a:r>
              <a:rPr lang="zh-CN" altLang="en-US" b="1">
                <a:ea typeface="楷体_GB2312" pitchFamily="49" charset="-122"/>
              </a:rPr>
              <a:t>编译程序难写 </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gb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346200"/>
            <a:ext cx="8893175" cy="528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Text Box 3"/>
          <p:cNvSpPr txBox="1">
            <a:spLocks noChangeArrowheads="1"/>
          </p:cNvSpPr>
          <p:nvPr/>
        </p:nvSpPr>
        <p:spPr bwMode="auto">
          <a:xfrm>
            <a:off x="2155825" y="814388"/>
            <a:ext cx="4702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b="1">
                <a:latin typeface="黑体" panose="02010609060101010101" pitchFamily="49" charset="-122"/>
                <a:ea typeface="黑体" panose="02010609060101010101" pitchFamily="49" charset="-122"/>
              </a:rPr>
              <a:t>典型的</a:t>
            </a:r>
            <a:r>
              <a:rPr lang="en-US" altLang="zh-CN" b="1">
                <a:latin typeface="黑体" panose="02010609060101010101" pitchFamily="49" charset="-122"/>
                <a:ea typeface="黑体" panose="02010609060101010101" pitchFamily="49" charset="-122"/>
              </a:rPr>
              <a:t>RISC</a:t>
            </a:r>
            <a:r>
              <a:rPr lang="zh-CN" altLang="en-US" b="1">
                <a:latin typeface="黑体" panose="02010609060101010101" pitchFamily="49" charset="-122"/>
                <a:ea typeface="黑体" panose="02010609060101010101" pitchFamily="49" charset="-122"/>
              </a:rPr>
              <a:t>型机器的基本特征</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mtClean="0"/>
              <a:t>§2.4 </a:t>
            </a:r>
            <a:r>
              <a:rPr lang="zh-CN" altLang="en-US" smtClean="0"/>
              <a:t>指令系统的发展和改进 </a:t>
            </a:r>
          </a:p>
        </p:txBody>
      </p:sp>
      <p:sp>
        <p:nvSpPr>
          <p:cNvPr id="29699" name="Rectangle 3"/>
          <p:cNvSpPr>
            <a:spLocks noGrp="1" noChangeArrowheads="1"/>
          </p:cNvSpPr>
          <p:nvPr>
            <p:ph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b="1" smtClean="0">
                <a:latin typeface="Times New Roman" panose="02020603050405020304" pitchFamily="18" charset="0"/>
              </a:rPr>
              <a:t>CISC</a:t>
            </a:r>
            <a:r>
              <a:rPr lang="zh-CN" altLang="en-US" b="1" smtClean="0">
                <a:latin typeface="Times New Roman" panose="02020603050405020304" pitchFamily="18" charset="0"/>
              </a:rPr>
              <a:t>和</a:t>
            </a:r>
            <a:r>
              <a:rPr lang="en-US" altLang="zh-CN" b="1" smtClean="0">
                <a:latin typeface="Times New Roman" panose="02020603050405020304" pitchFamily="18" charset="0"/>
              </a:rPr>
              <a:t>RISC</a:t>
            </a:r>
          </a:p>
          <a:p>
            <a:endParaRPr lang="en-US" altLang="zh-CN" b="1" smtClean="0">
              <a:latin typeface="Times New Roman" panose="02020603050405020304" pitchFamily="18" charset="0"/>
            </a:endParaRPr>
          </a:p>
          <a:p>
            <a:r>
              <a:rPr lang="zh-CN" altLang="en-US" b="1" smtClean="0">
                <a:latin typeface="Times New Roman" panose="02020603050405020304" pitchFamily="18" charset="0"/>
              </a:rPr>
              <a:t>按</a:t>
            </a:r>
            <a:r>
              <a:rPr lang="en-US" altLang="zh-CN" b="1" smtClean="0">
                <a:latin typeface="Times New Roman" panose="02020603050405020304" pitchFamily="18" charset="0"/>
              </a:rPr>
              <a:t>CISC</a:t>
            </a:r>
            <a:r>
              <a:rPr lang="zh-CN" altLang="en-US" b="1" smtClean="0">
                <a:latin typeface="Times New Roman" panose="02020603050405020304" pitchFamily="18" charset="0"/>
              </a:rPr>
              <a:t>方向发展和改进指令系统</a:t>
            </a:r>
          </a:p>
          <a:p>
            <a:endParaRPr lang="zh-CN" altLang="en-US" b="1" smtClean="0">
              <a:latin typeface="Times New Roman" panose="02020603050405020304" pitchFamily="18" charset="0"/>
            </a:endParaRPr>
          </a:p>
          <a:p>
            <a:r>
              <a:rPr lang="zh-CN" altLang="en-US" b="1" smtClean="0">
                <a:latin typeface="Times New Roman" panose="02020603050405020304" pitchFamily="18" charset="0"/>
              </a:rPr>
              <a:t>按</a:t>
            </a:r>
            <a:r>
              <a:rPr lang="en-US" altLang="zh-CN" b="1" smtClean="0">
                <a:latin typeface="Times New Roman" panose="02020603050405020304" pitchFamily="18" charset="0"/>
              </a:rPr>
              <a:t>RISC</a:t>
            </a:r>
            <a:r>
              <a:rPr lang="zh-CN" altLang="en-US" b="1" smtClean="0">
                <a:latin typeface="Times New Roman" panose="02020603050405020304" pitchFamily="18" charset="0"/>
              </a:rPr>
              <a:t>方向发展和改进指令系统</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gb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262" y="1412776"/>
            <a:ext cx="8642737" cy="5445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Text Box 3"/>
          <p:cNvSpPr txBox="1">
            <a:spLocks noChangeArrowheads="1"/>
          </p:cNvSpPr>
          <p:nvPr/>
        </p:nvSpPr>
        <p:spPr bwMode="auto">
          <a:xfrm>
            <a:off x="2576513" y="511175"/>
            <a:ext cx="353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a:latin typeface="黑体" panose="02010609060101010101" pitchFamily="49" charset="-122"/>
                <a:ea typeface="黑体" panose="02010609060101010101" pitchFamily="49" charset="-122"/>
              </a:rPr>
              <a:t>代表性的</a:t>
            </a:r>
            <a:r>
              <a:rPr lang="en-US" altLang="zh-CN">
                <a:latin typeface="黑体" panose="02010609060101010101" pitchFamily="49" charset="-122"/>
                <a:ea typeface="黑体" panose="02010609060101010101" pitchFamily="49" charset="-122"/>
              </a:rPr>
              <a:t>RISC</a:t>
            </a:r>
            <a:r>
              <a:rPr lang="zh-CN" altLang="en-US">
                <a:latin typeface="黑体" panose="02010609060101010101" pitchFamily="49" charset="-122"/>
                <a:ea typeface="黑体" panose="02010609060101010101" pitchFamily="49" charset="-122"/>
              </a:rPr>
              <a:t>处理机特征</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gb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1676400"/>
            <a:ext cx="8610600"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Rectangle 3"/>
          <p:cNvSpPr>
            <a:spLocks noChangeArrowheads="1"/>
          </p:cNvSpPr>
          <p:nvPr/>
        </p:nvSpPr>
        <p:spPr bwMode="auto">
          <a:xfrm>
            <a:off x="2346325" y="990600"/>
            <a:ext cx="445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a:latin typeface="黑体" panose="02010609060101010101" pitchFamily="49" charset="-122"/>
                <a:ea typeface="黑体" panose="02010609060101010101" pitchFamily="49" charset="-122"/>
              </a:rPr>
              <a:t>代表性的</a:t>
            </a:r>
            <a:r>
              <a:rPr lang="en-US" altLang="zh-CN">
                <a:latin typeface="黑体" panose="02010609060101010101" pitchFamily="49" charset="-122"/>
                <a:ea typeface="黑体" panose="02010609060101010101" pitchFamily="49" charset="-122"/>
              </a:rPr>
              <a:t>RISC</a:t>
            </a:r>
            <a:r>
              <a:rPr lang="zh-CN" altLang="en-US">
                <a:latin typeface="黑体" panose="02010609060101010101" pitchFamily="49" charset="-122"/>
                <a:ea typeface="黑体" panose="02010609060101010101" pitchFamily="49" charset="-122"/>
              </a:rPr>
              <a:t>处理机特征（续）</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b="1" smtClean="0"/>
              <a:t>一、</a:t>
            </a:r>
            <a:r>
              <a:rPr lang="en-US" altLang="zh-CN" b="1" smtClean="0"/>
              <a:t>CSIS</a:t>
            </a:r>
            <a:r>
              <a:rPr lang="zh-CN" altLang="en-US" b="1" smtClean="0"/>
              <a:t>和</a:t>
            </a:r>
            <a:r>
              <a:rPr lang="en-US" altLang="zh-CN" b="1" smtClean="0"/>
              <a:t>RISC</a:t>
            </a:r>
          </a:p>
        </p:txBody>
      </p:sp>
      <p:sp>
        <p:nvSpPr>
          <p:cNvPr id="30723" name="Rectangle 3"/>
          <p:cNvSpPr>
            <a:spLocks noGrp="1" noChangeArrowheads="1"/>
          </p:cNvSpPr>
          <p:nvPr>
            <p:ph idx="1"/>
          </p:nvPr>
        </p:nvSpPr>
        <p:spPr bwMode="auto">
          <a:xfrm>
            <a:off x="390525" y="1557338"/>
            <a:ext cx="8574088" cy="45751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80000"/>
              </a:lnSpc>
              <a:buFont typeface="Wingdings" panose="05000000000000000000" pitchFamily="2" charset="2"/>
              <a:buNone/>
            </a:pPr>
            <a:r>
              <a:rPr lang="zh-CN" altLang="en-US" sz="2800" b="1" smtClean="0"/>
              <a:t>指令系统的发展</a:t>
            </a:r>
            <a:endParaRPr lang="zh-CN" altLang="en-US" sz="2800" b="1" u="sng" smtClean="0">
              <a:solidFill>
                <a:schemeClr val="hlink"/>
              </a:solidFill>
              <a:latin typeface="Times New Roman" panose="02020603050405020304" pitchFamily="18" charset="0"/>
            </a:endParaRPr>
          </a:p>
          <a:p>
            <a:pPr>
              <a:lnSpc>
                <a:spcPct val="80000"/>
              </a:lnSpc>
            </a:pPr>
            <a:r>
              <a:rPr lang="zh-CN" altLang="en-US" sz="2800" b="1" u="sng" smtClean="0">
                <a:solidFill>
                  <a:srgbClr val="FF3300"/>
                </a:solidFill>
                <a:latin typeface="Times New Roman" panose="02020603050405020304" pitchFamily="18" charset="0"/>
              </a:rPr>
              <a:t>复杂指令系统计算机</a:t>
            </a:r>
            <a:r>
              <a:rPr lang="zh-CN" altLang="en-US" sz="2800" b="1" smtClean="0">
                <a:latin typeface="Times New Roman" panose="02020603050405020304" pitchFamily="18" charset="0"/>
              </a:rPr>
              <a:t>（</a:t>
            </a:r>
            <a:r>
              <a:rPr lang="en-US" altLang="zh-CN" sz="2800" b="1" smtClean="0"/>
              <a:t>Complex Instruction Set Computer</a:t>
            </a:r>
            <a:r>
              <a:rPr lang="zh-CN" altLang="en-US" sz="2800" b="1" smtClean="0">
                <a:latin typeface="Times New Roman" panose="02020603050405020304" pitchFamily="18" charset="0"/>
              </a:rPr>
              <a:t>）</a:t>
            </a:r>
            <a:r>
              <a:rPr lang="en-US" altLang="zh-CN" sz="2800" b="1" u="sng" smtClean="0"/>
              <a:t>CISC</a:t>
            </a:r>
            <a:r>
              <a:rPr lang="en-US" altLang="zh-CN" sz="2800" b="1" smtClean="0"/>
              <a:t>  </a:t>
            </a:r>
          </a:p>
          <a:p>
            <a:pPr lvl="1">
              <a:lnSpc>
                <a:spcPct val="80000"/>
              </a:lnSpc>
            </a:pPr>
            <a:r>
              <a:rPr lang="zh-CN" altLang="en-US" sz="2400" b="1" smtClean="0">
                <a:latin typeface="Times New Roman" panose="02020603050405020304" pitchFamily="18" charset="0"/>
              </a:rPr>
              <a:t>增强原有指令的功能，设置更为复杂的新指令取代原先由软件子程序完成的功能，实现软件功能的硬化。</a:t>
            </a:r>
          </a:p>
          <a:p>
            <a:pPr lvl="2">
              <a:lnSpc>
                <a:spcPct val="80000"/>
              </a:lnSpc>
            </a:pPr>
            <a:r>
              <a:rPr lang="en-US" altLang="zh-CN" sz="2000" b="1" smtClean="0"/>
              <a:t>IBM 370</a:t>
            </a:r>
            <a:r>
              <a:rPr lang="zh-CN" altLang="en-US" sz="2000" b="1" smtClean="0"/>
              <a:t>、</a:t>
            </a:r>
            <a:r>
              <a:rPr lang="en-US" altLang="zh-CN" sz="2000" b="1" smtClean="0"/>
              <a:t>VAX-11/780</a:t>
            </a:r>
            <a:r>
              <a:rPr lang="zh-CN" altLang="en-US" sz="2000" b="1" smtClean="0"/>
              <a:t>、</a:t>
            </a:r>
            <a:r>
              <a:rPr lang="en-US" altLang="zh-CN" sz="2000" b="1" smtClean="0"/>
              <a:t>VAX 8600</a:t>
            </a:r>
            <a:r>
              <a:rPr lang="zh-CN" altLang="en-US" sz="2000" b="1" smtClean="0"/>
              <a:t>、</a:t>
            </a:r>
            <a:r>
              <a:rPr lang="en-US" altLang="zh-CN" sz="2000" b="1" smtClean="0"/>
              <a:t>Intel i486</a:t>
            </a:r>
            <a:r>
              <a:rPr lang="zh-CN" altLang="en-US" sz="2000" b="1" smtClean="0"/>
              <a:t>、</a:t>
            </a:r>
            <a:r>
              <a:rPr lang="en-US" altLang="zh-CN" sz="2000" b="1" smtClean="0"/>
              <a:t>MC 68040</a:t>
            </a:r>
          </a:p>
          <a:p>
            <a:pPr lvl="2">
              <a:lnSpc>
                <a:spcPct val="80000"/>
              </a:lnSpc>
            </a:pPr>
            <a:endParaRPr lang="en-US" altLang="zh-CN" sz="2000" b="1" smtClean="0"/>
          </a:p>
          <a:p>
            <a:pPr algn="just">
              <a:lnSpc>
                <a:spcPct val="80000"/>
              </a:lnSpc>
            </a:pPr>
            <a:r>
              <a:rPr lang="en-US" altLang="zh-CN" sz="2800" b="1" smtClean="0">
                <a:solidFill>
                  <a:srgbClr val="FF3300"/>
                </a:solidFill>
              </a:rPr>
              <a:t> </a:t>
            </a:r>
            <a:r>
              <a:rPr lang="zh-CN" altLang="en-US" sz="2800" b="1" u="sng" smtClean="0">
                <a:solidFill>
                  <a:srgbClr val="FF3300"/>
                </a:solidFill>
                <a:latin typeface="Times New Roman" panose="02020603050405020304" pitchFamily="18" charset="0"/>
              </a:rPr>
              <a:t>精简指令系统计算机</a:t>
            </a:r>
            <a:r>
              <a:rPr lang="zh-CN" altLang="en-US" sz="2800" b="1" smtClean="0">
                <a:latin typeface="Times New Roman" panose="02020603050405020304" pitchFamily="18" charset="0"/>
              </a:rPr>
              <a:t>（</a:t>
            </a:r>
            <a:r>
              <a:rPr lang="en-US" altLang="zh-CN" sz="2800" b="1" smtClean="0"/>
              <a:t>Reduced Instruction Set Computer</a:t>
            </a:r>
            <a:r>
              <a:rPr lang="zh-CN" altLang="en-US" sz="2800" b="1" smtClean="0">
                <a:latin typeface="Times New Roman" panose="02020603050405020304" pitchFamily="18" charset="0"/>
              </a:rPr>
              <a:t>）</a:t>
            </a:r>
            <a:r>
              <a:rPr lang="en-US" altLang="zh-CN" sz="2800" b="1" u="sng" smtClean="0"/>
              <a:t>RISC</a:t>
            </a:r>
          </a:p>
          <a:p>
            <a:pPr lvl="1" algn="just">
              <a:lnSpc>
                <a:spcPct val="80000"/>
              </a:lnSpc>
            </a:pPr>
            <a:r>
              <a:rPr lang="zh-CN" altLang="en-US" sz="2400" b="1" smtClean="0">
                <a:latin typeface="Times New Roman" panose="02020603050405020304" pitchFamily="18" charset="0"/>
              </a:rPr>
              <a:t>减少指令总数和简化指令的功能，降低硬件设计的复杂性，提高指令的执行速度。</a:t>
            </a:r>
            <a:r>
              <a:rPr lang="zh-CN" altLang="en-US" sz="2400" b="1" smtClean="0"/>
              <a:t> </a:t>
            </a:r>
          </a:p>
          <a:p>
            <a:pPr lvl="2" algn="just">
              <a:lnSpc>
                <a:spcPct val="80000"/>
              </a:lnSpc>
            </a:pPr>
            <a:r>
              <a:rPr lang="en-US" altLang="zh-CN" sz="2000" b="1" smtClean="0"/>
              <a:t>Sun SPARC</a:t>
            </a:r>
            <a:r>
              <a:rPr lang="zh-CN" altLang="en-US" sz="2000" b="1" smtClean="0"/>
              <a:t>、</a:t>
            </a:r>
            <a:r>
              <a:rPr lang="en-US" altLang="zh-CN" sz="2000" b="1" smtClean="0"/>
              <a:t>Intel i860</a:t>
            </a:r>
            <a:r>
              <a:rPr lang="zh-CN" altLang="en-US" sz="2000" b="1" smtClean="0"/>
              <a:t>、</a:t>
            </a:r>
            <a:r>
              <a:rPr lang="en-US" altLang="zh-CN" sz="2000" b="1" smtClean="0"/>
              <a:t>MC 88100</a:t>
            </a:r>
            <a:r>
              <a:rPr lang="zh-CN" altLang="en-US" sz="2000" b="1" smtClean="0"/>
              <a:t>、</a:t>
            </a:r>
            <a:r>
              <a:rPr lang="en-US" altLang="zh-CN" sz="2000" b="1" smtClean="0"/>
              <a:t>IBM 6150</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回顾</a:t>
            </a:r>
            <a:r>
              <a:rPr lang="en-US" altLang="zh-CN" b="1" dirty="0" smtClean="0"/>
              <a:t>CPU</a:t>
            </a:r>
            <a:r>
              <a:rPr lang="zh-CN" altLang="en-US" b="1" dirty="0" smtClean="0"/>
              <a:t>时间性能公式</a:t>
            </a:r>
            <a:endParaRPr lang="zh-CN" altLang="en-US" b="1" dirty="0"/>
          </a:p>
        </p:txBody>
      </p:sp>
      <p:pic>
        <p:nvPicPr>
          <p:cNvPr id="4" name="内容占位符 3"/>
          <p:cNvPicPr>
            <a:picLocks noGrp="1" noChangeAspect="1"/>
          </p:cNvPicPr>
          <p:nvPr>
            <p:ph idx="1"/>
          </p:nvPr>
        </p:nvPicPr>
        <p:blipFill>
          <a:blip r:embed="rId2"/>
          <a:stretch>
            <a:fillRect/>
          </a:stretch>
        </p:blipFill>
        <p:spPr>
          <a:xfrm>
            <a:off x="2195736" y="1124744"/>
            <a:ext cx="4934011" cy="1008112"/>
          </a:xfrm>
          <a:prstGeom prst="rect">
            <a:avLst/>
          </a:prstGeom>
        </p:spPr>
      </p:pic>
      <p:sp>
        <p:nvSpPr>
          <p:cNvPr id="5" name="矩形 4"/>
          <p:cNvSpPr/>
          <p:nvPr/>
        </p:nvSpPr>
        <p:spPr>
          <a:xfrm>
            <a:off x="683568" y="2176143"/>
            <a:ext cx="8280920" cy="3046988"/>
          </a:xfrm>
          <a:prstGeom prst="rect">
            <a:avLst/>
          </a:prstGeom>
        </p:spPr>
        <p:txBody>
          <a:bodyPr wrap="square">
            <a:spAutoFit/>
          </a:bodyPr>
          <a:lstStyle/>
          <a:p>
            <a:r>
              <a:rPr lang="en-US" altLang="zh-CN" b="1" dirty="0">
                <a:solidFill>
                  <a:schemeClr val="accent6"/>
                </a:solidFill>
              </a:rPr>
              <a:t>IC</a:t>
            </a:r>
            <a:r>
              <a:rPr lang="zh-CN" altLang="en-US" b="1" dirty="0"/>
              <a:t>，总指令条数（</a:t>
            </a:r>
            <a:r>
              <a:rPr lang="en-US" altLang="zh-CN" b="1" dirty="0"/>
              <a:t>Instruction Counter</a:t>
            </a:r>
            <a:r>
              <a:rPr lang="zh-CN" altLang="en-US" b="1" dirty="0"/>
              <a:t>）</a:t>
            </a:r>
            <a:r>
              <a:rPr lang="zh-CN" altLang="en-US" b="1" dirty="0" smtClean="0"/>
              <a:t>；</a:t>
            </a:r>
            <a:endParaRPr lang="en-US" altLang="zh-CN" b="1" dirty="0" smtClean="0"/>
          </a:p>
          <a:p>
            <a:r>
              <a:rPr lang="en-US" altLang="zh-CN" b="1" dirty="0" smtClean="0">
                <a:solidFill>
                  <a:schemeClr val="accent6"/>
                </a:solidFill>
              </a:rPr>
              <a:t>CPI</a:t>
            </a:r>
            <a:r>
              <a:rPr lang="zh-CN" altLang="en-US" b="1" dirty="0"/>
              <a:t>，平均每条指令的时钟周期数（</a:t>
            </a:r>
            <a:r>
              <a:rPr lang="en-US" altLang="zh-CN" b="1" dirty="0"/>
              <a:t>Cycle</a:t>
            </a:r>
            <a:r>
              <a:rPr lang="zh-CN" altLang="en-US" b="1" dirty="0"/>
              <a:t> </a:t>
            </a:r>
            <a:r>
              <a:rPr lang="en-US" altLang="zh-CN" b="1" dirty="0"/>
              <a:t>Per Instruction</a:t>
            </a:r>
            <a:r>
              <a:rPr lang="zh-CN" altLang="en-US" b="1" dirty="0"/>
              <a:t>）</a:t>
            </a:r>
            <a:r>
              <a:rPr lang="en-US" altLang="zh-CN" b="1" dirty="0" smtClean="0"/>
              <a:t>;</a:t>
            </a:r>
          </a:p>
          <a:p>
            <a:r>
              <a:rPr lang="en-US" altLang="zh-CN" b="1" dirty="0" smtClean="0">
                <a:solidFill>
                  <a:schemeClr val="accent6"/>
                </a:solidFill>
              </a:rPr>
              <a:t>f</a:t>
            </a:r>
            <a:r>
              <a:rPr lang="en-US" altLang="zh-CN" b="1" baseline="-25000" dirty="0" smtClean="0">
                <a:solidFill>
                  <a:schemeClr val="accent6"/>
                </a:solidFill>
              </a:rPr>
              <a:t>c</a:t>
            </a:r>
            <a:r>
              <a:rPr lang="zh-CN" altLang="en-US" b="1" dirty="0"/>
              <a:t>，主时钟频率</a:t>
            </a:r>
            <a:r>
              <a:rPr lang="zh-CN" altLang="en-US" b="1" dirty="0" smtClean="0"/>
              <a:t>。</a:t>
            </a:r>
            <a:endParaRPr lang="en-US" altLang="zh-CN" b="1" dirty="0" smtClean="0"/>
          </a:p>
          <a:p>
            <a:endParaRPr lang="en-US" altLang="zh-CN" b="1" dirty="0" smtClean="0"/>
          </a:p>
          <a:p>
            <a:r>
              <a:rPr lang="zh-CN" altLang="en-US" b="1" dirty="0" smtClean="0"/>
              <a:t>    减少</a:t>
            </a:r>
            <a:r>
              <a:rPr lang="en-US" altLang="zh-CN" b="1" dirty="0" err="1" smtClean="0"/>
              <a:t>T</a:t>
            </a:r>
            <a:r>
              <a:rPr lang="en-US" altLang="zh-CN" b="1" baseline="-25000" dirty="0" err="1"/>
              <a:t>cpu</a:t>
            </a:r>
            <a:r>
              <a:rPr lang="zh-CN" altLang="en-US" b="1" dirty="0" smtClean="0"/>
              <a:t>策略：</a:t>
            </a:r>
            <a:endParaRPr lang="en-US" altLang="zh-CN" b="1" dirty="0" smtClean="0"/>
          </a:p>
          <a:p>
            <a:r>
              <a:rPr lang="zh-CN" altLang="en-US" b="1" dirty="0" smtClean="0"/>
              <a:t>（</a:t>
            </a:r>
            <a:r>
              <a:rPr lang="en-US" altLang="zh-CN" b="1" dirty="0" smtClean="0"/>
              <a:t>1</a:t>
            </a:r>
            <a:r>
              <a:rPr lang="zh-CN" altLang="en-US" b="1" dirty="0" smtClean="0"/>
              <a:t>）减少</a:t>
            </a:r>
            <a:r>
              <a:rPr lang="en-US" altLang="zh-CN" b="1" dirty="0" smtClean="0"/>
              <a:t>IC</a:t>
            </a:r>
            <a:r>
              <a:rPr lang="zh-CN" altLang="en-US" b="1" dirty="0" smtClean="0"/>
              <a:t>，</a:t>
            </a:r>
            <a:r>
              <a:rPr lang="en-US" altLang="zh-CN" b="1" dirty="0" smtClean="0"/>
              <a:t>CISC</a:t>
            </a:r>
            <a:r>
              <a:rPr lang="zh-CN" altLang="en-US" b="1" dirty="0" smtClean="0"/>
              <a:t>；</a:t>
            </a:r>
            <a:endParaRPr lang="en-US" altLang="zh-CN" b="1" dirty="0" smtClean="0"/>
          </a:p>
          <a:p>
            <a:r>
              <a:rPr lang="zh-CN" altLang="en-US" b="1" dirty="0" smtClean="0"/>
              <a:t>（</a:t>
            </a:r>
            <a:r>
              <a:rPr lang="en-US" altLang="zh-CN" b="1" dirty="0" smtClean="0"/>
              <a:t>2</a:t>
            </a:r>
            <a:r>
              <a:rPr lang="zh-CN" altLang="en-US" b="1" dirty="0" smtClean="0"/>
              <a:t>）减少</a:t>
            </a:r>
            <a:r>
              <a:rPr lang="en-US" altLang="zh-CN" b="1" dirty="0" smtClean="0"/>
              <a:t>CPI</a:t>
            </a:r>
            <a:r>
              <a:rPr lang="zh-CN" altLang="en-US" b="1" dirty="0" smtClean="0"/>
              <a:t>，</a:t>
            </a:r>
            <a:r>
              <a:rPr lang="en-US" altLang="zh-CN" b="1" dirty="0" smtClean="0"/>
              <a:t>RISC;</a:t>
            </a:r>
          </a:p>
          <a:p>
            <a:r>
              <a:rPr lang="zh-CN" altLang="en-US" b="1" dirty="0" smtClean="0"/>
              <a:t>（</a:t>
            </a:r>
            <a:r>
              <a:rPr lang="en-US" altLang="zh-CN" b="1" dirty="0" smtClean="0"/>
              <a:t>3</a:t>
            </a:r>
            <a:r>
              <a:rPr lang="zh-CN" altLang="en-US" b="1" dirty="0" smtClean="0"/>
              <a:t>）增大</a:t>
            </a:r>
            <a:r>
              <a:rPr lang="en-US" altLang="zh-CN" b="1" dirty="0" smtClean="0"/>
              <a:t>f</a:t>
            </a:r>
            <a:r>
              <a:rPr lang="en-US" altLang="zh-CN" b="1" baseline="-25000" dirty="0" smtClean="0"/>
              <a:t>c</a:t>
            </a:r>
            <a:r>
              <a:rPr lang="zh-CN" altLang="en-US" b="1" dirty="0" smtClean="0"/>
              <a:t>，目前</a:t>
            </a:r>
            <a:r>
              <a:rPr lang="en-US" altLang="zh-CN" b="1" dirty="0" smtClean="0"/>
              <a:t>CPU</a:t>
            </a:r>
            <a:r>
              <a:rPr lang="zh-CN" altLang="en-US" b="1" dirty="0" smtClean="0"/>
              <a:t>主频接近极限。</a:t>
            </a:r>
            <a:endParaRPr lang="zh-CN" altLang="en-US" b="1" dirty="0"/>
          </a:p>
        </p:txBody>
      </p:sp>
    </p:spTree>
    <p:extLst>
      <p:ext uri="{BB962C8B-B14F-4D97-AF65-F5344CB8AC3E}">
        <p14:creationId xmlns:p14="http://schemas.microsoft.com/office/powerpoint/2010/main" val="21498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CISC</a:t>
            </a:r>
            <a:r>
              <a:rPr lang="zh-CN" altLang="en-US" b="1" dirty="0" smtClean="0"/>
              <a:t>与</a:t>
            </a:r>
            <a:r>
              <a:rPr lang="en-US" altLang="zh-CN" b="1" dirty="0" smtClean="0"/>
              <a:t>RISC</a:t>
            </a:r>
            <a:r>
              <a:rPr lang="zh-CN" altLang="en-US" b="1" dirty="0" smtClean="0"/>
              <a:t>对比</a:t>
            </a:r>
            <a:endParaRPr lang="zh-CN" altLang="en-US" b="1" dirty="0"/>
          </a:p>
        </p:txBody>
      </p:sp>
      <p:sp>
        <p:nvSpPr>
          <p:cNvPr id="3" name="内容占位符 2"/>
          <p:cNvSpPr>
            <a:spLocks noGrp="1"/>
          </p:cNvSpPr>
          <p:nvPr>
            <p:ph idx="1"/>
          </p:nvPr>
        </p:nvSpPr>
        <p:spPr>
          <a:xfrm>
            <a:off x="457200" y="1600200"/>
            <a:ext cx="8435280" cy="4525963"/>
          </a:xfrm>
        </p:spPr>
        <p:txBody>
          <a:bodyPr/>
          <a:lstStyle/>
          <a:p>
            <a:r>
              <a:rPr lang="en-US" altLang="zh-CN" b="1" dirty="0" smtClean="0"/>
              <a:t>CISC</a:t>
            </a:r>
          </a:p>
          <a:p>
            <a:pPr lvl="1"/>
            <a:r>
              <a:rPr lang="zh-CN" altLang="en-US" b="1" dirty="0"/>
              <a:t>在集成电路技术的支持下，单指令功能更强</a:t>
            </a:r>
            <a:endParaRPr lang="en-US" altLang="zh-CN" b="1" dirty="0" smtClean="0"/>
          </a:p>
          <a:p>
            <a:pPr lvl="1"/>
            <a:r>
              <a:rPr lang="zh-CN" altLang="en-US" b="1" smtClean="0"/>
              <a:t>减少</a:t>
            </a:r>
            <a:r>
              <a:rPr lang="zh-CN" altLang="en-US" b="1" smtClean="0"/>
              <a:t>指令条数，</a:t>
            </a:r>
            <a:r>
              <a:rPr lang="zh-CN" altLang="en-US" b="1" dirty="0" smtClean="0"/>
              <a:t>使用复杂的指令</a:t>
            </a:r>
            <a:endParaRPr lang="en-US" altLang="zh-CN" b="1" dirty="0" smtClean="0"/>
          </a:p>
          <a:p>
            <a:pPr lvl="1"/>
            <a:r>
              <a:rPr lang="zh-CN" altLang="en-US" b="1" dirty="0" smtClean="0"/>
              <a:t>功能强，易编程（汇编语言级），程序代码量少</a:t>
            </a:r>
            <a:endParaRPr lang="en-US" altLang="zh-CN" b="1" dirty="0" smtClean="0"/>
          </a:p>
          <a:p>
            <a:pPr marL="457200" lvl="1" indent="0">
              <a:buNone/>
            </a:pPr>
            <a:endParaRPr lang="en-US" altLang="zh-CN" b="1" dirty="0" smtClean="0"/>
          </a:p>
          <a:p>
            <a:pPr marL="457200" lvl="1" indent="0">
              <a:buNone/>
            </a:pPr>
            <a:r>
              <a:rPr lang="zh-CN" altLang="en-US" b="1" dirty="0" smtClean="0"/>
              <a:t>商业上成功，如</a:t>
            </a:r>
            <a:r>
              <a:rPr lang="en-US" altLang="zh-CN" b="1" dirty="0" smtClean="0"/>
              <a:t>X86</a:t>
            </a:r>
            <a:r>
              <a:rPr lang="zh-CN" altLang="en-US" b="1" dirty="0" smtClean="0"/>
              <a:t>指令系统</a:t>
            </a:r>
            <a:endParaRPr lang="en-US" altLang="zh-CN" b="1" dirty="0" smtClean="0"/>
          </a:p>
          <a:p>
            <a:pPr marL="457200" lvl="1" indent="0">
              <a:buNone/>
            </a:pPr>
            <a:endParaRPr lang="en-US" altLang="zh-CN" b="1" dirty="0" smtClean="0"/>
          </a:p>
        </p:txBody>
      </p:sp>
    </p:spTree>
    <p:extLst>
      <p:ext uri="{BB962C8B-B14F-4D97-AF65-F5344CB8AC3E}">
        <p14:creationId xmlns:p14="http://schemas.microsoft.com/office/powerpoint/2010/main" val="270520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CISC</a:t>
            </a:r>
            <a:r>
              <a:rPr lang="zh-CN" altLang="en-US" b="1" dirty="0" smtClean="0"/>
              <a:t>与</a:t>
            </a:r>
            <a:r>
              <a:rPr lang="en-US" altLang="zh-CN" b="1" dirty="0" smtClean="0"/>
              <a:t>RISC</a:t>
            </a:r>
            <a:r>
              <a:rPr lang="zh-CN" altLang="en-US" b="1" dirty="0" smtClean="0"/>
              <a:t>对比</a:t>
            </a:r>
            <a:endParaRPr lang="zh-CN" altLang="en-US" b="1" dirty="0"/>
          </a:p>
        </p:txBody>
      </p:sp>
      <p:sp>
        <p:nvSpPr>
          <p:cNvPr id="3" name="内容占位符 2"/>
          <p:cNvSpPr>
            <a:spLocks noGrp="1"/>
          </p:cNvSpPr>
          <p:nvPr>
            <p:ph idx="1"/>
          </p:nvPr>
        </p:nvSpPr>
        <p:spPr>
          <a:xfrm>
            <a:off x="457200" y="1600200"/>
            <a:ext cx="8507288" cy="4525963"/>
          </a:xfrm>
        </p:spPr>
        <p:txBody>
          <a:bodyPr/>
          <a:lstStyle/>
          <a:p>
            <a:r>
              <a:rPr lang="en-US" altLang="zh-CN" b="1" dirty="0" smtClean="0"/>
              <a:t>RISC</a:t>
            </a:r>
          </a:p>
          <a:p>
            <a:pPr lvl="1"/>
            <a:r>
              <a:rPr lang="zh-CN" altLang="en-US" b="1" dirty="0" smtClean="0"/>
              <a:t>减少</a:t>
            </a:r>
            <a:r>
              <a:rPr lang="en-US" altLang="zh-CN" b="1" dirty="0" smtClean="0"/>
              <a:t>CPI</a:t>
            </a:r>
            <a:r>
              <a:rPr lang="zh-CN" altLang="en-US" b="1" dirty="0" smtClean="0"/>
              <a:t>，使用大量单周期指令</a:t>
            </a:r>
            <a:endParaRPr lang="en-US" altLang="zh-CN" b="1" dirty="0" smtClean="0"/>
          </a:p>
          <a:p>
            <a:pPr lvl="1"/>
            <a:r>
              <a:rPr lang="zh-CN" altLang="en-US" b="1" dirty="0" smtClean="0"/>
              <a:t>指令条数增加，基于复杂指令使用频率并不高</a:t>
            </a:r>
            <a:endParaRPr lang="en-US" altLang="zh-CN" b="1" dirty="0"/>
          </a:p>
          <a:p>
            <a:pPr lvl="1"/>
            <a:r>
              <a:rPr lang="zh-CN" altLang="en-US" b="1" dirty="0" smtClean="0"/>
              <a:t>由于指令简单，格式规整，所需时间可能减少</a:t>
            </a:r>
            <a:endParaRPr lang="en-US" altLang="zh-CN" b="1" dirty="0" smtClean="0"/>
          </a:p>
          <a:p>
            <a:pPr marL="457200" lvl="1" indent="0">
              <a:buNone/>
            </a:pPr>
            <a:endParaRPr lang="en-US" altLang="zh-CN" b="1" dirty="0" smtClean="0"/>
          </a:p>
          <a:p>
            <a:pPr marL="457200" lvl="1" indent="0">
              <a:buNone/>
            </a:pPr>
            <a:r>
              <a:rPr lang="zh-CN" altLang="en-US" b="1" dirty="0" smtClean="0"/>
              <a:t>技术胜利，如手机上的指令系统</a:t>
            </a:r>
            <a:endParaRPr lang="en-US" altLang="zh-CN" b="1" dirty="0" smtClean="0"/>
          </a:p>
          <a:p>
            <a:pPr marL="457200" lvl="1" indent="0">
              <a:buNone/>
            </a:pPr>
            <a:endParaRPr lang="en-US" altLang="zh-CN" b="1" dirty="0" smtClean="0"/>
          </a:p>
        </p:txBody>
      </p:sp>
    </p:spTree>
    <p:extLst>
      <p:ext uri="{BB962C8B-B14F-4D97-AF65-F5344CB8AC3E}">
        <p14:creationId xmlns:p14="http://schemas.microsoft.com/office/powerpoint/2010/main" val="1013500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z="4000" b="1" smtClean="0"/>
              <a:t>二、按</a:t>
            </a:r>
            <a:r>
              <a:rPr lang="en-US" altLang="zh-CN" sz="4000" b="1" smtClean="0"/>
              <a:t>CISC</a:t>
            </a:r>
            <a:r>
              <a:rPr lang="zh-CN" altLang="en-US" sz="4000" b="1" smtClean="0"/>
              <a:t>方向发展与改进指令系统</a:t>
            </a:r>
          </a:p>
        </p:txBody>
      </p:sp>
      <p:sp>
        <p:nvSpPr>
          <p:cNvPr id="31747" name="Rectangle 3"/>
          <p:cNvSpPr>
            <a:spLocks noGrp="1" noChangeArrowheads="1"/>
          </p:cNvSpPr>
          <p:nvPr>
            <p:ph idx="1"/>
          </p:nvPr>
        </p:nvSpPr>
        <p:spPr bwMode="auto">
          <a:xfrm>
            <a:off x="1116013" y="1916113"/>
            <a:ext cx="7772400" cy="41148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b="1" smtClean="0">
                <a:latin typeface="Times New Roman" panose="02020603050405020304" pitchFamily="18" charset="0"/>
              </a:rPr>
              <a:t>面向目标程序的优化实现改进</a:t>
            </a:r>
            <a:r>
              <a:rPr lang="zh-CN" altLang="en-US" b="1" smtClean="0"/>
              <a:t> </a:t>
            </a:r>
          </a:p>
          <a:p>
            <a:endParaRPr lang="zh-CN" altLang="en-US" b="1" smtClean="0"/>
          </a:p>
          <a:p>
            <a:r>
              <a:rPr lang="zh-CN" altLang="en-US" b="1" smtClean="0">
                <a:latin typeface="Times New Roman" panose="02020603050405020304" pitchFamily="18" charset="0"/>
              </a:rPr>
              <a:t>面向高级语言的优化实现改进</a:t>
            </a:r>
            <a:r>
              <a:rPr lang="zh-CN" altLang="en-US" b="1" smtClean="0"/>
              <a:t> </a:t>
            </a:r>
          </a:p>
          <a:p>
            <a:endParaRPr lang="zh-CN" altLang="en-US" b="1" smtClean="0"/>
          </a:p>
          <a:p>
            <a:r>
              <a:rPr lang="zh-CN" altLang="en-US" b="1" smtClean="0">
                <a:latin typeface="Times New Roman" panose="02020603050405020304" pitchFamily="18" charset="0"/>
              </a:rPr>
              <a:t>面向操作系统的优化实现改进</a:t>
            </a:r>
            <a:r>
              <a:rPr lang="zh-CN" altLang="en-US" b="1" smtClean="0"/>
              <a:t> </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4000" b="1" smtClean="0"/>
              <a:t>1</a:t>
            </a:r>
            <a:r>
              <a:rPr lang="zh-CN" altLang="en-US" sz="4000" b="1" smtClean="0"/>
              <a:t>、面向目标程序的优化实现来改进</a:t>
            </a:r>
          </a:p>
        </p:txBody>
      </p:sp>
      <p:sp>
        <p:nvSpPr>
          <p:cNvPr id="32771" name="Rectangle 3"/>
          <p:cNvSpPr>
            <a:spLocks noGrp="1" noChangeArrowheads="1"/>
          </p:cNvSpPr>
          <p:nvPr>
            <p:ph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zh-CN" altLang="en-US" b="1" dirty="0" smtClean="0">
                <a:latin typeface="Times New Roman" panose="02020603050405020304" pitchFamily="18" charset="0"/>
              </a:rPr>
              <a:t>对使用频度高的指令增强其功能</a:t>
            </a:r>
          </a:p>
          <a:p>
            <a:pPr lvl="1" algn="just">
              <a:lnSpc>
                <a:spcPct val="90000"/>
              </a:lnSpc>
            </a:pPr>
            <a:r>
              <a:rPr lang="zh-CN" altLang="en-US" b="1" dirty="0" smtClean="0">
                <a:latin typeface="Times New Roman" panose="02020603050405020304" pitchFamily="18" charset="0"/>
              </a:rPr>
              <a:t>静态使用频度</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减少存储空间</a:t>
            </a:r>
          </a:p>
          <a:p>
            <a:pPr lvl="1" algn="just">
              <a:lnSpc>
                <a:spcPct val="90000"/>
              </a:lnSpc>
            </a:pPr>
            <a:r>
              <a:rPr lang="zh-CN" altLang="en-US" b="1" dirty="0" smtClean="0">
                <a:latin typeface="Times New Roman" panose="02020603050405020304" pitchFamily="18" charset="0"/>
              </a:rPr>
              <a:t>动态使用频度</a:t>
            </a:r>
            <a:r>
              <a:rPr lang="en-US" altLang="zh-CN" b="1" dirty="0" smtClean="0">
                <a:latin typeface="Times New Roman" panose="02020603050405020304" pitchFamily="18" charset="0"/>
              </a:rPr>
              <a:t>---</a:t>
            </a:r>
            <a:r>
              <a:rPr lang="zh-CN" altLang="en-US" b="1" dirty="0" smtClean="0">
                <a:latin typeface="Times New Roman" panose="02020603050405020304" pitchFamily="18" charset="0"/>
              </a:rPr>
              <a:t>减少执行时间</a:t>
            </a:r>
            <a:endParaRPr lang="en-US" altLang="zh-CN" b="1" dirty="0" smtClean="0">
              <a:latin typeface="Times New Roman" panose="02020603050405020304" pitchFamily="18" charset="0"/>
            </a:endParaRPr>
          </a:p>
          <a:p>
            <a:pPr lvl="1" algn="just">
              <a:lnSpc>
                <a:spcPct val="90000"/>
              </a:lnSpc>
              <a:buFontTx/>
              <a:buNone/>
            </a:pPr>
            <a:r>
              <a:rPr lang="zh-CN" altLang="en-US" b="1" dirty="0" smtClean="0">
                <a:latin typeface="Times New Roman" panose="02020603050405020304" pitchFamily="18" charset="0"/>
              </a:rPr>
              <a:t>例：</a:t>
            </a:r>
            <a:r>
              <a:rPr lang="en-US" altLang="zh-CN" b="1" dirty="0" smtClean="0">
                <a:latin typeface="Times New Roman" panose="02020603050405020304" pitchFamily="18" charset="0"/>
              </a:rPr>
              <a:t>IBM</a:t>
            </a:r>
            <a:r>
              <a:rPr lang="zh-CN" altLang="en-US" b="1" dirty="0" smtClean="0">
                <a:latin typeface="Times New Roman" panose="02020603050405020304" pitchFamily="18" charset="0"/>
              </a:rPr>
              <a:t>对</a:t>
            </a:r>
            <a:r>
              <a:rPr lang="en-US" altLang="zh-CN" b="1" dirty="0" smtClean="0">
                <a:latin typeface="Times New Roman" panose="02020603050405020304" pitchFamily="18" charset="0"/>
              </a:rPr>
              <a:t>360</a:t>
            </a:r>
            <a:r>
              <a:rPr lang="zh-CN" altLang="en-US" b="1" dirty="0" smtClean="0">
                <a:latin typeface="Times New Roman" panose="02020603050405020304" pitchFamily="18" charset="0"/>
              </a:rPr>
              <a:t>统计以上两种频度，在</a:t>
            </a:r>
            <a:r>
              <a:rPr lang="en-US" altLang="zh-CN" b="1" dirty="0" smtClean="0">
                <a:latin typeface="Times New Roman" panose="02020603050405020304" pitchFamily="18" charset="0"/>
              </a:rPr>
              <a:t>370</a:t>
            </a:r>
            <a:r>
              <a:rPr lang="zh-CN" altLang="en-US" b="1" dirty="0" smtClean="0">
                <a:latin typeface="Times New Roman" panose="02020603050405020304" pitchFamily="18" charset="0"/>
              </a:rPr>
              <a:t>上增强</a:t>
            </a:r>
            <a:endParaRPr lang="en-US" altLang="zh-CN" b="1" dirty="0" smtClean="0">
              <a:latin typeface="Times New Roman" panose="02020603050405020304" pitchFamily="18" charset="0"/>
            </a:endParaRPr>
          </a:p>
          <a:p>
            <a:pPr lvl="1">
              <a:lnSpc>
                <a:spcPct val="90000"/>
              </a:lnSpc>
            </a:pPr>
            <a:r>
              <a:rPr lang="zh-CN" altLang="en-US" b="1" dirty="0" smtClean="0"/>
              <a:t>增加成组取、成组传送指令</a:t>
            </a:r>
          </a:p>
          <a:p>
            <a:pPr lvl="1">
              <a:lnSpc>
                <a:spcPct val="90000"/>
              </a:lnSpc>
            </a:pPr>
            <a:r>
              <a:rPr lang="zh-CN" altLang="en-US" b="1" dirty="0" smtClean="0"/>
              <a:t>增加条件转移指令</a:t>
            </a:r>
          </a:p>
          <a:p>
            <a:pPr algn="just">
              <a:lnSpc>
                <a:spcPct val="90000"/>
              </a:lnSpc>
            </a:pPr>
            <a:r>
              <a:rPr lang="zh-CN" altLang="en-US" b="1" dirty="0" smtClean="0">
                <a:latin typeface="Times New Roman" panose="02020603050405020304" pitchFamily="18" charset="0"/>
              </a:rPr>
              <a:t>提高运算型指令功能，如开方、指数等，或者原有宏或子程序、函数等功能</a:t>
            </a:r>
            <a:endParaRPr lang="en-US" altLang="zh-CN" b="1" dirty="0" smtClean="0">
              <a:latin typeface="Times New Roman" panose="02020603050405020304" pitchFamily="18" charset="0"/>
            </a:endParaRPr>
          </a:p>
          <a:p>
            <a:pPr marL="0" indent="0">
              <a:lnSpc>
                <a:spcPct val="90000"/>
              </a:lnSpc>
              <a:buNone/>
            </a:pPr>
            <a:r>
              <a:rPr lang="en-US" altLang="zh-CN" b="1" dirty="0" smtClean="0">
                <a:latin typeface="Times New Roman" panose="02020603050405020304" pitchFamily="18" charset="0"/>
              </a:rPr>
              <a:t>       </a:t>
            </a:r>
            <a:r>
              <a:rPr lang="zh-CN" altLang="en-US" b="1" dirty="0" smtClean="0">
                <a:latin typeface="Times New Roman" panose="02020603050405020304" pitchFamily="18" charset="0"/>
              </a:rPr>
              <a:t>前提不删改原有指令系统</a:t>
            </a:r>
            <a:endParaRPr lang="en-US" altLang="zh-CN" b="1" dirty="0">
              <a:latin typeface="Times New Roman" panose="02020603050405020304" pitchFamily="18" charset="0"/>
            </a:endParaRPr>
          </a:p>
        </p:txBody>
      </p:sp>
    </p:spTree>
  </p:cSld>
  <p:clrMapOvr>
    <a:masterClrMapping/>
  </p:clrMapOvr>
  <p:transition spd="slow"/>
</p:sld>
</file>

<file path=ppt/theme/theme1.xml><?xml version="1.0" encoding="utf-8"?>
<a:theme xmlns:a="http://schemas.openxmlformats.org/drawingml/2006/main" name="落花">
  <a:themeElements>
    <a:clrScheme name="落花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落花">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落花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落花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落花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落花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落花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落花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Settings\LG\Application Data\Microsoft\Templates\落花.pot</Template>
  <TotalTime>1961</TotalTime>
  <Words>1744</Words>
  <Application>Microsoft Office PowerPoint</Application>
  <PresentationFormat>全屏显示(4:3)</PresentationFormat>
  <Paragraphs>323</Paragraphs>
  <Slides>31</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1" baseType="lpstr">
      <vt:lpstr>黑体</vt:lpstr>
      <vt:lpstr>楷体_GB2312</vt:lpstr>
      <vt:lpstr>宋体</vt:lpstr>
      <vt:lpstr>Arial</vt:lpstr>
      <vt:lpstr>Book Antiqua</vt:lpstr>
      <vt:lpstr>Tahoma</vt:lpstr>
      <vt:lpstr>Times New Roman</vt:lpstr>
      <vt:lpstr>Wingdings</vt:lpstr>
      <vt:lpstr>落花</vt:lpstr>
      <vt:lpstr>Bitmap Image</vt:lpstr>
      <vt:lpstr>第二章   数据表示、寻址方式与指令系统</vt:lpstr>
      <vt:lpstr>目录</vt:lpstr>
      <vt:lpstr>§2.4 指令系统的发展和改进 </vt:lpstr>
      <vt:lpstr>一、CSIS和RISC</vt:lpstr>
      <vt:lpstr>回顾CPU时间性能公式</vt:lpstr>
      <vt:lpstr>CISC与RISC对比</vt:lpstr>
      <vt:lpstr>CISC与RISC对比</vt:lpstr>
      <vt:lpstr>二、按CISC方向发展与改进指令系统</vt:lpstr>
      <vt:lpstr>1、面向目标程序的优化实现来改进</vt:lpstr>
      <vt:lpstr>2、面向高级语言的优化实现来改进</vt:lpstr>
      <vt:lpstr>多种指令系统，多种系统结构</vt:lpstr>
      <vt:lpstr>各种机器的语义差距</vt:lpstr>
      <vt:lpstr>3、面向操作系统的优化实现来改进</vt:lpstr>
      <vt:lpstr>三、按RISC方向发展与改进指令系统 </vt:lpstr>
      <vt:lpstr>三、按RISC方向发展与改进指令系统 </vt:lpstr>
      <vt:lpstr>减少CPI是RISC思想的精华</vt:lpstr>
      <vt:lpstr>PowerPoint 演示文稿</vt:lpstr>
      <vt:lpstr>PowerPoint 演示文稿</vt:lpstr>
      <vt:lpstr>RISC的定义</vt:lpstr>
      <vt:lpstr>3、RISC的设计原则 </vt:lpstr>
      <vt:lpstr>4、CISC与RISC的主要特征对比 </vt:lpstr>
      <vt:lpstr>5、RISC结构采用的基本技术 </vt:lpstr>
      <vt:lpstr>重叠寄存器窗口技术</vt:lpstr>
      <vt:lpstr>PowerPoint 演示文稿</vt:lpstr>
      <vt:lpstr>延迟转移技术</vt:lpstr>
      <vt:lpstr>优化编译技术</vt:lpstr>
      <vt:lpstr>优化编译技术</vt:lpstr>
      <vt:lpstr>6、RISC技术的发展 </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dc:creator>
  <cp:lastModifiedBy>a</cp:lastModifiedBy>
  <cp:revision>453</cp:revision>
  <dcterms:created xsi:type="dcterms:W3CDTF">2017-09-18T02:45:07Z</dcterms:created>
  <dcterms:modified xsi:type="dcterms:W3CDTF">2024-03-13T13:14:16Z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