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324" r:id="rId2"/>
    <p:sldId id="326" r:id="rId3"/>
    <p:sldId id="342" r:id="rId4"/>
    <p:sldId id="343" r:id="rId5"/>
    <p:sldId id="344" r:id="rId6"/>
    <p:sldId id="345" r:id="rId7"/>
    <p:sldId id="346" r:id="rId8"/>
    <p:sldId id="347" r:id="rId9"/>
    <p:sldId id="348" r:id="rId10"/>
    <p:sldId id="349" r:id="rId11"/>
    <p:sldId id="350" r:id="rId12"/>
    <p:sldId id="351" r:id="rId13"/>
    <p:sldId id="352" r:id="rId14"/>
    <p:sldId id="333" r:id="rId15"/>
    <p:sldId id="353" r:id="rId16"/>
    <p:sldId id="355" r:id="rId17"/>
    <p:sldId id="356" r:id="rId18"/>
    <p:sldId id="358" r:id="rId19"/>
    <p:sldId id="359" r:id="rId20"/>
    <p:sldId id="360" r:id="rId21"/>
    <p:sldId id="361" r:id="rId22"/>
    <p:sldId id="339" r:id="rId23"/>
    <p:sldId id="340" r:id="rId24"/>
    <p:sldId id="362" r:id="rId25"/>
    <p:sldId id="363" r:id="rId26"/>
    <p:sldId id="341" r:id="rId27"/>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99"/>
    <a:srgbClr val="336600"/>
    <a:srgbClr val="009900"/>
    <a:srgbClr val="339966"/>
    <a:srgbClr val="339933"/>
    <a:srgbClr val="00CC66"/>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5"/>
    <p:restoredTop sz="92694"/>
  </p:normalViewPr>
  <p:slideViewPr>
    <p:cSldViewPr showGuides="1">
      <p:cViewPr varScale="1">
        <p:scale>
          <a:sx n="81" d="100"/>
          <a:sy n="81" d="100"/>
        </p:scale>
        <p:origin x="915" y="4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A53A40D-C38B-4D37-8CFB-7DF67377A736}" type="datetimeFigureOut">
              <a:rPr lang="zh-CN" altLang="en-US" smtClean="0"/>
              <a:t>2023/3/26</a:t>
            </a:fld>
            <a:endParaRPr lang="zh-CN" altLang="en-US"/>
          </a:p>
        </p:txBody>
      </p:sp>
      <p:sp>
        <p:nvSpPr>
          <p:cNvPr id="4" name="幻灯片图像占位符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C31BC04C-BE9A-4BD0-B28E-596B13C22C24}" type="slidenum">
              <a:rPr lang="zh-CN" altLang="en-US" smtClean="0"/>
              <a:t>‹#›</a:t>
            </a:fld>
            <a:endParaRPr lang="zh-CN" altLang="en-US"/>
          </a:p>
        </p:txBody>
      </p:sp>
    </p:spTree>
    <p:extLst>
      <p:ext uri="{BB962C8B-B14F-4D97-AF65-F5344CB8AC3E}">
        <p14:creationId xmlns:p14="http://schemas.microsoft.com/office/powerpoint/2010/main" val="330699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1BC04C-BE9A-4BD0-B28E-596B13C22C24}" type="slidenum">
              <a:rPr lang="zh-CN" altLang="en-US" smtClean="0"/>
              <a:t>22</a:t>
            </a:fld>
            <a:endParaRPr lang="zh-CN" altLang="en-US"/>
          </a:p>
        </p:txBody>
      </p:sp>
    </p:spTree>
    <p:extLst>
      <p:ext uri="{BB962C8B-B14F-4D97-AF65-F5344CB8AC3E}">
        <p14:creationId xmlns:p14="http://schemas.microsoft.com/office/powerpoint/2010/main" val="157136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5"/>
        </a:blip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vert="horz" wrap="square" lIns="91440" tIns="45720" rIns="91440" bIns="45720" numCol="1" anchor="t" anchorCtr="0" compatLnSpc="1"/>
          <a:lstStyle>
            <a:lvl1pPr algn="r">
              <a:defRPr sz="1400" b="0"/>
            </a:lvl1pPr>
          </a:lstStyle>
          <a:p>
            <a:pPr lvl="0" eaLnBrk="1" hangingPunct="1"/>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buFont typeface="Arial" panose="020B0604020202020204" pitchFamily="34" charset="0"/>
        <a:defRPr sz="4400" kern="1200">
          <a:solidFill>
            <a:schemeClr val="tx2"/>
          </a:solidFill>
          <a:latin typeface="+mj-lt"/>
          <a:ea typeface="+mj-ea"/>
          <a:cs typeface="+mj-cs"/>
        </a:defRPr>
      </a:lvl1pPr>
      <a:lvl2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buFont typeface="Arial" panose="020B0604020202020204" pitchFamily="34" charset="0"/>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2800" b="1"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72708"/>
          <p:cNvSpPr txBox="1"/>
          <p:nvPr/>
        </p:nvSpPr>
        <p:spPr>
          <a:xfrm>
            <a:off x="539750" y="2565400"/>
            <a:ext cx="7850188" cy="579438"/>
          </a:xfrm>
          <a:prstGeom prst="rect">
            <a:avLst/>
          </a:prstGeom>
          <a:noFill/>
          <a:ln w="9525">
            <a:noFill/>
          </a:ln>
        </p:spPr>
        <p:txBody>
          <a:bodyPr>
            <a:spAutoFit/>
          </a:bodyPr>
          <a:lstStyle/>
          <a:p>
            <a:pPr algn="ctr"/>
            <a:r>
              <a:rPr lang="zh-CN" altLang="en-US" sz="3200" dirty="0">
                <a:latin typeface="黑体" panose="02010609060101010101" pitchFamily="2" charset="-122"/>
                <a:ea typeface="黑体" panose="02010609060101010101" pitchFamily="2" charset="-122"/>
              </a:rPr>
              <a:t>第</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章 存储、中断、总线与</a:t>
            </a:r>
            <a:r>
              <a:rPr lang="en-US" altLang="zh-CN" sz="3200" dirty="0">
                <a:latin typeface="黑体" panose="02010609060101010101" pitchFamily="2" charset="-122"/>
                <a:ea typeface="黑体" panose="02010609060101010101" pitchFamily="2" charset="-122"/>
              </a:rPr>
              <a:t>I/O</a:t>
            </a:r>
            <a:r>
              <a:rPr lang="zh-CN" altLang="en-US" sz="3200" dirty="0">
                <a:latin typeface="黑体" panose="02010609060101010101" pitchFamily="2" charset="-122"/>
                <a:ea typeface="黑体" panose="02010609060101010101" pitchFamily="2" charset="-122"/>
              </a:rPr>
              <a:t>系统</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9830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2291" name="文本占位符 98306"/>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结论</a:t>
            </a:r>
          </a:p>
          <a:p>
            <a:pPr marL="0" indent="0" eaLnBrk="1" hangingPunct="1">
              <a:buNone/>
            </a:pPr>
            <a:r>
              <a:rPr lang="zh-CN" altLang="en-US" sz="2800" b="1" dirty="0">
                <a:latin typeface="华文新魏" panose="02010800040101010101" pitchFamily="2" charset="-122"/>
                <a:ea typeface="华文新魏" panose="02010800040101010101" pitchFamily="2" charset="-122"/>
              </a:rPr>
              <a:t>由于存储器的价格、速度和容量的要求是矛盾的，为了同时满足三方面的要求，</a:t>
            </a:r>
            <a:r>
              <a:rPr lang="zh-CN" altLang="en-US" sz="2800" b="1" dirty="0">
                <a:solidFill>
                  <a:srgbClr val="0000FF"/>
                </a:solidFill>
                <a:latin typeface="华文新魏" panose="02010800040101010101" pitchFamily="2" charset="-122"/>
                <a:ea typeface="华文新魏" panose="02010800040101010101" pitchFamily="2" charset="-122"/>
              </a:rPr>
              <a:t>在一个完整的存储体系中，必须采用不同工艺的存储器，</a:t>
            </a:r>
            <a:r>
              <a:rPr lang="zh-CN" altLang="en-US" sz="2800" b="1" dirty="0">
                <a:latin typeface="华文新魏" panose="02010800040101010101" pitchFamily="2" charset="-122"/>
                <a:ea typeface="华文新魏" panose="02010800040101010101" pitchFamily="2" charset="-122"/>
              </a:rPr>
              <a:t>使得信息以各种方式分布于不同的存储体</a:t>
            </a:r>
            <a:r>
              <a:rPr lang="zh-CN" altLang="en-US" sz="2800" b="1" dirty="0" smtClean="0">
                <a:latin typeface="华文新魏" panose="02010800040101010101" pitchFamily="2" charset="-122"/>
                <a:ea typeface="华文新魏" panose="02010800040101010101" pitchFamily="2" charset="-122"/>
              </a:rPr>
              <a:t>。</a:t>
            </a:r>
            <a:endParaRPr lang="en-US" altLang="zh-CN" sz="2800" b="1" dirty="0" smtClean="0">
              <a:latin typeface="华文新魏" panose="02010800040101010101" pitchFamily="2" charset="-122"/>
              <a:ea typeface="华文新魏" panose="02010800040101010101" pitchFamily="2" charset="-122"/>
            </a:endParaRPr>
          </a:p>
          <a:p>
            <a:pPr marL="0" indent="0" eaLnBrk="1" hangingPunct="1">
              <a:buNone/>
            </a:pPr>
            <a:r>
              <a:rPr lang="zh-CN" altLang="en-US" sz="2800" b="1" dirty="0" smtClean="0">
                <a:latin typeface="华文新魏" panose="02010800040101010101" pitchFamily="2" charset="-122"/>
                <a:ea typeface="华文新魏" panose="02010800040101010101" pitchFamily="2" charset="-122"/>
              </a:rPr>
              <a:t>        例如</a:t>
            </a:r>
            <a:r>
              <a:rPr lang="zh-CN" altLang="en-US" sz="2800" b="1" dirty="0">
                <a:latin typeface="华文新魏" panose="02010800040101010101" pitchFamily="2" charset="-122"/>
                <a:ea typeface="华文新魏" panose="02010800040101010101" pitchFamily="2" charset="-122"/>
              </a:rPr>
              <a:t>：</a:t>
            </a:r>
            <a:r>
              <a:rPr lang="en-US" altLang="zh-CN" sz="2800" b="1" dirty="0">
                <a:latin typeface="华文新魏" panose="02010800040101010101" pitchFamily="2" charset="-122"/>
                <a:ea typeface="华文新魏" panose="02010800040101010101" pitchFamily="2" charset="-122"/>
              </a:rPr>
              <a:t>Cache-</a:t>
            </a:r>
            <a:r>
              <a:rPr lang="zh-CN" altLang="en-US" sz="2800" b="1" dirty="0">
                <a:latin typeface="华文新魏" panose="02010800040101010101" pitchFamily="2" charset="-122"/>
                <a:ea typeface="华文新魏" panose="02010800040101010101" pitchFamily="2" charset="-122"/>
              </a:rPr>
              <a:t>主存</a:t>
            </a:r>
            <a:r>
              <a:rPr lang="en-US" altLang="zh-CN" sz="2800" b="1" dirty="0">
                <a:latin typeface="华文新魏" panose="02010800040101010101" pitchFamily="2" charset="-122"/>
                <a:ea typeface="华文新魏" panose="02010800040101010101" pitchFamily="2" charset="-122"/>
              </a:rPr>
              <a:t>-</a:t>
            </a:r>
            <a:r>
              <a:rPr lang="zh-CN" altLang="en-US" sz="2800" b="1" dirty="0">
                <a:latin typeface="华文新魏" panose="02010800040101010101" pitchFamily="2" charset="-122"/>
                <a:ea typeface="华文新魏" panose="02010800040101010101" pitchFamily="2" charset="-122"/>
              </a:rPr>
              <a:t>辅存</a:t>
            </a: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0035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3315" name="文本占位符 100354"/>
          <p:cNvSpPr>
            <a:spLocks noGrp="1"/>
          </p:cNvSpPr>
          <p:nvPr>
            <p:ph idx="1"/>
          </p:nvPr>
        </p:nvSpPr>
        <p:spPr>
          <a:xfrm>
            <a:off x="395288" y="1052513"/>
            <a:ext cx="4464050"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单体单字</a:t>
            </a:r>
          </a:p>
          <a:p>
            <a:pPr marL="0" indent="0" eaLnBrk="1" hangingPunct="1">
              <a:buNone/>
            </a:pPr>
            <a:r>
              <a:rPr lang="zh-CN" altLang="en-US" sz="2800" b="1" dirty="0">
                <a:latin typeface="黑体" panose="02010609060101010101" pitchFamily="2" charset="-122"/>
                <a:ea typeface="黑体" panose="02010609060101010101" pitchFamily="2" charset="-122"/>
              </a:rPr>
              <a:t>存储器字长</a:t>
            </a:r>
            <a:r>
              <a:rPr lang="en-US" altLang="zh-CN" sz="2800" b="1" dirty="0">
                <a:latin typeface="黑体" panose="02010609060101010101" pitchFamily="2" charset="-122"/>
                <a:ea typeface="黑体" panose="02010609060101010101" pitchFamily="2" charset="-122"/>
              </a:rPr>
              <a:t>W</a:t>
            </a:r>
            <a:r>
              <a:rPr lang="zh-CN" altLang="en-US" sz="2800" b="1" dirty="0">
                <a:latin typeface="黑体" panose="02010609060101010101" pitchFamily="2" charset="-122"/>
                <a:ea typeface="黑体" panose="02010609060101010101" pitchFamily="2" charset="-122"/>
              </a:rPr>
              <a:t>与</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字长</a:t>
            </a:r>
            <a:r>
              <a:rPr lang="en-US" altLang="zh-CN" sz="2800" b="1" dirty="0">
                <a:latin typeface="黑体" panose="02010609060101010101" pitchFamily="2" charset="-122"/>
                <a:ea typeface="黑体" panose="02010609060101010101" pitchFamily="2" charset="-122"/>
              </a:rPr>
              <a:t>W</a:t>
            </a:r>
            <a:r>
              <a:rPr lang="zh-CN" altLang="en-US" sz="2800" b="1" dirty="0">
                <a:latin typeface="黑体" panose="02010609060101010101" pitchFamily="2" charset="-122"/>
                <a:ea typeface="黑体" panose="02010609060101010101" pitchFamily="2" charset="-122"/>
              </a:rPr>
              <a:t>相同，一次访问一个存储器字，主存最大频宽</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a:t>
            </a:r>
            <a:r>
              <a:rPr lang="en-US" altLang="zh-CN" sz="2800" b="1" dirty="0" smtClean="0">
                <a:latin typeface="黑体" panose="02010609060101010101" pitchFamily="2" charset="-122"/>
                <a:ea typeface="黑体" panose="02010609060101010101" pitchFamily="2" charset="-122"/>
              </a:rPr>
              <a:t>W/T</a:t>
            </a:r>
            <a:r>
              <a:rPr lang="en-US" altLang="zh-CN" sz="2800" b="1" baseline="-25000" dirty="0" smtClean="0">
                <a:latin typeface="黑体" panose="02010609060101010101" pitchFamily="2" charset="-122"/>
                <a:ea typeface="黑体" panose="02010609060101010101" pitchFamily="2" charset="-122"/>
              </a:rPr>
              <a:t>M</a:t>
            </a:r>
          </a:p>
          <a:p>
            <a:pPr marL="0" indent="0" eaLnBrk="1" hangingPunct="1">
              <a:buNone/>
            </a:pPr>
            <a:endParaRPr lang="en-US" altLang="zh-CN" sz="2800" b="1" baseline="-25000" dirty="0">
              <a:latin typeface="黑体" panose="02010609060101010101" pitchFamily="2" charset="-122"/>
              <a:ea typeface="黑体" panose="02010609060101010101" pitchFamily="2" charset="-122"/>
            </a:endParaRPr>
          </a:p>
          <a:p>
            <a:pPr marL="0" indent="0" algn="r" eaLnBrk="1" hangingPunct="1">
              <a:buNone/>
            </a:pPr>
            <a:r>
              <a:rPr lang="en-US" altLang="zh-CN" sz="2800" b="1" dirty="0" smtClean="0">
                <a:latin typeface="黑体" panose="02010609060101010101" pitchFamily="2" charset="-122"/>
                <a:ea typeface="黑体" panose="02010609060101010101" pitchFamily="2" charset="-122"/>
              </a:rPr>
              <a:t>——</a:t>
            </a:r>
            <a:r>
              <a:rPr lang="zh-CN" altLang="en-US" sz="2800" b="1" dirty="0" smtClean="0">
                <a:latin typeface="黑体" panose="02010609060101010101" pitchFamily="2" charset="-122"/>
                <a:ea typeface="黑体" panose="02010609060101010101" pitchFamily="2" charset="-122"/>
              </a:rPr>
              <a:t>没有引入并行性</a:t>
            </a:r>
            <a:endParaRPr lang="en-US" altLang="zh-CN" sz="2800" b="1" dirty="0">
              <a:latin typeface="黑体" panose="02010609060101010101" pitchFamily="2" charset="-122"/>
              <a:ea typeface="黑体" panose="02010609060101010101" pitchFamily="2" charset="-122"/>
            </a:endParaRPr>
          </a:p>
        </p:txBody>
      </p:sp>
      <p:grpSp>
        <p:nvGrpSpPr>
          <p:cNvPr id="13316" name="组合 100378"/>
          <p:cNvGrpSpPr/>
          <p:nvPr/>
        </p:nvGrpSpPr>
        <p:grpSpPr>
          <a:xfrm>
            <a:off x="5580063" y="1484313"/>
            <a:ext cx="2686050" cy="4403725"/>
            <a:chOff x="3644" y="1104"/>
            <a:chExt cx="1692" cy="2774"/>
          </a:xfrm>
        </p:grpSpPr>
        <p:sp>
          <p:nvSpPr>
            <p:cNvPr id="13317" name="矩形 100355"/>
            <p:cNvSpPr/>
            <p:nvPr/>
          </p:nvSpPr>
          <p:spPr>
            <a:xfrm>
              <a:off x="4076" y="1776"/>
              <a:ext cx="720" cy="1152"/>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3318" name="直接连接符 100356"/>
            <p:cNvSpPr/>
            <p:nvPr/>
          </p:nvSpPr>
          <p:spPr>
            <a:xfrm>
              <a:off x="4076" y="2352"/>
              <a:ext cx="720" cy="0"/>
            </a:xfrm>
            <a:prstGeom prst="line">
              <a:avLst/>
            </a:prstGeom>
            <a:ln w="9525" cap="flat" cmpd="sng">
              <a:solidFill>
                <a:schemeClr val="tx1"/>
              </a:solidFill>
              <a:prstDash val="lgDash"/>
              <a:headEnd type="none" w="med" len="med"/>
              <a:tailEnd type="none" w="med" len="med"/>
            </a:ln>
          </p:spPr>
        </p:sp>
        <p:sp>
          <p:nvSpPr>
            <p:cNvPr id="13319" name="直接连接符 100357"/>
            <p:cNvSpPr/>
            <p:nvPr/>
          </p:nvSpPr>
          <p:spPr>
            <a:xfrm>
              <a:off x="4076" y="2064"/>
              <a:ext cx="720" cy="0"/>
            </a:xfrm>
            <a:prstGeom prst="line">
              <a:avLst/>
            </a:prstGeom>
            <a:ln w="9525" cap="flat" cmpd="sng">
              <a:solidFill>
                <a:schemeClr val="tx1"/>
              </a:solidFill>
              <a:prstDash val="lgDash"/>
              <a:headEnd type="none" w="med" len="med"/>
              <a:tailEnd type="none" w="med" len="med"/>
            </a:ln>
          </p:spPr>
        </p:sp>
        <p:sp>
          <p:nvSpPr>
            <p:cNvPr id="13320" name="直接连接符 100358"/>
            <p:cNvSpPr/>
            <p:nvPr/>
          </p:nvSpPr>
          <p:spPr>
            <a:xfrm>
              <a:off x="4076" y="2640"/>
              <a:ext cx="720" cy="0"/>
            </a:xfrm>
            <a:prstGeom prst="line">
              <a:avLst/>
            </a:prstGeom>
            <a:ln w="9525" cap="flat" cmpd="sng">
              <a:solidFill>
                <a:schemeClr val="tx1"/>
              </a:solidFill>
              <a:prstDash val="lgDash"/>
              <a:headEnd type="none" w="med" len="med"/>
              <a:tailEnd type="none" w="med" len="med"/>
            </a:ln>
          </p:spPr>
        </p:sp>
        <p:sp>
          <p:nvSpPr>
            <p:cNvPr id="13321" name="矩形 100359"/>
            <p:cNvSpPr/>
            <p:nvPr/>
          </p:nvSpPr>
          <p:spPr>
            <a:xfrm>
              <a:off x="4172" y="1344"/>
              <a:ext cx="480"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3322" name="文本框 100360"/>
            <p:cNvSpPr txBox="1"/>
            <p:nvPr/>
          </p:nvSpPr>
          <p:spPr>
            <a:xfrm>
              <a:off x="4220" y="1329"/>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3323" name="文本框 100361"/>
            <p:cNvSpPr txBox="1"/>
            <p:nvPr/>
          </p:nvSpPr>
          <p:spPr>
            <a:xfrm>
              <a:off x="3932" y="1104"/>
              <a:ext cx="919" cy="250"/>
            </a:xfrm>
            <a:prstGeom prst="rect">
              <a:avLst/>
            </a:prstGeom>
            <a:noFill/>
            <a:ln w="9525">
              <a:noFill/>
            </a:ln>
          </p:spPr>
          <p:txBody>
            <a:bodyPr wrap="none">
              <a:spAutoFit/>
            </a:bodyPr>
            <a:lstStyle/>
            <a:p>
              <a:r>
                <a:rPr lang="zh-CN" altLang="en-US" sz="2000" dirty="0">
                  <a:latin typeface="Times New Roman" panose="02020603050405020304" pitchFamily="18" charset="0"/>
                  <a:ea typeface="黑体" panose="02010609060101010101" pitchFamily="2" charset="-122"/>
                </a:rPr>
                <a:t>读出寄存器</a:t>
              </a:r>
            </a:p>
          </p:txBody>
        </p:sp>
        <p:sp>
          <p:nvSpPr>
            <p:cNvPr id="13324" name="直接连接符 100362"/>
            <p:cNvSpPr/>
            <p:nvPr/>
          </p:nvSpPr>
          <p:spPr>
            <a:xfrm flipV="1">
              <a:off x="4220" y="1584"/>
              <a:ext cx="0" cy="192"/>
            </a:xfrm>
            <a:prstGeom prst="line">
              <a:avLst/>
            </a:prstGeom>
            <a:ln w="9525" cap="flat" cmpd="sng">
              <a:solidFill>
                <a:schemeClr val="tx1"/>
              </a:solidFill>
              <a:prstDash val="solid"/>
              <a:headEnd type="none" w="med" len="med"/>
              <a:tailEnd type="triangle" w="med" len="med"/>
            </a:ln>
          </p:spPr>
        </p:sp>
        <p:sp>
          <p:nvSpPr>
            <p:cNvPr id="13325" name="直接连接符 100363"/>
            <p:cNvSpPr/>
            <p:nvPr/>
          </p:nvSpPr>
          <p:spPr>
            <a:xfrm flipV="1">
              <a:off x="4604" y="1584"/>
              <a:ext cx="0" cy="192"/>
            </a:xfrm>
            <a:prstGeom prst="line">
              <a:avLst/>
            </a:prstGeom>
            <a:ln w="9525" cap="flat" cmpd="sng">
              <a:solidFill>
                <a:schemeClr val="tx1"/>
              </a:solidFill>
              <a:prstDash val="solid"/>
              <a:headEnd type="none" w="med" len="med"/>
              <a:tailEnd type="triangle" w="med" len="med"/>
            </a:ln>
          </p:spPr>
        </p:sp>
        <p:sp>
          <p:nvSpPr>
            <p:cNvPr id="13326" name="矩形 100364"/>
            <p:cNvSpPr/>
            <p:nvPr/>
          </p:nvSpPr>
          <p:spPr>
            <a:xfrm>
              <a:off x="3980" y="3168"/>
              <a:ext cx="960"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3327" name="文本框 100365"/>
            <p:cNvSpPr txBox="1"/>
            <p:nvPr/>
          </p:nvSpPr>
          <p:spPr>
            <a:xfrm>
              <a:off x="3980" y="3168"/>
              <a:ext cx="915" cy="250"/>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地址寄存器</a:t>
              </a:r>
            </a:p>
          </p:txBody>
        </p:sp>
        <p:sp>
          <p:nvSpPr>
            <p:cNvPr id="13328" name="直接连接符 100366"/>
            <p:cNvSpPr/>
            <p:nvPr/>
          </p:nvSpPr>
          <p:spPr>
            <a:xfrm flipV="1">
              <a:off x="4172" y="2928"/>
              <a:ext cx="0" cy="240"/>
            </a:xfrm>
            <a:prstGeom prst="line">
              <a:avLst/>
            </a:prstGeom>
            <a:ln w="9525" cap="flat" cmpd="sng">
              <a:solidFill>
                <a:schemeClr val="tx1"/>
              </a:solidFill>
              <a:prstDash val="solid"/>
              <a:headEnd type="none" w="med" len="med"/>
              <a:tailEnd type="triangle" w="med" len="med"/>
            </a:ln>
          </p:spPr>
        </p:sp>
        <p:sp>
          <p:nvSpPr>
            <p:cNvPr id="13329" name="直接连接符 100367"/>
            <p:cNvSpPr/>
            <p:nvPr/>
          </p:nvSpPr>
          <p:spPr>
            <a:xfrm flipV="1">
              <a:off x="4700" y="2928"/>
              <a:ext cx="0" cy="240"/>
            </a:xfrm>
            <a:prstGeom prst="line">
              <a:avLst/>
            </a:prstGeom>
            <a:ln w="9525" cap="flat" cmpd="sng">
              <a:solidFill>
                <a:schemeClr val="tx1"/>
              </a:solidFill>
              <a:prstDash val="solid"/>
              <a:headEnd type="none" w="med" len="med"/>
              <a:tailEnd type="triangle" w="med" len="med"/>
            </a:ln>
          </p:spPr>
        </p:sp>
        <p:sp>
          <p:nvSpPr>
            <p:cNvPr id="13330" name="直接连接符 100368"/>
            <p:cNvSpPr/>
            <p:nvPr/>
          </p:nvSpPr>
          <p:spPr>
            <a:xfrm>
              <a:off x="4220" y="1680"/>
              <a:ext cx="384" cy="0"/>
            </a:xfrm>
            <a:prstGeom prst="line">
              <a:avLst/>
            </a:prstGeom>
            <a:ln w="9525" cap="flat" cmpd="sng">
              <a:solidFill>
                <a:schemeClr val="tx1"/>
              </a:solidFill>
              <a:prstDash val="lgDash"/>
              <a:headEnd type="none" w="med" len="med"/>
              <a:tailEnd type="none" w="med" len="med"/>
            </a:ln>
          </p:spPr>
        </p:sp>
        <p:sp>
          <p:nvSpPr>
            <p:cNvPr id="13331" name="直接连接符 100369"/>
            <p:cNvSpPr/>
            <p:nvPr/>
          </p:nvSpPr>
          <p:spPr>
            <a:xfrm>
              <a:off x="4172" y="3024"/>
              <a:ext cx="528" cy="0"/>
            </a:xfrm>
            <a:prstGeom prst="line">
              <a:avLst/>
            </a:prstGeom>
            <a:ln w="9525" cap="flat" cmpd="sng">
              <a:solidFill>
                <a:schemeClr val="tx1"/>
              </a:solidFill>
              <a:prstDash val="lgDash"/>
              <a:headEnd type="none" w="med" len="med"/>
              <a:tailEnd type="none" w="med" len="med"/>
            </a:ln>
          </p:spPr>
        </p:sp>
        <p:sp>
          <p:nvSpPr>
            <p:cNvPr id="13332" name="文本框 100370"/>
            <p:cNvSpPr txBox="1"/>
            <p:nvPr/>
          </p:nvSpPr>
          <p:spPr>
            <a:xfrm>
              <a:off x="3644" y="3552"/>
              <a:ext cx="1692" cy="326"/>
            </a:xfrm>
            <a:prstGeom prst="rect">
              <a:avLst/>
            </a:prstGeom>
            <a:noFill/>
            <a:ln w="9525">
              <a:noFill/>
            </a:ln>
          </p:spPr>
          <p:txBody>
            <a:bodyPr wrap="none">
              <a:spAutoFit/>
            </a:bodyPr>
            <a:lstStyle/>
            <a:p>
              <a:r>
                <a:rPr lang="zh-CN" altLang="en-US" dirty="0">
                  <a:latin typeface="Times New Roman" panose="02020603050405020304" pitchFamily="18" charset="0"/>
                  <a:ea typeface="黑体" panose="02010609060101010101" pitchFamily="2" charset="-122"/>
                </a:rPr>
                <a:t>单体单字存储器</a:t>
              </a:r>
            </a:p>
          </p:txBody>
        </p:sp>
        <p:sp>
          <p:nvSpPr>
            <p:cNvPr id="13333" name="直接连接符 100371"/>
            <p:cNvSpPr/>
            <p:nvPr/>
          </p:nvSpPr>
          <p:spPr>
            <a:xfrm flipH="1">
              <a:off x="3792" y="1776"/>
              <a:ext cx="240" cy="0"/>
            </a:xfrm>
            <a:prstGeom prst="line">
              <a:avLst/>
            </a:prstGeom>
            <a:ln w="9525" cap="flat" cmpd="sng">
              <a:solidFill>
                <a:schemeClr val="tx1"/>
              </a:solidFill>
              <a:prstDash val="solid"/>
              <a:headEnd type="none" w="med" len="med"/>
              <a:tailEnd type="none" w="med" len="med"/>
            </a:ln>
          </p:spPr>
        </p:sp>
        <p:sp>
          <p:nvSpPr>
            <p:cNvPr id="13334" name="直接连接符 100372"/>
            <p:cNvSpPr/>
            <p:nvPr/>
          </p:nvSpPr>
          <p:spPr>
            <a:xfrm flipH="1">
              <a:off x="3792" y="2928"/>
              <a:ext cx="240" cy="0"/>
            </a:xfrm>
            <a:prstGeom prst="line">
              <a:avLst/>
            </a:prstGeom>
            <a:ln w="9525" cap="flat" cmpd="sng">
              <a:solidFill>
                <a:schemeClr val="tx1"/>
              </a:solidFill>
              <a:prstDash val="solid"/>
              <a:headEnd type="none" w="med" len="med"/>
              <a:tailEnd type="none" w="med" len="med"/>
            </a:ln>
          </p:spPr>
        </p:sp>
        <p:sp>
          <p:nvSpPr>
            <p:cNvPr id="13335" name="直接连接符 100373"/>
            <p:cNvSpPr/>
            <p:nvPr/>
          </p:nvSpPr>
          <p:spPr>
            <a:xfrm flipV="1">
              <a:off x="3936" y="1776"/>
              <a:ext cx="0" cy="528"/>
            </a:xfrm>
            <a:prstGeom prst="line">
              <a:avLst/>
            </a:prstGeom>
            <a:ln w="9525" cap="flat" cmpd="sng">
              <a:solidFill>
                <a:schemeClr val="tx1"/>
              </a:solidFill>
              <a:prstDash val="solid"/>
              <a:headEnd type="none" w="med" len="med"/>
              <a:tailEnd type="none" w="med" len="med"/>
            </a:ln>
          </p:spPr>
        </p:sp>
        <p:sp>
          <p:nvSpPr>
            <p:cNvPr id="13336" name="直接连接符 100374"/>
            <p:cNvSpPr/>
            <p:nvPr/>
          </p:nvSpPr>
          <p:spPr>
            <a:xfrm>
              <a:off x="3936" y="2496"/>
              <a:ext cx="0" cy="432"/>
            </a:xfrm>
            <a:prstGeom prst="line">
              <a:avLst/>
            </a:prstGeom>
            <a:ln w="9525" cap="flat" cmpd="sng">
              <a:solidFill>
                <a:schemeClr val="tx1"/>
              </a:solidFill>
              <a:prstDash val="solid"/>
              <a:headEnd type="none" w="med" len="med"/>
              <a:tailEnd type="none" w="med" len="med"/>
            </a:ln>
          </p:spPr>
        </p:sp>
        <p:sp>
          <p:nvSpPr>
            <p:cNvPr id="13337" name="直接连接符 100375"/>
            <p:cNvSpPr/>
            <p:nvPr/>
          </p:nvSpPr>
          <p:spPr>
            <a:xfrm>
              <a:off x="3936" y="2496"/>
              <a:ext cx="0" cy="432"/>
            </a:xfrm>
            <a:prstGeom prst="line">
              <a:avLst/>
            </a:prstGeom>
            <a:ln w="9525" cap="flat" cmpd="sng">
              <a:solidFill>
                <a:schemeClr val="tx1"/>
              </a:solidFill>
              <a:prstDash val="solid"/>
              <a:headEnd type="none" w="med" len="med"/>
              <a:tailEnd type="triangle" w="med" len="med"/>
            </a:ln>
          </p:spPr>
        </p:sp>
        <p:sp>
          <p:nvSpPr>
            <p:cNvPr id="13338" name="直接连接符 100376"/>
            <p:cNvSpPr/>
            <p:nvPr/>
          </p:nvSpPr>
          <p:spPr>
            <a:xfrm flipV="1">
              <a:off x="3936" y="1776"/>
              <a:ext cx="0" cy="240"/>
            </a:xfrm>
            <a:prstGeom prst="line">
              <a:avLst/>
            </a:prstGeom>
            <a:ln w="9525" cap="flat" cmpd="sng">
              <a:solidFill>
                <a:schemeClr val="tx1"/>
              </a:solidFill>
              <a:prstDash val="solid"/>
              <a:headEnd type="none" w="med" len="med"/>
              <a:tailEnd type="triangle" w="med" len="med"/>
            </a:ln>
          </p:spPr>
        </p:sp>
        <p:sp>
          <p:nvSpPr>
            <p:cNvPr id="13339" name="文本框 100377"/>
            <p:cNvSpPr txBox="1"/>
            <p:nvPr/>
          </p:nvSpPr>
          <p:spPr>
            <a:xfrm>
              <a:off x="3840" y="2256"/>
              <a:ext cx="160" cy="250"/>
            </a:xfrm>
            <a:prstGeom prst="rect">
              <a:avLst/>
            </a:prstGeom>
            <a:noFill/>
            <a:ln w="9525">
              <a:noFill/>
            </a:ln>
          </p:spPr>
          <p:txBody>
            <a:bodyPr wrap="none">
              <a:spAutoFit/>
            </a:bodyPr>
            <a:lstStyle/>
            <a:p>
              <a:r>
                <a:rPr lang="en-US" altLang="zh-CN" sz="2000" b="0" dirty="0">
                  <a:latin typeface="Times New Roman" panose="02020603050405020304" pitchFamily="18" charset="0"/>
                  <a:ea typeface="黑体" panose="02010609060101010101" pitchFamily="2" charset="-122"/>
                </a:rPr>
                <a:t>l</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0137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4339" name="文本占位符 101378"/>
          <p:cNvSpPr>
            <a:spLocks noGrp="1"/>
          </p:cNvSpPr>
          <p:nvPr>
            <p:ph idx="1"/>
          </p:nvPr>
        </p:nvSpPr>
        <p:spPr>
          <a:xfrm>
            <a:off x="395288" y="1052513"/>
            <a:ext cx="374491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单体多字</a:t>
            </a:r>
          </a:p>
          <a:p>
            <a:pPr marL="0" indent="0" eaLnBrk="1" hangingPunct="1">
              <a:buNone/>
            </a:pPr>
            <a:r>
              <a:rPr lang="zh-CN" altLang="en-US" sz="2800" b="1" dirty="0">
                <a:latin typeface="黑体" panose="02010609060101010101" pitchFamily="2" charset="-122"/>
                <a:ea typeface="黑体" panose="02010609060101010101" pitchFamily="2" charset="-122"/>
              </a:rPr>
              <a:t>存储器字长等于</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a:t>
            </a:r>
            <a:r>
              <a:rPr lang="en-US" altLang="zh-CN" sz="2800" b="1" dirty="0" err="1" smtClean="0">
                <a:latin typeface="黑体" panose="02010609060101010101" pitchFamily="2" charset="-122"/>
                <a:ea typeface="黑体" panose="02010609060101010101" pitchFamily="2" charset="-122"/>
              </a:rPr>
              <a:t>mW</a:t>
            </a:r>
            <a:r>
              <a:rPr lang="en-US" altLang="zh-CN" sz="2800" b="1" dirty="0" smtClean="0">
                <a:latin typeface="黑体" panose="02010609060101010101" pitchFamily="2" charset="-122"/>
                <a:ea typeface="黑体" panose="02010609060101010101" pitchFamily="2" charset="-122"/>
              </a:rPr>
              <a:t>/T</a:t>
            </a:r>
            <a:r>
              <a:rPr lang="en-US" altLang="zh-CN" sz="2800" b="1" baseline="-25000" dirty="0" smtClean="0">
                <a:latin typeface="黑体" panose="02010609060101010101" pitchFamily="2" charset="-122"/>
                <a:ea typeface="黑体" panose="02010609060101010101" pitchFamily="2" charset="-122"/>
              </a:rPr>
              <a:t>M</a:t>
            </a:r>
          </a:p>
          <a:p>
            <a:pPr marL="0" indent="0" eaLnBrk="1" hangingPunct="1">
              <a:buNone/>
            </a:pPr>
            <a:endParaRPr lang="en-US" altLang="zh-CN" sz="2800" b="1" baseline="-25000" dirty="0">
              <a:latin typeface="黑体" panose="02010609060101010101" pitchFamily="2" charset="-122"/>
              <a:ea typeface="黑体" panose="02010609060101010101" pitchFamily="2" charset="-122"/>
            </a:endParaRPr>
          </a:p>
          <a:p>
            <a:pPr marL="0" indent="0" eaLnBrk="1" hangingPunct="1">
              <a:buNone/>
            </a:pPr>
            <a:endParaRPr lang="en-US" altLang="zh-CN" sz="2800" b="1" dirty="0">
              <a:latin typeface="黑体" panose="02010609060101010101" pitchFamily="2" charset="-122"/>
              <a:ea typeface="黑体" panose="02010609060101010101" pitchFamily="2" charset="-122"/>
            </a:endParaRPr>
          </a:p>
          <a:p>
            <a:pPr marL="0" indent="0" eaLnBrk="1" hangingPunct="1">
              <a:buNone/>
            </a:pPr>
            <a:r>
              <a:rPr lang="en-US" altLang="zh-CN" sz="2800" b="1" dirty="0" smtClean="0">
                <a:latin typeface="黑体" panose="02010609060101010101" pitchFamily="2" charset="-122"/>
                <a:ea typeface="黑体" panose="02010609060101010101" pitchFamily="2" charset="-122"/>
              </a:rPr>
              <a:t>——</a:t>
            </a:r>
            <a:r>
              <a:rPr lang="zh-CN" altLang="en-US" sz="2800" b="1" dirty="0" smtClean="0">
                <a:latin typeface="黑体" panose="02010609060101010101" pitchFamily="2" charset="-122"/>
                <a:ea typeface="黑体" panose="02010609060101010101" pitchFamily="2" charset="-122"/>
              </a:rPr>
              <a:t>必须顺序存放</a:t>
            </a:r>
            <a:endParaRPr lang="en-US" altLang="zh-CN" sz="2800" b="1" dirty="0">
              <a:latin typeface="黑体" panose="02010609060101010101" pitchFamily="2" charset="-122"/>
              <a:ea typeface="黑体" panose="02010609060101010101" pitchFamily="2" charset="-122"/>
            </a:endParaRPr>
          </a:p>
        </p:txBody>
      </p:sp>
      <p:grpSp>
        <p:nvGrpSpPr>
          <p:cNvPr id="14340" name="组合 101431"/>
          <p:cNvGrpSpPr/>
          <p:nvPr/>
        </p:nvGrpSpPr>
        <p:grpSpPr>
          <a:xfrm>
            <a:off x="3811588" y="1674813"/>
            <a:ext cx="4648200" cy="4632325"/>
            <a:chOff x="1872" y="1017"/>
            <a:chExt cx="2928" cy="2918"/>
          </a:xfrm>
        </p:grpSpPr>
        <p:sp>
          <p:nvSpPr>
            <p:cNvPr id="14341" name="矩形 101403"/>
            <p:cNvSpPr/>
            <p:nvPr/>
          </p:nvSpPr>
          <p:spPr>
            <a:xfrm>
              <a:off x="1872" y="2601"/>
              <a:ext cx="2928" cy="336"/>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42" name="直接连接符 101404"/>
            <p:cNvSpPr/>
            <p:nvPr/>
          </p:nvSpPr>
          <p:spPr>
            <a:xfrm>
              <a:off x="3312" y="2601"/>
              <a:ext cx="0" cy="336"/>
            </a:xfrm>
            <a:prstGeom prst="line">
              <a:avLst/>
            </a:prstGeom>
            <a:ln w="9525" cap="flat" cmpd="sng">
              <a:solidFill>
                <a:schemeClr val="tx1"/>
              </a:solidFill>
              <a:prstDash val="lgDash"/>
              <a:headEnd type="none" w="med" len="med"/>
              <a:tailEnd type="none" w="med" len="med"/>
            </a:ln>
          </p:spPr>
        </p:sp>
        <p:sp>
          <p:nvSpPr>
            <p:cNvPr id="14343" name="直接连接符 101405"/>
            <p:cNvSpPr/>
            <p:nvPr/>
          </p:nvSpPr>
          <p:spPr>
            <a:xfrm>
              <a:off x="2544" y="2601"/>
              <a:ext cx="0" cy="336"/>
            </a:xfrm>
            <a:prstGeom prst="line">
              <a:avLst/>
            </a:prstGeom>
            <a:ln w="9525" cap="flat" cmpd="sng">
              <a:solidFill>
                <a:schemeClr val="tx1"/>
              </a:solidFill>
              <a:prstDash val="lgDash"/>
              <a:headEnd type="none" w="med" len="med"/>
              <a:tailEnd type="none" w="med" len="med"/>
            </a:ln>
          </p:spPr>
        </p:sp>
        <p:sp>
          <p:nvSpPr>
            <p:cNvPr id="14344" name="直接连接符 101406"/>
            <p:cNvSpPr/>
            <p:nvPr/>
          </p:nvSpPr>
          <p:spPr>
            <a:xfrm>
              <a:off x="4032" y="2601"/>
              <a:ext cx="0" cy="336"/>
            </a:xfrm>
            <a:prstGeom prst="line">
              <a:avLst/>
            </a:prstGeom>
            <a:ln w="9525" cap="flat" cmpd="sng">
              <a:solidFill>
                <a:schemeClr val="tx1"/>
              </a:solidFill>
              <a:prstDash val="lgDash"/>
              <a:headEnd type="none" w="med" len="med"/>
              <a:tailEnd type="none" w="med" len="med"/>
            </a:ln>
          </p:spPr>
        </p:sp>
        <p:sp>
          <p:nvSpPr>
            <p:cNvPr id="14345" name="矩形 101407"/>
            <p:cNvSpPr/>
            <p:nvPr/>
          </p:nvSpPr>
          <p:spPr>
            <a:xfrm>
              <a:off x="1872" y="2073"/>
              <a:ext cx="2928"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46" name="直接连接符 101408"/>
            <p:cNvSpPr/>
            <p:nvPr/>
          </p:nvSpPr>
          <p:spPr>
            <a:xfrm>
              <a:off x="3312" y="2073"/>
              <a:ext cx="0" cy="240"/>
            </a:xfrm>
            <a:prstGeom prst="line">
              <a:avLst/>
            </a:prstGeom>
            <a:ln w="28575" cap="flat" cmpd="sng">
              <a:solidFill>
                <a:schemeClr val="tx1"/>
              </a:solidFill>
              <a:prstDash val="solid"/>
              <a:headEnd type="none" w="med" len="med"/>
              <a:tailEnd type="none" w="med" len="med"/>
            </a:ln>
          </p:spPr>
        </p:sp>
        <p:sp>
          <p:nvSpPr>
            <p:cNvPr id="14347" name="直接连接符 101409"/>
            <p:cNvSpPr/>
            <p:nvPr/>
          </p:nvSpPr>
          <p:spPr>
            <a:xfrm>
              <a:off x="2544" y="2073"/>
              <a:ext cx="0" cy="240"/>
            </a:xfrm>
            <a:prstGeom prst="line">
              <a:avLst/>
            </a:prstGeom>
            <a:ln w="28575" cap="flat" cmpd="sng">
              <a:solidFill>
                <a:schemeClr val="tx1"/>
              </a:solidFill>
              <a:prstDash val="solid"/>
              <a:headEnd type="none" w="med" len="med"/>
              <a:tailEnd type="none" w="med" len="med"/>
            </a:ln>
          </p:spPr>
        </p:sp>
        <p:sp>
          <p:nvSpPr>
            <p:cNvPr id="14348" name="直接连接符 101410"/>
            <p:cNvSpPr/>
            <p:nvPr/>
          </p:nvSpPr>
          <p:spPr>
            <a:xfrm>
              <a:off x="4032" y="2073"/>
              <a:ext cx="0" cy="240"/>
            </a:xfrm>
            <a:prstGeom prst="line">
              <a:avLst/>
            </a:prstGeom>
            <a:ln w="28575" cap="flat" cmpd="sng">
              <a:solidFill>
                <a:schemeClr val="tx1"/>
              </a:solidFill>
              <a:prstDash val="solid"/>
              <a:headEnd type="none" w="med" len="med"/>
              <a:tailEnd type="none" w="med" len="med"/>
            </a:ln>
          </p:spPr>
        </p:sp>
        <p:sp>
          <p:nvSpPr>
            <p:cNvPr id="14349" name="文本框 101411"/>
            <p:cNvSpPr txBox="1"/>
            <p:nvPr/>
          </p:nvSpPr>
          <p:spPr>
            <a:xfrm>
              <a:off x="2736"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0" name="矩形 101412"/>
            <p:cNvSpPr/>
            <p:nvPr/>
          </p:nvSpPr>
          <p:spPr>
            <a:xfrm>
              <a:off x="2016"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1" name="矩形 101413"/>
            <p:cNvSpPr/>
            <p:nvPr/>
          </p:nvSpPr>
          <p:spPr>
            <a:xfrm>
              <a:off x="3504"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2" name="矩形 101414"/>
            <p:cNvSpPr/>
            <p:nvPr/>
          </p:nvSpPr>
          <p:spPr>
            <a:xfrm>
              <a:off x="4272" y="2073"/>
              <a:ext cx="35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W</a:t>
              </a:r>
              <a:r>
                <a:rPr lang="zh-CN" altLang="en-US" sz="2000" b="0" dirty="0">
                  <a:latin typeface="黑体" panose="02010609060101010101" pitchFamily="2" charset="-122"/>
                  <a:ea typeface="黑体" panose="02010609060101010101" pitchFamily="2" charset="-122"/>
                </a:rPr>
                <a:t>位</a:t>
              </a:r>
            </a:p>
          </p:txBody>
        </p:sp>
        <p:sp>
          <p:nvSpPr>
            <p:cNvPr id="14353" name="直接连接符 101415"/>
            <p:cNvSpPr/>
            <p:nvPr/>
          </p:nvSpPr>
          <p:spPr>
            <a:xfrm flipV="1">
              <a:off x="1968" y="2313"/>
              <a:ext cx="0" cy="288"/>
            </a:xfrm>
            <a:prstGeom prst="line">
              <a:avLst/>
            </a:prstGeom>
            <a:ln w="9525" cap="flat" cmpd="sng">
              <a:solidFill>
                <a:schemeClr val="tx1"/>
              </a:solidFill>
              <a:prstDash val="solid"/>
              <a:headEnd type="none" w="med" len="med"/>
              <a:tailEnd type="triangle" w="med" len="med"/>
            </a:ln>
          </p:spPr>
        </p:sp>
        <p:sp>
          <p:nvSpPr>
            <p:cNvPr id="14354" name="直接连接符 101416"/>
            <p:cNvSpPr/>
            <p:nvPr/>
          </p:nvSpPr>
          <p:spPr>
            <a:xfrm flipV="1">
              <a:off x="4656" y="2313"/>
              <a:ext cx="0" cy="288"/>
            </a:xfrm>
            <a:prstGeom prst="line">
              <a:avLst/>
            </a:prstGeom>
            <a:ln w="9525" cap="flat" cmpd="sng">
              <a:solidFill>
                <a:schemeClr val="tx1"/>
              </a:solidFill>
              <a:prstDash val="solid"/>
              <a:headEnd type="none" w="med" len="med"/>
              <a:tailEnd type="triangle" w="med" len="med"/>
            </a:ln>
          </p:spPr>
        </p:sp>
        <p:sp>
          <p:nvSpPr>
            <p:cNvPr id="14355" name="直接连接符 101417"/>
            <p:cNvSpPr/>
            <p:nvPr/>
          </p:nvSpPr>
          <p:spPr>
            <a:xfrm>
              <a:off x="1968" y="2409"/>
              <a:ext cx="2688" cy="0"/>
            </a:xfrm>
            <a:prstGeom prst="line">
              <a:avLst/>
            </a:prstGeom>
            <a:ln w="9525" cap="flat" cmpd="sng">
              <a:solidFill>
                <a:schemeClr val="tx1"/>
              </a:solidFill>
              <a:prstDash val="lgDash"/>
              <a:headEnd type="none" w="med" len="med"/>
              <a:tailEnd type="none" w="med" len="med"/>
            </a:ln>
          </p:spPr>
        </p:sp>
        <p:sp>
          <p:nvSpPr>
            <p:cNvPr id="14356" name="矩形 101418"/>
            <p:cNvSpPr/>
            <p:nvPr/>
          </p:nvSpPr>
          <p:spPr>
            <a:xfrm>
              <a:off x="2832" y="3167"/>
              <a:ext cx="960"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57" name="文本框 101419"/>
            <p:cNvSpPr txBox="1"/>
            <p:nvPr/>
          </p:nvSpPr>
          <p:spPr>
            <a:xfrm>
              <a:off x="2832" y="3167"/>
              <a:ext cx="915" cy="250"/>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地址寄存器</a:t>
              </a:r>
            </a:p>
          </p:txBody>
        </p:sp>
        <p:sp>
          <p:nvSpPr>
            <p:cNvPr id="14358" name="直接连接符 101420"/>
            <p:cNvSpPr/>
            <p:nvPr/>
          </p:nvSpPr>
          <p:spPr>
            <a:xfrm flipV="1">
              <a:off x="3024" y="2927"/>
              <a:ext cx="0" cy="240"/>
            </a:xfrm>
            <a:prstGeom prst="line">
              <a:avLst/>
            </a:prstGeom>
            <a:ln w="9525" cap="flat" cmpd="sng">
              <a:solidFill>
                <a:schemeClr val="tx1"/>
              </a:solidFill>
              <a:prstDash val="solid"/>
              <a:headEnd type="none" w="med" len="med"/>
              <a:tailEnd type="triangle" w="med" len="med"/>
            </a:ln>
          </p:spPr>
        </p:sp>
        <p:sp>
          <p:nvSpPr>
            <p:cNvPr id="14359" name="直接连接符 101421"/>
            <p:cNvSpPr/>
            <p:nvPr/>
          </p:nvSpPr>
          <p:spPr>
            <a:xfrm flipV="1">
              <a:off x="3552" y="2927"/>
              <a:ext cx="0" cy="240"/>
            </a:xfrm>
            <a:prstGeom prst="line">
              <a:avLst/>
            </a:prstGeom>
            <a:ln w="9525" cap="flat" cmpd="sng">
              <a:solidFill>
                <a:schemeClr val="tx1"/>
              </a:solidFill>
              <a:prstDash val="solid"/>
              <a:headEnd type="none" w="med" len="med"/>
              <a:tailEnd type="triangle" w="med" len="med"/>
            </a:ln>
          </p:spPr>
        </p:sp>
        <p:sp>
          <p:nvSpPr>
            <p:cNvPr id="14360" name="直接连接符 101422"/>
            <p:cNvSpPr/>
            <p:nvPr/>
          </p:nvSpPr>
          <p:spPr>
            <a:xfrm>
              <a:off x="3024" y="3023"/>
              <a:ext cx="528" cy="0"/>
            </a:xfrm>
            <a:prstGeom prst="line">
              <a:avLst/>
            </a:prstGeom>
            <a:ln w="9525" cap="flat" cmpd="sng">
              <a:solidFill>
                <a:schemeClr val="tx1"/>
              </a:solidFill>
              <a:prstDash val="lgDash"/>
              <a:headEnd type="none" w="med" len="med"/>
              <a:tailEnd type="none" w="med" len="med"/>
            </a:ln>
          </p:spPr>
        </p:sp>
        <p:sp>
          <p:nvSpPr>
            <p:cNvPr id="14361" name="文本框 101423"/>
            <p:cNvSpPr txBox="1"/>
            <p:nvPr/>
          </p:nvSpPr>
          <p:spPr>
            <a:xfrm>
              <a:off x="2400" y="3609"/>
              <a:ext cx="2258" cy="326"/>
            </a:xfrm>
            <a:prstGeom prst="rect">
              <a:avLst/>
            </a:prstGeom>
            <a:noFill/>
            <a:ln w="9525">
              <a:noFill/>
            </a:ln>
          </p:spPr>
          <p:txBody>
            <a:bodyPr wrap="none">
              <a:spAutoFit/>
            </a:bodyPr>
            <a:lstStyle/>
            <a:p>
              <a:r>
                <a:rPr lang="zh-CN" altLang="en-US" dirty="0">
                  <a:latin typeface="黑体" panose="02010609060101010101" pitchFamily="2" charset="-122"/>
                  <a:ea typeface="黑体" panose="02010609060101010101" pitchFamily="2" charset="-122"/>
                </a:rPr>
                <a:t>单体多字</a:t>
              </a:r>
              <a:r>
                <a:rPr lang="en-US" altLang="zh-CN" dirty="0">
                  <a:latin typeface="黑体" panose="02010609060101010101" pitchFamily="2" charset="-122"/>
                  <a:ea typeface="黑体" panose="02010609060101010101" pitchFamily="2" charset="-122"/>
                </a:rPr>
                <a:t>(m=4)</a:t>
              </a:r>
              <a:r>
                <a:rPr lang="zh-CN" altLang="en-US" dirty="0">
                  <a:latin typeface="黑体" panose="02010609060101010101" pitchFamily="2" charset="-122"/>
                  <a:ea typeface="黑体" panose="02010609060101010101" pitchFamily="2" charset="-122"/>
                </a:rPr>
                <a:t>存储器</a:t>
              </a:r>
            </a:p>
          </p:txBody>
        </p:sp>
        <p:sp>
          <p:nvSpPr>
            <p:cNvPr id="14362" name="矩形 101424"/>
            <p:cNvSpPr/>
            <p:nvPr/>
          </p:nvSpPr>
          <p:spPr>
            <a:xfrm>
              <a:off x="3024" y="1272"/>
              <a:ext cx="624" cy="240"/>
            </a:xfrm>
            <a:prstGeom prst="rect">
              <a:avLst/>
            </a:prstGeom>
            <a:solidFill>
              <a:schemeClr val="bg1"/>
            </a:solidFill>
            <a:ln w="2857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4363" name="文本框 101425"/>
            <p:cNvSpPr txBox="1"/>
            <p:nvPr/>
          </p:nvSpPr>
          <p:spPr>
            <a:xfrm>
              <a:off x="3072" y="1257"/>
              <a:ext cx="435" cy="250"/>
            </a:xfrm>
            <a:prstGeom prst="rect">
              <a:avLst/>
            </a:prstGeom>
            <a:noFill/>
            <a:ln w="9525">
              <a:noFill/>
            </a:ln>
          </p:spPr>
          <p:txBody>
            <a:bodyPr wrap="none">
              <a:spAutoFit/>
            </a:bodyPr>
            <a:lstStyle/>
            <a:p>
              <a:r>
                <a:rPr lang="en-US" altLang="zh-CN" sz="2000" b="0" dirty="0">
                  <a:latin typeface="黑体" panose="02010609060101010101" pitchFamily="2" charset="-122"/>
                  <a:ea typeface="黑体" panose="02010609060101010101" pitchFamily="2" charset="-122"/>
                </a:rPr>
                <a:t> W</a:t>
              </a:r>
              <a:r>
                <a:rPr lang="zh-CN" altLang="en-US" sz="2000" b="0" dirty="0">
                  <a:latin typeface="黑体" panose="02010609060101010101" pitchFamily="2" charset="-122"/>
                  <a:ea typeface="黑体" panose="02010609060101010101" pitchFamily="2" charset="-122"/>
                </a:rPr>
                <a:t>位</a:t>
              </a:r>
            </a:p>
          </p:txBody>
        </p:sp>
        <p:sp>
          <p:nvSpPr>
            <p:cNvPr id="14364" name="直接连接符 101426"/>
            <p:cNvSpPr/>
            <p:nvPr/>
          </p:nvSpPr>
          <p:spPr>
            <a:xfrm flipV="1">
              <a:off x="2160" y="1497"/>
              <a:ext cx="1152" cy="576"/>
            </a:xfrm>
            <a:prstGeom prst="line">
              <a:avLst/>
            </a:prstGeom>
            <a:ln w="9525" cap="flat" cmpd="sng">
              <a:solidFill>
                <a:schemeClr val="tx1"/>
              </a:solidFill>
              <a:prstDash val="solid"/>
              <a:headEnd type="none" w="med" len="med"/>
              <a:tailEnd type="triangle" w="med" len="med"/>
            </a:ln>
          </p:spPr>
        </p:sp>
        <p:sp>
          <p:nvSpPr>
            <p:cNvPr id="14365" name="直接连接符 101427"/>
            <p:cNvSpPr/>
            <p:nvPr/>
          </p:nvSpPr>
          <p:spPr>
            <a:xfrm flipV="1">
              <a:off x="2928" y="1497"/>
              <a:ext cx="384" cy="576"/>
            </a:xfrm>
            <a:prstGeom prst="line">
              <a:avLst/>
            </a:prstGeom>
            <a:ln w="9525" cap="flat" cmpd="sng">
              <a:solidFill>
                <a:schemeClr val="tx1"/>
              </a:solidFill>
              <a:prstDash val="solid"/>
              <a:headEnd type="none" w="med" len="med"/>
              <a:tailEnd type="triangle" w="med" len="med"/>
            </a:ln>
          </p:spPr>
        </p:sp>
        <p:sp>
          <p:nvSpPr>
            <p:cNvPr id="14366" name="直接连接符 101428"/>
            <p:cNvSpPr/>
            <p:nvPr/>
          </p:nvSpPr>
          <p:spPr>
            <a:xfrm flipH="1" flipV="1">
              <a:off x="3360" y="1497"/>
              <a:ext cx="1056" cy="576"/>
            </a:xfrm>
            <a:prstGeom prst="line">
              <a:avLst/>
            </a:prstGeom>
            <a:ln w="9525" cap="flat" cmpd="sng">
              <a:solidFill>
                <a:schemeClr val="tx1"/>
              </a:solidFill>
              <a:prstDash val="solid"/>
              <a:headEnd type="none" w="med" len="med"/>
              <a:tailEnd type="triangle" w="med" len="med"/>
            </a:ln>
          </p:spPr>
        </p:sp>
        <p:sp>
          <p:nvSpPr>
            <p:cNvPr id="14367" name="直接连接符 101429"/>
            <p:cNvSpPr/>
            <p:nvPr/>
          </p:nvSpPr>
          <p:spPr>
            <a:xfrm flipH="1" flipV="1">
              <a:off x="3360" y="1497"/>
              <a:ext cx="288" cy="576"/>
            </a:xfrm>
            <a:prstGeom prst="line">
              <a:avLst/>
            </a:prstGeom>
            <a:ln w="9525" cap="flat" cmpd="sng">
              <a:solidFill>
                <a:schemeClr val="tx1"/>
              </a:solidFill>
              <a:prstDash val="solid"/>
              <a:headEnd type="none" w="med" len="med"/>
              <a:tailEnd type="triangle" w="med" len="med"/>
            </a:ln>
          </p:spPr>
        </p:sp>
        <p:sp>
          <p:nvSpPr>
            <p:cNvPr id="14368" name="文本框 101430"/>
            <p:cNvSpPr txBox="1"/>
            <p:nvPr/>
          </p:nvSpPr>
          <p:spPr>
            <a:xfrm>
              <a:off x="2736" y="1017"/>
              <a:ext cx="1080" cy="250"/>
            </a:xfrm>
            <a:prstGeom prst="rect">
              <a:avLst/>
            </a:prstGeom>
            <a:noFill/>
            <a:ln w="9525">
              <a:noFill/>
            </a:ln>
          </p:spPr>
          <p:txBody>
            <a:bodyPr wrap="none">
              <a:spAutoFit/>
            </a:bodyPr>
            <a:lstStyle/>
            <a:p>
              <a:r>
                <a:rPr lang="zh-CN" altLang="en-US" sz="2000" dirty="0">
                  <a:latin typeface="Times New Roman" panose="02020603050405020304" pitchFamily="18" charset="0"/>
                  <a:ea typeface="黑体" panose="02010609060101010101" pitchFamily="2" charset="-122"/>
                </a:rPr>
                <a:t>单字长寄存器</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0240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5363" name="文本占位符 102402"/>
          <p:cNvSpPr>
            <a:spLocks noGrp="1"/>
          </p:cNvSpPr>
          <p:nvPr>
            <p:ph idx="1"/>
          </p:nvPr>
        </p:nvSpPr>
        <p:spPr>
          <a:xfrm>
            <a:off x="395288" y="1052513"/>
            <a:ext cx="374491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多体单字交叉</a:t>
            </a: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81922"/>
          <p:cNvSpPr/>
          <p:nvPr/>
        </p:nvSpPr>
        <p:spPr>
          <a:xfrm>
            <a:off x="1524000" y="2254250"/>
            <a:ext cx="6096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87" name="文本框 81923"/>
          <p:cNvSpPr txBox="1"/>
          <p:nvPr/>
        </p:nvSpPr>
        <p:spPr>
          <a:xfrm>
            <a:off x="3733800" y="2254250"/>
            <a:ext cx="1198563" cy="396875"/>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总线控制</a:t>
            </a:r>
          </a:p>
        </p:txBody>
      </p:sp>
      <p:sp>
        <p:nvSpPr>
          <p:cNvPr id="16388" name="矩形 81924"/>
          <p:cNvSpPr/>
          <p:nvPr/>
        </p:nvSpPr>
        <p:spPr>
          <a:xfrm>
            <a:off x="1524000" y="3946525"/>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89" name="文本框 81925"/>
          <p:cNvSpPr txBox="1"/>
          <p:nvPr/>
        </p:nvSpPr>
        <p:spPr>
          <a:xfrm>
            <a:off x="1447800" y="4022725"/>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0</a:t>
            </a:r>
          </a:p>
        </p:txBody>
      </p:sp>
      <p:sp>
        <p:nvSpPr>
          <p:cNvPr id="16390" name="矩形 81926"/>
          <p:cNvSpPr/>
          <p:nvPr/>
        </p:nvSpPr>
        <p:spPr>
          <a:xfrm>
            <a:off x="3105150" y="3946525"/>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1" name="文本框 81927"/>
          <p:cNvSpPr txBox="1"/>
          <p:nvPr/>
        </p:nvSpPr>
        <p:spPr>
          <a:xfrm>
            <a:off x="3028950" y="4022725"/>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1</a:t>
            </a:r>
          </a:p>
        </p:txBody>
      </p:sp>
      <p:sp>
        <p:nvSpPr>
          <p:cNvPr id="16392" name="矩形 81928"/>
          <p:cNvSpPr/>
          <p:nvPr/>
        </p:nvSpPr>
        <p:spPr>
          <a:xfrm>
            <a:off x="4705350" y="3930650"/>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3" name="文本框 81929"/>
          <p:cNvSpPr txBox="1"/>
          <p:nvPr/>
        </p:nvSpPr>
        <p:spPr>
          <a:xfrm>
            <a:off x="4629150" y="4006850"/>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2</a:t>
            </a:r>
          </a:p>
        </p:txBody>
      </p:sp>
      <p:sp>
        <p:nvSpPr>
          <p:cNvPr id="16394" name="矩形 81930"/>
          <p:cNvSpPr/>
          <p:nvPr/>
        </p:nvSpPr>
        <p:spPr>
          <a:xfrm>
            <a:off x="6324600" y="3930650"/>
            <a:ext cx="14478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5" name="文本框 81931"/>
          <p:cNvSpPr txBox="1"/>
          <p:nvPr/>
        </p:nvSpPr>
        <p:spPr>
          <a:xfrm>
            <a:off x="6248400" y="4006850"/>
            <a:ext cx="1579563" cy="396875"/>
          </a:xfrm>
          <a:prstGeom prst="rect">
            <a:avLst/>
          </a:prstGeom>
          <a:noFill/>
          <a:ln w="9525">
            <a:noFill/>
          </a:ln>
        </p:spPr>
        <p:txBody>
          <a:bodyPr wrap="none">
            <a:spAutoFit/>
          </a:bodyPr>
          <a:lstStyle/>
          <a:p>
            <a:r>
              <a:rPr lang="zh-CN" altLang="en-US" sz="2000" b="0" dirty="0">
                <a:latin typeface="黑体" panose="02010609060101010101" pitchFamily="2" charset="-122"/>
                <a:ea typeface="黑体" panose="02010609060101010101" pitchFamily="2" charset="-122"/>
              </a:rPr>
              <a:t>地址寄存器</a:t>
            </a:r>
            <a:r>
              <a:rPr lang="en-US" altLang="zh-CN" sz="2000" b="0" dirty="0">
                <a:latin typeface="黑体" panose="02010609060101010101" pitchFamily="2" charset="-122"/>
                <a:ea typeface="黑体" panose="02010609060101010101" pitchFamily="2" charset="-122"/>
              </a:rPr>
              <a:t>3</a:t>
            </a:r>
          </a:p>
        </p:txBody>
      </p:sp>
      <p:sp>
        <p:nvSpPr>
          <p:cNvPr id="16396" name="矩形 81932"/>
          <p:cNvSpPr/>
          <p:nvPr/>
        </p:nvSpPr>
        <p:spPr>
          <a:xfrm>
            <a:off x="16764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7" name="文本框 81933"/>
          <p:cNvSpPr txBox="1"/>
          <p:nvPr/>
        </p:nvSpPr>
        <p:spPr>
          <a:xfrm>
            <a:off x="19812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0</a:t>
            </a:r>
            <a:endParaRPr lang="en-US" altLang="zh-CN" sz="2400" b="0" dirty="0">
              <a:latin typeface="黑体" panose="02010609060101010101" pitchFamily="2" charset="-122"/>
              <a:ea typeface="黑体" panose="02010609060101010101" pitchFamily="2" charset="-122"/>
            </a:endParaRPr>
          </a:p>
        </p:txBody>
      </p:sp>
      <p:sp>
        <p:nvSpPr>
          <p:cNvPr id="16398" name="矩形 81934"/>
          <p:cNvSpPr/>
          <p:nvPr/>
        </p:nvSpPr>
        <p:spPr>
          <a:xfrm>
            <a:off x="32766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399" name="文本框 81935"/>
          <p:cNvSpPr txBox="1"/>
          <p:nvPr/>
        </p:nvSpPr>
        <p:spPr>
          <a:xfrm>
            <a:off x="35814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1</a:t>
            </a:r>
            <a:endParaRPr lang="en-US" altLang="zh-CN" sz="2400" b="0" dirty="0">
              <a:latin typeface="黑体" panose="02010609060101010101" pitchFamily="2" charset="-122"/>
              <a:ea typeface="黑体" panose="02010609060101010101" pitchFamily="2" charset="-122"/>
            </a:endParaRPr>
          </a:p>
        </p:txBody>
      </p:sp>
      <p:sp>
        <p:nvSpPr>
          <p:cNvPr id="16400" name="矩形 81936"/>
          <p:cNvSpPr/>
          <p:nvPr/>
        </p:nvSpPr>
        <p:spPr>
          <a:xfrm>
            <a:off x="48768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1" name="文本框 81937"/>
          <p:cNvSpPr txBox="1"/>
          <p:nvPr/>
        </p:nvSpPr>
        <p:spPr>
          <a:xfrm>
            <a:off x="51816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2</a:t>
            </a:r>
            <a:endParaRPr lang="en-US" altLang="zh-CN" sz="2400" b="0" dirty="0">
              <a:latin typeface="黑体" panose="02010609060101010101" pitchFamily="2" charset="-122"/>
              <a:ea typeface="黑体" panose="02010609060101010101" pitchFamily="2" charset="-122"/>
            </a:endParaRPr>
          </a:p>
        </p:txBody>
      </p:sp>
      <p:sp>
        <p:nvSpPr>
          <p:cNvPr id="16402" name="矩形 81938"/>
          <p:cNvSpPr/>
          <p:nvPr/>
        </p:nvSpPr>
        <p:spPr>
          <a:xfrm>
            <a:off x="6477000" y="3108325"/>
            <a:ext cx="1143000" cy="4572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3" name="文本框 81939"/>
          <p:cNvSpPr txBox="1"/>
          <p:nvPr/>
        </p:nvSpPr>
        <p:spPr>
          <a:xfrm>
            <a:off x="6781800" y="3032125"/>
            <a:ext cx="438150" cy="457200"/>
          </a:xfrm>
          <a:prstGeom prst="rect">
            <a:avLst/>
          </a:prstGeom>
          <a:noFill/>
          <a:ln w="9525">
            <a:noFill/>
          </a:ln>
        </p:spPr>
        <p:txBody>
          <a:bodyPr>
            <a:spAutoFit/>
          </a:bodyPr>
          <a:lstStyle/>
          <a:p>
            <a:r>
              <a:rPr lang="en-US" altLang="zh-CN" sz="2400" b="0" dirty="0">
                <a:latin typeface="黑体" panose="02010609060101010101" pitchFamily="2" charset="-122"/>
                <a:ea typeface="黑体" panose="02010609060101010101" pitchFamily="2" charset="-122"/>
              </a:rPr>
              <a:t>M</a:t>
            </a:r>
            <a:r>
              <a:rPr lang="en-US" altLang="zh-CN" sz="2400" b="0" baseline="-25000" dirty="0">
                <a:latin typeface="黑体" panose="02010609060101010101" pitchFamily="2" charset="-122"/>
                <a:ea typeface="黑体" panose="02010609060101010101" pitchFamily="2" charset="-122"/>
              </a:rPr>
              <a:t>3</a:t>
            </a:r>
            <a:endParaRPr lang="en-US" altLang="zh-CN" sz="2400" b="0" dirty="0">
              <a:latin typeface="黑体" panose="02010609060101010101" pitchFamily="2" charset="-122"/>
              <a:ea typeface="黑体" panose="02010609060101010101" pitchFamily="2" charset="-122"/>
            </a:endParaRPr>
          </a:p>
        </p:txBody>
      </p:sp>
      <p:sp>
        <p:nvSpPr>
          <p:cNvPr id="16404" name="矩形 81940"/>
          <p:cNvSpPr/>
          <p:nvPr/>
        </p:nvSpPr>
        <p:spPr>
          <a:xfrm>
            <a:off x="1600200" y="4921250"/>
            <a:ext cx="6096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5" name="文本框 81941"/>
          <p:cNvSpPr txBox="1"/>
          <p:nvPr/>
        </p:nvSpPr>
        <p:spPr>
          <a:xfrm>
            <a:off x="3657600" y="4937125"/>
            <a:ext cx="2384425" cy="396875"/>
          </a:xfrm>
          <a:prstGeom prst="rect">
            <a:avLst/>
          </a:prstGeom>
          <a:noFill/>
          <a:ln w="9525">
            <a:noFill/>
          </a:ln>
        </p:spPr>
        <p:txBody>
          <a:bodyPr wrap="none">
            <a:spAutoFit/>
          </a:bodyPr>
          <a:lstStyle/>
          <a:p>
            <a:r>
              <a:rPr lang="zh-CN" altLang="en-US" sz="2000" b="0" dirty="0">
                <a:latin typeface="Times New Roman" panose="02020603050405020304" pitchFamily="18" charset="0"/>
                <a:ea typeface="黑体" panose="02010609060101010101" pitchFamily="2" charset="-122"/>
              </a:rPr>
              <a:t>主控</a:t>
            </a:r>
            <a:r>
              <a:rPr lang="en-US" altLang="zh-CN" sz="2000" b="0" dirty="0">
                <a:latin typeface="Times New Roman" panose="02020603050405020304" pitchFamily="18" charset="0"/>
                <a:ea typeface="黑体" panose="02010609060101010101" pitchFamily="2" charset="-122"/>
              </a:rPr>
              <a:t>(</a:t>
            </a:r>
            <a:r>
              <a:rPr lang="zh-CN" altLang="en-US" sz="2000" b="0" dirty="0">
                <a:latin typeface="Times New Roman" panose="02020603050405020304" pitchFamily="18" charset="0"/>
                <a:ea typeface="黑体" panose="02010609060101010101" pitchFamily="2" charset="-122"/>
              </a:rPr>
              <a:t>主存控制部件</a:t>
            </a:r>
            <a:r>
              <a:rPr lang="en-US" altLang="zh-CN" sz="2000" b="0" dirty="0">
                <a:latin typeface="Times New Roman" panose="02020603050405020304" pitchFamily="18" charset="0"/>
                <a:ea typeface="黑体" panose="02010609060101010101" pitchFamily="2" charset="-122"/>
              </a:rPr>
              <a:t>)</a:t>
            </a:r>
          </a:p>
        </p:txBody>
      </p:sp>
      <p:sp>
        <p:nvSpPr>
          <p:cNvPr id="16406" name="矩形 81942"/>
          <p:cNvSpPr/>
          <p:nvPr/>
        </p:nvSpPr>
        <p:spPr>
          <a:xfrm>
            <a:off x="2438400" y="1524000"/>
            <a:ext cx="762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7" name="文本框 81943"/>
          <p:cNvSpPr txBox="1"/>
          <p:nvPr/>
        </p:nvSpPr>
        <p:spPr>
          <a:xfrm>
            <a:off x="2362200" y="1447800"/>
            <a:ext cx="792163" cy="457200"/>
          </a:xfrm>
          <a:prstGeom prst="rect">
            <a:avLst/>
          </a:prstGeom>
          <a:noFill/>
          <a:ln w="9525">
            <a:noFill/>
          </a:ln>
        </p:spPr>
        <p:txBody>
          <a:bodyPr wrap="none">
            <a:spAutoFit/>
          </a:bodyPr>
          <a:lstStyle/>
          <a:p>
            <a:r>
              <a:rPr lang="en-US" altLang="zh-CN" sz="2400" b="0" dirty="0">
                <a:latin typeface="黑体" panose="02010609060101010101" pitchFamily="2" charset="-122"/>
                <a:ea typeface="黑体" panose="02010609060101010101" pitchFamily="2" charset="-122"/>
              </a:rPr>
              <a:t> CPU</a:t>
            </a:r>
          </a:p>
        </p:txBody>
      </p:sp>
      <p:sp>
        <p:nvSpPr>
          <p:cNvPr id="16408" name="矩形 81944"/>
          <p:cNvSpPr/>
          <p:nvPr/>
        </p:nvSpPr>
        <p:spPr>
          <a:xfrm>
            <a:off x="5334000" y="1524000"/>
            <a:ext cx="762000" cy="381000"/>
          </a:xfrm>
          <a:prstGeom prst="rect">
            <a:avLst/>
          </a:prstGeom>
          <a:solidFill>
            <a:schemeClr val="bg1"/>
          </a:solidFill>
          <a:ln w="9525"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6409" name="文本框 81945"/>
          <p:cNvSpPr txBox="1"/>
          <p:nvPr/>
        </p:nvSpPr>
        <p:spPr>
          <a:xfrm>
            <a:off x="5370513" y="1458913"/>
            <a:ext cx="639762" cy="457200"/>
          </a:xfrm>
          <a:prstGeom prst="rect">
            <a:avLst/>
          </a:prstGeom>
          <a:noFill/>
          <a:ln w="9525">
            <a:noFill/>
          </a:ln>
        </p:spPr>
        <p:txBody>
          <a:bodyPr wrap="none">
            <a:spAutoFit/>
          </a:bodyPr>
          <a:lstStyle/>
          <a:p>
            <a:r>
              <a:rPr lang="en-US" altLang="zh-CN" sz="2400" b="0" dirty="0">
                <a:latin typeface="黑体" panose="02010609060101010101" pitchFamily="2" charset="-122"/>
                <a:ea typeface="黑体" panose="02010609060101010101" pitchFamily="2" charset="-122"/>
              </a:rPr>
              <a:t>IOP</a:t>
            </a:r>
          </a:p>
        </p:txBody>
      </p:sp>
      <p:sp>
        <p:nvSpPr>
          <p:cNvPr id="16410" name="直接连接符 81946"/>
          <p:cNvSpPr/>
          <p:nvPr/>
        </p:nvSpPr>
        <p:spPr>
          <a:xfrm flipV="1">
            <a:off x="5715000" y="1219200"/>
            <a:ext cx="0" cy="304800"/>
          </a:xfrm>
          <a:prstGeom prst="line">
            <a:avLst/>
          </a:prstGeom>
          <a:ln w="9525" cap="flat" cmpd="sng">
            <a:solidFill>
              <a:schemeClr val="tx1"/>
            </a:solidFill>
            <a:prstDash val="solid"/>
            <a:headEnd type="none" w="med" len="med"/>
            <a:tailEnd type="none" w="med" len="med"/>
          </a:ln>
        </p:spPr>
      </p:sp>
      <p:sp>
        <p:nvSpPr>
          <p:cNvPr id="16411" name="直接连接符 81947"/>
          <p:cNvSpPr/>
          <p:nvPr/>
        </p:nvSpPr>
        <p:spPr>
          <a:xfrm>
            <a:off x="5715000" y="1219200"/>
            <a:ext cx="2743200" cy="0"/>
          </a:xfrm>
          <a:prstGeom prst="line">
            <a:avLst/>
          </a:prstGeom>
          <a:ln w="9525" cap="flat" cmpd="sng">
            <a:solidFill>
              <a:schemeClr val="tx1"/>
            </a:solidFill>
            <a:prstDash val="solid"/>
            <a:headEnd type="none" w="med" len="med"/>
            <a:tailEnd type="none" w="med" len="med"/>
          </a:ln>
        </p:spPr>
      </p:sp>
      <p:sp>
        <p:nvSpPr>
          <p:cNvPr id="16412" name="直接连接符 81948"/>
          <p:cNvSpPr/>
          <p:nvPr/>
        </p:nvSpPr>
        <p:spPr>
          <a:xfrm>
            <a:off x="8458200" y="1219200"/>
            <a:ext cx="0" cy="4495800"/>
          </a:xfrm>
          <a:prstGeom prst="line">
            <a:avLst/>
          </a:prstGeom>
          <a:ln w="9525" cap="flat" cmpd="sng">
            <a:solidFill>
              <a:schemeClr val="tx1"/>
            </a:solidFill>
            <a:prstDash val="solid"/>
            <a:headEnd type="none" w="med" len="med"/>
            <a:tailEnd type="none" w="med" len="med"/>
          </a:ln>
        </p:spPr>
      </p:sp>
      <p:sp>
        <p:nvSpPr>
          <p:cNvPr id="16413" name="直接连接符 81949"/>
          <p:cNvSpPr/>
          <p:nvPr/>
        </p:nvSpPr>
        <p:spPr>
          <a:xfrm flipH="1">
            <a:off x="6019800" y="5715000"/>
            <a:ext cx="2438400" cy="0"/>
          </a:xfrm>
          <a:prstGeom prst="line">
            <a:avLst/>
          </a:prstGeom>
          <a:ln w="9525" cap="flat" cmpd="sng">
            <a:solidFill>
              <a:schemeClr val="tx1"/>
            </a:solidFill>
            <a:prstDash val="solid"/>
            <a:headEnd type="none" w="med" len="med"/>
            <a:tailEnd type="none" w="med" len="med"/>
          </a:ln>
        </p:spPr>
      </p:sp>
      <p:sp>
        <p:nvSpPr>
          <p:cNvPr id="16414" name="直接连接符 81950"/>
          <p:cNvSpPr/>
          <p:nvPr/>
        </p:nvSpPr>
        <p:spPr>
          <a:xfrm flipV="1">
            <a:off x="6019800" y="5334000"/>
            <a:ext cx="0" cy="381000"/>
          </a:xfrm>
          <a:prstGeom prst="line">
            <a:avLst/>
          </a:prstGeom>
          <a:ln w="9525" cap="flat" cmpd="sng">
            <a:solidFill>
              <a:schemeClr val="tx1"/>
            </a:solidFill>
            <a:prstDash val="solid"/>
            <a:headEnd type="none" w="med" len="med"/>
            <a:tailEnd type="triangle" w="med" len="med"/>
          </a:ln>
        </p:spPr>
      </p:sp>
      <p:sp>
        <p:nvSpPr>
          <p:cNvPr id="16415" name="直接连接符 81951"/>
          <p:cNvSpPr/>
          <p:nvPr/>
        </p:nvSpPr>
        <p:spPr>
          <a:xfrm flipV="1">
            <a:off x="2743200" y="1219200"/>
            <a:ext cx="0" cy="304800"/>
          </a:xfrm>
          <a:prstGeom prst="line">
            <a:avLst/>
          </a:prstGeom>
          <a:ln w="9525" cap="flat" cmpd="sng">
            <a:solidFill>
              <a:schemeClr val="tx1"/>
            </a:solidFill>
            <a:prstDash val="solid"/>
            <a:headEnd type="none" w="med" len="med"/>
            <a:tailEnd type="none" w="med" len="med"/>
          </a:ln>
        </p:spPr>
      </p:sp>
      <p:sp>
        <p:nvSpPr>
          <p:cNvPr id="16416" name="直接连接符 81952"/>
          <p:cNvSpPr/>
          <p:nvPr/>
        </p:nvSpPr>
        <p:spPr>
          <a:xfrm flipH="1">
            <a:off x="838200" y="1219200"/>
            <a:ext cx="1905000" cy="0"/>
          </a:xfrm>
          <a:prstGeom prst="line">
            <a:avLst/>
          </a:prstGeom>
          <a:ln w="9525" cap="flat" cmpd="sng">
            <a:solidFill>
              <a:schemeClr val="tx1"/>
            </a:solidFill>
            <a:prstDash val="solid"/>
            <a:headEnd type="none" w="med" len="med"/>
            <a:tailEnd type="none" w="med" len="med"/>
          </a:ln>
        </p:spPr>
      </p:sp>
      <p:sp>
        <p:nvSpPr>
          <p:cNvPr id="16417" name="直接连接符 81953"/>
          <p:cNvSpPr/>
          <p:nvPr/>
        </p:nvSpPr>
        <p:spPr>
          <a:xfrm>
            <a:off x="838200" y="1219200"/>
            <a:ext cx="0" cy="4495800"/>
          </a:xfrm>
          <a:prstGeom prst="line">
            <a:avLst/>
          </a:prstGeom>
          <a:ln w="9525" cap="flat" cmpd="sng">
            <a:solidFill>
              <a:schemeClr val="tx1"/>
            </a:solidFill>
            <a:prstDash val="solid"/>
            <a:headEnd type="none" w="med" len="med"/>
            <a:tailEnd type="none" w="med" len="med"/>
          </a:ln>
        </p:spPr>
      </p:sp>
      <p:sp>
        <p:nvSpPr>
          <p:cNvPr id="16418" name="直接连接符 81954"/>
          <p:cNvSpPr/>
          <p:nvPr/>
        </p:nvSpPr>
        <p:spPr>
          <a:xfrm>
            <a:off x="838200" y="5715000"/>
            <a:ext cx="2590800" cy="0"/>
          </a:xfrm>
          <a:prstGeom prst="line">
            <a:avLst/>
          </a:prstGeom>
          <a:ln w="9525" cap="flat" cmpd="sng">
            <a:solidFill>
              <a:schemeClr val="tx1"/>
            </a:solidFill>
            <a:prstDash val="solid"/>
            <a:headEnd type="none" w="med" len="med"/>
            <a:tailEnd type="none" w="med" len="med"/>
          </a:ln>
        </p:spPr>
      </p:sp>
      <p:sp>
        <p:nvSpPr>
          <p:cNvPr id="16419" name="直接连接符 81955"/>
          <p:cNvSpPr/>
          <p:nvPr/>
        </p:nvSpPr>
        <p:spPr>
          <a:xfrm flipV="1">
            <a:off x="3429000" y="5334000"/>
            <a:ext cx="0" cy="381000"/>
          </a:xfrm>
          <a:prstGeom prst="line">
            <a:avLst/>
          </a:prstGeom>
          <a:ln w="9525" cap="flat" cmpd="sng">
            <a:solidFill>
              <a:schemeClr val="tx1"/>
            </a:solidFill>
            <a:prstDash val="solid"/>
            <a:headEnd type="none" w="med" len="med"/>
            <a:tailEnd type="triangle" w="med" len="med"/>
          </a:ln>
        </p:spPr>
      </p:sp>
      <p:sp>
        <p:nvSpPr>
          <p:cNvPr id="16420" name="直接连接符 81956"/>
          <p:cNvSpPr/>
          <p:nvPr/>
        </p:nvSpPr>
        <p:spPr>
          <a:xfrm flipV="1">
            <a:off x="7696200" y="5105400"/>
            <a:ext cx="304800" cy="0"/>
          </a:xfrm>
          <a:prstGeom prst="line">
            <a:avLst/>
          </a:prstGeom>
          <a:ln w="9525" cap="flat" cmpd="sng">
            <a:solidFill>
              <a:schemeClr val="tx1"/>
            </a:solidFill>
            <a:prstDash val="lgDash"/>
            <a:headEnd type="none" w="med" len="med"/>
            <a:tailEnd type="none" w="med" len="med"/>
          </a:ln>
        </p:spPr>
      </p:sp>
      <p:sp>
        <p:nvSpPr>
          <p:cNvPr id="16421" name="直接连接符 81957"/>
          <p:cNvSpPr/>
          <p:nvPr/>
        </p:nvSpPr>
        <p:spPr>
          <a:xfrm flipV="1">
            <a:off x="8001000" y="2438400"/>
            <a:ext cx="0" cy="2667000"/>
          </a:xfrm>
          <a:prstGeom prst="line">
            <a:avLst/>
          </a:prstGeom>
          <a:ln w="9525" cap="flat" cmpd="sng">
            <a:solidFill>
              <a:schemeClr val="tx1"/>
            </a:solidFill>
            <a:prstDash val="lgDash"/>
            <a:headEnd type="none" w="med" len="med"/>
            <a:tailEnd type="none" w="med" len="med"/>
          </a:ln>
        </p:spPr>
      </p:sp>
      <p:sp>
        <p:nvSpPr>
          <p:cNvPr id="16422" name="直接连接符 81958"/>
          <p:cNvSpPr/>
          <p:nvPr/>
        </p:nvSpPr>
        <p:spPr>
          <a:xfrm flipH="1">
            <a:off x="7620000" y="2438400"/>
            <a:ext cx="381000" cy="0"/>
          </a:xfrm>
          <a:prstGeom prst="line">
            <a:avLst/>
          </a:prstGeom>
          <a:ln w="9525" cap="flat" cmpd="sng">
            <a:solidFill>
              <a:schemeClr val="tx1"/>
            </a:solidFill>
            <a:prstDash val="lgDash"/>
            <a:headEnd type="none" w="med" len="med"/>
            <a:tailEnd type="triangle" w="med" len="med"/>
          </a:ln>
        </p:spPr>
      </p:sp>
      <p:sp>
        <p:nvSpPr>
          <p:cNvPr id="16423" name="直接连接符 81959"/>
          <p:cNvSpPr/>
          <p:nvPr/>
        </p:nvSpPr>
        <p:spPr>
          <a:xfrm flipV="1">
            <a:off x="2133600" y="2590800"/>
            <a:ext cx="0" cy="533400"/>
          </a:xfrm>
          <a:prstGeom prst="line">
            <a:avLst/>
          </a:prstGeom>
          <a:ln w="9525" cap="flat" cmpd="sng">
            <a:solidFill>
              <a:schemeClr val="tx1"/>
            </a:solidFill>
            <a:prstDash val="solid"/>
            <a:headEnd type="none" w="med" len="med"/>
            <a:tailEnd type="triangle" w="med" len="med"/>
          </a:ln>
        </p:spPr>
      </p:sp>
      <p:sp>
        <p:nvSpPr>
          <p:cNvPr id="16424" name="直接连接符 81960"/>
          <p:cNvSpPr/>
          <p:nvPr/>
        </p:nvSpPr>
        <p:spPr>
          <a:xfrm flipV="1">
            <a:off x="3810000" y="2590800"/>
            <a:ext cx="0" cy="533400"/>
          </a:xfrm>
          <a:prstGeom prst="line">
            <a:avLst/>
          </a:prstGeom>
          <a:ln w="9525" cap="flat" cmpd="sng">
            <a:solidFill>
              <a:schemeClr val="tx1"/>
            </a:solidFill>
            <a:prstDash val="solid"/>
            <a:headEnd type="none" w="med" len="med"/>
            <a:tailEnd type="triangle" w="med" len="med"/>
          </a:ln>
        </p:spPr>
      </p:sp>
      <p:sp>
        <p:nvSpPr>
          <p:cNvPr id="16425" name="直接连接符 81961"/>
          <p:cNvSpPr/>
          <p:nvPr/>
        </p:nvSpPr>
        <p:spPr>
          <a:xfrm flipV="1">
            <a:off x="5410200" y="2590800"/>
            <a:ext cx="0" cy="533400"/>
          </a:xfrm>
          <a:prstGeom prst="line">
            <a:avLst/>
          </a:prstGeom>
          <a:ln w="9525" cap="flat" cmpd="sng">
            <a:solidFill>
              <a:schemeClr val="tx1"/>
            </a:solidFill>
            <a:prstDash val="solid"/>
            <a:headEnd type="none" w="med" len="med"/>
            <a:tailEnd type="triangle" w="med" len="med"/>
          </a:ln>
        </p:spPr>
      </p:sp>
      <p:sp>
        <p:nvSpPr>
          <p:cNvPr id="16426" name="直接连接符 81962"/>
          <p:cNvSpPr/>
          <p:nvPr/>
        </p:nvSpPr>
        <p:spPr>
          <a:xfrm flipV="1">
            <a:off x="7010400" y="2590800"/>
            <a:ext cx="0" cy="533400"/>
          </a:xfrm>
          <a:prstGeom prst="line">
            <a:avLst/>
          </a:prstGeom>
          <a:ln w="9525" cap="flat" cmpd="sng">
            <a:solidFill>
              <a:schemeClr val="tx1"/>
            </a:solidFill>
            <a:prstDash val="solid"/>
            <a:headEnd type="none" w="med" len="med"/>
            <a:tailEnd type="triangle" w="med" len="med"/>
          </a:ln>
        </p:spPr>
      </p:sp>
      <p:sp>
        <p:nvSpPr>
          <p:cNvPr id="16427" name="直接连接符 81963"/>
          <p:cNvSpPr/>
          <p:nvPr/>
        </p:nvSpPr>
        <p:spPr>
          <a:xfrm flipV="1">
            <a:off x="2209800" y="4419600"/>
            <a:ext cx="0" cy="533400"/>
          </a:xfrm>
          <a:prstGeom prst="line">
            <a:avLst/>
          </a:prstGeom>
          <a:ln w="9525" cap="flat" cmpd="sng">
            <a:solidFill>
              <a:schemeClr val="tx1"/>
            </a:solidFill>
            <a:prstDash val="solid"/>
            <a:headEnd type="none" w="med" len="med"/>
            <a:tailEnd type="triangle" w="med" len="med"/>
          </a:ln>
        </p:spPr>
      </p:sp>
      <p:sp>
        <p:nvSpPr>
          <p:cNvPr id="16428" name="直接连接符 81964"/>
          <p:cNvSpPr/>
          <p:nvPr/>
        </p:nvSpPr>
        <p:spPr>
          <a:xfrm flipV="1">
            <a:off x="3733800" y="4419600"/>
            <a:ext cx="0" cy="533400"/>
          </a:xfrm>
          <a:prstGeom prst="line">
            <a:avLst/>
          </a:prstGeom>
          <a:ln w="9525" cap="flat" cmpd="sng">
            <a:solidFill>
              <a:schemeClr val="tx1"/>
            </a:solidFill>
            <a:prstDash val="solid"/>
            <a:headEnd type="none" w="med" len="med"/>
            <a:tailEnd type="triangle" w="med" len="med"/>
          </a:ln>
        </p:spPr>
      </p:sp>
      <p:sp>
        <p:nvSpPr>
          <p:cNvPr id="16429" name="直接连接符 81965"/>
          <p:cNvSpPr/>
          <p:nvPr/>
        </p:nvSpPr>
        <p:spPr>
          <a:xfrm flipV="1">
            <a:off x="5334000" y="4343400"/>
            <a:ext cx="0" cy="609600"/>
          </a:xfrm>
          <a:prstGeom prst="line">
            <a:avLst/>
          </a:prstGeom>
          <a:ln w="9525" cap="flat" cmpd="sng">
            <a:solidFill>
              <a:schemeClr val="tx1"/>
            </a:solidFill>
            <a:prstDash val="solid"/>
            <a:headEnd type="none" w="med" len="med"/>
            <a:tailEnd type="triangle" w="med" len="med"/>
          </a:ln>
        </p:spPr>
      </p:sp>
      <p:sp>
        <p:nvSpPr>
          <p:cNvPr id="16430" name="直接连接符 81966"/>
          <p:cNvSpPr/>
          <p:nvPr/>
        </p:nvSpPr>
        <p:spPr>
          <a:xfrm flipV="1">
            <a:off x="6934200" y="4419600"/>
            <a:ext cx="0" cy="533400"/>
          </a:xfrm>
          <a:prstGeom prst="line">
            <a:avLst/>
          </a:prstGeom>
          <a:ln w="9525" cap="flat" cmpd="sng">
            <a:solidFill>
              <a:schemeClr val="tx1"/>
            </a:solidFill>
            <a:prstDash val="solid"/>
            <a:headEnd type="none" w="med" len="med"/>
            <a:tailEnd type="triangle" w="med" len="med"/>
          </a:ln>
        </p:spPr>
      </p:sp>
      <p:sp>
        <p:nvSpPr>
          <p:cNvPr id="16431" name="直接连接符 81967"/>
          <p:cNvSpPr/>
          <p:nvPr/>
        </p:nvSpPr>
        <p:spPr>
          <a:xfrm flipV="1">
            <a:off x="1752600" y="3581400"/>
            <a:ext cx="0" cy="381000"/>
          </a:xfrm>
          <a:prstGeom prst="line">
            <a:avLst/>
          </a:prstGeom>
          <a:ln w="9525" cap="flat" cmpd="sng">
            <a:solidFill>
              <a:schemeClr val="tx1"/>
            </a:solidFill>
            <a:prstDash val="solid"/>
            <a:headEnd type="none" w="med" len="med"/>
            <a:tailEnd type="triangle" w="med" len="med"/>
          </a:ln>
        </p:spPr>
      </p:sp>
      <p:sp>
        <p:nvSpPr>
          <p:cNvPr id="16432" name="直接连接符 81968"/>
          <p:cNvSpPr/>
          <p:nvPr/>
        </p:nvSpPr>
        <p:spPr>
          <a:xfrm flipV="1">
            <a:off x="2743200" y="3581400"/>
            <a:ext cx="0" cy="381000"/>
          </a:xfrm>
          <a:prstGeom prst="line">
            <a:avLst/>
          </a:prstGeom>
          <a:ln w="9525" cap="flat" cmpd="sng">
            <a:solidFill>
              <a:schemeClr val="tx1"/>
            </a:solidFill>
            <a:prstDash val="solid"/>
            <a:headEnd type="none" w="med" len="med"/>
            <a:tailEnd type="triangle" w="med" len="med"/>
          </a:ln>
        </p:spPr>
      </p:sp>
      <p:sp>
        <p:nvSpPr>
          <p:cNvPr id="16433" name="直接连接符 81969"/>
          <p:cNvSpPr/>
          <p:nvPr/>
        </p:nvSpPr>
        <p:spPr>
          <a:xfrm flipV="1">
            <a:off x="3352800" y="3581400"/>
            <a:ext cx="0" cy="381000"/>
          </a:xfrm>
          <a:prstGeom prst="line">
            <a:avLst/>
          </a:prstGeom>
          <a:ln w="9525" cap="flat" cmpd="sng">
            <a:solidFill>
              <a:schemeClr val="tx1"/>
            </a:solidFill>
            <a:prstDash val="solid"/>
            <a:headEnd type="none" w="med" len="med"/>
            <a:tailEnd type="triangle" w="med" len="med"/>
          </a:ln>
        </p:spPr>
      </p:sp>
      <p:sp>
        <p:nvSpPr>
          <p:cNvPr id="16434" name="直接连接符 81970"/>
          <p:cNvSpPr/>
          <p:nvPr/>
        </p:nvSpPr>
        <p:spPr>
          <a:xfrm flipV="1">
            <a:off x="4343400" y="3581400"/>
            <a:ext cx="0" cy="381000"/>
          </a:xfrm>
          <a:prstGeom prst="line">
            <a:avLst/>
          </a:prstGeom>
          <a:ln w="9525" cap="flat" cmpd="sng">
            <a:solidFill>
              <a:schemeClr val="tx1"/>
            </a:solidFill>
            <a:prstDash val="solid"/>
            <a:headEnd type="none" w="med" len="med"/>
            <a:tailEnd type="triangle" w="med" len="med"/>
          </a:ln>
        </p:spPr>
      </p:sp>
      <p:sp>
        <p:nvSpPr>
          <p:cNvPr id="16435" name="直接连接符 81971"/>
          <p:cNvSpPr/>
          <p:nvPr/>
        </p:nvSpPr>
        <p:spPr>
          <a:xfrm flipV="1">
            <a:off x="4953000" y="3581400"/>
            <a:ext cx="0" cy="381000"/>
          </a:xfrm>
          <a:prstGeom prst="line">
            <a:avLst/>
          </a:prstGeom>
          <a:ln w="9525" cap="flat" cmpd="sng">
            <a:solidFill>
              <a:schemeClr val="tx1"/>
            </a:solidFill>
            <a:prstDash val="solid"/>
            <a:headEnd type="none" w="med" len="med"/>
            <a:tailEnd type="triangle" w="med" len="med"/>
          </a:ln>
        </p:spPr>
      </p:sp>
      <p:sp>
        <p:nvSpPr>
          <p:cNvPr id="16436" name="直接连接符 81972"/>
          <p:cNvSpPr/>
          <p:nvPr/>
        </p:nvSpPr>
        <p:spPr>
          <a:xfrm flipV="1">
            <a:off x="5943600" y="3581400"/>
            <a:ext cx="0" cy="381000"/>
          </a:xfrm>
          <a:prstGeom prst="line">
            <a:avLst/>
          </a:prstGeom>
          <a:ln w="9525" cap="flat" cmpd="sng">
            <a:solidFill>
              <a:schemeClr val="tx1"/>
            </a:solidFill>
            <a:prstDash val="solid"/>
            <a:headEnd type="none" w="med" len="med"/>
            <a:tailEnd type="triangle" w="med" len="med"/>
          </a:ln>
        </p:spPr>
      </p:sp>
      <p:sp>
        <p:nvSpPr>
          <p:cNvPr id="16437" name="直接连接符 81973"/>
          <p:cNvSpPr/>
          <p:nvPr/>
        </p:nvSpPr>
        <p:spPr>
          <a:xfrm flipV="1">
            <a:off x="6553200" y="3505200"/>
            <a:ext cx="0" cy="457200"/>
          </a:xfrm>
          <a:prstGeom prst="line">
            <a:avLst/>
          </a:prstGeom>
          <a:ln w="9525" cap="flat" cmpd="sng">
            <a:solidFill>
              <a:schemeClr val="tx1"/>
            </a:solidFill>
            <a:prstDash val="solid"/>
            <a:headEnd type="none" w="med" len="med"/>
            <a:tailEnd type="triangle" w="med" len="med"/>
          </a:ln>
        </p:spPr>
      </p:sp>
      <p:sp>
        <p:nvSpPr>
          <p:cNvPr id="16438" name="直接连接符 81974"/>
          <p:cNvSpPr/>
          <p:nvPr/>
        </p:nvSpPr>
        <p:spPr>
          <a:xfrm flipV="1">
            <a:off x="7543800" y="3581400"/>
            <a:ext cx="0" cy="381000"/>
          </a:xfrm>
          <a:prstGeom prst="line">
            <a:avLst/>
          </a:prstGeom>
          <a:ln w="9525" cap="flat" cmpd="sng">
            <a:solidFill>
              <a:schemeClr val="tx1"/>
            </a:solidFill>
            <a:prstDash val="solid"/>
            <a:headEnd type="none" w="med" len="med"/>
            <a:tailEnd type="triangle" w="med" len="med"/>
          </a:ln>
        </p:spPr>
      </p:sp>
      <p:sp>
        <p:nvSpPr>
          <p:cNvPr id="16439" name="文本框 81975"/>
          <p:cNvSpPr txBox="1"/>
          <p:nvPr/>
        </p:nvSpPr>
        <p:spPr>
          <a:xfrm>
            <a:off x="190500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0" name="文本框 81976"/>
          <p:cNvSpPr txBox="1"/>
          <p:nvPr/>
        </p:nvSpPr>
        <p:spPr>
          <a:xfrm>
            <a:off x="354965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1" name="文本框 81977"/>
          <p:cNvSpPr txBox="1"/>
          <p:nvPr/>
        </p:nvSpPr>
        <p:spPr>
          <a:xfrm>
            <a:off x="514985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2" name="文本框 81978"/>
          <p:cNvSpPr txBox="1"/>
          <p:nvPr/>
        </p:nvSpPr>
        <p:spPr>
          <a:xfrm>
            <a:off x="6673850" y="3429000"/>
            <a:ext cx="792163" cy="457200"/>
          </a:xfrm>
          <a:prstGeom prst="rect">
            <a:avLst/>
          </a:prstGeom>
          <a:noFill/>
          <a:ln w="9525">
            <a:noFill/>
          </a:ln>
        </p:spPr>
        <p:txBody>
          <a:bodyPr wrap="none">
            <a:spAutoFit/>
          </a:bodyPr>
          <a:lstStyle/>
          <a:p>
            <a:r>
              <a:rPr lang="en-US" altLang="zh-CN" sz="2400" b="0" dirty="0">
                <a:latin typeface="Times New Roman" panose="02020603050405020304" pitchFamily="18" charset="0"/>
                <a:ea typeface="黑体" panose="02010609060101010101" pitchFamily="2" charset="-122"/>
              </a:rPr>
              <a:t>……</a:t>
            </a:r>
          </a:p>
        </p:txBody>
      </p:sp>
      <p:sp>
        <p:nvSpPr>
          <p:cNvPr id="16443" name="文本框 81979"/>
          <p:cNvSpPr txBox="1"/>
          <p:nvPr/>
        </p:nvSpPr>
        <p:spPr>
          <a:xfrm>
            <a:off x="2895600" y="5943600"/>
            <a:ext cx="3584575" cy="517525"/>
          </a:xfrm>
          <a:prstGeom prst="rect">
            <a:avLst/>
          </a:prstGeom>
          <a:noFill/>
          <a:ln w="9525">
            <a:noFill/>
          </a:ln>
        </p:spPr>
        <p:txBody>
          <a:bodyPr wrap="none">
            <a:spAutoFit/>
          </a:bodyPr>
          <a:lstStyle/>
          <a:p>
            <a:r>
              <a:rPr lang="zh-CN" altLang="en-US" dirty="0">
                <a:latin typeface="黑体" panose="02010609060101010101" pitchFamily="2" charset="-122"/>
                <a:ea typeface="黑体" panose="02010609060101010101" pitchFamily="2" charset="-122"/>
              </a:rPr>
              <a:t>多体</a:t>
            </a:r>
            <a:r>
              <a:rPr lang="en-US" altLang="zh-CN" dirty="0">
                <a:latin typeface="黑体" panose="02010609060101010101" pitchFamily="2" charset="-122"/>
                <a:ea typeface="黑体" panose="02010609060101010101" pitchFamily="2" charset="-122"/>
              </a:rPr>
              <a:t>(m=4)</a:t>
            </a:r>
            <a:r>
              <a:rPr lang="zh-CN" altLang="en-US" dirty="0">
                <a:latin typeface="黑体" panose="02010609060101010101" pitchFamily="2" charset="-122"/>
                <a:ea typeface="黑体" panose="02010609060101010101" pitchFamily="2" charset="-122"/>
              </a:rPr>
              <a:t>交叉存储器</a:t>
            </a:r>
          </a:p>
        </p:txBody>
      </p:sp>
      <p:sp>
        <p:nvSpPr>
          <p:cNvPr id="16444" name="直接连接符 81980"/>
          <p:cNvSpPr/>
          <p:nvPr/>
        </p:nvSpPr>
        <p:spPr>
          <a:xfrm>
            <a:off x="2743200" y="1905000"/>
            <a:ext cx="0" cy="381000"/>
          </a:xfrm>
          <a:prstGeom prst="line">
            <a:avLst/>
          </a:prstGeom>
          <a:ln w="9525" cap="flat" cmpd="sng">
            <a:solidFill>
              <a:schemeClr val="tx1"/>
            </a:solidFill>
            <a:prstDash val="solid"/>
            <a:headEnd type="none" w="med" len="med"/>
            <a:tailEnd type="triangle" w="med" len="med"/>
          </a:ln>
        </p:spPr>
      </p:sp>
      <p:sp>
        <p:nvSpPr>
          <p:cNvPr id="16445" name="直接连接符 81981"/>
          <p:cNvSpPr/>
          <p:nvPr/>
        </p:nvSpPr>
        <p:spPr>
          <a:xfrm>
            <a:off x="5715000" y="1905000"/>
            <a:ext cx="0" cy="381000"/>
          </a:xfrm>
          <a:prstGeom prst="line">
            <a:avLst/>
          </a:prstGeom>
          <a:ln w="9525" cap="flat" cmpd="sng">
            <a:solidFill>
              <a:schemeClr val="tx1"/>
            </a:solidFill>
            <a:prstDash val="solid"/>
            <a:headEnd type="none" w="med" len="med"/>
            <a:tailEnd type="triangle" w="med" len="med"/>
          </a:ln>
        </p:spPr>
      </p:sp>
      <p:sp>
        <p:nvSpPr>
          <p:cNvPr id="16446" name="直接连接符 81982"/>
          <p:cNvSpPr/>
          <p:nvPr/>
        </p:nvSpPr>
        <p:spPr>
          <a:xfrm flipV="1">
            <a:off x="2743200" y="1905000"/>
            <a:ext cx="0" cy="228600"/>
          </a:xfrm>
          <a:prstGeom prst="line">
            <a:avLst/>
          </a:prstGeom>
          <a:ln w="9525" cap="flat" cmpd="sng">
            <a:solidFill>
              <a:schemeClr val="tx1"/>
            </a:solidFill>
            <a:prstDash val="solid"/>
            <a:headEnd type="none" w="med" len="med"/>
            <a:tailEnd type="triangle" w="med" len="med"/>
          </a:ln>
        </p:spPr>
      </p:sp>
      <p:sp>
        <p:nvSpPr>
          <p:cNvPr id="16447" name="直接连接符 81983"/>
          <p:cNvSpPr/>
          <p:nvPr/>
        </p:nvSpPr>
        <p:spPr>
          <a:xfrm flipV="1">
            <a:off x="5715000" y="1905000"/>
            <a:ext cx="0" cy="228600"/>
          </a:xfrm>
          <a:prstGeom prst="line">
            <a:avLst/>
          </a:prstGeom>
          <a:ln w="9525" cap="flat" cmpd="sng">
            <a:solidFill>
              <a:schemeClr val="tx1"/>
            </a:solidFill>
            <a:prstDash val="solid"/>
            <a:headEnd type="none" w="med" len="med"/>
            <a:tailEnd type="triangle" w="med" len="med"/>
          </a:ln>
        </p:spPr>
      </p:sp>
      <p:sp>
        <p:nvSpPr>
          <p:cNvPr id="16448" name="文本框 81985"/>
          <p:cNvSpPr txBox="1"/>
          <p:nvPr/>
        </p:nvSpPr>
        <p:spPr>
          <a:xfrm>
            <a:off x="447675" y="373063"/>
            <a:ext cx="2643188" cy="517525"/>
          </a:xfrm>
          <a:prstGeom prst="rect">
            <a:avLst/>
          </a:prstGeom>
          <a:noFill/>
          <a:ln w="9525">
            <a:noFill/>
          </a:ln>
        </p:spPr>
        <p:txBody>
          <a:bodyPr wrap="none">
            <a:spAutoFit/>
          </a:bodyPr>
          <a:lstStyle/>
          <a:p>
            <a:r>
              <a:rPr lang="en-US" altLang="zh-CN" dirty="0">
                <a:latin typeface="Arial" panose="020B0604020202020204" pitchFamily="34" charset="0"/>
                <a:ea typeface="黑体" panose="02010609060101010101" pitchFamily="2" charset="-122"/>
              </a:rPr>
              <a:t>3)</a:t>
            </a:r>
            <a:r>
              <a:rPr lang="zh-CN" altLang="en-US" dirty="0">
                <a:latin typeface="Arial" panose="020B0604020202020204" pitchFamily="34" charset="0"/>
                <a:ea typeface="黑体" panose="02010609060101010101" pitchFamily="2" charset="-122"/>
              </a:rPr>
              <a:t>多体单字交叉</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0342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7411" name="文本占位符 103426"/>
          <p:cNvSpPr>
            <a:spLocks noGrp="1"/>
          </p:cNvSpPr>
          <p:nvPr>
            <p:ph idx="1"/>
          </p:nvPr>
        </p:nvSpPr>
        <p:spPr>
          <a:xfrm>
            <a:off x="395288" y="1052513"/>
            <a:ext cx="7777162" cy="489585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solidFill>
                  <a:srgbClr val="0000FF"/>
                </a:solidFill>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多体单字交叉</a:t>
            </a:r>
          </a:p>
          <a:p>
            <a:pPr marL="0" indent="0" eaLnBrk="1" hangingPunct="1">
              <a:buNone/>
            </a:pP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存储器字长等于</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=mW/T</a:t>
            </a:r>
            <a:r>
              <a:rPr lang="en-US" altLang="zh-CN" sz="2800" b="1" baseline="-25000"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实际频宽大于单体多字。</a:t>
            </a:r>
          </a:p>
          <a:p>
            <a:pPr marL="0" indent="0" eaLnBrk="1" hangingPunct="1">
              <a:buNone/>
            </a:pP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单体多字：并行读出的</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个字要地址顺序的存在于同一主存单元。</a:t>
            </a:r>
          </a:p>
          <a:p>
            <a:pPr marL="0" indent="0" eaLnBrk="1" hangingPunct="1">
              <a:buNone/>
            </a:pP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多体单字：</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字地址不必顺序存放，只要不发生冲突</a:t>
            </a:r>
            <a:r>
              <a:rPr lang="zh-CN" altLang="en-US" sz="2800" b="1" dirty="0" smtClean="0">
                <a:latin typeface="黑体" panose="02010609060101010101" pitchFamily="2" charset="-122"/>
                <a:ea typeface="黑体" panose="02010609060101010101" pitchFamily="2" charset="-122"/>
              </a:rPr>
              <a:t>。</a:t>
            </a:r>
            <a:r>
              <a:rPr lang="en-US" altLang="zh-CN" sz="2800" b="1" dirty="0" smtClean="0">
                <a:latin typeface="黑体" panose="02010609060101010101" pitchFamily="2" charset="-122"/>
                <a:ea typeface="黑体" panose="02010609060101010101" pitchFamily="2" charset="-122"/>
              </a:rPr>
              <a:t>——</a:t>
            </a:r>
            <a:r>
              <a:rPr lang="zh-CN" altLang="en-US" sz="2800" b="1" dirty="0" smtClean="0">
                <a:latin typeface="黑体" panose="02010609060101010101" pitchFamily="2" charset="-122"/>
                <a:ea typeface="黑体" panose="02010609060101010101" pitchFamily="2" charset="-122"/>
              </a:rPr>
              <a:t>采用特殊编址模式</a:t>
            </a:r>
            <a:endParaRPr lang="zh-CN" altLang="en-US" sz="2800" b="1" dirty="0">
              <a:latin typeface="黑体" panose="02010609060101010101" pitchFamily="2" charset="-122"/>
              <a:ea typeface="黑体" panose="02010609060101010101" pitchFamily="2" charset="-122"/>
            </a:endParaRP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0547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9459" name="文本占位符 105474"/>
          <p:cNvSpPr>
            <a:spLocks noGrp="1"/>
          </p:cNvSpPr>
          <p:nvPr>
            <p:ph idx="1"/>
          </p:nvPr>
        </p:nvSpPr>
        <p:spPr>
          <a:xfrm>
            <a:off x="395288" y="1052513"/>
            <a:ext cx="8137525" cy="489585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多体单字交叉</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solidFill>
                  <a:srgbClr val="0000FF"/>
                </a:solidFill>
                <a:latin typeface="黑体" panose="02010609060101010101" pitchFamily="2" charset="-122"/>
                <a:ea typeface="黑体" panose="02010609060101010101" pitchFamily="2" charset="-122"/>
              </a:rPr>
              <a:t>编址模式</a:t>
            </a:r>
          </a:p>
          <a:p>
            <a:pPr marL="0" indent="0" eaLnBrk="1" hangingPunct="1">
              <a:buNone/>
            </a:pPr>
            <a:r>
              <a:rPr lang="en-US" altLang="zh-CN" sz="2800" b="1" dirty="0">
                <a:latin typeface="黑体" panose="02010609060101010101" pitchFamily="2" charset="-122"/>
                <a:ea typeface="黑体" panose="02010609060101010101" pitchFamily="2" charset="-122"/>
              </a:rPr>
              <a:t>M</a:t>
            </a:r>
            <a:r>
              <a:rPr lang="en-US" altLang="zh-CN" sz="2800" b="1" baseline="-25000" dirty="0">
                <a:latin typeface="黑体" panose="02010609060101010101" pitchFamily="2" charset="-122"/>
                <a:ea typeface="黑体" panose="02010609060101010101" pitchFamily="2" charset="-122"/>
              </a:rPr>
              <a:t>j</a:t>
            </a:r>
            <a:r>
              <a:rPr lang="zh-CN" altLang="en-US" sz="2800" b="1" dirty="0">
                <a:latin typeface="黑体" panose="02010609060101010101" pitchFamily="2" charset="-122"/>
                <a:ea typeface="黑体" panose="02010609060101010101" pitchFamily="2" charset="-122"/>
              </a:rPr>
              <a:t>体的编址模式为：</a:t>
            </a:r>
            <a:r>
              <a:rPr lang="en-US" altLang="zh-CN" sz="2800" b="1" dirty="0">
                <a:solidFill>
                  <a:srgbClr val="0000FF"/>
                </a:solidFill>
                <a:latin typeface="黑体" panose="02010609060101010101" pitchFamily="2" charset="-122"/>
                <a:ea typeface="黑体" panose="02010609060101010101" pitchFamily="2" charset="-122"/>
              </a:rPr>
              <a:t>m</a:t>
            </a:r>
            <a:r>
              <a:rPr lang="en-US" altLang="en-US" sz="2800" b="1" dirty="0">
                <a:solidFill>
                  <a:srgbClr val="0000FF"/>
                </a:solidFill>
                <a:latin typeface="黑体" panose="02010609060101010101" pitchFamily="2" charset="-122"/>
                <a:ea typeface="黑体" panose="02010609060101010101" pitchFamily="2" charset="-122"/>
              </a:rPr>
              <a:t>×</a:t>
            </a:r>
            <a:r>
              <a:rPr lang="en-US" altLang="zh-CN" sz="2800" b="1" dirty="0">
                <a:solidFill>
                  <a:srgbClr val="0000FF"/>
                </a:solidFill>
                <a:latin typeface="黑体" panose="02010609060101010101" pitchFamily="2" charset="-122"/>
                <a:ea typeface="黑体" panose="02010609060101010101" pitchFamily="2" charset="-122"/>
              </a:rPr>
              <a:t>i+j</a:t>
            </a:r>
            <a:r>
              <a:rPr lang="zh-CN" altLang="en-US" sz="2800" b="1" dirty="0">
                <a:latin typeface="黑体" panose="02010609060101010101" pitchFamily="2" charset="-122"/>
                <a:ea typeface="黑体" panose="02010609060101010101" pitchFamily="2" charset="-122"/>
              </a:rPr>
              <a:t>；</a:t>
            </a:r>
          </a:p>
          <a:p>
            <a:pPr marL="0" indent="0" eaLnBrk="1" hangingPunct="1">
              <a:buNone/>
            </a:pPr>
            <a:r>
              <a:rPr lang="zh-CN" altLang="en-US" sz="2800" b="1" dirty="0">
                <a:latin typeface="黑体" panose="02010609060101010101" pitchFamily="2" charset="-122"/>
                <a:ea typeface="黑体" panose="02010609060101010101" pitchFamily="2" charset="-122"/>
              </a:rPr>
              <a:t>其中</a:t>
            </a:r>
            <a:r>
              <a:rPr lang="en-US" altLang="zh-CN" sz="2800" b="1" dirty="0">
                <a:solidFill>
                  <a:srgbClr val="0000FF"/>
                </a:solidFill>
                <a:latin typeface="黑体" panose="02010609060101010101" pitchFamily="2" charset="-122"/>
                <a:ea typeface="黑体" panose="02010609060101010101" pitchFamily="2" charset="-122"/>
              </a:rPr>
              <a:t>i</a:t>
            </a:r>
            <a:r>
              <a:rPr lang="en-US" altLang="zh-CN" sz="2800" b="1" dirty="0">
                <a:latin typeface="黑体" panose="02010609060101010101" pitchFamily="2" charset="-122"/>
                <a:ea typeface="黑体" panose="02010609060101010101" pitchFamily="2" charset="-122"/>
              </a:rPr>
              <a:t>=0</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 · ·</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l-1</a:t>
            </a:r>
            <a:r>
              <a:rPr lang="zh-CN" altLang="en-US" sz="2800" b="1" dirty="0">
                <a:latin typeface="黑体" panose="02010609060101010101" pitchFamily="2" charset="-122"/>
                <a:ea typeface="黑体" panose="02010609060101010101" pitchFamily="2" charset="-122"/>
              </a:rPr>
              <a:t>，表示第</a:t>
            </a:r>
            <a:r>
              <a:rPr lang="en-US" altLang="zh-CN" sz="2800" b="1" dirty="0">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个字；</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j</a:t>
            </a:r>
            <a:r>
              <a:rPr lang="en-US" altLang="zh-CN" sz="2800" b="1" dirty="0">
                <a:latin typeface="黑体" panose="02010609060101010101" pitchFamily="2" charset="-122"/>
                <a:ea typeface="黑体" panose="02010609060101010101" pitchFamily="2" charset="-122"/>
              </a:rPr>
              <a:t>=0</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 · ·</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m-1</a:t>
            </a:r>
            <a:r>
              <a:rPr lang="zh-CN" altLang="en-US" sz="2800" b="1" dirty="0">
                <a:latin typeface="黑体" panose="02010609060101010101" pitchFamily="2" charset="-122"/>
                <a:ea typeface="黑体" panose="02010609060101010101" pitchFamily="2" charset="-122"/>
              </a:rPr>
              <a:t>，表示第</a:t>
            </a:r>
            <a:r>
              <a:rPr lang="en-US" altLang="zh-CN" sz="2800" b="1" dirty="0">
                <a:latin typeface="黑体" panose="02010609060101010101" pitchFamily="2" charset="-122"/>
                <a:ea typeface="黑体" panose="02010609060101010101" pitchFamily="2" charset="-122"/>
              </a:rPr>
              <a:t>j</a:t>
            </a:r>
            <a:r>
              <a:rPr lang="zh-CN" altLang="en-US" sz="2800" b="1" dirty="0">
                <a:latin typeface="黑体" panose="02010609060101010101" pitchFamily="2" charset="-122"/>
                <a:ea typeface="黑体" panose="02010609060101010101" pitchFamily="2" charset="-122"/>
              </a:rPr>
              <a:t>个分体；</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模，单体多字：一个主存包含的</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字数</a:t>
            </a:r>
          </a:p>
          <a:p>
            <a:pPr marL="0" indent="0" eaLnBrk="1" hangingPunct="1">
              <a:buNone/>
            </a:pPr>
            <a:r>
              <a:rPr lang="zh-CN" altLang="en-US" sz="2800" b="1" dirty="0">
                <a:latin typeface="黑体" panose="02010609060101010101" pitchFamily="2" charset="-122"/>
                <a:ea typeface="黑体" panose="02010609060101010101" pitchFamily="2" charset="-122"/>
              </a:rPr>
              <a:t>           多体单字：分体体数</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0649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1507" name="文本占位符 106498"/>
          <p:cNvSpPr>
            <a:spLocks noGrp="1"/>
          </p:cNvSpPr>
          <p:nvPr>
            <p:ph type="body" sz="half" idx="1"/>
          </p:nvPr>
        </p:nvSpPr>
        <p:spPr>
          <a:xfrm>
            <a:off x="395288" y="1052513"/>
            <a:ext cx="3467100" cy="204470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多体单字交叉</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solidFill>
                  <a:srgbClr val="0000FF"/>
                </a:solidFill>
                <a:latin typeface="黑体" panose="02010609060101010101" pitchFamily="2" charset="-122"/>
                <a:ea typeface="黑体" panose="02010609060101010101" pitchFamily="2" charset="-122"/>
              </a:rPr>
              <a:t>编址模式 </a:t>
            </a:r>
          </a:p>
        </p:txBody>
      </p:sp>
      <p:graphicFrame>
        <p:nvGraphicFramePr>
          <p:cNvPr id="106568" name="内容占位符 106567"/>
          <p:cNvGraphicFramePr>
            <a:graphicFrameLocks noGrp="1"/>
          </p:cNvGraphicFramePr>
          <p:nvPr>
            <p:ph sz="half" idx="4294967295"/>
            <p:extLst>
              <p:ext uri="{D42A27DB-BD31-4B8C-83A1-F6EECF244321}">
                <p14:modId xmlns:p14="http://schemas.microsoft.com/office/powerpoint/2010/main" val="1830027572"/>
              </p:ext>
            </p:extLst>
          </p:nvPr>
        </p:nvGraphicFramePr>
        <p:xfrm>
          <a:off x="611188" y="3376613"/>
          <a:ext cx="7992745" cy="2912745"/>
        </p:xfrm>
        <a:graphic>
          <a:graphicData uri="http://schemas.openxmlformats.org/drawingml/2006/table">
            <a:tbl>
              <a:tblPr/>
              <a:tblGrid>
                <a:gridCol w="792480">
                  <a:extLst>
                    <a:ext uri="{9D8B030D-6E8A-4147-A177-3AD203B41FA5}">
                      <a16:colId xmlns:a16="http://schemas.microsoft.com/office/drawing/2014/main" val="20000"/>
                    </a:ext>
                  </a:extLst>
                </a:gridCol>
                <a:gridCol w="4175760">
                  <a:extLst>
                    <a:ext uri="{9D8B030D-6E8A-4147-A177-3AD203B41FA5}">
                      <a16:colId xmlns:a16="http://schemas.microsoft.com/office/drawing/2014/main" val="20001"/>
                    </a:ext>
                  </a:extLst>
                </a:gridCol>
                <a:gridCol w="3024505">
                  <a:extLst>
                    <a:ext uri="{9D8B030D-6E8A-4147-A177-3AD203B41FA5}">
                      <a16:colId xmlns:a16="http://schemas.microsoft.com/office/drawing/2014/main" val="20002"/>
                    </a:ext>
                  </a:extLst>
                </a:gridCol>
              </a:tblGrid>
              <a:tr h="84010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zh-CN" altLang="en-US" sz="2400" dirty="0">
                          <a:latin typeface="黑体" panose="02010609060101010101" pitchFamily="2" charset="-122"/>
                          <a:ea typeface="黑体" panose="02010609060101010101" pitchFamily="2" charset="-122"/>
                        </a:rPr>
                        <a:t>模体</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latin typeface="黑体" panose="02010609060101010101" pitchFamily="2" charset="-122"/>
                          <a:ea typeface="黑体" panose="02010609060101010101" pitchFamily="2" charset="-122"/>
                        </a:rPr>
                        <a:t>地址编址序列</a:t>
                      </a: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zh-CN" altLang="en-US" sz="2400" dirty="0">
                          <a:latin typeface="黑体" panose="02010609060101010101" pitchFamily="2" charset="-122"/>
                          <a:ea typeface="黑体" panose="02010609060101010101" pitchFamily="2" charset="-122"/>
                        </a:rPr>
                        <a:t>对应二进制地址码最末两位状态</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0</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solidFill>
                            <a:srgbClr val="0000FF"/>
                          </a:solidFill>
                          <a:latin typeface="黑体" panose="02010609060101010101" pitchFamily="2" charset="-122"/>
                          <a:ea typeface="黑体" panose="02010609060101010101" pitchFamily="2" charset="-122"/>
                        </a:rPr>
                        <a:t>0</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8</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12</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4i+0</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00</a:t>
                      </a:r>
                      <a:endParaRPr lang="zh-CN" altLang="en-US" sz="240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1</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a:t>
                      </a:r>
                      <a:r>
                        <a:rPr lang="en-US" altLang="zh-CN" sz="2400" dirty="0">
                          <a:solidFill>
                            <a:srgbClr val="0000FF"/>
                          </a:solidFill>
                          <a:latin typeface="黑体" panose="02010609060101010101" pitchFamily="2" charset="-122"/>
                          <a:ea typeface="黑体" panose="02010609060101010101" pitchFamily="2" charset="-122"/>
                        </a:rPr>
                        <a:t>5</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9</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13</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4i+1</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01</a:t>
                      </a:r>
                      <a:endParaRPr lang="zh-CN" altLang="en-US" sz="240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2</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6</a:t>
                      </a:r>
                      <a:r>
                        <a:rPr lang="zh-CN" altLang="en-US" sz="2400" dirty="0">
                          <a:latin typeface="黑体" panose="02010609060101010101" pitchFamily="2" charset="-122"/>
                          <a:ea typeface="黑体" panose="02010609060101010101" pitchFamily="2" charset="-122"/>
                        </a:rPr>
                        <a:t>，</a:t>
                      </a:r>
                      <a:r>
                        <a:rPr lang="en-US" altLang="zh-CN" sz="2400" dirty="0">
                          <a:solidFill>
                            <a:srgbClr val="0000FF"/>
                          </a:solidFill>
                          <a:latin typeface="黑体" panose="02010609060101010101" pitchFamily="2" charset="-122"/>
                          <a:ea typeface="黑体" panose="02010609060101010101" pitchFamily="2" charset="-122"/>
                        </a:rPr>
                        <a:t>10</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14</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4i+2</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10</a:t>
                      </a:r>
                      <a:endParaRPr lang="zh-CN" altLang="en-US" sz="240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8160">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a:latin typeface="黑体" panose="02010609060101010101" pitchFamily="2" charset="-122"/>
                          <a:ea typeface="黑体" panose="02010609060101010101" pitchFamily="2" charset="-122"/>
                        </a:rPr>
                        <a:t>M</a:t>
                      </a:r>
                      <a:r>
                        <a:rPr lang="en-US" altLang="zh-CN" sz="2400" baseline="-25000">
                          <a:latin typeface="黑体" panose="02010609060101010101" pitchFamily="2" charset="-122"/>
                          <a:ea typeface="黑体" panose="02010609060101010101" pitchFamily="2" charset="-122"/>
                        </a:rPr>
                        <a:t>3</a:t>
                      </a:r>
                      <a:endParaRPr lang="zh-CN" altLang="en-US" sz="2400" baseline="-25000">
                        <a:latin typeface="黑体" panose="02010609060101010101" pitchFamily="2" charset="-122"/>
                        <a:ea typeface="黑体" panose="0201060906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sz="2400" dirty="0">
                          <a:latin typeface="黑体" panose="02010609060101010101" pitchFamily="2" charset="-122"/>
                          <a:ea typeface="黑体" panose="02010609060101010101" pitchFamily="2" charset="-122"/>
                        </a:rPr>
                        <a:t>3</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7</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11</a:t>
                      </a:r>
                      <a:r>
                        <a:rPr lang="zh-CN" altLang="en-US" sz="2400" dirty="0">
                          <a:latin typeface="黑体" panose="02010609060101010101" pitchFamily="2" charset="-122"/>
                          <a:ea typeface="黑体" panose="02010609060101010101" pitchFamily="2" charset="-122"/>
                        </a:rPr>
                        <a:t>，</a:t>
                      </a:r>
                      <a:r>
                        <a:rPr lang="en-US" altLang="zh-CN" sz="2400" dirty="0">
                          <a:solidFill>
                            <a:srgbClr val="0000FF"/>
                          </a:solidFill>
                          <a:latin typeface="黑体" panose="02010609060101010101" pitchFamily="2" charset="-122"/>
                          <a:ea typeface="黑体" panose="02010609060101010101" pitchFamily="2" charset="-122"/>
                        </a:rPr>
                        <a:t>15</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4i+3</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lgn="ctr">
                        <a:buNone/>
                      </a:pPr>
                      <a:r>
                        <a:rPr lang="en-US" altLang="zh-CN" sz="2400" dirty="0">
                          <a:latin typeface="黑体" panose="02010609060101010101" pitchFamily="2" charset="-122"/>
                          <a:ea typeface="黑体" panose="02010609060101010101" pitchFamily="2" charset="-122"/>
                        </a:rPr>
                        <a:t>11</a:t>
                      </a:r>
                      <a:endParaRPr lang="zh-CN" altLang="en-US" sz="2400" dirty="0">
                        <a:latin typeface="黑体" panose="02010609060101010101" pitchFamily="2" charset="-122"/>
                        <a:ea typeface="黑体" panose="0201060906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1059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10595" name="文本占位符 110594"/>
          <p:cNvSpPr>
            <a:spLocks noGrp="1"/>
          </p:cNvSpPr>
          <p:nvPr>
            <p:ph type="body" sz="half" idx="1"/>
          </p:nvPr>
        </p:nvSpPr>
        <p:spPr>
          <a:xfrm>
            <a:off x="395288" y="1052513"/>
            <a:ext cx="7848600" cy="4968875"/>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类型</a:t>
            </a:r>
          </a:p>
          <a:p>
            <a:pPr marL="0" indent="0" eaLnBrk="1" hangingPunct="1">
              <a:spcBef>
                <a:spcPct val="0"/>
              </a:spcBef>
              <a:buNone/>
            </a:pPr>
            <a:r>
              <a:rPr lang="en-US" altLang="zh-CN" sz="2800" b="1" dirty="0">
                <a:solidFill>
                  <a:srgbClr val="0000FF"/>
                </a:solidFill>
                <a:latin typeface="黑体" panose="02010609060101010101" pitchFamily="2" charset="-122"/>
                <a:ea typeface="黑体" panose="02010609060101010101" pitchFamily="2" charset="-122"/>
              </a:rPr>
              <a:t>4)</a:t>
            </a:r>
            <a:r>
              <a:rPr lang="zh-CN" altLang="en-US" sz="2800" b="1" dirty="0">
                <a:solidFill>
                  <a:srgbClr val="0000FF"/>
                </a:solidFill>
                <a:latin typeface="黑体" panose="02010609060101010101" pitchFamily="2" charset="-122"/>
                <a:ea typeface="黑体" panose="02010609060101010101" pitchFamily="2" charset="-122"/>
              </a:rPr>
              <a:t>多体多字交叉</a:t>
            </a:r>
          </a:p>
          <a:p>
            <a:pPr marL="0" indent="0" eaLnBrk="1" hangingPunct="1">
              <a:buNone/>
            </a:pPr>
            <a:r>
              <a:rPr lang="zh-CN" altLang="en-US" sz="2800" b="1" dirty="0">
                <a:latin typeface="黑体" panose="02010609060101010101" pitchFamily="2" charset="-122"/>
                <a:ea typeface="黑体" panose="02010609060101010101" pitchFamily="2" charset="-122"/>
              </a:rPr>
              <a:t>多个存储体，每个存储体有多个</a:t>
            </a:r>
            <a:r>
              <a:rPr lang="en-US" altLang="zh-CN" sz="2800" b="1" dirty="0">
                <a:latin typeface="黑体" panose="02010609060101010101" pitchFamily="2" charset="-122"/>
                <a:ea typeface="黑体" panose="02010609060101010101" pitchFamily="2" charset="-122"/>
              </a:rPr>
              <a:t>CPU</a:t>
            </a:r>
            <a:r>
              <a:rPr lang="zh-CN" altLang="en-US" sz="2800" b="1" dirty="0">
                <a:latin typeface="黑体" panose="02010609060101010101" pitchFamily="2" charset="-122"/>
                <a:ea typeface="黑体" panose="02010609060101010101" pitchFamily="2" charset="-122"/>
              </a:rPr>
              <a:t>字</a:t>
            </a:r>
          </a:p>
          <a:p>
            <a:pPr marL="0" indent="0" eaLnBrk="1" hangingPunct="1">
              <a:buNone/>
            </a:pPr>
            <a:endParaRPr lang="zh-CN" altLang="en-US" sz="2800" b="1" dirty="0">
              <a:latin typeface="黑体" panose="02010609060101010101" pitchFamily="2" charset="-122"/>
              <a:ea typeface="黑体" panose="02010609060101010101" pitchFamily="2" charset="-122"/>
            </a:endParaRPr>
          </a:p>
          <a:p>
            <a:pPr marL="0" indent="0" eaLnBrk="1" hangingPunct="1">
              <a:buNone/>
            </a:pPr>
            <a:r>
              <a:rPr lang="zh-CN" altLang="en-US" sz="2800" b="1" dirty="0">
                <a:latin typeface="华文新魏" panose="02010800040101010101" pitchFamily="2" charset="-122"/>
                <a:ea typeface="华文新魏" panose="02010800040101010101" pitchFamily="2" charset="-122"/>
              </a:rPr>
              <a:t>上述能并行读出多个</a:t>
            </a:r>
            <a:r>
              <a:rPr lang="en-US" altLang="zh-CN" sz="2800" b="1" dirty="0">
                <a:latin typeface="华文新魏" panose="02010800040101010101" pitchFamily="2" charset="-122"/>
                <a:ea typeface="华文新魏" panose="02010800040101010101" pitchFamily="2" charset="-122"/>
              </a:rPr>
              <a:t>CPU</a:t>
            </a:r>
            <a:r>
              <a:rPr lang="zh-CN" altLang="en-US" sz="2800" b="1" dirty="0">
                <a:latin typeface="华文新魏" panose="02010800040101010101" pitchFamily="2" charset="-122"/>
                <a:ea typeface="华文新魏" panose="02010800040101010101" pitchFamily="2" charset="-122"/>
              </a:rPr>
              <a:t>字的单体多字和多体单字或多体多字的交叉存储主存系统统称为并行主存系统。</a:t>
            </a: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0595">
                                            <p:txEl>
                                              <p:pRg st="5" end="5"/>
                                            </p:txEl>
                                          </p:spTgt>
                                        </p:tgtEl>
                                        <p:attrNameLst>
                                          <p:attrName>style.visibility</p:attrName>
                                        </p:attrNameLst>
                                      </p:cBhvr>
                                      <p:to>
                                        <p:strVal val="visible"/>
                                      </p:to>
                                    </p:set>
                                    <p:animEffect transition="in" filter="wipe(up)">
                                      <p:cBhvr>
                                        <p:cTn id="7" dur="500"/>
                                        <p:tgtEl>
                                          <p:spTgt spid="1105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1161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3555" name="文本占位符 111618"/>
          <p:cNvSpPr>
            <a:spLocks noGrp="1"/>
          </p:cNvSpPr>
          <p:nvPr>
            <p:ph type="body" sz="half" idx="1"/>
          </p:nvPr>
        </p:nvSpPr>
        <p:spPr>
          <a:xfrm>
            <a:off x="395288" y="981075"/>
            <a:ext cx="8280400" cy="49688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分析</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提高</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值，可以提高主存系统的最大频率，但</a:t>
            </a:r>
            <a:r>
              <a:rPr lang="zh-CN" altLang="en-US" sz="2800" b="1" dirty="0">
                <a:solidFill>
                  <a:srgbClr val="0000FF"/>
                </a:solidFill>
                <a:latin typeface="黑体" panose="02010609060101010101" pitchFamily="2" charset="-122"/>
                <a:ea typeface="黑体" panose="02010609060101010101" pitchFamily="2" charset="-122"/>
              </a:rPr>
              <a:t>并不能线性提高实际频率</a:t>
            </a:r>
            <a:r>
              <a:rPr lang="zh-CN" altLang="en-US" sz="2800" b="1" dirty="0">
                <a:latin typeface="黑体" panose="02010609060101010101" pitchFamily="2" charset="-122"/>
                <a:ea typeface="黑体" panose="02010609060101010101" pitchFamily="2" charset="-122"/>
              </a:rPr>
              <a:t>。</a:t>
            </a:r>
          </a:p>
          <a:p>
            <a:pPr marL="0" indent="0" eaLnBrk="1" hangingPunct="1">
              <a:lnSpc>
                <a:spcPct val="120000"/>
              </a:lnSpc>
              <a:spcBef>
                <a:spcPct val="0"/>
              </a:spcBef>
              <a:buNone/>
            </a:pPr>
            <a:r>
              <a:rPr lang="zh-CN" altLang="en-US" sz="2800" b="1" dirty="0">
                <a:latin typeface="黑体" panose="02010609060101010101" pitchFamily="2" charset="-122"/>
                <a:ea typeface="黑体" panose="02010609060101010101" pitchFamily="2" charset="-122"/>
              </a:rPr>
              <a:t>原因：</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模</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越高，存储器数据总线越长，传输延迟增加；</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系统效率问题，对于顺序取指，效率可以提高</a:t>
            </a: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倍，但遇到转移指令，效率就会下降。</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7475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4099" name="文本占位符 74754"/>
          <p:cNvSpPr>
            <a:spLocks noGrp="1"/>
          </p:cNvSpPr>
          <p:nvPr>
            <p:ph idx="1"/>
          </p:nvPr>
        </p:nvSpPr>
        <p:spPr>
          <a:xfrm>
            <a:off x="395288" y="1052513"/>
            <a:ext cx="7772400" cy="3505200"/>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大容量</a:t>
            </a:r>
          </a:p>
          <a:p>
            <a:pPr marL="0" indent="0" eaLnBrk="1" hangingPunct="1">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高速度</a:t>
            </a:r>
          </a:p>
          <a:p>
            <a:pPr marL="0" indent="0" eaLnBrk="1" hangingPunct="1">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低价格</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1264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4579" name="文本占位符 112642"/>
          <p:cNvSpPr>
            <a:spLocks noGrp="1"/>
          </p:cNvSpPr>
          <p:nvPr>
            <p:ph type="body" sz="half" idx="1"/>
          </p:nvPr>
        </p:nvSpPr>
        <p:spPr>
          <a:xfrm>
            <a:off x="395288" y="981075"/>
            <a:ext cx="8280400" cy="49688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模型分析</a:t>
            </a:r>
          </a:p>
          <a:p>
            <a:pPr marL="0" indent="0" eaLnBrk="1" hangingPunct="1">
              <a:lnSpc>
                <a:spcPct val="120000"/>
              </a:lnSpc>
              <a:buNone/>
            </a:pPr>
            <a:r>
              <a:rPr lang="zh-CN" altLang="en-US" sz="2800" b="1" dirty="0">
                <a:latin typeface="华文新魏" panose="02010800040101010101" pitchFamily="2" charset="-122"/>
                <a:ea typeface="华文新魏" panose="02010800040101010101" pitchFamily="2" charset="-122"/>
              </a:rPr>
              <a:t>对于</a:t>
            </a:r>
            <a:r>
              <a:rPr lang="en-US" altLang="zh-CN" sz="2800" b="1" dirty="0">
                <a:solidFill>
                  <a:srgbClr val="0000FF"/>
                </a:solidFill>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个独立分体的主存系统，处理机发出一串地址为</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1</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2</a:t>
            </a:r>
            <a:r>
              <a:rPr lang="en-US" altLang="zh-CN" sz="2800" b="1" dirty="0">
                <a:solidFill>
                  <a:srgbClr val="0000FF"/>
                </a:solidFill>
                <a:latin typeface="华文新魏" panose="02010800040101010101" pitchFamily="2" charset="-122"/>
                <a:ea typeface="华文新魏" panose="02010800040101010101" pitchFamily="2" charset="-122"/>
              </a:rPr>
              <a:t>,…</a:t>
            </a:r>
            <a:r>
              <a:rPr lang="en-US" altLang="zh-CN" sz="2800" b="1" baseline="-25000" dirty="0">
                <a:solidFill>
                  <a:srgbClr val="0000FF"/>
                </a:solidFill>
                <a:latin typeface="华文新魏" panose="02010800040101010101" pitchFamily="2" charset="-122"/>
                <a:ea typeface="华文新魏" panose="02010800040101010101" pitchFamily="2" charset="-122"/>
              </a:rPr>
              <a:t> </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q</a:t>
            </a:r>
            <a:r>
              <a:rPr lang="zh-CN" altLang="en-US" sz="2800" b="1" dirty="0">
                <a:latin typeface="华文新魏" panose="02010800040101010101" pitchFamily="2" charset="-122"/>
                <a:ea typeface="华文新魏" panose="02010800040101010101" pitchFamily="2" charset="-122"/>
              </a:rPr>
              <a:t>的访存申请队，在每个主存周期到来前，申请队被扫描，截取从队头起的</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1</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2</a:t>
            </a:r>
            <a:r>
              <a:rPr lang="en-US" altLang="zh-CN" sz="2800" b="1" dirty="0">
                <a:solidFill>
                  <a:srgbClr val="0000FF"/>
                </a:solidFill>
                <a:latin typeface="华文新魏" panose="02010800040101010101" pitchFamily="2" charset="-122"/>
                <a:ea typeface="华文新魏" panose="02010800040101010101" pitchFamily="2" charset="-122"/>
              </a:rPr>
              <a:t>,…</a:t>
            </a:r>
            <a:r>
              <a:rPr lang="en-US" altLang="zh-CN" sz="2800" b="1" baseline="-25000" dirty="0">
                <a:solidFill>
                  <a:srgbClr val="0000FF"/>
                </a:solidFill>
                <a:latin typeface="华文新魏" panose="02010800040101010101" pitchFamily="2" charset="-122"/>
                <a:ea typeface="华文新魏" panose="02010800040101010101" pitchFamily="2" charset="-122"/>
              </a:rPr>
              <a:t> </a:t>
            </a:r>
            <a:r>
              <a:rPr lang="en-US" altLang="zh-CN" sz="2800" b="1" dirty="0">
                <a:solidFill>
                  <a:srgbClr val="0000FF"/>
                </a:solidFill>
                <a:latin typeface="华文新魏" panose="02010800040101010101" pitchFamily="2" charset="-122"/>
                <a:ea typeface="华文新魏" panose="02010800040101010101" pitchFamily="2" charset="-122"/>
              </a:rPr>
              <a:t>A</a:t>
            </a:r>
            <a:r>
              <a:rPr lang="en-US" altLang="zh-CN" sz="2800" b="1" baseline="-25000" dirty="0">
                <a:solidFill>
                  <a:srgbClr val="0000FF"/>
                </a:solidFill>
                <a:latin typeface="华文新魏" panose="02010800040101010101" pitchFamily="2" charset="-122"/>
                <a:ea typeface="华文新魏" panose="02010800040101010101" pitchFamily="2" charset="-122"/>
              </a:rPr>
              <a:t>k</a:t>
            </a:r>
            <a:r>
              <a:rPr lang="zh-CN" altLang="en-US" sz="2800" b="1" dirty="0">
                <a:latin typeface="华文新魏" panose="02010800040101010101" pitchFamily="2" charset="-122"/>
                <a:ea typeface="华文新魏" panose="02010800040101010101" pitchFamily="2" charset="-122"/>
              </a:rPr>
              <a:t>的申请序列。申请序列是个在要求访存申请的</a:t>
            </a:r>
            <a:r>
              <a:rPr lang="en-US" altLang="zh-CN" sz="2800" b="1" dirty="0">
                <a:solidFill>
                  <a:srgbClr val="0000FF"/>
                </a:solidFill>
                <a:latin typeface="华文新魏" panose="02010800040101010101" pitchFamily="2" charset="-122"/>
                <a:ea typeface="华文新魏" panose="02010800040101010101" pitchFamily="2" charset="-122"/>
              </a:rPr>
              <a:t>k</a:t>
            </a:r>
            <a:r>
              <a:rPr lang="zh-CN" altLang="en-US" sz="2800" b="1" dirty="0">
                <a:latin typeface="华文新魏" panose="02010800040101010101" pitchFamily="2" charset="-122"/>
                <a:ea typeface="华文新魏" panose="02010800040101010101" pitchFamily="2" charset="-122"/>
              </a:rPr>
              <a:t>个地址中，没有两个或两个以上的地址处于同一分体中的最长序列。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1366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25603" name="文本占位符 113666"/>
          <p:cNvSpPr>
            <a:spLocks noGrp="1"/>
          </p:cNvSpPr>
          <p:nvPr>
            <p:ph type="body" sz="half" idx="1"/>
          </p:nvPr>
        </p:nvSpPr>
        <p:spPr>
          <a:xfrm>
            <a:off x="395288" y="981075"/>
            <a:ext cx="8280400" cy="4968875"/>
          </a:xfrm>
        </p:spPr>
        <p:txBody>
          <a:bodyPr vert="horz" wrap="square" lIns="91440" tIns="45720" rIns="91440" bIns="45720" anchor="t"/>
          <a:lstStyle/>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3.1.2</a:t>
            </a:r>
            <a:r>
              <a:rPr lang="zh-CN" altLang="en-US" sz="2800" b="1" dirty="0">
                <a:latin typeface="黑体" panose="02010609060101010101" pitchFamily="2" charset="-122"/>
                <a:ea typeface="黑体" panose="02010609060101010101" pitchFamily="2" charset="-122"/>
              </a:rPr>
              <a:t>并行主存系统</a:t>
            </a:r>
          </a:p>
          <a:p>
            <a:pPr marL="0" indent="0" eaLnBrk="1" hangingPunct="1">
              <a:lnSpc>
                <a:spcPct val="120000"/>
              </a:lnSpc>
              <a:spcBef>
                <a:spcPct val="0"/>
              </a:spcBef>
              <a:buNone/>
            </a:pPr>
            <a:r>
              <a:rPr lang="en-US" altLang="zh-CN" sz="2800" b="1"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模型分析</a:t>
            </a:r>
          </a:p>
          <a:p>
            <a:pPr marL="0" indent="0" eaLnBrk="1" hangingPunct="1">
              <a:buNone/>
            </a:pPr>
            <a:r>
              <a:rPr lang="zh-CN" altLang="en-US" sz="2800" b="1" dirty="0">
                <a:latin typeface="华文新魏" panose="02010800040101010101" pitchFamily="2" charset="-122"/>
                <a:ea typeface="华文新魏" panose="02010800040101010101" pitchFamily="2" charset="-122"/>
              </a:rPr>
              <a:t>显然</a:t>
            </a:r>
            <a:r>
              <a:rPr lang="en-US" altLang="zh-CN" sz="2800" b="1" dirty="0">
                <a:solidFill>
                  <a:srgbClr val="0000FF"/>
                </a:solidFill>
                <a:latin typeface="华文新魏" panose="02010800040101010101" pitchFamily="2" charset="-122"/>
                <a:ea typeface="华文新魏" panose="02010800040101010101" pitchFamily="2" charset="-122"/>
              </a:rPr>
              <a:t>k</a:t>
            </a:r>
            <a:r>
              <a:rPr lang="zh-CN" altLang="en-US" sz="2800" b="1" dirty="0">
                <a:solidFill>
                  <a:srgbClr val="0000FF"/>
                </a:solidFill>
                <a:latin typeface="华文新魏" panose="02010800040101010101" pitchFamily="2" charset="-122"/>
                <a:ea typeface="华文新魏" panose="02010800040101010101" pitchFamily="2" charset="-122"/>
              </a:rPr>
              <a:t>表示</a:t>
            </a:r>
          </a:p>
          <a:p>
            <a:pPr marL="0" indent="0" eaLnBrk="1" hangingPunct="1">
              <a:buNone/>
            </a:pPr>
            <a:r>
              <a:rPr lang="zh-CN" altLang="en-US" sz="2800" b="1" dirty="0">
                <a:latin typeface="华文新魏" panose="02010800040101010101" pitchFamily="2" charset="-122"/>
                <a:ea typeface="华文新魏" panose="02010800040101010101" pitchFamily="2" charset="-122"/>
              </a:rPr>
              <a:t> 可以同时访问的分体个数的随机变量，不大于</a:t>
            </a:r>
            <a:r>
              <a:rPr lang="en-US" altLang="zh-CN" sz="2800" b="1" dirty="0">
                <a:solidFill>
                  <a:srgbClr val="0000FF"/>
                </a:solidFill>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，系统效率取决于</a:t>
            </a:r>
            <a:r>
              <a:rPr lang="en-US" altLang="zh-CN" sz="2800" b="1" dirty="0">
                <a:latin typeface="华文新魏" panose="02010800040101010101" pitchFamily="2" charset="-122"/>
                <a:ea typeface="华文新魏" panose="02010800040101010101" pitchFamily="2" charset="-122"/>
              </a:rPr>
              <a:t>k</a:t>
            </a:r>
            <a:r>
              <a:rPr lang="zh-CN" altLang="en-US" sz="2800" b="1" dirty="0">
                <a:latin typeface="华文新魏" panose="02010800040101010101" pitchFamily="2" charset="-122"/>
                <a:ea typeface="华文新魏" panose="02010800040101010101" pitchFamily="2" charset="-122"/>
              </a:rPr>
              <a:t>的</a:t>
            </a:r>
            <a:r>
              <a:rPr lang="zh-CN" altLang="en-US" sz="2800" b="1" dirty="0">
                <a:solidFill>
                  <a:srgbClr val="0000FF"/>
                </a:solidFill>
                <a:latin typeface="华文新魏" panose="02010800040101010101" pitchFamily="2" charset="-122"/>
                <a:ea typeface="华文新魏" panose="02010800040101010101" pitchFamily="2" charset="-122"/>
              </a:rPr>
              <a:t>均值</a:t>
            </a:r>
            <a:r>
              <a:rPr lang="en-US" altLang="zh-CN" sz="2800" b="1" dirty="0">
                <a:solidFill>
                  <a:srgbClr val="0000FF"/>
                </a:solidFill>
                <a:latin typeface="华文新魏" panose="02010800040101010101" pitchFamily="2" charset="-122"/>
                <a:ea typeface="华文新魏" panose="02010800040101010101" pitchFamily="2" charset="-122"/>
              </a:rPr>
              <a:t>B</a:t>
            </a:r>
            <a:r>
              <a:rPr lang="zh-CN" altLang="en-US" sz="2800" b="1" dirty="0">
                <a:latin typeface="华文新魏" panose="02010800040101010101" pitchFamily="2" charset="-122"/>
                <a:ea typeface="华文新魏" panose="02010800040101010101" pitchFamily="2" charset="-122"/>
              </a:rPr>
              <a:t>，其值越大，可访问的分体个数越多，系统效率越高。</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文本占位符 88065"/>
          <p:cNvSpPr>
            <a:spLocks noGrp="1"/>
          </p:cNvSpPr>
          <p:nvPr>
            <p:ph idx="1"/>
          </p:nvPr>
        </p:nvSpPr>
        <p:spPr>
          <a:xfrm>
            <a:off x="685800" y="762000"/>
            <a:ext cx="7772400" cy="5334000"/>
          </a:xfrm>
        </p:spPr>
        <p:txBody>
          <a:bodyPr vert="horz" wrap="square" lIns="91440" tIns="45720" rIns="91440" bIns="45720" anchor="t"/>
          <a:lstStyle/>
          <a:p>
            <a:pPr marL="0" indent="0" eaLnBrk="1" hangingPunct="1">
              <a:buNone/>
            </a:pPr>
            <a:r>
              <a:rPr lang="en-US" altLang="zh-CN" dirty="0"/>
              <a:t> </a:t>
            </a: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数学模型</a:t>
            </a:r>
          </a:p>
          <a:p>
            <a:pPr marL="0" indent="0" eaLnBrk="1" hangingPunct="1">
              <a:buNone/>
            </a:pPr>
            <a:r>
              <a:rPr lang="zh-CN" altLang="en-US" dirty="0"/>
              <a:t>  </a:t>
            </a:r>
            <a:r>
              <a:rPr lang="zh-CN" altLang="en-US" sz="2800" b="1" dirty="0">
                <a:latin typeface="黑体" panose="02010609060101010101" pitchFamily="2" charset="-122"/>
                <a:ea typeface="黑体" panose="02010609060101010101" pitchFamily="2" charset="-122"/>
              </a:rPr>
              <a:t>设</a:t>
            </a:r>
            <a:r>
              <a:rPr lang="en-US" altLang="zh-CN" sz="2800" b="1" dirty="0">
                <a:solidFill>
                  <a:srgbClr val="0000FF"/>
                </a:solidFill>
                <a:latin typeface="黑体" panose="02010609060101010101" pitchFamily="2" charset="-122"/>
                <a:ea typeface="黑体" panose="02010609060101010101" pitchFamily="2" charset="-122"/>
              </a:rPr>
              <a:t>p(k)</a:t>
            </a:r>
            <a:r>
              <a:rPr lang="zh-CN" altLang="en-US" sz="2800" b="1" dirty="0">
                <a:latin typeface="黑体" panose="02010609060101010101" pitchFamily="2" charset="-122"/>
                <a:ea typeface="黑体" panose="02010609060101010101" pitchFamily="2" charset="-122"/>
              </a:rPr>
              <a:t>表示申请序列长度为</a:t>
            </a:r>
            <a:r>
              <a:rPr lang="en-US" altLang="zh-CN" sz="2800" b="1"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的概率密度函数，</a:t>
            </a:r>
          </a:p>
          <a:p>
            <a:pPr marL="0" indent="0" eaLnBrk="1" hangingPunct="1">
              <a:buNone/>
            </a:pPr>
            <a:r>
              <a:rPr lang="zh-CN" altLang="en-US" sz="2800" b="1" dirty="0">
                <a:latin typeface="黑体" panose="02010609060101010101" pitchFamily="2" charset="-122"/>
                <a:ea typeface="黑体" panose="02010609060101010101" pitchFamily="2" charset="-122"/>
              </a:rPr>
              <a:t>其中</a:t>
            </a:r>
            <a:r>
              <a:rPr lang="en-US" altLang="zh-CN" sz="2800" b="1" dirty="0">
                <a:latin typeface="黑体" panose="02010609060101010101" pitchFamily="2" charset="-122"/>
                <a:ea typeface="黑体" panose="02010609060101010101" pitchFamily="2" charset="-122"/>
              </a:rPr>
              <a:t>k=1,2,…m</a:t>
            </a:r>
            <a:r>
              <a:rPr lang="zh-CN" altLang="en-US" sz="2800" b="1" dirty="0">
                <a:latin typeface="黑体" panose="02010609060101010101" pitchFamily="2" charset="-122"/>
                <a:ea typeface="黑体" panose="02010609060101010101" pitchFamily="2" charset="-122"/>
              </a:rPr>
              <a:t>。则</a:t>
            </a:r>
            <a:r>
              <a:rPr lang="en-US" altLang="zh-CN" sz="2800" b="1" dirty="0">
                <a:solidFill>
                  <a:srgbClr val="0000FF"/>
                </a:solidFill>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的均值</a:t>
            </a: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latin typeface="黑体" panose="02010609060101010101" pitchFamily="2" charset="-122"/>
                <a:ea typeface="黑体" panose="02010609060101010101" pitchFamily="2" charset="-122"/>
              </a:rPr>
              <a:t>为</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B=∑k‧p(k)</a:t>
            </a:r>
          </a:p>
          <a:p>
            <a:pPr marL="0" indent="0" eaLnBrk="1" hangingPunct="1">
              <a:buNone/>
            </a:pPr>
            <a:r>
              <a:rPr lang="en-US" altLang="zh-CN" sz="2800" b="1" dirty="0">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latin typeface="黑体" panose="02010609060101010101" pitchFamily="2" charset="-122"/>
                <a:ea typeface="黑体" panose="02010609060101010101" pitchFamily="2" charset="-122"/>
              </a:rPr>
              <a:t>实际就是每个主存周期所访问的平均字数。而</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p(k)</a:t>
            </a:r>
            <a:r>
              <a:rPr lang="zh-CN" altLang="en-US" sz="2800" b="1" dirty="0">
                <a:latin typeface="黑体" panose="02010609060101010101" pitchFamily="2" charset="-122"/>
                <a:ea typeface="黑体" panose="02010609060101010101" pitchFamily="2" charset="-122"/>
              </a:rPr>
              <a:t>与程序的状态密切相关，特别是指令转移概</a:t>
            </a:r>
          </a:p>
          <a:p>
            <a:pPr marL="0" indent="0" eaLnBrk="1" hangingPunct="1">
              <a:buNone/>
            </a:pPr>
            <a:r>
              <a:rPr lang="zh-CN" altLang="en-US" sz="2800" b="1" dirty="0">
                <a:latin typeface="黑体" panose="02010609060101010101" pitchFamily="2" charset="-122"/>
                <a:ea typeface="黑体" panose="02010609060101010101" pitchFamily="2" charset="-122"/>
              </a:rPr>
              <a:t>率</a:t>
            </a:r>
            <a:r>
              <a:rPr lang="en-US" altLang="zh-CN" sz="2800" b="1" dirty="0">
                <a:latin typeface="黑体" panose="02010609060101010101" pitchFamily="2" charset="-122"/>
                <a:ea typeface="黑体" panose="02010609060101010101" pitchFamily="2" charset="-122"/>
              </a:rPr>
              <a:t>λ</a:t>
            </a:r>
            <a:r>
              <a:rPr lang="zh-CN" altLang="en-US" sz="2800" b="1" dirty="0">
                <a:latin typeface="黑体" panose="02010609060101010101" pitchFamily="2" charset="-122"/>
                <a:ea typeface="黑体" panose="02010609060101010101" pitchFamily="2" charset="-122"/>
              </a:rPr>
              <a:t>，它</a:t>
            </a:r>
            <a:r>
              <a:rPr lang="zh-CN" altLang="en-US" sz="2800" b="1" dirty="0">
                <a:solidFill>
                  <a:srgbClr val="0000FF"/>
                </a:solidFill>
                <a:latin typeface="黑体" panose="02010609060101010101" pitchFamily="2" charset="-122"/>
                <a:ea typeface="黑体" panose="02010609060101010101" pitchFamily="2" charset="-122"/>
              </a:rPr>
              <a:t>定义为给定指令的下条指令地址为非顺序地址的概率</a:t>
            </a:r>
            <a:r>
              <a:rPr lang="zh-CN" altLang="en-US" sz="2800" b="1" dirty="0">
                <a:latin typeface="黑体" panose="02010609060101010101" pitchFamily="2" charset="-122"/>
                <a:ea typeface="黑体" panose="02010609060101010101" pitchFamily="2" charset="-122"/>
              </a:rPr>
              <a:t>。因此</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p(k)=(1-λ)</a:t>
            </a:r>
            <a:r>
              <a:rPr lang="en-US" altLang="zh-CN" sz="2800" b="1" baseline="30000" dirty="0">
                <a:latin typeface="黑体" panose="02010609060101010101" pitchFamily="2" charset="-122"/>
                <a:ea typeface="黑体" panose="02010609060101010101" pitchFamily="2" charset="-122"/>
              </a:rPr>
              <a:t>k-1</a:t>
            </a:r>
            <a:r>
              <a:rPr lang="en-US" altLang="zh-CN" sz="2800" b="1" dirty="0">
                <a:latin typeface="黑体" panose="02010609060101010101" pitchFamily="2" charset="-122"/>
                <a:ea typeface="黑体" panose="02010609060101010101" pitchFamily="2" charset="-122"/>
              </a:rPr>
              <a:t>‧λ</a:t>
            </a: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1≤k&lt;m —</a:t>
            </a:r>
            <a:r>
              <a:rPr lang="zh-CN" altLang="en-US" sz="2800" b="1" dirty="0">
                <a:latin typeface="黑体" panose="02010609060101010101" pitchFamily="2" charset="-122"/>
                <a:ea typeface="黑体" panose="02010609060101010101" pitchFamily="2" charset="-122"/>
              </a:rPr>
              <a:t>几何概率</a:t>
            </a:r>
          </a:p>
          <a:p>
            <a:pPr marL="0" indent="0"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p(m)=(1-λ)</a:t>
            </a:r>
            <a:r>
              <a:rPr lang="en-US" altLang="zh-CN" sz="2800" b="1" baseline="30000" dirty="0">
                <a:latin typeface="黑体" panose="02010609060101010101" pitchFamily="2" charset="-122"/>
                <a:ea typeface="黑体" panose="02010609060101010101" pitchFamily="2" charset="-122"/>
              </a:rPr>
              <a:t>m-1</a:t>
            </a:r>
          </a:p>
        </p:txBody>
      </p:sp>
      <p:graphicFrame>
        <p:nvGraphicFramePr>
          <p:cNvPr id="1026" name="对象 88066"/>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3129" r:id="rId4" imgW="114300" imgH="215265" progId="Equation.3">
                  <p:embed/>
                </p:oleObj>
              </mc:Choice>
              <mc:Fallback>
                <p:oleObj r:id="rId4" imgW="114300" imgH="215265" progId="Equation.3">
                  <p:embed/>
                  <p:pic>
                    <p:nvPicPr>
                      <p:cNvPr id="0" name="图片 3075"/>
                      <p:cNvPicPr/>
                      <p:nvPr/>
                    </p:nvPicPr>
                    <p:blipFill>
                      <a:blip r:embed="rId5"/>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1028" name="文本框 88067"/>
          <p:cNvSpPr txBox="1"/>
          <p:nvPr/>
        </p:nvSpPr>
        <p:spPr>
          <a:xfrm>
            <a:off x="3200400" y="2727325"/>
            <a:ext cx="574196" cy="400110"/>
          </a:xfrm>
          <a:prstGeom prst="rect">
            <a:avLst/>
          </a:prstGeom>
          <a:noFill/>
          <a:ln w="9525">
            <a:noFill/>
          </a:ln>
        </p:spPr>
        <p:txBody>
          <a:bodyPr wrap="none">
            <a:spAutoFit/>
          </a:bodyPr>
          <a:lstStyle/>
          <a:p>
            <a:r>
              <a:rPr lang="en-US" altLang="zh-CN" sz="2000" dirty="0">
                <a:solidFill>
                  <a:srgbClr val="0000FF"/>
                </a:solidFill>
                <a:latin typeface="黑体" panose="02010609060101010101" pitchFamily="2" charset="-122"/>
                <a:ea typeface="黑体" panose="02010609060101010101" pitchFamily="2" charset="-122"/>
              </a:rPr>
              <a:t>k=1</a:t>
            </a:r>
          </a:p>
        </p:txBody>
      </p:sp>
      <p:sp>
        <p:nvSpPr>
          <p:cNvPr id="1029" name="矩形 88068"/>
          <p:cNvSpPr/>
          <p:nvPr/>
        </p:nvSpPr>
        <p:spPr>
          <a:xfrm>
            <a:off x="3319463" y="2133600"/>
            <a:ext cx="340158" cy="461665"/>
          </a:xfrm>
          <a:prstGeom prst="rect">
            <a:avLst/>
          </a:prstGeom>
          <a:noFill/>
          <a:ln w="9525">
            <a:noFill/>
          </a:ln>
        </p:spPr>
        <p:txBody>
          <a:bodyPr wrap="none">
            <a:spAutoFit/>
          </a:bodyPr>
          <a:lstStyle/>
          <a:p>
            <a:r>
              <a:rPr lang="en-US" altLang="zh-CN" sz="2400" dirty="0">
                <a:solidFill>
                  <a:srgbClr val="0000FF"/>
                </a:solidFill>
                <a:latin typeface="黑体" panose="02010609060101010101" pitchFamily="2" charset="-122"/>
                <a:ea typeface="黑体" panose="02010609060101010101" pitchFamily="2" charset="-122"/>
              </a:rPr>
              <a:t>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89089"/>
          <p:cNvSpPr>
            <a:spLocks noGrp="1"/>
          </p:cNvSpPr>
          <p:nvPr>
            <p:ph idx="1"/>
          </p:nvPr>
        </p:nvSpPr>
        <p:spPr>
          <a:xfrm>
            <a:off x="685800" y="838200"/>
            <a:ext cx="7772400" cy="5257800"/>
          </a:xfrm>
        </p:spPr>
        <p:txBody>
          <a:bodyPr vert="horz" wrap="square" lIns="91440" tIns="45720" rIns="91440" bIns="45720" anchor="t"/>
          <a:lstStyle/>
          <a:p>
            <a:pPr eaLnBrk="1" hangingPunct="1">
              <a:buNone/>
            </a:pPr>
            <a:r>
              <a:rPr lang="en-US" altLang="zh-CN" dirty="0"/>
              <a:t>  </a:t>
            </a:r>
            <a:r>
              <a:rPr lang="zh-CN" altLang="en-US" sz="2800" b="1" dirty="0">
                <a:latin typeface="黑体" panose="02010609060101010101" pitchFamily="2" charset="-122"/>
                <a:ea typeface="黑体" panose="02010609060101010101" pitchFamily="2" charset="-122"/>
              </a:rPr>
              <a:t>所以，</a:t>
            </a:r>
            <a:r>
              <a:rPr lang="en-US" altLang="zh-CN" sz="2800" b="1" dirty="0">
                <a:solidFill>
                  <a:srgbClr val="0000FF"/>
                </a:solidFill>
                <a:latin typeface="黑体" panose="02010609060101010101" pitchFamily="2" charset="-122"/>
                <a:ea typeface="黑体" panose="02010609060101010101" pitchFamily="2" charset="-122"/>
              </a:rPr>
              <a:t>B=∑k‧p(k)=1‧λ +2‧(1-λ)‧λ</a:t>
            </a:r>
          </a:p>
          <a:p>
            <a:pPr eaLnBrk="1" hangingPunct="1">
              <a:buNone/>
            </a:pPr>
            <a:r>
              <a:rPr lang="en-US" altLang="zh-CN" sz="2800" b="1" dirty="0">
                <a:solidFill>
                  <a:srgbClr val="0000FF"/>
                </a:solidFill>
                <a:latin typeface="黑体" panose="02010609060101010101" pitchFamily="2" charset="-122"/>
                <a:ea typeface="黑体" panose="02010609060101010101" pitchFamily="2" charset="-122"/>
              </a:rPr>
              <a:t>         +   +m‧(1-λ)</a:t>
            </a:r>
            <a:r>
              <a:rPr lang="en-US" altLang="zh-CN" sz="2800" b="1" baseline="30000" dirty="0">
                <a:solidFill>
                  <a:srgbClr val="0000FF"/>
                </a:solidFill>
                <a:latin typeface="黑体" panose="02010609060101010101" pitchFamily="2" charset="-122"/>
                <a:ea typeface="黑体" panose="02010609060101010101" pitchFamily="2" charset="-122"/>
              </a:rPr>
              <a:t>m-1</a:t>
            </a:r>
          </a:p>
          <a:p>
            <a:pPr eaLnBrk="1" hangingPunct="1">
              <a:buNone/>
            </a:pPr>
            <a:r>
              <a:rPr lang="en-US" altLang="zh-CN" sz="2800" b="1" baseline="30000" dirty="0">
                <a:solidFill>
                  <a:srgbClr val="0000FF"/>
                </a:solidFill>
                <a:latin typeface="黑体" panose="02010609060101010101" pitchFamily="2" charset="-122"/>
                <a:ea typeface="黑体" panose="02010609060101010101" pitchFamily="2" charset="-122"/>
              </a:rPr>
              <a:t>            </a:t>
            </a:r>
            <a:r>
              <a:rPr lang="en-US" altLang="zh-CN" sz="2800" b="1" dirty="0">
                <a:solidFill>
                  <a:srgbClr val="0000FF"/>
                </a:solidFill>
                <a:latin typeface="黑体" panose="02010609060101010101" pitchFamily="2" charset="-122"/>
                <a:ea typeface="黑体" panose="02010609060101010101" pitchFamily="2" charset="-122"/>
              </a:rPr>
              <a:t>=(1-(1-λ)</a:t>
            </a:r>
            <a:r>
              <a:rPr lang="en-US" altLang="zh-CN" sz="2800" b="1" baseline="30000" dirty="0">
                <a:solidFill>
                  <a:srgbClr val="0000FF"/>
                </a:solidFill>
                <a:latin typeface="黑体" panose="02010609060101010101" pitchFamily="2" charset="-122"/>
                <a:ea typeface="黑体" panose="02010609060101010101" pitchFamily="2" charset="-122"/>
              </a:rPr>
              <a:t>m</a:t>
            </a:r>
            <a:r>
              <a:rPr lang="en-US" altLang="zh-CN" sz="2800" b="1" dirty="0">
                <a:solidFill>
                  <a:srgbClr val="0000FF"/>
                </a:solidFill>
                <a:latin typeface="黑体" panose="02010609060101010101" pitchFamily="2" charset="-122"/>
                <a:ea typeface="黑体" panose="02010609060101010101" pitchFamily="2" charset="-122"/>
              </a:rPr>
              <a:t>)/λ </a:t>
            </a:r>
          </a:p>
          <a:p>
            <a:pPr eaLnBrk="1" hangingPunct="1">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讨论：</a:t>
            </a:r>
          </a:p>
          <a:p>
            <a:pPr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若每条指令都是转移指令且转移成功，即</a:t>
            </a:r>
          </a:p>
          <a:p>
            <a:pPr eaLnBrk="1" hangingPunct="1">
              <a:buNone/>
            </a:pPr>
            <a:r>
              <a:rPr lang="en-US" altLang="zh-CN" sz="2800" b="1" dirty="0">
                <a:latin typeface="黑体" panose="02010609060101010101" pitchFamily="2" charset="-122"/>
                <a:ea typeface="黑体" panose="02010609060101010101" pitchFamily="2" charset="-122"/>
              </a:rPr>
              <a:t>λ=1,</a:t>
            </a:r>
            <a:r>
              <a:rPr lang="zh-CN" altLang="en-US" sz="2800" b="1" dirty="0">
                <a:latin typeface="黑体" panose="02010609060101010101" pitchFamily="2" charset="-122"/>
                <a:ea typeface="黑体" panose="02010609060101010101" pitchFamily="2" charset="-122"/>
              </a:rPr>
              <a:t>则</a:t>
            </a:r>
            <a:r>
              <a:rPr lang="en-US" altLang="zh-CN" sz="2800" b="1" dirty="0">
                <a:latin typeface="黑体" panose="02010609060101010101" pitchFamily="2" charset="-122"/>
                <a:ea typeface="黑体" panose="02010609060101010101" pitchFamily="2" charset="-122"/>
              </a:rPr>
              <a:t>B=1</a:t>
            </a:r>
            <a:r>
              <a:rPr lang="zh-CN" altLang="en-US" sz="2800" b="1" dirty="0">
                <a:latin typeface="黑体" panose="02010609060101010101" pitchFamily="2" charset="-122"/>
                <a:ea typeface="黑体" panose="02010609060101010101" pitchFamily="2" charset="-122"/>
              </a:rPr>
              <a:t>，就是并行多体交叉存取的实际频宽</a:t>
            </a:r>
          </a:p>
          <a:p>
            <a:pPr eaLnBrk="1" hangingPunct="1">
              <a:buNone/>
            </a:pPr>
            <a:r>
              <a:rPr lang="zh-CN" altLang="en-US" sz="2800" b="1" dirty="0">
                <a:latin typeface="黑体" panose="02010609060101010101" pitchFamily="2" charset="-122"/>
                <a:ea typeface="黑体" panose="02010609060101010101" pitchFamily="2" charset="-122"/>
              </a:rPr>
              <a:t>降到和单体单字一样；</a:t>
            </a:r>
          </a:p>
          <a:p>
            <a:pPr eaLnBrk="1" hangingPunct="1">
              <a:buNone/>
            </a:pPr>
            <a:r>
              <a:rPr lang="zh-CN" altLang="en-US" sz="2800" b="1" dirty="0">
                <a:latin typeface="黑体" panose="02010609060101010101" pitchFamily="2" charset="-122"/>
                <a:ea typeface="黑体" panose="02010609060101010101" pitchFamily="2" charset="-122"/>
              </a:rPr>
              <a:t>  </a:t>
            </a:r>
            <a:r>
              <a:rPr lang="en-US" altLang="zh-CN" sz="2800" b="1" dirty="0">
                <a:latin typeface="黑体" panose="02010609060101010101" pitchFamily="2" charset="-122"/>
                <a:ea typeface="黑体" panose="02010609060101010101" pitchFamily="2" charset="-122"/>
              </a:rPr>
              <a:t>b)</a:t>
            </a:r>
            <a:r>
              <a:rPr lang="zh-CN" altLang="en-US" sz="2800" b="1" dirty="0">
                <a:latin typeface="黑体" panose="02010609060101010101" pitchFamily="2" charset="-122"/>
                <a:ea typeface="黑体" panose="02010609060101010101" pitchFamily="2" charset="-122"/>
              </a:rPr>
              <a:t>若所有指令都不转移，即</a:t>
            </a:r>
            <a:r>
              <a:rPr lang="en-US" altLang="zh-CN" sz="2800" b="1" dirty="0">
                <a:latin typeface="黑体" panose="02010609060101010101" pitchFamily="2" charset="-122"/>
                <a:ea typeface="黑体" panose="02010609060101010101" pitchFamily="2" charset="-122"/>
              </a:rPr>
              <a:t>λ=0</a:t>
            </a:r>
            <a:r>
              <a:rPr lang="zh-CN" altLang="en-US" sz="2800" b="1" dirty="0">
                <a:latin typeface="黑体" panose="02010609060101010101" pitchFamily="2" charset="-122"/>
                <a:ea typeface="黑体" panose="02010609060101010101" pitchFamily="2" charset="-122"/>
              </a:rPr>
              <a:t>，则</a:t>
            </a:r>
            <a:r>
              <a:rPr lang="en-US" altLang="zh-CN" sz="2800" b="1" dirty="0">
                <a:latin typeface="黑体" panose="02010609060101010101" pitchFamily="2" charset="-122"/>
                <a:ea typeface="黑体" panose="02010609060101010101" pitchFamily="2" charset="-122"/>
              </a:rPr>
              <a:t>B=m</a:t>
            </a:r>
            <a:r>
              <a:rPr lang="zh-CN" altLang="en-US" sz="2800" b="1" dirty="0">
                <a:latin typeface="黑体" panose="02010609060101010101" pitchFamily="2" charset="-122"/>
                <a:ea typeface="黑体" panose="02010609060101010101" pitchFamily="2" charset="-122"/>
              </a:rPr>
              <a:t>，此时多体交叉存储的效率最高。</a:t>
            </a:r>
          </a:p>
          <a:p>
            <a:pPr eaLnBrk="1" hangingPunct="1">
              <a:buNone/>
            </a:pPr>
            <a:endParaRPr lang="zh-CN" altLang="en-US" dirty="0">
              <a:latin typeface="黑体" panose="02010609060101010101" pitchFamily="2" charset="-122"/>
              <a:ea typeface="黑体" panose="02010609060101010101" pitchFamily="2" charset="-122"/>
            </a:endParaRPr>
          </a:p>
        </p:txBody>
      </p:sp>
      <p:sp>
        <p:nvSpPr>
          <p:cNvPr id="26627" name="矩形 89090"/>
          <p:cNvSpPr/>
          <p:nvPr/>
        </p:nvSpPr>
        <p:spPr>
          <a:xfrm>
            <a:off x="2325688" y="1143000"/>
            <a:ext cx="574196" cy="400110"/>
          </a:xfrm>
          <a:prstGeom prst="rect">
            <a:avLst/>
          </a:prstGeom>
          <a:noFill/>
          <a:ln w="9525">
            <a:noFill/>
          </a:ln>
        </p:spPr>
        <p:txBody>
          <a:bodyPr wrap="none">
            <a:spAutoFit/>
          </a:bodyPr>
          <a:lstStyle/>
          <a:p>
            <a:r>
              <a:rPr lang="en-US" altLang="zh-CN" sz="2000" dirty="0">
                <a:solidFill>
                  <a:srgbClr val="0000FF"/>
                </a:solidFill>
                <a:latin typeface="黑体" panose="02010609060101010101" pitchFamily="2" charset="-122"/>
                <a:ea typeface="黑体" panose="02010609060101010101" pitchFamily="2" charset="-122"/>
              </a:rPr>
              <a:t>k=1</a:t>
            </a:r>
          </a:p>
        </p:txBody>
      </p:sp>
      <p:sp>
        <p:nvSpPr>
          <p:cNvPr id="26628" name="矩形 89091"/>
          <p:cNvSpPr/>
          <p:nvPr/>
        </p:nvSpPr>
        <p:spPr>
          <a:xfrm>
            <a:off x="2438400" y="609600"/>
            <a:ext cx="340158" cy="461665"/>
          </a:xfrm>
          <a:prstGeom prst="rect">
            <a:avLst/>
          </a:prstGeom>
          <a:noFill/>
          <a:ln w="9525">
            <a:noFill/>
          </a:ln>
        </p:spPr>
        <p:txBody>
          <a:bodyPr wrap="none">
            <a:spAutoFit/>
          </a:bodyPr>
          <a:lstStyle/>
          <a:p>
            <a:r>
              <a:rPr lang="en-US" altLang="zh-CN" sz="2400" dirty="0">
                <a:solidFill>
                  <a:srgbClr val="0000FF"/>
                </a:solidFill>
                <a:latin typeface="黑体" panose="02010609060101010101" pitchFamily="2" charset="-122"/>
                <a:ea typeface="黑体" panose="02010609060101010101" pitchFamily="2" charset="-122"/>
              </a:rPr>
              <a:t>m</a:t>
            </a:r>
          </a:p>
        </p:txBody>
      </p:sp>
      <p:sp>
        <p:nvSpPr>
          <p:cNvPr id="26629" name="文本框 89092"/>
          <p:cNvSpPr txBox="1"/>
          <p:nvPr/>
        </p:nvSpPr>
        <p:spPr>
          <a:xfrm>
            <a:off x="2590800" y="1371600"/>
            <a:ext cx="487363" cy="457200"/>
          </a:xfrm>
          <a:prstGeom prst="rect">
            <a:avLst/>
          </a:prstGeom>
          <a:noFill/>
          <a:ln w="9525">
            <a:noFill/>
          </a:ln>
        </p:spPr>
        <p:txBody>
          <a:bodyPr wrap="none">
            <a:spAutoFit/>
          </a:bodyPr>
          <a:lstStyle/>
          <a:p>
            <a:r>
              <a:rPr lang="en-US" altLang="zh-CN" sz="2400" dirty="0">
                <a:latin typeface="Times New Roman" panose="02020603050405020304" pitchFamily="18" charset="0"/>
                <a:ea typeface="黑体" panose="02010609060101010101" pitchFamily="2"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802100" y="0"/>
            <a:ext cx="5539799" cy="6835020"/>
          </a:xfrm>
          <a:prstGeom prst="rect">
            <a:avLst/>
          </a:prstGeom>
        </p:spPr>
      </p:pic>
    </p:spTree>
    <p:extLst>
      <p:ext uri="{BB962C8B-B14F-4D97-AF65-F5344CB8AC3E}">
        <p14:creationId xmlns:p14="http://schemas.microsoft.com/office/powerpoint/2010/main" val="409349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570186"/>
          </a:xfrm>
        </p:spPr>
        <p:txBody>
          <a:bodyPr/>
          <a:lstStyle/>
          <a:p>
            <a:pPr algn="just"/>
            <a:r>
              <a:rPr lang="zh-CN" altLang="en-US" sz="2800" b="1" dirty="0"/>
              <a:t>例，设访存申请队的转移概率 </a:t>
            </a:r>
            <a:r>
              <a:rPr lang="en-US" altLang="zh-CN" sz="2800" b="1" dirty="0"/>
              <a:t>A=25</a:t>
            </a:r>
            <a:r>
              <a:rPr lang="zh-CN" altLang="en-US" sz="2800" b="1" dirty="0" smtClean="0"/>
              <a:t>％，比较在模</a:t>
            </a:r>
            <a:r>
              <a:rPr lang="en-US" altLang="zh-CN" sz="2800" b="1" dirty="0" smtClean="0"/>
              <a:t>32</a:t>
            </a:r>
            <a:r>
              <a:rPr lang="zh-CN" altLang="en-US" sz="2800" b="1" dirty="0" smtClean="0"/>
              <a:t>和模</a:t>
            </a:r>
            <a:r>
              <a:rPr lang="en-US" altLang="zh-CN" sz="2800" b="1" dirty="0" smtClean="0"/>
              <a:t>16</a:t>
            </a:r>
            <a:r>
              <a:rPr lang="zh-CN" altLang="en-US" sz="2800" b="1" dirty="0" smtClean="0"/>
              <a:t>的多体单子交叉存储器中，每个</a:t>
            </a:r>
            <a:r>
              <a:rPr lang="zh-CN" altLang="en-US" sz="2800" b="1" dirty="0"/>
              <a:t>存储周期能访问到的平均字数</a:t>
            </a:r>
            <a:r>
              <a:rPr lang="zh-CN" altLang="en-US" sz="2800" b="1" dirty="0" smtClean="0"/>
              <a:t>。</a:t>
            </a:r>
            <a:endParaRPr lang="zh-CN" altLang="en-US" sz="2800" b="1"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2564904"/>
            <a:ext cx="3714148" cy="970113"/>
          </a:xfrm>
          <a:prstGeom prst="rect">
            <a:avLst/>
          </a:prstGeom>
        </p:spPr>
      </p:pic>
      <p:sp>
        <p:nvSpPr>
          <p:cNvPr id="5" name="文本框 4"/>
          <p:cNvSpPr txBox="1"/>
          <p:nvPr/>
        </p:nvSpPr>
        <p:spPr>
          <a:xfrm>
            <a:off x="3635896" y="4149080"/>
            <a:ext cx="1944216" cy="954107"/>
          </a:xfrm>
          <a:prstGeom prst="rect">
            <a:avLst/>
          </a:prstGeom>
          <a:noFill/>
        </p:spPr>
        <p:txBody>
          <a:bodyPr wrap="square" rtlCol="0">
            <a:spAutoFit/>
          </a:bodyPr>
          <a:lstStyle/>
          <a:p>
            <a:r>
              <a:rPr lang="en-US" altLang="zh-CN" dirty="0" smtClean="0"/>
              <a:t>B</a:t>
            </a:r>
            <a:r>
              <a:rPr lang="en-US" altLang="zh-CN" baseline="-25000" dirty="0" smtClean="0"/>
              <a:t>32</a:t>
            </a:r>
            <a:r>
              <a:rPr lang="en-US" altLang="zh-CN" dirty="0" smtClean="0"/>
              <a:t>=4</a:t>
            </a:r>
          </a:p>
          <a:p>
            <a:r>
              <a:rPr lang="en-US" altLang="zh-CN" dirty="0" smtClean="0"/>
              <a:t>B</a:t>
            </a:r>
            <a:r>
              <a:rPr lang="en-US" altLang="zh-CN" baseline="-25000" dirty="0" smtClean="0"/>
              <a:t>16</a:t>
            </a:r>
            <a:r>
              <a:rPr lang="en-US" altLang="zh-CN" dirty="0" smtClean="0"/>
              <a:t>=3.96</a:t>
            </a:r>
            <a:endParaRPr lang="zh-CN" altLang="en-US" dirty="0"/>
          </a:p>
        </p:txBody>
      </p:sp>
    </p:spTree>
    <p:extLst>
      <p:ext uri="{BB962C8B-B14F-4D97-AF65-F5344CB8AC3E}">
        <p14:creationId xmlns:p14="http://schemas.microsoft.com/office/powerpoint/2010/main" val="3964936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90113"/>
          <p:cNvSpPr>
            <a:spLocks noGrp="1"/>
          </p:cNvSpPr>
          <p:nvPr>
            <p:ph idx="1"/>
          </p:nvPr>
        </p:nvSpPr>
        <p:spPr>
          <a:xfrm>
            <a:off x="685800" y="914400"/>
            <a:ext cx="7772400" cy="5181600"/>
          </a:xfrm>
        </p:spPr>
        <p:txBody>
          <a:bodyPr vert="horz" wrap="square" lIns="91440" tIns="45720" rIns="91440" bIns="45720" anchor="t"/>
          <a:lstStyle/>
          <a:p>
            <a:pPr eaLnBrk="1" hangingPunct="1">
              <a:buNone/>
            </a:pPr>
            <a:r>
              <a:rPr lang="en-US" altLang="zh-CN" dirty="0"/>
              <a:t> </a:t>
            </a:r>
            <a:r>
              <a:rPr lang="en-US" altLang="zh-CN" sz="2800" b="1" dirty="0">
                <a:ea typeface="黑体" panose="02010609060101010101" pitchFamily="2" charset="-122"/>
              </a:rPr>
              <a:t>3</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结论</a:t>
            </a:r>
          </a:p>
          <a:p>
            <a:pPr eaLnBrk="1" hangingPunct="1">
              <a:buNone/>
            </a:pPr>
            <a:r>
              <a:rPr lang="zh-CN" altLang="en-US" sz="2800" b="1" dirty="0">
                <a:latin typeface="黑体" panose="02010609060101010101" pitchFamily="2" charset="-122"/>
                <a:ea typeface="黑体" panose="02010609060101010101" pitchFamily="2" charset="-122"/>
              </a:rPr>
              <a:t>  由于程序的转移概率不会很低，数据分布的离</a:t>
            </a:r>
          </a:p>
          <a:p>
            <a:pPr eaLnBrk="1" hangingPunct="1">
              <a:buNone/>
            </a:pPr>
            <a:r>
              <a:rPr lang="zh-CN" altLang="en-US" sz="2800" b="1" dirty="0">
                <a:latin typeface="黑体" panose="02010609060101010101" pitchFamily="2" charset="-122"/>
                <a:ea typeface="黑体" panose="02010609060101010101" pitchFamily="2" charset="-122"/>
              </a:rPr>
              <a:t>散性较大，所以</a:t>
            </a:r>
            <a:r>
              <a:rPr lang="zh-CN" altLang="en-US" sz="2800" b="1" dirty="0">
                <a:solidFill>
                  <a:srgbClr val="0000FF"/>
                </a:solidFill>
                <a:latin typeface="黑体" panose="02010609060101010101" pitchFamily="2" charset="-122"/>
                <a:ea typeface="黑体" panose="02010609060101010101" pitchFamily="2" charset="-122"/>
              </a:rPr>
              <a:t>单纯靠增大</a:t>
            </a:r>
            <a:r>
              <a:rPr lang="en-US" altLang="zh-CN" sz="2800" b="1" dirty="0">
                <a:solidFill>
                  <a:srgbClr val="0000FF"/>
                </a:solidFill>
                <a:latin typeface="黑体" panose="02010609060101010101" pitchFamily="2" charset="-122"/>
                <a:ea typeface="黑体" panose="02010609060101010101" pitchFamily="2" charset="-122"/>
              </a:rPr>
              <a:t>m</a:t>
            </a:r>
            <a:r>
              <a:rPr lang="zh-CN" altLang="en-US" sz="2800" b="1" dirty="0">
                <a:solidFill>
                  <a:srgbClr val="0000FF"/>
                </a:solidFill>
                <a:latin typeface="黑体" panose="02010609060101010101" pitchFamily="2" charset="-122"/>
                <a:ea typeface="黑体" panose="02010609060101010101" pitchFamily="2" charset="-122"/>
              </a:rPr>
              <a:t>来提高并行主存系</a:t>
            </a:r>
          </a:p>
          <a:p>
            <a:pPr eaLnBrk="1" hangingPunct="1">
              <a:buNone/>
            </a:pPr>
            <a:r>
              <a:rPr lang="zh-CN" altLang="en-US" sz="2800" b="1" dirty="0">
                <a:solidFill>
                  <a:srgbClr val="0000FF"/>
                </a:solidFill>
                <a:latin typeface="黑体" panose="02010609060101010101" pitchFamily="2" charset="-122"/>
                <a:ea typeface="黑体" panose="02010609060101010101" pitchFamily="2" charset="-122"/>
              </a:rPr>
              <a:t>统的频宽是有限的，而且性价比还会随</a:t>
            </a:r>
            <a:r>
              <a:rPr lang="en-US" altLang="zh-CN" sz="2800" b="1" dirty="0">
                <a:solidFill>
                  <a:srgbClr val="0000FF"/>
                </a:solidFill>
                <a:latin typeface="黑体" panose="02010609060101010101" pitchFamily="2" charset="-122"/>
                <a:ea typeface="黑体" panose="02010609060101010101" pitchFamily="2" charset="-122"/>
              </a:rPr>
              <a:t>m</a:t>
            </a:r>
            <a:r>
              <a:rPr lang="zh-CN" altLang="en-US" sz="2800" b="1" dirty="0">
                <a:solidFill>
                  <a:srgbClr val="0000FF"/>
                </a:solidFill>
                <a:latin typeface="黑体" panose="02010609060101010101" pitchFamily="2" charset="-122"/>
                <a:ea typeface="黑体" panose="02010609060101010101" pitchFamily="2" charset="-122"/>
              </a:rPr>
              <a:t>的增大</a:t>
            </a:r>
          </a:p>
          <a:p>
            <a:pPr eaLnBrk="1" hangingPunct="1">
              <a:buNone/>
            </a:pPr>
            <a:r>
              <a:rPr lang="zh-CN" altLang="en-US" sz="2800" b="1" dirty="0">
                <a:solidFill>
                  <a:srgbClr val="0000FF"/>
                </a:solidFill>
                <a:latin typeface="黑体" panose="02010609060101010101" pitchFamily="2" charset="-122"/>
                <a:ea typeface="黑体" panose="02010609060101010101" pitchFamily="2" charset="-122"/>
              </a:rPr>
              <a:t>而下降</a:t>
            </a:r>
            <a:r>
              <a:rPr lang="zh-CN" altLang="en-US" sz="2800" b="1" dirty="0">
                <a:latin typeface="黑体" panose="02010609060101010101" pitchFamily="2" charset="-122"/>
                <a:ea typeface="黑体" panose="02010609060101010101" pitchFamily="2" charset="-122"/>
              </a:rPr>
              <a:t>。如果采用并行主存系统仍不能满足速度</a:t>
            </a:r>
          </a:p>
          <a:p>
            <a:pPr eaLnBrk="1" hangingPunct="1">
              <a:buNone/>
            </a:pPr>
            <a:r>
              <a:rPr lang="zh-CN" altLang="en-US" sz="2800" b="1" dirty="0">
                <a:latin typeface="黑体" panose="02010609060101010101" pitchFamily="2" charset="-122"/>
                <a:ea typeface="黑体" panose="02010609060101010101" pitchFamily="2" charset="-122"/>
              </a:rPr>
              <a:t>上的要求，就必须从系统结构上改进，采用存储</a:t>
            </a:r>
          </a:p>
          <a:p>
            <a:pPr eaLnBrk="1" hangingPunct="1">
              <a:buNone/>
            </a:pPr>
            <a:r>
              <a:rPr lang="zh-CN" altLang="en-US" sz="2800" b="1" dirty="0">
                <a:latin typeface="黑体" panose="02010609060101010101" pitchFamily="2" charset="-122"/>
                <a:ea typeface="黑体" panose="02010609060101010101" pitchFamily="2" charset="-122"/>
              </a:rPr>
              <a:t>体系。</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9113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5123" name="文本占位符 91138"/>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1)</a:t>
            </a:r>
            <a:r>
              <a:rPr lang="zh-CN" altLang="en-US" sz="2800" b="1" dirty="0">
                <a:solidFill>
                  <a:srgbClr val="0000FF"/>
                </a:solidFill>
                <a:latin typeface="黑体" panose="02010609060101010101" pitchFamily="2" charset="-122"/>
                <a:ea typeface="黑体" panose="02010609060101010101" pitchFamily="2" charset="-122"/>
              </a:rPr>
              <a:t>容量</a:t>
            </a:r>
          </a:p>
          <a:p>
            <a:pPr marL="0" indent="0" eaLnBrk="1" hangingPunct="1">
              <a:buNone/>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S</a:t>
            </a:r>
            <a:r>
              <a:rPr lang="en-US" altLang="zh-CN" b="1" baseline="-25000" dirty="0">
                <a:latin typeface="黑体" panose="02010609060101010101" pitchFamily="2" charset="-122"/>
                <a:ea typeface="黑体" panose="02010609060101010101" pitchFamily="2" charset="-122"/>
              </a:rPr>
              <a:t>M</a:t>
            </a:r>
            <a:r>
              <a:rPr lang="en-US" altLang="zh-CN" b="1" dirty="0">
                <a:latin typeface="黑体" panose="02010609060101010101" pitchFamily="2" charset="-122"/>
                <a:ea typeface="黑体" panose="02010609060101010101" pitchFamily="2" charset="-122"/>
              </a:rPr>
              <a:t>=W · l · m</a:t>
            </a:r>
          </a:p>
          <a:p>
            <a:pPr marL="0" indent="0" eaLnBrk="1" hangingPunct="1">
              <a:buNone/>
            </a:pPr>
            <a:r>
              <a:rPr lang="en-US" altLang="zh-CN" b="1" dirty="0"/>
              <a:t>    </a:t>
            </a:r>
            <a:r>
              <a:rPr lang="en-US" altLang="zh-CN" b="1" dirty="0">
                <a:latin typeface="黑体" panose="02010609060101010101" pitchFamily="2" charset="-122"/>
                <a:ea typeface="黑体" panose="02010609060101010101" pitchFamily="2" charset="-122"/>
              </a:rPr>
              <a:t>W</a:t>
            </a:r>
            <a:r>
              <a:rPr lang="zh-CN" altLang="en-US" b="1" dirty="0">
                <a:latin typeface="黑体" panose="02010609060101010101" pitchFamily="2" charset="-122"/>
                <a:ea typeface="黑体" panose="02010609060101010101" pitchFamily="2" charset="-122"/>
              </a:rPr>
              <a:t>：存储体的字长，单位为</a:t>
            </a:r>
            <a:r>
              <a:rPr lang="en-US" altLang="zh-CN" b="1" dirty="0">
                <a:latin typeface="黑体" panose="02010609060101010101" pitchFamily="2" charset="-122"/>
                <a:ea typeface="黑体" panose="02010609060101010101" pitchFamily="2" charset="-122"/>
              </a:rPr>
              <a:t>bit</a:t>
            </a:r>
            <a:r>
              <a:rPr lang="zh-CN" altLang="en-US" b="1" dirty="0">
                <a:latin typeface="黑体" panose="02010609060101010101" pitchFamily="2" charset="-122"/>
                <a:ea typeface="黑体" panose="02010609060101010101" pitchFamily="2" charset="-122"/>
              </a:rPr>
              <a:t>或</a:t>
            </a:r>
            <a:r>
              <a:rPr lang="en-US" altLang="zh-CN" b="1" dirty="0">
                <a:latin typeface="黑体" panose="02010609060101010101" pitchFamily="2" charset="-122"/>
                <a:ea typeface="黑体" panose="02010609060101010101" pitchFamily="2" charset="-122"/>
              </a:rPr>
              <a:t>Byte</a:t>
            </a:r>
            <a:r>
              <a:rPr lang="zh-CN" altLang="en-US" b="1" dirty="0">
                <a:latin typeface="黑体" panose="02010609060101010101" pitchFamily="2" charset="-122"/>
                <a:ea typeface="黑体" panose="02010609060101010101" pitchFamily="2" charset="-122"/>
              </a:rPr>
              <a:t>。</a:t>
            </a:r>
          </a:p>
          <a:p>
            <a:pPr marL="0" indent="0" eaLnBrk="1" hangingPunct="1">
              <a:buNone/>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l</a:t>
            </a:r>
            <a:r>
              <a:rPr lang="zh-CN" altLang="en-US" b="1" dirty="0">
                <a:latin typeface="黑体" panose="02010609060101010101" pitchFamily="2" charset="-122"/>
                <a:ea typeface="黑体" panose="02010609060101010101" pitchFamily="2" charset="-122"/>
              </a:rPr>
              <a:t>：每个存储体的字数。</a:t>
            </a:r>
          </a:p>
          <a:p>
            <a:pPr marL="0" indent="0" eaLnBrk="1" hangingPunct="1">
              <a:buNone/>
            </a:pPr>
            <a:r>
              <a:rPr lang="zh-CN" altLang="en-US" b="1" dirty="0"/>
              <a:t>    </a:t>
            </a:r>
            <a:r>
              <a:rPr lang="en-US" altLang="zh-CN" b="1" dirty="0">
                <a:latin typeface="黑体" panose="02010609060101010101" pitchFamily="2" charset="-122"/>
                <a:ea typeface="黑体" panose="02010609060101010101" pitchFamily="2" charset="-122"/>
              </a:rPr>
              <a:t>m</a:t>
            </a:r>
            <a:r>
              <a:rPr lang="zh-CN" altLang="en-US" b="1" dirty="0">
                <a:latin typeface="黑体" panose="02010609060101010101" pitchFamily="2" charset="-122"/>
                <a:ea typeface="黑体" panose="02010609060101010101" pitchFamily="2" charset="-122"/>
              </a:rPr>
              <a:t>：并行工作的存储体的个数</a:t>
            </a:r>
            <a:r>
              <a:rPr lang="zh-CN" altLang="en-US" b="1" dirty="0"/>
              <a:t>。</a:t>
            </a:r>
          </a:p>
          <a:p>
            <a:pPr marL="0" indent="0" eaLnBrk="1" hangingPunct="1">
              <a:buNone/>
            </a:pPr>
            <a:endParaRPr lang="zh-CN" altLang="en-US" sz="2800" b="1" dirty="0">
              <a:latin typeface="黑体" panose="02010609060101010101" pitchFamily="2" charset="-122"/>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9216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6147" name="文本占位符 92162"/>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a</a:t>
            </a:r>
            <a:r>
              <a:rPr lang="zh-CN" altLang="en-US" sz="2800" b="1" dirty="0">
                <a:solidFill>
                  <a:srgbClr val="0000FF"/>
                </a:solidFill>
                <a:latin typeface="黑体" panose="02010609060101010101" pitchFamily="2" charset="-122"/>
                <a:ea typeface="黑体" panose="02010609060101010101" pitchFamily="2" charset="-122"/>
              </a:rPr>
              <a:t>）访问时间</a:t>
            </a:r>
            <a:r>
              <a:rPr lang="en-US" altLang="zh-CN" sz="2800" b="1" dirty="0">
                <a:solidFill>
                  <a:srgbClr val="0000FF"/>
                </a:solidFill>
                <a:latin typeface="黑体" panose="02010609060101010101" pitchFamily="2" charset="-122"/>
                <a:ea typeface="黑体" panose="02010609060101010101" pitchFamily="2" charset="-122"/>
              </a:rPr>
              <a:t>T</a:t>
            </a:r>
            <a:r>
              <a:rPr lang="en-US" altLang="zh-CN" sz="2800" b="1" baseline="-25000" dirty="0">
                <a:solidFill>
                  <a:srgbClr val="0000FF"/>
                </a:solidFill>
                <a:latin typeface="黑体" panose="02010609060101010101" pitchFamily="2" charset="-122"/>
                <a:ea typeface="黑体" panose="02010609060101010101" pitchFamily="2" charset="-122"/>
              </a:rPr>
              <a:t>A</a:t>
            </a:r>
          </a:p>
          <a:p>
            <a:pPr marL="0" indent="0" eaLnBrk="1" hangingPunct="1">
              <a:buNone/>
            </a:pPr>
            <a:r>
              <a:rPr lang="en-US" altLang="zh-CN" sz="2800" b="1" dirty="0">
                <a:latin typeface="华文新魏" panose="02010800040101010101" pitchFamily="2" charset="-122"/>
                <a:ea typeface="华文新魏" panose="02010800040101010101" pitchFamily="2" charset="-122"/>
              </a:rPr>
              <a:t>T</a:t>
            </a:r>
            <a:r>
              <a:rPr lang="en-US" altLang="zh-CN" sz="2800" b="1" baseline="-25000" dirty="0">
                <a:latin typeface="华文新魏" panose="02010800040101010101" pitchFamily="2" charset="-122"/>
                <a:ea typeface="华文新魏" panose="02010800040101010101" pitchFamily="2" charset="-122"/>
              </a:rPr>
              <a:t>A</a:t>
            </a:r>
            <a:r>
              <a:rPr lang="zh-CN" altLang="en-US" sz="2800" b="1" dirty="0">
                <a:latin typeface="华文新魏" panose="02010800040101010101" pitchFamily="2" charset="-122"/>
                <a:ea typeface="华文新魏" panose="02010800040101010101" pitchFamily="2" charset="-122"/>
              </a:rPr>
              <a:t>是存储器接到访存到信息被读到数据总线上所需的时间。是确定</a:t>
            </a:r>
            <a:r>
              <a:rPr lang="en-US" altLang="zh-CN" sz="2800" b="1" dirty="0">
                <a:latin typeface="华文新魏" panose="02010800040101010101" pitchFamily="2" charset="-122"/>
                <a:ea typeface="华文新魏" panose="02010800040101010101" pitchFamily="2" charset="-122"/>
              </a:rPr>
              <a:t>CPU</a:t>
            </a:r>
            <a:r>
              <a:rPr lang="zh-CN" altLang="en-US" sz="2800" b="1" dirty="0">
                <a:latin typeface="华文新魏" panose="02010800040101010101" pitchFamily="2" charset="-122"/>
                <a:ea typeface="华文新魏" panose="02010800040101010101" pitchFamily="2" charset="-122"/>
              </a:rPr>
              <a:t>与存储器时间关系的重 要指标。</a:t>
            </a: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93185"/>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7171" name="文本占位符 93186"/>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b)</a:t>
            </a:r>
            <a:r>
              <a:rPr lang="zh-CN" altLang="en-US" sz="2800" b="1" dirty="0">
                <a:solidFill>
                  <a:srgbClr val="0000FF"/>
                </a:solidFill>
                <a:latin typeface="黑体" panose="02010609060101010101" pitchFamily="2" charset="-122"/>
                <a:ea typeface="黑体" panose="02010609060101010101" pitchFamily="2" charset="-122"/>
              </a:rPr>
              <a:t>存储周期</a:t>
            </a:r>
            <a:r>
              <a:rPr lang="en-US" altLang="zh-CN" sz="2800" b="1" dirty="0">
                <a:solidFill>
                  <a:srgbClr val="0000FF"/>
                </a:solidFill>
                <a:latin typeface="黑体" panose="02010609060101010101" pitchFamily="2" charset="-122"/>
                <a:ea typeface="黑体" panose="02010609060101010101" pitchFamily="2" charset="-122"/>
              </a:rPr>
              <a:t>T</a:t>
            </a:r>
            <a:r>
              <a:rPr lang="en-US" altLang="zh-CN" sz="2800" b="1" baseline="-25000" dirty="0">
                <a:solidFill>
                  <a:srgbClr val="0000FF"/>
                </a:solidFill>
                <a:latin typeface="黑体" panose="02010609060101010101" pitchFamily="2" charset="-122"/>
                <a:ea typeface="黑体" panose="02010609060101010101" pitchFamily="2" charset="-122"/>
              </a:rPr>
              <a:t>M</a:t>
            </a:r>
          </a:p>
          <a:p>
            <a:pPr marL="0" indent="0" eaLnBrk="1" hangingPunct="1">
              <a:buNone/>
            </a:pPr>
            <a:r>
              <a:rPr lang="en-US" altLang="zh-CN" sz="2800" b="1" dirty="0">
                <a:latin typeface="华文新魏" panose="02010800040101010101" pitchFamily="2" charset="-122"/>
                <a:ea typeface="华文新魏" panose="02010800040101010101" pitchFamily="2" charset="-122"/>
              </a:rPr>
              <a:t>T</a:t>
            </a:r>
            <a:r>
              <a:rPr lang="en-US" altLang="zh-CN" sz="2800" b="1" baseline="-25000" dirty="0">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是连续启动一个存储体所需要的时间间隔。一般来说总比</a:t>
            </a:r>
            <a:r>
              <a:rPr lang="en-US" altLang="zh-CN" sz="2800" b="1" dirty="0">
                <a:latin typeface="华文新魏" panose="02010800040101010101" pitchFamily="2" charset="-122"/>
                <a:ea typeface="华文新魏" panose="02010800040101010101" pitchFamily="2" charset="-122"/>
              </a:rPr>
              <a:t>T</a:t>
            </a:r>
            <a:r>
              <a:rPr lang="en-US" altLang="zh-CN" sz="2800" b="1" baseline="-25000" dirty="0">
                <a:latin typeface="华文新魏" panose="02010800040101010101" pitchFamily="2" charset="-122"/>
                <a:ea typeface="华文新魏" panose="02010800040101010101" pitchFamily="2" charset="-122"/>
              </a:rPr>
              <a:t>A</a:t>
            </a:r>
            <a:r>
              <a:rPr lang="zh-CN" altLang="en-US" sz="2800" b="1" dirty="0">
                <a:latin typeface="华文新魏" panose="02010800040101010101" pitchFamily="2" charset="-122"/>
                <a:ea typeface="华文新魏" panose="02010800040101010101" pitchFamily="2" charset="-122"/>
              </a:rPr>
              <a:t>大。</a:t>
            </a:r>
          </a:p>
          <a:p>
            <a:pPr marL="0" indent="0" eaLnBrk="1" hangingPunct="1">
              <a:buNone/>
            </a:pPr>
            <a:endParaRPr lang="zh-CN" altLang="en-US" sz="2800" b="1" baseline="-25000" dirty="0">
              <a:latin typeface="华文新魏" panose="02010800040101010101" pitchFamily="2" charset="-122"/>
              <a:ea typeface="华文新魏" panose="02010800040101010101" pitchFamily="2" charset="-122"/>
            </a:endParaRP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94209"/>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8195" name="文本占位符 94210"/>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c)</a:t>
            </a:r>
            <a:r>
              <a:rPr lang="zh-CN" altLang="en-US" sz="2800" b="1" dirty="0">
                <a:solidFill>
                  <a:srgbClr val="0000FF"/>
                </a:solidFill>
                <a:latin typeface="黑体" panose="02010609060101010101" pitchFamily="2" charset="-122"/>
                <a:ea typeface="黑体" panose="02010609060101010101" pitchFamily="2" charset="-122"/>
              </a:rPr>
              <a:t>存储器频宽</a:t>
            </a:r>
          </a:p>
          <a:p>
            <a:pPr marL="0" indent="0" eaLnBrk="1" hangingPunct="1">
              <a:buNone/>
            </a:pPr>
            <a:r>
              <a:rPr lang="zh-CN" altLang="en-US" sz="2800" b="1" dirty="0">
                <a:ea typeface="华文新魏" panose="02010800040101010101" pitchFamily="2" charset="-122"/>
              </a:rPr>
              <a:t>是指存储器可以提供的数据传送率，一般用每秒钟所传送的信息位数来衡量。</a:t>
            </a: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a:p>
            <a:pPr marL="0" indent="0" eaLnBrk="1" hangingPunct="1">
              <a:buNone/>
            </a:pPr>
            <a:endParaRPr lang="zh-CN" altLang="en-US" sz="2800" b="1" dirty="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95233"/>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9219" name="文本占位符 95234"/>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a:t>
            </a:r>
            <a:r>
              <a:rPr lang="zh-CN" altLang="en-US" sz="2800" b="1" dirty="0">
                <a:latin typeface="黑体" panose="02010609060101010101" pitchFamily="2" charset="-122"/>
                <a:ea typeface="黑体" panose="02010609060101010101" pitchFamily="2" charset="-122"/>
              </a:rPr>
              <a:t>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c)</a:t>
            </a:r>
            <a:r>
              <a:rPr lang="zh-CN" altLang="en-US" sz="2800" b="1" dirty="0">
                <a:solidFill>
                  <a:srgbClr val="0000FF"/>
                </a:solidFill>
                <a:latin typeface="黑体" panose="02010609060101010101" pitchFamily="2" charset="-122"/>
                <a:ea typeface="黑体" panose="02010609060101010101" pitchFamily="2" charset="-122"/>
              </a:rPr>
              <a:t>存储器频宽</a:t>
            </a:r>
          </a:p>
          <a:p>
            <a:pPr marL="0" indent="0" eaLnBrk="1" hangingPunct="1"/>
            <a:r>
              <a:rPr lang="zh-CN" altLang="en-US" sz="2800" b="1" dirty="0">
                <a:solidFill>
                  <a:srgbClr val="0000FF"/>
                </a:solidFill>
                <a:latin typeface="黑体" panose="02010609060101010101" pitchFamily="2" charset="-122"/>
                <a:ea typeface="黑体" panose="02010609060101010101" pitchFamily="2" charset="-122"/>
              </a:rPr>
              <a:t>最大频宽</a:t>
            </a:r>
            <a:r>
              <a:rPr lang="en-US" altLang="zh-CN" sz="2800" b="1" dirty="0">
                <a:solidFill>
                  <a:srgbClr val="0000FF"/>
                </a:solidFill>
                <a:latin typeface="黑体" panose="02010609060101010101" pitchFamily="2" charset="-122"/>
                <a:ea typeface="黑体" panose="02010609060101010101" pitchFamily="2" charset="-122"/>
              </a:rPr>
              <a:t>B</a:t>
            </a:r>
            <a:r>
              <a:rPr lang="en-US" altLang="zh-CN" sz="2800" b="1" baseline="-25000" dirty="0">
                <a:solidFill>
                  <a:srgbClr val="0000FF"/>
                </a:solidFill>
                <a:latin typeface="黑体" panose="02010609060101010101" pitchFamily="2" charset="-122"/>
                <a:ea typeface="黑体" panose="02010609060101010101" pitchFamily="2" charset="-122"/>
              </a:rPr>
              <a:t>M</a:t>
            </a:r>
            <a:r>
              <a:rPr lang="en-US" altLang="zh-CN" sz="2800" b="1" dirty="0">
                <a:solidFill>
                  <a:srgbClr val="0000FF"/>
                </a:solidFill>
                <a:latin typeface="黑体" panose="02010609060101010101" pitchFamily="2" charset="-122"/>
                <a:ea typeface="黑体" panose="02010609060101010101" pitchFamily="2" charset="-122"/>
              </a:rPr>
              <a:t>(</a:t>
            </a:r>
            <a:r>
              <a:rPr lang="zh-CN" altLang="en-US" sz="2800" b="1" dirty="0">
                <a:solidFill>
                  <a:srgbClr val="0000FF"/>
                </a:solidFill>
                <a:latin typeface="黑体" panose="02010609060101010101" pitchFamily="2" charset="-122"/>
                <a:ea typeface="黑体" panose="02010609060101010101" pitchFamily="2" charset="-122"/>
              </a:rPr>
              <a:t>极限频宽</a:t>
            </a:r>
            <a:r>
              <a:rPr lang="en-US" altLang="zh-CN" sz="2800" b="1" dirty="0">
                <a:solidFill>
                  <a:srgbClr val="0000FF"/>
                </a:solidFill>
                <a:latin typeface="黑体" panose="02010609060101010101" pitchFamily="2" charset="-122"/>
                <a:ea typeface="黑体" panose="02010609060101010101" pitchFamily="2" charset="-122"/>
              </a:rPr>
              <a:t>)</a:t>
            </a:r>
          </a:p>
          <a:p>
            <a:pPr marL="0" indent="0" eaLnBrk="1" hangingPunct="1">
              <a:buNone/>
            </a:pPr>
            <a:r>
              <a:rPr lang="zh-CN" altLang="en-US" sz="2800" b="1" dirty="0">
                <a:latin typeface="黑体" panose="02010609060101010101" pitchFamily="2" charset="-122"/>
                <a:ea typeface="黑体" panose="02010609060101010101" pitchFamily="2" charset="-122"/>
              </a:rPr>
              <a:t>是存储器连续访问时能提供的频宽。</a:t>
            </a:r>
          </a:p>
          <a:p>
            <a:pPr marL="0" indent="0" eaLnBrk="1" hangingPunct="1">
              <a:buNone/>
            </a:pPr>
            <a:r>
              <a:rPr lang="zh-CN" altLang="en-US" sz="2800" b="1" dirty="0">
                <a:latin typeface="黑体" panose="02010609060101010101" pitchFamily="2" charset="-122"/>
                <a:ea typeface="黑体" panose="02010609060101010101" pitchFamily="2" charset="-122"/>
              </a:rPr>
              <a:t>单体：       </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=W/T</a:t>
            </a:r>
            <a:r>
              <a:rPr lang="en-US" altLang="zh-CN" sz="2800" b="1" baseline="-25000" dirty="0">
                <a:latin typeface="黑体" panose="02010609060101010101" pitchFamily="2" charset="-122"/>
                <a:ea typeface="黑体" panose="02010609060101010101" pitchFamily="2" charset="-122"/>
              </a:rPr>
              <a:t>M</a:t>
            </a:r>
          </a:p>
          <a:p>
            <a:pPr marL="0" indent="0" eaLnBrk="1" hangingPunct="1">
              <a:buNone/>
            </a:pPr>
            <a:r>
              <a:rPr lang="en-US" altLang="zh-CN" sz="2800" b="1"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体并行工作：</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 =mW/T</a:t>
            </a:r>
            <a:r>
              <a:rPr lang="en-US" altLang="zh-CN" sz="2800" b="1" baseline="-25000" dirty="0">
                <a:latin typeface="黑体" panose="02010609060101010101" pitchFamily="2" charset="-122"/>
                <a:ea typeface="黑体" panose="02010609060101010101" pitchFamily="2" charset="-122"/>
              </a:rPr>
              <a:t>M</a:t>
            </a:r>
          </a:p>
          <a:p>
            <a:pPr marL="0" indent="0" eaLnBrk="1" hangingPunct="1">
              <a:buNone/>
            </a:pPr>
            <a:endParaRPr lang="en-US" altLang="zh-CN" sz="2800" b="1" dirty="0">
              <a:latin typeface="黑体" panose="02010609060101010101" pitchFamily="2" charset="-122"/>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96257"/>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0243" name="文本占位符 96258"/>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2)</a:t>
            </a:r>
            <a:r>
              <a:rPr lang="zh-CN" altLang="en-US" sz="2800" b="1" dirty="0">
                <a:solidFill>
                  <a:srgbClr val="0000FF"/>
                </a:solidFill>
                <a:latin typeface="黑体" panose="02010609060101010101" pitchFamily="2" charset="-122"/>
                <a:ea typeface="黑体" panose="02010609060101010101" pitchFamily="2" charset="-122"/>
              </a:rPr>
              <a:t>速度：从三个方面来描述：</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c)</a:t>
            </a:r>
            <a:r>
              <a:rPr lang="zh-CN" altLang="en-US" sz="2800" b="1" dirty="0">
                <a:solidFill>
                  <a:srgbClr val="0000FF"/>
                </a:solidFill>
                <a:latin typeface="黑体" panose="02010609060101010101" pitchFamily="2" charset="-122"/>
                <a:ea typeface="黑体" panose="02010609060101010101" pitchFamily="2" charset="-122"/>
              </a:rPr>
              <a:t>存储器频宽</a:t>
            </a:r>
          </a:p>
          <a:p>
            <a:pPr marL="0" indent="0" eaLnBrk="1" hangingPunct="1"/>
            <a:r>
              <a:rPr lang="zh-CN" altLang="en-US" sz="2800" b="1" dirty="0">
                <a:solidFill>
                  <a:srgbClr val="0000FF"/>
                </a:solidFill>
                <a:latin typeface="黑体" panose="02010609060101010101" pitchFamily="2" charset="-122"/>
                <a:ea typeface="黑体" panose="02010609060101010101" pitchFamily="2" charset="-122"/>
              </a:rPr>
              <a:t>实际频宽</a:t>
            </a:r>
          </a:p>
          <a:p>
            <a:pPr marL="0" indent="0" eaLnBrk="1" hangingPunct="1">
              <a:buNone/>
            </a:pPr>
            <a:r>
              <a:rPr lang="zh-CN" altLang="en-US" sz="2800" b="1" dirty="0">
                <a:latin typeface="黑体" panose="02010609060101010101" pitchFamily="2" charset="-122"/>
                <a:ea typeface="黑体" panose="02010609060101010101" pitchFamily="2" charset="-122"/>
              </a:rPr>
              <a:t>    实际频宽小于最大频宽</a:t>
            </a:r>
            <a:r>
              <a:rPr lang="en-US" altLang="zh-CN" sz="2800" b="1" dirty="0">
                <a:latin typeface="黑体" panose="02010609060101010101" pitchFamily="2" charset="-122"/>
                <a:ea typeface="黑体" panose="02010609060101010101" pitchFamily="2" charset="-122"/>
              </a:rPr>
              <a:t>B</a:t>
            </a:r>
            <a:r>
              <a:rPr lang="en-US" altLang="zh-CN" sz="2800" b="1" baseline="-25000" dirty="0">
                <a:latin typeface="黑体" panose="02010609060101010101" pitchFamily="2" charset="-122"/>
                <a:ea typeface="黑体" panose="02010609060101010101" pitchFamily="2" charset="-122"/>
              </a:rPr>
              <a:t>M</a:t>
            </a:r>
            <a:r>
              <a:rPr lang="zh-CN" altLang="en-US" sz="2800" b="1" dirty="0">
                <a:latin typeface="黑体" panose="02010609060101010101" pitchFamily="2" charset="-122"/>
                <a:ea typeface="黑体" panose="0201060906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97281"/>
          <p:cNvSpPr>
            <a:spLocks noGrp="1"/>
          </p:cNvSpPr>
          <p:nvPr>
            <p:ph type="title"/>
          </p:nvPr>
        </p:nvSpPr>
        <p:spPr>
          <a:xfrm>
            <a:off x="323850" y="260350"/>
            <a:ext cx="8229600" cy="633413"/>
          </a:xfrm>
        </p:spPr>
        <p:txBody>
          <a:bodyPr vert="horz" wrap="square" lIns="91440" tIns="45720" rIns="91440" bIns="45720" anchor="ctr"/>
          <a:lstStyle/>
          <a:p>
            <a:pPr algn="l" eaLnBrk="1" hangingPunct="1"/>
            <a:r>
              <a:rPr lang="en-US" altLang="zh-CN" sz="3200" b="1" dirty="0">
                <a:latin typeface="黑体" panose="02010609060101010101" pitchFamily="2" charset="-122"/>
                <a:ea typeface="黑体" panose="02010609060101010101" pitchFamily="2" charset="-122"/>
              </a:rPr>
              <a:t>3.1  </a:t>
            </a:r>
            <a:r>
              <a:rPr lang="zh-CN" altLang="en-US" sz="3200" b="1" dirty="0">
                <a:latin typeface="黑体" panose="02010609060101010101" pitchFamily="2" charset="-122"/>
                <a:ea typeface="黑体" panose="02010609060101010101" pitchFamily="2" charset="-122"/>
              </a:rPr>
              <a:t>存储系统的基本要求和并行主存系统   </a:t>
            </a:r>
          </a:p>
        </p:txBody>
      </p:sp>
      <p:sp>
        <p:nvSpPr>
          <p:cNvPr id="11267" name="文本占位符 97282"/>
          <p:cNvSpPr>
            <a:spLocks noGrp="1"/>
          </p:cNvSpPr>
          <p:nvPr>
            <p:ph idx="1"/>
          </p:nvPr>
        </p:nvSpPr>
        <p:spPr>
          <a:xfrm>
            <a:off x="395288" y="1052513"/>
            <a:ext cx="8208962" cy="4608512"/>
          </a:xfrm>
        </p:spPr>
        <p:txBody>
          <a:bodyPr vert="horz" wrap="square" lIns="91440" tIns="45720" rIns="91440" bIns="45720" anchor="t"/>
          <a:lstStyle/>
          <a:p>
            <a:pPr marL="0" indent="0" eaLnBrk="1" hangingPunct="1">
              <a:buNone/>
            </a:pPr>
            <a:r>
              <a:rPr lang="en-US" altLang="zh-CN" sz="2800" b="1" dirty="0">
                <a:latin typeface="黑体" panose="02010609060101010101" pitchFamily="2" charset="-122"/>
                <a:ea typeface="黑体" panose="02010609060101010101" pitchFamily="2" charset="-122"/>
              </a:rPr>
              <a:t>3.1.1</a:t>
            </a:r>
            <a:r>
              <a:rPr lang="zh-CN" altLang="en-US" sz="2800" b="1" dirty="0">
                <a:latin typeface="黑体" panose="02010609060101010101" pitchFamily="2" charset="-122"/>
                <a:ea typeface="黑体" panose="02010609060101010101" pitchFamily="2" charset="-122"/>
              </a:rPr>
              <a:t>存储系统的基本要求</a:t>
            </a:r>
          </a:p>
          <a:p>
            <a:pPr marL="0" indent="0" eaLnBrk="1" hangingPunct="1">
              <a:buNone/>
            </a:pPr>
            <a:r>
              <a:rPr lang="en-US" altLang="zh-CN" sz="2800" b="1" dirty="0">
                <a:latin typeface="黑体" panose="02010609060101010101" pitchFamily="2" charset="-122"/>
                <a:ea typeface="黑体" panose="02010609060101010101" pitchFamily="2" charset="-122"/>
              </a:rPr>
              <a:t>1.</a:t>
            </a:r>
            <a:r>
              <a:rPr lang="zh-CN" altLang="en-US" sz="2800" b="1" dirty="0">
                <a:latin typeface="黑体" panose="02010609060101010101" pitchFamily="2" charset="-122"/>
                <a:ea typeface="黑体" panose="02010609060101010101" pitchFamily="2" charset="-122"/>
              </a:rPr>
              <a:t>存储器的性能要求</a:t>
            </a:r>
          </a:p>
          <a:p>
            <a:pPr marL="0" indent="0" eaLnBrk="1" hangingPunct="1">
              <a:buNone/>
            </a:pPr>
            <a:r>
              <a:rPr lang="en-US" altLang="zh-CN" sz="2800" b="1" dirty="0">
                <a:solidFill>
                  <a:srgbClr val="0000FF"/>
                </a:solidFill>
                <a:latin typeface="黑体" panose="02010609060101010101" pitchFamily="2" charset="-122"/>
                <a:ea typeface="黑体" panose="02010609060101010101" pitchFamily="2" charset="-122"/>
              </a:rPr>
              <a:t>3)</a:t>
            </a:r>
            <a:r>
              <a:rPr lang="zh-CN" altLang="en-US" sz="2800" b="1" dirty="0">
                <a:solidFill>
                  <a:srgbClr val="0000FF"/>
                </a:solidFill>
                <a:latin typeface="黑体" panose="02010609060101010101" pitchFamily="2" charset="-122"/>
                <a:ea typeface="黑体" panose="02010609060101010101" pitchFamily="2" charset="-122"/>
              </a:rPr>
              <a:t>价格：</a:t>
            </a:r>
          </a:p>
          <a:p>
            <a:pPr marL="0" indent="0" eaLnBrk="1" hangingPunct="1">
              <a:buNone/>
            </a:pPr>
            <a:r>
              <a:rPr lang="zh-CN" altLang="en-US" sz="2800" b="1" dirty="0">
                <a:latin typeface="华文新魏" panose="02010800040101010101" pitchFamily="2" charset="-122"/>
                <a:ea typeface="华文新魏" panose="02010800040101010101" pitchFamily="2" charset="-122"/>
              </a:rPr>
              <a:t>可以用总价格</a:t>
            </a:r>
            <a:r>
              <a:rPr lang="en-US" altLang="zh-CN" sz="2800" b="1" dirty="0">
                <a:latin typeface="华文新魏" panose="02010800040101010101" pitchFamily="2" charset="-122"/>
                <a:ea typeface="华文新魏" panose="02010800040101010101" pitchFamily="2" charset="-122"/>
              </a:rPr>
              <a:t>C</a:t>
            </a:r>
            <a:r>
              <a:rPr lang="zh-CN" altLang="en-US" sz="2800" b="1" dirty="0">
                <a:latin typeface="华文新魏" panose="02010800040101010101" pitchFamily="2" charset="-122"/>
                <a:ea typeface="华文新魏" panose="02010800040101010101" pitchFamily="2" charset="-122"/>
              </a:rPr>
              <a:t>或每位价格</a:t>
            </a:r>
            <a:r>
              <a:rPr lang="en-US" altLang="zh-CN" sz="2800" b="1" dirty="0">
                <a:latin typeface="华文新魏" panose="02010800040101010101" pitchFamily="2" charset="-122"/>
                <a:ea typeface="华文新魏" panose="02010800040101010101" pitchFamily="2" charset="-122"/>
              </a:rPr>
              <a:t>c</a:t>
            </a:r>
            <a:r>
              <a:rPr lang="zh-CN" altLang="en-US" sz="2800" b="1" dirty="0">
                <a:latin typeface="华文新魏" panose="02010800040101010101" pitchFamily="2" charset="-122"/>
                <a:ea typeface="华文新魏" panose="02010800040101010101" pitchFamily="2" charset="-122"/>
              </a:rPr>
              <a:t>来表示。具有</a:t>
            </a:r>
            <a:r>
              <a:rPr lang="en-US" altLang="zh-CN" sz="2800" b="1" dirty="0">
                <a:latin typeface="华文新魏" panose="02010800040101010101" pitchFamily="2" charset="-122"/>
                <a:ea typeface="华文新魏" panose="02010800040101010101" pitchFamily="2" charset="-122"/>
              </a:rPr>
              <a:t>S</a:t>
            </a:r>
            <a:r>
              <a:rPr lang="en-US" altLang="zh-CN" sz="2800" b="1" baseline="-25000" dirty="0">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位的存储器每位价格</a:t>
            </a:r>
            <a:r>
              <a:rPr lang="en-US" altLang="zh-CN" sz="2800" b="1" dirty="0">
                <a:latin typeface="华文新魏" panose="02010800040101010101" pitchFamily="2" charset="-122"/>
                <a:ea typeface="华文新魏" panose="02010800040101010101" pitchFamily="2" charset="-122"/>
              </a:rPr>
              <a:t>c=C/S</a:t>
            </a:r>
            <a:r>
              <a:rPr lang="en-US" altLang="zh-CN" sz="2800" b="1" baseline="-25000" dirty="0">
                <a:latin typeface="华文新魏" panose="02010800040101010101" pitchFamily="2" charset="-122"/>
                <a:ea typeface="华文新魏" panose="02010800040101010101" pitchFamily="2" charset="-122"/>
              </a:rPr>
              <a:t>M</a:t>
            </a:r>
            <a:r>
              <a:rPr lang="zh-CN" altLang="en-US" sz="2800" b="1" dirty="0">
                <a:latin typeface="华文新魏" panose="02010800040101010101" pitchFamily="2" charset="-122"/>
                <a:ea typeface="华文新魏" panose="02010800040101010101" pitchFamily="2" charset="-122"/>
              </a:rPr>
              <a:t>。其中包括了存储器本身的价格和为该存储器操作所必须的外围电路的价格。</a:t>
            </a:r>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TotalTime>
  <Words>1607</Words>
  <Application>Microsoft Office PowerPoint</Application>
  <PresentationFormat>全屏显示(4:3)</PresentationFormat>
  <Paragraphs>202</Paragraphs>
  <Slides>26</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4" baseType="lpstr">
      <vt:lpstr>等线</vt:lpstr>
      <vt:lpstr>黑体</vt:lpstr>
      <vt:lpstr>华文新魏</vt:lpstr>
      <vt:lpstr>宋体</vt:lpstr>
      <vt:lpstr>Arial</vt:lpstr>
      <vt:lpstr>Times New Roman</vt:lpstr>
      <vt:lpstr>默认设计模板</vt:lpstr>
      <vt:lpstr>Equation.3</vt:lpstr>
      <vt:lpstr>PowerPoint 演示文稿</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PowerPoint 演示文稿</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3.1  存储系统的基本要求和并行主存系统   </vt:lpstr>
      <vt:lpstr>PowerPoint 演示文稿</vt:lpstr>
      <vt:lpstr>PowerPoint 演示文稿</vt:lpstr>
      <vt:lpstr>PowerPoint 演示文稿</vt:lpstr>
      <vt:lpstr>例，设访存申请队的转移概率 A=25％，比较在模32和模16的多体单子交叉存储器中，每个存储周期能访问到的平均字数。</vt:lpstr>
      <vt:lpstr>PowerPoint 演示文稿</vt:lpstr>
    </vt:vector>
  </TitlesOfParts>
  <Company>hebust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hcr</dc:creator>
  <cp:lastModifiedBy>a</cp:lastModifiedBy>
  <cp:revision>667</cp:revision>
  <dcterms:created xsi:type="dcterms:W3CDTF">2007-10-16T05:33:00Z</dcterms:created>
  <dcterms:modified xsi:type="dcterms:W3CDTF">2023-03-26T07:03:38Z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