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324" r:id="rId2"/>
    <p:sldId id="362" r:id="rId3"/>
    <p:sldId id="382" r:id="rId4"/>
    <p:sldId id="383" r:id="rId5"/>
    <p:sldId id="384" r:id="rId6"/>
    <p:sldId id="385" r:id="rId7"/>
    <p:sldId id="581" r:id="rId8"/>
    <p:sldId id="386" r:id="rId9"/>
    <p:sldId id="387" r:id="rId10"/>
    <p:sldId id="391" r:id="rId11"/>
    <p:sldId id="392" r:id="rId12"/>
    <p:sldId id="393" r:id="rId13"/>
    <p:sldId id="396" r:id="rId14"/>
    <p:sldId id="397" r:id="rId15"/>
    <p:sldId id="398" r:id="rId16"/>
    <p:sldId id="394" r:id="rId17"/>
    <p:sldId id="395" r:id="rId18"/>
    <p:sldId id="399" r:id="rId19"/>
    <p:sldId id="400" r:id="rId20"/>
    <p:sldId id="401" r:id="rId21"/>
    <p:sldId id="402" r:id="rId22"/>
    <p:sldId id="403" r:id="rId23"/>
    <p:sldId id="411" r:id="rId24"/>
    <p:sldId id="412" r:id="rId25"/>
    <p:sldId id="410" r:id="rId26"/>
    <p:sldId id="405" r:id="rId27"/>
    <p:sldId id="406" r:id="rId28"/>
    <p:sldId id="413" r:id="rId29"/>
    <p:sldId id="414" r:id="rId30"/>
    <p:sldId id="407" r:id="rId31"/>
    <p:sldId id="409" r:id="rId32"/>
    <p:sldId id="417" r:id="rId33"/>
    <p:sldId id="415" r:id="rId34"/>
    <p:sldId id="419" r:id="rId35"/>
    <p:sldId id="416" r:id="rId36"/>
    <p:sldId id="537" r:id="rId37"/>
    <p:sldId id="536" r:id="rId38"/>
    <p:sldId id="562" r:id="rId39"/>
    <p:sldId id="375" r:id="rId40"/>
    <p:sldId id="422" r:id="rId41"/>
    <p:sldId id="539" r:id="rId42"/>
    <p:sldId id="540" r:id="rId43"/>
    <p:sldId id="541" r:id="rId44"/>
    <p:sldId id="550" r:id="rId45"/>
    <p:sldId id="559" r:id="rId46"/>
    <p:sldId id="560" r:id="rId47"/>
    <p:sldId id="553" r:id="rId48"/>
    <p:sldId id="561" r:id="rId49"/>
    <p:sldId id="557" r:id="rId50"/>
    <p:sldId id="558" r:id="rId51"/>
    <p:sldId id="573" r:id="rId52"/>
    <p:sldId id="563" r:id="rId53"/>
    <p:sldId id="574" r:id="rId54"/>
    <p:sldId id="575" r:id="rId55"/>
    <p:sldId id="576" r:id="rId56"/>
    <p:sldId id="577" r:id="rId57"/>
    <p:sldId id="578" r:id="rId58"/>
    <p:sldId id="579" r:id="rId59"/>
    <p:sldId id="580" r:id="rId60"/>
  </p:sldIdLst>
  <p:sldSz cx="9144000" cy="6858000" type="screen4x3"/>
  <p:notesSz cx="9144000" cy="6858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99"/>
    <a:srgbClr val="336600"/>
    <a:srgbClr val="009900"/>
    <a:srgbClr val="339966"/>
    <a:srgbClr val="339933"/>
    <a:srgbClr val="00CC66"/>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5"/>
    <p:restoredTop sz="92694"/>
  </p:normalViewPr>
  <p:slideViewPr>
    <p:cSldViewPr showGuides="1">
      <p:cViewPr varScale="1">
        <p:scale>
          <a:sx n="81" d="100"/>
          <a:sy n="81" d="100"/>
        </p:scale>
        <p:origin x="915"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53A40D-C38B-4D37-8CFB-7DF67377A736}" type="datetimeFigureOut">
              <a:rPr lang="zh-CN" altLang="en-US" smtClean="0"/>
              <a:t>2023/3/26</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1BC04C-BE9A-4BD0-B28E-596B13C22C24}" type="slidenum">
              <a:rPr lang="zh-CN" altLang="en-US" smtClean="0"/>
              <a:t>‹#›</a:t>
            </a:fld>
            <a:endParaRPr lang="zh-CN" altLang="en-US"/>
          </a:p>
        </p:txBody>
      </p:sp>
    </p:spTree>
    <p:extLst>
      <p:ext uri="{BB962C8B-B14F-4D97-AF65-F5344CB8AC3E}">
        <p14:creationId xmlns:p14="http://schemas.microsoft.com/office/powerpoint/2010/main" val="330699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72708"/>
          <p:cNvSpPr txBox="1"/>
          <p:nvPr/>
        </p:nvSpPr>
        <p:spPr>
          <a:xfrm>
            <a:off x="539750" y="2565400"/>
            <a:ext cx="7850188" cy="579438"/>
          </a:xfrm>
          <a:prstGeom prst="rect">
            <a:avLst/>
          </a:prstGeom>
          <a:noFill/>
          <a:ln w="9525">
            <a:noFill/>
          </a:ln>
        </p:spPr>
        <p:txBody>
          <a:bodyPr>
            <a:spAutoFit/>
          </a:bodyPr>
          <a:lstStyle/>
          <a:p>
            <a:pPr algn="ctr"/>
            <a:r>
              <a:rPr lang="zh-CN" altLang="en-US" sz="3200" dirty="0">
                <a:latin typeface="黑体" panose="02010609060101010101" pitchFamily="2" charset="-122"/>
                <a:ea typeface="黑体" panose="02010609060101010101" pitchFamily="2" charset="-122"/>
              </a:rPr>
              <a:t>第</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章 存储、中断、总线与</a:t>
            </a:r>
            <a:r>
              <a:rPr lang="en-US" altLang="zh-CN" sz="3200" dirty="0">
                <a:latin typeface="黑体" panose="02010609060101010101" pitchFamily="2" charset="-122"/>
                <a:ea typeface="黑体" panose="02010609060101010101" pitchFamily="2" charset="-122"/>
              </a:rPr>
              <a:t>I/O</a:t>
            </a:r>
            <a:r>
              <a:rPr lang="zh-CN" altLang="en-US" sz="3200" dirty="0">
                <a:latin typeface="黑体" panose="02010609060101010101" pitchFamily="2" charset="-122"/>
                <a:ea typeface="黑体" panose="02010609060101010101" pitchFamily="2" charset="-122"/>
              </a:rPr>
              <a:t>系统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4540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6867" name="文本占位符 14541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管理程序调用（访管）中断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用户需要操作系统介入时，通过</a:t>
            </a:r>
            <a:r>
              <a:rPr lang="zh-CN" altLang="en-US" sz="2800" dirty="0">
                <a:solidFill>
                  <a:srgbClr val="0000FF"/>
                </a:solidFill>
                <a:latin typeface="华文新魏" panose="02010800040101010101" pitchFamily="2" charset="-122"/>
                <a:ea typeface="华文新魏" panose="02010800040101010101" pitchFamily="2" charset="-122"/>
              </a:rPr>
              <a:t>执行“访管”指令时发生的中断</a:t>
            </a:r>
            <a:r>
              <a:rPr lang="zh-CN" altLang="en-US" sz="2800" dirty="0">
                <a:latin typeface="华文新魏" panose="02010800040101010101" pitchFamily="2" charset="-122"/>
                <a:ea typeface="华文新魏" panose="02010800040101010101" pitchFamily="2" charset="-122"/>
              </a:rPr>
              <a:t>，访管原因由“访管”指令中的</a:t>
            </a:r>
            <a:r>
              <a:rPr lang="en-US" altLang="zh-CN" sz="2800" dirty="0">
                <a:latin typeface="华文新魏" panose="02010800040101010101" pitchFamily="2" charset="-122"/>
                <a:ea typeface="华文新魏" panose="02010800040101010101" pitchFamily="2" charset="-122"/>
              </a:rPr>
              <a:t>8</a:t>
            </a:r>
            <a:r>
              <a:rPr lang="zh-CN" altLang="en-US" sz="2800" dirty="0">
                <a:latin typeface="华文新魏" panose="02010800040101010101" pitchFamily="2" charset="-122"/>
                <a:ea typeface="华文新魏" panose="02010800040101010101" pitchFamily="2" charset="-122"/>
              </a:rPr>
              <a:t>位码指明。</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4643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7891" name="文本占位符 14643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程序性中断 </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包括</a:t>
            </a:r>
            <a:r>
              <a:rPr lang="zh-CN" altLang="en-US" sz="2800" dirty="0">
                <a:solidFill>
                  <a:srgbClr val="0000FF"/>
                </a:solidFill>
                <a:latin typeface="华文新魏" panose="02010800040101010101" pitchFamily="2" charset="-122"/>
                <a:ea typeface="华文新魏" panose="02010800040101010101" pitchFamily="2" charset="-122"/>
              </a:rPr>
              <a:t>指令</a:t>
            </a:r>
            <a:r>
              <a:rPr lang="zh-CN" altLang="en-US" sz="2800" dirty="0">
                <a:latin typeface="华文新魏" panose="02010800040101010101" pitchFamily="2" charset="-122"/>
                <a:ea typeface="华文新魏" panose="02010800040101010101" pitchFamily="2" charset="-122"/>
              </a:rPr>
              <a:t>和</a:t>
            </a:r>
            <a:r>
              <a:rPr lang="zh-CN" altLang="en-US" sz="2800" dirty="0">
                <a:solidFill>
                  <a:srgbClr val="0000FF"/>
                </a:solidFill>
                <a:latin typeface="华文新魏" panose="02010800040101010101" pitchFamily="2" charset="-122"/>
                <a:ea typeface="华文新魏" panose="02010800040101010101" pitchFamily="2" charset="-122"/>
              </a:rPr>
              <a:t>数据</a:t>
            </a:r>
            <a:r>
              <a:rPr lang="zh-CN" altLang="en-US" sz="2800" dirty="0">
                <a:latin typeface="华文新魏" panose="02010800040101010101" pitchFamily="2" charset="-122"/>
                <a:ea typeface="华文新魏" panose="02010800040101010101" pitchFamily="2" charset="-122"/>
              </a:rPr>
              <a:t>的格式错、程序执行中出现异常（非法指令、目态下使用管态指令、贮存访问方式保护、寻址超过主存容量、各种溢出、除数为零、有效位为零等）以及程序的事件记录、监督程序对事件的监测引起的中断等。 </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中断码为</a:t>
            </a:r>
            <a:r>
              <a:rPr lang="en-US" altLang="zh-CN" sz="2800" dirty="0">
                <a:latin typeface="华文新魏" panose="02010800040101010101" pitchFamily="2" charset="-122"/>
                <a:ea typeface="华文新魏" panose="02010800040101010101" pitchFamily="2" charset="-122"/>
              </a:rPr>
              <a:t>16</a:t>
            </a:r>
            <a:r>
              <a:rPr lang="zh-CN" altLang="en-US" sz="2800" dirty="0">
                <a:latin typeface="华文新魏" panose="02010800040101010101" pitchFamily="2" charset="-122"/>
                <a:ea typeface="华文新魏" panose="02010800040101010101" pitchFamily="2" charset="-122"/>
              </a:rPr>
              <a:t>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4745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8915" name="文本占位符 147458"/>
          <p:cNvSpPr>
            <a:spLocks noGrp="1"/>
          </p:cNvSpPr>
          <p:nvPr>
            <p:ph idx="1"/>
          </p:nvPr>
        </p:nvSpPr>
        <p:spPr>
          <a:xfrm>
            <a:off x="395288" y="981075"/>
            <a:ext cx="8353425" cy="475297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buNone/>
            </a:pPr>
            <a:r>
              <a:rPr lang="en-US" altLang="zh-CN" sz="2800" b="1" dirty="0">
                <a:latin typeface="黑体" panose="02010609060101010101" pitchFamily="2" charset="-122"/>
                <a:ea typeface="黑体" panose="02010609060101010101" pitchFamily="2" charset="-122"/>
              </a:rPr>
              <a:t>4)</a:t>
            </a:r>
            <a:r>
              <a:rPr lang="zh-CN" altLang="en-US" sz="2800" b="1" dirty="0">
                <a:solidFill>
                  <a:srgbClr val="0000FF"/>
                </a:solidFill>
                <a:latin typeface="黑体" panose="02010609060101010101" pitchFamily="2" charset="-122"/>
                <a:ea typeface="黑体" panose="02010609060101010101" pitchFamily="2" charset="-122"/>
              </a:rPr>
              <a:t>外部中断  </a:t>
            </a:r>
            <a:r>
              <a:rPr lang="zh-CN" altLang="en-US" sz="2800" b="1" dirty="0">
                <a:latin typeface="黑体" panose="02010609060101010101" pitchFamily="2" charset="-122"/>
                <a:ea typeface="黑体" panose="02010609060101010101" pitchFamily="2" charset="-122"/>
              </a:rPr>
              <a:t>      </a:t>
            </a:r>
          </a:p>
          <a:p>
            <a:pPr marL="0" indent="0" eaLnBrk="1" hangingPunct="1">
              <a:buNone/>
            </a:pPr>
            <a:r>
              <a:rPr lang="zh-CN" altLang="en-US" sz="2800" b="1" dirty="0">
                <a:latin typeface="华文新魏" panose="02010800040101010101" pitchFamily="2" charset="-122"/>
                <a:ea typeface="华文新魏" panose="02010800040101010101" pitchFamily="2" charset="-122"/>
              </a:rPr>
              <a:t>来自机器外部</a:t>
            </a:r>
          </a:p>
          <a:p>
            <a:pPr marL="0" indent="0" eaLnBrk="1" hangingPunct="1">
              <a:buNone/>
            </a:pPr>
            <a:r>
              <a:rPr lang="zh-CN" altLang="en-US" sz="2800" b="1" dirty="0">
                <a:latin typeface="华文新魏" panose="02010800040101010101" pitchFamily="2" charset="-122"/>
                <a:ea typeface="华文新魏" panose="02010800040101010101" pitchFamily="2" charset="-122"/>
              </a:rPr>
              <a:t>             各种定时器中断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包括： 外部信号中断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             中断键中断。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中断码为</a:t>
            </a:r>
            <a:r>
              <a:rPr lang="en-US" altLang="zh-CN" sz="2800" b="1" dirty="0">
                <a:latin typeface="华文新魏" panose="02010800040101010101" pitchFamily="2" charset="-122"/>
                <a:ea typeface="华文新魏" panose="02010800040101010101" pitchFamily="2" charset="-122"/>
              </a:rPr>
              <a:t>16</a:t>
            </a:r>
            <a:r>
              <a:rPr lang="zh-CN" altLang="en-US" sz="2800" b="1" dirty="0">
                <a:latin typeface="华文新魏" panose="02010800040101010101" pitchFamily="2" charset="-122"/>
                <a:ea typeface="华文新魏" panose="02010800040101010101" pitchFamily="2" charset="-122"/>
              </a:rPr>
              <a:t>位。</a:t>
            </a:r>
          </a:p>
        </p:txBody>
      </p:sp>
      <p:sp>
        <p:nvSpPr>
          <p:cNvPr id="38916" name="左大括号 147459"/>
          <p:cNvSpPr/>
          <p:nvPr/>
        </p:nvSpPr>
        <p:spPr>
          <a:xfrm>
            <a:off x="1403350" y="4005263"/>
            <a:ext cx="215900" cy="863600"/>
          </a:xfrm>
          <a:prstGeom prst="leftBrace">
            <a:avLst>
              <a:gd name="adj1" fmla="val 33314"/>
              <a:gd name="adj2" fmla="val 50000"/>
            </a:avLst>
          </a:prstGeom>
          <a:noFill/>
          <a:ln w="3810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17" name="椭圆形标注 147460"/>
          <p:cNvSpPr/>
          <p:nvPr/>
        </p:nvSpPr>
        <p:spPr>
          <a:xfrm>
            <a:off x="4859338" y="2708275"/>
            <a:ext cx="3600450" cy="2520950"/>
          </a:xfrm>
          <a:prstGeom prst="wedgeEllipseCallout">
            <a:avLst>
              <a:gd name="adj1" fmla="val -69931"/>
              <a:gd name="adj2" fmla="val -190"/>
            </a:avLst>
          </a:prstGeom>
          <a:solidFill>
            <a:srgbClr val="00CC99"/>
          </a:solidFill>
          <a:ln w="9525" cap="flat" cmpd="sng">
            <a:solidFill>
              <a:schemeClr val="tx1"/>
            </a:solidFill>
            <a:prstDash val="solid"/>
            <a:miter/>
            <a:headEnd type="none" w="med" len="med"/>
            <a:tailEnd type="none" w="med" len="med"/>
          </a:ln>
        </p:spPr>
        <p:txBody>
          <a:bodyPr/>
          <a:lstStyle/>
          <a:p>
            <a:pPr algn="ctr"/>
            <a:r>
              <a:rPr lang="zh-CN" altLang="en-US" dirty="0">
                <a:latin typeface="Arial" panose="020B0604020202020204" pitchFamily="34" charset="0"/>
                <a:ea typeface="华文新魏" panose="02010800040101010101" pitchFamily="2" charset="-122"/>
              </a:rPr>
              <a:t>各种</a:t>
            </a:r>
            <a:r>
              <a:rPr lang="zh-CN" altLang="en-US" dirty="0">
                <a:solidFill>
                  <a:srgbClr val="0000FF"/>
                </a:solidFill>
                <a:latin typeface="Arial" panose="020B0604020202020204" pitchFamily="34" charset="0"/>
                <a:ea typeface="华文新魏" panose="02010800040101010101" pitchFamily="2" charset="-122"/>
              </a:rPr>
              <a:t>定时器</a:t>
            </a:r>
            <a:r>
              <a:rPr lang="zh-CN" altLang="en-US" dirty="0">
                <a:latin typeface="Arial" panose="020B0604020202020204" pitchFamily="34" charset="0"/>
                <a:ea typeface="华文新魏" panose="02010800040101010101" pitchFamily="2" charset="-122"/>
              </a:rPr>
              <a:t>中断用以计时、计费、控制等。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5052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9939" name="文本占位符 150530"/>
          <p:cNvSpPr>
            <a:spLocks noGrp="1"/>
          </p:cNvSpPr>
          <p:nvPr>
            <p:ph idx="1"/>
          </p:nvPr>
        </p:nvSpPr>
        <p:spPr>
          <a:xfrm>
            <a:off x="395288" y="981075"/>
            <a:ext cx="8353425" cy="587692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buNone/>
            </a:pPr>
            <a:r>
              <a:rPr lang="en-US" altLang="zh-CN" sz="2800" b="1" dirty="0">
                <a:latin typeface="黑体" panose="02010609060101010101" pitchFamily="2" charset="-122"/>
                <a:ea typeface="黑体" panose="02010609060101010101" pitchFamily="2" charset="-122"/>
              </a:rPr>
              <a:t>4)</a:t>
            </a:r>
            <a:r>
              <a:rPr lang="zh-CN" altLang="en-US" sz="2800" b="1" dirty="0">
                <a:solidFill>
                  <a:srgbClr val="0000FF"/>
                </a:solidFill>
                <a:latin typeface="黑体" panose="02010609060101010101" pitchFamily="2" charset="-122"/>
                <a:ea typeface="黑体" panose="02010609060101010101" pitchFamily="2" charset="-122"/>
              </a:rPr>
              <a:t>外部中断 </a:t>
            </a:r>
            <a:r>
              <a:rPr lang="zh-CN" altLang="en-US" sz="2800" b="1" dirty="0">
                <a:latin typeface="黑体" panose="02010609060101010101" pitchFamily="2" charset="-122"/>
                <a:ea typeface="黑体" panose="02010609060101010101" pitchFamily="2" charset="-122"/>
              </a:rPr>
              <a:t>       </a:t>
            </a:r>
          </a:p>
          <a:p>
            <a:pPr marL="0" indent="0" eaLnBrk="1" hangingPunct="1">
              <a:buNone/>
            </a:pPr>
            <a:r>
              <a:rPr lang="zh-CN" altLang="en-US" sz="2800" b="1" dirty="0">
                <a:latin typeface="华文新魏" panose="02010800040101010101" pitchFamily="2" charset="-122"/>
                <a:ea typeface="华文新魏" panose="02010800040101010101" pitchFamily="2" charset="-122"/>
              </a:rPr>
              <a:t>来自机器外部</a:t>
            </a:r>
          </a:p>
          <a:p>
            <a:pPr marL="0" indent="0" eaLnBrk="1" hangingPunct="1">
              <a:buNone/>
            </a:pPr>
            <a:r>
              <a:rPr lang="zh-CN" altLang="en-US" sz="2800" b="1" dirty="0">
                <a:latin typeface="华文新魏" panose="02010800040101010101" pitchFamily="2" charset="-122"/>
                <a:ea typeface="华文新魏" panose="02010800040101010101" pitchFamily="2" charset="-122"/>
              </a:rPr>
              <a:t>             各种定时器中断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包括： 外部信号中断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             中断键中断。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中断码为</a:t>
            </a:r>
            <a:r>
              <a:rPr lang="en-US" altLang="zh-CN" sz="2800" b="1" dirty="0">
                <a:latin typeface="华文新魏" panose="02010800040101010101" pitchFamily="2" charset="-122"/>
                <a:ea typeface="华文新魏" panose="02010800040101010101" pitchFamily="2" charset="-122"/>
              </a:rPr>
              <a:t>16</a:t>
            </a:r>
            <a:r>
              <a:rPr lang="zh-CN" altLang="en-US" sz="2800" b="1" dirty="0">
                <a:latin typeface="华文新魏" panose="02010800040101010101" pitchFamily="2" charset="-122"/>
                <a:ea typeface="华文新魏" panose="02010800040101010101" pitchFamily="2" charset="-122"/>
              </a:rPr>
              <a:t>位。</a:t>
            </a:r>
          </a:p>
        </p:txBody>
      </p:sp>
      <p:sp>
        <p:nvSpPr>
          <p:cNvPr id="39940" name="左大括号 150531"/>
          <p:cNvSpPr/>
          <p:nvPr/>
        </p:nvSpPr>
        <p:spPr>
          <a:xfrm>
            <a:off x="1403350" y="4005263"/>
            <a:ext cx="215900" cy="863600"/>
          </a:xfrm>
          <a:prstGeom prst="leftBrace">
            <a:avLst>
              <a:gd name="adj1" fmla="val 33314"/>
              <a:gd name="adj2" fmla="val 50000"/>
            </a:avLst>
          </a:prstGeom>
          <a:noFill/>
          <a:ln w="3810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9941" name="椭圆形标注 150532"/>
          <p:cNvSpPr/>
          <p:nvPr/>
        </p:nvSpPr>
        <p:spPr>
          <a:xfrm>
            <a:off x="4859338" y="2708275"/>
            <a:ext cx="3600450" cy="2520950"/>
          </a:xfrm>
          <a:prstGeom prst="wedgeEllipseCallout">
            <a:avLst>
              <a:gd name="adj1" fmla="val -79190"/>
              <a:gd name="adj2" fmla="val 18829"/>
            </a:avLst>
          </a:prstGeom>
          <a:solidFill>
            <a:srgbClr val="00CC99"/>
          </a:solidFill>
          <a:ln w="9525" cap="flat" cmpd="sng">
            <a:solidFill>
              <a:schemeClr val="tx1"/>
            </a:solidFill>
            <a:prstDash val="solid"/>
            <a:miter/>
            <a:headEnd type="none" w="med" len="med"/>
            <a:tailEnd type="none" w="med" len="med"/>
          </a:ln>
        </p:spPr>
        <p:txBody>
          <a:bodyPr/>
          <a:lstStyle/>
          <a:p>
            <a:pPr algn="ctr"/>
            <a:r>
              <a:rPr lang="zh-CN" altLang="en-US" dirty="0">
                <a:latin typeface="Arial" panose="020B0604020202020204" pitchFamily="34" charset="0"/>
                <a:ea typeface="华文新魏" panose="02010800040101010101" pitchFamily="2" charset="-122"/>
              </a:rPr>
              <a:t>外部信号中断主要用于</a:t>
            </a:r>
            <a:r>
              <a:rPr lang="zh-CN" altLang="en-US" dirty="0">
                <a:solidFill>
                  <a:srgbClr val="0000FF"/>
                </a:solidFill>
                <a:latin typeface="Arial" panose="020B0604020202020204" pitchFamily="34" charset="0"/>
                <a:ea typeface="华文新魏" panose="02010800040101010101" pitchFamily="2" charset="-122"/>
              </a:rPr>
              <a:t>与其他机器和系统的联系</a:t>
            </a:r>
            <a:r>
              <a:rPr lang="zh-CN" altLang="en-US" dirty="0">
                <a:latin typeface="Arial" panose="020B0604020202020204" pitchFamily="34" charset="0"/>
                <a:ea typeface="华文新魏" panose="02010800040101010101" pitchFamily="2"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5155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0963" name="文本占位符 151554"/>
          <p:cNvSpPr>
            <a:spLocks noGrp="1"/>
          </p:cNvSpPr>
          <p:nvPr>
            <p:ph idx="1"/>
          </p:nvPr>
        </p:nvSpPr>
        <p:spPr>
          <a:xfrm>
            <a:off x="395288" y="981075"/>
            <a:ext cx="8353425" cy="50403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外部中断        </a:t>
            </a:r>
          </a:p>
          <a:p>
            <a:pPr marL="0" indent="0" eaLnBrk="1" hangingPunct="1">
              <a:buNone/>
            </a:pPr>
            <a:r>
              <a:rPr lang="zh-CN" altLang="en-US" sz="2800" b="1" dirty="0">
                <a:latin typeface="华文新魏" panose="02010800040101010101" pitchFamily="2" charset="-122"/>
                <a:ea typeface="华文新魏" panose="02010800040101010101" pitchFamily="2" charset="-122"/>
              </a:rPr>
              <a:t>来自机器外部</a:t>
            </a:r>
          </a:p>
          <a:p>
            <a:pPr marL="0" indent="0" eaLnBrk="1" hangingPunct="1">
              <a:buNone/>
            </a:pPr>
            <a:r>
              <a:rPr lang="zh-CN" altLang="en-US" sz="2800" b="1" dirty="0">
                <a:latin typeface="华文新魏" panose="02010800040101010101" pitchFamily="2" charset="-122"/>
                <a:ea typeface="华文新魏" panose="02010800040101010101" pitchFamily="2" charset="-122"/>
              </a:rPr>
              <a:t>             各种定时器中断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包括： 外部信号中断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             中断键中断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中断码为</a:t>
            </a:r>
            <a:r>
              <a:rPr lang="en-US" altLang="zh-CN" sz="2800" b="1" dirty="0">
                <a:latin typeface="华文新魏" panose="02010800040101010101" pitchFamily="2" charset="-122"/>
                <a:ea typeface="华文新魏" panose="02010800040101010101" pitchFamily="2" charset="-122"/>
              </a:rPr>
              <a:t>16</a:t>
            </a:r>
            <a:r>
              <a:rPr lang="zh-CN" altLang="en-US" sz="2800" b="1" dirty="0">
                <a:latin typeface="华文新魏" panose="02010800040101010101" pitchFamily="2" charset="-122"/>
                <a:ea typeface="华文新魏" panose="02010800040101010101" pitchFamily="2" charset="-122"/>
              </a:rPr>
              <a:t>位。</a:t>
            </a:r>
          </a:p>
        </p:txBody>
      </p:sp>
      <p:sp>
        <p:nvSpPr>
          <p:cNvPr id="40964" name="左大括号 151555"/>
          <p:cNvSpPr/>
          <p:nvPr/>
        </p:nvSpPr>
        <p:spPr>
          <a:xfrm>
            <a:off x="1403350" y="4005263"/>
            <a:ext cx="215900" cy="863600"/>
          </a:xfrm>
          <a:prstGeom prst="leftBrace">
            <a:avLst>
              <a:gd name="adj1" fmla="val 33314"/>
              <a:gd name="adj2" fmla="val 50000"/>
            </a:avLst>
          </a:prstGeom>
          <a:noFill/>
          <a:ln w="3810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0965" name="椭圆形标注 151556"/>
          <p:cNvSpPr/>
          <p:nvPr/>
        </p:nvSpPr>
        <p:spPr>
          <a:xfrm>
            <a:off x="4859338" y="2708275"/>
            <a:ext cx="3600450" cy="2520950"/>
          </a:xfrm>
          <a:prstGeom prst="wedgeEllipseCallout">
            <a:avLst>
              <a:gd name="adj1" fmla="val -86463"/>
              <a:gd name="adj2" fmla="val 36648"/>
            </a:avLst>
          </a:prstGeom>
          <a:solidFill>
            <a:srgbClr val="00CC99"/>
          </a:solidFill>
          <a:ln w="9525" cap="flat" cmpd="sng">
            <a:solidFill>
              <a:schemeClr val="tx1"/>
            </a:solidFill>
            <a:prstDash val="solid"/>
            <a:miter/>
            <a:headEnd type="none" w="med" len="med"/>
            <a:tailEnd type="none" w="med" len="med"/>
          </a:ln>
        </p:spPr>
        <p:txBody>
          <a:bodyPr/>
          <a:lstStyle/>
          <a:p>
            <a:pPr algn="ctr"/>
            <a:r>
              <a:rPr lang="zh-CN" altLang="en-US" dirty="0">
                <a:latin typeface="Arial" panose="020B0604020202020204" pitchFamily="34" charset="0"/>
                <a:ea typeface="华文新魏" panose="02010800040101010101" pitchFamily="2" charset="-122"/>
              </a:rPr>
              <a:t>中断键用于</a:t>
            </a:r>
            <a:r>
              <a:rPr lang="zh-CN" altLang="en-US" dirty="0">
                <a:solidFill>
                  <a:srgbClr val="0000FF"/>
                </a:solidFill>
                <a:latin typeface="Arial" panose="020B0604020202020204" pitchFamily="34" charset="0"/>
                <a:ea typeface="华文新魏" panose="02010800040101010101" pitchFamily="2" charset="-122"/>
              </a:rPr>
              <a:t>操作员对机器</a:t>
            </a:r>
            <a:r>
              <a:rPr lang="zh-CN" altLang="en-US" dirty="0">
                <a:latin typeface="Arial" panose="020B0604020202020204" pitchFamily="34" charset="0"/>
                <a:ea typeface="华文新魏" panose="02010800040101010101" pitchFamily="2" charset="-122"/>
              </a:rPr>
              <a:t>的干预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5257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1987" name="文本占位符 152578"/>
          <p:cNvSpPr>
            <a:spLocks noGrp="1"/>
          </p:cNvSpPr>
          <p:nvPr>
            <p:ph idx="1"/>
          </p:nvPr>
        </p:nvSpPr>
        <p:spPr>
          <a:xfrm>
            <a:off x="395288" y="981075"/>
            <a:ext cx="8353425" cy="587692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外部中断        </a:t>
            </a:r>
          </a:p>
          <a:p>
            <a:pPr marL="0" indent="0" eaLnBrk="1" hangingPunct="1">
              <a:buNone/>
            </a:pPr>
            <a:r>
              <a:rPr lang="zh-CN" altLang="en-US" sz="2800" b="1" dirty="0">
                <a:latin typeface="华文新魏" panose="02010800040101010101" pitchFamily="2" charset="-122"/>
                <a:ea typeface="华文新魏" panose="02010800040101010101" pitchFamily="2" charset="-122"/>
              </a:rPr>
              <a:t>来自机器外部</a:t>
            </a:r>
          </a:p>
          <a:p>
            <a:pPr marL="0" indent="0" eaLnBrk="1" hangingPunct="1">
              <a:buNone/>
            </a:pPr>
            <a:r>
              <a:rPr lang="zh-CN" altLang="en-US" sz="2800" b="1" dirty="0">
                <a:latin typeface="华文新魏" panose="02010800040101010101" pitchFamily="2" charset="-122"/>
                <a:ea typeface="华文新魏" panose="02010800040101010101" pitchFamily="2" charset="-122"/>
              </a:rPr>
              <a:t>                                  若未被响应则继续保留</a:t>
            </a:r>
          </a:p>
          <a:p>
            <a:pPr marL="0" indent="0" eaLnBrk="1" hangingPunct="1">
              <a:buNone/>
            </a:pPr>
            <a:r>
              <a:rPr lang="zh-CN" altLang="en-US" sz="2800" b="1" dirty="0">
                <a:latin typeface="华文新魏" panose="02010800040101010101" pitchFamily="2" charset="-122"/>
                <a:ea typeface="华文新魏" panose="02010800040101010101" pitchFamily="2" charset="-122"/>
              </a:rPr>
              <a:t>外部中断分两类：</a:t>
            </a:r>
          </a:p>
          <a:p>
            <a:pPr marL="0" indent="0" eaLnBrk="1" hangingPunct="1">
              <a:buNone/>
            </a:pPr>
            <a:r>
              <a:rPr lang="zh-CN" altLang="en-US" sz="2800" b="1" dirty="0">
                <a:latin typeface="华文新魏" panose="02010800040101010101" pitchFamily="2" charset="-122"/>
                <a:ea typeface="华文新魏" panose="02010800040101010101" pitchFamily="2" charset="-122"/>
              </a:rPr>
              <a:t>                                  如不响应则不再保留</a:t>
            </a:r>
          </a:p>
        </p:txBody>
      </p:sp>
      <p:sp>
        <p:nvSpPr>
          <p:cNvPr id="41988" name="左大括号 152579"/>
          <p:cNvSpPr/>
          <p:nvPr/>
        </p:nvSpPr>
        <p:spPr>
          <a:xfrm>
            <a:off x="3203575" y="4005263"/>
            <a:ext cx="215900" cy="863600"/>
          </a:xfrm>
          <a:prstGeom prst="leftBrace">
            <a:avLst>
              <a:gd name="adj1" fmla="val 33314"/>
              <a:gd name="adj2" fmla="val 50000"/>
            </a:avLst>
          </a:prstGeom>
          <a:noFill/>
          <a:ln w="3810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4848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3011" name="文本占位符 14848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5)</a:t>
            </a:r>
            <a:r>
              <a:rPr lang="en-US" altLang="zh-CN" sz="2800" b="1" dirty="0">
                <a:solidFill>
                  <a:srgbClr val="0000FF"/>
                </a:solidFill>
                <a:latin typeface="黑体" panose="02010609060101010101" pitchFamily="2" charset="-122"/>
                <a:ea typeface="黑体" panose="02010609060101010101" pitchFamily="2" charset="-122"/>
              </a:rPr>
              <a:t>I/O</a:t>
            </a:r>
            <a:r>
              <a:rPr lang="zh-CN" altLang="en-US" sz="2800" b="1" dirty="0">
                <a:solidFill>
                  <a:srgbClr val="0000FF"/>
                </a:solidFill>
                <a:latin typeface="黑体" panose="02010609060101010101" pitchFamily="2" charset="-122"/>
                <a:ea typeface="黑体" panose="02010609060101010101" pitchFamily="2" charset="-122"/>
              </a:rPr>
              <a:t>中断</a:t>
            </a:r>
          </a:p>
          <a:p>
            <a:pPr marL="0" indent="0" eaLnBrk="1" hangingPunct="1">
              <a:lnSpc>
                <a:spcPct val="90000"/>
              </a:lnSpc>
              <a:buNone/>
            </a:pP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中断是</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与</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设备及通道联系的工具，在</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操作完成或</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通道或设备产生故障时发出。中断码 为</a:t>
            </a:r>
            <a:r>
              <a:rPr lang="en-US" altLang="zh-CN" sz="2800" dirty="0">
                <a:latin typeface="华文新魏" panose="02010800040101010101" pitchFamily="2" charset="-122"/>
                <a:ea typeface="华文新魏" panose="02010800040101010101" pitchFamily="2" charset="-122"/>
              </a:rPr>
              <a:t>16</a:t>
            </a:r>
            <a:r>
              <a:rPr lang="zh-CN" altLang="en-US" sz="2800" dirty="0">
                <a:latin typeface="华文新魏" panose="02010800040101010101" pitchFamily="2" charset="-122"/>
                <a:ea typeface="华文新魏" panose="02010800040101010101" pitchFamily="2" charset="-122"/>
              </a:rPr>
              <a:t>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4950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4035" name="文本占位符 14950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6)</a:t>
            </a:r>
            <a:r>
              <a:rPr lang="zh-CN" altLang="en-US" sz="2800" b="1" dirty="0">
                <a:solidFill>
                  <a:srgbClr val="0000FF"/>
                </a:solidFill>
                <a:latin typeface="黑体" panose="02010609060101010101" pitchFamily="2" charset="-122"/>
                <a:ea typeface="黑体" panose="02010609060101010101" pitchFamily="2" charset="-122"/>
              </a:rPr>
              <a:t>重新启动中断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为操作员或另一台</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要启动一个程序所用。</a:t>
            </a:r>
          </a:p>
          <a:p>
            <a:pPr marL="0" indent="0" eaLnBrk="1" hangingPunct="1">
              <a:lnSpc>
                <a:spcPct val="90000"/>
              </a:lnSpc>
              <a:buNone/>
            </a:pP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不能禁止重新启动中断。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5360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5059" name="文本占位符 15360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专指那些</a:t>
            </a:r>
            <a:r>
              <a:rPr lang="zh-CN" altLang="en-US" sz="2800" dirty="0">
                <a:solidFill>
                  <a:srgbClr val="0000FF"/>
                </a:solidFill>
                <a:latin typeface="华文新魏" panose="02010800040101010101" pitchFamily="2" charset="-122"/>
                <a:ea typeface="华文新魏" panose="02010800040101010101" pitchFamily="2" charset="-122"/>
              </a:rPr>
              <a:t>与当前进程运行无关</a:t>
            </a:r>
            <a:r>
              <a:rPr lang="zh-CN" altLang="en-US" sz="2800" dirty="0">
                <a:latin typeface="华文新魏" panose="02010800040101010101" pitchFamily="2" charset="-122"/>
                <a:ea typeface="华文新魏" panose="02010800040101010101" pitchFamily="2" charset="-122"/>
              </a:rPr>
              <a:t>的请求暂停的事件</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如机器故障中断请求、外设中断请求、定时中断请求等。</a:t>
            </a:r>
            <a:r>
              <a:rPr lang="zh-CN" altLang="en-US" sz="2800" dirty="0">
                <a:solidFill>
                  <a:srgbClr val="0000FF"/>
                </a:solidFill>
                <a:latin typeface="华文新魏" panose="02010800040101010101" pitchFamily="2" charset="-122"/>
                <a:ea typeface="华文新魏" panose="02010800040101010101" pitchFamily="2" charset="-122"/>
              </a:rPr>
              <a:t>中断可以被屏蔽，暂时保存在中断寄存器，屏蔽解除后继续得到响应和处理</a:t>
            </a:r>
            <a:r>
              <a:rPr lang="zh-CN" altLang="en-US" sz="2800"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5462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6083" name="文本占位符 15462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异常</a:t>
            </a:r>
          </a:p>
          <a:p>
            <a:pPr marL="0" indent="0" eaLnBrk="1" hangingPunct="1">
              <a:buNone/>
            </a:pPr>
            <a:r>
              <a:rPr lang="zh-CN" altLang="en-US" sz="2800" dirty="0">
                <a:latin typeface="华文新魏" panose="02010800040101010101" pitchFamily="2" charset="-122"/>
                <a:ea typeface="华文新魏" panose="02010800040101010101" pitchFamily="2" charset="-122"/>
              </a:rPr>
              <a:t>由</a:t>
            </a:r>
            <a:r>
              <a:rPr lang="zh-CN" altLang="en-US" sz="2800" dirty="0">
                <a:solidFill>
                  <a:srgbClr val="0000FF"/>
                </a:solidFill>
                <a:latin typeface="华文新魏" panose="02010800040101010101" pitchFamily="2" charset="-122"/>
                <a:ea typeface="华文新魏" panose="02010800040101010101" pitchFamily="2" charset="-122"/>
              </a:rPr>
              <a:t>现行指令引起的暂停事件</a:t>
            </a:r>
            <a:r>
              <a:rPr lang="zh-CN" altLang="en-US" sz="2800" dirty="0">
                <a:latin typeface="华文新魏" panose="02010800040101010101" pitchFamily="2" charset="-122"/>
                <a:ea typeface="华文新魏" panose="02010800040101010101" pitchFamily="2" charset="-122"/>
              </a:rPr>
              <a:t>，如页面失效、 溢出等，</a:t>
            </a:r>
            <a:r>
              <a:rPr lang="zh-CN" altLang="en-US" sz="2800" dirty="0">
                <a:solidFill>
                  <a:srgbClr val="0000FF"/>
                </a:solidFill>
                <a:latin typeface="华文新魏" panose="02010800040101010101" pitchFamily="2" charset="-122"/>
                <a:ea typeface="华文新魏" panose="02010800040101010101" pitchFamily="2" charset="-122"/>
              </a:rPr>
              <a:t>一般不能屏蔽，立即得到响应和处理</a:t>
            </a:r>
            <a:r>
              <a:rPr lang="zh-CN" altLang="en-US" sz="2800" dirty="0">
                <a:latin typeface="华文新魏" panose="02010800040101010101" pitchFamily="2" charset="-122"/>
                <a:ea typeface="华文新魏" panose="02010800040101010101" pitchFamily="2" charset="-122"/>
              </a:rPr>
              <a:t>。 </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1571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29699" name="文本占位符 115714"/>
          <p:cNvSpPr>
            <a:spLocks noGrp="1"/>
          </p:cNvSpPr>
          <p:nvPr>
            <p:ph idx="1"/>
          </p:nvPr>
        </p:nvSpPr>
        <p:spPr>
          <a:xfrm>
            <a:off x="395288" y="1052513"/>
            <a:ext cx="8064500" cy="4392612"/>
          </a:xfrm>
        </p:spPr>
        <p:txBody>
          <a:bodyPr vert="horz" wrap="square" lIns="91440" tIns="45720" rIns="91440" bIns="45720" anchor="t"/>
          <a:lstStyle/>
          <a:p>
            <a:pPr marL="0" indent="0" eaLnBrk="1" hangingPunct="1">
              <a:lnSpc>
                <a:spcPct val="120000"/>
              </a:lnSpc>
              <a:spcBef>
                <a:spcPct val="0"/>
              </a:spcBef>
              <a:buNone/>
            </a:pPr>
            <a:r>
              <a:rPr lang="zh-CN" altLang="en-US" sz="2800" b="1" dirty="0">
                <a:solidFill>
                  <a:srgbClr val="0000FF"/>
                </a:solidFill>
                <a:latin typeface="黑体" panose="02010609060101010101" pitchFamily="2" charset="-122"/>
                <a:ea typeface="黑体" panose="02010609060101010101" pitchFamily="2" charset="-122"/>
              </a:rPr>
              <a:t>中断</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中止正在执行的程序，转而处理随机提出的请求，待处理完后，再回到原先被打断的程序继续恢复执行的过程。</a:t>
            </a:r>
          </a:p>
          <a:p>
            <a:pPr marL="0" indent="0" eaLnBrk="1" hangingPunct="1">
              <a:lnSpc>
                <a:spcPct val="120000"/>
              </a:lnSpc>
              <a:spcBef>
                <a:spcPct val="0"/>
              </a:spcBef>
              <a:buNone/>
            </a:pPr>
            <a:r>
              <a:rPr lang="zh-CN" altLang="en-US" sz="2800" b="1" dirty="0">
                <a:solidFill>
                  <a:srgbClr val="0000FF"/>
                </a:solidFill>
                <a:latin typeface="黑体" panose="02010609060101010101" pitchFamily="2" charset="-122"/>
                <a:ea typeface="黑体" panose="02010609060101010101" pitchFamily="2" charset="-122"/>
              </a:rPr>
              <a:t>中断系统</a:t>
            </a:r>
            <a:r>
              <a:rPr lang="zh-CN" altLang="en-US" sz="2800" b="1" dirty="0" smtClean="0">
                <a:latin typeface="黑体" panose="02010609060101010101" pitchFamily="2" charset="-122"/>
                <a:ea typeface="黑体" panose="02010609060101010101" pitchFamily="2" charset="-122"/>
              </a:rPr>
              <a:t>：响应和</a:t>
            </a:r>
            <a:r>
              <a:rPr lang="zh-CN" altLang="en-US" sz="2800" b="1" dirty="0">
                <a:latin typeface="黑体" panose="02010609060101010101" pitchFamily="2" charset="-122"/>
                <a:ea typeface="黑体" panose="02010609060101010101" pitchFamily="2" charset="-122"/>
              </a:rPr>
              <a:t>处理各种中断的软、硬件总体。</a:t>
            </a:r>
            <a:endParaRPr lang="en-US" altLang="zh-CN" sz="2800" b="1" dirty="0">
              <a:latin typeface="黑体" panose="02010609060101010101" pitchFamily="2" charset="-122"/>
              <a:ea typeface="黑体" panose="02010609060101010101" pitchFamily="2" charset="-122"/>
            </a:endParaRP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中断系统不只是</a:t>
            </a:r>
            <a:r>
              <a:rPr lang="en-US" altLang="zh-CN" sz="2800" b="1" dirty="0">
                <a:latin typeface="黑体" panose="02010609060101010101" pitchFamily="2" charset="-122"/>
                <a:ea typeface="黑体" panose="02010609060101010101" pitchFamily="2" charset="-122"/>
              </a:rPr>
              <a:t>I/O</a:t>
            </a:r>
            <a:r>
              <a:rPr lang="zh-CN" altLang="en-US" sz="2800" b="1" dirty="0">
                <a:latin typeface="黑体" panose="02010609060101010101" pitchFamily="2" charset="-122"/>
                <a:ea typeface="黑体" panose="02010609060101010101" pitchFamily="2" charset="-122"/>
              </a:rPr>
              <a:t>系统，也是整个计算机系统必不可少的重要组成部分。它对</a:t>
            </a:r>
            <a:r>
              <a:rPr lang="en-US" altLang="zh-CN" sz="2800" b="1" dirty="0">
                <a:latin typeface="黑体" panose="02010609060101010101" pitchFamily="2" charset="-122"/>
                <a:ea typeface="黑体" panose="02010609060101010101" pitchFamily="2" charset="-122"/>
              </a:rPr>
              <a:t>I/O</a:t>
            </a:r>
            <a:r>
              <a:rPr lang="zh-CN" altLang="en-US" sz="2800" b="1" dirty="0">
                <a:latin typeface="黑体" panose="02010609060101010101" pitchFamily="2" charset="-122"/>
                <a:ea typeface="黑体" panose="02010609060101010101" pitchFamily="2" charset="-122"/>
              </a:rPr>
              <a:t>处理、多道程序和分时处理、实时处理、人机联系、事故处理、程序的监视和跟踪、目态程序和</a:t>
            </a:r>
            <a:r>
              <a:rPr lang="en-US" altLang="zh-CN" sz="2800" b="1" dirty="0">
                <a:latin typeface="黑体" panose="02010609060101010101" pitchFamily="2" charset="-122"/>
                <a:ea typeface="黑体" panose="02010609060101010101" pitchFamily="2" charset="-122"/>
              </a:rPr>
              <a:t>OS</a:t>
            </a:r>
            <a:r>
              <a:rPr lang="zh-CN" altLang="en-US" sz="2800" b="1" dirty="0">
                <a:latin typeface="黑体" panose="02010609060101010101" pitchFamily="2" charset="-122"/>
                <a:ea typeface="黑体" panose="02010609060101010101" pitchFamily="2" charset="-122"/>
              </a:rPr>
              <a:t>的联系以及多处理系统中各机的联系等方面都起着重要的作用。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5564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7107" name="文本占位符 15565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                          自陷（</a:t>
            </a:r>
            <a:r>
              <a:rPr lang="en-US" altLang="zh-CN" sz="2800" dirty="0">
                <a:latin typeface="华文新魏" panose="02010800040101010101" pitchFamily="2" charset="-122"/>
                <a:ea typeface="华文新魏" panose="02010800040101010101" pitchFamily="2" charset="-122"/>
              </a:rPr>
              <a:t>Trap</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异常可分为      故障（</a:t>
            </a:r>
            <a:r>
              <a:rPr lang="en-US" altLang="zh-CN" sz="2800" dirty="0">
                <a:latin typeface="华文新魏" panose="02010800040101010101" pitchFamily="2" charset="-122"/>
                <a:ea typeface="华文新魏" panose="02010800040101010101" pitchFamily="2" charset="-122"/>
              </a:rPr>
              <a:t>Fault</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                          失败（</a:t>
            </a:r>
            <a:r>
              <a:rPr lang="en-US" altLang="zh-CN" sz="2800" dirty="0">
                <a:latin typeface="华文新魏" panose="02010800040101010101" pitchFamily="2" charset="-122"/>
                <a:ea typeface="华文新魏" panose="02010800040101010101" pitchFamily="2" charset="-122"/>
              </a:rPr>
              <a:t>Abort</a:t>
            </a:r>
            <a:r>
              <a:rPr lang="zh-CN" altLang="en-US" sz="2800" dirty="0">
                <a:latin typeface="华文新魏" panose="02010800040101010101" pitchFamily="2" charset="-122"/>
                <a:ea typeface="华文新魏" panose="02010800040101010101" pitchFamily="2" charset="-122"/>
              </a:rPr>
              <a:t>）  </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
        <p:nvSpPr>
          <p:cNvPr id="47108" name="左大括号 155651"/>
          <p:cNvSpPr/>
          <p:nvPr/>
        </p:nvSpPr>
        <p:spPr>
          <a:xfrm>
            <a:off x="2484438" y="3860800"/>
            <a:ext cx="287337" cy="1081088"/>
          </a:xfrm>
          <a:prstGeom prst="leftBrace">
            <a:avLst>
              <a:gd name="adj1" fmla="val 31336"/>
              <a:gd name="adj2" fmla="val 50000"/>
            </a:avLst>
          </a:prstGeom>
          <a:noFill/>
          <a:ln w="2857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7109" name="圆角矩形标注 155652"/>
          <p:cNvSpPr/>
          <p:nvPr/>
        </p:nvSpPr>
        <p:spPr>
          <a:xfrm>
            <a:off x="5148263" y="2924175"/>
            <a:ext cx="3527425" cy="2376488"/>
          </a:xfrm>
          <a:prstGeom prst="wedgeRoundRectCallout">
            <a:avLst>
              <a:gd name="adj1" fmla="val -63500"/>
              <a:gd name="adj2" fmla="val -10653"/>
              <a:gd name="adj3" fmla="val 16667"/>
            </a:avLst>
          </a:prstGeom>
          <a:solidFill>
            <a:srgbClr val="00CC99"/>
          </a:solidFill>
          <a:ln w="9525" cap="flat" cmpd="sng">
            <a:solidFill>
              <a:schemeClr val="tx1"/>
            </a:solidFill>
            <a:prstDash val="solid"/>
            <a:miter/>
            <a:headEnd type="none" w="med" len="med"/>
            <a:tailEnd type="none" w="med" len="med"/>
          </a:ln>
        </p:spPr>
        <p:txBody>
          <a:bodyPr/>
          <a:lstStyle/>
          <a:p>
            <a:r>
              <a:rPr lang="zh-CN" altLang="en-US" b="0" dirty="0">
                <a:latin typeface="Arial" panose="020B0604020202020204" pitchFamily="34" charset="0"/>
                <a:ea typeface="华文新魏" panose="02010800040101010101" pitchFamily="2" charset="-122"/>
              </a:rPr>
              <a:t>发生在引起异常的</a:t>
            </a:r>
            <a:r>
              <a:rPr lang="zh-CN" altLang="en-US" b="0" dirty="0">
                <a:solidFill>
                  <a:srgbClr val="0000FF"/>
                </a:solidFill>
                <a:latin typeface="Arial" panose="020B0604020202020204" pitchFamily="34" charset="0"/>
                <a:ea typeface="华文新魏" panose="02010800040101010101" pitchFamily="2" charset="-122"/>
              </a:rPr>
              <a:t>指令执行的末尾</a:t>
            </a:r>
            <a:r>
              <a:rPr lang="zh-CN" altLang="en-US" b="0" dirty="0">
                <a:latin typeface="Arial" panose="020B0604020202020204" pitchFamily="34" charset="0"/>
                <a:ea typeface="华文新魏" panose="02010800040101010101" pitchFamily="2" charset="-122"/>
              </a:rPr>
              <a:t>，处理后返回原先正常程序的下一条指令继续执行。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5667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8131" name="文本占位符 15667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                          自陷（</a:t>
            </a:r>
            <a:r>
              <a:rPr lang="en-US" altLang="zh-CN" sz="2800" dirty="0">
                <a:latin typeface="华文新魏" panose="02010800040101010101" pitchFamily="2" charset="-122"/>
                <a:ea typeface="华文新魏" panose="02010800040101010101" pitchFamily="2" charset="-122"/>
              </a:rPr>
              <a:t>Trap</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异常可分为      故障（</a:t>
            </a:r>
            <a:r>
              <a:rPr lang="en-US" altLang="zh-CN" sz="2800" dirty="0">
                <a:latin typeface="华文新魏" panose="02010800040101010101" pitchFamily="2" charset="-122"/>
                <a:ea typeface="华文新魏" panose="02010800040101010101" pitchFamily="2" charset="-122"/>
              </a:rPr>
              <a:t>Fault</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                          失败（</a:t>
            </a:r>
            <a:r>
              <a:rPr lang="en-US" altLang="zh-CN" sz="2800" dirty="0">
                <a:latin typeface="华文新魏" panose="02010800040101010101" pitchFamily="2" charset="-122"/>
                <a:ea typeface="华文新魏" panose="02010800040101010101" pitchFamily="2" charset="-122"/>
              </a:rPr>
              <a:t>Abort</a:t>
            </a:r>
            <a:r>
              <a:rPr lang="zh-CN" altLang="en-US" sz="2800" dirty="0">
                <a:latin typeface="华文新魏" panose="02010800040101010101" pitchFamily="2" charset="-122"/>
                <a:ea typeface="华文新魏" panose="02010800040101010101" pitchFamily="2" charset="-122"/>
              </a:rPr>
              <a:t>）  </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
        <p:nvSpPr>
          <p:cNvPr id="48132" name="左大括号 156675"/>
          <p:cNvSpPr/>
          <p:nvPr/>
        </p:nvSpPr>
        <p:spPr>
          <a:xfrm>
            <a:off x="2484438" y="3860800"/>
            <a:ext cx="287337" cy="1081088"/>
          </a:xfrm>
          <a:prstGeom prst="leftBrace">
            <a:avLst>
              <a:gd name="adj1" fmla="val 31336"/>
              <a:gd name="adj2" fmla="val 50000"/>
            </a:avLst>
          </a:prstGeom>
          <a:noFill/>
          <a:ln w="2857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8133" name="圆角矩形标注 156676"/>
          <p:cNvSpPr/>
          <p:nvPr/>
        </p:nvSpPr>
        <p:spPr>
          <a:xfrm>
            <a:off x="5148263" y="2924175"/>
            <a:ext cx="3527425" cy="2376488"/>
          </a:xfrm>
          <a:prstGeom prst="wedgeRoundRectCallout">
            <a:avLst>
              <a:gd name="adj1" fmla="val -63500"/>
              <a:gd name="adj2" fmla="val 11926"/>
              <a:gd name="adj3" fmla="val 16667"/>
            </a:avLst>
          </a:prstGeom>
          <a:solidFill>
            <a:srgbClr val="00CC99"/>
          </a:solidFill>
          <a:ln w="9525" cap="flat" cmpd="sng">
            <a:solidFill>
              <a:schemeClr val="tx1"/>
            </a:solidFill>
            <a:prstDash val="solid"/>
            <a:miter/>
            <a:headEnd type="none" w="med" len="med"/>
            <a:tailEnd type="none" w="med" len="med"/>
          </a:ln>
        </p:spPr>
        <p:txBody>
          <a:bodyPr/>
          <a:lstStyle/>
          <a:p>
            <a:r>
              <a:rPr lang="zh-CN" altLang="en-US" b="0" dirty="0">
                <a:latin typeface="Arial" panose="020B0604020202020204" pitchFamily="34" charset="0"/>
                <a:ea typeface="华文新魏" panose="02010800040101010101" pitchFamily="2" charset="-122"/>
              </a:rPr>
              <a:t>发生在</a:t>
            </a:r>
            <a:r>
              <a:rPr lang="zh-CN" altLang="en-US" b="0" dirty="0">
                <a:solidFill>
                  <a:srgbClr val="0000FF"/>
                </a:solidFill>
                <a:latin typeface="Arial" panose="020B0604020202020204" pitchFamily="34" charset="0"/>
                <a:ea typeface="华文新魏" panose="02010800040101010101" pitchFamily="2" charset="-122"/>
              </a:rPr>
              <a:t>执行指令的过程中</a:t>
            </a:r>
            <a:r>
              <a:rPr lang="zh-CN" altLang="en-US" b="0" dirty="0">
                <a:latin typeface="Arial" panose="020B0604020202020204" pitchFamily="34" charset="0"/>
                <a:ea typeface="华文新魏" panose="02010800040101010101" pitchFamily="2" charset="-122"/>
              </a:rPr>
              <a:t>，处理后返回原先发生故障的那条指令出重复执行。</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5769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9155" name="文本占位符 157698"/>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                          自陷（</a:t>
            </a:r>
            <a:r>
              <a:rPr lang="en-US" altLang="zh-CN" sz="2800" dirty="0">
                <a:latin typeface="华文新魏" panose="02010800040101010101" pitchFamily="2" charset="-122"/>
                <a:ea typeface="华文新魏" panose="02010800040101010101" pitchFamily="2" charset="-122"/>
              </a:rPr>
              <a:t>Trap</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异常可分为      故障（</a:t>
            </a:r>
            <a:r>
              <a:rPr lang="en-US" altLang="zh-CN" sz="2800" dirty="0">
                <a:latin typeface="华文新魏" panose="02010800040101010101" pitchFamily="2" charset="-122"/>
                <a:ea typeface="华文新魏" panose="02010800040101010101" pitchFamily="2" charset="-122"/>
              </a:rPr>
              <a:t>Fault</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                          失败（</a:t>
            </a:r>
            <a:r>
              <a:rPr lang="en-US" altLang="zh-CN" sz="2800" dirty="0">
                <a:latin typeface="华文新魏" panose="02010800040101010101" pitchFamily="2" charset="-122"/>
                <a:ea typeface="华文新魏" panose="02010800040101010101" pitchFamily="2" charset="-122"/>
              </a:rPr>
              <a:t>Abort</a:t>
            </a:r>
            <a:r>
              <a:rPr lang="zh-CN" altLang="en-US" sz="2800" dirty="0">
                <a:latin typeface="华文新魏" panose="02010800040101010101" pitchFamily="2" charset="-122"/>
                <a:ea typeface="华文新魏" panose="02010800040101010101" pitchFamily="2" charset="-122"/>
              </a:rPr>
              <a:t>）  </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
        <p:nvSpPr>
          <p:cNvPr id="49156" name="左大括号 157699"/>
          <p:cNvSpPr/>
          <p:nvPr/>
        </p:nvSpPr>
        <p:spPr>
          <a:xfrm>
            <a:off x="2484438" y="3860800"/>
            <a:ext cx="287337" cy="1081088"/>
          </a:xfrm>
          <a:prstGeom prst="leftBrace">
            <a:avLst>
              <a:gd name="adj1" fmla="val 31336"/>
              <a:gd name="adj2" fmla="val 50000"/>
            </a:avLst>
          </a:prstGeom>
          <a:noFill/>
          <a:ln w="2857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9157" name="圆角矩形标注 157700"/>
          <p:cNvSpPr/>
          <p:nvPr/>
        </p:nvSpPr>
        <p:spPr>
          <a:xfrm>
            <a:off x="5148263" y="2924175"/>
            <a:ext cx="3527425" cy="2376488"/>
          </a:xfrm>
          <a:prstGeom prst="wedgeRoundRectCallout">
            <a:avLst>
              <a:gd name="adj1" fmla="val -61028"/>
              <a:gd name="adj2" fmla="val 33301"/>
              <a:gd name="adj3" fmla="val 16667"/>
            </a:avLst>
          </a:prstGeom>
          <a:solidFill>
            <a:srgbClr val="00CC99"/>
          </a:solidFill>
          <a:ln w="9525" cap="flat" cmpd="sng">
            <a:solidFill>
              <a:schemeClr val="tx1"/>
            </a:solidFill>
            <a:prstDash val="solid"/>
            <a:miter/>
            <a:headEnd type="none" w="med" len="med"/>
            <a:tailEnd type="none" w="med" len="med"/>
          </a:ln>
        </p:spPr>
        <p:txBody>
          <a:bodyPr/>
          <a:lstStyle/>
          <a:p>
            <a:pPr>
              <a:spcBef>
                <a:spcPct val="20000"/>
              </a:spcBef>
            </a:pPr>
            <a:r>
              <a:rPr lang="zh-CN" altLang="en-US" b="0" dirty="0">
                <a:latin typeface="Arial" panose="020B0604020202020204" pitchFamily="34" charset="0"/>
                <a:ea typeface="华文新魏" panose="02010800040101010101" pitchFamily="2" charset="-122"/>
              </a:rPr>
              <a:t>也发生在指令执行过程中，</a:t>
            </a:r>
            <a:r>
              <a:rPr lang="zh-CN" altLang="en-US" b="0" dirty="0">
                <a:solidFill>
                  <a:srgbClr val="0000FF"/>
                </a:solidFill>
                <a:latin typeface="Arial" panose="020B0604020202020204" pitchFamily="34" charset="0"/>
                <a:ea typeface="华文新魏" panose="02010800040101010101" pitchFamily="2" charset="-122"/>
              </a:rPr>
              <a:t>需强制干预或系统复位</a:t>
            </a:r>
            <a:r>
              <a:rPr lang="zh-CN" altLang="en-US" b="0" dirty="0">
                <a:latin typeface="Arial" panose="020B0604020202020204" pitchFamily="34" charset="0"/>
                <a:ea typeface="华文新魏" panose="02010800040101010101" pitchFamily="2" charset="-122"/>
              </a:rPr>
              <a:t>才可以使指令再正确执行下去。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6588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0179" name="文本占位符 16589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120000"/>
              </a:lnSpc>
              <a:spcBef>
                <a:spcPct val="0"/>
              </a:spcBef>
            </a:pPr>
            <a:r>
              <a:rPr lang="zh-CN" altLang="en-US" sz="2800" dirty="0">
                <a:latin typeface="华文新魏" panose="02010800040101010101" pitchFamily="2" charset="-122"/>
                <a:ea typeface="华文新魏" panose="02010800040101010101" pitchFamily="2" charset="-122"/>
              </a:rPr>
              <a:t>分级原因：</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中断源相互独立而随机地发出中断请求，常会同时发生多个中断请求。</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6691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1203" name="文本占位符 16691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120000"/>
              </a:lnSpc>
              <a:spcBef>
                <a:spcPct val="0"/>
              </a:spcBef>
            </a:pPr>
            <a:r>
              <a:rPr lang="zh-CN" altLang="en-US" sz="2800" dirty="0">
                <a:latin typeface="华文新魏" panose="02010800040101010101" pitchFamily="2" charset="-122"/>
                <a:ea typeface="华文新魏" panose="02010800040101010101" pitchFamily="2" charset="-122"/>
              </a:rPr>
              <a:t>分级依据：</a:t>
            </a:r>
          </a:p>
          <a:p>
            <a:pPr marL="0" indent="0" eaLnBrk="1" hangingPunct="1">
              <a:lnSpc>
                <a:spcPct val="120000"/>
              </a:lnSpc>
              <a:spcBef>
                <a:spcPct val="0"/>
              </a:spcBef>
              <a:buNone/>
            </a:pPr>
            <a:r>
              <a:rPr lang="zh-CN" altLang="en-US" sz="2800" b="1" dirty="0">
                <a:solidFill>
                  <a:srgbClr val="0000FF"/>
                </a:solidFill>
                <a:latin typeface="华文新魏" panose="02010800040101010101" pitchFamily="2" charset="-122"/>
                <a:ea typeface="华文新魏" panose="02010800040101010101" pitchFamily="2" charset="-122"/>
              </a:rPr>
              <a:t>不同类</a:t>
            </a:r>
            <a:r>
              <a:rPr lang="zh-CN" altLang="en-US" sz="2800" dirty="0">
                <a:latin typeface="华文新魏" panose="02010800040101010101" pitchFamily="2" charset="-122"/>
                <a:ea typeface="华文新魏" panose="02010800040101010101" pitchFamily="2" charset="-122"/>
              </a:rPr>
              <a:t>的中断要根据性质、紧迫性、重要性以及软件处理的方便性把中断源分级，中断系统按中断源的优先级来响应，通常优先级最高的定为一级。</a:t>
            </a:r>
          </a:p>
          <a:p>
            <a:pPr marL="0" indent="0" eaLnBrk="1" hangingPunct="1">
              <a:lnSpc>
                <a:spcPct val="120000"/>
              </a:lnSpc>
              <a:spcBef>
                <a:spcPct val="0"/>
              </a:spcBef>
              <a:buNone/>
            </a:pPr>
            <a:endParaRPr lang="zh-CN" altLang="en-US" sz="2800" b="1" dirty="0">
              <a:latin typeface="华文新魏" panose="02010800040101010101" pitchFamily="2" charset="-122"/>
              <a:ea typeface="华文新魏" panose="02010800040101010101" pitchFamily="2" charset="-122"/>
            </a:endParaRPr>
          </a:p>
          <a:p>
            <a:pPr marL="0" indent="0" eaLnBrk="1" hangingPunct="1">
              <a:lnSpc>
                <a:spcPct val="120000"/>
              </a:lnSpc>
              <a:spcBef>
                <a:spcPct val="0"/>
              </a:spcBef>
              <a:buNone/>
            </a:pPr>
            <a:r>
              <a:rPr lang="zh-CN" altLang="en-US" sz="2800" b="1" dirty="0">
                <a:solidFill>
                  <a:srgbClr val="0000FF"/>
                </a:solidFill>
                <a:latin typeface="华文新魏" panose="02010800040101010101" pitchFamily="2" charset="-122"/>
                <a:ea typeface="华文新魏" panose="02010800040101010101" pitchFamily="2" charset="-122"/>
              </a:rPr>
              <a:t>同一类</a:t>
            </a:r>
            <a:r>
              <a:rPr lang="zh-CN" altLang="en-US" sz="2800" dirty="0">
                <a:latin typeface="华文新魏" panose="02010800040101010101" pitchFamily="2" charset="-122"/>
                <a:ea typeface="华文新魏" panose="02010800040101010101" pitchFamily="2" charset="-122"/>
              </a:rPr>
              <a:t>中的中断请求的响应和处理的次序，一般由软件或通道来管理。</a:t>
            </a:r>
          </a:p>
          <a:p>
            <a:pPr marL="0" indent="0" eaLnBrk="1" hangingPunct="1">
              <a:lnSpc>
                <a:spcPct val="120000"/>
              </a:lnSpc>
              <a:spcBef>
                <a:spcPct val="0"/>
              </a:spcBef>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6486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2227" name="文本占位符 16486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第一级：机器校验中断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第二级：程序性和管理程序调用中断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第三级：外部中断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第四级：输入</a:t>
            </a:r>
            <a:r>
              <a:rPr lang="en-US" altLang="zh-CN" sz="2800" dirty="0">
                <a:solidFill>
                  <a:srgbClr val="0000FF"/>
                </a:solidFill>
                <a:latin typeface="黑体" panose="02010609060101010101" pitchFamily="2" charset="-122"/>
                <a:ea typeface="黑体" panose="02010609060101010101" pitchFamily="2" charset="-122"/>
              </a:rPr>
              <a:t>/</a:t>
            </a:r>
            <a:r>
              <a:rPr lang="zh-CN" altLang="en-US" sz="2800" dirty="0">
                <a:solidFill>
                  <a:srgbClr val="0000FF"/>
                </a:solidFill>
                <a:latin typeface="黑体" panose="02010609060101010101" pitchFamily="2" charset="-122"/>
                <a:ea typeface="黑体" panose="02010609060101010101" pitchFamily="2" charset="-122"/>
              </a:rPr>
              <a:t>输出中断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第五级：重新启动中断</a:t>
            </a:r>
          </a:p>
          <a:p>
            <a:pPr marL="0" indent="0" eaLnBrk="1" hangingPunct="1">
              <a:lnSpc>
                <a:spcPct val="90000"/>
              </a:lnSpc>
              <a:buNone/>
            </a:pPr>
            <a:endParaRPr lang="zh-CN" altLang="en-US" sz="2800" dirty="0">
              <a:latin typeface="黑体" panose="02010609060101010101" pitchFamily="2" charset="-122"/>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5974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159747" name="内容占位符 15974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第一级：机器校验中断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因为掉电、地址错、数据错、通路错等</a:t>
            </a:r>
            <a:r>
              <a:rPr lang="zh-CN" altLang="en-US" sz="2800" dirty="0">
                <a:solidFill>
                  <a:srgbClr val="0000FF"/>
                </a:solidFill>
                <a:latin typeface="华文新魏" panose="02010800040101010101" pitchFamily="2" charset="-122"/>
                <a:ea typeface="华文新魏" panose="02010800040101010101" pitchFamily="2" charset="-122"/>
              </a:rPr>
              <a:t>必须及时处理，否则系统无法正常工作</a:t>
            </a:r>
            <a:r>
              <a:rPr lang="zh-CN" altLang="en-US" sz="2800" dirty="0">
                <a:latin typeface="华文新魏" panose="02010800040101010101" pitchFamily="2" charset="-122"/>
                <a:ea typeface="华文新魏" panose="02010800040101010101" pitchFamily="2" charset="-122"/>
              </a:rPr>
              <a:t>。但只影响局部的某些故障，优先级可以低一些。</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如</a:t>
            </a:r>
            <a:r>
              <a:rPr lang="en-US" altLang="zh-CN" sz="2800" dirty="0">
                <a:latin typeface="华文新魏" panose="02010800040101010101" pitchFamily="2" charset="-122"/>
                <a:ea typeface="华文新魏" panose="02010800040101010101" pitchFamily="2" charset="-122"/>
              </a:rPr>
              <a:t>IBM370</a:t>
            </a:r>
            <a:r>
              <a:rPr lang="zh-CN" altLang="en-US" sz="2800" dirty="0">
                <a:latin typeface="华文新魏" panose="02010800040101010101" pitchFamily="2" charset="-122"/>
                <a:ea typeface="华文新魏" panose="02010800040101010101" pitchFamily="2" charset="-122"/>
              </a:rPr>
              <a:t>将机器校验分为紧急机器校验和可抑制机器校验，分别为第一级和第三级。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9747">
                                            <p:txEl>
                                              <p:pRg st="5" end="5"/>
                                            </p:txEl>
                                          </p:spTgt>
                                        </p:tgtEl>
                                        <p:attrNameLst>
                                          <p:attrName>style.visibility</p:attrName>
                                        </p:attrNameLst>
                                      </p:cBhvr>
                                      <p:to>
                                        <p:strVal val="visible"/>
                                      </p:to>
                                    </p:set>
                                    <p:animEffect transition="in" filter="wipe(left)">
                                      <p:cBhvr>
                                        <p:cTn id="7" dur="500"/>
                                        <p:tgtEl>
                                          <p:spTgt spid="159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6076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4275" name="文本占位符 16077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第二级：程序性和管理程序调用中断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因为如果</a:t>
            </a:r>
            <a:r>
              <a:rPr lang="zh-CN" altLang="en-US" sz="2800" dirty="0">
                <a:solidFill>
                  <a:srgbClr val="0000FF"/>
                </a:solidFill>
                <a:latin typeface="华文新魏" panose="02010800040101010101" pitchFamily="2" charset="-122"/>
                <a:ea typeface="华文新魏" panose="02010800040101010101" pitchFamily="2" charset="-122"/>
              </a:rPr>
              <a:t>程序性中断</a:t>
            </a:r>
            <a:r>
              <a:rPr lang="zh-CN" altLang="en-US" sz="2800" dirty="0">
                <a:latin typeface="华文新魏" panose="02010800040101010101" pitchFamily="2" charset="-122"/>
                <a:ea typeface="华文新魏" panose="02010800040101010101" pitchFamily="2" charset="-122"/>
              </a:rPr>
              <a:t>低于外部中断和</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中断，那么在同时出现这三类中断时就会先响应外部或</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中断，如果在处理这些中断的管理程序中出现新的程序性错误，则产生的程序性中断就可能与原先的程序性中断源混在一起，造成混乱。</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6793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5299" name="文本占位符 167938"/>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第二级：程序性和管理程序调用中断</a:t>
            </a:r>
          </a:p>
          <a:p>
            <a:pPr marL="0" indent="0" eaLnBrk="1" hangingPunct="1">
              <a:lnSpc>
                <a:spcPct val="90000"/>
              </a:lnSpc>
              <a:buNone/>
            </a:pPr>
            <a:r>
              <a:rPr lang="zh-CN" altLang="en-US" sz="2800" dirty="0">
                <a:solidFill>
                  <a:srgbClr val="0000FF"/>
                </a:solidFill>
                <a:latin typeface="华文新魏" panose="02010800040101010101" pitchFamily="2" charset="-122"/>
                <a:ea typeface="华文新魏" panose="02010800040101010101" pitchFamily="2" charset="-122"/>
              </a:rPr>
              <a:t>访管中断</a:t>
            </a:r>
            <a:r>
              <a:rPr lang="zh-CN" altLang="en-US" sz="2800" dirty="0">
                <a:latin typeface="华文新魏" panose="02010800040101010101" pitchFamily="2" charset="-122"/>
                <a:ea typeface="华文新魏" panose="02010800040101010101" pitchFamily="2" charset="-122"/>
              </a:rPr>
              <a:t>是在现行程序中安排一条“访管”指令资源进入中断。放在第二级是因为机器在执行“访管”指令时发生了紧急的机器故障和错误，只有先处理完才能根据“访管”指令功能进入管理程序。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6896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6323" name="文本占位符 16896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第二级：程序性和管理程序调用中断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访管中断不受中断级屏蔽的控制，使各级中断的管理程序都可用“访管”指令，以嵌套进入相应的管理程序，为系统程序的编制带来方便。</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3619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0723" name="文本占位符 136194"/>
          <p:cNvSpPr>
            <a:spLocks noGrp="1"/>
          </p:cNvSpPr>
          <p:nvPr>
            <p:ph idx="1"/>
          </p:nvPr>
        </p:nvSpPr>
        <p:spPr>
          <a:xfrm>
            <a:off x="395288" y="1052513"/>
            <a:ext cx="7777162" cy="489585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基本概念</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中断源</a:t>
            </a:r>
            <a:r>
              <a:rPr lang="en-US" altLang="zh-CN" sz="2800" b="1"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引起中断的各种事件。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6179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7347" name="文本占位符 16179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第三级：外部中断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第四级：输入</a:t>
            </a:r>
            <a:r>
              <a:rPr lang="en-US" altLang="zh-CN" sz="2800" dirty="0">
                <a:solidFill>
                  <a:srgbClr val="0000FF"/>
                </a:solidFill>
                <a:latin typeface="黑体" panose="02010609060101010101" pitchFamily="2" charset="-122"/>
                <a:ea typeface="黑体" panose="02010609060101010101" pitchFamily="2" charset="-122"/>
              </a:rPr>
              <a:t>/</a:t>
            </a:r>
            <a:r>
              <a:rPr lang="zh-CN" altLang="en-US" sz="2800" dirty="0">
                <a:solidFill>
                  <a:srgbClr val="0000FF"/>
                </a:solidFill>
                <a:latin typeface="黑体" panose="02010609060101010101" pitchFamily="2" charset="-122"/>
                <a:ea typeface="黑体" panose="02010609060101010101" pitchFamily="2" charset="-122"/>
              </a:rPr>
              <a:t>输出中断</a:t>
            </a:r>
          </a:p>
          <a:p>
            <a:pPr marL="0" indent="0" eaLnBrk="1" hangingPunct="1">
              <a:lnSpc>
                <a:spcPct val="90000"/>
              </a:lnSpc>
              <a:buNone/>
            </a:pPr>
            <a:r>
              <a:rPr lang="zh-CN" altLang="en-US" sz="2800" dirty="0">
                <a:solidFill>
                  <a:srgbClr val="0000FF"/>
                </a:solidFill>
                <a:latin typeface="华文新魏" panose="02010800040101010101" pitchFamily="2" charset="-122"/>
                <a:ea typeface="华文新魏" panose="02010800040101010101" pitchFamily="2" charset="-122"/>
              </a:rPr>
              <a:t>外部中断高于</a:t>
            </a:r>
            <a:r>
              <a:rPr lang="en-US" altLang="zh-CN" sz="2800" dirty="0">
                <a:solidFill>
                  <a:srgbClr val="0000FF"/>
                </a:solidFill>
                <a:latin typeface="华文新魏" panose="02010800040101010101" pitchFamily="2" charset="-122"/>
                <a:ea typeface="华文新魏" panose="02010800040101010101" pitchFamily="2" charset="-122"/>
              </a:rPr>
              <a:t>I/O</a:t>
            </a:r>
            <a:r>
              <a:rPr lang="zh-CN" altLang="en-US" sz="2800" dirty="0">
                <a:solidFill>
                  <a:srgbClr val="0000FF"/>
                </a:solidFill>
                <a:latin typeface="华文新魏" panose="02010800040101010101" pitchFamily="2" charset="-122"/>
                <a:ea typeface="华文新魏" panose="02010800040101010101" pitchFamily="2" charset="-122"/>
              </a:rPr>
              <a:t>中断</a:t>
            </a:r>
            <a:r>
              <a:rPr lang="zh-CN" altLang="en-US" sz="2800" dirty="0">
                <a:latin typeface="华文新魏" panose="02010800040101010101" pitchFamily="2" charset="-122"/>
                <a:ea typeface="华文新魏" panose="02010800040101010101" pitchFamily="2" charset="-122"/>
              </a:rPr>
              <a:t>，因为涉及多机联系、人机干预等控制操作，而</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中断只是某台外设的请求，属于局部性的，而且还可由各通道管理，中断响应晚些也不至于丢失信息和带来太大影响。</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6384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8371" name="文本占位符 16384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第五级：重新启动中断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重启中断优先级一般最低，因为重新启动的时间不紧迫，但</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处于停止状态时，重新启动就应该具有比挂起的</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、外部或可疑之的极其校验中断都要高的优先级。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7203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9395" name="文本占位符 17203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3.2.2</a:t>
            </a:r>
            <a:r>
              <a:rPr lang="zh-CN" altLang="en-US" sz="2800" b="1" dirty="0">
                <a:latin typeface="黑体" panose="02010609060101010101" pitchFamily="2" charset="-122"/>
                <a:ea typeface="黑体" panose="02010609060101010101" pitchFamily="2" charset="-122"/>
              </a:rPr>
              <a:t>中断的响应次序与处理次序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中断处理原则</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在处理某级中断时</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只有</a:t>
            </a:r>
            <a:r>
              <a:rPr lang="zh-CN" altLang="en-US" sz="2800" dirty="0">
                <a:solidFill>
                  <a:srgbClr val="0000FF"/>
                </a:solidFill>
                <a:latin typeface="华文新魏" panose="02010800040101010101" pitchFamily="2" charset="-122"/>
                <a:ea typeface="华文新魏" panose="02010800040101010101" pitchFamily="2" charset="-122"/>
              </a:rPr>
              <a:t>更高级的请求才能中断它的处理</a:t>
            </a:r>
            <a:r>
              <a:rPr lang="zh-CN" altLang="en-US" sz="2800" dirty="0">
                <a:latin typeface="华文新魏" panose="02010800040101010101" pitchFamily="2" charset="-122"/>
                <a:ea typeface="华文新魏" panose="02010800040101010101" pitchFamily="2" charset="-122"/>
              </a:rPr>
              <a:t>，等响应和处理完后再继续处理原来的那个中断请求。</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6998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60419" name="文本占位符 16998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3.2.2</a:t>
            </a:r>
            <a:r>
              <a:rPr lang="zh-CN" altLang="en-US" sz="2800" b="1" dirty="0">
                <a:latin typeface="黑体" panose="02010609060101010101" pitchFamily="2" charset="-122"/>
                <a:ea typeface="黑体" panose="02010609060101010101" pitchFamily="2" charset="-122"/>
              </a:rPr>
              <a:t>中断的响应次序与处理次序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中断响应次序</a:t>
            </a:r>
          </a:p>
          <a:p>
            <a:pPr marL="0" indent="0" eaLnBrk="1" hangingPunct="1">
              <a:lnSpc>
                <a:spcPct val="90000"/>
              </a:lnSpc>
              <a:spcBef>
                <a:spcPct val="0"/>
              </a:spcBef>
              <a:buNone/>
            </a:pPr>
            <a:r>
              <a:rPr lang="zh-CN" altLang="en-US" sz="2800" dirty="0">
                <a:latin typeface="华文新魏" panose="02010800040101010101" pitchFamily="2" charset="-122"/>
                <a:ea typeface="华文新魏" panose="02010800040101010101" pitchFamily="2" charset="-122"/>
              </a:rPr>
              <a:t>同时发生多个中断请求时，由</a:t>
            </a:r>
            <a:r>
              <a:rPr lang="zh-CN" altLang="en-US" sz="2800" dirty="0">
                <a:solidFill>
                  <a:srgbClr val="0000FF"/>
                </a:solidFill>
                <a:latin typeface="华文新魏" panose="02010800040101010101" pitchFamily="2" charset="-122"/>
                <a:ea typeface="华文新魏" panose="02010800040101010101" pitchFamily="2" charset="-122"/>
              </a:rPr>
              <a:t>中断响应硬件的排队器所决定的响应次序</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次序由高到低</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是固定的</a:t>
            </a:r>
            <a:r>
              <a:rPr lang="zh-CN" altLang="en-US" sz="2800" dirty="0">
                <a:latin typeface="华文新魏" panose="02010800040101010101" pitchFamily="2" charset="-122"/>
                <a:ea typeface="华文新魏" panose="02010800040101010101" pitchFamily="2"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174083"/>
          <p:cNvPicPr>
            <a:picLocks noChangeAspect="1"/>
          </p:cNvPicPr>
          <p:nvPr/>
        </p:nvPicPr>
        <p:blipFill>
          <a:blip r:embed="rId2"/>
          <a:srcRect l="2744" r="7901"/>
          <a:stretch>
            <a:fillRect/>
          </a:stretch>
        </p:blipFill>
        <p:spPr>
          <a:xfrm>
            <a:off x="0" y="0"/>
            <a:ext cx="9144000" cy="5576888"/>
          </a:xfrm>
          <a:prstGeom prst="rect">
            <a:avLst/>
          </a:prstGeom>
          <a:noFill/>
          <a:ln w="9525">
            <a:noFill/>
          </a:ln>
        </p:spPr>
      </p:pic>
      <p:grpSp>
        <p:nvGrpSpPr>
          <p:cNvPr id="61443" name="组合 174086"/>
          <p:cNvGrpSpPr/>
          <p:nvPr/>
        </p:nvGrpSpPr>
        <p:grpSpPr>
          <a:xfrm>
            <a:off x="885825" y="3630613"/>
            <a:ext cx="5054600" cy="1814512"/>
            <a:chOff x="558" y="2287"/>
            <a:chExt cx="3184" cy="1143"/>
          </a:xfrm>
        </p:grpSpPr>
        <p:sp>
          <p:nvSpPr>
            <p:cNvPr id="61444" name="矩形 174084"/>
            <p:cNvSpPr/>
            <p:nvPr/>
          </p:nvSpPr>
          <p:spPr>
            <a:xfrm>
              <a:off x="558" y="2287"/>
              <a:ext cx="2132" cy="998"/>
            </a:xfrm>
            <a:prstGeom prst="rect">
              <a:avLst/>
            </a:prstGeom>
            <a:solidFill>
              <a:schemeClr val="bg1"/>
            </a:solidFill>
            <a:ln w="9525">
              <a:noFill/>
            </a:ln>
          </p:spPr>
          <p:txBody>
            <a:bodyPr/>
            <a:lstStyle/>
            <a:p>
              <a:endParaRPr lang="zh-CN" altLang="en-US" dirty="0">
                <a:latin typeface="Arial" panose="020B0604020202020204" pitchFamily="34" charset="0"/>
              </a:endParaRPr>
            </a:p>
          </p:txBody>
        </p:sp>
        <p:sp>
          <p:nvSpPr>
            <p:cNvPr id="61445" name="矩形 174085"/>
            <p:cNvSpPr/>
            <p:nvPr/>
          </p:nvSpPr>
          <p:spPr>
            <a:xfrm>
              <a:off x="2699" y="2568"/>
              <a:ext cx="1043" cy="862"/>
            </a:xfrm>
            <a:prstGeom prst="rect">
              <a:avLst/>
            </a:prstGeom>
            <a:solidFill>
              <a:schemeClr val="bg1"/>
            </a:solidFill>
            <a:ln w="9525">
              <a:noFill/>
            </a:ln>
          </p:spPr>
          <p:txBody>
            <a:bodyPr/>
            <a:lstStyle/>
            <a:p>
              <a:endParaRPr lang="zh-CN" altLang="en-US" dirty="0">
                <a:latin typeface="Arial" panose="020B0604020202020204"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7100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62467" name="文本占位符 17101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3.2.2</a:t>
            </a:r>
            <a:r>
              <a:rPr lang="zh-CN" altLang="en-US" sz="2800" b="1" dirty="0">
                <a:latin typeface="黑体" panose="02010609060101010101" pitchFamily="2" charset="-122"/>
                <a:ea typeface="黑体" panose="02010609060101010101" pitchFamily="2" charset="-122"/>
              </a:rPr>
              <a:t>中断的响应次序与处理次序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中断处理次序</a:t>
            </a:r>
          </a:p>
          <a:p>
            <a:pPr marL="0" indent="0" eaLnBrk="1" hangingPunct="1">
              <a:lnSpc>
                <a:spcPct val="90000"/>
              </a:lnSpc>
              <a:spcBef>
                <a:spcPct val="0"/>
              </a:spcBef>
              <a:buNone/>
            </a:pPr>
            <a:r>
              <a:rPr lang="zh-CN" altLang="en-US" sz="2800" dirty="0">
                <a:latin typeface="华文新魏" panose="02010800040101010101" pitchFamily="2" charset="-122"/>
                <a:ea typeface="华文新魏" panose="02010800040101010101" pitchFamily="2" charset="-122"/>
              </a:rPr>
              <a:t>为了能根据需要，</a:t>
            </a:r>
            <a:r>
              <a:rPr lang="zh-CN" altLang="en-US" sz="2800" dirty="0">
                <a:solidFill>
                  <a:srgbClr val="0000FF"/>
                </a:solidFill>
                <a:latin typeface="华文新魏" panose="02010800040101010101" pitchFamily="2" charset="-122"/>
                <a:ea typeface="华文新魏" panose="02010800040101010101" pitchFamily="2" charset="-122"/>
              </a:rPr>
              <a:t>由</a:t>
            </a:r>
            <a:r>
              <a:rPr lang="en-US" altLang="zh-CN" sz="2800" dirty="0">
                <a:solidFill>
                  <a:srgbClr val="0000FF"/>
                </a:solidFill>
                <a:latin typeface="华文新魏" panose="02010800040101010101" pitchFamily="2" charset="-122"/>
                <a:ea typeface="华文新魏" panose="02010800040101010101" pitchFamily="2" charset="-122"/>
              </a:rPr>
              <a:t>OS</a:t>
            </a:r>
            <a:r>
              <a:rPr lang="zh-CN" altLang="en-US" sz="2800" dirty="0">
                <a:solidFill>
                  <a:srgbClr val="0000FF"/>
                </a:solidFill>
                <a:latin typeface="华文新魏" panose="02010800040101010101" pitchFamily="2" charset="-122"/>
                <a:ea typeface="华文新魏" panose="02010800040101010101" pitchFamily="2" charset="-122"/>
              </a:rPr>
              <a:t>灵活改变实际的处理次序，</a:t>
            </a:r>
            <a:r>
              <a:rPr lang="zh-CN" altLang="en-US" sz="2800" dirty="0">
                <a:latin typeface="华文新魏" panose="02010800040101010101" pitchFamily="2" charset="-122"/>
                <a:ea typeface="华文新魏" panose="02010800040101010101" pitchFamily="2" charset="-122"/>
              </a:rPr>
              <a:t>很多机器设置了</a:t>
            </a:r>
            <a:r>
              <a:rPr lang="zh-CN" altLang="en-US" sz="2800" dirty="0">
                <a:solidFill>
                  <a:srgbClr val="0000FF"/>
                </a:solidFill>
                <a:latin typeface="华文新魏" panose="02010800040101010101" pitchFamily="2" charset="-122"/>
                <a:ea typeface="华文新魏" panose="02010800040101010101" pitchFamily="2" charset="-122"/>
              </a:rPr>
              <a:t>中断级屏蔽位寄存器</a:t>
            </a:r>
            <a:r>
              <a:rPr lang="zh-CN" altLang="en-US" sz="2800" dirty="0">
                <a:latin typeface="华文新魏" panose="02010800040101010101" pitchFamily="2" charset="-122"/>
                <a:ea typeface="华文新魏" panose="02010800040101010101" pitchFamily="2" charset="-122"/>
              </a:rPr>
              <a:t>，以决定某级中断请求是否进入中断响应排队器。</a:t>
            </a:r>
          </a:p>
          <a:p>
            <a:pPr marL="0" indent="0" eaLnBrk="1" hangingPunct="1">
              <a:lnSpc>
                <a:spcPct val="9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30105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63491" name="文本占位符 301058"/>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3.2.2</a:t>
            </a:r>
            <a:r>
              <a:rPr lang="zh-CN" altLang="en-US" sz="2800" b="1" dirty="0">
                <a:latin typeface="黑体" panose="02010609060101010101" pitchFamily="2" charset="-122"/>
                <a:ea typeface="黑体" panose="02010609060101010101" pitchFamily="2" charset="-122"/>
              </a:rPr>
              <a:t>中断的响应次序与处理次序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中断处理次序</a:t>
            </a:r>
          </a:p>
          <a:p>
            <a:pPr marL="0" indent="0" eaLnBrk="1" hangingPunct="1">
              <a:lnSpc>
                <a:spcPct val="90000"/>
              </a:lnSpc>
              <a:spcBef>
                <a:spcPct val="0"/>
              </a:spcBef>
              <a:buNone/>
            </a:pPr>
            <a:r>
              <a:rPr lang="zh-CN" altLang="en-US" sz="2800" dirty="0">
                <a:latin typeface="华文新魏" panose="02010800040101010101" pitchFamily="2" charset="-122"/>
                <a:ea typeface="华文新魏" panose="02010800040101010101" pitchFamily="2" charset="-122"/>
              </a:rPr>
              <a:t>        </a:t>
            </a:r>
            <a:r>
              <a:rPr lang="zh-CN" altLang="en-US" sz="2800" b="1" dirty="0">
                <a:solidFill>
                  <a:srgbClr val="FF0000"/>
                </a:solidFill>
                <a:latin typeface="华文新魏" panose="02010800040101010101" pitchFamily="2" charset="-122"/>
                <a:ea typeface="华文新魏" panose="02010800040101010101" pitchFamily="2" charset="-122"/>
              </a:rPr>
              <a:t>程序状态字</a:t>
            </a:r>
            <a:r>
              <a:rPr lang="zh-CN" altLang="en-US" sz="2800" dirty="0">
                <a:latin typeface="华文新魏" panose="02010800040101010101" pitchFamily="2" charset="-122"/>
                <a:ea typeface="华文新魏" panose="02010800040101010101" pitchFamily="2" charset="-122"/>
              </a:rPr>
              <a:t>中含有</a:t>
            </a:r>
            <a:r>
              <a:rPr lang="zh-CN" altLang="en-US" sz="2800" dirty="0">
                <a:solidFill>
                  <a:srgbClr val="0000FF"/>
                </a:solidFill>
                <a:latin typeface="华文新魏" panose="02010800040101010101" pitchFamily="2" charset="-122"/>
                <a:ea typeface="华文新魏" panose="02010800040101010101" pitchFamily="2" charset="-122"/>
              </a:rPr>
              <a:t>中断级屏蔽位字段</a:t>
            </a:r>
            <a:r>
              <a:rPr lang="zh-CN" altLang="en-US" sz="2800" dirty="0">
                <a:latin typeface="华文新魏" panose="02010800040101010101" pitchFamily="2" charset="-122"/>
                <a:ea typeface="华文新魏" panose="02010800040101010101" pitchFamily="2" charset="-122"/>
              </a:rPr>
              <a:t>，只要操作系统对每一类中断处理程序的现行程序状态字中的中断级屏蔽位设置成不同状态，就可以实现所希望的</a:t>
            </a:r>
            <a:r>
              <a:rPr lang="zh-CN" altLang="en-US" sz="2800" dirty="0">
                <a:solidFill>
                  <a:srgbClr val="0000FF"/>
                </a:solidFill>
                <a:latin typeface="华文新魏" panose="02010800040101010101" pitchFamily="2" charset="-122"/>
                <a:ea typeface="华文新魏" panose="02010800040101010101" pitchFamily="2" charset="-122"/>
              </a:rPr>
              <a:t>中断处理次序</a:t>
            </a:r>
            <a:r>
              <a:rPr lang="zh-CN" altLang="en-US" sz="2800" dirty="0">
                <a:latin typeface="华文新魏" panose="02010800040101010101" pitchFamily="2" charset="-122"/>
                <a:ea typeface="华文新魏" panose="02010800040101010101" pitchFamily="2" charset="-122"/>
              </a:rPr>
              <a:t>。</a:t>
            </a:r>
          </a:p>
          <a:p>
            <a:pPr marL="0" indent="0" eaLnBrk="1" hangingPunct="1">
              <a:lnSpc>
                <a:spcPct val="9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83568" y="1124744"/>
            <a:ext cx="8131715" cy="481181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占位符 326657"/>
          <p:cNvSpPr>
            <a:spLocks noGrp="1"/>
          </p:cNvSpPr>
          <p:nvPr>
            <p:ph type="body" sz="half" idx="1"/>
          </p:nvPr>
        </p:nvSpPr>
        <p:spPr>
          <a:xfrm>
            <a:off x="395288" y="476250"/>
            <a:ext cx="8353425" cy="4032250"/>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例</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系统有</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个中断级</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每级现行</a:t>
            </a:r>
            <a:r>
              <a:rPr lang="en-US" altLang="zh-CN" sz="2800" b="1" dirty="0">
                <a:latin typeface="黑体" panose="02010609060101010101" pitchFamily="2" charset="-122"/>
                <a:ea typeface="黑体" panose="02010609060101010101" pitchFamily="2" charset="-122"/>
              </a:rPr>
              <a:t>PSW</a:t>
            </a:r>
            <a:r>
              <a:rPr lang="zh-CN" altLang="en-US" sz="2800" b="1" dirty="0">
                <a:latin typeface="黑体" panose="02010609060101010101" pitchFamily="2" charset="-122"/>
                <a:ea typeface="黑体" panose="02010609060101010101" pitchFamily="2" charset="-122"/>
              </a:rPr>
              <a:t>有</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位屏蔽位   “</a:t>
            </a:r>
            <a:r>
              <a:rPr lang="en-US" altLang="zh-CN" sz="2800" b="1" dirty="0">
                <a:solidFill>
                  <a:srgbClr val="0000FF"/>
                </a:solidFill>
                <a:latin typeface="黑体" panose="02010609060101010101" pitchFamily="2" charset="-122"/>
                <a:ea typeface="黑体" panose="02010609060101010101" pitchFamily="2" charset="-122"/>
              </a:rPr>
              <a:t>1</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表示对该级的请求都开放</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允许其进入排队器。“</a:t>
            </a:r>
            <a:r>
              <a:rPr lang="en-US" altLang="zh-CN" sz="2800" b="1" dirty="0">
                <a:solidFill>
                  <a:srgbClr val="0000FF"/>
                </a:solidFill>
                <a:latin typeface="黑体" panose="02010609060101010101" pitchFamily="2" charset="-122"/>
                <a:ea typeface="黑体" panose="02010609060101010101" pitchFamily="2" charset="-122"/>
              </a:rPr>
              <a:t>0</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表示屏蔽各个请求</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不允许进入排队器，中断响应次序是</a:t>
            </a:r>
            <a:r>
              <a:rPr lang="en-US" altLang="zh-CN" sz="2800" b="1" dirty="0">
                <a:latin typeface="黑体" panose="02010609060101010101" pitchFamily="2" charset="-122"/>
                <a:ea typeface="黑体" panose="02010609060101010101" pitchFamily="2" charset="-122"/>
              </a:rPr>
              <a:t>1</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2</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3</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，现要求各级中断处理次序为</a:t>
            </a:r>
            <a:r>
              <a:rPr lang="en-US" altLang="zh-CN" sz="2800" b="1" dirty="0">
                <a:latin typeface="黑体" panose="02010609060101010101" pitchFamily="2" charset="-122"/>
                <a:ea typeface="黑体" panose="02010609060101010101" pitchFamily="2" charset="-122"/>
              </a:rPr>
              <a:t>1</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4</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3</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请设计屏蔽位状态。</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框 129062"/>
          <p:cNvSpPr txBox="1"/>
          <p:nvPr/>
        </p:nvSpPr>
        <p:spPr>
          <a:xfrm>
            <a:off x="1908175" y="641350"/>
            <a:ext cx="5038725" cy="517525"/>
          </a:xfrm>
          <a:prstGeom prst="rect">
            <a:avLst/>
          </a:prstGeom>
          <a:noFill/>
          <a:ln w="9525">
            <a:noFill/>
          </a:ln>
        </p:spPr>
        <p:txBody>
          <a:bodyPr wrap="none">
            <a:spAutoFit/>
          </a:bodyPr>
          <a:lstStyle/>
          <a:p>
            <a:r>
              <a:rPr lang="zh-CN" altLang="en-US" dirty="0">
                <a:latin typeface="黑体" panose="02010609060101010101" pitchFamily="2" charset="-122"/>
                <a:ea typeface="黑体" panose="02010609060101010101" pitchFamily="2" charset="-122"/>
              </a:rPr>
              <a:t>中断级屏蔽位举例</a:t>
            </a:r>
            <a:r>
              <a:rPr lang="en-US" altLang="zh-CN" dirty="0">
                <a:latin typeface="Times New Roman" panose="02020603050405020304" pitchFamily="18" charset="0"/>
              </a:rPr>
              <a:t>(1</a:t>
            </a:r>
            <a:r>
              <a:rPr lang="en-US" altLang="zh-CN"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rPr>
              <a:t>4</a:t>
            </a:r>
            <a:r>
              <a:rPr lang="en-US" altLang="zh-CN"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rPr>
              <a:t>3</a:t>
            </a:r>
            <a:r>
              <a:rPr lang="en-US" altLang="zh-CN"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rPr>
              <a:t>2)</a:t>
            </a:r>
          </a:p>
        </p:txBody>
      </p:sp>
      <p:graphicFrame>
        <p:nvGraphicFramePr>
          <p:cNvPr id="129156" name="内容占位符 129155"/>
          <p:cNvGraphicFramePr>
            <a:graphicFrameLocks noGrp="1"/>
          </p:cNvGraphicFramePr>
          <p:nvPr>
            <p:ph idx="4294967295"/>
          </p:nvPr>
        </p:nvGraphicFramePr>
        <p:xfrm>
          <a:off x="1825625" y="1341438"/>
          <a:ext cx="5483225" cy="3273425"/>
        </p:xfrm>
        <a:graphic>
          <a:graphicData uri="http://schemas.openxmlformats.org/drawingml/2006/table">
            <a:tbl>
              <a:tblPr/>
              <a:tblGrid>
                <a:gridCol w="1608455">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050925">
                  <a:extLst>
                    <a:ext uri="{9D8B030D-6E8A-4147-A177-3AD203B41FA5}">
                      <a16:colId xmlns:a16="http://schemas.microsoft.com/office/drawing/2014/main" val="20002"/>
                    </a:ext>
                  </a:extLst>
                </a:gridCol>
                <a:gridCol w="804545">
                  <a:extLst>
                    <a:ext uri="{9D8B030D-6E8A-4147-A177-3AD203B41FA5}">
                      <a16:colId xmlns:a16="http://schemas.microsoft.com/office/drawing/2014/main" val="20003"/>
                    </a:ext>
                  </a:extLst>
                </a:gridCol>
                <a:gridCol w="968375">
                  <a:extLst>
                    <a:ext uri="{9D8B030D-6E8A-4147-A177-3AD203B41FA5}">
                      <a16:colId xmlns:a16="http://schemas.microsoft.com/office/drawing/2014/main" val="20004"/>
                    </a:ext>
                  </a:extLst>
                </a:gridCol>
              </a:tblGrid>
              <a:tr h="546100">
                <a:tc rowSpan="2">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中断处理程序级别</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中断级屏蔽位</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44513">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级</a:t>
                      </a:r>
                      <a:endParaRPr lang="zh-CN" altLang="en-US">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45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9157" name="文本框 129156"/>
          <p:cNvSpPr txBox="1"/>
          <p:nvPr/>
        </p:nvSpPr>
        <p:spPr>
          <a:xfrm>
            <a:off x="3708400" y="2478088"/>
            <a:ext cx="3349625"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0        0        0        0</a:t>
            </a:r>
          </a:p>
        </p:txBody>
      </p:sp>
      <p:sp>
        <p:nvSpPr>
          <p:cNvPr id="129158" name="文本框 129157"/>
          <p:cNvSpPr txBox="1"/>
          <p:nvPr/>
        </p:nvSpPr>
        <p:spPr>
          <a:xfrm>
            <a:off x="3708400" y="4062413"/>
            <a:ext cx="3349625"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1        0        0        0</a:t>
            </a:r>
          </a:p>
        </p:txBody>
      </p:sp>
      <p:sp>
        <p:nvSpPr>
          <p:cNvPr id="129159" name="文本框 129158"/>
          <p:cNvSpPr txBox="1"/>
          <p:nvPr/>
        </p:nvSpPr>
        <p:spPr>
          <a:xfrm>
            <a:off x="3708400" y="3557588"/>
            <a:ext cx="3349625"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1        0        0        1</a:t>
            </a:r>
          </a:p>
        </p:txBody>
      </p:sp>
      <p:sp>
        <p:nvSpPr>
          <p:cNvPr id="129160" name="文本框 129159"/>
          <p:cNvSpPr txBox="1"/>
          <p:nvPr/>
        </p:nvSpPr>
        <p:spPr>
          <a:xfrm>
            <a:off x="3708400" y="2997200"/>
            <a:ext cx="3349625"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1        0        1        1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157"/>
                                        </p:tgtEl>
                                        <p:attrNameLst>
                                          <p:attrName>style.visibility</p:attrName>
                                        </p:attrNameLst>
                                      </p:cBhvr>
                                      <p:to>
                                        <p:strVal val="visible"/>
                                      </p:to>
                                    </p:set>
                                    <p:animEffect transition="in" filter="wipe(left)">
                                      <p:cBhvr>
                                        <p:cTn id="7" dur="500"/>
                                        <p:tgtEl>
                                          <p:spTgt spid="129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158"/>
                                        </p:tgtEl>
                                        <p:attrNameLst>
                                          <p:attrName>style.visibility</p:attrName>
                                        </p:attrNameLst>
                                      </p:cBhvr>
                                      <p:to>
                                        <p:strVal val="visible"/>
                                      </p:to>
                                    </p:set>
                                    <p:animEffect transition="in" filter="wipe(left)">
                                      <p:cBhvr>
                                        <p:cTn id="12" dur="500"/>
                                        <p:tgtEl>
                                          <p:spTgt spid="129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159"/>
                                        </p:tgtEl>
                                        <p:attrNameLst>
                                          <p:attrName>style.visibility</p:attrName>
                                        </p:attrNameLst>
                                      </p:cBhvr>
                                      <p:to>
                                        <p:strVal val="visible"/>
                                      </p:to>
                                    </p:set>
                                    <p:animEffect transition="in" filter="wipe(left)">
                                      <p:cBhvr>
                                        <p:cTn id="17" dur="500"/>
                                        <p:tgtEl>
                                          <p:spTgt spid="1291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160"/>
                                        </p:tgtEl>
                                        <p:attrNameLst>
                                          <p:attrName>style.visibility</p:attrName>
                                        </p:attrNameLst>
                                      </p:cBhvr>
                                      <p:to>
                                        <p:strVal val="visible"/>
                                      </p:to>
                                    </p:set>
                                    <p:animEffect transition="in" filter="wipe(left)">
                                      <p:cBhvr>
                                        <p:cTn id="22" dur="500"/>
                                        <p:tgtEl>
                                          <p:spTgt spid="12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57" grpId="0"/>
      <p:bldP spid="129158" grpId="0"/>
      <p:bldP spid="129159" grpId="0"/>
      <p:bldP spid="1291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3721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1747" name="文本占位符 137218"/>
          <p:cNvSpPr>
            <a:spLocks noGrp="1"/>
          </p:cNvSpPr>
          <p:nvPr>
            <p:ph idx="1"/>
          </p:nvPr>
        </p:nvSpPr>
        <p:spPr>
          <a:xfrm>
            <a:off x="395288" y="981075"/>
            <a:ext cx="7777162" cy="4895850"/>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基本概念</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中断请求</a:t>
            </a:r>
            <a:r>
              <a:rPr lang="en-US" altLang="zh-CN" sz="2800" b="1"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中断源向中断系统发出请求中断的</a:t>
            </a:r>
            <a:r>
              <a:rPr lang="zh-CN" altLang="en-US" sz="2800" dirty="0">
                <a:ea typeface="黑体" panose="02010609060101010101" pitchFamily="2" charset="-122"/>
              </a:rPr>
              <a:t>申请。同时可以有多个中断请求，这时中断系统要根据中断响应优先次序对优先级高的中断请求予以相应。</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组合 179319"/>
          <p:cNvGrpSpPr/>
          <p:nvPr/>
        </p:nvGrpSpPr>
        <p:grpSpPr>
          <a:xfrm>
            <a:off x="2128838" y="1617663"/>
            <a:ext cx="0" cy="533400"/>
            <a:chOff x="1341" y="1019"/>
            <a:chExt cx="0" cy="336"/>
          </a:xfrm>
        </p:grpSpPr>
        <p:sp>
          <p:nvSpPr>
            <p:cNvPr id="67620" name="直接连接符 179202"/>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67621" name="直接连接符 179221"/>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67587" name="文本框 179222"/>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67588" name="矩形 179223"/>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67589" name="文本框 179224"/>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67590" name="直接连接符 179225"/>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67591" name="直接连接符 179228"/>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67592" name="文本框 179229"/>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grpSp>
        <p:nvGrpSpPr>
          <p:cNvPr id="3" name="组合 179320"/>
          <p:cNvGrpSpPr/>
          <p:nvPr/>
        </p:nvGrpSpPr>
        <p:grpSpPr>
          <a:xfrm>
            <a:off x="660400" y="1922463"/>
            <a:ext cx="1349375" cy="396875"/>
            <a:chOff x="416" y="1211"/>
            <a:chExt cx="850" cy="250"/>
          </a:xfrm>
        </p:grpSpPr>
        <p:sp>
          <p:nvSpPr>
            <p:cNvPr id="67613" name="直接连接符 179227"/>
            <p:cNvSpPr/>
            <p:nvPr/>
          </p:nvSpPr>
          <p:spPr>
            <a:xfrm>
              <a:off x="930" y="1344"/>
              <a:ext cx="336" cy="0"/>
            </a:xfrm>
            <a:prstGeom prst="line">
              <a:avLst/>
            </a:prstGeom>
            <a:ln w="9525" cap="flat" cmpd="sng">
              <a:solidFill>
                <a:schemeClr val="tx1"/>
              </a:solidFill>
              <a:prstDash val="solid"/>
              <a:headEnd type="none" w="med" len="med"/>
              <a:tailEnd type="triangle" w="med" len="med"/>
            </a:ln>
          </p:spPr>
        </p:sp>
        <p:grpSp>
          <p:nvGrpSpPr>
            <p:cNvPr id="67614" name="组合 179279"/>
            <p:cNvGrpSpPr/>
            <p:nvPr/>
          </p:nvGrpSpPr>
          <p:grpSpPr>
            <a:xfrm>
              <a:off x="643" y="1211"/>
              <a:ext cx="195" cy="250"/>
              <a:chOff x="1344" y="1392"/>
              <a:chExt cx="195" cy="250"/>
            </a:xfrm>
          </p:grpSpPr>
          <p:sp>
            <p:nvSpPr>
              <p:cNvPr id="67618" name="椭圆 179230"/>
              <p:cNvSpPr/>
              <p:nvPr/>
            </p:nvSpPr>
            <p:spPr>
              <a:xfrm>
                <a:off x="1344"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7619" name="文本框 179231"/>
              <p:cNvSpPr txBox="1"/>
              <p:nvPr/>
            </p:nvSpPr>
            <p:spPr>
              <a:xfrm>
                <a:off x="1344"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3</a:t>
                </a:r>
              </a:p>
            </p:txBody>
          </p:sp>
        </p:grpSp>
        <p:grpSp>
          <p:nvGrpSpPr>
            <p:cNvPr id="67615" name="组合 179278"/>
            <p:cNvGrpSpPr/>
            <p:nvPr/>
          </p:nvGrpSpPr>
          <p:grpSpPr>
            <a:xfrm>
              <a:off x="416" y="1211"/>
              <a:ext cx="195" cy="250"/>
              <a:chOff x="1152" y="1392"/>
              <a:chExt cx="195" cy="250"/>
            </a:xfrm>
          </p:grpSpPr>
          <p:sp>
            <p:nvSpPr>
              <p:cNvPr id="67616" name="椭圆 179234"/>
              <p:cNvSpPr/>
              <p:nvPr/>
            </p:nvSpPr>
            <p:spPr>
              <a:xfrm>
                <a:off x="1152"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7617" name="文本框 179235"/>
              <p:cNvSpPr txBox="1"/>
              <p:nvPr/>
            </p:nvSpPr>
            <p:spPr>
              <a:xfrm>
                <a:off x="1152"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grpSp>
      <p:sp>
        <p:nvSpPr>
          <p:cNvPr id="67594" name="文本框 179238"/>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67595" name="矩形 179239"/>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67596" name="矩形 179240"/>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67597" name="矩形 179241"/>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67598" name="直接连接符 179242"/>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67599" name="直接连接符 179243"/>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67600" name="直接连接符 179244"/>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67601" name="直接连接符 179245"/>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67602" name="文本框 179246"/>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67603" name="文本框 179259"/>
          <p:cNvSpPr txBox="1"/>
          <p:nvPr/>
        </p:nvSpPr>
        <p:spPr>
          <a:xfrm>
            <a:off x="2124075" y="1773238"/>
            <a:ext cx="741363"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67604" name="直接连接符 179304"/>
          <p:cNvSpPr/>
          <p:nvPr/>
        </p:nvSpPr>
        <p:spPr>
          <a:xfrm>
            <a:off x="3203575" y="923925"/>
            <a:ext cx="2952750" cy="0"/>
          </a:xfrm>
          <a:prstGeom prst="line">
            <a:avLst/>
          </a:prstGeom>
          <a:ln w="9525" cap="flat" cmpd="sng">
            <a:solidFill>
              <a:schemeClr val="tx1"/>
            </a:solidFill>
            <a:prstDash val="solid"/>
            <a:headEnd type="none" w="med" len="med"/>
            <a:tailEnd type="none" w="med" len="med"/>
          </a:ln>
        </p:spPr>
      </p:sp>
      <p:grpSp>
        <p:nvGrpSpPr>
          <p:cNvPr id="67605" name="组合 179326"/>
          <p:cNvGrpSpPr/>
          <p:nvPr/>
        </p:nvGrpSpPr>
        <p:grpSpPr>
          <a:xfrm>
            <a:off x="6948488" y="1484313"/>
            <a:ext cx="1584325" cy="3384550"/>
            <a:chOff x="4377" y="1706"/>
            <a:chExt cx="998" cy="2132"/>
          </a:xfrm>
        </p:grpSpPr>
        <p:sp>
          <p:nvSpPr>
            <p:cNvPr id="67607" name="矩形 179306"/>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67608" name="直接连接符 179308"/>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67609" name="直接连接符 179309"/>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67610" name="直接连接符 179310"/>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67611" name="直接连接符 179311"/>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67612" name="流程图: 文档 179324"/>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67606" name="文本框 179327"/>
          <p:cNvSpPr txBox="1"/>
          <p:nvPr/>
        </p:nvSpPr>
        <p:spPr>
          <a:xfrm>
            <a:off x="7378700" y="5013325"/>
            <a:ext cx="1370013"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组合 303210"/>
          <p:cNvGrpSpPr/>
          <p:nvPr/>
        </p:nvGrpSpPr>
        <p:grpSpPr>
          <a:xfrm>
            <a:off x="6948488" y="1484313"/>
            <a:ext cx="1584325" cy="3384550"/>
            <a:chOff x="4377" y="1706"/>
            <a:chExt cx="998" cy="2132"/>
          </a:xfrm>
        </p:grpSpPr>
        <p:sp>
          <p:nvSpPr>
            <p:cNvPr id="68645" name="矩形 303211"/>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68646" name="直接连接符 303212"/>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68647" name="直接连接符 303213"/>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68648" name="直接连接符 303214"/>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68649" name="直接连接符 303215"/>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68650" name="流程图: 文档 303216"/>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grpSp>
        <p:nvGrpSpPr>
          <p:cNvPr id="68611" name="组合 303127"/>
          <p:cNvGrpSpPr/>
          <p:nvPr/>
        </p:nvGrpSpPr>
        <p:grpSpPr>
          <a:xfrm>
            <a:off x="2128838" y="1617663"/>
            <a:ext cx="0" cy="533400"/>
            <a:chOff x="1341" y="1019"/>
            <a:chExt cx="0" cy="336"/>
          </a:xfrm>
        </p:grpSpPr>
        <p:sp>
          <p:nvSpPr>
            <p:cNvPr id="68643" name="直接连接符 303128"/>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68644" name="直接连接符 303129"/>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68612" name="文本框 303130"/>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68613" name="矩形 303131"/>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68614" name="文本框 303132"/>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68615" name="直接连接符 303133"/>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68616" name="直接连接符 303134"/>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68617" name="文本框 303135"/>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68618" name="文本框 303144"/>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68619" name="矩形 303145"/>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68620" name="矩形 303146"/>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68621" name="矩形 303147"/>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68622" name="直接连接符 303148"/>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68623" name="直接连接符 303149"/>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68624" name="直接连接符 303150"/>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68625" name="直接连接符 303151"/>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68626" name="文本框 303152"/>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303164" name="文本框 303163"/>
          <p:cNvSpPr txBox="1"/>
          <p:nvPr/>
        </p:nvSpPr>
        <p:spPr>
          <a:xfrm>
            <a:off x="6877050" y="4365625"/>
            <a:ext cx="2016125"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303168" name="文本框 303167"/>
          <p:cNvSpPr txBox="1"/>
          <p:nvPr/>
        </p:nvSpPr>
        <p:spPr>
          <a:xfrm>
            <a:off x="4211638" y="1989138"/>
            <a:ext cx="774700"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ea typeface="黑体" panose="02010609060101010101" pitchFamily="2" charset="-122"/>
              </a:rPr>
              <a:t>1011</a:t>
            </a:r>
          </a:p>
        </p:txBody>
      </p:sp>
      <p:grpSp>
        <p:nvGrpSpPr>
          <p:cNvPr id="4" name="组合 303208"/>
          <p:cNvGrpSpPr/>
          <p:nvPr/>
        </p:nvGrpSpPr>
        <p:grpSpPr>
          <a:xfrm>
            <a:off x="2128838" y="2133600"/>
            <a:ext cx="2070100" cy="152400"/>
            <a:chOff x="1341" y="1344"/>
            <a:chExt cx="1304" cy="96"/>
          </a:xfrm>
        </p:grpSpPr>
        <p:sp>
          <p:nvSpPr>
            <p:cNvPr id="68639" name="直接连接符 303153"/>
            <p:cNvSpPr/>
            <p:nvPr/>
          </p:nvSpPr>
          <p:spPr>
            <a:xfrm>
              <a:off x="2637" y="1344"/>
              <a:ext cx="0" cy="96"/>
            </a:xfrm>
            <a:prstGeom prst="line">
              <a:avLst/>
            </a:prstGeom>
            <a:ln w="28575" cap="flat" cmpd="sng">
              <a:solidFill>
                <a:schemeClr val="tx1"/>
              </a:solidFill>
              <a:prstDash val="solid"/>
              <a:headEnd type="none" w="med" len="med"/>
              <a:tailEnd type="none" w="med" len="med"/>
            </a:ln>
          </p:spPr>
        </p:sp>
        <p:grpSp>
          <p:nvGrpSpPr>
            <p:cNvPr id="68640" name="组合 303199"/>
            <p:cNvGrpSpPr/>
            <p:nvPr/>
          </p:nvGrpSpPr>
          <p:grpSpPr>
            <a:xfrm>
              <a:off x="1341" y="1350"/>
              <a:ext cx="1304" cy="1"/>
              <a:chOff x="1341" y="1350"/>
              <a:chExt cx="1304" cy="1"/>
            </a:xfrm>
          </p:grpSpPr>
          <p:sp>
            <p:nvSpPr>
              <p:cNvPr id="68641" name="直接连接符 303171"/>
              <p:cNvSpPr/>
              <p:nvPr/>
            </p:nvSpPr>
            <p:spPr>
              <a:xfrm>
                <a:off x="1341" y="1350"/>
                <a:ext cx="576" cy="0"/>
              </a:xfrm>
              <a:prstGeom prst="line">
                <a:avLst/>
              </a:prstGeom>
              <a:ln w="9525" cap="flat" cmpd="sng">
                <a:solidFill>
                  <a:schemeClr val="tx1"/>
                </a:solidFill>
                <a:prstDash val="solid"/>
                <a:headEnd type="none" w="med" len="med"/>
                <a:tailEnd type="triangle" w="med" len="med"/>
              </a:ln>
            </p:spPr>
          </p:sp>
          <p:sp>
            <p:nvSpPr>
              <p:cNvPr id="68642" name="直接连接符 303172"/>
              <p:cNvSpPr/>
              <p:nvPr/>
            </p:nvSpPr>
            <p:spPr>
              <a:xfrm>
                <a:off x="1511" y="1351"/>
                <a:ext cx="1134" cy="0"/>
              </a:xfrm>
              <a:prstGeom prst="line">
                <a:avLst/>
              </a:prstGeom>
              <a:ln w="9525" cap="flat" cmpd="sng">
                <a:solidFill>
                  <a:schemeClr val="tx1"/>
                </a:solidFill>
                <a:prstDash val="solid"/>
                <a:headEnd type="none" w="med" len="med"/>
                <a:tailEnd type="none" w="med" len="med"/>
              </a:ln>
            </p:spPr>
          </p:sp>
        </p:grpSp>
      </p:grpSp>
      <p:sp>
        <p:nvSpPr>
          <p:cNvPr id="68630" name="直接连接符 303197"/>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68631" name="直接连接符 303201"/>
          <p:cNvSpPr/>
          <p:nvPr/>
        </p:nvSpPr>
        <p:spPr>
          <a:xfrm>
            <a:off x="1476375" y="2133600"/>
            <a:ext cx="533400" cy="0"/>
          </a:xfrm>
          <a:prstGeom prst="line">
            <a:avLst/>
          </a:prstGeom>
          <a:ln w="9525" cap="flat" cmpd="sng">
            <a:solidFill>
              <a:schemeClr val="tx1"/>
            </a:solidFill>
            <a:prstDash val="solid"/>
            <a:headEnd type="none" w="med" len="med"/>
            <a:tailEnd type="triangle" w="med" len="med"/>
          </a:ln>
        </p:spPr>
      </p:sp>
      <p:grpSp>
        <p:nvGrpSpPr>
          <p:cNvPr id="68632" name="组合 303202"/>
          <p:cNvGrpSpPr/>
          <p:nvPr/>
        </p:nvGrpSpPr>
        <p:grpSpPr>
          <a:xfrm>
            <a:off x="1020763" y="1922463"/>
            <a:ext cx="309562" cy="396875"/>
            <a:chOff x="1344" y="1392"/>
            <a:chExt cx="195" cy="250"/>
          </a:xfrm>
        </p:grpSpPr>
        <p:sp>
          <p:nvSpPr>
            <p:cNvPr id="68637" name="椭圆 303203"/>
            <p:cNvSpPr/>
            <p:nvPr/>
          </p:nvSpPr>
          <p:spPr>
            <a:xfrm>
              <a:off x="1344"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8638" name="文本框 303204"/>
            <p:cNvSpPr txBox="1"/>
            <p:nvPr/>
          </p:nvSpPr>
          <p:spPr>
            <a:xfrm>
              <a:off x="1344"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3</a:t>
              </a:r>
            </a:p>
          </p:txBody>
        </p:sp>
      </p:grpSp>
      <p:grpSp>
        <p:nvGrpSpPr>
          <p:cNvPr id="7" name="组合 303205"/>
          <p:cNvGrpSpPr/>
          <p:nvPr/>
        </p:nvGrpSpPr>
        <p:grpSpPr>
          <a:xfrm>
            <a:off x="660400" y="1922463"/>
            <a:ext cx="309563" cy="396875"/>
            <a:chOff x="1152" y="1392"/>
            <a:chExt cx="195" cy="250"/>
          </a:xfrm>
        </p:grpSpPr>
        <p:sp>
          <p:nvSpPr>
            <p:cNvPr id="68635" name="椭圆 303206"/>
            <p:cNvSpPr/>
            <p:nvPr/>
          </p:nvSpPr>
          <p:spPr>
            <a:xfrm>
              <a:off x="1152"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8636" name="文本框 303207"/>
            <p:cNvSpPr txBox="1"/>
            <p:nvPr/>
          </p:nvSpPr>
          <p:spPr>
            <a:xfrm>
              <a:off x="1152"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sp>
        <p:nvSpPr>
          <p:cNvPr id="68634" name="文本框 303217"/>
          <p:cNvSpPr txBox="1"/>
          <p:nvPr/>
        </p:nvSpPr>
        <p:spPr>
          <a:xfrm>
            <a:off x="7378700" y="5013325"/>
            <a:ext cx="1514475"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xit" presetSubtype="8" fill="hold" nodeType="after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0-ppt_w/2"/>
                                          </p:val>
                                        </p:tav>
                                      </p:tavLst>
                                    </p:anim>
                                    <p:anim calcmode="lin" valueType="num">
                                      <p:cBhvr additive="base">
                                        <p:cTn id="11" dur="500"/>
                                        <p:tgtEl>
                                          <p:spTgt spid="7"/>
                                        </p:tgtEl>
                                        <p:attrNameLst>
                                          <p:attrName>ppt_y</p:attrName>
                                        </p:attrNameLst>
                                      </p:cBhvr>
                                      <p:tavLst>
                                        <p:tav tm="0">
                                          <p:val>
                                            <p:strVal val="ppt_y"/>
                                          </p:val>
                                        </p:tav>
                                        <p:tav tm="100000">
                                          <p:val>
                                            <p:strVal val="ppt_y"/>
                                          </p:val>
                                        </p:tav>
                                      </p:tavLst>
                                    </p:anim>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303164"/>
                                        </p:tgtEl>
                                        <p:attrNameLst>
                                          <p:attrName>style.visibility</p:attrName>
                                        </p:attrNameLst>
                                      </p:cBhvr>
                                      <p:to>
                                        <p:strVal val="visible"/>
                                      </p:to>
                                    </p:set>
                                    <p:animEffect transition="in" filter="slide(fromBottom)">
                                      <p:cBhvr>
                                        <p:cTn id="16" dur="500"/>
                                        <p:tgtEl>
                                          <p:spTgt spid="30316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03168"/>
                                        </p:tgtEl>
                                        <p:attrNameLst>
                                          <p:attrName>style.visibility</p:attrName>
                                        </p:attrNameLst>
                                      </p:cBhvr>
                                      <p:to>
                                        <p:strVal val="visible"/>
                                      </p:to>
                                    </p:set>
                                    <p:animEffect transition="in" filter="wipe(left)">
                                      <p:cBhvr>
                                        <p:cTn id="20" dur="500"/>
                                        <p:tgtEl>
                                          <p:spTgt spid="303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64" grpId="0"/>
      <p:bldP spid="30316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组合 304232"/>
          <p:cNvGrpSpPr/>
          <p:nvPr/>
        </p:nvGrpSpPr>
        <p:grpSpPr>
          <a:xfrm>
            <a:off x="6948488" y="1484313"/>
            <a:ext cx="1584325" cy="3384550"/>
            <a:chOff x="4377" y="1706"/>
            <a:chExt cx="998" cy="2132"/>
          </a:xfrm>
        </p:grpSpPr>
        <p:sp>
          <p:nvSpPr>
            <p:cNvPr id="69676" name="矩形 304233"/>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69677" name="直接连接符 304234"/>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69678" name="直接连接符 304235"/>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69679" name="直接连接符 304236"/>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69680" name="直接连接符 304237"/>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69681" name="流程图: 文档 304238"/>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304142" name="直接连接符 304141"/>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grpSp>
        <p:nvGrpSpPr>
          <p:cNvPr id="69636" name="组合 304151"/>
          <p:cNvGrpSpPr/>
          <p:nvPr/>
        </p:nvGrpSpPr>
        <p:grpSpPr>
          <a:xfrm>
            <a:off x="2128838" y="1617663"/>
            <a:ext cx="0" cy="533400"/>
            <a:chOff x="1341" y="1019"/>
            <a:chExt cx="0" cy="336"/>
          </a:xfrm>
        </p:grpSpPr>
        <p:sp>
          <p:nvSpPr>
            <p:cNvPr id="69674" name="直接连接符 304152"/>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69675" name="直接连接符 304153"/>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69637" name="文本框 304154"/>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69638" name="矩形 304155"/>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69639" name="文本框 304156"/>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69640" name="直接连接符 304157"/>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69641" name="直接连接符 304158"/>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69642" name="文本框 304159"/>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grpSp>
        <p:nvGrpSpPr>
          <p:cNvPr id="4" name="组合 304222"/>
          <p:cNvGrpSpPr/>
          <p:nvPr/>
        </p:nvGrpSpPr>
        <p:grpSpPr>
          <a:xfrm>
            <a:off x="1020763" y="1922463"/>
            <a:ext cx="989012" cy="396875"/>
            <a:chOff x="643" y="1211"/>
            <a:chExt cx="623" cy="250"/>
          </a:xfrm>
        </p:grpSpPr>
        <p:sp>
          <p:nvSpPr>
            <p:cNvPr id="69670" name="直接连接符 304161"/>
            <p:cNvSpPr/>
            <p:nvPr/>
          </p:nvSpPr>
          <p:spPr>
            <a:xfrm>
              <a:off x="930" y="1344"/>
              <a:ext cx="336" cy="0"/>
            </a:xfrm>
            <a:prstGeom prst="line">
              <a:avLst/>
            </a:prstGeom>
            <a:ln w="9525" cap="flat" cmpd="sng">
              <a:solidFill>
                <a:schemeClr val="tx1"/>
              </a:solidFill>
              <a:prstDash val="solid"/>
              <a:headEnd type="none" w="med" len="med"/>
              <a:tailEnd type="triangle" w="med" len="med"/>
            </a:ln>
          </p:spPr>
        </p:sp>
        <p:grpSp>
          <p:nvGrpSpPr>
            <p:cNvPr id="69671" name="组合 304162"/>
            <p:cNvGrpSpPr/>
            <p:nvPr/>
          </p:nvGrpSpPr>
          <p:grpSpPr>
            <a:xfrm>
              <a:off x="643" y="1211"/>
              <a:ext cx="195" cy="250"/>
              <a:chOff x="1344" y="1392"/>
              <a:chExt cx="195" cy="250"/>
            </a:xfrm>
          </p:grpSpPr>
          <p:sp>
            <p:nvSpPr>
              <p:cNvPr id="69672" name="椭圆 304163"/>
              <p:cNvSpPr/>
              <p:nvPr/>
            </p:nvSpPr>
            <p:spPr>
              <a:xfrm>
                <a:off x="1344"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9673" name="文本框 304164"/>
              <p:cNvSpPr txBox="1"/>
              <p:nvPr/>
            </p:nvSpPr>
            <p:spPr>
              <a:xfrm>
                <a:off x="1344"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3</a:t>
                </a:r>
              </a:p>
            </p:txBody>
          </p:sp>
        </p:grpSp>
      </p:grpSp>
      <p:sp>
        <p:nvSpPr>
          <p:cNvPr id="69644" name="文本框 304168"/>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69645" name="矩形 304169"/>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69646" name="矩形 304170"/>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69647" name="矩形 304171"/>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69648" name="直接连接符 304172"/>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69649" name="直接连接符 304173"/>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69650" name="直接连接符 304174"/>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69651" name="直接连接符 304175"/>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69652" name="文本框 304176"/>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69653" name="直接连接符 304177"/>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6" name="组合 304226"/>
          <p:cNvGrpSpPr/>
          <p:nvPr/>
        </p:nvGrpSpPr>
        <p:grpSpPr>
          <a:xfrm>
            <a:off x="4186238" y="2278063"/>
            <a:ext cx="838200" cy="0"/>
            <a:chOff x="2637" y="1435"/>
            <a:chExt cx="528" cy="0"/>
          </a:xfrm>
        </p:grpSpPr>
        <p:sp>
          <p:nvSpPr>
            <p:cNvPr id="69668" name="直接连接符 304178"/>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69669" name="直接连接符 304184"/>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sp>
        <p:nvSpPr>
          <p:cNvPr id="69655" name="文本框 304187"/>
          <p:cNvSpPr txBox="1"/>
          <p:nvPr/>
        </p:nvSpPr>
        <p:spPr>
          <a:xfrm>
            <a:off x="6877050" y="4365625"/>
            <a:ext cx="2087563"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304192" name="文本框 304191"/>
          <p:cNvSpPr txBox="1"/>
          <p:nvPr/>
        </p:nvSpPr>
        <p:spPr>
          <a:xfrm>
            <a:off x="6934200" y="3860800"/>
            <a:ext cx="2030413"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 </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sp>
        <p:nvSpPr>
          <p:cNvPr id="304194" name="文本框 304193"/>
          <p:cNvSpPr txBox="1"/>
          <p:nvPr/>
        </p:nvSpPr>
        <p:spPr>
          <a:xfrm>
            <a:off x="5076825" y="2205038"/>
            <a:ext cx="792163"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ea typeface="黑体" panose="02010609060101010101" pitchFamily="2" charset="-122"/>
              </a:rPr>
              <a:t>1001</a:t>
            </a:r>
          </a:p>
        </p:txBody>
      </p:sp>
      <p:sp>
        <p:nvSpPr>
          <p:cNvPr id="69658" name="直接连接符 304221"/>
          <p:cNvSpPr/>
          <p:nvPr/>
        </p:nvSpPr>
        <p:spPr>
          <a:xfrm>
            <a:off x="3203575" y="923925"/>
            <a:ext cx="2952750" cy="0"/>
          </a:xfrm>
          <a:prstGeom prst="line">
            <a:avLst/>
          </a:prstGeom>
          <a:ln w="9525" cap="flat" cmpd="sng">
            <a:solidFill>
              <a:schemeClr val="tx1"/>
            </a:solidFill>
            <a:prstDash val="solid"/>
            <a:headEnd type="none" w="med" len="med"/>
            <a:tailEnd type="none" w="med" len="med"/>
          </a:ln>
        </p:spPr>
      </p:sp>
      <p:grpSp>
        <p:nvGrpSpPr>
          <p:cNvPr id="69659" name="组合 304223"/>
          <p:cNvGrpSpPr/>
          <p:nvPr/>
        </p:nvGrpSpPr>
        <p:grpSpPr>
          <a:xfrm>
            <a:off x="2128838" y="2143125"/>
            <a:ext cx="2070100" cy="1588"/>
            <a:chOff x="1341" y="1350"/>
            <a:chExt cx="1304" cy="1"/>
          </a:xfrm>
        </p:grpSpPr>
        <p:sp>
          <p:nvSpPr>
            <p:cNvPr id="69666" name="直接连接符 304224"/>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69667" name="直接连接符 304225"/>
            <p:cNvSpPr/>
            <p:nvPr/>
          </p:nvSpPr>
          <p:spPr>
            <a:xfrm>
              <a:off x="1511" y="1351"/>
              <a:ext cx="1134" cy="0"/>
            </a:xfrm>
            <a:prstGeom prst="line">
              <a:avLst/>
            </a:prstGeom>
            <a:ln w="12700" cap="flat" cmpd="sng">
              <a:solidFill>
                <a:schemeClr val="tx1"/>
              </a:solidFill>
              <a:prstDash val="solid"/>
              <a:headEnd type="none" w="med" len="med"/>
              <a:tailEnd type="none" w="med" len="med"/>
            </a:ln>
          </p:spPr>
        </p:sp>
      </p:grpSp>
      <p:grpSp>
        <p:nvGrpSpPr>
          <p:cNvPr id="8" name="组合 304227"/>
          <p:cNvGrpSpPr/>
          <p:nvPr/>
        </p:nvGrpSpPr>
        <p:grpSpPr>
          <a:xfrm>
            <a:off x="1042988" y="2420938"/>
            <a:ext cx="989012" cy="396875"/>
            <a:chOff x="643" y="1525"/>
            <a:chExt cx="623" cy="250"/>
          </a:xfrm>
        </p:grpSpPr>
        <p:grpSp>
          <p:nvGrpSpPr>
            <p:cNvPr id="69662" name="组合 304228"/>
            <p:cNvGrpSpPr/>
            <p:nvPr/>
          </p:nvGrpSpPr>
          <p:grpSpPr>
            <a:xfrm>
              <a:off x="643" y="1525"/>
              <a:ext cx="195" cy="250"/>
              <a:chOff x="824" y="618"/>
              <a:chExt cx="195" cy="250"/>
            </a:xfrm>
          </p:grpSpPr>
          <p:sp>
            <p:nvSpPr>
              <p:cNvPr id="69664" name="椭圆 304229"/>
              <p:cNvSpPr/>
              <p:nvPr/>
            </p:nvSpPr>
            <p:spPr>
              <a:xfrm>
                <a:off x="824"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9665" name="文本框 304230"/>
              <p:cNvSpPr txBox="1"/>
              <p:nvPr/>
            </p:nvSpPr>
            <p:spPr>
              <a:xfrm>
                <a:off x="824"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4</a:t>
                </a:r>
              </a:p>
            </p:txBody>
          </p:sp>
        </p:grpSp>
        <p:sp>
          <p:nvSpPr>
            <p:cNvPr id="69663" name="直接连接符 304231"/>
            <p:cNvSpPr/>
            <p:nvPr/>
          </p:nvSpPr>
          <p:spPr>
            <a:xfrm>
              <a:off x="930" y="1661"/>
              <a:ext cx="336" cy="0"/>
            </a:xfrm>
            <a:prstGeom prst="line">
              <a:avLst/>
            </a:prstGeom>
            <a:ln w="9525" cap="flat" cmpd="sng">
              <a:solidFill>
                <a:schemeClr val="tx1"/>
              </a:solidFill>
              <a:prstDash val="solid"/>
              <a:headEnd type="none" w="med" len="med"/>
              <a:tailEnd type="triangle" w="med" len="med"/>
            </a:ln>
          </p:spPr>
        </p:sp>
      </p:grpSp>
      <p:sp>
        <p:nvSpPr>
          <p:cNvPr id="69661" name="文本框 304239"/>
          <p:cNvSpPr txBox="1"/>
          <p:nvPr/>
        </p:nvSpPr>
        <p:spPr>
          <a:xfrm>
            <a:off x="7378700" y="5013325"/>
            <a:ext cx="12969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xit" presetSubtype="8" fill="hold" nodeType="afterEffect">
                                  <p:stCondLst>
                                    <p:cond delay="0"/>
                                  </p:stCondLst>
                                  <p:childTnLst>
                                    <p:animEffect transition="out" filter="wipe(left)">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04192"/>
                                        </p:tgtEl>
                                        <p:attrNameLst>
                                          <p:attrName>style.visibility</p:attrName>
                                        </p:attrNameLst>
                                      </p:cBhvr>
                                      <p:to>
                                        <p:strVal val="visible"/>
                                      </p:to>
                                    </p:set>
                                    <p:animEffect transition="in" filter="slide(fromBottom)">
                                      <p:cBhvr>
                                        <p:cTn id="15" dur="500"/>
                                        <p:tgtEl>
                                          <p:spTgt spid="3041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4194"/>
                                        </p:tgtEl>
                                        <p:attrNameLst>
                                          <p:attrName>style.visibility</p:attrName>
                                        </p:attrNameLst>
                                      </p:cBhvr>
                                      <p:to>
                                        <p:strVal val="visible"/>
                                      </p:to>
                                    </p:set>
                                    <p:animEffect transition="in" filter="wipe(left)">
                                      <p:cBhvr>
                                        <p:cTn id="19" dur="500"/>
                                        <p:tgtEl>
                                          <p:spTgt spid="30419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04142"/>
                                        </p:tgtEl>
                                        <p:attrNameLst>
                                          <p:attrName>style.visibility</p:attrName>
                                        </p:attrNameLst>
                                      </p:cBhvr>
                                      <p:to>
                                        <p:strVal val="visible"/>
                                      </p:to>
                                    </p:set>
                                    <p:animEffect transition="in" filter="wipe(up)">
                                      <p:cBhvr>
                                        <p:cTn id="24" dur="500"/>
                                        <p:tgtEl>
                                          <p:spTgt spid="30414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92" grpId="0"/>
      <p:bldP spid="30419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305284"/>
          <p:cNvGrpSpPr/>
          <p:nvPr/>
        </p:nvGrpSpPr>
        <p:grpSpPr>
          <a:xfrm>
            <a:off x="6948488" y="1484313"/>
            <a:ext cx="1584325" cy="3384550"/>
            <a:chOff x="4377" y="1706"/>
            <a:chExt cx="998" cy="2132"/>
          </a:xfrm>
        </p:grpSpPr>
        <p:sp>
          <p:nvSpPr>
            <p:cNvPr id="70701" name="矩形 305285"/>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0702" name="直接连接符 305286"/>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0703" name="直接连接符 305287"/>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0704" name="直接连接符 305288"/>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0705" name="直接连接符 305289"/>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0706" name="流程图: 文档 305290"/>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0659" name="直接连接符 305165"/>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grpSp>
        <p:nvGrpSpPr>
          <p:cNvPr id="70660" name="组合 305175"/>
          <p:cNvGrpSpPr/>
          <p:nvPr/>
        </p:nvGrpSpPr>
        <p:grpSpPr>
          <a:xfrm>
            <a:off x="2128838" y="1617663"/>
            <a:ext cx="0" cy="533400"/>
            <a:chOff x="1341" y="1019"/>
            <a:chExt cx="0" cy="336"/>
          </a:xfrm>
        </p:grpSpPr>
        <p:sp>
          <p:nvSpPr>
            <p:cNvPr id="70699" name="直接连接符 305176"/>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0700" name="直接连接符 305177"/>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0661" name="文本框 305178"/>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0662" name="矩形 305179"/>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0663" name="文本框 305180"/>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0664" name="直接连接符 305181"/>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0665" name="直接连接符 305182"/>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0666" name="文本框 305183"/>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0667" name="文本框 305192"/>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0668" name="矩形 305193"/>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0669" name="矩形 305194"/>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0670" name="矩形 305195"/>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0671" name="直接连接符 305196"/>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0672" name="直接连接符 305197"/>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0673" name="直接连接符 305198"/>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0674" name="直接连接符 305199"/>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0675" name="文本框 305200"/>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0676" name="直接连接符 305201"/>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4" name="组合 305221"/>
          <p:cNvGrpSpPr/>
          <p:nvPr/>
        </p:nvGrpSpPr>
        <p:grpSpPr>
          <a:xfrm>
            <a:off x="1042988" y="2420938"/>
            <a:ext cx="989012" cy="396875"/>
            <a:chOff x="643" y="1525"/>
            <a:chExt cx="623" cy="250"/>
          </a:xfrm>
        </p:grpSpPr>
        <p:grpSp>
          <p:nvGrpSpPr>
            <p:cNvPr id="70695" name="组合 305222"/>
            <p:cNvGrpSpPr/>
            <p:nvPr/>
          </p:nvGrpSpPr>
          <p:grpSpPr>
            <a:xfrm>
              <a:off x="643" y="1525"/>
              <a:ext cx="195" cy="250"/>
              <a:chOff x="824" y="618"/>
              <a:chExt cx="195" cy="250"/>
            </a:xfrm>
          </p:grpSpPr>
          <p:sp>
            <p:nvSpPr>
              <p:cNvPr id="70697" name="椭圆 305223"/>
              <p:cNvSpPr/>
              <p:nvPr/>
            </p:nvSpPr>
            <p:spPr>
              <a:xfrm>
                <a:off x="824"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0698" name="文本框 305224"/>
              <p:cNvSpPr txBox="1"/>
              <p:nvPr/>
            </p:nvSpPr>
            <p:spPr>
              <a:xfrm>
                <a:off x="824"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4</a:t>
                </a:r>
              </a:p>
            </p:txBody>
          </p:sp>
        </p:grpSp>
        <p:sp>
          <p:nvSpPr>
            <p:cNvPr id="70696" name="直接连接符 305225"/>
            <p:cNvSpPr/>
            <p:nvPr/>
          </p:nvSpPr>
          <p:spPr>
            <a:xfrm>
              <a:off x="930" y="1661"/>
              <a:ext cx="336" cy="0"/>
            </a:xfrm>
            <a:prstGeom prst="line">
              <a:avLst/>
            </a:prstGeom>
            <a:ln w="9525" cap="flat" cmpd="sng">
              <a:solidFill>
                <a:schemeClr val="tx1"/>
              </a:solidFill>
              <a:prstDash val="solid"/>
              <a:headEnd type="none" w="med" len="med"/>
              <a:tailEnd type="triangle" w="med" len="med"/>
            </a:ln>
          </p:spPr>
        </p:sp>
      </p:grpSp>
      <p:sp>
        <p:nvSpPr>
          <p:cNvPr id="70678" name="直接连接符 305245"/>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70679" name="文本框 305258"/>
          <p:cNvSpPr txBox="1"/>
          <p:nvPr/>
        </p:nvSpPr>
        <p:spPr>
          <a:xfrm>
            <a:off x="6877050" y="4365625"/>
            <a:ext cx="2016125"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70680" name="文本框 305259"/>
          <p:cNvSpPr txBox="1"/>
          <p:nvPr/>
        </p:nvSpPr>
        <p:spPr>
          <a:xfrm>
            <a:off x="6934200" y="3860800"/>
            <a:ext cx="1814513"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sp>
        <p:nvSpPr>
          <p:cNvPr id="305218" name="文本框 305217"/>
          <p:cNvSpPr txBox="1"/>
          <p:nvPr/>
        </p:nvSpPr>
        <p:spPr>
          <a:xfrm>
            <a:off x="6948488" y="3357563"/>
            <a:ext cx="1727200"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3</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1001</a:t>
            </a:r>
          </a:p>
        </p:txBody>
      </p:sp>
      <p:sp>
        <p:nvSpPr>
          <p:cNvPr id="305261" name="文本框 305260"/>
          <p:cNvSpPr txBox="1"/>
          <p:nvPr/>
        </p:nvSpPr>
        <p:spPr>
          <a:xfrm>
            <a:off x="5003800" y="2179638"/>
            <a:ext cx="792163"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ea typeface="黑体" panose="02010609060101010101" pitchFamily="2" charset="-122"/>
              </a:rPr>
              <a:t>1001</a:t>
            </a:r>
          </a:p>
        </p:txBody>
      </p:sp>
      <p:grpSp>
        <p:nvGrpSpPr>
          <p:cNvPr id="70683" name="组合 305261"/>
          <p:cNvGrpSpPr/>
          <p:nvPr/>
        </p:nvGrpSpPr>
        <p:grpSpPr>
          <a:xfrm>
            <a:off x="4186238" y="2278063"/>
            <a:ext cx="838200" cy="0"/>
            <a:chOff x="2637" y="1435"/>
            <a:chExt cx="528" cy="0"/>
          </a:xfrm>
        </p:grpSpPr>
        <p:sp>
          <p:nvSpPr>
            <p:cNvPr id="70693" name="直接连接符 305262"/>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70694" name="直接连接符 305263"/>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grpSp>
        <p:nvGrpSpPr>
          <p:cNvPr id="70684" name="组合 305264"/>
          <p:cNvGrpSpPr/>
          <p:nvPr/>
        </p:nvGrpSpPr>
        <p:grpSpPr>
          <a:xfrm>
            <a:off x="2128838" y="2143125"/>
            <a:ext cx="2070100" cy="1588"/>
            <a:chOff x="1341" y="1350"/>
            <a:chExt cx="1304" cy="1"/>
          </a:xfrm>
        </p:grpSpPr>
        <p:sp>
          <p:nvSpPr>
            <p:cNvPr id="70691" name="直接连接符 305265"/>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0692" name="直接连接符 305266"/>
            <p:cNvSpPr/>
            <p:nvPr/>
          </p:nvSpPr>
          <p:spPr>
            <a:xfrm>
              <a:off x="1511" y="1351"/>
              <a:ext cx="1134" cy="0"/>
            </a:xfrm>
            <a:prstGeom prst="line">
              <a:avLst/>
            </a:prstGeom>
            <a:ln w="12700" cap="flat" cmpd="sng">
              <a:solidFill>
                <a:schemeClr val="tx1"/>
              </a:solidFill>
              <a:prstDash val="solid"/>
              <a:headEnd type="none" w="med" len="med"/>
              <a:tailEnd type="none" w="med" len="med"/>
            </a:ln>
          </p:spPr>
        </p:sp>
      </p:grpSp>
      <p:grpSp>
        <p:nvGrpSpPr>
          <p:cNvPr id="8" name="组合 305267"/>
          <p:cNvGrpSpPr/>
          <p:nvPr/>
        </p:nvGrpSpPr>
        <p:grpSpPr>
          <a:xfrm>
            <a:off x="5024438" y="2636838"/>
            <a:ext cx="838200" cy="0"/>
            <a:chOff x="3165" y="1661"/>
            <a:chExt cx="528" cy="0"/>
          </a:xfrm>
        </p:grpSpPr>
        <p:sp>
          <p:nvSpPr>
            <p:cNvPr id="70689" name="直接连接符 305268"/>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0690" name="直接连接符 305269"/>
            <p:cNvSpPr/>
            <p:nvPr/>
          </p:nvSpPr>
          <p:spPr>
            <a:xfrm>
              <a:off x="3309" y="1661"/>
              <a:ext cx="192" cy="0"/>
            </a:xfrm>
            <a:prstGeom prst="line">
              <a:avLst/>
            </a:prstGeom>
            <a:ln w="9525" cap="flat" cmpd="sng">
              <a:solidFill>
                <a:schemeClr val="tx1"/>
              </a:solidFill>
              <a:prstDash val="solid"/>
              <a:headEnd type="none" w="med" len="med"/>
              <a:tailEnd type="triangle" w="med" len="med"/>
            </a:ln>
          </p:spPr>
        </p:sp>
      </p:grpSp>
      <p:sp>
        <p:nvSpPr>
          <p:cNvPr id="305271" name="文本框 305270"/>
          <p:cNvSpPr txBox="1"/>
          <p:nvPr/>
        </p:nvSpPr>
        <p:spPr>
          <a:xfrm>
            <a:off x="5938838" y="2540000"/>
            <a:ext cx="792162"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1000</a:t>
            </a:r>
          </a:p>
        </p:txBody>
      </p:sp>
      <p:sp>
        <p:nvSpPr>
          <p:cNvPr id="305272" name="直接连接符 305271"/>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sp>
        <p:nvSpPr>
          <p:cNvPr id="70688" name="文本框 305291"/>
          <p:cNvSpPr txBox="1"/>
          <p:nvPr/>
        </p:nvSpPr>
        <p:spPr>
          <a:xfrm>
            <a:off x="7378700" y="5013325"/>
            <a:ext cx="12969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305261"/>
                                        </p:tgtEl>
                                      </p:cBhvr>
                                    </p:animEffect>
                                    <p:set>
                                      <p:cBhvr>
                                        <p:cTn id="7" dur="1" fill="hold">
                                          <p:stCondLst>
                                            <p:cond delay="499"/>
                                          </p:stCondLst>
                                        </p:cTn>
                                        <p:tgtEl>
                                          <p:spTgt spid="305261"/>
                                        </p:tgtEl>
                                        <p:attrNameLst>
                                          <p:attrName>style.visibility</p:attrName>
                                        </p:attrNameLst>
                                      </p:cBhvr>
                                      <p:to>
                                        <p:strVal val="hidden"/>
                                      </p:to>
                                    </p:se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05218"/>
                                        </p:tgtEl>
                                        <p:attrNameLst>
                                          <p:attrName>style.visibility</p:attrName>
                                        </p:attrNameLst>
                                      </p:cBhvr>
                                      <p:to>
                                        <p:strVal val="visible"/>
                                      </p:to>
                                    </p:set>
                                    <p:animEffect transition="in" filter="slide(fromBottom)">
                                      <p:cBhvr>
                                        <p:cTn id="11" dur="500"/>
                                        <p:tgtEl>
                                          <p:spTgt spid="3052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22" presetClass="exit" presetSubtype="8" fill="hold" nodeType="afterEffect">
                                  <p:stCondLst>
                                    <p:cond delay="0"/>
                                  </p:stCondLst>
                                  <p:childTnLst>
                                    <p:animEffect transition="out" filter="wipe(left)">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305271"/>
                                        </p:tgtEl>
                                        <p:attrNameLst>
                                          <p:attrName>style.visibility</p:attrName>
                                        </p:attrNameLst>
                                      </p:cBhvr>
                                      <p:to>
                                        <p:strVal val="visible"/>
                                      </p:to>
                                    </p:set>
                                    <p:animEffect transition="in" filter="slide(fromBottom)">
                                      <p:cBhvr>
                                        <p:cTn id="24" dur="500"/>
                                        <p:tgtEl>
                                          <p:spTgt spid="3052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05272"/>
                                        </p:tgtEl>
                                        <p:attrNameLst>
                                          <p:attrName>style.visibility</p:attrName>
                                        </p:attrNameLst>
                                      </p:cBhvr>
                                      <p:to>
                                        <p:strVal val="visible"/>
                                      </p:to>
                                    </p:set>
                                    <p:animEffect transition="in" filter="wipe(up)">
                                      <p:cBhvr>
                                        <p:cTn id="29" dur="500"/>
                                        <p:tgtEl>
                                          <p:spTgt spid="305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18" grpId="0"/>
      <p:bldP spid="305261" grpId="0"/>
      <p:bldP spid="30527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组合 314442"/>
          <p:cNvGrpSpPr/>
          <p:nvPr/>
        </p:nvGrpSpPr>
        <p:grpSpPr>
          <a:xfrm>
            <a:off x="6948488" y="1484313"/>
            <a:ext cx="1584325" cy="3384550"/>
            <a:chOff x="4377" y="1706"/>
            <a:chExt cx="998" cy="2132"/>
          </a:xfrm>
        </p:grpSpPr>
        <p:sp>
          <p:nvSpPr>
            <p:cNvPr id="71723" name="矩形 314443"/>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1724" name="直接连接符 314444"/>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1725" name="直接连接符 314445"/>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1726" name="直接连接符 314446"/>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1727" name="直接连接符 314447"/>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1728" name="流程图: 文档 314448"/>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1683" name="直接连接符 314369"/>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1684" name="直接连接符 314370"/>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1685" name="组合 314371"/>
          <p:cNvGrpSpPr/>
          <p:nvPr/>
        </p:nvGrpSpPr>
        <p:grpSpPr>
          <a:xfrm>
            <a:off x="2128838" y="1617663"/>
            <a:ext cx="0" cy="533400"/>
            <a:chOff x="1341" y="1019"/>
            <a:chExt cx="0" cy="336"/>
          </a:xfrm>
        </p:grpSpPr>
        <p:sp>
          <p:nvSpPr>
            <p:cNvPr id="71721" name="直接连接符 314372"/>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1722" name="直接连接符 314373"/>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1686" name="文本框 314374"/>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1687" name="矩形 314375"/>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1688" name="文本框 314376"/>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1689" name="直接连接符 314377"/>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1690" name="直接连接符 314378"/>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1691" name="文本框 314379"/>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1692" name="文本框 314380"/>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1693" name="矩形 314381"/>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1694" name="矩形 314382"/>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1695" name="矩形 314383"/>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1696" name="直接连接符 314384"/>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1697" name="直接连接符 314385"/>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1698" name="直接连接符 314386"/>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1699" name="直接连接符 314387"/>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1700" name="文本框 314388"/>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1701" name="直接连接符 314389"/>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1702" name="组合 314390"/>
          <p:cNvGrpSpPr/>
          <p:nvPr/>
        </p:nvGrpSpPr>
        <p:grpSpPr>
          <a:xfrm>
            <a:off x="5024438" y="2636838"/>
            <a:ext cx="838200" cy="0"/>
            <a:chOff x="3165" y="1661"/>
            <a:chExt cx="528" cy="0"/>
          </a:xfrm>
        </p:grpSpPr>
        <p:sp>
          <p:nvSpPr>
            <p:cNvPr id="71719" name="直接连接符 314391"/>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1720" name="直接连接符 314392"/>
            <p:cNvSpPr/>
            <p:nvPr/>
          </p:nvSpPr>
          <p:spPr>
            <a:xfrm>
              <a:off x="3309" y="1661"/>
              <a:ext cx="192" cy="0"/>
            </a:xfrm>
            <a:prstGeom prst="line">
              <a:avLst/>
            </a:prstGeom>
            <a:ln w="9525" cap="flat" cmpd="sng">
              <a:solidFill>
                <a:schemeClr val="tx1"/>
              </a:solidFill>
              <a:prstDash val="solid"/>
              <a:headEnd type="none" w="med" len="med"/>
              <a:tailEnd type="triangle" w="med" len="med"/>
            </a:ln>
          </p:spPr>
        </p:sp>
      </p:grpSp>
      <p:sp>
        <p:nvSpPr>
          <p:cNvPr id="71703" name="直接连接符 314402"/>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71704" name="文本框 314415"/>
          <p:cNvSpPr txBox="1"/>
          <p:nvPr/>
        </p:nvSpPr>
        <p:spPr>
          <a:xfrm>
            <a:off x="6877050" y="4365625"/>
            <a:ext cx="2152650"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71705" name="文本框 314416"/>
          <p:cNvSpPr txBox="1"/>
          <p:nvPr/>
        </p:nvSpPr>
        <p:spPr>
          <a:xfrm>
            <a:off x="6934200" y="3860800"/>
            <a:ext cx="195897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sp>
        <p:nvSpPr>
          <p:cNvPr id="314418" name="文本框 314417"/>
          <p:cNvSpPr txBox="1"/>
          <p:nvPr/>
        </p:nvSpPr>
        <p:spPr>
          <a:xfrm>
            <a:off x="5029200" y="3068638"/>
            <a:ext cx="177482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3</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1001</a:t>
            </a:r>
          </a:p>
        </p:txBody>
      </p:sp>
      <p:grpSp>
        <p:nvGrpSpPr>
          <p:cNvPr id="71707" name="组合 314418"/>
          <p:cNvGrpSpPr/>
          <p:nvPr/>
        </p:nvGrpSpPr>
        <p:grpSpPr>
          <a:xfrm>
            <a:off x="4186238" y="2278063"/>
            <a:ext cx="838200" cy="0"/>
            <a:chOff x="2637" y="1435"/>
            <a:chExt cx="528" cy="0"/>
          </a:xfrm>
        </p:grpSpPr>
        <p:sp>
          <p:nvSpPr>
            <p:cNvPr id="71717" name="直接连接符 314419"/>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71718" name="直接连接符 314420"/>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grpSp>
        <p:nvGrpSpPr>
          <p:cNvPr id="6" name="组合 314421"/>
          <p:cNvGrpSpPr/>
          <p:nvPr/>
        </p:nvGrpSpPr>
        <p:grpSpPr>
          <a:xfrm>
            <a:off x="5024438" y="3084513"/>
            <a:ext cx="838200" cy="0"/>
            <a:chOff x="3165" y="1943"/>
            <a:chExt cx="528" cy="0"/>
          </a:xfrm>
        </p:grpSpPr>
        <p:sp>
          <p:nvSpPr>
            <p:cNvPr id="71715" name="直接连接符 314422"/>
            <p:cNvSpPr/>
            <p:nvPr/>
          </p:nvSpPr>
          <p:spPr>
            <a:xfrm flipH="1">
              <a:off x="3261" y="1943"/>
              <a:ext cx="288" cy="0"/>
            </a:xfrm>
            <a:prstGeom prst="line">
              <a:avLst/>
            </a:prstGeom>
            <a:ln w="9525" cap="flat" cmpd="sng">
              <a:solidFill>
                <a:schemeClr val="tx1"/>
              </a:solidFill>
              <a:prstDash val="solid"/>
              <a:headEnd type="none" w="med" len="med"/>
              <a:tailEnd type="triangle" w="med" len="med"/>
            </a:ln>
          </p:spPr>
        </p:sp>
        <p:sp>
          <p:nvSpPr>
            <p:cNvPr id="71716" name="直接连接符 314423"/>
            <p:cNvSpPr/>
            <p:nvPr/>
          </p:nvSpPr>
          <p:spPr>
            <a:xfrm flipH="1">
              <a:off x="3165" y="1943"/>
              <a:ext cx="528" cy="0"/>
            </a:xfrm>
            <a:prstGeom prst="line">
              <a:avLst/>
            </a:prstGeom>
            <a:ln w="9525" cap="flat" cmpd="sng">
              <a:solidFill>
                <a:schemeClr val="tx1"/>
              </a:solidFill>
              <a:prstDash val="solid"/>
              <a:headEnd type="none" w="med" len="med"/>
              <a:tailEnd type="none" w="med" len="med"/>
            </a:ln>
          </p:spPr>
        </p:sp>
      </p:grpSp>
      <p:grpSp>
        <p:nvGrpSpPr>
          <p:cNvPr id="71709" name="组合 314425"/>
          <p:cNvGrpSpPr/>
          <p:nvPr/>
        </p:nvGrpSpPr>
        <p:grpSpPr>
          <a:xfrm>
            <a:off x="2128838" y="2143125"/>
            <a:ext cx="2070100" cy="1588"/>
            <a:chOff x="1341" y="1350"/>
            <a:chExt cx="1304" cy="1"/>
          </a:xfrm>
        </p:grpSpPr>
        <p:sp>
          <p:nvSpPr>
            <p:cNvPr id="71713" name="直接连接符 314426"/>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1714" name="直接连接符 314427"/>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314429" name="文本框 314428"/>
          <p:cNvSpPr txBox="1"/>
          <p:nvPr/>
        </p:nvSpPr>
        <p:spPr>
          <a:xfrm>
            <a:off x="5938838" y="2540000"/>
            <a:ext cx="792162"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1000</a:t>
            </a:r>
          </a:p>
        </p:txBody>
      </p:sp>
      <p:sp>
        <p:nvSpPr>
          <p:cNvPr id="314430" name="文本框 314429"/>
          <p:cNvSpPr txBox="1"/>
          <p:nvPr/>
        </p:nvSpPr>
        <p:spPr>
          <a:xfrm>
            <a:off x="6948488" y="3357563"/>
            <a:ext cx="195897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3</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1001</a:t>
            </a:r>
          </a:p>
        </p:txBody>
      </p:sp>
      <p:sp>
        <p:nvSpPr>
          <p:cNvPr id="71712" name="文本框 314449"/>
          <p:cNvSpPr txBox="1"/>
          <p:nvPr/>
        </p:nvSpPr>
        <p:spPr>
          <a:xfrm>
            <a:off x="7378700" y="5013325"/>
            <a:ext cx="996950"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500"/>
                                        <p:tgtEl>
                                          <p:spTgt spid="314429"/>
                                        </p:tgtEl>
                                        <p:attrNameLst>
                                          <p:attrName>ppt_x</p:attrName>
                                        </p:attrNameLst>
                                      </p:cBhvr>
                                      <p:tavLst>
                                        <p:tav tm="0">
                                          <p:val>
                                            <p:strVal val="ppt_x"/>
                                          </p:val>
                                        </p:tav>
                                        <p:tav tm="100000">
                                          <p:val>
                                            <p:strVal val="ppt_x"/>
                                          </p:val>
                                        </p:tav>
                                      </p:tavLst>
                                    </p:anim>
                                    <p:anim calcmode="lin" valueType="num">
                                      <p:cBhvr additive="base">
                                        <p:cTn id="7" dur="500"/>
                                        <p:tgtEl>
                                          <p:spTgt spid="314429"/>
                                        </p:tgtEl>
                                        <p:attrNameLst>
                                          <p:attrName>ppt_y</p:attrName>
                                        </p:attrNameLst>
                                      </p:cBhvr>
                                      <p:tavLst>
                                        <p:tav tm="0">
                                          <p:val>
                                            <p:strVal val="ppt_y"/>
                                          </p:val>
                                        </p:tav>
                                        <p:tav tm="100000">
                                          <p:val>
                                            <p:strVal val="0-ppt_h/2"/>
                                          </p:val>
                                        </p:tav>
                                      </p:tavLst>
                                    </p:anim>
                                    <p:set>
                                      <p:cBhvr>
                                        <p:cTn id="8" dur="1" fill="hold">
                                          <p:stCondLst>
                                            <p:cond delay="499"/>
                                          </p:stCondLst>
                                        </p:cTn>
                                        <p:tgtEl>
                                          <p:spTgt spid="31442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par>
                          <p:cTn id="14" fill="hold">
                            <p:stCondLst>
                              <p:cond delay="500"/>
                            </p:stCondLst>
                            <p:childTnLst>
                              <p:par>
                                <p:cTn id="15" presetID="9" presetClass="exit" presetSubtype="0" fill="hold" grpId="0" nodeType="afterEffect">
                                  <p:stCondLst>
                                    <p:cond delay="0"/>
                                  </p:stCondLst>
                                  <p:childTnLst>
                                    <p:animEffect transition="out" filter="dissolve">
                                      <p:cBhvr>
                                        <p:cTn id="16" dur="500"/>
                                        <p:tgtEl>
                                          <p:spTgt spid="314430"/>
                                        </p:tgtEl>
                                      </p:cBhvr>
                                    </p:animEffect>
                                    <p:set>
                                      <p:cBhvr>
                                        <p:cTn id="17" dur="1" fill="hold">
                                          <p:stCondLst>
                                            <p:cond delay="499"/>
                                          </p:stCondLst>
                                        </p:cTn>
                                        <p:tgtEl>
                                          <p:spTgt spid="314430"/>
                                        </p:tgtEl>
                                        <p:attrNameLst>
                                          <p:attrName>style.visibility</p:attrName>
                                        </p:attrNameLst>
                                      </p:cBhvr>
                                      <p:to>
                                        <p:strVal val="hidden"/>
                                      </p:to>
                                    </p:se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14418"/>
                                        </p:tgtEl>
                                        <p:attrNameLst>
                                          <p:attrName>style.visibility</p:attrName>
                                        </p:attrNameLst>
                                      </p:cBhvr>
                                      <p:to>
                                        <p:strVal val="visible"/>
                                      </p:to>
                                    </p:set>
                                    <p:animEffect transition="in" filter="slide(fromBottom)">
                                      <p:cBhvr>
                                        <p:cTn id="21" dur="500"/>
                                        <p:tgtEl>
                                          <p:spTgt spid="314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18" grpId="0"/>
      <p:bldP spid="314429" grpId="0"/>
      <p:bldP spid="3144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组合 323654"/>
          <p:cNvGrpSpPr/>
          <p:nvPr/>
        </p:nvGrpSpPr>
        <p:grpSpPr>
          <a:xfrm>
            <a:off x="6948488" y="1484313"/>
            <a:ext cx="1584325" cy="3384550"/>
            <a:chOff x="4377" y="1706"/>
            <a:chExt cx="998" cy="2132"/>
          </a:xfrm>
        </p:grpSpPr>
        <p:sp>
          <p:nvSpPr>
            <p:cNvPr id="72751" name="矩形 323655"/>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2752" name="直接连接符 323656"/>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2753" name="直接连接符 323657"/>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2754" name="直接连接符 323658"/>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2755" name="直接连接符 323659"/>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2756" name="流程图: 文档 323660"/>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2707" name="直接连接符 323585"/>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2708" name="直接连接符 323586"/>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2709" name="组合 323587"/>
          <p:cNvGrpSpPr/>
          <p:nvPr/>
        </p:nvGrpSpPr>
        <p:grpSpPr>
          <a:xfrm>
            <a:off x="2128838" y="1617663"/>
            <a:ext cx="0" cy="533400"/>
            <a:chOff x="1341" y="1019"/>
            <a:chExt cx="0" cy="336"/>
          </a:xfrm>
        </p:grpSpPr>
        <p:sp>
          <p:nvSpPr>
            <p:cNvPr id="72749" name="直接连接符 323588"/>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2750" name="直接连接符 323589"/>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2710" name="文本框 323590"/>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2711" name="矩形 323591"/>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2712" name="文本框 323592"/>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2713" name="直接连接符 323593"/>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2714" name="直接连接符 323594"/>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2715" name="文本框 323595"/>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2716" name="文本框 323596"/>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2717" name="矩形 323597"/>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2718" name="矩形 323598"/>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2719" name="矩形 323599"/>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2720" name="直接连接符 323600"/>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2721" name="直接连接符 323601"/>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2722" name="直接连接符 323602"/>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2723" name="直接连接符 323603"/>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2724" name="文本框 323604"/>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2725" name="直接连接符 323605"/>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2726" name="组合 323606"/>
          <p:cNvGrpSpPr/>
          <p:nvPr/>
        </p:nvGrpSpPr>
        <p:grpSpPr>
          <a:xfrm>
            <a:off x="5024438" y="2636838"/>
            <a:ext cx="838200" cy="0"/>
            <a:chOff x="3165" y="1661"/>
            <a:chExt cx="528" cy="0"/>
          </a:xfrm>
        </p:grpSpPr>
        <p:sp>
          <p:nvSpPr>
            <p:cNvPr id="72747" name="直接连接符 323607"/>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2748" name="直接连接符 323608"/>
            <p:cNvSpPr/>
            <p:nvPr/>
          </p:nvSpPr>
          <p:spPr>
            <a:xfrm>
              <a:off x="3309" y="1661"/>
              <a:ext cx="192" cy="0"/>
            </a:xfrm>
            <a:prstGeom prst="line">
              <a:avLst/>
            </a:prstGeom>
            <a:ln w="9525" cap="flat" cmpd="sng">
              <a:solidFill>
                <a:schemeClr val="tx1"/>
              </a:solidFill>
              <a:prstDash val="solid"/>
              <a:headEnd type="none" w="med" len="med"/>
              <a:tailEnd type="triangle" w="med" len="med"/>
            </a:ln>
          </p:spPr>
        </p:sp>
      </p:grpSp>
      <p:sp>
        <p:nvSpPr>
          <p:cNvPr id="72727" name="直接连接符 323609"/>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72728" name="文本框 323622"/>
          <p:cNvSpPr txBox="1"/>
          <p:nvPr/>
        </p:nvSpPr>
        <p:spPr>
          <a:xfrm>
            <a:off x="6877050" y="4365625"/>
            <a:ext cx="2266950"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323624" name="文本框 323623"/>
          <p:cNvSpPr txBox="1"/>
          <p:nvPr/>
        </p:nvSpPr>
        <p:spPr>
          <a:xfrm>
            <a:off x="6934200" y="3860800"/>
            <a:ext cx="2063750"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sp>
        <p:nvSpPr>
          <p:cNvPr id="323625" name="文本框 323624"/>
          <p:cNvSpPr txBox="1"/>
          <p:nvPr/>
        </p:nvSpPr>
        <p:spPr>
          <a:xfrm>
            <a:off x="5029200" y="3068638"/>
            <a:ext cx="1919288"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3</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1001</a:t>
            </a:r>
          </a:p>
        </p:txBody>
      </p:sp>
      <p:grpSp>
        <p:nvGrpSpPr>
          <p:cNvPr id="72731" name="组合 323625"/>
          <p:cNvGrpSpPr/>
          <p:nvPr/>
        </p:nvGrpSpPr>
        <p:grpSpPr>
          <a:xfrm>
            <a:off x="4186238" y="2278063"/>
            <a:ext cx="838200" cy="0"/>
            <a:chOff x="2637" y="1435"/>
            <a:chExt cx="528" cy="0"/>
          </a:xfrm>
        </p:grpSpPr>
        <p:sp>
          <p:nvSpPr>
            <p:cNvPr id="72745" name="直接连接符 323626"/>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72746" name="直接连接符 323627"/>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grpSp>
        <p:nvGrpSpPr>
          <p:cNvPr id="72732" name="组合 323628"/>
          <p:cNvGrpSpPr/>
          <p:nvPr/>
        </p:nvGrpSpPr>
        <p:grpSpPr>
          <a:xfrm>
            <a:off x="5024438" y="3084513"/>
            <a:ext cx="838200" cy="0"/>
            <a:chOff x="3165" y="1943"/>
            <a:chExt cx="528" cy="0"/>
          </a:xfrm>
        </p:grpSpPr>
        <p:sp>
          <p:nvSpPr>
            <p:cNvPr id="72743" name="直接连接符 323629"/>
            <p:cNvSpPr/>
            <p:nvPr/>
          </p:nvSpPr>
          <p:spPr>
            <a:xfrm flipH="1">
              <a:off x="3261" y="1943"/>
              <a:ext cx="288" cy="0"/>
            </a:xfrm>
            <a:prstGeom prst="line">
              <a:avLst/>
            </a:prstGeom>
            <a:ln w="9525" cap="flat" cmpd="sng">
              <a:solidFill>
                <a:schemeClr val="tx1"/>
              </a:solidFill>
              <a:prstDash val="solid"/>
              <a:headEnd type="none" w="med" len="med"/>
              <a:tailEnd type="triangle" w="med" len="med"/>
            </a:ln>
          </p:spPr>
        </p:sp>
        <p:sp>
          <p:nvSpPr>
            <p:cNvPr id="72744" name="直接连接符 323630"/>
            <p:cNvSpPr/>
            <p:nvPr/>
          </p:nvSpPr>
          <p:spPr>
            <a:xfrm flipH="1">
              <a:off x="3165" y="1943"/>
              <a:ext cx="528" cy="0"/>
            </a:xfrm>
            <a:prstGeom prst="line">
              <a:avLst/>
            </a:prstGeom>
            <a:ln w="9525" cap="flat" cmpd="sng">
              <a:solidFill>
                <a:schemeClr val="tx1"/>
              </a:solidFill>
              <a:prstDash val="solid"/>
              <a:headEnd type="none" w="med" len="med"/>
              <a:tailEnd type="none" w="med" len="med"/>
            </a:ln>
          </p:spPr>
        </p:sp>
      </p:grpSp>
      <p:grpSp>
        <p:nvGrpSpPr>
          <p:cNvPr id="72733" name="组合 323631"/>
          <p:cNvGrpSpPr/>
          <p:nvPr/>
        </p:nvGrpSpPr>
        <p:grpSpPr>
          <a:xfrm>
            <a:off x="2128838" y="2143125"/>
            <a:ext cx="2070100" cy="1588"/>
            <a:chOff x="1341" y="1350"/>
            <a:chExt cx="1304" cy="1"/>
          </a:xfrm>
        </p:grpSpPr>
        <p:sp>
          <p:nvSpPr>
            <p:cNvPr id="72741" name="直接连接符 323632"/>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2742" name="直接连接符 323633"/>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323637" name="直接连接符 323636"/>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sp>
        <p:nvSpPr>
          <p:cNvPr id="323638" name="文本框 323637"/>
          <p:cNvSpPr txBox="1"/>
          <p:nvPr/>
        </p:nvSpPr>
        <p:spPr>
          <a:xfrm>
            <a:off x="4237038" y="3357563"/>
            <a:ext cx="220662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grpSp>
        <p:nvGrpSpPr>
          <p:cNvPr id="8" name="组合 323638"/>
          <p:cNvGrpSpPr/>
          <p:nvPr/>
        </p:nvGrpSpPr>
        <p:grpSpPr>
          <a:xfrm>
            <a:off x="4186238" y="3389313"/>
            <a:ext cx="838200" cy="0"/>
            <a:chOff x="2637" y="2135"/>
            <a:chExt cx="528" cy="0"/>
          </a:xfrm>
        </p:grpSpPr>
        <p:sp>
          <p:nvSpPr>
            <p:cNvPr id="72739" name="直接连接符 323639"/>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2740" name="直接连接符 323640"/>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323642" name="直接连接符 323641"/>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sp>
        <p:nvSpPr>
          <p:cNvPr id="72738" name="文本框 323661"/>
          <p:cNvSpPr txBox="1"/>
          <p:nvPr/>
        </p:nvSpPr>
        <p:spPr>
          <a:xfrm>
            <a:off x="7378700" y="5013325"/>
            <a:ext cx="1050925"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23637"/>
                                        </p:tgtEl>
                                        <p:attrNameLst>
                                          <p:attrName>style.visibility</p:attrName>
                                        </p:attrNameLst>
                                      </p:cBhvr>
                                      <p:to>
                                        <p:strVal val="visible"/>
                                      </p:to>
                                    </p:set>
                                    <p:animEffect transition="in" filter="wipe(up)">
                                      <p:cBhvr>
                                        <p:cTn id="7" dur="500"/>
                                        <p:tgtEl>
                                          <p:spTgt spid="323637"/>
                                        </p:tgtEl>
                                      </p:cBhvr>
                                    </p:animEffect>
                                  </p:childTnLst>
                                </p:cTn>
                              </p:par>
                            </p:childTnLst>
                          </p:cTn>
                        </p:par>
                        <p:par>
                          <p:cTn id="8" fill="hold">
                            <p:stCondLst>
                              <p:cond delay="500"/>
                            </p:stCondLst>
                            <p:childTnLst>
                              <p:par>
                                <p:cTn id="9" presetID="2" presetClass="exit" presetSubtype="4" fill="hold" grpId="0" nodeType="afterEffect">
                                  <p:stCondLst>
                                    <p:cond delay="0"/>
                                  </p:stCondLst>
                                  <p:childTnLst>
                                    <p:anim calcmode="lin" valueType="num">
                                      <p:cBhvr additive="base">
                                        <p:cTn id="10" dur="500"/>
                                        <p:tgtEl>
                                          <p:spTgt spid="323625"/>
                                        </p:tgtEl>
                                        <p:attrNameLst>
                                          <p:attrName>ppt_x</p:attrName>
                                        </p:attrNameLst>
                                      </p:cBhvr>
                                      <p:tavLst>
                                        <p:tav tm="0">
                                          <p:val>
                                            <p:strVal val="ppt_x"/>
                                          </p:val>
                                        </p:tav>
                                        <p:tav tm="100000">
                                          <p:val>
                                            <p:strVal val="ppt_x"/>
                                          </p:val>
                                        </p:tav>
                                      </p:tavLst>
                                    </p:anim>
                                    <p:anim calcmode="lin" valueType="num">
                                      <p:cBhvr additive="base">
                                        <p:cTn id="11" dur="500"/>
                                        <p:tgtEl>
                                          <p:spTgt spid="323625"/>
                                        </p:tgtEl>
                                        <p:attrNameLst>
                                          <p:attrName>ppt_y</p:attrName>
                                        </p:attrNameLst>
                                      </p:cBhvr>
                                      <p:tavLst>
                                        <p:tav tm="0">
                                          <p:val>
                                            <p:strVal val="ppt_y"/>
                                          </p:val>
                                        </p:tav>
                                        <p:tav tm="100000">
                                          <p:val>
                                            <p:strVal val="1+ppt_h/2"/>
                                          </p:val>
                                        </p:tav>
                                      </p:tavLst>
                                    </p:anim>
                                    <p:set>
                                      <p:cBhvr>
                                        <p:cTn id="12" dur="1" fill="hold">
                                          <p:stCondLst>
                                            <p:cond delay="499"/>
                                          </p:stCondLst>
                                        </p:cTn>
                                        <p:tgtEl>
                                          <p:spTgt spid="323625"/>
                                        </p:tgtEl>
                                        <p:attrNameLst>
                                          <p:attrName>style.visibility</p:attrName>
                                        </p:attrNameLst>
                                      </p:cBhvr>
                                      <p:to>
                                        <p:strVal val="hidden"/>
                                      </p:to>
                                    </p:set>
                                  </p:childTnLst>
                                </p:cTn>
                              </p:par>
                            </p:childTnLst>
                          </p:cTn>
                        </p:par>
                        <p:par>
                          <p:cTn id="13" fill="hold">
                            <p:stCondLst>
                              <p:cond delay="1000"/>
                            </p:stCondLst>
                            <p:childTnLst>
                              <p:par>
                                <p:cTn id="14" presetID="9" presetClass="exit" presetSubtype="0" fill="hold" grpId="0" nodeType="afterEffect">
                                  <p:stCondLst>
                                    <p:cond delay="0"/>
                                  </p:stCondLst>
                                  <p:childTnLst>
                                    <p:animEffect transition="out" filter="dissolve">
                                      <p:cBhvr>
                                        <p:cTn id="15" dur="500"/>
                                        <p:tgtEl>
                                          <p:spTgt spid="323624"/>
                                        </p:tgtEl>
                                      </p:cBhvr>
                                    </p:animEffect>
                                    <p:set>
                                      <p:cBhvr>
                                        <p:cTn id="16" dur="1" fill="hold">
                                          <p:stCondLst>
                                            <p:cond delay="499"/>
                                          </p:stCondLst>
                                        </p:cTn>
                                        <p:tgtEl>
                                          <p:spTgt spid="323624"/>
                                        </p:tgtEl>
                                        <p:attrNameLst>
                                          <p:attrName>style.visibility</p:attrName>
                                        </p:attrNameLst>
                                      </p:cBhvr>
                                      <p:to>
                                        <p:strVal val="hidden"/>
                                      </p:to>
                                    </p:se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23638"/>
                                        </p:tgtEl>
                                        <p:attrNameLst>
                                          <p:attrName>style.visibility</p:attrName>
                                        </p:attrNameLst>
                                      </p:cBhvr>
                                      <p:to>
                                        <p:strVal val="visible"/>
                                      </p:to>
                                    </p:set>
                                    <p:animEffect transition="in" filter="slide(fromBottom)">
                                      <p:cBhvr>
                                        <p:cTn id="20" dur="500"/>
                                        <p:tgtEl>
                                          <p:spTgt spid="323638"/>
                                        </p:tgtEl>
                                      </p:cBhvr>
                                    </p:animEffect>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23642"/>
                                        </p:tgtEl>
                                        <p:attrNameLst>
                                          <p:attrName>style.visibility</p:attrName>
                                        </p:attrNameLst>
                                      </p:cBhvr>
                                      <p:to>
                                        <p:strVal val="visible"/>
                                      </p:to>
                                    </p:set>
                                    <p:animEffect transition="in" filter="wipe(up)">
                                      <p:cBhvr>
                                        <p:cTn id="29" dur="500"/>
                                        <p:tgtEl>
                                          <p:spTgt spid="323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24" grpId="0"/>
      <p:bldP spid="323625" grpId="0"/>
      <p:bldP spid="3236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组合 324681"/>
          <p:cNvGrpSpPr/>
          <p:nvPr/>
        </p:nvGrpSpPr>
        <p:grpSpPr>
          <a:xfrm>
            <a:off x="6948488" y="1484313"/>
            <a:ext cx="1584325" cy="3384550"/>
            <a:chOff x="4377" y="1706"/>
            <a:chExt cx="998" cy="2132"/>
          </a:xfrm>
        </p:grpSpPr>
        <p:sp>
          <p:nvSpPr>
            <p:cNvPr id="73778" name="矩形 324682"/>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3779" name="直接连接符 324683"/>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3780" name="直接连接符 324684"/>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3781" name="直接连接符 324685"/>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3782" name="直接连接符 324686"/>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3783" name="流程图: 文档 324687"/>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3731" name="直接连接符 324609"/>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3732" name="直接连接符 324610"/>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3733" name="组合 324611"/>
          <p:cNvGrpSpPr/>
          <p:nvPr/>
        </p:nvGrpSpPr>
        <p:grpSpPr>
          <a:xfrm>
            <a:off x="2128838" y="1617663"/>
            <a:ext cx="0" cy="533400"/>
            <a:chOff x="1341" y="1019"/>
            <a:chExt cx="0" cy="336"/>
          </a:xfrm>
        </p:grpSpPr>
        <p:sp>
          <p:nvSpPr>
            <p:cNvPr id="73776" name="直接连接符 324612"/>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3777" name="直接连接符 324613"/>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3734" name="文本框 324614"/>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3735" name="矩形 324615"/>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3736" name="文本框 324616"/>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3737" name="直接连接符 324617"/>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3738" name="直接连接符 324618"/>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3739" name="文本框 324619"/>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3740" name="文本框 324620"/>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3741" name="矩形 324621"/>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3742" name="矩形 324622"/>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3743" name="矩形 324623"/>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3744" name="直接连接符 324624"/>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3745" name="直接连接符 324625"/>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3746" name="直接连接符 324626"/>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3747" name="直接连接符 324627"/>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3748" name="文本框 324628"/>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3749" name="直接连接符 324629"/>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3750" name="组合 324630"/>
          <p:cNvGrpSpPr/>
          <p:nvPr/>
        </p:nvGrpSpPr>
        <p:grpSpPr>
          <a:xfrm>
            <a:off x="5024438" y="2636838"/>
            <a:ext cx="838200" cy="0"/>
            <a:chOff x="3165" y="1661"/>
            <a:chExt cx="528" cy="0"/>
          </a:xfrm>
        </p:grpSpPr>
        <p:sp>
          <p:nvSpPr>
            <p:cNvPr id="73774" name="直接连接符 324631"/>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3775" name="直接连接符 324632"/>
            <p:cNvSpPr/>
            <p:nvPr/>
          </p:nvSpPr>
          <p:spPr>
            <a:xfrm>
              <a:off x="3309" y="1661"/>
              <a:ext cx="192" cy="0"/>
            </a:xfrm>
            <a:prstGeom prst="line">
              <a:avLst/>
            </a:prstGeom>
            <a:ln w="9525" cap="flat" cmpd="sng">
              <a:solidFill>
                <a:schemeClr val="tx1"/>
              </a:solidFill>
              <a:prstDash val="solid"/>
              <a:headEnd type="none" w="med" len="med"/>
              <a:tailEnd type="triangle" w="med" len="med"/>
            </a:ln>
          </p:spPr>
        </p:sp>
      </p:grpSp>
      <p:sp>
        <p:nvSpPr>
          <p:cNvPr id="73751" name="直接连接符 324633"/>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324647" name="文本框 324646"/>
          <p:cNvSpPr txBox="1"/>
          <p:nvPr/>
        </p:nvSpPr>
        <p:spPr>
          <a:xfrm>
            <a:off x="6877050" y="4365625"/>
            <a:ext cx="2087563"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3753" name="组合 324649"/>
          <p:cNvGrpSpPr/>
          <p:nvPr/>
        </p:nvGrpSpPr>
        <p:grpSpPr>
          <a:xfrm>
            <a:off x="4186238" y="2278063"/>
            <a:ext cx="838200" cy="0"/>
            <a:chOff x="2637" y="1435"/>
            <a:chExt cx="528" cy="0"/>
          </a:xfrm>
        </p:grpSpPr>
        <p:sp>
          <p:nvSpPr>
            <p:cNvPr id="73772" name="直接连接符 324650"/>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73773" name="直接连接符 324651"/>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grpSp>
        <p:nvGrpSpPr>
          <p:cNvPr id="73754" name="组合 324652"/>
          <p:cNvGrpSpPr/>
          <p:nvPr/>
        </p:nvGrpSpPr>
        <p:grpSpPr>
          <a:xfrm>
            <a:off x="5024438" y="3084513"/>
            <a:ext cx="838200" cy="0"/>
            <a:chOff x="3165" y="1943"/>
            <a:chExt cx="528" cy="0"/>
          </a:xfrm>
        </p:grpSpPr>
        <p:sp>
          <p:nvSpPr>
            <p:cNvPr id="73770" name="直接连接符 324653"/>
            <p:cNvSpPr/>
            <p:nvPr/>
          </p:nvSpPr>
          <p:spPr>
            <a:xfrm flipH="1">
              <a:off x="3261" y="1943"/>
              <a:ext cx="288" cy="0"/>
            </a:xfrm>
            <a:prstGeom prst="line">
              <a:avLst/>
            </a:prstGeom>
            <a:ln w="9525" cap="flat" cmpd="sng">
              <a:solidFill>
                <a:schemeClr val="tx1"/>
              </a:solidFill>
              <a:prstDash val="solid"/>
              <a:headEnd type="none" w="med" len="med"/>
              <a:tailEnd type="triangle" w="med" len="med"/>
            </a:ln>
          </p:spPr>
        </p:sp>
        <p:sp>
          <p:nvSpPr>
            <p:cNvPr id="73771" name="直接连接符 324654"/>
            <p:cNvSpPr/>
            <p:nvPr/>
          </p:nvSpPr>
          <p:spPr>
            <a:xfrm flipH="1">
              <a:off x="3165" y="1943"/>
              <a:ext cx="528" cy="0"/>
            </a:xfrm>
            <a:prstGeom prst="line">
              <a:avLst/>
            </a:prstGeom>
            <a:ln w="9525" cap="flat" cmpd="sng">
              <a:solidFill>
                <a:schemeClr val="tx1"/>
              </a:solidFill>
              <a:prstDash val="solid"/>
              <a:headEnd type="none" w="med" len="med"/>
              <a:tailEnd type="none" w="med" len="med"/>
            </a:ln>
          </p:spPr>
        </p:sp>
      </p:grpSp>
      <p:grpSp>
        <p:nvGrpSpPr>
          <p:cNvPr id="73755" name="组合 324655"/>
          <p:cNvGrpSpPr/>
          <p:nvPr/>
        </p:nvGrpSpPr>
        <p:grpSpPr>
          <a:xfrm>
            <a:off x="2128838" y="2143125"/>
            <a:ext cx="2070100" cy="1588"/>
            <a:chOff x="1341" y="1350"/>
            <a:chExt cx="1304" cy="1"/>
          </a:xfrm>
        </p:grpSpPr>
        <p:sp>
          <p:nvSpPr>
            <p:cNvPr id="73768" name="直接连接符 324656"/>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3769" name="直接连接符 324657"/>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73756" name="直接连接符 324658"/>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sp>
        <p:nvSpPr>
          <p:cNvPr id="324660" name="文本框 324659"/>
          <p:cNvSpPr txBox="1"/>
          <p:nvPr/>
        </p:nvSpPr>
        <p:spPr>
          <a:xfrm>
            <a:off x="4237038" y="3357563"/>
            <a:ext cx="199072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grpSp>
        <p:nvGrpSpPr>
          <p:cNvPr id="73758" name="组合 324660"/>
          <p:cNvGrpSpPr/>
          <p:nvPr/>
        </p:nvGrpSpPr>
        <p:grpSpPr>
          <a:xfrm>
            <a:off x="4186238" y="3389313"/>
            <a:ext cx="838200" cy="0"/>
            <a:chOff x="2637" y="2135"/>
            <a:chExt cx="528" cy="0"/>
          </a:xfrm>
        </p:grpSpPr>
        <p:sp>
          <p:nvSpPr>
            <p:cNvPr id="73766" name="直接连接符 324661"/>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3767" name="直接连接符 324662"/>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3759" name="直接连接符 324663"/>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9" name="组合 324664"/>
          <p:cNvGrpSpPr/>
          <p:nvPr/>
        </p:nvGrpSpPr>
        <p:grpSpPr>
          <a:xfrm>
            <a:off x="2128838" y="3694113"/>
            <a:ext cx="2057400" cy="0"/>
            <a:chOff x="1341" y="2327"/>
            <a:chExt cx="1296" cy="0"/>
          </a:xfrm>
        </p:grpSpPr>
        <p:sp>
          <p:nvSpPr>
            <p:cNvPr id="73764" name="直接连接符 324665"/>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3765" name="直接连接符 324666"/>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324668" name="直接连接符 324667"/>
          <p:cNvSpPr/>
          <p:nvPr/>
        </p:nvSpPr>
        <p:spPr>
          <a:xfrm>
            <a:off x="2128838" y="3694113"/>
            <a:ext cx="0" cy="381000"/>
          </a:xfrm>
          <a:prstGeom prst="line">
            <a:avLst/>
          </a:prstGeom>
          <a:ln w="9525" cap="flat" cmpd="sng">
            <a:solidFill>
              <a:schemeClr val="tx1"/>
            </a:solidFill>
            <a:prstDash val="solid"/>
            <a:headEnd type="none" w="med" len="med"/>
            <a:tailEnd type="none" w="med" len="med"/>
          </a:ln>
        </p:spPr>
      </p:sp>
      <p:sp>
        <p:nvSpPr>
          <p:cNvPr id="324669" name="文本框 324668"/>
          <p:cNvSpPr txBox="1"/>
          <p:nvPr/>
        </p:nvSpPr>
        <p:spPr>
          <a:xfrm>
            <a:off x="2051050" y="3644900"/>
            <a:ext cx="2305050"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73763" name="文本框 324688"/>
          <p:cNvSpPr txBox="1"/>
          <p:nvPr/>
        </p:nvSpPr>
        <p:spPr>
          <a:xfrm>
            <a:off x="7378700" y="5013325"/>
            <a:ext cx="9667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0"/>
                                  </p:stCondLst>
                                  <p:childTnLst>
                                    <p:anim calcmode="lin" valueType="num">
                                      <p:cBhvr additive="base">
                                        <p:cTn id="6" dur="500"/>
                                        <p:tgtEl>
                                          <p:spTgt spid="324660"/>
                                        </p:tgtEl>
                                        <p:attrNameLst>
                                          <p:attrName>ppt_x</p:attrName>
                                        </p:attrNameLst>
                                      </p:cBhvr>
                                      <p:tavLst>
                                        <p:tav tm="0">
                                          <p:val>
                                            <p:strVal val="ppt_x"/>
                                          </p:val>
                                        </p:tav>
                                        <p:tav tm="100000">
                                          <p:val>
                                            <p:strVal val="ppt_x"/>
                                          </p:val>
                                        </p:tav>
                                      </p:tavLst>
                                    </p:anim>
                                    <p:anim calcmode="lin" valueType="num">
                                      <p:cBhvr additive="base">
                                        <p:cTn id="7" dur="500"/>
                                        <p:tgtEl>
                                          <p:spTgt spid="324660"/>
                                        </p:tgtEl>
                                        <p:attrNameLst>
                                          <p:attrName>ppt_y</p:attrName>
                                        </p:attrNameLst>
                                      </p:cBhvr>
                                      <p:tavLst>
                                        <p:tav tm="0">
                                          <p:val>
                                            <p:strVal val="ppt_y"/>
                                          </p:val>
                                        </p:tav>
                                        <p:tav tm="100000">
                                          <p:val>
                                            <p:strVal val="1+ppt_h/2"/>
                                          </p:val>
                                        </p:tav>
                                      </p:tavLst>
                                    </p:anim>
                                    <p:set>
                                      <p:cBhvr>
                                        <p:cTn id="8" dur="1" fill="hold">
                                          <p:stCondLst>
                                            <p:cond delay="499"/>
                                          </p:stCondLst>
                                        </p:cTn>
                                        <p:tgtEl>
                                          <p:spTgt spid="324660"/>
                                        </p:tgtEl>
                                        <p:attrNameLst>
                                          <p:attrName>style.visibility</p:attrName>
                                        </p:attrNameLst>
                                      </p:cBhvr>
                                      <p:to>
                                        <p:strVal val="hidden"/>
                                      </p:to>
                                    </p:set>
                                  </p:childTnLst>
                                </p:cTn>
                              </p:par>
                            </p:childTnLst>
                          </p:cTn>
                        </p:par>
                        <p:par>
                          <p:cTn id="9" fill="hold">
                            <p:stCondLst>
                              <p:cond delay="500"/>
                            </p:stCondLst>
                            <p:childTnLst>
                              <p:par>
                                <p:cTn id="10" presetID="9" presetClass="exit" presetSubtype="0" fill="hold" grpId="0" nodeType="afterEffect">
                                  <p:stCondLst>
                                    <p:cond delay="0"/>
                                  </p:stCondLst>
                                  <p:childTnLst>
                                    <p:animEffect transition="out" filter="dissolve">
                                      <p:cBhvr>
                                        <p:cTn id="11" dur="500"/>
                                        <p:tgtEl>
                                          <p:spTgt spid="324647"/>
                                        </p:tgtEl>
                                      </p:cBhvr>
                                    </p:animEffect>
                                    <p:set>
                                      <p:cBhvr>
                                        <p:cTn id="12" dur="1" fill="hold">
                                          <p:stCondLst>
                                            <p:cond delay="499"/>
                                          </p:stCondLst>
                                        </p:cTn>
                                        <p:tgtEl>
                                          <p:spTgt spid="324647"/>
                                        </p:tgtEl>
                                        <p:attrNameLst>
                                          <p:attrName>style.visibility</p:attrName>
                                        </p:attrNameLst>
                                      </p:cBhvr>
                                      <p:to>
                                        <p:strVal val="hidden"/>
                                      </p:to>
                                    </p:se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24669"/>
                                        </p:tgtEl>
                                        <p:attrNameLst>
                                          <p:attrName>style.visibility</p:attrName>
                                        </p:attrNameLst>
                                      </p:cBhvr>
                                      <p:to>
                                        <p:strVal val="visible"/>
                                      </p:to>
                                    </p:set>
                                    <p:animEffect transition="in" filter="slide(fromBottom)">
                                      <p:cBhvr>
                                        <p:cTn id="20" dur="500"/>
                                        <p:tgtEl>
                                          <p:spTgt spid="32466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24668"/>
                                        </p:tgtEl>
                                        <p:attrNameLst>
                                          <p:attrName>style.visibility</p:attrName>
                                        </p:attrNameLst>
                                      </p:cBhvr>
                                      <p:to>
                                        <p:strVal val="visible"/>
                                      </p:to>
                                    </p:set>
                                    <p:animEffect transition="in" filter="wipe(up)">
                                      <p:cBhvr>
                                        <p:cTn id="25" dur="500"/>
                                        <p:tgtEl>
                                          <p:spTgt spid="324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47" grpId="0"/>
      <p:bldP spid="324660" grpId="0"/>
      <p:bldP spid="32466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组合 317523"/>
          <p:cNvGrpSpPr/>
          <p:nvPr/>
        </p:nvGrpSpPr>
        <p:grpSpPr>
          <a:xfrm>
            <a:off x="6948488" y="1484313"/>
            <a:ext cx="1584325" cy="3384550"/>
            <a:chOff x="4377" y="1706"/>
            <a:chExt cx="998" cy="2132"/>
          </a:xfrm>
        </p:grpSpPr>
        <p:sp>
          <p:nvSpPr>
            <p:cNvPr id="74811" name="矩形 317524"/>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4812" name="直接连接符 317525"/>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4813" name="直接连接符 317526"/>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4814" name="直接连接符 317527"/>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4815" name="直接连接符 317528"/>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4816" name="流程图: 文档 317529"/>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4755" name="直接连接符 317441"/>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4756" name="直接连接符 317442"/>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4757" name="组合 317443"/>
          <p:cNvGrpSpPr/>
          <p:nvPr/>
        </p:nvGrpSpPr>
        <p:grpSpPr>
          <a:xfrm>
            <a:off x="2128838" y="1617663"/>
            <a:ext cx="0" cy="533400"/>
            <a:chOff x="1341" y="1019"/>
            <a:chExt cx="0" cy="336"/>
          </a:xfrm>
        </p:grpSpPr>
        <p:sp>
          <p:nvSpPr>
            <p:cNvPr id="74809" name="直接连接符 317444"/>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4810" name="直接连接符 317445"/>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4758" name="文本框 317446"/>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4759" name="矩形 317447"/>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4760" name="文本框 317448"/>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4761" name="直接连接符 317449"/>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4762" name="直接连接符 317450"/>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4763" name="文本框 317451"/>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4764" name="文本框 317452"/>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4765" name="矩形 317453"/>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4766" name="矩形 317454"/>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4767" name="矩形 317455"/>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4768" name="直接连接符 317456"/>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4769" name="直接连接符 317457"/>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4770" name="直接连接符 317458"/>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4771" name="直接连接符 317459"/>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4772" name="文本框 317460"/>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4773" name="直接连接符 317461"/>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4774" name="组合 317462"/>
          <p:cNvGrpSpPr/>
          <p:nvPr/>
        </p:nvGrpSpPr>
        <p:grpSpPr>
          <a:xfrm>
            <a:off x="5024438" y="2636838"/>
            <a:ext cx="838200" cy="0"/>
            <a:chOff x="3165" y="1661"/>
            <a:chExt cx="528" cy="0"/>
          </a:xfrm>
        </p:grpSpPr>
        <p:sp>
          <p:nvSpPr>
            <p:cNvPr id="74807" name="直接连接符 317463"/>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4808" name="直接连接符 317464"/>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4775" name="直接连接符 317468"/>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317482" name="文本框 317481"/>
          <p:cNvSpPr txBox="1"/>
          <p:nvPr/>
        </p:nvSpPr>
        <p:spPr>
          <a:xfrm>
            <a:off x="2051050" y="3644900"/>
            <a:ext cx="2160588"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4777" name="组合 317482"/>
          <p:cNvGrpSpPr/>
          <p:nvPr/>
        </p:nvGrpSpPr>
        <p:grpSpPr>
          <a:xfrm>
            <a:off x="4186238" y="2278063"/>
            <a:ext cx="838200" cy="0"/>
            <a:chOff x="2637" y="1435"/>
            <a:chExt cx="528" cy="0"/>
          </a:xfrm>
        </p:grpSpPr>
        <p:sp>
          <p:nvSpPr>
            <p:cNvPr id="74805" name="直接连接符 317483"/>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4806" name="直接连接符 317484"/>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4778" name="组合 317485"/>
          <p:cNvGrpSpPr/>
          <p:nvPr/>
        </p:nvGrpSpPr>
        <p:grpSpPr>
          <a:xfrm>
            <a:off x="5024438" y="3084513"/>
            <a:ext cx="838200" cy="0"/>
            <a:chOff x="3165" y="1943"/>
            <a:chExt cx="528" cy="0"/>
          </a:xfrm>
        </p:grpSpPr>
        <p:sp>
          <p:nvSpPr>
            <p:cNvPr id="74803" name="直接连接符 317486"/>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4804" name="直接连接符 317487"/>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4779" name="直接连接符 317488"/>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4780" name="组合 317489"/>
          <p:cNvGrpSpPr/>
          <p:nvPr/>
        </p:nvGrpSpPr>
        <p:grpSpPr>
          <a:xfrm>
            <a:off x="4186238" y="3389313"/>
            <a:ext cx="838200" cy="0"/>
            <a:chOff x="2637" y="2135"/>
            <a:chExt cx="528" cy="0"/>
          </a:xfrm>
        </p:grpSpPr>
        <p:sp>
          <p:nvSpPr>
            <p:cNvPr id="74801" name="直接连接符 317490"/>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4802" name="直接连接符 317491"/>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4781" name="直接连接符 317492"/>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4782" name="组合 317493"/>
          <p:cNvGrpSpPr/>
          <p:nvPr/>
        </p:nvGrpSpPr>
        <p:grpSpPr>
          <a:xfrm>
            <a:off x="2128838" y="3694113"/>
            <a:ext cx="2057400" cy="0"/>
            <a:chOff x="1341" y="2327"/>
            <a:chExt cx="1296" cy="0"/>
          </a:xfrm>
        </p:grpSpPr>
        <p:sp>
          <p:nvSpPr>
            <p:cNvPr id="74799" name="直接连接符 317494"/>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4800" name="直接连接符 317495"/>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4783" name="直接连接符 317496"/>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9" name="组合 317497"/>
          <p:cNvGrpSpPr/>
          <p:nvPr/>
        </p:nvGrpSpPr>
        <p:grpSpPr>
          <a:xfrm>
            <a:off x="1020763" y="3789363"/>
            <a:ext cx="989012" cy="396875"/>
            <a:chOff x="643" y="2387"/>
            <a:chExt cx="623" cy="250"/>
          </a:xfrm>
        </p:grpSpPr>
        <p:grpSp>
          <p:nvGrpSpPr>
            <p:cNvPr id="74795" name="组合 317498"/>
            <p:cNvGrpSpPr/>
            <p:nvPr/>
          </p:nvGrpSpPr>
          <p:grpSpPr>
            <a:xfrm>
              <a:off x="643" y="2387"/>
              <a:ext cx="195" cy="250"/>
              <a:chOff x="440" y="618"/>
              <a:chExt cx="195" cy="250"/>
            </a:xfrm>
          </p:grpSpPr>
          <p:sp>
            <p:nvSpPr>
              <p:cNvPr id="74797" name="椭圆 317499"/>
              <p:cNvSpPr/>
              <p:nvPr/>
            </p:nvSpPr>
            <p:spPr>
              <a:xfrm>
                <a:off x="440"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4798" name="文本框 317500"/>
              <p:cNvSpPr txBox="1"/>
              <p:nvPr/>
            </p:nvSpPr>
            <p:spPr>
              <a:xfrm>
                <a:off x="440"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sp>
          <p:nvSpPr>
            <p:cNvPr id="74796" name="直接连接符 317501"/>
            <p:cNvSpPr/>
            <p:nvPr/>
          </p:nvSpPr>
          <p:spPr>
            <a:xfrm>
              <a:off x="930" y="2569"/>
              <a:ext cx="336" cy="0"/>
            </a:xfrm>
            <a:prstGeom prst="line">
              <a:avLst/>
            </a:prstGeom>
            <a:ln w="9525" cap="flat" cmpd="sng">
              <a:solidFill>
                <a:schemeClr val="tx1"/>
              </a:solidFill>
              <a:prstDash val="solid"/>
              <a:headEnd type="none" w="med" len="med"/>
              <a:tailEnd type="triangle" w="med" len="med"/>
            </a:ln>
          </p:spPr>
        </p:sp>
      </p:grpSp>
      <p:grpSp>
        <p:nvGrpSpPr>
          <p:cNvPr id="74785" name="组合 317502"/>
          <p:cNvGrpSpPr/>
          <p:nvPr/>
        </p:nvGrpSpPr>
        <p:grpSpPr>
          <a:xfrm>
            <a:off x="2128838" y="2143125"/>
            <a:ext cx="2070100" cy="1588"/>
            <a:chOff x="1341" y="1350"/>
            <a:chExt cx="1304" cy="1"/>
          </a:xfrm>
        </p:grpSpPr>
        <p:sp>
          <p:nvSpPr>
            <p:cNvPr id="74793" name="直接连接符 317503"/>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4794" name="直接连接符 317504"/>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317506" name="文本框 317505"/>
          <p:cNvSpPr txBox="1"/>
          <p:nvPr/>
        </p:nvSpPr>
        <p:spPr>
          <a:xfrm>
            <a:off x="6877050" y="4365625"/>
            <a:ext cx="2087563"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12" name="组合 317506"/>
          <p:cNvGrpSpPr/>
          <p:nvPr/>
        </p:nvGrpSpPr>
        <p:grpSpPr>
          <a:xfrm>
            <a:off x="2124075" y="4078288"/>
            <a:ext cx="2057400" cy="0"/>
            <a:chOff x="2219" y="2160"/>
            <a:chExt cx="1296" cy="0"/>
          </a:xfrm>
        </p:grpSpPr>
        <p:sp>
          <p:nvSpPr>
            <p:cNvPr id="74791" name="直接连接符 317507"/>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4792" name="直接连接符 317508"/>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sp>
        <p:nvSpPr>
          <p:cNvPr id="317510" name="文本框 317509"/>
          <p:cNvSpPr txBox="1"/>
          <p:nvPr/>
        </p:nvSpPr>
        <p:spPr>
          <a:xfrm>
            <a:off x="4138613" y="3933825"/>
            <a:ext cx="774700"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317511" name="直接连接符 317510"/>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sp>
        <p:nvSpPr>
          <p:cNvPr id="74790" name="文本框 317530"/>
          <p:cNvSpPr txBox="1"/>
          <p:nvPr/>
        </p:nvSpPr>
        <p:spPr>
          <a:xfrm>
            <a:off x="7378700" y="5013325"/>
            <a:ext cx="9667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317482"/>
                                        </p:tgtEl>
                                        <p:attrNameLst>
                                          <p:attrName>ppt_x</p:attrName>
                                        </p:attrNameLst>
                                      </p:cBhvr>
                                      <p:tavLst>
                                        <p:tav tm="0">
                                          <p:val>
                                            <p:strVal val="ppt_x"/>
                                          </p:val>
                                        </p:tav>
                                        <p:tav tm="100000">
                                          <p:val>
                                            <p:strVal val="ppt_x"/>
                                          </p:val>
                                        </p:tav>
                                      </p:tavLst>
                                    </p:anim>
                                    <p:anim calcmode="lin" valueType="num">
                                      <p:cBhvr additive="base">
                                        <p:cTn id="12" dur="500"/>
                                        <p:tgtEl>
                                          <p:spTgt spid="317482"/>
                                        </p:tgtEl>
                                        <p:attrNameLst>
                                          <p:attrName>ppt_y</p:attrName>
                                        </p:attrNameLst>
                                      </p:cBhvr>
                                      <p:tavLst>
                                        <p:tav tm="0">
                                          <p:val>
                                            <p:strVal val="ppt_y"/>
                                          </p:val>
                                        </p:tav>
                                        <p:tav tm="100000">
                                          <p:val>
                                            <p:strVal val="1+ppt_h/2"/>
                                          </p:val>
                                        </p:tav>
                                      </p:tavLst>
                                    </p:anim>
                                    <p:set>
                                      <p:cBhvr>
                                        <p:cTn id="13" dur="1" fill="hold">
                                          <p:stCondLst>
                                            <p:cond delay="499"/>
                                          </p:stCondLst>
                                        </p:cTn>
                                        <p:tgtEl>
                                          <p:spTgt spid="317482"/>
                                        </p:tgtEl>
                                        <p:attrNameLst>
                                          <p:attrName>style.visibility</p:attrName>
                                        </p:attrNameLst>
                                      </p:cBhvr>
                                      <p:to>
                                        <p:strVal val="hidden"/>
                                      </p:to>
                                    </p:se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317506"/>
                                        </p:tgtEl>
                                        <p:attrNameLst>
                                          <p:attrName>style.visibility</p:attrName>
                                        </p:attrNameLst>
                                      </p:cBhvr>
                                      <p:to>
                                        <p:strVal val="visible"/>
                                      </p:to>
                                    </p:set>
                                    <p:animEffect transition="in" filter="slide(fromBottom)">
                                      <p:cBhvr>
                                        <p:cTn id="17" dur="500"/>
                                        <p:tgtEl>
                                          <p:spTgt spid="317506"/>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1500"/>
                            </p:stCondLst>
                            <p:childTnLst>
                              <p:par>
                                <p:cTn id="23" presetID="22" presetClass="exit" presetSubtype="8" fill="hold" nodeType="afterEffect">
                                  <p:stCondLst>
                                    <p:cond delay="0"/>
                                  </p:stCondLst>
                                  <p:childTnLst>
                                    <p:animEffect transition="out" filter="wipe(left)">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317510"/>
                                        </p:tgtEl>
                                        <p:attrNameLst>
                                          <p:attrName>style.visibility</p:attrName>
                                        </p:attrNameLst>
                                      </p:cBhvr>
                                      <p:to>
                                        <p:strVal val="visible"/>
                                      </p:to>
                                    </p:set>
                                    <p:animEffect transition="in" filter="slide(fromBottom)">
                                      <p:cBhvr>
                                        <p:cTn id="29" dur="500"/>
                                        <p:tgtEl>
                                          <p:spTgt spid="3175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17511"/>
                                        </p:tgtEl>
                                        <p:attrNameLst>
                                          <p:attrName>style.visibility</p:attrName>
                                        </p:attrNameLst>
                                      </p:cBhvr>
                                      <p:to>
                                        <p:strVal val="visible"/>
                                      </p:to>
                                    </p:set>
                                    <p:animEffect transition="in" filter="wipe(up)">
                                      <p:cBhvr>
                                        <p:cTn id="34" dur="500"/>
                                        <p:tgtEl>
                                          <p:spTgt spid="317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2" grpId="0"/>
      <p:bldP spid="317506" grpId="0"/>
      <p:bldP spid="3175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组合 325724"/>
          <p:cNvGrpSpPr/>
          <p:nvPr/>
        </p:nvGrpSpPr>
        <p:grpSpPr>
          <a:xfrm>
            <a:off x="6948488" y="1484313"/>
            <a:ext cx="1584325" cy="3384550"/>
            <a:chOff x="4377" y="1706"/>
            <a:chExt cx="998" cy="2132"/>
          </a:xfrm>
        </p:grpSpPr>
        <p:sp>
          <p:nvSpPr>
            <p:cNvPr id="75840" name="矩形 325725"/>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5841" name="直接连接符 325726"/>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5842" name="直接连接符 325727"/>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5843" name="直接连接符 325728"/>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5844" name="直接连接符 325729"/>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5845" name="流程图: 文档 325730"/>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5779" name="直接连接符 325633"/>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5780" name="直接连接符 325634"/>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5781" name="组合 325635"/>
          <p:cNvGrpSpPr/>
          <p:nvPr/>
        </p:nvGrpSpPr>
        <p:grpSpPr>
          <a:xfrm>
            <a:off x="2128838" y="1617663"/>
            <a:ext cx="0" cy="533400"/>
            <a:chOff x="1341" y="1019"/>
            <a:chExt cx="0" cy="336"/>
          </a:xfrm>
        </p:grpSpPr>
        <p:sp>
          <p:nvSpPr>
            <p:cNvPr id="75838" name="直接连接符 325636"/>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5839" name="直接连接符 325637"/>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5782" name="文本框 325638"/>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5783" name="矩形 325639"/>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5784" name="文本框 325640"/>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5785" name="直接连接符 325641"/>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5786" name="直接连接符 325642"/>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5787" name="文本框 325643"/>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5788" name="文本框 325644"/>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5789" name="矩形 325645"/>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5790" name="矩形 325646"/>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5791" name="矩形 325647"/>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5792" name="直接连接符 325648"/>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5793" name="直接连接符 325649"/>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5794" name="直接连接符 325650"/>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5795" name="直接连接符 325651"/>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5796" name="文本框 325652"/>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5797" name="直接连接符 325653"/>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5798" name="组合 325654"/>
          <p:cNvGrpSpPr/>
          <p:nvPr/>
        </p:nvGrpSpPr>
        <p:grpSpPr>
          <a:xfrm>
            <a:off x="5024438" y="2636838"/>
            <a:ext cx="838200" cy="0"/>
            <a:chOff x="3165" y="1661"/>
            <a:chExt cx="528" cy="0"/>
          </a:xfrm>
        </p:grpSpPr>
        <p:sp>
          <p:nvSpPr>
            <p:cNvPr id="75836" name="直接连接符 325655"/>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5837" name="直接连接符 325656"/>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5799" name="直接连接符 325657"/>
          <p:cNvSpPr/>
          <p:nvPr/>
        </p:nvSpPr>
        <p:spPr>
          <a:xfrm>
            <a:off x="3203575" y="923925"/>
            <a:ext cx="2952750" cy="0"/>
          </a:xfrm>
          <a:prstGeom prst="line">
            <a:avLst/>
          </a:prstGeom>
          <a:ln w="9525" cap="flat" cmpd="sng">
            <a:solidFill>
              <a:schemeClr val="tx1"/>
            </a:solidFill>
            <a:prstDash val="solid"/>
            <a:headEnd type="none" w="med" len="med"/>
            <a:tailEnd type="none" w="med" len="med"/>
          </a:ln>
        </p:spPr>
      </p:sp>
      <p:grpSp>
        <p:nvGrpSpPr>
          <p:cNvPr id="75800" name="组合 325671"/>
          <p:cNvGrpSpPr/>
          <p:nvPr/>
        </p:nvGrpSpPr>
        <p:grpSpPr>
          <a:xfrm>
            <a:off x="4186238" y="2278063"/>
            <a:ext cx="838200" cy="0"/>
            <a:chOff x="2637" y="1435"/>
            <a:chExt cx="528" cy="0"/>
          </a:xfrm>
        </p:grpSpPr>
        <p:sp>
          <p:nvSpPr>
            <p:cNvPr id="75834" name="直接连接符 325672"/>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5835" name="直接连接符 325673"/>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5801" name="组合 325674"/>
          <p:cNvGrpSpPr/>
          <p:nvPr/>
        </p:nvGrpSpPr>
        <p:grpSpPr>
          <a:xfrm>
            <a:off x="5024438" y="3084513"/>
            <a:ext cx="838200" cy="0"/>
            <a:chOff x="3165" y="1943"/>
            <a:chExt cx="528" cy="0"/>
          </a:xfrm>
        </p:grpSpPr>
        <p:sp>
          <p:nvSpPr>
            <p:cNvPr id="75832" name="直接连接符 325675"/>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5833" name="直接连接符 325676"/>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5802" name="直接连接符 325677"/>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5803" name="组合 325678"/>
          <p:cNvGrpSpPr/>
          <p:nvPr/>
        </p:nvGrpSpPr>
        <p:grpSpPr>
          <a:xfrm>
            <a:off x="4186238" y="3389313"/>
            <a:ext cx="838200" cy="0"/>
            <a:chOff x="2637" y="2135"/>
            <a:chExt cx="528" cy="0"/>
          </a:xfrm>
        </p:grpSpPr>
        <p:sp>
          <p:nvSpPr>
            <p:cNvPr id="75830" name="直接连接符 325679"/>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5831" name="直接连接符 325680"/>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5804" name="直接连接符 325681"/>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5805" name="组合 325682"/>
          <p:cNvGrpSpPr/>
          <p:nvPr/>
        </p:nvGrpSpPr>
        <p:grpSpPr>
          <a:xfrm>
            <a:off x="2128838" y="3694113"/>
            <a:ext cx="2057400" cy="0"/>
            <a:chOff x="1341" y="2327"/>
            <a:chExt cx="1296" cy="0"/>
          </a:xfrm>
        </p:grpSpPr>
        <p:sp>
          <p:nvSpPr>
            <p:cNvPr id="75828" name="直接连接符 325683"/>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5829" name="直接连接符 325684"/>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5806" name="直接连接符 325685"/>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5807" name="组合 325691"/>
          <p:cNvGrpSpPr/>
          <p:nvPr/>
        </p:nvGrpSpPr>
        <p:grpSpPr>
          <a:xfrm>
            <a:off x="2128838" y="2143125"/>
            <a:ext cx="2070100" cy="1588"/>
            <a:chOff x="1341" y="1350"/>
            <a:chExt cx="1304" cy="1"/>
          </a:xfrm>
        </p:grpSpPr>
        <p:sp>
          <p:nvSpPr>
            <p:cNvPr id="75826" name="直接连接符 325692"/>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5827" name="直接连接符 325693"/>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75808" name="文本框 325694"/>
          <p:cNvSpPr txBox="1"/>
          <p:nvPr/>
        </p:nvSpPr>
        <p:spPr>
          <a:xfrm>
            <a:off x="6877050" y="4365625"/>
            <a:ext cx="2266950"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5809" name="组合 325695"/>
          <p:cNvGrpSpPr/>
          <p:nvPr/>
        </p:nvGrpSpPr>
        <p:grpSpPr>
          <a:xfrm>
            <a:off x="2124075" y="4078288"/>
            <a:ext cx="2057400" cy="0"/>
            <a:chOff x="2219" y="2160"/>
            <a:chExt cx="1296" cy="0"/>
          </a:xfrm>
        </p:grpSpPr>
        <p:sp>
          <p:nvSpPr>
            <p:cNvPr id="75824" name="直接连接符 325696"/>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5825" name="直接连接符 325697"/>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sp>
        <p:nvSpPr>
          <p:cNvPr id="325699" name="文本框 325698"/>
          <p:cNvSpPr txBox="1"/>
          <p:nvPr/>
        </p:nvSpPr>
        <p:spPr>
          <a:xfrm>
            <a:off x="4138613" y="3933825"/>
            <a:ext cx="774700"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75811" name="直接连接符 325699"/>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grpSp>
        <p:nvGrpSpPr>
          <p:cNvPr id="11" name="组合 325700"/>
          <p:cNvGrpSpPr/>
          <p:nvPr/>
        </p:nvGrpSpPr>
        <p:grpSpPr>
          <a:xfrm>
            <a:off x="1020763" y="4149725"/>
            <a:ext cx="989012" cy="396875"/>
            <a:chOff x="643" y="2614"/>
            <a:chExt cx="623" cy="250"/>
          </a:xfrm>
        </p:grpSpPr>
        <p:grpSp>
          <p:nvGrpSpPr>
            <p:cNvPr id="75820" name="组合 325701"/>
            <p:cNvGrpSpPr/>
            <p:nvPr/>
          </p:nvGrpSpPr>
          <p:grpSpPr>
            <a:xfrm>
              <a:off x="643" y="2614"/>
              <a:ext cx="195" cy="250"/>
              <a:chOff x="248" y="618"/>
              <a:chExt cx="195" cy="250"/>
            </a:xfrm>
          </p:grpSpPr>
          <p:sp>
            <p:nvSpPr>
              <p:cNvPr id="75822" name="椭圆 325702"/>
              <p:cNvSpPr/>
              <p:nvPr/>
            </p:nvSpPr>
            <p:spPr>
              <a:xfrm>
                <a:off x="248"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5823" name="文本框 325703"/>
              <p:cNvSpPr txBox="1"/>
              <p:nvPr/>
            </p:nvSpPr>
            <p:spPr>
              <a:xfrm>
                <a:off x="248"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1</a:t>
                </a:r>
              </a:p>
            </p:txBody>
          </p:sp>
        </p:grpSp>
        <p:sp>
          <p:nvSpPr>
            <p:cNvPr id="75821" name="直接连接符 325704"/>
            <p:cNvSpPr/>
            <p:nvPr/>
          </p:nvSpPr>
          <p:spPr>
            <a:xfrm>
              <a:off x="930" y="2750"/>
              <a:ext cx="336" cy="0"/>
            </a:xfrm>
            <a:prstGeom prst="line">
              <a:avLst/>
            </a:prstGeom>
            <a:ln w="9525" cap="flat" cmpd="sng">
              <a:solidFill>
                <a:schemeClr val="tx1"/>
              </a:solidFill>
              <a:prstDash val="solid"/>
              <a:headEnd type="none" w="med" len="med"/>
              <a:tailEnd type="triangle" w="med" len="med"/>
            </a:ln>
          </p:spPr>
        </p:sp>
      </p:grpSp>
      <p:grpSp>
        <p:nvGrpSpPr>
          <p:cNvPr id="13" name="组合 325705"/>
          <p:cNvGrpSpPr/>
          <p:nvPr/>
        </p:nvGrpSpPr>
        <p:grpSpPr>
          <a:xfrm>
            <a:off x="3290888" y="4365625"/>
            <a:ext cx="874712" cy="0"/>
            <a:chOff x="2073" y="2750"/>
            <a:chExt cx="551" cy="0"/>
          </a:xfrm>
        </p:grpSpPr>
        <p:sp>
          <p:nvSpPr>
            <p:cNvPr id="75818" name="直接连接符 325706"/>
            <p:cNvSpPr/>
            <p:nvPr/>
          </p:nvSpPr>
          <p:spPr>
            <a:xfrm flipH="1">
              <a:off x="2157" y="2750"/>
              <a:ext cx="288" cy="0"/>
            </a:xfrm>
            <a:prstGeom prst="line">
              <a:avLst/>
            </a:prstGeom>
            <a:ln w="9525" cap="flat" cmpd="sng">
              <a:solidFill>
                <a:schemeClr val="tx1"/>
              </a:solidFill>
              <a:prstDash val="solid"/>
              <a:headEnd type="none" w="med" len="med"/>
              <a:tailEnd type="triangle" w="med" len="med"/>
            </a:ln>
          </p:spPr>
        </p:sp>
        <p:sp>
          <p:nvSpPr>
            <p:cNvPr id="75819" name="直接连接符 325707"/>
            <p:cNvSpPr/>
            <p:nvPr/>
          </p:nvSpPr>
          <p:spPr>
            <a:xfrm flipH="1">
              <a:off x="2073" y="2750"/>
              <a:ext cx="551" cy="0"/>
            </a:xfrm>
            <a:prstGeom prst="line">
              <a:avLst/>
            </a:prstGeom>
            <a:ln w="9525" cap="flat" cmpd="sng">
              <a:solidFill>
                <a:schemeClr val="tx1"/>
              </a:solidFill>
              <a:prstDash val="solid"/>
              <a:headEnd type="none" w="med" len="med"/>
              <a:tailEnd type="none" w="med" len="med"/>
            </a:ln>
          </p:spPr>
        </p:sp>
      </p:grpSp>
      <p:sp>
        <p:nvSpPr>
          <p:cNvPr id="325709" name="直接连接符 325708"/>
          <p:cNvSpPr/>
          <p:nvPr/>
        </p:nvSpPr>
        <p:spPr>
          <a:xfrm>
            <a:off x="3276600" y="4354513"/>
            <a:ext cx="0" cy="457200"/>
          </a:xfrm>
          <a:prstGeom prst="line">
            <a:avLst/>
          </a:prstGeom>
          <a:ln w="28575" cap="flat" cmpd="sng">
            <a:solidFill>
              <a:schemeClr val="tx1"/>
            </a:solidFill>
            <a:prstDash val="solid"/>
            <a:headEnd type="none" w="med" len="med"/>
            <a:tailEnd type="none" w="med" len="med"/>
          </a:ln>
        </p:spPr>
      </p:sp>
      <p:sp>
        <p:nvSpPr>
          <p:cNvPr id="325710" name="文本框 325709"/>
          <p:cNvSpPr txBox="1"/>
          <p:nvPr/>
        </p:nvSpPr>
        <p:spPr>
          <a:xfrm>
            <a:off x="3348038" y="4365625"/>
            <a:ext cx="792162"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0000</a:t>
            </a:r>
          </a:p>
        </p:txBody>
      </p:sp>
      <p:sp>
        <p:nvSpPr>
          <p:cNvPr id="325712" name="文本框 325711"/>
          <p:cNvSpPr txBox="1"/>
          <p:nvPr/>
        </p:nvSpPr>
        <p:spPr>
          <a:xfrm>
            <a:off x="6948488" y="3860800"/>
            <a:ext cx="2063750" cy="457200"/>
          </a:xfrm>
          <a:prstGeom prst="rect">
            <a:avLst/>
          </a:prstGeom>
          <a:noFill/>
          <a:ln w="9525">
            <a:noFill/>
          </a:ln>
        </p:spPr>
        <p:txBody>
          <a:bodyPr>
            <a:spAutoFit/>
          </a:bodyPr>
          <a:lstStyle/>
          <a:p>
            <a:r>
              <a:rPr lang="en-US" altLang="zh-CN" sz="2400" dirty="0">
                <a:solidFill>
                  <a:schemeClr val="accent2"/>
                </a:solidFill>
                <a:latin typeface="Times New Roman" panose="02020603050405020304" pitchFamily="18" charset="0"/>
                <a:ea typeface="黑体" panose="02010609060101010101" pitchFamily="2" charset="-122"/>
              </a:rPr>
              <a:t>2</a:t>
            </a:r>
            <a:r>
              <a:rPr lang="zh-CN" altLang="en-US" sz="2400" dirty="0">
                <a:solidFill>
                  <a:schemeClr val="accent2"/>
                </a:solidFill>
                <a:latin typeface="Times New Roman" panose="02020603050405020304" pitchFamily="18" charset="0"/>
                <a:ea typeface="黑体" panose="02010609060101010101" pitchFamily="2" charset="-122"/>
              </a:rPr>
              <a:t>级：</a:t>
            </a:r>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75817" name="文本框 325731"/>
          <p:cNvSpPr txBox="1"/>
          <p:nvPr/>
        </p:nvSpPr>
        <p:spPr>
          <a:xfrm>
            <a:off x="7378700" y="5013325"/>
            <a:ext cx="1050925"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9" presetClass="exit" presetSubtype="0" fill="hold" grpId="0" nodeType="afterEffect">
                                  <p:stCondLst>
                                    <p:cond delay="0"/>
                                  </p:stCondLst>
                                  <p:childTnLst>
                                    <p:animEffect transition="out" filter="dissolve">
                                      <p:cBhvr>
                                        <p:cTn id="10" dur="500"/>
                                        <p:tgtEl>
                                          <p:spTgt spid="325699"/>
                                        </p:tgtEl>
                                      </p:cBhvr>
                                    </p:animEffect>
                                    <p:set>
                                      <p:cBhvr>
                                        <p:cTn id="11" dur="1" fill="hold">
                                          <p:stCondLst>
                                            <p:cond delay="499"/>
                                          </p:stCondLst>
                                        </p:cTn>
                                        <p:tgtEl>
                                          <p:spTgt spid="325699"/>
                                        </p:tgtEl>
                                        <p:attrNameLst>
                                          <p:attrName>style.visibility</p:attrName>
                                        </p:attrNameLst>
                                      </p:cBhvr>
                                      <p:to>
                                        <p:strVal val="hidden"/>
                                      </p:to>
                                    </p:se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25712"/>
                                        </p:tgtEl>
                                        <p:attrNameLst>
                                          <p:attrName>style.visibility</p:attrName>
                                        </p:attrNameLst>
                                      </p:cBhvr>
                                      <p:to>
                                        <p:strVal val="visible"/>
                                      </p:to>
                                    </p:set>
                                    <p:animEffect transition="in" filter="slide(fromBottom)">
                                      <p:cBhvr>
                                        <p:cTn id="15" dur="500"/>
                                        <p:tgtEl>
                                          <p:spTgt spid="32571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25710"/>
                                        </p:tgtEl>
                                        <p:attrNameLst>
                                          <p:attrName>style.visibility</p:attrName>
                                        </p:attrNameLst>
                                      </p:cBhvr>
                                      <p:to>
                                        <p:strVal val="visible"/>
                                      </p:to>
                                    </p:set>
                                    <p:animEffect transition="in" filter="slide(fromBottom)">
                                      <p:cBhvr>
                                        <p:cTn id="23" dur="500"/>
                                        <p:tgtEl>
                                          <p:spTgt spid="325710"/>
                                        </p:tgtEl>
                                      </p:cBhvr>
                                    </p:animEffect>
                                  </p:childTnLst>
                                </p:cTn>
                              </p:par>
                            </p:childTnLst>
                          </p:cTn>
                        </p:par>
                        <p:par>
                          <p:cTn id="24" fill="hold">
                            <p:stCondLst>
                              <p:cond delay="2500"/>
                            </p:stCondLst>
                            <p:childTnLst>
                              <p:par>
                                <p:cTn id="25" presetID="22" presetClass="exit" presetSubtype="8" fill="hold" nodeType="afterEffect">
                                  <p:stCondLst>
                                    <p:cond delay="0"/>
                                  </p:stCondLst>
                                  <p:childTnLst>
                                    <p:animEffect transition="out" filter="wipe(left)">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5709"/>
                                        </p:tgtEl>
                                        <p:attrNameLst>
                                          <p:attrName>style.visibility</p:attrName>
                                        </p:attrNameLst>
                                      </p:cBhvr>
                                      <p:to>
                                        <p:strVal val="visible"/>
                                      </p:to>
                                    </p:set>
                                    <p:animEffect transition="in" filter="wipe(up)">
                                      <p:cBhvr>
                                        <p:cTn id="32" dur="500"/>
                                        <p:tgtEl>
                                          <p:spTgt spid="325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9" grpId="0"/>
      <p:bldP spid="325710" grpId="0"/>
      <p:bldP spid="3257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组合 321626"/>
          <p:cNvGrpSpPr/>
          <p:nvPr/>
        </p:nvGrpSpPr>
        <p:grpSpPr>
          <a:xfrm>
            <a:off x="6948488" y="1484313"/>
            <a:ext cx="1584325" cy="3384550"/>
            <a:chOff x="4377" y="1706"/>
            <a:chExt cx="998" cy="2132"/>
          </a:xfrm>
        </p:grpSpPr>
        <p:sp>
          <p:nvSpPr>
            <p:cNvPr id="76863" name="矩形 321627"/>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6864" name="直接连接符 321628"/>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6865" name="直接连接符 321629"/>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6866" name="直接连接符 321630"/>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6867" name="直接连接符 321631"/>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6868" name="流程图: 文档 321632"/>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6803" name="直接连接符 321537"/>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6804" name="直接连接符 321538"/>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6805" name="组合 321539"/>
          <p:cNvGrpSpPr/>
          <p:nvPr/>
        </p:nvGrpSpPr>
        <p:grpSpPr>
          <a:xfrm>
            <a:off x="2128838" y="1617663"/>
            <a:ext cx="0" cy="533400"/>
            <a:chOff x="1341" y="1019"/>
            <a:chExt cx="0" cy="336"/>
          </a:xfrm>
        </p:grpSpPr>
        <p:sp>
          <p:nvSpPr>
            <p:cNvPr id="76861" name="直接连接符 321540"/>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6862" name="直接连接符 321541"/>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6806" name="文本框 321542"/>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6807" name="矩形 321543"/>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6808" name="文本框 321544"/>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6809" name="直接连接符 321545"/>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6810" name="直接连接符 321546"/>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6811" name="文本框 321547"/>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6812" name="文本框 321548"/>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6813" name="矩形 321549"/>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6814" name="矩形 321550"/>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6815" name="矩形 321551"/>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6816" name="直接连接符 321552"/>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6817" name="直接连接符 321553"/>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6818" name="直接连接符 321554"/>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6819" name="直接连接符 321555"/>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6820" name="文本框 321556"/>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6821" name="直接连接符 321557"/>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6822" name="组合 321558"/>
          <p:cNvGrpSpPr/>
          <p:nvPr/>
        </p:nvGrpSpPr>
        <p:grpSpPr>
          <a:xfrm>
            <a:off x="5024438" y="2636838"/>
            <a:ext cx="838200" cy="0"/>
            <a:chOff x="3165" y="1661"/>
            <a:chExt cx="528" cy="0"/>
          </a:xfrm>
        </p:grpSpPr>
        <p:sp>
          <p:nvSpPr>
            <p:cNvPr id="76859" name="直接连接符 321559"/>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6860" name="直接连接符 321560"/>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6823" name="直接连接符 321561"/>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76824" name="文本框 321574"/>
          <p:cNvSpPr txBox="1"/>
          <p:nvPr/>
        </p:nvSpPr>
        <p:spPr>
          <a:xfrm>
            <a:off x="6877050" y="4365625"/>
            <a:ext cx="2016125" cy="457200"/>
          </a:xfrm>
          <a:prstGeom prst="rect">
            <a:avLst/>
          </a:prstGeom>
          <a:noFill/>
          <a:ln w="9525">
            <a:noFill/>
          </a:ln>
        </p:spPr>
        <p:txBody>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6825" name="组合 321575"/>
          <p:cNvGrpSpPr/>
          <p:nvPr/>
        </p:nvGrpSpPr>
        <p:grpSpPr>
          <a:xfrm>
            <a:off x="4186238" y="2278063"/>
            <a:ext cx="838200" cy="0"/>
            <a:chOff x="2637" y="1435"/>
            <a:chExt cx="528" cy="0"/>
          </a:xfrm>
        </p:grpSpPr>
        <p:sp>
          <p:nvSpPr>
            <p:cNvPr id="76857" name="直接连接符 321576"/>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6858" name="直接连接符 321577"/>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6826" name="组合 321578"/>
          <p:cNvGrpSpPr/>
          <p:nvPr/>
        </p:nvGrpSpPr>
        <p:grpSpPr>
          <a:xfrm>
            <a:off x="5024438" y="3084513"/>
            <a:ext cx="838200" cy="0"/>
            <a:chOff x="3165" y="1943"/>
            <a:chExt cx="528" cy="0"/>
          </a:xfrm>
        </p:grpSpPr>
        <p:sp>
          <p:nvSpPr>
            <p:cNvPr id="76855" name="直接连接符 321579"/>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6856" name="直接连接符 321580"/>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6827" name="直接连接符 321581"/>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6828" name="组合 321582"/>
          <p:cNvGrpSpPr/>
          <p:nvPr/>
        </p:nvGrpSpPr>
        <p:grpSpPr>
          <a:xfrm>
            <a:off x="4186238" y="3389313"/>
            <a:ext cx="838200" cy="0"/>
            <a:chOff x="2637" y="2135"/>
            <a:chExt cx="528" cy="0"/>
          </a:xfrm>
        </p:grpSpPr>
        <p:sp>
          <p:nvSpPr>
            <p:cNvPr id="76853" name="直接连接符 321583"/>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6854" name="直接连接符 321584"/>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6829" name="直接连接符 321585"/>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6830" name="组合 321586"/>
          <p:cNvGrpSpPr/>
          <p:nvPr/>
        </p:nvGrpSpPr>
        <p:grpSpPr>
          <a:xfrm>
            <a:off x="2128838" y="3694113"/>
            <a:ext cx="2057400" cy="0"/>
            <a:chOff x="1341" y="2327"/>
            <a:chExt cx="1296" cy="0"/>
          </a:xfrm>
        </p:grpSpPr>
        <p:sp>
          <p:nvSpPr>
            <p:cNvPr id="76851" name="直接连接符 321587"/>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6852" name="直接连接符 321588"/>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6831" name="直接连接符 321589"/>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6832" name="组合 321590"/>
          <p:cNvGrpSpPr/>
          <p:nvPr/>
        </p:nvGrpSpPr>
        <p:grpSpPr>
          <a:xfrm>
            <a:off x="2124075" y="4078288"/>
            <a:ext cx="2057400" cy="0"/>
            <a:chOff x="2219" y="2160"/>
            <a:chExt cx="1296" cy="0"/>
          </a:xfrm>
        </p:grpSpPr>
        <p:sp>
          <p:nvSpPr>
            <p:cNvPr id="76849" name="直接连接符 321591"/>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6850" name="直接连接符 321592"/>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grpSp>
        <p:nvGrpSpPr>
          <p:cNvPr id="76833" name="组合 321593"/>
          <p:cNvGrpSpPr/>
          <p:nvPr/>
        </p:nvGrpSpPr>
        <p:grpSpPr>
          <a:xfrm>
            <a:off x="2128838" y="2143125"/>
            <a:ext cx="2070100" cy="1588"/>
            <a:chOff x="1341" y="1350"/>
            <a:chExt cx="1304" cy="1"/>
          </a:xfrm>
        </p:grpSpPr>
        <p:sp>
          <p:nvSpPr>
            <p:cNvPr id="76847" name="直接连接符 321594"/>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6848" name="直接连接符 321595"/>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321597" name="文本框 321596"/>
          <p:cNvSpPr txBox="1"/>
          <p:nvPr/>
        </p:nvSpPr>
        <p:spPr>
          <a:xfrm>
            <a:off x="4140200" y="4652963"/>
            <a:ext cx="1727200" cy="457200"/>
          </a:xfrm>
          <a:prstGeom prst="rect">
            <a:avLst/>
          </a:prstGeom>
          <a:noFill/>
          <a:ln w="9525">
            <a:noFill/>
          </a:ln>
        </p:spPr>
        <p:txBody>
          <a:bodyPr>
            <a:spAutoFit/>
          </a:bodyPr>
          <a:lstStyle/>
          <a:p>
            <a:r>
              <a:rPr lang="en-US" altLang="zh-CN" sz="2400" dirty="0">
                <a:solidFill>
                  <a:schemeClr val="accent2"/>
                </a:solidFill>
                <a:latin typeface="Times New Roman" panose="02020603050405020304" pitchFamily="18" charset="0"/>
                <a:ea typeface="黑体" panose="02010609060101010101" pitchFamily="2" charset="-122"/>
              </a:rPr>
              <a:t>2</a:t>
            </a:r>
            <a:r>
              <a:rPr lang="zh-CN" altLang="en-US" sz="2400" dirty="0">
                <a:solidFill>
                  <a:schemeClr val="accent2"/>
                </a:solidFill>
                <a:latin typeface="Times New Roman" panose="02020603050405020304" pitchFamily="18" charset="0"/>
                <a:ea typeface="黑体" panose="02010609060101010101" pitchFamily="2" charset="-122"/>
              </a:rPr>
              <a:t>级：</a:t>
            </a:r>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76835" name="直接连接符 321597"/>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grpSp>
        <p:nvGrpSpPr>
          <p:cNvPr id="76836" name="组合 321603"/>
          <p:cNvGrpSpPr/>
          <p:nvPr/>
        </p:nvGrpSpPr>
        <p:grpSpPr>
          <a:xfrm>
            <a:off x="3290888" y="4365625"/>
            <a:ext cx="874712" cy="0"/>
            <a:chOff x="2073" y="2750"/>
            <a:chExt cx="551" cy="0"/>
          </a:xfrm>
        </p:grpSpPr>
        <p:sp>
          <p:nvSpPr>
            <p:cNvPr id="76845" name="直接连接符 321604"/>
            <p:cNvSpPr/>
            <p:nvPr/>
          </p:nvSpPr>
          <p:spPr>
            <a:xfrm flipH="1">
              <a:off x="2157" y="2750"/>
              <a:ext cx="288" cy="0"/>
            </a:xfrm>
            <a:prstGeom prst="line">
              <a:avLst/>
            </a:prstGeom>
            <a:ln w="9525" cap="flat" cmpd="sng">
              <a:solidFill>
                <a:schemeClr val="tx1"/>
              </a:solidFill>
              <a:prstDash val="solid"/>
              <a:headEnd type="none" w="med" len="med"/>
              <a:tailEnd type="triangle" w="med" len="med"/>
            </a:ln>
          </p:spPr>
        </p:sp>
        <p:sp>
          <p:nvSpPr>
            <p:cNvPr id="76846" name="直接连接符 321605"/>
            <p:cNvSpPr/>
            <p:nvPr/>
          </p:nvSpPr>
          <p:spPr>
            <a:xfrm flipH="1">
              <a:off x="2073" y="2750"/>
              <a:ext cx="551" cy="0"/>
            </a:xfrm>
            <a:prstGeom prst="line">
              <a:avLst/>
            </a:prstGeom>
            <a:ln w="9525" cap="flat" cmpd="sng">
              <a:solidFill>
                <a:schemeClr val="tx1"/>
              </a:solidFill>
              <a:prstDash val="solid"/>
              <a:headEnd type="none" w="med" len="med"/>
              <a:tailEnd type="none" w="med" len="med"/>
            </a:ln>
          </p:spPr>
        </p:sp>
      </p:grpSp>
      <p:sp>
        <p:nvSpPr>
          <p:cNvPr id="76837" name="直接连接符 321606"/>
          <p:cNvSpPr/>
          <p:nvPr/>
        </p:nvSpPr>
        <p:spPr>
          <a:xfrm>
            <a:off x="3276600" y="4354513"/>
            <a:ext cx="0" cy="457200"/>
          </a:xfrm>
          <a:prstGeom prst="line">
            <a:avLst/>
          </a:prstGeom>
          <a:ln w="28575" cap="flat" cmpd="sng">
            <a:solidFill>
              <a:schemeClr val="tx1"/>
            </a:solidFill>
            <a:prstDash val="solid"/>
            <a:headEnd type="none" w="med" len="med"/>
            <a:tailEnd type="none" w="med" len="med"/>
          </a:ln>
        </p:spPr>
      </p:sp>
      <p:grpSp>
        <p:nvGrpSpPr>
          <p:cNvPr id="12" name="组合 321608"/>
          <p:cNvGrpSpPr/>
          <p:nvPr/>
        </p:nvGrpSpPr>
        <p:grpSpPr>
          <a:xfrm>
            <a:off x="3276600" y="4797425"/>
            <a:ext cx="874713" cy="0"/>
            <a:chOff x="2064" y="3022"/>
            <a:chExt cx="551" cy="0"/>
          </a:xfrm>
        </p:grpSpPr>
        <p:sp>
          <p:nvSpPr>
            <p:cNvPr id="76843" name="直接连接符 321609"/>
            <p:cNvSpPr/>
            <p:nvPr/>
          </p:nvSpPr>
          <p:spPr>
            <a:xfrm flipH="1">
              <a:off x="2148" y="3022"/>
              <a:ext cx="288" cy="0"/>
            </a:xfrm>
            <a:prstGeom prst="line">
              <a:avLst/>
            </a:prstGeom>
            <a:ln w="9525" cap="flat" cmpd="sng">
              <a:solidFill>
                <a:schemeClr val="tx1"/>
              </a:solidFill>
              <a:prstDash val="solid"/>
              <a:headEnd type="triangle" w="med" len="med"/>
              <a:tailEnd type="none" w="med" len="med"/>
            </a:ln>
          </p:spPr>
        </p:sp>
        <p:sp>
          <p:nvSpPr>
            <p:cNvPr id="76844" name="直接连接符 321610"/>
            <p:cNvSpPr/>
            <p:nvPr/>
          </p:nvSpPr>
          <p:spPr>
            <a:xfrm flipH="1">
              <a:off x="2064" y="3022"/>
              <a:ext cx="551" cy="0"/>
            </a:xfrm>
            <a:prstGeom prst="line">
              <a:avLst/>
            </a:prstGeom>
            <a:ln w="9525" cap="flat" cmpd="sng">
              <a:solidFill>
                <a:schemeClr val="tx1"/>
              </a:solidFill>
              <a:prstDash val="solid"/>
              <a:headEnd type="none" w="med" len="med"/>
              <a:tailEnd type="none" w="med" len="med"/>
            </a:ln>
          </p:spPr>
        </p:sp>
      </p:grpSp>
      <p:sp>
        <p:nvSpPr>
          <p:cNvPr id="321612" name="直接连接符 321611"/>
          <p:cNvSpPr/>
          <p:nvPr/>
        </p:nvSpPr>
        <p:spPr>
          <a:xfrm>
            <a:off x="4170363" y="4781550"/>
            <a:ext cx="0" cy="304800"/>
          </a:xfrm>
          <a:prstGeom prst="line">
            <a:avLst/>
          </a:prstGeom>
          <a:ln w="28575" cap="flat" cmpd="sng">
            <a:solidFill>
              <a:schemeClr val="tx1"/>
            </a:solidFill>
            <a:prstDash val="solid"/>
            <a:headEnd type="none" w="med" len="med"/>
            <a:tailEnd type="none" w="med" len="med"/>
          </a:ln>
        </p:spPr>
      </p:sp>
      <p:sp>
        <p:nvSpPr>
          <p:cNvPr id="321613" name="文本框 321612"/>
          <p:cNvSpPr txBox="1"/>
          <p:nvPr/>
        </p:nvSpPr>
        <p:spPr>
          <a:xfrm>
            <a:off x="6948488" y="3860800"/>
            <a:ext cx="1835150" cy="457200"/>
          </a:xfrm>
          <a:prstGeom prst="rect">
            <a:avLst/>
          </a:prstGeom>
          <a:noFill/>
          <a:ln w="9525">
            <a:noFill/>
          </a:ln>
        </p:spPr>
        <p:txBody>
          <a:bodyPr>
            <a:spAutoFit/>
          </a:bodyPr>
          <a:lstStyle/>
          <a:p>
            <a:r>
              <a:rPr lang="en-US" altLang="zh-CN" sz="2400" dirty="0">
                <a:solidFill>
                  <a:schemeClr val="accent2"/>
                </a:solidFill>
                <a:latin typeface="Times New Roman" panose="02020603050405020304" pitchFamily="18" charset="0"/>
                <a:ea typeface="黑体" panose="02010609060101010101" pitchFamily="2" charset="-122"/>
              </a:rPr>
              <a:t>2</a:t>
            </a:r>
            <a:r>
              <a:rPr lang="zh-CN" altLang="en-US" sz="2400" dirty="0">
                <a:solidFill>
                  <a:schemeClr val="accent2"/>
                </a:solidFill>
                <a:latin typeface="Times New Roman" panose="02020603050405020304" pitchFamily="18" charset="0"/>
                <a:ea typeface="黑体" panose="02010609060101010101" pitchFamily="2" charset="-122"/>
              </a:rPr>
              <a:t>级：</a:t>
            </a:r>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321614" name="文本框 321613"/>
          <p:cNvSpPr txBox="1"/>
          <p:nvPr/>
        </p:nvSpPr>
        <p:spPr>
          <a:xfrm>
            <a:off x="3346450" y="4360863"/>
            <a:ext cx="792163"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0000</a:t>
            </a:r>
          </a:p>
        </p:txBody>
      </p:sp>
      <p:sp>
        <p:nvSpPr>
          <p:cNvPr id="76842" name="文本框 321633"/>
          <p:cNvSpPr txBox="1"/>
          <p:nvPr/>
        </p:nvSpPr>
        <p:spPr>
          <a:xfrm>
            <a:off x="7378700" y="5013325"/>
            <a:ext cx="93503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21614"/>
                                        </p:tgtEl>
                                        <p:attrNameLst>
                                          <p:attrName>ppt_x</p:attrName>
                                        </p:attrNameLst>
                                      </p:cBhvr>
                                      <p:tavLst>
                                        <p:tav tm="0">
                                          <p:val>
                                            <p:strVal val="ppt_x"/>
                                          </p:val>
                                        </p:tav>
                                        <p:tav tm="100000">
                                          <p:val>
                                            <p:strVal val="ppt_x"/>
                                          </p:val>
                                        </p:tav>
                                      </p:tavLst>
                                    </p:anim>
                                    <p:anim calcmode="lin" valueType="num">
                                      <p:cBhvr additive="base">
                                        <p:cTn id="7" dur="500"/>
                                        <p:tgtEl>
                                          <p:spTgt spid="321614"/>
                                        </p:tgtEl>
                                        <p:attrNameLst>
                                          <p:attrName>ppt_y</p:attrName>
                                        </p:attrNameLst>
                                      </p:cBhvr>
                                      <p:tavLst>
                                        <p:tav tm="0">
                                          <p:val>
                                            <p:strVal val="ppt_y"/>
                                          </p:val>
                                        </p:tav>
                                        <p:tav tm="100000">
                                          <p:val>
                                            <p:strVal val="1+ppt_h/2"/>
                                          </p:val>
                                        </p:tav>
                                      </p:tavLst>
                                    </p:anim>
                                    <p:set>
                                      <p:cBhvr>
                                        <p:cTn id="8" dur="1" fill="hold">
                                          <p:stCondLst>
                                            <p:cond delay="499"/>
                                          </p:stCondLst>
                                        </p:cTn>
                                        <p:tgtEl>
                                          <p:spTgt spid="321614"/>
                                        </p:tgtEl>
                                        <p:attrNameLst>
                                          <p:attrName>style.visibility</p:attrName>
                                        </p:attrNameLst>
                                      </p:cBhvr>
                                      <p:to>
                                        <p:strVal val="hidden"/>
                                      </p:to>
                                    </p:se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9" presetClass="exit" presetSubtype="0" fill="hold" grpId="0" nodeType="afterEffect">
                                  <p:stCondLst>
                                    <p:cond delay="0"/>
                                  </p:stCondLst>
                                  <p:childTnLst>
                                    <p:animEffect transition="out" filter="dissolve">
                                      <p:cBhvr>
                                        <p:cTn id="15" dur="500"/>
                                        <p:tgtEl>
                                          <p:spTgt spid="321613"/>
                                        </p:tgtEl>
                                      </p:cBhvr>
                                    </p:animEffect>
                                    <p:set>
                                      <p:cBhvr>
                                        <p:cTn id="16" dur="1" fill="hold">
                                          <p:stCondLst>
                                            <p:cond delay="499"/>
                                          </p:stCondLst>
                                        </p:cTn>
                                        <p:tgtEl>
                                          <p:spTgt spid="321613"/>
                                        </p:tgtEl>
                                        <p:attrNameLst>
                                          <p:attrName>style.visibility</p:attrName>
                                        </p:attrNameLst>
                                      </p:cBhvr>
                                      <p:to>
                                        <p:strVal val="hidden"/>
                                      </p:to>
                                    </p:se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21597"/>
                                        </p:tgtEl>
                                        <p:attrNameLst>
                                          <p:attrName>style.visibility</p:attrName>
                                        </p:attrNameLst>
                                      </p:cBhvr>
                                      <p:to>
                                        <p:strVal val="visible"/>
                                      </p:to>
                                    </p:set>
                                    <p:animEffect transition="in" filter="slide(fromBottom)">
                                      <p:cBhvr>
                                        <p:cTn id="20" dur="500"/>
                                        <p:tgtEl>
                                          <p:spTgt spid="32159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21612"/>
                                        </p:tgtEl>
                                        <p:attrNameLst>
                                          <p:attrName>style.visibility</p:attrName>
                                        </p:attrNameLst>
                                      </p:cBhvr>
                                      <p:to>
                                        <p:strVal val="visible"/>
                                      </p:to>
                                    </p:set>
                                    <p:animEffect transition="in" filter="wipe(up)">
                                      <p:cBhvr>
                                        <p:cTn id="25" dur="500"/>
                                        <p:tgtEl>
                                          <p:spTgt spid="321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97" grpId="0"/>
      <p:bldP spid="321613" grpId="0"/>
      <p:bldP spid="3216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3824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2771" name="文本占位符 138242"/>
          <p:cNvSpPr>
            <a:spLocks noGrp="1"/>
          </p:cNvSpPr>
          <p:nvPr>
            <p:ph idx="1"/>
          </p:nvPr>
        </p:nvSpPr>
        <p:spPr>
          <a:xfrm>
            <a:off x="395288" y="981075"/>
            <a:ext cx="7777162" cy="4895850"/>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基本概念</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中断响应</a:t>
            </a:r>
            <a:r>
              <a:rPr lang="en-US" altLang="zh-CN" sz="2800" b="1"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就是允许其中断</a:t>
            </a:r>
            <a:r>
              <a:rPr lang="en-US" altLang="zh-CN" sz="2800" dirty="0">
                <a:latin typeface="黑体" panose="02010609060101010101" pitchFamily="2" charset="-122"/>
                <a:ea typeface="黑体" panose="02010609060101010101" pitchFamily="2" charset="-122"/>
              </a:rPr>
              <a:t>CPU</a:t>
            </a:r>
            <a:r>
              <a:rPr lang="zh-CN" altLang="en-US" sz="2800" dirty="0">
                <a:latin typeface="黑体" panose="02010609060101010101" pitchFamily="2" charset="-122"/>
                <a:ea typeface="黑体" panose="02010609060101010101" pitchFamily="2" charset="-122"/>
              </a:rPr>
              <a:t>现行程序的运行而转去对该请求进行预处理，包括保存断点现场，调出相应中断处理程序，准备运行。也可以屏蔽这一请求使其暂时得不到响应。</a:t>
            </a:r>
            <a:r>
              <a:rPr lang="zh-CN" altLang="en-US" sz="2800" b="1" dirty="0">
                <a:latin typeface="黑体" panose="02010609060101010101" pitchFamily="2" charset="-122"/>
                <a:ea typeface="黑体" panose="02010609060101010101" pitchFamily="2" charset="-122"/>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组合 322653"/>
          <p:cNvGrpSpPr/>
          <p:nvPr/>
        </p:nvGrpSpPr>
        <p:grpSpPr>
          <a:xfrm>
            <a:off x="6948488" y="1484313"/>
            <a:ext cx="1584325" cy="3384550"/>
            <a:chOff x="4377" y="1706"/>
            <a:chExt cx="998" cy="2132"/>
          </a:xfrm>
        </p:grpSpPr>
        <p:sp>
          <p:nvSpPr>
            <p:cNvPr id="77890" name="矩形 322654"/>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7891" name="直接连接符 322655"/>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7892" name="直接连接符 322656"/>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7893" name="直接连接符 322657"/>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7894" name="直接连接符 322658"/>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7895" name="流程图: 文档 322659"/>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7827" name="直接连接符 322561"/>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7828" name="直接连接符 322562"/>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7829" name="组合 322563"/>
          <p:cNvGrpSpPr/>
          <p:nvPr/>
        </p:nvGrpSpPr>
        <p:grpSpPr>
          <a:xfrm>
            <a:off x="2128838" y="1617663"/>
            <a:ext cx="0" cy="533400"/>
            <a:chOff x="1341" y="1019"/>
            <a:chExt cx="0" cy="336"/>
          </a:xfrm>
        </p:grpSpPr>
        <p:sp>
          <p:nvSpPr>
            <p:cNvPr id="77888" name="直接连接符 322564"/>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7889" name="直接连接符 322565"/>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7830" name="文本框 322566"/>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7831" name="矩形 322567"/>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7832" name="文本框 322568"/>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7833" name="直接连接符 322569"/>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7834" name="直接连接符 322570"/>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7835" name="文本框 322571"/>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7836" name="文本框 322572"/>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7837" name="矩形 322573"/>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7838" name="矩形 322574"/>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7839" name="矩形 322575"/>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7840" name="直接连接符 322576"/>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7841" name="直接连接符 322577"/>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7842" name="直接连接符 322578"/>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7843" name="直接连接符 322579"/>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7844" name="文本框 322580"/>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7845" name="直接连接符 322581"/>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7846" name="组合 322582"/>
          <p:cNvGrpSpPr/>
          <p:nvPr/>
        </p:nvGrpSpPr>
        <p:grpSpPr>
          <a:xfrm>
            <a:off x="5024438" y="2636838"/>
            <a:ext cx="838200" cy="0"/>
            <a:chOff x="3165" y="1661"/>
            <a:chExt cx="528" cy="0"/>
          </a:xfrm>
        </p:grpSpPr>
        <p:sp>
          <p:nvSpPr>
            <p:cNvPr id="77886" name="直接连接符 322583"/>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7887" name="直接连接符 322584"/>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7847" name="直接连接符 322585"/>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322599" name="文本框 322598"/>
          <p:cNvSpPr txBox="1"/>
          <p:nvPr/>
        </p:nvSpPr>
        <p:spPr>
          <a:xfrm>
            <a:off x="2268538" y="5084763"/>
            <a:ext cx="2447925"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7849" name="组合 322599"/>
          <p:cNvGrpSpPr/>
          <p:nvPr/>
        </p:nvGrpSpPr>
        <p:grpSpPr>
          <a:xfrm>
            <a:off x="4186238" y="2278063"/>
            <a:ext cx="838200" cy="0"/>
            <a:chOff x="2637" y="1435"/>
            <a:chExt cx="528" cy="0"/>
          </a:xfrm>
        </p:grpSpPr>
        <p:sp>
          <p:nvSpPr>
            <p:cNvPr id="77884" name="直接连接符 322600"/>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7885" name="直接连接符 322601"/>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7850" name="组合 322602"/>
          <p:cNvGrpSpPr/>
          <p:nvPr/>
        </p:nvGrpSpPr>
        <p:grpSpPr>
          <a:xfrm>
            <a:off x="5024438" y="3084513"/>
            <a:ext cx="838200" cy="0"/>
            <a:chOff x="3165" y="1943"/>
            <a:chExt cx="528" cy="0"/>
          </a:xfrm>
        </p:grpSpPr>
        <p:sp>
          <p:nvSpPr>
            <p:cNvPr id="77882" name="直接连接符 322603"/>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7883" name="直接连接符 322604"/>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7851" name="直接连接符 322605"/>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7852" name="组合 322606"/>
          <p:cNvGrpSpPr/>
          <p:nvPr/>
        </p:nvGrpSpPr>
        <p:grpSpPr>
          <a:xfrm>
            <a:off x="4186238" y="3389313"/>
            <a:ext cx="838200" cy="0"/>
            <a:chOff x="2637" y="2135"/>
            <a:chExt cx="528" cy="0"/>
          </a:xfrm>
        </p:grpSpPr>
        <p:sp>
          <p:nvSpPr>
            <p:cNvPr id="77880" name="直接连接符 322607"/>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7881" name="直接连接符 322608"/>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7853" name="直接连接符 322609"/>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7854" name="组合 322610"/>
          <p:cNvGrpSpPr/>
          <p:nvPr/>
        </p:nvGrpSpPr>
        <p:grpSpPr>
          <a:xfrm>
            <a:off x="2128838" y="3694113"/>
            <a:ext cx="2057400" cy="0"/>
            <a:chOff x="1341" y="2327"/>
            <a:chExt cx="1296" cy="0"/>
          </a:xfrm>
        </p:grpSpPr>
        <p:sp>
          <p:nvSpPr>
            <p:cNvPr id="77878" name="直接连接符 322611"/>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7879" name="直接连接符 322612"/>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7855" name="直接连接符 322613"/>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7856" name="组合 322614"/>
          <p:cNvGrpSpPr/>
          <p:nvPr/>
        </p:nvGrpSpPr>
        <p:grpSpPr>
          <a:xfrm>
            <a:off x="2124075" y="4078288"/>
            <a:ext cx="2057400" cy="0"/>
            <a:chOff x="2219" y="2160"/>
            <a:chExt cx="1296" cy="0"/>
          </a:xfrm>
        </p:grpSpPr>
        <p:sp>
          <p:nvSpPr>
            <p:cNvPr id="77876" name="直接连接符 322615"/>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7877" name="直接连接符 322616"/>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grpSp>
        <p:nvGrpSpPr>
          <p:cNvPr id="77857" name="组合 322617"/>
          <p:cNvGrpSpPr/>
          <p:nvPr/>
        </p:nvGrpSpPr>
        <p:grpSpPr>
          <a:xfrm>
            <a:off x="2128838" y="2143125"/>
            <a:ext cx="2070100" cy="1588"/>
            <a:chOff x="1341" y="1350"/>
            <a:chExt cx="1304" cy="1"/>
          </a:xfrm>
        </p:grpSpPr>
        <p:sp>
          <p:nvSpPr>
            <p:cNvPr id="77874" name="直接连接符 322618"/>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7875" name="直接连接符 322619"/>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77858" name="直接连接符 322621"/>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grpSp>
        <p:nvGrpSpPr>
          <p:cNvPr id="77859" name="组合 322627"/>
          <p:cNvGrpSpPr/>
          <p:nvPr/>
        </p:nvGrpSpPr>
        <p:grpSpPr>
          <a:xfrm>
            <a:off x="3290888" y="4365625"/>
            <a:ext cx="874712" cy="0"/>
            <a:chOff x="2073" y="2750"/>
            <a:chExt cx="551" cy="0"/>
          </a:xfrm>
        </p:grpSpPr>
        <p:sp>
          <p:nvSpPr>
            <p:cNvPr id="77872" name="直接连接符 322628"/>
            <p:cNvSpPr/>
            <p:nvPr/>
          </p:nvSpPr>
          <p:spPr>
            <a:xfrm flipH="1">
              <a:off x="2157" y="2750"/>
              <a:ext cx="288" cy="0"/>
            </a:xfrm>
            <a:prstGeom prst="line">
              <a:avLst/>
            </a:prstGeom>
            <a:ln w="9525" cap="flat" cmpd="sng">
              <a:solidFill>
                <a:schemeClr val="tx1"/>
              </a:solidFill>
              <a:prstDash val="solid"/>
              <a:headEnd type="none" w="med" len="med"/>
              <a:tailEnd type="triangle" w="med" len="med"/>
            </a:ln>
          </p:spPr>
        </p:sp>
        <p:sp>
          <p:nvSpPr>
            <p:cNvPr id="77873" name="直接连接符 322629"/>
            <p:cNvSpPr/>
            <p:nvPr/>
          </p:nvSpPr>
          <p:spPr>
            <a:xfrm flipH="1">
              <a:off x="2073" y="2750"/>
              <a:ext cx="551" cy="0"/>
            </a:xfrm>
            <a:prstGeom prst="line">
              <a:avLst/>
            </a:prstGeom>
            <a:ln w="9525" cap="flat" cmpd="sng">
              <a:solidFill>
                <a:schemeClr val="tx1"/>
              </a:solidFill>
              <a:prstDash val="solid"/>
              <a:headEnd type="none" w="med" len="med"/>
              <a:tailEnd type="none" w="med" len="med"/>
            </a:ln>
          </p:spPr>
        </p:sp>
      </p:grpSp>
      <p:sp>
        <p:nvSpPr>
          <p:cNvPr id="77860" name="直接连接符 322630"/>
          <p:cNvSpPr/>
          <p:nvPr/>
        </p:nvSpPr>
        <p:spPr>
          <a:xfrm>
            <a:off x="3276600" y="4354513"/>
            <a:ext cx="0" cy="457200"/>
          </a:xfrm>
          <a:prstGeom prst="line">
            <a:avLst/>
          </a:prstGeom>
          <a:ln w="28575" cap="flat" cmpd="sng">
            <a:solidFill>
              <a:schemeClr val="tx1"/>
            </a:solidFill>
            <a:prstDash val="solid"/>
            <a:headEnd type="none" w="med" len="med"/>
            <a:tailEnd type="none" w="med" len="med"/>
          </a:ln>
        </p:spPr>
      </p:sp>
      <p:grpSp>
        <p:nvGrpSpPr>
          <p:cNvPr id="77861" name="组合 322631"/>
          <p:cNvGrpSpPr/>
          <p:nvPr/>
        </p:nvGrpSpPr>
        <p:grpSpPr>
          <a:xfrm>
            <a:off x="3276600" y="4797425"/>
            <a:ext cx="874713" cy="0"/>
            <a:chOff x="2064" y="3022"/>
            <a:chExt cx="551" cy="0"/>
          </a:xfrm>
        </p:grpSpPr>
        <p:sp>
          <p:nvSpPr>
            <p:cNvPr id="77870" name="直接连接符 322632"/>
            <p:cNvSpPr/>
            <p:nvPr/>
          </p:nvSpPr>
          <p:spPr>
            <a:xfrm flipH="1">
              <a:off x="2148" y="3022"/>
              <a:ext cx="288" cy="0"/>
            </a:xfrm>
            <a:prstGeom prst="line">
              <a:avLst/>
            </a:prstGeom>
            <a:ln w="9525" cap="flat" cmpd="sng">
              <a:solidFill>
                <a:schemeClr val="tx1"/>
              </a:solidFill>
              <a:prstDash val="solid"/>
              <a:headEnd type="triangle" w="med" len="med"/>
              <a:tailEnd type="none" w="med" len="med"/>
            </a:ln>
          </p:spPr>
        </p:sp>
        <p:sp>
          <p:nvSpPr>
            <p:cNvPr id="77871" name="直接连接符 322633"/>
            <p:cNvSpPr/>
            <p:nvPr/>
          </p:nvSpPr>
          <p:spPr>
            <a:xfrm flipH="1">
              <a:off x="2064" y="3022"/>
              <a:ext cx="551" cy="0"/>
            </a:xfrm>
            <a:prstGeom prst="line">
              <a:avLst/>
            </a:prstGeom>
            <a:ln w="9525" cap="flat" cmpd="sng">
              <a:solidFill>
                <a:schemeClr val="tx1"/>
              </a:solidFill>
              <a:prstDash val="solid"/>
              <a:headEnd type="none" w="med" len="med"/>
              <a:tailEnd type="none" w="med" len="med"/>
            </a:ln>
          </p:spPr>
        </p:sp>
      </p:grpSp>
      <p:sp>
        <p:nvSpPr>
          <p:cNvPr id="77862" name="直接连接符 322634"/>
          <p:cNvSpPr/>
          <p:nvPr/>
        </p:nvSpPr>
        <p:spPr>
          <a:xfrm>
            <a:off x="4170363" y="4781550"/>
            <a:ext cx="0" cy="304800"/>
          </a:xfrm>
          <a:prstGeom prst="line">
            <a:avLst/>
          </a:prstGeom>
          <a:ln w="28575" cap="flat" cmpd="sng">
            <a:solidFill>
              <a:schemeClr val="tx1"/>
            </a:solidFill>
            <a:prstDash val="solid"/>
            <a:headEnd type="none" w="med" len="med"/>
            <a:tailEnd type="none" w="med" len="med"/>
          </a:ln>
        </p:spPr>
      </p:sp>
      <p:grpSp>
        <p:nvGrpSpPr>
          <p:cNvPr id="13" name="组合 322635"/>
          <p:cNvGrpSpPr/>
          <p:nvPr/>
        </p:nvGrpSpPr>
        <p:grpSpPr>
          <a:xfrm>
            <a:off x="2124075" y="5086350"/>
            <a:ext cx="2057400" cy="0"/>
            <a:chOff x="1338" y="3204"/>
            <a:chExt cx="1296" cy="0"/>
          </a:xfrm>
        </p:grpSpPr>
        <p:sp>
          <p:nvSpPr>
            <p:cNvPr id="77868" name="直接连接符 322636"/>
            <p:cNvSpPr/>
            <p:nvPr/>
          </p:nvSpPr>
          <p:spPr>
            <a:xfrm flipH="1">
              <a:off x="1338" y="3204"/>
              <a:ext cx="1296" cy="0"/>
            </a:xfrm>
            <a:prstGeom prst="line">
              <a:avLst/>
            </a:prstGeom>
            <a:ln w="9525" cap="flat" cmpd="sng">
              <a:solidFill>
                <a:schemeClr val="tx1"/>
              </a:solidFill>
              <a:prstDash val="solid"/>
              <a:headEnd type="none" w="med" len="med"/>
              <a:tailEnd type="none" w="med" len="med"/>
            </a:ln>
          </p:spPr>
        </p:sp>
        <p:sp>
          <p:nvSpPr>
            <p:cNvPr id="77869" name="直接连接符 322637"/>
            <p:cNvSpPr/>
            <p:nvPr/>
          </p:nvSpPr>
          <p:spPr>
            <a:xfrm flipH="1">
              <a:off x="1770" y="3204"/>
              <a:ext cx="384" cy="0"/>
            </a:xfrm>
            <a:prstGeom prst="line">
              <a:avLst/>
            </a:prstGeom>
            <a:ln w="9525" cap="flat" cmpd="sng">
              <a:solidFill>
                <a:schemeClr val="tx1"/>
              </a:solidFill>
              <a:prstDash val="solid"/>
              <a:headEnd type="none" w="med" len="med"/>
              <a:tailEnd type="triangle" w="med" len="med"/>
            </a:ln>
          </p:spPr>
        </p:sp>
      </p:grpSp>
      <p:sp>
        <p:nvSpPr>
          <p:cNvPr id="322639" name="直接连接符 322638"/>
          <p:cNvSpPr/>
          <p:nvPr/>
        </p:nvSpPr>
        <p:spPr>
          <a:xfrm>
            <a:off x="2128838" y="5065713"/>
            <a:ext cx="0" cy="381000"/>
          </a:xfrm>
          <a:prstGeom prst="line">
            <a:avLst/>
          </a:prstGeom>
          <a:ln w="28575" cap="flat" cmpd="sng">
            <a:solidFill>
              <a:schemeClr val="tx1"/>
            </a:solidFill>
            <a:prstDash val="solid"/>
            <a:headEnd type="none" w="med" len="med"/>
            <a:tailEnd type="triangle" w="med" len="med"/>
          </a:ln>
        </p:spPr>
      </p:sp>
      <p:sp>
        <p:nvSpPr>
          <p:cNvPr id="322640" name="文本框 322639"/>
          <p:cNvSpPr txBox="1"/>
          <p:nvPr/>
        </p:nvSpPr>
        <p:spPr>
          <a:xfrm>
            <a:off x="6877050" y="4365625"/>
            <a:ext cx="2087563"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322641" name="文本框 322640"/>
          <p:cNvSpPr txBox="1"/>
          <p:nvPr/>
        </p:nvSpPr>
        <p:spPr>
          <a:xfrm>
            <a:off x="4140200" y="4652963"/>
            <a:ext cx="2016125" cy="457200"/>
          </a:xfrm>
          <a:prstGeom prst="rect">
            <a:avLst/>
          </a:prstGeom>
          <a:noFill/>
          <a:ln w="9525">
            <a:noFill/>
          </a:ln>
        </p:spPr>
        <p:txBody>
          <a:bodyPr>
            <a:spAutoFit/>
          </a:bodyPr>
          <a:lstStyle/>
          <a:p>
            <a:r>
              <a:rPr lang="en-US" altLang="zh-CN" sz="2400" dirty="0">
                <a:solidFill>
                  <a:schemeClr val="accent2"/>
                </a:solidFill>
                <a:latin typeface="Times New Roman" panose="02020603050405020304" pitchFamily="18" charset="0"/>
                <a:ea typeface="黑体" panose="02010609060101010101" pitchFamily="2" charset="-122"/>
              </a:rPr>
              <a:t>2</a:t>
            </a:r>
            <a:r>
              <a:rPr lang="zh-CN" altLang="en-US" sz="2400" dirty="0">
                <a:solidFill>
                  <a:schemeClr val="accent2"/>
                </a:solidFill>
                <a:latin typeface="Times New Roman" panose="02020603050405020304" pitchFamily="18" charset="0"/>
                <a:ea typeface="黑体" panose="02010609060101010101" pitchFamily="2" charset="-122"/>
              </a:rPr>
              <a:t>级：</a:t>
            </a:r>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77867" name="文本框 322660"/>
          <p:cNvSpPr txBox="1"/>
          <p:nvPr/>
        </p:nvSpPr>
        <p:spPr>
          <a:xfrm>
            <a:off x="7378700" y="5013325"/>
            <a:ext cx="9667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0"/>
                                  </p:stCondLst>
                                  <p:childTnLst>
                                    <p:anim calcmode="lin" valueType="num">
                                      <p:cBhvr additive="base">
                                        <p:cTn id="6" dur="500"/>
                                        <p:tgtEl>
                                          <p:spTgt spid="322641"/>
                                        </p:tgtEl>
                                        <p:attrNameLst>
                                          <p:attrName>ppt_x</p:attrName>
                                        </p:attrNameLst>
                                      </p:cBhvr>
                                      <p:tavLst>
                                        <p:tav tm="0">
                                          <p:val>
                                            <p:strVal val="ppt_x"/>
                                          </p:val>
                                        </p:tav>
                                        <p:tav tm="100000">
                                          <p:val>
                                            <p:strVal val="ppt_x"/>
                                          </p:val>
                                        </p:tav>
                                      </p:tavLst>
                                    </p:anim>
                                    <p:anim calcmode="lin" valueType="num">
                                      <p:cBhvr additive="base">
                                        <p:cTn id="7" dur="500"/>
                                        <p:tgtEl>
                                          <p:spTgt spid="322641"/>
                                        </p:tgtEl>
                                        <p:attrNameLst>
                                          <p:attrName>ppt_y</p:attrName>
                                        </p:attrNameLst>
                                      </p:cBhvr>
                                      <p:tavLst>
                                        <p:tav tm="0">
                                          <p:val>
                                            <p:strVal val="ppt_y"/>
                                          </p:val>
                                        </p:tav>
                                        <p:tav tm="100000">
                                          <p:val>
                                            <p:strVal val="1+ppt_h/2"/>
                                          </p:val>
                                        </p:tav>
                                      </p:tavLst>
                                    </p:anim>
                                    <p:set>
                                      <p:cBhvr>
                                        <p:cTn id="8" dur="1" fill="hold">
                                          <p:stCondLst>
                                            <p:cond delay="499"/>
                                          </p:stCondLst>
                                        </p:cTn>
                                        <p:tgtEl>
                                          <p:spTgt spid="322641"/>
                                        </p:tgtEl>
                                        <p:attrNameLst>
                                          <p:attrName>style.visibility</p:attrName>
                                        </p:attrNameLst>
                                      </p:cBhvr>
                                      <p:to>
                                        <p:strVal val="hidden"/>
                                      </p:to>
                                    </p:se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par>
                          <p:cTn id="13" fill="hold">
                            <p:stCondLst>
                              <p:cond delay="1000"/>
                            </p:stCondLst>
                            <p:childTnLst>
                              <p:par>
                                <p:cTn id="14" presetID="9" presetClass="exit" presetSubtype="0" fill="hold" grpId="0" nodeType="afterEffect">
                                  <p:stCondLst>
                                    <p:cond delay="0"/>
                                  </p:stCondLst>
                                  <p:childTnLst>
                                    <p:animEffect transition="out" filter="dissolve">
                                      <p:cBhvr>
                                        <p:cTn id="15" dur="500"/>
                                        <p:tgtEl>
                                          <p:spTgt spid="322640"/>
                                        </p:tgtEl>
                                      </p:cBhvr>
                                    </p:animEffect>
                                    <p:set>
                                      <p:cBhvr>
                                        <p:cTn id="16" dur="1" fill="hold">
                                          <p:stCondLst>
                                            <p:cond delay="499"/>
                                          </p:stCondLst>
                                        </p:cTn>
                                        <p:tgtEl>
                                          <p:spTgt spid="322640"/>
                                        </p:tgtEl>
                                        <p:attrNameLst>
                                          <p:attrName>style.visibility</p:attrName>
                                        </p:attrNameLst>
                                      </p:cBhvr>
                                      <p:to>
                                        <p:strVal val="hidden"/>
                                      </p:to>
                                    </p:se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22599"/>
                                        </p:tgtEl>
                                        <p:attrNameLst>
                                          <p:attrName>style.visibility</p:attrName>
                                        </p:attrNameLst>
                                      </p:cBhvr>
                                      <p:to>
                                        <p:strVal val="visible"/>
                                      </p:to>
                                    </p:set>
                                    <p:animEffect transition="in" filter="slide(fromBottom)">
                                      <p:cBhvr>
                                        <p:cTn id="20" dur="500"/>
                                        <p:tgtEl>
                                          <p:spTgt spid="322599"/>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322639"/>
                                        </p:tgtEl>
                                        <p:attrNameLst>
                                          <p:attrName>style.visibility</p:attrName>
                                        </p:attrNameLst>
                                      </p:cBhvr>
                                      <p:to>
                                        <p:strVal val="visible"/>
                                      </p:to>
                                    </p:set>
                                    <p:animEffect transition="in" filter="wipe(up)">
                                      <p:cBhvr>
                                        <p:cTn id="24" dur="500"/>
                                        <p:tgtEl>
                                          <p:spTgt spid="322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9" grpId="0"/>
      <p:bldP spid="322640" grpId="0"/>
      <p:bldP spid="3226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直接连接符 322561"/>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8851" name="直接连接符 322562"/>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8852" name="组合 322563"/>
          <p:cNvGrpSpPr/>
          <p:nvPr/>
        </p:nvGrpSpPr>
        <p:grpSpPr>
          <a:xfrm>
            <a:off x="2128838" y="1617663"/>
            <a:ext cx="0" cy="533400"/>
            <a:chOff x="1341" y="1019"/>
            <a:chExt cx="0" cy="336"/>
          </a:xfrm>
        </p:grpSpPr>
        <p:sp>
          <p:nvSpPr>
            <p:cNvPr id="78933" name="直接连接符 322564"/>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8934" name="直接连接符 322565"/>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8853" name="文本框 322566"/>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8854" name="矩形 322567"/>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8855" name="文本框 322568"/>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8856" name="直接连接符 322569"/>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8857" name="直接连接符 322570"/>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8858" name="文本框 322571"/>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8859" name="文本框 322572"/>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8860" name="矩形 322573"/>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8861" name="矩形 322574"/>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8862" name="矩形 322575"/>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8863" name="直接连接符 322576"/>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8864" name="直接连接符 322577"/>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8865" name="直接连接符 322578"/>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8866" name="直接连接符 322579"/>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8867" name="文本框 322580"/>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8868" name="直接连接符 322581"/>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8869" name="组合 322582"/>
          <p:cNvGrpSpPr/>
          <p:nvPr/>
        </p:nvGrpSpPr>
        <p:grpSpPr>
          <a:xfrm>
            <a:off x="5024438" y="2636838"/>
            <a:ext cx="838200" cy="0"/>
            <a:chOff x="3165" y="1661"/>
            <a:chExt cx="528" cy="0"/>
          </a:xfrm>
        </p:grpSpPr>
        <p:sp>
          <p:nvSpPr>
            <p:cNvPr id="78931" name="直接连接符 322583"/>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8932" name="直接连接符 322584"/>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8870" name="直接连接符 322585"/>
          <p:cNvSpPr/>
          <p:nvPr/>
        </p:nvSpPr>
        <p:spPr>
          <a:xfrm>
            <a:off x="3203575" y="923925"/>
            <a:ext cx="2952750" cy="0"/>
          </a:xfrm>
          <a:prstGeom prst="line">
            <a:avLst/>
          </a:prstGeom>
          <a:ln w="9525" cap="flat" cmpd="sng">
            <a:solidFill>
              <a:schemeClr val="tx1"/>
            </a:solidFill>
            <a:prstDash val="solid"/>
            <a:headEnd type="none" w="med" len="med"/>
            <a:tailEnd type="none" w="med" len="med"/>
          </a:ln>
        </p:spPr>
      </p:sp>
      <p:grpSp>
        <p:nvGrpSpPr>
          <p:cNvPr id="78871" name="组合 322599"/>
          <p:cNvGrpSpPr/>
          <p:nvPr/>
        </p:nvGrpSpPr>
        <p:grpSpPr>
          <a:xfrm>
            <a:off x="4186238" y="2278063"/>
            <a:ext cx="838200" cy="0"/>
            <a:chOff x="2637" y="1435"/>
            <a:chExt cx="528" cy="0"/>
          </a:xfrm>
        </p:grpSpPr>
        <p:sp>
          <p:nvSpPr>
            <p:cNvPr id="78929" name="直接连接符 322600"/>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8930" name="直接连接符 322601"/>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8872" name="组合 322602"/>
          <p:cNvGrpSpPr/>
          <p:nvPr/>
        </p:nvGrpSpPr>
        <p:grpSpPr>
          <a:xfrm>
            <a:off x="5024438" y="3084513"/>
            <a:ext cx="838200" cy="0"/>
            <a:chOff x="3165" y="1943"/>
            <a:chExt cx="528" cy="0"/>
          </a:xfrm>
        </p:grpSpPr>
        <p:sp>
          <p:nvSpPr>
            <p:cNvPr id="78927" name="直接连接符 322603"/>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8928" name="直接连接符 322604"/>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8873" name="直接连接符 322605"/>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8874" name="组合 322606"/>
          <p:cNvGrpSpPr/>
          <p:nvPr/>
        </p:nvGrpSpPr>
        <p:grpSpPr>
          <a:xfrm>
            <a:off x="4186238" y="3389313"/>
            <a:ext cx="838200" cy="0"/>
            <a:chOff x="2637" y="2135"/>
            <a:chExt cx="528" cy="0"/>
          </a:xfrm>
        </p:grpSpPr>
        <p:sp>
          <p:nvSpPr>
            <p:cNvPr id="78925" name="直接连接符 322607"/>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8926" name="直接连接符 322608"/>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8875" name="直接连接符 322609"/>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8876" name="组合 322610"/>
          <p:cNvGrpSpPr/>
          <p:nvPr/>
        </p:nvGrpSpPr>
        <p:grpSpPr>
          <a:xfrm>
            <a:off x="2128838" y="3694113"/>
            <a:ext cx="2057400" cy="0"/>
            <a:chOff x="1341" y="2327"/>
            <a:chExt cx="1296" cy="0"/>
          </a:xfrm>
        </p:grpSpPr>
        <p:sp>
          <p:nvSpPr>
            <p:cNvPr id="78923" name="直接连接符 322611"/>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8924" name="直接连接符 322612"/>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8877" name="直接连接符 322613"/>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8878" name="组合 322614"/>
          <p:cNvGrpSpPr/>
          <p:nvPr/>
        </p:nvGrpSpPr>
        <p:grpSpPr>
          <a:xfrm>
            <a:off x="2124075" y="4078288"/>
            <a:ext cx="2057400" cy="0"/>
            <a:chOff x="2219" y="2160"/>
            <a:chExt cx="1296" cy="0"/>
          </a:xfrm>
        </p:grpSpPr>
        <p:sp>
          <p:nvSpPr>
            <p:cNvPr id="78921" name="直接连接符 322615"/>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8922" name="直接连接符 322616"/>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grpSp>
        <p:nvGrpSpPr>
          <p:cNvPr id="78879" name="组合 322617"/>
          <p:cNvGrpSpPr/>
          <p:nvPr/>
        </p:nvGrpSpPr>
        <p:grpSpPr>
          <a:xfrm>
            <a:off x="2128838" y="2143125"/>
            <a:ext cx="2070100" cy="1588"/>
            <a:chOff x="1341" y="1350"/>
            <a:chExt cx="1304" cy="1"/>
          </a:xfrm>
        </p:grpSpPr>
        <p:sp>
          <p:nvSpPr>
            <p:cNvPr id="78919" name="直接连接符 322618"/>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8920" name="直接连接符 322619"/>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78880" name="直接连接符 322621"/>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grpSp>
        <p:nvGrpSpPr>
          <p:cNvPr id="78881" name="组合 322627"/>
          <p:cNvGrpSpPr/>
          <p:nvPr/>
        </p:nvGrpSpPr>
        <p:grpSpPr>
          <a:xfrm>
            <a:off x="3290888" y="4365625"/>
            <a:ext cx="874712" cy="0"/>
            <a:chOff x="2073" y="2750"/>
            <a:chExt cx="551" cy="0"/>
          </a:xfrm>
        </p:grpSpPr>
        <p:sp>
          <p:nvSpPr>
            <p:cNvPr id="78917" name="直接连接符 322628"/>
            <p:cNvSpPr/>
            <p:nvPr/>
          </p:nvSpPr>
          <p:spPr>
            <a:xfrm flipH="1">
              <a:off x="2157" y="2750"/>
              <a:ext cx="288" cy="0"/>
            </a:xfrm>
            <a:prstGeom prst="line">
              <a:avLst/>
            </a:prstGeom>
            <a:ln w="9525" cap="flat" cmpd="sng">
              <a:solidFill>
                <a:schemeClr val="tx1"/>
              </a:solidFill>
              <a:prstDash val="solid"/>
              <a:headEnd type="none" w="med" len="med"/>
              <a:tailEnd type="triangle" w="med" len="med"/>
            </a:ln>
          </p:spPr>
        </p:sp>
        <p:sp>
          <p:nvSpPr>
            <p:cNvPr id="78918" name="直接连接符 322629"/>
            <p:cNvSpPr/>
            <p:nvPr/>
          </p:nvSpPr>
          <p:spPr>
            <a:xfrm flipH="1">
              <a:off x="2073" y="2750"/>
              <a:ext cx="551" cy="0"/>
            </a:xfrm>
            <a:prstGeom prst="line">
              <a:avLst/>
            </a:prstGeom>
            <a:ln w="9525" cap="flat" cmpd="sng">
              <a:solidFill>
                <a:schemeClr val="tx1"/>
              </a:solidFill>
              <a:prstDash val="solid"/>
              <a:headEnd type="none" w="med" len="med"/>
              <a:tailEnd type="none" w="med" len="med"/>
            </a:ln>
          </p:spPr>
        </p:sp>
      </p:grpSp>
      <p:sp>
        <p:nvSpPr>
          <p:cNvPr id="78882" name="直接连接符 322630"/>
          <p:cNvSpPr/>
          <p:nvPr/>
        </p:nvSpPr>
        <p:spPr>
          <a:xfrm>
            <a:off x="3276600" y="4354513"/>
            <a:ext cx="0" cy="457200"/>
          </a:xfrm>
          <a:prstGeom prst="line">
            <a:avLst/>
          </a:prstGeom>
          <a:ln w="28575" cap="flat" cmpd="sng">
            <a:solidFill>
              <a:schemeClr val="tx1"/>
            </a:solidFill>
            <a:prstDash val="solid"/>
            <a:headEnd type="none" w="med" len="med"/>
            <a:tailEnd type="none" w="med" len="med"/>
          </a:ln>
        </p:spPr>
      </p:sp>
      <p:grpSp>
        <p:nvGrpSpPr>
          <p:cNvPr id="78883" name="组合 322631"/>
          <p:cNvGrpSpPr/>
          <p:nvPr/>
        </p:nvGrpSpPr>
        <p:grpSpPr>
          <a:xfrm>
            <a:off x="3276600" y="4797425"/>
            <a:ext cx="874713" cy="0"/>
            <a:chOff x="2064" y="3022"/>
            <a:chExt cx="551" cy="0"/>
          </a:xfrm>
        </p:grpSpPr>
        <p:sp>
          <p:nvSpPr>
            <p:cNvPr id="78915" name="直接连接符 322632"/>
            <p:cNvSpPr/>
            <p:nvPr/>
          </p:nvSpPr>
          <p:spPr>
            <a:xfrm flipH="1">
              <a:off x="2148" y="3022"/>
              <a:ext cx="288" cy="0"/>
            </a:xfrm>
            <a:prstGeom prst="line">
              <a:avLst/>
            </a:prstGeom>
            <a:ln w="9525" cap="flat" cmpd="sng">
              <a:solidFill>
                <a:schemeClr val="tx1"/>
              </a:solidFill>
              <a:prstDash val="solid"/>
              <a:headEnd type="triangle" w="med" len="med"/>
              <a:tailEnd type="none" w="med" len="med"/>
            </a:ln>
          </p:spPr>
        </p:sp>
        <p:sp>
          <p:nvSpPr>
            <p:cNvPr id="78916" name="直接连接符 322633"/>
            <p:cNvSpPr/>
            <p:nvPr/>
          </p:nvSpPr>
          <p:spPr>
            <a:xfrm flipH="1">
              <a:off x="2064" y="3022"/>
              <a:ext cx="551" cy="0"/>
            </a:xfrm>
            <a:prstGeom prst="line">
              <a:avLst/>
            </a:prstGeom>
            <a:ln w="9525" cap="flat" cmpd="sng">
              <a:solidFill>
                <a:schemeClr val="tx1"/>
              </a:solidFill>
              <a:prstDash val="solid"/>
              <a:headEnd type="none" w="med" len="med"/>
              <a:tailEnd type="none" w="med" len="med"/>
            </a:ln>
          </p:spPr>
        </p:sp>
      </p:grpSp>
      <p:sp>
        <p:nvSpPr>
          <p:cNvPr id="78884" name="直接连接符 322634"/>
          <p:cNvSpPr/>
          <p:nvPr/>
        </p:nvSpPr>
        <p:spPr>
          <a:xfrm>
            <a:off x="4170363" y="4781550"/>
            <a:ext cx="0" cy="304800"/>
          </a:xfrm>
          <a:prstGeom prst="line">
            <a:avLst/>
          </a:prstGeom>
          <a:ln w="28575" cap="flat" cmpd="sng">
            <a:solidFill>
              <a:schemeClr val="tx1"/>
            </a:solidFill>
            <a:prstDash val="solid"/>
            <a:headEnd type="none" w="med" len="med"/>
            <a:tailEnd type="none" w="med" len="med"/>
          </a:ln>
        </p:spPr>
      </p:sp>
      <p:grpSp>
        <p:nvGrpSpPr>
          <p:cNvPr id="78885" name="组合 322635"/>
          <p:cNvGrpSpPr/>
          <p:nvPr/>
        </p:nvGrpSpPr>
        <p:grpSpPr>
          <a:xfrm>
            <a:off x="2124075" y="5086350"/>
            <a:ext cx="2057400" cy="0"/>
            <a:chOff x="1338" y="3204"/>
            <a:chExt cx="1296" cy="0"/>
          </a:xfrm>
        </p:grpSpPr>
        <p:sp>
          <p:nvSpPr>
            <p:cNvPr id="78913" name="直接连接符 322636"/>
            <p:cNvSpPr/>
            <p:nvPr/>
          </p:nvSpPr>
          <p:spPr>
            <a:xfrm flipH="1">
              <a:off x="1338" y="3204"/>
              <a:ext cx="1296" cy="0"/>
            </a:xfrm>
            <a:prstGeom prst="line">
              <a:avLst/>
            </a:prstGeom>
            <a:ln w="9525" cap="flat" cmpd="sng">
              <a:solidFill>
                <a:schemeClr val="tx1"/>
              </a:solidFill>
              <a:prstDash val="solid"/>
              <a:headEnd type="none" w="med" len="med"/>
              <a:tailEnd type="none" w="med" len="med"/>
            </a:ln>
          </p:spPr>
        </p:sp>
        <p:sp>
          <p:nvSpPr>
            <p:cNvPr id="78914" name="直接连接符 322637"/>
            <p:cNvSpPr/>
            <p:nvPr/>
          </p:nvSpPr>
          <p:spPr>
            <a:xfrm flipH="1">
              <a:off x="1770" y="3204"/>
              <a:ext cx="384" cy="0"/>
            </a:xfrm>
            <a:prstGeom prst="line">
              <a:avLst/>
            </a:prstGeom>
            <a:ln w="9525" cap="flat" cmpd="sng">
              <a:solidFill>
                <a:schemeClr val="tx1"/>
              </a:solidFill>
              <a:prstDash val="solid"/>
              <a:headEnd type="none" w="med" len="med"/>
              <a:tailEnd type="triangle" w="med" len="med"/>
            </a:ln>
          </p:spPr>
        </p:sp>
      </p:grpSp>
      <p:sp>
        <p:nvSpPr>
          <p:cNvPr id="78886" name="直接连接符 322638"/>
          <p:cNvSpPr/>
          <p:nvPr/>
        </p:nvSpPr>
        <p:spPr>
          <a:xfrm>
            <a:off x="2128838" y="5065713"/>
            <a:ext cx="0" cy="381000"/>
          </a:xfrm>
          <a:prstGeom prst="line">
            <a:avLst/>
          </a:prstGeom>
          <a:ln w="28575" cap="flat" cmpd="sng">
            <a:solidFill>
              <a:schemeClr val="tx1"/>
            </a:solidFill>
            <a:prstDash val="solid"/>
            <a:headEnd type="none" w="med" len="med"/>
            <a:tailEnd type="triangle" w="med" len="med"/>
          </a:ln>
        </p:spPr>
      </p:sp>
      <p:grpSp>
        <p:nvGrpSpPr>
          <p:cNvPr id="78887" name="组合 179320"/>
          <p:cNvGrpSpPr/>
          <p:nvPr/>
        </p:nvGrpSpPr>
        <p:grpSpPr>
          <a:xfrm>
            <a:off x="660400" y="1922463"/>
            <a:ext cx="1349375" cy="396875"/>
            <a:chOff x="416" y="1211"/>
            <a:chExt cx="850" cy="250"/>
          </a:xfrm>
        </p:grpSpPr>
        <p:sp>
          <p:nvSpPr>
            <p:cNvPr id="78906" name="直接连接符 179227"/>
            <p:cNvSpPr/>
            <p:nvPr/>
          </p:nvSpPr>
          <p:spPr>
            <a:xfrm>
              <a:off x="930" y="1344"/>
              <a:ext cx="336" cy="0"/>
            </a:xfrm>
            <a:prstGeom prst="line">
              <a:avLst/>
            </a:prstGeom>
            <a:ln w="9525" cap="flat" cmpd="sng">
              <a:solidFill>
                <a:schemeClr val="tx1"/>
              </a:solidFill>
              <a:prstDash val="solid"/>
              <a:headEnd type="none" w="med" len="med"/>
              <a:tailEnd type="triangle" w="med" len="med"/>
            </a:ln>
          </p:spPr>
        </p:sp>
        <p:grpSp>
          <p:nvGrpSpPr>
            <p:cNvPr id="78907" name="组合 179279"/>
            <p:cNvGrpSpPr/>
            <p:nvPr/>
          </p:nvGrpSpPr>
          <p:grpSpPr>
            <a:xfrm>
              <a:off x="643" y="1211"/>
              <a:ext cx="195" cy="250"/>
              <a:chOff x="1344" y="1392"/>
              <a:chExt cx="195" cy="250"/>
            </a:xfrm>
          </p:grpSpPr>
          <p:sp>
            <p:nvSpPr>
              <p:cNvPr id="78911" name="椭圆 179230"/>
              <p:cNvSpPr/>
              <p:nvPr/>
            </p:nvSpPr>
            <p:spPr>
              <a:xfrm>
                <a:off x="1344"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912" name="文本框 179231"/>
              <p:cNvSpPr txBox="1"/>
              <p:nvPr/>
            </p:nvSpPr>
            <p:spPr>
              <a:xfrm>
                <a:off x="1344"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3</a:t>
                </a:r>
              </a:p>
            </p:txBody>
          </p:sp>
        </p:grpSp>
        <p:grpSp>
          <p:nvGrpSpPr>
            <p:cNvPr id="78908" name="组合 179278"/>
            <p:cNvGrpSpPr/>
            <p:nvPr/>
          </p:nvGrpSpPr>
          <p:grpSpPr>
            <a:xfrm>
              <a:off x="416" y="1211"/>
              <a:ext cx="195" cy="250"/>
              <a:chOff x="1152" y="1392"/>
              <a:chExt cx="195" cy="250"/>
            </a:xfrm>
          </p:grpSpPr>
          <p:sp>
            <p:nvSpPr>
              <p:cNvPr id="78909" name="椭圆 179234"/>
              <p:cNvSpPr/>
              <p:nvPr/>
            </p:nvSpPr>
            <p:spPr>
              <a:xfrm>
                <a:off x="1152"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910" name="文本框 179235"/>
              <p:cNvSpPr txBox="1"/>
              <p:nvPr/>
            </p:nvSpPr>
            <p:spPr>
              <a:xfrm>
                <a:off x="1152"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grpSp>
      <p:grpSp>
        <p:nvGrpSpPr>
          <p:cNvPr id="78888" name="组合 304227"/>
          <p:cNvGrpSpPr/>
          <p:nvPr/>
        </p:nvGrpSpPr>
        <p:grpSpPr>
          <a:xfrm>
            <a:off x="1042988" y="2420938"/>
            <a:ext cx="989012" cy="396875"/>
            <a:chOff x="643" y="1525"/>
            <a:chExt cx="623" cy="250"/>
          </a:xfrm>
        </p:grpSpPr>
        <p:grpSp>
          <p:nvGrpSpPr>
            <p:cNvPr id="78902" name="组合 304228"/>
            <p:cNvGrpSpPr/>
            <p:nvPr/>
          </p:nvGrpSpPr>
          <p:grpSpPr>
            <a:xfrm>
              <a:off x="643" y="1525"/>
              <a:ext cx="195" cy="250"/>
              <a:chOff x="824" y="618"/>
              <a:chExt cx="195" cy="250"/>
            </a:xfrm>
          </p:grpSpPr>
          <p:sp>
            <p:nvSpPr>
              <p:cNvPr id="78904" name="椭圆 304229"/>
              <p:cNvSpPr/>
              <p:nvPr/>
            </p:nvSpPr>
            <p:spPr>
              <a:xfrm>
                <a:off x="824"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905" name="文本框 304230"/>
              <p:cNvSpPr txBox="1"/>
              <p:nvPr/>
            </p:nvSpPr>
            <p:spPr>
              <a:xfrm>
                <a:off x="824"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4</a:t>
                </a:r>
              </a:p>
            </p:txBody>
          </p:sp>
        </p:grpSp>
        <p:sp>
          <p:nvSpPr>
            <p:cNvPr id="78903" name="直接连接符 304231"/>
            <p:cNvSpPr/>
            <p:nvPr/>
          </p:nvSpPr>
          <p:spPr>
            <a:xfrm>
              <a:off x="930" y="1661"/>
              <a:ext cx="336" cy="0"/>
            </a:xfrm>
            <a:prstGeom prst="line">
              <a:avLst/>
            </a:prstGeom>
            <a:ln w="9525" cap="flat" cmpd="sng">
              <a:solidFill>
                <a:schemeClr val="tx1"/>
              </a:solidFill>
              <a:prstDash val="solid"/>
              <a:headEnd type="none" w="med" len="med"/>
              <a:tailEnd type="triangle" w="med" len="med"/>
            </a:ln>
          </p:spPr>
        </p:sp>
      </p:grpSp>
      <p:sp>
        <p:nvSpPr>
          <p:cNvPr id="78889" name="文本框 317500"/>
          <p:cNvSpPr txBox="1"/>
          <p:nvPr/>
        </p:nvSpPr>
        <p:spPr>
          <a:xfrm>
            <a:off x="1020763" y="3789363"/>
            <a:ext cx="309562" cy="396875"/>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sp>
        <p:nvSpPr>
          <p:cNvPr id="78890" name="直接连接符 317501"/>
          <p:cNvSpPr/>
          <p:nvPr/>
        </p:nvSpPr>
        <p:spPr>
          <a:xfrm>
            <a:off x="1476375" y="4078288"/>
            <a:ext cx="533400" cy="0"/>
          </a:xfrm>
          <a:prstGeom prst="line">
            <a:avLst/>
          </a:prstGeom>
          <a:ln w="9525" cap="flat" cmpd="sng">
            <a:solidFill>
              <a:schemeClr val="tx1"/>
            </a:solidFill>
            <a:prstDash val="solid"/>
            <a:headEnd type="none" w="med" len="med"/>
            <a:tailEnd type="triangle" w="med" len="med"/>
          </a:ln>
        </p:spPr>
      </p:sp>
      <p:grpSp>
        <p:nvGrpSpPr>
          <p:cNvPr id="78891" name="组合 317497"/>
          <p:cNvGrpSpPr/>
          <p:nvPr/>
        </p:nvGrpSpPr>
        <p:grpSpPr>
          <a:xfrm>
            <a:off x="1020763" y="3789363"/>
            <a:ext cx="989012" cy="396875"/>
            <a:chOff x="643" y="2387"/>
            <a:chExt cx="623" cy="250"/>
          </a:xfrm>
        </p:grpSpPr>
        <p:grpSp>
          <p:nvGrpSpPr>
            <p:cNvPr id="78898" name="组合 317498"/>
            <p:cNvGrpSpPr/>
            <p:nvPr/>
          </p:nvGrpSpPr>
          <p:grpSpPr>
            <a:xfrm>
              <a:off x="643" y="2387"/>
              <a:ext cx="195" cy="250"/>
              <a:chOff x="440" y="618"/>
              <a:chExt cx="195" cy="250"/>
            </a:xfrm>
          </p:grpSpPr>
          <p:sp>
            <p:nvSpPr>
              <p:cNvPr id="78900" name="椭圆 317499"/>
              <p:cNvSpPr/>
              <p:nvPr/>
            </p:nvSpPr>
            <p:spPr>
              <a:xfrm>
                <a:off x="440"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901" name="文本框 317500"/>
              <p:cNvSpPr txBox="1"/>
              <p:nvPr/>
            </p:nvSpPr>
            <p:spPr>
              <a:xfrm>
                <a:off x="440"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sp>
          <p:nvSpPr>
            <p:cNvPr id="78899" name="直接连接符 317501"/>
            <p:cNvSpPr/>
            <p:nvPr/>
          </p:nvSpPr>
          <p:spPr>
            <a:xfrm>
              <a:off x="930" y="2569"/>
              <a:ext cx="336" cy="0"/>
            </a:xfrm>
            <a:prstGeom prst="line">
              <a:avLst/>
            </a:prstGeom>
            <a:ln w="9525" cap="flat" cmpd="sng">
              <a:solidFill>
                <a:schemeClr val="tx1"/>
              </a:solidFill>
              <a:prstDash val="solid"/>
              <a:headEnd type="none" w="med" len="med"/>
              <a:tailEnd type="triangle" w="med" len="med"/>
            </a:ln>
          </p:spPr>
        </p:sp>
      </p:grpSp>
      <p:sp>
        <p:nvSpPr>
          <p:cNvPr id="78892" name="直接连接符 325685"/>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8893" name="组合 325700"/>
          <p:cNvGrpSpPr/>
          <p:nvPr/>
        </p:nvGrpSpPr>
        <p:grpSpPr>
          <a:xfrm>
            <a:off x="1020763" y="4149725"/>
            <a:ext cx="989012" cy="396875"/>
            <a:chOff x="643" y="2614"/>
            <a:chExt cx="623" cy="250"/>
          </a:xfrm>
        </p:grpSpPr>
        <p:grpSp>
          <p:nvGrpSpPr>
            <p:cNvPr id="78894" name="组合 325701"/>
            <p:cNvGrpSpPr/>
            <p:nvPr/>
          </p:nvGrpSpPr>
          <p:grpSpPr>
            <a:xfrm>
              <a:off x="643" y="2614"/>
              <a:ext cx="195" cy="250"/>
              <a:chOff x="248" y="618"/>
              <a:chExt cx="195" cy="250"/>
            </a:xfrm>
          </p:grpSpPr>
          <p:sp>
            <p:nvSpPr>
              <p:cNvPr id="78896" name="椭圆 325702"/>
              <p:cNvSpPr/>
              <p:nvPr/>
            </p:nvSpPr>
            <p:spPr>
              <a:xfrm>
                <a:off x="248"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897" name="文本框 325703"/>
              <p:cNvSpPr txBox="1"/>
              <p:nvPr/>
            </p:nvSpPr>
            <p:spPr>
              <a:xfrm>
                <a:off x="248"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1</a:t>
                </a:r>
              </a:p>
            </p:txBody>
          </p:sp>
        </p:grpSp>
        <p:sp>
          <p:nvSpPr>
            <p:cNvPr id="78895" name="直接连接符 325704"/>
            <p:cNvSpPr/>
            <p:nvPr/>
          </p:nvSpPr>
          <p:spPr>
            <a:xfrm>
              <a:off x="930" y="2750"/>
              <a:ext cx="336" cy="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占位符 327681"/>
          <p:cNvSpPr>
            <a:spLocks noGrp="1"/>
          </p:cNvSpPr>
          <p:nvPr>
            <p:ph type="body" sz="half" idx="1"/>
          </p:nvPr>
        </p:nvSpPr>
        <p:spPr>
          <a:xfrm>
            <a:off x="395288" y="333375"/>
            <a:ext cx="8353425" cy="2374900"/>
          </a:xfrm>
        </p:spPr>
        <p:txBody>
          <a:bodyPr vert="horz" wrap="square" lIns="91440" tIns="45720" rIns="91440" bIns="45720" anchor="t"/>
          <a:lstStyle/>
          <a:p>
            <a:pPr marL="0" indent="0" eaLnBrk="1" hangingPunct="1">
              <a:buNone/>
            </a:pPr>
            <a:r>
              <a:rPr lang="en-US" altLang="zh-CN" sz="2800" b="1"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例</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系统有</a:t>
            </a:r>
            <a:r>
              <a:rPr lang="en-US" altLang="zh-CN" sz="2800" b="1" dirty="0">
                <a:latin typeface="华文新魏" panose="02010800040101010101" pitchFamily="2" charset="-122"/>
                <a:ea typeface="华文新魏" panose="02010800040101010101" pitchFamily="2" charset="-122"/>
              </a:rPr>
              <a:t>4</a:t>
            </a:r>
            <a:r>
              <a:rPr lang="zh-CN" altLang="en-US" sz="2800" b="1" dirty="0">
                <a:latin typeface="华文新魏" panose="02010800040101010101" pitchFamily="2" charset="-122"/>
                <a:ea typeface="华文新魏" panose="02010800040101010101" pitchFamily="2" charset="-122"/>
              </a:rPr>
              <a:t>个中断级</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每级现行</a:t>
            </a:r>
            <a:r>
              <a:rPr lang="en-US" altLang="zh-CN" sz="2800" b="1" dirty="0">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有</a:t>
            </a:r>
            <a:r>
              <a:rPr lang="en-US" altLang="zh-CN" sz="2800" b="1" dirty="0">
                <a:latin typeface="华文新魏" panose="02010800040101010101" pitchFamily="2" charset="-122"/>
                <a:ea typeface="华文新魏" panose="02010800040101010101" pitchFamily="2" charset="-122"/>
              </a:rPr>
              <a:t>4</a:t>
            </a:r>
            <a:r>
              <a:rPr lang="zh-CN" altLang="en-US" sz="2800" b="1" dirty="0">
                <a:latin typeface="华文新魏" panose="02010800040101010101" pitchFamily="2" charset="-122"/>
                <a:ea typeface="华文新魏" panose="02010800040101010101" pitchFamily="2" charset="-122"/>
              </a:rPr>
              <a:t>位屏蔽位   “</a:t>
            </a:r>
            <a:r>
              <a:rPr lang="en-US" altLang="zh-CN" sz="2800" b="1" dirty="0">
                <a:latin typeface="华文新魏" panose="02010800040101010101" pitchFamily="2" charset="-122"/>
                <a:ea typeface="华文新魏" panose="02010800040101010101" pitchFamily="2" charset="-122"/>
              </a:rPr>
              <a:t>1”</a:t>
            </a:r>
            <a:r>
              <a:rPr lang="zh-CN" altLang="en-US" sz="2800" b="1" dirty="0">
                <a:latin typeface="华文新魏" panose="02010800040101010101" pitchFamily="2" charset="-122"/>
                <a:ea typeface="华文新魏" panose="02010800040101010101" pitchFamily="2" charset="-122"/>
              </a:rPr>
              <a:t>表示对该级的请求都开放</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允许其进入排队器。“</a:t>
            </a:r>
            <a:r>
              <a:rPr lang="en-US" altLang="zh-CN" sz="2800" b="1" dirty="0">
                <a:latin typeface="华文新魏" panose="02010800040101010101" pitchFamily="2" charset="-122"/>
                <a:ea typeface="华文新魏" panose="02010800040101010101" pitchFamily="2" charset="-122"/>
              </a:rPr>
              <a:t>0”</a:t>
            </a:r>
            <a:r>
              <a:rPr lang="zh-CN" altLang="en-US" sz="2800" b="1" dirty="0">
                <a:latin typeface="华文新魏" panose="02010800040101010101" pitchFamily="2" charset="-122"/>
                <a:ea typeface="华文新魏" panose="02010800040101010101" pitchFamily="2" charset="-122"/>
              </a:rPr>
              <a:t>表示屏蔽各个请求</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不允许进入排队器，现要求各级中断处理次序和响应次序都是</a:t>
            </a:r>
            <a:r>
              <a:rPr lang="en-US" altLang="zh-CN" sz="2800" b="1" dirty="0">
                <a:latin typeface="华文新魏" panose="02010800040101010101" pitchFamily="2" charset="-122"/>
                <a:ea typeface="华文新魏" panose="02010800040101010101" pitchFamily="2" charset="-122"/>
              </a:rPr>
              <a:t>1</a:t>
            </a:r>
            <a:r>
              <a:rPr lang="en-US" altLang="zh-CN" sz="2800" b="1"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800" b="1" dirty="0">
                <a:latin typeface="华文新魏" panose="02010800040101010101" pitchFamily="2" charset="-122"/>
                <a:ea typeface="华文新魏" panose="02010800040101010101" pitchFamily="2" charset="-122"/>
              </a:rPr>
              <a:t>2</a:t>
            </a:r>
            <a:r>
              <a:rPr lang="en-US" altLang="zh-CN" sz="2800" b="1"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800" b="1" dirty="0">
                <a:latin typeface="华文新魏" panose="02010800040101010101" pitchFamily="2" charset="-122"/>
                <a:ea typeface="华文新魏" panose="02010800040101010101" pitchFamily="2" charset="-122"/>
              </a:rPr>
              <a:t>3</a:t>
            </a:r>
            <a:r>
              <a:rPr lang="en-US" altLang="zh-CN" sz="2800" b="1"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800" b="1" dirty="0">
                <a:latin typeface="华文新魏" panose="02010800040101010101" pitchFamily="2" charset="-122"/>
                <a:ea typeface="华文新魏" panose="02010800040101010101" pitchFamily="2" charset="-122"/>
              </a:rPr>
              <a:t>4</a:t>
            </a:r>
            <a:r>
              <a:rPr lang="zh-CN" altLang="en-US" sz="2800" b="1" dirty="0">
                <a:latin typeface="华文新魏" panose="02010800040101010101" pitchFamily="2" charset="-122"/>
                <a:ea typeface="华文新魏" panose="02010800040101010101" pitchFamily="2" charset="-122"/>
              </a:rPr>
              <a:t>，请设计屏蔽位状态。</a:t>
            </a:r>
          </a:p>
        </p:txBody>
      </p:sp>
      <p:sp>
        <p:nvSpPr>
          <p:cNvPr id="79875" name="文本框 327682"/>
          <p:cNvSpPr txBox="1"/>
          <p:nvPr/>
        </p:nvSpPr>
        <p:spPr>
          <a:xfrm>
            <a:off x="1979613" y="2565400"/>
            <a:ext cx="4495800" cy="457200"/>
          </a:xfrm>
          <a:prstGeom prst="rect">
            <a:avLst/>
          </a:prstGeom>
          <a:noFill/>
          <a:ln w="9525">
            <a:noFill/>
          </a:ln>
        </p:spPr>
        <p:txBody>
          <a:bodyPr wrap="none">
            <a:spAutoFit/>
          </a:bodyPr>
          <a:lstStyle/>
          <a:p>
            <a:r>
              <a:rPr lang="zh-CN" altLang="en-US" sz="2400" dirty="0">
                <a:latin typeface="黑体" panose="02010609060101010101" pitchFamily="2" charset="-122"/>
                <a:ea typeface="黑体" panose="02010609060101010101" pitchFamily="2" charset="-122"/>
              </a:rPr>
              <a:t>中断级屏蔽位举例</a:t>
            </a:r>
            <a:r>
              <a:rPr lang="en-US" altLang="zh-CN" sz="2400" dirty="0">
                <a:latin typeface="黑体" panose="02010609060101010101" pitchFamily="2" charset="-122"/>
                <a:ea typeface="黑体" panose="02010609060101010101" pitchFamily="2" charset="-122"/>
              </a:rPr>
              <a:t>1</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p>
        </p:txBody>
      </p:sp>
      <p:graphicFrame>
        <p:nvGraphicFramePr>
          <p:cNvPr id="327684" name="内容占位符 327683"/>
          <p:cNvGraphicFramePr>
            <a:graphicFrameLocks noGrp="1"/>
          </p:cNvGraphicFramePr>
          <p:nvPr>
            <p:ph sz="half" idx="4294967295"/>
          </p:nvPr>
        </p:nvGraphicFramePr>
        <p:xfrm>
          <a:off x="1116013" y="3068638"/>
          <a:ext cx="6551295" cy="3168650"/>
        </p:xfrm>
        <a:graphic>
          <a:graphicData uri="http://schemas.openxmlformats.org/drawingml/2006/table">
            <a:tbl>
              <a:tblPr/>
              <a:tblGrid>
                <a:gridCol w="1871980">
                  <a:extLst>
                    <a:ext uri="{9D8B030D-6E8A-4147-A177-3AD203B41FA5}">
                      <a16:colId xmlns:a16="http://schemas.microsoft.com/office/drawing/2014/main" val="20000"/>
                    </a:ext>
                  </a:extLst>
                </a:gridCol>
                <a:gridCol w="1223645">
                  <a:extLst>
                    <a:ext uri="{9D8B030D-6E8A-4147-A177-3AD203B41FA5}">
                      <a16:colId xmlns:a16="http://schemas.microsoft.com/office/drawing/2014/main" val="20001"/>
                    </a:ext>
                  </a:extLst>
                </a:gridCol>
                <a:gridCol w="1223645">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528638">
                <a:tc rowSpan="2">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中断处理程序级别</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中断级屏蔽位</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2705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级</a:t>
                      </a:r>
                      <a:endParaRPr lang="zh-CN" altLang="en-US">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70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0</a:t>
                      </a: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8022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0899" name="文本占位符 18022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中断系统的功能</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中断请求的保存和清除</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优先级的确定</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中断断点及现场的保存</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对中断请求的分析和处理</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5)</a:t>
            </a:r>
            <a:r>
              <a:rPr lang="zh-CN" altLang="en-US" sz="2800" b="1" dirty="0">
                <a:latin typeface="黑体" panose="02010609060101010101" pitchFamily="2" charset="-122"/>
                <a:ea typeface="黑体" panose="02010609060101010101" pitchFamily="2" charset="-122"/>
              </a:rPr>
              <a:t>中断返回</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这些功能全是由</a:t>
            </a:r>
            <a:r>
              <a:rPr lang="zh-CN" altLang="en-US" sz="2800" b="1" dirty="0">
                <a:solidFill>
                  <a:srgbClr val="0000FF"/>
                </a:solidFill>
                <a:latin typeface="华文新魏" panose="02010800040101010101" pitchFamily="2" charset="-122"/>
                <a:ea typeface="华文新魏" panose="02010800040101010101" pitchFamily="2" charset="-122"/>
              </a:rPr>
              <a:t>中断响应硬件</a:t>
            </a:r>
            <a:r>
              <a:rPr lang="zh-CN" altLang="en-US" sz="2800" b="1" dirty="0">
                <a:latin typeface="华文新魏" panose="02010800040101010101" pitchFamily="2" charset="-122"/>
                <a:ea typeface="华文新魏" panose="02010800040101010101" pitchFamily="2" charset="-122"/>
              </a:rPr>
              <a:t>和</a:t>
            </a:r>
            <a:r>
              <a:rPr lang="zh-CN" altLang="en-US" sz="2800" b="1" dirty="0">
                <a:solidFill>
                  <a:srgbClr val="0000FF"/>
                </a:solidFill>
                <a:latin typeface="华文新魏" panose="02010800040101010101" pitchFamily="2" charset="-122"/>
                <a:ea typeface="华文新魏" panose="02010800040101010101" pitchFamily="2" charset="-122"/>
              </a:rPr>
              <a:t>中断处理程序</a:t>
            </a:r>
            <a:r>
              <a:rPr lang="zh-CN" altLang="en-US" sz="2800" b="1" dirty="0">
                <a:latin typeface="华文新魏" panose="02010800040101010101" pitchFamily="2" charset="-122"/>
                <a:ea typeface="华文新魏" panose="02010800040101010101" pitchFamily="2" charset="-122"/>
              </a:rPr>
              <a:t>完成的，中断系统的软硬件功能分配实质就是中断响应硬件和处理程序软件的功能分配。</a:t>
            </a:r>
          </a:p>
        </p:txBody>
      </p:sp>
    </p:spTree>
    <p:extLst>
      <p:ext uri="{BB962C8B-B14F-4D97-AF65-F5344CB8AC3E}">
        <p14:creationId xmlns:p14="http://schemas.microsoft.com/office/powerpoint/2010/main" val="19862100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8124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1923" name="文本占位符 18125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 </a:t>
            </a:r>
            <a:r>
              <a:rPr lang="zh-CN" altLang="en-US" sz="2800" b="1" dirty="0">
                <a:latin typeface="黑体" panose="02010609060101010101" pitchFamily="2" charset="-122"/>
                <a:ea typeface="黑体" panose="02010609060101010101" pitchFamily="2" charset="-122"/>
              </a:rPr>
              <a:t>功能的实现</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1)</a:t>
            </a:r>
            <a:r>
              <a:rPr lang="zh-CN" altLang="en-US" sz="2800" b="1" dirty="0">
                <a:solidFill>
                  <a:srgbClr val="0000FF"/>
                </a:solidFill>
                <a:latin typeface="华文新魏" panose="02010800040101010101" pitchFamily="2" charset="-122"/>
                <a:ea typeface="华文新魏" panose="02010800040101010101" pitchFamily="2" charset="-122"/>
              </a:rPr>
              <a:t>早期</a:t>
            </a:r>
            <a:r>
              <a:rPr lang="zh-CN" altLang="en-US" sz="2800" b="1" dirty="0">
                <a:latin typeface="华文新魏" panose="02010800040101010101" pitchFamily="2" charset="-122"/>
                <a:ea typeface="华文新魏" panose="02010800040101010101" pitchFamily="2" charset="-122"/>
              </a:rPr>
              <a:t>大部分功能是由</a:t>
            </a:r>
            <a:r>
              <a:rPr lang="zh-CN" altLang="en-US" sz="2800" b="1" dirty="0">
                <a:solidFill>
                  <a:srgbClr val="0000FF"/>
                </a:solidFill>
                <a:latin typeface="华文新魏" panose="02010800040101010101" pitchFamily="2" charset="-122"/>
                <a:ea typeface="华文新魏" panose="02010800040101010101" pitchFamily="2" charset="-122"/>
              </a:rPr>
              <a:t>软件</a:t>
            </a:r>
            <a:r>
              <a:rPr lang="zh-CN" altLang="en-US" sz="2800" b="1" dirty="0">
                <a:latin typeface="华文新魏" panose="02010800040101010101" pitchFamily="2" charset="-122"/>
                <a:ea typeface="华文新魏" panose="02010800040101010101" pitchFamily="2" charset="-122"/>
              </a:rPr>
              <a:t>完成的，中断响应和中断处理时间长。</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2)</a:t>
            </a:r>
            <a:r>
              <a:rPr lang="zh-CN" altLang="en-US" sz="2800" b="1" dirty="0">
                <a:solidFill>
                  <a:srgbClr val="0000FF"/>
                </a:solidFill>
                <a:latin typeface="华文新魏" panose="02010800040101010101" pitchFamily="2" charset="-122"/>
                <a:ea typeface="华文新魏" panose="02010800040101010101" pitchFamily="2" charset="-122"/>
              </a:rPr>
              <a:t>后来</a:t>
            </a:r>
            <a:r>
              <a:rPr lang="zh-CN" altLang="en-US" sz="2800" b="1" dirty="0">
                <a:latin typeface="华文新魏" panose="02010800040101010101" pitchFamily="2" charset="-122"/>
                <a:ea typeface="华文新魏" panose="02010800040101010101" pitchFamily="2" charset="-122"/>
              </a:rPr>
              <a:t>中断响应及其次序由程序查询软件的方法改为中断响应排队器</a:t>
            </a:r>
            <a:r>
              <a:rPr lang="zh-CN" altLang="en-US" sz="2800" b="1" dirty="0">
                <a:solidFill>
                  <a:srgbClr val="0000FF"/>
                </a:solidFill>
                <a:latin typeface="华文新魏" panose="02010800040101010101" pitchFamily="2" charset="-122"/>
                <a:ea typeface="华文新魏" panose="02010800040101010101" pitchFamily="2" charset="-122"/>
              </a:rPr>
              <a:t>硬件实现</a:t>
            </a:r>
            <a:r>
              <a:rPr lang="zh-CN" altLang="en-US" sz="2800" b="1" dirty="0">
                <a:latin typeface="华文新魏" panose="02010800040101010101" pitchFamily="2" charset="-122"/>
                <a:ea typeface="华文新魏" panose="02010800040101010101" pitchFamily="2" charset="-122"/>
              </a:rPr>
              <a:t>；中断源的分析也由程序查询改为硬件编码，直接或经中断向量表形成入口地址，并把中断源的状况以中断码的方式经旧</a:t>
            </a:r>
            <a:r>
              <a:rPr lang="en-US" altLang="zh-CN" sz="2800" b="1" dirty="0">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告知中断处理程序。</a:t>
            </a:r>
          </a:p>
        </p:txBody>
      </p:sp>
    </p:spTree>
    <p:extLst>
      <p:ext uri="{BB962C8B-B14F-4D97-AF65-F5344CB8AC3E}">
        <p14:creationId xmlns:p14="http://schemas.microsoft.com/office/powerpoint/2010/main" val="7560846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8227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2947" name="文本占位符 18227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 </a:t>
            </a:r>
            <a:r>
              <a:rPr lang="zh-CN" altLang="en-US" sz="2800" b="1" dirty="0">
                <a:latin typeface="黑体" panose="02010609060101010101" pitchFamily="2" charset="-122"/>
                <a:ea typeface="黑体" panose="02010609060101010101" pitchFamily="2" charset="-122"/>
              </a:rPr>
              <a:t>中断现场</a:t>
            </a:r>
          </a:p>
          <a:p>
            <a:pPr marL="0" indent="0" eaLnBrk="1" hangingPunct="1">
              <a:lnSpc>
                <a:spcPct val="120000"/>
              </a:lnSpc>
              <a:spcBef>
                <a:spcPct val="0"/>
              </a:spcBef>
              <a:buNone/>
            </a:pPr>
            <a:r>
              <a:rPr lang="zh-CN" altLang="en-US" sz="2800" b="1" dirty="0">
                <a:ea typeface="黑体" panose="02010609060101010101" pitchFamily="2" charset="-122"/>
              </a:rPr>
              <a:t>包括</a:t>
            </a:r>
            <a:r>
              <a:rPr lang="zh-CN" altLang="en-US" sz="2800" b="1" dirty="0">
                <a:solidFill>
                  <a:srgbClr val="0000FF"/>
                </a:solidFill>
                <a:ea typeface="黑体" panose="02010609060101010101" pitchFamily="2" charset="-122"/>
              </a:rPr>
              <a:t>软件状态</a:t>
            </a:r>
            <a:r>
              <a:rPr lang="zh-CN" altLang="en-US" sz="2800" b="1" dirty="0">
                <a:ea typeface="黑体" panose="02010609060101010101" pitchFamily="2" charset="-122"/>
              </a:rPr>
              <a:t>和</a:t>
            </a:r>
            <a:r>
              <a:rPr lang="zh-CN" altLang="en-US" sz="2800" b="1" dirty="0">
                <a:solidFill>
                  <a:srgbClr val="0000FF"/>
                </a:solidFill>
                <a:ea typeface="黑体" panose="02010609060101010101" pitchFamily="2" charset="-122"/>
              </a:rPr>
              <a:t>硬件状态</a:t>
            </a:r>
            <a:r>
              <a:rPr lang="zh-CN" altLang="en-US" sz="2800" b="1" dirty="0">
                <a:ea typeface="黑体" panose="02010609060101010101" pitchFamily="2" charset="-122"/>
              </a:rPr>
              <a:t>两种</a:t>
            </a:r>
            <a:r>
              <a:rPr lang="zh-CN" altLang="en-US" sz="2800" b="1"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软件状态</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如作业名称和级别，上、下界值，各种软件状态和标志等。软件状态本来就在主存中，且数量随</a:t>
            </a:r>
            <a:r>
              <a:rPr lang="en-US" altLang="zh-CN" sz="2800" b="1" dirty="0">
                <a:latin typeface="华文新魏" panose="02010800040101010101" pitchFamily="2" charset="-122"/>
                <a:ea typeface="华文新魏" panose="02010800040101010101" pitchFamily="2" charset="-122"/>
              </a:rPr>
              <a:t>OS</a:t>
            </a:r>
            <a:r>
              <a:rPr lang="zh-CN" altLang="en-US" sz="2800" b="1" dirty="0">
                <a:latin typeface="华文新魏" panose="02010800040101010101" pitchFamily="2" charset="-122"/>
                <a:ea typeface="华文新魏" panose="02010800040101010101" pitchFamily="2" charset="-122"/>
              </a:rPr>
              <a:t>的发展而扩大，宜于经</a:t>
            </a:r>
            <a:r>
              <a:rPr lang="zh-CN" altLang="en-US" sz="2800" b="1" dirty="0">
                <a:solidFill>
                  <a:srgbClr val="0000FF"/>
                </a:solidFill>
                <a:latin typeface="华文新魏" panose="02010800040101010101" pitchFamily="2" charset="-122"/>
                <a:ea typeface="华文新魏" panose="02010800040101010101" pitchFamily="2" charset="-122"/>
              </a:rPr>
              <a:t>中断处理程序</a:t>
            </a:r>
            <a:r>
              <a:rPr lang="zh-CN" altLang="en-US" sz="2800" b="1" dirty="0">
                <a:latin typeface="华文新魏" panose="02010800040101010101" pitchFamily="2" charset="-122"/>
                <a:ea typeface="华文新魏" panose="02010800040101010101" pitchFamily="2" charset="-122"/>
              </a:rPr>
              <a:t>保存。</a:t>
            </a:r>
          </a:p>
        </p:txBody>
      </p:sp>
    </p:spTree>
    <p:extLst>
      <p:ext uri="{BB962C8B-B14F-4D97-AF65-F5344CB8AC3E}">
        <p14:creationId xmlns:p14="http://schemas.microsoft.com/office/powerpoint/2010/main" val="16925086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8329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3971" name="文本占位符 183298"/>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 </a:t>
            </a:r>
            <a:r>
              <a:rPr lang="zh-CN" altLang="en-US" sz="2800" b="1" dirty="0">
                <a:latin typeface="黑体" panose="02010609060101010101" pitchFamily="2" charset="-122"/>
                <a:ea typeface="黑体" panose="02010609060101010101" pitchFamily="2" charset="-122"/>
              </a:rPr>
              <a:t>中断现场</a:t>
            </a:r>
          </a:p>
          <a:p>
            <a:pPr marL="0" indent="0" eaLnBrk="1" hangingPunct="1">
              <a:lnSpc>
                <a:spcPct val="120000"/>
              </a:lnSpc>
              <a:spcBef>
                <a:spcPct val="0"/>
              </a:spcBef>
              <a:buNone/>
            </a:pPr>
            <a:r>
              <a:rPr lang="zh-CN" altLang="en-US" sz="2800" b="1" dirty="0">
                <a:ea typeface="黑体" panose="02010609060101010101" pitchFamily="2" charset="-122"/>
              </a:rPr>
              <a:t>包括软件状态和硬件状态两种</a:t>
            </a:r>
            <a:r>
              <a:rPr lang="zh-CN" altLang="en-US" sz="2800" b="1"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硬件状态</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如现行指令地址，条件码，各种控制寄存器及通用寄存器内容等。其保存方式分两种：</a:t>
            </a:r>
          </a:p>
        </p:txBody>
      </p:sp>
    </p:spTree>
    <p:extLst>
      <p:ext uri="{BB962C8B-B14F-4D97-AF65-F5344CB8AC3E}">
        <p14:creationId xmlns:p14="http://schemas.microsoft.com/office/powerpoint/2010/main" val="7717865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8432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4995" name="文本占位符 18432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 </a:t>
            </a:r>
            <a:r>
              <a:rPr lang="zh-CN" altLang="en-US" sz="2800" b="1" dirty="0">
                <a:latin typeface="黑体" panose="02010609060101010101" pitchFamily="2" charset="-122"/>
                <a:ea typeface="黑体" panose="02010609060101010101" pitchFamily="2" charset="-122"/>
              </a:rPr>
              <a:t>中断现场</a:t>
            </a:r>
          </a:p>
          <a:p>
            <a:pPr marL="0" indent="0" eaLnBrk="1" hangingPunct="1">
              <a:lnSpc>
                <a:spcPct val="120000"/>
              </a:lnSpc>
              <a:spcBef>
                <a:spcPct val="0"/>
              </a:spcBef>
              <a:buNone/>
            </a:pPr>
            <a:r>
              <a:rPr lang="zh-CN" altLang="en-US" sz="2800" b="1" dirty="0">
                <a:ea typeface="黑体" panose="02010609060101010101" pitchFamily="2" charset="-122"/>
              </a:rPr>
              <a:t>包括软件状态和硬件状态两种</a:t>
            </a:r>
            <a:r>
              <a:rPr lang="zh-CN" altLang="en-US" sz="2800" b="1"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硬件状态</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保存方式分两种：</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a)</a:t>
            </a:r>
            <a:r>
              <a:rPr lang="zh-CN" altLang="en-US" sz="2800" b="1" dirty="0">
                <a:solidFill>
                  <a:srgbClr val="0000FF"/>
                </a:solidFill>
                <a:latin typeface="华文新魏" panose="02010800040101010101" pitchFamily="2" charset="-122"/>
                <a:ea typeface="华文新魏" panose="02010800040101010101" pitchFamily="2" charset="-122"/>
              </a:rPr>
              <a:t>经中断响应硬件保存</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把</a:t>
            </a:r>
            <a:r>
              <a:rPr lang="zh-CN" altLang="en-US" sz="2800" b="1" dirty="0">
                <a:solidFill>
                  <a:srgbClr val="FF0000"/>
                </a:solidFill>
                <a:latin typeface="华文新魏" panose="02010800040101010101" pitchFamily="2" charset="-122"/>
                <a:ea typeface="华文新魏" panose="02010800040101010101" pitchFamily="2" charset="-122"/>
              </a:rPr>
              <a:t>硬件状态集合成</a:t>
            </a:r>
            <a:r>
              <a:rPr lang="en-US" altLang="zh-CN" sz="2800" b="1" dirty="0">
                <a:solidFill>
                  <a:srgbClr val="FF0000"/>
                </a:solidFill>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存到主存指定的单元或区域。然后再把新的程序的</a:t>
            </a:r>
            <a:r>
              <a:rPr lang="en-US" altLang="zh-CN" sz="2800" b="1" dirty="0">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从主存另一指定单元或区域把内容传送到相关寄存器或计数器中，建立运行新程序的环境。但会降低速度。</a:t>
            </a:r>
          </a:p>
        </p:txBody>
      </p:sp>
    </p:spTree>
    <p:extLst>
      <p:ext uri="{BB962C8B-B14F-4D97-AF65-F5344CB8AC3E}">
        <p14:creationId xmlns:p14="http://schemas.microsoft.com/office/powerpoint/2010/main" val="27409931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8534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6019" name="文本占位符 185346"/>
          <p:cNvSpPr>
            <a:spLocks noGrp="1"/>
          </p:cNvSpPr>
          <p:nvPr>
            <p:ph idx="1"/>
          </p:nvPr>
        </p:nvSpPr>
        <p:spPr>
          <a:xfrm>
            <a:off x="395288" y="981075"/>
            <a:ext cx="8353425" cy="50403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 </a:t>
            </a:r>
            <a:r>
              <a:rPr lang="zh-CN" altLang="en-US" sz="2800" b="1" dirty="0">
                <a:latin typeface="黑体" panose="02010609060101010101" pitchFamily="2" charset="-122"/>
                <a:ea typeface="黑体" panose="02010609060101010101" pitchFamily="2" charset="-122"/>
              </a:rPr>
              <a:t>中断现场</a:t>
            </a:r>
          </a:p>
          <a:p>
            <a:pPr marL="0" indent="0" eaLnBrk="1" hangingPunct="1">
              <a:lnSpc>
                <a:spcPct val="120000"/>
              </a:lnSpc>
              <a:spcBef>
                <a:spcPct val="0"/>
              </a:spcBef>
              <a:buNone/>
            </a:pPr>
            <a:r>
              <a:rPr lang="zh-CN" altLang="en-US" sz="2800" b="1" dirty="0">
                <a:ea typeface="黑体" panose="02010609060101010101" pitchFamily="2" charset="-122"/>
              </a:rPr>
              <a:t>包括软件状态和硬件状态两种</a:t>
            </a:r>
            <a:r>
              <a:rPr lang="zh-CN" altLang="en-US" sz="2800" b="1"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硬件状态</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保存方式分两种：</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b)</a:t>
            </a:r>
            <a:r>
              <a:rPr lang="zh-CN" altLang="en-US" sz="2800" b="1" dirty="0">
                <a:solidFill>
                  <a:srgbClr val="0000FF"/>
                </a:solidFill>
                <a:latin typeface="华文新魏" panose="02010800040101010101" pitchFamily="2" charset="-122"/>
                <a:ea typeface="华文新魏" panose="02010800040101010101" pitchFamily="2" charset="-122"/>
              </a:rPr>
              <a:t>经中断处理程序保存</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会延缓转入真正处理该中断请求的时间，指令系统复杂。</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       实际中把两者结合起来，并视具体情况而异。</a:t>
            </a:r>
          </a:p>
        </p:txBody>
      </p:sp>
    </p:spTree>
    <p:extLst>
      <p:ext uri="{BB962C8B-B14F-4D97-AF65-F5344CB8AC3E}">
        <p14:creationId xmlns:p14="http://schemas.microsoft.com/office/powerpoint/2010/main" val="21741120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8636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7043" name="文本占位符 186370"/>
          <p:cNvSpPr>
            <a:spLocks noGrp="1"/>
          </p:cNvSpPr>
          <p:nvPr>
            <p:ph idx="1"/>
          </p:nvPr>
        </p:nvSpPr>
        <p:spPr>
          <a:xfrm>
            <a:off x="395288" y="981075"/>
            <a:ext cx="8353425" cy="50403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 </a:t>
            </a:r>
            <a:r>
              <a:rPr lang="zh-CN" altLang="en-US" sz="2800" b="1" dirty="0">
                <a:latin typeface="黑体" panose="02010609060101010101" pitchFamily="2" charset="-122"/>
                <a:ea typeface="黑体" panose="02010609060101010101" pitchFamily="2" charset="-122"/>
              </a:rPr>
              <a:t>中断系统性能指标</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1)</a:t>
            </a:r>
            <a:r>
              <a:rPr lang="zh-CN" altLang="en-US" sz="2800" b="1" dirty="0">
                <a:solidFill>
                  <a:srgbClr val="0000FF"/>
                </a:solidFill>
                <a:latin typeface="华文新魏" panose="02010800040101010101" pitchFamily="2" charset="-122"/>
                <a:ea typeface="华文新魏" panose="02010800040101010101" pitchFamily="2" charset="-122"/>
              </a:rPr>
              <a:t>中断响应时间</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     发出中断请求到进入中断处理程序的时间。主要取决于交换</a:t>
            </a:r>
            <a:r>
              <a:rPr lang="en-US" altLang="zh-CN" sz="2800" b="1" dirty="0">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的时间。</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2)</a:t>
            </a:r>
            <a:r>
              <a:rPr lang="zh-CN" altLang="en-US" sz="2800" b="1" dirty="0">
                <a:solidFill>
                  <a:srgbClr val="0000FF"/>
                </a:solidFill>
                <a:latin typeface="华文新魏" panose="02010800040101010101" pitchFamily="2" charset="-122"/>
                <a:ea typeface="华文新魏" panose="02010800040101010101" pitchFamily="2" charset="-122"/>
              </a:rPr>
              <a:t>灵活性</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    各种通用寄存器的内容是由中断处理程序按切 换需求来保存的，有利于提高中断响应的速度， 又有很大灵活性。</a:t>
            </a:r>
          </a:p>
        </p:txBody>
      </p:sp>
    </p:spTree>
    <p:extLst>
      <p:ext uri="{BB962C8B-B14F-4D97-AF65-F5344CB8AC3E}">
        <p14:creationId xmlns:p14="http://schemas.microsoft.com/office/powerpoint/2010/main" val="1332972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3926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3795" name="文本占位符 139266"/>
          <p:cNvSpPr>
            <a:spLocks noGrp="1"/>
          </p:cNvSpPr>
          <p:nvPr>
            <p:ph idx="1"/>
          </p:nvPr>
        </p:nvSpPr>
        <p:spPr>
          <a:xfrm>
            <a:off x="395288" y="981075"/>
            <a:ext cx="7777162" cy="4895850"/>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入口设置</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当中断源较少时，通过中断系统硬件对每个中断源直接形成相应的中断处理程序入口，进入相应的中断处理程序。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当中断源较多时，先将它们按性质分类，对每一类给定一个中断处理程序入口，再由软件转入相应的中断源进行处理。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196752"/>
            <a:ext cx="8229600" cy="3312368"/>
          </a:xfrm>
        </p:spPr>
        <p:txBody>
          <a:bodyPr/>
          <a:lstStyle/>
          <a:p>
            <a:pPr algn="just"/>
            <a:r>
              <a:rPr lang="zh-CN" altLang="en-US" sz="2800" b="1" kern="0" dirty="0">
                <a:latin typeface="Times New Roman" panose="02020603050405020304" pitchFamily="18" charset="0"/>
                <a:ea typeface="宋体" panose="02010600030101010101" pitchFamily="2" charset="-122"/>
              </a:rPr>
              <a:t>例如，</a:t>
            </a:r>
            <a:r>
              <a:rPr lang="en-US" altLang="zh-CN" sz="2800" b="1" kern="0" dirty="0">
                <a:latin typeface="Times New Roman" panose="02020603050405020304" pitchFamily="18" charset="0"/>
                <a:ea typeface="宋体" panose="02010600030101010101" pitchFamily="2" charset="-122"/>
              </a:rPr>
              <a:t>IBM370</a:t>
            </a:r>
            <a:r>
              <a:rPr lang="zh-CN" altLang="en-US" sz="2800" b="1" kern="0" dirty="0">
                <a:latin typeface="Times New Roman" panose="02020603050405020304" pitchFamily="18" charset="0"/>
                <a:ea typeface="宋体" panose="02010600030101010101" pitchFamily="2" charset="-122"/>
              </a:rPr>
              <a:t>系统就将中断分成机器校验、管理程序调用（访管）、程序性、外部、输人</a:t>
            </a:r>
            <a:r>
              <a:rPr lang="en-US" altLang="zh-CN" sz="2800" b="1" kern="0" dirty="0">
                <a:latin typeface="Times New Roman" panose="02020603050405020304" pitchFamily="18" charset="0"/>
                <a:ea typeface="宋体" panose="02010600030101010101" pitchFamily="2" charset="-122"/>
              </a:rPr>
              <a:t>/</a:t>
            </a:r>
            <a:r>
              <a:rPr lang="zh-CN" altLang="en-US" sz="2800" b="1" kern="0" dirty="0">
                <a:latin typeface="Times New Roman" panose="02020603050405020304" pitchFamily="18" charset="0"/>
                <a:ea typeface="宋体" panose="02010600030101010101" pitchFamily="2" charset="-122"/>
              </a:rPr>
              <a:t>输出和重新启动</a:t>
            </a:r>
            <a:r>
              <a:rPr lang="en-US" altLang="zh-CN" sz="2800" b="1" kern="0" dirty="0">
                <a:latin typeface="Times New Roman" panose="02020603050405020304" pitchFamily="18" charset="0"/>
                <a:ea typeface="宋体" panose="02010600030101010101" pitchFamily="2" charset="-122"/>
              </a:rPr>
              <a:t>6</a:t>
            </a:r>
            <a:r>
              <a:rPr lang="zh-CN" altLang="en-US" sz="2800" b="1" kern="0" dirty="0">
                <a:latin typeface="Times New Roman" panose="02020603050405020304" pitchFamily="18" charset="0"/>
                <a:ea typeface="宋体" panose="02010600030101010101" pitchFamily="2" charset="-122"/>
              </a:rPr>
              <a:t>类</a:t>
            </a:r>
            <a:r>
              <a:rPr lang="zh-CN" altLang="en-US" sz="2800" b="1" kern="0" dirty="0" smtClean="0">
                <a:latin typeface="Times New Roman" panose="02020603050405020304" pitchFamily="18" charset="0"/>
                <a:ea typeface="宋体" panose="02010600030101010101" pitchFamily="2" charset="-122"/>
              </a:rPr>
              <a:t>。每</a:t>
            </a:r>
            <a:r>
              <a:rPr lang="zh-CN" altLang="en-US" sz="2800" b="1" kern="0" dirty="0">
                <a:latin typeface="Times New Roman" panose="02020603050405020304" pitchFamily="18" charset="0"/>
                <a:ea typeface="宋体" panose="02010600030101010101" pitchFamily="2" charset="-122"/>
              </a:rPr>
              <a:t>类的具体中断源可由旧</a:t>
            </a:r>
            <a:r>
              <a:rPr lang="en-US" altLang="zh-CN" sz="2800" b="1" kern="0" dirty="0">
                <a:latin typeface="Times New Roman" panose="02020603050405020304" pitchFamily="18" charset="0"/>
                <a:ea typeface="宋体" panose="02010600030101010101" pitchFamily="2" charset="-122"/>
              </a:rPr>
              <a:t>PSW</a:t>
            </a:r>
            <a:r>
              <a:rPr lang="zh-CN" altLang="en-US" sz="2800" b="1" kern="0" dirty="0">
                <a:latin typeface="Times New Roman" panose="02020603050405020304" pitchFamily="18" charset="0"/>
                <a:ea typeface="宋体" panose="02010600030101010101" pitchFamily="2" charset="-122"/>
              </a:rPr>
              <a:t>中的中断码进一步指明，或由中断期间放于指定内存单元中的附加信息指明</a:t>
            </a:r>
            <a:r>
              <a:rPr lang="zh-CN" altLang="en-US" sz="2800" b="1" kern="0" dirty="0" smtClean="0">
                <a:latin typeface="Times New Roman" panose="02020603050405020304" pitchFamily="18" charset="0"/>
                <a:ea typeface="宋体" panose="02010600030101010101" pitchFamily="2" charset="-122"/>
              </a:rPr>
              <a:t>。</a:t>
            </a:r>
            <a:endParaRPr lang="zh-CN" altLang="en-US" sz="2800" b="1" kern="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9254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4028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4819" name="文本占位符 14029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机器校验中断    </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管理程序调用（访管）中断  </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程序性中断  </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外部中断</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5)I/O</a:t>
            </a:r>
            <a:r>
              <a:rPr lang="zh-CN" altLang="en-US" sz="2800" b="1" dirty="0">
                <a:latin typeface="黑体" panose="02010609060101010101" pitchFamily="2" charset="-122"/>
                <a:ea typeface="黑体" panose="02010609060101010101" pitchFamily="2" charset="-122"/>
              </a:rPr>
              <a:t>中断</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6)</a:t>
            </a:r>
            <a:r>
              <a:rPr lang="zh-CN" altLang="en-US" sz="2800" b="1" dirty="0">
                <a:latin typeface="黑体" panose="02010609060101010101" pitchFamily="2" charset="-122"/>
                <a:ea typeface="黑体" panose="02010609060101010101" pitchFamily="2" charset="-122"/>
              </a:rPr>
              <a:t>重新启动中断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4131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5843" name="文本占位符 14131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机器校验中断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告诉程序发生了</a:t>
            </a:r>
            <a:r>
              <a:rPr lang="zh-CN" altLang="en-US" sz="2800" dirty="0">
                <a:solidFill>
                  <a:srgbClr val="0000FF"/>
                </a:solidFill>
                <a:latin typeface="华文新魏" panose="02010800040101010101" pitchFamily="2" charset="-122"/>
                <a:ea typeface="华文新魏" panose="02010800040101010101" pitchFamily="2" charset="-122"/>
              </a:rPr>
              <a:t>设备故障</a:t>
            </a:r>
            <a:r>
              <a:rPr lang="zh-CN" altLang="en-US" sz="2800" dirty="0">
                <a:latin typeface="华文新魏" panose="02010800040101010101" pitchFamily="2" charset="-122"/>
                <a:ea typeface="华文新魏" panose="02010800040101010101" pitchFamily="2" charset="-122"/>
              </a:rPr>
              <a:t>。可用</a:t>
            </a:r>
            <a:r>
              <a:rPr lang="en-US" altLang="zh-CN" sz="2800" dirty="0">
                <a:latin typeface="华文新魏" panose="02010800040101010101" pitchFamily="2" charset="-122"/>
                <a:ea typeface="华文新魏" panose="02010800040101010101" pitchFamily="2" charset="-122"/>
              </a:rPr>
              <a:t>64</a:t>
            </a:r>
            <a:r>
              <a:rPr lang="zh-CN" altLang="en-US" sz="2800" dirty="0">
                <a:latin typeface="华文新魏" panose="02010800040101010101" pitchFamily="2" charset="-122"/>
                <a:ea typeface="华文新魏" panose="02010800040101010101" pitchFamily="2" charset="-122"/>
              </a:rPr>
              <a:t>位机器校验中断码指明故障原因和严重性，更为详细的中断原因和故障位置可由机器校验保存区内容提供。包含</a:t>
            </a:r>
            <a:r>
              <a:rPr lang="zh-CN" altLang="en-US" sz="2800" dirty="0">
                <a:solidFill>
                  <a:srgbClr val="0000FF"/>
                </a:solidFill>
                <a:latin typeface="华文新魏" panose="02010800040101010101" pitchFamily="2" charset="-122"/>
                <a:ea typeface="华文新魏" panose="02010800040101010101" pitchFamily="2" charset="-122"/>
              </a:rPr>
              <a:t>电源故障</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运算电路误动作</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主存出错</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通道动作故障</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处理器</a:t>
            </a:r>
            <a:r>
              <a:rPr lang="zh-CN" altLang="en-US" sz="2800" dirty="0">
                <a:latin typeface="华文新魏" panose="02010800040101010101" pitchFamily="2" charset="-122"/>
                <a:ea typeface="华文新魏" panose="02010800040101010101" pitchFamily="2" charset="-122"/>
              </a:rPr>
              <a:t>各种硬件故障等。</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3375</Words>
  <Application>Microsoft Office PowerPoint</Application>
  <PresentationFormat>全屏显示(4:3)</PresentationFormat>
  <Paragraphs>499</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等线</vt:lpstr>
      <vt:lpstr>黑体</vt:lpstr>
      <vt:lpstr>华文新魏</vt:lpstr>
      <vt:lpstr>宋体</vt:lpstr>
      <vt:lpstr>Arial</vt:lpstr>
      <vt:lpstr>Times New Roman</vt:lpstr>
      <vt:lpstr>Wingdings</vt:lpstr>
      <vt:lpstr>默认设计模板</vt:lpstr>
      <vt:lpstr>PowerPoint 演示文稿</vt:lpstr>
      <vt:lpstr>3.2  中断系统   </vt:lpstr>
      <vt:lpstr>3.2  中断系统   </vt:lpstr>
      <vt:lpstr>3.2  中断系统   </vt:lpstr>
      <vt:lpstr>3.2  中断系统   </vt:lpstr>
      <vt:lpstr>3.2  中断系统   </vt:lpstr>
      <vt:lpstr>例如，IBM370系统就将中断分成机器校验、管理程序调用（访管）、程序性、外部、输人/输出和重新启动6类。每类的具体中断源可由旧PSW中的中断码进一步指明，或由中断期间放于指定内存单元中的附加信息指明。</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PowerPoint 演示文稿</vt:lpstr>
      <vt:lpstr>3.2  中断系统   </vt:lpstr>
      <vt:lpstr>3.2  中断系统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中断系统   </vt:lpstr>
      <vt:lpstr>3.2  中断系统   </vt:lpstr>
      <vt:lpstr>3.2  中断系统   </vt:lpstr>
      <vt:lpstr>3.2  中断系统   </vt:lpstr>
      <vt:lpstr>3.2  中断系统   </vt:lpstr>
      <vt:lpstr>3.2  中断系统   </vt:lpstr>
      <vt:lpstr>3.2  中断系统   </vt:lpstr>
    </vt:vector>
  </TitlesOfParts>
  <Company>hebust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hcr</dc:creator>
  <cp:lastModifiedBy>a</cp:lastModifiedBy>
  <cp:revision>667</cp:revision>
  <dcterms:created xsi:type="dcterms:W3CDTF">2007-10-16T05:33:00Z</dcterms:created>
  <dcterms:modified xsi:type="dcterms:W3CDTF">2023-03-26T07:20:07Z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