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7"/>
  </p:notesMasterIdLst>
  <p:handoutMasterIdLst>
    <p:handoutMasterId r:id="rId58"/>
  </p:handoutMasterIdLst>
  <p:sldIdLst>
    <p:sldId id="324" r:id="rId2"/>
    <p:sldId id="472" r:id="rId3"/>
    <p:sldId id="432" r:id="rId4"/>
    <p:sldId id="473" r:id="rId5"/>
    <p:sldId id="474" r:id="rId6"/>
    <p:sldId id="475" r:id="rId7"/>
    <p:sldId id="477" r:id="rId8"/>
    <p:sldId id="476" r:id="rId9"/>
    <p:sldId id="478" r:id="rId10"/>
    <p:sldId id="437" r:id="rId11"/>
    <p:sldId id="479" r:id="rId12"/>
    <p:sldId id="480" r:id="rId13"/>
    <p:sldId id="565" r:id="rId14"/>
    <p:sldId id="438" r:id="rId15"/>
    <p:sldId id="439" r:id="rId16"/>
    <p:sldId id="440" r:id="rId17"/>
    <p:sldId id="441" r:id="rId18"/>
    <p:sldId id="512" r:id="rId19"/>
    <p:sldId id="513" r:id="rId20"/>
    <p:sldId id="514" r:id="rId21"/>
    <p:sldId id="442" r:id="rId22"/>
    <p:sldId id="443" r:id="rId23"/>
    <p:sldId id="444" r:id="rId24"/>
    <p:sldId id="445" r:id="rId25"/>
    <p:sldId id="446" r:id="rId26"/>
    <p:sldId id="519" r:id="rId27"/>
    <p:sldId id="520" r:id="rId28"/>
    <p:sldId id="521" r:id="rId29"/>
    <p:sldId id="522" r:id="rId30"/>
    <p:sldId id="447" r:id="rId31"/>
    <p:sldId id="566" r:id="rId32"/>
    <p:sldId id="448" r:id="rId33"/>
    <p:sldId id="449" r:id="rId34"/>
    <p:sldId id="450" r:id="rId35"/>
    <p:sldId id="452" r:id="rId36"/>
    <p:sldId id="453" r:id="rId37"/>
    <p:sldId id="454" r:id="rId38"/>
    <p:sldId id="567" r:id="rId39"/>
    <p:sldId id="455" r:id="rId40"/>
    <p:sldId id="456" r:id="rId41"/>
    <p:sldId id="457" r:id="rId42"/>
    <p:sldId id="458" r:id="rId43"/>
    <p:sldId id="459" r:id="rId44"/>
    <p:sldId id="460" r:id="rId45"/>
    <p:sldId id="461" r:id="rId46"/>
    <p:sldId id="462" r:id="rId47"/>
    <p:sldId id="463" r:id="rId48"/>
    <p:sldId id="464" r:id="rId49"/>
    <p:sldId id="465" r:id="rId50"/>
    <p:sldId id="466" r:id="rId51"/>
    <p:sldId id="467" r:id="rId52"/>
    <p:sldId id="468" r:id="rId53"/>
    <p:sldId id="469" r:id="rId54"/>
    <p:sldId id="470" r:id="rId55"/>
    <p:sldId id="471" r:id="rId56"/>
  </p:sldIdLst>
  <p:sldSz cx="9144000" cy="6858000" type="screen4x3"/>
  <p:notesSz cx="9144000" cy="6858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72">
          <p15:clr>
            <a:srgbClr val="A4A3A4"/>
          </p15:clr>
        </p15:guide>
        <p15:guide id="2" pos="28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CC99"/>
    <a:srgbClr val="336600"/>
    <a:srgbClr val="009900"/>
    <a:srgbClr val="339966"/>
    <a:srgbClr val="339933"/>
    <a:srgbClr val="00CC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25"/>
    <p:restoredTop sz="92694"/>
  </p:normalViewPr>
  <p:slideViewPr>
    <p:cSldViewPr showGuides="1">
      <p:cViewPr varScale="1">
        <p:scale>
          <a:sx n="81" d="100"/>
          <a:sy n="81" d="100"/>
        </p:scale>
        <p:origin x="915" y="42"/>
      </p:cViewPr>
      <p:guideLst>
        <p:guide orient="horz" pos="2172"/>
        <p:guide pos="287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CBA84054-E652-40F9-A728-9F8033960736}" type="datetimeFigureOut">
              <a:rPr lang="zh-CN" altLang="en-US" smtClean="0"/>
              <a:t>2023/3/29</a:t>
            </a:fld>
            <a:endParaRPr lang="zh-CN" altLang="en-US"/>
          </a:p>
        </p:txBody>
      </p:sp>
      <p:sp>
        <p:nvSpPr>
          <p:cNvPr id="4" name="页脚占位符 3"/>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26D0618D-42E1-4FE9-AE56-0C3C99C642E4}" type="slidenum">
              <a:rPr lang="zh-CN" altLang="en-US" smtClean="0"/>
              <a:t>‹#›</a:t>
            </a:fld>
            <a:endParaRPr lang="zh-CN" altLang="en-US"/>
          </a:p>
        </p:txBody>
      </p:sp>
    </p:spTree>
    <p:extLst>
      <p:ext uri="{BB962C8B-B14F-4D97-AF65-F5344CB8AC3E}">
        <p14:creationId xmlns:p14="http://schemas.microsoft.com/office/powerpoint/2010/main" val="3270047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28CC7DB0-4109-49BA-B7B7-9DFCD7BF03E5}" type="datetimeFigureOut">
              <a:rPr lang="zh-CN" altLang="en-US" smtClean="0"/>
              <a:t>2023/3/29</a:t>
            </a:fld>
            <a:endParaRPr lang="zh-CN" altLang="en-US"/>
          </a:p>
        </p:txBody>
      </p:sp>
      <p:sp>
        <p:nvSpPr>
          <p:cNvPr id="4" name="幻灯片图像占位符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31BD1DDB-7825-4EB4-AE9F-1AA72EAF92B0}" type="slidenum">
              <a:rPr lang="zh-CN" altLang="en-US" smtClean="0"/>
              <a:t>‹#›</a:t>
            </a:fld>
            <a:endParaRPr lang="zh-CN" altLang="en-US"/>
          </a:p>
        </p:txBody>
      </p:sp>
    </p:spTree>
    <p:extLst>
      <p:ext uri="{BB962C8B-B14F-4D97-AF65-F5344CB8AC3E}">
        <p14:creationId xmlns:p14="http://schemas.microsoft.com/office/powerpoint/2010/main" val="2881046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BD1DDB-7825-4EB4-AE9F-1AA72EAF92B0}" type="slidenum">
              <a:rPr lang="zh-CN" altLang="en-US" smtClean="0"/>
              <a:t>2</a:t>
            </a:fld>
            <a:endParaRPr lang="zh-CN" altLang="en-US"/>
          </a:p>
        </p:txBody>
      </p:sp>
    </p:spTree>
    <p:extLst>
      <p:ext uri="{BB962C8B-B14F-4D97-AF65-F5344CB8AC3E}">
        <p14:creationId xmlns:p14="http://schemas.microsoft.com/office/powerpoint/2010/main" val="3255948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5"/>
        </a:blip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p>
        </p:txBody>
      </p:sp>
      <p:sp>
        <p:nvSpPr>
          <p:cNvPr id="1027" name="文本占位符 1026"/>
          <p:cNvSpPr>
            <a:spLocks noGrp="1"/>
          </p:cNvSpPr>
          <p:nvPr>
            <p:ph type="body"/>
          </p:nvPr>
        </p:nvSpPr>
        <p:spPr>
          <a:xfrm>
            <a:off x="457200" y="1600200"/>
            <a:ext cx="8229600" cy="4525963"/>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b="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b="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vert="horz" wrap="square" lIns="91440" tIns="45720" rIns="91440" bIns="45720" numCol="1" anchor="t" anchorCtr="0" compatLnSpc="1"/>
          <a:lstStyle>
            <a:lvl1pPr algn="r">
              <a:defRPr sz="1400" b="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buFont typeface="Arial" panose="020B0604020202020204" pitchFamily="34" charset="0"/>
        <a:defRPr sz="4400" kern="1200">
          <a:solidFill>
            <a:schemeClr val="tx2"/>
          </a:solidFill>
          <a:latin typeface="+mj-lt"/>
          <a:ea typeface="+mj-ea"/>
          <a:cs typeface="+mj-cs"/>
        </a:defRPr>
      </a:lvl1pPr>
      <a:lvl2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文本框 72708"/>
          <p:cNvSpPr txBox="1"/>
          <p:nvPr/>
        </p:nvSpPr>
        <p:spPr>
          <a:xfrm>
            <a:off x="539750" y="2565400"/>
            <a:ext cx="7850188" cy="579438"/>
          </a:xfrm>
          <a:prstGeom prst="rect">
            <a:avLst/>
          </a:prstGeom>
          <a:noFill/>
          <a:ln w="9525">
            <a:noFill/>
          </a:ln>
        </p:spPr>
        <p:txBody>
          <a:bodyPr anchor="t">
            <a:spAutoFit/>
          </a:bodyPr>
          <a:lstStyle/>
          <a:p>
            <a:pPr algn="ctr"/>
            <a:r>
              <a:rPr lang="zh-CN" altLang="en-US" sz="3200" dirty="0">
                <a:latin typeface="黑体" panose="02010609060101010101" pitchFamily="2" charset="-122"/>
                <a:ea typeface="黑体" panose="02010609060101010101" pitchFamily="2" charset="-122"/>
              </a:rPr>
              <a:t>第</a:t>
            </a:r>
            <a:r>
              <a:rPr lang="en-US" altLang="zh-CN" sz="3200" dirty="0">
                <a:latin typeface="黑体" panose="02010609060101010101" pitchFamily="2" charset="-122"/>
                <a:ea typeface="黑体" panose="02010609060101010101" pitchFamily="2" charset="-122"/>
              </a:rPr>
              <a:t>3</a:t>
            </a:r>
            <a:r>
              <a:rPr lang="zh-CN" altLang="en-US" sz="3200" dirty="0">
                <a:latin typeface="黑体" panose="02010609060101010101" pitchFamily="2" charset="-122"/>
                <a:ea typeface="黑体" panose="02010609060101010101" pitchFamily="2" charset="-122"/>
              </a:rPr>
              <a:t>章 存储、中断、总线与</a:t>
            </a:r>
            <a:r>
              <a:rPr lang="en-US" altLang="zh-CN" sz="3200" dirty="0">
                <a:latin typeface="黑体" panose="02010609060101010101" pitchFamily="2" charset="-122"/>
                <a:ea typeface="黑体" panose="02010609060101010101" pitchFamily="2" charset="-122"/>
              </a:rPr>
              <a:t>I/O</a:t>
            </a:r>
            <a:r>
              <a:rPr lang="zh-CN" altLang="en-US" sz="3200" dirty="0">
                <a:latin typeface="黑体" panose="02010609060101010101" pitchFamily="2" charset="-122"/>
                <a:ea typeface="黑体" panose="02010609060101010101" pitchFamily="2" charset="-122"/>
              </a:rPr>
              <a:t>系统</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文本框 194564"/>
          <p:cNvSpPr txBox="1"/>
          <p:nvPr/>
        </p:nvSpPr>
        <p:spPr>
          <a:xfrm>
            <a:off x="395288" y="1773238"/>
            <a:ext cx="5905500"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、集中式串行链接方式</a:t>
            </a:r>
          </a:p>
        </p:txBody>
      </p:sp>
      <p:pic>
        <p:nvPicPr>
          <p:cNvPr id="98306" name="图片 194565"/>
          <p:cNvPicPr>
            <a:picLocks noChangeAspect="1"/>
          </p:cNvPicPr>
          <p:nvPr/>
        </p:nvPicPr>
        <p:blipFill>
          <a:blip r:embed="rId2"/>
          <a:stretch>
            <a:fillRect/>
          </a:stretch>
        </p:blipFill>
        <p:spPr>
          <a:xfrm>
            <a:off x="468313" y="2349500"/>
            <a:ext cx="8388350" cy="3686175"/>
          </a:xfrm>
          <a:prstGeom prst="rect">
            <a:avLst/>
          </a:prstGeom>
          <a:noFill/>
          <a:ln w="9525">
            <a:noFill/>
          </a:ln>
        </p:spPr>
      </p:pic>
      <p:sp>
        <p:nvSpPr>
          <p:cNvPr id="194567" name="直接连接符 194566"/>
          <p:cNvSpPr/>
          <p:nvPr/>
        </p:nvSpPr>
        <p:spPr>
          <a:xfrm>
            <a:off x="5148263" y="3687763"/>
            <a:ext cx="0" cy="936625"/>
          </a:xfrm>
          <a:prstGeom prst="line">
            <a:avLst/>
          </a:prstGeom>
          <a:ln w="57150" cap="flat" cmpd="sng">
            <a:solidFill>
              <a:srgbClr val="FF0000"/>
            </a:solidFill>
            <a:prstDash val="solid"/>
            <a:round/>
            <a:headEnd type="none" w="med" len="med"/>
            <a:tailEnd type="triangle" w="med" len="med"/>
          </a:ln>
        </p:spPr>
      </p:sp>
      <p:sp>
        <p:nvSpPr>
          <p:cNvPr id="194568" name="直接连接符 194567"/>
          <p:cNvSpPr/>
          <p:nvPr/>
        </p:nvSpPr>
        <p:spPr>
          <a:xfrm flipH="1">
            <a:off x="1735138" y="4610100"/>
            <a:ext cx="3455987" cy="0"/>
          </a:xfrm>
          <a:prstGeom prst="line">
            <a:avLst/>
          </a:prstGeom>
          <a:ln w="57150" cap="flat" cmpd="sng">
            <a:solidFill>
              <a:srgbClr val="FF0000"/>
            </a:solidFill>
            <a:prstDash val="solid"/>
            <a:round/>
            <a:headEnd type="none" w="med" len="med"/>
            <a:tailEnd type="triangle" w="med" len="med"/>
          </a:ln>
        </p:spPr>
      </p:sp>
      <p:sp>
        <p:nvSpPr>
          <p:cNvPr id="194569" name="直接连接符 194568"/>
          <p:cNvSpPr/>
          <p:nvPr/>
        </p:nvSpPr>
        <p:spPr>
          <a:xfrm>
            <a:off x="1778000" y="3141663"/>
            <a:ext cx="1439863" cy="0"/>
          </a:xfrm>
          <a:prstGeom prst="line">
            <a:avLst/>
          </a:prstGeom>
          <a:ln w="57150" cap="flat" cmpd="sng">
            <a:solidFill>
              <a:srgbClr val="FF0000"/>
            </a:solidFill>
            <a:prstDash val="solid"/>
            <a:round/>
            <a:headEnd type="none" w="med" len="med"/>
            <a:tailEnd type="triangle" w="med" len="med"/>
          </a:ln>
        </p:spPr>
      </p:sp>
      <p:sp>
        <p:nvSpPr>
          <p:cNvPr id="194570" name="直接连接符 194569"/>
          <p:cNvSpPr/>
          <p:nvPr/>
        </p:nvSpPr>
        <p:spPr>
          <a:xfrm>
            <a:off x="4356100" y="3141663"/>
            <a:ext cx="503238" cy="0"/>
          </a:xfrm>
          <a:prstGeom prst="line">
            <a:avLst/>
          </a:prstGeom>
          <a:ln w="57150" cap="flat" cmpd="sng">
            <a:solidFill>
              <a:srgbClr val="FF0000"/>
            </a:solidFill>
            <a:prstDash val="solid"/>
            <a:round/>
            <a:headEnd type="none" w="med" len="med"/>
            <a:tailEnd type="triangle" w="med" len="med"/>
          </a:ln>
        </p:spPr>
      </p:sp>
      <p:sp>
        <p:nvSpPr>
          <p:cNvPr id="98311" name="矩形 194575"/>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98312" name="矩形 194576"/>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3.3.2</a:t>
            </a:r>
            <a:r>
              <a:rPr lang="zh-CN" altLang="en-US" dirty="0">
                <a:latin typeface="黑体" panose="02010609060101010101" pitchFamily="2" charset="-122"/>
                <a:ea typeface="黑体" panose="02010609060101010101" pitchFamily="2" charset="-122"/>
              </a:rPr>
              <a:t>总线的控制方式（非专用总线）</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4567"/>
                                        </p:tgtEl>
                                        <p:attrNameLst>
                                          <p:attrName>style.visibility</p:attrName>
                                        </p:attrNameLst>
                                      </p:cBhvr>
                                      <p:to>
                                        <p:strVal val="visible"/>
                                      </p:to>
                                    </p:set>
                                    <p:animEffect transition="in" filter="wipe(up)">
                                      <p:cBhvr>
                                        <p:cTn id="7" dur="500"/>
                                        <p:tgtEl>
                                          <p:spTgt spid="194567"/>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94568"/>
                                        </p:tgtEl>
                                        <p:attrNameLst>
                                          <p:attrName>style.visibility</p:attrName>
                                        </p:attrNameLst>
                                      </p:cBhvr>
                                      <p:to>
                                        <p:strVal val="visible"/>
                                      </p:to>
                                    </p:set>
                                    <p:animEffect transition="in" filter="wipe(right)">
                                      <p:cBhvr>
                                        <p:cTn id="11" dur="500"/>
                                        <p:tgtEl>
                                          <p:spTgt spid="19456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94569"/>
                                        </p:tgtEl>
                                        <p:attrNameLst>
                                          <p:attrName>style.visibility</p:attrName>
                                        </p:attrNameLst>
                                      </p:cBhvr>
                                      <p:to>
                                        <p:strVal val="visible"/>
                                      </p:to>
                                    </p:set>
                                    <p:animEffect transition="in" filter="wipe(left)">
                                      <p:cBhvr>
                                        <p:cTn id="16" dur="500"/>
                                        <p:tgtEl>
                                          <p:spTgt spid="19456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94570"/>
                                        </p:tgtEl>
                                        <p:attrNameLst>
                                          <p:attrName>style.visibility</p:attrName>
                                        </p:attrNameLst>
                                      </p:cBhvr>
                                      <p:to>
                                        <p:strVal val="visible"/>
                                      </p:to>
                                    </p:set>
                                    <p:animEffect transition="in" filter="wipe(left)">
                                      <p:cBhvr>
                                        <p:cTn id="21" dur="500"/>
                                        <p:tgtEl>
                                          <p:spTgt spid="194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文本框 237569"/>
          <p:cNvSpPr txBox="1"/>
          <p:nvPr/>
        </p:nvSpPr>
        <p:spPr>
          <a:xfrm>
            <a:off x="395288" y="1773238"/>
            <a:ext cx="5905500"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、集中式串行链接方式</a:t>
            </a:r>
          </a:p>
        </p:txBody>
      </p:sp>
      <p:pic>
        <p:nvPicPr>
          <p:cNvPr id="99330" name="图片 237570"/>
          <p:cNvPicPr>
            <a:picLocks noChangeAspect="1"/>
          </p:cNvPicPr>
          <p:nvPr/>
        </p:nvPicPr>
        <p:blipFill>
          <a:blip r:embed="rId2"/>
          <a:stretch>
            <a:fillRect/>
          </a:stretch>
        </p:blipFill>
        <p:spPr>
          <a:xfrm>
            <a:off x="468313" y="2349500"/>
            <a:ext cx="8388350" cy="3686175"/>
          </a:xfrm>
          <a:prstGeom prst="rect">
            <a:avLst/>
          </a:prstGeom>
          <a:noFill/>
          <a:ln w="9525">
            <a:noFill/>
          </a:ln>
        </p:spPr>
      </p:pic>
      <p:sp>
        <p:nvSpPr>
          <p:cNvPr id="99331" name="直接连接符 237573"/>
          <p:cNvSpPr/>
          <p:nvPr/>
        </p:nvSpPr>
        <p:spPr>
          <a:xfrm>
            <a:off x="1778000" y="3141663"/>
            <a:ext cx="1439863" cy="0"/>
          </a:xfrm>
          <a:prstGeom prst="line">
            <a:avLst/>
          </a:prstGeom>
          <a:ln w="57150" cap="flat" cmpd="sng">
            <a:solidFill>
              <a:srgbClr val="FF0000"/>
            </a:solidFill>
            <a:prstDash val="solid"/>
            <a:round/>
            <a:headEnd type="none" w="med" len="med"/>
            <a:tailEnd type="triangle" w="med" len="med"/>
          </a:ln>
        </p:spPr>
      </p:sp>
      <p:sp>
        <p:nvSpPr>
          <p:cNvPr id="99332" name="直接连接符 237574"/>
          <p:cNvSpPr/>
          <p:nvPr/>
        </p:nvSpPr>
        <p:spPr>
          <a:xfrm>
            <a:off x="4356100" y="3141663"/>
            <a:ext cx="503238" cy="0"/>
          </a:xfrm>
          <a:prstGeom prst="line">
            <a:avLst/>
          </a:prstGeom>
          <a:ln w="57150" cap="flat" cmpd="sng">
            <a:solidFill>
              <a:srgbClr val="FF0000"/>
            </a:solidFill>
            <a:prstDash val="solid"/>
            <a:round/>
            <a:headEnd type="none" w="med" len="med"/>
            <a:tailEnd type="triangle" w="med" len="med"/>
          </a:ln>
        </p:spPr>
      </p:sp>
      <p:sp>
        <p:nvSpPr>
          <p:cNvPr id="237576" name="直接连接符 237575"/>
          <p:cNvSpPr/>
          <p:nvPr/>
        </p:nvSpPr>
        <p:spPr>
          <a:xfrm>
            <a:off x="5651500" y="3716338"/>
            <a:ext cx="0" cy="1657350"/>
          </a:xfrm>
          <a:prstGeom prst="line">
            <a:avLst/>
          </a:prstGeom>
          <a:ln w="57150" cap="flat" cmpd="sng">
            <a:solidFill>
              <a:srgbClr val="FF0000"/>
            </a:solidFill>
            <a:prstDash val="solid"/>
            <a:round/>
            <a:headEnd type="none" w="med" len="med"/>
            <a:tailEnd type="triangle" w="med" len="med"/>
          </a:ln>
        </p:spPr>
      </p:sp>
      <p:sp>
        <p:nvSpPr>
          <p:cNvPr id="237577" name="直接连接符 237576"/>
          <p:cNvSpPr/>
          <p:nvPr/>
        </p:nvSpPr>
        <p:spPr>
          <a:xfrm flipH="1">
            <a:off x="1706563" y="5329238"/>
            <a:ext cx="3959225" cy="0"/>
          </a:xfrm>
          <a:prstGeom prst="line">
            <a:avLst/>
          </a:prstGeom>
          <a:ln w="57150" cap="flat" cmpd="sng">
            <a:solidFill>
              <a:srgbClr val="FF0000"/>
            </a:solidFill>
            <a:prstDash val="solid"/>
            <a:round/>
            <a:headEnd type="none" w="med" len="med"/>
            <a:tailEnd type="triangle" w="med" len="med"/>
          </a:ln>
        </p:spPr>
      </p:sp>
      <p:sp>
        <p:nvSpPr>
          <p:cNvPr id="237578" name="文本框 237577"/>
          <p:cNvSpPr txBox="1"/>
          <p:nvPr/>
        </p:nvSpPr>
        <p:spPr>
          <a:xfrm>
            <a:off x="1908175" y="4051300"/>
            <a:ext cx="1512888" cy="457200"/>
          </a:xfrm>
          <a:prstGeom prst="rect">
            <a:avLst/>
          </a:prstGeom>
          <a:solidFill>
            <a:schemeClr val="bg1"/>
          </a:solidFill>
          <a:ln w="9525">
            <a:noFill/>
          </a:ln>
        </p:spPr>
        <p:txBody>
          <a:bodyPr anchor="t">
            <a:spAutoFit/>
          </a:bodyPr>
          <a:lstStyle/>
          <a:p>
            <a:r>
              <a:rPr lang="zh-CN" altLang="en-US" sz="2400" dirty="0">
                <a:solidFill>
                  <a:srgbClr val="FF0000"/>
                </a:solidFill>
                <a:latin typeface="Arial" panose="020B0604020202020204" pitchFamily="34" charset="0"/>
                <a:ea typeface="黑体" panose="02010609060101010101" pitchFamily="2" charset="-122"/>
              </a:rPr>
              <a:t>去除请求</a:t>
            </a:r>
          </a:p>
        </p:txBody>
      </p:sp>
      <p:sp>
        <p:nvSpPr>
          <p:cNvPr id="237579" name="文本框 237578"/>
          <p:cNvSpPr txBox="1"/>
          <p:nvPr/>
        </p:nvSpPr>
        <p:spPr>
          <a:xfrm>
            <a:off x="5003800" y="1844675"/>
            <a:ext cx="1296988" cy="822325"/>
          </a:xfrm>
          <a:prstGeom prst="rect">
            <a:avLst/>
          </a:prstGeom>
          <a:noFill/>
          <a:ln w="9525">
            <a:noFill/>
          </a:ln>
        </p:spPr>
        <p:txBody>
          <a:bodyPr anchor="t">
            <a:spAutoFit/>
          </a:bodyPr>
          <a:lstStyle/>
          <a:p>
            <a:r>
              <a:rPr lang="zh-CN" altLang="en-US" sz="2400" dirty="0">
                <a:solidFill>
                  <a:srgbClr val="FF0000"/>
                </a:solidFill>
                <a:latin typeface="Arial" panose="020B0604020202020204" pitchFamily="34" charset="0"/>
                <a:ea typeface="黑体" panose="02010609060101010101" pitchFamily="2" charset="-122"/>
              </a:rPr>
              <a:t>准备、</a:t>
            </a:r>
          </a:p>
          <a:p>
            <a:r>
              <a:rPr lang="zh-CN" altLang="en-US" sz="2400" dirty="0">
                <a:solidFill>
                  <a:srgbClr val="FF0000"/>
                </a:solidFill>
                <a:latin typeface="Arial" panose="020B0604020202020204" pitchFamily="34" charset="0"/>
                <a:ea typeface="黑体" panose="02010609060101010101" pitchFamily="2" charset="-122"/>
              </a:rPr>
              <a:t>传送</a:t>
            </a:r>
          </a:p>
        </p:txBody>
      </p:sp>
      <p:sp>
        <p:nvSpPr>
          <p:cNvPr id="99337" name="矩形 237580"/>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99338" name="矩形 237581"/>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3.3.2</a:t>
            </a:r>
            <a:r>
              <a:rPr lang="zh-CN" altLang="en-US" dirty="0">
                <a:latin typeface="黑体" panose="02010609060101010101" pitchFamily="2" charset="-122"/>
                <a:ea typeface="黑体" panose="02010609060101010101" pitchFamily="2" charset="-122"/>
              </a:rPr>
              <a:t>总线的控制方式（非专用总线）</a:t>
            </a:r>
          </a:p>
          <a:p>
            <a:pPr>
              <a:lnSpc>
                <a:spcPct val="120000"/>
              </a:lnSpc>
            </a:pPr>
            <a:endParaRPr lang="zh-CN" altLang="en-US" dirty="0">
              <a:latin typeface="华文新魏" panose="02010800040101010101" pitchFamily="2" charset="-122"/>
              <a:ea typeface="华文新魏" panose="02010800040101010101" pitchFamily="2" charset="-122"/>
            </a:endParaRPr>
          </a:p>
        </p:txBody>
      </p:sp>
      <p:sp>
        <p:nvSpPr>
          <p:cNvPr id="237583" name="文本框 237582"/>
          <p:cNvSpPr txBox="1"/>
          <p:nvPr/>
        </p:nvSpPr>
        <p:spPr>
          <a:xfrm>
            <a:off x="5868988" y="2374900"/>
            <a:ext cx="1655762" cy="2286000"/>
          </a:xfrm>
          <a:prstGeom prst="rect">
            <a:avLst/>
          </a:prstGeom>
          <a:noFill/>
          <a:ln w="9525">
            <a:noFill/>
          </a:ln>
        </p:spPr>
        <p:txBody>
          <a:bodyPr anchor="t">
            <a:spAutoFit/>
          </a:bodyPr>
          <a:lstStyle/>
          <a:p>
            <a:r>
              <a:rPr lang="zh-CN" altLang="en-US" sz="2400" dirty="0">
                <a:solidFill>
                  <a:srgbClr val="FF0000"/>
                </a:solidFill>
                <a:latin typeface="Arial" panose="020B0604020202020204" pitchFamily="34" charset="0"/>
                <a:ea typeface="黑体" panose="02010609060101010101" pitchFamily="2" charset="-122"/>
              </a:rPr>
              <a:t>数据传送期间，“总线忙”维护“总线可用”的建立</a:t>
            </a:r>
          </a:p>
        </p:txBody>
      </p:sp>
      <p:sp>
        <p:nvSpPr>
          <p:cNvPr id="237584" name="直接连接符 237583"/>
          <p:cNvSpPr/>
          <p:nvPr/>
        </p:nvSpPr>
        <p:spPr>
          <a:xfrm>
            <a:off x="5148263" y="3687763"/>
            <a:ext cx="0" cy="936625"/>
          </a:xfrm>
          <a:prstGeom prst="line">
            <a:avLst/>
          </a:prstGeom>
          <a:ln w="57150" cap="flat" cmpd="sng">
            <a:solidFill>
              <a:srgbClr val="FF0000"/>
            </a:solidFill>
            <a:prstDash val="solid"/>
            <a:round/>
            <a:headEnd type="none" w="med" len="med"/>
            <a:tailEnd type="triangle" w="med" len="med"/>
          </a:ln>
        </p:spPr>
      </p:sp>
      <p:sp>
        <p:nvSpPr>
          <p:cNvPr id="237585" name="直接连接符 237584"/>
          <p:cNvSpPr/>
          <p:nvPr/>
        </p:nvSpPr>
        <p:spPr>
          <a:xfrm flipH="1">
            <a:off x="1735138" y="4610100"/>
            <a:ext cx="3455987" cy="0"/>
          </a:xfrm>
          <a:prstGeom prst="line">
            <a:avLst/>
          </a:prstGeom>
          <a:ln w="57150" cap="flat" cmpd="sng">
            <a:solidFill>
              <a:srgbClr val="FF0000"/>
            </a:solidFill>
            <a:prstDash val="solid"/>
            <a:roun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37576"/>
                                        </p:tgtEl>
                                        <p:attrNameLst>
                                          <p:attrName>style.visibility</p:attrName>
                                        </p:attrNameLst>
                                      </p:cBhvr>
                                      <p:to>
                                        <p:strVal val="visible"/>
                                      </p:to>
                                    </p:set>
                                    <p:animEffect transition="in" filter="wipe(up)">
                                      <p:cBhvr>
                                        <p:cTn id="7" dur="500"/>
                                        <p:tgtEl>
                                          <p:spTgt spid="237576"/>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37577"/>
                                        </p:tgtEl>
                                        <p:attrNameLst>
                                          <p:attrName>style.visibility</p:attrName>
                                        </p:attrNameLst>
                                      </p:cBhvr>
                                      <p:to>
                                        <p:strVal val="visible"/>
                                      </p:to>
                                    </p:set>
                                    <p:animEffect transition="in" filter="wipe(right)">
                                      <p:cBhvr>
                                        <p:cTn id="11" dur="500"/>
                                        <p:tgtEl>
                                          <p:spTgt spid="237577"/>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37578"/>
                                        </p:tgtEl>
                                        <p:attrNameLst>
                                          <p:attrName>style.visibility</p:attrName>
                                        </p:attrNameLst>
                                      </p:cBhvr>
                                      <p:to>
                                        <p:strVal val="visible"/>
                                      </p:to>
                                    </p:set>
                                    <p:animEffect transition="in" filter="dissolve">
                                      <p:cBhvr>
                                        <p:cTn id="15" dur="500"/>
                                        <p:tgtEl>
                                          <p:spTgt spid="237578"/>
                                        </p:tgtEl>
                                      </p:cBhvr>
                                    </p:animEffect>
                                  </p:childTnLst>
                                </p:cTn>
                              </p:par>
                            </p:childTnLst>
                          </p:cTn>
                        </p:par>
                        <p:par>
                          <p:cTn id="16" fill="hold">
                            <p:stCondLst>
                              <p:cond delay="1500"/>
                            </p:stCondLst>
                            <p:childTnLst>
                              <p:par>
                                <p:cTn id="17" presetID="1" presetClass="exit" presetSubtype="0" fill="hold" nodeType="afterEffect">
                                  <p:stCondLst>
                                    <p:cond delay="0"/>
                                  </p:stCondLst>
                                  <p:childTnLst>
                                    <p:set>
                                      <p:cBhvr>
                                        <p:cTn id="18" dur="1" fill="hold">
                                          <p:stCondLst>
                                            <p:cond delay="0"/>
                                          </p:stCondLst>
                                        </p:cTn>
                                        <p:tgtEl>
                                          <p:spTgt spid="237584"/>
                                        </p:tgtEl>
                                        <p:attrNameLst>
                                          <p:attrName>style.visibility</p:attrName>
                                        </p:attrNameLst>
                                      </p:cBhvr>
                                      <p:to>
                                        <p:strVal val="hidden"/>
                                      </p:to>
                                    </p:set>
                                  </p:childTnLst>
                                </p:cTn>
                              </p:par>
                            </p:childTnLst>
                          </p:cTn>
                        </p:par>
                        <p:par>
                          <p:cTn id="19" fill="hold">
                            <p:stCondLst>
                              <p:cond delay="1500"/>
                            </p:stCondLst>
                            <p:childTnLst>
                              <p:par>
                                <p:cTn id="20" presetID="1" presetClass="exit" presetSubtype="0" fill="hold" nodeType="afterEffect">
                                  <p:stCondLst>
                                    <p:cond delay="0"/>
                                  </p:stCondLst>
                                  <p:childTnLst>
                                    <p:set>
                                      <p:cBhvr>
                                        <p:cTn id="21" dur="1" fill="hold">
                                          <p:stCondLst>
                                            <p:cond delay="0"/>
                                          </p:stCondLst>
                                        </p:cTn>
                                        <p:tgtEl>
                                          <p:spTgt spid="237585"/>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37579"/>
                                        </p:tgtEl>
                                        <p:attrNameLst>
                                          <p:attrName>style.visibility</p:attrName>
                                        </p:attrNameLst>
                                      </p:cBhvr>
                                      <p:to>
                                        <p:strVal val="visible"/>
                                      </p:to>
                                    </p:set>
                                    <p:animEffect transition="in" filter="dissolve">
                                      <p:cBhvr>
                                        <p:cTn id="26" dur="500"/>
                                        <p:tgtEl>
                                          <p:spTgt spid="237579"/>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237583"/>
                                        </p:tgtEl>
                                        <p:attrNameLst>
                                          <p:attrName>style.visibility</p:attrName>
                                        </p:attrNameLst>
                                      </p:cBhvr>
                                      <p:to>
                                        <p:strVal val="visible"/>
                                      </p:to>
                                    </p:set>
                                    <p:animEffect transition="in" filter="wipe(up)">
                                      <p:cBhvr>
                                        <p:cTn id="30" dur="500"/>
                                        <p:tgtEl>
                                          <p:spTgt spid="237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8" grpId="0" bldLvl="0" animBg="1"/>
      <p:bldP spid="237579" grpId="0"/>
      <p:bldP spid="23758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文本框 238593"/>
          <p:cNvSpPr txBox="1"/>
          <p:nvPr/>
        </p:nvSpPr>
        <p:spPr>
          <a:xfrm>
            <a:off x="395288" y="1773238"/>
            <a:ext cx="5905500"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、集中式串行链接方式</a:t>
            </a:r>
          </a:p>
        </p:txBody>
      </p:sp>
      <p:pic>
        <p:nvPicPr>
          <p:cNvPr id="100354" name="图片 238594"/>
          <p:cNvPicPr>
            <a:picLocks noChangeAspect="1"/>
          </p:cNvPicPr>
          <p:nvPr/>
        </p:nvPicPr>
        <p:blipFill>
          <a:blip r:embed="rId2"/>
          <a:stretch>
            <a:fillRect/>
          </a:stretch>
        </p:blipFill>
        <p:spPr>
          <a:xfrm>
            <a:off x="468313" y="2349500"/>
            <a:ext cx="8388350" cy="3686175"/>
          </a:xfrm>
          <a:prstGeom prst="rect">
            <a:avLst/>
          </a:prstGeom>
          <a:noFill/>
          <a:ln w="9525">
            <a:noFill/>
          </a:ln>
        </p:spPr>
      </p:pic>
      <p:sp>
        <p:nvSpPr>
          <p:cNvPr id="238598" name="直接连接符 238597"/>
          <p:cNvSpPr/>
          <p:nvPr/>
        </p:nvSpPr>
        <p:spPr>
          <a:xfrm>
            <a:off x="1778000" y="3141663"/>
            <a:ext cx="1439863" cy="0"/>
          </a:xfrm>
          <a:prstGeom prst="line">
            <a:avLst/>
          </a:prstGeom>
          <a:ln w="57150" cap="flat" cmpd="sng">
            <a:solidFill>
              <a:srgbClr val="FF0000"/>
            </a:solidFill>
            <a:prstDash val="solid"/>
            <a:round/>
            <a:headEnd type="none" w="med" len="med"/>
            <a:tailEnd type="triangle" w="med" len="med"/>
          </a:ln>
        </p:spPr>
      </p:sp>
      <p:sp>
        <p:nvSpPr>
          <p:cNvPr id="238599" name="直接连接符 238598"/>
          <p:cNvSpPr/>
          <p:nvPr/>
        </p:nvSpPr>
        <p:spPr>
          <a:xfrm>
            <a:off x="4356100" y="3141663"/>
            <a:ext cx="503238" cy="0"/>
          </a:xfrm>
          <a:prstGeom prst="line">
            <a:avLst/>
          </a:prstGeom>
          <a:ln w="57150" cap="flat" cmpd="sng">
            <a:solidFill>
              <a:srgbClr val="FF0000"/>
            </a:solidFill>
            <a:prstDash val="solid"/>
            <a:round/>
            <a:headEnd type="none" w="med" len="med"/>
            <a:tailEnd type="triangle" w="med" len="med"/>
          </a:ln>
        </p:spPr>
      </p:sp>
      <p:sp>
        <p:nvSpPr>
          <p:cNvPr id="238600" name="直接连接符 238599"/>
          <p:cNvSpPr/>
          <p:nvPr/>
        </p:nvSpPr>
        <p:spPr>
          <a:xfrm>
            <a:off x="5651500" y="3716338"/>
            <a:ext cx="0" cy="1657350"/>
          </a:xfrm>
          <a:prstGeom prst="line">
            <a:avLst/>
          </a:prstGeom>
          <a:ln w="57150" cap="flat" cmpd="sng">
            <a:solidFill>
              <a:srgbClr val="FF0000"/>
            </a:solidFill>
            <a:prstDash val="solid"/>
            <a:round/>
            <a:headEnd type="none" w="med" len="med"/>
            <a:tailEnd type="triangle" w="med" len="med"/>
          </a:ln>
        </p:spPr>
      </p:sp>
      <p:sp>
        <p:nvSpPr>
          <p:cNvPr id="238601" name="直接连接符 238600"/>
          <p:cNvSpPr/>
          <p:nvPr/>
        </p:nvSpPr>
        <p:spPr>
          <a:xfrm flipH="1">
            <a:off x="1706563" y="5329238"/>
            <a:ext cx="3959225" cy="0"/>
          </a:xfrm>
          <a:prstGeom prst="line">
            <a:avLst/>
          </a:prstGeom>
          <a:ln w="57150" cap="flat" cmpd="sng">
            <a:solidFill>
              <a:srgbClr val="FF0000"/>
            </a:solidFill>
            <a:prstDash val="solid"/>
            <a:round/>
            <a:headEnd type="none" w="med" len="med"/>
            <a:tailEnd type="triangle" w="med" len="med"/>
          </a:ln>
        </p:spPr>
      </p:sp>
      <p:sp>
        <p:nvSpPr>
          <p:cNvPr id="238604" name="文本框 238603"/>
          <p:cNvSpPr txBox="1"/>
          <p:nvPr/>
        </p:nvSpPr>
        <p:spPr>
          <a:xfrm>
            <a:off x="4500563" y="5464175"/>
            <a:ext cx="4376737" cy="822325"/>
          </a:xfrm>
          <a:prstGeom prst="rect">
            <a:avLst/>
          </a:prstGeom>
          <a:noFill/>
          <a:ln w="9525">
            <a:noFill/>
          </a:ln>
        </p:spPr>
        <p:txBody>
          <a:bodyPr anchor="t">
            <a:spAutoFit/>
          </a:bodyPr>
          <a:lstStyle/>
          <a:p>
            <a:r>
              <a:rPr lang="zh-CN" altLang="en-US" sz="2400" dirty="0">
                <a:solidFill>
                  <a:srgbClr val="FF0000"/>
                </a:solidFill>
                <a:latin typeface="Arial" panose="020B0604020202020204" pitchFamily="34" charset="0"/>
                <a:ea typeface="黑体" panose="02010609060101010101" pitchFamily="2" charset="-122"/>
              </a:rPr>
              <a:t>传送完，部件去除“总线忙”</a:t>
            </a:r>
          </a:p>
          <a:p>
            <a:r>
              <a:rPr lang="zh-CN" altLang="en-US" sz="2400" dirty="0">
                <a:solidFill>
                  <a:srgbClr val="FF0000"/>
                </a:solidFill>
                <a:latin typeface="Arial" panose="020B0604020202020204" pitchFamily="34" charset="0"/>
                <a:ea typeface="黑体" panose="02010609060101010101" pitchFamily="2" charset="-122"/>
              </a:rPr>
              <a:t>“总线可用”随之去除</a:t>
            </a:r>
          </a:p>
        </p:txBody>
      </p:sp>
      <p:sp>
        <p:nvSpPr>
          <p:cNvPr id="100360" name="矩形 238604"/>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00361" name="矩形 238605"/>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3.3.2</a:t>
            </a:r>
            <a:r>
              <a:rPr lang="zh-CN" altLang="en-US" dirty="0">
                <a:latin typeface="黑体" panose="02010609060101010101" pitchFamily="2" charset="-122"/>
                <a:ea typeface="黑体" panose="02010609060101010101" pitchFamily="2" charset="-122"/>
              </a:rPr>
              <a:t>总线的控制方式（非专用总线）</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38604"/>
                                        </p:tgtEl>
                                        <p:attrNameLst>
                                          <p:attrName>style.visibility</p:attrName>
                                        </p:attrNameLst>
                                      </p:cBhvr>
                                      <p:to>
                                        <p:strVal val="visible"/>
                                      </p:to>
                                    </p:set>
                                    <p:animEffect transition="in" filter="dissolve">
                                      <p:cBhvr>
                                        <p:cTn id="7" dur="500"/>
                                        <p:tgtEl>
                                          <p:spTgt spid="2386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1" fill="hold" nodeType="clickEffect">
                                  <p:stCondLst>
                                    <p:cond delay="0"/>
                                  </p:stCondLst>
                                  <p:childTnLst>
                                    <p:animEffect transition="out" filter="wipe(up)">
                                      <p:cBhvr>
                                        <p:cTn id="11" dur="500"/>
                                        <p:tgtEl>
                                          <p:spTgt spid="238600"/>
                                        </p:tgtEl>
                                      </p:cBhvr>
                                    </p:animEffect>
                                    <p:set>
                                      <p:cBhvr>
                                        <p:cTn id="12" dur="1" fill="hold">
                                          <p:stCondLst>
                                            <p:cond delay="499"/>
                                          </p:stCondLst>
                                        </p:cTn>
                                        <p:tgtEl>
                                          <p:spTgt spid="238600"/>
                                        </p:tgtEl>
                                        <p:attrNameLst>
                                          <p:attrName>style.visibility</p:attrName>
                                        </p:attrNameLst>
                                      </p:cBhvr>
                                      <p:to>
                                        <p:strVal val="hidden"/>
                                      </p:to>
                                    </p:set>
                                  </p:childTnLst>
                                </p:cTn>
                              </p:par>
                            </p:childTnLst>
                          </p:cTn>
                        </p:par>
                        <p:par>
                          <p:cTn id="13" fill="hold">
                            <p:stCondLst>
                              <p:cond delay="500"/>
                            </p:stCondLst>
                            <p:childTnLst>
                              <p:par>
                                <p:cTn id="14" presetID="22" presetClass="exit" presetSubtype="2" fill="hold" nodeType="afterEffect">
                                  <p:stCondLst>
                                    <p:cond delay="0"/>
                                  </p:stCondLst>
                                  <p:childTnLst>
                                    <p:animEffect transition="out" filter="wipe(right)">
                                      <p:cBhvr>
                                        <p:cTn id="15" dur="500"/>
                                        <p:tgtEl>
                                          <p:spTgt spid="238601"/>
                                        </p:tgtEl>
                                      </p:cBhvr>
                                    </p:animEffect>
                                    <p:set>
                                      <p:cBhvr>
                                        <p:cTn id="16" dur="1" fill="hold">
                                          <p:stCondLst>
                                            <p:cond delay="499"/>
                                          </p:stCondLst>
                                        </p:cTn>
                                        <p:tgtEl>
                                          <p:spTgt spid="238601"/>
                                        </p:tgtEl>
                                        <p:attrNameLst>
                                          <p:attrName>style.visibility</p:attrName>
                                        </p:attrNameLst>
                                      </p:cBhvr>
                                      <p:to>
                                        <p:strVal val="hidden"/>
                                      </p:to>
                                    </p:set>
                                  </p:childTnLst>
                                </p:cTn>
                              </p:par>
                            </p:childTnLst>
                          </p:cTn>
                        </p:par>
                        <p:par>
                          <p:cTn id="17" fill="hold">
                            <p:stCondLst>
                              <p:cond delay="1000"/>
                            </p:stCondLst>
                            <p:childTnLst>
                              <p:par>
                                <p:cTn id="18" presetID="22" presetClass="exit" presetSubtype="8" fill="hold" nodeType="afterEffect">
                                  <p:stCondLst>
                                    <p:cond delay="0"/>
                                  </p:stCondLst>
                                  <p:childTnLst>
                                    <p:animEffect transition="out" filter="wipe(left)">
                                      <p:cBhvr>
                                        <p:cTn id="19" dur="2000"/>
                                        <p:tgtEl>
                                          <p:spTgt spid="238598"/>
                                        </p:tgtEl>
                                      </p:cBhvr>
                                    </p:animEffect>
                                    <p:set>
                                      <p:cBhvr>
                                        <p:cTn id="20" dur="1" fill="hold">
                                          <p:stCondLst>
                                            <p:cond delay="1999"/>
                                          </p:stCondLst>
                                        </p:cTn>
                                        <p:tgtEl>
                                          <p:spTgt spid="238598"/>
                                        </p:tgtEl>
                                        <p:attrNameLst>
                                          <p:attrName>style.visibility</p:attrName>
                                        </p:attrNameLst>
                                      </p:cBhvr>
                                      <p:to>
                                        <p:strVal val="hidden"/>
                                      </p:to>
                                    </p:set>
                                  </p:childTnLst>
                                </p:cTn>
                              </p:par>
                            </p:childTnLst>
                          </p:cTn>
                        </p:par>
                        <p:par>
                          <p:cTn id="21" fill="hold">
                            <p:stCondLst>
                              <p:cond delay="3000"/>
                            </p:stCondLst>
                            <p:childTnLst>
                              <p:par>
                                <p:cTn id="22" presetID="22" presetClass="exit" presetSubtype="8" fill="hold" nodeType="afterEffect">
                                  <p:stCondLst>
                                    <p:cond delay="0"/>
                                  </p:stCondLst>
                                  <p:childTnLst>
                                    <p:animEffect transition="out" filter="wipe(left)">
                                      <p:cBhvr>
                                        <p:cTn id="23" dur="500"/>
                                        <p:tgtEl>
                                          <p:spTgt spid="238599"/>
                                        </p:tgtEl>
                                      </p:cBhvr>
                                    </p:animEffect>
                                    <p:set>
                                      <p:cBhvr>
                                        <p:cTn id="24" dur="1" fill="hold">
                                          <p:stCondLst>
                                            <p:cond delay="499"/>
                                          </p:stCondLst>
                                        </p:cTn>
                                        <p:tgtEl>
                                          <p:spTgt spid="23859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0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文本框 329729"/>
          <p:cNvSpPr txBox="1"/>
          <p:nvPr/>
        </p:nvSpPr>
        <p:spPr>
          <a:xfrm>
            <a:off x="395288" y="1773238"/>
            <a:ext cx="5905500"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、集中式串行链接方式</a:t>
            </a:r>
          </a:p>
        </p:txBody>
      </p:sp>
      <p:pic>
        <p:nvPicPr>
          <p:cNvPr id="101378" name="图片 329730"/>
          <p:cNvPicPr>
            <a:picLocks noChangeAspect="1"/>
          </p:cNvPicPr>
          <p:nvPr/>
        </p:nvPicPr>
        <p:blipFill>
          <a:blip r:embed="rId2"/>
          <a:stretch>
            <a:fillRect/>
          </a:stretch>
        </p:blipFill>
        <p:spPr>
          <a:xfrm>
            <a:off x="468313" y="2349500"/>
            <a:ext cx="8388350" cy="3686175"/>
          </a:xfrm>
          <a:prstGeom prst="rect">
            <a:avLst/>
          </a:prstGeom>
          <a:noFill/>
          <a:ln w="9525">
            <a:noFill/>
          </a:ln>
        </p:spPr>
      </p:pic>
      <p:sp>
        <p:nvSpPr>
          <p:cNvPr id="329736" name="文本框 329735"/>
          <p:cNvSpPr txBox="1"/>
          <p:nvPr/>
        </p:nvSpPr>
        <p:spPr>
          <a:xfrm>
            <a:off x="4211638" y="5445125"/>
            <a:ext cx="4681537" cy="822325"/>
          </a:xfrm>
          <a:prstGeom prst="rect">
            <a:avLst/>
          </a:prstGeom>
          <a:noFill/>
          <a:ln w="9525">
            <a:noFill/>
          </a:ln>
        </p:spPr>
        <p:txBody>
          <a:bodyPr anchor="t">
            <a:spAutoFit/>
          </a:bodyPr>
          <a:lstStyle/>
          <a:p>
            <a:r>
              <a:rPr lang="zh-CN" altLang="en-US" sz="2400" dirty="0">
                <a:solidFill>
                  <a:srgbClr val="FF0000"/>
                </a:solidFill>
                <a:latin typeface="Arial" panose="020B0604020202020204" pitchFamily="34" charset="0"/>
                <a:ea typeface="黑体" panose="02010609060101010101" pitchFamily="2" charset="-122"/>
              </a:rPr>
              <a:t>总线请求线上若还有新的请求，就开始下一个总线分配过程。</a:t>
            </a:r>
          </a:p>
        </p:txBody>
      </p:sp>
      <p:sp>
        <p:nvSpPr>
          <p:cNvPr id="101380" name="矩形 329736"/>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01381" name="矩形 329737"/>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3.3.2</a:t>
            </a:r>
            <a:r>
              <a:rPr lang="zh-CN" altLang="en-US" dirty="0">
                <a:latin typeface="黑体" panose="02010609060101010101" pitchFamily="2" charset="-122"/>
                <a:ea typeface="黑体" panose="02010609060101010101" pitchFamily="2" charset="-122"/>
              </a:rPr>
              <a:t>总线的控制方式（非专用总线）</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29736"/>
                                        </p:tgtEl>
                                        <p:attrNameLst>
                                          <p:attrName>style.visibility</p:attrName>
                                        </p:attrNameLst>
                                      </p:cBhvr>
                                      <p:to>
                                        <p:strVal val="visible"/>
                                      </p:to>
                                    </p:set>
                                    <p:animEffect transition="in" filter="dissolve">
                                      <p:cBhvr>
                                        <p:cTn id="7" dur="500"/>
                                        <p:tgtEl>
                                          <p:spTgt spid="329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文本框 195588"/>
          <p:cNvSpPr txBox="1"/>
          <p:nvPr/>
        </p:nvSpPr>
        <p:spPr>
          <a:xfrm>
            <a:off x="395288" y="1773238"/>
            <a:ext cx="5400675"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、集中式串行链接方式</a:t>
            </a:r>
          </a:p>
        </p:txBody>
      </p:sp>
      <p:sp>
        <p:nvSpPr>
          <p:cNvPr id="102402" name="文本框 195589"/>
          <p:cNvSpPr txBox="1"/>
          <p:nvPr/>
        </p:nvSpPr>
        <p:spPr>
          <a:xfrm>
            <a:off x="468313" y="2420938"/>
            <a:ext cx="8207375" cy="1541462"/>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）次序确定：</a:t>
            </a:r>
          </a:p>
          <a:p>
            <a:pPr>
              <a:lnSpc>
                <a:spcPct val="120000"/>
              </a:lnSpc>
            </a:pPr>
            <a:r>
              <a:rPr lang="zh-CN" altLang="en-US" dirty="0">
                <a:latin typeface="Arial" panose="020B0604020202020204" pitchFamily="34" charset="0"/>
                <a:ea typeface="黑体" panose="02010609060101010101" pitchFamily="2" charset="-122"/>
              </a:rPr>
              <a:t>完全由“总线可用”线所接部件的物理位置来决定，</a:t>
            </a:r>
          </a:p>
          <a:p>
            <a:pPr>
              <a:lnSpc>
                <a:spcPct val="120000"/>
              </a:lnSpc>
            </a:pPr>
            <a:r>
              <a:rPr lang="zh-CN" altLang="en-US" dirty="0">
                <a:latin typeface="Arial" panose="020B0604020202020204" pitchFamily="34" charset="0"/>
                <a:ea typeface="黑体" panose="02010609060101010101" pitchFamily="2" charset="-122"/>
              </a:rPr>
              <a:t>离总线控制器越近的部件其优先级越高。 </a:t>
            </a:r>
          </a:p>
        </p:txBody>
      </p:sp>
      <p:sp>
        <p:nvSpPr>
          <p:cNvPr id="102403" name="矩形 195590"/>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02404" name="矩形 195591"/>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3.3.2</a:t>
            </a:r>
            <a:r>
              <a:rPr lang="zh-CN" altLang="en-US" dirty="0">
                <a:latin typeface="黑体" panose="02010609060101010101" pitchFamily="2" charset="-122"/>
                <a:ea typeface="黑体" panose="02010609060101010101" pitchFamily="2" charset="-122"/>
              </a:rPr>
              <a:t>总线的控制方式（非专用总线）</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文本框 196612"/>
          <p:cNvSpPr txBox="1"/>
          <p:nvPr/>
        </p:nvSpPr>
        <p:spPr>
          <a:xfrm>
            <a:off x="395288" y="1773238"/>
            <a:ext cx="4824412"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、集中式串行链接方式</a:t>
            </a:r>
          </a:p>
        </p:txBody>
      </p:sp>
      <p:sp>
        <p:nvSpPr>
          <p:cNvPr id="103426" name="文本框 196613"/>
          <p:cNvSpPr txBox="1"/>
          <p:nvPr/>
        </p:nvSpPr>
        <p:spPr>
          <a:xfrm>
            <a:off x="468313" y="2420938"/>
            <a:ext cx="8207375" cy="2138362"/>
          </a:xfrm>
          <a:prstGeom prst="rect">
            <a:avLst/>
          </a:prstGeom>
          <a:noFill/>
          <a:ln w="9525">
            <a:noFill/>
          </a:ln>
        </p:spPr>
        <p:txBody>
          <a:bodyPr anchor="t">
            <a:spAutoFit/>
          </a:bodyPr>
          <a:lstStyle/>
          <a:p>
            <a:pPr>
              <a:lnSpc>
                <a:spcPct val="120000"/>
              </a:lnSpc>
            </a:pPr>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）优点：</a:t>
            </a:r>
          </a:p>
          <a:p>
            <a:pPr>
              <a:lnSpc>
                <a:spcPct val="120000"/>
              </a:lnSpc>
            </a:pPr>
            <a:r>
              <a:rPr lang="zh-CN" altLang="en-US" dirty="0">
                <a:latin typeface="Arial" panose="020B0604020202020204" pitchFamily="34" charset="0"/>
                <a:ea typeface="黑体" panose="02010609060101010101" pitchFamily="2" charset="-122"/>
              </a:rPr>
              <a:t>算法简单，线数少，不取决于部件的数量</a:t>
            </a:r>
          </a:p>
          <a:p>
            <a:pPr>
              <a:lnSpc>
                <a:spcPct val="120000"/>
              </a:lnSpc>
            </a:pPr>
            <a:r>
              <a:rPr lang="zh-CN" altLang="en-US" dirty="0">
                <a:latin typeface="Arial" panose="020B0604020202020204" pitchFamily="34" charset="0"/>
                <a:ea typeface="黑体" panose="02010609060101010101" pitchFamily="2" charset="-122"/>
              </a:rPr>
              <a:t>部件增加容易，可扩充性好。</a:t>
            </a:r>
          </a:p>
          <a:p>
            <a:pPr>
              <a:lnSpc>
                <a:spcPct val="120000"/>
              </a:lnSpc>
            </a:pPr>
            <a:r>
              <a:rPr lang="zh-CN" altLang="en-US" dirty="0">
                <a:latin typeface="Arial" panose="020B0604020202020204" pitchFamily="34" charset="0"/>
                <a:ea typeface="黑体" panose="02010609060101010101" pitchFamily="2" charset="-122"/>
              </a:rPr>
              <a:t>逻辑简单，容易通过重复设置来提高其可靠性。</a:t>
            </a:r>
          </a:p>
        </p:txBody>
      </p:sp>
      <p:sp>
        <p:nvSpPr>
          <p:cNvPr id="103427" name="矩形 196614"/>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03428" name="矩形 196615"/>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3.3.2</a:t>
            </a:r>
            <a:r>
              <a:rPr lang="zh-CN" altLang="en-US" dirty="0">
                <a:latin typeface="黑体" panose="02010609060101010101" pitchFamily="2" charset="-122"/>
                <a:ea typeface="黑体" panose="02010609060101010101" pitchFamily="2" charset="-122"/>
              </a:rPr>
              <a:t>总线的控制方式（非专用总线）</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文本框 197636"/>
          <p:cNvSpPr txBox="1"/>
          <p:nvPr/>
        </p:nvSpPr>
        <p:spPr>
          <a:xfrm>
            <a:off x="395288" y="1773238"/>
            <a:ext cx="6048375"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、集中式串行链接方式</a:t>
            </a:r>
          </a:p>
        </p:txBody>
      </p:sp>
      <p:sp>
        <p:nvSpPr>
          <p:cNvPr id="104450" name="文本框 197637"/>
          <p:cNvSpPr txBox="1"/>
          <p:nvPr/>
        </p:nvSpPr>
        <p:spPr>
          <a:xfrm>
            <a:off x="468313" y="2420938"/>
            <a:ext cx="8207375" cy="3522662"/>
          </a:xfrm>
          <a:prstGeom prst="rect">
            <a:avLst/>
          </a:prstGeom>
          <a:noFill/>
          <a:ln w="9525">
            <a:noFill/>
          </a:ln>
        </p:spPr>
        <p:txBody>
          <a:bodyPr anchor="t">
            <a:spAutoFit/>
          </a:bodyPr>
          <a:lstStyle/>
          <a:p>
            <a:pPr>
              <a:lnSpc>
                <a:spcPct val="115000"/>
              </a:lnSpc>
            </a:pPr>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）缺点：</a:t>
            </a:r>
          </a:p>
          <a:p>
            <a:pPr>
              <a:lnSpc>
                <a:spcPct val="115000"/>
              </a:lnSpc>
            </a:pP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对“总线可用”线及其有关电路的失效敏感。</a:t>
            </a:r>
          </a:p>
          <a:p>
            <a:pPr>
              <a:lnSpc>
                <a:spcPct val="115000"/>
              </a:lnSpc>
            </a:pP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优先级固定，不可被程序更改，灵活性差。</a:t>
            </a:r>
          </a:p>
          <a:p>
            <a:pPr>
              <a:lnSpc>
                <a:spcPct val="115000"/>
              </a:lnSpc>
            </a:pP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遥远部件难以获得总线使用权。</a:t>
            </a:r>
          </a:p>
          <a:p>
            <a:pPr>
              <a:lnSpc>
                <a:spcPct val="115000"/>
              </a:lnSpc>
            </a:pP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总线可用”信号顺序、脉动地通过每一部件</a:t>
            </a:r>
            <a:r>
              <a:rPr lang="en-US" altLang="zh-CN" dirty="0">
                <a:latin typeface="Arial" panose="020B0604020202020204" pitchFamily="34" charset="0"/>
                <a:ea typeface="黑体" panose="02010609060101010101" pitchFamily="2" charset="-122"/>
              </a:rPr>
              <a:t>, </a:t>
            </a:r>
            <a:r>
              <a:rPr lang="zh-CN" altLang="en-US" dirty="0">
                <a:latin typeface="Arial" panose="020B0604020202020204" pitchFamily="34" charset="0"/>
                <a:ea typeface="黑体" panose="02010609060101010101" pitchFamily="2" charset="-122"/>
              </a:rPr>
              <a:t>限制了总线分配的速度。</a:t>
            </a:r>
          </a:p>
          <a:p>
            <a:pPr>
              <a:lnSpc>
                <a:spcPct val="115000"/>
              </a:lnSpc>
            </a:pP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因受总线长度限制，增、减及移动部件也受限。 </a:t>
            </a:r>
          </a:p>
        </p:txBody>
      </p:sp>
      <p:sp>
        <p:nvSpPr>
          <p:cNvPr id="104451" name="矩形 197638"/>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04452" name="矩形 197639"/>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3.3.2</a:t>
            </a:r>
            <a:r>
              <a:rPr lang="zh-CN" altLang="en-US" dirty="0">
                <a:latin typeface="黑体" panose="02010609060101010101" pitchFamily="2" charset="-122"/>
                <a:ea typeface="黑体" panose="02010609060101010101" pitchFamily="2" charset="-122"/>
              </a:rPr>
              <a:t>总线的控制方式（非专用总线）</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文本框 198660"/>
          <p:cNvSpPr txBox="1"/>
          <p:nvPr/>
        </p:nvSpPr>
        <p:spPr>
          <a:xfrm>
            <a:off x="395288" y="1773238"/>
            <a:ext cx="6624637"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、集中式定时查询方式</a:t>
            </a:r>
          </a:p>
        </p:txBody>
      </p:sp>
      <p:pic>
        <p:nvPicPr>
          <p:cNvPr id="105474" name="图片 198661"/>
          <p:cNvPicPr>
            <a:picLocks noChangeAspect="1"/>
          </p:cNvPicPr>
          <p:nvPr/>
        </p:nvPicPr>
        <p:blipFill>
          <a:blip r:embed="rId2"/>
          <a:stretch>
            <a:fillRect/>
          </a:stretch>
        </p:blipFill>
        <p:spPr>
          <a:xfrm>
            <a:off x="468313" y="2349500"/>
            <a:ext cx="8424862" cy="4267200"/>
          </a:xfrm>
          <a:prstGeom prst="rect">
            <a:avLst/>
          </a:prstGeom>
          <a:noFill/>
          <a:ln w="9525">
            <a:noFill/>
          </a:ln>
        </p:spPr>
      </p:pic>
      <p:sp>
        <p:nvSpPr>
          <p:cNvPr id="198663" name="直接连接符 198662"/>
          <p:cNvSpPr/>
          <p:nvPr/>
        </p:nvSpPr>
        <p:spPr>
          <a:xfrm>
            <a:off x="5191125" y="3644900"/>
            <a:ext cx="0" cy="647700"/>
          </a:xfrm>
          <a:prstGeom prst="line">
            <a:avLst/>
          </a:prstGeom>
          <a:ln w="57150" cap="flat" cmpd="sng">
            <a:solidFill>
              <a:srgbClr val="FF0000"/>
            </a:solidFill>
            <a:prstDash val="solid"/>
            <a:round/>
            <a:headEnd type="none" w="med" len="med"/>
            <a:tailEnd type="triangle" w="med" len="med"/>
          </a:ln>
        </p:spPr>
      </p:sp>
      <p:sp>
        <p:nvSpPr>
          <p:cNvPr id="198664" name="直接连接符 198663"/>
          <p:cNvSpPr/>
          <p:nvPr/>
        </p:nvSpPr>
        <p:spPr>
          <a:xfrm flipH="1">
            <a:off x="1619250" y="4292600"/>
            <a:ext cx="3600450" cy="0"/>
          </a:xfrm>
          <a:prstGeom prst="line">
            <a:avLst/>
          </a:prstGeom>
          <a:ln w="57150" cap="flat" cmpd="sng">
            <a:solidFill>
              <a:srgbClr val="FF0000"/>
            </a:solidFill>
            <a:prstDash val="solid"/>
            <a:round/>
            <a:headEnd type="none" w="med" len="med"/>
            <a:tailEnd type="triangle" w="med" len="med"/>
          </a:ln>
        </p:spPr>
      </p:sp>
      <p:sp>
        <p:nvSpPr>
          <p:cNvPr id="198665" name="文本框 198664"/>
          <p:cNvSpPr txBox="1"/>
          <p:nvPr/>
        </p:nvSpPr>
        <p:spPr>
          <a:xfrm>
            <a:off x="1671638" y="5824538"/>
            <a:ext cx="2252662" cy="517525"/>
          </a:xfrm>
          <a:prstGeom prst="rect">
            <a:avLst/>
          </a:prstGeom>
          <a:noFill/>
          <a:ln w="9525">
            <a:noFill/>
          </a:ln>
        </p:spPr>
        <p:txBody>
          <a:bodyPr anchor="t">
            <a:spAutoFit/>
          </a:bodyPr>
          <a:lstStyle/>
          <a:p>
            <a:r>
              <a:rPr lang="zh-CN" altLang="en-US" dirty="0">
                <a:solidFill>
                  <a:srgbClr val="FF0000"/>
                </a:solidFill>
                <a:latin typeface="Arial" panose="020B0604020202020204" pitchFamily="34" charset="0"/>
                <a:ea typeface="楷体_GB2312" pitchFamily="49" charset="-122"/>
              </a:rPr>
              <a:t>计数器计数</a:t>
            </a:r>
          </a:p>
        </p:txBody>
      </p:sp>
      <p:sp>
        <p:nvSpPr>
          <p:cNvPr id="198666" name="直接连接符 198665"/>
          <p:cNvSpPr/>
          <p:nvPr/>
        </p:nvSpPr>
        <p:spPr>
          <a:xfrm>
            <a:off x="1692275" y="5661025"/>
            <a:ext cx="3887788" cy="0"/>
          </a:xfrm>
          <a:prstGeom prst="line">
            <a:avLst/>
          </a:prstGeom>
          <a:ln w="76200" cap="flat" cmpd="sng">
            <a:solidFill>
              <a:srgbClr val="FF0000"/>
            </a:solidFill>
            <a:prstDash val="solid"/>
            <a:round/>
            <a:headEnd type="none" w="med" len="med"/>
            <a:tailEnd type="none" w="med" len="med"/>
          </a:ln>
        </p:spPr>
      </p:sp>
      <p:sp>
        <p:nvSpPr>
          <p:cNvPr id="198667" name="直接连接符 198666"/>
          <p:cNvSpPr/>
          <p:nvPr/>
        </p:nvSpPr>
        <p:spPr>
          <a:xfrm flipV="1">
            <a:off x="5537200" y="3716338"/>
            <a:ext cx="0" cy="1944687"/>
          </a:xfrm>
          <a:prstGeom prst="line">
            <a:avLst/>
          </a:prstGeom>
          <a:ln w="76200" cap="flat" cmpd="sng">
            <a:solidFill>
              <a:srgbClr val="FF0000"/>
            </a:solidFill>
            <a:prstDash val="solid"/>
            <a:round/>
            <a:headEnd type="none" w="med" len="med"/>
            <a:tailEnd type="triangle" w="med" len="med"/>
          </a:ln>
        </p:spPr>
      </p:sp>
      <p:sp>
        <p:nvSpPr>
          <p:cNvPr id="198670" name="文本框 198669"/>
          <p:cNvSpPr txBox="1"/>
          <p:nvPr/>
        </p:nvSpPr>
        <p:spPr>
          <a:xfrm>
            <a:off x="3500438" y="5845175"/>
            <a:ext cx="3389312" cy="517525"/>
          </a:xfrm>
          <a:prstGeom prst="rect">
            <a:avLst/>
          </a:prstGeom>
          <a:noFill/>
          <a:ln w="9525">
            <a:noFill/>
          </a:ln>
        </p:spPr>
        <p:txBody>
          <a:bodyPr wrap="none" anchor="t">
            <a:spAutoFit/>
          </a:bodyPr>
          <a:lstStyle/>
          <a:p>
            <a:r>
              <a:rPr lang="zh-CN" altLang="en-US" dirty="0">
                <a:solidFill>
                  <a:srgbClr val="FF0000"/>
                </a:solidFill>
                <a:latin typeface="Arial" panose="020B0604020202020204" pitchFamily="34" charset="0"/>
                <a:ea typeface="华文新魏" panose="02010800040101010101" pitchFamily="2" charset="-122"/>
              </a:rPr>
              <a:t>与发请求部件号相等</a:t>
            </a:r>
          </a:p>
        </p:txBody>
      </p:sp>
      <p:sp>
        <p:nvSpPr>
          <p:cNvPr id="105481" name="矩形 198673"/>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05482" name="矩形 198674"/>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3.3.2</a:t>
            </a:r>
            <a:r>
              <a:rPr lang="zh-CN" altLang="en-US" dirty="0">
                <a:latin typeface="黑体" panose="02010609060101010101" pitchFamily="2" charset="-122"/>
                <a:ea typeface="黑体" panose="02010609060101010101" pitchFamily="2" charset="-122"/>
              </a:rPr>
              <a:t>总线的控制方式（非专用总线）</a:t>
            </a:r>
          </a:p>
          <a:p>
            <a:pPr>
              <a:lnSpc>
                <a:spcPct val="120000"/>
              </a:lnSpc>
            </a:pPr>
            <a:endParaRPr lang="zh-CN" altLang="en-US" dirty="0">
              <a:latin typeface="华文新魏" panose="02010800040101010101" pitchFamily="2" charset="-122"/>
              <a:ea typeface="华文新魏" panose="02010800040101010101" pitchFamily="2" charset="-122"/>
            </a:endParaRPr>
          </a:p>
        </p:txBody>
      </p:sp>
      <p:sp>
        <p:nvSpPr>
          <p:cNvPr id="198676" name="文本框 198675"/>
          <p:cNvSpPr txBox="1"/>
          <p:nvPr/>
        </p:nvSpPr>
        <p:spPr>
          <a:xfrm>
            <a:off x="2825750" y="4437063"/>
            <a:ext cx="1530350" cy="457200"/>
          </a:xfrm>
          <a:prstGeom prst="rect">
            <a:avLst/>
          </a:prstGeom>
          <a:noFill/>
          <a:ln w="9525">
            <a:noFill/>
          </a:ln>
        </p:spPr>
        <p:txBody>
          <a:bodyPr anchor="t">
            <a:spAutoFit/>
          </a:bodyPr>
          <a:lstStyle/>
          <a:p>
            <a:r>
              <a:rPr lang="zh-CN" altLang="en-US" sz="2400" dirty="0">
                <a:solidFill>
                  <a:srgbClr val="FF0000"/>
                </a:solidFill>
                <a:latin typeface="Arial" panose="020B0604020202020204" pitchFamily="34" charset="0"/>
                <a:ea typeface="黑体" panose="02010609060101010101" pitchFamily="2" charset="-122"/>
              </a:rPr>
              <a:t>未建立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8663"/>
                                        </p:tgtEl>
                                        <p:attrNameLst>
                                          <p:attrName>style.visibility</p:attrName>
                                        </p:attrNameLst>
                                      </p:cBhvr>
                                      <p:to>
                                        <p:strVal val="visible"/>
                                      </p:to>
                                    </p:set>
                                    <p:animEffect transition="in" filter="wipe(up)">
                                      <p:cBhvr>
                                        <p:cTn id="7" dur="500"/>
                                        <p:tgtEl>
                                          <p:spTgt spid="198663"/>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98664"/>
                                        </p:tgtEl>
                                        <p:attrNameLst>
                                          <p:attrName>style.visibility</p:attrName>
                                        </p:attrNameLst>
                                      </p:cBhvr>
                                      <p:to>
                                        <p:strVal val="visible"/>
                                      </p:to>
                                    </p:set>
                                    <p:animEffect transition="in" filter="wipe(right)">
                                      <p:cBhvr>
                                        <p:cTn id="11" dur="500"/>
                                        <p:tgtEl>
                                          <p:spTgt spid="198664"/>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198676"/>
                                        </p:tgtEl>
                                        <p:attrNameLst>
                                          <p:attrName>style.visibility</p:attrName>
                                        </p:attrNameLst>
                                      </p:cBhvr>
                                      <p:to>
                                        <p:strVal val="visible"/>
                                      </p:to>
                                    </p:set>
                                    <p:animEffect transition="in" filter="slide(fromLeft)">
                                      <p:cBhvr>
                                        <p:cTn id="16" dur="500"/>
                                        <p:tgtEl>
                                          <p:spTgt spid="198676"/>
                                        </p:tgtEl>
                                      </p:cBhvr>
                                    </p:animEffect>
                                  </p:childTnLst>
                                </p:cTn>
                              </p:par>
                            </p:childTnLst>
                          </p:cTn>
                        </p:par>
                        <p:par>
                          <p:cTn id="17" fill="hold">
                            <p:stCondLst>
                              <p:cond delay="500"/>
                            </p:stCondLst>
                            <p:childTnLst>
                              <p:par>
                                <p:cTn id="18" presetID="12" presetClass="entr" presetSubtype="4" fill="hold" grpId="0" nodeType="afterEffect">
                                  <p:stCondLst>
                                    <p:cond delay="0"/>
                                  </p:stCondLst>
                                  <p:childTnLst>
                                    <p:set>
                                      <p:cBhvr>
                                        <p:cTn id="19" dur="1" fill="hold">
                                          <p:stCondLst>
                                            <p:cond delay="0"/>
                                          </p:stCondLst>
                                        </p:cTn>
                                        <p:tgtEl>
                                          <p:spTgt spid="198665"/>
                                        </p:tgtEl>
                                        <p:attrNameLst>
                                          <p:attrName>style.visibility</p:attrName>
                                        </p:attrNameLst>
                                      </p:cBhvr>
                                      <p:to>
                                        <p:strVal val="visible"/>
                                      </p:to>
                                    </p:set>
                                    <p:animEffect transition="in" filter="slide(fromBottom)">
                                      <p:cBhvr>
                                        <p:cTn id="20" dur="500"/>
                                        <p:tgtEl>
                                          <p:spTgt spid="19866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98666"/>
                                        </p:tgtEl>
                                        <p:attrNameLst>
                                          <p:attrName>style.visibility</p:attrName>
                                        </p:attrNameLst>
                                      </p:cBhvr>
                                      <p:to>
                                        <p:strVal val="visible"/>
                                      </p:to>
                                    </p:set>
                                    <p:animEffect transition="in" filter="wipe(left)">
                                      <p:cBhvr>
                                        <p:cTn id="25" dur="500"/>
                                        <p:tgtEl>
                                          <p:spTgt spid="198666"/>
                                        </p:tgtEl>
                                      </p:cBhvr>
                                    </p:animEffect>
                                  </p:childTnLst>
                                </p:cTn>
                              </p:par>
                            </p:childTnLst>
                          </p:cTn>
                        </p:par>
                        <p:par>
                          <p:cTn id="26" fill="hold">
                            <p:stCondLst>
                              <p:cond delay="500"/>
                            </p:stCondLst>
                            <p:childTnLst>
                              <p:par>
                                <p:cTn id="27" presetID="22" presetClass="entr" presetSubtype="4" fill="hold" nodeType="afterEffect">
                                  <p:stCondLst>
                                    <p:cond delay="0"/>
                                  </p:stCondLst>
                                  <p:childTnLst>
                                    <p:set>
                                      <p:cBhvr>
                                        <p:cTn id="28" dur="1" fill="hold">
                                          <p:stCondLst>
                                            <p:cond delay="0"/>
                                          </p:stCondLst>
                                        </p:cTn>
                                        <p:tgtEl>
                                          <p:spTgt spid="198667"/>
                                        </p:tgtEl>
                                        <p:attrNameLst>
                                          <p:attrName>style.visibility</p:attrName>
                                        </p:attrNameLst>
                                      </p:cBhvr>
                                      <p:to>
                                        <p:strVal val="visible"/>
                                      </p:to>
                                    </p:set>
                                    <p:animEffect transition="in" filter="wipe(down)">
                                      <p:cBhvr>
                                        <p:cTn id="29" dur="500"/>
                                        <p:tgtEl>
                                          <p:spTgt spid="198667"/>
                                        </p:tgtEl>
                                      </p:cBhvr>
                                    </p:animEffect>
                                  </p:childTnLst>
                                </p:cTn>
                              </p:par>
                            </p:childTnLst>
                          </p:cTn>
                        </p:par>
                        <p:par>
                          <p:cTn id="30" fill="hold">
                            <p:stCondLst>
                              <p:cond delay="1000"/>
                            </p:stCondLst>
                            <p:childTnLst>
                              <p:par>
                                <p:cTn id="31" presetID="12" presetClass="entr" presetSubtype="8" fill="hold" grpId="0" nodeType="afterEffect">
                                  <p:stCondLst>
                                    <p:cond delay="0"/>
                                  </p:stCondLst>
                                  <p:childTnLst>
                                    <p:set>
                                      <p:cBhvr>
                                        <p:cTn id="32" dur="1" fill="hold">
                                          <p:stCondLst>
                                            <p:cond delay="0"/>
                                          </p:stCondLst>
                                        </p:cTn>
                                        <p:tgtEl>
                                          <p:spTgt spid="198670"/>
                                        </p:tgtEl>
                                        <p:attrNameLst>
                                          <p:attrName>style.visibility</p:attrName>
                                        </p:attrNameLst>
                                      </p:cBhvr>
                                      <p:to>
                                        <p:strVal val="visible"/>
                                      </p:to>
                                    </p:set>
                                    <p:animEffect transition="in" filter="slide(fromLeft)">
                                      <p:cBhvr>
                                        <p:cTn id="33" dur="500"/>
                                        <p:tgtEl>
                                          <p:spTgt spid="198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5" grpId="0"/>
      <p:bldP spid="198670" grpId="0"/>
      <p:bldP spid="19867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文本框 273409"/>
          <p:cNvSpPr txBox="1"/>
          <p:nvPr/>
        </p:nvSpPr>
        <p:spPr>
          <a:xfrm>
            <a:off x="395288" y="1773238"/>
            <a:ext cx="6624637"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、集中式定时查询方式</a:t>
            </a:r>
          </a:p>
        </p:txBody>
      </p:sp>
      <p:pic>
        <p:nvPicPr>
          <p:cNvPr id="106498" name="图片 273410"/>
          <p:cNvPicPr>
            <a:picLocks noChangeAspect="1"/>
          </p:cNvPicPr>
          <p:nvPr/>
        </p:nvPicPr>
        <p:blipFill>
          <a:blip r:embed="rId2"/>
          <a:stretch>
            <a:fillRect/>
          </a:stretch>
        </p:blipFill>
        <p:spPr>
          <a:xfrm>
            <a:off x="468313" y="2349500"/>
            <a:ext cx="8424862" cy="4267200"/>
          </a:xfrm>
          <a:prstGeom prst="rect">
            <a:avLst/>
          </a:prstGeom>
          <a:noFill/>
          <a:ln w="9525">
            <a:noFill/>
          </a:ln>
        </p:spPr>
      </p:pic>
      <p:sp>
        <p:nvSpPr>
          <p:cNvPr id="273412" name="直接连接符 273411"/>
          <p:cNvSpPr/>
          <p:nvPr/>
        </p:nvSpPr>
        <p:spPr>
          <a:xfrm>
            <a:off x="5191125" y="3644900"/>
            <a:ext cx="0" cy="647700"/>
          </a:xfrm>
          <a:prstGeom prst="line">
            <a:avLst/>
          </a:prstGeom>
          <a:ln w="57150" cap="flat" cmpd="sng">
            <a:solidFill>
              <a:srgbClr val="FF0000"/>
            </a:solidFill>
            <a:prstDash val="solid"/>
            <a:round/>
            <a:headEnd type="none" w="med" len="med"/>
            <a:tailEnd type="triangle" w="med" len="med"/>
          </a:ln>
        </p:spPr>
      </p:sp>
      <p:sp>
        <p:nvSpPr>
          <p:cNvPr id="273413" name="直接连接符 273412"/>
          <p:cNvSpPr/>
          <p:nvPr/>
        </p:nvSpPr>
        <p:spPr>
          <a:xfrm flipH="1">
            <a:off x="1619250" y="4292600"/>
            <a:ext cx="3600450" cy="0"/>
          </a:xfrm>
          <a:prstGeom prst="line">
            <a:avLst/>
          </a:prstGeom>
          <a:ln w="57150" cap="flat" cmpd="sng">
            <a:solidFill>
              <a:srgbClr val="FF0000"/>
            </a:solidFill>
            <a:prstDash val="solid"/>
            <a:round/>
            <a:headEnd type="none" w="med" len="med"/>
            <a:tailEnd type="triangle" w="med" len="med"/>
          </a:ln>
        </p:spPr>
      </p:sp>
      <p:sp>
        <p:nvSpPr>
          <p:cNvPr id="106501" name="文本框 273413"/>
          <p:cNvSpPr txBox="1"/>
          <p:nvPr/>
        </p:nvSpPr>
        <p:spPr>
          <a:xfrm>
            <a:off x="1671638" y="5824538"/>
            <a:ext cx="2252662" cy="517525"/>
          </a:xfrm>
          <a:prstGeom prst="rect">
            <a:avLst/>
          </a:prstGeom>
          <a:noFill/>
          <a:ln w="9525">
            <a:noFill/>
          </a:ln>
        </p:spPr>
        <p:txBody>
          <a:bodyPr anchor="t">
            <a:spAutoFit/>
          </a:bodyPr>
          <a:lstStyle/>
          <a:p>
            <a:r>
              <a:rPr lang="zh-CN" altLang="en-US" dirty="0">
                <a:solidFill>
                  <a:srgbClr val="FF0000"/>
                </a:solidFill>
                <a:latin typeface="Arial" panose="020B0604020202020204" pitchFamily="34" charset="0"/>
                <a:ea typeface="楷体_GB2312" pitchFamily="49" charset="-122"/>
              </a:rPr>
              <a:t>计数器计数</a:t>
            </a:r>
          </a:p>
        </p:txBody>
      </p:sp>
      <p:sp>
        <p:nvSpPr>
          <p:cNvPr id="106502" name="直接连接符 273414"/>
          <p:cNvSpPr/>
          <p:nvPr/>
        </p:nvSpPr>
        <p:spPr>
          <a:xfrm>
            <a:off x="1692275" y="5661025"/>
            <a:ext cx="3887788" cy="0"/>
          </a:xfrm>
          <a:prstGeom prst="line">
            <a:avLst/>
          </a:prstGeom>
          <a:ln w="76200" cap="flat" cmpd="sng">
            <a:solidFill>
              <a:srgbClr val="FF0000"/>
            </a:solidFill>
            <a:prstDash val="solid"/>
            <a:round/>
            <a:headEnd type="none" w="med" len="med"/>
            <a:tailEnd type="none" w="med" len="med"/>
          </a:ln>
        </p:spPr>
      </p:sp>
      <p:sp>
        <p:nvSpPr>
          <p:cNvPr id="106503" name="直接连接符 273415"/>
          <p:cNvSpPr/>
          <p:nvPr/>
        </p:nvSpPr>
        <p:spPr>
          <a:xfrm flipV="1">
            <a:off x="5537200" y="3716338"/>
            <a:ext cx="0" cy="1944687"/>
          </a:xfrm>
          <a:prstGeom prst="line">
            <a:avLst/>
          </a:prstGeom>
          <a:ln w="76200" cap="flat" cmpd="sng">
            <a:solidFill>
              <a:srgbClr val="FF0000"/>
            </a:solidFill>
            <a:prstDash val="solid"/>
            <a:round/>
            <a:headEnd type="none" w="med" len="med"/>
            <a:tailEnd type="triangle" w="med" len="med"/>
          </a:ln>
        </p:spPr>
      </p:sp>
      <p:sp>
        <p:nvSpPr>
          <p:cNvPr id="273417" name="直接连接符 273416"/>
          <p:cNvSpPr/>
          <p:nvPr/>
        </p:nvSpPr>
        <p:spPr>
          <a:xfrm>
            <a:off x="5940425" y="3716338"/>
            <a:ext cx="0" cy="1225550"/>
          </a:xfrm>
          <a:prstGeom prst="line">
            <a:avLst/>
          </a:prstGeom>
          <a:ln w="57150" cap="flat" cmpd="sng">
            <a:solidFill>
              <a:srgbClr val="FF0000"/>
            </a:solidFill>
            <a:prstDash val="solid"/>
            <a:round/>
            <a:headEnd type="none" w="med" len="med"/>
            <a:tailEnd type="triangle" w="med" len="med"/>
          </a:ln>
        </p:spPr>
      </p:sp>
      <p:sp>
        <p:nvSpPr>
          <p:cNvPr id="273418" name="直接连接符 273417"/>
          <p:cNvSpPr/>
          <p:nvPr/>
        </p:nvSpPr>
        <p:spPr>
          <a:xfrm flipH="1">
            <a:off x="1692275" y="4911725"/>
            <a:ext cx="4248150" cy="0"/>
          </a:xfrm>
          <a:prstGeom prst="line">
            <a:avLst/>
          </a:prstGeom>
          <a:ln w="57150" cap="flat" cmpd="sng">
            <a:solidFill>
              <a:srgbClr val="FF0000"/>
            </a:solidFill>
            <a:prstDash val="solid"/>
            <a:round/>
            <a:headEnd type="none" w="med" len="med"/>
            <a:tailEnd type="triangle" w="med" len="med"/>
          </a:ln>
        </p:spPr>
      </p:sp>
      <p:sp>
        <p:nvSpPr>
          <p:cNvPr id="106506" name="文本框 273418"/>
          <p:cNvSpPr txBox="1"/>
          <p:nvPr/>
        </p:nvSpPr>
        <p:spPr>
          <a:xfrm>
            <a:off x="3500438" y="5845175"/>
            <a:ext cx="3389312" cy="517525"/>
          </a:xfrm>
          <a:prstGeom prst="rect">
            <a:avLst/>
          </a:prstGeom>
          <a:noFill/>
          <a:ln w="9525">
            <a:noFill/>
          </a:ln>
        </p:spPr>
        <p:txBody>
          <a:bodyPr wrap="none" anchor="t">
            <a:spAutoFit/>
          </a:bodyPr>
          <a:lstStyle/>
          <a:p>
            <a:r>
              <a:rPr lang="zh-CN" altLang="en-US" dirty="0">
                <a:solidFill>
                  <a:srgbClr val="FF0000"/>
                </a:solidFill>
                <a:latin typeface="Arial" panose="020B0604020202020204" pitchFamily="34" charset="0"/>
                <a:ea typeface="华文新魏" panose="02010800040101010101" pitchFamily="2" charset="-122"/>
              </a:rPr>
              <a:t>与发请求部件号相等</a:t>
            </a:r>
          </a:p>
        </p:txBody>
      </p:sp>
      <p:sp>
        <p:nvSpPr>
          <p:cNvPr id="106507" name="矩形 273419"/>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06508" name="矩形 273420"/>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3.3.2</a:t>
            </a:r>
            <a:r>
              <a:rPr lang="zh-CN" altLang="en-US" dirty="0">
                <a:latin typeface="黑体" panose="02010609060101010101" pitchFamily="2" charset="-122"/>
                <a:ea typeface="黑体" panose="02010609060101010101" pitchFamily="2" charset="-122"/>
              </a:rPr>
              <a:t>总线的控制方式（非专用总线）</a:t>
            </a:r>
          </a:p>
          <a:p>
            <a:pPr>
              <a:lnSpc>
                <a:spcPct val="120000"/>
              </a:lnSpc>
            </a:pPr>
            <a:endParaRPr lang="zh-CN" altLang="en-US" dirty="0">
              <a:latin typeface="华文新魏" panose="02010800040101010101" pitchFamily="2" charset="-122"/>
              <a:ea typeface="华文新魏" panose="02010800040101010101" pitchFamily="2" charset="-122"/>
            </a:endParaRPr>
          </a:p>
        </p:txBody>
      </p:sp>
      <p:sp>
        <p:nvSpPr>
          <p:cNvPr id="273423" name="文本框 273422"/>
          <p:cNvSpPr txBox="1"/>
          <p:nvPr/>
        </p:nvSpPr>
        <p:spPr>
          <a:xfrm>
            <a:off x="6781800" y="5862638"/>
            <a:ext cx="1608138" cy="517525"/>
          </a:xfrm>
          <a:prstGeom prst="rect">
            <a:avLst/>
          </a:prstGeom>
          <a:noFill/>
          <a:ln w="9525">
            <a:noFill/>
          </a:ln>
        </p:spPr>
        <p:txBody>
          <a:bodyPr wrap="none" anchor="t">
            <a:spAutoFit/>
          </a:bodyPr>
          <a:lstStyle/>
          <a:p>
            <a:r>
              <a:rPr lang="zh-CN" altLang="en-US" dirty="0">
                <a:solidFill>
                  <a:srgbClr val="FF0000"/>
                </a:solidFill>
                <a:latin typeface="Arial" panose="020B0604020202020204" pitchFamily="34" charset="0"/>
                <a:ea typeface="华文新魏" panose="02010800040101010101" pitchFamily="2" charset="-122"/>
              </a:rPr>
              <a:t>停止计数</a:t>
            </a:r>
          </a:p>
        </p:txBody>
      </p:sp>
      <p:sp>
        <p:nvSpPr>
          <p:cNvPr id="273424" name="文本框 273423"/>
          <p:cNvSpPr txBox="1"/>
          <p:nvPr/>
        </p:nvSpPr>
        <p:spPr>
          <a:xfrm>
            <a:off x="3016250" y="3792538"/>
            <a:ext cx="795338" cy="457200"/>
          </a:xfrm>
          <a:prstGeom prst="rect">
            <a:avLst/>
          </a:prstGeom>
          <a:noFill/>
          <a:ln w="9525">
            <a:noFill/>
          </a:ln>
        </p:spPr>
        <p:txBody>
          <a:bodyPr wrap="none" anchor="t">
            <a:spAutoFit/>
          </a:bodyPr>
          <a:lstStyle/>
          <a:p>
            <a:r>
              <a:rPr lang="zh-CN" altLang="en-US" sz="2400" dirty="0">
                <a:solidFill>
                  <a:srgbClr val="FF0000"/>
                </a:solidFill>
                <a:latin typeface="Arial" panose="020B0604020202020204" pitchFamily="34" charset="0"/>
                <a:ea typeface="黑体" panose="02010609060101010101" pitchFamily="2" charset="-122"/>
              </a:rPr>
              <a:t>去除</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73417"/>
                                        </p:tgtEl>
                                        <p:attrNameLst>
                                          <p:attrName>style.visibility</p:attrName>
                                        </p:attrNameLst>
                                      </p:cBhvr>
                                      <p:to>
                                        <p:strVal val="visible"/>
                                      </p:to>
                                    </p:set>
                                    <p:animEffect transition="in" filter="wipe(up)">
                                      <p:cBhvr>
                                        <p:cTn id="7" dur="500"/>
                                        <p:tgtEl>
                                          <p:spTgt spid="273417"/>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73418"/>
                                        </p:tgtEl>
                                        <p:attrNameLst>
                                          <p:attrName>style.visibility</p:attrName>
                                        </p:attrNameLst>
                                      </p:cBhvr>
                                      <p:to>
                                        <p:strVal val="visible"/>
                                      </p:to>
                                    </p:set>
                                    <p:animEffect transition="in" filter="wipe(right)">
                                      <p:cBhvr>
                                        <p:cTn id="11" dur="500"/>
                                        <p:tgtEl>
                                          <p:spTgt spid="273418"/>
                                        </p:tgtEl>
                                      </p:cBhvr>
                                    </p:animEffect>
                                  </p:childTnLst>
                                </p:cTn>
                              </p:par>
                            </p:childTnLst>
                          </p:cTn>
                        </p:par>
                        <p:par>
                          <p:cTn id="12" fill="hold">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273423"/>
                                        </p:tgtEl>
                                        <p:attrNameLst>
                                          <p:attrName>style.visibility</p:attrName>
                                        </p:attrNameLst>
                                      </p:cBhvr>
                                      <p:to>
                                        <p:strVal val="visible"/>
                                      </p:to>
                                    </p:set>
                                    <p:animEffect transition="in" filter="slide(fromBottom)">
                                      <p:cBhvr>
                                        <p:cTn id="15" dur="500"/>
                                        <p:tgtEl>
                                          <p:spTgt spid="273423"/>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2" fill="hold" grpId="0" nodeType="clickEffect">
                                  <p:stCondLst>
                                    <p:cond delay="0"/>
                                  </p:stCondLst>
                                  <p:childTnLst>
                                    <p:set>
                                      <p:cBhvr>
                                        <p:cTn id="19" dur="1" fill="hold">
                                          <p:stCondLst>
                                            <p:cond delay="0"/>
                                          </p:stCondLst>
                                        </p:cTn>
                                        <p:tgtEl>
                                          <p:spTgt spid="273424"/>
                                        </p:tgtEl>
                                        <p:attrNameLst>
                                          <p:attrName>style.visibility</p:attrName>
                                        </p:attrNameLst>
                                      </p:cBhvr>
                                      <p:to>
                                        <p:strVal val="visible"/>
                                      </p:to>
                                    </p:set>
                                    <p:animEffect transition="in" filter="slide(fromRight)">
                                      <p:cBhvr>
                                        <p:cTn id="20" dur="500"/>
                                        <p:tgtEl>
                                          <p:spTgt spid="273424"/>
                                        </p:tgtEl>
                                      </p:cBhvr>
                                    </p:animEffect>
                                  </p:childTnLst>
                                </p:cTn>
                              </p:par>
                            </p:childTnLst>
                          </p:cTn>
                        </p:par>
                        <p:par>
                          <p:cTn id="21" fill="hold">
                            <p:stCondLst>
                              <p:cond delay="500"/>
                            </p:stCondLst>
                            <p:childTnLst>
                              <p:par>
                                <p:cTn id="22" presetID="22" presetClass="exit" presetSubtype="1" fill="hold" nodeType="afterEffect">
                                  <p:stCondLst>
                                    <p:cond delay="0"/>
                                  </p:stCondLst>
                                  <p:childTnLst>
                                    <p:animEffect transition="out" filter="wipe(up)">
                                      <p:cBhvr>
                                        <p:cTn id="23" dur="500"/>
                                        <p:tgtEl>
                                          <p:spTgt spid="273412"/>
                                        </p:tgtEl>
                                      </p:cBhvr>
                                    </p:animEffect>
                                    <p:set>
                                      <p:cBhvr>
                                        <p:cTn id="24" dur="1" fill="hold">
                                          <p:stCondLst>
                                            <p:cond delay="499"/>
                                          </p:stCondLst>
                                        </p:cTn>
                                        <p:tgtEl>
                                          <p:spTgt spid="273412"/>
                                        </p:tgtEl>
                                        <p:attrNameLst>
                                          <p:attrName>style.visibility</p:attrName>
                                        </p:attrNameLst>
                                      </p:cBhvr>
                                      <p:to>
                                        <p:strVal val="hidden"/>
                                      </p:to>
                                    </p:set>
                                  </p:childTnLst>
                                </p:cTn>
                              </p:par>
                            </p:childTnLst>
                          </p:cTn>
                        </p:par>
                        <p:par>
                          <p:cTn id="25" fill="hold">
                            <p:stCondLst>
                              <p:cond delay="1000"/>
                            </p:stCondLst>
                            <p:childTnLst>
                              <p:par>
                                <p:cTn id="26" presetID="22" presetClass="exit" presetSubtype="2" fill="hold" nodeType="afterEffect">
                                  <p:stCondLst>
                                    <p:cond delay="0"/>
                                  </p:stCondLst>
                                  <p:childTnLst>
                                    <p:animEffect transition="out" filter="wipe(right)">
                                      <p:cBhvr>
                                        <p:cTn id="27" dur="500"/>
                                        <p:tgtEl>
                                          <p:spTgt spid="273413"/>
                                        </p:tgtEl>
                                      </p:cBhvr>
                                    </p:animEffect>
                                    <p:set>
                                      <p:cBhvr>
                                        <p:cTn id="28" dur="1" fill="hold">
                                          <p:stCondLst>
                                            <p:cond delay="499"/>
                                          </p:stCondLst>
                                        </p:cTn>
                                        <p:tgtEl>
                                          <p:spTgt spid="2734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23" grpId="0"/>
      <p:bldP spid="2734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文本框 274433"/>
          <p:cNvSpPr txBox="1"/>
          <p:nvPr/>
        </p:nvSpPr>
        <p:spPr>
          <a:xfrm>
            <a:off x="395288" y="1773238"/>
            <a:ext cx="6624637"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、集中式定时查询方式</a:t>
            </a:r>
          </a:p>
        </p:txBody>
      </p:sp>
      <p:pic>
        <p:nvPicPr>
          <p:cNvPr id="107522" name="图片 274434"/>
          <p:cNvPicPr>
            <a:picLocks noChangeAspect="1"/>
          </p:cNvPicPr>
          <p:nvPr/>
        </p:nvPicPr>
        <p:blipFill>
          <a:blip r:embed="rId2"/>
          <a:stretch>
            <a:fillRect/>
          </a:stretch>
        </p:blipFill>
        <p:spPr>
          <a:xfrm>
            <a:off x="468313" y="2349500"/>
            <a:ext cx="8424862" cy="4267200"/>
          </a:xfrm>
          <a:prstGeom prst="rect">
            <a:avLst/>
          </a:prstGeom>
          <a:noFill/>
          <a:ln w="9525">
            <a:noFill/>
          </a:ln>
        </p:spPr>
      </p:pic>
      <p:sp>
        <p:nvSpPr>
          <p:cNvPr id="107523" name="文本框 274437"/>
          <p:cNvSpPr txBox="1"/>
          <p:nvPr/>
        </p:nvSpPr>
        <p:spPr>
          <a:xfrm>
            <a:off x="1671638" y="5824538"/>
            <a:ext cx="2252662" cy="517525"/>
          </a:xfrm>
          <a:prstGeom prst="rect">
            <a:avLst/>
          </a:prstGeom>
          <a:noFill/>
          <a:ln w="9525">
            <a:noFill/>
          </a:ln>
        </p:spPr>
        <p:txBody>
          <a:bodyPr anchor="t">
            <a:spAutoFit/>
          </a:bodyPr>
          <a:lstStyle/>
          <a:p>
            <a:r>
              <a:rPr lang="zh-CN" altLang="en-US" dirty="0">
                <a:solidFill>
                  <a:srgbClr val="FF0000"/>
                </a:solidFill>
                <a:latin typeface="Arial" panose="020B0604020202020204" pitchFamily="34" charset="0"/>
                <a:ea typeface="楷体_GB2312" pitchFamily="49" charset="-122"/>
              </a:rPr>
              <a:t>计数器计数</a:t>
            </a:r>
          </a:p>
        </p:txBody>
      </p:sp>
      <p:sp>
        <p:nvSpPr>
          <p:cNvPr id="107524" name="直接连接符 274438"/>
          <p:cNvSpPr/>
          <p:nvPr/>
        </p:nvSpPr>
        <p:spPr>
          <a:xfrm>
            <a:off x="1692275" y="5661025"/>
            <a:ext cx="3887788" cy="0"/>
          </a:xfrm>
          <a:prstGeom prst="line">
            <a:avLst/>
          </a:prstGeom>
          <a:ln w="76200" cap="flat" cmpd="sng">
            <a:solidFill>
              <a:srgbClr val="FF0000"/>
            </a:solidFill>
            <a:prstDash val="solid"/>
            <a:round/>
            <a:headEnd type="none" w="med" len="med"/>
            <a:tailEnd type="none" w="med" len="med"/>
          </a:ln>
        </p:spPr>
      </p:sp>
      <p:sp>
        <p:nvSpPr>
          <p:cNvPr id="107525" name="直接连接符 274439"/>
          <p:cNvSpPr/>
          <p:nvPr/>
        </p:nvSpPr>
        <p:spPr>
          <a:xfrm flipV="1">
            <a:off x="5537200" y="3716338"/>
            <a:ext cx="0" cy="1944687"/>
          </a:xfrm>
          <a:prstGeom prst="line">
            <a:avLst/>
          </a:prstGeom>
          <a:ln w="76200" cap="flat" cmpd="sng">
            <a:solidFill>
              <a:srgbClr val="FF0000"/>
            </a:solidFill>
            <a:prstDash val="solid"/>
            <a:round/>
            <a:headEnd type="none" w="med" len="med"/>
            <a:tailEnd type="triangle" w="med" len="med"/>
          </a:ln>
        </p:spPr>
      </p:sp>
      <p:sp>
        <p:nvSpPr>
          <p:cNvPr id="274441" name="直接连接符 274440"/>
          <p:cNvSpPr/>
          <p:nvPr/>
        </p:nvSpPr>
        <p:spPr>
          <a:xfrm>
            <a:off x="5940425" y="3716338"/>
            <a:ext cx="0" cy="1225550"/>
          </a:xfrm>
          <a:prstGeom prst="line">
            <a:avLst/>
          </a:prstGeom>
          <a:ln w="57150" cap="flat" cmpd="sng">
            <a:solidFill>
              <a:srgbClr val="FF0000"/>
            </a:solidFill>
            <a:prstDash val="solid"/>
            <a:round/>
            <a:headEnd type="none" w="med" len="med"/>
            <a:tailEnd type="triangle" w="med" len="med"/>
          </a:ln>
        </p:spPr>
      </p:sp>
      <p:sp>
        <p:nvSpPr>
          <p:cNvPr id="274442" name="直接连接符 274441"/>
          <p:cNvSpPr/>
          <p:nvPr/>
        </p:nvSpPr>
        <p:spPr>
          <a:xfrm flipH="1">
            <a:off x="1692275" y="4911725"/>
            <a:ext cx="4248150" cy="0"/>
          </a:xfrm>
          <a:prstGeom prst="line">
            <a:avLst/>
          </a:prstGeom>
          <a:ln w="57150" cap="flat" cmpd="sng">
            <a:solidFill>
              <a:srgbClr val="FF0000"/>
            </a:solidFill>
            <a:prstDash val="solid"/>
            <a:round/>
            <a:headEnd type="none" w="med" len="med"/>
            <a:tailEnd type="triangle" w="med" len="med"/>
          </a:ln>
        </p:spPr>
      </p:sp>
      <p:sp>
        <p:nvSpPr>
          <p:cNvPr id="107528" name="文本框 274442"/>
          <p:cNvSpPr txBox="1"/>
          <p:nvPr/>
        </p:nvSpPr>
        <p:spPr>
          <a:xfrm>
            <a:off x="3500438" y="5845175"/>
            <a:ext cx="3389312" cy="517525"/>
          </a:xfrm>
          <a:prstGeom prst="rect">
            <a:avLst/>
          </a:prstGeom>
          <a:noFill/>
          <a:ln w="9525">
            <a:noFill/>
          </a:ln>
        </p:spPr>
        <p:txBody>
          <a:bodyPr wrap="none" anchor="t">
            <a:spAutoFit/>
          </a:bodyPr>
          <a:lstStyle/>
          <a:p>
            <a:r>
              <a:rPr lang="zh-CN" altLang="en-US" dirty="0">
                <a:solidFill>
                  <a:srgbClr val="FF0000"/>
                </a:solidFill>
                <a:latin typeface="Arial" panose="020B0604020202020204" pitchFamily="34" charset="0"/>
                <a:ea typeface="华文新魏" panose="02010800040101010101" pitchFamily="2" charset="-122"/>
              </a:rPr>
              <a:t>与发请求部件号相等</a:t>
            </a:r>
          </a:p>
        </p:txBody>
      </p:sp>
      <p:sp>
        <p:nvSpPr>
          <p:cNvPr id="107529" name="矩形 274443"/>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07530" name="矩形 274444"/>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3.3.2</a:t>
            </a:r>
            <a:r>
              <a:rPr lang="zh-CN" altLang="en-US" dirty="0">
                <a:latin typeface="黑体" panose="02010609060101010101" pitchFamily="2" charset="-122"/>
                <a:ea typeface="黑体" panose="02010609060101010101" pitchFamily="2" charset="-122"/>
              </a:rPr>
              <a:t>总线的控制方式（非专用总线）</a:t>
            </a:r>
          </a:p>
          <a:p>
            <a:pPr>
              <a:lnSpc>
                <a:spcPct val="120000"/>
              </a:lnSpc>
            </a:pPr>
            <a:endParaRPr lang="zh-CN" altLang="en-US" dirty="0">
              <a:latin typeface="华文新魏" panose="02010800040101010101" pitchFamily="2" charset="-122"/>
              <a:ea typeface="华文新魏" panose="02010800040101010101" pitchFamily="2" charset="-122"/>
            </a:endParaRPr>
          </a:p>
        </p:txBody>
      </p:sp>
      <p:sp>
        <p:nvSpPr>
          <p:cNvPr id="107531" name="文本框 274446"/>
          <p:cNvSpPr txBox="1"/>
          <p:nvPr/>
        </p:nvSpPr>
        <p:spPr>
          <a:xfrm>
            <a:off x="6781800" y="5862638"/>
            <a:ext cx="1608138" cy="517525"/>
          </a:xfrm>
          <a:prstGeom prst="rect">
            <a:avLst/>
          </a:prstGeom>
          <a:noFill/>
          <a:ln w="9525">
            <a:noFill/>
          </a:ln>
        </p:spPr>
        <p:txBody>
          <a:bodyPr wrap="none" anchor="t">
            <a:spAutoFit/>
          </a:bodyPr>
          <a:lstStyle/>
          <a:p>
            <a:r>
              <a:rPr lang="zh-CN" altLang="en-US" dirty="0">
                <a:solidFill>
                  <a:srgbClr val="FF0000"/>
                </a:solidFill>
                <a:latin typeface="Arial" panose="020B0604020202020204" pitchFamily="34" charset="0"/>
                <a:ea typeface="华文新魏" panose="02010800040101010101" pitchFamily="2" charset="-122"/>
              </a:rPr>
              <a:t>停止计数</a:t>
            </a:r>
          </a:p>
        </p:txBody>
      </p:sp>
      <p:sp>
        <p:nvSpPr>
          <p:cNvPr id="107532" name="文本框 274447"/>
          <p:cNvSpPr txBox="1"/>
          <p:nvPr/>
        </p:nvSpPr>
        <p:spPr>
          <a:xfrm>
            <a:off x="3016250" y="3792538"/>
            <a:ext cx="795338" cy="457200"/>
          </a:xfrm>
          <a:prstGeom prst="rect">
            <a:avLst/>
          </a:prstGeom>
          <a:noFill/>
          <a:ln w="9525">
            <a:noFill/>
          </a:ln>
        </p:spPr>
        <p:txBody>
          <a:bodyPr wrap="none" anchor="t">
            <a:spAutoFit/>
          </a:bodyPr>
          <a:lstStyle/>
          <a:p>
            <a:r>
              <a:rPr lang="zh-CN" altLang="en-US" sz="2400" dirty="0">
                <a:solidFill>
                  <a:srgbClr val="FF0000"/>
                </a:solidFill>
                <a:latin typeface="Arial" panose="020B0604020202020204" pitchFamily="34" charset="0"/>
                <a:ea typeface="黑体" panose="02010609060101010101" pitchFamily="2" charset="-122"/>
              </a:rPr>
              <a:t>去除</a:t>
            </a:r>
          </a:p>
        </p:txBody>
      </p:sp>
      <p:sp>
        <p:nvSpPr>
          <p:cNvPr id="274449" name="文本框 274448"/>
          <p:cNvSpPr txBox="1"/>
          <p:nvPr/>
        </p:nvSpPr>
        <p:spPr>
          <a:xfrm>
            <a:off x="4716463" y="2251075"/>
            <a:ext cx="2325687" cy="457200"/>
          </a:xfrm>
          <a:prstGeom prst="rect">
            <a:avLst/>
          </a:prstGeom>
          <a:noFill/>
          <a:ln w="9525">
            <a:noFill/>
          </a:ln>
        </p:spPr>
        <p:txBody>
          <a:bodyPr wrap="none" anchor="t">
            <a:spAutoFit/>
          </a:bodyPr>
          <a:lstStyle/>
          <a:p>
            <a:r>
              <a:rPr lang="zh-CN" altLang="en-US" sz="2400" dirty="0">
                <a:solidFill>
                  <a:srgbClr val="FF0000"/>
                </a:solidFill>
                <a:latin typeface="Arial" panose="020B0604020202020204" pitchFamily="34" charset="0"/>
                <a:ea typeface="黑体" panose="02010609060101010101" pitchFamily="2" charset="-122"/>
              </a:rPr>
              <a:t>准备、传送数据</a:t>
            </a:r>
          </a:p>
        </p:txBody>
      </p:sp>
      <p:sp>
        <p:nvSpPr>
          <p:cNvPr id="274450" name="文本框 274449"/>
          <p:cNvSpPr txBox="1"/>
          <p:nvPr/>
        </p:nvSpPr>
        <p:spPr>
          <a:xfrm>
            <a:off x="6011863" y="4508500"/>
            <a:ext cx="2663825" cy="822325"/>
          </a:xfrm>
          <a:prstGeom prst="rect">
            <a:avLst/>
          </a:prstGeom>
          <a:noFill/>
          <a:ln w="9525">
            <a:noFill/>
          </a:ln>
        </p:spPr>
        <p:txBody>
          <a:bodyPr anchor="t">
            <a:spAutoFit/>
          </a:bodyPr>
          <a:lstStyle/>
          <a:p>
            <a:r>
              <a:rPr lang="zh-CN" altLang="en-US" sz="2400" dirty="0">
                <a:solidFill>
                  <a:srgbClr val="FF0000"/>
                </a:solidFill>
                <a:latin typeface="Arial" panose="020B0604020202020204" pitchFamily="34" charset="0"/>
                <a:ea typeface="黑体" panose="02010609060101010101" pitchFamily="2" charset="-122"/>
              </a:rPr>
              <a:t>数据传送完</a:t>
            </a:r>
          </a:p>
          <a:p>
            <a:r>
              <a:rPr lang="zh-CN" altLang="en-US" sz="2400" dirty="0">
                <a:solidFill>
                  <a:srgbClr val="FF0000"/>
                </a:solidFill>
                <a:latin typeface="Arial" panose="020B0604020202020204" pitchFamily="34" charset="0"/>
                <a:ea typeface="黑体" panose="02010609060101010101" pitchFamily="2" charset="-122"/>
              </a:rPr>
              <a:t>去除“总线忙”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74449"/>
                                        </p:tgtEl>
                                        <p:attrNameLst>
                                          <p:attrName>style.visibility</p:attrName>
                                        </p:attrNameLst>
                                      </p:cBhvr>
                                      <p:to>
                                        <p:strVal val="visible"/>
                                      </p:to>
                                    </p:set>
                                    <p:animEffect transition="in" filter="slide(fromBottom)">
                                      <p:cBhvr>
                                        <p:cTn id="7" dur="500"/>
                                        <p:tgtEl>
                                          <p:spTgt spid="27444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4450"/>
                                        </p:tgtEl>
                                        <p:attrNameLst>
                                          <p:attrName>style.visibility</p:attrName>
                                        </p:attrNameLst>
                                      </p:cBhvr>
                                      <p:to>
                                        <p:strVal val="visible"/>
                                      </p:to>
                                    </p:set>
                                    <p:animEffect transition="in" filter="dissolve">
                                      <p:cBhvr>
                                        <p:cTn id="12" dur="500"/>
                                        <p:tgtEl>
                                          <p:spTgt spid="274450"/>
                                        </p:tgtEl>
                                      </p:cBhvr>
                                    </p:animEffect>
                                  </p:childTnLst>
                                </p:cTn>
                              </p:par>
                            </p:childTnLst>
                          </p:cTn>
                        </p:par>
                        <p:par>
                          <p:cTn id="13" fill="hold">
                            <p:stCondLst>
                              <p:cond delay="500"/>
                            </p:stCondLst>
                            <p:childTnLst>
                              <p:par>
                                <p:cTn id="14" presetID="22" presetClass="exit" presetSubtype="1" fill="hold" nodeType="afterEffect">
                                  <p:stCondLst>
                                    <p:cond delay="0"/>
                                  </p:stCondLst>
                                  <p:childTnLst>
                                    <p:animEffect transition="out" filter="wipe(up)">
                                      <p:cBhvr>
                                        <p:cTn id="15" dur="500"/>
                                        <p:tgtEl>
                                          <p:spTgt spid="274441"/>
                                        </p:tgtEl>
                                      </p:cBhvr>
                                    </p:animEffect>
                                    <p:set>
                                      <p:cBhvr>
                                        <p:cTn id="16" dur="1" fill="hold">
                                          <p:stCondLst>
                                            <p:cond delay="499"/>
                                          </p:stCondLst>
                                        </p:cTn>
                                        <p:tgtEl>
                                          <p:spTgt spid="274441"/>
                                        </p:tgtEl>
                                        <p:attrNameLst>
                                          <p:attrName>style.visibility</p:attrName>
                                        </p:attrNameLst>
                                      </p:cBhvr>
                                      <p:to>
                                        <p:strVal val="hidden"/>
                                      </p:to>
                                    </p:set>
                                  </p:childTnLst>
                                </p:cTn>
                              </p:par>
                            </p:childTnLst>
                          </p:cTn>
                        </p:par>
                        <p:par>
                          <p:cTn id="17" fill="hold">
                            <p:stCondLst>
                              <p:cond delay="1000"/>
                            </p:stCondLst>
                            <p:childTnLst>
                              <p:par>
                                <p:cTn id="18" presetID="22" presetClass="exit" presetSubtype="2" fill="hold" nodeType="afterEffect">
                                  <p:stCondLst>
                                    <p:cond delay="0"/>
                                  </p:stCondLst>
                                  <p:childTnLst>
                                    <p:animEffect transition="out" filter="wipe(right)">
                                      <p:cBhvr>
                                        <p:cTn id="19" dur="500"/>
                                        <p:tgtEl>
                                          <p:spTgt spid="274442"/>
                                        </p:tgtEl>
                                      </p:cBhvr>
                                    </p:animEffect>
                                    <p:set>
                                      <p:cBhvr>
                                        <p:cTn id="20" dur="1" fill="hold">
                                          <p:stCondLst>
                                            <p:cond delay="499"/>
                                          </p:stCondLst>
                                        </p:cTn>
                                        <p:tgtEl>
                                          <p:spTgt spid="2744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49" grpId="0"/>
      <p:bldP spid="27445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标题 230401"/>
          <p:cNvSpPr>
            <a:spLocks noGrp="1"/>
          </p:cNvSpPr>
          <p:nvPr>
            <p:ph type="title"/>
          </p:nvPr>
        </p:nvSpPr>
        <p:spPr>
          <a:xfrm>
            <a:off x="323850" y="260350"/>
            <a:ext cx="6048375" cy="633413"/>
          </a:xfrm>
          <a:ln/>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3.3  </a:t>
            </a:r>
            <a:r>
              <a:rPr lang="zh-CN" altLang="en-US" sz="3200" b="1" dirty="0">
                <a:latin typeface="黑体" panose="02010609060101010101" pitchFamily="2" charset="-122"/>
                <a:ea typeface="黑体" panose="02010609060101010101" pitchFamily="2" charset="-122"/>
              </a:rPr>
              <a:t>总线系统   </a:t>
            </a:r>
          </a:p>
        </p:txBody>
      </p:sp>
      <p:sp>
        <p:nvSpPr>
          <p:cNvPr id="90114" name="文本占位符 230402"/>
          <p:cNvSpPr>
            <a:spLocks noGrp="1"/>
          </p:cNvSpPr>
          <p:nvPr>
            <p:ph idx="1"/>
          </p:nvPr>
        </p:nvSpPr>
        <p:spPr>
          <a:xfrm>
            <a:off x="395288" y="836712"/>
            <a:ext cx="8353425" cy="863600"/>
          </a:xfrm>
          <a:ln/>
        </p:spPr>
        <p:txBody>
          <a:bodyPr vert="horz" wrap="square" lIns="91440" tIns="45720" rIns="91440" bIns="45720" anchor="t"/>
          <a:lstStyle/>
          <a:p>
            <a:pPr marL="0" indent="0" eaLnBrk="1" hangingPunct="1">
              <a:lnSpc>
                <a:spcPct val="120000"/>
              </a:lnSpc>
              <a:spcBef>
                <a:spcPct val="0"/>
              </a:spcBef>
              <a:buNone/>
            </a:pPr>
            <a:r>
              <a:rPr lang="zh-CN" altLang="en-US" sz="2800" b="1" dirty="0" smtClean="0">
                <a:solidFill>
                  <a:srgbClr val="0033CC"/>
                </a:solidFill>
                <a:latin typeface="黑体" panose="02010609060101010101" pitchFamily="2" charset="-122"/>
                <a:ea typeface="黑体" panose="02010609060101010101" pitchFamily="2" charset="-122"/>
              </a:rPr>
              <a:t>总线</a:t>
            </a:r>
            <a:r>
              <a:rPr lang="zh-CN" altLang="en-US" sz="2800" b="1" dirty="0" smtClean="0">
                <a:latin typeface="黑体" panose="02010609060101010101" pitchFamily="2" charset="-122"/>
                <a:ea typeface="黑体" panose="02010609060101010101" pitchFamily="2" charset="-122"/>
              </a:rPr>
              <a:t>：用于互连计算机</a:t>
            </a:r>
            <a:r>
              <a:rPr lang="en-US" altLang="zh-CN" sz="2800" b="1" dirty="0" smtClean="0">
                <a:latin typeface="黑体" panose="02010609060101010101" pitchFamily="2" charset="-122"/>
                <a:ea typeface="黑体" panose="02010609060101010101" pitchFamily="2" charset="-122"/>
              </a:rPr>
              <a:t>CPU</a:t>
            </a:r>
            <a:r>
              <a:rPr lang="zh-CN" altLang="en-US" sz="2800" b="1" dirty="0" smtClean="0">
                <a:latin typeface="黑体" panose="02010609060101010101" pitchFamily="2" charset="-122"/>
                <a:ea typeface="黑体" panose="02010609060101010101" pitchFamily="2" charset="-122"/>
              </a:rPr>
              <a:t>、存储器、</a:t>
            </a:r>
            <a:r>
              <a:rPr lang="en-US" altLang="zh-CN" sz="2800" b="1" dirty="0" smtClean="0">
                <a:latin typeface="黑体" panose="02010609060101010101" pitchFamily="2" charset="-122"/>
                <a:ea typeface="黑体" panose="02010609060101010101" pitchFamily="2" charset="-122"/>
              </a:rPr>
              <a:t>I/O</a:t>
            </a:r>
            <a:r>
              <a:rPr lang="zh-CN" altLang="en-US" sz="2800" b="1" dirty="0" smtClean="0">
                <a:latin typeface="黑体" panose="02010609060101010101" pitchFamily="2" charset="-122"/>
                <a:ea typeface="黑体" panose="02010609060101010101" pitchFamily="2" charset="-122"/>
              </a:rPr>
              <a:t>端口及外设、远程通信设备间的信息传输通路。</a:t>
            </a:r>
            <a:endParaRPr lang="en-US" altLang="zh-CN" sz="2800" b="1" dirty="0" smtClean="0">
              <a:latin typeface="黑体" panose="02010609060101010101" pitchFamily="2" charset="-122"/>
              <a:ea typeface="黑体" panose="02010609060101010101" pitchFamily="2" charset="-122"/>
            </a:endParaRPr>
          </a:p>
          <a:p>
            <a:pPr marL="0" indent="0" eaLnBrk="1" hangingPunct="1">
              <a:lnSpc>
                <a:spcPct val="120000"/>
              </a:lnSpc>
              <a:spcBef>
                <a:spcPct val="0"/>
              </a:spcBef>
              <a:buNone/>
            </a:pPr>
            <a:r>
              <a:rPr lang="zh-CN" altLang="en-US" sz="2800" b="1" dirty="0" smtClean="0">
                <a:solidFill>
                  <a:srgbClr val="0033CC"/>
                </a:solidFill>
                <a:latin typeface="黑体" panose="02010609060101010101" pitchFamily="2" charset="-122"/>
                <a:ea typeface="黑体" panose="02010609060101010101" pitchFamily="2" charset="-122"/>
              </a:rPr>
              <a:t>总线系统</a:t>
            </a:r>
            <a:r>
              <a:rPr lang="zh-CN" altLang="en-US" sz="2800" b="1" dirty="0" smtClean="0">
                <a:latin typeface="黑体" panose="02010609060101010101" pitchFamily="2" charset="-122"/>
                <a:ea typeface="黑体" panose="02010609060101010101" pitchFamily="2" charset="-122"/>
              </a:rPr>
              <a:t>：总线及与其配合的附属控制电路。</a:t>
            </a:r>
            <a:endParaRPr lang="en-US" altLang="zh-CN" sz="2800" b="1" dirty="0" smtClean="0">
              <a:latin typeface="黑体" panose="02010609060101010101" pitchFamily="2" charset="-122"/>
              <a:ea typeface="黑体" panose="02010609060101010101" pitchFamily="2" charset="-122"/>
            </a:endParaRPr>
          </a:p>
          <a:p>
            <a:pPr marL="0" indent="0" eaLnBrk="1" hangingPunct="1">
              <a:lnSpc>
                <a:spcPct val="120000"/>
              </a:lnSpc>
              <a:spcBef>
                <a:spcPct val="0"/>
              </a:spcBef>
              <a:buNone/>
            </a:pPr>
            <a:r>
              <a:rPr lang="en-US" altLang="zh-CN" sz="2800" b="1" dirty="0" smtClean="0">
                <a:latin typeface="黑体" panose="02010609060101010101" pitchFamily="2" charset="-122"/>
                <a:ea typeface="黑体" panose="02010609060101010101" pitchFamily="2" charset="-122"/>
              </a:rPr>
              <a:t>3.3.1</a:t>
            </a:r>
            <a:r>
              <a:rPr lang="zh-CN" altLang="en-US" sz="2800" b="1" dirty="0">
                <a:latin typeface="黑体" panose="02010609060101010101" pitchFamily="2" charset="-122"/>
                <a:ea typeface="黑体" panose="02010609060101010101" pitchFamily="2" charset="-122"/>
              </a:rPr>
              <a:t>总线的分类</a:t>
            </a:r>
          </a:p>
          <a:p>
            <a:pPr marL="0" indent="0" eaLnBrk="1" hangingPunct="1">
              <a:lnSpc>
                <a:spcPct val="120000"/>
              </a:lnSpc>
              <a:spcBef>
                <a:spcPct val="0"/>
              </a:spcBef>
              <a:buNone/>
            </a:pPr>
            <a:endParaRPr lang="zh-CN" altLang="en-US" sz="2800" b="1" dirty="0">
              <a:latin typeface="华文新魏" panose="02010800040101010101" pitchFamily="2" charset="-122"/>
              <a:ea typeface="华文新魏" panose="02010800040101010101" pitchFamily="2" charset="-122"/>
            </a:endParaRPr>
          </a:p>
        </p:txBody>
      </p:sp>
      <p:sp>
        <p:nvSpPr>
          <p:cNvPr id="230404" name="文本框 230403"/>
          <p:cNvSpPr txBox="1"/>
          <p:nvPr/>
        </p:nvSpPr>
        <p:spPr>
          <a:xfrm>
            <a:off x="323528" y="4434284"/>
            <a:ext cx="3240087" cy="517525"/>
          </a:xfrm>
          <a:prstGeom prst="rect">
            <a:avLst/>
          </a:prstGeom>
          <a:noFill/>
          <a:ln w="9525">
            <a:noFill/>
          </a:ln>
        </p:spPr>
        <p:txBody>
          <a:bodyPr wrap="none"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、按信息传送方向</a:t>
            </a:r>
          </a:p>
        </p:txBody>
      </p:sp>
      <p:grpSp>
        <p:nvGrpSpPr>
          <p:cNvPr id="2" name="组合 230404"/>
          <p:cNvGrpSpPr/>
          <p:nvPr/>
        </p:nvGrpSpPr>
        <p:grpSpPr>
          <a:xfrm>
            <a:off x="3563615" y="4000896"/>
            <a:ext cx="2087563" cy="1371600"/>
            <a:chOff x="295" y="2024"/>
            <a:chExt cx="1315" cy="864"/>
          </a:xfrm>
        </p:grpSpPr>
        <p:sp>
          <p:nvSpPr>
            <p:cNvPr id="90117" name="文本框 230405"/>
            <p:cNvSpPr txBox="1"/>
            <p:nvPr/>
          </p:nvSpPr>
          <p:spPr>
            <a:xfrm>
              <a:off x="594" y="2024"/>
              <a:ext cx="1016" cy="864"/>
            </a:xfrm>
            <a:prstGeom prst="rect">
              <a:avLst/>
            </a:prstGeom>
            <a:noFill/>
            <a:ln w="9525">
              <a:noFill/>
            </a:ln>
          </p:spPr>
          <p:txBody>
            <a:bodyPr wrap="none" anchor="t">
              <a:spAutoFit/>
            </a:bodyPr>
            <a:lstStyle/>
            <a:p>
              <a:r>
                <a:rPr lang="zh-CN" altLang="en-US" dirty="0">
                  <a:latin typeface="Arial" panose="020B0604020202020204" pitchFamily="34" charset="0"/>
                  <a:ea typeface="黑体" panose="02010609060101010101" pitchFamily="2" charset="-122"/>
                </a:rPr>
                <a:t>单向传输</a:t>
              </a:r>
            </a:p>
            <a:p>
              <a:endParaRPr lang="zh-CN" altLang="en-US" dirty="0">
                <a:latin typeface="Arial" panose="020B0604020202020204" pitchFamily="34" charset="0"/>
                <a:ea typeface="黑体" panose="02010609060101010101" pitchFamily="2" charset="-122"/>
              </a:endParaRPr>
            </a:p>
            <a:p>
              <a:r>
                <a:rPr lang="zh-CN" altLang="en-US" dirty="0">
                  <a:latin typeface="Arial" panose="020B0604020202020204" pitchFamily="34" charset="0"/>
                  <a:ea typeface="黑体" panose="02010609060101010101" pitchFamily="2" charset="-122"/>
                </a:rPr>
                <a:t>双向传输</a:t>
              </a:r>
            </a:p>
          </p:txBody>
        </p:sp>
        <p:sp>
          <p:nvSpPr>
            <p:cNvPr id="90118" name="左大括号 230406"/>
            <p:cNvSpPr/>
            <p:nvPr/>
          </p:nvSpPr>
          <p:spPr>
            <a:xfrm>
              <a:off x="295" y="2160"/>
              <a:ext cx="362" cy="590"/>
            </a:xfrm>
            <a:prstGeom prst="leftBrace">
              <a:avLst>
                <a:gd name="adj1" fmla="val 13566"/>
                <a:gd name="adj2" fmla="val 50000"/>
              </a:avLst>
            </a:prstGeom>
            <a:noFill/>
            <a:ln w="38100" cap="flat" cmpd="sng">
              <a:solidFill>
                <a:schemeClr val="tx1"/>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grpSp>
      <p:grpSp>
        <p:nvGrpSpPr>
          <p:cNvPr id="3" name="组合 230407"/>
          <p:cNvGrpSpPr/>
          <p:nvPr/>
        </p:nvGrpSpPr>
        <p:grpSpPr>
          <a:xfrm>
            <a:off x="5722615" y="4650184"/>
            <a:ext cx="1524000" cy="944562"/>
            <a:chOff x="2381" y="2580"/>
            <a:chExt cx="960" cy="595"/>
          </a:xfrm>
        </p:grpSpPr>
        <p:sp>
          <p:nvSpPr>
            <p:cNvPr id="90120" name="文本框 230408"/>
            <p:cNvSpPr txBox="1"/>
            <p:nvPr/>
          </p:nvSpPr>
          <p:spPr>
            <a:xfrm>
              <a:off x="2550" y="2580"/>
              <a:ext cx="791" cy="595"/>
            </a:xfrm>
            <a:prstGeom prst="rect">
              <a:avLst/>
            </a:prstGeom>
            <a:noFill/>
            <a:ln w="9525">
              <a:noFill/>
            </a:ln>
          </p:spPr>
          <p:txBody>
            <a:bodyPr wrap="none" anchor="t">
              <a:spAutoFit/>
            </a:bodyPr>
            <a:lstStyle/>
            <a:p>
              <a:r>
                <a:rPr lang="zh-CN" altLang="en-US" dirty="0">
                  <a:latin typeface="Arial" panose="020B0604020202020204" pitchFamily="34" charset="0"/>
                  <a:ea typeface="黑体" panose="02010609060101010101" pitchFamily="2" charset="-122"/>
                </a:rPr>
                <a:t>半双向</a:t>
              </a:r>
            </a:p>
            <a:p>
              <a:r>
                <a:rPr lang="zh-CN" altLang="en-US" dirty="0">
                  <a:latin typeface="Arial" panose="020B0604020202020204" pitchFamily="34" charset="0"/>
                  <a:ea typeface="黑体" panose="02010609060101010101" pitchFamily="2" charset="-122"/>
                </a:rPr>
                <a:t>全双向</a:t>
              </a:r>
            </a:p>
          </p:txBody>
        </p:sp>
        <p:sp>
          <p:nvSpPr>
            <p:cNvPr id="90121" name="左大括号 230409"/>
            <p:cNvSpPr/>
            <p:nvPr/>
          </p:nvSpPr>
          <p:spPr>
            <a:xfrm>
              <a:off x="2381" y="2750"/>
              <a:ext cx="227" cy="317"/>
            </a:xfrm>
            <a:prstGeom prst="leftBrace">
              <a:avLst>
                <a:gd name="adj1" fmla="val 11624"/>
                <a:gd name="adj2" fmla="val 50000"/>
              </a:avLst>
            </a:prstGeom>
            <a:noFill/>
            <a:ln w="38100" cap="flat" cmpd="sng">
              <a:solidFill>
                <a:schemeClr val="tx1"/>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grpSp>
      <p:sp>
        <p:nvSpPr>
          <p:cNvPr id="230411" name="文本框 230410"/>
          <p:cNvSpPr txBox="1"/>
          <p:nvPr/>
        </p:nvSpPr>
        <p:spPr>
          <a:xfrm>
            <a:off x="323528" y="5945584"/>
            <a:ext cx="1827744" cy="523220"/>
          </a:xfrm>
          <a:prstGeom prst="rect">
            <a:avLst/>
          </a:prstGeom>
          <a:noFill/>
          <a:ln w="9525">
            <a:noFill/>
          </a:ln>
        </p:spPr>
        <p:txBody>
          <a:bodyPr wrap="none" anchor="t">
            <a:spAutoFit/>
          </a:bodyPr>
          <a:lstStyle/>
          <a:p>
            <a:r>
              <a:rPr lang="en-US" altLang="zh-CN" dirty="0" smtClean="0">
                <a:latin typeface="Arial" panose="020B0604020202020204" pitchFamily="34" charset="0"/>
                <a:ea typeface="黑体" panose="02010609060101010101" pitchFamily="2" charset="-122"/>
              </a:rPr>
              <a:t>4</a:t>
            </a:r>
            <a:r>
              <a:rPr lang="zh-CN" altLang="en-US" dirty="0" smtClean="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按用法</a:t>
            </a:r>
          </a:p>
        </p:txBody>
      </p:sp>
      <p:grpSp>
        <p:nvGrpSpPr>
          <p:cNvPr id="4" name="组合 230414"/>
          <p:cNvGrpSpPr/>
          <p:nvPr/>
        </p:nvGrpSpPr>
        <p:grpSpPr>
          <a:xfrm>
            <a:off x="2142805" y="5721748"/>
            <a:ext cx="1698626" cy="954088"/>
            <a:chOff x="1519" y="2076"/>
            <a:chExt cx="1070" cy="601"/>
          </a:xfrm>
        </p:grpSpPr>
        <p:sp>
          <p:nvSpPr>
            <p:cNvPr id="90124" name="文本框 230412"/>
            <p:cNvSpPr txBox="1"/>
            <p:nvPr/>
          </p:nvSpPr>
          <p:spPr>
            <a:xfrm>
              <a:off x="1791" y="2076"/>
              <a:ext cx="798" cy="601"/>
            </a:xfrm>
            <a:prstGeom prst="rect">
              <a:avLst/>
            </a:prstGeom>
            <a:noFill/>
            <a:ln w="9525">
              <a:noFill/>
            </a:ln>
          </p:spPr>
          <p:txBody>
            <a:bodyPr wrap="none" anchor="t">
              <a:spAutoFit/>
            </a:bodyPr>
            <a:lstStyle/>
            <a:p>
              <a:r>
                <a:rPr lang="zh-CN" altLang="en-US" dirty="0" smtClean="0">
                  <a:latin typeface="Arial" panose="020B0604020202020204" pitchFamily="34" charset="0"/>
                  <a:ea typeface="黑体" panose="02010609060101010101" pitchFamily="2" charset="-122"/>
                </a:rPr>
                <a:t>专用</a:t>
              </a:r>
              <a:endParaRPr lang="zh-CN" altLang="en-US" dirty="0">
                <a:latin typeface="Arial" panose="020B0604020202020204" pitchFamily="34" charset="0"/>
                <a:ea typeface="黑体" panose="02010609060101010101" pitchFamily="2" charset="-122"/>
              </a:endParaRPr>
            </a:p>
            <a:p>
              <a:r>
                <a:rPr lang="zh-CN" altLang="en-US" dirty="0">
                  <a:latin typeface="Arial" panose="020B0604020202020204" pitchFamily="34" charset="0"/>
                  <a:ea typeface="黑体" panose="02010609060101010101" pitchFamily="2" charset="-122"/>
                </a:rPr>
                <a:t>非</a:t>
              </a:r>
              <a:r>
                <a:rPr lang="zh-CN" altLang="en-US" dirty="0" smtClean="0">
                  <a:latin typeface="Arial" panose="020B0604020202020204" pitchFamily="34" charset="0"/>
                  <a:ea typeface="黑体" panose="02010609060101010101" pitchFamily="2" charset="-122"/>
                </a:rPr>
                <a:t>专用</a:t>
              </a:r>
              <a:endParaRPr lang="zh-CN" altLang="en-US" dirty="0">
                <a:latin typeface="Arial" panose="020B0604020202020204" pitchFamily="34" charset="0"/>
                <a:ea typeface="黑体" panose="02010609060101010101" pitchFamily="2" charset="-122"/>
              </a:endParaRPr>
            </a:p>
          </p:txBody>
        </p:sp>
        <p:sp>
          <p:nvSpPr>
            <p:cNvPr id="90125" name="左大括号 230413"/>
            <p:cNvSpPr/>
            <p:nvPr/>
          </p:nvSpPr>
          <p:spPr>
            <a:xfrm>
              <a:off x="1519" y="2115"/>
              <a:ext cx="272" cy="544"/>
            </a:xfrm>
            <a:prstGeom prst="leftBrace">
              <a:avLst>
                <a:gd name="adj1" fmla="val 16648"/>
                <a:gd name="adj2" fmla="val 50000"/>
              </a:avLst>
            </a:prstGeom>
            <a:noFill/>
            <a:ln w="38100" cap="flat" cmpd="sng">
              <a:solidFill>
                <a:schemeClr val="tx1"/>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grpSp>
      <p:sp>
        <p:nvSpPr>
          <p:cNvPr id="230416" name="文本框 230415"/>
          <p:cNvSpPr txBox="1"/>
          <p:nvPr/>
        </p:nvSpPr>
        <p:spPr>
          <a:xfrm>
            <a:off x="323528" y="2992834"/>
            <a:ext cx="3597275" cy="517525"/>
          </a:xfrm>
          <a:prstGeom prst="rect">
            <a:avLst/>
          </a:prstGeom>
          <a:noFill/>
          <a:ln w="9525">
            <a:noFill/>
          </a:ln>
        </p:spPr>
        <p:txBody>
          <a:bodyPr wrap="none"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、按在系统中的位置</a:t>
            </a:r>
          </a:p>
        </p:txBody>
      </p:sp>
      <p:grpSp>
        <p:nvGrpSpPr>
          <p:cNvPr id="5" name="组合 230416"/>
          <p:cNvGrpSpPr/>
          <p:nvPr/>
        </p:nvGrpSpPr>
        <p:grpSpPr>
          <a:xfrm>
            <a:off x="3858890" y="2561034"/>
            <a:ext cx="1730375" cy="1371600"/>
            <a:chOff x="295" y="2024"/>
            <a:chExt cx="1090" cy="864"/>
          </a:xfrm>
        </p:grpSpPr>
        <p:sp>
          <p:nvSpPr>
            <p:cNvPr id="90128" name="文本框 230417"/>
            <p:cNvSpPr txBox="1"/>
            <p:nvPr/>
          </p:nvSpPr>
          <p:spPr>
            <a:xfrm>
              <a:off x="594" y="2024"/>
              <a:ext cx="791" cy="864"/>
            </a:xfrm>
            <a:prstGeom prst="rect">
              <a:avLst/>
            </a:prstGeom>
            <a:noFill/>
            <a:ln w="9525">
              <a:noFill/>
            </a:ln>
          </p:spPr>
          <p:txBody>
            <a:bodyPr wrap="none" anchor="t">
              <a:spAutoFit/>
            </a:bodyPr>
            <a:lstStyle/>
            <a:p>
              <a:r>
                <a:rPr lang="zh-CN" altLang="en-US" dirty="0">
                  <a:latin typeface="Arial" panose="020B0604020202020204" pitchFamily="34" charset="0"/>
                  <a:ea typeface="黑体" panose="02010609060101010101" pitchFamily="2" charset="-122"/>
                </a:rPr>
                <a:t>芯片级</a:t>
              </a:r>
            </a:p>
            <a:p>
              <a:r>
                <a:rPr lang="zh-CN" altLang="en-US" dirty="0">
                  <a:latin typeface="Arial" panose="020B0604020202020204" pitchFamily="34" charset="0"/>
                  <a:ea typeface="黑体" panose="02010609060101010101" pitchFamily="2" charset="-122"/>
                </a:rPr>
                <a:t>板级</a:t>
              </a:r>
            </a:p>
            <a:p>
              <a:r>
                <a:rPr lang="zh-CN" altLang="en-US" dirty="0">
                  <a:latin typeface="Arial" panose="020B0604020202020204" pitchFamily="34" charset="0"/>
                  <a:ea typeface="黑体" panose="02010609060101010101" pitchFamily="2" charset="-122"/>
                </a:rPr>
                <a:t>系统级</a:t>
              </a:r>
            </a:p>
          </p:txBody>
        </p:sp>
        <p:sp>
          <p:nvSpPr>
            <p:cNvPr id="90129" name="左大括号 230418"/>
            <p:cNvSpPr/>
            <p:nvPr/>
          </p:nvSpPr>
          <p:spPr>
            <a:xfrm>
              <a:off x="295" y="2160"/>
              <a:ext cx="362" cy="590"/>
            </a:xfrm>
            <a:prstGeom prst="leftBrace">
              <a:avLst>
                <a:gd name="adj1" fmla="val 13566"/>
                <a:gd name="adj2" fmla="val 50000"/>
              </a:avLst>
            </a:prstGeom>
            <a:noFill/>
            <a:ln w="38100" cap="flat" cmpd="sng">
              <a:solidFill>
                <a:schemeClr val="tx1"/>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grpSp>
      <p:sp>
        <p:nvSpPr>
          <p:cNvPr id="19" name="文本框 18"/>
          <p:cNvSpPr txBox="1"/>
          <p:nvPr/>
        </p:nvSpPr>
        <p:spPr>
          <a:xfrm>
            <a:off x="5657527" y="2676822"/>
            <a:ext cx="2549096" cy="523220"/>
          </a:xfrm>
          <a:prstGeom prst="rect">
            <a:avLst/>
          </a:prstGeom>
          <a:noFill/>
          <a:ln w="9525">
            <a:noFill/>
          </a:ln>
        </p:spPr>
        <p:txBody>
          <a:bodyPr wrap="none" anchor="t">
            <a:spAutoFit/>
          </a:bodyPr>
          <a:lstStyle/>
          <a:p>
            <a:r>
              <a:rPr lang="en-US" altLang="zh-CN" dirty="0" smtClean="0">
                <a:latin typeface="Arial" panose="020B0604020202020204" pitchFamily="34" charset="0"/>
                <a:ea typeface="黑体" panose="02010609060101010101" pitchFamily="2" charset="-122"/>
              </a:rPr>
              <a:t>3</a:t>
            </a:r>
            <a:r>
              <a:rPr lang="zh-CN" altLang="en-US" dirty="0" smtClean="0">
                <a:latin typeface="Arial" panose="020B0604020202020204" pitchFamily="34" charset="0"/>
                <a:ea typeface="黑体" panose="02010609060101010101" pitchFamily="2" charset="-122"/>
              </a:rPr>
              <a:t>、按传送信息</a:t>
            </a:r>
            <a:endParaRPr lang="zh-CN" altLang="en-US" dirty="0">
              <a:latin typeface="Arial" panose="020B0604020202020204" pitchFamily="34" charset="0"/>
              <a:ea typeface="黑体" panose="02010609060101010101" pitchFamily="2" charset="-122"/>
            </a:endParaRPr>
          </a:p>
        </p:txBody>
      </p:sp>
      <p:grpSp>
        <p:nvGrpSpPr>
          <p:cNvPr id="20" name="组合 230416"/>
          <p:cNvGrpSpPr/>
          <p:nvPr/>
        </p:nvGrpSpPr>
        <p:grpSpPr>
          <a:xfrm>
            <a:off x="6985694" y="3150454"/>
            <a:ext cx="2201863" cy="1816100"/>
            <a:chOff x="295" y="2024"/>
            <a:chExt cx="1387" cy="1144"/>
          </a:xfrm>
        </p:grpSpPr>
        <p:sp>
          <p:nvSpPr>
            <p:cNvPr id="21" name="文本框 230417"/>
            <p:cNvSpPr txBox="1"/>
            <p:nvPr/>
          </p:nvSpPr>
          <p:spPr>
            <a:xfrm>
              <a:off x="594" y="2024"/>
              <a:ext cx="1088" cy="1144"/>
            </a:xfrm>
            <a:prstGeom prst="rect">
              <a:avLst/>
            </a:prstGeom>
            <a:noFill/>
            <a:ln w="9525">
              <a:noFill/>
            </a:ln>
          </p:spPr>
          <p:txBody>
            <a:bodyPr wrap="none" anchor="t">
              <a:spAutoFit/>
            </a:bodyPr>
            <a:lstStyle/>
            <a:p>
              <a:r>
                <a:rPr lang="zh-CN" altLang="en-US" dirty="0" smtClean="0">
                  <a:latin typeface="Arial" panose="020B0604020202020204" pitchFamily="34" charset="0"/>
                  <a:ea typeface="黑体" panose="02010609060101010101" pitchFamily="2" charset="-122"/>
                </a:rPr>
                <a:t>数据</a:t>
              </a:r>
              <a:endParaRPr lang="en-US" altLang="zh-CN" dirty="0" smtClean="0">
                <a:latin typeface="Arial" panose="020B0604020202020204" pitchFamily="34" charset="0"/>
                <a:ea typeface="黑体" panose="02010609060101010101" pitchFamily="2" charset="-122"/>
              </a:endParaRPr>
            </a:p>
            <a:p>
              <a:r>
                <a:rPr lang="zh-CN" altLang="en-US" dirty="0" smtClean="0">
                  <a:ea typeface="黑体" panose="02010609060101010101" pitchFamily="2" charset="-122"/>
                </a:rPr>
                <a:t>地址</a:t>
              </a:r>
              <a:endParaRPr lang="en-US" altLang="zh-CN" dirty="0" smtClean="0">
                <a:ea typeface="黑体" panose="02010609060101010101" pitchFamily="2" charset="-122"/>
              </a:endParaRPr>
            </a:p>
            <a:p>
              <a:r>
                <a:rPr lang="zh-CN" altLang="en-US" dirty="0" smtClean="0">
                  <a:latin typeface="Arial" panose="020B0604020202020204" pitchFamily="34" charset="0"/>
                  <a:ea typeface="黑体" panose="02010609060101010101" pitchFamily="2" charset="-122"/>
                </a:rPr>
                <a:t>控制</a:t>
              </a:r>
              <a:r>
                <a:rPr lang="en-US" altLang="zh-CN" dirty="0" smtClean="0">
                  <a:latin typeface="Arial" panose="020B0604020202020204" pitchFamily="34" charset="0"/>
                  <a:ea typeface="黑体" panose="02010609060101010101" pitchFamily="2" charset="-122"/>
                </a:rPr>
                <a:t>/</a:t>
              </a:r>
              <a:r>
                <a:rPr lang="zh-CN" altLang="en-US" dirty="0" smtClean="0">
                  <a:latin typeface="Arial" panose="020B0604020202020204" pitchFamily="34" charset="0"/>
                  <a:ea typeface="黑体" panose="02010609060101010101" pitchFamily="2" charset="-122"/>
                </a:rPr>
                <a:t>状态</a:t>
              </a:r>
              <a:endParaRPr lang="en-US" altLang="zh-CN" dirty="0" smtClean="0">
                <a:latin typeface="Arial" panose="020B0604020202020204" pitchFamily="34" charset="0"/>
                <a:ea typeface="黑体" panose="02010609060101010101" pitchFamily="2" charset="-122"/>
              </a:endParaRPr>
            </a:p>
            <a:p>
              <a:r>
                <a:rPr lang="zh-CN" altLang="en-US" dirty="0">
                  <a:ea typeface="黑体" panose="02010609060101010101" pitchFamily="2" charset="-122"/>
                </a:rPr>
                <a:t>备用</a:t>
              </a:r>
              <a:endParaRPr lang="zh-CN" altLang="en-US" dirty="0">
                <a:latin typeface="Arial" panose="020B0604020202020204" pitchFamily="34" charset="0"/>
                <a:ea typeface="黑体" panose="02010609060101010101" pitchFamily="2" charset="-122"/>
              </a:endParaRPr>
            </a:p>
          </p:txBody>
        </p:sp>
        <p:sp>
          <p:nvSpPr>
            <p:cNvPr id="22" name="左大括号 230418"/>
            <p:cNvSpPr/>
            <p:nvPr/>
          </p:nvSpPr>
          <p:spPr>
            <a:xfrm>
              <a:off x="295" y="2160"/>
              <a:ext cx="362" cy="901"/>
            </a:xfrm>
            <a:prstGeom prst="leftBrace">
              <a:avLst>
                <a:gd name="adj1" fmla="val 13566"/>
                <a:gd name="adj2" fmla="val 50000"/>
              </a:avLst>
            </a:prstGeom>
            <a:noFill/>
            <a:ln w="38100" cap="flat" cmpd="sng">
              <a:solidFill>
                <a:schemeClr val="tx1"/>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0416"/>
                                        </p:tgtEl>
                                        <p:attrNameLst>
                                          <p:attrName>style.visibility</p:attrName>
                                        </p:attrNameLst>
                                      </p:cBhvr>
                                      <p:to>
                                        <p:strVal val="visible"/>
                                      </p:to>
                                    </p:set>
                                    <p:animEffect transition="in" filter="wipe(left)">
                                      <p:cBhvr>
                                        <p:cTn id="7" dur="500"/>
                                        <p:tgtEl>
                                          <p:spTgt spid="23041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30404"/>
                                        </p:tgtEl>
                                        <p:attrNameLst>
                                          <p:attrName>style.visibility</p:attrName>
                                        </p:attrNameLst>
                                      </p:cBhvr>
                                      <p:to>
                                        <p:strVal val="visible"/>
                                      </p:to>
                                    </p:set>
                                    <p:animEffect transition="in" filter="wipe(left)">
                                      <p:cBhvr>
                                        <p:cTn id="16" dur="500"/>
                                        <p:tgtEl>
                                          <p:spTgt spid="230404"/>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30411"/>
                                        </p:tgtEl>
                                        <p:attrNameLst>
                                          <p:attrName>style.visibility</p:attrName>
                                        </p:attrNameLst>
                                      </p:cBhvr>
                                      <p:to>
                                        <p:strVal val="visible"/>
                                      </p:to>
                                    </p:set>
                                    <p:animEffect transition="in" filter="wipe(left)">
                                      <p:cBhvr>
                                        <p:cTn id="30" dur="500"/>
                                        <p:tgtEl>
                                          <p:spTgt spid="230411"/>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left)">
                                      <p:cBhvr>
                                        <p:cTn id="38" dur="500"/>
                                        <p:tgtEl>
                                          <p:spTgt spid="19"/>
                                        </p:tgtEl>
                                      </p:cBhvr>
                                    </p:animEffect>
                                  </p:childTnLst>
                                </p:cTn>
                              </p:par>
                            </p:childTnLst>
                          </p:cTn>
                        </p:par>
                        <p:par>
                          <p:cTn id="39" fill="hold">
                            <p:stCondLst>
                              <p:cond delay="1500"/>
                            </p:stCondLst>
                            <p:childTnLst>
                              <p:par>
                                <p:cTn id="40" presetID="22" presetClass="entr" presetSubtype="8" fill="hold" nodeType="after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left)">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4" grpId="0"/>
      <p:bldP spid="230411" grpId="0"/>
      <p:bldP spid="230416"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文本框 275457"/>
          <p:cNvSpPr txBox="1"/>
          <p:nvPr/>
        </p:nvSpPr>
        <p:spPr>
          <a:xfrm>
            <a:off x="395288" y="1773238"/>
            <a:ext cx="6624637"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、集中式定时查询方式</a:t>
            </a:r>
          </a:p>
        </p:txBody>
      </p:sp>
      <p:pic>
        <p:nvPicPr>
          <p:cNvPr id="108546" name="图片 275458"/>
          <p:cNvPicPr>
            <a:picLocks noChangeAspect="1"/>
          </p:cNvPicPr>
          <p:nvPr/>
        </p:nvPicPr>
        <p:blipFill>
          <a:blip r:embed="rId2"/>
          <a:stretch>
            <a:fillRect/>
          </a:stretch>
        </p:blipFill>
        <p:spPr>
          <a:xfrm>
            <a:off x="468313" y="2349500"/>
            <a:ext cx="8424862" cy="4267200"/>
          </a:xfrm>
          <a:prstGeom prst="rect">
            <a:avLst/>
          </a:prstGeom>
          <a:noFill/>
          <a:ln w="9525">
            <a:noFill/>
          </a:ln>
        </p:spPr>
      </p:pic>
      <p:sp>
        <p:nvSpPr>
          <p:cNvPr id="108547" name="矩形 275465"/>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08548" name="矩形 275466"/>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3.3.2</a:t>
            </a:r>
            <a:r>
              <a:rPr lang="zh-CN" altLang="en-US" dirty="0">
                <a:latin typeface="黑体" panose="02010609060101010101" pitchFamily="2" charset="-122"/>
                <a:ea typeface="黑体" panose="02010609060101010101" pitchFamily="2" charset="-122"/>
              </a:rPr>
              <a:t>总线的控制方式（非专用总线）</a:t>
            </a:r>
          </a:p>
          <a:p>
            <a:pPr>
              <a:lnSpc>
                <a:spcPct val="120000"/>
              </a:lnSpc>
            </a:pPr>
            <a:endParaRPr lang="zh-CN" altLang="en-US" dirty="0">
              <a:latin typeface="华文新魏" panose="02010800040101010101" pitchFamily="2" charset="-122"/>
              <a:ea typeface="华文新魏" panose="02010800040101010101" pitchFamily="2" charset="-122"/>
            </a:endParaRPr>
          </a:p>
        </p:txBody>
      </p:sp>
      <p:sp>
        <p:nvSpPr>
          <p:cNvPr id="108549" name="文本框 275470"/>
          <p:cNvSpPr txBox="1"/>
          <p:nvPr/>
        </p:nvSpPr>
        <p:spPr>
          <a:xfrm>
            <a:off x="1908175" y="5805488"/>
            <a:ext cx="6480175" cy="822325"/>
          </a:xfrm>
          <a:prstGeom prst="rect">
            <a:avLst/>
          </a:prstGeom>
          <a:noFill/>
          <a:ln w="9525">
            <a:noFill/>
          </a:ln>
        </p:spPr>
        <p:txBody>
          <a:bodyPr anchor="t">
            <a:spAutoFit/>
          </a:bodyPr>
          <a:lstStyle/>
          <a:p>
            <a:r>
              <a:rPr lang="zh-CN" altLang="en-US" sz="2400" dirty="0">
                <a:solidFill>
                  <a:srgbClr val="FF0000"/>
                </a:solidFill>
                <a:latin typeface="Arial" panose="020B0604020202020204" pitchFamily="34" charset="0"/>
                <a:ea typeface="黑体" panose="02010609060101010101" pitchFamily="2" charset="-122"/>
              </a:rPr>
              <a:t>如果“总线请求”线上仍有新的请求，则开始下一个总线分配过程</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文本框 199684"/>
          <p:cNvSpPr txBox="1"/>
          <p:nvPr/>
        </p:nvSpPr>
        <p:spPr>
          <a:xfrm>
            <a:off x="395288" y="1773238"/>
            <a:ext cx="5616575"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、集中式定时查询方式</a:t>
            </a:r>
          </a:p>
        </p:txBody>
      </p:sp>
      <p:sp>
        <p:nvSpPr>
          <p:cNvPr id="109570" name="文本框 199685"/>
          <p:cNvSpPr txBox="1"/>
          <p:nvPr/>
        </p:nvSpPr>
        <p:spPr>
          <a:xfrm>
            <a:off x="519113" y="2460625"/>
            <a:ext cx="3836987"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）次序确定：</a:t>
            </a:r>
          </a:p>
        </p:txBody>
      </p:sp>
      <p:sp>
        <p:nvSpPr>
          <p:cNvPr id="199687" name="文本框 199686"/>
          <p:cNvSpPr txBox="1"/>
          <p:nvPr/>
        </p:nvSpPr>
        <p:spPr>
          <a:xfrm>
            <a:off x="611188" y="2997200"/>
            <a:ext cx="8281987" cy="1114425"/>
          </a:xfrm>
          <a:prstGeom prst="rect">
            <a:avLst/>
          </a:prstGeom>
          <a:noFill/>
          <a:ln w="9525">
            <a:noFill/>
          </a:ln>
        </p:spPr>
        <p:txBody>
          <a:bodyPr anchor="t">
            <a:spAutoFit/>
          </a:bodyPr>
          <a:lstStyle/>
          <a:p>
            <a:pPr>
              <a:lnSpc>
                <a:spcPct val="120000"/>
              </a:lnSpc>
            </a:pP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总线分配前计数器清“</a:t>
            </a:r>
            <a:r>
              <a:rPr lang="en-US" altLang="zh-CN" dirty="0">
                <a:latin typeface="Arial" panose="020B0604020202020204" pitchFamily="34" charset="0"/>
                <a:ea typeface="黑体" panose="02010609060101010101" pitchFamily="2" charset="-122"/>
              </a:rPr>
              <a:t>0”,</a:t>
            </a:r>
            <a:r>
              <a:rPr lang="zh-CN" altLang="en-US" dirty="0">
                <a:latin typeface="Arial" panose="020B0604020202020204" pitchFamily="34" charset="0"/>
                <a:ea typeface="黑体" panose="02010609060101010101" pitchFamily="2" charset="-122"/>
              </a:rPr>
              <a:t>从“</a:t>
            </a:r>
            <a:r>
              <a:rPr lang="en-US" altLang="zh-CN" dirty="0">
                <a:latin typeface="Arial" panose="020B0604020202020204" pitchFamily="34" charset="0"/>
                <a:ea typeface="黑体" panose="02010609060101010101" pitchFamily="2" charset="-122"/>
              </a:rPr>
              <a:t>0”</a:t>
            </a:r>
            <a:r>
              <a:rPr lang="zh-CN" altLang="en-US" dirty="0">
                <a:latin typeface="Arial" panose="020B0604020202020204" pitchFamily="34" charset="0"/>
                <a:ea typeface="黑体" panose="02010609060101010101" pitchFamily="2" charset="-122"/>
              </a:rPr>
              <a:t>开始查询，优先级排序类似串行链接。</a:t>
            </a:r>
          </a:p>
        </p:txBody>
      </p:sp>
      <p:sp>
        <p:nvSpPr>
          <p:cNvPr id="199688" name="文本框 199687"/>
          <p:cNvSpPr txBox="1"/>
          <p:nvPr/>
        </p:nvSpPr>
        <p:spPr>
          <a:xfrm>
            <a:off x="611188" y="4067175"/>
            <a:ext cx="8281987" cy="1114425"/>
          </a:xfrm>
          <a:prstGeom prst="rect">
            <a:avLst/>
          </a:prstGeom>
          <a:noFill/>
          <a:ln w="9525">
            <a:noFill/>
          </a:ln>
        </p:spPr>
        <p:txBody>
          <a:bodyPr anchor="t">
            <a:spAutoFit/>
          </a:bodyPr>
          <a:lstStyle/>
          <a:p>
            <a:pPr>
              <a:lnSpc>
                <a:spcPct val="120000"/>
              </a:lnSpc>
            </a:pP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总线分配前不清“</a:t>
            </a:r>
            <a:r>
              <a:rPr lang="en-US" altLang="zh-CN" dirty="0">
                <a:latin typeface="Arial" panose="020B0604020202020204" pitchFamily="34" charset="0"/>
                <a:ea typeface="黑体" panose="02010609060101010101" pitchFamily="2" charset="-122"/>
              </a:rPr>
              <a:t>0”</a:t>
            </a:r>
            <a:r>
              <a:rPr lang="zh-CN" altLang="en-US" dirty="0">
                <a:latin typeface="Arial" panose="020B0604020202020204" pitchFamily="34" charset="0"/>
                <a:ea typeface="黑体" panose="02010609060101010101" pitchFamily="2" charset="-122"/>
              </a:rPr>
              <a:t>，从中止点继续查询</a:t>
            </a: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是循环优先级，部件使用总线机会均等。</a:t>
            </a:r>
          </a:p>
        </p:txBody>
      </p:sp>
      <p:sp>
        <p:nvSpPr>
          <p:cNvPr id="109573" name="矩形 199688"/>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09574" name="矩形 199689"/>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3.3.2</a:t>
            </a:r>
            <a:r>
              <a:rPr lang="zh-CN" altLang="en-US" dirty="0">
                <a:latin typeface="黑体" panose="02010609060101010101" pitchFamily="2" charset="-122"/>
                <a:ea typeface="黑体" panose="02010609060101010101" pitchFamily="2" charset="-122"/>
              </a:rPr>
              <a:t>总线的控制方式（非专用总线）</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9687"/>
                                        </p:tgtEl>
                                        <p:attrNameLst>
                                          <p:attrName>style.visibility</p:attrName>
                                        </p:attrNameLst>
                                      </p:cBhvr>
                                      <p:to>
                                        <p:strVal val="visible"/>
                                      </p:to>
                                    </p:set>
                                    <p:animEffect transition="in" filter="wipe(left)">
                                      <p:cBhvr>
                                        <p:cTn id="7" dur="500"/>
                                        <p:tgtEl>
                                          <p:spTgt spid="1996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9688"/>
                                        </p:tgtEl>
                                        <p:attrNameLst>
                                          <p:attrName>style.visibility</p:attrName>
                                        </p:attrNameLst>
                                      </p:cBhvr>
                                      <p:to>
                                        <p:strVal val="visible"/>
                                      </p:to>
                                    </p:set>
                                    <p:animEffect transition="in" filter="wipe(left)">
                                      <p:cBhvr>
                                        <p:cTn id="12" dur="500"/>
                                        <p:tgtEl>
                                          <p:spTgt spid="199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7" grpId="0"/>
      <p:bldP spid="19968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文本框 200708"/>
          <p:cNvSpPr txBox="1"/>
          <p:nvPr/>
        </p:nvSpPr>
        <p:spPr>
          <a:xfrm>
            <a:off x="395288" y="1773238"/>
            <a:ext cx="5040312"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、集中式定时查询方式</a:t>
            </a:r>
          </a:p>
        </p:txBody>
      </p:sp>
      <p:sp>
        <p:nvSpPr>
          <p:cNvPr id="110594" name="文本框 200709"/>
          <p:cNvSpPr txBox="1"/>
          <p:nvPr/>
        </p:nvSpPr>
        <p:spPr>
          <a:xfrm>
            <a:off x="519113" y="2460625"/>
            <a:ext cx="3621087"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）次序确定：</a:t>
            </a:r>
          </a:p>
        </p:txBody>
      </p:sp>
      <p:sp>
        <p:nvSpPr>
          <p:cNvPr id="200711" name="文本框 200710"/>
          <p:cNvSpPr txBox="1"/>
          <p:nvPr/>
        </p:nvSpPr>
        <p:spPr>
          <a:xfrm>
            <a:off x="611188" y="2997200"/>
            <a:ext cx="8281987" cy="1114425"/>
          </a:xfrm>
          <a:prstGeom prst="rect">
            <a:avLst/>
          </a:prstGeom>
          <a:noFill/>
          <a:ln w="9525">
            <a:noFill/>
          </a:ln>
        </p:spPr>
        <p:txBody>
          <a:bodyPr anchor="t">
            <a:spAutoFit/>
          </a:bodyPr>
          <a:lstStyle/>
          <a:p>
            <a:pPr>
              <a:lnSpc>
                <a:spcPct val="120000"/>
              </a:lnSpc>
            </a:pP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总线分配前将计数器设置初值，可以指定某个部件为最高优先级。</a:t>
            </a:r>
          </a:p>
        </p:txBody>
      </p:sp>
      <p:sp>
        <p:nvSpPr>
          <p:cNvPr id="200712" name="文本框 200711"/>
          <p:cNvSpPr txBox="1"/>
          <p:nvPr/>
        </p:nvSpPr>
        <p:spPr>
          <a:xfrm>
            <a:off x="611188" y="4067175"/>
            <a:ext cx="8281987" cy="1114425"/>
          </a:xfrm>
          <a:prstGeom prst="rect">
            <a:avLst/>
          </a:prstGeom>
          <a:noFill/>
          <a:ln w="9525">
            <a:noFill/>
          </a:ln>
        </p:spPr>
        <p:txBody>
          <a:bodyPr anchor="t">
            <a:spAutoFit/>
          </a:bodyPr>
          <a:lstStyle/>
          <a:p>
            <a:pPr>
              <a:lnSpc>
                <a:spcPct val="120000"/>
              </a:lnSpc>
            </a:pP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总线分配前将部件号重新设置，可以为各部件指定任意希望的优先级。</a:t>
            </a:r>
          </a:p>
        </p:txBody>
      </p:sp>
      <p:sp>
        <p:nvSpPr>
          <p:cNvPr id="110597" name="矩形 200712"/>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10598" name="矩形 200713"/>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3.3.2</a:t>
            </a:r>
            <a:r>
              <a:rPr lang="zh-CN" altLang="en-US" dirty="0">
                <a:latin typeface="黑体" panose="02010609060101010101" pitchFamily="2" charset="-122"/>
                <a:ea typeface="黑体" panose="02010609060101010101" pitchFamily="2" charset="-122"/>
              </a:rPr>
              <a:t>总线的控制方式（非专用总线）</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0711"/>
                                        </p:tgtEl>
                                        <p:attrNameLst>
                                          <p:attrName>style.visibility</p:attrName>
                                        </p:attrNameLst>
                                      </p:cBhvr>
                                      <p:to>
                                        <p:strVal val="visible"/>
                                      </p:to>
                                    </p:set>
                                    <p:animEffect transition="in" filter="wipe(left)">
                                      <p:cBhvr>
                                        <p:cTn id="7" dur="500"/>
                                        <p:tgtEl>
                                          <p:spTgt spid="2007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12"/>
                                        </p:tgtEl>
                                        <p:attrNameLst>
                                          <p:attrName>style.visibility</p:attrName>
                                        </p:attrNameLst>
                                      </p:cBhvr>
                                      <p:to>
                                        <p:strVal val="visible"/>
                                      </p:to>
                                    </p:set>
                                    <p:animEffect transition="in" filter="wipe(left)">
                                      <p:cBhvr>
                                        <p:cTn id="12" dur="500"/>
                                        <p:tgtEl>
                                          <p:spTgt spid="200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11" grpId="0"/>
      <p:bldP spid="2007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文本框 201732"/>
          <p:cNvSpPr txBox="1"/>
          <p:nvPr/>
        </p:nvSpPr>
        <p:spPr>
          <a:xfrm>
            <a:off x="395288" y="1773238"/>
            <a:ext cx="4681537"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、集中式定时查询方式</a:t>
            </a:r>
          </a:p>
        </p:txBody>
      </p:sp>
      <p:sp>
        <p:nvSpPr>
          <p:cNvPr id="111618" name="文本框 201733"/>
          <p:cNvSpPr txBox="1"/>
          <p:nvPr/>
        </p:nvSpPr>
        <p:spPr>
          <a:xfrm>
            <a:off x="519113" y="2460625"/>
            <a:ext cx="3405187"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）优点：</a:t>
            </a:r>
          </a:p>
        </p:txBody>
      </p:sp>
      <p:sp>
        <p:nvSpPr>
          <p:cNvPr id="111619" name="文本框 201734"/>
          <p:cNvSpPr txBox="1"/>
          <p:nvPr/>
        </p:nvSpPr>
        <p:spPr>
          <a:xfrm>
            <a:off x="539750" y="2894013"/>
            <a:ext cx="8353425" cy="1754187"/>
          </a:xfrm>
          <a:prstGeom prst="rect">
            <a:avLst/>
          </a:prstGeom>
          <a:noFill/>
          <a:ln w="9525">
            <a:noFill/>
          </a:ln>
        </p:spPr>
        <p:txBody>
          <a:bodyPr anchor="t">
            <a:spAutoFit/>
          </a:bodyPr>
          <a:lstStyle/>
          <a:p>
            <a:pPr>
              <a:lnSpc>
                <a:spcPct val="130000"/>
              </a:lnSpc>
            </a:pP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计数器初值、部件号都可由程序置定，优先级可由程序控制，灵活性强。</a:t>
            </a:r>
          </a:p>
          <a:p>
            <a:pPr>
              <a:lnSpc>
                <a:spcPct val="130000"/>
              </a:lnSpc>
            </a:pP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某一部件的失效不影响其它部件，可靠性高。</a:t>
            </a:r>
          </a:p>
        </p:txBody>
      </p:sp>
      <p:sp>
        <p:nvSpPr>
          <p:cNvPr id="111620" name="矩形 201735"/>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11621" name="矩形 201736"/>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3.3.2</a:t>
            </a:r>
            <a:r>
              <a:rPr lang="zh-CN" altLang="en-US" dirty="0">
                <a:latin typeface="黑体" panose="02010609060101010101" pitchFamily="2" charset="-122"/>
                <a:ea typeface="黑体" panose="02010609060101010101" pitchFamily="2" charset="-122"/>
              </a:rPr>
              <a:t>总线的控制方式（非专用总线）</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文本框 202756"/>
          <p:cNvSpPr txBox="1"/>
          <p:nvPr/>
        </p:nvSpPr>
        <p:spPr>
          <a:xfrm>
            <a:off x="395288" y="1773238"/>
            <a:ext cx="4968875"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、集中式定时查询方式</a:t>
            </a:r>
          </a:p>
        </p:txBody>
      </p:sp>
      <p:sp>
        <p:nvSpPr>
          <p:cNvPr id="112642" name="文本框 202757"/>
          <p:cNvSpPr txBox="1"/>
          <p:nvPr/>
        </p:nvSpPr>
        <p:spPr>
          <a:xfrm>
            <a:off x="519113" y="2460625"/>
            <a:ext cx="3548062"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）缺点：</a:t>
            </a:r>
          </a:p>
        </p:txBody>
      </p:sp>
      <p:sp>
        <p:nvSpPr>
          <p:cNvPr id="112643" name="文本框 202758"/>
          <p:cNvSpPr txBox="1"/>
          <p:nvPr/>
        </p:nvSpPr>
        <p:spPr>
          <a:xfrm>
            <a:off x="539750" y="2894013"/>
            <a:ext cx="8353425" cy="2863850"/>
          </a:xfrm>
          <a:prstGeom prst="rect">
            <a:avLst/>
          </a:prstGeom>
          <a:noFill/>
          <a:ln w="9525">
            <a:noFill/>
          </a:ln>
        </p:spPr>
        <p:txBody>
          <a:bodyPr anchor="t">
            <a:spAutoFit/>
          </a:bodyPr>
          <a:lstStyle/>
          <a:p>
            <a:pPr>
              <a:lnSpc>
                <a:spcPct val="130000"/>
              </a:lnSpc>
            </a:pP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控制线线数较多；</a:t>
            </a:r>
          </a:p>
          <a:p>
            <a:pPr>
              <a:lnSpc>
                <a:spcPct val="130000"/>
              </a:lnSpc>
              <a:buChar char="•"/>
            </a:pPr>
            <a:r>
              <a:rPr lang="zh-CN" altLang="en-US" dirty="0">
                <a:latin typeface="Arial" panose="020B0604020202020204" pitchFamily="34" charset="0"/>
                <a:ea typeface="黑体" panose="02010609060101010101" pitchFamily="2" charset="-122"/>
              </a:rPr>
              <a:t>可共享总线的部件数受限于定时查询线的线数，扩展性稍差，控制较复杂。 </a:t>
            </a:r>
          </a:p>
          <a:p>
            <a:pPr>
              <a:lnSpc>
                <a:spcPct val="130000"/>
              </a:lnSpc>
            </a:pP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总线分配速度取决于计数信号的频率和部件数，不是很高。 </a:t>
            </a:r>
          </a:p>
        </p:txBody>
      </p:sp>
      <p:sp>
        <p:nvSpPr>
          <p:cNvPr id="112644" name="矩形 202759"/>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12645" name="矩形 202760"/>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3.3.2</a:t>
            </a:r>
            <a:r>
              <a:rPr lang="zh-CN" altLang="en-US" dirty="0">
                <a:latin typeface="黑体" panose="02010609060101010101" pitchFamily="2" charset="-122"/>
                <a:ea typeface="黑体" panose="02010609060101010101" pitchFamily="2" charset="-122"/>
              </a:rPr>
              <a:t>总线的控制方式（非专用总线）</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文本框 203780"/>
          <p:cNvSpPr txBox="1"/>
          <p:nvPr/>
        </p:nvSpPr>
        <p:spPr>
          <a:xfrm>
            <a:off x="395288" y="1773238"/>
            <a:ext cx="4608512"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、集中式独立请求方式</a:t>
            </a:r>
          </a:p>
        </p:txBody>
      </p:sp>
      <p:pic>
        <p:nvPicPr>
          <p:cNvPr id="113666" name="图片 203781"/>
          <p:cNvPicPr>
            <a:picLocks noChangeAspect="1"/>
          </p:cNvPicPr>
          <p:nvPr/>
        </p:nvPicPr>
        <p:blipFill>
          <a:blip r:embed="rId2"/>
          <a:stretch>
            <a:fillRect/>
          </a:stretch>
        </p:blipFill>
        <p:spPr>
          <a:xfrm>
            <a:off x="1619250" y="2205038"/>
            <a:ext cx="6192838" cy="4605337"/>
          </a:xfrm>
          <a:prstGeom prst="rect">
            <a:avLst/>
          </a:prstGeom>
          <a:noFill/>
          <a:ln w="9525">
            <a:noFill/>
          </a:ln>
        </p:spPr>
      </p:pic>
      <p:sp>
        <p:nvSpPr>
          <p:cNvPr id="203783" name="直接连接符 203782"/>
          <p:cNvSpPr/>
          <p:nvPr/>
        </p:nvSpPr>
        <p:spPr>
          <a:xfrm>
            <a:off x="4500563" y="3357563"/>
            <a:ext cx="0" cy="468312"/>
          </a:xfrm>
          <a:prstGeom prst="line">
            <a:avLst/>
          </a:prstGeom>
          <a:ln w="57150" cap="flat" cmpd="sng">
            <a:solidFill>
              <a:srgbClr val="FF0000"/>
            </a:solidFill>
            <a:prstDash val="solid"/>
            <a:round/>
            <a:headEnd type="none" w="med" len="med"/>
            <a:tailEnd type="none" w="med" len="med"/>
          </a:ln>
        </p:spPr>
      </p:sp>
      <p:sp>
        <p:nvSpPr>
          <p:cNvPr id="203784" name="直接连接符 203783"/>
          <p:cNvSpPr/>
          <p:nvPr/>
        </p:nvSpPr>
        <p:spPr>
          <a:xfrm flipH="1">
            <a:off x="2700338" y="3803650"/>
            <a:ext cx="1800225" cy="0"/>
          </a:xfrm>
          <a:prstGeom prst="line">
            <a:avLst/>
          </a:prstGeom>
          <a:ln w="57150" cap="flat" cmpd="sng">
            <a:solidFill>
              <a:srgbClr val="FF0000"/>
            </a:solidFill>
            <a:prstDash val="solid"/>
            <a:round/>
            <a:headEnd type="none" w="med" len="med"/>
            <a:tailEnd type="triangle" w="med" len="med"/>
          </a:ln>
        </p:spPr>
      </p:sp>
      <p:sp>
        <p:nvSpPr>
          <p:cNvPr id="203785" name="直接连接符 203784"/>
          <p:cNvSpPr/>
          <p:nvPr/>
        </p:nvSpPr>
        <p:spPr>
          <a:xfrm>
            <a:off x="6704013" y="3357563"/>
            <a:ext cx="0" cy="1871662"/>
          </a:xfrm>
          <a:prstGeom prst="line">
            <a:avLst/>
          </a:prstGeom>
          <a:ln w="57150" cap="flat" cmpd="sng">
            <a:solidFill>
              <a:srgbClr val="FF0000"/>
            </a:solidFill>
            <a:prstDash val="solid"/>
            <a:round/>
            <a:headEnd type="none" w="med" len="med"/>
            <a:tailEnd type="none" w="med" len="med"/>
          </a:ln>
        </p:spPr>
      </p:sp>
      <p:sp>
        <p:nvSpPr>
          <p:cNvPr id="203786" name="直接连接符 203785"/>
          <p:cNvSpPr/>
          <p:nvPr/>
        </p:nvSpPr>
        <p:spPr>
          <a:xfrm flipH="1">
            <a:off x="2700338" y="5229225"/>
            <a:ext cx="3994150" cy="0"/>
          </a:xfrm>
          <a:prstGeom prst="line">
            <a:avLst/>
          </a:prstGeom>
          <a:ln w="57150" cap="flat" cmpd="sng">
            <a:solidFill>
              <a:srgbClr val="FF0000"/>
            </a:solidFill>
            <a:prstDash val="solid"/>
            <a:round/>
            <a:headEnd type="none" w="med" len="med"/>
            <a:tailEnd type="triangle" w="med" len="med"/>
          </a:ln>
        </p:spPr>
      </p:sp>
      <p:sp>
        <p:nvSpPr>
          <p:cNvPr id="203787" name="直接连接符 203786"/>
          <p:cNvSpPr/>
          <p:nvPr/>
        </p:nvSpPr>
        <p:spPr>
          <a:xfrm>
            <a:off x="2700338" y="4337050"/>
            <a:ext cx="2016125" cy="0"/>
          </a:xfrm>
          <a:prstGeom prst="line">
            <a:avLst/>
          </a:prstGeom>
          <a:ln w="57150" cap="flat" cmpd="sng">
            <a:solidFill>
              <a:srgbClr val="FF0000"/>
            </a:solidFill>
            <a:prstDash val="solid"/>
            <a:round/>
            <a:headEnd type="none" w="med" len="med"/>
            <a:tailEnd type="none" w="med" len="med"/>
          </a:ln>
        </p:spPr>
      </p:sp>
      <p:sp>
        <p:nvSpPr>
          <p:cNvPr id="203788" name="直接连接符 203787"/>
          <p:cNvSpPr/>
          <p:nvPr/>
        </p:nvSpPr>
        <p:spPr>
          <a:xfrm flipV="1">
            <a:off x="4716463" y="3357563"/>
            <a:ext cx="0" cy="1008062"/>
          </a:xfrm>
          <a:prstGeom prst="line">
            <a:avLst/>
          </a:prstGeom>
          <a:ln w="57150" cap="flat" cmpd="sng">
            <a:solidFill>
              <a:srgbClr val="FF0000"/>
            </a:solidFill>
            <a:prstDash val="solid"/>
            <a:round/>
            <a:headEnd type="none" w="med" len="med"/>
            <a:tailEnd type="triangle" w="med" len="med"/>
          </a:ln>
        </p:spPr>
      </p:sp>
      <p:sp>
        <p:nvSpPr>
          <p:cNvPr id="113673" name="矩形 203792"/>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13674" name="矩形 203793"/>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3.3.2</a:t>
            </a:r>
            <a:r>
              <a:rPr lang="zh-CN" altLang="en-US" dirty="0">
                <a:latin typeface="黑体" panose="02010609060101010101" pitchFamily="2" charset="-122"/>
                <a:ea typeface="黑体" panose="02010609060101010101" pitchFamily="2" charset="-122"/>
              </a:rPr>
              <a:t>总线的控制方式（非专用总线）</a:t>
            </a:r>
          </a:p>
          <a:p>
            <a:pPr>
              <a:lnSpc>
                <a:spcPct val="120000"/>
              </a:lnSpc>
            </a:pPr>
            <a:endParaRPr lang="zh-CN" altLang="en-US" dirty="0">
              <a:latin typeface="华文新魏" panose="02010800040101010101" pitchFamily="2" charset="-122"/>
              <a:ea typeface="华文新魏" panose="02010800040101010101" pitchFamily="2" charset="-122"/>
            </a:endParaRPr>
          </a:p>
        </p:txBody>
      </p:sp>
      <p:sp>
        <p:nvSpPr>
          <p:cNvPr id="203795" name="文本框 203794"/>
          <p:cNvSpPr txBox="1"/>
          <p:nvPr/>
        </p:nvSpPr>
        <p:spPr>
          <a:xfrm>
            <a:off x="4283075" y="5851525"/>
            <a:ext cx="1296988" cy="457200"/>
          </a:xfrm>
          <a:prstGeom prst="rect">
            <a:avLst/>
          </a:prstGeom>
          <a:noFill/>
          <a:ln w="9525">
            <a:noFill/>
          </a:ln>
        </p:spPr>
        <p:txBody>
          <a:bodyPr anchor="t">
            <a:spAutoFit/>
          </a:bodyPr>
          <a:lstStyle/>
          <a:p>
            <a:pPr>
              <a:spcBef>
                <a:spcPct val="50000"/>
              </a:spcBef>
            </a:pPr>
            <a:r>
              <a:rPr lang="zh-CN" altLang="en-US" sz="2400" dirty="0">
                <a:solidFill>
                  <a:srgbClr val="FF0000"/>
                </a:solidFill>
                <a:latin typeface="Arial" panose="020B0604020202020204" pitchFamily="34" charset="0"/>
                <a:ea typeface="黑体" panose="02010609060101010101" pitchFamily="2" charset="-122"/>
              </a:rPr>
              <a:t>无信号</a:t>
            </a:r>
          </a:p>
        </p:txBody>
      </p:sp>
      <p:sp>
        <p:nvSpPr>
          <p:cNvPr id="203796" name="文本框 203795"/>
          <p:cNvSpPr txBox="1"/>
          <p:nvPr/>
        </p:nvSpPr>
        <p:spPr>
          <a:xfrm>
            <a:off x="5200650" y="3370263"/>
            <a:ext cx="1096963" cy="639762"/>
          </a:xfrm>
          <a:prstGeom prst="rect">
            <a:avLst/>
          </a:prstGeom>
          <a:noFill/>
          <a:ln w="9525">
            <a:noFill/>
          </a:ln>
        </p:spPr>
        <p:txBody>
          <a:bodyPr wrap="none" anchor="t">
            <a:spAutoFit/>
          </a:bodyPr>
          <a:lstStyle/>
          <a:p>
            <a:r>
              <a:rPr lang="en-US" altLang="zh-CN" sz="3600" dirty="0">
                <a:solidFill>
                  <a:srgbClr val="FF0000"/>
                </a:solidFill>
                <a:latin typeface="Arial" panose="020B0604020202020204" pitchFamily="34" charset="0"/>
                <a:ea typeface="黑体" panose="0201060906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3783"/>
                                        </p:tgtEl>
                                        <p:attrNameLst>
                                          <p:attrName>style.visibility</p:attrName>
                                        </p:attrNameLst>
                                      </p:cBhvr>
                                      <p:to>
                                        <p:strVal val="visible"/>
                                      </p:to>
                                    </p:set>
                                    <p:animEffect transition="in" filter="wipe(up)">
                                      <p:cBhvr>
                                        <p:cTn id="7" dur="500"/>
                                        <p:tgtEl>
                                          <p:spTgt spid="203783"/>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03784"/>
                                        </p:tgtEl>
                                        <p:attrNameLst>
                                          <p:attrName>style.visibility</p:attrName>
                                        </p:attrNameLst>
                                      </p:cBhvr>
                                      <p:to>
                                        <p:strVal val="visible"/>
                                      </p:to>
                                    </p:set>
                                    <p:animEffect transition="in" filter="wipe(right)">
                                      <p:cBhvr>
                                        <p:cTn id="11" dur="500"/>
                                        <p:tgtEl>
                                          <p:spTgt spid="20378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03796"/>
                                        </p:tgtEl>
                                        <p:attrNameLst>
                                          <p:attrName>style.visibility</p:attrName>
                                        </p:attrNameLst>
                                      </p:cBhvr>
                                      <p:to>
                                        <p:strVal val="visible"/>
                                      </p:to>
                                    </p:set>
                                    <p:animEffect transition="in" filter="wipe(left)">
                                      <p:cBhvr>
                                        <p:cTn id="15" dur="500"/>
                                        <p:tgtEl>
                                          <p:spTgt spid="203796"/>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03785"/>
                                        </p:tgtEl>
                                        <p:attrNameLst>
                                          <p:attrName>style.visibility</p:attrName>
                                        </p:attrNameLst>
                                      </p:cBhvr>
                                      <p:to>
                                        <p:strVal val="visible"/>
                                      </p:to>
                                    </p:set>
                                    <p:animEffect transition="in" filter="wipe(up)">
                                      <p:cBhvr>
                                        <p:cTn id="19" dur="500"/>
                                        <p:tgtEl>
                                          <p:spTgt spid="203785"/>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203786"/>
                                        </p:tgtEl>
                                        <p:attrNameLst>
                                          <p:attrName>style.visibility</p:attrName>
                                        </p:attrNameLst>
                                      </p:cBhvr>
                                      <p:to>
                                        <p:strVal val="visible"/>
                                      </p:to>
                                    </p:set>
                                    <p:animEffect transition="in" filter="wipe(right)">
                                      <p:cBhvr>
                                        <p:cTn id="23" dur="500"/>
                                        <p:tgtEl>
                                          <p:spTgt spid="20378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03795"/>
                                        </p:tgtEl>
                                        <p:attrNameLst>
                                          <p:attrName>style.visibility</p:attrName>
                                        </p:attrNameLst>
                                      </p:cBhvr>
                                      <p:to>
                                        <p:strVal val="visible"/>
                                      </p:to>
                                    </p:set>
                                    <p:animEffect transition="in" filter="wipe(left)">
                                      <p:cBhvr>
                                        <p:cTn id="28" dur="500"/>
                                        <p:tgtEl>
                                          <p:spTgt spid="2037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03787"/>
                                        </p:tgtEl>
                                        <p:attrNameLst>
                                          <p:attrName>style.visibility</p:attrName>
                                        </p:attrNameLst>
                                      </p:cBhvr>
                                      <p:to>
                                        <p:strVal val="visible"/>
                                      </p:to>
                                    </p:set>
                                    <p:animEffect transition="in" filter="wipe(left)">
                                      <p:cBhvr>
                                        <p:cTn id="33" dur="500"/>
                                        <p:tgtEl>
                                          <p:spTgt spid="203787"/>
                                        </p:tgtEl>
                                      </p:cBhvr>
                                    </p:animEffect>
                                  </p:childTnLst>
                                </p:cTn>
                              </p:par>
                            </p:childTnLst>
                          </p:cTn>
                        </p:par>
                        <p:par>
                          <p:cTn id="34" fill="hold">
                            <p:stCondLst>
                              <p:cond delay="500"/>
                            </p:stCondLst>
                            <p:childTnLst>
                              <p:par>
                                <p:cTn id="35" presetID="22" presetClass="entr" presetSubtype="4" fill="hold" nodeType="afterEffect">
                                  <p:stCondLst>
                                    <p:cond delay="0"/>
                                  </p:stCondLst>
                                  <p:childTnLst>
                                    <p:set>
                                      <p:cBhvr>
                                        <p:cTn id="36" dur="1" fill="hold">
                                          <p:stCondLst>
                                            <p:cond delay="0"/>
                                          </p:stCondLst>
                                        </p:cTn>
                                        <p:tgtEl>
                                          <p:spTgt spid="203788"/>
                                        </p:tgtEl>
                                        <p:attrNameLst>
                                          <p:attrName>style.visibility</p:attrName>
                                        </p:attrNameLst>
                                      </p:cBhvr>
                                      <p:to>
                                        <p:strVal val="visible"/>
                                      </p:to>
                                    </p:set>
                                    <p:animEffect transition="in" filter="wipe(down)">
                                      <p:cBhvr>
                                        <p:cTn id="37" dur="500"/>
                                        <p:tgtEl>
                                          <p:spTgt spid="203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95" grpId="0"/>
      <p:bldP spid="20379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文本框 280577"/>
          <p:cNvSpPr txBox="1"/>
          <p:nvPr/>
        </p:nvSpPr>
        <p:spPr>
          <a:xfrm>
            <a:off x="395288" y="1773238"/>
            <a:ext cx="4608512"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、集中式独立请求方式</a:t>
            </a:r>
          </a:p>
        </p:txBody>
      </p:sp>
      <p:pic>
        <p:nvPicPr>
          <p:cNvPr id="114690" name="图片 280578"/>
          <p:cNvPicPr>
            <a:picLocks noChangeAspect="1"/>
          </p:cNvPicPr>
          <p:nvPr/>
        </p:nvPicPr>
        <p:blipFill>
          <a:blip r:embed="rId2"/>
          <a:stretch>
            <a:fillRect/>
          </a:stretch>
        </p:blipFill>
        <p:spPr>
          <a:xfrm>
            <a:off x="1619250" y="2205038"/>
            <a:ext cx="6192838" cy="4605337"/>
          </a:xfrm>
          <a:prstGeom prst="rect">
            <a:avLst/>
          </a:prstGeom>
          <a:noFill/>
          <a:ln w="9525">
            <a:noFill/>
          </a:ln>
        </p:spPr>
      </p:pic>
      <p:sp>
        <p:nvSpPr>
          <p:cNvPr id="280580" name="直接连接符 280579"/>
          <p:cNvSpPr/>
          <p:nvPr/>
        </p:nvSpPr>
        <p:spPr>
          <a:xfrm>
            <a:off x="4500563" y="3357563"/>
            <a:ext cx="0" cy="468312"/>
          </a:xfrm>
          <a:prstGeom prst="line">
            <a:avLst/>
          </a:prstGeom>
          <a:ln w="57150" cap="flat" cmpd="sng">
            <a:solidFill>
              <a:srgbClr val="FF0000"/>
            </a:solidFill>
            <a:prstDash val="solid"/>
            <a:round/>
            <a:headEnd type="none" w="med" len="med"/>
            <a:tailEnd type="none" w="med" len="med"/>
          </a:ln>
        </p:spPr>
      </p:sp>
      <p:sp>
        <p:nvSpPr>
          <p:cNvPr id="280581" name="直接连接符 280580"/>
          <p:cNvSpPr/>
          <p:nvPr/>
        </p:nvSpPr>
        <p:spPr>
          <a:xfrm flipH="1">
            <a:off x="2700338" y="3803650"/>
            <a:ext cx="1800225" cy="0"/>
          </a:xfrm>
          <a:prstGeom prst="line">
            <a:avLst/>
          </a:prstGeom>
          <a:ln w="57150" cap="flat" cmpd="sng">
            <a:solidFill>
              <a:srgbClr val="FF0000"/>
            </a:solidFill>
            <a:prstDash val="solid"/>
            <a:round/>
            <a:headEnd type="none" w="med" len="med"/>
            <a:tailEnd type="triangle" w="med" len="med"/>
          </a:ln>
        </p:spPr>
      </p:sp>
      <p:sp>
        <p:nvSpPr>
          <p:cNvPr id="114693" name="直接连接符 280581"/>
          <p:cNvSpPr/>
          <p:nvPr/>
        </p:nvSpPr>
        <p:spPr>
          <a:xfrm>
            <a:off x="6704013" y="3357563"/>
            <a:ext cx="0" cy="1871662"/>
          </a:xfrm>
          <a:prstGeom prst="line">
            <a:avLst/>
          </a:prstGeom>
          <a:ln w="57150" cap="flat" cmpd="sng">
            <a:solidFill>
              <a:srgbClr val="FF0000"/>
            </a:solidFill>
            <a:prstDash val="solid"/>
            <a:round/>
            <a:headEnd type="none" w="med" len="med"/>
            <a:tailEnd type="none" w="med" len="med"/>
          </a:ln>
        </p:spPr>
      </p:sp>
      <p:sp>
        <p:nvSpPr>
          <p:cNvPr id="114694" name="直接连接符 280582"/>
          <p:cNvSpPr/>
          <p:nvPr/>
        </p:nvSpPr>
        <p:spPr>
          <a:xfrm flipH="1">
            <a:off x="2700338" y="5229225"/>
            <a:ext cx="3994150" cy="0"/>
          </a:xfrm>
          <a:prstGeom prst="line">
            <a:avLst/>
          </a:prstGeom>
          <a:ln w="57150" cap="flat" cmpd="sng">
            <a:solidFill>
              <a:srgbClr val="FF0000"/>
            </a:solidFill>
            <a:prstDash val="solid"/>
            <a:round/>
            <a:headEnd type="none" w="med" len="med"/>
            <a:tailEnd type="triangle" w="med" len="med"/>
          </a:ln>
        </p:spPr>
      </p:sp>
      <p:sp>
        <p:nvSpPr>
          <p:cNvPr id="114695" name="直接连接符 280583"/>
          <p:cNvSpPr/>
          <p:nvPr/>
        </p:nvSpPr>
        <p:spPr>
          <a:xfrm>
            <a:off x="2700338" y="4337050"/>
            <a:ext cx="2016125" cy="0"/>
          </a:xfrm>
          <a:prstGeom prst="line">
            <a:avLst/>
          </a:prstGeom>
          <a:ln w="57150" cap="flat" cmpd="sng">
            <a:solidFill>
              <a:srgbClr val="FF0000"/>
            </a:solidFill>
            <a:prstDash val="solid"/>
            <a:round/>
            <a:headEnd type="none" w="med" len="med"/>
            <a:tailEnd type="none" w="med" len="med"/>
          </a:ln>
        </p:spPr>
      </p:sp>
      <p:sp>
        <p:nvSpPr>
          <p:cNvPr id="114696" name="直接连接符 280584"/>
          <p:cNvSpPr/>
          <p:nvPr/>
        </p:nvSpPr>
        <p:spPr>
          <a:xfrm flipV="1">
            <a:off x="4716463" y="3357563"/>
            <a:ext cx="0" cy="1008062"/>
          </a:xfrm>
          <a:prstGeom prst="line">
            <a:avLst/>
          </a:prstGeom>
          <a:ln w="57150" cap="flat" cmpd="sng">
            <a:solidFill>
              <a:srgbClr val="FF0000"/>
            </a:solidFill>
            <a:prstDash val="solid"/>
            <a:round/>
            <a:headEnd type="none" w="med" len="med"/>
            <a:tailEnd type="triangle" w="med" len="med"/>
          </a:ln>
        </p:spPr>
      </p:sp>
      <p:sp>
        <p:nvSpPr>
          <p:cNvPr id="280586" name="任意多边形 280585"/>
          <p:cNvSpPr/>
          <p:nvPr/>
        </p:nvSpPr>
        <p:spPr>
          <a:xfrm>
            <a:off x="2700338" y="6353175"/>
            <a:ext cx="2266950" cy="4763"/>
          </a:xfrm>
          <a:custGeom>
            <a:avLst/>
            <a:gdLst/>
            <a:ahLst/>
            <a:cxnLst>
              <a:cxn ang="0">
                <a:pos x="0" y="0"/>
              </a:cxn>
              <a:cxn ang="0">
                <a:pos x="2147483647" y="2147483647"/>
              </a:cxn>
            </a:cxnLst>
            <a:rect l="0" t="0" r="0" b="0"/>
            <a:pathLst>
              <a:path w="612" h="3">
                <a:moveTo>
                  <a:pt x="0" y="0"/>
                </a:moveTo>
                <a:lnTo>
                  <a:pt x="612" y="3"/>
                </a:lnTo>
              </a:path>
            </a:pathLst>
          </a:custGeom>
          <a:noFill/>
          <a:ln w="57150" cap="flat" cmpd="sng">
            <a:solidFill>
              <a:srgbClr val="FF0000"/>
            </a:solidFill>
            <a:prstDash val="solid"/>
            <a:round/>
            <a:headEnd type="none" w="med" len="med"/>
            <a:tailEnd type="triangle" w="med" len="med"/>
          </a:ln>
        </p:spPr>
        <p:txBody>
          <a:bodyPr/>
          <a:lstStyle/>
          <a:p>
            <a:endParaRPr lang="zh-CN" altLang="en-US"/>
          </a:p>
        </p:txBody>
      </p:sp>
      <p:sp>
        <p:nvSpPr>
          <p:cNvPr id="114698" name="矩形 280586"/>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14699" name="矩形 280587"/>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3.3.2</a:t>
            </a:r>
            <a:r>
              <a:rPr lang="zh-CN" altLang="en-US" dirty="0">
                <a:latin typeface="黑体" panose="02010609060101010101" pitchFamily="2" charset="-122"/>
                <a:ea typeface="黑体" panose="02010609060101010101" pitchFamily="2" charset="-122"/>
              </a:rPr>
              <a:t>总线的控制方式（非专用总线）</a:t>
            </a:r>
          </a:p>
          <a:p>
            <a:pPr>
              <a:lnSpc>
                <a:spcPct val="120000"/>
              </a:lnSpc>
            </a:pPr>
            <a:endParaRPr lang="zh-CN" altLang="en-US" dirty="0">
              <a:latin typeface="华文新魏" panose="02010800040101010101" pitchFamily="2" charset="-122"/>
              <a:ea typeface="华文新魏" panose="02010800040101010101" pitchFamily="2" charset="-122"/>
            </a:endParaRPr>
          </a:p>
        </p:txBody>
      </p:sp>
      <p:sp>
        <p:nvSpPr>
          <p:cNvPr id="280590" name="文本框 280589"/>
          <p:cNvSpPr txBox="1"/>
          <p:nvPr/>
        </p:nvSpPr>
        <p:spPr>
          <a:xfrm>
            <a:off x="3111500" y="2997200"/>
            <a:ext cx="795338" cy="457200"/>
          </a:xfrm>
          <a:prstGeom prst="rect">
            <a:avLst/>
          </a:prstGeom>
          <a:noFill/>
          <a:ln w="9525">
            <a:noFill/>
          </a:ln>
        </p:spPr>
        <p:txBody>
          <a:bodyPr wrap="none" anchor="t">
            <a:spAutoFit/>
          </a:bodyPr>
          <a:lstStyle/>
          <a:p>
            <a:r>
              <a:rPr lang="zh-CN" altLang="en-US" sz="2400" dirty="0">
                <a:solidFill>
                  <a:srgbClr val="FF0000"/>
                </a:solidFill>
                <a:latin typeface="Arial" panose="020B0604020202020204" pitchFamily="34" charset="0"/>
                <a:ea typeface="黑体" panose="02010609060101010101" pitchFamily="2" charset="-122"/>
              </a:rPr>
              <a:t>去除</a:t>
            </a:r>
          </a:p>
        </p:txBody>
      </p:sp>
      <p:sp>
        <p:nvSpPr>
          <p:cNvPr id="280591" name="文本框 280590"/>
          <p:cNvSpPr txBox="1"/>
          <p:nvPr/>
        </p:nvSpPr>
        <p:spPr>
          <a:xfrm>
            <a:off x="4283075" y="5851525"/>
            <a:ext cx="1296988" cy="457200"/>
          </a:xfrm>
          <a:prstGeom prst="rect">
            <a:avLst/>
          </a:prstGeom>
          <a:noFill/>
          <a:ln w="9525">
            <a:noFill/>
          </a:ln>
        </p:spPr>
        <p:txBody>
          <a:bodyPr anchor="t">
            <a:spAutoFit/>
          </a:bodyPr>
          <a:lstStyle/>
          <a:p>
            <a:pPr>
              <a:spcBef>
                <a:spcPct val="50000"/>
              </a:spcBef>
            </a:pPr>
            <a:r>
              <a:rPr lang="zh-CN" altLang="en-US" sz="2400" dirty="0">
                <a:solidFill>
                  <a:srgbClr val="FF0000"/>
                </a:solidFill>
                <a:latin typeface="Arial" panose="020B0604020202020204" pitchFamily="34" charset="0"/>
                <a:ea typeface="黑体" panose="02010609060101010101" pitchFamily="2" charset="-122"/>
              </a:rPr>
              <a:t>无信号</a:t>
            </a:r>
          </a:p>
        </p:txBody>
      </p:sp>
      <p:sp>
        <p:nvSpPr>
          <p:cNvPr id="114702" name="文本框 280591"/>
          <p:cNvSpPr txBox="1"/>
          <p:nvPr/>
        </p:nvSpPr>
        <p:spPr>
          <a:xfrm>
            <a:off x="5200650" y="3370263"/>
            <a:ext cx="1096963" cy="639762"/>
          </a:xfrm>
          <a:prstGeom prst="rect">
            <a:avLst/>
          </a:prstGeom>
          <a:noFill/>
          <a:ln w="9525">
            <a:noFill/>
          </a:ln>
        </p:spPr>
        <p:txBody>
          <a:bodyPr wrap="none" anchor="t">
            <a:spAutoFit/>
          </a:bodyPr>
          <a:lstStyle/>
          <a:p>
            <a:r>
              <a:rPr lang="en-US" altLang="zh-CN" sz="3600" dirty="0">
                <a:solidFill>
                  <a:srgbClr val="FF0000"/>
                </a:solidFill>
                <a:latin typeface="Arial" panose="020B0604020202020204" pitchFamily="34" charset="0"/>
                <a:ea typeface="黑体" panose="0201060906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80590"/>
                                        </p:tgtEl>
                                        <p:attrNameLst>
                                          <p:attrName>style.visibility</p:attrName>
                                        </p:attrNameLst>
                                      </p:cBhvr>
                                      <p:to>
                                        <p:strVal val="visible"/>
                                      </p:to>
                                    </p:set>
                                    <p:animEffect transition="in" filter="wipe(down)">
                                      <p:cBhvr>
                                        <p:cTn id="7" dur="500"/>
                                        <p:tgtEl>
                                          <p:spTgt spid="280590"/>
                                        </p:tgtEl>
                                      </p:cBhvr>
                                    </p:animEffect>
                                  </p:childTnLst>
                                </p:cTn>
                              </p:par>
                            </p:childTnLst>
                          </p:cTn>
                        </p:par>
                        <p:par>
                          <p:cTn id="8" fill="hold">
                            <p:stCondLst>
                              <p:cond delay="500"/>
                            </p:stCondLst>
                            <p:childTnLst>
                              <p:par>
                                <p:cTn id="9" presetID="22" presetClass="exit" presetSubtype="1" fill="hold" nodeType="afterEffect">
                                  <p:stCondLst>
                                    <p:cond delay="0"/>
                                  </p:stCondLst>
                                  <p:childTnLst>
                                    <p:animEffect transition="out" filter="wipe(up)">
                                      <p:cBhvr>
                                        <p:cTn id="10" dur="500"/>
                                        <p:tgtEl>
                                          <p:spTgt spid="280580"/>
                                        </p:tgtEl>
                                      </p:cBhvr>
                                    </p:animEffect>
                                    <p:set>
                                      <p:cBhvr>
                                        <p:cTn id="11" dur="1" fill="hold">
                                          <p:stCondLst>
                                            <p:cond delay="499"/>
                                          </p:stCondLst>
                                        </p:cTn>
                                        <p:tgtEl>
                                          <p:spTgt spid="280580"/>
                                        </p:tgtEl>
                                        <p:attrNameLst>
                                          <p:attrName>style.visibility</p:attrName>
                                        </p:attrNameLst>
                                      </p:cBhvr>
                                      <p:to>
                                        <p:strVal val="hidden"/>
                                      </p:to>
                                    </p:set>
                                  </p:childTnLst>
                                </p:cTn>
                              </p:par>
                            </p:childTnLst>
                          </p:cTn>
                        </p:par>
                        <p:par>
                          <p:cTn id="12" fill="hold">
                            <p:stCondLst>
                              <p:cond delay="1000"/>
                            </p:stCondLst>
                            <p:childTnLst>
                              <p:par>
                                <p:cTn id="13" presetID="22" presetClass="exit" presetSubtype="2" fill="hold" nodeType="afterEffect">
                                  <p:stCondLst>
                                    <p:cond delay="0"/>
                                  </p:stCondLst>
                                  <p:childTnLst>
                                    <p:animEffect transition="out" filter="wipe(right)">
                                      <p:cBhvr>
                                        <p:cTn id="14" dur="500"/>
                                        <p:tgtEl>
                                          <p:spTgt spid="280581"/>
                                        </p:tgtEl>
                                      </p:cBhvr>
                                    </p:animEffect>
                                    <p:set>
                                      <p:cBhvr>
                                        <p:cTn id="15" dur="1" fill="hold">
                                          <p:stCondLst>
                                            <p:cond delay="499"/>
                                          </p:stCondLst>
                                        </p:cTn>
                                        <p:tgtEl>
                                          <p:spTgt spid="280581"/>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80586"/>
                                        </p:tgtEl>
                                        <p:attrNameLst>
                                          <p:attrName>style.visibility</p:attrName>
                                        </p:attrNameLst>
                                      </p:cBhvr>
                                      <p:to>
                                        <p:strVal val="visible"/>
                                      </p:to>
                                    </p:set>
                                    <p:animEffect transition="in" filter="wipe(left)">
                                      <p:cBhvr>
                                        <p:cTn id="20" dur="500"/>
                                        <p:tgtEl>
                                          <p:spTgt spid="280586"/>
                                        </p:tgtEl>
                                      </p:cBhvr>
                                    </p:animEffect>
                                  </p:childTnLst>
                                </p:cTn>
                              </p:par>
                            </p:childTnLst>
                          </p:cTn>
                        </p:par>
                        <p:par>
                          <p:cTn id="21" fill="hold">
                            <p:stCondLst>
                              <p:cond delay="500"/>
                            </p:stCondLst>
                            <p:childTnLst>
                              <p:par>
                                <p:cTn id="22" presetID="9" presetClass="exit" presetSubtype="0" fill="hold" grpId="0" nodeType="afterEffect">
                                  <p:stCondLst>
                                    <p:cond delay="0"/>
                                  </p:stCondLst>
                                  <p:childTnLst>
                                    <p:animEffect transition="out" filter="dissolve">
                                      <p:cBhvr>
                                        <p:cTn id="23" dur="500"/>
                                        <p:tgtEl>
                                          <p:spTgt spid="280591"/>
                                        </p:tgtEl>
                                      </p:cBhvr>
                                    </p:animEffect>
                                    <p:set>
                                      <p:cBhvr>
                                        <p:cTn id="24" dur="1" fill="hold">
                                          <p:stCondLst>
                                            <p:cond delay="499"/>
                                          </p:stCondLst>
                                        </p:cTn>
                                        <p:tgtEl>
                                          <p:spTgt spid="2805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86" grpId="0" animBg="1"/>
      <p:bldP spid="280590" grpId="0"/>
      <p:bldP spid="28059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文本框 281601"/>
          <p:cNvSpPr txBox="1"/>
          <p:nvPr/>
        </p:nvSpPr>
        <p:spPr>
          <a:xfrm>
            <a:off x="395288" y="1773238"/>
            <a:ext cx="4608512"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、集中式独立请求方式</a:t>
            </a:r>
          </a:p>
        </p:txBody>
      </p:sp>
      <p:pic>
        <p:nvPicPr>
          <p:cNvPr id="115714" name="图片 281602"/>
          <p:cNvPicPr>
            <a:picLocks noChangeAspect="1"/>
          </p:cNvPicPr>
          <p:nvPr/>
        </p:nvPicPr>
        <p:blipFill>
          <a:blip r:embed="rId2"/>
          <a:stretch>
            <a:fillRect/>
          </a:stretch>
        </p:blipFill>
        <p:spPr>
          <a:xfrm>
            <a:off x="1619250" y="2205038"/>
            <a:ext cx="6192838" cy="4605337"/>
          </a:xfrm>
          <a:prstGeom prst="rect">
            <a:avLst/>
          </a:prstGeom>
          <a:noFill/>
          <a:ln w="9525">
            <a:noFill/>
          </a:ln>
        </p:spPr>
      </p:pic>
      <p:sp>
        <p:nvSpPr>
          <p:cNvPr id="115715" name="直接连接符 281605"/>
          <p:cNvSpPr/>
          <p:nvPr/>
        </p:nvSpPr>
        <p:spPr>
          <a:xfrm>
            <a:off x="6704013" y="3357563"/>
            <a:ext cx="0" cy="1871662"/>
          </a:xfrm>
          <a:prstGeom prst="line">
            <a:avLst/>
          </a:prstGeom>
          <a:ln w="57150" cap="flat" cmpd="sng">
            <a:solidFill>
              <a:srgbClr val="FF0000"/>
            </a:solidFill>
            <a:prstDash val="solid"/>
            <a:round/>
            <a:headEnd type="none" w="med" len="med"/>
            <a:tailEnd type="none" w="med" len="med"/>
          </a:ln>
        </p:spPr>
      </p:sp>
      <p:sp>
        <p:nvSpPr>
          <p:cNvPr id="115716" name="直接连接符 281606"/>
          <p:cNvSpPr/>
          <p:nvPr/>
        </p:nvSpPr>
        <p:spPr>
          <a:xfrm flipH="1">
            <a:off x="2700338" y="5229225"/>
            <a:ext cx="3994150" cy="0"/>
          </a:xfrm>
          <a:prstGeom prst="line">
            <a:avLst/>
          </a:prstGeom>
          <a:ln w="57150" cap="flat" cmpd="sng">
            <a:solidFill>
              <a:srgbClr val="FF0000"/>
            </a:solidFill>
            <a:prstDash val="solid"/>
            <a:round/>
            <a:headEnd type="none" w="med" len="med"/>
            <a:tailEnd type="triangle" w="med" len="med"/>
          </a:ln>
        </p:spPr>
      </p:sp>
      <p:sp>
        <p:nvSpPr>
          <p:cNvPr id="115717" name="直接连接符 281607"/>
          <p:cNvSpPr/>
          <p:nvPr/>
        </p:nvSpPr>
        <p:spPr>
          <a:xfrm>
            <a:off x="2700338" y="4337050"/>
            <a:ext cx="2016125" cy="0"/>
          </a:xfrm>
          <a:prstGeom prst="line">
            <a:avLst/>
          </a:prstGeom>
          <a:ln w="57150" cap="flat" cmpd="sng">
            <a:solidFill>
              <a:srgbClr val="FF0000"/>
            </a:solidFill>
            <a:prstDash val="solid"/>
            <a:round/>
            <a:headEnd type="none" w="med" len="med"/>
            <a:tailEnd type="none" w="med" len="med"/>
          </a:ln>
        </p:spPr>
      </p:sp>
      <p:sp>
        <p:nvSpPr>
          <p:cNvPr id="115718" name="直接连接符 281608"/>
          <p:cNvSpPr/>
          <p:nvPr/>
        </p:nvSpPr>
        <p:spPr>
          <a:xfrm flipV="1">
            <a:off x="4716463" y="3357563"/>
            <a:ext cx="0" cy="1008062"/>
          </a:xfrm>
          <a:prstGeom prst="line">
            <a:avLst/>
          </a:prstGeom>
          <a:ln w="57150" cap="flat" cmpd="sng">
            <a:solidFill>
              <a:srgbClr val="FF0000"/>
            </a:solidFill>
            <a:prstDash val="solid"/>
            <a:round/>
            <a:headEnd type="none" w="med" len="med"/>
            <a:tailEnd type="triangle" w="med" len="med"/>
          </a:ln>
        </p:spPr>
      </p:sp>
      <p:sp>
        <p:nvSpPr>
          <p:cNvPr id="115719" name="任意多边形 281609"/>
          <p:cNvSpPr/>
          <p:nvPr/>
        </p:nvSpPr>
        <p:spPr>
          <a:xfrm>
            <a:off x="2700338" y="6353175"/>
            <a:ext cx="2266950" cy="4763"/>
          </a:xfrm>
          <a:custGeom>
            <a:avLst/>
            <a:gdLst/>
            <a:ahLst/>
            <a:cxnLst>
              <a:cxn ang="0">
                <a:pos x="0" y="0"/>
              </a:cxn>
              <a:cxn ang="0">
                <a:pos x="2147483647" y="2147483647"/>
              </a:cxn>
            </a:cxnLst>
            <a:rect l="0" t="0" r="0" b="0"/>
            <a:pathLst>
              <a:path w="612" h="3">
                <a:moveTo>
                  <a:pt x="0" y="0"/>
                </a:moveTo>
                <a:lnTo>
                  <a:pt x="612" y="3"/>
                </a:lnTo>
              </a:path>
            </a:pathLst>
          </a:custGeom>
          <a:noFill/>
          <a:ln w="57150" cap="flat" cmpd="sng">
            <a:solidFill>
              <a:srgbClr val="FF0000"/>
            </a:solidFill>
            <a:prstDash val="solid"/>
            <a:round/>
            <a:headEnd type="none" w="med" len="med"/>
            <a:tailEnd type="triangle" w="med" len="med"/>
          </a:ln>
        </p:spPr>
        <p:txBody>
          <a:bodyPr/>
          <a:lstStyle/>
          <a:p>
            <a:endParaRPr lang="zh-CN" altLang="en-US"/>
          </a:p>
        </p:txBody>
      </p:sp>
      <p:sp>
        <p:nvSpPr>
          <p:cNvPr id="115720" name="矩形 281610"/>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15721" name="矩形 281611"/>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3.3.2</a:t>
            </a:r>
            <a:r>
              <a:rPr lang="zh-CN" altLang="en-US" dirty="0">
                <a:latin typeface="黑体" panose="02010609060101010101" pitchFamily="2" charset="-122"/>
                <a:ea typeface="黑体" panose="02010609060101010101" pitchFamily="2" charset="-122"/>
              </a:rPr>
              <a:t>总线的控制方式（非专用总线）</a:t>
            </a:r>
          </a:p>
          <a:p>
            <a:pPr>
              <a:lnSpc>
                <a:spcPct val="120000"/>
              </a:lnSpc>
            </a:pPr>
            <a:endParaRPr lang="zh-CN" altLang="en-US" dirty="0">
              <a:latin typeface="华文新魏" panose="02010800040101010101" pitchFamily="2" charset="-122"/>
              <a:ea typeface="华文新魏" panose="02010800040101010101" pitchFamily="2" charset="-122"/>
            </a:endParaRPr>
          </a:p>
        </p:txBody>
      </p:sp>
      <p:sp>
        <p:nvSpPr>
          <p:cNvPr id="281614" name="文本框 281613"/>
          <p:cNvSpPr txBox="1"/>
          <p:nvPr/>
        </p:nvSpPr>
        <p:spPr>
          <a:xfrm>
            <a:off x="4479925" y="1989138"/>
            <a:ext cx="2613025" cy="457200"/>
          </a:xfrm>
          <a:prstGeom prst="rect">
            <a:avLst/>
          </a:prstGeom>
          <a:noFill/>
          <a:ln w="9525">
            <a:noFill/>
          </a:ln>
        </p:spPr>
        <p:txBody>
          <a:bodyPr anchor="t">
            <a:spAutoFit/>
          </a:bodyPr>
          <a:lstStyle/>
          <a:p>
            <a:r>
              <a:rPr lang="zh-CN" altLang="en-US" sz="2400" dirty="0">
                <a:solidFill>
                  <a:srgbClr val="FF0000"/>
                </a:solidFill>
                <a:latin typeface="Arial" panose="020B0604020202020204" pitchFamily="34" charset="0"/>
                <a:ea typeface="黑体" panose="02010609060101010101" pitchFamily="2" charset="-122"/>
              </a:rPr>
              <a:t>传送数据</a:t>
            </a:r>
          </a:p>
        </p:txBody>
      </p:sp>
      <p:sp>
        <p:nvSpPr>
          <p:cNvPr id="115723" name="文本框 281614"/>
          <p:cNvSpPr txBox="1"/>
          <p:nvPr/>
        </p:nvSpPr>
        <p:spPr>
          <a:xfrm>
            <a:off x="5200650" y="3370263"/>
            <a:ext cx="1096963" cy="639762"/>
          </a:xfrm>
          <a:prstGeom prst="rect">
            <a:avLst/>
          </a:prstGeom>
          <a:noFill/>
          <a:ln w="9525">
            <a:noFill/>
          </a:ln>
        </p:spPr>
        <p:txBody>
          <a:bodyPr wrap="none" anchor="t">
            <a:spAutoFit/>
          </a:bodyPr>
          <a:lstStyle/>
          <a:p>
            <a:r>
              <a:rPr lang="en-US" altLang="zh-CN" sz="3600" dirty="0">
                <a:solidFill>
                  <a:srgbClr val="FF0000"/>
                </a:solidFill>
                <a:latin typeface="Arial" panose="020B0604020202020204" pitchFamily="34" charset="0"/>
                <a:ea typeface="黑体" panose="0201060906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81614"/>
                                        </p:tgtEl>
                                        <p:attrNameLst>
                                          <p:attrName>style.visibility</p:attrName>
                                        </p:attrNameLst>
                                      </p:cBhvr>
                                      <p:to>
                                        <p:strVal val="visible"/>
                                      </p:to>
                                    </p:set>
                                    <p:animEffect transition="in" filter="dissolve">
                                      <p:cBhvr>
                                        <p:cTn id="7" dur="500"/>
                                        <p:tgtEl>
                                          <p:spTgt spid="281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文本框 282625"/>
          <p:cNvSpPr txBox="1"/>
          <p:nvPr/>
        </p:nvSpPr>
        <p:spPr>
          <a:xfrm>
            <a:off x="395288" y="1773238"/>
            <a:ext cx="4608512"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、集中式独立请求方式</a:t>
            </a:r>
          </a:p>
        </p:txBody>
      </p:sp>
      <p:pic>
        <p:nvPicPr>
          <p:cNvPr id="116738" name="图片 282626"/>
          <p:cNvPicPr>
            <a:picLocks noChangeAspect="1"/>
          </p:cNvPicPr>
          <p:nvPr/>
        </p:nvPicPr>
        <p:blipFill>
          <a:blip r:embed="rId2"/>
          <a:stretch>
            <a:fillRect/>
          </a:stretch>
        </p:blipFill>
        <p:spPr>
          <a:xfrm>
            <a:off x="1619250" y="2205038"/>
            <a:ext cx="6192838" cy="4605337"/>
          </a:xfrm>
          <a:prstGeom prst="rect">
            <a:avLst/>
          </a:prstGeom>
          <a:noFill/>
          <a:ln w="9525">
            <a:noFill/>
          </a:ln>
        </p:spPr>
      </p:pic>
      <p:sp>
        <p:nvSpPr>
          <p:cNvPr id="116739" name="直接连接符 282627"/>
          <p:cNvSpPr/>
          <p:nvPr/>
        </p:nvSpPr>
        <p:spPr>
          <a:xfrm>
            <a:off x="6704013" y="3357563"/>
            <a:ext cx="0" cy="1871662"/>
          </a:xfrm>
          <a:prstGeom prst="line">
            <a:avLst/>
          </a:prstGeom>
          <a:ln w="57150" cap="flat" cmpd="sng">
            <a:solidFill>
              <a:srgbClr val="FF0000"/>
            </a:solidFill>
            <a:prstDash val="solid"/>
            <a:round/>
            <a:headEnd type="none" w="med" len="med"/>
            <a:tailEnd type="none" w="med" len="med"/>
          </a:ln>
        </p:spPr>
      </p:sp>
      <p:sp>
        <p:nvSpPr>
          <p:cNvPr id="116740" name="直接连接符 282628"/>
          <p:cNvSpPr/>
          <p:nvPr/>
        </p:nvSpPr>
        <p:spPr>
          <a:xfrm flipH="1">
            <a:off x="2700338" y="5229225"/>
            <a:ext cx="3994150" cy="0"/>
          </a:xfrm>
          <a:prstGeom prst="line">
            <a:avLst/>
          </a:prstGeom>
          <a:ln w="57150" cap="flat" cmpd="sng">
            <a:solidFill>
              <a:srgbClr val="FF0000"/>
            </a:solidFill>
            <a:prstDash val="solid"/>
            <a:round/>
            <a:headEnd type="none" w="med" len="med"/>
            <a:tailEnd type="triangle" w="med" len="med"/>
          </a:ln>
        </p:spPr>
      </p:sp>
      <p:sp>
        <p:nvSpPr>
          <p:cNvPr id="282630" name="直接连接符 282629"/>
          <p:cNvSpPr/>
          <p:nvPr/>
        </p:nvSpPr>
        <p:spPr>
          <a:xfrm>
            <a:off x="2700338" y="4337050"/>
            <a:ext cx="2016125" cy="0"/>
          </a:xfrm>
          <a:prstGeom prst="line">
            <a:avLst/>
          </a:prstGeom>
          <a:ln w="57150" cap="flat" cmpd="sng">
            <a:solidFill>
              <a:srgbClr val="FF0000"/>
            </a:solidFill>
            <a:prstDash val="solid"/>
            <a:round/>
            <a:headEnd type="none" w="med" len="med"/>
            <a:tailEnd type="none" w="med" len="med"/>
          </a:ln>
        </p:spPr>
      </p:sp>
      <p:sp>
        <p:nvSpPr>
          <p:cNvPr id="282631" name="直接连接符 282630"/>
          <p:cNvSpPr/>
          <p:nvPr/>
        </p:nvSpPr>
        <p:spPr>
          <a:xfrm flipV="1">
            <a:off x="4716463" y="3357563"/>
            <a:ext cx="0" cy="1008062"/>
          </a:xfrm>
          <a:prstGeom prst="line">
            <a:avLst/>
          </a:prstGeom>
          <a:ln w="57150" cap="flat" cmpd="sng">
            <a:solidFill>
              <a:srgbClr val="FF0000"/>
            </a:solidFill>
            <a:prstDash val="solid"/>
            <a:round/>
            <a:headEnd type="none" w="med" len="med"/>
            <a:tailEnd type="triangle" w="med" len="med"/>
          </a:ln>
        </p:spPr>
      </p:sp>
      <p:sp>
        <p:nvSpPr>
          <p:cNvPr id="282632" name="任意多边形 282631"/>
          <p:cNvSpPr/>
          <p:nvPr/>
        </p:nvSpPr>
        <p:spPr>
          <a:xfrm>
            <a:off x="2700338" y="6353175"/>
            <a:ext cx="2266950" cy="4763"/>
          </a:xfrm>
          <a:custGeom>
            <a:avLst/>
            <a:gdLst/>
            <a:ahLst/>
            <a:cxnLst>
              <a:cxn ang="0">
                <a:pos x="0" y="0"/>
              </a:cxn>
              <a:cxn ang="0">
                <a:pos x="2147483647" y="2147483647"/>
              </a:cxn>
            </a:cxnLst>
            <a:rect l="0" t="0" r="0" b="0"/>
            <a:pathLst>
              <a:path w="612" h="3">
                <a:moveTo>
                  <a:pt x="0" y="0"/>
                </a:moveTo>
                <a:lnTo>
                  <a:pt x="612" y="3"/>
                </a:lnTo>
              </a:path>
            </a:pathLst>
          </a:custGeom>
          <a:noFill/>
          <a:ln w="57150" cap="flat" cmpd="sng">
            <a:solidFill>
              <a:srgbClr val="FF0000"/>
            </a:solidFill>
            <a:prstDash val="solid"/>
            <a:round/>
            <a:headEnd type="none" w="med" len="med"/>
            <a:tailEnd type="triangle" w="med" len="med"/>
          </a:ln>
        </p:spPr>
        <p:txBody>
          <a:bodyPr/>
          <a:lstStyle/>
          <a:p>
            <a:endParaRPr lang="zh-CN" altLang="en-US"/>
          </a:p>
        </p:txBody>
      </p:sp>
      <p:sp>
        <p:nvSpPr>
          <p:cNvPr id="116744" name="矩形 282632"/>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16745" name="矩形 282633"/>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3.3.2</a:t>
            </a:r>
            <a:r>
              <a:rPr lang="zh-CN" altLang="en-US" dirty="0">
                <a:latin typeface="黑体" panose="02010609060101010101" pitchFamily="2" charset="-122"/>
                <a:ea typeface="黑体" panose="02010609060101010101" pitchFamily="2" charset="-122"/>
              </a:rPr>
              <a:t>总线的控制方式（非专用总线）</a:t>
            </a:r>
          </a:p>
          <a:p>
            <a:pPr>
              <a:lnSpc>
                <a:spcPct val="120000"/>
              </a:lnSpc>
            </a:pPr>
            <a:endParaRPr lang="zh-CN" altLang="en-US" dirty="0">
              <a:latin typeface="华文新魏" panose="02010800040101010101" pitchFamily="2" charset="-122"/>
              <a:ea typeface="华文新魏" panose="02010800040101010101" pitchFamily="2" charset="-122"/>
            </a:endParaRPr>
          </a:p>
        </p:txBody>
      </p:sp>
      <p:sp>
        <p:nvSpPr>
          <p:cNvPr id="282636" name="文本框 282635"/>
          <p:cNvSpPr txBox="1"/>
          <p:nvPr/>
        </p:nvSpPr>
        <p:spPr>
          <a:xfrm>
            <a:off x="5003800" y="4556125"/>
            <a:ext cx="2613025" cy="457200"/>
          </a:xfrm>
          <a:prstGeom prst="rect">
            <a:avLst/>
          </a:prstGeom>
          <a:noFill/>
          <a:ln w="9525">
            <a:noFill/>
          </a:ln>
        </p:spPr>
        <p:txBody>
          <a:bodyPr anchor="t">
            <a:spAutoFit/>
          </a:bodyPr>
          <a:lstStyle/>
          <a:p>
            <a:r>
              <a:rPr lang="zh-CN" altLang="en-US" sz="2400" dirty="0">
                <a:solidFill>
                  <a:srgbClr val="FF0000"/>
                </a:solidFill>
                <a:latin typeface="Arial" panose="020B0604020202020204" pitchFamily="34" charset="0"/>
                <a:ea typeface="黑体" panose="02010609060101010101" pitchFamily="2" charset="-122"/>
              </a:rPr>
              <a:t>传送完数据</a:t>
            </a:r>
          </a:p>
        </p:txBody>
      </p:sp>
      <p:sp>
        <p:nvSpPr>
          <p:cNvPr id="116747" name="文本框 282636"/>
          <p:cNvSpPr txBox="1"/>
          <p:nvPr/>
        </p:nvSpPr>
        <p:spPr>
          <a:xfrm>
            <a:off x="5200650" y="3370263"/>
            <a:ext cx="1096963" cy="639762"/>
          </a:xfrm>
          <a:prstGeom prst="rect">
            <a:avLst/>
          </a:prstGeom>
          <a:noFill/>
          <a:ln w="9525">
            <a:noFill/>
          </a:ln>
        </p:spPr>
        <p:txBody>
          <a:bodyPr wrap="none" anchor="t">
            <a:spAutoFit/>
          </a:bodyPr>
          <a:lstStyle/>
          <a:p>
            <a:r>
              <a:rPr lang="en-US" altLang="zh-CN" sz="3600" dirty="0">
                <a:solidFill>
                  <a:srgbClr val="FF0000"/>
                </a:solidFill>
                <a:latin typeface="Arial" panose="020B0604020202020204" pitchFamily="34" charset="0"/>
                <a:ea typeface="黑体" panose="0201060906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2636"/>
                                        </p:tgtEl>
                                        <p:attrNameLst>
                                          <p:attrName>style.visibility</p:attrName>
                                        </p:attrNameLst>
                                      </p:cBhvr>
                                      <p:to>
                                        <p:strVal val="visible"/>
                                      </p:to>
                                    </p:set>
                                    <p:animEffect transition="in" filter="wipe(left)">
                                      <p:cBhvr>
                                        <p:cTn id="7" dur="500"/>
                                        <p:tgtEl>
                                          <p:spTgt spid="2826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2" fill="hold" grpId="0" nodeType="clickEffect">
                                  <p:stCondLst>
                                    <p:cond delay="0"/>
                                  </p:stCondLst>
                                  <p:childTnLst>
                                    <p:animEffect transition="out" filter="wipe(right)">
                                      <p:cBhvr>
                                        <p:cTn id="11" dur="500"/>
                                        <p:tgtEl>
                                          <p:spTgt spid="282632"/>
                                        </p:tgtEl>
                                      </p:cBhvr>
                                    </p:animEffect>
                                    <p:set>
                                      <p:cBhvr>
                                        <p:cTn id="12" dur="1" fill="hold">
                                          <p:stCondLst>
                                            <p:cond delay="499"/>
                                          </p:stCondLst>
                                        </p:cTn>
                                        <p:tgtEl>
                                          <p:spTgt spid="28263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nodeType="clickEffect">
                                  <p:stCondLst>
                                    <p:cond delay="0"/>
                                  </p:stCondLst>
                                  <p:childTnLst>
                                    <p:animEffect transition="out" filter="wipe(left)">
                                      <p:cBhvr>
                                        <p:cTn id="16" dur="500"/>
                                        <p:tgtEl>
                                          <p:spTgt spid="282630"/>
                                        </p:tgtEl>
                                      </p:cBhvr>
                                    </p:animEffect>
                                    <p:set>
                                      <p:cBhvr>
                                        <p:cTn id="17" dur="1" fill="hold">
                                          <p:stCondLst>
                                            <p:cond delay="499"/>
                                          </p:stCondLst>
                                        </p:cTn>
                                        <p:tgtEl>
                                          <p:spTgt spid="282630"/>
                                        </p:tgtEl>
                                        <p:attrNameLst>
                                          <p:attrName>style.visibility</p:attrName>
                                        </p:attrNameLst>
                                      </p:cBhvr>
                                      <p:to>
                                        <p:strVal val="hidden"/>
                                      </p:to>
                                    </p:set>
                                  </p:childTnLst>
                                </p:cTn>
                              </p:par>
                            </p:childTnLst>
                          </p:cTn>
                        </p:par>
                        <p:par>
                          <p:cTn id="18" fill="hold">
                            <p:stCondLst>
                              <p:cond delay="500"/>
                            </p:stCondLst>
                            <p:childTnLst>
                              <p:par>
                                <p:cTn id="19" presetID="22" presetClass="exit" presetSubtype="4" fill="hold" nodeType="afterEffect">
                                  <p:stCondLst>
                                    <p:cond delay="0"/>
                                  </p:stCondLst>
                                  <p:childTnLst>
                                    <p:animEffect transition="out" filter="wipe(down)">
                                      <p:cBhvr>
                                        <p:cTn id="20" dur="500"/>
                                        <p:tgtEl>
                                          <p:spTgt spid="282631"/>
                                        </p:tgtEl>
                                      </p:cBhvr>
                                    </p:animEffect>
                                    <p:set>
                                      <p:cBhvr>
                                        <p:cTn id="21" dur="1" fill="hold">
                                          <p:stCondLst>
                                            <p:cond delay="499"/>
                                          </p:stCondLst>
                                        </p:cTn>
                                        <p:tgtEl>
                                          <p:spTgt spid="2826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32" grpId="0" animBg="1"/>
      <p:bldP spid="28263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文本框 283649"/>
          <p:cNvSpPr txBox="1"/>
          <p:nvPr/>
        </p:nvSpPr>
        <p:spPr>
          <a:xfrm>
            <a:off x="395288" y="1773238"/>
            <a:ext cx="4608512"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、集中式独立请求方式</a:t>
            </a:r>
          </a:p>
        </p:txBody>
      </p:sp>
      <p:pic>
        <p:nvPicPr>
          <p:cNvPr id="117762" name="图片 283650"/>
          <p:cNvPicPr>
            <a:picLocks noChangeAspect="1"/>
          </p:cNvPicPr>
          <p:nvPr/>
        </p:nvPicPr>
        <p:blipFill>
          <a:blip r:embed="rId2"/>
          <a:stretch>
            <a:fillRect/>
          </a:stretch>
        </p:blipFill>
        <p:spPr>
          <a:xfrm>
            <a:off x="1619250" y="2205038"/>
            <a:ext cx="6192838" cy="4605337"/>
          </a:xfrm>
          <a:prstGeom prst="rect">
            <a:avLst/>
          </a:prstGeom>
          <a:noFill/>
          <a:ln w="9525">
            <a:noFill/>
          </a:ln>
        </p:spPr>
      </p:pic>
      <p:sp>
        <p:nvSpPr>
          <p:cNvPr id="117763" name="直接连接符 283651"/>
          <p:cNvSpPr/>
          <p:nvPr/>
        </p:nvSpPr>
        <p:spPr>
          <a:xfrm>
            <a:off x="6704013" y="3357563"/>
            <a:ext cx="0" cy="1871662"/>
          </a:xfrm>
          <a:prstGeom prst="line">
            <a:avLst/>
          </a:prstGeom>
          <a:ln w="57150" cap="flat" cmpd="sng">
            <a:solidFill>
              <a:srgbClr val="FF0000"/>
            </a:solidFill>
            <a:prstDash val="solid"/>
            <a:round/>
            <a:headEnd type="none" w="med" len="med"/>
            <a:tailEnd type="none" w="med" len="med"/>
          </a:ln>
        </p:spPr>
      </p:sp>
      <p:sp>
        <p:nvSpPr>
          <p:cNvPr id="117764" name="直接连接符 283652"/>
          <p:cNvSpPr/>
          <p:nvPr/>
        </p:nvSpPr>
        <p:spPr>
          <a:xfrm flipH="1">
            <a:off x="2700338" y="5229225"/>
            <a:ext cx="3994150" cy="0"/>
          </a:xfrm>
          <a:prstGeom prst="line">
            <a:avLst/>
          </a:prstGeom>
          <a:ln w="57150" cap="flat" cmpd="sng">
            <a:solidFill>
              <a:srgbClr val="FF0000"/>
            </a:solidFill>
            <a:prstDash val="solid"/>
            <a:round/>
            <a:headEnd type="none" w="med" len="med"/>
            <a:tailEnd type="triangle" w="med" len="med"/>
          </a:ln>
        </p:spPr>
      </p:sp>
      <p:sp>
        <p:nvSpPr>
          <p:cNvPr id="117765" name="矩形 283656"/>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17766" name="矩形 283657"/>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3.3.2</a:t>
            </a:r>
            <a:r>
              <a:rPr lang="zh-CN" altLang="en-US" dirty="0">
                <a:latin typeface="黑体" panose="02010609060101010101" pitchFamily="2" charset="-122"/>
                <a:ea typeface="黑体" panose="02010609060101010101" pitchFamily="2" charset="-122"/>
              </a:rPr>
              <a:t>总线的控制方式（非专用总线）</a:t>
            </a:r>
          </a:p>
          <a:p>
            <a:pPr>
              <a:lnSpc>
                <a:spcPct val="120000"/>
              </a:lnSpc>
            </a:pPr>
            <a:endParaRPr lang="zh-CN" altLang="en-US" dirty="0">
              <a:latin typeface="华文新魏" panose="02010800040101010101" pitchFamily="2" charset="-122"/>
              <a:ea typeface="华文新魏" panose="02010800040101010101" pitchFamily="2" charset="-122"/>
            </a:endParaRPr>
          </a:p>
        </p:txBody>
      </p:sp>
      <p:sp>
        <p:nvSpPr>
          <p:cNvPr id="283659" name="文本框 283658"/>
          <p:cNvSpPr txBox="1"/>
          <p:nvPr/>
        </p:nvSpPr>
        <p:spPr>
          <a:xfrm>
            <a:off x="5076825" y="4046538"/>
            <a:ext cx="1943100" cy="822325"/>
          </a:xfrm>
          <a:prstGeom prst="rect">
            <a:avLst/>
          </a:prstGeom>
          <a:noFill/>
          <a:ln w="9525">
            <a:noFill/>
          </a:ln>
        </p:spPr>
        <p:txBody>
          <a:bodyPr anchor="t">
            <a:spAutoFit/>
          </a:bodyPr>
          <a:lstStyle/>
          <a:p>
            <a:r>
              <a:rPr lang="zh-CN" altLang="en-US" sz="2400" dirty="0">
                <a:solidFill>
                  <a:srgbClr val="FF0000"/>
                </a:solidFill>
                <a:latin typeface="Arial" panose="020B0604020202020204" pitchFamily="34" charset="0"/>
                <a:ea typeface="黑体" panose="02010609060101010101" pitchFamily="2" charset="-122"/>
              </a:rPr>
              <a:t>开始新的</a:t>
            </a:r>
          </a:p>
          <a:p>
            <a:r>
              <a:rPr lang="zh-CN" altLang="en-US" sz="2400" dirty="0">
                <a:solidFill>
                  <a:srgbClr val="FF0000"/>
                </a:solidFill>
                <a:latin typeface="Arial" panose="020B0604020202020204" pitchFamily="34" charset="0"/>
                <a:ea typeface="黑体" panose="02010609060101010101" pitchFamily="2" charset="-122"/>
              </a:rPr>
              <a:t>总线分配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3659"/>
                                        </p:tgtEl>
                                        <p:attrNameLst>
                                          <p:attrName>style.visibility</p:attrName>
                                        </p:attrNameLst>
                                      </p:cBhvr>
                                      <p:to>
                                        <p:strVal val="visible"/>
                                      </p:to>
                                    </p:set>
                                    <p:animEffect transition="in" filter="wipe(left)">
                                      <p:cBhvr>
                                        <p:cTn id="7" dur="500"/>
                                        <p:tgtEl>
                                          <p:spTgt spid="283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5" name="文本框 189444"/>
          <p:cNvSpPr txBox="1"/>
          <p:nvPr/>
        </p:nvSpPr>
        <p:spPr>
          <a:xfrm>
            <a:off x="323850" y="1844675"/>
            <a:ext cx="6316153" cy="523220"/>
          </a:xfrm>
          <a:prstGeom prst="rect">
            <a:avLst/>
          </a:prstGeom>
          <a:noFill/>
          <a:ln w="9525">
            <a:noFill/>
          </a:ln>
        </p:spPr>
        <p:txBody>
          <a:bodyPr wrap="none" anchor="t">
            <a:spAutoFit/>
          </a:bodyPr>
          <a:lstStyle/>
          <a:p>
            <a:r>
              <a:rPr lang="zh-CN" altLang="en-US" dirty="0">
                <a:solidFill>
                  <a:srgbClr val="0033CC"/>
                </a:solidFill>
                <a:latin typeface="Arial" panose="020B0604020202020204" pitchFamily="34" charset="0"/>
                <a:ea typeface="黑体" panose="02010609060101010101" pitchFamily="2" charset="-122"/>
              </a:rPr>
              <a:t>专用总线</a:t>
            </a:r>
            <a:r>
              <a:rPr lang="zh-CN" altLang="en-US" dirty="0">
                <a:latin typeface="Arial" panose="020B0604020202020204" pitchFamily="34" charset="0"/>
                <a:ea typeface="黑体" panose="02010609060101010101" pitchFamily="2" charset="-122"/>
              </a:rPr>
              <a:t>：只连接一对物理部件的总线</a:t>
            </a:r>
          </a:p>
        </p:txBody>
      </p:sp>
      <p:sp>
        <p:nvSpPr>
          <p:cNvPr id="189446" name="文本框 189445"/>
          <p:cNvSpPr txBox="1"/>
          <p:nvPr/>
        </p:nvSpPr>
        <p:spPr>
          <a:xfrm>
            <a:off x="415925" y="2473325"/>
            <a:ext cx="1255713" cy="517525"/>
          </a:xfrm>
          <a:prstGeom prst="rect">
            <a:avLst/>
          </a:prstGeom>
          <a:noFill/>
          <a:ln w="9525">
            <a:noFill/>
          </a:ln>
        </p:spPr>
        <p:txBody>
          <a:bodyPr wrap="none" anchor="t">
            <a:spAutoFit/>
          </a:bodyPr>
          <a:lstStyle/>
          <a:p>
            <a:r>
              <a:rPr lang="zh-CN" altLang="en-US" dirty="0">
                <a:latin typeface="Arial" panose="020B0604020202020204" pitchFamily="34" charset="0"/>
                <a:ea typeface="黑体" panose="02010609060101010101" pitchFamily="2" charset="-122"/>
              </a:rPr>
              <a:t>优点：</a:t>
            </a:r>
          </a:p>
        </p:txBody>
      </p:sp>
      <p:sp>
        <p:nvSpPr>
          <p:cNvPr id="189447" name="文本框 189446"/>
          <p:cNvSpPr txBox="1"/>
          <p:nvPr/>
        </p:nvSpPr>
        <p:spPr>
          <a:xfrm>
            <a:off x="936625" y="3049588"/>
            <a:ext cx="7332663" cy="517525"/>
          </a:xfrm>
          <a:prstGeom prst="rect">
            <a:avLst/>
          </a:prstGeom>
          <a:noFill/>
          <a:ln w="9525">
            <a:noFill/>
          </a:ln>
        </p:spPr>
        <p:txBody>
          <a:bodyPr wrap="none" anchor="t">
            <a:spAutoFit/>
          </a:bodyPr>
          <a:lstStyle/>
          <a:p>
            <a:r>
              <a:rPr lang="zh-CN" altLang="en-US" dirty="0">
                <a:latin typeface="Arial" panose="020B0604020202020204" pitchFamily="34" charset="0"/>
                <a:ea typeface="黑体" panose="02010609060101010101" pitchFamily="2" charset="-122"/>
              </a:rPr>
              <a:t>多部件同时发、收信息，不争用总线，流量高</a:t>
            </a:r>
          </a:p>
        </p:txBody>
      </p:sp>
      <p:sp>
        <p:nvSpPr>
          <p:cNvPr id="189448" name="文本框 189447"/>
          <p:cNvSpPr txBox="1"/>
          <p:nvPr/>
        </p:nvSpPr>
        <p:spPr>
          <a:xfrm>
            <a:off x="922338" y="3644900"/>
            <a:ext cx="5545137" cy="517525"/>
          </a:xfrm>
          <a:prstGeom prst="rect">
            <a:avLst/>
          </a:prstGeom>
          <a:noFill/>
          <a:ln w="9525">
            <a:noFill/>
          </a:ln>
        </p:spPr>
        <p:txBody>
          <a:bodyPr wrap="none" anchor="t">
            <a:spAutoFit/>
          </a:bodyPr>
          <a:lstStyle/>
          <a:p>
            <a:r>
              <a:rPr lang="zh-CN" altLang="en-US" dirty="0">
                <a:latin typeface="Arial" panose="020B0604020202020204" pitchFamily="34" charset="0"/>
                <a:ea typeface="黑体" panose="02010609060101010101" pitchFamily="2" charset="-122"/>
              </a:rPr>
              <a:t>控制简单，不用指明信息源和目的</a:t>
            </a:r>
          </a:p>
        </p:txBody>
      </p:sp>
      <p:sp>
        <p:nvSpPr>
          <p:cNvPr id="189449" name="文本框 189448"/>
          <p:cNvSpPr txBox="1"/>
          <p:nvPr/>
        </p:nvSpPr>
        <p:spPr>
          <a:xfrm>
            <a:off x="898525" y="4148138"/>
            <a:ext cx="2327275" cy="517525"/>
          </a:xfrm>
          <a:prstGeom prst="rect">
            <a:avLst/>
          </a:prstGeom>
          <a:noFill/>
          <a:ln w="9525">
            <a:noFill/>
          </a:ln>
        </p:spPr>
        <p:txBody>
          <a:bodyPr wrap="none" anchor="t">
            <a:spAutoFit/>
          </a:bodyPr>
          <a:lstStyle/>
          <a:p>
            <a:r>
              <a:rPr lang="zh-CN" altLang="en-US" dirty="0">
                <a:latin typeface="Arial" panose="020B0604020202020204" pitchFamily="34" charset="0"/>
                <a:ea typeface="黑体" panose="02010609060101010101" pitchFamily="2" charset="-122"/>
              </a:rPr>
              <a:t>系统可靠性高</a:t>
            </a:r>
          </a:p>
        </p:txBody>
      </p:sp>
      <p:sp>
        <p:nvSpPr>
          <p:cNvPr id="189450" name="左大括号 189449"/>
          <p:cNvSpPr/>
          <p:nvPr/>
        </p:nvSpPr>
        <p:spPr>
          <a:xfrm>
            <a:off x="631825" y="3265488"/>
            <a:ext cx="360363" cy="1152525"/>
          </a:xfrm>
          <a:prstGeom prst="leftBrace">
            <a:avLst>
              <a:gd name="adj1" fmla="val 26622"/>
              <a:gd name="adj2" fmla="val 50000"/>
            </a:avLst>
          </a:prstGeom>
          <a:noFill/>
          <a:ln w="38100" cap="flat" cmpd="sng">
            <a:solidFill>
              <a:schemeClr val="tx1"/>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91143" name="矩形 189450"/>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91144" name="矩形 189451"/>
          <p:cNvSpPr/>
          <p:nvPr/>
        </p:nvSpPr>
        <p:spPr>
          <a:xfrm>
            <a:off x="395288" y="981075"/>
            <a:ext cx="8353425" cy="504031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3.3.1</a:t>
            </a:r>
            <a:r>
              <a:rPr lang="zh-CN" altLang="en-US" dirty="0">
                <a:latin typeface="黑体" panose="02010609060101010101" pitchFamily="2" charset="-122"/>
                <a:ea typeface="黑体" panose="02010609060101010101" pitchFamily="2" charset="-122"/>
              </a:rPr>
              <a:t>总线的分类</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9445"/>
                                        </p:tgtEl>
                                        <p:attrNameLst>
                                          <p:attrName>style.visibility</p:attrName>
                                        </p:attrNameLst>
                                      </p:cBhvr>
                                      <p:to>
                                        <p:strVal val="visible"/>
                                      </p:to>
                                    </p:set>
                                    <p:animEffect transition="in" filter="wipe(left)">
                                      <p:cBhvr>
                                        <p:cTn id="7" dur="500"/>
                                        <p:tgtEl>
                                          <p:spTgt spid="18944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89446"/>
                                        </p:tgtEl>
                                        <p:attrNameLst>
                                          <p:attrName>style.visibility</p:attrName>
                                        </p:attrNameLst>
                                      </p:cBhvr>
                                      <p:to>
                                        <p:strVal val="visible"/>
                                      </p:to>
                                    </p:set>
                                    <p:animEffect transition="in" filter="slide(fromBottom)">
                                      <p:cBhvr>
                                        <p:cTn id="12" dur="500"/>
                                        <p:tgtEl>
                                          <p:spTgt spid="189446"/>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189450"/>
                                        </p:tgtEl>
                                        <p:attrNameLst>
                                          <p:attrName>style.visibility</p:attrName>
                                        </p:attrNameLst>
                                      </p:cBhvr>
                                      <p:to>
                                        <p:strVal val="visible"/>
                                      </p:to>
                                    </p:set>
                                    <p:animEffect transition="in" filter="wipe(up)">
                                      <p:cBhvr>
                                        <p:cTn id="16" dur="500"/>
                                        <p:tgtEl>
                                          <p:spTgt spid="189450"/>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89447"/>
                                        </p:tgtEl>
                                        <p:attrNameLst>
                                          <p:attrName>style.visibility</p:attrName>
                                        </p:attrNameLst>
                                      </p:cBhvr>
                                      <p:to>
                                        <p:strVal val="visible"/>
                                      </p:to>
                                    </p:set>
                                    <p:animEffect transition="in" filter="wipe(left)">
                                      <p:cBhvr>
                                        <p:cTn id="20" dur="500"/>
                                        <p:tgtEl>
                                          <p:spTgt spid="18944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89448"/>
                                        </p:tgtEl>
                                        <p:attrNameLst>
                                          <p:attrName>style.visibility</p:attrName>
                                        </p:attrNameLst>
                                      </p:cBhvr>
                                      <p:to>
                                        <p:strVal val="visible"/>
                                      </p:to>
                                    </p:set>
                                    <p:animEffect transition="in" filter="wipe(left)">
                                      <p:cBhvr>
                                        <p:cTn id="25" dur="500"/>
                                        <p:tgtEl>
                                          <p:spTgt spid="18944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89449"/>
                                        </p:tgtEl>
                                        <p:attrNameLst>
                                          <p:attrName>style.visibility</p:attrName>
                                        </p:attrNameLst>
                                      </p:cBhvr>
                                      <p:to>
                                        <p:strVal val="visible"/>
                                      </p:to>
                                    </p:set>
                                    <p:animEffect transition="in" filter="wipe(left)">
                                      <p:cBhvr>
                                        <p:cTn id="30" dur="500"/>
                                        <p:tgtEl>
                                          <p:spTgt spid="189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5" grpId="0"/>
      <p:bldP spid="189446" grpId="0"/>
      <p:bldP spid="189447" grpId="0"/>
      <p:bldP spid="189448" grpId="0"/>
      <p:bldP spid="18944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文本框 204804"/>
          <p:cNvSpPr txBox="1"/>
          <p:nvPr/>
        </p:nvSpPr>
        <p:spPr>
          <a:xfrm>
            <a:off x="395288" y="1773238"/>
            <a:ext cx="5400675"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、集中式独立请求方式</a:t>
            </a:r>
          </a:p>
        </p:txBody>
      </p:sp>
      <p:sp>
        <p:nvSpPr>
          <p:cNvPr id="118786" name="文本框 204805"/>
          <p:cNvSpPr txBox="1"/>
          <p:nvPr/>
        </p:nvSpPr>
        <p:spPr>
          <a:xfrm>
            <a:off x="395288" y="2349500"/>
            <a:ext cx="7986712" cy="517525"/>
          </a:xfrm>
          <a:prstGeom prst="rect">
            <a:avLst/>
          </a:prstGeom>
          <a:noFill/>
          <a:ln w="9525">
            <a:noFill/>
          </a:ln>
        </p:spPr>
        <p:txBody>
          <a:bodyPr wrap="none"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）次序确定：总线控制器根据某种算法来仲裁。 </a:t>
            </a:r>
          </a:p>
        </p:txBody>
      </p:sp>
      <p:sp>
        <p:nvSpPr>
          <p:cNvPr id="118787" name="矩形 204807"/>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18788" name="矩形 204808"/>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3.3.2</a:t>
            </a:r>
            <a:r>
              <a:rPr lang="zh-CN" altLang="en-US" dirty="0">
                <a:latin typeface="黑体" panose="02010609060101010101" pitchFamily="2" charset="-122"/>
                <a:ea typeface="黑体" panose="02010609060101010101" pitchFamily="2" charset="-122"/>
              </a:rPr>
              <a:t>总线的控制方式（非专用总线）</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文本框 330753"/>
          <p:cNvSpPr txBox="1"/>
          <p:nvPr/>
        </p:nvSpPr>
        <p:spPr>
          <a:xfrm>
            <a:off x="395288" y="1773238"/>
            <a:ext cx="5400675"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、集中式独立请求方式</a:t>
            </a:r>
          </a:p>
        </p:txBody>
      </p:sp>
      <p:sp>
        <p:nvSpPr>
          <p:cNvPr id="330756" name="文本框 330755"/>
          <p:cNvSpPr txBox="1"/>
          <p:nvPr/>
        </p:nvSpPr>
        <p:spPr>
          <a:xfrm>
            <a:off x="290513" y="2289175"/>
            <a:ext cx="8385175" cy="3032125"/>
          </a:xfrm>
          <a:prstGeom prst="rect">
            <a:avLst/>
          </a:prstGeom>
          <a:noFill/>
          <a:ln w="9525">
            <a:noFill/>
          </a:ln>
        </p:spPr>
        <p:txBody>
          <a:bodyPr anchor="t">
            <a:spAutoFit/>
          </a:bodyPr>
          <a:lstStyle/>
          <a:p>
            <a:pPr>
              <a:lnSpc>
                <a:spcPct val="115000"/>
              </a:lnSpc>
            </a:pPr>
            <a:r>
              <a:rPr lang="en-US" altLang="zh-CN" dirty="0">
                <a:latin typeface="Arial" panose="020B0604020202020204" pitchFamily="34" charset="0"/>
                <a:ea typeface="黑体" panose="02010609060101010101" pitchFamily="2" charset="-122"/>
              </a:rPr>
              <a:t> 2</a:t>
            </a:r>
            <a:r>
              <a:rPr lang="zh-CN" altLang="en-US" dirty="0">
                <a:latin typeface="Arial" panose="020B0604020202020204" pitchFamily="34" charset="0"/>
                <a:ea typeface="黑体" panose="02010609060101010101" pitchFamily="2" charset="-122"/>
              </a:rPr>
              <a:t>）优点：</a:t>
            </a:r>
          </a:p>
          <a:p>
            <a:pPr>
              <a:lnSpc>
                <a:spcPct val="115000"/>
              </a:lnSpc>
            </a:pP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总线分配速度快，所有部件的总线请求同时送到总线控制器，不必查询；</a:t>
            </a:r>
          </a:p>
          <a:p>
            <a:pPr>
              <a:lnSpc>
                <a:spcPct val="115000"/>
              </a:lnSpc>
            </a:pP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控制器可以使用程序可控的各种方式灵活确定下一个使用总线的部件。</a:t>
            </a:r>
          </a:p>
          <a:p>
            <a:pPr>
              <a:lnSpc>
                <a:spcPct val="115000"/>
              </a:lnSpc>
            </a:pP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可以方便的隔离失效部件发出的总线请求。 </a:t>
            </a:r>
          </a:p>
        </p:txBody>
      </p:sp>
      <p:sp>
        <p:nvSpPr>
          <p:cNvPr id="119811" name="矩形 330756"/>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19812" name="矩形 330757"/>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3.3.2</a:t>
            </a:r>
            <a:r>
              <a:rPr lang="zh-CN" altLang="en-US" dirty="0">
                <a:latin typeface="黑体" panose="02010609060101010101" pitchFamily="2" charset="-122"/>
                <a:ea typeface="黑体" panose="02010609060101010101" pitchFamily="2" charset="-122"/>
              </a:rPr>
              <a:t>总线的控制方式（非专用总线）</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30756"/>
                                        </p:tgtEl>
                                        <p:attrNameLst>
                                          <p:attrName>style.visibility</p:attrName>
                                        </p:attrNameLst>
                                      </p:cBhvr>
                                      <p:to>
                                        <p:strVal val="visible"/>
                                      </p:to>
                                    </p:set>
                                    <p:animEffect transition="in" filter="wipe(up)">
                                      <p:cBhvr>
                                        <p:cTn id="7" dur="500"/>
                                        <p:tgtEl>
                                          <p:spTgt spid="330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文本框 205828"/>
          <p:cNvSpPr txBox="1"/>
          <p:nvPr/>
        </p:nvSpPr>
        <p:spPr>
          <a:xfrm>
            <a:off x="395288" y="1773238"/>
            <a:ext cx="6624637"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、集中式独立请求方式</a:t>
            </a:r>
          </a:p>
        </p:txBody>
      </p:sp>
      <p:sp>
        <p:nvSpPr>
          <p:cNvPr id="120834" name="文本框 205829"/>
          <p:cNvSpPr txBox="1"/>
          <p:nvPr/>
        </p:nvSpPr>
        <p:spPr>
          <a:xfrm>
            <a:off x="395288" y="2276475"/>
            <a:ext cx="6784975" cy="1562100"/>
          </a:xfrm>
          <a:prstGeom prst="rect">
            <a:avLst/>
          </a:prstGeom>
          <a:noFill/>
          <a:ln w="9525">
            <a:noFill/>
          </a:ln>
        </p:spPr>
        <p:txBody>
          <a:bodyPr wrap="none" anchor="t">
            <a:spAutoFit/>
          </a:bodyPr>
          <a:lstStyle/>
          <a:p>
            <a:pPr>
              <a:lnSpc>
                <a:spcPct val="115000"/>
              </a:lnSpc>
            </a:pPr>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）缺点：</a:t>
            </a:r>
          </a:p>
          <a:p>
            <a:pPr>
              <a:lnSpc>
                <a:spcPct val="115000"/>
              </a:lnSpc>
            </a:pP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控制线过多，</a:t>
            </a:r>
            <a:r>
              <a:rPr lang="en-US" altLang="zh-CN" dirty="0">
                <a:latin typeface="Arial" panose="020B0604020202020204" pitchFamily="34" charset="0"/>
                <a:ea typeface="黑体" panose="02010609060101010101" pitchFamily="2" charset="-122"/>
              </a:rPr>
              <a:t>N</a:t>
            </a:r>
            <a:r>
              <a:rPr lang="zh-CN" altLang="en-US" dirty="0">
                <a:latin typeface="Arial" panose="020B0604020202020204" pitchFamily="34" charset="0"/>
                <a:ea typeface="黑体" panose="02010609060101010101" pitchFamily="2" charset="-122"/>
              </a:rPr>
              <a:t>个部件要</a:t>
            </a:r>
            <a:r>
              <a:rPr lang="en-US" altLang="zh-CN" dirty="0">
                <a:latin typeface="Arial" panose="020B0604020202020204" pitchFamily="34" charset="0"/>
                <a:ea typeface="黑体" panose="02010609060101010101" pitchFamily="2" charset="-122"/>
              </a:rPr>
              <a:t>2N+1</a:t>
            </a:r>
            <a:r>
              <a:rPr lang="zh-CN" altLang="en-US" dirty="0">
                <a:latin typeface="Arial" panose="020B0604020202020204" pitchFamily="34" charset="0"/>
                <a:ea typeface="黑体" panose="02010609060101010101" pitchFamily="2" charset="-122"/>
              </a:rPr>
              <a:t>根控制线。</a:t>
            </a:r>
          </a:p>
          <a:p>
            <a:pPr>
              <a:lnSpc>
                <a:spcPct val="115000"/>
              </a:lnSpc>
            </a:pP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总线控制器很复杂。</a:t>
            </a:r>
          </a:p>
        </p:txBody>
      </p:sp>
      <p:sp>
        <p:nvSpPr>
          <p:cNvPr id="205831" name="文本框 205830"/>
          <p:cNvSpPr txBox="1"/>
          <p:nvPr/>
        </p:nvSpPr>
        <p:spPr>
          <a:xfrm>
            <a:off x="395288" y="4095750"/>
            <a:ext cx="8405812" cy="944563"/>
          </a:xfrm>
          <a:prstGeom prst="rect">
            <a:avLst/>
          </a:prstGeom>
          <a:noFill/>
          <a:ln w="9525">
            <a:noFill/>
          </a:ln>
        </p:spPr>
        <p:txBody>
          <a:bodyPr wrap="none" anchor="t">
            <a:spAutoFit/>
          </a:bodyPr>
          <a:lstStyle/>
          <a:p>
            <a:r>
              <a:rPr lang="zh-CN" altLang="en-US" dirty="0">
                <a:latin typeface="Arial" panose="020B0604020202020204" pitchFamily="34" charset="0"/>
                <a:ea typeface="黑体" panose="02010609060101010101" pitchFamily="2" charset="-122"/>
              </a:rPr>
              <a:t>定时查询方式、独立请求方式用在高性能巨、大、中</a:t>
            </a:r>
          </a:p>
          <a:p>
            <a:r>
              <a:rPr lang="zh-CN" altLang="en-US" dirty="0">
                <a:latin typeface="Arial" panose="020B0604020202020204" pitchFamily="34" charset="0"/>
                <a:ea typeface="黑体" panose="02010609060101010101" pitchFamily="2" charset="-122"/>
              </a:rPr>
              <a:t>型计算机上，小、微型机上采用串行链接方式。</a:t>
            </a:r>
          </a:p>
        </p:txBody>
      </p:sp>
      <p:sp>
        <p:nvSpPr>
          <p:cNvPr id="120836" name="矩形 205831"/>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20837" name="矩形 205832"/>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3.3.2</a:t>
            </a:r>
            <a:r>
              <a:rPr lang="zh-CN" altLang="en-US" dirty="0">
                <a:latin typeface="黑体" panose="02010609060101010101" pitchFamily="2" charset="-122"/>
                <a:ea typeface="黑体" panose="02010609060101010101" pitchFamily="2" charset="-122"/>
              </a:rPr>
              <a:t>总线的控制方式（非专用总线）</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5831"/>
                                        </p:tgtEl>
                                        <p:attrNameLst>
                                          <p:attrName>style.visibility</p:attrName>
                                        </p:attrNameLst>
                                      </p:cBhvr>
                                      <p:to>
                                        <p:strVal val="visible"/>
                                      </p:to>
                                    </p:set>
                                    <p:animEffect transition="in" filter="dissolve">
                                      <p:cBhvr>
                                        <p:cTn id="7" dur="500"/>
                                        <p:tgtEl>
                                          <p:spTgt spid="205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3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3" name="文本框 206852"/>
          <p:cNvSpPr txBox="1"/>
          <p:nvPr/>
        </p:nvSpPr>
        <p:spPr>
          <a:xfrm>
            <a:off x="539750" y="2276475"/>
            <a:ext cx="7993063" cy="1562100"/>
          </a:xfrm>
          <a:prstGeom prst="rect">
            <a:avLst/>
          </a:prstGeom>
          <a:noFill/>
          <a:ln w="9525">
            <a:noFill/>
          </a:ln>
        </p:spPr>
        <p:txBody>
          <a:bodyPr anchor="t">
            <a:spAutoFit/>
          </a:bodyPr>
          <a:lstStyle/>
          <a:p>
            <a:pPr>
              <a:lnSpc>
                <a:spcPct val="115000"/>
              </a:lnSpc>
            </a:pPr>
            <a:r>
              <a:rPr lang="zh-CN" altLang="en-US" dirty="0">
                <a:latin typeface="Arial" panose="020B0604020202020204" pitchFamily="34" charset="0"/>
                <a:ea typeface="黑体" panose="02010609060101010101" pitchFamily="2" charset="-122"/>
              </a:rPr>
              <a:t>获得了总线的使用权后，还必须给出通信的是“源”还是“目的”部件、传送信息的类型和方向等信息，之后才能开始真正的数据信息的传送。</a:t>
            </a:r>
          </a:p>
        </p:txBody>
      </p:sp>
      <p:sp>
        <p:nvSpPr>
          <p:cNvPr id="206854" name="文本框 206853"/>
          <p:cNvSpPr txBox="1"/>
          <p:nvPr/>
        </p:nvSpPr>
        <p:spPr>
          <a:xfrm>
            <a:off x="468313" y="3933825"/>
            <a:ext cx="7775575" cy="1578894"/>
          </a:xfrm>
          <a:prstGeom prst="rect">
            <a:avLst/>
          </a:prstGeom>
          <a:noFill/>
          <a:ln w="9525">
            <a:noFill/>
          </a:ln>
        </p:spPr>
        <p:txBody>
          <a:bodyPr anchor="t">
            <a:spAutoFit/>
          </a:bodyPr>
          <a:lstStyle/>
          <a:p>
            <a:pPr>
              <a:lnSpc>
                <a:spcPct val="115000"/>
              </a:lnSpc>
            </a:pPr>
            <a:r>
              <a:rPr lang="zh-CN" altLang="en-US" dirty="0">
                <a:latin typeface="Arial" panose="020B0604020202020204" pitchFamily="34" charset="0"/>
                <a:ea typeface="黑体" panose="02010609060101010101" pitchFamily="2" charset="-122"/>
              </a:rPr>
              <a:t>信息在总线上的传送方法，可分为</a:t>
            </a:r>
          </a:p>
          <a:p>
            <a:pPr>
              <a:lnSpc>
                <a:spcPct val="115000"/>
              </a:lnSpc>
            </a:pPr>
            <a:r>
              <a:rPr lang="zh-CN" altLang="en-US" dirty="0" smtClean="0">
                <a:latin typeface="Arial" panose="020B0604020202020204" pitchFamily="34" charset="0"/>
                <a:ea typeface="黑体" panose="02010609060101010101" pitchFamily="2" charset="-122"/>
              </a:rPr>
              <a:t>“同步”</a:t>
            </a:r>
            <a:endParaRPr lang="en-US" altLang="zh-CN" dirty="0" smtClean="0">
              <a:latin typeface="Arial" panose="020B0604020202020204" pitchFamily="34" charset="0"/>
              <a:ea typeface="黑体" panose="02010609060101010101" pitchFamily="2" charset="-122"/>
            </a:endParaRPr>
          </a:p>
          <a:p>
            <a:pPr>
              <a:lnSpc>
                <a:spcPct val="115000"/>
              </a:lnSpc>
            </a:pPr>
            <a:r>
              <a:rPr lang="zh-CN" altLang="en-US" dirty="0" smtClean="0">
                <a:latin typeface="Arial" panose="020B0604020202020204" pitchFamily="34" charset="0"/>
                <a:ea typeface="黑体" panose="02010609060101010101" pitchFamily="2" charset="-122"/>
              </a:rPr>
              <a:t> “异步”</a:t>
            </a:r>
            <a:endParaRPr lang="zh-CN" altLang="en-US" dirty="0">
              <a:latin typeface="Arial" panose="020B0604020202020204" pitchFamily="34" charset="0"/>
              <a:ea typeface="黑体" panose="02010609060101010101" pitchFamily="2" charset="-122"/>
            </a:endParaRPr>
          </a:p>
        </p:txBody>
      </p:sp>
      <p:sp>
        <p:nvSpPr>
          <p:cNvPr id="121859" name="矩形 206854"/>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21860" name="矩形 206855"/>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3.3.3</a:t>
            </a:r>
            <a:r>
              <a:rPr lang="zh-CN" altLang="en-US" dirty="0">
                <a:latin typeface="黑体" panose="02010609060101010101" pitchFamily="2" charset="-122"/>
                <a:ea typeface="黑体" panose="02010609060101010101" pitchFamily="2" charset="-122"/>
              </a:rPr>
              <a:t>总线的通信技术</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6853"/>
                                        </p:tgtEl>
                                        <p:attrNameLst>
                                          <p:attrName>style.visibility</p:attrName>
                                        </p:attrNameLst>
                                      </p:cBhvr>
                                      <p:to>
                                        <p:strVal val="visible"/>
                                      </p:to>
                                    </p:set>
                                    <p:animEffect transition="in" filter="dissolve">
                                      <p:cBhvr>
                                        <p:cTn id="7" dur="500"/>
                                        <p:tgtEl>
                                          <p:spTgt spid="20685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06854"/>
                                        </p:tgtEl>
                                        <p:attrNameLst>
                                          <p:attrName>style.visibility</p:attrName>
                                        </p:attrNameLst>
                                      </p:cBhvr>
                                      <p:to>
                                        <p:strVal val="visible"/>
                                      </p:to>
                                    </p:set>
                                    <p:animEffect transition="in" filter="slide(fromBottom)">
                                      <p:cBhvr>
                                        <p:cTn id="12" dur="500"/>
                                        <p:tgtEl>
                                          <p:spTgt spid="206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3" grpId="0"/>
      <p:bldP spid="20685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文本框 207875"/>
          <p:cNvSpPr txBox="1"/>
          <p:nvPr/>
        </p:nvSpPr>
        <p:spPr>
          <a:xfrm>
            <a:off x="395288" y="1773238"/>
            <a:ext cx="3168650" cy="523220"/>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a:t>
            </a:r>
            <a:r>
              <a:rPr lang="zh-CN" altLang="en-US" dirty="0">
                <a:solidFill>
                  <a:srgbClr val="0033CC"/>
                </a:solidFill>
                <a:latin typeface="Arial" panose="020B0604020202020204" pitchFamily="34" charset="0"/>
                <a:ea typeface="黑体" panose="02010609060101010101" pitchFamily="2" charset="-122"/>
              </a:rPr>
              <a:t>同步通信</a:t>
            </a:r>
          </a:p>
        </p:txBody>
      </p:sp>
      <p:sp>
        <p:nvSpPr>
          <p:cNvPr id="207877" name="文本框 207876"/>
          <p:cNvSpPr txBox="1"/>
          <p:nvPr/>
        </p:nvSpPr>
        <p:spPr>
          <a:xfrm>
            <a:off x="539750" y="2276475"/>
            <a:ext cx="7993063" cy="1083374"/>
          </a:xfrm>
          <a:prstGeom prst="rect">
            <a:avLst/>
          </a:prstGeom>
          <a:noFill/>
          <a:ln w="9525">
            <a:noFill/>
          </a:ln>
        </p:spPr>
        <p:txBody>
          <a:bodyPr anchor="t">
            <a:spAutoFit/>
          </a:bodyPr>
          <a:lstStyle/>
          <a:p>
            <a:pPr>
              <a:lnSpc>
                <a:spcPct val="115000"/>
              </a:lnSpc>
            </a:pPr>
            <a:r>
              <a:rPr lang="zh-CN" altLang="en-US" dirty="0">
                <a:latin typeface="Arial" panose="020B0604020202020204" pitchFamily="34" charset="0"/>
                <a:ea typeface="黑体" panose="02010609060101010101" pitchFamily="2" charset="-122"/>
              </a:rPr>
              <a:t>同步通信时，两个部件之间的信息传送是通过定宽、定距的</a:t>
            </a:r>
            <a:r>
              <a:rPr lang="zh-CN" altLang="en-US" dirty="0">
                <a:solidFill>
                  <a:srgbClr val="0033CC"/>
                </a:solidFill>
                <a:latin typeface="Arial" panose="020B0604020202020204" pitchFamily="34" charset="0"/>
                <a:ea typeface="黑体" panose="02010609060101010101" pitchFamily="2" charset="-122"/>
              </a:rPr>
              <a:t>系统时标</a:t>
            </a:r>
            <a:r>
              <a:rPr lang="zh-CN" altLang="en-US" dirty="0">
                <a:latin typeface="Arial" panose="020B0604020202020204" pitchFamily="34" charset="0"/>
                <a:ea typeface="黑体" panose="02010609060101010101" pitchFamily="2" charset="-122"/>
              </a:rPr>
              <a:t>进行同步的。 </a:t>
            </a:r>
          </a:p>
        </p:txBody>
      </p:sp>
      <p:sp>
        <p:nvSpPr>
          <p:cNvPr id="207878" name="文本框 207877"/>
          <p:cNvSpPr txBox="1"/>
          <p:nvPr/>
        </p:nvSpPr>
        <p:spPr>
          <a:xfrm>
            <a:off x="539750" y="3557588"/>
            <a:ext cx="8064500" cy="517525"/>
          </a:xfrm>
          <a:prstGeom prst="rect">
            <a:avLst/>
          </a:prstGeom>
          <a:noFill/>
          <a:ln w="9525">
            <a:noFill/>
          </a:ln>
        </p:spPr>
        <p:txBody>
          <a:bodyPr anchor="t">
            <a:spAutoFit/>
          </a:bodyPr>
          <a:lstStyle/>
          <a:p>
            <a:r>
              <a:rPr lang="zh-CN" altLang="en-US" dirty="0">
                <a:latin typeface="Arial" panose="020B0604020202020204" pitchFamily="34" charset="0"/>
                <a:ea typeface="黑体" panose="02010609060101010101" pitchFamily="2" charset="-122"/>
              </a:rPr>
              <a:t>优点：信息传送速率高，受总线长度影响小。</a:t>
            </a:r>
          </a:p>
        </p:txBody>
      </p:sp>
      <p:sp>
        <p:nvSpPr>
          <p:cNvPr id="122884" name="矩形 207878"/>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22885" name="矩形 207879"/>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3.3.3</a:t>
            </a:r>
            <a:r>
              <a:rPr lang="zh-CN" altLang="en-US" dirty="0">
                <a:latin typeface="黑体" panose="02010609060101010101" pitchFamily="2" charset="-122"/>
                <a:ea typeface="黑体" panose="02010609060101010101" pitchFamily="2" charset="-122"/>
              </a:rPr>
              <a:t>总线的通信技术</a:t>
            </a:r>
          </a:p>
          <a:p>
            <a:pPr>
              <a:lnSpc>
                <a:spcPct val="120000"/>
              </a:lnSpc>
            </a:pPr>
            <a:endParaRPr lang="zh-CN" altLang="en-US" dirty="0">
              <a:latin typeface="华文新魏" panose="02010800040101010101" pitchFamily="2" charset="-122"/>
              <a:ea typeface="华文新魏" panose="02010800040101010101" pitchFamily="2" charset="-122"/>
            </a:endParaRPr>
          </a:p>
        </p:txBody>
      </p:sp>
      <p:sp>
        <p:nvSpPr>
          <p:cNvPr id="207881" name="文本框 207880"/>
          <p:cNvSpPr txBox="1"/>
          <p:nvPr/>
        </p:nvSpPr>
        <p:spPr>
          <a:xfrm>
            <a:off x="539750" y="4143375"/>
            <a:ext cx="7848600" cy="1371600"/>
          </a:xfrm>
          <a:prstGeom prst="rect">
            <a:avLst/>
          </a:prstGeom>
          <a:noFill/>
          <a:ln w="9525">
            <a:noFill/>
          </a:ln>
        </p:spPr>
        <p:txBody>
          <a:bodyPr anchor="t">
            <a:spAutoFit/>
          </a:bodyPr>
          <a:lstStyle/>
          <a:p>
            <a:r>
              <a:rPr lang="zh-CN" altLang="en-US" dirty="0">
                <a:latin typeface="Arial" panose="020B0604020202020204" pitchFamily="34" charset="0"/>
                <a:ea typeface="黑体" panose="02010609060101010101" pitchFamily="2" charset="-122"/>
              </a:rPr>
              <a:t>缺点：</a:t>
            </a:r>
          </a:p>
          <a:p>
            <a:r>
              <a:rPr lang="en-US" altLang="zh-CN" dirty="0">
                <a:latin typeface="Arial" panose="020B0604020202020204" pitchFamily="34" charset="0"/>
                <a:ea typeface="黑体" panose="02010609060101010101" pitchFamily="2" charset="-122"/>
              </a:rPr>
              <a:t>a</a:t>
            </a:r>
            <a:r>
              <a:rPr lang="zh-CN" altLang="en-US" dirty="0">
                <a:latin typeface="Arial" panose="020B0604020202020204" pitchFamily="34" charset="0"/>
                <a:ea typeface="黑体" panose="02010609060101010101" pitchFamily="2" charset="-122"/>
              </a:rPr>
              <a:t>）时钟在总线上的时滞会导致误同步；</a:t>
            </a:r>
          </a:p>
          <a:p>
            <a:r>
              <a:rPr lang="en-US" altLang="zh-CN" dirty="0">
                <a:latin typeface="Arial" panose="020B0604020202020204" pitchFamily="34" charset="0"/>
                <a:ea typeface="黑体" panose="02010609060101010101" pitchFamily="2" charset="-122"/>
              </a:rPr>
              <a:t>b</a:t>
            </a:r>
            <a:r>
              <a:rPr lang="zh-CN" altLang="en-US" dirty="0">
                <a:latin typeface="Arial" panose="020B0604020202020204" pitchFamily="34" charset="0"/>
                <a:ea typeface="黑体" panose="02010609060101010101" pitchFamily="2" charset="-122"/>
              </a:rPr>
              <a:t>）时钟线上的干扰信号易引起误同步。</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7877"/>
                                        </p:tgtEl>
                                        <p:attrNameLst>
                                          <p:attrName>style.visibility</p:attrName>
                                        </p:attrNameLst>
                                      </p:cBhvr>
                                      <p:to>
                                        <p:strVal val="visible"/>
                                      </p:to>
                                    </p:set>
                                    <p:animEffect transition="in" filter="dissolve">
                                      <p:cBhvr>
                                        <p:cTn id="7" dur="500"/>
                                        <p:tgtEl>
                                          <p:spTgt spid="20787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07878"/>
                                        </p:tgtEl>
                                        <p:attrNameLst>
                                          <p:attrName>style.visibility</p:attrName>
                                        </p:attrNameLst>
                                      </p:cBhvr>
                                      <p:to>
                                        <p:strVal val="visible"/>
                                      </p:to>
                                    </p:set>
                                    <p:animEffect transition="in" filter="wipe(down)">
                                      <p:cBhvr>
                                        <p:cTn id="12" dur="500"/>
                                        <p:tgtEl>
                                          <p:spTgt spid="207878"/>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207881"/>
                                        </p:tgtEl>
                                        <p:attrNameLst>
                                          <p:attrName>style.visibility</p:attrName>
                                        </p:attrNameLst>
                                      </p:cBhvr>
                                      <p:to>
                                        <p:strVal val="visible"/>
                                      </p:to>
                                    </p:set>
                                    <p:animEffect transition="in" filter="dissolve">
                                      <p:cBhvr>
                                        <p:cTn id="16" dur="500"/>
                                        <p:tgtEl>
                                          <p:spTgt spid="2078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7" grpId="0"/>
      <p:bldP spid="207878" grpId="0"/>
      <p:bldP spid="20788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09921"/>
          <p:cNvGrpSpPr/>
          <p:nvPr/>
        </p:nvGrpSpPr>
        <p:grpSpPr>
          <a:xfrm>
            <a:off x="2124075" y="3860800"/>
            <a:ext cx="3990975" cy="1371600"/>
            <a:chOff x="1429" y="2478"/>
            <a:chExt cx="2514" cy="864"/>
          </a:xfrm>
        </p:grpSpPr>
        <p:sp>
          <p:nvSpPr>
            <p:cNvPr id="123906" name="文本框 209922"/>
            <p:cNvSpPr txBox="1"/>
            <p:nvPr/>
          </p:nvSpPr>
          <p:spPr>
            <a:xfrm>
              <a:off x="1565" y="2478"/>
              <a:ext cx="2378" cy="864"/>
            </a:xfrm>
            <a:prstGeom prst="rect">
              <a:avLst/>
            </a:prstGeom>
            <a:noFill/>
            <a:ln w="9525">
              <a:noFill/>
            </a:ln>
          </p:spPr>
          <p:txBody>
            <a:bodyPr wrap="none" anchor="t">
              <a:spAutoFit/>
            </a:bodyPr>
            <a:lstStyle/>
            <a:p>
              <a:r>
                <a:rPr lang="zh-CN" altLang="en-US" dirty="0">
                  <a:solidFill>
                    <a:srgbClr val="FF0000"/>
                  </a:solidFill>
                  <a:latin typeface="Arial" panose="020B0604020202020204" pitchFamily="34" charset="0"/>
                  <a:ea typeface="黑体" panose="02010609060101010101" pitchFamily="2" charset="-122"/>
                </a:rPr>
                <a:t>单向控制</a:t>
              </a:r>
            </a:p>
            <a:p>
              <a:endParaRPr lang="zh-CN" altLang="en-US" dirty="0">
                <a:solidFill>
                  <a:srgbClr val="FF0000"/>
                </a:solidFill>
                <a:latin typeface="Arial" panose="020B0604020202020204" pitchFamily="34" charset="0"/>
                <a:ea typeface="黑体" panose="02010609060101010101" pitchFamily="2" charset="-122"/>
              </a:endParaRPr>
            </a:p>
            <a:p>
              <a:r>
                <a:rPr lang="zh-CN" altLang="en-US" dirty="0">
                  <a:solidFill>
                    <a:srgbClr val="FF0000"/>
                  </a:solidFill>
                  <a:latin typeface="Arial" panose="020B0604020202020204" pitchFamily="34" charset="0"/>
                  <a:ea typeface="黑体" panose="02010609060101010101" pitchFamily="2" charset="-122"/>
                </a:rPr>
                <a:t>双向</a:t>
              </a:r>
              <a:r>
                <a:rPr lang="en-US" altLang="zh-CN" dirty="0">
                  <a:solidFill>
                    <a:srgbClr val="FF0000"/>
                  </a:solidFill>
                  <a:latin typeface="Arial" panose="020B0604020202020204" pitchFamily="34" charset="0"/>
                  <a:ea typeface="黑体" panose="02010609060101010101" pitchFamily="2" charset="-122"/>
                </a:rPr>
                <a:t>(</a:t>
              </a:r>
              <a:r>
                <a:rPr lang="zh-CN" altLang="en-US" dirty="0">
                  <a:solidFill>
                    <a:srgbClr val="FF0000"/>
                  </a:solidFill>
                  <a:latin typeface="Arial" panose="020B0604020202020204" pitchFamily="34" charset="0"/>
                  <a:ea typeface="黑体" panose="02010609060101010101" pitchFamily="2" charset="-122"/>
                </a:rPr>
                <a:t>请求</a:t>
              </a:r>
              <a:r>
                <a:rPr lang="en-US" altLang="zh-CN" dirty="0">
                  <a:solidFill>
                    <a:srgbClr val="FF0000"/>
                  </a:solidFill>
                  <a:latin typeface="Arial" panose="020B0604020202020204" pitchFamily="34" charset="0"/>
                  <a:ea typeface="黑体" panose="02010609060101010101" pitchFamily="2" charset="-122"/>
                </a:rPr>
                <a:t>/</a:t>
              </a:r>
              <a:r>
                <a:rPr lang="zh-CN" altLang="en-US" dirty="0">
                  <a:solidFill>
                    <a:srgbClr val="FF0000"/>
                  </a:solidFill>
                  <a:latin typeface="Arial" panose="020B0604020202020204" pitchFamily="34" charset="0"/>
                  <a:ea typeface="黑体" panose="02010609060101010101" pitchFamily="2" charset="-122"/>
                </a:rPr>
                <a:t>回答</a:t>
              </a:r>
              <a:r>
                <a:rPr lang="en-US" altLang="zh-CN" dirty="0">
                  <a:solidFill>
                    <a:srgbClr val="FF0000"/>
                  </a:solidFill>
                  <a:latin typeface="Arial" panose="020B0604020202020204" pitchFamily="34" charset="0"/>
                  <a:ea typeface="黑体" panose="02010609060101010101" pitchFamily="2" charset="-122"/>
                </a:rPr>
                <a:t>)</a:t>
              </a:r>
              <a:r>
                <a:rPr lang="zh-CN" altLang="en-US" dirty="0">
                  <a:solidFill>
                    <a:srgbClr val="FF0000"/>
                  </a:solidFill>
                  <a:latin typeface="Arial" panose="020B0604020202020204" pitchFamily="34" charset="0"/>
                  <a:ea typeface="黑体" panose="02010609060101010101" pitchFamily="2" charset="-122"/>
                </a:rPr>
                <a:t>控制   </a:t>
              </a:r>
              <a:r>
                <a:rPr lang="zh-CN" altLang="en-US" dirty="0">
                  <a:latin typeface="Arial" panose="020B0604020202020204" pitchFamily="34" charset="0"/>
                  <a:ea typeface="黑体" panose="02010609060101010101" pitchFamily="2" charset="-122"/>
                </a:rPr>
                <a:t> </a:t>
              </a:r>
            </a:p>
          </p:txBody>
        </p:sp>
        <p:sp>
          <p:nvSpPr>
            <p:cNvPr id="123907" name="左大括号 209923"/>
            <p:cNvSpPr/>
            <p:nvPr/>
          </p:nvSpPr>
          <p:spPr>
            <a:xfrm>
              <a:off x="1429" y="2659"/>
              <a:ext cx="181" cy="544"/>
            </a:xfrm>
            <a:prstGeom prst="leftBrace">
              <a:avLst>
                <a:gd name="adj1" fmla="val 25018"/>
                <a:gd name="adj2" fmla="val 50000"/>
              </a:avLst>
            </a:prstGeom>
            <a:noFill/>
            <a:ln w="38100" cap="flat" cmpd="sng">
              <a:solidFill>
                <a:schemeClr val="tx1"/>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grpSp>
      <p:sp>
        <p:nvSpPr>
          <p:cNvPr id="123908" name="文本框 209926"/>
          <p:cNvSpPr txBox="1"/>
          <p:nvPr/>
        </p:nvSpPr>
        <p:spPr>
          <a:xfrm>
            <a:off x="395288" y="1773238"/>
            <a:ext cx="3168650" cy="523220"/>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a:t>
            </a:r>
            <a:r>
              <a:rPr lang="zh-CN" altLang="en-US" dirty="0">
                <a:solidFill>
                  <a:srgbClr val="0033CC"/>
                </a:solidFill>
                <a:latin typeface="Arial" panose="020B0604020202020204" pitchFamily="34" charset="0"/>
                <a:ea typeface="黑体" panose="02010609060101010101" pitchFamily="2" charset="-122"/>
              </a:rPr>
              <a:t>异步通信</a:t>
            </a:r>
          </a:p>
        </p:txBody>
      </p:sp>
      <p:sp>
        <p:nvSpPr>
          <p:cNvPr id="123909" name="文本框 209927"/>
          <p:cNvSpPr txBox="1"/>
          <p:nvPr/>
        </p:nvSpPr>
        <p:spPr>
          <a:xfrm>
            <a:off x="468313" y="2492375"/>
            <a:ext cx="8283575" cy="944563"/>
          </a:xfrm>
          <a:prstGeom prst="rect">
            <a:avLst/>
          </a:prstGeom>
          <a:noFill/>
          <a:ln w="9525">
            <a:noFill/>
          </a:ln>
        </p:spPr>
        <p:txBody>
          <a:bodyPr wrap="none" anchor="t">
            <a:spAutoFit/>
          </a:bodyPr>
          <a:lstStyle/>
          <a:p>
            <a:r>
              <a:rPr lang="zh-CN" altLang="en-US" dirty="0">
                <a:latin typeface="Arial" panose="020B0604020202020204" pitchFamily="34" charset="0"/>
                <a:ea typeface="黑体" panose="02010609060101010101" pitchFamily="2" charset="-122"/>
              </a:rPr>
              <a:t>由于</a:t>
            </a:r>
            <a:r>
              <a:rPr lang="en-US" altLang="zh-CN" dirty="0">
                <a:latin typeface="Arial" panose="020B0604020202020204" pitchFamily="34" charset="0"/>
                <a:ea typeface="黑体" panose="02010609060101010101" pitchFamily="2" charset="-122"/>
              </a:rPr>
              <a:t>I/O</a:t>
            </a:r>
            <a:r>
              <a:rPr lang="zh-CN" altLang="en-US" dirty="0">
                <a:latin typeface="Arial" panose="020B0604020202020204" pitchFamily="34" charset="0"/>
                <a:ea typeface="黑体" panose="02010609060101010101" pitchFamily="2" charset="-122"/>
              </a:rPr>
              <a:t>总线一般是为具有不同速度的许多</a:t>
            </a:r>
            <a:r>
              <a:rPr lang="en-US" altLang="zh-CN" dirty="0">
                <a:latin typeface="Arial" panose="020B0604020202020204" pitchFamily="34" charset="0"/>
                <a:ea typeface="黑体" panose="02010609060101010101" pitchFamily="2" charset="-122"/>
              </a:rPr>
              <a:t>I/O</a:t>
            </a:r>
            <a:r>
              <a:rPr lang="zh-CN" altLang="en-US" dirty="0">
                <a:latin typeface="Arial" panose="020B0604020202020204" pitchFamily="34" charset="0"/>
                <a:ea typeface="黑体" panose="02010609060101010101" pitchFamily="2" charset="-122"/>
              </a:rPr>
              <a:t>设备所</a:t>
            </a:r>
          </a:p>
          <a:p>
            <a:r>
              <a:rPr lang="zh-CN" altLang="en-US" dirty="0">
                <a:latin typeface="Arial" panose="020B0604020202020204" pitchFamily="34" charset="0"/>
                <a:ea typeface="黑体" panose="02010609060101010101" pitchFamily="2" charset="-122"/>
              </a:rPr>
              <a:t>共享，因此宜采用异步通信。</a:t>
            </a:r>
          </a:p>
        </p:txBody>
      </p:sp>
      <p:sp>
        <p:nvSpPr>
          <p:cNvPr id="209929" name="文本框 209928"/>
          <p:cNvSpPr txBox="1"/>
          <p:nvPr/>
        </p:nvSpPr>
        <p:spPr>
          <a:xfrm>
            <a:off x="539750" y="4292600"/>
            <a:ext cx="1612900" cy="517525"/>
          </a:xfrm>
          <a:prstGeom prst="rect">
            <a:avLst/>
          </a:prstGeom>
          <a:noFill/>
          <a:ln w="9525">
            <a:noFill/>
          </a:ln>
        </p:spPr>
        <p:txBody>
          <a:bodyPr wrap="none" anchor="t">
            <a:spAutoFit/>
          </a:bodyPr>
          <a:lstStyle/>
          <a:p>
            <a:r>
              <a:rPr lang="zh-CN" altLang="en-US" dirty="0">
                <a:latin typeface="Arial" panose="020B0604020202020204" pitchFamily="34" charset="0"/>
                <a:ea typeface="黑体" panose="02010609060101010101" pitchFamily="2" charset="-122"/>
              </a:rPr>
              <a:t>异步通信</a:t>
            </a:r>
          </a:p>
        </p:txBody>
      </p:sp>
      <p:grpSp>
        <p:nvGrpSpPr>
          <p:cNvPr id="3" name="组合 209929"/>
          <p:cNvGrpSpPr/>
          <p:nvPr/>
        </p:nvGrpSpPr>
        <p:grpSpPr>
          <a:xfrm>
            <a:off x="3924300" y="3644900"/>
            <a:ext cx="1400175" cy="944563"/>
            <a:chOff x="2608" y="2387"/>
            <a:chExt cx="882" cy="595"/>
          </a:xfrm>
        </p:grpSpPr>
        <p:sp>
          <p:nvSpPr>
            <p:cNvPr id="123912" name="文本框 209930"/>
            <p:cNvSpPr txBox="1"/>
            <p:nvPr/>
          </p:nvSpPr>
          <p:spPr>
            <a:xfrm>
              <a:off x="2699" y="2387"/>
              <a:ext cx="791" cy="595"/>
            </a:xfrm>
            <a:prstGeom prst="rect">
              <a:avLst/>
            </a:prstGeom>
            <a:noFill/>
            <a:ln w="9525">
              <a:noFill/>
            </a:ln>
          </p:spPr>
          <p:txBody>
            <a:bodyPr wrap="none" anchor="t">
              <a:spAutoFit/>
            </a:bodyPr>
            <a:lstStyle/>
            <a:p>
              <a:r>
                <a:rPr lang="zh-CN" altLang="en-US" dirty="0">
                  <a:latin typeface="Arial" panose="020B0604020202020204" pitchFamily="34" charset="0"/>
                  <a:ea typeface="黑体" panose="02010609060101010101" pitchFamily="2" charset="-122"/>
                </a:rPr>
                <a:t>源控式</a:t>
              </a:r>
            </a:p>
            <a:p>
              <a:r>
                <a:rPr lang="zh-CN" altLang="en-US" dirty="0">
                  <a:latin typeface="Arial" panose="020B0604020202020204" pitchFamily="34" charset="0"/>
                  <a:ea typeface="黑体" panose="02010609060101010101" pitchFamily="2" charset="-122"/>
                </a:rPr>
                <a:t>目控式</a:t>
              </a:r>
            </a:p>
          </p:txBody>
        </p:sp>
        <p:sp>
          <p:nvSpPr>
            <p:cNvPr id="123913" name="左大括号 209931"/>
            <p:cNvSpPr/>
            <p:nvPr/>
          </p:nvSpPr>
          <p:spPr>
            <a:xfrm>
              <a:off x="2608" y="2568"/>
              <a:ext cx="136" cy="318"/>
            </a:xfrm>
            <a:prstGeom prst="leftBrace">
              <a:avLst>
                <a:gd name="adj1" fmla="val 19463"/>
                <a:gd name="adj2" fmla="val 50000"/>
              </a:avLst>
            </a:prstGeom>
            <a:noFill/>
            <a:ln w="38100" cap="flat" cmpd="sng">
              <a:solidFill>
                <a:schemeClr val="tx1"/>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grpSp>
      <p:grpSp>
        <p:nvGrpSpPr>
          <p:cNvPr id="4" name="组合 209932"/>
          <p:cNvGrpSpPr/>
          <p:nvPr/>
        </p:nvGrpSpPr>
        <p:grpSpPr>
          <a:xfrm>
            <a:off x="5718175" y="4498975"/>
            <a:ext cx="2309813" cy="944563"/>
            <a:chOff x="3878" y="2716"/>
            <a:chExt cx="1455" cy="595"/>
          </a:xfrm>
        </p:grpSpPr>
        <p:sp>
          <p:nvSpPr>
            <p:cNvPr id="123915" name="文本框 209933"/>
            <p:cNvSpPr txBox="1"/>
            <p:nvPr/>
          </p:nvSpPr>
          <p:spPr>
            <a:xfrm>
              <a:off x="4092" y="2716"/>
              <a:ext cx="1241" cy="595"/>
            </a:xfrm>
            <a:prstGeom prst="rect">
              <a:avLst/>
            </a:prstGeom>
            <a:noFill/>
            <a:ln w="9525">
              <a:noFill/>
            </a:ln>
          </p:spPr>
          <p:txBody>
            <a:bodyPr wrap="none" anchor="t">
              <a:spAutoFit/>
            </a:bodyPr>
            <a:lstStyle/>
            <a:p>
              <a:r>
                <a:rPr lang="zh-CN" altLang="en-US" dirty="0">
                  <a:latin typeface="Arial" panose="020B0604020202020204" pitchFamily="34" charset="0"/>
                  <a:ea typeface="黑体" panose="02010609060101010101" pitchFamily="2" charset="-122"/>
                </a:rPr>
                <a:t>非互锁方式</a:t>
              </a:r>
            </a:p>
            <a:p>
              <a:r>
                <a:rPr lang="zh-CN" altLang="en-US" dirty="0">
                  <a:latin typeface="Arial" panose="020B0604020202020204" pitchFamily="34" charset="0"/>
                  <a:ea typeface="黑体" panose="02010609060101010101" pitchFamily="2" charset="-122"/>
                </a:rPr>
                <a:t>互锁方式</a:t>
              </a:r>
            </a:p>
          </p:txBody>
        </p:sp>
        <p:sp>
          <p:nvSpPr>
            <p:cNvPr id="123916" name="左大括号 209934"/>
            <p:cNvSpPr/>
            <p:nvPr/>
          </p:nvSpPr>
          <p:spPr>
            <a:xfrm>
              <a:off x="3878" y="2840"/>
              <a:ext cx="227" cy="363"/>
            </a:xfrm>
            <a:prstGeom prst="leftBrace">
              <a:avLst>
                <a:gd name="adj1" fmla="val 13311"/>
                <a:gd name="adj2" fmla="val 50000"/>
              </a:avLst>
            </a:prstGeom>
            <a:noFill/>
            <a:ln w="38100" cap="flat" cmpd="sng">
              <a:solidFill>
                <a:schemeClr val="tx1"/>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grpSp>
      <p:sp>
        <p:nvSpPr>
          <p:cNvPr id="123917" name="矩形 209935"/>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23918" name="矩形 209936"/>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3.3.3</a:t>
            </a:r>
            <a:r>
              <a:rPr lang="zh-CN" altLang="en-US" dirty="0">
                <a:latin typeface="黑体" panose="02010609060101010101" pitchFamily="2" charset="-122"/>
                <a:ea typeface="黑体" panose="02010609060101010101" pitchFamily="2" charset="-122"/>
              </a:rPr>
              <a:t>总线的通信技术</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09929"/>
                                        </p:tgtEl>
                                        <p:attrNameLst>
                                          <p:attrName>style.visibility</p:attrName>
                                        </p:attrNameLst>
                                      </p:cBhvr>
                                      <p:to>
                                        <p:strVal val="visible"/>
                                      </p:to>
                                    </p:set>
                                    <p:animEffect transition="in" filter="slide(fromBottom)">
                                      <p:cBhvr>
                                        <p:cTn id="7" dur="500"/>
                                        <p:tgtEl>
                                          <p:spTgt spid="20992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文本框 210947"/>
          <p:cNvSpPr txBox="1"/>
          <p:nvPr/>
        </p:nvSpPr>
        <p:spPr>
          <a:xfrm>
            <a:off x="395288" y="1773238"/>
            <a:ext cx="3168650"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、异步通信</a:t>
            </a:r>
          </a:p>
        </p:txBody>
      </p:sp>
      <p:sp>
        <p:nvSpPr>
          <p:cNvPr id="124930" name="文本框 210948"/>
          <p:cNvSpPr txBox="1"/>
          <p:nvPr/>
        </p:nvSpPr>
        <p:spPr>
          <a:xfrm>
            <a:off x="395288" y="2333625"/>
            <a:ext cx="3988592" cy="523220"/>
          </a:xfrm>
          <a:prstGeom prst="rect">
            <a:avLst/>
          </a:prstGeom>
          <a:noFill/>
          <a:ln w="9525">
            <a:noFill/>
          </a:ln>
        </p:spPr>
        <p:txBody>
          <a:bodyPr wrap="none"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a:t>
            </a:r>
            <a:r>
              <a:rPr lang="zh-CN" altLang="en-US" dirty="0">
                <a:solidFill>
                  <a:srgbClr val="0033CC"/>
                </a:solidFill>
                <a:latin typeface="Arial" panose="020B0604020202020204" pitchFamily="34" charset="0"/>
                <a:ea typeface="黑体" panose="02010609060101010101" pitchFamily="2" charset="-122"/>
              </a:rPr>
              <a:t>单向控制</a:t>
            </a:r>
            <a:r>
              <a:rPr lang="en-US" altLang="zh-CN" dirty="0">
                <a:solidFill>
                  <a:srgbClr val="0033CC"/>
                </a:solidFill>
                <a:latin typeface="Arial" panose="020B0604020202020204" pitchFamily="34" charset="0"/>
                <a:ea typeface="黑体" panose="02010609060101010101" pitchFamily="2" charset="-122"/>
              </a:rPr>
              <a:t>——</a:t>
            </a:r>
            <a:r>
              <a:rPr lang="zh-CN" altLang="en-US" dirty="0">
                <a:solidFill>
                  <a:srgbClr val="0033CC"/>
                </a:solidFill>
                <a:latin typeface="Arial" panose="020B0604020202020204" pitchFamily="34" charset="0"/>
                <a:ea typeface="黑体" panose="02010609060101010101" pitchFamily="2" charset="-122"/>
              </a:rPr>
              <a:t>源控式</a:t>
            </a:r>
          </a:p>
        </p:txBody>
      </p:sp>
      <p:pic>
        <p:nvPicPr>
          <p:cNvPr id="124931" name="图片 210949" descr="未标题-1拷贝"/>
          <p:cNvPicPr>
            <a:picLocks noChangeAspect="1"/>
          </p:cNvPicPr>
          <p:nvPr/>
        </p:nvPicPr>
        <p:blipFill>
          <a:blip r:embed="rId2"/>
          <a:srcRect r="47055"/>
          <a:stretch>
            <a:fillRect/>
          </a:stretch>
        </p:blipFill>
        <p:spPr>
          <a:xfrm>
            <a:off x="4356100" y="1196975"/>
            <a:ext cx="4537075" cy="2984500"/>
          </a:xfrm>
          <a:prstGeom prst="rect">
            <a:avLst/>
          </a:prstGeom>
          <a:noFill/>
          <a:ln w="9525">
            <a:noFill/>
          </a:ln>
        </p:spPr>
      </p:pic>
      <p:sp>
        <p:nvSpPr>
          <p:cNvPr id="210951" name="文本框 210950"/>
          <p:cNvSpPr txBox="1"/>
          <p:nvPr/>
        </p:nvSpPr>
        <p:spPr>
          <a:xfrm>
            <a:off x="395288" y="3197225"/>
            <a:ext cx="3043237" cy="517525"/>
          </a:xfrm>
          <a:prstGeom prst="rect">
            <a:avLst/>
          </a:prstGeom>
          <a:noFill/>
          <a:ln w="9525">
            <a:noFill/>
          </a:ln>
        </p:spPr>
        <p:txBody>
          <a:bodyPr wrap="none" anchor="t">
            <a:spAutoFit/>
          </a:bodyPr>
          <a:lstStyle/>
          <a:p>
            <a:r>
              <a:rPr lang="zh-CN" altLang="en-US" dirty="0">
                <a:latin typeface="Arial" panose="020B0604020202020204" pitchFamily="34" charset="0"/>
                <a:ea typeface="黑体" panose="02010609060101010101" pitchFamily="2" charset="-122"/>
              </a:rPr>
              <a:t>优点：简单、高速</a:t>
            </a:r>
          </a:p>
        </p:txBody>
      </p:sp>
      <p:sp>
        <p:nvSpPr>
          <p:cNvPr id="210952" name="文本框 210951"/>
          <p:cNvSpPr txBox="1"/>
          <p:nvPr/>
        </p:nvSpPr>
        <p:spPr>
          <a:xfrm>
            <a:off x="395288" y="4005263"/>
            <a:ext cx="8048625" cy="1798637"/>
          </a:xfrm>
          <a:prstGeom prst="rect">
            <a:avLst/>
          </a:prstGeom>
          <a:noFill/>
          <a:ln w="9525">
            <a:noFill/>
          </a:ln>
        </p:spPr>
        <p:txBody>
          <a:bodyPr wrap="none" anchor="t">
            <a:spAutoFit/>
          </a:bodyPr>
          <a:lstStyle/>
          <a:p>
            <a:r>
              <a:rPr lang="zh-CN" altLang="en-US" dirty="0">
                <a:latin typeface="Arial" panose="020B0604020202020204" pitchFamily="34" charset="0"/>
                <a:ea typeface="黑体" panose="02010609060101010101" pitchFamily="2" charset="-122"/>
              </a:rPr>
              <a:t>缺点：</a:t>
            </a:r>
          </a:p>
          <a:p>
            <a:r>
              <a:rPr lang="zh-CN" altLang="en-US" dirty="0">
                <a:latin typeface="Arial" panose="020B0604020202020204" pitchFamily="34" charset="0"/>
                <a:ea typeface="黑体" panose="02010609060101010101" pitchFamily="2" charset="-122"/>
              </a:rPr>
              <a:t>没有目的部件的应答信号，对不同速度的部件间通</a:t>
            </a:r>
          </a:p>
          <a:p>
            <a:r>
              <a:rPr lang="zh-CN" altLang="en-US" dirty="0">
                <a:latin typeface="Arial" panose="020B0604020202020204" pitchFamily="34" charset="0"/>
                <a:ea typeface="黑体" panose="02010609060101010101" pitchFamily="2" charset="-122"/>
              </a:rPr>
              <a:t>信困难，需设置缓冲器来缓冲来不及处理的数据，</a:t>
            </a:r>
          </a:p>
          <a:p>
            <a:r>
              <a:rPr lang="zh-CN" altLang="en-US" dirty="0">
                <a:latin typeface="Arial" panose="020B0604020202020204" pitchFamily="34" charset="0"/>
                <a:ea typeface="黑体" panose="02010609060101010101" pitchFamily="2" charset="-122"/>
              </a:rPr>
              <a:t>对“数据准备”线要求高，特别是干扰要小。 </a:t>
            </a:r>
          </a:p>
        </p:txBody>
      </p:sp>
      <p:sp>
        <p:nvSpPr>
          <p:cNvPr id="124934" name="矩形 210952"/>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24935" name="矩形 210953"/>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3.3.3</a:t>
            </a:r>
            <a:r>
              <a:rPr lang="zh-CN" altLang="en-US" dirty="0">
                <a:latin typeface="黑体" panose="02010609060101010101" pitchFamily="2" charset="-122"/>
                <a:ea typeface="黑体" panose="02010609060101010101" pitchFamily="2" charset="-122"/>
              </a:rPr>
              <a:t>总线的通信技术</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0951"/>
                                        </p:tgtEl>
                                        <p:attrNameLst>
                                          <p:attrName>style.visibility</p:attrName>
                                        </p:attrNameLst>
                                      </p:cBhvr>
                                      <p:to>
                                        <p:strVal val="visible"/>
                                      </p:to>
                                    </p:set>
                                    <p:animEffect transition="in" filter="slide(fromBottom)">
                                      <p:cBhvr>
                                        <p:cTn id="7" dur="500"/>
                                        <p:tgtEl>
                                          <p:spTgt spid="21095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10952"/>
                                        </p:tgtEl>
                                        <p:attrNameLst>
                                          <p:attrName>style.visibility</p:attrName>
                                        </p:attrNameLst>
                                      </p:cBhvr>
                                      <p:to>
                                        <p:strVal val="visible"/>
                                      </p:to>
                                    </p:set>
                                    <p:animEffect transition="in" filter="checkerboard(across)">
                                      <p:cBhvr>
                                        <p:cTn id="12" dur="500"/>
                                        <p:tgtEl>
                                          <p:spTgt spid="2109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51" grpId="0"/>
      <p:bldP spid="21095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文本框 211971"/>
          <p:cNvSpPr txBox="1"/>
          <p:nvPr/>
        </p:nvSpPr>
        <p:spPr>
          <a:xfrm>
            <a:off x="395288" y="1773238"/>
            <a:ext cx="3168650"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、异步通信</a:t>
            </a:r>
          </a:p>
        </p:txBody>
      </p:sp>
      <p:sp>
        <p:nvSpPr>
          <p:cNvPr id="125954" name="文本框 211972"/>
          <p:cNvSpPr txBox="1"/>
          <p:nvPr/>
        </p:nvSpPr>
        <p:spPr>
          <a:xfrm>
            <a:off x="395288" y="2333625"/>
            <a:ext cx="3988592" cy="523220"/>
          </a:xfrm>
          <a:prstGeom prst="rect">
            <a:avLst/>
          </a:prstGeom>
          <a:noFill/>
          <a:ln w="9525">
            <a:noFill/>
          </a:ln>
        </p:spPr>
        <p:txBody>
          <a:bodyPr wrap="none"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a:t>
            </a:r>
            <a:r>
              <a:rPr lang="zh-CN" altLang="en-US" dirty="0">
                <a:solidFill>
                  <a:srgbClr val="0033CC"/>
                </a:solidFill>
                <a:latin typeface="Arial" panose="020B0604020202020204" pitchFamily="34" charset="0"/>
                <a:ea typeface="黑体" panose="02010609060101010101" pitchFamily="2" charset="-122"/>
              </a:rPr>
              <a:t>单向控制</a:t>
            </a:r>
            <a:r>
              <a:rPr lang="en-US" altLang="zh-CN" dirty="0">
                <a:solidFill>
                  <a:srgbClr val="0033CC"/>
                </a:solidFill>
                <a:latin typeface="Arial" panose="020B0604020202020204" pitchFamily="34" charset="0"/>
                <a:ea typeface="黑体" panose="02010609060101010101" pitchFamily="2" charset="-122"/>
              </a:rPr>
              <a:t>——</a:t>
            </a:r>
            <a:r>
              <a:rPr lang="zh-CN" altLang="en-US" dirty="0">
                <a:solidFill>
                  <a:srgbClr val="0033CC"/>
                </a:solidFill>
                <a:latin typeface="Arial" panose="020B0604020202020204" pitchFamily="34" charset="0"/>
                <a:ea typeface="黑体" panose="02010609060101010101" pitchFamily="2" charset="-122"/>
              </a:rPr>
              <a:t>目控式</a:t>
            </a:r>
          </a:p>
        </p:txBody>
      </p:sp>
      <p:pic>
        <p:nvPicPr>
          <p:cNvPr id="125955" name="图片 211973" descr="未标题-1拷贝"/>
          <p:cNvPicPr>
            <a:picLocks noChangeAspect="1"/>
          </p:cNvPicPr>
          <p:nvPr/>
        </p:nvPicPr>
        <p:blipFill>
          <a:blip r:embed="rId2"/>
          <a:srcRect l="51241" r="20"/>
          <a:stretch>
            <a:fillRect/>
          </a:stretch>
        </p:blipFill>
        <p:spPr>
          <a:xfrm>
            <a:off x="4643438" y="1268413"/>
            <a:ext cx="4176712" cy="2984500"/>
          </a:xfrm>
          <a:prstGeom prst="rect">
            <a:avLst/>
          </a:prstGeom>
          <a:noFill/>
          <a:ln w="9525">
            <a:noFill/>
          </a:ln>
        </p:spPr>
      </p:pic>
      <p:sp>
        <p:nvSpPr>
          <p:cNvPr id="211975" name="文本框 211974"/>
          <p:cNvSpPr txBox="1"/>
          <p:nvPr/>
        </p:nvSpPr>
        <p:spPr>
          <a:xfrm>
            <a:off x="395288" y="4205288"/>
            <a:ext cx="8529637" cy="517525"/>
          </a:xfrm>
          <a:prstGeom prst="rect">
            <a:avLst/>
          </a:prstGeom>
          <a:noFill/>
          <a:ln w="9525">
            <a:noFill/>
          </a:ln>
        </p:spPr>
        <p:txBody>
          <a:bodyPr wrap="none" anchor="t">
            <a:spAutoFit/>
          </a:bodyPr>
          <a:lstStyle/>
          <a:p>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出错判断：“出错”信号代替下一次“请求”信号。</a:t>
            </a:r>
          </a:p>
        </p:txBody>
      </p:sp>
      <p:sp>
        <p:nvSpPr>
          <p:cNvPr id="211976" name="文本框 211975"/>
          <p:cNvSpPr txBox="1"/>
          <p:nvPr/>
        </p:nvSpPr>
        <p:spPr>
          <a:xfrm>
            <a:off x="395288" y="4724400"/>
            <a:ext cx="7777162" cy="944563"/>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优点：解决了传送有效性校验。</a:t>
            </a:r>
          </a:p>
          <a:p>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缺点：传送速率随源、目距离增大而下降</a:t>
            </a:r>
          </a:p>
        </p:txBody>
      </p:sp>
      <p:sp>
        <p:nvSpPr>
          <p:cNvPr id="125958" name="矩形 211976"/>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25959" name="矩形 211977"/>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3.3.3</a:t>
            </a:r>
            <a:r>
              <a:rPr lang="zh-CN" altLang="en-US" dirty="0">
                <a:latin typeface="黑体" panose="02010609060101010101" pitchFamily="2" charset="-122"/>
                <a:ea typeface="黑体" panose="02010609060101010101" pitchFamily="2" charset="-122"/>
              </a:rPr>
              <a:t>总线的通信技术</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1975"/>
                                        </p:tgtEl>
                                        <p:attrNameLst>
                                          <p:attrName>style.visibility</p:attrName>
                                        </p:attrNameLst>
                                      </p:cBhvr>
                                      <p:to>
                                        <p:strVal val="visible"/>
                                      </p:to>
                                    </p:set>
                                    <p:animEffect transition="in" filter="slide(fromBottom)">
                                      <p:cBhvr>
                                        <p:cTn id="7" dur="500"/>
                                        <p:tgtEl>
                                          <p:spTgt spid="2119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1976"/>
                                        </p:tgtEl>
                                        <p:attrNameLst>
                                          <p:attrName>style.visibility</p:attrName>
                                        </p:attrNameLst>
                                      </p:cBhvr>
                                      <p:to>
                                        <p:strVal val="visible"/>
                                      </p:to>
                                    </p:set>
                                    <p:animEffect transition="in" filter="wipe(left)">
                                      <p:cBhvr>
                                        <p:cTn id="12" dur="500"/>
                                        <p:tgtEl>
                                          <p:spTgt spid="211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5" grpId="0"/>
      <p:bldP spid="21197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文本框 331777"/>
          <p:cNvSpPr txBox="1"/>
          <p:nvPr/>
        </p:nvSpPr>
        <p:spPr>
          <a:xfrm>
            <a:off x="395288" y="1773238"/>
            <a:ext cx="3168650"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、异步通信</a:t>
            </a:r>
          </a:p>
        </p:txBody>
      </p:sp>
      <p:sp>
        <p:nvSpPr>
          <p:cNvPr id="126978" name="文本框 331778"/>
          <p:cNvSpPr txBox="1"/>
          <p:nvPr/>
        </p:nvSpPr>
        <p:spPr>
          <a:xfrm>
            <a:off x="395288" y="2333625"/>
            <a:ext cx="2168525" cy="517525"/>
          </a:xfrm>
          <a:prstGeom prst="rect">
            <a:avLst/>
          </a:prstGeom>
          <a:noFill/>
          <a:ln w="9525">
            <a:noFill/>
          </a:ln>
        </p:spPr>
        <p:txBody>
          <a:bodyPr wrap="none"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）单向控制</a:t>
            </a:r>
          </a:p>
        </p:txBody>
      </p:sp>
      <p:sp>
        <p:nvSpPr>
          <p:cNvPr id="331782" name="文本框 331781"/>
          <p:cNvSpPr txBox="1"/>
          <p:nvPr/>
        </p:nvSpPr>
        <p:spPr>
          <a:xfrm>
            <a:off x="468313" y="3068638"/>
            <a:ext cx="7777162" cy="1371600"/>
          </a:xfrm>
          <a:prstGeom prst="rect">
            <a:avLst/>
          </a:prstGeom>
          <a:noFill/>
          <a:ln w="9525">
            <a:noFill/>
          </a:ln>
        </p:spPr>
        <p:txBody>
          <a:bodyPr anchor="t">
            <a:spAutoFit/>
          </a:bodyPr>
          <a:lstStyle/>
          <a:p>
            <a:r>
              <a:rPr lang="zh-CN" altLang="en-US" dirty="0">
                <a:latin typeface="Arial" panose="020B0604020202020204" pitchFamily="34" charset="0"/>
                <a:ea typeface="黑体" panose="02010609060101010101" pitchFamily="2" charset="-122"/>
              </a:rPr>
              <a:t>单向控制的缺点：不能保证下一数据传送之前让所有数据线和控制线的电平信号恢复成初始状态，从而造成错误。</a:t>
            </a:r>
          </a:p>
        </p:txBody>
      </p:sp>
      <p:sp>
        <p:nvSpPr>
          <p:cNvPr id="126980" name="矩形 331782"/>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26981" name="矩形 331783"/>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3.3.3</a:t>
            </a:r>
            <a:r>
              <a:rPr lang="zh-CN" altLang="en-US" dirty="0">
                <a:latin typeface="黑体" panose="02010609060101010101" pitchFamily="2" charset="-122"/>
                <a:ea typeface="黑体" panose="02010609060101010101" pitchFamily="2" charset="-122"/>
              </a:rPr>
              <a:t>总线的通信技术</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1782"/>
                                        </p:tgtEl>
                                        <p:attrNameLst>
                                          <p:attrName>style.visibility</p:attrName>
                                        </p:attrNameLst>
                                      </p:cBhvr>
                                      <p:to>
                                        <p:strVal val="visible"/>
                                      </p:to>
                                    </p:set>
                                    <p:animEffect transition="in" filter="wipe(left)">
                                      <p:cBhvr>
                                        <p:cTn id="7" dur="500"/>
                                        <p:tgtEl>
                                          <p:spTgt spid="331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1" name="图片 212993" descr="未标题-1拷贝"/>
          <p:cNvPicPr>
            <a:picLocks noChangeAspect="1"/>
          </p:cNvPicPr>
          <p:nvPr/>
        </p:nvPicPr>
        <p:blipFill>
          <a:blip r:embed="rId2"/>
          <a:srcRect r="53717"/>
          <a:stretch>
            <a:fillRect/>
          </a:stretch>
        </p:blipFill>
        <p:spPr>
          <a:xfrm>
            <a:off x="827088" y="2924175"/>
            <a:ext cx="6265862" cy="3673475"/>
          </a:xfrm>
          <a:prstGeom prst="rect">
            <a:avLst/>
          </a:prstGeom>
          <a:noFill/>
          <a:ln w="9525">
            <a:noFill/>
          </a:ln>
        </p:spPr>
      </p:pic>
      <p:sp>
        <p:nvSpPr>
          <p:cNvPr id="128002" name="文本框 212996"/>
          <p:cNvSpPr txBox="1"/>
          <p:nvPr/>
        </p:nvSpPr>
        <p:spPr>
          <a:xfrm>
            <a:off x="395288" y="1773238"/>
            <a:ext cx="3168650"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、异步通信</a:t>
            </a:r>
          </a:p>
        </p:txBody>
      </p:sp>
      <p:sp>
        <p:nvSpPr>
          <p:cNvPr id="128003" name="文本框 212997"/>
          <p:cNvSpPr txBox="1"/>
          <p:nvPr/>
        </p:nvSpPr>
        <p:spPr>
          <a:xfrm>
            <a:off x="395288" y="2333625"/>
            <a:ext cx="4709944" cy="523220"/>
          </a:xfrm>
          <a:prstGeom prst="rect">
            <a:avLst/>
          </a:prstGeom>
          <a:noFill/>
          <a:ln w="9525">
            <a:noFill/>
          </a:ln>
        </p:spPr>
        <p:txBody>
          <a:bodyPr wrap="none" anchor="t">
            <a:spAutoFit/>
          </a:bodyPr>
          <a:lstStyle/>
          <a:p>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a:t>
            </a:r>
            <a:r>
              <a:rPr lang="zh-CN" altLang="en-US" dirty="0">
                <a:solidFill>
                  <a:srgbClr val="0033CC"/>
                </a:solidFill>
                <a:latin typeface="Arial" panose="020B0604020202020204" pitchFamily="34" charset="0"/>
                <a:ea typeface="黑体" panose="02010609060101010101" pitchFamily="2" charset="-122"/>
              </a:rPr>
              <a:t>双向控制</a:t>
            </a:r>
            <a:r>
              <a:rPr lang="en-US" altLang="zh-CN" dirty="0">
                <a:solidFill>
                  <a:srgbClr val="0033CC"/>
                </a:solidFill>
                <a:latin typeface="Arial" panose="020B0604020202020204" pitchFamily="34" charset="0"/>
                <a:ea typeface="黑体" panose="02010609060101010101" pitchFamily="2" charset="-122"/>
              </a:rPr>
              <a:t>——</a:t>
            </a:r>
            <a:r>
              <a:rPr lang="zh-CN" altLang="en-US" dirty="0">
                <a:solidFill>
                  <a:srgbClr val="0033CC"/>
                </a:solidFill>
                <a:latin typeface="Arial" panose="020B0604020202020204" pitchFamily="34" charset="0"/>
                <a:ea typeface="黑体" panose="02010609060101010101" pitchFamily="2" charset="-122"/>
              </a:rPr>
              <a:t>非互锁方式</a:t>
            </a:r>
          </a:p>
        </p:txBody>
      </p:sp>
      <p:sp>
        <p:nvSpPr>
          <p:cNvPr id="128004" name="直接连接符 212998"/>
          <p:cNvSpPr/>
          <p:nvPr/>
        </p:nvSpPr>
        <p:spPr>
          <a:xfrm>
            <a:off x="5637213" y="4695825"/>
            <a:ext cx="1296987" cy="0"/>
          </a:xfrm>
          <a:prstGeom prst="line">
            <a:avLst/>
          </a:prstGeom>
          <a:ln w="57150" cap="flat" cmpd="sng">
            <a:solidFill>
              <a:srgbClr val="FF0000"/>
            </a:solidFill>
            <a:prstDash val="dash"/>
            <a:round/>
            <a:headEnd type="none" w="med" len="med"/>
            <a:tailEnd type="none" w="med" len="med"/>
          </a:ln>
        </p:spPr>
      </p:sp>
      <p:sp>
        <p:nvSpPr>
          <p:cNvPr id="128005" name="矩形 212999"/>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28006" name="矩形 213000"/>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3.3.3</a:t>
            </a:r>
            <a:r>
              <a:rPr lang="zh-CN" altLang="en-US" dirty="0">
                <a:latin typeface="黑体" panose="02010609060101010101" pitchFamily="2" charset="-122"/>
                <a:ea typeface="黑体" panose="02010609060101010101" pitchFamily="2" charset="-122"/>
              </a:rPr>
              <a:t>总线的通信技术</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文本框 231425"/>
          <p:cNvSpPr txBox="1"/>
          <p:nvPr/>
        </p:nvSpPr>
        <p:spPr>
          <a:xfrm>
            <a:off x="323850" y="1844675"/>
            <a:ext cx="6316153" cy="523220"/>
          </a:xfrm>
          <a:prstGeom prst="rect">
            <a:avLst/>
          </a:prstGeom>
          <a:noFill/>
          <a:ln w="9525">
            <a:noFill/>
          </a:ln>
        </p:spPr>
        <p:txBody>
          <a:bodyPr wrap="none" anchor="t">
            <a:spAutoFit/>
          </a:bodyPr>
          <a:lstStyle/>
          <a:p>
            <a:r>
              <a:rPr lang="zh-CN" altLang="en-US" dirty="0">
                <a:solidFill>
                  <a:srgbClr val="0033CC"/>
                </a:solidFill>
                <a:latin typeface="Arial" panose="020B0604020202020204" pitchFamily="34" charset="0"/>
                <a:ea typeface="黑体" panose="02010609060101010101" pitchFamily="2" charset="-122"/>
              </a:rPr>
              <a:t>专用总线</a:t>
            </a:r>
            <a:r>
              <a:rPr lang="zh-CN" altLang="en-US" dirty="0">
                <a:latin typeface="Arial" panose="020B0604020202020204" pitchFamily="34" charset="0"/>
                <a:ea typeface="黑体" panose="02010609060101010101" pitchFamily="2" charset="-122"/>
              </a:rPr>
              <a:t>：只连接一对物理部件的总线</a:t>
            </a:r>
          </a:p>
        </p:txBody>
      </p:sp>
      <p:sp>
        <p:nvSpPr>
          <p:cNvPr id="231427" name="文本框 231426"/>
          <p:cNvSpPr txBox="1"/>
          <p:nvPr/>
        </p:nvSpPr>
        <p:spPr>
          <a:xfrm>
            <a:off x="415925" y="2473325"/>
            <a:ext cx="1255713" cy="517525"/>
          </a:xfrm>
          <a:prstGeom prst="rect">
            <a:avLst/>
          </a:prstGeom>
          <a:noFill/>
          <a:ln w="9525">
            <a:noFill/>
          </a:ln>
        </p:spPr>
        <p:txBody>
          <a:bodyPr wrap="none" anchor="t">
            <a:spAutoFit/>
          </a:bodyPr>
          <a:lstStyle/>
          <a:p>
            <a:r>
              <a:rPr lang="zh-CN" altLang="en-US" dirty="0">
                <a:latin typeface="Arial" panose="020B0604020202020204" pitchFamily="34" charset="0"/>
                <a:ea typeface="黑体" panose="02010609060101010101" pitchFamily="2" charset="-122"/>
              </a:rPr>
              <a:t>缺点：</a:t>
            </a:r>
          </a:p>
        </p:txBody>
      </p:sp>
      <p:sp>
        <p:nvSpPr>
          <p:cNvPr id="92163" name="矩形 231431"/>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92164" name="矩形 231432"/>
          <p:cNvSpPr/>
          <p:nvPr/>
        </p:nvSpPr>
        <p:spPr>
          <a:xfrm>
            <a:off x="395288" y="981075"/>
            <a:ext cx="8353425" cy="504031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3.3.1</a:t>
            </a:r>
            <a:r>
              <a:rPr lang="zh-CN" altLang="en-US" dirty="0">
                <a:latin typeface="黑体" panose="02010609060101010101" pitchFamily="2" charset="-122"/>
                <a:ea typeface="黑体" panose="02010609060101010101" pitchFamily="2" charset="-122"/>
              </a:rPr>
              <a:t>总线的分类</a:t>
            </a:r>
          </a:p>
          <a:p>
            <a:pPr>
              <a:lnSpc>
                <a:spcPct val="120000"/>
              </a:lnSpc>
            </a:pPr>
            <a:endParaRPr lang="zh-CN" altLang="en-US" dirty="0">
              <a:latin typeface="华文新魏" panose="02010800040101010101" pitchFamily="2" charset="-122"/>
              <a:ea typeface="华文新魏" panose="02010800040101010101" pitchFamily="2" charset="-122"/>
            </a:endParaRPr>
          </a:p>
        </p:txBody>
      </p:sp>
      <p:sp>
        <p:nvSpPr>
          <p:cNvPr id="231434" name="文本框 231433"/>
          <p:cNvSpPr txBox="1"/>
          <p:nvPr/>
        </p:nvSpPr>
        <p:spPr>
          <a:xfrm>
            <a:off x="844550" y="2997200"/>
            <a:ext cx="1970088" cy="517525"/>
          </a:xfrm>
          <a:prstGeom prst="rect">
            <a:avLst/>
          </a:prstGeom>
          <a:noFill/>
          <a:ln w="9525">
            <a:noFill/>
          </a:ln>
        </p:spPr>
        <p:txBody>
          <a:bodyPr wrap="none" anchor="t">
            <a:spAutoFit/>
          </a:bodyPr>
          <a:lstStyle/>
          <a:p>
            <a:r>
              <a:rPr lang="zh-CN" altLang="en-US" dirty="0">
                <a:latin typeface="Arial" panose="020B0604020202020204" pitchFamily="34" charset="0"/>
                <a:ea typeface="黑体" panose="02010609060101010101" pitchFamily="2" charset="-122"/>
              </a:rPr>
              <a:t>总线数目多</a:t>
            </a:r>
          </a:p>
        </p:txBody>
      </p:sp>
      <p:sp>
        <p:nvSpPr>
          <p:cNvPr id="231435" name="文本框 231434"/>
          <p:cNvSpPr txBox="1"/>
          <p:nvPr/>
        </p:nvSpPr>
        <p:spPr>
          <a:xfrm>
            <a:off x="830263" y="3592513"/>
            <a:ext cx="6975475" cy="517525"/>
          </a:xfrm>
          <a:prstGeom prst="rect">
            <a:avLst/>
          </a:prstGeom>
          <a:noFill/>
          <a:ln w="9525">
            <a:noFill/>
          </a:ln>
        </p:spPr>
        <p:txBody>
          <a:bodyPr wrap="none" anchor="t">
            <a:spAutoFit/>
          </a:bodyPr>
          <a:lstStyle/>
          <a:p>
            <a:r>
              <a:rPr lang="zh-CN" altLang="en-US" dirty="0">
                <a:latin typeface="Arial" panose="020B0604020202020204" pitchFamily="34" charset="0"/>
                <a:ea typeface="黑体" panose="02010609060101010101" pitchFamily="2" charset="-122"/>
              </a:rPr>
              <a:t>难以小型化、集成电路化、总线长时成本高</a:t>
            </a:r>
          </a:p>
        </p:txBody>
      </p:sp>
      <p:sp>
        <p:nvSpPr>
          <p:cNvPr id="231436" name="文本框 231435"/>
          <p:cNvSpPr txBox="1"/>
          <p:nvPr/>
        </p:nvSpPr>
        <p:spPr>
          <a:xfrm>
            <a:off x="806450" y="4095750"/>
            <a:ext cx="1612900" cy="517525"/>
          </a:xfrm>
          <a:prstGeom prst="rect">
            <a:avLst/>
          </a:prstGeom>
          <a:noFill/>
          <a:ln w="9525">
            <a:noFill/>
          </a:ln>
        </p:spPr>
        <p:txBody>
          <a:bodyPr wrap="none" anchor="t">
            <a:spAutoFit/>
          </a:bodyPr>
          <a:lstStyle/>
          <a:p>
            <a:r>
              <a:rPr lang="zh-CN" altLang="en-US" dirty="0">
                <a:latin typeface="Arial" panose="020B0604020202020204" pitchFamily="34" charset="0"/>
                <a:ea typeface="黑体" panose="02010609060101010101" pitchFamily="2" charset="-122"/>
              </a:rPr>
              <a:t>利用率低</a:t>
            </a:r>
          </a:p>
        </p:txBody>
      </p:sp>
      <p:sp>
        <p:nvSpPr>
          <p:cNvPr id="231437" name="左大括号 231436"/>
          <p:cNvSpPr/>
          <p:nvPr/>
        </p:nvSpPr>
        <p:spPr>
          <a:xfrm>
            <a:off x="539750" y="3213100"/>
            <a:ext cx="360363" cy="1871663"/>
          </a:xfrm>
          <a:prstGeom prst="leftBrace">
            <a:avLst>
              <a:gd name="adj1" fmla="val 43233"/>
              <a:gd name="adj2" fmla="val 50000"/>
            </a:avLst>
          </a:prstGeom>
          <a:noFill/>
          <a:ln w="38100" cap="flat" cmpd="sng">
            <a:solidFill>
              <a:schemeClr val="tx1"/>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31438" name="文本框 231437"/>
          <p:cNvSpPr txBox="1"/>
          <p:nvPr/>
        </p:nvSpPr>
        <p:spPr>
          <a:xfrm>
            <a:off x="827088" y="4652963"/>
            <a:ext cx="2327275" cy="517525"/>
          </a:xfrm>
          <a:prstGeom prst="rect">
            <a:avLst/>
          </a:prstGeom>
          <a:noFill/>
          <a:ln w="9525">
            <a:noFill/>
          </a:ln>
        </p:spPr>
        <p:txBody>
          <a:bodyPr wrap="none" anchor="t">
            <a:spAutoFit/>
          </a:bodyPr>
          <a:lstStyle/>
          <a:p>
            <a:r>
              <a:rPr lang="zh-CN" altLang="en-US" dirty="0">
                <a:latin typeface="Arial" panose="020B0604020202020204" pitchFamily="34" charset="0"/>
                <a:ea typeface="黑体" panose="02010609060101010101" pitchFamily="2" charset="-122"/>
              </a:rPr>
              <a:t>不利于模块化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31427"/>
                                        </p:tgtEl>
                                        <p:attrNameLst>
                                          <p:attrName>style.visibility</p:attrName>
                                        </p:attrNameLst>
                                      </p:cBhvr>
                                      <p:to>
                                        <p:strVal val="visible"/>
                                      </p:to>
                                    </p:set>
                                    <p:animEffect transition="in" filter="slide(fromBottom)">
                                      <p:cBhvr>
                                        <p:cTn id="7" dur="500"/>
                                        <p:tgtEl>
                                          <p:spTgt spid="23142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31437"/>
                                        </p:tgtEl>
                                        <p:attrNameLst>
                                          <p:attrName>style.visibility</p:attrName>
                                        </p:attrNameLst>
                                      </p:cBhvr>
                                      <p:to>
                                        <p:strVal val="visible"/>
                                      </p:to>
                                    </p:set>
                                    <p:animEffect transition="in" filter="wipe(up)">
                                      <p:cBhvr>
                                        <p:cTn id="11" dur="500"/>
                                        <p:tgtEl>
                                          <p:spTgt spid="23143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31434"/>
                                        </p:tgtEl>
                                        <p:attrNameLst>
                                          <p:attrName>style.visibility</p:attrName>
                                        </p:attrNameLst>
                                      </p:cBhvr>
                                      <p:to>
                                        <p:strVal val="visible"/>
                                      </p:to>
                                    </p:set>
                                    <p:animEffect transition="in" filter="wipe(left)">
                                      <p:cBhvr>
                                        <p:cTn id="15" dur="500"/>
                                        <p:tgtEl>
                                          <p:spTgt spid="23143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31435"/>
                                        </p:tgtEl>
                                        <p:attrNameLst>
                                          <p:attrName>style.visibility</p:attrName>
                                        </p:attrNameLst>
                                      </p:cBhvr>
                                      <p:to>
                                        <p:strVal val="visible"/>
                                      </p:to>
                                    </p:set>
                                    <p:animEffect transition="in" filter="wipe(left)">
                                      <p:cBhvr>
                                        <p:cTn id="20" dur="500"/>
                                        <p:tgtEl>
                                          <p:spTgt spid="23143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31436"/>
                                        </p:tgtEl>
                                        <p:attrNameLst>
                                          <p:attrName>style.visibility</p:attrName>
                                        </p:attrNameLst>
                                      </p:cBhvr>
                                      <p:to>
                                        <p:strVal val="visible"/>
                                      </p:to>
                                    </p:set>
                                    <p:animEffect transition="in" filter="wipe(left)">
                                      <p:cBhvr>
                                        <p:cTn id="25" dur="500"/>
                                        <p:tgtEl>
                                          <p:spTgt spid="23143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31438"/>
                                        </p:tgtEl>
                                        <p:attrNameLst>
                                          <p:attrName>style.visibility</p:attrName>
                                        </p:attrNameLst>
                                      </p:cBhvr>
                                      <p:to>
                                        <p:strVal val="visible"/>
                                      </p:to>
                                    </p:set>
                                    <p:animEffect transition="in" filter="wipe(left)">
                                      <p:cBhvr>
                                        <p:cTn id="30" dur="500"/>
                                        <p:tgtEl>
                                          <p:spTgt spid="231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p:bldP spid="231434" grpId="0"/>
      <p:bldP spid="231435" grpId="0"/>
      <p:bldP spid="231436" grpId="0"/>
      <p:bldP spid="23143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文本框 214019"/>
          <p:cNvSpPr txBox="1"/>
          <p:nvPr/>
        </p:nvSpPr>
        <p:spPr>
          <a:xfrm>
            <a:off x="395288" y="1773238"/>
            <a:ext cx="3168650"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、异步通信</a:t>
            </a:r>
          </a:p>
        </p:txBody>
      </p:sp>
      <p:sp>
        <p:nvSpPr>
          <p:cNvPr id="129026" name="文本框 214020"/>
          <p:cNvSpPr txBox="1"/>
          <p:nvPr/>
        </p:nvSpPr>
        <p:spPr>
          <a:xfrm>
            <a:off x="395288" y="2333625"/>
            <a:ext cx="4349268" cy="523220"/>
          </a:xfrm>
          <a:prstGeom prst="rect">
            <a:avLst/>
          </a:prstGeom>
          <a:noFill/>
          <a:ln w="9525">
            <a:noFill/>
          </a:ln>
        </p:spPr>
        <p:txBody>
          <a:bodyPr wrap="none" anchor="t">
            <a:spAutoFit/>
          </a:bodyPr>
          <a:lstStyle/>
          <a:p>
            <a:r>
              <a:rPr lang="en-US" altLang="zh-CN" dirty="0">
                <a:latin typeface="Arial" panose="020B0604020202020204" pitchFamily="34" charset="0"/>
                <a:ea typeface="黑体" panose="02010609060101010101" pitchFamily="2" charset="-122"/>
              </a:rPr>
              <a:t>4</a:t>
            </a:r>
            <a:r>
              <a:rPr lang="zh-CN" altLang="en-US" dirty="0">
                <a:latin typeface="Arial" panose="020B0604020202020204" pitchFamily="34" charset="0"/>
                <a:ea typeface="黑体" panose="02010609060101010101" pitchFamily="2" charset="-122"/>
              </a:rPr>
              <a:t>）</a:t>
            </a:r>
            <a:r>
              <a:rPr lang="zh-CN" altLang="en-US" dirty="0">
                <a:solidFill>
                  <a:srgbClr val="0033CC"/>
                </a:solidFill>
                <a:latin typeface="Arial" panose="020B0604020202020204" pitchFamily="34" charset="0"/>
                <a:ea typeface="黑体" panose="02010609060101010101" pitchFamily="2" charset="-122"/>
              </a:rPr>
              <a:t>双向控制</a:t>
            </a:r>
            <a:r>
              <a:rPr lang="en-US" altLang="zh-CN" dirty="0">
                <a:solidFill>
                  <a:srgbClr val="0033CC"/>
                </a:solidFill>
                <a:latin typeface="Arial" panose="020B0604020202020204" pitchFamily="34" charset="0"/>
                <a:ea typeface="黑体" panose="02010609060101010101" pitchFamily="2" charset="-122"/>
              </a:rPr>
              <a:t>——</a:t>
            </a:r>
            <a:r>
              <a:rPr lang="zh-CN" altLang="en-US" dirty="0">
                <a:solidFill>
                  <a:srgbClr val="0033CC"/>
                </a:solidFill>
                <a:latin typeface="Arial" panose="020B0604020202020204" pitchFamily="34" charset="0"/>
                <a:ea typeface="黑体" panose="02010609060101010101" pitchFamily="2" charset="-122"/>
              </a:rPr>
              <a:t>互锁方式</a:t>
            </a:r>
          </a:p>
        </p:txBody>
      </p:sp>
      <p:pic>
        <p:nvPicPr>
          <p:cNvPr id="129027" name="图片 214021" descr="未标题-1拷贝"/>
          <p:cNvPicPr>
            <a:picLocks noChangeAspect="1"/>
          </p:cNvPicPr>
          <p:nvPr/>
        </p:nvPicPr>
        <p:blipFill>
          <a:blip r:embed="rId2"/>
          <a:srcRect l="53728" t="5827"/>
          <a:stretch>
            <a:fillRect/>
          </a:stretch>
        </p:blipFill>
        <p:spPr>
          <a:xfrm>
            <a:off x="827088" y="2924175"/>
            <a:ext cx="6265862" cy="3489325"/>
          </a:xfrm>
          <a:prstGeom prst="rect">
            <a:avLst/>
          </a:prstGeom>
          <a:noFill/>
          <a:ln w="9525">
            <a:noFill/>
          </a:ln>
        </p:spPr>
      </p:pic>
      <p:sp>
        <p:nvSpPr>
          <p:cNvPr id="129028" name="矩形 214022"/>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29029" name="矩形 214023"/>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3.3.3</a:t>
            </a:r>
            <a:r>
              <a:rPr lang="zh-CN" altLang="en-US" dirty="0">
                <a:latin typeface="黑体" panose="02010609060101010101" pitchFamily="2" charset="-122"/>
                <a:ea typeface="黑体" panose="02010609060101010101" pitchFamily="2" charset="-122"/>
              </a:rPr>
              <a:t>总线的通信技术</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文本框 215043"/>
          <p:cNvSpPr txBox="1"/>
          <p:nvPr/>
        </p:nvSpPr>
        <p:spPr>
          <a:xfrm>
            <a:off x="395288" y="1773238"/>
            <a:ext cx="3168650"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、数据宽度</a:t>
            </a:r>
          </a:p>
        </p:txBody>
      </p:sp>
      <p:sp>
        <p:nvSpPr>
          <p:cNvPr id="215045" name="文本框 215044"/>
          <p:cNvSpPr txBox="1"/>
          <p:nvPr/>
        </p:nvSpPr>
        <p:spPr>
          <a:xfrm>
            <a:off x="663575" y="2349500"/>
            <a:ext cx="8085138" cy="954107"/>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a:t>
            </a:r>
            <a:r>
              <a:rPr lang="zh-CN" altLang="en-US" dirty="0">
                <a:solidFill>
                  <a:srgbClr val="0033CC"/>
                </a:solidFill>
                <a:latin typeface="Arial" panose="020B0604020202020204" pitchFamily="34" charset="0"/>
                <a:ea typeface="黑体" panose="02010609060101010101" pitchFamily="2" charset="-122"/>
              </a:rPr>
              <a:t>数据宽度</a:t>
            </a:r>
            <a:r>
              <a:rPr lang="zh-CN" altLang="en-US" dirty="0">
                <a:latin typeface="Arial" panose="020B0604020202020204" pitchFamily="34" charset="0"/>
                <a:ea typeface="黑体" panose="02010609060101010101" pitchFamily="2" charset="-122"/>
              </a:rPr>
              <a:t>：</a:t>
            </a:r>
          </a:p>
          <a:p>
            <a:r>
              <a:rPr lang="en-US" altLang="zh-CN" dirty="0">
                <a:latin typeface="Arial" panose="020B0604020202020204" pitchFamily="34" charset="0"/>
                <a:ea typeface="黑体" panose="02010609060101010101" pitchFamily="2" charset="-122"/>
              </a:rPr>
              <a:t>I/O</a:t>
            </a:r>
            <a:r>
              <a:rPr lang="zh-CN" altLang="en-US" dirty="0">
                <a:latin typeface="Arial" panose="020B0604020202020204" pitchFamily="34" charset="0"/>
                <a:ea typeface="黑体" panose="02010609060101010101" pitchFamily="2" charset="-122"/>
              </a:rPr>
              <a:t>设备取得总线使用权后所传送数据的总量。</a:t>
            </a:r>
          </a:p>
        </p:txBody>
      </p:sp>
      <p:sp>
        <p:nvSpPr>
          <p:cNvPr id="215046" name="文本框 215045"/>
          <p:cNvSpPr txBox="1"/>
          <p:nvPr/>
        </p:nvSpPr>
        <p:spPr>
          <a:xfrm>
            <a:off x="611188" y="3449638"/>
            <a:ext cx="7689850" cy="1371600"/>
          </a:xfrm>
          <a:prstGeom prst="rect">
            <a:avLst/>
          </a:prstGeom>
          <a:noFill/>
          <a:ln w="9525">
            <a:noFill/>
          </a:ln>
        </p:spPr>
        <p:txBody>
          <a:bodyPr wrap="none"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a:t>
            </a:r>
            <a:r>
              <a:rPr lang="zh-CN" altLang="en-US" dirty="0">
                <a:solidFill>
                  <a:srgbClr val="0033CC"/>
                </a:solidFill>
                <a:latin typeface="Arial" panose="020B0604020202020204" pitchFamily="34" charset="0"/>
                <a:ea typeface="黑体" panose="02010609060101010101" pitchFamily="2" charset="-122"/>
              </a:rPr>
              <a:t>数据通路宽度</a:t>
            </a:r>
            <a:r>
              <a:rPr lang="zh-CN" altLang="en-US" dirty="0">
                <a:latin typeface="Arial" panose="020B0604020202020204" pitchFamily="34" charset="0"/>
                <a:ea typeface="黑体" panose="02010609060101010101" pitchFamily="2" charset="-122"/>
              </a:rPr>
              <a:t>：</a:t>
            </a:r>
          </a:p>
          <a:p>
            <a:r>
              <a:rPr lang="zh-CN" altLang="en-US" dirty="0">
                <a:latin typeface="Arial" panose="020B0604020202020204" pitchFamily="34" charset="0"/>
                <a:ea typeface="黑体" panose="02010609060101010101" pitchFamily="2" charset="-122"/>
              </a:rPr>
              <a:t>指数据传送的物理宽度，即一个时钟周期所</a:t>
            </a:r>
          </a:p>
          <a:p>
            <a:r>
              <a:rPr lang="zh-CN" altLang="en-US" dirty="0">
                <a:latin typeface="Arial" panose="020B0604020202020204" pitchFamily="34" charset="0"/>
                <a:ea typeface="黑体" panose="02010609060101010101" pitchFamily="2" charset="-122"/>
              </a:rPr>
              <a:t>传送的信息量，它直接取决于数据总线的线数。</a:t>
            </a:r>
          </a:p>
        </p:txBody>
      </p:sp>
      <p:sp>
        <p:nvSpPr>
          <p:cNvPr id="130052" name="矩形 215046"/>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30053" name="矩形 215047"/>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3.3.4</a:t>
            </a:r>
            <a:r>
              <a:rPr lang="zh-CN" altLang="en-US" dirty="0">
                <a:latin typeface="黑体" panose="02010609060101010101" pitchFamily="2" charset="-122"/>
                <a:ea typeface="黑体" panose="02010609060101010101" pitchFamily="2" charset="-122"/>
              </a:rPr>
              <a:t>数据宽度与总线线数</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15045"/>
                                        </p:tgtEl>
                                        <p:attrNameLst>
                                          <p:attrName>style.visibility</p:attrName>
                                        </p:attrNameLst>
                                      </p:cBhvr>
                                      <p:to>
                                        <p:strVal val="visible"/>
                                      </p:to>
                                    </p:set>
                                    <p:animEffect transition="in" filter="wipe(down)">
                                      <p:cBhvr>
                                        <p:cTn id="7" dur="500"/>
                                        <p:tgtEl>
                                          <p:spTgt spid="21504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15046"/>
                                        </p:tgtEl>
                                        <p:attrNameLst>
                                          <p:attrName>style.visibility</p:attrName>
                                        </p:attrNameLst>
                                      </p:cBhvr>
                                      <p:to>
                                        <p:strVal val="visible"/>
                                      </p:to>
                                    </p:set>
                                    <p:animEffect transition="in" filter="checkerboard(across)">
                                      <p:cBhvr>
                                        <p:cTn id="12" dur="500"/>
                                        <p:tgtEl>
                                          <p:spTgt spid="215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5" grpId="0"/>
      <p:bldP spid="21504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文本框 216067"/>
          <p:cNvSpPr txBox="1"/>
          <p:nvPr/>
        </p:nvSpPr>
        <p:spPr>
          <a:xfrm>
            <a:off x="395288" y="1773238"/>
            <a:ext cx="3168650"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、数据宽度</a:t>
            </a:r>
          </a:p>
        </p:txBody>
      </p:sp>
      <p:sp>
        <p:nvSpPr>
          <p:cNvPr id="216069" name="文本框 216068"/>
          <p:cNvSpPr txBox="1"/>
          <p:nvPr/>
        </p:nvSpPr>
        <p:spPr>
          <a:xfrm>
            <a:off x="663575" y="2349500"/>
            <a:ext cx="8085138"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）数据宽度种类：</a:t>
            </a:r>
          </a:p>
        </p:txBody>
      </p:sp>
      <p:grpSp>
        <p:nvGrpSpPr>
          <p:cNvPr id="2" name="组合 216069"/>
          <p:cNvGrpSpPr/>
          <p:nvPr/>
        </p:nvGrpSpPr>
        <p:grpSpPr>
          <a:xfrm>
            <a:off x="900113" y="2852738"/>
            <a:ext cx="4116387" cy="2225675"/>
            <a:chOff x="567" y="1797"/>
            <a:chExt cx="2593" cy="1402"/>
          </a:xfrm>
        </p:grpSpPr>
        <p:sp>
          <p:nvSpPr>
            <p:cNvPr id="131076" name="文本框 216070"/>
            <p:cNvSpPr txBox="1"/>
            <p:nvPr/>
          </p:nvSpPr>
          <p:spPr>
            <a:xfrm>
              <a:off x="793" y="1797"/>
              <a:ext cx="2367" cy="1402"/>
            </a:xfrm>
            <a:prstGeom prst="rect">
              <a:avLst/>
            </a:prstGeom>
            <a:noFill/>
            <a:ln w="9525">
              <a:noFill/>
            </a:ln>
          </p:spPr>
          <p:txBody>
            <a:bodyPr wrap="none" anchor="t">
              <a:spAutoFit/>
            </a:bodyPr>
            <a:lstStyle/>
            <a:p>
              <a:r>
                <a:rPr lang="zh-CN" altLang="en-US" dirty="0">
                  <a:latin typeface="Arial" panose="020B0604020202020204" pitchFamily="34" charset="0"/>
                  <a:ea typeface="黑体" panose="02010609060101010101" pitchFamily="2" charset="-122"/>
                </a:rPr>
                <a:t>单字（或单字节）宽度</a:t>
              </a:r>
            </a:p>
            <a:p>
              <a:r>
                <a:rPr lang="zh-CN" altLang="en-US" dirty="0">
                  <a:latin typeface="Arial" panose="020B0604020202020204" pitchFamily="34" charset="0"/>
                  <a:ea typeface="黑体" panose="02010609060101010101" pitchFamily="2" charset="-122"/>
                </a:rPr>
                <a:t>定长块宽度</a:t>
              </a:r>
            </a:p>
            <a:p>
              <a:r>
                <a:rPr lang="zh-CN" altLang="en-US" dirty="0">
                  <a:latin typeface="Arial" panose="020B0604020202020204" pitchFamily="34" charset="0"/>
                  <a:ea typeface="黑体" panose="02010609060101010101" pitchFamily="2" charset="-122"/>
                </a:rPr>
                <a:t>可变长块宽度</a:t>
              </a:r>
            </a:p>
            <a:p>
              <a:r>
                <a:rPr lang="zh-CN" altLang="en-US" dirty="0">
                  <a:latin typeface="Arial" panose="020B0604020202020204" pitchFamily="34" charset="0"/>
                  <a:ea typeface="黑体" panose="02010609060101010101" pitchFamily="2" charset="-122"/>
                </a:rPr>
                <a:t>单字加定长块宽度</a:t>
              </a:r>
            </a:p>
            <a:p>
              <a:r>
                <a:rPr lang="zh-CN" altLang="en-US" dirty="0">
                  <a:latin typeface="Arial" panose="020B0604020202020204" pitchFamily="34" charset="0"/>
                  <a:ea typeface="黑体" panose="02010609060101010101" pitchFamily="2" charset="-122"/>
                </a:rPr>
                <a:t>单字加可变长块宽度</a:t>
              </a:r>
            </a:p>
          </p:txBody>
        </p:sp>
        <p:sp>
          <p:nvSpPr>
            <p:cNvPr id="131077" name="左大括号 216071"/>
            <p:cNvSpPr/>
            <p:nvPr/>
          </p:nvSpPr>
          <p:spPr>
            <a:xfrm>
              <a:off x="567" y="1933"/>
              <a:ext cx="272" cy="1134"/>
            </a:xfrm>
            <a:prstGeom prst="leftBrace">
              <a:avLst>
                <a:gd name="adj1" fmla="val 34704"/>
                <a:gd name="adj2" fmla="val 50000"/>
              </a:avLst>
            </a:prstGeom>
            <a:noFill/>
            <a:ln w="38100" cap="flat" cmpd="sng">
              <a:solidFill>
                <a:schemeClr val="tx1"/>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grpSp>
      <p:sp>
        <p:nvSpPr>
          <p:cNvPr id="131078" name="矩形 216072"/>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31079" name="矩形 216073"/>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3.3.4</a:t>
            </a:r>
            <a:r>
              <a:rPr lang="zh-CN" altLang="en-US" dirty="0">
                <a:latin typeface="黑体" panose="02010609060101010101" pitchFamily="2" charset="-122"/>
                <a:ea typeface="黑体" panose="02010609060101010101" pitchFamily="2" charset="-122"/>
              </a:rPr>
              <a:t>数据宽度与总线线数</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16069"/>
                                        </p:tgtEl>
                                        <p:attrNameLst>
                                          <p:attrName>style.visibility</p:attrName>
                                        </p:attrNameLst>
                                      </p:cBhvr>
                                      <p:to>
                                        <p:strVal val="visible"/>
                                      </p:to>
                                    </p:set>
                                    <p:animEffect transition="in" filter="wipe(down)">
                                      <p:cBhvr>
                                        <p:cTn id="7" dur="500"/>
                                        <p:tgtEl>
                                          <p:spTgt spid="21606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文本框 217091"/>
          <p:cNvSpPr txBox="1"/>
          <p:nvPr/>
        </p:nvSpPr>
        <p:spPr>
          <a:xfrm>
            <a:off x="395288" y="1773238"/>
            <a:ext cx="3168650"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、数据宽度</a:t>
            </a:r>
          </a:p>
        </p:txBody>
      </p:sp>
      <p:sp>
        <p:nvSpPr>
          <p:cNvPr id="132098" name="文本框 217092"/>
          <p:cNvSpPr txBox="1"/>
          <p:nvPr/>
        </p:nvSpPr>
        <p:spPr>
          <a:xfrm>
            <a:off x="663575" y="2349500"/>
            <a:ext cx="8085138"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）数据宽度种类：</a:t>
            </a:r>
          </a:p>
        </p:txBody>
      </p:sp>
      <p:sp>
        <p:nvSpPr>
          <p:cNvPr id="132099" name="文本框 217093"/>
          <p:cNvSpPr txBox="1"/>
          <p:nvPr/>
        </p:nvSpPr>
        <p:spPr>
          <a:xfrm>
            <a:off x="1258888" y="2852738"/>
            <a:ext cx="7416800" cy="1371600"/>
          </a:xfrm>
          <a:prstGeom prst="rect">
            <a:avLst/>
          </a:prstGeom>
          <a:noFill/>
          <a:ln w="9525">
            <a:noFill/>
          </a:ln>
        </p:spPr>
        <p:txBody>
          <a:bodyPr anchor="t">
            <a:spAutoFit/>
          </a:bodyPr>
          <a:lstStyle/>
          <a:p>
            <a:r>
              <a:rPr lang="zh-CN" altLang="en-US" dirty="0">
                <a:solidFill>
                  <a:srgbClr val="0033CC"/>
                </a:solidFill>
                <a:latin typeface="Arial" panose="020B0604020202020204" pitchFamily="34" charset="0"/>
                <a:ea typeface="黑体" panose="02010609060101010101" pitchFamily="2" charset="-122"/>
              </a:rPr>
              <a:t>单字（或单字节）宽度</a:t>
            </a:r>
          </a:p>
          <a:p>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适于输入机、打印机等低速设备；</a:t>
            </a:r>
          </a:p>
          <a:p>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不适于磁盘</a:t>
            </a: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磁带等快速设备。</a:t>
            </a:r>
          </a:p>
        </p:txBody>
      </p:sp>
      <p:sp>
        <p:nvSpPr>
          <p:cNvPr id="132100" name="矩形 217094"/>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32101" name="矩形 217095"/>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3.3.4</a:t>
            </a:r>
            <a:r>
              <a:rPr lang="zh-CN" altLang="en-US" dirty="0">
                <a:latin typeface="黑体" panose="02010609060101010101" pitchFamily="2" charset="-122"/>
                <a:ea typeface="黑体" panose="02010609060101010101" pitchFamily="2" charset="-122"/>
              </a:rPr>
              <a:t>数据宽度与总线线数</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文本框 218115"/>
          <p:cNvSpPr txBox="1"/>
          <p:nvPr/>
        </p:nvSpPr>
        <p:spPr>
          <a:xfrm>
            <a:off x="395288" y="1773238"/>
            <a:ext cx="3168650"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、数据宽度</a:t>
            </a:r>
          </a:p>
        </p:txBody>
      </p:sp>
      <p:sp>
        <p:nvSpPr>
          <p:cNvPr id="133122" name="文本框 218116"/>
          <p:cNvSpPr txBox="1"/>
          <p:nvPr/>
        </p:nvSpPr>
        <p:spPr>
          <a:xfrm>
            <a:off x="663575" y="2349500"/>
            <a:ext cx="8085138"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）数据宽度种类：</a:t>
            </a:r>
          </a:p>
        </p:txBody>
      </p:sp>
      <p:sp>
        <p:nvSpPr>
          <p:cNvPr id="133123" name="文本框 218117"/>
          <p:cNvSpPr txBox="1"/>
          <p:nvPr/>
        </p:nvSpPr>
        <p:spPr>
          <a:xfrm>
            <a:off x="1258888" y="2852738"/>
            <a:ext cx="7416800" cy="1815882"/>
          </a:xfrm>
          <a:prstGeom prst="rect">
            <a:avLst/>
          </a:prstGeom>
          <a:noFill/>
          <a:ln w="9525">
            <a:noFill/>
          </a:ln>
        </p:spPr>
        <p:txBody>
          <a:bodyPr anchor="t">
            <a:spAutoFit/>
          </a:bodyPr>
          <a:lstStyle/>
          <a:p>
            <a:r>
              <a:rPr lang="zh-CN" altLang="en-US" dirty="0">
                <a:solidFill>
                  <a:srgbClr val="0033CC"/>
                </a:solidFill>
                <a:latin typeface="Arial" panose="020B0604020202020204" pitchFamily="34" charset="0"/>
                <a:ea typeface="黑体" panose="02010609060101010101" pitchFamily="2" charset="-122"/>
              </a:rPr>
              <a:t>单字（或单字节）宽度</a:t>
            </a:r>
          </a:p>
          <a:p>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优点：不指明信息长度，减少辅助开销。</a:t>
            </a:r>
          </a:p>
          <a:p>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缺点</a:t>
            </a:r>
            <a:r>
              <a:rPr lang="zh-CN" altLang="en-US" dirty="0" smtClean="0">
                <a:latin typeface="Arial" panose="020B0604020202020204" pitchFamily="34" charset="0"/>
                <a:ea typeface="黑体" panose="02010609060101010101" pitchFamily="2" charset="-122"/>
              </a:rPr>
              <a:t>：每传送一个自己就得重新分配总线，开销大。 </a:t>
            </a:r>
            <a:endParaRPr lang="zh-CN" altLang="en-US" dirty="0">
              <a:latin typeface="Arial" panose="020B0604020202020204" pitchFamily="34" charset="0"/>
              <a:ea typeface="黑体" panose="02010609060101010101" pitchFamily="2" charset="-122"/>
            </a:endParaRPr>
          </a:p>
        </p:txBody>
      </p:sp>
      <p:sp>
        <p:nvSpPr>
          <p:cNvPr id="133124" name="矩形 218118"/>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33125" name="矩形 218119"/>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3.3.4</a:t>
            </a:r>
            <a:r>
              <a:rPr lang="zh-CN" altLang="en-US" dirty="0">
                <a:latin typeface="黑体" panose="02010609060101010101" pitchFamily="2" charset="-122"/>
                <a:ea typeface="黑体" panose="02010609060101010101" pitchFamily="2" charset="-122"/>
              </a:rPr>
              <a:t>数据宽度与总线线数</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文本框 219139"/>
          <p:cNvSpPr txBox="1"/>
          <p:nvPr/>
        </p:nvSpPr>
        <p:spPr>
          <a:xfrm>
            <a:off x="395288" y="1773238"/>
            <a:ext cx="3168650"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、数据宽度</a:t>
            </a:r>
          </a:p>
        </p:txBody>
      </p:sp>
      <p:sp>
        <p:nvSpPr>
          <p:cNvPr id="134146" name="文本框 219140"/>
          <p:cNvSpPr txBox="1"/>
          <p:nvPr/>
        </p:nvSpPr>
        <p:spPr>
          <a:xfrm>
            <a:off x="663575" y="2349500"/>
            <a:ext cx="8085138"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）数据宽度种类：</a:t>
            </a:r>
          </a:p>
        </p:txBody>
      </p:sp>
      <p:sp>
        <p:nvSpPr>
          <p:cNvPr id="134147" name="文本框 219141"/>
          <p:cNvSpPr txBox="1"/>
          <p:nvPr/>
        </p:nvSpPr>
        <p:spPr>
          <a:xfrm>
            <a:off x="1258888" y="2852738"/>
            <a:ext cx="7416800" cy="944562"/>
          </a:xfrm>
          <a:prstGeom prst="rect">
            <a:avLst/>
          </a:prstGeom>
          <a:noFill/>
          <a:ln w="9525">
            <a:noFill/>
          </a:ln>
        </p:spPr>
        <p:txBody>
          <a:bodyPr anchor="t">
            <a:spAutoFit/>
          </a:bodyPr>
          <a:lstStyle/>
          <a:p>
            <a:r>
              <a:rPr lang="zh-CN" altLang="en-US" dirty="0">
                <a:solidFill>
                  <a:srgbClr val="0033CC"/>
                </a:solidFill>
                <a:latin typeface="Arial" panose="020B0604020202020204" pitchFamily="34" charset="0"/>
                <a:ea typeface="黑体" panose="02010609060101010101" pitchFamily="2" charset="-122"/>
              </a:rPr>
              <a:t>定长块宽度</a:t>
            </a:r>
          </a:p>
          <a:p>
            <a:r>
              <a:rPr lang="zh-CN" altLang="en-US" dirty="0">
                <a:latin typeface="Arial" panose="020B0604020202020204" pitchFamily="34" charset="0"/>
                <a:ea typeface="黑体" panose="02010609060101010101" pitchFamily="2" charset="-122"/>
              </a:rPr>
              <a:t>        适于磁盘等高速设备</a:t>
            </a:r>
          </a:p>
        </p:txBody>
      </p:sp>
      <p:sp>
        <p:nvSpPr>
          <p:cNvPr id="134148" name="矩形 219142"/>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34149" name="矩形 219143"/>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3.3.4</a:t>
            </a:r>
            <a:r>
              <a:rPr lang="zh-CN" altLang="en-US" dirty="0">
                <a:latin typeface="黑体" panose="02010609060101010101" pitchFamily="2" charset="-122"/>
                <a:ea typeface="黑体" panose="02010609060101010101" pitchFamily="2" charset="-122"/>
              </a:rPr>
              <a:t>数据宽度与总线线数</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文本框 220163"/>
          <p:cNvSpPr txBox="1"/>
          <p:nvPr/>
        </p:nvSpPr>
        <p:spPr>
          <a:xfrm>
            <a:off x="395288" y="1773238"/>
            <a:ext cx="3168650"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、数据宽度</a:t>
            </a:r>
          </a:p>
        </p:txBody>
      </p:sp>
      <p:sp>
        <p:nvSpPr>
          <p:cNvPr id="135170" name="文本框 220164"/>
          <p:cNvSpPr txBox="1"/>
          <p:nvPr/>
        </p:nvSpPr>
        <p:spPr>
          <a:xfrm>
            <a:off x="663575" y="2349500"/>
            <a:ext cx="8085138"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）数据宽度种类：</a:t>
            </a:r>
          </a:p>
        </p:txBody>
      </p:sp>
      <p:sp>
        <p:nvSpPr>
          <p:cNvPr id="135171" name="文本框 220165"/>
          <p:cNvSpPr txBox="1"/>
          <p:nvPr/>
        </p:nvSpPr>
        <p:spPr>
          <a:xfrm>
            <a:off x="1258888" y="2852738"/>
            <a:ext cx="7416800" cy="3078162"/>
          </a:xfrm>
          <a:prstGeom prst="rect">
            <a:avLst/>
          </a:prstGeom>
          <a:noFill/>
          <a:ln w="9525">
            <a:noFill/>
          </a:ln>
        </p:spPr>
        <p:txBody>
          <a:bodyPr anchor="t">
            <a:spAutoFit/>
          </a:bodyPr>
          <a:lstStyle/>
          <a:p>
            <a:r>
              <a:rPr lang="zh-CN" altLang="en-US" dirty="0">
                <a:solidFill>
                  <a:srgbClr val="0033CC"/>
                </a:solidFill>
                <a:latin typeface="Arial" panose="020B0604020202020204" pitchFamily="34" charset="0"/>
                <a:ea typeface="黑体" panose="02010609060101010101" pitchFamily="2" charset="-122"/>
              </a:rPr>
              <a:t>定长块宽度</a:t>
            </a:r>
          </a:p>
          <a:p>
            <a:r>
              <a:rPr lang="zh-CN" altLang="en-US" dirty="0">
                <a:latin typeface="Arial" panose="020B0604020202020204" pitchFamily="34" charset="0"/>
                <a:ea typeface="黑体" panose="02010609060101010101" pitchFamily="2" charset="-122"/>
              </a:rPr>
              <a:t>优点：不指明传送信息宽度，简化控制，可按</a:t>
            </a:r>
          </a:p>
          <a:p>
            <a:r>
              <a:rPr lang="zh-CN" altLang="en-US" dirty="0">
                <a:latin typeface="Arial" panose="020B0604020202020204" pitchFamily="34" charset="0"/>
                <a:ea typeface="黑体" panose="02010609060101010101" pitchFamily="2" charset="-122"/>
              </a:rPr>
              <a:t>          整个信息块进行校验。</a:t>
            </a:r>
          </a:p>
          <a:p>
            <a:endParaRPr lang="zh-CN" altLang="en-US" dirty="0">
              <a:latin typeface="Arial" panose="020B0604020202020204" pitchFamily="34" charset="0"/>
              <a:ea typeface="黑体" panose="02010609060101010101" pitchFamily="2" charset="-122"/>
            </a:endParaRPr>
          </a:p>
          <a:p>
            <a:r>
              <a:rPr lang="zh-CN" altLang="en-US" dirty="0">
                <a:latin typeface="Arial" panose="020B0604020202020204" pitchFamily="34" charset="0"/>
                <a:ea typeface="黑体" panose="02010609060101010101" pitchFamily="2" charset="-122"/>
              </a:rPr>
              <a:t>缺点：块大小固定，当比所传信息块小时，仍</a:t>
            </a:r>
          </a:p>
          <a:p>
            <a:r>
              <a:rPr lang="zh-CN" altLang="en-US" dirty="0">
                <a:latin typeface="Arial" panose="020B0604020202020204" pitchFamily="34" charset="0"/>
                <a:ea typeface="黑体" panose="02010609060101010101" pitchFamily="2" charset="-122"/>
              </a:rPr>
              <a:t>           多次分配总线；当大于所传信息块时， </a:t>
            </a:r>
          </a:p>
          <a:p>
            <a:r>
              <a:rPr lang="zh-CN" altLang="en-US" dirty="0">
                <a:latin typeface="Arial" panose="020B0604020202020204" pitchFamily="34" charset="0"/>
                <a:ea typeface="黑体" panose="02010609060101010101" pitchFamily="2" charset="-122"/>
              </a:rPr>
              <a:t>           就会浪费总线的带宽和缓冲器空间。 </a:t>
            </a:r>
          </a:p>
        </p:txBody>
      </p:sp>
      <p:sp>
        <p:nvSpPr>
          <p:cNvPr id="135172" name="矩形 220166"/>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35173" name="矩形 220167"/>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3.3.4</a:t>
            </a:r>
            <a:r>
              <a:rPr lang="zh-CN" altLang="en-US" dirty="0">
                <a:latin typeface="黑体" panose="02010609060101010101" pitchFamily="2" charset="-122"/>
                <a:ea typeface="黑体" panose="02010609060101010101" pitchFamily="2" charset="-122"/>
              </a:rPr>
              <a:t>数据宽度与总线线数</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文本框 221187"/>
          <p:cNvSpPr txBox="1"/>
          <p:nvPr/>
        </p:nvSpPr>
        <p:spPr>
          <a:xfrm>
            <a:off x="395288" y="1773238"/>
            <a:ext cx="3168650"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、数据宽度</a:t>
            </a:r>
          </a:p>
        </p:txBody>
      </p:sp>
      <p:sp>
        <p:nvSpPr>
          <p:cNvPr id="136194" name="文本框 221188"/>
          <p:cNvSpPr txBox="1"/>
          <p:nvPr/>
        </p:nvSpPr>
        <p:spPr>
          <a:xfrm>
            <a:off x="663575" y="2349500"/>
            <a:ext cx="8085138"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）数据宽度种类：</a:t>
            </a:r>
          </a:p>
        </p:txBody>
      </p:sp>
      <p:sp>
        <p:nvSpPr>
          <p:cNvPr id="136195" name="文本框 221189"/>
          <p:cNvSpPr txBox="1"/>
          <p:nvPr/>
        </p:nvSpPr>
        <p:spPr>
          <a:xfrm>
            <a:off x="1258888" y="2852738"/>
            <a:ext cx="7416800" cy="944562"/>
          </a:xfrm>
          <a:prstGeom prst="rect">
            <a:avLst/>
          </a:prstGeom>
          <a:noFill/>
          <a:ln w="9525">
            <a:noFill/>
          </a:ln>
        </p:spPr>
        <p:txBody>
          <a:bodyPr anchor="t">
            <a:spAutoFit/>
          </a:bodyPr>
          <a:lstStyle/>
          <a:p>
            <a:r>
              <a:rPr lang="zh-CN" altLang="en-US" dirty="0">
                <a:solidFill>
                  <a:srgbClr val="0033CC"/>
                </a:solidFill>
                <a:latin typeface="Arial" panose="020B0604020202020204" pitchFamily="34" charset="0"/>
                <a:ea typeface="黑体" panose="02010609060101010101" pitchFamily="2" charset="-122"/>
              </a:rPr>
              <a:t>可变长块宽度</a:t>
            </a:r>
          </a:p>
          <a:p>
            <a:r>
              <a:rPr lang="zh-CN" altLang="en-US" dirty="0">
                <a:latin typeface="Arial" panose="020B0604020202020204" pitchFamily="34" charset="0"/>
                <a:ea typeface="黑体" panose="02010609060101010101" pitchFamily="2" charset="-122"/>
              </a:rPr>
              <a:t>        适于高优先级的中高速设备</a:t>
            </a:r>
          </a:p>
        </p:txBody>
      </p:sp>
      <p:sp>
        <p:nvSpPr>
          <p:cNvPr id="221191" name="文本框 221190"/>
          <p:cNvSpPr txBox="1"/>
          <p:nvPr/>
        </p:nvSpPr>
        <p:spPr>
          <a:xfrm>
            <a:off x="1258888" y="3860800"/>
            <a:ext cx="7416800" cy="1798638"/>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优点：可动态改变传送块的大小，有效利用</a:t>
            </a:r>
          </a:p>
          <a:p>
            <a:r>
              <a:rPr lang="zh-CN" altLang="en-US" dirty="0">
                <a:latin typeface="Arial" panose="020B0604020202020204" pitchFamily="34" charset="0"/>
                <a:ea typeface="黑体" panose="02010609060101010101" pitchFamily="2" charset="-122"/>
              </a:rPr>
              <a:t>            总线的带宽。</a:t>
            </a:r>
          </a:p>
          <a:p>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缺点：要增大缓冲器空间和增加信息块大小</a:t>
            </a:r>
          </a:p>
          <a:p>
            <a:r>
              <a:rPr lang="zh-CN" altLang="en-US" dirty="0">
                <a:latin typeface="Arial" panose="020B0604020202020204" pitchFamily="34" charset="0"/>
                <a:ea typeface="黑体" panose="02010609060101010101" pitchFamily="2" charset="-122"/>
              </a:rPr>
              <a:t>            的辅助开销和控制。</a:t>
            </a:r>
          </a:p>
        </p:txBody>
      </p:sp>
      <p:sp>
        <p:nvSpPr>
          <p:cNvPr id="136197" name="矩形 221191"/>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36198" name="矩形 221192"/>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3.3.4</a:t>
            </a:r>
            <a:r>
              <a:rPr lang="zh-CN" altLang="en-US" dirty="0">
                <a:latin typeface="黑体" panose="02010609060101010101" pitchFamily="2" charset="-122"/>
                <a:ea typeface="黑体" panose="02010609060101010101" pitchFamily="2" charset="-122"/>
              </a:rPr>
              <a:t>数据宽度与总线线数</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21191"/>
                                        </p:tgtEl>
                                        <p:attrNameLst>
                                          <p:attrName>style.visibility</p:attrName>
                                        </p:attrNameLst>
                                      </p:cBhvr>
                                      <p:to>
                                        <p:strVal val="visible"/>
                                      </p:to>
                                    </p:set>
                                    <p:animEffect transition="in" filter="diamond(in)">
                                      <p:cBhvr>
                                        <p:cTn id="7" dur="500"/>
                                        <p:tgtEl>
                                          <p:spTgt spid="221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9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文本框 222211"/>
          <p:cNvSpPr txBox="1"/>
          <p:nvPr/>
        </p:nvSpPr>
        <p:spPr>
          <a:xfrm>
            <a:off x="395288" y="1773238"/>
            <a:ext cx="3168650"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、数据宽度</a:t>
            </a:r>
          </a:p>
        </p:txBody>
      </p:sp>
      <p:sp>
        <p:nvSpPr>
          <p:cNvPr id="137218" name="文本框 222212"/>
          <p:cNvSpPr txBox="1"/>
          <p:nvPr/>
        </p:nvSpPr>
        <p:spPr>
          <a:xfrm>
            <a:off x="663575" y="2349500"/>
            <a:ext cx="8085138"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）数据宽度种类：</a:t>
            </a:r>
          </a:p>
        </p:txBody>
      </p:sp>
      <p:sp>
        <p:nvSpPr>
          <p:cNvPr id="137219" name="文本框 222213"/>
          <p:cNvSpPr txBox="1"/>
          <p:nvPr/>
        </p:nvSpPr>
        <p:spPr>
          <a:xfrm>
            <a:off x="1258888" y="2852738"/>
            <a:ext cx="7416800" cy="944562"/>
          </a:xfrm>
          <a:prstGeom prst="rect">
            <a:avLst/>
          </a:prstGeom>
          <a:noFill/>
          <a:ln w="9525">
            <a:noFill/>
          </a:ln>
        </p:spPr>
        <p:txBody>
          <a:bodyPr anchor="t">
            <a:spAutoFit/>
          </a:bodyPr>
          <a:lstStyle/>
          <a:p>
            <a:r>
              <a:rPr lang="zh-CN" altLang="en-US" dirty="0">
                <a:solidFill>
                  <a:srgbClr val="0033CC"/>
                </a:solidFill>
                <a:latin typeface="Arial" panose="020B0604020202020204" pitchFamily="34" charset="0"/>
                <a:ea typeface="黑体" panose="02010609060101010101" pitchFamily="2" charset="-122"/>
              </a:rPr>
              <a:t>单字加定长块宽度</a:t>
            </a:r>
          </a:p>
          <a:p>
            <a:r>
              <a:rPr lang="zh-CN" altLang="en-US" dirty="0">
                <a:latin typeface="Arial" panose="020B0604020202020204" pitchFamily="34" charset="0"/>
                <a:ea typeface="黑体" panose="02010609060101010101" pitchFamily="2" charset="-122"/>
              </a:rPr>
              <a:t>           适于挂有低速而优先级高的设备的总线 </a:t>
            </a:r>
          </a:p>
        </p:txBody>
      </p:sp>
      <p:sp>
        <p:nvSpPr>
          <p:cNvPr id="222215" name="文本框 222214"/>
          <p:cNvSpPr txBox="1"/>
          <p:nvPr/>
        </p:nvSpPr>
        <p:spPr>
          <a:xfrm>
            <a:off x="1258888" y="3860800"/>
            <a:ext cx="7416800" cy="222567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优点：定长块不必过大，超过部分可以用单</a:t>
            </a:r>
          </a:p>
          <a:p>
            <a:r>
              <a:rPr lang="zh-CN" altLang="en-US" dirty="0">
                <a:latin typeface="Arial" panose="020B0604020202020204" pitchFamily="34" charset="0"/>
                <a:ea typeface="黑体" panose="02010609060101010101" pitchFamily="2" charset="-122"/>
              </a:rPr>
              <a:t>            字处理，减少总线带宽、部件缓冲空</a:t>
            </a:r>
          </a:p>
          <a:p>
            <a:r>
              <a:rPr lang="zh-CN" altLang="en-US" dirty="0">
                <a:latin typeface="Arial" panose="020B0604020202020204" pitchFamily="34" charset="0"/>
                <a:ea typeface="黑体" panose="02010609060101010101" pitchFamily="2" charset="-122"/>
              </a:rPr>
              <a:t>            间的浪费。 </a:t>
            </a:r>
          </a:p>
          <a:p>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缺点：信息块小于定长块，但字数又不少时</a:t>
            </a:r>
          </a:p>
          <a:p>
            <a:r>
              <a:rPr lang="zh-CN" altLang="en-US" dirty="0">
                <a:latin typeface="Arial" panose="020B0604020202020204" pitchFamily="34" charset="0"/>
                <a:ea typeface="黑体" panose="02010609060101010101" pitchFamily="2" charset="-122"/>
              </a:rPr>
              <a:t>            设备或总线利用率低。 </a:t>
            </a:r>
          </a:p>
        </p:txBody>
      </p:sp>
      <p:sp>
        <p:nvSpPr>
          <p:cNvPr id="137221" name="矩形 222215"/>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37222" name="矩形 222216"/>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3.3.4</a:t>
            </a:r>
            <a:r>
              <a:rPr lang="zh-CN" altLang="en-US" dirty="0">
                <a:latin typeface="黑体" panose="02010609060101010101" pitchFamily="2" charset="-122"/>
                <a:ea typeface="黑体" panose="02010609060101010101" pitchFamily="2" charset="-122"/>
              </a:rPr>
              <a:t>数据宽度与总线线数</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22215"/>
                                        </p:tgtEl>
                                        <p:attrNameLst>
                                          <p:attrName>style.visibility</p:attrName>
                                        </p:attrNameLst>
                                      </p:cBhvr>
                                      <p:to>
                                        <p:strVal val="visible"/>
                                      </p:to>
                                    </p:set>
                                    <p:animEffect transition="in" filter="diamond(in)">
                                      <p:cBhvr>
                                        <p:cTn id="7" dur="500"/>
                                        <p:tgtEl>
                                          <p:spTgt spid="222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文本框 223235"/>
          <p:cNvSpPr txBox="1"/>
          <p:nvPr/>
        </p:nvSpPr>
        <p:spPr>
          <a:xfrm>
            <a:off x="395288" y="1773238"/>
            <a:ext cx="3168650"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、数据宽度</a:t>
            </a:r>
          </a:p>
        </p:txBody>
      </p:sp>
      <p:sp>
        <p:nvSpPr>
          <p:cNvPr id="138242" name="文本框 223236"/>
          <p:cNvSpPr txBox="1"/>
          <p:nvPr/>
        </p:nvSpPr>
        <p:spPr>
          <a:xfrm>
            <a:off x="663575" y="2349500"/>
            <a:ext cx="8085138"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）数据宽度种类：</a:t>
            </a:r>
          </a:p>
        </p:txBody>
      </p:sp>
      <p:sp>
        <p:nvSpPr>
          <p:cNvPr id="138243" name="文本框 223237"/>
          <p:cNvSpPr txBox="1"/>
          <p:nvPr/>
        </p:nvSpPr>
        <p:spPr>
          <a:xfrm>
            <a:off x="1258888" y="2852738"/>
            <a:ext cx="7416800" cy="1371600"/>
          </a:xfrm>
          <a:prstGeom prst="rect">
            <a:avLst/>
          </a:prstGeom>
          <a:noFill/>
          <a:ln w="9525">
            <a:noFill/>
          </a:ln>
        </p:spPr>
        <p:txBody>
          <a:bodyPr anchor="t">
            <a:spAutoFit/>
          </a:bodyPr>
          <a:lstStyle/>
          <a:p>
            <a:r>
              <a:rPr lang="zh-CN" altLang="en-US" dirty="0">
                <a:solidFill>
                  <a:srgbClr val="0033CC"/>
                </a:solidFill>
                <a:latin typeface="Arial" panose="020B0604020202020204" pitchFamily="34" charset="0"/>
                <a:ea typeface="黑体" panose="02010609060101010101" pitchFamily="2" charset="-122"/>
              </a:rPr>
              <a:t>单字加可变长块宽度</a:t>
            </a:r>
          </a:p>
          <a:p>
            <a:r>
              <a:rPr lang="zh-CN" altLang="en-US" dirty="0">
                <a:latin typeface="Arial" panose="020B0604020202020204" pitchFamily="34" charset="0"/>
                <a:ea typeface="黑体" panose="02010609060101010101" pitchFamily="2" charset="-122"/>
              </a:rPr>
              <a:t>灵活有效，适应挂有各种设备的总线，但</a:t>
            </a:r>
          </a:p>
          <a:p>
            <a:r>
              <a:rPr lang="zh-CN" altLang="en-US" dirty="0">
                <a:latin typeface="Arial" panose="020B0604020202020204" pitchFamily="34" charset="0"/>
                <a:ea typeface="黑体" panose="02010609060101010101" pitchFamily="2" charset="-122"/>
              </a:rPr>
              <a:t>复杂、花钱。 </a:t>
            </a:r>
          </a:p>
        </p:txBody>
      </p:sp>
      <p:sp>
        <p:nvSpPr>
          <p:cNvPr id="138244" name="矩形 223238"/>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38245" name="矩形 223239"/>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3.3.4</a:t>
            </a:r>
            <a:r>
              <a:rPr lang="zh-CN" altLang="en-US" dirty="0">
                <a:latin typeface="黑体" panose="02010609060101010101" pitchFamily="2" charset="-122"/>
                <a:ea typeface="黑体" panose="02010609060101010101" pitchFamily="2" charset="-122"/>
              </a:rPr>
              <a:t>数据宽度与总线线数</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文本框 232449"/>
          <p:cNvSpPr txBox="1"/>
          <p:nvPr/>
        </p:nvSpPr>
        <p:spPr>
          <a:xfrm>
            <a:off x="323850" y="1844675"/>
            <a:ext cx="8351838" cy="1371600"/>
          </a:xfrm>
          <a:prstGeom prst="rect">
            <a:avLst/>
          </a:prstGeom>
          <a:noFill/>
          <a:ln w="9525">
            <a:noFill/>
          </a:ln>
        </p:spPr>
        <p:txBody>
          <a:bodyPr anchor="t">
            <a:spAutoFit/>
          </a:bodyPr>
          <a:lstStyle/>
          <a:p>
            <a:r>
              <a:rPr lang="zh-CN" altLang="en-US" dirty="0">
                <a:solidFill>
                  <a:srgbClr val="0033CC"/>
                </a:solidFill>
                <a:latin typeface="Arial" panose="020B0604020202020204" pitchFamily="34" charset="0"/>
                <a:ea typeface="黑体" panose="02010609060101010101" pitchFamily="2" charset="-122"/>
              </a:rPr>
              <a:t>非专用总线</a:t>
            </a:r>
            <a:r>
              <a:rPr lang="zh-CN" altLang="en-US" dirty="0">
                <a:latin typeface="Arial" panose="020B0604020202020204" pitchFamily="34" charset="0"/>
                <a:ea typeface="黑体" panose="02010609060101010101" pitchFamily="2" charset="-122"/>
              </a:rPr>
              <a:t>：可以被多种功能或多个部件分时共享</a:t>
            </a:r>
          </a:p>
          <a:p>
            <a:r>
              <a:rPr lang="zh-CN" altLang="en-US" dirty="0">
                <a:latin typeface="Arial" panose="020B0604020202020204" pitchFamily="34" charset="0"/>
                <a:ea typeface="黑体" panose="02010609060101010101" pitchFamily="2" charset="-122"/>
              </a:rPr>
              <a:t>                      同一时刻只有一对部件可使用总线</a:t>
            </a:r>
          </a:p>
          <a:p>
            <a:endParaRPr lang="zh-CN" altLang="en-US" dirty="0">
              <a:latin typeface="Arial" panose="020B0604020202020204" pitchFamily="34" charset="0"/>
              <a:ea typeface="黑体" panose="02010609060101010101" pitchFamily="2" charset="-122"/>
            </a:endParaRPr>
          </a:p>
        </p:txBody>
      </p:sp>
      <p:sp>
        <p:nvSpPr>
          <p:cNvPr id="93186" name="矩形 232451"/>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93187" name="矩形 232452"/>
          <p:cNvSpPr/>
          <p:nvPr/>
        </p:nvSpPr>
        <p:spPr>
          <a:xfrm>
            <a:off x="395288" y="981075"/>
            <a:ext cx="8353425" cy="504031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3.3.1</a:t>
            </a:r>
            <a:r>
              <a:rPr lang="zh-CN" altLang="en-US" dirty="0">
                <a:latin typeface="黑体" panose="02010609060101010101" pitchFamily="2" charset="-122"/>
                <a:ea typeface="黑体" panose="02010609060101010101" pitchFamily="2" charset="-122"/>
              </a:rPr>
              <a:t>总线的分类</a:t>
            </a:r>
          </a:p>
          <a:p>
            <a:pPr>
              <a:lnSpc>
                <a:spcPct val="120000"/>
              </a:lnSpc>
            </a:pPr>
            <a:endParaRPr lang="zh-CN" altLang="en-US" dirty="0">
              <a:latin typeface="华文新魏" panose="02010800040101010101" pitchFamily="2" charset="-122"/>
              <a:ea typeface="华文新魏" panose="02010800040101010101" pitchFamily="2" charset="-122"/>
            </a:endParaRPr>
          </a:p>
        </p:txBody>
      </p:sp>
      <p:sp>
        <p:nvSpPr>
          <p:cNvPr id="232459" name="文本框 232458"/>
          <p:cNvSpPr txBox="1"/>
          <p:nvPr/>
        </p:nvSpPr>
        <p:spPr>
          <a:xfrm>
            <a:off x="323850" y="2819400"/>
            <a:ext cx="1255713" cy="517525"/>
          </a:xfrm>
          <a:prstGeom prst="rect">
            <a:avLst/>
          </a:prstGeom>
          <a:noFill/>
          <a:ln w="9525">
            <a:noFill/>
          </a:ln>
        </p:spPr>
        <p:txBody>
          <a:bodyPr wrap="none" anchor="t">
            <a:spAutoFit/>
          </a:bodyPr>
          <a:lstStyle/>
          <a:p>
            <a:r>
              <a:rPr lang="zh-CN" altLang="en-US" dirty="0">
                <a:latin typeface="Arial" panose="020B0604020202020204" pitchFamily="34" charset="0"/>
                <a:ea typeface="黑体" panose="02010609060101010101" pitchFamily="2" charset="-122"/>
              </a:rPr>
              <a:t>优点：</a:t>
            </a:r>
          </a:p>
        </p:txBody>
      </p:sp>
      <p:sp>
        <p:nvSpPr>
          <p:cNvPr id="232460" name="文本框 232459"/>
          <p:cNvSpPr txBox="1"/>
          <p:nvPr/>
        </p:nvSpPr>
        <p:spPr>
          <a:xfrm>
            <a:off x="844550" y="3395663"/>
            <a:ext cx="1255713" cy="517525"/>
          </a:xfrm>
          <a:prstGeom prst="rect">
            <a:avLst/>
          </a:prstGeom>
          <a:noFill/>
          <a:ln w="9525">
            <a:noFill/>
          </a:ln>
        </p:spPr>
        <p:txBody>
          <a:bodyPr wrap="none" anchor="t">
            <a:spAutoFit/>
          </a:bodyPr>
          <a:lstStyle/>
          <a:p>
            <a:r>
              <a:rPr lang="zh-CN" altLang="en-US" dirty="0">
                <a:latin typeface="Arial" panose="020B0604020202020204" pitchFamily="34" charset="0"/>
                <a:ea typeface="黑体" panose="02010609060101010101" pitchFamily="2" charset="-122"/>
              </a:rPr>
              <a:t>总线少</a:t>
            </a:r>
          </a:p>
        </p:txBody>
      </p:sp>
      <p:sp>
        <p:nvSpPr>
          <p:cNvPr id="232461" name="文本框 232460"/>
          <p:cNvSpPr txBox="1"/>
          <p:nvPr/>
        </p:nvSpPr>
        <p:spPr>
          <a:xfrm>
            <a:off x="830263" y="3990975"/>
            <a:ext cx="7332662" cy="517525"/>
          </a:xfrm>
          <a:prstGeom prst="rect">
            <a:avLst/>
          </a:prstGeom>
          <a:noFill/>
          <a:ln w="9525">
            <a:noFill/>
          </a:ln>
        </p:spPr>
        <p:txBody>
          <a:bodyPr wrap="none" anchor="t">
            <a:spAutoFit/>
          </a:bodyPr>
          <a:lstStyle/>
          <a:p>
            <a:r>
              <a:rPr lang="zh-CN" altLang="en-US" dirty="0">
                <a:latin typeface="Arial" panose="020B0604020202020204" pitchFamily="34" charset="0"/>
                <a:ea typeface="黑体" panose="02010609060101010101" pitchFamily="2" charset="-122"/>
              </a:rPr>
              <a:t>接口标准化、模块性强，易于简化接口和连线</a:t>
            </a:r>
          </a:p>
        </p:txBody>
      </p:sp>
      <p:sp>
        <p:nvSpPr>
          <p:cNvPr id="232462" name="文本框 232461"/>
          <p:cNvSpPr txBox="1"/>
          <p:nvPr/>
        </p:nvSpPr>
        <p:spPr>
          <a:xfrm>
            <a:off x="806450" y="4494213"/>
            <a:ext cx="7689850" cy="517525"/>
          </a:xfrm>
          <a:prstGeom prst="rect">
            <a:avLst/>
          </a:prstGeom>
          <a:noFill/>
          <a:ln w="9525">
            <a:noFill/>
          </a:ln>
        </p:spPr>
        <p:txBody>
          <a:bodyPr wrap="none" anchor="t">
            <a:spAutoFit/>
          </a:bodyPr>
          <a:lstStyle/>
          <a:p>
            <a:r>
              <a:rPr lang="zh-CN" altLang="en-US" dirty="0">
                <a:latin typeface="Arial" panose="020B0604020202020204" pitchFamily="34" charset="0"/>
                <a:ea typeface="黑体" panose="02010609060101010101" pitchFamily="2" charset="-122"/>
              </a:rPr>
              <a:t>扩充能力强，易采用多重总线提高带宽和可靠性</a:t>
            </a:r>
          </a:p>
        </p:txBody>
      </p:sp>
      <p:sp>
        <p:nvSpPr>
          <p:cNvPr id="232463" name="左大括号 232462"/>
          <p:cNvSpPr/>
          <p:nvPr/>
        </p:nvSpPr>
        <p:spPr>
          <a:xfrm>
            <a:off x="539750" y="3611563"/>
            <a:ext cx="360363" cy="1223962"/>
          </a:xfrm>
          <a:prstGeom prst="leftBrace">
            <a:avLst>
              <a:gd name="adj1" fmla="val 28272"/>
              <a:gd name="adj2" fmla="val 50000"/>
            </a:avLst>
          </a:prstGeom>
          <a:noFill/>
          <a:ln w="38100" cap="flat" cmpd="sng">
            <a:solidFill>
              <a:schemeClr val="tx1"/>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32450"/>
                                        </p:tgtEl>
                                        <p:attrNameLst>
                                          <p:attrName>style.visibility</p:attrName>
                                        </p:attrNameLst>
                                      </p:cBhvr>
                                      <p:to>
                                        <p:strVal val="visible"/>
                                      </p:to>
                                    </p:set>
                                    <p:animEffect transition="in" filter="wipe(down)">
                                      <p:cBhvr>
                                        <p:cTn id="7" dur="500"/>
                                        <p:tgtEl>
                                          <p:spTgt spid="23245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32459"/>
                                        </p:tgtEl>
                                        <p:attrNameLst>
                                          <p:attrName>style.visibility</p:attrName>
                                        </p:attrNameLst>
                                      </p:cBhvr>
                                      <p:to>
                                        <p:strVal val="visible"/>
                                      </p:to>
                                    </p:set>
                                    <p:animEffect transition="in" filter="slide(fromBottom)">
                                      <p:cBhvr>
                                        <p:cTn id="12" dur="500"/>
                                        <p:tgtEl>
                                          <p:spTgt spid="232459"/>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32463"/>
                                        </p:tgtEl>
                                        <p:attrNameLst>
                                          <p:attrName>style.visibility</p:attrName>
                                        </p:attrNameLst>
                                      </p:cBhvr>
                                      <p:to>
                                        <p:strVal val="visible"/>
                                      </p:to>
                                    </p:set>
                                    <p:animEffect transition="in" filter="wipe(up)">
                                      <p:cBhvr>
                                        <p:cTn id="16" dur="500"/>
                                        <p:tgtEl>
                                          <p:spTgt spid="232463"/>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32460"/>
                                        </p:tgtEl>
                                        <p:attrNameLst>
                                          <p:attrName>style.visibility</p:attrName>
                                        </p:attrNameLst>
                                      </p:cBhvr>
                                      <p:to>
                                        <p:strVal val="visible"/>
                                      </p:to>
                                    </p:set>
                                    <p:animEffect transition="in" filter="wipe(left)">
                                      <p:cBhvr>
                                        <p:cTn id="20" dur="500"/>
                                        <p:tgtEl>
                                          <p:spTgt spid="23246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32461"/>
                                        </p:tgtEl>
                                        <p:attrNameLst>
                                          <p:attrName>style.visibility</p:attrName>
                                        </p:attrNameLst>
                                      </p:cBhvr>
                                      <p:to>
                                        <p:strVal val="visible"/>
                                      </p:to>
                                    </p:set>
                                    <p:animEffect transition="in" filter="wipe(left)">
                                      <p:cBhvr>
                                        <p:cTn id="25" dur="500"/>
                                        <p:tgtEl>
                                          <p:spTgt spid="23246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32462"/>
                                        </p:tgtEl>
                                        <p:attrNameLst>
                                          <p:attrName>style.visibility</p:attrName>
                                        </p:attrNameLst>
                                      </p:cBhvr>
                                      <p:to>
                                        <p:strVal val="visible"/>
                                      </p:to>
                                    </p:set>
                                    <p:animEffect transition="in" filter="wipe(left)">
                                      <p:cBhvr>
                                        <p:cTn id="30" dur="500"/>
                                        <p:tgtEl>
                                          <p:spTgt spid="232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0" grpId="0"/>
      <p:bldP spid="232459" grpId="0"/>
      <p:bldP spid="232460" grpId="0"/>
      <p:bldP spid="232461" grpId="0"/>
      <p:bldP spid="23246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文本框 224259"/>
          <p:cNvSpPr txBox="1"/>
          <p:nvPr/>
        </p:nvSpPr>
        <p:spPr>
          <a:xfrm>
            <a:off x="395288" y="1773238"/>
            <a:ext cx="3168650"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、总线的线数</a:t>
            </a:r>
          </a:p>
        </p:txBody>
      </p:sp>
      <p:sp>
        <p:nvSpPr>
          <p:cNvPr id="224261" name="文本框 224260"/>
          <p:cNvSpPr txBox="1"/>
          <p:nvPr/>
        </p:nvSpPr>
        <p:spPr>
          <a:xfrm>
            <a:off x="879475" y="2770188"/>
            <a:ext cx="8085138" cy="944562"/>
          </a:xfrm>
          <a:prstGeom prst="rect">
            <a:avLst/>
          </a:prstGeom>
          <a:noFill/>
          <a:ln w="9525">
            <a:noFill/>
          </a:ln>
        </p:spPr>
        <p:txBody>
          <a:bodyPr anchor="t">
            <a:spAutoFit/>
          </a:bodyPr>
          <a:lstStyle/>
          <a:p>
            <a:r>
              <a:rPr lang="zh-CN" altLang="en-US" dirty="0">
                <a:solidFill>
                  <a:srgbClr val="0033CC"/>
                </a:solidFill>
                <a:latin typeface="Arial" panose="020B0604020202020204" pitchFamily="34" charset="0"/>
                <a:ea typeface="黑体" panose="02010609060101010101" pitchFamily="2" charset="-122"/>
              </a:rPr>
              <a:t>总线线数</a:t>
            </a:r>
            <a:r>
              <a:rPr lang="zh-CN" altLang="en-US" dirty="0">
                <a:latin typeface="Arial" panose="020B0604020202020204" pitchFamily="34" charset="0"/>
                <a:ea typeface="黑体" panose="02010609060101010101" pitchFamily="2" charset="-122"/>
              </a:rPr>
              <a:t>越多，成本高，干扰大，可靠性低，</a:t>
            </a:r>
          </a:p>
          <a:p>
            <a:r>
              <a:rPr lang="zh-CN" altLang="en-US" dirty="0">
                <a:latin typeface="Arial" panose="020B0604020202020204" pitchFamily="34" charset="0"/>
                <a:ea typeface="黑体" panose="02010609060101010101" pitchFamily="2" charset="-122"/>
              </a:rPr>
              <a:t>占用空间大，但传送速度和流量大。</a:t>
            </a:r>
          </a:p>
        </p:txBody>
      </p:sp>
      <p:sp>
        <p:nvSpPr>
          <p:cNvPr id="224262" name="文本框 224261"/>
          <p:cNvSpPr txBox="1"/>
          <p:nvPr/>
        </p:nvSpPr>
        <p:spPr>
          <a:xfrm>
            <a:off x="827088" y="3778250"/>
            <a:ext cx="8085137" cy="944563"/>
          </a:xfrm>
          <a:prstGeom prst="rect">
            <a:avLst/>
          </a:prstGeom>
          <a:noFill/>
          <a:ln w="9525">
            <a:noFill/>
          </a:ln>
        </p:spPr>
        <p:txBody>
          <a:bodyPr anchor="t">
            <a:spAutoFit/>
          </a:bodyPr>
          <a:lstStyle/>
          <a:p>
            <a:r>
              <a:rPr lang="zh-CN" altLang="en-US" dirty="0">
                <a:solidFill>
                  <a:srgbClr val="0033CC"/>
                </a:solidFill>
                <a:latin typeface="Arial" panose="020B0604020202020204" pitchFamily="34" charset="0"/>
                <a:ea typeface="黑体" panose="02010609060101010101" pitchFamily="2" charset="-122"/>
              </a:rPr>
              <a:t>总线长度</a:t>
            </a:r>
            <a:r>
              <a:rPr lang="zh-CN" altLang="en-US" dirty="0">
                <a:latin typeface="Arial" panose="020B0604020202020204" pitchFamily="34" charset="0"/>
                <a:ea typeface="黑体" panose="02010609060101010101" pitchFamily="2" charset="-122"/>
              </a:rPr>
              <a:t>越长，成本高，干扰大，波形畸变</a:t>
            </a:r>
          </a:p>
          <a:p>
            <a:r>
              <a:rPr lang="zh-CN" altLang="en-US" dirty="0">
                <a:latin typeface="Arial" panose="020B0604020202020204" pitchFamily="34" charset="0"/>
                <a:ea typeface="黑体" panose="02010609060101010101" pitchFamily="2" charset="-122"/>
              </a:rPr>
              <a:t>严重，可靠性低。</a:t>
            </a:r>
          </a:p>
        </p:txBody>
      </p:sp>
      <p:sp>
        <p:nvSpPr>
          <p:cNvPr id="139268" name="文本框 224262"/>
          <p:cNvSpPr txBox="1"/>
          <p:nvPr/>
        </p:nvSpPr>
        <p:spPr>
          <a:xfrm>
            <a:off x="395288" y="2333625"/>
            <a:ext cx="2168525" cy="517525"/>
          </a:xfrm>
          <a:prstGeom prst="rect">
            <a:avLst/>
          </a:prstGeom>
          <a:noFill/>
          <a:ln w="9525">
            <a:noFill/>
          </a:ln>
        </p:spPr>
        <p:txBody>
          <a:bodyPr wrap="none"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）制约因素</a:t>
            </a:r>
          </a:p>
        </p:txBody>
      </p:sp>
      <p:sp>
        <p:nvSpPr>
          <p:cNvPr id="139269" name="矩形 224263"/>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39270" name="矩形 224264"/>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3.3.4</a:t>
            </a:r>
            <a:r>
              <a:rPr lang="zh-CN" altLang="en-US" dirty="0">
                <a:latin typeface="黑体" panose="02010609060101010101" pitchFamily="2" charset="-122"/>
                <a:ea typeface="黑体" panose="02010609060101010101" pitchFamily="2" charset="-122"/>
              </a:rPr>
              <a:t>数据宽度与总线线数</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4261"/>
                                        </p:tgtEl>
                                        <p:attrNameLst>
                                          <p:attrName>style.visibility</p:attrName>
                                        </p:attrNameLst>
                                      </p:cBhvr>
                                      <p:to>
                                        <p:strVal val="visible"/>
                                      </p:to>
                                    </p:set>
                                    <p:animEffect transition="in" filter="wipe(left)">
                                      <p:cBhvr>
                                        <p:cTn id="7" dur="500"/>
                                        <p:tgtEl>
                                          <p:spTgt spid="2242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4262"/>
                                        </p:tgtEl>
                                        <p:attrNameLst>
                                          <p:attrName>style.visibility</p:attrName>
                                        </p:attrNameLst>
                                      </p:cBhvr>
                                      <p:to>
                                        <p:strVal val="visible"/>
                                      </p:to>
                                    </p:set>
                                    <p:animEffect transition="in" filter="wipe(left)">
                                      <p:cBhvr>
                                        <p:cTn id="12" dur="500"/>
                                        <p:tgtEl>
                                          <p:spTgt spid="224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1" grpId="0"/>
      <p:bldP spid="22426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文本框 225283"/>
          <p:cNvSpPr txBox="1"/>
          <p:nvPr/>
        </p:nvSpPr>
        <p:spPr>
          <a:xfrm>
            <a:off x="395288" y="1773238"/>
            <a:ext cx="3168650"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、总线的线数</a:t>
            </a:r>
          </a:p>
        </p:txBody>
      </p:sp>
      <p:sp>
        <p:nvSpPr>
          <p:cNvPr id="225285" name="文本框 225284"/>
          <p:cNvSpPr txBox="1"/>
          <p:nvPr/>
        </p:nvSpPr>
        <p:spPr>
          <a:xfrm>
            <a:off x="879475" y="2765425"/>
            <a:ext cx="8085138" cy="517525"/>
          </a:xfrm>
          <a:prstGeom prst="rect">
            <a:avLst/>
          </a:prstGeom>
          <a:noFill/>
          <a:ln w="9525">
            <a:noFill/>
          </a:ln>
        </p:spPr>
        <p:txBody>
          <a:bodyPr anchor="t">
            <a:spAutoFit/>
          </a:bodyPr>
          <a:lstStyle/>
          <a:p>
            <a:r>
              <a:rPr lang="zh-CN" altLang="en-US" dirty="0">
                <a:latin typeface="Arial" panose="020B0604020202020204" pitchFamily="34" charset="0"/>
                <a:ea typeface="黑体" panose="02010609060101010101" pitchFamily="2" charset="-122"/>
              </a:rPr>
              <a:t>总线越长，其线数应尽可能减少</a:t>
            </a:r>
          </a:p>
        </p:txBody>
      </p:sp>
      <p:sp>
        <p:nvSpPr>
          <p:cNvPr id="225286" name="文本框 225285"/>
          <p:cNvSpPr txBox="1"/>
          <p:nvPr/>
        </p:nvSpPr>
        <p:spPr>
          <a:xfrm>
            <a:off x="879475" y="3419475"/>
            <a:ext cx="8085138" cy="944563"/>
          </a:xfrm>
          <a:prstGeom prst="rect">
            <a:avLst/>
          </a:prstGeom>
          <a:noFill/>
          <a:ln w="9525">
            <a:noFill/>
          </a:ln>
        </p:spPr>
        <p:txBody>
          <a:bodyPr anchor="t">
            <a:spAutoFit/>
          </a:bodyPr>
          <a:lstStyle/>
          <a:p>
            <a:r>
              <a:rPr lang="zh-CN" altLang="en-US" dirty="0">
                <a:latin typeface="Arial" panose="020B0604020202020204" pitchFamily="34" charset="0"/>
                <a:ea typeface="黑体" panose="02010609060101010101" pitchFamily="2" charset="-122"/>
              </a:rPr>
              <a:t>在满足性能要求及通信类型和速率的情况下，</a:t>
            </a:r>
          </a:p>
          <a:p>
            <a:r>
              <a:rPr lang="zh-CN" altLang="en-US" dirty="0">
                <a:latin typeface="Arial" panose="020B0604020202020204" pitchFamily="34" charset="0"/>
                <a:ea typeface="黑体" panose="02010609060101010101" pitchFamily="2" charset="-122"/>
              </a:rPr>
              <a:t>应尽量减少总线的线数。 </a:t>
            </a:r>
          </a:p>
        </p:txBody>
      </p:sp>
      <p:sp>
        <p:nvSpPr>
          <p:cNvPr id="140292" name="文本框 225286"/>
          <p:cNvSpPr txBox="1"/>
          <p:nvPr/>
        </p:nvSpPr>
        <p:spPr>
          <a:xfrm>
            <a:off x="395288" y="2333625"/>
            <a:ext cx="1452562" cy="517525"/>
          </a:xfrm>
          <a:prstGeom prst="rect">
            <a:avLst/>
          </a:prstGeom>
          <a:noFill/>
          <a:ln w="9525">
            <a:noFill/>
          </a:ln>
        </p:spPr>
        <p:txBody>
          <a:bodyPr wrap="none"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）原则</a:t>
            </a:r>
          </a:p>
        </p:txBody>
      </p:sp>
      <p:sp>
        <p:nvSpPr>
          <p:cNvPr id="140293" name="矩形 225287"/>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40294" name="矩形 225288"/>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3.3.4</a:t>
            </a:r>
            <a:r>
              <a:rPr lang="zh-CN" altLang="en-US" dirty="0">
                <a:latin typeface="黑体" panose="02010609060101010101" pitchFamily="2" charset="-122"/>
                <a:ea typeface="黑体" panose="02010609060101010101" pitchFamily="2" charset="-122"/>
              </a:rPr>
              <a:t>数据宽度与总线线数</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5285"/>
                                        </p:tgtEl>
                                        <p:attrNameLst>
                                          <p:attrName>style.visibility</p:attrName>
                                        </p:attrNameLst>
                                      </p:cBhvr>
                                      <p:to>
                                        <p:strVal val="visible"/>
                                      </p:to>
                                    </p:set>
                                    <p:animEffect transition="in" filter="wipe(left)">
                                      <p:cBhvr>
                                        <p:cTn id="7" dur="500"/>
                                        <p:tgtEl>
                                          <p:spTgt spid="2252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286"/>
                                        </p:tgtEl>
                                        <p:attrNameLst>
                                          <p:attrName>style.visibility</p:attrName>
                                        </p:attrNameLst>
                                      </p:cBhvr>
                                      <p:to>
                                        <p:strVal val="visible"/>
                                      </p:to>
                                    </p:set>
                                    <p:animEffect transition="in" filter="wipe(left)">
                                      <p:cBhvr>
                                        <p:cTn id="12" dur="500"/>
                                        <p:tgtEl>
                                          <p:spTgt spid="225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5" grpId="0"/>
      <p:bldP spid="22528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文本框 226307"/>
          <p:cNvSpPr txBox="1"/>
          <p:nvPr/>
        </p:nvSpPr>
        <p:spPr>
          <a:xfrm>
            <a:off x="395288" y="1773238"/>
            <a:ext cx="3168650"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、总线的线数</a:t>
            </a:r>
          </a:p>
        </p:txBody>
      </p:sp>
      <p:sp>
        <p:nvSpPr>
          <p:cNvPr id="226309" name="文本框 226308"/>
          <p:cNvSpPr txBox="1"/>
          <p:nvPr/>
        </p:nvSpPr>
        <p:spPr>
          <a:xfrm>
            <a:off x="395288" y="2333625"/>
            <a:ext cx="8085137"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）减少总线的方法</a:t>
            </a:r>
          </a:p>
        </p:txBody>
      </p:sp>
      <p:sp>
        <p:nvSpPr>
          <p:cNvPr id="226310" name="文本框 226309"/>
          <p:cNvSpPr txBox="1"/>
          <p:nvPr/>
        </p:nvSpPr>
        <p:spPr>
          <a:xfrm>
            <a:off x="879475" y="2987675"/>
            <a:ext cx="8085138" cy="944563"/>
          </a:xfrm>
          <a:prstGeom prst="rect">
            <a:avLst/>
          </a:prstGeom>
          <a:noFill/>
          <a:ln w="9525">
            <a:noFill/>
          </a:ln>
        </p:spPr>
        <p:txBody>
          <a:bodyPr anchor="t">
            <a:spAutoFit/>
          </a:bodyPr>
          <a:lstStyle/>
          <a:p>
            <a:r>
              <a:rPr lang="zh-CN" altLang="en-US" dirty="0">
                <a:latin typeface="Arial" panose="020B0604020202020204" pitchFamily="34" charset="0"/>
                <a:ea typeface="黑体" panose="02010609060101010101" pitchFamily="2" charset="-122"/>
              </a:rPr>
              <a:t>采用线的组合、并</a:t>
            </a: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串－串</a:t>
            </a: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并转换和编码方法。</a:t>
            </a:r>
          </a:p>
          <a:p>
            <a:r>
              <a:rPr lang="zh-CN" altLang="en-US" dirty="0">
                <a:latin typeface="Arial" panose="020B0604020202020204" pitchFamily="34" charset="0"/>
                <a:ea typeface="黑体" panose="02010609060101010101" pitchFamily="2" charset="-122"/>
              </a:rPr>
              <a:t>但会降低总线流量。 </a:t>
            </a:r>
          </a:p>
        </p:txBody>
      </p:sp>
      <p:sp>
        <p:nvSpPr>
          <p:cNvPr id="141316" name="矩形 226310"/>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41317" name="矩形 226311"/>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3.3.4</a:t>
            </a:r>
            <a:r>
              <a:rPr lang="zh-CN" altLang="en-US" dirty="0">
                <a:latin typeface="黑体" panose="02010609060101010101" pitchFamily="2" charset="-122"/>
                <a:ea typeface="黑体" panose="02010609060101010101" pitchFamily="2" charset="-122"/>
              </a:rPr>
              <a:t>数据宽度与总线线数</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6309"/>
                                        </p:tgtEl>
                                        <p:attrNameLst>
                                          <p:attrName>style.visibility</p:attrName>
                                        </p:attrNameLst>
                                      </p:cBhvr>
                                      <p:to>
                                        <p:strVal val="visible"/>
                                      </p:to>
                                    </p:set>
                                    <p:animEffect transition="in" filter="wipe(left)">
                                      <p:cBhvr>
                                        <p:cTn id="7" dur="500"/>
                                        <p:tgtEl>
                                          <p:spTgt spid="22630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6310"/>
                                        </p:tgtEl>
                                        <p:attrNameLst>
                                          <p:attrName>style.visibility</p:attrName>
                                        </p:attrNameLst>
                                      </p:cBhvr>
                                      <p:to>
                                        <p:strVal val="visible"/>
                                      </p:to>
                                    </p:set>
                                    <p:animEffect transition="in" filter="wipe(left)">
                                      <p:cBhvr>
                                        <p:cTn id="12" dur="500"/>
                                        <p:tgtEl>
                                          <p:spTgt spid="226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9" grpId="0"/>
      <p:bldP spid="22631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文本框 227331"/>
          <p:cNvSpPr txBox="1"/>
          <p:nvPr/>
        </p:nvSpPr>
        <p:spPr>
          <a:xfrm>
            <a:off x="395288" y="1773238"/>
            <a:ext cx="3168650"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、总线的线数</a:t>
            </a:r>
          </a:p>
        </p:txBody>
      </p:sp>
      <p:sp>
        <p:nvSpPr>
          <p:cNvPr id="227333" name="文本框 227332"/>
          <p:cNvSpPr txBox="1"/>
          <p:nvPr/>
        </p:nvSpPr>
        <p:spPr>
          <a:xfrm>
            <a:off x="879475" y="2987675"/>
            <a:ext cx="8085138" cy="944563"/>
          </a:xfrm>
          <a:prstGeom prst="rect">
            <a:avLst/>
          </a:prstGeom>
          <a:noFill/>
          <a:ln w="9525">
            <a:noFill/>
          </a:ln>
        </p:spPr>
        <p:txBody>
          <a:bodyPr anchor="t">
            <a:spAutoFit/>
          </a:bodyPr>
          <a:lstStyle/>
          <a:p>
            <a:r>
              <a:rPr lang="zh-CN" altLang="en-US" dirty="0">
                <a:latin typeface="Arial" panose="020B0604020202020204" pitchFamily="34" charset="0"/>
                <a:ea typeface="黑体" panose="02010609060101010101" pitchFamily="2" charset="-122"/>
              </a:rPr>
              <a:t>线的组合：</a:t>
            </a:r>
          </a:p>
          <a:p>
            <a:r>
              <a:rPr lang="zh-CN" altLang="en-US" dirty="0">
                <a:latin typeface="Arial" panose="020B0604020202020204" pitchFamily="34" charset="0"/>
                <a:ea typeface="黑体" panose="02010609060101010101" pitchFamily="2" charset="-122"/>
              </a:rPr>
              <a:t>       能减少只按功能和传送方向所需的线数。 </a:t>
            </a:r>
          </a:p>
        </p:txBody>
      </p:sp>
      <p:sp>
        <p:nvSpPr>
          <p:cNvPr id="227334" name="文本框 227333"/>
          <p:cNvSpPr txBox="1"/>
          <p:nvPr/>
        </p:nvSpPr>
        <p:spPr>
          <a:xfrm>
            <a:off x="879475" y="3932238"/>
            <a:ext cx="7408862" cy="1798637"/>
          </a:xfrm>
          <a:prstGeom prst="rect">
            <a:avLst/>
          </a:prstGeom>
          <a:noFill/>
          <a:ln w="9525">
            <a:noFill/>
          </a:ln>
        </p:spPr>
        <p:txBody>
          <a:bodyPr wrap="none" anchor="t">
            <a:spAutoFit/>
          </a:bodyPr>
          <a:lstStyle/>
          <a:p>
            <a:r>
              <a:rPr lang="zh-CN" altLang="en-US" dirty="0">
                <a:latin typeface="Arial" panose="020B0604020202020204" pitchFamily="34" charset="0"/>
                <a:ea typeface="黑体" panose="02010609060101010101" pitchFamily="2" charset="-122"/>
              </a:rPr>
              <a:t>并</a:t>
            </a: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串</a:t>
            </a: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串</a:t>
            </a: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并转换：</a:t>
            </a:r>
          </a:p>
          <a:p>
            <a:r>
              <a:rPr lang="zh-CN" altLang="en-US" dirty="0">
                <a:latin typeface="Arial" panose="020B0604020202020204" pitchFamily="34" charset="0"/>
                <a:ea typeface="黑体" panose="02010609060101010101" pitchFamily="2" charset="-122"/>
              </a:rPr>
              <a:t>      在总线两端经并</a:t>
            </a: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串</a:t>
            </a: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串</a:t>
            </a: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并转换器，以使用</a:t>
            </a:r>
          </a:p>
          <a:p>
            <a:r>
              <a:rPr lang="zh-CN" altLang="en-US" dirty="0">
                <a:latin typeface="Arial" panose="020B0604020202020204" pitchFamily="34" charset="0"/>
                <a:ea typeface="黑体" panose="02010609060101010101" pitchFamily="2" charset="-122"/>
              </a:rPr>
              <a:t>较少的线数，经多次传送后再在端点转换成完</a:t>
            </a:r>
          </a:p>
          <a:p>
            <a:r>
              <a:rPr lang="zh-CN" altLang="en-US" dirty="0">
                <a:latin typeface="Arial" panose="020B0604020202020204" pitchFamily="34" charset="0"/>
                <a:ea typeface="黑体" panose="02010609060101010101" pitchFamily="2" charset="-122"/>
              </a:rPr>
              <a:t>整的字。</a:t>
            </a:r>
          </a:p>
        </p:txBody>
      </p:sp>
      <p:sp>
        <p:nvSpPr>
          <p:cNvPr id="227335" name="文本框 227334"/>
          <p:cNvSpPr txBox="1"/>
          <p:nvPr/>
        </p:nvSpPr>
        <p:spPr>
          <a:xfrm>
            <a:off x="395288" y="2333625"/>
            <a:ext cx="8085137"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）减少总线的方法</a:t>
            </a:r>
          </a:p>
        </p:txBody>
      </p:sp>
      <p:sp>
        <p:nvSpPr>
          <p:cNvPr id="142341" name="矩形 227335"/>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42342" name="矩形 227336"/>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3.3.4</a:t>
            </a:r>
            <a:r>
              <a:rPr lang="zh-CN" altLang="en-US" dirty="0">
                <a:latin typeface="黑体" panose="02010609060101010101" pitchFamily="2" charset="-122"/>
                <a:ea typeface="黑体" panose="02010609060101010101" pitchFamily="2" charset="-122"/>
              </a:rPr>
              <a:t>数据宽度与总线线数</a:t>
            </a:r>
          </a:p>
          <a:p>
            <a:pPr>
              <a:lnSpc>
                <a:spcPct val="120000"/>
              </a:lnSpc>
            </a:pPr>
            <a:endParaRPr lang="zh-CN" altLang="en-US" dirty="0">
              <a:latin typeface="华文新魏" panose="02010800040101010101" pitchFamily="2" charset="-122"/>
              <a:ea typeface="华文新魏" panose="02010800040101010101" pitchFamily="2" charset="-122"/>
            </a:endParaRPr>
          </a:p>
        </p:txBody>
      </p:sp>
      <p:sp>
        <p:nvSpPr>
          <p:cNvPr id="8" name="文本框 7"/>
          <p:cNvSpPr txBox="1"/>
          <p:nvPr/>
        </p:nvSpPr>
        <p:spPr>
          <a:xfrm>
            <a:off x="867569" y="5730875"/>
            <a:ext cx="7420768" cy="954107"/>
          </a:xfrm>
          <a:prstGeom prst="rect">
            <a:avLst/>
          </a:prstGeom>
          <a:noFill/>
          <a:ln w="9525">
            <a:noFill/>
          </a:ln>
        </p:spPr>
        <p:txBody>
          <a:bodyPr wrap="square" anchor="t">
            <a:spAutoFit/>
          </a:bodyPr>
          <a:lstStyle/>
          <a:p>
            <a:r>
              <a:rPr lang="zh-CN" altLang="en-US" dirty="0" smtClean="0">
                <a:ea typeface="黑体" panose="02010609060101010101" pitchFamily="2" charset="-122"/>
              </a:rPr>
              <a:t>线的编码</a:t>
            </a:r>
            <a:r>
              <a:rPr lang="zh-CN" altLang="en-US" dirty="0" smtClean="0">
                <a:latin typeface="Arial" panose="020B0604020202020204" pitchFamily="34" charset="0"/>
                <a:ea typeface="黑体" panose="02010609060101010101" pitchFamily="2" charset="-122"/>
              </a:rPr>
              <a:t>：少数几根线编码取代多种单功能线。</a:t>
            </a:r>
            <a:endParaRPr lang="zh-CN" altLang="en-US" dirty="0">
              <a:latin typeface="Arial" panose="020B0604020202020204" pitchFamily="34" charset="0"/>
              <a:ea typeface="黑体" panose="02010609060101010101" pitchFamily="2" charset="-122"/>
            </a:endParaRPr>
          </a:p>
          <a:p>
            <a:r>
              <a:rPr lang="zh-CN" altLang="en-US" dirty="0">
                <a:latin typeface="Arial" panose="020B0604020202020204" pitchFamily="34" charset="0"/>
                <a:ea typeface="黑体" panose="02010609060101010101" pitchFamily="2"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7335"/>
                                        </p:tgtEl>
                                        <p:attrNameLst>
                                          <p:attrName>style.visibility</p:attrName>
                                        </p:attrNameLst>
                                      </p:cBhvr>
                                      <p:to>
                                        <p:strVal val="visible"/>
                                      </p:to>
                                    </p:set>
                                    <p:animEffect transition="in" filter="wipe(left)">
                                      <p:cBhvr>
                                        <p:cTn id="7" dur="500"/>
                                        <p:tgtEl>
                                          <p:spTgt spid="2273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7333"/>
                                        </p:tgtEl>
                                        <p:attrNameLst>
                                          <p:attrName>style.visibility</p:attrName>
                                        </p:attrNameLst>
                                      </p:cBhvr>
                                      <p:to>
                                        <p:strVal val="visible"/>
                                      </p:to>
                                    </p:set>
                                    <p:animEffect transition="in" filter="wipe(left)">
                                      <p:cBhvr>
                                        <p:cTn id="12" dur="500"/>
                                        <p:tgtEl>
                                          <p:spTgt spid="2273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7334"/>
                                        </p:tgtEl>
                                        <p:attrNameLst>
                                          <p:attrName>style.visibility</p:attrName>
                                        </p:attrNameLst>
                                      </p:cBhvr>
                                      <p:to>
                                        <p:strVal val="visible"/>
                                      </p:to>
                                    </p:set>
                                    <p:animEffect transition="in" filter="wipe(left)">
                                      <p:cBhvr>
                                        <p:cTn id="17" dur="500"/>
                                        <p:tgtEl>
                                          <p:spTgt spid="22733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3" grpId="0"/>
      <p:bldP spid="227334" grpId="0"/>
      <p:bldP spid="227335" grpId="0"/>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文本框 228355"/>
          <p:cNvSpPr txBox="1"/>
          <p:nvPr/>
        </p:nvSpPr>
        <p:spPr>
          <a:xfrm>
            <a:off x="395288" y="1773238"/>
            <a:ext cx="3168650"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、总线的线数</a:t>
            </a:r>
          </a:p>
        </p:txBody>
      </p:sp>
      <p:sp>
        <p:nvSpPr>
          <p:cNvPr id="228357" name="文本框 228356"/>
          <p:cNvSpPr txBox="1"/>
          <p:nvPr/>
        </p:nvSpPr>
        <p:spPr>
          <a:xfrm>
            <a:off x="395288" y="2333625"/>
            <a:ext cx="8085137"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4</a:t>
            </a:r>
            <a:r>
              <a:rPr lang="zh-CN" altLang="en-US" dirty="0">
                <a:latin typeface="Arial" panose="020B0604020202020204" pitchFamily="34" charset="0"/>
                <a:ea typeface="黑体" panose="02010609060101010101" pitchFamily="2" charset="-122"/>
              </a:rPr>
              <a:t>）</a:t>
            </a:r>
            <a:r>
              <a:rPr lang="en-US" altLang="zh-CN" dirty="0">
                <a:latin typeface="Arial" panose="020B0604020202020204" pitchFamily="34" charset="0"/>
                <a:ea typeface="黑体" panose="02010609060101010101" pitchFamily="2" charset="-122"/>
              </a:rPr>
              <a:t>I/O</a:t>
            </a:r>
            <a:r>
              <a:rPr lang="zh-CN" altLang="en-US" dirty="0">
                <a:latin typeface="Arial" panose="020B0604020202020204" pitchFamily="34" charset="0"/>
                <a:ea typeface="黑体" panose="02010609060101010101" pitchFamily="2" charset="-122"/>
              </a:rPr>
              <a:t>总线流量的确定 </a:t>
            </a:r>
          </a:p>
        </p:txBody>
      </p:sp>
      <p:sp>
        <p:nvSpPr>
          <p:cNvPr id="228358" name="文本框 228357"/>
          <p:cNvSpPr txBox="1"/>
          <p:nvPr/>
        </p:nvSpPr>
        <p:spPr>
          <a:xfrm>
            <a:off x="395288" y="2914650"/>
            <a:ext cx="8374062" cy="944563"/>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a</a:t>
            </a:r>
            <a:r>
              <a:rPr lang="zh-CN" altLang="en-US" dirty="0">
                <a:latin typeface="Arial" panose="020B0604020202020204" pitchFamily="34" charset="0"/>
                <a:ea typeface="黑体" panose="02010609060101010101" pitchFamily="2" charset="-122"/>
              </a:rPr>
              <a:t>） </a:t>
            </a:r>
            <a:r>
              <a:rPr lang="en-US" altLang="zh-CN" dirty="0">
                <a:latin typeface="Arial" panose="020B0604020202020204" pitchFamily="34" charset="0"/>
                <a:ea typeface="黑体" panose="02010609060101010101" pitchFamily="2" charset="-122"/>
              </a:rPr>
              <a:t>I/O</a:t>
            </a:r>
            <a:r>
              <a:rPr lang="zh-CN" altLang="en-US" dirty="0">
                <a:latin typeface="Arial" panose="020B0604020202020204" pitchFamily="34" charset="0"/>
                <a:ea typeface="黑体" panose="02010609060101010101" pitchFamily="2" charset="-122"/>
              </a:rPr>
              <a:t>总线所需的流量取决于该总线所接外设的数量、种类以及传输信息的方式和速率要求。 </a:t>
            </a:r>
          </a:p>
        </p:txBody>
      </p:sp>
      <p:sp>
        <p:nvSpPr>
          <p:cNvPr id="228359" name="文本框 228358"/>
          <p:cNvSpPr txBox="1"/>
          <p:nvPr/>
        </p:nvSpPr>
        <p:spPr>
          <a:xfrm>
            <a:off x="303213" y="3851275"/>
            <a:ext cx="8516937" cy="1371600"/>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 b</a:t>
            </a:r>
            <a:r>
              <a:rPr lang="zh-CN" altLang="en-US" dirty="0">
                <a:latin typeface="Arial" panose="020B0604020202020204" pitchFamily="34" charset="0"/>
                <a:ea typeface="黑体" panose="02010609060101010101" pitchFamily="2" charset="-122"/>
              </a:rPr>
              <a:t>） 总线的价格一般正比于流量，当流量超过某一</a:t>
            </a:r>
          </a:p>
          <a:p>
            <a:r>
              <a:rPr lang="zh-CN" altLang="en-US" dirty="0">
                <a:latin typeface="Arial" panose="020B0604020202020204" pitchFamily="34" charset="0"/>
                <a:ea typeface="黑体" panose="02010609060101010101" pitchFamily="2" charset="-122"/>
              </a:rPr>
              <a:t>范围时，价格将会呈指数上升，且</a:t>
            </a:r>
            <a:r>
              <a:rPr lang="en-US" altLang="zh-CN" dirty="0">
                <a:latin typeface="Arial" panose="020B0604020202020204" pitchFamily="34" charset="0"/>
                <a:ea typeface="黑体" panose="02010609060101010101" pitchFamily="2" charset="-122"/>
              </a:rPr>
              <a:t>I/O</a:t>
            </a:r>
            <a:r>
              <a:rPr lang="zh-CN" altLang="en-US" dirty="0">
                <a:latin typeface="Arial" panose="020B0604020202020204" pitchFamily="34" charset="0"/>
                <a:ea typeface="黑体" panose="02010609060101010101" pitchFamily="2" charset="-122"/>
              </a:rPr>
              <a:t>设备接口环节</a:t>
            </a:r>
          </a:p>
          <a:p>
            <a:r>
              <a:rPr lang="zh-CN" altLang="en-US" dirty="0">
                <a:latin typeface="Arial" panose="020B0604020202020204" pitchFamily="34" charset="0"/>
                <a:ea typeface="黑体" panose="02010609060101010101" pitchFamily="2" charset="-122"/>
              </a:rPr>
              <a:t>价格也随之增加。 </a:t>
            </a:r>
          </a:p>
        </p:txBody>
      </p:sp>
      <p:sp>
        <p:nvSpPr>
          <p:cNvPr id="143365" name="矩形 228359"/>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43366" name="矩形 228360"/>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3.3.4</a:t>
            </a:r>
            <a:r>
              <a:rPr lang="zh-CN" altLang="en-US" dirty="0">
                <a:latin typeface="黑体" panose="02010609060101010101" pitchFamily="2" charset="-122"/>
                <a:ea typeface="黑体" panose="02010609060101010101" pitchFamily="2" charset="-122"/>
              </a:rPr>
              <a:t>数据宽度与总线线数</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8357"/>
                                        </p:tgtEl>
                                        <p:attrNameLst>
                                          <p:attrName>style.visibility</p:attrName>
                                        </p:attrNameLst>
                                      </p:cBhvr>
                                      <p:to>
                                        <p:strVal val="visible"/>
                                      </p:to>
                                    </p:set>
                                    <p:animEffect transition="in" filter="wipe(left)">
                                      <p:cBhvr>
                                        <p:cTn id="7" dur="500"/>
                                        <p:tgtEl>
                                          <p:spTgt spid="22835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8358"/>
                                        </p:tgtEl>
                                        <p:attrNameLst>
                                          <p:attrName>style.visibility</p:attrName>
                                        </p:attrNameLst>
                                      </p:cBhvr>
                                      <p:to>
                                        <p:strVal val="visible"/>
                                      </p:to>
                                    </p:set>
                                    <p:animEffect transition="in" filter="wipe(left)">
                                      <p:cBhvr>
                                        <p:cTn id="11" dur="500"/>
                                        <p:tgtEl>
                                          <p:spTgt spid="22835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28359"/>
                                        </p:tgtEl>
                                        <p:attrNameLst>
                                          <p:attrName>style.visibility</p:attrName>
                                        </p:attrNameLst>
                                      </p:cBhvr>
                                      <p:to>
                                        <p:strVal val="visible"/>
                                      </p:to>
                                    </p:set>
                                    <p:animEffect transition="in" filter="wipe(left)">
                                      <p:cBhvr>
                                        <p:cTn id="16" dur="500"/>
                                        <p:tgtEl>
                                          <p:spTgt spid="228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7" grpId="0"/>
      <p:bldP spid="228358" grpId="0"/>
      <p:bldP spid="22835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文本框 229379"/>
          <p:cNvSpPr txBox="1"/>
          <p:nvPr/>
        </p:nvSpPr>
        <p:spPr>
          <a:xfrm>
            <a:off x="395288" y="1773238"/>
            <a:ext cx="3168650"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、总线的线数</a:t>
            </a:r>
          </a:p>
        </p:txBody>
      </p:sp>
      <p:sp>
        <p:nvSpPr>
          <p:cNvPr id="229381" name="文本框 229380"/>
          <p:cNvSpPr txBox="1"/>
          <p:nvPr/>
        </p:nvSpPr>
        <p:spPr>
          <a:xfrm>
            <a:off x="395288" y="2333625"/>
            <a:ext cx="8085137"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4</a:t>
            </a:r>
            <a:r>
              <a:rPr lang="zh-CN" altLang="en-US" dirty="0">
                <a:latin typeface="Arial" panose="020B0604020202020204" pitchFamily="34" charset="0"/>
                <a:ea typeface="黑体" panose="02010609060101010101" pitchFamily="2" charset="-122"/>
              </a:rPr>
              <a:t>）</a:t>
            </a:r>
            <a:r>
              <a:rPr lang="en-US" altLang="zh-CN" dirty="0">
                <a:latin typeface="Arial" panose="020B0604020202020204" pitchFamily="34" charset="0"/>
                <a:ea typeface="黑体" panose="02010609060101010101" pitchFamily="2" charset="-122"/>
              </a:rPr>
              <a:t>I/O</a:t>
            </a:r>
            <a:r>
              <a:rPr lang="zh-CN" altLang="en-US" dirty="0">
                <a:latin typeface="Arial" panose="020B0604020202020204" pitchFamily="34" charset="0"/>
                <a:ea typeface="黑体" panose="02010609060101010101" pitchFamily="2" charset="-122"/>
              </a:rPr>
              <a:t>总线流量的确定 </a:t>
            </a:r>
          </a:p>
        </p:txBody>
      </p:sp>
      <p:sp>
        <p:nvSpPr>
          <p:cNvPr id="229382" name="文本框 229381"/>
          <p:cNvSpPr txBox="1"/>
          <p:nvPr/>
        </p:nvSpPr>
        <p:spPr>
          <a:xfrm>
            <a:off x="395288" y="2914650"/>
            <a:ext cx="8374062" cy="944563"/>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c</a:t>
            </a:r>
            <a:r>
              <a:rPr lang="zh-CN" altLang="en-US" dirty="0">
                <a:latin typeface="Arial" panose="020B0604020202020204" pitchFamily="34" charset="0"/>
                <a:ea typeface="黑体" panose="02010609060101010101" pitchFamily="2" charset="-122"/>
              </a:rPr>
              <a:t>）因为</a:t>
            </a:r>
            <a:r>
              <a:rPr lang="en-US" altLang="zh-CN" dirty="0">
                <a:latin typeface="Arial" panose="020B0604020202020204" pitchFamily="34" charset="0"/>
                <a:ea typeface="黑体" panose="02010609060101010101" pitchFamily="2" charset="-122"/>
              </a:rPr>
              <a:t>b</a:t>
            </a:r>
            <a:r>
              <a:rPr lang="zh-CN" altLang="en-US" dirty="0">
                <a:latin typeface="Arial" panose="020B0604020202020204" pitchFamily="34" charset="0"/>
                <a:ea typeface="黑体" panose="02010609060101010101" pitchFamily="2" charset="-122"/>
              </a:rPr>
              <a:t>，所以系统所要求流量过大时，宜采用多组总线合理调配，并限制总线长度和</a:t>
            </a:r>
            <a:r>
              <a:rPr lang="en-US" altLang="zh-CN" dirty="0">
                <a:latin typeface="Arial" panose="020B0604020202020204" pitchFamily="34" charset="0"/>
                <a:ea typeface="黑体" panose="02010609060101010101" pitchFamily="2" charset="-122"/>
              </a:rPr>
              <a:t>I/O</a:t>
            </a:r>
            <a:r>
              <a:rPr lang="zh-CN" altLang="en-US" dirty="0">
                <a:latin typeface="Arial" panose="020B0604020202020204" pitchFamily="34" charset="0"/>
                <a:ea typeface="黑体" panose="02010609060101010101" pitchFamily="2" charset="-122"/>
              </a:rPr>
              <a:t>设备数量。 </a:t>
            </a:r>
          </a:p>
        </p:txBody>
      </p:sp>
      <p:sp>
        <p:nvSpPr>
          <p:cNvPr id="229383" name="文本框 229382"/>
          <p:cNvSpPr txBox="1"/>
          <p:nvPr/>
        </p:nvSpPr>
        <p:spPr>
          <a:xfrm>
            <a:off x="303213" y="3851275"/>
            <a:ext cx="8516937" cy="944563"/>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 d</a:t>
            </a:r>
            <a:r>
              <a:rPr lang="zh-CN" altLang="en-US" dirty="0">
                <a:latin typeface="Arial" panose="020B0604020202020204" pitchFamily="34" charset="0"/>
                <a:ea typeface="黑体" panose="02010609060101010101" pitchFamily="2" charset="-122"/>
              </a:rPr>
              <a:t>）为保证总线上各设备满负荷工作时不丢失信息，</a:t>
            </a:r>
          </a:p>
          <a:p>
            <a:r>
              <a:rPr lang="zh-CN" altLang="en-US" dirty="0">
                <a:latin typeface="Arial" panose="020B0604020202020204" pitchFamily="34" charset="0"/>
                <a:ea typeface="黑体" panose="02010609060101010101" pitchFamily="2" charset="-122"/>
              </a:rPr>
              <a:t>总线的允许流量应大于各台外设平均流量的总和。 </a:t>
            </a:r>
          </a:p>
        </p:txBody>
      </p:sp>
      <p:sp>
        <p:nvSpPr>
          <p:cNvPr id="144389" name="矩形 229383"/>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44390" name="矩形 229384"/>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3.3.4</a:t>
            </a:r>
            <a:r>
              <a:rPr lang="zh-CN" altLang="en-US" dirty="0">
                <a:latin typeface="黑体" panose="02010609060101010101" pitchFamily="2" charset="-122"/>
                <a:ea typeface="黑体" panose="02010609060101010101" pitchFamily="2" charset="-122"/>
              </a:rPr>
              <a:t>数据宽度与总线线数</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9381"/>
                                        </p:tgtEl>
                                        <p:attrNameLst>
                                          <p:attrName>style.visibility</p:attrName>
                                        </p:attrNameLst>
                                      </p:cBhvr>
                                      <p:to>
                                        <p:strVal val="visible"/>
                                      </p:to>
                                    </p:set>
                                    <p:animEffect transition="in" filter="wipe(left)">
                                      <p:cBhvr>
                                        <p:cTn id="7" dur="500"/>
                                        <p:tgtEl>
                                          <p:spTgt spid="22938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9382"/>
                                        </p:tgtEl>
                                        <p:attrNameLst>
                                          <p:attrName>style.visibility</p:attrName>
                                        </p:attrNameLst>
                                      </p:cBhvr>
                                      <p:to>
                                        <p:strVal val="visible"/>
                                      </p:to>
                                    </p:set>
                                    <p:animEffect transition="in" filter="wipe(left)">
                                      <p:cBhvr>
                                        <p:cTn id="11" dur="500"/>
                                        <p:tgtEl>
                                          <p:spTgt spid="22938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29383"/>
                                        </p:tgtEl>
                                        <p:attrNameLst>
                                          <p:attrName>style.visibility</p:attrName>
                                        </p:attrNameLst>
                                      </p:cBhvr>
                                      <p:to>
                                        <p:strVal val="visible"/>
                                      </p:to>
                                    </p:set>
                                    <p:animEffect transition="in" filter="wipe(left)">
                                      <p:cBhvr>
                                        <p:cTn id="16" dur="500"/>
                                        <p:tgtEl>
                                          <p:spTgt spid="229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1" grpId="0"/>
      <p:bldP spid="229382" grpId="0"/>
      <p:bldP spid="22938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文本框 233473"/>
          <p:cNvSpPr txBox="1"/>
          <p:nvPr/>
        </p:nvSpPr>
        <p:spPr>
          <a:xfrm>
            <a:off x="323850" y="1844675"/>
            <a:ext cx="8640763" cy="1371600"/>
          </a:xfrm>
          <a:prstGeom prst="rect">
            <a:avLst/>
          </a:prstGeom>
          <a:noFill/>
          <a:ln w="9525">
            <a:noFill/>
          </a:ln>
        </p:spPr>
        <p:txBody>
          <a:bodyPr anchor="t">
            <a:spAutoFit/>
          </a:bodyPr>
          <a:lstStyle/>
          <a:p>
            <a:r>
              <a:rPr lang="zh-CN" altLang="en-US" dirty="0">
                <a:solidFill>
                  <a:srgbClr val="0033CC"/>
                </a:solidFill>
                <a:latin typeface="Arial" panose="020B0604020202020204" pitchFamily="34" charset="0"/>
                <a:ea typeface="黑体" panose="02010609060101010101" pitchFamily="2" charset="-122"/>
              </a:rPr>
              <a:t>非专用总线</a:t>
            </a:r>
            <a:r>
              <a:rPr lang="zh-CN" altLang="en-US" dirty="0">
                <a:latin typeface="Arial" panose="020B0604020202020204" pitchFamily="34" charset="0"/>
                <a:ea typeface="黑体" panose="02010609060101010101" pitchFamily="2" charset="-122"/>
              </a:rPr>
              <a:t>：可以被多种功能或多个部件分时共享</a:t>
            </a:r>
          </a:p>
          <a:p>
            <a:r>
              <a:rPr lang="zh-CN" altLang="en-US" dirty="0">
                <a:latin typeface="Arial" panose="020B0604020202020204" pitchFamily="34" charset="0"/>
                <a:ea typeface="黑体" panose="02010609060101010101" pitchFamily="2" charset="-122"/>
              </a:rPr>
              <a:t>                      同一时刻只有一对部件可使用总线</a:t>
            </a:r>
          </a:p>
          <a:p>
            <a:endParaRPr lang="zh-CN" altLang="en-US" dirty="0">
              <a:latin typeface="Arial" panose="020B0604020202020204" pitchFamily="34" charset="0"/>
              <a:ea typeface="黑体" panose="02010609060101010101" pitchFamily="2" charset="-122"/>
            </a:endParaRPr>
          </a:p>
        </p:txBody>
      </p:sp>
      <p:sp>
        <p:nvSpPr>
          <p:cNvPr id="94210" name="矩形 233474"/>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94211" name="矩形 233475"/>
          <p:cNvSpPr/>
          <p:nvPr/>
        </p:nvSpPr>
        <p:spPr>
          <a:xfrm>
            <a:off x="395288" y="981075"/>
            <a:ext cx="8353425" cy="7921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3.3.1</a:t>
            </a:r>
            <a:r>
              <a:rPr lang="zh-CN" altLang="en-US" dirty="0">
                <a:latin typeface="黑体" panose="02010609060101010101" pitchFamily="2" charset="-122"/>
                <a:ea typeface="黑体" panose="02010609060101010101" pitchFamily="2" charset="-122"/>
              </a:rPr>
              <a:t>总线的分类</a:t>
            </a:r>
            <a:endParaRPr lang="zh-CN" altLang="en-US" dirty="0">
              <a:latin typeface="华文新魏" panose="02010800040101010101" pitchFamily="2" charset="-122"/>
              <a:ea typeface="华文新魏" panose="02010800040101010101" pitchFamily="2" charset="-122"/>
            </a:endParaRPr>
          </a:p>
        </p:txBody>
      </p:sp>
      <p:sp>
        <p:nvSpPr>
          <p:cNvPr id="233477" name="文本框 233476"/>
          <p:cNvSpPr txBox="1"/>
          <p:nvPr/>
        </p:nvSpPr>
        <p:spPr>
          <a:xfrm>
            <a:off x="468313" y="3068638"/>
            <a:ext cx="3024187" cy="517525"/>
          </a:xfrm>
          <a:prstGeom prst="rect">
            <a:avLst/>
          </a:prstGeom>
          <a:noFill/>
          <a:ln w="9525">
            <a:noFill/>
          </a:ln>
        </p:spPr>
        <p:txBody>
          <a:bodyPr anchor="t">
            <a:spAutoFit/>
          </a:bodyPr>
          <a:lstStyle/>
          <a:p>
            <a:r>
              <a:rPr lang="zh-CN" altLang="en-US" dirty="0">
                <a:latin typeface="Arial" panose="020B0604020202020204" pitchFamily="34" charset="0"/>
                <a:ea typeface="黑体" panose="02010609060101010101" pitchFamily="2" charset="-122"/>
              </a:rPr>
              <a:t>缺点：</a:t>
            </a:r>
          </a:p>
        </p:txBody>
      </p:sp>
      <p:sp>
        <p:nvSpPr>
          <p:cNvPr id="233482" name="文本框 233481"/>
          <p:cNvSpPr txBox="1"/>
          <p:nvPr/>
        </p:nvSpPr>
        <p:spPr>
          <a:xfrm>
            <a:off x="1852613" y="2852738"/>
            <a:ext cx="6176962" cy="517525"/>
          </a:xfrm>
          <a:prstGeom prst="rect">
            <a:avLst/>
          </a:prstGeom>
          <a:noFill/>
          <a:ln w="9525">
            <a:noFill/>
          </a:ln>
        </p:spPr>
        <p:txBody>
          <a:bodyPr anchor="t">
            <a:spAutoFit/>
          </a:bodyPr>
          <a:lstStyle/>
          <a:p>
            <a:r>
              <a:rPr lang="zh-CN" altLang="en-US" dirty="0">
                <a:latin typeface="Arial" panose="020B0604020202020204" pitchFamily="34" charset="0"/>
                <a:ea typeface="黑体" panose="02010609060101010101" pitchFamily="2" charset="-122"/>
              </a:rPr>
              <a:t>经常出现总线争用，系统流量小</a:t>
            </a:r>
          </a:p>
        </p:txBody>
      </p:sp>
      <p:sp>
        <p:nvSpPr>
          <p:cNvPr id="233483" name="文本框 233482"/>
          <p:cNvSpPr txBox="1"/>
          <p:nvPr/>
        </p:nvSpPr>
        <p:spPr>
          <a:xfrm>
            <a:off x="1838325" y="3486150"/>
            <a:ext cx="5830888" cy="517525"/>
          </a:xfrm>
          <a:prstGeom prst="rect">
            <a:avLst/>
          </a:prstGeom>
          <a:noFill/>
          <a:ln w="9525">
            <a:noFill/>
          </a:ln>
        </p:spPr>
        <p:txBody>
          <a:bodyPr anchor="t">
            <a:spAutoFit/>
          </a:bodyPr>
          <a:lstStyle/>
          <a:p>
            <a:r>
              <a:rPr lang="zh-CN" altLang="en-US" dirty="0">
                <a:latin typeface="Arial" panose="020B0604020202020204" pitchFamily="34" charset="0"/>
                <a:ea typeface="黑体" panose="02010609060101010101" pitchFamily="2" charset="-122"/>
              </a:rPr>
              <a:t>可能成为系统速度瓶颈</a:t>
            </a:r>
          </a:p>
        </p:txBody>
      </p:sp>
      <p:sp>
        <p:nvSpPr>
          <p:cNvPr id="233484" name="左大括号 233483"/>
          <p:cNvSpPr/>
          <p:nvPr/>
        </p:nvSpPr>
        <p:spPr>
          <a:xfrm>
            <a:off x="1547813" y="3068638"/>
            <a:ext cx="360362" cy="719137"/>
          </a:xfrm>
          <a:prstGeom prst="leftBrace">
            <a:avLst>
              <a:gd name="adj1" fmla="val 16611"/>
              <a:gd name="adj2" fmla="val 50000"/>
            </a:avLst>
          </a:prstGeom>
          <a:noFill/>
          <a:ln w="38100" cap="flat" cmpd="sng">
            <a:solidFill>
              <a:schemeClr val="tx1"/>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33485" name="文本框 233484"/>
          <p:cNvSpPr txBox="1"/>
          <p:nvPr/>
        </p:nvSpPr>
        <p:spPr>
          <a:xfrm>
            <a:off x="684213" y="4941888"/>
            <a:ext cx="6119812" cy="523220"/>
          </a:xfrm>
          <a:prstGeom prst="rect">
            <a:avLst/>
          </a:prstGeom>
          <a:noFill/>
          <a:ln w="9525">
            <a:noFill/>
          </a:ln>
        </p:spPr>
        <p:txBody>
          <a:bodyPr anchor="t">
            <a:spAutoFit/>
          </a:bodyPr>
          <a:lstStyle/>
          <a:p>
            <a:r>
              <a:rPr lang="en-US" altLang="zh-CN" dirty="0">
                <a:solidFill>
                  <a:srgbClr val="0033CC"/>
                </a:solidFill>
                <a:latin typeface="Arial" panose="020B0604020202020204" pitchFamily="34" charset="0"/>
                <a:ea typeface="黑体" panose="02010609060101010101" pitchFamily="2" charset="-122"/>
              </a:rPr>
              <a:t>I/O</a:t>
            </a:r>
            <a:r>
              <a:rPr lang="zh-CN" altLang="en-US" dirty="0">
                <a:solidFill>
                  <a:srgbClr val="0033CC"/>
                </a:solidFill>
                <a:latin typeface="Arial" panose="020B0604020202020204" pitchFamily="34" charset="0"/>
                <a:ea typeface="黑体" panose="02010609060101010101" pitchFamily="2" charset="-122"/>
              </a:rPr>
              <a:t>系统适宜用非专用总线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33477"/>
                                        </p:tgtEl>
                                        <p:attrNameLst>
                                          <p:attrName>style.visibility</p:attrName>
                                        </p:attrNameLst>
                                      </p:cBhvr>
                                      <p:to>
                                        <p:strVal val="visible"/>
                                      </p:to>
                                    </p:set>
                                    <p:animEffect transition="in" filter="slide(fromBottom)">
                                      <p:cBhvr>
                                        <p:cTn id="7" dur="500"/>
                                        <p:tgtEl>
                                          <p:spTgt spid="23347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33484"/>
                                        </p:tgtEl>
                                        <p:attrNameLst>
                                          <p:attrName>style.visibility</p:attrName>
                                        </p:attrNameLst>
                                      </p:cBhvr>
                                      <p:to>
                                        <p:strVal val="visible"/>
                                      </p:to>
                                    </p:set>
                                    <p:animEffect transition="in" filter="wipe(up)">
                                      <p:cBhvr>
                                        <p:cTn id="11" dur="500"/>
                                        <p:tgtEl>
                                          <p:spTgt spid="23348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33482"/>
                                        </p:tgtEl>
                                        <p:attrNameLst>
                                          <p:attrName>style.visibility</p:attrName>
                                        </p:attrNameLst>
                                      </p:cBhvr>
                                      <p:to>
                                        <p:strVal val="visible"/>
                                      </p:to>
                                    </p:set>
                                    <p:animEffect transition="in" filter="wipe(left)">
                                      <p:cBhvr>
                                        <p:cTn id="15" dur="500"/>
                                        <p:tgtEl>
                                          <p:spTgt spid="23348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33483"/>
                                        </p:tgtEl>
                                        <p:attrNameLst>
                                          <p:attrName>style.visibility</p:attrName>
                                        </p:attrNameLst>
                                      </p:cBhvr>
                                      <p:to>
                                        <p:strVal val="visible"/>
                                      </p:to>
                                    </p:set>
                                    <p:animEffect transition="in" filter="wipe(left)">
                                      <p:cBhvr>
                                        <p:cTn id="20" dur="500"/>
                                        <p:tgtEl>
                                          <p:spTgt spid="23348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33485"/>
                                        </p:tgtEl>
                                        <p:attrNameLst>
                                          <p:attrName>style.visibility</p:attrName>
                                        </p:attrNameLst>
                                      </p:cBhvr>
                                      <p:to>
                                        <p:strVal val="visible"/>
                                      </p:to>
                                    </p:set>
                                    <p:animEffect transition="in" filter="wipe(left)">
                                      <p:cBhvr>
                                        <p:cTn id="25" dur="500"/>
                                        <p:tgtEl>
                                          <p:spTgt spid="233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7" grpId="0"/>
      <p:bldP spid="233482" grpId="0"/>
      <p:bldP spid="233483" grpId="0"/>
      <p:bldP spid="23348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矩形 235521"/>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95234" name="矩形 235522"/>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3.3.2</a:t>
            </a:r>
            <a:r>
              <a:rPr lang="zh-CN" altLang="en-US" dirty="0">
                <a:latin typeface="黑体" panose="02010609060101010101" pitchFamily="2" charset="-122"/>
                <a:ea typeface="黑体" panose="02010609060101010101" pitchFamily="2" charset="-122"/>
              </a:rPr>
              <a:t>总线的控制方式（非专用总线）</a:t>
            </a:r>
          </a:p>
          <a:p>
            <a:pPr>
              <a:lnSpc>
                <a:spcPct val="120000"/>
              </a:lnSpc>
            </a:pPr>
            <a:endParaRPr lang="zh-CN" altLang="en-US" dirty="0">
              <a:latin typeface="华文新魏" panose="02010800040101010101" pitchFamily="2" charset="-122"/>
              <a:ea typeface="华文新魏" panose="02010800040101010101" pitchFamily="2" charset="-122"/>
            </a:endParaRPr>
          </a:p>
        </p:txBody>
      </p:sp>
      <p:sp>
        <p:nvSpPr>
          <p:cNvPr id="235524" name="文本框 235523"/>
          <p:cNvSpPr txBox="1"/>
          <p:nvPr/>
        </p:nvSpPr>
        <p:spPr>
          <a:xfrm>
            <a:off x="501650" y="1628775"/>
            <a:ext cx="8318500" cy="2160591"/>
          </a:xfrm>
          <a:prstGeom prst="rect">
            <a:avLst/>
          </a:prstGeom>
          <a:noFill/>
          <a:ln w="9525">
            <a:noFill/>
          </a:ln>
        </p:spPr>
        <p:txBody>
          <a:bodyPr anchor="t">
            <a:spAutoFit/>
          </a:bodyPr>
          <a:lstStyle/>
          <a:p>
            <a:pPr>
              <a:lnSpc>
                <a:spcPct val="120000"/>
              </a:lnSpc>
            </a:pPr>
            <a:r>
              <a:rPr lang="zh-CN" altLang="en-US" dirty="0">
                <a:latin typeface="Arial" panose="020B0604020202020204" pitchFamily="34" charset="0"/>
                <a:ea typeface="黑体" panose="02010609060101010101" pitchFamily="2" charset="-122"/>
              </a:rPr>
              <a:t>非专用总线上所挂多个设备或部件如果同时请求使用总线，要由总线控制机构按某种</a:t>
            </a:r>
            <a:r>
              <a:rPr lang="zh-CN" altLang="en-US" dirty="0">
                <a:solidFill>
                  <a:srgbClr val="0033CC"/>
                </a:solidFill>
                <a:latin typeface="Arial" panose="020B0604020202020204" pitchFamily="34" charset="0"/>
                <a:ea typeface="黑体" panose="02010609060101010101" pitchFamily="2" charset="-122"/>
              </a:rPr>
              <a:t>优先次序裁决</a:t>
            </a:r>
            <a:r>
              <a:rPr lang="zh-CN" altLang="en-US" dirty="0">
                <a:latin typeface="Arial" panose="020B0604020202020204" pitchFamily="34" charset="0"/>
                <a:ea typeface="黑体" panose="02010609060101010101" pitchFamily="2" charset="-122"/>
              </a:rPr>
              <a:t>，保证只有一个高优先级的申请者首先取得对总线的使用权。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35524"/>
                                        </p:tgtEl>
                                        <p:attrNameLst>
                                          <p:attrName>style.visibility</p:attrName>
                                        </p:attrNameLst>
                                      </p:cBhvr>
                                      <p:to>
                                        <p:strVal val="visible"/>
                                      </p:to>
                                    </p:set>
                                    <p:animEffect transition="in" filter="wipe(up)">
                                      <p:cBhvr>
                                        <p:cTn id="7" dur="500"/>
                                        <p:tgtEl>
                                          <p:spTgt spid="235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矩形 234498"/>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96258" name="矩形 234499"/>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3.3.2</a:t>
            </a:r>
            <a:r>
              <a:rPr lang="zh-CN" altLang="en-US" dirty="0">
                <a:latin typeface="黑体" panose="02010609060101010101" pitchFamily="2" charset="-122"/>
                <a:ea typeface="黑体" panose="02010609060101010101" pitchFamily="2" charset="-122"/>
              </a:rPr>
              <a:t>总线的控制方式（非专用总线）</a:t>
            </a:r>
          </a:p>
          <a:p>
            <a:pPr>
              <a:lnSpc>
                <a:spcPct val="120000"/>
              </a:lnSpc>
            </a:pPr>
            <a:endParaRPr lang="zh-CN" altLang="en-US" dirty="0">
              <a:latin typeface="华文新魏" panose="02010800040101010101" pitchFamily="2" charset="-122"/>
              <a:ea typeface="华文新魏" panose="02010800040101010101" pitchFamily="2" charset="-122"/>
            </a:endParaRPr>
          </a:p>
        </p:txBody>
      </p:sp>
      <p:sp>
        <p:nvSpPr>
          <p:cNvPr id="96259" name="文本框 234504"/>
          <p:cNvSpPr txBox="1"/>
          <p:nvPr/>
        </p:nvSpPr>
        <p:spPr>
          <a:xfrm>
            <a:off x="250825" y="1628775"/>
            <a:ext cx="7372531" cy="2160591"/>
          </a:xfrm>
          <a:prstGeom prst="rect">
            <a:avLst/>
          </a:prstGeom>
          <a:noFill/>
          <a:ln w="9525">
            <a:noFill/>
          </a:ln>
        </p:spPr>
        <p:txBody>
          <a:bodyPr wrap="none" anchor="t">
            <a:spAutoFit/>
          </a:bodyPr>
          <a:lstStyle/>
          <a:p>
            <a:pPr>
              <a:lnSpc>
                <a:spcPct val="120000"/>
              </a:lnSpc>
            </a:pPr>
            <a:r>
              <a:rPr lang="zh-CN" altLang="en-US" dirty="0">
                <a:solidFill>
                  <a:srgbClr val="0033CC"/>
                </a:solidFill>
                <a:latin typeface="Arial" panose="020B0604020202020204" pitchFamily="34" charset="0"/>
                <a:ea typeface="黑体" panose="02010609060101010101" pitchFamily="2" charset="-122"/>
              </a:rPr>
              <a:t>集中式控制</a:t>
            </a:r>
            <a:r>
              <a:rPr lang="zh-CN" altLang="en-US" dirty="0">
                <a:latin typeface="Arial" panose="020B0604020202020204" pitchFamily="34" charset="0"/>
                <a:ea typeface="黑体" panose="02010609060101010101" pitchFamily="2" charset="-122"/>
              </a:rPr>
              <a:t>：</a:t>
            </a:r>
          </a:p>
          <a:p>
            <a:pPr>
              <a:lnSpc>
                <a:spcPct val="120000"/>
              </a:lnSpc>
            </a:pPr>
            <a:r>
              <a:rPr lang="zh-CN" altLang="en-US" dirty="0">
                <a:latin typeface="Arial" panose="020B0604020202020204" pitchFamily="34" charset="0"/>
                <a:ea typeface="黑体" panose="02010609060101010101" pitchFamily="2" charset="-122"/>
              </a:rPr>
              <a:t>       总线控制逻辑基本上放在一起。</a:t>
            </a:r>
          </a:p>
          <a:p>
            <a:pPr>
              <a:lnSpc>
                <a:spcPct val="120000"/>
              </a:lnSpc>
            </a:pPr>
            <a:r>
              <a:rPr lang="zh-CN" altLang="en-US" dirty="0">
                <a:solidFill>
                  <a:srgbClr val="0033CC"/>
                </a:solidFill>
                <a:latin typeface="Arial" panose="020B0604020202020204" pitchFamily="34" charset="0"/>
                <a:ea typeface="黑体" panose="02010609060101010101" pitchFamily="2" charset="-122"/>
              </a:rPr>
              <a:t>分布式控制</a:t>
            </a:r>
            <a:r>
              <a:rPr lang="zh-CN" altLang="en-US" dirty="0">
                <a:latin typeface="Arial" panose="020B0604020202020204" pitchFamily="34" charset="0"/>
                <a:ea typeface="黑体" panose="02010609060101010101" pitchFamily="2" charset="-122"/>
              </a:rPr>
              <a:t>：</a:t>
            </a:r>
          </a:p>
          <a:p>
            <a:pPr>
              <a:lnSpc>
                <a:spcPct val="120000"/>
              </a:lnSpc>
            </a:pPr>
            <a:r>
              <a:rPr lang="zh-CN" altLang="en-US" dirty="0">
                <a:latin typeface="Arial" panose="020B0604020202020204" pitchFamily="34" charset="0"/>
                <a:ea typeface="黑体" panose="02010609060101010101" pitchFamily="2" charset="-122"/>
              </a:rPr>
              <a:t>       总线控制逻辑分散于连到总线的各部件中</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矩形 236545"/>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97282" name="矩形 236546"/>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3.3.2</a:t>
            </a:r>
            <a:r>
              <a:rPr lang="zh-CN" altLang="en-US" dirty="0">
                <a:latin typeface="黑体" panose="02010609060101010101" pitchFamily="2" charset="-122"/>
                <a:ea typeface="黑体" panose="02010609060101010101" pitchFamily="2" charset="-122"/>
              </a:rPr>
              <a:t>总线的控制方式（非专用总线）</a:t>
            </a:r>
          </a:p>
          <a:p>
            <a:pPr>
              <a:lnSpc>
                <a:spcPct val="120000"/>
              </a:lnSpc>
            </a:pPr>
            <a:endParaRPr lang="zh-CN" altLang="en-US" dirty="0">
              <a:latin typeface="华文新魏" panose="02010800040101010101" pitchFamily="2" charset="-122"/>
              <a:ea typeface="华文新魏" panose="02010800040101010101" pitchFamily="2" charset="-122"/>
            </a:endParaRPr>
          </a:p>
        </p:txBody>
      </p:sp>
      <p:sp>
        <p:nvSpPr>
          <p:cNvPr id="97283" name="文本框 236547"/>
          <p:cNvSpPr txBox="1"/>
          <p:nvPr/>
        </p:nvSpPr>
        <p:spPr>
          <a:xfrm>
            <a:off x="250825" y="1701800"/>
            <a:ext cx="8569325" cy="4056495"/>
          </a:xfrm>
          <a:prstGeom prst="rect">
            <a:avLst/>
          </a:prstGeom>
          <a:noFill/>
          <a:ln w="9525">
            <a:noFill/>
          </a:ln>
        </p:spPr>
        <p:txBody>
          <a:bodyPr anchor="t">
            <a:spAutoFit/>
          </a:bodyPr>
          <a:lstStyle/>
          <a:p>
            <a:r>
              <a:rPr lang="zh-CN" altLang="en-US" dirty="0">
                <a:latin typeface="Arial" panose="020B0604020202020204" pitchFamily="34" charset="0"/>
                <a:ea typeface="黑体" panose="02010609060101010101" pitchFamily="2" charset="-122"/>
              </a:rPr>
              <a:t>这里只讲集中式总线控制</a:t>
            </a:r>
          </a:p>
          <a:p>
            <a:r>
              <a:rPr lang="zh-CN" altLang="en-US" dirty="0">
                <a:latin typeface="Arial" panose="020B0604020202020204" pitchFamily="34" charset="0"/>
                <a:ea typeface="黑体" panose="02010609060101010101" pitchFamily="2" charset="-122"/>
              </a:rPr>
              <a:t>集中式总线控制方式优先级次序的确定有</a:t>
            </a:r>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种方式：</a:t>
            </a:r>
          </a:p>
          <a:p>
            <a:r>
              <a:rPr lang="zh-CN" altLang="en-US" dirty="0">
                <a:latin typeface="Arial" panose="020B0604020202020204" pitchFamily="34" charset="0"/>
                <a:ea typeface="黑体" panose="02010609060101010101" pitchFamily="2" charset="-122"/>
              </a:rPr>
              <a:t>       </a:t>
            </a:r>
            <a:r>
              <a:rPr lang="zh-CN" altLang="en-US" dirty="0">
                <a:solidFill>
                  <a:srgbClr val="0033CC"/>
                </a:solidFill>
                <a:latin typeface="Arial" panose="020B0604020202020204" pitchFamily="34" charset="0"/>
                <a:ea typeface="黑体" panose="02010609060101010101" pitchFamily="2" charset="-122"/>
              </a:rPr>
              <a:t>串行链接</a:t>
            </a:r>
          </a:p>
          <a:p>
            <a:r>
              <a:rPr lang="zh-CN" altLang="en-US" dirty="0">
                <a:solidFill>
                  <a:srgbClr val="0033CC"/>
                </a:solidFill>
                <a:latin typeface="Arial" panose="020B0604020202020204" pitchFamily="34" charset="0"/>
                <a:ea typeface="黑体" panose="02010609060101010101" pitchFamily="2" charset="-122"/>
              </a:rPr>
              <a:t>       定时查询</a:t>
            </a:r>
          </a:p>
          <a:p>
            <a:r>
              <a:rPr lang="zh-CN" altLang="en-US" dirty="0">
                <a:solidFill>
                  <a:srgbClr val="0033CC"/>
                </a:solidFill>
                <a:latin typeface="Arial" panose="020B0604020202020204" pitchFamily="34" charset="0"/>
                <a:ea typeface="黑体" panose="02010609060101010101" pitchFamily="2" charset="-122"/>
              </a:rPr>
              <a:t>       独立请求</a:t>
            </a:r>
          </a:p>
          <a:p>
            <a:r>
              <a:rPr lang="zh-CN" altLang="en-US" dirty="0">
                <a:latin typeface="Arial" panose="020B0604020202020204" pitchFamily="34" charset="0"/>
                <a:ea typeface="黑体" panose="02010609060101010101" pitchFamily="2" charset="-122"/>
              </a:rPr>
              <a:t>也可以</a:t>
            </a:r>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种方式结合。</a:t>
            </a:r>
          </a:p>
          <a:p>
            <a:r>
              <a:rPr lang="zh-CN" altLang="en-US" dirty="0">
                <a:latin typeface="Arial" panose="020B0604020202020204" pitchFamily="34" charset="0"/>
                <a:ea typeface="黑体" panose="02010609060101010101" pitchFamily="2" charset="-122"/>
              </a:rPr>
              <a:t>采用哪种方式取决于控制线数目、总线分配速度、灵活性、可靠性等因素。</a:t>
            </a:r>
          </a:p>
          <a:p>
            <a:pPr>
              <a:lnSpc>
                <a:spcPct val="120000"/>
              </a:lnSpc>
            </a:pPr>
            <a:endParaRPr lang="zh-CN" altLang="en-US" dirty="0">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TotalTime>
  <Words>2797</Words>
  <Application>Microsoft Office PowerPoint</Application>
  <PresentationFormat>全屏显示(4:3)</PresentationFormat>
  <Paragraphs>391</Paragraphs>
  <Slides>55</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55</vt:i4>
      </vt:variant>
    </vt:vector>
  </HeadingPairs>
  <TitlesOfParts>
    <vt:vector size="62" baseType="lpstr">
      <vt:lpstr>等线</vt:lpstr>
      <vt:lpstr>黑体</vt:lpstr>
      <vt:lpstr>华文新魏</vt:lpstr>
      <vt:lpstr>楷体_GB2312</vt:lpstr>
      <vt:lpstr>宋体</vt:lpstr>
      <vt:lpstr>Arial</vt:lpstr>
      <vt:lpstr>默认设计模板</vt:lpstr>
      <vt:lpstr>PowerPoint 演示文稿</vt:lpstr>
      <vt:lpstr>3.3  总线系统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hebust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hcr</dc:creator>
  <cp:lastModifiedBy>a</cp:lastModifiedBy>
  <cp:revision>667</cp:revision>
  <cp:lastPrinted>2021-01-19T01:57:52Z</cp:lastPrinted>
  <dcterms:created xsi:type="dcterms:W3CDTF">2007-10-16T05:33:42Z</dcterms:created>
  <dcterms:modified xsi:type="dcterms:W3CDTF">2023-03-28T23:57:23Z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