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324" r:id="rId2"/>
    <p:sldId id="256" r:id="rId3"/>
    <p:sldId id="274" r:id="rId4"/>
    <p:sldId id="481" r:id="rId5"/>
    <p:sldId id="275" r:id="rId6"/>
    <p:sldId id="276" r:id="rId7"/>
    <p:sldId id="277" r:id="rId8"/>
    <p:sldId id="278" r:id="rId9"/>
    <p:sldId id="279" r:id="rId10"/>
    <p:sldId id="280" r:id="rId11"/>
    <p:sldId id="281" r:id="rId12"/>
    <p:sldId id="802" r:id="rId13"/>
    <p:sldId id="482" r:id="rId14"/>
    <p:sldId id="483" r:id="rId15"/>
    <p:sldId id="484" r:id="rId16"/>
    <p:sldId id="485" r:id="rId17"/>
    <p:sldId id="486" r:id="rId18"/>
    <p:sldId id="804" r:id="rId19"/>
    <p:sldId id="803" r:id="rId20"/>
    <p:sldId id="489" r:id="rId21"/>
    <p:sldId id="490" r:id="rId22"/>
    <p:sldId id="570" r:id="rId23"/>
    <p:sldId id="533" r:id="rId24"/>
    <p:sldId id="491" r:id="rId25"/>
    <p:sldId id="568" r:id="rId26"/>
    <p:sldId id="492" r:id="rId27"/>
    <p:sldId id="534" r:id="rId28"/>
    <p:sldId id="569" r:id="rId29"/>
    <p:sldId id="493" r:id="rId30"/>
    <p:sldId id="535" r:id="rId31"/>
    <p:sldId id="825" r:id="rId32"/>
    <p:sldId id="805" r:id="rId33"/>
    <p:sldId id="806" r:id="rId34"/>
    <p:sldId id="807" r:id="rId35"/>
    <p:sldId id="808" r:id="rId36"/>
    <p:sldId id="809" r:id="rId37"/>
    <p:sldId id="810" r:id="rId38"/>
    <p:sldId id="811" r:id="rId39"/>
    <p:sldId id="812" r:id="rId40"/>
    <p:sldId id="813" r:id="rId41"/>
    <p:sldId id="824" r:id="rId42"/>
    <p:sldId id="814" r:id="rId43"/>
    <p:sldId id="815" r:id="rId44"/>
    <p:sldId id="816" r:id="rId45"/>
    <p:sldId id="817" r:id="rId46"/>
    <p:sldId id="819" r:id="rId47"/>
    <p:sldId id="820" r:id="rId48"/>
    <p:sldId id="821" r:id="rId49"/>
    <p:sldId id="822" r:id="rId50"/>
    <p:sldId id="823" r:id="rId51"/>
  </p:sldIdLst>
  <p:sldSz cx="9144000" cy="6858000" type="screen4x3"/>
  <p:notesSz cx="9144000" cy="6858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2">
          <p15:clr>
            <a:srgbClr val="A4A3A4"/>
          </p15:clr>
        </p15:guide>
        <p15:guide id="2" pos="28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CC99"/>
    <a:srgbClr val="336600"/>
    <a:srgbClr val="009900"/>
    <a:srgbClr val="339966"/>
    <a:srgbClr val="339933"/>
    <a:srgbClr val="00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5"/>
    <p:restoredTop sz="92694"/>
  </p:normalViewPr>
  <p:slideViewPr>
    <p:cSldViewPr showGuides="1">
      <p:cViewPr varScale="1">
        <p:scale>
          <a:sx n="81" d="100"/>
          <a:sy n="81" d="100"/>
        </p:scale>
        <p:origin x="915" y="51"/>
      </p:cViewPr>
      <p:guideLst>
        <p:guide orient="horz" pos="2172"/>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8CC7DB0-4109-49BA-B7B7-9DFCD7BF03E5}" type="datetimeFigureOut">
              <a:rPr lang="zh-CN" altLang="en-US" smtClean="0"/>
              <a:t>2024/3/25</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1BD1DDB-7825-4EB4-AE9F-1AA72EAF92B0}" type="slidenum">
              <a:rPr lang="zh-CN" altLang="en-US" smtClean="0"/>
              <a:t>‹#›</a:t>
            </a:fld>
            <a:endParaRPr lang="zh-CN" altLang="en-US"/>
          </a:p>
        </p:txBody>
      </p:sp>
    </p:spTree>
    <p:extLst>
      <p:ext uri="{BB962C8B-B14F-4D97-AF65-F5344CB8AC3E}">
        <p14:creationId xmlns:p14="http://schemas.microsoft.com/office/powerpoint/2010/main" val="2881046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BD1DDB-7825-4EB4-AE9F-1AA72EAF92B0}" type="slidenum">
              <a:rPr lang="zh-CN" altLang="en-US" smtClean="0"/>
              <a:t>41</a:t>
            </a:fld>
            <a:endParaRPr lang="zh-CN" altLang="en-US"/>
          </a:p>
        </p:txBody>
      </p:sp>
    </p:spTree>
    <p:extLst>
      <p:ext uri="{BB962C8B-B14F-4D97-AF65-F5344CB8AC3E}">
        <p14:creationId xmlns:p14="http://schemas.microsoft.com/office/powerpoint/2010/main" val="833381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b="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3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3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文本框 72708"/>
          <p:cNvSpPr txBox="1"/>
          <p:nvPr/>
        </p:nvSpPr>
        <p:spPr>
          <a:xfrm>
            <a:off x="539750" y="2565400"/>
            <a:ext cx="7850188" cy="579438"/>
          </a:xfrm>
          <a:prstGeom prst="rect">
            <a:avLst/>
          </a:prstGeom>
          <a:noFill/>
          <a:ln w="9525">
            <a:noFill/>
          </a:ln>
        </p:spPr>
        <p:txBody>
          <a:bodyPr anchor="t">
            <a:spAutoFit/>
          </a:bodyPr>
          <a:lstStyle/>
          <a:p>
            <a:pPr algn="ctr"/>
            <a:r>
              <a:rPr lang="zh-CN" altLang="en-US" sz="3200" dirty="0">
                <a:latin typeface="黑体" panose="02010609060101010101" pitchFamily="2" charset="-122"/>
                <a:ea typeface="黑体" panose="02010609060101010101" pitchFamily="2" charset="-122"/>
              </a:rPr>
              <a:t>第</a:t>
            </a:r>
            <a:r>
              <a:rPr lang="en-US" altLang="zh-CN" sz="3200" dirty="0">
                <a:latin typeface="黑体" panose="02010609060101010101" pitchFamily="2" charset="-122"/>
                <a:ea typeface="黑体" panose="02010609060101010101" pitchFamily="2" charset="-122"/>
              </a:rPr>
              <a:t>3</a:t>
            </a:r>
            <a:r>
              <a:rPr lang="zh-CN" altLang="en-US" sz="3200" dirty="0">
                <a:latin typeface="黑体" panose="02010609060101010101" pitchFamily="2" charset="-122"/>
                <a:ea typeface="黑体" panose="02010609060101010101" pitchFamily="2" charset="-122"/>
              </a:rPr>
              <a:t>章 存储、中断、总线与</a:t>
            </a:r>
            <a:r>
              <a:rPr lang="en-US" altLang="zh-CN" sz="3200" dirty="0">
                <a:solidFill>
                  <a:srgbClr val="0033CC"/>
                </a:solidFill>
                <a:latin typeface="黑体" panose="02010609060101010101" pitchFamily="2" charset="-122"/>
                <a:ea typeface="黑体" panose="02010609060101010101" pitchFamily="2" charset="-122"/>
              </a:rPr>
              <a:t>I/O</a:t>
            </a:r>
            <a:r>
              <a:rPr lang="zh-CN" altLang="en-US" sz="3200" dirty="0">
                <a:solidFill>
                  <a:srgbClr val="0033CC"/>
                </a:solidFill>
                <a:latin typeface="黑体" panose="02010609060101010101" pitchFamily="2" charset="-122"/>
                <a:ea typeface="黑体" panose="02010609060101010101" pitchFamily="2" charset="-122"/>
              </a:rPr>
              <a:t>系统</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文本框 26627"/>
          <p:cNvSpPr txBox="1"/>
          <p:nvPr/>
        </p:nvSpPr>
        <p:spPr>
          <a:xfrm>
            <a:off x="3143250" y="2214563"/>
            <a:ext cx="2344738" cy="523875"/>
          </a:xfrm>
          <a:prstGeom prst="rect">
            <a:avLst/>
          </a:prstGeom>
          <a:noFill/>
          <a:ln w="9525">
            <a:noFill/>
          </a:ln>
        </p:spPr>
        <p:txBody>
          <a:bodyPr wrap="none" anchor="t">
            <a:spAutoFit/>
          </a:bodyPr>
          <a:lstStyle/>
          <a:p>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通道方式</a:t>
            </a:r>
          </a:p>
        </p:txBody>
      </p:sp>
      <p:sp>
        <p:nvSpPr>
          <p:cNvPr id="154626" name="文本框 26628"/>
          <p:cNvSpPr txBox="1"/>
          <p:nvPr/>
        </p:nvSpPr>
        <p:spPr>
          <a:xfrm>
            <a:off x="519113" y="2173288"/>
            <a:ext cx="2286000"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6</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处理机</a:t>
            </a:r>
          </a:p>
        </p:txBody>
      </p:sp>
      <p:sp>
        <p:nvSpPr>
          <p:cNvPr id="26630" name="文本框 26629"/>
          <p:cNvSpPr txBox="1"/>
          <p:nvPr/>
        </p:nvSpPr>
        <p:spPr>
          <a:xfrm>
            <a:off x="611560" y="3068960"/>
            <a:ext cx="7896714" cy="523220"/>
          </a:xfrm>
          <a:prstGeom prst="rect">
            <a:avLst/>
          </a:prstGeom>
          <a:noFill/>
          <a:ln w="9525">
            <a:noFill/>
          </a:ln>
        </p:spPr>
        <p:txBody>
          <a:bodyPr wrap="none"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代替</a:t>
            </a:r>
            <a:r>
              <a:rPr lang="en-US" altLang="zh-CN" dirty="0">
                <a:latin typeface="Arial" panose="020B0604020202020204" pitchFamily="34" charset="0"/>
                <a:ea typeface="黑体" panose="02010609060101010101" pitchFamily="2" charset="-122"/>
              </a:rPr>
              <a:t>CPU</a:t>
            </a:r>
            <a:r>
              <a:rPr lang="zh-CN" altLang="en-US" dirty="0">
                <a:latin typeface="Arial" panose="020B0604020202020204" pitchFamily="34" charset="0"/>
                <a:ea typeface="黑体" panose="02010609060101010101" pitchFamily="2" charset="-122"/>
              </a:rPr>
              <a:t>对多个设备的信息传输进行分时管理</a:t>
            </a:r>
          </a:p>
        </p:txBody>
      </p:sp>
      <p:sp>
        <p:nvSpPr>
          <p:cNvPr id="26631" name="文本框 26630"/>
          <p:cNvSpPr txBox="1"/>
          <p:nvPr/>
        </p:nvSpPr>
        <p:spPr>
          <a:xfrm>
            <a:off x="611560" y="3645222"/>
            <a:ext cx="8220520" cy="523220"/>
          </a:xfrm>
          <a:prstGeom prst="rect">
            <a:avLst/>
          </a:prstGeom>
          <a:noFill/>
          <a:ln w="9525">
            <a:noFill/>
          </a:ln>
        </p:spPr>
        <p:txBody>
          <a:bodyPr wrap="none"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在信息交换过程中实现字与字节间的装配和拆卸</a:t>
            </a:r>
          </a:p>
        </p:txBody>
      </p:sp>
      <p:sp>
        <p:nvSpPr>
          <p:cNvPr id="26632" name="文本框 26631"/>
          <p:cNvSpPr txBox="1"/>
          <p:nvPr/>
        </p:nvSpPr>
        <p:spPr>
          <a:xfrm>
            <a:off x="611560" y="4207197"/>
            <a:ext cx="8257389" cy="523220"/>
          </a:xfrm>
          <a:prstGeom prst="rect">
            <a:avLst/>
          </a:prstGeom>
          <a:noFill/>
          <a:ln w="9525">
            <a:noFill/>
          </a:ln>
        </p:spPr>
        <p:txBody>
          <a:bodyPr wrap="none"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向</a:t>
            </a:r>
            <a:r>
              <a:rPr lang="en-US" altLang="zh-CN" dirty="0">
                <a:latin typeface="Arial" panose="020B0604020202020204" pitchFamily="34" charset="0"/>
                <a:ea typeface="黑体" panose="02010609060101010101" pitchFamily="2" charset="-122"/>
              </a:rPr>
              <a:t>CPU</a:t>
            </a:r>
            <a:r>
              <a:rPr lang="zh-CN" altLang="en-US" dirty="0">
                <a:latin typeface="Arial" panose="020B0604020202020204" pitchFamily="34" charset="0"/>
                <a:ea typeface="黑体" panose="02010609060101010101" pitchFamily="2" charset="-122"/>
              </a:rPr>
              <a:t>报告设备和设备控制器状态和对状态分析</a:t>
            </a:r>
          </a:p>
        </p:txBody>
      </p:sp>
      <p:sp>
        <p:nvSpPr>
          <p:cNvPr id="26633" name="文本框 26632"/>
          <p:cNvSpPr txBox="1"/>
          <p:nvPr/>
        </p:nvSpPr>
        <p:spPr>
          <a:xfrm>
            <a:off x="663947" y="4710435"/>
            <a:ext cx="6173485" cy="523220"/>
          </a:xfrm>
          <a:prstGeom prst="rect">
            <a:avLst/>
          </a:prstGeom>
          <a:noFill/>
          <a:ln w="9525">
            <a:noFill/>
          </a:ln>
        </p:spPr>
        <p:txBody>
          <a:bodyPr wrap="none"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对</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系统出现的各种情况进行处理</a:t>
            </a:r>
          </a:p>
        </p:txBody>
      </p:sp>
      <p:sp>
        <p:nvSpPr>
          <p:cNvPr id="154631" name="矩形 26633"/>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4632" name="矩形 26634"/>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wipe(left)">
                                      <p:cBhvr>
                                        <p:cTn id="7" dur="500"/>
                                        <p:tgtEl>
                                          <p:spTgt spid="266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wipe(left)">
                                      <p:cBhvr>
                                        <p:cTn id="12" dur="500"/>
                                        <p:tgtEl>
                                          <p:spTgt spid="266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2"/>
                                        </p:tgtEl>
                                        <p:attrNameLst>
                                          <p:attrName>style.visibility</p:attrName>
                                        </p:attrNameLst>
                                      </p:cBhvr>
                                      <p:to>
                                        <p:strVal val="visible"/>
                                      </p:to>
                                    </p:set>
                                    <p:animEffect transition="in" filter="wipe(left)">
                                      <p:cBhvr>
                                        <p:cTn id="17" dur="500"/>
                                        <p:tgtEl>
                                          <p:spTgt spid="266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33"/>
                                        </p:tgtEl>
                                        <p:attrNameLst>
                                          <p:attrName>style.visibility</p:attrName>
                                        </p:attrNameLst>
                                      </p:cBhvr>
                                      <p:to>
                                        <p:strVal val="visible"/>
                                      </p:to>
                                    </p:set>
                                    <p:animEffect transition="in" filter="wipe(left)">
                                      <p:cBhvr>
                                        <p:cTn id="22" dur="5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P spid="26632" grpId="0"/>
      <p:bldP spid="266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文本框 27651"/>
          <p:cNvSpPr txBox="1"/>
          <p:nvPr/>
        </p:nvSpPr>
        <p:spPr>
          <a:xfrm>
            <a:off x="3286125" y="2214563"/>
            <a:ext cx="2344738" cy="523875"/>
          </a:xfrm>
          <a:prstGeom prst="rect">
            <a:avLst/>
          </a:prstGeom>
          <a:noFill/>
          <a:ln w="9525">
            <a:noFill/>
          </a:ln>
        </p:spPr>
        <p:txBody>
          <a:bodyPr wrap="none" anchor="t">
            <a:spAutoFit/>
          </a:bodyPr>
          <a:lstStyle/>
          <a:p>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通道方式</a:t>
            </a:r>
          </a:p>
        </p:txBody>
      </p:sp>
      <p:sp>
        <p:nvSpPr>
          <p:cNvPr id="155650" name="文本框 27652"/>
          <p:cNvSpPr txBox="1"/>
          <p:nvPr/>
        </p:nvSpPr>
        <p:spPr>
          <a:xfrm>
            <a:off x="519113" y="2173288"/>
            <a:ext cx="2286000"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6</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处理机</a:t>
            </a:r>
          </a:p>
        </p:txBody>
      </p:sp>
      <p:sp>
        <p:nvSpPr>
          <p:cNvPr id="27654" name="文本框 27653"/>
          <p:cNvSpPr txBox="1"/>
          <p:nvPr/>
        </p:nvSpPr>
        <p:spPr>
          <a:xfrm>
            <a:off x="1053248" y="3090863"/>
            <a:ext cx="7499169" cy="1600438"/>
          </a:xfrm>
          <a:prstGeom prst="rect">
            <a:avLst/>
          </a:prstGeom>
          <a:noFill/>
          <a:ln w="9525">
            <a:noFill/>
          </a:ln>
        </p:spPr>
        <p:txBody>
          <a:bodyPr wrap="none" anchor="t">
            <a:spAutoFit/>
          </a:bodyPr>
          <a:lstStyle/>
          <a:p>
            <a:pPr marL="457200" indent="-457200">
              <a:lnSpc>
                <a:spcPct val="150000"/>
              </a:lnSpc>
              <a:buFont typeface="Arial" panose="020B0604020202020204" pitchFamily="34" charset="0"/>
              <a:buChar char="•"/>
            </a:pPr>
            <a:r>
              <a:rPr lang="zh-CN" altLang="en-US" dirty="0">
                <a:latin typeface="Arial" panose="020B0604020202020204" pitchFamily="34" charset="0"/>
                <a:ea typeface="黑体" panose="02010609060101010101" pitchFamily="2" charset="-122"/>
              </a:rPr>
              <a:t>通道指令功能简单、使用面窄。</a:t>
            </a:r>
          </a:p>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通道程序在与</a:t>
            </a:r>
            <a:r>
              <a:rPr lang="en-US" altLang="zh-CN" dirty="0">
                <a:latin typeface="Arial" panose="020B0604020202020204" pitchFamily="34" charset="0"/>
                <a:ea typeface="黑体" panose="02010609060101010101" pitchFamily="2" charset="-122"/>
              </a:rPr>
              <a:t>CPU</a:t>
            </a:r>
            <a:r>
              <a:rPr lang="zh-CN" altLang="en-US" dirty="0">
                <a:latin typeface="Arial" panose="020B0604020202020204" pitchFamily="34" charset="0"/>
                <a:ea typeface="黑体" panose="02010609060101010101" pitchFamily="2" charset="-122"/>
              </a:rPr>
              <a:t>共享的主存内</a:t>
            </a:r>
          </a:p>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通道内部只有用于数据缓冲的小容量存储器</a:t>
            </a:r>
          </a:p>
        </p:txBody>
      </p:sp>
      <p:sp>
        <p:nvSpPr>
          <p:cNvPr id="27658" name="文本框 27657"/>
          <p:cNvSpPr txBox="1"/>
          <p:nvPr/>
        </p:nvSpPr>
        <p:spPr>
          <a:xfrm>
            <a:off x="2555776" y="5091351"/>
            <a:ext cx="5234125" cy="523220"/>
          </a:xfrm>
          <a:prstGeom prst="rect">
            <a:avLst/>
          </a:prstGeom>
          <a:noFill/>
          <a:ln w="9525">
            <a:noFill/>
          </a:ln>
        </p:spPr>
        <p:txBody>
          <a:bodyPr wrap="none" anchor="t">
            <a:spAutoFit/>
          </a:bodyPr>
          <a:lstStyle/>
          <a:p>
            <a:r>
              <a:rPr lang="zh-CN" altLang="en-US" dirty="0">
                <a:solidFill>
                  <a:srgbClr val="0033CC"/>
                </a:solidFill>
                <a:latin typeface="Arial" panose="020B0604020202020204" pitchFamily="34" charset="0"/>
                <a:ea typeface="黑体" panose="02010609060101010101" pitchFamily="2" charset="-122"/>
              </a:rPr>
              <a:t>所以通道不能看作独立的处理机</a:t>
            </a:r>
          </a:p>
        </p:txBody>
      </p:sp>
      <p:sp>
        <p:nvSpPr>
          <p:cNvPr id="155653" name="矩形 2765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5654" name="矩形 2765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left)">
                                      <p:cBhvr>
                                        <p:cTn id="7" dur="500"/>
                                        <p:tgtEl>
                                          <p:spTgt spid="276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8"/>
                                        </p:tgtEl>
                                        <p:attrNameLst>
                                          <p:attrName>style.visibility</p:attrName>
                                        </p:attrNameLst>
                                      </p:cBhvr>
                                      <p:to>
                                        <p:strVal val="visible"/>
                                      </p:to>
                                    </p:set>
                                    <p:animEffect transition="in" filter="wipe(left)">
                                      <p:cBhvr>
                                        <p:cTn id="12"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P spid="2765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文本框 27651"/>
          <p:cNvSpPr txBox="1"/>
          <p:nvPr/>
        </p:nvSpPr>
        <p:spPr>
          <a:xfrm>
            <a:off x="3286125" y="2214563"/>
            <a:ext cx="2706190" cy="523220"/>
          </a:xfrm>
          <a:prstGeom prst="rect">
            <a:avLst/>
          </a:prstGeom>
          <a:noFill/>
          <a:ln w="9525">
            <a:noFill/>
          </a:ln>
        </p:spPr>
        <p:txBody>
          <a:bodyPr wrap="none" anchor="t">
            <a:spAutoFit/>
          </a:bodyPr>
          <a:lstStyle/>
          <a:p>
            <a:r>
              <a:rPr lang="en-US" altLang="zh-CN" dirty="0" smtClean="0">
                <a:solidFill>
                  <a:srgbClr val="0033CC"/>
                </a:solidFill>
                <a:latin typeface="Arial" panose="020B0604020202020204" pitchFamily="34" charset="0"/>
                <a:ea typeface="黑体" panose="02010609060101010101" pitchFamily="2" charset="-122"/>
              </a:rPr>
              <a:t>——</a:t>
            </a:r>
            <a:r>
              <a:rPr lang="zh-CN" altLang="en-US" dirty="0" smtClean="0">
                <a:solidFill>
                  <a:srgbClr val="0033CC"/>
                </a:solidFill>
                <a:latin typeface="Arial" panose="020B0604020202020204" pitchFamily="34" charset="0"/>
                <a:ea typeface="黑体" panose="02010609060101010101" pitchFamily="2" charset="-122"/>
              </a:rPr>
              <a:t>外围处理机</a:t>
            </a:r>
            <a:endParaRPr lang="zh-CN" altLang="en-US" dirty="0">
              <a:solidFill>
                <a:srgbClr val="0033CC"/>
              </a:solidFill>
              <a:latin typeface="Arial" panose="020B0604020202020204" pitchFamily="34" charset="0"/>
              <a:ea typeface="黑体" panose="02010609060101010101" pitchFamily="2" charset="-122"/>
            </a:endParaRPr>
          </a:p>
        </p:txBody>
      </p:sp>
      <p:sp>
        <p:nvSpPr>
          <p:cNvPr id="155650" name="文本框 27652"/>
          <p:cNvSpPr txBox="1"/>
          <p:nvPr/>
        </p:nvSpPr>
        <p:spPr>
          <a:xfrm>
            <a:off x="519113" y="2173288"/>
            <a:ext cx="2286000"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6</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处理机</a:t>
            </a:r>
          </a:p>
        </p:txBody>
      </p:sp>
      <p:sp>
        <p:nvSpPr>
          <p:cNvPr id="27654" name="文本框 27653"/>
          <p:cNvSpPr txBox="1"/>
          <p:nvPr/>
        </p:nvSpPr>
        <p:spPr>
          <a:xfrm>
            <a:off x="1042988" y="3479800"/>
            <a:ext cx="6316153" cy="523220"/>
          </a:xfrm>
          <a:prstGeom prst="rect">
            <a:avLst/>
          </a:prstGeom>
          <a:noFill/>
          <a:ln w="9525">
            <a:noFill/>
          </a:ln>
        </p:spPr>
        <p:txBody>
          <a:bodyPr wrap="none" anchor="t">
            <a:spAutoFit/>
          </a:bodyPr>
          <a:lstStyle/>
          <a:p>
            <a:r>
              <a:rPr lang="zh-CN" altLang="en-US" dirty="0" smtClean="0">
                <a:latin typeface="Arial" panose="020B0604020202020204" pitchFamily="34" charset="0"/>
                <a:ea typeface="黑体" panose="02010609060101010101" pitchFamily="2" charset="-122"/>
              </a:rPr>
              <a:t>独立性、通用性和功能较强的处理机。</a:t>
            </a:r>
            <a:endParaRPr lang="zh-CN" altLang="en-US" dirty="0">
              <a:latin typeface="Arial" panose="020B0604020202020204" pitchFamily="34" charset="0"/>
              <a:ea typeface="黑体" panose="02010609060101010101" pitchFamily="2" charset="-122"/>
            </a:endParaRPr>
          </a:p>
        </p:txBody>
      </p:sp>
      <p:sp>
        <p:nvSpPr>
          <p:cNvPr id="155653" name="矩形 2765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5654" name="矩形 2765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9817418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left)">
                                      <p:cBhvr>
                                        <p:cTn id="7"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文本框 241667"/>
          <p:cNvSpPr txBox="1"/>
          <p:nvPr/>
        </p:nvSpPr>
        <p:spPr>
          <a:xfrm>
            <a:off x="468313" y="1793875"/>
            <a:ext cx="8207375" cy="2677656"/>
          </a:xfrm>
          <a:prstGeom prst="rect">
            <a:avLst/>
          </a:prstGeom>
          <a:noFill/>
          <a:ln w="9525">
            <a:noFill/>
          </a:ln>
        </p:spPr>
        <p:txBody>
          <a:bodyPr anchor="t">
            <a:spAutoFit/>
          </a:bodyPr>
          <a:lstStyle/>
          <a:p>
            <a:pPr>
              <a:lnSpc>
                <a:spcPct val="150000"/>
              </a:lnSpc>
            </a:pPr>
            <a:r>
              <a:rPr lang="en-US" altLang="zh-CN" dirty="0" smtClean="0">
                <a:latin typeface="Arial" panose="020B0604020202020204" pitchFamily="34" charset="0"/>
                <a:ea typeface="黑体" panose="02010609060101010101" pitchFamily="2" charset="-122"/>
              </a:rPr>
              <a:t>       I/O</a:t>
            </a:r>
            <a:r>
              <a:rPr lang="zh-CN" altLang="en-US" dirty="0">
                <a:latin typeface="Arial" panose="020B0604020202020204" pitchFamily="34" charset="0"/>
                <a:ea typeface="黑体" panose="02010609060101010101" pitchFamily="2" charset="-122"/>
              </a:rPr>
              <a:t>与</a:t>
            </a:r>
            <a:r>
              <a:rPr lang="en-US" altLang="zh-CN" dirty="0">
                <a:latin typeface="Arial" panose="020B0604020202020204" pitchFamily="34" charset="0"/>
                <a:ea typeface="黑体" panose="02010609060101010101" pitchFamily="2" charset="-122"/>
              </a:rPr>
              <a:t>CPU</a:t>
            </a:r>
            <a:r>
              <a:rPr lang="zh-CN" altLang="en-US" dirty="0">
                <a:latin typeface="Arial" panose="020B0604020202020204" pitchFamily="34" charset="0"/>
                <a:ea typeface="黑体" panose="02010609060101010101" pitchFamily="2" charset="-122"/>
              </a:rPr>
              <a:t>、主存并行操作，以及让多用户或多道程序共同</a:t>
            </a:r>
            <a:r>
              <a:rPr lang="zh-CN" altLang="en-US" dirty="0" smtClean="0">
                <a:latin typeface="Arial" panose="020B0604020202020204" pitchFamily="34" charset="0"/>
                <a:ea typeface="黑体" panose="02010609060101010101" pitchFamily="2" charset="-122"/>
              </a:rPr>
              <a:t>运行，防止</a:t>
            </a:r>
            <a:r>
              <a:rPr lang="zh-CN" altLang="en-US" dirty="0">
                <a:latin typeface="Arial" panose="020B0604020202020204" pitchFamily="34" charset="0"/>
                <a:ea typeface="黑体" panose="02010609060101010101" pitchFamily="2" charset="-122"/>
              </a:rPr>
              <a:t>用户自行输入而破坏其他用户程序或系统程序及用户窃取系统不该让其读出的</a:t>
            </a:r>
            <a:r>
              <a:rPr lang="zh-CN" altLang="en-US" dirty="0" smtClean="0">
                <a:latin typeface="Arial" panose="020B0604020202020204" pitchFamily="34" charset="0"/>
                <a:ea typeface="黑体" panose="02010609060101010101" pitchFamily="2" charset="-122"/>
              </a:rPr>
              <a:t>内容。</a:t>
            </a:r>
            <a:endParaRPr lang="zh-CN" altLang="en-US" dirty="0">
              <a:latin typeface="Arial" panose="020B0604020202020204" pitchFamily="34" charset="0"/>
              <a:ea typeface="黑体" panose="02010609060101010101" pitchFamily="2" charset="-122"/>
            </a:endParaRPr>
          </a:p>
        </p:txBody>
      </p:sp>
      <p:sp>
        <p:nvSpPr>
          <p:cNvPr id="156674" name="矩形 24166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6675" name="矩形 241669"/>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文本框 242689"/>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57698" name="矩形 24269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7699" name="矩形 242691"/>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57700" name="文本框 242692"/>
          <p:cNvSpPr txBox="1"/>
          <p:nvPr/>
        </p:nvSpPr>
        <p:spPr>
          <a:xfrm>
            <a:off x="611188" y="2420938"/>
            <a:ext cx="8064500" cy="2031325"/>
          </a:xfrm>
          <a:prstGeom prst="rect">
            <a:avLst/>
          </a:prstGeom>
          <a:noFill/>
          <a:ln w="9525">
            <a:noFill/>
          </a:ln>
        </p:spPr>
        <p:txBody>
          <a:bodyPr anchor="t">
            <a:spAutoFit/>
          </a:bodyPr>
          <a:lstStyle/>
          <a:p>
            <a:pPr>
              <a:lnSpc>
                <a:spcPct val="150000"/>
              </a:lnSpc>
            </a:pPr>
            <a:r>
              <a:rPr lang="zh-CN" altLang="en-US" dirty="0">
                <a:latin typeface="Arial" panose="020B0604020202020204" pitchFamily="34" charset="0"/>
                <a:ea typeface="黑体" panose="02010609060101010101" pitchFamily="2" charset="-122"/>
              </a:rPr>
              <a:t>中央处理机用来控制外部设备操作用的</a:t>
            </a:r>
            <a:r>
              <a:rPr lang="zh-CN" altLang="en-US" dirty="0">
                <a:solidFill>
                  <a:srgbClr val="0033CC"/>
                </a:solidFill>
                <a:latin typeface="Arial" panose="020B0604020202020204" pitchFamily="34" charset="0"/>
                <a:ea typeface="黑体" panose="02010609060101010101" pitchFamily="2" charset="-122"/>
              </a:rPr>
              <a:t>输入输出指令</a:t>
            </a:r>
            <a:r>
              <a:rPr lang="zh-CN" altLang="en-US" dirty="0">
                <a:latin typeface="Arial" panose="020B0604020202020204" pitchFamily="34" charset="0"/>
                <a:ea typeface="黑体" panose="02010609060101010101" pitchFamily="2" charset="-122"/>
              </a:rPr>
              <a:t>定义为</a:t>
            </a:r>
            <a:r>
              <a:rPr lang="zh-CN" altLang="en-US" dirty="0">
                <a:solidFill>
                  <a:srgbClr val="0033CC"/>
                </a:solidFill>
                <a:latin typeface="Arial" panose="020B0604020202020204" pitchFamily="34" charset="0"/>
                <a:ea typeface="黑体" panose="02010609060101010101" pitchFamily="2" charset="-122"/>
              </a:rPr>
              <a:t>管态指令</a:t>
            </a:r>
            <a:r>
              <a:rPr lang="zh-CN" altLang="en-US" dirty="0">
                <a:latin typeface="Arial" panose="020B0604020202020204" pitchFamily="34" charset="0"/>
                <a:ea typeface="黑体" panose="02010609060101010101" pitchFamily="2" charset="-122"/>
              </a:rPr>
              <a:t>，以使用户不得在目态程序中使用这些指令。</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文本框 243713"/>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58722" name="矩形 24371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8723" name="矩形 243715"/>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58724" name="文本框 243716"/>
          <p:cNvSpPr txBox="1"/>
          <p:nvPr/>
        </p:nvSpPr>
        <p:spPr>
          <a:xfrm>
            <a:off x="611188" y="2420938"/>
            <a:ext cx="8064500" cy="1371600"/>
          </a:xfrm>
          <a:prstGeom prst="rect">
            <a:avLst/>
          </a:prstGeom>
          <a:noFill/>
          <a:ln w="9525">
            <a:noFill/>
          </a:ln>
        </p:spPr>
        <p:txBody>
          <a:bodyPr anchor="t">
            <a:spAutoFit/>
          </a:bodyPr>
          <a:lstStyle/>
          <a:p>
            <a:r>
              <a:rPr lang="zh-CN" altLang="en-US" dirty="0">
                <a:latin typeface="Arial" panose="020B0604020202020204" pitchFamily="34" charset="0"/>
                <a:ea typeface="黑体" panose="02010609060101010101" pitchFamily="2" charset="-122"/>
              </a:rPr>
              <a:t>用户只有通过在目态程序中安排一条要求</a:t>
            </a:r>
            <a:r>
              <a:rPr lang="zh-CN" altLang="en-US" dirty="0">
                <a:solidFill>
                  <a:srgbClr val="0033CC"/>
                </a:solidFill>
                <a:latin typeface="Arial" panose="020B0604020202020204" pitchFamily="34" charset="0"/>
                <a:ea typeface="黑体" panose="02010609060101010101" pitchFamily="2" charset="-122"/>
              </a:rPr>
              <a:t>输入输</a:t>
            </a:r>
          </a:p>
          <a:p>
            <a:r>
              <a:rPr lang="zh-CN" altLang="en-US" dirty="0">
                <a:solidFill>
                  <a:srgbClr val="0033CC"/>
                </a:solidFill>
                <a:latin typeface="Arial" panose="020B0604020202020204" pitchFamily="34" charset="0"/>
                <a:ea typeface="黑体" panose="02010609060101010101" pitchFamily="2" charset="-122"/>
              </a:rPr>
              <a:t>出的广义指令</a:t>
            </a:r>
            <a:r>
              <a:rPr lang="zh-CN" altLang="en-US" dirty="0">
                <a:latin typeface="Arial" panose="020B0604020202020204" pitchFamily="34" charset="0"/>
                <a:ea typeface="黑体" panose="02010609060101010101" pitchFamily="2" charset="-122"/>
              </a:rPr>
              <a:t>来使用外部设备，经广义指令进入</a:t>
            </a:r>
          </a:p>
          <a:p>
            <a:r>
              <a:rPr lang="zh-CN" altLang="en-US" dirty="0">
                <a:latin typeface="Arial" panose="020B0604020202020204" pitchFamily="34" charset="0"/>
                <a:ea typeface="黑体" panose="02010609060101010101" pitchFamily="2" charset="-122"/>
              </a:rPr>
              <a:t>相应的</a:t>
            </a:r>
            <a:r>
              <a:rPr lang="zh-CN" altLang="en-US" dirty="0">
                <a:solidFill>
                  <a:srgbClr val="0033CC"/>
                </a:solidFill>
                <a:latin typeface="Arial" panose="020B0604020202020204" pitchFamily="34" charset="0"/>
                <a:ea typeface="黑体" panose="02010609060101010101" pitchFamily="2" charset="-122"/>
              </a:rPr>
              <a:t>管理程序</a:t>
            </a:r>
            <a:r>
              <a:rPr lang="zh-CN" altLang="en-US" dirty="0">
                <a:latin typeface="Arial" panose="020B0604020202020204" pitchFamily="34" charset="0"/>
                <a:ea typeface="黑体" panose="02010609060101010101" pitchFamily="2" charset="-122"/>
              </a:rPr>
              <a:t>来解释执行。</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文本框 244737"/>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59746" name="矩形 24473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9747" name="矩形 244739"/>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59748" name="文本框 244740"/>
          <p:cNvSpPr txBox="1"/>
          <p:nvPr/>
        </p:nvSpPr>
        <p:spPr>
          <a:xfrm>
            <a:off x="611188" y="2420938"/>
            <a:ext cx="8064500" cy="1798637"/>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广义指令</a:t>
            </a:r>
            <a:r>
              <a:rPr lang="zh-CN" altLang="en-US" dirty="0">
                <a:latin typeface="Arial" panose="020B0604020202020204" pitchFamily="34" charset="0"/>
                <a:ea typeface="黑体" panose="02010609060101010101" pitchFamily="2" charset="-122"/>
              </a:rPr>
              <a:t>由</a:t>
            </a:r>
            <a:r>
              <a:rPr lang="zh-CN" altLang="en-US" dirty="0">
                <a:solidFill>
                  <a:srgbClr val="0033CC"/>
                </a:solidFill>
                <a:latin typeface="Arial" panose="020B0604020202020204" pitchFamily="34" charset="0"/>
                <a:ea typeface="黑体" panose="02010609060101010101" pitchFamily="2" charset="-122"/>
              </a:rPr>
              <a:t>访管指令</a:t>
            </a:r>
            <a:r>
              <a:rPr lang="zh-CN" altLang="en-US" dirty="0">
                <a:latin typeface="Arial" panose="020B0604020202020204" pitchFamily="34" charset="0"/>
                <a:ea typeface="黑体" panose="02010609060101010101" pitchFamily="2" charset="-122"/>
              </a:rPr>
              <a:t>和</a:t>
            </a:r>
            <a:r>
              <a:rPr lang="zh-CN" altLang="en-US" dirty="0">
                <a:solidFill>
                  <a:srgbClr val="0033CC"/>
                </a:solidFill>
                <a:latin typeface="Arial" panose="020B0604020202020204" pitchFamily="34" charset="0"/>
                <a:ea typeface="黑体" panose="02010609060101010101" pitchFamily="2" charset="-122"/>
              </a:rPr>
              <a:t>若干参数</a:t>
            </a:r>
            <a:r>
              <a:rPr lang="zh-CN" altLang="en-US" dirty="0">
                <a:latin typeface="Arial" panose="020B0604020202020204" pitchFamily="34" charset="0"/>
                <a:ea typeface="黑体" panose="02010609060101010101" pitchFamily="2" charset="-122"/>
              </a:rPr>
              <a:t>组成，它的操作</a:t>
            </a:r>
          </a:p>
          <a:p>
            <a:r>
              <a:rPr lang="zh-CN" altLang="en-US" dirty="0">
                <a:latin typeface="Arial" panose="020B0604020202020204" pitchFamily="34" charset="0"/>
                <a:ea typeface="黑体" panose="02010609060101010101" pitchFamily="2" charset="-122"/>
              </a:rPr>
              <a:t>码实质上是对应此广义指令的管理程序入口。</a:t>
            </a:r>
          </a:p>
          <a:p>
            <a:r>
              <a:rPr lang="zh-CN" altLang="en-US" dirty="0">
                <a:latin typeface="Arial" panose="020B0604020202020204" pitchFamily="34" charset="0"/>
                <a:ea typeface="黑体" panose="02010609060101010101" pitchFamily="2" charset="-122"/>
              </a:rPr>
              <a:t>访管指令是</a:t>
            </a:r>
            <a:r>
              <a:rPr lang="zh-CN" altLang="en-US" dirty="0">
                <a:solidFill>
                  <a:srgbClr val="0033CC"/>
                </a:solidFill>
                <a:latin typeface="Arial" panose="020B0604020202020204" pitchFamily="34" charset="0"/>
                <a:ea typeface="黑体" panose="02010609060101010101" pitchFamily="2" charset="-122"/>
              </a:rPr>
              <a:t>目态指令</a:t>
            </a:r>
            <a:r>
              <a:rPr lang="zh-CN" altLang="en-US" dirty="0">
                <a:latin typeface="Arial" panose="020B0604020202020204" pitchFamily="34" charset="0"/>
                <a:ea typeface="黑体" panose="02010609060101010101" pitchFamily="2" charset="-122"/>
              </a:rPr>
              <a:t>，当目态程序执行到要求输</a:t>
            </a:r>
          </a:p>
          <a:p>
            <a:r>
              <a:rPr lang="zh-CN" altLang="en-US" dirty="0">
                <a:latin typeface="Arial" panose="020B0604020202020204" pitchFamily="34" charset="0"/>
                <a:ea typeface="黑体" panose="02010609060101010101" pitchFamily="2" charset="-122"/>
              </a:rPr>
              <a:t>入输出的访管指令后，产生自愿访管中断。</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文本占位符 245761"/>
          <p:cNvSpPr>
            <a:spLocks noGrp="1"/>
          </p:cNvSpPr>
          <p:nvPr>
            <p:ph idx="1"/>
          </p:nvPr>
        </p:nvSpPr>
        <p:spPr>
          <a:xfrm>
            <a:off x="250825" y="260350"/>
            <a:ext cx="8066088" cy="668338"/>
          </a:xfrm>
          <a:ln/>
        </p:spPr>
        <p:txBody>
          <a:bodyPr vert="horz" wrap="square" lIns="91440" tIns="45720" rIns="91440" bIns="45720" anchor="t"/>
          <a:lstStyle/>
          <a:p>
            <a:pPr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．通道处理机的工作原理</a:t>
            </a:r>
          </a:p>
        </p:txBody>
      </p:sp>
      <p:sp>
        <p:nvSpPr>
          <p:cNvPr id="160770" name="矩形 245762"/>
          <p:cNvSpPr/>
          <p:nvPr/>
        </p:nvSpPr>
        <p:spPr>
          <a:xfrm>
            <a:off x="1219200" y="1447800"/>
            <a:ext cx="1752600" cy="3962400"/>
          </a:xfrm>
          <a:prstGeom prst="rect">
            <a:avLst/>
          </a:prstGeom>
          <a:solidFill>
            <a:srgbClr val="00CC99"/>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771" name="矩形 245763"/>
          <p:cNvSpPr/>
          <p:nvPr/>
        </p:nvSpPr>
        <p:spPr>
          <a:xfrm>
            <a:off x="6858000" y="990600"/>
            <a:ext cx="1524000" cy="1981200"/>
          </a:xfrm>
          <a:prstGeom prst="rect">
            <a:avLst/>
          </a:prstGeom>
          <a:solidFill>
            <a:srgbClr val="00CC99"/>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772" name="矩形 245764"/>
          <p:cNvSpPr/>
          <p:nvPr/>
        </p:nvSpPr>
        <p:spPr>
          <a:xfrm>
            <a:off x="4495800" y="838200"/>
            <a:ext cx="1447800" cy="3048000"/>
          </a:xfrm>
          <a:prstGeom prst="rect">
            <a:avLst/>
          </a:prstGeom>
          <a:solidFill>
            <a:srgbClr val="00CC99"/>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773" name="矩形 245765"/>
          <p:cNvSpPr/>
          <p:nvPr/>
        </p:nvSpPr>
        <p:spPr>
          <a:xfrm>
            <a:off x="4495800" y="838200"/>
            <a:ext cx="1447800" cy="685800"/>
          </a:xfrm>
          <a:prstGeom prst="rect">
            <a:avLst/>
          </a:prstGeom>
          <a:solidFill>
            <a:srgbClr val="FF3300"/>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774" name="直接连接符 245766"/>
          <p:cNvSpPr/>
          <p:nvPr/>
        </p:nvSpPr>
        <p:spPr>
          <a:xfrm>
            <a:off x="1219200" y="2057400"/>
            <a:ext cx="1752600" cy="0"/>
          </a:xfrm>
          <a:prstGeom prst="line">
            <a:avLst/>
          </a:prstGeom>
          <a:ln w="9525" cap="flat" cmpd="sng">
            <a:solidFill>
              <a:schemeClr val="tx1"/>
            </a:solidFill>
            <a:prstDash val="solid"/>
            <a:round/>
            <a:headEnd type="none" w="med" len="med"/>
            <a:tailEnd type="none" w="med" len="med"/>
          </a:ln>
        </p:spPr>
      </p:sp>
      <p:sp>
        <p:nvSpPr>
          <p:cNvPr id="160775" name="直接连接符 245767"/>
          <p:cNvSpPr/>
          <p:nvPr/>
        </p:nvSpPr>
        <p:spPr>
          <a:xfrm>
            <a:off x="1219200" y="2362200"/>
            <a:ext cx="1752600" cy="0"/>
          </a:xfrm>
          <a:prstGeom prst="line">
            <a:avLst/>
          </a:prstGeom>
          <a:ln w="9525" cap="flat" cmpd="sng">
            <a:solidFill>
              <a:schemeClr val="tx1"/>
            </a:solidFill>
            <a:prstDash val="solid"/>
            <a:round/>
            <a:headEnd type="none" w="med" len="med"/>
            <a:tailEnd type="none" w="med" len="med"/>
          </a:ln>
        </p:spPr>
      </p:sp>
      <p:sp>
        <p:nvSpPr>
          <p:cNvPr id="160776" name="直接连接符 245768"/>
          <p:cNvSpPr/>
          <p:nvPr/>
        </p:nvSpPr>
        <p:spPr>
          <a:xfrm>
            <a:off x="1219200" y="2667000"/>
            <a:ext cx="1752600" cy="0"/>
          </a:xfrm>
          <a:prstGeom prst="line">
            <a:avLst/>
          </a:prstGeom>
          <a:ln w="9525" cap="flat" cmpd="sng">
            <a:solidFill>
              <a:schemeClr val="tx1"/>
            </a:solidFill>
            <a:prstDash val="solid"/>
            <a:round/>
            <a:headEnd type="none" w="med" len="med"/>
            <a:tailEnd type="none" w="med" len="med"/>
          </a:ln>
        </p:spPr>
      </p:sp>
      <p:sp>
        <p:nvSpPr>
          <p:cNvPr id="160777" name="直接连接符 245769"/>
          <p:cNvSpPr/>
          <p:nvPr/>
        </p:nvSpPr>
        <p:spPr>
          <a:xfrm>
            <a:off x="1219200" y="2971800"/>
            <a:ext cx="1752600" cy="0"/>
          </a:xfrm>
          <a:prstGeom prst="line">
            <a:avLst/>
          </a:prstGeom>
          <a:ln w="9525" cap="flat" cmpd="sng">
            <a:solidFill>
              <a:schemeClr val="tx1"/>
            </a:solidFill>
            <a:prstDash val="solid"/>
            <a:round/>
            <a:headEnd type="none" w="med" len="med"/>
            <a:tailEnd type="none" w="med" len="med"/>
          </a:ln>
        </p:spPr>
      </p:sp>
      <p:sp>
        <p:nvSpPr>
          <p:cNvPr id="160778" name="直接连接符 245770"/>
          <p:cNvSpPr/>
          <p:nvPr/>
        </p:nvSpPr>
        <p:spPr>
          <a:xfrm>
            <a:off x="1219200" y="3276600"/>
            <a:ext cx="1676400" cy="0"/>
          </a:xfrm>
          <a:prstGeom prst="line">
            <a:avLst/>
          </a:prstGeom>
          <a:ln w="9525" cap="flat" cmpd="sng">
            <a:solidFill>
              <a:schemeClr val="tx1"/>
            </a:solidFill>
            <a:prstDash val="solid"/>
            <a:round/>
            <a:headEnd type="none" w="med" len="med"/>
            <a:tailEnd type="none" w="med" len="med"/>
          </a:ln>
        </p:spPr>
      </p:sp>
      <p:sp>
        <p:nvSpPr>
          <p:cNvPr id="160779" name="直接连接符 245771"/>
          <p:cNvSpPr/>
          <p:nvPr/>
        </p:nvSpPr>
        <p:spPr>
          <a:xfrm>
            <a:off x="1219200" y="3581400"/>
            <a:ext cx="1752600" cy="0"/>
          </a:xfrm>
          <a:prstGeom prst="line">
            <a:avLst/>
          </a:prstGeom>
          <a:ln w="9525" cap="flat" cmpd="sng">
            <a:solidFill>
              <a:schemeClr val="tx1"/>
            </a:solidFill>
            <a:prstDash val="solid"/>
            <a:round/>
            <a:headEnd type="none" w="med" len="med"/>
            <a:tailEnd type="none" w="med" len="med"/>
          </a:ln>
        </p:spPr>
      </p:sp>
      <p:sp>
        <p:nvSpPr>
          <p:cNvPr id="160780" name="直接连接符 245772"/>
          <p:cNvSpPr/>
          <p:nvPr/>
        </p:nvSpPr>
        <p:spPr>
          <a:xfrm>
            <a:off x="1219200" y="3886200"/>
            <a:ext cx="1752600" cy="0"/>
          </a:xfrm>
          <a:prstGeom prst="line">
            <a:avLst/>
          </a:prstGeom>
          <a:ln w="9525" cap="flat" cmpd="sng">
            <a:solidFill>
              <a:schemeClr val="tx1"/>
            </a:solidFill>
            <a:prstDash val="solid"/>
            <a:round/>
            <a:headEnd type="none" w="med" len="med"/>
            <a:tailEnd type="none" w="med" len="med"/>
          </a:ln>
        </p:spPr>
      </p:sp>
      <p:sp>
        <p:nvSpPr>
          <p:cNvPr id="160781" name="直接连接符 245773"/>
          <p:cNvSpPr/>
          <p:nvPr/>
        </p:nvSpPr>
        <p:spPr>
          <a:xfrm>
            <a:off x="1219200" y="4800600"/>
            <a:ext cx="1752600" cy="0"/>
          </a:xfrm>
          <a:prstGeom prst="line">
            <a:avLst/>
          </a:prstGeom>
          <a:ln w="9525" cap="flat" cmpd="sng">
            <a:solidFill>
              <a:schemeClr val="tx1"/>
            </a:solidFill>
            <a:prstDash val="solid"/>
            <a:round/>
            <a:headEnd type="none" w="med" len="med"/>
            <a:tailEnd type="none" w="med" len="med"/>
          </a:ln>
        </p:spPr>
      </p:sp>
      <p:sp>
        <p:nvSpPr>
          <p:cNvPr id="160782" name="直接连接符 245774"/>
          <p:cNvSpPr/>
          <p:nvPr/>
        </p:nvSpPr>
        <p:spPr>
          <a:xfrm>
            <a:off x="1219200" y="4495800"/>
            <a:ext cx="1752600" cy="0"/>
          </a:xfrm>
          <a:prstGeom prst="line">
            <a:avLst/>
          </a:prstGeom>
          <a:ln w="9525" cap="flat" cmpd="sng">
            <a:solidFill>
              <a:schemeClr val="tx1"/>
            </a:solidFill>
            <a:prstDash val="solid"/>
            <a:round/>
            <a:headEnd type="none" w="med" len="med"/>
            <a:tailEnd type="none" w="med" len="med"/>
          </a:ln>
        </p:spPr>
      </p:sp>
      <p:sp>
        <p:nvSpPr>
          <p:cNvPr id="160783" name="文本框 245775"/>
          <p:cNvSpPr txBox="1"/>
          <p:nvPr/>
        </p:nvSpPr>
        <p:spPr>
          <a:xfrm>
            <a:off x="1828800" y="1524000"/>
            <a:ext cx="549275" cy="396875"/>
          </a:xfrm>
          <a:prstGeom prst="rect">
            <a:avLst/>
          </a:prstGeom>
          <a:noFill/>
          <a:ln w="9525">
            <a:noFill/>
          </a:ln>
        </p:spPr>
        <p:txBody>
          <a:bodyPr vert="eaVert" wrap="none" anchor="t">
            <a:spAutoFit/>
          </a:bodyPr>
          <a:lstStyle/>
          <a:p>
            <a:r>
              <a:rPr lang="en-US" altLang="zh-CN" sz="2400" dirty="0">
                <a:latin typeface="Times New Roman" panose="02020603050405020304" pitchFamily="18" charset="0"/>
                <a:ea typeface="宋体" panose="02010600030101010101" pitchFamily="2" charset="-122"/>
              </a:rPr>
              <a:t>…</a:t>
            </a:r>
          </a:p>
        </p:txBody>
      </p:sp>
      <p:sp>
        <p:nvSpPr>
          <p:cNvPr id="160784" name="文本框 245776"/>
          <p:cNvSpPr txBox="1"/>
          <p:nvPr/>
        </p:nvSpPr>
        <p:spPr>
          <a:xfrm>
            <a:off x="1752600" y="3962400"/>
            <a:ext cx="549275" cy="396875"/>
          </a:xfrm>
          <a:prstGeom prst="rect">
            <a:avLst/>
          </a:prstGeom>
          <a:noFill/>
          <a:ln w="9525">
            <a:noFill/>
          </a:ln>
        </p:spPr>
        <p:txBody>
          <a:bodyPr vert="eaVert" wrap="none" anchor="t">
            <a:spAutoFit/>
          </a:bodyPr>
          <a:lstStyle/>
          <a:p>
            <a:r>
              <a:rPr lang="en-US" altLang="zh-CN" sz="2400" dirty="0">
                <a:latin typeface="Times New Roman" panose="02020603050405020304" pitchFamily="18" charset="0"/>
                <a:ea typeface="宋体" panose="02010600030101010101" pitchFamily="2" charset="-122"/>
              </a:rPr>
              <a:t>…</a:t>
            </a:r>
          </a:p>
        </p:txBody>
      </p:sp>
      <p:sp>
        <p:nvSpPr>
          <p:cNvPr id="160785" name="直接连接符 245777"/>
          <p:cNvSpPr/>
          <p:nvPr/>
        </p:nvSpPr>
        <p:spPr>
          <a:xfrm>
            <a:off x="4495800" y="1828800"/>
            <a:ext cx="1447800" cy="0"/>
          </a:xfrm>
          <a:prstGeom prst="line">
            <a:avLst/>
          </a:prstGeom>
          <a:ln w="9525" cap="flat" cmpd="sng">
            <a:solidFill>
              <a:schemeClr val="tx1"/>
            </a:solidFill>
            <a:prstDash val="solid"/>
            <a:round/>
            <a:headEnd type="none" w="med" len="med"/>
            <a:tailEnd type="none" w="med" len="med"/>
          </a:ln>
        </p:spPr>
      </p:sp>
      <p:sp>
        <p:nvSpPr>
          <p:cNvPr id="160786" name="文本框 245778"/>
          <p:cNvSpPr txBox="1"/>
          <p:nvPr/>
        </p:nvSpPr>
        <p:spPr>
          <a:xfrm>
            <a:off x="4953000" y="1981200"/>
            <a:ext cx="549275" cy="396875"/>
          </a:xfrm>
          <a:prstGeom prst="rect">
            <a:avLst/>
          </a:prstGeom>
          <a:noFill/>
          <a:ln w="9525">
            <a:noFill/>
          </a:ln>
        </p:spPr>
        <p:txBody>
          <a:bodyPr vert="eaVert" wrap="none" anchor="t">
            <a:spAutoFit/>
          </a:bodyPr>
          <a:lstStyle/>
          <a:p>
            <a:r>
              <a:rPr lang="en-US" altLang="zh-CN" sz="2400" dirty="0">
                <a:latin typeface="Times New Roman" panose="02020603050405020304" pitchFamily="18" charset="0"/>
                <a:ea typeface="宋体" panose="02010600030101010101" pitchFamily="2" charset="-122"/>
              </a:rPr>
              <a:t>…</a:t>
            </a:r>
          </a:p>
        </p:txBody>
      </p:sp>
      <p:sp>
        <p:nvSpPr>
          <p:cNvPr id="160787" name="直接连接符 245779"/>
          <p:cNvSpPr/>
          <p:nvPr/>
        </p:nvSpPr>
        <p:spPr>
          <a:xfrm>
            <a:off x="4495800" y="2590800"/>
            <a:ext cx="1447800" cy="0"/>
          </a:xfrm>
          <a:prstGeom prst="line">
            <a:avLst/>
          </a:prstGeom>
          <a:ln w="9525" cap="flat" cmpd="sng">
            <a:solidFill>
              <a:schemeClr val="tx1"/>
            </a:solidFill>
            <a:prstDash val="solid"/>
            <a:round/>
            <a:headEnd type="none" w="med" len="med"/>
            <a:tailEnd type="none" w="med" len="med"/>
          </a:ln>
        </p:spPr>
      </p:sp>
      <p:sp>
        <p:nvSpPr>
          <p:cNvPr id="160788" name="直接连接符 245780"/>
          <p:cNvSpPr/>
          <p:nvPr/>
        </p:nvSpPr>
        <p:spPr>
          <a:xfrm>
            <a:off x="4495800" y="2971800"/>
            <a:ext cx="1447800" cy="0"/>
          </a:xfrm>
          <a:prstGeom prst="line">
            <a:avLst/>
          </a:prstGeom>
          <a:ln w="9525" cap="flat" cmpd="sng">
            <a:solidFill>
              <a:schemeClr val="tx1"/>
            </a:solidFill>
            <a:prstDash val="solid"/>
            <a:round/>
            <a:headEnd type="none" w="med" len="med"/>
            <a:tailEnd type="none" w="med" len="med"/>
          </a:ln>
        </p:spPr>
      </p:sp>
      <p:sp>
        <p:nvSpPr>
          <p:cNvPr id="160789" name="直接连接符 245781"/>
          <p:cNvSpPr/>
          <p:nvPr/>
        </p:nvSpPr>
        <p:spPr>
          <a:xfrm>
            <a:off x="4495800" y="3276600"/>
            <a:ext cx="1447800" cy="0"/>
          </a:xfrm>
          <a:prstGeom prst="line">
            <a:avLst/>
          </a:prstGeom>
          <a:ln w="9525" cap="flat" cmpd="sng">
            <a:solidFill>
              <a:schemeClr val="tx1"/>
            </a:solidFill>
            <a:prstDash val="solid"/>
            <a:round/>
            <a:headEnd type="none" w="med" len="med"/>
            <a:tailEnd type="none" w="med" len="med"/>
          </a:ln>
        </p:spPr>
      </p:sp>
      <p:sp>
        <p:nvSpPr>
          <p:cNvPr id="160790" name="矩形 245782"/>
          <p:cNvSpPr/>
          <p:nvPr/>
        </p:nvSpPr>
        <p:spPr>
          <a:xfrm>
            <a:off x="4495800" y="3276600"/>
            <a:ext cx="1447800" cy="609600"/>
          </a:xfrm>
          <a:prstGeom prst="rect">
            <a:avLst/>
          </a:prstGeom>
          <a:solidFill>
            <a:srgbClr val="FF3300"/>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791" name="直接连接符 245783"/>
          <p:cNvSpPr/>
          <p:nvPr/>
        </p:nvSpPr>
        <p:spPr>
          <a:xfrm>
            <a:off x="6858000" y="2438400"/>
            <a:ext cx="1524000" cy="0"/>
          </a:xfrm>
          <a:prstGeom prst="line">
            <a:avLst/>
          </a:prstGeom>
          <a:ln w="9525" cap="flat" cmpd="sng">
            <a:solidFill>
              <a:schemeClr val="tx1"/>
            </a:solidFill>
            <a:prstDash val="solid"/>
            <a:round/>
            <a:headEnd type="none" w="med" len="med"/>
            <a:tailEnd type="none" w="med" len="med"/>
          </a:ln>
        </p:spPr>
      </p:sp>
      <p:sp>
        <p:nvSpPr>
          <p:cNvPr id="160792" name="文本框 245784"/>
          <p:cNvSpPr txBox="1"/>
          <p:nvPr/>
        </p:nvSpPr>
        <p:spPr>
          <a:xfrm>
            <a:off x="7391400" y="1447800"/>
            <a:ext cx="549275" cy="396875"/>
          </a:xfrm>
          <a:prstGeom prst="rect">
            <a:avLst/>
          </a:prstGeom>
          <a:noFill/>
          <a:ln w="9525">
            <a:noFill/>
          </a:ln>
        </p:spPr>
        <p:txBody>
          <a:bodyPr vert="eaVert" wrap="none" anchor="t">
            <a:spAutoFit/>
          </a:bodyPr>
          <a:lstStyle/>
          <a:p>
            <a:r>
              <a:rPr lang="en-US" altLang="zh-CN" sz="2400" dirty="0">
                <a:latin typeface="Times New Roman" panose="02020603050405020304" pitchFamily="18" charset="0"/>
                <a:ea typeface="宋体" panose="02010600030101010101" pitchFamily="2" charset="-122"/>
              </a:rPr>
              <a:t>…</a:t>
            </a:r>
          </a:p>
        </p:txBody>
      </p:sp>
      <p:sp>
        <p:nvSpPr>
          <p:cNvPr id="160793" name="矩形 245785"/>
          <p:cNvSpPr/>
          <p:nvPr/>
        </p:nvSpPr>
        <p:spPr>
          <a:xfrm>
            <a:off x="5791200" y="4495800"/>
            <a:ext cx="1371600" cy="1752600"/>
          </a:xfrm>
          <a:prstGeom prst="rect">
            <a:avLst/>
          </a:prstGeom>
          <a:solidFill>
            <a:srgbClr val="00CC99"/>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794" name="直接连接符 245786"/>
          <p:cNvSpPr/>
          <p:nvPr/>
        </p:nvSpPr>
        <p:spPr>
          <a:xfrm>
            <a:off x="5791200" y="4800600"/>
            <a:ext cx="1371600" cy="0"/>
          </a:xfrm>
          <a:prstGeom prst="line">
            <a:avLst/>
          </a:prstGeom>
          <a:ln w="9525" cap="flat" cmpd="sng">
            <a:solidFill>
              <a:schemeClr val="tx1"/>
            </a:solidFill>
            <a:prstDash val="solid"/>
            <a:round/>
            <a:headEnd type="none" w="med" len="med"/>
            <a:tailEnd type="none" w="med" len="med"/>
          </a:ln>
        </p:spPr>
      </p:sp>
      <p:sp>
        <p:nvSpPr>
          <p:cNvPr id="160795" name="直接连接符 245787"/>
          <p:cNvSpPr/>
          <p:nvPr/>
        </p:nvSpPr>
        <p:spPr>
          <a:xfrm>
            <a:off x="5791200" y="5029200"/>
            <a:ext cx="1371600" cy="0"/>
          </a:xfrm>
          <a:prstGeom prst="line">
            <a:avLst/>
          </a:prstGeom>
          <a:ln w="9525" cap="flat" cmpd="sng">
            <a:solidFill>
              <a:schemeClr val="tx1"/>
            </a:solidFill>
            <a:prstDash val="solid"/>
            <a:round/>
            <a:headEnd type="none" w="med" len="med"/>
            <a:tailEnd type="none" w="med" len="med"/>
          </a:ln>
        </p:spPr>
      </p:sp>
      <p:sp>
        <p:nvSpPr>
          <p:cNvPr id="160796" name="直接连接符 245788"/>
          <p:cNvSpPr/>
          <p:nvPr/>
        </p:nvSpPr>
        <p:spPr>
          <a:xfrm>
            <a:off x="5791200" y="5943600"/>
            <a:ext cx="1371600" cy="0"/>
          </a:xfrm>
          <a:prstGeom prst="line">
            <a:avLst/>
          </a:prstGeom>
          <a:ln w="9525" cap="flat" cmpd="sng">
            <a:solidFill>
              <a:schemeClr val="tx1"/>
            </a:solidFill>
            <a:prstDash val="solid"/>
            <a:round/>
            <a:headEnd type="none" w="med" len="med"/>
            <a:tailEnd type="none" w="med" len="med"/>
          </a:ln>
        </p:spPr>
      </p:sp>
      <p:sp>
        <p:nvSpPr>
          <p:cNvPr id="160797" name="直接连接符 245789"/>
          <p:cNvSpPr/>
          <p:nvPr/>
        </p:nvSpPr>
        <p:spPr>
          <a:xfrm>
            <a:off x="5791200" y="5715000"/>
            <a:ext cx="1371600" cy="0"/>
          </a:xfrm>
          <a:prstGeom prst="line">
            <a:avLst/>
          </a:prstGeom>
          <a:ln w="9525" cap="flat" cmpd="sng">
            <a:solidFill>
              <a:schemeClr val="tx1"/>
            </a:solidFill>
            <a:prstDash val="solid"/>
            <a:round/>
            <a:headEnd type="none" w="med" len="med"/>
            <a:tailEnd type="none" w="med" len="med"/>
          </a:ln>
        </p:spPr>
      </p:sp>
      <p:sp>
        <p:nvSpPr>
          <p:cNvPr id="160798" name="文本框 245790"/>
          <p:cNvSpPr txBox="1"/>
          <p:nvPr/>
        </p:nvSpPr>
        <p:spPr>
          <a:xfrm>
            <a:off x="6248400" y="5181600"/>
            <a:ext cx="549275" cy="396875"/>
          </a:xfrm>
          <a:prstGeom prst="rect">
            <a:avLst/>
          </a:prstGeom>
          <a:noFill/>
          <a:ln w="9525">
            <a:noFill/>
          </a:ln>
        </p:spPr>
        <p:txBody>
          <a:bodyPr vert="eaVert" wrap="none" anchor="t">
            <a:spAutoFit/>
          </a:bodyPr>
          <a:lstStyle/>
          <a:p>
            <a:r>
              <a:rPr lang="en-US" altLang="zh-CN" sz="2400" dirty="0">
                <a:latin typeface="Times New Roman" panose="02020603050405020304" pitchFamily="18" charset="0"/>
                <a:ea typeface="宋体" panose="02010600030101010101" pitchFamily="2" charset="-122"/>
              </a:rPr>
              <a:t>…</a:t>
            </a:r>
          </a:p>
        </p:txBody>
      </p:sp>
      <p:sp>
        <p:nvSpPr>
          <p:cNvPr id="160799" name="矩形 245791"/>
          <p:cNvSpPr/>
          <p:nvPr/>
        </p:nvSpPr>
        <p:spPr>
          <a:xfrm>
            <a:off x="5791200" y="4495800"/>
            <a:ext cx="1371600" cy="304800"/>
          </a:xfrm>
          <a:prstGeom prst="rect">
            <a:avLst/>
          </a:prstGeom>
          <a:solidFill>
            <a:srgbClr val="FF3300"/>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800" name="矩形 245792"/>
          <p:cNvSpPr/>
          <p:nvPr/>
        </p:nvSpPr>
        <p:spPr>
          <a:xfrm>
            <a:off x="5791200" y="5943600"/>
            <a:ext cx="1371600" cy="304800"/>
          </a:xfrm>
          <a:prstGeom prst="rect">
            <a:avLst/>
          </a:prstGeom>
          <a:solidFill>
            <a:srgbClr val="FF3300"/>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801" name="文本框 245793"/>
          <p:cNvSpPr txBox="1"/>
          <p:nvPr/>
        </p:nvSpPr>
        <p:spPr>
          <a:xfrm>
            <a:off x="1295400" y="1066800"/>
            <a:ext cx="2628900" cy="396875"/>
          </a:xfrm>
          <a:prstGeom prst="rect">
            <a:avLst/>
          </a:prstGeom>
          <a:noFill/>
          <a:ln w="9525">
            <a:noFill/>
          </a:ln>
        </p:spPr>
        <p:txBody>
          <a:bodyPr anchor="t">
            <a:spAutoFit/>
          </a:bodyPr>
          <a:lstStyle/>
          <a:p>
            <a:r>
              <a:rPr lang="zh-CN" altLang="en-US" sz="2000" dirty="0">
                <a:latin typeface="Times New Roman" panose="02020603050405020304" pitchFamily="18" charset="0"/>
                <a:ea typeface="黑体" panose="02010609060101010101" pitchFamily="2" charset="-122"/>
              </a:rPr>
              <a:t>目态程序</a:t>
            </a:r>
          </a:p>
        </p:txBody>
      </p:sp>
      <p:sp>
        <p:nvSpPr>
          <p:cNvPr id="160802" name="矩形 245794"/>
          <p:cNvSpPr/>
          <p:nvPr/>
        </p:nvSpPr>
        <p:spPr>
          <a:xfrm>
            <a:off x="4648200" y="457200"/>
            <a:ext cx="2084388" cy="396875"/>
          </a:xfrm>
          <a:prstGeom prst="rect">
            <a:avLst/>
          </a:prstGeom>
          <a:noFill/>
          <a:ln w="9525">
            <a:noFill/>
          </a:ln>
        </p:spPr>
        <p:txBody>
          <a:bodyPr anchor="t">
            <a:spAutoFit/>
          </a:bodyPr>
          <a:lstStyle/>
          <a:p>
            <a:r>
              <a:rPr lang="zh-CN" altLang="en-US" sz="2000" dirty="0">
                <a:latin typeface="Times New Roman" panose="02020603050405020304" pitchFamily="18" charset="0"/>
                <a:ea typeface="黑体" panose="02010609060101010101" pitchFamily="2" charset="-122"/>
              </a:rPr>
              <a:t>管理程序</a:t>
            </a:r>
          </a:p>
        </p:txBody>
      </p:sp>
      <p:sp>
        <p:nvSpPr>
          <p:cNvPr id="160803" name="矩形 245795"/>
          <p:cNvSpPr/>
          <p:nvPr/>
        </p:nvSpPr>
        <p:spPr>
          <a:xfrm>
            <a:off x="7010400" y="609600"/>
            <a:ext cx="1882775" cy="396875"/>
          </a:xfrm>
          <a:prstGeom prst="rect">
            <a:avLst/>
          </a:prstGeom>
          <a:noFill/>
          <a:ln w="9525">
            <a:noFill/>
          </a:ln>
        </p:spPr>
        <p:txBody>
          <a:bodyPr anchor="t">
            <a:spAutoFit/>
          </a:bodyPr>
          <a:lstStyle/>
          <a:p>
            <a:r>
              <a:rPr lang="zh-CN" altLang="en-US" sz="2000" dirty="0">
                <a:latin typeface="Times New Roman" panose="02020603050405020304" pitchFamily="18" charset="0"/>
                <a:ea typeface="黑体" panose="02010609060101010101" pitchFamily="2" charset="-122"/>
              </a:rPr>
              <a:t>通道程序</a:t>
            </a:r>
          </a:p>
        </p:txBody>
      </p:sp>
      <p:sp>
        <p:nvSpPr>
          <p:cNvPr id="160804" name="矩形 245796"/>
          <p:cNvSpPr/>
          <p:nvPr/>
        </p:nvSpPr>
        <p:spPr>
          <a:xfrm>
            <a:off x="5638800" y="4114800"/>
            <a:ext cx="2678113" cy="396875"/>
          </a:xfrm>
          <a:prstGeom prst="rect">
            <a:avLst/>
          </a:prstGeom>
          <a:noFill/>
          <a:ln w="9525">
            <a:noFill/>
          </a:ln>
        </p:spPr>
        <p:txBody>
          <a:bodyPr anchor="t">
            <a:spAutoFit/>
          </a:bodyPr>
          <a:lstStyle/>
          <a:p>
            <a:r>
              <a:rPr lang="zh-CN" altLang="en-US" sz="2000" dirty="0">
                <a:latin typeface="Times New Roman" panose="02020603050405020304" pitchFamily="18" charset="0"/>
                <a:ea typeface="黑体" panose="02010609060101010101" pitchFamily="2" charset="-122"/>
              </a:rPr>
              <a:t>中断处理程序</a:t>
            </a:r>
          </a:p>
        </p:txBody>
      </p:sp>
      <p:sp>
        <p:nvSpPr>
          <p:cNvPr id="160805" name="文本框 245797"/>
          <p:cNvSpPr txBox="1"/>
          <p:nvPr/>
        </p:nvSpPr>
        <p:spPr>
          <a:xfrm>
            <a:off x="762000" y="1981200"/>
            <a:ext cx="323850" cy="396875"/>
          </a:xfrm>
          <a:prstGeom prst="rect">
            <a:avLst/>
          </a:prstGeom>
          <a:noFill/>
          <a:ln w="9525">
            <a:noFill/>
          </a:ln>
        </p:spPr>
        <p:txBody>
          <a:bodyPr wrap="none" anchor="t">
            <a:spAutoFit/>
          </a:bodyPr>
          <a:lstStyle/>
          <a:p>
            <a:r>
              <a:rPr lang="en-US" altLang="zh-CN" sz="2000" dirty="0">
                <a:latin typeface="Times New Roman" panose="02020603050405020304" pitchFamily="18" charset="0"/>
                <a:ea typeface="宋体" panose="02010600030101010101" pitchFamily="2" charset="-122"/>
              </a:rPr>
              <a:t>k</a:t>
            </a:r>
          </a:p>
        </p:txBody>
      </p:sp>
      <p:sp>
        <p:nvSpPr>
          <p:cNvPr id="160806" name="矩形 245798"/>
          <p:cNvSpPr/>
          <p:nvPr/>
        </p:nvSpPr>
        <p:spPr>
          <a:xfrm>
            <a:off x="533400" y="2268538"/>
            <a:ext cx="1301750" cy="396875"/>
          </a:xfrm>
          <a:prstGeom prst="rect">
            <a:avLst/>
          </a:prstGeom>
          <a:noFill/>
          <a:ln w="9525">
            <a:noFill/>
          </a:ln>
        </p:spPr>
        <p:txBody>
          <a:bodyPr anchor="t">
            <a:spAutoFit/>
          </a:bodyPr>
          <a:lstStyle/>
          <a:p>
            <a:r>
              <a:rPr lang="en-US" altLang="zh-CN" sz="2000" dirty="0">
                <a:latin typeface="黑体" panose="02010609060101010101" pitchFamily="2" charset="-122"/>
                <a:ea typeface="黑体" panose="02010609060101010101" pitchFamily="2" charset="-122"/>
              </a:rPr>
              <a:t>k</a:t>
            </a:r>
            <a:r>
              <a:rPr lang="zh-CN" altLang="en-US" sz="2000" dirty="0">
                <a:latin typeface="黑体" panose="02010609060101010101" pitchFamily="2" charset="-122"/>
                <a:ea typeface="黑体" panose="02010609060101010101" pitchFamily="2" charset="-122"/>
              </a:rPr>
              <a:t>＋</a:t>
            </a:r>
            <a:r>
              <a:rPr lang="en-US" altLang="zh-CN" sz="2000" dirty="0">
                <a:latin typeface="黑体" panose="02010609060101010101" pitchFamily="2" charset="-122"/>
                <a:ea typeface="黑体" panose="02010609060101010101" pitchFamily="2" charset="-122"/>
              </a:rPr>
              <a:t>1</a:t>
            </a:r>
          </a:p>
        </p:txBody>
      </p:sp>
      <p:sp>
        <p:nvSpPr>
          <p:cNvPr id="160807" name="矩形 245799"/>
          <p:cNvSpPr/>
          <p:nvPr/>
        </p:nvSpPr>
        <p:spPr>
          <a:xfrm>
            <a:off x="533400" y="2590800"/>
            <a:ext cx="1517650" cy="396875"/>
          </a:xfrm>
          <a:prstGeom prst="rect">
            <a:avLst/>
          </a:prstGeom>
          <a:noFill/>
          <a:ln w="9525">
            <a:noFill/>
          </a:ln>
        </p:spPr>
        <p:txBody>
          <a:bodyPr anchor="t">
            <a:spAutoFit/>
          </a:bodyPr>
          <a:lstStyle/>
          <a:p>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2</a:t>
            </a:r>
          </a:p>
        </p:txBody>
      </p:sp>
      <p:sp>
        <p:nvSpPr>
          <p:cNvPr id="160808" name="矩形 245800"/>
          <p:cNvSpPr/>
          <p:nvPr/>
        </p:nvSpPr>
        <p:spPr>
          <a:xfrm>
            <a:off x="533400" y="2895600"/>
            <a:ext cx="1878013" cy="396875"/>
          </a:xfrm>
          <a:prstGeom prst="rect">
            <a:avLst/>
          </a:prstGeom>
          <a:noFill/>
          <a:ln w="9525">
            <a:noFill/>
          </a:ln>
        </p:spPr>
        <p:txBody>
          <a:bodyPr anchor="t">
            <a:spAutoFit/>
          </a:bodyPr>
          <a:lstStyle/>
          <a:p>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3</a:t>
            </a:r>
          </a:p>
        </p:txBody>
      </p:sp>
      <p:sp>
        <p:nvSpPr>
          <p:cNvPr id="160809" name="矩形 245801"/>
          <p:cNvSpPr/>
          <p:nvPr/>
        </p:nvSpPr>
        <p:spPr>
          <a:xfrm>
            <a:off x="533400" y="3200400"/>
            <a:ext cx="1446213" cy="396875"/>
          </a:xfrm>
          <a:prstGeom prst="rect">
            <a:avLst/>
          </a:prstGeom>
          <a:noFill/>
          <a:ln w="9525">
            <a:noFill/>
          </a:ln>
        </p:spPr>
        <p:txBody>
          <a:bodyPr anchor="t">
            <a:spAutoFit/>
          </a:bodyPr>
          <a:lstStyle/>
          <a:p>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4</a:t>
            </a:r>
          </a:p>
        </p:txBody>
      </p:sp>
      <p:sp>
        <p:nvSpPr>
          <p:cNvPr id="160810" name="矩形 245802"/>
          <p:cNvSpPr/>
          <p:nvPr/>
        </p:nvSpPr>
        <p:spPr>
          <a:xfrm>
            <a:off x="533400" y="3505200"/>
            <a:ext cx="1735138" cy="396875"/>
          </a:xfrm>
          <a:prstGeom prst="rect">
            <a:avLst/>
          </a:prstGeom>
          <a:noFill/>
          <a:ln w="9525">
            <a:noFill/>
          </a:ln>
        </p:spPr>
        <p:txBody>
          <a:bodyPr anchor="t">
            <a:spAutoFit/>
          </a:bodyPr>
          <a:lstStyle/>
          <a:p>
            <a:r>
              <a:rPr lang="en-US" altLang="zh-CN" sz="2000" dirty="0">
                <a:latin typeface="Times New Roman" panose="02020603050405020304" pitchFamily="18"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5</a:t>
            </a:r>
          </a:p>
        </p:txBody>
      </p:sp>
      <p:sp>
        <p:nvSpPr>
          <p:cNvPr id="160811" name="直接连接符 245803"/>
          <p:cNvSpPr/>
          <p:nvPr/>
        </p:nvSpPr>
        <p:spPr>
          <a:xfrm>
            <a:off x="1600200" y="2667000"/>
            <a:ext cx="0" cy="914400"/>
          </a:xfrm>
          <a:prstGeom prst="line">
            <a:avLst/>
          </a:prstGeom>
          <a:ln w="9525" cap="flat" cmpd="sng">
            <a:solidFill>
              <a:schemeClr val="tx1"/>
            </a:solidFill>
            <a:prstDash val="solid"/>
            <a:round/>
            <a:headEnd type="none" w="med" len="med"/>
            <a:tailEnd type="none" w="med" len="med"/>
          </a:ln>
        </p:spPr>
      </p:sp>
      <p:sp>
        <p:nvSpPr>
          <p:cNvPr id="160812" name="矩形 245804"/>
          <p:cNvSpPr/>
          <p:nvPr/>
        </p:nvSpPr>
        <p:spPr>
          <a:xfrm>
            <a:off x="1143000" y="2614613"/>
            <a:ext cx="525463" cy="365125"/>
          </a:xfrm>
          <a:prstGeom prst="rect">
            <a:avLst/>
          </a:prstGeom>
          <a:noFill/>
          <a:ln w="9525">
            <a:noFill/>
          </a:ln>
        </p:spPr>
        <p:txBody>
          <a:bodyPr wrap="none" anchor="t">
            <a:spAutoFit/>
          </a:bodyPr>
          <a:lstStyle/>
          <a:p>
            <a:r>
              <a:rPr lang="en-US" altLang="zh-CN" sz="1800" dirty="0">
                <a:latin typeface="Times New Roman" panose="02020603050405020304" pitchFamily="18" charset="0"/>
                <a:ea typeface="宋体" panose="02010600030101010101" pitchFamily="2" charset="-122"/>
              </a:rPr>
              <a:t>OC</a:t>
            </a:r>
          </a:p>
        </p:txBody>
      </p:sp>
      <p:sp>
        <p:nvSpPr>
          <p:cNvPr id="160813" name="矩形 245805"/>
          <p:cNvSpPr/>
          <p:nvPr/>
        </p:nvSpPr>
        <p:spPr>
          <a:xfrm>
            <a:off x="1143000" y="2919413"/>
            <a:ext cx="525463" cy="365125"/>
          </a:xfrm>
          <a:prstGeom prst="rect">
            <a:avLst/>
          </a:prstGeom>
          <a:noFill/>
          <a:ln w="9525">
            <a:noFill/>
          </a:ln>
        </p:spPr>
        <p:txBody>
          <a:bodyPr wrap="none" anchor="t">
            <a:spAutoFit/>
          </a:bodyPr>
          <a:lstStyle/>
          <a:p>
            <a:r>
              <a:rPr lang="en-US" altLang="zh-CN" sz="1800" dirty="0">
                <a:latin typeface="Times New Roman" panose="02020603050405020304" pitchFamily="18" charset="0"/>
                <a:ea typeface="宋体" panose="02010600030101010101" pitchFamily="2" charset="-122"/>
              </a:rPr>
              <a:t>OC</a:t>
            </a:r>
          </a:p>
        </p:txBody>
      </p:sp>
      <p:sp>
        <p:nvSpPr>
          <p:cNvPr id="160814" name="矩形 245806"/>
          <p:cNvSpPr/>
          <p:nvPr/>
        </p:nvSpPr>
        <p:spPr>
          <a:xfrm>
            <a:off x="1143000" y="3200400"/>
            <a:ext cx="525463" cy="365125"/>
          </a:xfrm>
          <a:prstGeom prst="rect">
            <a:avLst/>
          </a:prstGeom>
          <a:noFill/>
          <a:ln w="9525">
            <a:noFill/>
          </a:ln>
        </p:spPr>
        <p:txBody>
          <a:bodyPr wrap="none" anchor="t">
            <a:spAutoFit/>
          </a:bodyPr>
          <a:lstStyle/>
          <a:p>
            <a:r>
              <a:rPr lang="en-US" altLang="zh-CN" sz="1800" dirty="0">
                <a:latin typeface="Times New Roman" panose="02020603050405020304" pitchFamily="18" charset="0"/>
                <a:ea typeface="宋体" panose="02010600030101010101" pitchFamily="2" charset="-122"/>
              </a:rPr>
              <a:t>OC</a:t>
            </a:r>
          </a:p>
        </p:txBody>
      </p:sp>
      <p:sp>
        <p:nvSpPr>
          <p:cNvPr id="160815" name="直接连接符 245807"/>
          <p:cNvSpPr/>
          <p:nvPr/>
        </p:nvSpPr>
        <p:spPr>
          <a:xfrm>
            <a:off x="1752600" y="2362200"/>
            <a:ext cx="0" cy="304800"/>
          </a:xfrm>
          <a:prstGeom prst="line">
            <a:avLst/>
          </a:prstGeom>
          <a:ln w="9525" cap="flat" cmpd="sng">
            <a:solidFill>
              <a:schemeClr val="tx1"/>
            </a:solidFill>
            <a:prstDash val="solid"/>
            <a:round/>
            <a:headEnd type="none" w="med" len="med"/>
            <a:tailEnd type="none" w="med" len="med"/>
          </a:ln>
        </p:spPr>
      </p:sp>
      <p:sp>
        <p:nvSpPr>
          <p:cNvPr id="160816" name="直接连接符 245808"/>
          <p:cNvSpPr/>
          <p:nvPr/>
        </p:nvSpPr>
        <p:spPr>
          <a:xfrm>
            <a:off x="2362200" y="2362200"/>
            <a:ext cx="0" cy="304800"/>
          </a:xfrm>
          <a:prstGeom prst="line">
            <a:avLst/>
          </a:prstGeom>
          <a:ln w="9525" cap="flat" cmpd="sng">
            <a:solidFill>
              <a:schemeClr val="tx1"/>
            </a:solidFill>
            <a:prstDash val="solid"/>
            <a:round/>
            <a:headEnd type="none" w="med" len="med"/>
            <a:tailEnd type="none" w="med" len="med"/>
          </a:ln>
        </p:spPr>
      </p:sp>
      <p:sp>
        <p:nvSpPr>
          <p:cNvPr id="160817" name="文本框 245809"/>
          <p:cNvSpPr txBox="1"/>
          <p:nvPr/>
        </p:nvSpPr>
        <p:spPr>
          <a:xfrm>
            <a:off x="1143000" y="2311400"/>
            <a:ext cx="1125538" cy="365125"/>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访管</a:t>
            </a:r>
          </a:p>
        </p:txBody>
      </p:sp>
      <p:sp>
        <p:nvSpPr>
          <p:cNvPr id="160818" name="矩形 245810"/>
          <p:cNvSpPr/>
          <p:nvPr/>
        </p:nvSpPr>
        <p:spPr>
          <a:xfrm>
            <a:off x="2362200" y="2362200"/>
            <a:ext cx="1057275" cy="365125"/>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入口</a:t>
            </a:r>
          </a:p>
        </p:txBody>
      </p:sp>
      <p:sp>
        <p:nvSpPr>
          <p:cNvPr id="160819" name="矩形 245811"/>
          <p:cNvSpPr/>
          <p:nvPr/>
        </p:nvSpPr>
        <p:spPr>
          <a:xfrm>
            <a:off x="1752600" y="2667000"/>
            <a:ext cx="1379538" cy="365125"/>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设备号</a:t>
            </a:r>
          </a:p>
        </p:txBody>
      </p:sp>
      <p:sp>
        <p:nvSpPr>
          <p:cNvPr id="160820" name="矩形 245812"/>
          <p:cNvSpPr/>
          <p:nvPr/>
        </p:nvSpPr>
        <p:spPr>
          <a:xfrm>
            <a:off x="1676400" y="2971800"/>
            <a:ext cx="1455738" cy="365125"/>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交换长度</a:t>
            </a:r>
          </a:p>
        </p:txBody>
      </p:sp>
      <p:sp>
        <p:nvSpPr>
          <p:cNvPr id="160821" name="矩形 245813"/>
          <p:cNvSpPr/>
          <p:nvPr/>
        </p:nvSpPr>
        <p:spPr>
          <a:xfrm>
            <a:off x="1524000" y="3276600"/>
            <a:ext cx="2111375" cy="365125"/>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主存起始地址</a:t>
            </a:r>
          </a:p>
        </p:txBody>
      </p:sp>
      <p:sp>
        <p:nvSpPr>
          <p:cNvPr id="160822" name="直接连接符 245814"/>
          <p:cNvSpPr/>
          <p:nvPr/>
        </p:nvSpPr>
        <p:spPr>
          <a:xfrm flipV="1">
            <a:off x="2971800" y="1676400"/>
            <a:ext cx="1524000" cy="838200"/>
          </a:xfrm>
          <a:prstGeom prst="line">
            <a:avLst/>
          </a:prstGeom>
          <a:ln w="9525" cap="flat" cmpd="sng">
            <a:solidFill>
              <a:schemeClr val="tx1"/>
            </a:solidFill>
            <a:prstDash val="solid"/>
            <a:round/>
            <a:headEnd type="none" w="med" len="med"/>
            <a:tailEnd type="triangle" w="med" len="med"/>
          </a:ln>
        </p:spPr>
      </p:sp>
      <p:sp>
        <p:nvSpPr>
          <p:cNvPr id="160823" name="文本框 245815"/>
          <p:cNvSpPr txBox="1"/>
          <p:nvPr/>
        </p:nvSpPr>
        <p:spPr>
          <a:xfrm>
            <a:off x="4419600" y="2590800"/>
            <a:ext cx="1562100" cy="365125"/>
          </a:xfrm>
          <a:prstGeom prst="rect">
            <a:avLst/>
          </a:prstGeom>
          <a:noFill/>
          <a:ln w="9525">
            <a:noFill/>
          </a:ln>
        </p:spPr>
        <p:txBody>
          <a:bodyPr wrap="none" anchor="t">
            <a:spAutoFit/>
          </a:bodyPr>
          <a:lstStyle/>
          <a:p>
            <a:r>
              <a:rPr lang="zh-CN" altLang="en-US" sz="1800" dirty="0">
                <a:latin typeface="Times New Roman" panose="02020603050405020304" pitchFamily="18" charset="0"/>
                <a:ea typeface="宋体" panose="02010600030101010101" pitchFamily="2" charset="-122"/>
              </a:rPr>
              <a:t>置通道地址字</a:t>
            </a:r>
          </a:p>
        </p:txBody>
      </p:sp>
      <p:sp>
        <p:nvSpPr>
          <p:cNvPr id="160824" name="文本框 245816"/>
          <p:cNvSpPr txBox="1"/>
          <p:nvPr/>
        </p:nvSpPr>
        <p:spPr>
          <a:xfrm>
            <a:off x="4724400" y="2971800"/>
            <a:ext cx="973138" cy="365125"/>
          </a:xfrm>
          <a:prstGeom prst="rect">
            <a:avLst/>
          </a:prstGeom>
          <a:noFill/>
          <a:ln w="9525">
            <a:noFill/>
          </a:ln>
        </p:spPr>
        <p:txBody>
          <a:bodyPr wrap="none" anchor="t">
            <a:spAutoFit/>
          </a:bodyPr>
          <a:lstStyle/>
          <a:p>
            <a:r>
              <a:rPr lang="zh-CN" altLang="en-US" sz="1800" dirty="0">
                <a:latin typeface="Times New Roman" panose="02020603050405020304" pitchFamily="18" charset="0"/>
                <a:ea typeface="宋体" panose="02010600030101010101" pitchFamily="2" charset="-122"/>
              </a:rPr>
              <a:t>启动</a:t>
            </a:r>
            <a:r>
              <a:rPr lang="en-US" altLang="zh-CN" sz="1800" dirty="0">
                <a:latin typeface="Times New Roman" panose="02020603050405020304" pitchFamily="18" charset="0"/>
                <a:ea typeface="宋体" panose="02010600030101010101" pitchFamily="2" charset="-122"/>
              </a:rPr>
              <a:t>I/O</a:t>
            </a:r>
          </a:p>
        </p:txBody>
      </p:sp>
      <p:sp>
        <p:nvSpPr>
          <p:cNvPr id="160825" name="直接连接符 245817"/>
          <p:cNvSpPr/>
          <p:nvPr/>
        </p:nvSpPr>
        <p:spPr>
          <a:xfrm flipH="1">
            <a:off x="2971800" y="3200400"/>
            <a:ext cx="1524000" cy="533400"/>
          </a:xfrm>
          <a:prstGeom prst="line">
            <a:avLst/>
          </a:prstGeom>
          <a:ln w="9525" cap="flat" cmpd="sng">
            <a:solidFill>
              <a:schemeClr val="tx1"/>
            </a:solidFill>
            <a:prstDash val="solid"/>
            <a:round/>
            <a:headEnd type="none" w="med" len="med"/>
            <a:tailEnd type="triangle" w="med" len="med"/>
          </a:ln>
        </p:spPr>
      </p:sp>
      <p:sp>
        <p:nvSpPr>
          <p:cNvPr id="160826" name="直接连接符 245818"/>
          <p:cNvSpPr/>
          <p:nvPr/>
        </p:nvSpPr>
        <p:spPr>
          <a:xfrm>
            <a:off x="2971800" y="4572000"/>
            <a:ext cx="2819400" cy="304800"/>
          </a:xfrm>
          <a:prstGeom prst="line">
            <a:avLst/>
          </a:prstGeom>
          <a:ln w="9525" cap="flat" cmpd="sng">
            <a:solidFill>
              <a:schemeClr val="tx1"/>
            </a:solidFill>
            <a:prstDash val="solid"/>
            <a:round/>
            <a:headEnd type="none" w="med" len="med"/>
            <a:tailEnd type="triangle" w="med" len="med"/>
          </a:ln>
        </p:spPr>
      </p:sp>
      <p:sp>
        <p:nvSpPr>
          <p:cNvPr id="160827" name="直接连接符 245819"/>
          <p:cNvSpPr/>
          <p:nvPr/>
        </p:nvSpPr>
        <p:spPr>
          <a:xfrm flipH="1" flipV="1">
            <a:off x="2971800" y="4648200"/>
            <a:ext cx="2819400" cy="1143000"/>
          </a:xfrm>
          <a:prstGeom prst="line">
            <a:avLst/>
          </a:prstGeom>
          <a:ln w="9525" cap="flat" cmpd="sng">
            <a:solidFill>
              <a:schemeClr val="tx1"/>
            </a:solidFill>
            <a:prstDash val="solid"/>
            <a:round/>
            <a:headEnd type="none" w="med" len="med"/>
            <a:tailEnd type="triangle" w="med" len="med"/>
          </a:ln>
        </p:spPr>
      </p:sp>
      <p:cxnSp>
        <p:nvCxnSpPr>
          <p:cNvPr id="160828" name="曲线连接符 245820"/>
          <p:cNvCxnSpPr>
            <a:stCxn id="160771" idx="2"/>
            <a:endCxn id="160826" idx="0"/>
          </p:cNvCxnSpPr>
          <p:nvPr/>
        </p:nvCxnSpPr>
        <p:spPr>
          <a:xfrm rot="5400000">
            <a:off x="4495800" y="1447800"/>
            <a:ext cx="1600200" cy="4648200"/>
          </a:xfrm>
          <a:prstGeom prst="curvedConnector3">
            <a:avLst>
              <a:gd name="adj1" fmla="val 72912"/>
            </a:avLst>
          </a:prstGeom>
          <a:ln w="9525" cap="flat" cmpd="sng">
            <a:solidFill>
              <a:schemeClr val="tx1"/>
            </a:solidFill>
            <a:prstDash val="solid"/>
            <a:round/>
            <a:headEnd type="none" w="med" len="med"/>
            <a:tailEnd type="triangle" w="med" len="med"/>
          </a:ln>
        </p:spPr>
      </p:cxnSp>
      <p:sp>
        <p:nvSpPr>
          <p:cNvPr id="160829" name="文本框 245821"/>
          <p:cNvSpPr txBox="1"/>
          <p:nvPr/>
        </p:nvSpPr>
        <p:spPr>
          <a:xfrm>
            <a:off x="6858000" y="2590800"/>
            <a:ext cx="2106613" cy="365125"/>
          </a:xfrm>
          <a:prstGeom prst="rect">
            <a:avLst/>
          </a:prstGeom>
          <a:noFill/>
          <a:ln w="9525">
            <a:noFill/>
          </a:ln>
        </p:spPr>
        <p:txBody>
          <a:bodyPr anchor="t">
            <a:spAutoFit/>
          </a:bodyPr>
          <a:lstStyle/>
          <a:p>
            <a:r>
              <a:rPr lang="zh-CN" altLang="en-US" sz="1800" dirty="0">
                <a:latin typeface="Times New Roman" panose="02020603050405020304" pitchFamily="18" charset="0"/>
                <a:ea typeface="宋体" panose="02010600030101010101" pitchFamily="2" charset="-122"/>
              </a:rPr>
              <a:t>无链通道指令</a:t>
            </a:r>
          </a:p>
        </p:txBody>
      </p:sp>
      <p:sp>
        <p:nvSpPr>
          <p:cNvPr id="160830" name="文本框 245822"/>
          <p:cNvSpPr txBox="1"/>
          <p:nvPr/>
        </p:nvSpPr>
        <p:spPr>
          <a:xfrm>
            <a:off x="3810000" y="1447800"/>
            <a:ext cx="1049338" cy="365125"/>
          </a:xfrm>
          <a:prstGeom prst="rect">
            <a:avLst/>
          </a:prstGeom>
          <a:noFill/>
          <a:ln w="9525">
            <a:noFill/>
          </a:ln>
        </p:spPr>
        <p:txBody>
          <a:bodyPr anchor="t">
            <a:spAutoFit/>
          </a:bodyPr>
          <a:lstStyle/>
          <a:p>
            <a:r>
              <a:rPr lang="zh-CN" altLang="en-US" sz="1800" dirty="0">
                <a:latin typeface="Times New Roman" panose="02020603050405020304" pitchFamily="18" charset="0"/>
                <a:ea typeface="黑体" panose="02010609060101010101" pitchFamily="2" charset="-122"/>
              </a:rPr>
              <a:t>入口</a:t>
            </a:r>
          </a:p>
        </p:txBody>
      </p:sp>
      <p:sp>
        <p:nvSpPr>
          <p:cNvPr id="160831" name="文本框 245823"/>
          <p:cNvSpPr txBox="1"/>
          <p:nvPr/>
        </p:nvSpPr>
        <p:spPr>
          <a:xfrm>
            <a:off x="3352800" y="2133600"/>
            <a:ext cx="1219200" cy="365125"/>
          </a:xfrm>
          <a:prstGeom prst="rect">
            <a:avLst/>
          </a:prstGeom>
          <a:noFill/>
          <a:ln w="9525">
            <a:noFill/>
          </a:ln>
        </p:spPr>
        <p:txBody>
          <a:bodyPr anchor="t">
            <a:spAutoFit/>
          </a:bodyPr>
          <a:lstStyle/>
          <a:p>
            <a:r>
              <a:rPr lang="zh-CN" altLang="en-US" sz="1800" dirty="0">
                <a:latin typeface="Times New Roman" panose="02020603050405020304" pitchFamily="18" charset="0"/>
                <a:ea typeface="黑体" panose="02010609060101010101" pitchFamily="2" charset="-122"/>
              </a:rPr>
              <a:t>访管</a:t>
            </a:r>
          </a:p>
        </p:txBody>
      </p:sp>
      <p:sp>
        <p:nvSpPr>
          <p:cNvPr id="160832" name="文本框 245824"/>
          <p:cNvSpPr txBox="1"/>
          <p:nvPr/>
        </p:nvSpPr>
        <p:spPr>
          <a:xfrm>
            <a:off x="3048000" y="2614613"/>
            <a:ext cx="1379538" cy="639762"/>
          </a:xfrm>
          <a:prstGeom prst="rect">
            <a:avLst/>
          </a:prstGeom>
          <a:noFill/>
          <a:ln w="9525">
            <a:noFill/>
          </a:ln>
        </p:spPr>
        <p:txBody>
          <a:bodyPr anchor="t">
            <a:spAutoFit/>
          </a:bodyPr>
          <a:lstStyle/>
          <a:p>
            <a:r>
              <a:rPr lang="zh-CN" altLang="en-US" sz="1800" dirty="0">
                <a:latin typeface="Times New Roman" panose="02020603050405020304" pitchFamily="18" charset="0"/>
                <a:ea typeface="黑体" panose="02010609060101010101" pitchFamily="2" charset="-122"/>
              </a:rPr>
              <a:t>广义指令</a:t>
            </a:r>
          </a:p>
          <a:p>
            <a:r>
              <a:rPr lang="zh-CN" altLang="en-US" sz="1800" dirty="0">
                <a:latin typeface="Times New Roman" panose="02020603050405020304" pitchFamily="18" charset="0"/>
                <a:ea typeface="黑体" panose="02010609060101010101" pitchFamily="2" charset="-122"/>
              </a:rPr>
              <a:t>和参数区</a:t>
            </a:r>
          </a:p>
        </p:txBody>
      </p:sp>
      <p:sp>
        <p:nvSpPr>
          <p:cNvPr id="160833" name="文本框 245825"/>
          <p:cNvSpPr txBox="1"/>
          <p:nvPr/>
        </p:nvSpPr>
        <p:spPr>
          <a:xfrm>
            <a:off x="3429000" y="3429000"/>
            <a:ext cx="855663" cy="365125"/>
          </a:xfrm>
          <a:prstGeom prst="rect">
            <a:avLst/>
          </a:prstGeom>
          <a:noFill/>
          <a:ln w="9525">
            <a:noFill/>
          </a:ln>
        </p:spPr>
        <p:txBody>
          <a:bodyPr anchor="t">
            <a:spAutoFit/>
          </a:bodyPr>
          <a:lstStyle/>
          <a:p>
            <a:r>
              <a:rPr lang="zh-CN" altLang="en-US" sz="1800" dirty="0">
                <a:latin typeface="Times New Roman" panose="02020603050405020304" pitchFamily="18" charset="0"/>
                <a:ea typeface="黑体" panose="02010609060101010101" pitchFamily="2" charset="-122"/>
              </a:rPr>
              <a:t>返回</a:t>
            </a:r>
          </a:p>
        </p:txBody>
      </p:sp>
      <p:sp>
        <p:nvSpPr>
          <p:cNvPr id="160834" name="文本框 245826"/>
          <p:cNvSpPr txBox="1"/>
          <p:nvPr/>
        </p:nvSpPr>
        <p:spPr>
          <a:xfrm>
            <a:off x="3352800" y="5241925"/>
            <a:ext cx="1866900" cy="365125"/>
          </a:xfrm>
          <a:prstGeom prst="rect">
            <a:avLst/>
          </a:prstGeom>
          <a:noFill/>
          <a:ln w="9525">
            <a:noFill/>
          </a:ln>
        </p:spPr>
        <p:txBody>
          <a:bodyPr anchor="t">
            <a:spAutoFit/>
          </a:bodyPr>
          <a:lstStyle/>
          <a:p>
            <a:r>
              <a:rPr lang="en-US" altLang="zh-CN" sz="1800" dirty="0">
                <a:latin typeface="黑体" panose="02010609060101010101" pitchFamily="2" charset="-122"/>
                <a:ea typeface="黑体" panose="02010609060101010101" pitchFamily="2" charset="-122"/>
              </a:rPr>
              <a:t>I/O</a:t>
            </a:r>
            <a:r>
              <a:rPr lang="zh-CN" altLang="en-US" sz="1800" dirty="0">
                <a:latin typeface="黑体" panose="02010609060101010101" pitchFamily="2" charset="-122"/>
                <a:ea typeface="黑体" panose="02010609060101010101" pitchFamily="2" charset="-122"/>
              </a:rPr>
              <a:t>中断返回</a:t>
            </a:r>
          </a:p>
        </p:txBody>
      </p:sp>
      <p:sp>
        <p:nvSpPr>
          <p:cNvPr id="160835" name="文本框 245827"/>
          <p:cNvSpPr txBox="1"/>
          <p:nvPr/>
        </p:nvSpPr>
        <p:spPr>
          <a:xfrm>
            <a:off x="4038600" y="4708525"/>
            <a:ext cx="1757363" cy="365125"/>
          </a:xfrm>
          <a:prstGeom prst="rect">
            <a:avLst/>
          </a:prstGeom>
          <a:noFill/>
          <a:ln w="9525">
            <a:noFill/>
          </a:ln>
        </p:spPr>
        <p:txBody>
          <a:bodyPr anchor="t">
            <a:spAutoFit/>
          </a:bodyPr>
          <a:lstStyle/>
          <a:p>
            <a:r>
              <a:rPr lang="en-US" altLang="zh-CN" sz="1800" dirty="0">
                <a:latin typeface="黑体" panose="02010609060101010101" pitchFamily="2" charset="-122"/>
                <a:ea typeface="黑体" panose="02010609060101010101" pitchFamily="2" charset="-122"/>
              </a:rPr>
              <a:t>I/O</a:t>
            </a:r>
            <a:r>
              <a:rPr lang="zh-CN" altLang="en-US" sz="1800" dirty="0">
                <a:latin typeface="黑体" panose="02010609060101010101" pitchFamily="2" charset="-122"/>
                <a:ea typeface="黑体" panose="02010609060101010101" pitchFamily="2" charset="-122"/>
              </a:rPr>
              <a:t>中断响应</a:t>
            </a:r>
          </a:p>
        </p:txBody>
      </p:sp>
      <p:sp>
        <p:nvSpPr>
          <p:cNvPr id="160836" name="矩形 245828"/>
          <p:cNvSpPr/>
          <p:nvPr/>
        </p:nvSpPr>
        <p:spPr>
          <a:xfrm>
            <a:off x="4038600" y="4098925"/>
            <a:ext cx="1757363" cy="365125"/>
          </a:xfrm>
          <a:prstGeom prst="rect">
            <a:avLst/>
          </a:prstGeom>
          <a:noFill/>
          <a:ln w="9525">
            <a:noFill/>
          </a:ln>
        </p:spPr>
        <p:txBody>
          <a:bodyPr anchor="t">
            <a:spAutoFit/>
          </a:bodyPr>
          <a:lstStyle/>
          <a:p>
            <a:r>
              <a:rPr lang="en-US" altLang="zh-CN" sz="1800" dirty="0">
                <a:latin typeface="黑体" panose="02010609060101010101" pitchFamily="2" charset="-122"/>
                <a:ea typeface="黑体" panose="02010609060101010101" pitchFamily="2" charset="-122"/>
              </a:rPr>
              <a:t>I/O</a:t>
            </a:r>
            <a:r>
              <a:rPr lang="zh-CN" altLang="en-US" sz="1800" dirty="0">
                <a:latin typeface="黑体" panose="02010609060101010101" pitchFamily="2" charset="-122"/>
                <a:ea typeface="黑体" panose="02010609060101010101" pitchFamily="2" charset="-122"/>
              </a:rPr>
              <a:t>中断请求</a:t>
            </a:r>
          </a:p>
        </p:txBody>
      </p:sp>
      <p:sp>
        <p:nvSpPr>
          <p:cNvPr id="160837" name="右大括号 245829"/>
          <p:cNvSpPr/>
          <p:nvPr/>
        </p:nvSpPr>
        <p:spPr>
          <a:xfrm>
            <a:off x="5943600" y="1524000"/>
            <a:ext cx="152400" cy="1066800"/>
          </a:xfrm>
          <a:prstGeom prst="rightBrace">
            <a:avLst>
              <a:gd name="adj1" fmla="val 58268"/>
              <a:gd name="adj2" fmla="val 50000"/>
            </a:avLst>
          </a:prstGeom>
          <a:noFill/>
          <a:ln w="9525"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838" name="左大括号 245830"/>
          <p:cNvSpPr/>
          <p:nvPr/>
        </p:nvSpPr>
        <p:spPr>
          <a:xfrm>
            <a:off x="6705600" y="990600"/>
            <a:ext cx="152400" cy="1981200"/>
          </a:xfrm>
          <a:prstGeom prst="leftBrace">
            <a:avLst>
              <a:gd name="adj1" fmla="val 108212"/>
              <a:gd name="adj2" fmla="val 50000"/>
            </a:avLst>
          </a:prstGeom>
          <a:noFill/>
          <a:ln w="9525"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839" name="右箭头 245831"/>
          <p:cNvSpPr/>
          <p:nvPr/>
        </p:nvSpPr>
        <p:spPr>
          <a:xfrm>
            <a:off x="6096000" y="1981200"/>
            <a:ext cx="609600" cy="76200"/>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840" name="文本框 245832"/>
          <p:cNvSpPr txBox="1"/>
          <p:nvPr/>
        </p:nvSpPr>
        <p:spPr>
          <a:xfrm>
            <a:off x="6173788" y="1219200"/>
            <a:ext cx="457200" cy="2065338"/>
          </a:xfrm>
          <a:prstGeom prst="rect">
            <a:avLst/>
          </a:prstGeom>
          <a:noFill/>
          <a:ln w="9525">
            <a:noFill/>
          </a:ln>
        </p:spPr>
        <p:txBody>
          <a:bodyPr vert="eaVert" anchor="t">
            <a:spAutoFit/>
          </a:bodyPr>
          <a:lstStyle/>
          <a:p>
            <a:r>
              <a:rPr lang="zh-CN" altLang="en-US" sz="1800" dirty="0">
                <a:latin typeface="Times New Roman" panose="02020603050405020304" pitchFamily="18" charset="0"/>
                <a:ea typeface="黑体" panose="02010609060101010101" pitchFamily="2" charset="-122"/>
              </a:rPr>
              <a:t>编制通道程序</a:t>
            </a:r>
          </a:p>
        </p:txBody>
      </p:sp>
      <p:sp>
        <p:nvSpPr>
          <p:cNvPr id="160841" name="右大括号 245833"/>
          <p:cNvSpPr/>
          <p:nvPr/>
        </p:nvSpPr>
        <p:spPr>
          <a:xfrm>
            <a:off x="2971800" y="2362200"/>
            <a:ext cx="228600" cy="1219200"/>
          </a:xfrm>
          <a:prstGeom prst="rightBrace">
            <a:avLst>
              <a:gd name="adj1" fmla="val 44395"/>
              <a:gd name="adj2" fmla="val 50000"/>
            </a:avLst>
          </a:prstGeom>
          <a:noFill/>
          <a:ln w="9525"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sp>
        <p:nvSpPr>
          <p:cNvPr id="160842" name="文本框 245834"/>
          <p:cNvSpPr txBox="1"/>
          <p:nvPr/>
        </p:nvSpPr>
        <p:spPr>
          <a:xfrm>
            <a:off x="1295400" y="5997575"/>
            <a:ext cx="5364163" cy="517525"/>
          </a:xfrm>
          <a:prstGeom prst="rect">
            <a:avLst/>
          </a:prstGeom>
          <a:noFill/>
          <a:ln w="9525">
            <a:noFill/>
          </a:ln>
        </p:spPr>
        <p:txBody>
          <a:bodyPr anchor="t">
            <a:spAutoFit/>
          </a:bodyPr>
          <a:lstStyle/>
          <a:p>
            <a:r>
              <a:rPr lang="zh-CN" altLang="en-US" dirty="0">
                <a:latin typeface="黑体" panose="02010609060101010101" pitchFamily="2" charset="-122"/>
                <a:ea typeface="黑体" panose="02010609060101010101" pitchFamily="2" charset="-122"/>
              </a:rPr>
              <a:t>通道处理机</a:t>
            </a:r>
            <a:r>
              <a:rPr lang="en-US" altLang="zh-CN" dirty="0">
                <a:latin typeface="黑体" panose="02010609060101010101" pitchFamily="2" charset="-122"/>
                <a:ea typeface="黑体" panose="02010609060101010101" pitchFamily="2" charset="-122"/>
              </a:rPr>
              <a:t>I/O</a:t>
            </a:r>
            <a:r>
              <a:rPr lang="zh-CN" altLang="en-US" dirty="0">
                <a:latin typeface="黑体" panose="02010609060101010101" pitchFamily="2" charset="-122"/>
                <a:ea typeface="黑体" panose="02010609060101010101" pitchFamily="2" charset="-122"/>
              </a:rPr>
              <a:t>的主要过程</a:t>
            </a:r>
          </a:p>
        </p:txBody>
      </p:sp>
      <p:sp>
        <p:nvSpPr>
          <p:cNvPr id="160843" name="文本框 245835"/>
          <p:cNvSpPr txBox="1"/>
          <p:nvPr/>
        </p:nvSpPr>
        <p:spPr>
          <a:xfrm>
            <a:off x="8440738" y="889000"/>
            <a:ext cx="438150" cy="2225675"/>
          </a:xfrm>
          <a:prstGeom prst="rect">
            <a:avLst/>
          </a:prstGeom>
          <a:noFill/>
          <a:ln w="9525">
            <a:noFill/>
          </a:ln>
        </p:spPr>
        <p:txBody>
          <a:bodyPr anchor="t">
            <a:spAutoFit/>
          </a:bodyPr>
          <a:lstStyle/>
          <a:p>
            <a:r>
              <a:rPr lang="zh-CN" altLang="en-US" sz="2000" dirty="0">
                <a:latin typeface="Times New Roman" panose="02020603050405020304" pitchFamily="18" charset="0"/>
                <a:ea typeface="黑体" panose="02010609060101010101" pitchFamily="2" charset="-122"/>
              </a:rPr>
              <a:t>存</a:t>
            </a:r>
          </a:p>
          <a:p>
            <a:r>
              <a:rPr lang="zh-CN" altLang="en-US" sz="2000" dirty="0">
                <a:latin typeface="Times New Roman" panose="02020603050405020304" pitchFamily="18" charset="0"/>
                <a:ea typeface="黑体" panose="02010609060101010101" pitchFamily="2" charset="-122"/>
              </a:rPr>
              <a:t>入</a:t>
            </a:r>
          </a:p>
          <a:p>
            <a:r>
              <a:rPr lang="zh-CN" altLang="en-US" sz="2000" dirty="0">
                <a:latin typeface="Times New Roman" panose="02020603050405020304" pitchFamily="18" charset="0"/>
                <a:ea typeface="黑体" panose="02010609060101010101" pitchFamily="2" charset="-122"/>
              </a:rPr>
              <a:t>主</a:t>
            </a:r>
          </a:p>
          <a:p>
            <a:r>
              <a:rPr lang="zh-CN" altLang="en-US" sz="2000" dirty="0">
                <a:latin typeface="Times New Roman" panose="02020603050405020304" pitchFamily="18" charset="0"/>
                <a:ea typeface="黑体" panose="02010609060101010101" pitchFamily="2" charset="-122"/>
              </a:rPr>
              <a:t>存</a:t>
            </a:r>
          </a:p>
          <a:p>
            <a:r>
              <a:rPr lang="zh-CN" altLang="en-US" sz="2000" dirty="0">
                <a:latin typeface="Times New Roman" panose="02020603050405020304" pitchFamily="18" charset="0"/>
                <a:ea typeface="黑体" panose="02010609060101010101" pitchFamily="2" charset="-122"/>
              </a:rPr>
              <a:t>缓</a:t>
            </a:r>
          </a:p>
          <a:p>
            <a:r>
              <a:rPr lang="zh-CN" altLang="en-US" sz="2000" dirty="0">
                <a:latin typeface="Times New Roman" panose="02020603050405020304" pitchFamily="18" charset="0"/>
                <a:ea typeface="黑体" panose="02010609060101010101" pitchFamily="2" charset="-122"/>
              </a:rPr>
              <a:t>冲</a:t>
            </a:r>
          </a:p>
          <a:p>
            <a:r>
              <a:rPr lang="zh-CN" altLang="en-US" sz="2000" dirty="0">
                <a:latin typeface="Times New Roman" panose="02020603050405020304" pitchFamily="18" charset="0"/>
                <a:ea typeface="黑体" panose="02010609060101010101" pitchFamily="2" charset="-122"/>
              </a:rPr>
              <a:t>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文本占位符 247809"/>
          <p:cNvSpPr>
            <a:spLocks noGrp="1" noChangeArrowheads="1"/>
          </p:cNvSpPr>
          <p:nvPr>
            <p:ph type="body" idx="1"/>
          </p:nvPr>
        </p:nvSpPr>
        <p:spPr>
          <a:xfrm>
            <a:off x="914400" y="609600"/>
            <a:ext cx="7772400" cy="5486400"/>
          </a:xfrm>
        </p:spPr>
        <p:txBody>
          <a:bodyPr/>
          <a:lstStyle/>
          <a:p>
            <a:pPr>
              <a:buFont typeface="Arial" panose="020B0604020202020204" pitchFamily="34" charset="0"/>
              <a:buNone/>
            </a:pPr>
            <a:r>
              <a:rPr lang="en-US" altLang="zh-CN" dirty="0" smtClean="0"/>
              <a:t>    </a:t>
            </a:r>
          </a:p>
        </p:txBody>
      </p:sp>
      <p:sp>
        <p:nvSpPr>
          <p:cNvPr id="159746" name="矩形 247810"/>
          <p:cNvSpPr>
            <a:spLocks noChangeArrowheads="1"/>
          </p:cNvSpPr>
          <p:nvPr/>
        </p:nvSpPr>
        <p:spPr bwMode="auto">
          <a:xfrm>
            <a:off x="2667000" y="1066800"/>
            <a:ext cx="1676400" cy="457200"/>
          </a:xfrm>
          <a:prstGeom prst="rect">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47" name="文本框 247811"/>
          <p:cNvSpPr txBox="1">
            <a:spLocks noChangeArrowheads="1"/>
          </p:cNvSpPr>
          <p:nvPr/>
        </p:nvSpPr>
        <p:spPr bwMode="auto">
          <a:xfrm>
            <a:off x="2590800" y="1158875"/>
            <a:ext cx="20526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选取通道</a:t>
            </a:r>
          </a:p>
        </p:txBody>
      </p:sp>
      <p:sp>
        <p:nvSpPr>
          <p:cNvPr id="159748" name="流程图: 决策 247812"/>
          <p:cNvSpPr>
            <a:spLocks noChangeArrowheads="1"/>
          </p:cNvSpPr>
          <p:nvPr/>
        </p:nvSpPr>
        <p:spPr bwMode="auto">
          <a:xfrm>
            <a:off x="2667000" y="1736725"/>
            <a:ext cx="1447800" cy="685800"/>
          </a:xfrm>
          <a:prstGeom prst="flowChartDecision">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49" name="文本框 247813"/>
          <p:cNvSpPr txBox="1">
            <a:spLocks noChangeArrowheads="1"/>
          </p:cNvSpPr>
          <p:nvPr/>
        </p:nvSpPr>
        <p:spPr bwMode="auto">
          <a:xfrm>
            <a:off x="2819400" y="1905000"/>
            <a:ext cx="985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断开</a:t>
            </a:r>
            <a:r>
              <a:rPr lang="en-US" altLang="zh-CN" sz="1800">
                <a:latin typeface="Times New Roman" panose="02020603050405020304" pitchFamily="18" charset="0"/>
              </a:rPr>
              <a:t>?</a:t>
            </a:r>
          </a:p>
        </p:txBody>
      </p:sp>
      <p:sp>
        <p:nvSpPr>
          <p:cNvPr id="159750" name="流程图: 决策 247814"/>
          <p:cNvSpPr>
            <a:spLocks noChangeArrowheads="1"/>
          </p:cNvSpPr>
          <p:nvPr/>
        </p:nvSpPr>
        <p:spPr bwMode="auto">
          <a:xfrm>
            <a:off x="2667000" y="2574925"/>
            <a:ext cx="1447800" cy="685800"/>
          </a:xfrm>
          <a:prstGeom prst="flowChartDecision">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51" name="文本框 247815"/>
          <p:cNvSpPr txBox="1">
            <a:spLocks noChangeArrowheads="1"/>
          </p:cNvSpPr>
          <p:nvPr/>
        </p:nvSpPr>
        <p:spPr bwMode="auto">
          <a:xfrm>
            <a:off x="2819400" y="2743200"/>
            <a:ext cx="16081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忙？</a:t>
            </a:r>
          </a:p>
        </p:txBody>
      </p:sp>
      <p:sp>
        <p:nvSpPr>
          <p:cNvPr id="159752" name="矩形 247816"/>
          <p:cNvSpPr>
            <a:spLocks noChangeArrowheads="1"/>
          </p:cNvSpPr>
          <p:nvPr/>
        </p:nvSpPr>
        <p:spPr bwMode="auto">
          <a:xfrm>
            <a:off x="2667000" y="3413125"/>
            <a:ext cx="1676400" cy="457200"/>
          </a:xfrm>
          <a:prstGeom prst="rect">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53" name="文本框 247817"/>
          <p:cNvSpPr txBox="1">
            <a:spLocks noChangeArrowheads="1"/>
          </p:cNvSpPr>
          <p:nvPr/>
        </p:nvSpPr>
        <p:spPr bwMode="auto">
          <a:xfrm>
            <a:off x="2590800" y="3505200"/>
            <a:ext cx="20526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选取子通道</a:t>
            </a:r>
          </a:p>
        </p:txBody>
      </p:sp>
      <p:sp>
        <p:nvSpPr>
          <p:cNvPr id="159754" name="流程图: 决策 247818"/>
          <p:cNvSpPr>
            <a:spLocks noChangeArrowheads="1"/>
          </p:cNvSpPr>
          <p:nvPr/>
        </p:nvSpPr>
        <p:spPr bwMode="auto">
          <a:xfrm>
            <a:off x="2667000" y="4098925"/>
            <a:ext cx="1447800" cy="685800"/>
          </a:xfrm>
          <a:prstGeom prst="flowChartDecision">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55" name="文本框 247819"/>
          <p:cNvSpPr txBox="1">
            <a:spLocks noChangeArrowheads="1"/>
          </p:cNvSpPr>
          <p:nvPr/>
        </p:nvSpPr>
        <p:spPr bwMode="auto">
          <a:xfrm>
            <a:off x="2819400" y="4267200"/>
            <a:ext cx="985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断开</a:t>
            </a:r>
            <a:r>
              <a:rPr lang="en-US" altLang="zh-CN" sz="1800">
                <a:latin typeface="Times New Roman" panose="02020603050405020304" pitchFamily="18" charset="0"/>
              </a:rPr>
              <a:t>?</a:t>
            </a:r>
          </a:p>
        </p:txBody>
      </p:sp>
      <p:sp>
        <p:nvSpPr>
          <p:cNvPr id="159756" name="流程图: 决策 247820"/>
          <p:cNvSpPr>
            <a:spLocks noChangeArrowheads="1"/>
          </p:cNvSpPr>
          <p:nvPr/>
        </p:nvSpPr>
        <p:spPr bwMode="auto">
          <a:xfrm>
            <a:off x="2667000" y="5013325"/>
            <a:ext cx="1447800" cy="685800"/>
          </a:xfrm>
          <a:prstGeom prst="flowChartDecision">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57" name="文本框 247821"/>
          <p:cNvSpPr txBox="1">
            <a:spLocks noChangeArrowheads="1"/>
          </p:cNvSpPr>
          <p:nvPr/>
        </p:nvSpPr>
        <p:spPr bwMode="auto">
          <a:xfrm>
            <a:off x="2819400" y="5181600"/>
            <a:ext cx="18970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忙？</a:t>
            </a:r>
          </a:p>
        </p:txBody>
      </p:sp>
      <p:sp>
        <p:nvSpPr>
          <p:cNvPr id="159758" name="矩形 247822"/>
          <p:cNvSpPr>
            <a:spLocks noChangeArrowheads="1"/>
          </p:cNvSpPr>
          <p:nvPr/>
        </p:nvSpPr>
        <p:spPr bwMode="auto">
          <a:xfrm>
            <a:off x="2590800" y="5927725"/>
            <a:ext cx="1676400" cy="457200"/>
          </a:xfrm>
          <a:prstGeom prst="rect">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59" name="文本框 247823"/>
          <p:cNvSpPr txBox="1">
            <a:spLocks noChangeArrowheads="1"/>
          </p:cNvSpPr>
          <p:nvPr/>
        </p:nvSpPr>
        <p:spPr bwMode="auto">
          <a:xfrm>
            <a:off x="2514600" y="6019800"/>
            <a:ext cx="2705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选取通道指令</a:t>
            </a:r>
          </a:p>
        </p:txBody>
      </p:sp>
      <p:sp>
        <p:nvSpPr>
          <p:cNvPr id="159760" name="直接连接符 247824"/>
          <p:cNvSpPr>
            <a:spLocks noChangeShapeType="1"/>
          </p:cNvSpPr>
          <p:nvPr/>
        </p:nvSpPr>
        <p:spPr bwMode="auto">
          <a:xfrm>
            <a:off x="3429000" y="762000"/>
            <a:ext cx="15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1" name="文本框 247825"/>
          <p:cNvSpPr txBox="1">
            <a:spLocks noChangeArrowheads="1"/>
          </p:cNvSpPr>
          <p:nvPr/>
        </p:nvSpPr>
        <p:spPr bwMode="auto">
          <a:xfrm>
            <a:off x="1676400" y="152400"/>
            <a:ext cx="2935288"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ctr"/>
            <a:r>
              <a:rPr lang="zh-CN" altLang="en-US" sz="1800">
                <a:latin typeface="黑体" panose="02010609060101010101" pitchFamily="49" charset="-122"/>
                <a:ea typeface="黑体" panose="02010609060101010101" pitchFamily="49" charset="-122"/>
              </a:rPr>
              <a:t>启动</a:t>
            </a:r>
            <a:r>
              <a:rPr lang="zh-CN" altLang="en-US" sz="1800">
                <a:latin typeface="Times New Roman" panose="02020603050405020304" pitchFamily="18" charset="0"/>
                <a:ea typeface="黑体" panose="02010609060101010101" pitchFamily="49" charset="-122"/>
              </a:rPr>
              <a:t>“</a:t>
            </a:r>
            <a:r>
              <a:rPr lang="en-US" altLang="zh-CN" sz="1800">
                <a:latin typeface="黑体" panose="02010609060101010101" pitchFamily="49" charset="-122"/>
                <a:ea typeface="黑体" panose="02010609060101010101" pitchFamily="49" charset="-122"/>
              </a:rPr>
              <a:t>I/O</a:t>
            </a:r>
            <a:r>
              <a:rPr lang="en-US" altLang="zh-CN" sz="1800">
                <a:latin typeface="Times New Roman" panose="02020603050405020304" pitchFamily="18" charset="0"/>
                <a:ea typeface="黑体" panose="02010609060101010101" pitchFamily="49" charset="-122"/>
              </a:rPr>
              <a:t>”</a:t>
            </a:r>
            <a:r>
              <a:rPr lang="zh-CN" altLang="en-US" sz="1800">
                <a:latin typeface="黑体" panose="02010609060101010101" pitchFamily="49" charset="-122"/>
                <a:ea typeface="黑体" panose="02010609060101010101" pitchFamily="49" charset="-122"/>
              </a:rPr>
              <a:t>指令</a:t>
            </a:r>
          </a:p>
          <a:p>
            <a:pPr algn="ctr"/>
            <a:r>
              <a:rPr lang="zh-CN" altLang="en-US" sz="1800" b="0">
                <a:latin typeface="宋体" panose="02010600030101010101" pitchFamily="2" charset="-122"/>
              </a:rPr>
              <a:t>通道开始选择设备期</a:t>
            </a:r>
          </a:p>
        </p:txBody>
      </p:sp>
      <p:sp>
        <p:nvSpPr>
          <p:cNvPr id="159762" name="直接连接符 247826"/>
          <p:cNvSpPr>
            <a:spLocks noChangeShapeType="1"/>
          </p:cNvSpPr>
          <p:nvPr/>
        </p:nvSpPr>
        <p:spPr bwMode="auto">
          <a:xfrm>
            <a:off x="3352800" y="1524000"/>
            <a:ext cx="158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3" name="直接连接符 247827"/>
          <p:cNvSpPr>
            <a:spLocks noChangeShapeType="1"/>
          </p:cNvSpPr>
          <p:nvPr/>
        </p:nvSpPr>
        <p:spPr bwMode="auto">
          <a:xfrm flipH="1">
            <a:off x="2286000" y="2057400"/>
            <a:ext cx="3810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4" name="文本框 247828"/>
          <p:cNvSpPr txBox="1">
            <a:spLocks noChangeArrowheads="1"/>
          </p:cNvSpPr>
          <p:nvPr/>
        </p:nvSpPr>
        <p:spPr bwMode="auto">
          <a:xfrm>
            <a:off x="2286000" y="17526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是</a:t>
            </a:r>
          </a:p>
        </p:txBody>
      </p:sp>
      <p:sp>
        <p:nvSpPr>
          <p:cNvPr id="159765" name="文本框 247829"/>
          <p:cNvSpPr txBox="1">
            <a:spLocks noChangeArrowheads="1"/>
          </p:cNvSpPr>
          <p:nvPr/>
        </p:nvSpPr>
        <p:spPr bwMode="auto">
          <a:xfrm>
            <a:off x="1219200" y="1676400"/>
            <a:ext cx="11017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ea typeface="黑体" panose="02010609060101010101" pitchFamily="49" charset="-122"/>
              </a:rPr>
              <a:t>形成条件</a:t>
            </a:r>
          </a:p>
          <a:p>
            <a:r>
              <a:rPr lang="zh-CN" altLang="en-US" sz="1800">
                <a:latin typeface="Times New Roman" panose="02020603050405020304" pitchFamily="18" charset="0"/>
                <a:ea typeface="黑体" panose="02010609060101010101" pitchFamily="49" charset="-122"/>
              </a:rPr>
              <a:t>码，结束</a:t>
            </a:r>
          </a:p>
        </p:txBody>
      </p:sp>
      <p:sp>
        <p:nvSpPr>
          <p:cNvPr id="159766" name="直接连接符 247830"/>
          <p:cNvSpPr>
            <a:spLocks noChangeShapeType="1"/>
          </p:cNvSpPr>
          <p:nvPr/>
        </p:nvSpPr>
        <p:spPr bwMode="auto">
          <a:xfrm>
            <a:off x="3352800" y="2438400"/>
            <a:ext cx="1588"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7" name="文本框 247831"/>
          <p:cNvSpPr txBox="1">
            <a:spLocks noChangeArrowheads="1"/>
          </p:cNvSpPr>
          <p:nvPr/>
        </p:nvSpPr>
        <p:spPr bwMode="auto">
          <a:xfrm>
            <a:off x="2895600" y="22860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否</a:t>
            </a:r>
          </a:p>
        </p:txBody>
      </p:sp>
      <p:sp>
        <p:nvSpPr>
          <p:cNvPr id="159768" name="直接连接符 247832"/>
          <p:cNvSpPr>
            <a:spLocks noChangeShapeType="1"/>
          </p:cNvSpPr>
          <p:nvPr/>
        </p:nvSpPr>
        <p:spPr bwMode="auto">
          <a:xfrm flipH="1">
            <a:off x="2438400" y="2895600"/>
            <a:ext cx="228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69" name="文本框 247833"/>
          <p:cNvSpPr txBox="1">
            <a:spLocks noChangeArrowheads="1"/>
          </p:cNvSpPr>
          <p:nvPr/>
        </p:nvSpPr>
        <p:spPr bwMode="auto">
          <a:xfrm>
            <a:off x="2362200" y="25146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是</a:t>
            </a:r>
          </a:p>
        </p:txBody>
      </p:sp>
      <p:sp>
        <p:nvSpPr>
          <p:cNvPr id="159770" name="文本框 247834"/>
          <p:cNvSpPr txBox="1">
            <a:spLocks noChangeArrowheads="1"/>
          </p:cNvSpPr>
          <p:nvPr/>
        </p:nvSpPr>
        <p:spPr bwMode="auto">
          <a:xfrm>
            <a:off x="1295400" y="2590800"/>
            <a:ext cx="11017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ea typeface="黑体" panose="02010609060101010101" pitchFamily="49" charset="-122"/>
              </a:rPr>
              <a:t>形成条件</a:t>
            </a:r>
          </a:p>
          <a:p>
            <a:r>
              <a:rPr lang="zh-CN" altLang="en-US" sz="1800">
                <a:latin typeface="Times New Roman" panose="02020603050405020304" pitchFamily="18" charset="0"/>
                <a:ea typeface="黑体" panose="02010609060101010101" pitchFamily="49" charset="-122"/>
              </a:rPr>
              <a:t>码，结束</a:t>
            </a:r>
          </a:p>
        </p:txBody>
      </p:sp>
      <p:sp>
        <p:nvSpPr>
          <p:cNvPr id="159771" name="文本框 247835"/>
          <p:cNvSpPr txBox="1">
            <a:spLocks noChangeArrowheads="1"/>
          </p:cNvSpPr>
          <p:nvPr/>
        </p:nvSpPr>
        <p:spPr bwMode="auto">
          <a:xfrm>
            <a:off x="2819400" y="31242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否</a:t>
            </a:r>
          </a:p>
        </p:txBody>
      </p:sp>
      <p:sp>
        <p:nvSpPr>
          <p:cNvPr id="159772" name="直接连接符 247836"/>
          <p:cNvSpPr>
            <a:spLocks noChangeShapeType="1"/>
          </p:cNvSpPr>
          <p:nvPr/>
        </p:nvSpPr>
        <p:spPr bwMode="auto">
          <a:xfrm>
            <a:off x="3352800" y="3276600"/>
            <a:ext cx="1588"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73" name="直接连接符 247837"/>
          <p:cNvSpPr>
            <a:spLocks noChangeShapeType="1"/>
          </p:cNvSpPr>
          <p:nvPr/>
        </p:nvSpPr>
        <p:spPr bwMode="auto">
          <a:xfrm>
            <a:off x="3352800" y="3886200"/>
            <a:ext cx="158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74" name="直接连接符 247838"/>
          <p:cNvSpPr>
            <a:spLocks noChangeShapeType="1"/>
          </p:cNvSpPr>
          <p:nvPr/>
        </p:nvSpPr>
        <p:spPr bwMode="auto">
          <a:xfrm flipH="1">
            <a:off x="2438400" y="4419600"/>
            <a:ext cx="228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75" name="直接连接符 247839"/>
          <p:cNvSpPr>
            <a:spLocks noChangeShapeType="1"/>
          </p:cNvSpPr>
          <p:nvPr/>
        </p:nvSpPr>
        <p:spPr bwMode="auto">
          <a:xfrm flipH="1">
            <a:off x="2438400" y="5334000"/>
            <a:ext cx="228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76" name="文本框 247840"/>
          <p:cNvSpPr txBox="1">
            <a:spLocks noChangeArrowheads="1"/>
          </p:cNvSpPr>
          <p:nvPr/>
        </p:nvSpPr>
        <p:spPr bwMode="auto">
          <a:xfrm>
            <a:off x="2438400" y="41148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是</a:t>
            </a:r>
          </a:p>
        </p:txBody>
      </p:sp>
      <p:sp>
        <p:nvSpPr>
          <p:cNvPr id="159777" name="文本框 247841"/>
          <p:cNvSpPr txBox="1">
            <a:spLocks noChangeArrowheads="1"/>
          </p:cNvSpPr>
          <p:nvPr/>
        </p:nvSpPr>
        <p:spPr bwMode="auto">
          <a:xfrm>
            <a:off x="2438400" y="50292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是</a:t>
            </a:r>
          </a:p>
        </p:txBody>
      </p:sp>
      <p:sp>
        <p:nvSpPr>
          <p:cNvPr id="159778" name="直接连接符 247842"/>
          <p:cNvSpPr>
            <a:spLocks noChangeShapeType="1"/>
          </p:cNvSpPr>
          <p:nvPr/>
        </p:nvSpPr>
        <p:spPr bwMode="auto">
          <a:xfrm>
            <a:off x="3352800" y="4800600"/>
            <a:ext cx="158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79" name="直接连接符 247843"/>
          <p:cNvSpPr>
            <a:spLocks noChangeShapeType="1"/>
          </p:cNvSpPr>
          <p:nvPr/>
        </p:nvSpPr>
        <p:spPr bwMode="auto">
          <a:xfrm>
            <a:off x="3352800" y="5715000"/>
            <a:ext cx="158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80" name="文本框 247844"/>
          <p:cNvSpPr txBox="1">
            <a:spLocks noChangeArrowheads="1"/>
          </p:cNvSpPr>
          <p:nvPr/>
        </p:nvSpPr>
        <p:spPr bwMode="auto">
          <a:xfrm>
            <a:off x="1295400" y="4038600"/>
            <a:ext cx="11017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ea typeface="黑体" panose="02010609060101010101" pitchFamily="49" charset="-122"/>
              </a:rPr>
              <a:t>形成条件</a:t>
            </a:r>
          </a:p>
          <a:p>
            <a:r>
              <a:rPr lang="zh-CN" altLang="en-US" sz="1800">
                <a:latin typeface="Times New Roman" panose="02020603050405020304" pitchFamily="18" charset="0"/>
                <a:ea typeface="黑体" panose="02010609060101010101" pitchFamily="49" charset="-122"/>
              </a:rPr>
              <a:t>码，结束</a:t>
            </a:r>
          </a:p>
        </p:txBody>
      </p:sp>
      <p:sp>
        <p:nvSpPr>
          <p:cNvPr id="159781" name="文本框 247845"/>
          <p:cNvSpPr txBox="1">
            <a:spLocks noChangeArrowheads="1"/>
          </p:cNvSpPr>
          <p:nvPr/>
        </p:nvSpPr>
        <p:spPr bwMode="auto">
          <a:xfrm>
            <a:off x="2971800" y="47244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否</a:t>
            </a:r>
          </a:p>
        </p:txBody>
      </p:sp>
      <p:sp>
        <p:nvSpPr>
          <p:cNvPr id="159782" name="文本框 247846"/>
          <p:cNvSpPr txBox="1">
            <a:spLocks noChangeArrowheads="1"/>
          </p:cNvSpPr>
          <p:nvPr/>
        </p:nvSpPr>
        <p:spPr bwMode="auto">
          <a:xfrm>
            <a:off x="2971800" y="55626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否</a:t>
            </a:r>
          </a:p>
        </p:txBody>
      </p:sp>
      <p:sp>
        <p:nvSpPr>
          <p:cNvPr id="159783" name="文本框 247847"/>
          <p:cNvSpPr txBox="1">
            <a:spLocks noChangeArrowheads="1"/>
          </p:cNvSpPr>
          <p:nvPr/>
        </p:nvSpPr>
        <p:spPr bwMode="auto">
          <a:xfrm>
            <a:off x="1295400" y="4953000"/>
            <a:ext cx="11017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ea typeface="黑体" panose="02010609060101010101" pitchFamily="49" charset="-122"/>
              </a:rPr>
              <a:t>形成条件</a:t>
            </a:r>
          </a:p>
          <a:p>
            <a:r>
              <a:rPr lang="zh-CN" altLang="en-US" sz="1800">
                <a:latin typeface="Times New Roman" panose="02020603050405020304" pitchFamily="18" charset="0"/>
                <a:ea typeface="黑体" panose="02010609060101010101" pitchFamily="49" charset="-122"/>
              </a:rPr>
              <a:t>码，结束</a:t>
            </a:r>
          </a:p>
        </p:txBody>
      </p:sp>
      <p:sp>
        <p:nvSpPr>
          <p:cNvPr id="159784" name="流程图: 决策 247848"/>
          <p:cNvSpPr>
            <a:spLocks noChangeArrowheads="1"/>
          </p:cNvSpPr>
          <p:nvPr/>
        </p:nvSpPr>
        <p:spPr bwMode="auto">
          <a:xfrm>
            <a:off x="4953000" y="5851525"/>
            <a:ext cx="1447800" cy="685800"/>
          </a:xfrm>
          <a:prstGeom prst="flowChartDecision">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85" name="文本框 247849"/>
          <p:cNvSpPr txBox="1">
            <a:spLocks noChangeArrowheads="1"/>
          </p:cNvSpPr>
          <p:nvPr/>
        </p:nvSpPr>
        <p:spPr bwMode="auto">
          <a:xfrm>
            <a:off x="5105400" y="6019800"/>
            <a:ext cx="27797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有错？</a:t>
            </a:r>
          </a:p>
        </p:txBody>
      </p:sp>
      <p:sp>
        <p:nvSpPr>
          <p:cNvPr id="159786" name="直接连接符 247850"/>
          <p:cNvSpPr>
            <a:spLocks noChangeShapeType="1"/>
          </p:cNvSpPr>
          <p:nvPr/>
        </p:nvSpPr>
        <p:spPr bwMode="auto">
          <a:xfrm>
            <a:off x="4267200" y="6172200"/>
            <a:ext cx="6858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87" name="直接连接符 247851"/>
          <p:cNvSpPr>
            <a:spLocks noChangeShapeType="1"/>
          </p:cNvSpPr>
          <p:nvPr/>
        </p:nvSpPr>
        <p:spPr bwMode="auto">
          <a:xfrm>
            <a:off x="6400800" y="6172200"/>
            <a:ext cx="3048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88" name="文本框 247852"/>
          <p:cNvSpPr txBox="1">
            <a:spLocks noChangeArrowheads="1"/>
          </p:cNvSpPr>
          <p:nvPr/>
        </p:nvSpPr>
        <p:spPr bwMode="auto">
          <a:xfrm>
            <a:off x="6248400" y="57912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是</a:t>
            </a:r>
          </a:p>
        </p:txBody>
      </p:sp>
      <p:sp>
        <p:nvSpPr>
          <p:cNvPr id="159789" name="文本框 247853"/>
          <p:cNvSpPr txBox="1">
            <a:spLocks noChangeArrowheads="1"/>
          </p:cNvSpPr>
          <p:nvPr/>
        </p:nvSpPr>
        <p:spPr bwMode="auto">
          <a:xfrm>
            <a:off x="6705600" y="5715000"/>
            <a:ext cx="2438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黑体" panose="02010609060101010101" pitchFamily="49" charset="-122"/>
                <a:ea typeface="黑体" panose="02010609060101010101" pitchFamily="49" charset="-122"/>
              </a:rPr>
              <a:t>形成条件码</a:t>
            </a:r>
          </a:p>
          <a:p>
            <a:r>
              <a:rPr lang="zh-CN" altLang="en-US" sz="1800">
                <a:latin typeface="黑体" panose="02010609060101010101" pitchFamily="49" charset="-122"/>
                <a:ea typeface="黑体" panose="02010609060101010101" pitchFamily="49" charset="-122"/>
              </a:rPr>
              <a:t>存通道状态字</a:t>
            </a:r>
          </a:p>
          <a:p>
            <a:r>
              <a:rPr lang="zh-CN" altLang="en-US" sz="1800">
                <a:latin typeface="黑体" panose="02010609060101010101" pitchFamily="49" charset="-122"/>
                <a:ea typeface="黑体" panose="02010609060101010101" pitchFamily="49" charset="-122"/>
              </a:rPr>
              <a:t>    结束</a:t>
            </a:r>
          </a:p>
        </p:txBody>
      </p:sp>
      <p:sp>
        <p:nvSpPr>
          <p:cNvPr id="159790" name="矩形 247854"/>
          <p:cNvSpPr>
            <a:spLocks noChangeArrowheads="1"/>
          </p:cNvSpPr>
          <p:nvPr/>
        </p:nvSpPr>
        <p:spPr bwMode="auto">
          <a:xfrm>
            <a:off x="4800600" y="5257800"/>
            <a:ext cx="1676400" cy="457200"/>
          </a:xfrm>
          <a:prstGeom prst="rect">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91" name="文本框 247855"/>
          <p:cNvSpPr txBox="1">
            <a:spLocks noChangeArrowheads="1"/>
          </p:cNvSpPr>
          <p:nvPr/>
        </p:nvSpPr>
        <p:spPr bwMode="auto">
          <a:xfrm>
            <a:off x="4724400" y="5334000"/>
            <a:ext cx="35194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选控制器、设备</a:t>
            </a:r>
          </a:p>
        </p:txBody>
      </p:sp>
      <p:sp>
        <p:nvSpPr>
          <p:cNvPr id="159792" name="直接连接符 247856"/>
          <p:cNvSpPr>
            <a:spLocks noChangeShapeType="1"/>
          </p:cNvSpPr>
          <p:nvPr/>
        </p:nvSpPr>
        <p:spPr bwMode="auto">
          <a:xfrm flipV="1">
            <a:off x="5638800" y="5715000"/>
            <a:ext cx="1588"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93" name="文本框 247857"/>
          <p:cNvSpPr txBox="1">
            <a:spLocks noChangeArrowheads="1"/>
          </p:cNvSpPr>
          <p:nvPr/>
        </p:nvSpPr>
        <p:spPr bwMode="auto">
          <a:xfrm>
            <a:off x="5791200" y="56388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否</a:t>
            </a:r>
          </a:p>
        </p:txBody>
      </p:sp>
      <p:sp>
        <p:nvSpPr>
          <p:cNvPr id="159794" name="流程图: 决策 247858"/>
          <p:cNvSpPr>
            <a:spLocks noChangeArrowheads="1"/>
          </p:cNvSpPr>
          <p:nvPr/>
        </p:nvSpPr>
        <p:spPr bwMode="auto">
          <a:xfrm>
            <a:off x="4953000" y="4327525"/>
            <a:ext cx="1447800" cy="685800"/>
          </a:xfrm>
          <a:prstGeom prst="flowChartDecision">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795" name="文本框 247859"/>
          <p:cNvSpPr txBox="1">
            <a:spLocks noChangeArrowheads="1"/>
          </p:cNvSpPr>
          <p:nvPr/>
        </p:nvSpPr>
        <p:spPr bwMode="auto">
          <a:xfrm>
            <a:off x="5105400" y="4495800"/>
            <a:ext cx="10445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断开？</a:t>
            </a:r>
          </a:p>
        </p:txBody>
      </p:sp>
      <p:sp>
        <p:nvSpPr>
          <p:cNvPr id="159796" name="直接连接符 247860"/>
          <p:cNvSpPr>
            <a:spLocks noChangeShapeType="1"/>
          </p:cNvSpPr>
          <p:nvPr/>
        </p:nvSpPr>
        <p:spPr bwMode="auto">
          <a:xfrm flipV="1">
            <a:off x="5638800" y="5029200"/>
            <a:ext cx="158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97" name="直接连接符 247861"/>
          <p:cNvSpPr>
            <a:spLocks noChangeShapeType="1"/>
          </p:cNvSpPr>
          <p:nvPr/>
        </p:nvSpPr>
        <p:spPr bwMode="auto">
          <a:xfrm>
            <a:off x="6400800" y="4648200"/>
            <a:ext cx="228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798" name="文本框 247862"/>
          <p:cNvSpPr txBox="1">
            <a:spLocks noChangeArrowheads="1"/>
          </p:cNvSpPr>
          <p:nvPr/>
        </p:nvSpPr>
        <p:spPr bwMode="auto">
          <a:xfrm>
            <a:off x="6248400" y="42672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是</a:t>
            </a:r>
          </a:p>
        </p:txBody>
      </p:sp>
      <p:sp>
        <p:nvSpPr>
          <p:cNvPr id="159799" name="文本框 247863"/>
          <p:cNvSpPr txBox="1">
            <a:spLocks noChangeArrowheads="1"/>
          </p:cNvSpPr>
          <p:nvPr/>
        </p:nvSpPr>
        <p:spPr bwMode="auto">
          <a:xfrm>
            <a:off x="6629400" y="4419600"/>
            <a:ext cx="25146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ea typeface="黑体" panose="02010609060101010101" pitchFamily="49" charset="-122"/>
              </a:rPr>
              <a:t>形成条件</a:t>
            </a:r>
          </a:p>
          <a:p>
            <a:r>
              <a:rPr lang="zh-CN" altLang="en-US" sz="1800">
                <a:latin typeface="Times New Roman" panose="02020603050405020304" pitchFamily="18" charset="0"/>
                <a:ea typeface="黑体" panose="02010609060101010101" pitchFamily="49" charset="-122"/>
              </a:rPr>
              <a:t>码，结束</a:t>
            </a:r>
          </a:p>
        </p:txBody>
      </p:sp>
      <p:sp>
        <p:nvSpPr>
          <p:cNvPr id="159800" name="矩形 247864"/>
          <p:cNvSpPr>
            <a:spLocks noChangeArrowheads="1"/>
          </p:cNvSpPr>
          <p:nvPr/>
        </p:nvSpPr>
        <p:spPr bwMode="auto">
          <a:xfrm>
            <a:off x="4876800" y="3565525"/>
            <a:ext cx="1676400" cy="457200"/>
          </a:xfrm>
          <a:prstGeom prst="rect">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801" name="文本框 247865"/>
          <p:cNvSpPr txBox="1">
            <a:spLocks noChangeArrowheads="1"/>
          </p:cNvSpPr>
          <p:nvPr/>
        </p:nvSpPr>
        <p:spPr bwMode="auto">
          <a:xfrm>
            <a:off x="4800600" y="3657600"/>
            <a:ext cx="1560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rPr>
              <a:t>发启动命令</a:t>
            </a:r>
          </a:p>
        </p:txBody>
      </p:sp>
      <p:sp>
        <p:nvSpPr>
          <p:cNvPr id="159802" name="直接连接符 247866"/>
          <p:cNvSpPr>
            <a:spLocks noChangeShapeType="1"/>
          </p:cNvSpPr>
          <p:nvPr/>
        </p:nvSpPr>
        <p:spPr bwMode="auto">
          <a:xfrm flipV="1">
            <a:off x="5638800" y="4038600"/>
            <a:ext cx="1588"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803" name="文本框 247867"/>
          <p:cNvSpPr txBox="1">
            <a:spLocks noChangeArrowheads="1"/>
          </p:cNvSpPr>
          <p:nvPr/>
        </p:nvSpPr>
        <p:spPr bwMode="auto">
          <a:xfrm>
            <a:off x="5638800" y="39624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否</a:t>
            </a:r>
          </a:p>
        </p:txBody>
      </p:sp>
      <p:sp>
        <p:nvSpPr>
          <p:cNvPr id="159804" name="流程图: 决策 247868"/>
          <p:cNvSpPr>
            <a:spLocks noChangeArrowheads="1"/>
          </p:cNvSpPr>
          <p:nvPr/>
        </p:nvSpPr>
        <p:spPr bwMode="auto">
          <a:xfrm>
            <a:off x="4876800" y="2667000"/>
            <a:ext cx="1447800" cy="685800"/>
          </a:xfrm>
          <a:prstGeom prst="flowChartDecision">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805" name="文本框 247869"/>
          <p:cNvSpPr txBox="1">
            <a:spLocks noChangeArrowheads="1"/>
          </p:cNvSpPr>
          <p:nvPr/>
        </p:nvSpPr>
        <p:spPr bwMode="auto">
          <a:xfrm>
            <a:off x="5029200" y="2819400"/>
            <a:ext cx="1560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dirty="0">
                <a:latin typeface="Times New Roman" panose="02020603050405020304" pitchFamily="18" charset="0"/>
              </a:rPr>
              <a:t>全“</a:t>
            </a:r>
            <a:r>
              <a:rPr lang="en-US" altLang="zh-CN" sz="1800" dirty="0">
                <a:latin typeface="Times New Roman" panose="02020603050405020304" pitchFamily="18" charset="0"/>
              </a:rPr>
              <a:t>0”</a:t>
            </a:r>
            <a:r>
              <a:rPr lang="zh-CN" altLang="en-US" sz="1800" dirty="0">
                <a:latin typeface="Times New Roman" panose="02020603050405020304" pitchFamily="18" charset="0"/>
              </a:rPr>
              <a:t>状态？</a:t>
            </a:r>
          </a:p>
        </p:txBody>
      </p:sp>
      <p:sp>
        <p:nvSpPr>
          <p:cNvPr id="159806" name="直接连接符 247870"/>
          <p:cNvSpPr>
            <a:spLocks noChangeShapeType="1"/>
          </p:cNvSpPr>
          <p:nvPr/>
        </p:nvSpPr>
        <p:spPr bwMode="auto">
          <a:xfrm flipV="1">
            <a:off x="5638800" y="3352800"/>
            <a:ext cx="158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807" name="流程图: 决策 247871"/>
          <p:cNvSpPr>
            <a:spLocks noChangeArrowheads="1"/>
          </p:cNvSpPr>
          <p:nvPr/>
        </p:nvSpPr>
        <p:spPr bwMode="auto">
          <a:xfrm>
            <a:off x="4876800" y="1844675"/>
            <a:ext cx="1447800" cy="685800"/>
          </a:xfrm>
          <a:prstGeom prst="flowChartDecision">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808" name="文本框 247872"/>
          <p:cNvSpPr txBox="1">
            <a:spLocks noChangeArrowheads="1"/>
          </p:cNvSpPr>
          <p:nvPr/>
        </p:nvSpPr>
        <p:spPr bwMode="auto">
          <a:xfrm>
            <a:off x="5029200" y="1981200"/>
            <a:ext cx="25669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dirty="0">
                <a:latin typeface="Times New Roman" panose="02020603050405020304" pitchFamily="18" charset="0"/>
              </a:rPr>
              <a:t>通道结束？</a:t>
            </a:r>
          </a:p>
        </p:txBody>
      </p:sp>
      <p:sp>
        <p:nvSpPr>
          <p:cNvPr id="159809" name="流程图: 决策 247873"/>
          <p:cNvSpPr>
            <a:spLocks noChangeArrowheads="1"/>
          </p:cNvSpPr>
          <p:nvPr/>
        </p:nvSpPr>
        <p:spPr bwMode="auto">
          <a:xfrm>
            <a:off x="4876800" y="1006475"/>
            <a:ext cx="1447800" cy="685800"/>
          </a:xfrm>
          <a:prstGeom prst="flowChartDecision">
            <a:avLst/>
          </a:prstGeom>
          <a:solidFill>
            <a:srgbClr val="00CC99"/>
          </a:solidFill>
          <a:ln w="9525">
            <a:solidFill>
              <a:schemeClr val="tx1"/>
            </a:solidFill>
            <a:miter lim="800000"/>
            <a:headEnd/>
            <a:tailEnd/>
          </a:ln>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9810" name="文本框 247874"/>
          <p:cNvSpPr txBox="1">
            <a:spLocks noChangeArrowheads="1"/>
          </p:cNvSpPr>
          <p:nvPr/>
        </p:nvSpPr>
        <p:spPr bwMode="auto">
          <a:xfrm>
            <a:off x="5029200" y="1143000"/>
            <a:ext cx="2279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存放中断？</a:t>
            </a:r>
          </a:p>
        </p:txBody>
      </p:sp>
      <p:sp>
        <p:nvSpPr>
          <p:cNvPr id="159811" name="直接连接符 247875"/>
          <p:cNvSpPr>
            <a:spLocks noChangeShapeType="1"/>
          </p:cNvSpPr>
          <p:nvPr/>
        </p:nvSpPr>
        <p:spPr bwMode="auto">
          <a:xfrm flipV="1">
            <a:off x="5562600" y="2514600"/>
            <a:ext cx="1588"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812" name="直接连接符 247876"/>
          <p:cNvSpPr>
            <a:spLocks noChangeShapeType="1"/>
          </p:cNvSpPr>
          <p:nvPr/>
        </p:nvSpPr>
        <p:spPr bwMode="auto">
          <a:xfrm flipV="1">
            <a:off x="5562600" y="1676400"/>
            <a:ext cx="1588"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813" name="直接连接符 247877"/>
          <p:cNvSpPr>
            <a:spLocks noChangeShapeType="1"/>
          </p:cNvSpPr>
          <p:nvPr/>
        </p:nvSpPr>
        <p:spPr bwMode="auto">
          <a:xfrm>
            <a:off x="6324600" y="2971800"/>
            <a:ext cx="3048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814" name="文本框 247878"/>
          <p:cNvSpPr txBox="1">
            <a:spLocks noChangeArrowheads="1"/>
          </p:cNvSpPr>
          <p:nvPr/>
        </p:nvSpPr>
        <p:spPr bwMode="auto">
          <a:xfrm>
            <a:off x="6248400" y="26670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是</a:t>
            </a:r>
          </a:p>
        </p:txBody>
      </p:sp>
      <p:sp>
        <p:nvSpPr>
          <p:cNvPr id="159815" name="文本框 247879"/>
          <p:cNvSpPr txBox="1">
            <a:spLocks noChangeArrowheads="1"/>
          </p:cNvSpPr>
          <p:nvPr/>
        </p:nvSpPr>
        <p:spPr bwMode="auto">
          <a:xfrm>
            <a:off x="6732588" y="2492375"/>
            <a:ext cx="25908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dirty="0">
                <a:latin typeface="Times New Roman" panose="02020603050405020304" pitchFamily="18" charset="0"/>
              </a:rPr>
              <a:t>  </a:t>
            </a:r>
            <a:r>
              <a:rPr lang="zh-CN" altLang="en-US" sz="1800" dirty="0">
                <a:latin typeface="黑体" panose="02010609060101010101" pitchFamily="49" charset="-122"/>
                <a:ea typeface="黑体" panose="02010609060101010101" pitchFamily="49" charset="-122"/>
              </a:rPr>
              <a:t>接受命令 启动成功</a:t>
            </a:r>
          </a:p>
          <a:p>
            <a:r>
              <a:rPr lang="zh-CN" altLang="en-US" sz="1800" dirty="0">
                <a:latin typeface="黑体" panose="02010609060101010101" pitchFamily="49" charset="-122"/>
                <a:ea typeface="黑体" panose="02010609060101010101" pitchFamily="49" charset="-122"/>
              </a:rPr>
              <a:t>形成条件码</a:t>
            </a:r>
          </a:p>
          <a:p>
            <a:r>
              <a:rPr lang="zh-CN" altLang="en-US" sz="1800" b="0" dirty="0">
                <a:latin typeface="宋体" panose="02010600030101010101" pitchFamily="2" charset="-122"/>
              </a:rPr>
              <a:t>通道选择设备期结束通道按通道程序组织</a:t>
            </a:r>
            <a:r>
              <a:rPr lang="en-US" altLang="zh-CN" sz="1800" b="0" dirty="0">
                <a:latin typeface="宋体" panose="02010600030101010101" pitchFamily="2" charset="-122"/>
              </a:rPr>
              <a:t>I/O</a:t>
            </a:r>
            <a:r>
              <a:rPr lang="zh-CN" altLang="en-US" sz="1800" b="0" dirty="0">
                <a:latin typeface="宋体" panose="02010600030101010101" pitchFamily="2" charset="-122"/>
              </a:rPr>
              <a:t>，进入通道数据传送期</a:t>
            </a:r>
          </a:p>
        </p:txBody>
      </p:sp>
      <p:sp>
        <p:nvSpPr>
          <p:cNvPr id="159816" name="文本框 247880"/>
          <p:cNvSpPr txBox="1">
            <a:spLocks noChangeArrowheads="1"/>
          </p:cNvSpPr>
          <p:nvPr/>
        </p:nvSpPr>
        <p:spPr bwMode="auto">
          <a:xfrm>
            <a:off x="5638800" y="24384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否</a:t>
            </a:r>
          </a:p>
        </p:txBody>
      </p:sp>
      <p:sp>
        <p:nvSpPr>
          <p:cNvPr id="159817" name="文本框 247881"/>
          <p:cNvSpPr txBox="1">
            <a:spLocks noChangeArrowheads="1"/>
          </p:cNvSpPr>
          <p:nvPr/>
        </p:nvSpPr>
        <p:spPr bwMode="auto">
          <a:xfrm>
            <a:off x="6248400" y="19050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是</a:t>
            </a:r>
          </a:p>
        </p:txBody>
      </p:sp>
      <p:sp>
        <p:nvSpPr>
          <p:cNvPr id="159818" name="直接连接符 247882"/>
          <p:cNvSpPr>
            <a:spLocks noChangeShapeType="1"/>
          </p:cNvSpPr>
          <p:nvPr/>
        </p:nvSpPr>
        <p:spPr bwMode="auto">
          <a:xfrm>
            <a:off x="6324600" y="2209800"/>
            <a:ext cx="3048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819" name="文本框 247883"/>
          <p:cNvSpPr txBox="1">
            <a:spLocks noChangeArrowheads="1"/>
          </p:cNvSpPr>
          <p:nvPr/>
        </p:nvSpPr>
        <p:spPr bwMode="auto">
          <a:xfrm>
            <a:off x="6553200" y="1828800"/>
            <a:ext cx="2590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dirty="0">
                <a:latin typeface="Times New Roman" panose="02020603050405020304" pitchFamily="18" charset="0"/>
              </a:rPr>
              <a:t>  </a:t>
            </a:r>
            <a:r>
              <a:rPr lang="zh-CN" altLang="en-US" sz="1800" dirty="0">
                <a:latin typeface="Times New Roman" panose="02020603050405020304" pitchFamily="18" charset="0"/>
                <a:ea typeface="黑体" panose="02010609060101010101" pitchFamily="49" charset="-122"/>
              </a:rPr>
              <a:t>启动成功</a:t>
            </a:r>
          </a:p>
          <a:p>
            <a:r>
              <a:rPr lang="zh-CN" altLang="en-US" sz="1800" dirty="0">
                <a:latin typeface="Times New Roman" panose="02020603050405020304" pitchFamily="18" charset="0"/>
                <a:ea typeface="黑体" panose="02010609060101010101" pitchFamily="49" charset="-122"/>
              </a:rPr>
              <a:t>形成条件码</a:t>
            </a:r>
          </a:p>
        </p:txBody>
      </p:sp>
      <p:sp>
        <p:nvSpPr>
          <p:cNvPr id="159820" name="文本框 247884"/>
          <p:cNvSpPr txBox="1">
            <a:spLocks noChangeArrowheads="1"/>
          </p:cNvSpPr>
          <p:nvPr/>
        </p:nvSpPr>
        <p:spPr bwMode="auto">
          <a:xfrm>
            <a:off x="5638800" y="16002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否</a:t>
            </a:r>
          </a:p>
        </p:txBody>
      </p:sp>
      <p:sp>
        <p:nvSpPr>
          <p:cNvPr id="159821" name="文本框 247885"/>
          <p:cNvSpPr txBox="1">
            <a:spLocks noChangeArrowheads="1"/>
          </p:cNvSpPr>
          <p:nvPr/>
        </p:nvSpPr>
        <p:spPr bwMode="auto">
          <a:xfrm>
            <a:off x="6553200" y="838200"/>
            <a:ext cx="2411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Times New Roman" panose="02020603050405020304" pitchFamily="18" charset="0"/>
                <a:ea typeface="黑体" panose="02010609060101010101" pitchFamily="49" charset="-122"/>
              </a:rPr>
              <a:t>形成条件码</a:t>
            </a:r>
          </a:p>
          <a:p>
            <a:r>
              <a:rPr lang="zh-CN" altLang="en-US" sz="1800">
                <a:latin typeface="Times New Roman" panose="02020603050405020304" pitchFamily="18" charset="0"/>
                <a:ea typeface="黑体" panose="02010609060101010101" pitchFamily="49" charset="-122"/>
              </a:rPr>
              <a:t>清除中断条件</a:t>
            </a:r>
          </a:p>
          <a:p>
            <a:r>
              <a:rPr lang="zh-CN" altLang="en-US" sz="1800">
                <a:latin typeface="Times New Roman" panose="02020603050405020304" pitchFamily="18" charset="0"/>
                <a:ea typeface="黑体" panose="02010609060101010101" pitchFamily="49" charset="-122"/>
              </a:rPr>
              <a:t>不成功，结束</a:t>
            </a:r>
          </a:p>
        </p:txBody>
      </p:sp>
      <p:sp>
        <p:nvSpPr>
          <p:cNvPr id="159822" name="直接连接符 247886"/>
          <p:cNvSpPr>
            <a:spLocks noChangeShapeType="1"/>
          </p:cNvSpPr>
          <p:nvPr/>
        </p:nvSpPr>
        <p:spPr bwMode="auto">
          <a:xfrm>
            <a:off x="6324600" y="1371600"/>
            <a:ext cx="2286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823" name="文本框 247887"/>
          <p:cNvSpPr txBox="1">
            <a:spLocks noChangeArrowheads="1"/>
          </p:cNvSpPr>
          <p:nvPr/>
        </p:nvSpPr>
        <p:spPr bwMode="auto">
          <a:xfrm>
            <a:off x="6248400" y="10668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是</a:t>
            </a:r>
          </a:p>
        </p:txBody>
      </p:sp>
      <p:sp>
        <p:nvSpPr>
          <p:cNvPr id="159824" name="直接连接符 247888"/>
          <p:cNvSpPr>
            <a:spLocks noChangeShapeType="1"/>
          </p:cNvSpPr>
          <p:nvPr/>
        </p:nvSpPr>
        <p:spPr bwMode="auto">
          <a:xfrm flipV="1">
            <a:off x="5562600" y="762000"/>
            <a:ext cx="1588"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9825" name="文本框 247889"/>
          <p:cNvSpPr txBox="1">
            <a:spLocks noChangeArrowheads="1"/>
          </p:cNvSpPr>
          <p:nvPr/>
        </p:nvSpPr>
        <p:spPr bwMode="auto">
          <a:xfrm>
            <a:off x="5562600" y="685800"/>
            <a:ext cx="412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否</a:t>
            </a:r>
          </a:p>
        </p:txBody>
      </p:sp>
      <p:sp>
        <p:nvSpPr>
          <p:cNvPr id="159826" name="文本框 247890"/>
          <p:cNvSpPr txBox="1">
            <a:spLocks noChangeArrowheads="1"/>
          </p:cNvSpPr>
          <p:nvPr/>
        </p:nvSpPr>
        <p:spPr bwMode="auto">
          <a:xfrm>
            <a:off x="4419600" y="441325"/>
            <a:ext cx="31718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黑体" panose="02010609060101010101" pitchFamily="49" charset="-122"/>
                <a:ea typeface="黑体" panose="02010609060101010101" pitchFamily="49" charset="-122"/>
              </a:rPr>
              <a:t>形成条件码</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启动不成功</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结束</a:t>
            </a:r>
          </a:p>
        </p:txBody>
      </p:sp>
      <p:sp>
        <p:nvSpPr>
          <p:cNvPr id="159827" name="文本框 247891"/>
          <p:cNvSpPr txBox="1">
            <a:spLocks noChangeArrowheads="1"/>
          </p:cNvSpPr>
          <p:nvPr/>
        </p:nvSpPr>
        <p:spPr bwMode="auto">
          <a:xfrm>
            <a:off x="554038" y="685800"/>
            <a:ext cx="549275" cy="545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2400">
                <a:solidFill>
                  <a:srgbClr val="FF3300"/>
                </a:solidFill>
                <a:latin typeface="黑体" panose="02010609060101010101" pitchFamily="49" charset="-122"/>
                <a:ea typeface="黑体" panose="02010609060101010101" pitchFamily="49" charset="-122"/>
              </a:rPr>
              <a:t>启动</a:t>
            </a:r>
            <a:r>
              <a:rPr lang="en-US" altLang="zh-CN" sz="2400">
                <a:solidFill>
                  <a:srgbClr val="FF3300"/>
                </a:solidFill>
                <a:latin typeface="黑体" panose="02010609060101010101" pitchFamily="49" charset="-122"/>
                <a:ea typeface="黑体" panose="02010609060101010101" pitchFamily="49" charset="-122"/>
              </a:rPr>
              <a:t>I/O</a:t>
            </a:r>
            <a:r>
              <a:rPr lang="zh-CN" altLang="en-US" sz="2400">
                <a:solidFill>
                  <a:srgbClr val="FF3300"/>
                </a:solidFill>
                <a:latin typeface="黑体" panose="02010609060101010101" pitchFamily="49" charset="-122"/>
                <a:ea typeface="黑体" panose="02010609060101010101" pitchFamily="49" charset="-122"/>
              </a:rPr>
              <a:t>指令流程图</a:t>
            </a:r>
            <a:r>
              <a:rPr lang="en-US" altLang="zh-CN" sz="2400">
                <a:solidFill>
                  <a:srgbClr val="FF3300"/>
                </a:solidFill>
                <a:latin typeface="黑体" panose="02010609060101010101" pitchFamily="49" charset="-122"/>
                <a:ea typeface="黑体" panose="02010609060101010101" pitchFamily="49" charset="-122"/>
              </a:rPr>
              <a:t>(</a:t>
            </a:r>
            <a:r>
              <a:rPr lang="zh-CN" altLang="en-US" sz="2400">
                <a:solidFill>
                  <a:srgbClr val="FF3300"/>
                </a:solidFill>
                <a:latin typeface="黑体" panose="02010609060101010101" pitchFamily="49" charset="-122"/>
                <a:ea typeface="黑体" panose="02010609060101010101" pitchFamily="49" charset="-122"/>
              </a:rPr>
              <a:t>结束表示释放通道</a:t>
            </a:r>
            <a:r>
              <a:rPr lang="en-US" altLang="zh-CN" sz="2400">
                <a:solidFill>
                  <a:srgbClr val="FF3300"/>
                </a:solidFill>
                <a:latin typeface="黑体" panose="02010609060101010101" pitchFamily="49" charset="-122"/>
                <a:ea typeface="黑体" panose="02010609060101010101" pitchFamily="49" charset="-122"/>
              </a:rPr>
              <a:t>)</a:t>
            </a:r>
          </a:p>
        </p:txBody>
      </p:sp>
      <p:sp>
        <p:nvSpPr>
          <p:cNvPr id="159828" name="文本框 247892"/>
          <p:cNvSpPr txBox="1">
            <a:spLocks noChangeArrowheads="1"/>
          </p:cNvSpPr>
          <p:nvPr/>
        </p:nvSpPr>
        <p:spPr bwMode="auto">
          <a:xfrm>
            <a:off x="107950" y="204788"/>
            <a:ext cx="549275" cy="621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2400">
                <a:ea typeface="楷体_GB2312" pitchFamily="49" charset="-122"/>
              </a:rPr>
              <a:t>子通道指实现每个通道程序所对应的硬件设备</a:t>
            </a:r>
          </a:p>
        </p:txBody>
      </p:sp>
    </p:spTree>
    <p:extLst>
      <p:ext uri="{BB962C8B-B14F-4D97-AF65-F5344CB8AC3E}">
        <p14:creationId xmlns:p14="http://schemas.microsoft.com/office/powerpoint/2010/main" val="395293139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文本占位符 246785"/>
          <p:cNvSpPr>
            <a:spLocks noGrp="1" noChangeArrowheads="1"/>
          </p:cNvSpPr>
          <p:nvPr>
            <p:ph type="body" idx="1"/>
          </p:nvPr>
        </p:nvSpPr>
        <p:spPr>
          <a:xfrm>
            <a:off x="685800" y="685800"/>
            <a:ext cx="7772400" cy="5562600"/>
          </a:xfrm>
        </p:spPr>
        <p:txBody>
          <a:bodyPr/>
          <a:lstStyle/>
          <a:p>
            <a:pPr>
              <a:buFont typeface="Arial" panose="020B0604020202020204" pitchFamily="34" charset="0"/>
              <a:buNone/>
            </a:pPr>
            <a:r>
              <a:rPr lang="en-US" altLang="zh-CN" smtClean="0"/>
              <a:t>  </a:t>
            </a:r>
          </a:p>
        </p:txBody>
      </p:sp>
      <p:sp>
        <p:nvSpPr>
          <p:cNvPr id="158722" name="直接连接符 246786"/>
          <p:cNvSpPr>
            <a:spLocks noChangeShapeType="1"/>
          </p:cNvSpPr>
          <p:nvPr/>
        </p:nvSpPr>
        <p:spPr bwMode="auto">
          <a:xfrm>
            <a:off x="3276600" y="2209800"/>
            <a:ext cx="838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3" name="直接连接符 246787"/>
          <p:cNvSpPr>
            <a:spLocks noChangeShapeType="1"/>
          </p:cNvSpPr>
          <p:nvPr/>
        </p:nvSpPr>
        <p:spPr bwMode="auto">
          <a:xfrm>
            <a:off x="4800600" y="2209800"/>
            <a:ext cx="152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4" name="直接连接符 246788"/>
          <p:cNvSpPr>
            <a:spLocks noChangeShapeType="1"/>
          </p:cNvSpPr>
          <p:nvPr/>
        </p:nvSpPr>
        <p:spPr bwMode="auto">
          <a:xfrm>
            <a:off x="7086600" y="22098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25" name="直接连接符 246789"/>
          <p:cNvSpPr>
            <a:spLocks noChangeShapeType="1"/>
          </p:cNvSpPr>
          <p:nvPr/>
        </p:nvSpPr>
        <p:spPr bwMode="auto">
          <a:xfrm>
            <a:off x="4114800" y="2209800"/>
            <a:ext cx="0" cy="1447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6" name="直接连接符 246790"/>
          <p:cNvSpPr>
            <a:spLocks noChangeShapeType="1"/>
          </p:cNvSpPr>
          <p:nvPr/>
        </p:nvSpPr>
        <p:spPr bwMode="auto">
          <a:xfrm>
            <a:off x="4800600" y="2209800"/>
            <a:ext cx="0" cy="1447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7" name="直接连接符 246791"/>
          <p:cNvSpPr>
            <a:spLocks noChangeShapeType="1"/>
          </p:cNvSpPr>
          <p:nvPr/>
        </p:nvSpPr>
        <p:spPr bwMode="auto">
          <a:xfrm>
            <a:off x="4114800" y="3657600"/>
            <a:ext cx="685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8" name="直接连接符 246792"/>
          <p:cNvSpPr>
            <a:spLocks noChangeShapeType="1"/>
          </p:cNvSpPr>
          <p:nvPr/>
        </p:nvSpPr>
        <p:spPr bwMode="auto">
          <a:xfrm>
            <a:off x="6172200" y="2209800"/>
            <a:ext cx="0" cy="2895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29" name="直接连接符 246793"/>
          <p:cNvSpPr>
            <a:spLocks noChangeShapeType="1"/>
          </p:cNvSpPr>
          <p:nvPr/>
        </p:nvSpPr>
        <p:spPr bwMode="auto">
          <a:xfrm>
            <a:off x="6324600" y="2209800"/>
            <a:ext cx="0" cy="1447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直接连接符 246794"/>
          <p:cNvSpPr>
            <a:spLocks noChangeShapeType="1"/>
          </p:cNvSpPr>
          <p:nvPr/>
        </p:nvSpPr>
        <p:spPr bwMode="auto">
          <a:xfrm>
            <a:off x="6324600" y="3657600"/>
            <a:ext cx="762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1" name="直接连接符 246795"/>
          <p:cNvSpPr>
            <a:spLocks noChangeShapeType="1"/>
          </p:cNvSpPr>
          <p:nvPr/>
        </p:nvSpPr>
        <p:spPr bwMode="auto">
          <a:xfrm flipV="1">
            <a:off x="7086600" y="2209800"/>
            <a:ext cx="0" cy="1447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2" name="直接连接符 246796"/>
          <p:cNvSpPr>
            <a:spLocks noChangeShapeType="1"/>
          </p:cNvSpPr>
          <p:nvPr/>
        </p:nvSpPr>
        <p:spPr bwMode="auto">
          <a:xfrm>
            <a:off x="4800600" y="5105400"/>
            <a:ext cx="1371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3" name="直接连接符 246797"/>
          <p:cNvSpPr>
            <a:spLocks noChangeShapeType="1"/>
          </p:cNvSpPr>
          <p:nvPr/>
        </p:nvSpPr>
        <p:spPr bwMode="auto">
          <a:xfrm>
            <a:off x="4800600" y="4800600"/>
            <a:ext cx="0" cy="3048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4" name="直接连接符 246798"/>
          <p:cNvSpPr>
            <a:spLocks noChangeShapeType="1"/>
          </p:cNvSpPr>
          <p:nvPr/>
        </p:nvSpPr>
        <p:spPr bwMode="auto">
          <a:xfrm>
            <a:off x="4114800" y="1600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5" name="直接连接符 246799"/>
          <p:cNvSpPr>
            <a:spLocks noChangeShapeType="1"/>
          </p:cNvSpPr>
          <p:nvPr/>
        </p:nvSpPr>
        <p:spPr bwMode="auto">
          <a:xfrm>
            <a:off x="6324600" y="16002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6" name="直接连接符 246800"/>
          <p:cNvSpPr>
            <a:spLocks noChangeShapeType="1"/>
          </p:cNvSpPr>
          <p:nvPr/>
        </p:nvSpPr>
        <p:spPr bwMode="auto">
          <a:xfrm flipV="1">
            <a:off x="6172200" y="51054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37" name="文本框 246801"/>
          <p:cNvSpPr txBox="1">
            <a:spLocks noChangeArrowheads="1"/>
          </p:cNvSpPr>
          <p:nvPr/>
        </p:nvSpPr>
        <p:spPr bwMode="auto">
          <a:xfrm>
            <a:off x="3505200" y="990600"/>
            <a:ext cx="17875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黑体" panose="02010609060101010101" pitchFamily="49" charset="-122"/>
                <a:ea typeface="黑体" panose="02010609060101010101" pitchFamily="49" charset="-122"/>
              </a:rPr>
              <a:t>请求</a:t>
            </a:r>
            <a:r>
              <a:rPr lang="en-US" altLang="zh-CN" sz="1800">
                <a:latin typeface="黑体" panose="02010609060101010101" pitchFamily="49" charset="-122"/>
                <a:ea typeface="黑体" panose="02010609060101010101" pitchFamily="49" charset="-122"/>
              </a:rPr>
              <a:t>I/O</a:t>
            </a:r>
          </a:p>
          <a:p>
            <a:r>
              <a:rPr lang="zh-CN" altLang="en-US" sz="1800">
                <a:latin typeface="黑体" panose="02010609060101010101" pitchFamily="49" charset="-122"/>
                <a:ea typeface="黑体" panose="02010609060101010101" pitchFamily="49" charset="-122"/>
              </a:rPr>
              <a:t>访管指令  </a:t>
            </a:r>
          </a:p>
        </p:txBody>
      </p:sp>
      <p:sp>
        <p:nvSpPr>
          <p:cNvPr id="158738" name="文本框 246802"/>
          <p:cNvSpPr txBox="1">
            <a:spLocks noChangeArrowheads="1"/>
          </p:cNvSpPr>
          <p:nvPr/>
        </p:nvSpPr>
        <p:spPr bwMode="auto">
          <a:xfrm>
            <a:off x="5791200" y="990600"/>
            <a:ext cx="20939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黑体" panose="02010609060101010101" pitchFamily="49" charset="-122"/>
                <a:ea typeface="黑体" panose="02010609060101010101" pitchFamily="49" charset="-122"/>
              </a:rPr>
              <a:t>响应</a:t>
            </a:r>
            <a:r>
              <a:rPr lang="en-US" altLang="zh-CN" sz="1800">
                <a:latin typeface="黑体" panose="02010609060101010101" pitchFamily="49" charset="-122"/>
                <a:ea typeface="黑体" panose="02010609060101010101" pitchFamily="49" charset="-122"/>
              </a:rPr>
              <a:t>I/O</a:t>
            </a:r>
          </a:p>
          <a:p>
            <a:r>
              <a:rPr lang="zh-CN" altLang="en-US" sz="1800">
                <a:latin typeface="黑体" panose="02010609060101010101" pitchFamily="49" charset="-122"/>
                <a:ea typeface="黑体" panose="02010609060101010101" pitchFamily="49" charset="-122"/>
              </a:rPr>
              <a:t>中断请求  </a:t>
            </a:r>
          </a:p>
        </p:txBody>
      </p:sp>
      <p:sp>
        <p:nvSpPr>
          <p:cNvPr id="158739" name="文本框 246803"/>
          <p:cNvSpPr txBox="1">
            <a:spLocks noChangeArrowheads="1"/>
          </p:cNvSpPr>
          <p:nvPr/>
        </p:nvSpPr>
        <p:spPr bwMode="auto">
          <a:xfrm>
            <a:off x="3962400" y="3657600"/>
            <a:ext cx="17621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ea typeface="黑体" panose="02010609060101010101" pitchFamily="49" charset="-122"/>
              </a:rPr>
              <a:t>编制通    </a:t>
            </a:r>
          </a:p>
          <a:p>
            <a:r>
              <a:rPr lang="zh-CN" altLang="en-US" sz="1800">
                <a:latin typeface="Times New Roman" panose="02020603050405020304" pitchFamily="18" charset="0"/>
                <a:ea typeface="黑体" panose="02010609060101010101" pitchFamily="49" charset="-122"/>
              </a:rPr>
              <a:t>道程序    </a:t>
            </a:r>
          </a:p>
        </p:txBody>
      </p:sp>
      <p:sp>
        <p:nvSpPr>
          <p:cNvPr id="158740" name="文本框 246804"/>
          <p:cNvSpPr txBox="1">
            <a:spLocks noChangeArrowheads="1"/>
          </p:cNvSpPr>
          <p:nvPr/>
        </p:nvSpPr>
        <p:spPr bwMode="auto">
          <a:xfrm>
            <a:off x="4114800" y="4495800"/>
            <a:ext cx="2473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rPr>
              <a:t>启动</a:t>
            </a:r>
            <a:r>
              <a:rPr lang="en-US" altLang="zh-CN" sz="1800">
                <a:latin typeface="Times New Roman" panose="02020603050405020304" pitchFamily="18" charset="0"/>
              </a:rPr>
              <a:t>I/O</a:t>
            </a:r>
            <a:r>
              <a:rPr lang="zh-CN" altLang="en-US" sz="1800">
                <a:latin typeface="Times New Roman" panose="02020603050405020304" pitchFamily="18" charset="0"/>
              </a:rPr>
              <a:t>通道  </a:t>
            </a:r>
          </a:p>
        </p:txBody>
      </p:sp>
      <p:sp>
        <p:nvSpPr>
          <p:cNvPr id="158741" name="直接连接符 246805"/>
          <p:cNvSpPr>
            <a:spLocks noChangeShapeType="1"/>
          </p:cNvSpPr>
          <p:nvPr/>
        </p:nvSpPr>
        <p:spPr bwMode="auto">
          <a:xfrm>
            <a:off x="4800600" y="3657600"/>
            <a:ext cx="0" cy="914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42" name="文本框 246806"/>
          <p:cNvSpPr txBox="1">
            <a:spLocks noChangeArrowheads="1"/>
          </p:cNvSpPr>
          <p:nvPr/>
        </p:nvSpPr>
        <p:spPr bwMode="auto">
          <a:xfrm>
            <a:off x="4724400" y="5089525"/>
            <a:ext cx="30876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黑体" panose="02010609060101010101" pitchFamily="49" charset="-122"/>
                <a:ea typeface="黑体" panose="02010609060101010101" pitchFamily="49" charset="-122"/>
              </a:rPr>
              <a:t>组织</a:t>
            </a:r>
            <a:r>
              <a:rPr lang="en-US" altLang="zh-CN" sz="1800">
                <a:latin typeface="黑体" panose="02010609060101010101" pitchFamily="49" charset="-122"/>
                <a:ea typeface="黑体" panose="02010609060101010101" pitchFamily="49" charset="-122"/>
              </a:rPr>
              <a:t>I/O</a:t>
            </a:r>
            <a:r>
              <a:rPr lang="zh-CN" altLang="en-US" sz="1800">
                <a:latin typeface="黑体" panose="02010609060101010101" pitchFamily="49" charset="-122"/>
                <a:ea typeface="黑体" panose="02010609060101010101" pitchFamily="49" charset="-122"/>
              </a:rPr>
              <a:t>操作    </a:t>
            </a:r>
          </a:p>
        </p:txBody>
      </p:sp>
      <p:sp>
        <p:nvSpPr>
          <p:cNvPr id="158743" name="文本框 246807"/>
          <p:cNvSpPr txBox="1">
            <a:spLocks noChangeArrowheads="1"/>
          </p:cNvSpPr>
          <p:nvPr/>
        </p:nvSpPr>
        <p:spPr bwMode="auto">
          <a:xfrm>
            <a:off x="6248400" y="3657600"/>
            <a:ext cx="22844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黑体" panose="02010609060101010101" pitchFamily="49" charset="-122"/>
                <a:ea typeface="黑体" panose="02010609060101010101" pitchFamily="49" charset="-122"/>
              </a:rPr>
              <a:t>登记或例外</a:t>
            </a:r>
          </a:p>
          <a:p>
            <a:r>
              <a:rPr lang="zh-CN" altLang="en-US" sz="1800">
                <a:latin typeface="黑体" panose="02010609060101010101" pitchFamily="49" charset="-122"/>
                <a:ea typeface="黑体" panose="02010609060101010101" pitchFamily="49" charset="-122"/>
              </a:rPr>
              <a:t>  情况处理  </a:t>
            </a:r>
          </a:p>
        </p:txBody>
      </p:sp>
      <p:sp>
        <p:nvSpPr>
          <p:cNvPr id="158744" name="文本框 246808"/>
          <p:cNvSpPr txBox="1">
            <a:spLocks noChangeArrowheads="1"/>
          </p:cNvSpPr>
          <p:nvPr/>
        </p:nvSpPr>
        <p:spPr bwMode="auto">
          <a:xfrm>
            <a:off x="5562600" y="5470525"/>
            <a:ext cx="26098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黑体" panose="02010609060101010101" pitchFamily="49" charset="-122"/>
                <a:ea typeface="黑体" panose="02010609060101010101" pitchFamily="49" charset="-122"/>
              </a:rPr>
              <a:t>I/O</a:t>
            </a:r>
            <a:r>
              <a:rPr lang="zh-CN" altLang="en-US" sz="1800">
                <a:latin typeface="黑体" panose="02010609060101010101" pitchFamily="49" charset="-122"/>
                <a:ea typeface="黑体" panose="02010609060101010101" pitchFamily="49" charset="-122"/>
              </a:rPr>
              <a:t>操作结束  </a:t>
            </a:r>
          </a:p>
          <a:p>
            <a:r>
              <a:rPr lang="zh-CN" altLang="en-US" sz="1800">
                <a:latin typeface="黑体" panose="02010609060101010101" pitchFamily="49" charset="-122"/>
                <a:ea typeface="黑体" panose="02010609060101010101" pitchFamily="49" charset="-122"/>
              </a:rPr>
              <a:t>向</a:t>
            </a:r>
            <a:r>
              <a:rPr lang="en-US" altLang="zh-CN" sz="1800">
                <a:latin typeface="黑体" panose="02010609060101010101" pitchFamily="49" charset="-122"/>
                <a:ea typeface="黑体" panose="02010609060101010101" pitchFamily="49" charset="-122"/>
              </a:rPr>
              <a:t>CPU</a:t>
            </a:r>
            <a:r>
              <a:rPr lang="zh-CN" altLang="en-US" sz="1800">
                <a:latin typeface="黑体" panose="02010609060101010101" pitchFamily="49" charset="-122"/>
                <a:ea typeface="黑体" panose="02010609060101010101" pitchFamily="49" charset="-122"/>
              </a:rPr>
              <a:t>发</a:t>
            </a:r>
            <a:r>
              <a:rPr lang="en-US" altLang="zh-CN" sz="1800">
                <a:latin typeface="黑体" panose="02010609060101010101" pitchFamily="49" charset="-122"/>
                <a:ea typeface="黑体" panose="02010609060101010101" pitchFamily="49" charset="-122"/>
              </a:rPr>
              <a:t>I/O</a:t>
            </a:r>
          </a:p>
          <a:p>
            <a:r>
              <a:rPr lang="en-US" altLang="zh-CN" sz="1800">
                <a:latin typeface="黑体" panose="02010609060101010101" pitchFamily="49" charset="-122"/>
                <a:ea typeface="黑体" panose="02010609060101010101" pitchFamily="49" charset="-122"/>
              </a:rPr>
              <a:t>   </a:t>
            </a:r>
            <a:r>
              <a:rPr lang="zh-CN" altLang="en-US" sz="1800">
                <a:latin typeface="黑体" panose="02010609060101010101" pitchFamily="49" charset="-122"/>
                <a:ea typeface="黑体" panose="02010609060101010101" pitchFamily="49" charset="-122"/>
              </a:rPr>
              <a:t>中断请求  </a:t>
            </a:r>
          </a:p>
        </p:txBody>
      </p:sp>
      <p:sp>
        <p:nvSpPr>
          <p:cNvPr id="158745" name="文本框 246809"/>
          <p:cNvSpPr txBox="1">
            <a:spLocks noChangeArrowheads="1"/>
          </p:cNvSpPr>
          <p:nvPr/>
        </p:nvSpPr>
        <p:spPr bwMode="auto">
          <a:xfrm>
            <a:off x="2362200" y="1828800"/>
            <a:ext cx="170497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ea typeface="黑体" panose="02010609060101010101" pitchFamily="49" charset="-122"/>
              </a:rPr>
              <a:t>运行目</a:t>
            </a:r>
          </a:p>
          <a:p>
            <a:r>
              <a:rPr lang="zh-CN" altLang="en-US" sz="1800">
                <a:latin typeface="Times New Roman" panose="02020603050405020304" pitchFamily="18" charset="0"/>
                <a:ea typeface="黑体" panose="02010609060101010101" pitchFamily="49" charset="-122"/>
              </a:rPr>
              <a:t>态程序  </a:t>
            </a:r>
          </a:p>
        </p:txBody>
      </p:sp>
      <p:sp>
        <p:nvSpPr>
          <p:cNvPr id="158746" name="双括号 246810"/>
          <p:cNvSpPr>
            <a:spLocks noChangeArrowheads="1"/>
          </p:cNvSpPr>
          <p:nvPr/>
        </p:nvSpPr>
        <p:spPr bwMode="auto">
          <a:xfrm>
            <a:off x="2362200" y="1905000"/>
            <a:ext cx="838200" cy="45720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8747" name="文本框 246811"/>
          <p:cNvSpPr txBox="1">
            <a:spLocks noChangeArrowheads="1"/>
          </p:cNvSpPr>
          <p:nvPr/>
        </p:nvSpPr>
        <p:spPr bwMode="auto">
          <a:xfrm>
            <a:off x="1752600" y="1981200"/>
            <a:ext cx="1811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ea typeface="黑体" panose="02010609060101010101" pitchFamily="49" charset="-122"/>
              </a:rPr>
              <a:t>目态  </a:t>
            </a:r>
          </a:p>
        </p:txBody>
      </p:sp>
      <p:sp>
        <p:nvSpPr>
          <p:cNvPr id="158748" name="文本框 246812"/>
          <p:cNvSpPr txBox="1">
            <a:spLocks noChangeArrowheads="1"/>
          </p:cNvSpPr>
          <p:nvPr/>
        </p:nvSpPr>
        <p:spPr bwMode="auto">
          <a:xfrm>
            <a:off x="2362200" y="3352800"/>
            <a:ext cx="15621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Times New Roman" panose="02020603050405020304" pitchFamily="18" charset="0"/>
              </a:rPr>
              <a:t> </a:t>
            </a:r>
            <a:r>
              <a:rPr lang="zh-CN" altLang="en-US" sz="1800">
                <a:latin typeface="黑体" panose="02010609060101010101" pitchFamily="49" charset="-122"/>
                <a:ea typeface="黑体" panose="02010609060101010101" pitchFamily="49" charset="-122"/>
              </a:rPr>
              <a:t>运行</a:t>
            </a:r>
            <a:r>
              <a:rPr lang="en-US" altLang="zh-CN" sz="1800">
                <a:latin typeface="黑体" panose="02010609060101010101" pitchFamily="49" charset="-122"/>
                <a:ea typeface="黑体" panose="02010609060101010101" pitchFamily="49" charset="-122"/>
              </a:rPr>
              <a:t>I/O</a:t>
            </a:r>
          </a:p>
          <a:p>
            <a:r>
              <a:rPr lang="zh-CN" altLang="en-US" sz="1800">
                <a:latin typeface="黑体" panose="02010609060101010101" pitchFamily="49" charset="-122"/>
                <a:ea typeface="黑体" panose="02010609060101010101" pitchFamily="49" charset="-122"/>
              </a:rPr>
              <a:t>管理程序  </a:t>
            </a:r>
          </a:p>
        </p:txBody>
      </p:sp>
      <p:sp>
        <p:nvSpPr>
          <p:cNvPr id="158749" name="双括号 246813"/>
          <p:cNvSpPr>
            <a:spLocks noChangeArrowheads="1"/>
          </p:cNvSpPr>
          <p:nvPr/>
        </p:nvSpPr>
        <p:spPr bwMode="auto">
          <a:xfrm>
            <a:off x="2438400" y="3352800"/>
            <a:ext cx="914400" cy="68580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8750" name="文本框 246814"/>
          <p:cNvSpPr txBox="1">
            <a:spLocks noChangeArrowheads="1"/>
          </p:cNvSpPr>
          <p:nvPr/>
        </p:nvSpPr>
        <p:spPr bwMode="auto">
          <a:xfrm>
            <a:off x="1828800" y="3505200"/>
            <a:ext cx="16637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1800">
                <a:latin typeface="Times New Roman" panose="02020603050405020304" pitchFamily="18" charset="0"/>
                <a:ea typeface="黑体" panose="02010609060101010101" pitchFamily="49" charset="-122"/>
              </a:rPr>
              <a:t>管态  </a:t>
            </a:r>
          </a:p>
        </p:txBody>
      </p:sp>
      <p:sp>
        <p:nvSpPr>
          <p:cNvPr id="158751" name="左大括号 246815"/>
          <p:cNvSpPr>
            <a:spLocks/>
          </p:cNvSpPr>
          <p:nvPr/>
        </p:nvSpPr>
        <p:spPr bwMode="auto">
          <a:xfrm>
            <a:off x="1752600" y="2133600"/>
            <a:ext cx="76200" cy="1600200"/>
          </a:xfrm>
          <a:prstGeom prst="leftBrace">
            <a:avLst>
              <a:gd name="adj1" fmla="val 17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58752" name="文本框 246816"/>
          <p:cNvSpPr txBox="1">
            <a:spLocks noChangeArrowheads="1"/>
          </p:cNvSpPr>
          <p:nvPr/>
        </p:nvSpPr>
        <p:spPr bwMode="auto">
          <a:xfrm>
            <a:off x="1143000" y="2346325"/>
            <a:ext cx="2708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1800">
                <a:latin typeface="黑体" panose="02010609060101010101" pitchFamily="49" charset="-122"/>
                <a:ea typeface="黑体" panose="02010609060101010101" pitchFamily="49" charset="-122"/>
              </a:rPr>
              <a:t>CPU  </a:t>
            </a:r>
          </a:p>
        </p:txBody>
      </p:sp>
      <p:sp>
        <p:nvSpPr>
          <p:cNvPr id="158753" name="直接连接符 246817"/>
          <p:cNvSpPr>
            <a:spLocks noChangeShapeType="1"/>
          </p:cNvSpPr>
          <p:nvPr/>
        </p:nvSpPr>
        <p:spPr bwMode="auto">
          <a:xfrm>
            <a:off x="2825750" y="981075"/>
            <a:ext cx="5562600"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8754" name="文本框 246818"/>
          <p:cNvSpPr txBox="1">
            <a:spLocks noChangeArrowheads="1"/>
          </p:cNvSpPr>
          <p:nvPr/>
        </p:nvSpPr>
        <p:spPr bwMode="auto">
          <a:xfrm>
            <a:off x="8153400" y="5921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2000">
                <a:solidFill>
                  <a:srgbClr val="FF3300"/>
                </a:solidFill>
                <a:latin typeface="黑体" panose="02010609060101010101" pitchFamily="49" charset="-122"/>
                <a:ea typeface="黑体" panose="02010609060101010101" pitchFamily="49" charset="-122"/>
              </a:rPr>
              <a:t>t</a:t>
            </a:r>
          </a:p>
        </p:txBody>
      </p:sp>
      <p:sp>
        <p:nvSpPr>
          <p:cNvPr id="158755" name="文本框 246819"/>
          <p:cNvSpPr txBox="1">
            <a:spLocks noChangeArrowheads="1"/>
          </p:cNvSpPr>
          <p:nvPr/>
        </p:nvSpPr>
        <p:spPr bwMode="auto">
          <a:xfrm>
            <a:off x="533400" y="5694363"/>
            <a:ext cx="583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2400">
                <a:latin typeface="黑体" panose="02010609060101010101" pitchFamily="49" charset="-122"/>
                <a:ea typeface="黑体" panose="02010609060101010101" pitchFamily="49" charset="-122"/>
              </a:rPr>
              <a:t>通道处理机</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主要过程的时间关系  </a:t>
            </a:r>
          </a:p>
        </p:txBody>
      </p:sp>
      <p:sp>
        <p:nvSpPr>
          <p:cNvPr id="158756" name="矩形 246820"/>
          <p:cNvSpPr>
            <a:spLocks noChangeArrowheads="1"/>
          </p:cNvSpPr>
          <p:nvPr/>
        </p:nvSpPr>
        <p:spPr bwMode="auto">
          <a:xfrm>
            <a:off x="250825" y="260350"/>
            <a:ext cx="7772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spcBef>
                <a:spcPct val="20000"/>
              </a:spcBef>
            </a:pP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．通道处理机的工作原理</a:t>
            </a:r>
          </a:p>
        </p:txBody>
      </p:sp>
    </p:spTree>
    <p:extLst>
      <p:ext uri="{BB962C8B-B14F-4D97-AF65-F5344CB8AC3E}">
        <p14:creationId xmlns:p14="http://schemas.microsoft.com/office/powerpoint/2010/main" val="2611999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文本框 2053"/>
          <p:cNvSpPr txBox="1"/>
          <p:nvPr/>
        </p:nvSpPr>
        <p:spPr>
          <a:xfrm>
            <a:off x="439738" y="2349500"/>
            <a:ext cx="3916362"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系统包括：</a:t>
            </a:r>
          </a:p>
        </p:txBody>
      </p:sp>
      <p:grpSp>
        <p:nvGrpSpPr>
          <p:cNvPr id="146434" name="组合 2056"/>
          <p:cNvGrpSpPr/>
          <p:nvPr/>
        </p:nvGrpSpPr>
        <p:grpSpPr>
          <a:xfrm>
            <a:off x="3579813" y="1989138"/>
            <a:ext cx="4289425" cy="1371600"/>
            <a:chOff x="2018" y="1298"/>
            <a:chExt cx="2348" cy="864"/>
          </a:xfrm>
        </p:grpSpPr>
        <p:sp>
          <p:nvSpPr>
            <p:cNvPr id="146435" name="文本框 2054"/>
            <p:cNvSpPr txBox="1"/>
            <p:nvPr/>
          </p:nvSpPr>
          <p:spPr>
            <a:xfrm>
              <a:off x="2245" y="1298"/>
              <a:ext cx="2121" cy="864"/>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a:t>
              </a:r>
            </a:p>
            <a:p>
              <a:r>
                <a:rPr lang="zh-CN" altLang="en-US" dirty="0">
                  <a:latin typeface="Arial" panose="020B0604020202020204" pitchFamily="34" charset="0"/>
                  <a:ea typeface="黑体" panose="02010609060101010101" pitchFamily="2" charset="-122"/>
                </a:rPr>
                <a:t>设备控制器</a:t>
              </a:r>
            </a:p>
            <a:p>
              <a:r>
                <a:rPr lang="zh-CN" altLang="en-US" dirty="0">
                  <a:latin typeface="Arial" panose="020B0604020202020204" pitchFamily="34" charset="0"/>
                  <a:ea typeface="黑体" panose="02010609060101010101" pitchFamily="2" charset="-122"/>
                </a:rPr>
                <a:t>与</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操作有关的软硬件</a:t>
              </a:r>
            </a:p>
          </p:txBody>
        </p:sp>
        <p:sp>
          <p:nvSpPr>
            <p:cNvPr id="146436" name="左大括号 2055"/>
            <p:cNvSpPr/>
            <p:nvPr/>
          </p:nvSpPr>
          <p:spPr>
            <a:xfrm>
              <a:off x="2018" y="1434"/>
              <a:ext cx="227" cy="590"/>
            </a:xfrm>
            <a:prstGeom prst="leftBrace">
              <a:avLst>
                <a:gd name="adj1" fmla="val 21635"/>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46437" name="矩形 206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46438" name="矩形 206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文本框 248833"/>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61794" name="矩形 24883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61795" name="矩形 248835"/>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61796" name="文本框 248836"/>
          <p:cNvSpPr txBox="1"/>
          <p:nvPr/>
        </p:nvSpPr>
        <p:spPr>
          <a:xfrm>
            <a:off x="611188" y="2420938"/>
            <a:ext cx="8064500" cy="2225675"/>
          </a:xfrm>
          <a:prstGeom prst="rect">
            <a:avLst/>
          </a:prstGeom>
          <a:noFill/>
          <a:ln w="9525">
            <a:noFill/>
          </a:ln>
        </p:spPr>
        <p:txBody>
          <a:bodyPr anchor="t">
            <a:spAutoFit/>
          </a:bodyPr>
          <a:lstStyle/>
          <a:p>
            <a:r>
              <a:rPr lang="zh-CN" altLang="en-US" dirty="0">
                <a:solidFill>
                  <a:srgbClr val="0033CC"/>
                </a:solidFill>
                <a:latin typeface="Arial" panose="020B0604020202020204" pitchFamily="34" charset="0"/>
                <a:ea typeface="黑体" panose="02010609060101010101" pitchFamily="2" charset="-122"/>
              </a:rPr>
              <a:t>优点</a:t>
            </a:r>
            <a:r>
              <a:rPr lang="zh-CN" altLang="en-US" dirty="0">
                <a:latin typeface="Arial" panose="020B0604020202020204" pitchFamily="34" charset="0"/>
                <a:ea typeface="黑体" panose="02010609060101010101" pitchFamily="2" charset="-122"/>
              </a:rPr>
              <a:t>：</a:t>
            </a:r>
          </a:p>
          <a:p>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完成一次</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两次访管，减少对目态程序的干扰，提高了</a:t>
            </a:r>
            <a:r>
              <a:rPr lang="en-US" altLang="zh-CN" dirty="0">
                <a:latin typeface="Arial" panose="020B0604020202020204" pitchFamily="34" charset="0"/>
                <a:ea typeface="黑体" panose="02010609060101010101" pitchFamily="2" charset="-122"/>
              </a:rPr>
              <a:t>CPU</a:t>
            </a:r>
            <a:r>
              <a:rPr lang="zh-CN" altLang="en-US" dirty="0">
                <a:latin typeface="Arial" panose="020B0604020202020204" pitchFamily="34" charset="0"/>
                <a:ea typeface="黑体" panose="02010609060101010101" pitchFamily="2" charset="-122"/>
              </a:rPr>
              <a:t>运算和外设操作的重叠度。</a:t>
            </a:r>
          </a:p>
          <a:p>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各个通道可以有自己的通道程序在运行，使多种、多台外设可以充分并行工作。</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文本框 249857"/>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62818" name="矩形 24985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62819" name="矩形 249859"/>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62820" name="文本框 249860"/>
          <p:cNvSpPr txBox="1"/>
          <p:nvPr/>
        </p:nvSpPr>
        <p:spPr>
          <a:xfrm>
            <a:off x="611188" y="2420938"/>
            <a:ext cx="8064500" cy="3194721"/>
          </a:xfrm>
          <a:prstGeom prst="rect">
            <a:avLst/>
          </a:prstGeom>
          <a:noFill/>
          <a:ln w="9525">
            <a:noFill/>
          </a:ln>
        </p:spPr>
        <p:txBody>
          <a:bodyPr anchor="t">
            <a:spAutoFit/>
          </a:bodyPr>
          <a:lstStyle/>
          <a:p>
            <a:pPr>
              <a:lnSpc>
                <a:spcPct val="120000"/>
              </a:lnSpc>
            </a:pPr>
            <a:r>
              <a:rPr lang="zh-CN" altLang="en-US" dirty="0">
                <a:solidFill>
                  <a:srgbClr val="0033CC"/>
                </a:solidFill>
                <a:latin typeface="Arial" panose="020B0604020202020204" pitchFamily="34" charset="0"/>
                <a:ea typeface="黑体" panose="02010609060101010101" pitchFamily="2" charset="-122"/>
              </a:rPr>
              <a:t>说明</a:t>
            </a:r>
            <a:r>
              <a:rPr lang="zh-CN" altLang="en-US" dirty="0">
                <a:latin typeface="Arial" panose="020B0604020202020204" pitchFamily="34" charset="0"/>
                <a:ea typeface="黑体" panose="02010609060101010101" pitchFamily="2" charset="-122"/>
              </a:rPr>
              <a:t>：通道进入“</a:t>
            </a:r>
            <a:r>
              <a:rPr lang="zh-CN" altLang="en-US" dirty="0">
                <a:solidFill>
                  <a:srgbClr val="0033CC"/>
                </a:solidFill>
                <a:latin typeface="Arial" panose="020B0604020202020204" pitchFamily="34" charset="0"/>
                <a:ea typeface="黑体" panose="02010609060101010101" pitchFamily="2" charset="-122"/>
              </a:rPr>
              <a:t>通道数据传送期</a:t>
            </a:r>
            <a:r>
              <a:rPr lang="zh-CN" altLang="en-US" dirty="0">
                <a:latin typeface="Arial" panose="020B0604020202020204" pitchFamily="34" charset="0"/>
                <a:ea typeface="黑体" panose="02010609060101010101" pitchFamily="2" charset="-122"/>
              </a:rPr>
              <a:t>”，开始通道与设备间的数据传送后，如果通道上连接的</a:t>
            </a:r>
            <a:r>
              <a:rPr lang="zh-CN" altLang="en-US" dirty="0">
                <a:solidFill>
                  <a:srgbClr val="0033CC"/>
                </a:solidFill>
                <a:latin typeface="Arial" panose="020B0604020202020204" pitchFamily="34" charset="0"/>
                <a:ea typeface="黑体" panose="02010609060101010101" pitchFamily="2" charset="-122"/>
              </a:rPr>
              <a:t>多台设备</a:t>
            </a:r>
            <a:r>
              <a:rPr lang="zh-CN" altLang="en-US" dirty="0">
                <a:latin typeface="Arial" panose="020B0604020202020204" pitchFamily="34" charset="0"/>
                <a:ea typeface="黑体" panose="02010609060101010101" pitchFamily="2" charset="-122"/>
              </a:rPr>
              <a:t>同时要求交换信息，或者通道的“</a:t>
            </a:r>
            <a:r>
              <a:rPr lang="zh-CN" altLang="en-US" dirty="0">
                <a:solidFill>
                  <a:srgbClr val="0033CC"/>
                </a:solidFill>
                <a:latin typeface="Arial" panose="020B0604020202020204" pitchFamily="34" charset="0"/>
                <a:ea typeface="黑体" panose="02010609060101010101" pitchFamily="2" charset="-122"/>
              </a:rPr>
              <a:t>数据宽度</a:t>
            </a:r>
            <a:r>
              <a:rPr lang="zh-CN" altLang="en-US" dirty="0">
                <a:latin typeface="Arial" panose="020B0604020202020204" pitchFamily="34" charset="0"/>
                <a:ea typeface="黑体" panose="02010609060101010101" pitchFamily="2" charset="-122"/>
              </a:rPr>
              <a:t>”与要传送的信息宽度不等时，则在数据传送期中还要多次选择当前要传送信息的是哪台设备。即</a:t>
            </a:r>
            <a:r>
              <a:rPr lang="zh-CN" altLang="en-US" dirty="0">
                <a:solidFill>
                  <a:srgbClr val="0033CC"/>
                </a:solidFill>
                <a:latin typeface="Arial" panose="020B0604020202020204" pitchFamily="34" charset="0"/>
                <a:ea typeface="黑体" panose="02010609060101010101" pitchFamily="2" charset="-122"/>
              </a:rPr>
              <a:t>每传送完一个“数据宽度”就要重新选择设备</a:t>
            </a:r>
            <a:r>
              <a:rPr lang="zh-CN" altLang="en-US" dirty="0">
                <a:latin typeface="Arial" panose="020B0604020202020204" pitchFamily="34" charset="0"/>
                <a:ea typeface="黑体" panose="0201060906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文本框 334849"/>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63842" name="矩形 33485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63843" name="矩形 334851"/>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63844" name="文本框 334852"/>
          <p:cNvSpPr txBox="1"/>
          <p:nvPr/>
        </p:nvSpPr>
        <p:spPr>
          <a:xfrm>
            <a:off x="611188" y="2420938"/>
            <a:ext cx="8064500" cy="2160591"/>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类型：</a:t>
            </a:r>
          </a:p>
          <a:p>
            <a:pPr>
              <a:lnSpc>
                <a:spcPct val="120000"/>
              </a:lnSpc>
            </a:pP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字节多路通道</a:t>
            </a:r>
          </a:p>
          <a:p>
            <a:pPr>
              <a:lnSpc>
                <a:spcPct val="120000"/>
              </a:lnSpc>
            </a:pPr>
            <a:r>
              <a:rPr lang="zh-CN" altLang="en-US" dirty="0">
                <a:latin typeface="Arial" panose="020B0604020202020204" pitchFamily="34" charset="0"/>
                <a:ea typeface="黑体" panose="02010609060101010101" pitchFamily="2" charset="-122"/>
              </a:rPr>
              <a:t>   </a:t>
            </a:r>
            <a:r>
              <a:rPr lang="zh-CN" altLang="en-US" dirty="0">
                <a:latin typeface="楷体_GB2312" pitchFamily="49" charset="-122"/>
                <a:ea typeface="楷体_GB2312" pitchFamily="49" charset="-122"/>
              </a:rPr>
              <a:t>数据通路宽度为</a:t>
            </a:r>
            <a:r>
              <a:rPr lang="zh-CN" altLang="en-US" dirty="0">
                <a:solidFill>
                  <a:srgbClr val="0033CC"/>
                </a:solidFill>
                <a:latin typeface="楷体_GB2312" pitchFamily="49" charset="-122"/>
                <a:ea typeface="楷体_GB2312" pitchFamily="49" charset="-122"/>
              </a:rPr>
              <a:t>单字节</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采用</a:t>
            </a:r>
            <a:r>
              <a:rPr lang="zh-CN" altLang="en-US" dirty="0">
                <a:solidFill>
                  <a:srgbClr val="0033CC"/>
                </a:solidFill>
                <a:latin typeface="楷体_GB2312" pitchFamily="49" charset="-122"/>
                <a:ea typeface="楷体_GB2312" pitchFamily="49" charset="-122"/>
              </a:rPr>
              <a:t>字节交叉方式</a:t>
            </a:r>
            <a:r>
              <a:rPr lang="zh-CN" altLang="en-US" dirty="0">
                <a:latin typeface="楷体_GB2312" pitchFamily="49" charset="-122"/>
                <a:ea typeface="楷体_GB2312" pitchFamily="49" charset="-122"/>
              </a:rPr>
              <a:t>提高效率</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或多个子通道独立并行工作。</a:t>
            </a:r>
            <a:r>
              <a:rPr lang="zh-CN" altLang="en-US" dirty="0">
                <a:latin typeface="Arial" panose="020B0604020202020204" pitchFamily="34" charset="0"/>
                <a:ea typeface="黑体" panose="0201060906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文本框 296961"/>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64866" name="矩形 29696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64867" name="矩形 296963"/>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64868" name="文本框 296964"/>
          <p:cNvSpPr txBox="1"/>
          <p:nvPr/>
        </p:nvSpPr>
        <p:spPr>
          <a:xfrm>
            <a:off x="611188" y="2420938"/>
            <a:ext cx="8064500" cy="3673475"/>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类型：</a:t>
            </a:r>
          </a:p>
          <a:p>
            <a:pPr>
              <a:lnSpc>
                <a:spcPct val="120000"/>
              </a:lnSpc>
            </a:pP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字节多路通道</a:t>
            </a:r>
          </a:p>
          <a:p>
            <a:pPr>
              <a:lnSpc>
                <a:spcPct val="120000"/>
              </a:lnSpc>
            </a:pPr>
            <a:r>
              <a:rPr lang="zh-CN" altLang="en-US" dirty="0">
                <a:latin typeface="Arial" panose="020B0604020202020204" pitchFamily="34" charset="0"/>
                <a:ea typeface="黑体" panose="02010609060101010101" pitchFamily="2" charset="-122"/>
              </a:rPr>
              <a:t>   </a:t>
            </a:r>
            <a:r>
              <a:rPr lang="zh-CN" altLang="en-US" dirty="0">
                <a:latin typeface="Arial" panose="020B0604020202020204" pitchFamily="34" charset="0"/>
                <a:ea typeface="楷体_GB2312" pitchFamily="49" charset="-122"/>
              </a:rPr>
              <a:t>字节多路通道与设备间数据传送基本单位是字节，通道为一个设备传送一个字节后，又可以为另一个设备传送一个字节，各设备与通道之间的数据传送是以字节为单位交替进行的，交替执行各设备的通道程序。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文本框 250881"/>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65890" name="矩形 25088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65891" name="矩形 250883"/>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65892" name="文本框 250884"/>
          <p:cNvSpPr txBox="1"/>
          <p:nvPr/>
        </p:nvSpPr>
        <p:spPr>
          <a:xfrm>
            <a:off x="611188" y="2420938"/>
            <a:ext cx="8064500" cy="2677656"/>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类型：</a:t>
            </a:r>
          </a:p>
          <a:p>
            <a:pPr>
              <a:lnSpc>
                <a:spcPct val="120000"/>
              </a:lnSpc>
            </a:pP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字节多路通道</a:t>
            </a:r>
          </a:p>
          <a:p>
            <a:pPr>
              <a:lnSpc>
                <a:spcPct val="120000"/>
              </a:lnSpc>
            </a:pPr>
            <a:r>
              <a:rPr lang="zh-CN" altLang="en-US" dirty="0">
                <a:latin typeface="Arial" panose="020B0604020202020204" pitchFamily="34" charset="0"/>
                <a:ea typeface="黑体" panose="02010609060101010101" pitchFamily="2" charset="-122"/>
              </a:rPr>
              <a:t>   </a:t>
            </a:r>
            <a:r>
              <a:rPr lang="zh-CN" altLang="en-US" dirty="0">
                <a:latin typeface="楷体_GB2312" pitchFamily="49" charset="-122"/>
                <a:ea typeface="楷体_GB2312" pitchFamily="49" charset="-122"/>
              </a:rPr>
              <a:t>适用于连接</a:t>
            </a:r>
            <a:r>
              <a:rPr lang="zh-CN" altLang="en-US" dirty="0">
                <a:solidFill>
                  <a:srgbClr val="0033CC"/>
                </a:solidFill>
                <a:latin typeface="楷体_GB2312" pitchFamily="49" charset="-122"/>
                <a:ea typeface="楷体_GB2312" pitchFamily="49" charset="-122"/>
              </a:rPr>
              <a:t>大量字符类低速设备</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传送一个字符或字节占用时间短</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但等待时间长。</a:t>
            </a:r>
          </a:p>
          <a:p>
            <a:pPr>
              <a:lnSpc>
                <a:spcPct val="120000"/>
              </a:lnSpc>
            </a:pPr>
            <a:r>
              <a:rPr lang="zh-CN" altLang="en-US" dirty="0">
                <a:latin typeface="Arial" panose="020B0604020202020204" pitchFamily="34" charset="0"/>
                <a:ea typeface="黑体" panose="0201060906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文本框 332801"/>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66914" name="矩形 33280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66915" name="矩形 332803"/>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66916" name="文本框 332804"/>
          <p:cNvSpPr txBox="1"/>
          <p:nvPr/>
        </p:nvSpPr>
        <p:spPr>
          <a:xfrm>
            <a:off x="611188" y="2420938"/>
            <a:ext cx="8064500" cy="3194721"/>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类型：</a:t>
            </a:r>
          </a:p>
          <a:p>
            <a:pPr>
              <a:lnSpc>
                <a:spcPct val="120000"/>
              </a:lnSpc>
            </a:pP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数组多路通道</a:t>
            </a:r>
          </a:p>
          <a:p>
            <a:pPr>
              <a:lnSpc>
                <a:spcPct val="120000"/>
              </a:lnSpc>
            </a:pPr>
            <a:r>
              <a:rPr lang="zh-CN" altLang="en-US" dirty="0">
                <a:latin typeface="Arial" panose="020B0604020202020204" pitchFamily="34" charset="0"/>
                <a:ea typeface="黑体" panose="02010609060101010101" pitchFamily="2" charset="-122"/>
              </a:rPr>
              <a:t>   </a:t>
            </a:r>
            <a:r>
              <a:rPr lang="zh-CN" altLang="en-US" dirty="0">
                <a:latin typeface="楷体_GB2312" pitchFamily="49" charset="-122"/>
                <a:ea typeface="楷体_GB2312" pitchFamily="49" charset="-122"/>
              </a:rPr>
              <a:t>数据宽度为</a:t>
            </a:r>
            <a:r>
              <a:rPr lang="zh-CN" altLang="en-US" dirty="0">
                <a:solidFill>
                  <a:srgbClr val="0033CC"/>
                </a:solidFill>
                <a:latin typeface="楷体_GB2312" pitchFamily="49" charset="-122"/>
                <a:ea typeface="楷体_GB2312" pitchFamily="49" charset="-122"/>
              </a:rPr>
              <a:t>定长块</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传送</a:t>
            </a:r>
            <a:r>
              <a:rPr lang="en-US" altLang="zh-CN" dirty="0">
                <a:solidFill>
                  <a:srgbClr val="0033CC"/>
                </a:solidFill>
                <a:latin typeface="楷体_GB2312" pitchFamily="49" charset="-122"/>
                <a:ea typeface="楷体_GB2312" pitchFamily="49" charset="-122"/>
              </a:rPr>
              <a:t>K</a:t>
            </a:r>
            <a:r>
              <a:rPr lang="zh-CN" altLang="en-US" dirty="0" smtClean="0">
                <a:solidFill>
                  <a:srgbClr val="0033CC"/>
                </a:solidFill>
                <a:latin typeface="楷体_GB2312" pitchFamily="49" charset="-122"/>
                <a:ea typeface="楷体_GB2312" pitchFamily="49" charset="-122"/>
              </a:rPr>
              <a:t>个字节</a:t>
            </a:r>
            <a:r>
              <a:rPr lang="zh-CN" altLang="en-US" dirty="0">
                <a:latin typeface="楷体_GB2312" pitchFamily="49" charset="-122"/>
                <a:ea typeface="楷体_GB2312" pitchFamily="49" charset="-122"/>
              </a:rPr>
              <a:t>后重选设备进行下</a:t>
            </a:r>
            <a:r>
              <a:rPr lang="en-US" altLang="zh-CN" dirty="0">
                <a:latin typeface="楷体_GB2312" pitchFamily="49" charset="-122"/>
                <a:ea typeface="楷体_GB2312" pitchFamily="49" charset="-122"/>
              </a:rPr>
              <a:t>K</a:t>
            </a:r>
            <a:r>
              <a:rPr lang="zh-CN" altLang="en-US" dirty="0">
                <a:latin typeface="楷体_GB2312" pitchFamily="49" charset="-122"/>
                <a:ea typeface="楷体_GB2312" pitchFamily="49" charset="-122"/>
              </a:rPr>
              <a:t>个字节的传送。</a:t>
            </a:r>
          </a:p>
          <a:p>
            <a:pPr>
              <a:lnSpc>
                <a:spcPct val="120000"/>
              </a:lnSpc>
            </a:pPr>
            <a:r>
              <a:rPr lang="zh-CN" altLang="en-US" dirty="0">
                <a:latin typeface="楷体_GB2312" pitchFamily="49" charset="-122"/>
                <a:ea typeface="楷体_GB2312" pitchFamily="49" charset="-122"/>
              </a:rPr>
              <a:t>   多</a:t>
            </a:r>
            <a:r>
              <a:rPr lang="zh-CN" altLang="en-US" dirty="0" smtClean="0">
                <a:latin typeface="楷体_GB2312" pitchFamily="49" charset="-122"/>
                <a:ea typeface="楷体_GB2312" pitchFamily="49" charset="-122"/>
              </a:rPr>
              <a:t>个子通道</a:t>
            </a:r>
            <a:r>
              <a:rPr lang="zh-CN" altLang="en-US" dirty="0">
                <a:latin typeface="楷体_GB2312" pitchFamily="49" charset="-122"/>
                <a:ea typeface="楷体_GB2312" pitchFamily="49" charset="-122"/>
              </a:rPr>
              <a:t>分时共享</a:t>
            </a:r>
            <a:r>
              <a:rPr lang="en-US" altLang="zh-CN" dirty="0">
                <a:latin typeface="楷体_GB2312" pitchFamily="49" charset="-122"/>
                <a:ea typeface="楷体_GB2312" pitchFamily="49" charset="-122"/>
              </a:rPr>
              <a:t>I/O</a:t>
            </a:r>
            <a:r>
              <a:rPr lang="zh-CN" altLang="en-US" dirty="0">
                <a:latin typeface="楷体_GB2312" pitchFamily="49" charset="-122"/>
                <a:ea typeface="楷体_GB2312" pitchFamily="49" charset="-122"/>
              </a:rPr>
              <a:t>通路，</a:t>
            </a:r>
            <a:r>
              <a:rPr lang="zh-CN" altLang="en-US" dirty="0">
                <a:solidFill>
                  <a:srgbClr val="0033CC"/>
                </a:solidFill>
                <a:latin typeface="楷体_GB2312" pitchFamily="49" charset="-122"/>
                <a:ea typeface="楷体_GB2312" pitchFamily="49" charset="-122"/>
              </a:rPr>
              <a:t>成组交叉并行传送</a:t>
            </a:r>
            <a:r>
              <a:rPr lang="zh-CN" altLang="en-US" dirty="0">
                <a:latin typeface="楷体_GB2312" pitchFamily="49" charset="-122"/>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文本框 251905"/>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67938" name="矩形 25190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67939" name="矩形 251907"/>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67940" name="文本框 251908"/>
          <p:cNvSpPr txBox="1"/>
          <p:nvPr/>
        </p:nvSpPr>
        <p:spPr>
          <a:xfrm>
            <a:off x="611188" y="2420938"/>
            <a:ext cx="8064500" cy="3673475"/>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类型：</a:t>
            </a:r>
          </a:p>
          <a:p>
            <a:pPr>
              <a:lnSpc>
                <a:spcPct val="120000"/>
              </a:lnSpc>
            </a:pP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数组多路通道</a:t>
            </a:r>
          </a:p>
          <a:p>
            <a:pPr>
              <a:lnSpc>
                <a:spcPct val="120000"/>
              </a:lnSpc>
            </a:pPr>
            <a:r>
              <a:rPr lang="zh-CN" altLang="en-US" dirty="0">
                <a:latin typeface="Arial" panose="020B0604020202020204" pitchFamily="34" charset="0"/>
                <a:ea typeface="黑体" panose="02010609060101010101" pitchFamily="2" charset="-122"/>
              </a:rPr>
              <a:t>   </a:t>
            </a:r>
            <a:r>
              <a:rPr lang="zh-CN" altLang="en-US" dirty="0">
                <a:latin typeface="楷体_GB2312" pitchFamily="49" charset="-122"/>
                <a:ea typeface="楷体_GB2312" pitchFamily="49" charset="-122"/>
              </a:rPr>
              <a:t>数组多路通道，当某设备进行数据传送时，通道只为该设备服务；当设备执行寻址等控制性动作时，通道暂时断开与这个设备的链接，挂起该设备的通道程序，去为其他设备服务，即执行其他设备的通道程序。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文本框 297985"/>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68962" name="矩形 29798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68963" name="矩形 297987"/>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68964" name="文本框 297988"/>
          <p:cNvSpPr txBox="1"/>
          <p:nvPr/>
        </p:nvSpPr>
        <p:spPr>
          <a:xfrm>
            <a:off x="611188" y="2420938"/>
            <a:ext cx="8064500" cy="2160591"/>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类型：</a:t>
            </a:r>
          </a:p>
          <a:p>
            <a:pPr>
              <a:lnSpc>
                <a:spcPct val="120000"/>
              </a:lnSpc>
            </a:pP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数组多路通道</a:t>
            </a:r>
          </a:p>
          <a:p>
            <a:pPr>
              <a:lnSpc>
                <a:spcPct val="120000"/>
              </a:lnSpc>
            </a:pPr>
            <a:r>
              <a:rPr lang="zh-CN" altLang="en-US" dirty="0">
                <a:latin typeface="Arial" panose="020B0604020202020204" pitchFamily="34" charset="0"/>
                <a:ea typeface="黑体" panose="02010609060101010101" pitchFamily="2" charset="-122"/>
              </a:rPr>
              <a:t>   </a:t>
            </a:r>
            <a:r>
              <a:rPr lang="zh-CN" altLang="en-US" dirty="0">
                <a:latin typeface="楷体_GB2312" pitchFamily="49" charset="-122"/>
                <a:ea typeface="楷体_GB2312" pitchFamily="49" charset="-122"/>
              </a:rPr>
              <a:t>适合于</a:t>
            </a:r>
            <a:r>
              <a:rPr lang="zh-CN" altLang="en-US" dirty="0">
                <a:solidFill>
                  <a:srgbClr val="0033CC"/>
                </a:solidFill>
                <a:latin typeface="楷体_GB2312" pitchFamily="49" charset="-122"/>
                <a:ea typeface="楷体_GB2312" pitchFamily="49" charset="-122"/>
              </a:rPr>
              <a:t>磁盘等高速设备</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传送速率高</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但传送前</a:t>
            </a:r>
          </a:p>
          <a:p>
            <a:pPr>
              <a:lnSpc>
                <a:spcPct val="120000"/>
              </a:lnSpc>
            </a:pPr>
            <a:r>
              <a:rPr lang="zh-CN" altLang="en-US" dirty="0">
                <a:latin typeface="楷体_GB2312" pitchFamily="49" charset="-122"/>
                <a:ea typeface="楷体_GB2312" pitchFamily="49" charset="-122"/>
              </a:rPr>
              <a:t> 辅助操作时间长。</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文本框 333825"/>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69986" name="矩形 333826"/>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69987" name="矩形 333827"/>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69988" name="文本框 333828"/>
          <p:cNvSpPr txBox="1"/>
          <p:nvPr/>
        </p:nvSpPr>
        <p:spPr>
          <a:xfrm>
            <a:off x="611188" y="2420938"/>
            <a:ext cx="8064500" cy="2160591"/>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类型：</a:t>
            </a:r>
          </a:p>
          <a:p>
            <a:pPr>
              <a:lnSpc>
                <a:spcPct val="120000"/>
              </a:lnSpc>
            </a:pP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选择通道</a:t>
            </a:r>
          </a:p>
          <a:p>
            <a:pPr>
              <a:lnSpc>
                <a:spcPct val="120000"/>
              </a:lnSpc>
            </a:pPr>
            <a:r>
              <a:rPr lang="zh-CN" altLang="en-US" dirty="0">
                <a:latin typeface="Arial" panose="020B0604020202020204" pitchFamily="34" charset="0"/>
                <a:ea typeface="黑体" panose="02010609060101010101" pitchFamily="2" charset="-122"/>
              </a:rPr>
              <a:t>   </a:t>
            </a:r>
            <a:r>
              <a:rPr lang="zh-CN" altLang="en-US" dirty="0">
                <a:latin typeface="楷体_GB2312" pitchFamily="49" charset="-122"/>
                <a:ea typeface="楷体_GB2312" pitchFamily="49" charset="-122"/>
              </a:rPr>
              <a:t>数据宽度为</a:t>
            </a:r>
            <a:r>
              <a:rPr lang="zh-CN" altLang="en-US" dirty="0">
                <a:solidFill>
                  <a:srgbClr val="0033CC"/>
                </a:solidFill>
                <a:latin typeface="楷体_GB2312" pitchFamily="49" charset="-122"/>
                <a:ea typeface="楷体_GB2312" pitchFamily="49" charset="-122"/>
              </a:rPr>
              <a:t>可变长块</a:t>
            </a:r>
            <a:r>
              <a:rPr lang="zh-CN" altLang="en-US" dirty="0">
                <a:latin typeface="楷体_GB2312" pitchFamily="49" charset="-122"/>
                <a:ea typeface="楷体_GB2312" pitchFamily="49" charset="-122"/>
              </a:rPr>
              <a:t>，</a:t>
            </a:r>
            <a:r>
              <a:rPr lang="zh-CN" altLang="en-US" dirty="0" smtClean="0">
                <a:latin typeface="楷体_GB2312" pitchFamily="49" charset="-122"/>
                <a:ea typeface="楷体_GB2312" pitchFamily="49" charset="-122"/>
              </a:rPr>
              <a:t>一次</a:t>
            </a:r>
            <a:r>
              <a:rPr lang="zh-CN" altLang="en-US" dirty="0">
                <a:latin typeface="楷体_GB2312" pitchFamily="49" charset="-122"/>
                <a:ea typeface="楷体_GB2312" pitchFamily="49" charset="-122"/>
              </a:rPr>
              <a:t>将</a:t>
            </a:r>
            <a:r>
              <a:rPr lang="en-US" altLang="zh-CN" dirty="0">
                <a:latin typeface="楷体_GB2312" pitchFamily="49" charset="-122"/>
                <a:ea typeface="楷体_GB2312" pitchFamily="49" charset="-122"/>
              </a:rPr>
              <a:t>N</a:t>
            </a:r>
            <a:r>
              <a:rPr lang="zh-CN" altLang="en-US" dirty="0">
                <a:latin typeface="楷体_GB2312" pitchFamily="49" charset="-122"/>
                <a:ea typeface="楷体_GB2312" pitchFamily="49" charset="-122"/>
              </a:rPr>
              <a:t>个字节全部传送完毕，</a:t>
            </a:r>
            <a:r>
              <a:rPr lang="zh-CN" altLang="en-US" dirty="0">
                <a:solidFill>
                  <a:srgbClr val="0033CC"/>
                </a:solidFill>
                <a:latin typeface="楷体_GB2312" pitchFamily="49" charset="-122"/>
                <a:ea typeface="楷体_GB2312" pitchFamily="49" charset="-122"/>
              </a:rPr>
              <a:t>传送期内只选一次设备</a:t>
            </a:r>
            <a:r>
              <a:rPr lang="zh-CN" altLang="en-US" dirty="0">
                <a:latin typeface="楷体_GB2312" pitchFamily="49" charset="-122"/>
                <a:ea typeface="楷体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文本框 252929"/>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71010" name="矩形 25293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71011" name="矩形 252931"/>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71012" name="文本框 252932"/>
          <p:cNvSpPr txBox="1"/>
          <p:nvPr/>
        </p:nvSpPr>
        <p:spPr>
          <a:xfrm>
            <a:off x="611188" y="2420938"/>
            <a:ext cx="8064500" cy="3711785"/>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类型：</a:t>
            </a:r>
          </a:p>
          <a:p>
            <a:pPr>
              <a:lnSpc>
                <a:spcPct val="120000"/>
              </a:lnSpc>
            </a:pP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选择通道</a:t>
            </a:r>
          </a:p>
          <a:p>
            <a:pPr>
              <a:lnSpc>
                <a:spcPct val="120000"/>
              </a:lnSpc>
            </a:pPr>
            <a:r>
              <a:rPr lang="zh-CN" altLang="en-US" dirty="0">
                <a:latin typeface="Arial" panose="020B0604020202020204" pitchFamily="34" charset="0"/>
                <a:ea typeface="黑体" panose="02010609060101010101" pitchFamily="2" charset="-122"/>
              </a:rPr>
              <a:t>   </a:t>
            </a:r>
            <a:r>
              <a:rPr lang="zh-CN" altLang="en-US" dirty="0">
                <a:latin typeface="Arial" panose="020B0604020202020204" pitchFamily="34" charset="0"/>
                <a:ea typeface="楷体_GB2312" pitchFamily="49" charset="-122"/>
              </a:rPr>
              <a:t>选择通道在</a:t>
            </a:r>
            <a:r>
              <a:rPr lang="zh-CN" altLang="en-US" dirty="0">
                <a:solidFill>
                  <a:srgbClr val="0033CC"/>
                </a:solidFill>
                <a:latin typeface="Arial" panose="020B0604020202020204" pitchFamily="34" charset="0"/>
                <a:ea typeface="楷体_GB2312" pitchFamily="49" charset="-122"/>
              </a:rPr>
              <a:t>物理上可以连接多个设备</a:t>
            </a:r>
            <a:r>
              <a:rPr lang="zh-CN" altLang="en-US" dirty="0">
                <a:latin typeface="Arial" panose="020B0604020202020204" pitchFamily="34" charset="0"/>
                <a:ea typeface="楷体_GB2312" pitchFamily="49" charset="-122"/>
              </a:rPr>
              <a:t>，但是</a:t>
            </a:r>
            <a:r>
              <a:rPr lang="zh-CN" altLang="en-US" dirty="0">
                <a:solidFill>
                  <a:srgbClr val="0033CC"/>
                </a:solidFill>
                <a:latin typeface="Arial" panose="020B0604020202020204" pitchFamily="34" charset="0"/>
                <a:ea typeface="楷体_GB2312" pitchFamily="49" charset="-122"/>
              </a:rPr>
              <a:t>这些设备不能同时工作</a:t>
            </a:r>
            <a:r>
              <a:rPr lang="zh-CN" altLang="en-US" dirty="0">
                <a:latin typeface="Arial" panose="020B0604020202020204" pitchFamily="34" charset="0"/>
                <a:ea typeface="楷体_GB2312" pitchFamily="49" charset="-122"/>
              </a:rPr>
              <a:t>，在某一段时间内，只能选择一个设备进行工作，在一段时间内只允许执行一个设备的通道程序，只有当这个设备的通道程序全部执行完毕后，才能执行其他设备的通道程序。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文本框 20487"/>
          <p:cNvSpPr txBox="1"/>
          <p:nvPr/>
        </p:nvSpPr>
        <p:spPr>
          <a:xfrm>
            <a:off x="395288" y="1989138"/>
            <a:ext cx="3357562"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系统的发展：</a:t>
            </a:r>
          </a:p>
        </p:txBody>
      </p:sp>
      <p:sp>
        <p:nvSpPr>
          <p:cNvPr id="147458" name="文本框 20488"/>
          <p:cNvSpPr txBox="1"/>
          <p:nvPr/>
        </p:nvSpPr>
        <p:spPr>
          <a:xfrm>
            <a:off x="827088" y="2820988"/>
            <a:ext cx="7273925" cy="1371600"/>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）早期及目前低性能单用户计算机的</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由</a:t>
            </a:r>
            <a:r>
              <a:rPr lang="zh-CN" altLang="en-US" dirty="0">
                <a:solidFill>
                  <a:srgbClr val="0033CC"/>
                </a:solidFill>
                <a:latin typeface="Arial" panose="020B0604020202020204" pitchFamily="34" charset="0"/>
                <a:ea typeface="黑体" panose="02010609060101010101" pitchFamily="2" charset="-122"/>
              </a:rPr>
              <a:t>程序员直接安排</a:t>
            </a:r>
            <a:r>
              <a:rPr lang="zh-CN" altLang="en-US" dirty="0">
                <a:latin typeface="Arial" panose="020B0604020202020204" pitchFamily="34" charset="0"/>
                <a:ea typeface="黑体" panose="02010609060101010101" pitchFamily="2" charset="-122"/>
              </a:rPr>
              <a:t>，主要考虑解决好</a:t>
            </a:r>
            <a:r>
              <a:rPr lang="en-US" altLang="zh-CN" dirty="0">
                <a:latin typeface="Arial" panose="020B0604020202020204" pitchFamily="34" charset="0"/>
                <a:ea typeface="黑体" panose="02010609060101010101" pitchFamily="2" charset="-122"/>
              </a:rPr>
              <a:t>CPU</a:t>
            </a:r>
            <a:r>
              <a:rPr lang="zh-CN" altLang="en-US" dirty="0">
                <a:latin typeface="Arial" panose="020B0604020202020204" pitchFamily="34" charset="0"/>
                <a:ea typeface="黑体" panose="02010609060101010101" pitchFamily="2" charset="-122"/>
              </a:rPr>
              <a:t>、主存和</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设备在速度上的巨大差距。</a:t>
            </a:r>
          </a:p>
        </p:txBody>
      </p:sp>
      <p:sp>
        <p:nvSpPr>
          <p:cNvPr id="147459" name="矩形 2049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47460" name="矩形 20491"/>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文本框 299009"/>
          <p:cNvSpPr txBox="1"/>
          <p:nvPr/>
        </p:nvSpPr>
        <p:spPr>
          <a:xfrm>
            <a:off x="468313" y="1793875"/>
            <a:ext cx="8207375" cy="51752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1</a:t>
            </a:r>
            <a:r>
              <a:rPr lang="zh-CN" altLang="en-US" dirty="0">
                <a:latin typeface="Arial" panose="020B0604020202020204" pitchFamily="34" charset="0"/>
                <a:ea typeface="黑体" panose="02010609060101010101" pitchFamily="2" charset="-122"/>
              </a:rPr>
              <a:t>．通道处理机工作原理</a:t>
            </a:r>
          </a:p>
        </p:txBody>
      </p:sp>
      <p:sp>
        <p:nvSpPr>
          <p:cNvPr id="172034" name="矩形 299010"/>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72035" name="矩形 299011"/>
          <p:cNvSpPr/>
          <p:nvPr/>
        </p:nvSpPr>
        <p:spPr>
          <a:xfrm>
            <a:off x="395288" y="1025525"/>
            <a:ext cx="8353425" cy="719138"/>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3.4.2</a:t>
            </a:r>
            <a:r>
              <a:rPr lang="zh-CN" altLang="en-US" dirty="0">
                <a:latin typeface="黑体" panose="02010609060101010101" pitchFamily="2" charset="-122"/>
                <a:ea typeface="黑体" panose="02010609060101010101" pitchFamily="2" charset="-122"/>
              </a:rPr>
              <a:t>通道处理机的工作原理和流量设计</a:t>
            </a:r>
            <a:endParaRPr lang="zh-CN" altLang="en-US" dirty="0">
              <a:latin typeface="华文新魏" panose="02010800040101010101" pitchFamily="2" charset="-122"/>
              <a:ea typeface="华文新魏" panose="02010800040101010101" pitchFamily="2" charset="-122"/>
            </a:endParaRPr>
          </a:p>
        </p:txBody>
      </p:sp>
      <p:sp>
        <p:nvSpPr>
          <p:cNvPr id="172036" name="文本框 299012"/>
          <p:cNvSpPr txBox="1"/>
          <p:nvPr/>
        </p:nvSpPr>
        <p:spPr>
          <a:xfrm>
            <a:off x="611188" y="2420938"/>
            <a:ext cx="8064500" cy="2160591"/>
          </a:xfrm>
          <a:prstGeom prst="rect">
            <a:avLst/>
          </a:prstGeom>
          <a:noFill/>
          <a:ln w="9525">
            <a:noFill/>
          </a:ln>
        </p:spPr>
        <p:txBody>
          <a:bodyPr anchor="t">
            <a:spAutoFit/>
          </a:bodyPr>
          <a:lstStyle/>
          <a:p>
            <a:pPr>
              <a:lnSpc>
                <a:spcPct val="120000"/>
              </a:lnSpc>
            </a:pPr>
            <a:r>
              <a:rPr lang="zh-CN" altLang="en-US" dirty="0">
                <a:latin typeface="Arial" panose="020B0604020202020204" pitchFamily="34" charset="0"/>
                <a:ea typeface="黑体" panose="02010609060101010101" pitchFamily="2" charset="-122"/>
              </a:rPr>
              <a:t>类型：</a:t>
            </a:r>
          </a:p>
          <a:p>
            <a:pPr>
              <a:lnSpc>
                <a:spcPct val="120000"/>
              </a:lnSpc>
            </a:pPr>
            <a:r>
              <a:rPr lang="zh-CN" altLang="en-US" dirty="0">
                <a:latin typeface="Arial" panose="020B0604020202020204" pitchFamily="34" charset="0"/>
                <a:ea typeface="黑体" panose="02010609060101010101" pitchFamily="2" charset="-122"/>
              </a:rPr>
              <a:t>  </a:t>
            </a: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选择通道</a:t>
            </a:r>
          </a:p>
          <a:p>
            <a:pPr>
              <a:lnSpc>
                <a:spcPct val="120000"/>
              </a:lnSpc>
            </a:pPr>
            <a:r>
              <a:rPr lang="zh-CN" altLang="en-US" dirty="0">
                <a:latin typeface="Arial" panose="020B0604020202020204" pitchFamily="34" charset="0"/>
                <a:ea typeface="黑体" panose="02010609060101010101" pitchFamily="2" charset="-122"/>
              </a:rPr>
              <a:t>   </a:t>
            </a:r>
            <a:r>
              <a:rPr lang="zh-CN" altLang="en-US" dirty="0">
                <a:latin typeface="楷体_GB2312" pitchFamily="49" charset="-122"/>
                <a:ea typeface="楷体_GB2312" pitchFamily="49" charset="-122"/>
              </a:rPr>
              <a:t>适合于</a:t>
            </a:r>
            <a:r>
              <a:rPr lang="zh-CN" altLang="en-US" dirty="0">
                <a:solidFill>
                  <a:srgbClr val="0033CC"/>
                </a:solidFill>
                <a:latin typeface="楷体_GB2312" pitchFamily="49" charset="-122"/>
                <a:ea typeface="楷体_GB2312" pitchFamily="49" charset="-122"/>
              </a:rPr>
              <a:t>优先级高的高速设备</a:t>
            </a:r>
            <a:r>
              <a:rPr lang="zh-CN" altLang="en-US" dirty="0">
                <a:latin typeface="楷体_GB2312" pitchFamily="49" charset="-122"/>
                <a:ea typeface="楷体_GB2312" pitchFamily="49" charset="-122"/>
              </a:rPr>
              <a:t>，</a:t>
            </a:r>
            <a:r>
              <a:rPr lang="zh-CN" altLang="en-US" dirty="0">
                <a:solidFill>
                  <a:srgbClr val="0033CC"/>
                </a:solidFill>
                <a:latin typeface="楷体_GB2312" pitchFamily="49" charset="-122"/>
                <a:ea typeface="楷体_GB2312" pitchFamily="49" charset="-122"/>
              </a:rPr>
              <a:t>独占通道</a:t>
            </a:r>
            <a:r>
              <a:rPr lang="zh-CN" altLang="en-US" dirty="0">
                <a:latin typeface="楷体_GB2312" pitchFamily="49" charset="-122"/>
                <a:ea typeface="楷体_GB2312" pitchFamily="49" charset="-122"/>
              </a:rPr>
              <a:t>，只能</a:t>
            </a:r>
          </a:p>
          <a:p>
            <a:pPr>
              <a:lnSpc>
                <a:spcPct val="120000"/>
              </a:lnSpc>
            </a:pPr>
            <a:r>
              <a:rPr lang="zh-CN" altLang="en-US" dirty="0">
                <a:latin typeface="楷体_GB2312" pitchFamily="49" charset="-122"/>
                <a:ea typeface="楷体_GB2312" pitchFamily="49" charset="-122"/>
              </a:rPr>
              <a:t> 执行一道通道程序。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660" y="1254903"/>
            <a:ext cx="5862680" cy="4348194"/>
          </a:xfrm>
          <a:prstGeom prst="rect">
            <a:avLst/>
          </a:prstGeom>
        </p:spPr>
      </p:pic>
      <p:sp>
        <p:nvSpPr>
          <p:cNvPr id="3" name="文本框 2"/>
          <p:cNvSpPr txBox="1"/>
          <p:nvPr/>
        </p:nvSpPr>
        <p:spPr>
          <a:xfrm>
            <a:off x="899592" y="332656"/>
            <a:ext cx="3024336" cy="523220"/>
          </a:xfrm>
          <a:prstGeom prst="rect">
            <a:avLst/>
          </a:prstGeom>
          <a:noFill/>
        </p:spPr>
        <p:txBody>
          <a:bodyPr wrap="square" rtlCol="0">
            <a:spAutoFit/>
          </a:bodyPr>
          <a:lstStyle/>
          <a:p>
            <a:r>
              <a:rPr lang="en-US" altLang="zh-CN" dirty="0" smtClean="0"/>
              <a:t>IBM370</a:t>
            </a:r>
            <a:r>
              <a:rPr lang="zh-CN" altLang="en-US" dirty="0" smtClean="0"/>
              <a:t>的</a:t>
            </a:r>
            <a:r>
              <a:rPr lang="en-US" altLang="zh-CN" dirty="0" smtClean="0"/>
              <a:t>I/O</a:t>
            </a:r>
            <a:r>
              <a:rPr lang="zh-CN" altLang="en-US" dirty="0" smtClean="0"/>
              <a:t>结构</a:t>
            </a:r>
            <a:endParaRPr lang="zh-CN" altLang="en-US" dirty="0"/>
          </a:p>
        </p:txBody>
      </p:sp>
    </p:spTree>
    <p:extLst>
      <p:ext uri="{BB962C8B-B14F-4D97-AF65-F5344CB8AC3E}">
        <p14:creationId xmlns:p14="http://schemas.microsoft.com/office/powerpoint/2010/main" val="2106290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文本框 253953"/>
          <p:cNvSpPr txBox="1">
            <a:spLocks noChangeArrowheads="1"/>
          </p:cNvSpPr>
          <p:nvPr/>
        </p:nvSpPr>
        <p:spPr bwMode="auto">
          <a:xfrm>
            <a:off x="468313" y="1793875"/>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
        <p:nvSpPr>
          <p:cNvPr id="172034" name="矩形 253954"/>
          <p:cNvSpPr>
            <a:spLocks noChangeArrowheads="1"/>
          </p:cNvSpPr>
          <p:nvPr/>
        </p:nvSpPr>
        <p:spPr bwMode="auto">
          <a:xfrm>
            <a:off x="323850" y="260350"/>
            <a:ext cx="60483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3200">
                <a:solidFill>
                  <a:schemeClr val="tx2"/>
                </a:solidFill>
                <a:latin typeface="黑体" panose="02010609060101010101" pitchFamily="49" charset="-122"/>
                <a:ea typeface="黑体" panose="02010609060101010101" pitchFamily="49" charset="-122"/>
              </a:rPr>
              <a:t>3.4  </a:t>
            </a:r>
            <a:r>
              <a:rPr lang="zh-CN" altLang="en-US" sz="3200">
                <a:solidFill>
                  <a:schemeClr val="tx2"/>
                </a:solidFill>
                <a:latin typeface="黑体" panose="02010609060101010101" pitchFamily="49" charset="-122"/>
                <a:ea typeface="黑体" panose="02010609060101010101" pitchFamily="49" charset="-122"/>
              </a:rPr>
              <a:t>输入</a:t>
            </a:r>
            <a:r>
              <a:rPr lang="en-US" altLang="zh-CN" sz="3200">
                <a:solidFill>
                  <a:schemeClr val="tx2"/>
                </a:solidFill>
                <a:latin typeface="黑体" panose="02010609060101010101" pitchFamily="49" charset="-122"/>
                <a:ea typeface="黑体" panose="02010609060101010101" pitchFamily="49" charset="-122"/>
              </a:rPr>
              <a:t>/</a:t>
            </a:r>
            <a:r>
              <a:rPr lang="zh-CN" altLang="en-US" sz="3200">
                <a:solidFill>
                  <a:schemeClr val="tx2"/>
                </a:solidFill>
                <a:latin typeface="黑体" panose="02010609060101010101" pitchFamily="49" charset="-122"/>
                <a:ea typeface="黑体" panose="02010609060101010101" pitchFamily="49" charset="-122"/>
              </a:rPr>
              <a:t>输出系统   </a:t>
            </a:r>
          </a:p>
        </p:txBody>
      </p:sp>
      <p:sp>
        <p:nvSpPr>
          <p:cNvPr id="172035" name="矩形 253955"/>
          <p:cNvSpPr>
            <a:spLocks noChangeArrowheads="1"/>
          </p:cNvSpPr>
          <p:nvPr/>
        </p:nvSpPr>
        <p:spPr bwMode="auto">
          <a:xfrm>
            <a:off x="395288" y="1025525"/>
            <a:ext cx="8353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a:latin typeface="黑体" panose="02010609060101010101" pitchFamily="49" charset="-122"/>
                <a:ea typeface="黑体" panose="02010609060101010101" pitchFamily="49" charset="-122"/>
              </a:rPr>
              <a:t>3.4.2</a:t>
            </a:r>
            <a:r>
              <a:rPr lang="zh-CN" altLang="en-US">
                <a:latin typeface="黑体" panose="02010609060101010101" pitchFamily="49" charset="-122"/>
                <a:ea typeface="黑体" panose="02010609060101010101" pitchFamily="49" charset="-122"/>
              </a:rPr>
              <a:t>通道处理机的工作原理和流量设计</a:t>
            </a:r>
            <a:endParaRPr lang="zh-CN" altLang="en-US">
              <a:latin typeface="华文新魏" panose="02010800040101010101" pitchFamily="2" charset="-122"/>
              <a:ea typeface="华文新魏" panose="02010800040101010101" pitchFamily="2" charset="-122"/>
            </a:endParaRPr>
          </a:p>
        </p:txBody>
      </p:sp>
      <p:sp>
        <p:nvSpPr>
          <p:cNvPr id="172036" name="文本框 253956"/>
          <p:cNvSpPr txBox="1">
            <a:spLocks noChangeArrowheads="1"/>
          </p:cNvSpPr>
          <p:nvPr/>
        </p:nvSpPr>
        <p:spPr bwMode="auto">
          <a:xfrm>
            <a:off x="611188" y="2420938"/>
            <a:ext cx="8208962" cy="112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dirty="0">
                <a:ea typeface="黑体" panose="02010609060101010101" pitchFamily="49" charset="-122"/>
              </a:rPr>
              <a:t>通道在数据传送期内，</a:t>
            </a:r>
            <a:r>
              <a:rPr lang="zh-CN" altLang="en-US" dirty="0">
                <a:solidFill>
                  <a:srgbClr val="0033CC"/>
                </a:solidFill>
                <a:ea typeface="黑体" panose="02010609060101010101" pitchFamily="49" charset="-122"/>
              </a:rPr>
              <a:t>单位时间所传送的字节数</a:t>
            </a:r>
            <a:r>
              <a:rPr lang="zh-CN" altLang="en-US" dirty="0">
                <a:ea typeface="黑体" panose="02010609060101010101" pitchFamily="49" charset="-122"/>
              </a:rPr>
              <a:t>。它所能达到的最大流量称为</a:t>
            </a:r>
            <a:r>
              <a:rPr lang="zh-CN" altLang="en-US" dirty="0">
                <a:solidFill>
                  <a:srgbClr val="0033CC"/>
                </a:solidFill>
                <a:ea typeface="黑体" panose="02010609060101010101" pitchFamily="49" charset="-122"/>
              </a:rPr>
              <a:t>通道极限流量</a:t>
            </a:r>
            <a:r>
              <a:rPr lang="zh-CN" altLang="en-US" dirty="0">
                <a:ea typeface="黑体" panose="02010609060101010101" pitchFamily="49" charset="-122"/>
              </a:rPr>
              <a:t>。</a:t>
            </a:r>
          </a:p>
        </p:txBody>
      </p:sp>
    </p:spTree>
    <p:extLst>
      <p:ext uri="{BB962C8B-B14F-4D97-AF65-F5344CB8AC3E}">
        <p14:creationId xmlns:p14="http://schemas.microsoft.com/office/powerpoint/2010/main" val="29702751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文本框 254977"/>
          <p:cNvSpPr txBox="1">
            <a:spLocks noChangeArrowheads="1"/>
          </p:cNvSpPr>
          <p:nvPr/>
        </p:nvSpPr>
        <p:spPr bwMode="auto">
          <a:xfrm>
            <a:off x="468313" y="1793875"/>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
        <p:nvSpPr>
          <p:cNvPr id="173058" name="矩形 254978"/>
          <p:cNvSpPr>
            <a:spLocks noChangeArrowheads="1"/>
          </p:cNvSpPr>
          <p:nvPr/>
        </p:nvSpPr>
        <p:spPr bwMode="auto">
          <a:xfrm>
            <a:off x="323850" y="260350"/>
            <a:ext cx="60483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3200">
                <a:solidFill>
                  <a:schemeClr val="tx2"/>
                </a:solidFill>
                <a:latin typeface="黑体" panose="02010609060101010101" pitchFamily="49" charset="-122"/>
                <a:ea typeface="黑体" panose="02010609060101010101" pitchFamily="49" charset="-122"/>
              </a:rPr>
              <a:t>3.4  </a:t>
            </a:r>
            <a:r>
              <a:rPr lang="zh-CN" altLang="en-US" sz="3200">
                <a:solidFill>
                  <a:schemeClr val="tx2"/>
                </a:solidFill>
                <a:latin typeface="黑体" panose="02010609060101010101" pitchFamily="49" charset="-122"/>
                <a:ea typeface="黑体" panose="02010609060101010101" pitchFamily="49" charset="-122"/>
              </a:rPr>
              <a:t>输入</a:t>
            </a:r>
            <a:r>
              <a:rPr lang="en-US" altLang="zh-CN" sz="3200">
                <a:solidFill>
                  <a:schemeClr val="tx2"/>
                </a:solidFill>
                <a:latin typeface="黑体" panose="02010609060101010101" pitchFamily="49" charset="-122"/>
                <a:ea typeface="黑体" panose="02010609060101010101" pitchFamily="49" charset="-122"/>
              </a:rPr>
              <a:t>/</a:t>
            </a:r>
            <a:r>
              <a:rPr lang="zh-CN" altLang="en-US" sz="3200">
                <a:solidFill>
                  <a:schemeClr val="tx2"/>
                </a:solidFill>
                <a:latin typeface="黑体" panose="02010609060101010101" pitchFamily="49" charset="-122"/>
                <a:ea typeface="黑体" panose="02010609060101010101" pitchFamily="49" charset="-122"/>
              </a:rPr>
              <a:t>输出系统   </a:t>
            </a:r>
          </a:p>
        </p:txBody>
      </p:sp>
      <p:sp>
        <p:nvSpPr>
          <p:cNvPr id="173059" name="矩形 254979"/>
          <p:cNvSpPr>
            <a:spLocks noChangeArrowheads="1"/>
          </p:cNvSpPr>
          <p:nvPr/>
        </p:nvSpPr>
        <p:spPr bwMode="auto">
          <a:xfrm>
            <a:off x="395288" y="1025525"/>
            <a:ext cx="8353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a:latin typeface="黑体" panose="02010609060101010101" pitchFamily="49" charset="-122"/>
                <a:ea typeface="黑体" panose="02010609060101010101" pitchFamily="49" charset="-122"/>
              </a:rPr>
              <a:t>3.4.2</a:t>
            </a:r>
            <a:r>
              <a:rPr lang="zh-CN" altLang="en-US">
                <a:latin typeface="黑体" panose="02010609060101010101" pitchFamily="49" charset="-122"/>
                <a:ea typeface="黑体" panose="02010609060101010101" pitchFamily="49" charset="-122"/>
              </a:rPr>
              <a:t>通道处理机的工作原理和流量设计</a:t>
            </a:r>
            <a:endParaRPr lang="zh-CN" altLang="en-US">
              <a:latin typeface="华文新魏" panose="02010800040101010101" pitchFamily="2" charset="-122"/>
              <a:ea typeface="华文新魏" panose="02010800040101010101" pitchFamily="2" charset="-122"/>
            </a:endParaRPr>
          </a:p>
        </p:txBody>
      </p:sp>
      <p:sp>
        <p:nvSpPr>
          <p:cNvPr id="173060" name="文本框 254980"/>
          <p:cNvSpPr txBox="1">
            <a:spLocks noChangeArrowheads="1"/>
          </p:cNvSpPr>
          <p:nvPr/>
        </p:nvSpPr>
        <p:spPr bwMode="auto">
          <a:xfrm>
            <a:off x="611188" y="2420938"/>
            <a:ext cx="8208962"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dirty="0">
                <a:ea typeface="黑体" panose="02010609060101010101" pitchFamily="49" charset="-122"/>
              </a:rPr>
              <a:t>影响极限流量的因素</a:t>
            </a:r>
          </a:p>
          <a:p>
            <a:pPr>
              <a:lnSpc>
                <a:spcPct val="120000"/>
              </a:lnSpc>
            </a:pPr>
            <a:r>
              <a:rPr lang="zh-CN" altLang="en-US" dirty="0">
                <a:ea typeface="黑体" panose="02010609060101010101" pitchFamily="49" charset="-122"/>
              </a:rPr>
              <a:t>  </a:t>
            </a:r>
            <a:r>
              <a:rPr lang="en-US" altLang="zh-CN" dirty="0">
                <a:ea typeface="黑体" panose="02010609060101010101" pitchFamily="49" charset="-122"/>
              </a:rPr>
              <a:t>1)</a:t>
            </a:r>
            <a:r>
              <a:rPr lang="zh-CN" altLang="en-US" dirty="0">
                <a:ea typeface="黑体" panose="02010609060101010101" pitchFamily="49" charset="-122"/>
              </a:rPr>
              <a:t>工作方式</a:t>
            </a:r>
          </a:p>
          <a:p>
            <a:pPr>
              <a:lnSpc>
                <a:spcPct val="120000"/>
              </a:lnSpc>
            </a:pPr>
            <a:r>
              <a:rPr lang="zh-CN" altLang="en-US" dirty="0">
                <a:ea typeface="黑体" panose="02010609060101010101" pitchFamily="49" charset="-122"/>
              </a:rPr>
              <a:t>  </a:t>
            </a:r>
            <a:r>
              <a:rPr lang="en-US" altLang="zh-CN" dirty="0">
                <a:ea typeface="黑体" panose="02010609060101010101" pitchFamily="49" charset="-122"/>
              </a:rPr>
              <a:t>2)</a:t>
            </a:r>
            <a:r>
              <a:rPr lang="zh-CN" altLang="en-US" dirty="0">
                <a:ea typeface="黑体" panose="02010609060101010101" pitchFamily="49" charset="-122"/>
              </a:rPr>
              <a:t>数据传送期内选择一次设备的时间</a:t>
            </a:r>
            <a:r>
              <a:rPr lang="en-US" altLang="zh-CN" dirty="0">
                <a:solidFill>
                  <a:srgbClr val="0033CC"/>
                </a:solidFill>
                <a:ea typeface="黑体" panose="02010609060101010101" pitchFamily="49" charset="-122"/>
              </a:rPr>
              <a:t>T</a:t>
            </a:r>
            <a:r>
              <a:rPr lang="en-US" altLang="zh-CN" baseline="-25000" dirty="0">
                <a:solidFill>
                  <a:srgbClr val="0033CC"/>
                </a:solidFill>
                <a:ea typeface="黑体" panose="02010609060101010101" pitchFamily="49" charset="-122"/>
              </a:rPr>
              <a:t>S</a:t>
            </a:r>
          </a:p>
          <a:p>
            <a:pPr>
              <a:lnSpc>
                <a:spcPct val="120000"/>
              </a:lnSpc>
            </a:pPr>
            <a:r>
              <a:rPr lang="en-US" altLang="zh-CN" dirty="0">
                <a:ea typeface="黑体" panose="02010609060101010101" pitchFamily="49" charset="-122"/>
              </a:rPr>
              <a:t>  3)</a:t>
            </a:r>
            <a:r>
              <a:rPr lang="zh-CN" altLang="en-US" dirty="0">
                <a:ea typeface="黑体" panose="02010609060101010101" pitchFamily="49" charset="-122"/>
              </a:rPr>
              <a:t>传送一个字节的时间</a:t>
            </a:r>
            <a:r>
              <a:rPr lang="en-US" altLang="zh-CN" dirty="0">
                <a:solidFill>
                  <a:srgbClr val="0033CC"/>
                </a:solidFill>
                <a:ea typeface="黑体" panose="02010609060101010101" pitchFamily="49" charset="-122"/>
              </a:rPr>
              <a:t>T</a:t>
            </a:r>
            <a:r>
              <a:rPr lang="en-US" altLang="zh-CN" baseline="-25000" dirty="0">
                <a:solidFill>
                  <a:srgbClr val="0033CC"/>
                </a:solidFill>
                <a:ea typeface="黑体" panose="02010609060101010101" pitchFamily="49" charset="-122"/>
              </a:rPr>
              <a:t>D</a:t>
            </a:r>
          </a:p>
        </p:txBody>
      </p:sp>
    </p:spTree>
    <p:extLst>
      <p:ext uri="{BB962C8B-B14F-4D97-AF65-F5344CB8AC3E}">
        <p14:creationId xmlns:p14="http://schemas.microsoft.com/office/powerpoint/2010/main" val="3833769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文本占位符 256001"/>
          <p:cNvSpPr>
            <a:spLocks noGrp="1" noChangeArrowheads="1"/>
          </p:cNvSpPr>
          <p:nvPr>
            <p:ph type="body" idx="1"/>
          </p:nvPr>
        </p:nvSpPr>
        <p:spPr>
          <a:xfrm>
            <a:off x="584200" y="2774950"/>
            <a:ext cx="8062913" cy="2670175"/>
          </a:xfrm>
        </p:spPr>
        <p:txBody>
          <a:bodyPr/>
          <a:lstStyle/>
          <a:p>
            <a:pPr>
              <a:lnSpc>
                <a:spcPct val="120000"/>
              </a:lnSpc>
              <a:buFont typeface="Arial" panose="020B0604020202020204" pitchFamily="34" charset="0"/>
              <a:buNone/>
            </a:pPr>
            <a:r>
              <a:rPr lang="en-US" altLang="zh-CN" sz="2800" b="1" smtClean="0">
                <a:latin typeface="黑体" panose="02010609060101010101" pitchFamily="49" charset="-122"/>
                <a:ea typeface="黑体" panose="02010609060101010101" pitchFamily="49" charset="-122"/>
              </a:rPr>
              <a:t>1)</a:t>
            </a:r>
            <a:r>
              <a:rPr lang="zh-CN" altLang="en-US" sz="2800" b="1" smtClean="0">
                <a:latin typeface="黑体" panose="02010609060101010101" pitchFamily="49" charset="-122"/>
                <a:ea typeface="黑体" panose="02010609060101010101" pitchFamily="49" charset="-122"/>
              </a:rPr>
              <a:t>字节多路通道</a:t>
            </a:r>
            <a:r>
              <a:rPr lang="en-US" altLang="zh-CN" sz="2800" b="1" smtClean="0">
                <a:latin typeface="黑体" panose="02010609060101010101" pitchFamily="49" charset="-122"/>
                <a:ea typeface="黑体" panose="02010609060101010101" pitchFamily="49" charset="-122"/>
              </a:rPr>
              <a:t>:</a:t>
            </a:r>
            <a:r>
              <a:rPr lang="zh-CN" altLang="en-US" sz="2800" b="1" smtClean="0">
                <a:latin typeface="黑体" panose="02010609060101010101" pitchFamily="49" charset="-122"/>
                <a:ea typeface="黑体" panose="02010609060101010101" pitchFamily="49" charset="-122"/>
              </a:rPr>
              <a:t>每选一台设备传送一个字节。</a:t>
            </a:r>
          </a:p>
          <a:p>
            <a:pPr>
              <a:lnSpc>
                <a:spcPct val="120000"/>
              </a:lnSpc>
              <a:buFont typeface="Arial" panose="020B0604020202020204" pitchFamily="34" charset="0"/>
              <a:buNone/>
            </a:pPr>
            <a:r>
              <a:rPr lang="zh-CN" altLang="en-US" sz="2800" b="1" smtClean="0"/>
              <a:t>            </a:t>
            </a:r>
            <a:endParaRPr lang="zh-CN" altLang="en-US" sz="2800" b="1" baseline="-25000" smtClean="0"/>
          </a:p>
        </p:txBody>
      </p:sp>
      <p:sp>
        <p:nvSpPr>
          <p:cNvPr id="174082" name="文本框 256002"/>
          <p:cNvSpPr txBox="1">
            <a:spLocks noChangeArrowheads="1"/>
          </p:cNvSpPr>
          <p:nvPr/>
        </p:nvSpPr>
        <p:spPr bwMode="auto">
          <a:xfrm>
            <a:off x="468313" y="1793875"/>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
        <p:nvSpPr>
          <p:cNvPr id="174083" name="矩形 256003"/>
          <p:cNvSpPr>
            <a:spLocks noChangeArrowheads="1"/>
          </p:cNvSpPr>
          <p:nvPr/>
        </p:nvSpPr>
        <p:spPr bwMode="auto">
          <a:xfrm>
            <a:off x="323850" y="260350"/>
            <a:ext cx="60483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3200">
                <a:solidFill>
                  <a:schemeClr val="tx2"/>
                </a:solidFill>
                <a:latin typeface="黑体" panose="02010609060101010101" pitchFamily="49" charset="-122"/>
                <a:ea typeface="黑体" panose="02010609060101010101" pitchFamily="49" charset="-122"/>
              </a:rPr>
              <a:t>3.4  </a:t>
            </a:r>
            <a:r>
              <a:rPr lang="zh-CN" altLang="en-US" sz="3200">
                <a:solidFill>
                  <a:schemeClr val="tx2"/>
                </a:solidFill>
                <a:latin typeface="黑体" panose="02010609060101010101" pitchFamily="49" charset="-122"/>
                <a:ea typeface="黑体" panose="02010609060101010101" pitchFamily="49" charset="-122"/>
              </a:rPr>
              <a:t>输入</a:t>
            </a:r>
            <a:r>
              <a:rPr lang="en-US" altLang="zh-CN" sz="3200">
                <a:solidFill>
                  <a:schemeClr val="tx2"/>
                </a:solidFill>
                <a:latin typeface="黑体" panose="02010609060101010101" pitchFamily="49" charset="-122"/>
                <a:ea typeface="黑体" panose="02010609060101010101" pitchFamily="49" charset="-122"/>
              </a:rPr>
              <a:t>/</a:t>
            </a:r>
            <a:r>
              <a:rPr lang="zh-CN" altLang="en-US" sz="3200">
                <a:solidFill>
                  <a:schemeClr val="tx2"/>
                </a:solidFill>
                <a:latin typeface="黑体" panose="02010609060101010101" pitchFamily="49" charset="-122"/>
                <a:ea typeface="黑体" panose="02010609060101010101" pitchFamily="49" charset="-122"/>
              </a:rPr>
              <a:t>输出系统   </a:t>
            </a:r>
          </a:p>
        </p:txBody>
      </p:sp>
      <p:sp>
        <p:nvSpPr>
          <p:cNvPr id="174084" name="矩形 256004"/>
          <p:cNvSpPr>
            <a:spLocks noChangeArrowheads="1"/>
          </p:cNvSpPr>
          <p:nvPr/>
        </p:nvSpPr>
        <p:spPr bwMode="auto">
          <a:xfrm>
            <a:off x="395288" y="1025525"/>
            <a:ext cx="8353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a:latin typeface="黑体" panose="02010609060101010101" pitchFamily="49" charset="-122"/>
                <a:ea typeface="黑体" panose="02010609060101010101" pitchFamily="49" charset="-122"/>
              </a:rPr>
              <a:t>3.4.2</a:t>
            </a:r>
            <a:r>
              <a:rPr lang="zh-CN" altLang="en-US">
                <a:latin typeface="黑体" panose="02010609060101010101" pitchFamily="49" charset="-122"/>
                <a:ea typeface="黑体" panose="02010609060101010101" pitchFamily="49" charset="-122"/>
              </a:rPr>
              <a:t>通道处理机的工作原理和流量设计</a:t>
            </a:r>
            <a:endParaRPr lang="zh-CN" altLang="en-US">
              <a:latin typeface="华文新魏" panose="02010800040101010101" pitchFamily="2" charset="-122"/>
              <a:ea typeface="华文新魏" panose="02010800040101010101" pitchFamily="2" charset="-122"/>
            </a:endParaRPr>
          </a:p>
        </p:txBody>
      </p:sp>
      <p:sp>
        <p:nvSpPr>
          <p:cNvPr id="174085" name="矩形 256005"/>
          <p:cNvSpPr>
            <a:spLocks noChangeArrowheads="1"/>
          </p:cNvSpPr>
          <p:nvPr/>
        </p:nvSpPr>
        <p:spPr bwMode="auto">
          <a:xfrm>
            <a:off x="395288" y="2343150"/>
            <a:ext cx="8062912"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a:t> </a:t>
            </a:r>
            <a:r>
              <a:rPr lang="zh-CN" altLang="en-US">
                <a:latin typeface="黑体" panose="02010609060101010101" pitchFamily="49" charset="-122"/>
                <a:ea typeface="黑体" panose="02010609060101010101" pitchFamily="49" charset="-122"/>
              </a:rPr>
              <a:t>极限流量</a:t>
            </a:r>
            <a:r>
              <a:rPr lang="zh-CN" altLang="en-US"/>
              <a:t>  </a:t>
            </a:r>
            <a:endParaRPr lang="zh-CN" altLang="en-US" baseline="-25000"/>
          </a:p>
        </p:txBody>
      </p:sp>
      <p:sp>
        <p:nvSpPr>
          <p:cNvPr id="174086" name="矩形 25600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74087" name="对象 256006"/>
          <p:cNvGraphicFramePr>
            <a:graphicFrameLocks/>
          </p:cNvGraphicFramePr>
          <p:nvPr/>
        </p:nvGraphicFramePr>
        <p:xfrm>
          <a:off x="1476375" y="3644900"/>
          <a:ext cx="3455988" cy="1352550"/>
        </p:xfrm>
        <a:graphic>
          <a:graphicData uri="http://schemas.openxmlformats.org/presentationml/2006/ole">
            <mc:AlternateContent xmlns:mc="http://schemas.openxmlformats.org/markup-compatibility/2006">
              <mc:Choice xmlns:v="urn:schemas-microsoft-com:vml" Requires="v">
                <p:oleObj spid="_x0000_s1084" r:id="rId3" imgW="1091726" imgH="431613" progId="Equation.3">
                  <p:embed/>
                </p:oleObj>
              </mc:Choice>
              <mc:Fallback>
                <p:oleObj r:id="rId3" imgW="1091726" imgH="431613" progId="Equation.3">
                  <p:embed/>
                  <p:pic>
                    <p:nvPicPr>
                      <p:cNvPr id="174087" name="对象 25600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644900"/>
                        <a:ext cx="34559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7310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文本占位符 258049"/>
          <p:cNvSpPr>
            <a:spLocks noGrp="1" noChangeArrowheads="1"/>
          </p:cNvSpPr>
          <p:nvPr>
            <p:ph type="body" idx="1"/>
          </p:nvPr>
        </p:nvSpPr>
        <p:spPr>
          <a:xfrm>
            <a:off x="395288" y="2343150"/>
            <a:ext cx="8062912" cy="725488"/>
          </a:xfrm>
        </p:spPr>
        <p:txBody>
          <a:bodyPr/>
          <a:lstStyle/>
          <a:p>
            <a:pPr>
              <a:lnSpc>
                <a:spcPct val="90000"/>
              </a:lnSpc>
              <a:buFont typeface="Arial" panose="020B0604020202020204" pitchFamily="34" charset="0"/>
              <a:buNone/>
            </a:pPr>
            <a:r>
              <a:rPr lang="en-US" altLang="zh-CN" sz="2800" b="1" smtClean="0"/>
              <a:t> </a:t>
            </a:r>
            <a:r>
              <a:rPr lang="zh-CN" altLang="en-US" sz="2800" b="1" smtClean="0">
                <a:latin typeface="黑体" panose="02010609060101010101" pitchFamily="49" charset="-122"/>
                <a:ea typeface="黑体" panose="02010609060101010101" pitchFamily="49" charset="-122"/>
              </a:rPr>
              <a:t>极限流量</a:t>
            </a:r>
            <a:r>
              <a:rPr lang="zh-CN" altLang="en-US" sz="2800" b="1" smtClean="0"/>
              <a:t>  </a:t>
            </a:r>
            <a:endParaRPr lang="zh-CN" altLang="en-US" sz="2800" b="1" baseline="-25000" smtClean="0"/>
          </a:p>
        </p:txBody>
      </p:sp>
      <p:sp>
        <p:nvSpPr>
          <p:cNvPr id="175106" name="文本框 258050"/>
          <p:cNvSpPr txBox="1">
            <a:spLocks noChangeArrowheads="1"/>
          </p:cNvSpPr>
          <p:nvPr/>
        </p:nvSpPr>
        <p:spPr bwMode="auto">
          <a:xfrm>
            <a:off x="468313" y="1793875"/>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
        <p:nvSpPr>
          <p:cNvPr id="175107" name="矩形 258051"/>
          <p:cNvSpPr>
            <a:spLocks noChangeArrowheads="1"/>
          </p:cNvSpPr>
          <p:nvPr/>
        </p:nvSpPr>
        <p:spPr bwMode="auto">
          <a:xfrm>
            <a:off x="323850" y="260350"/>
            <a:ext cx="60483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3200">
                <a:solidFill>
                  <a:schemeClr val="tx2"/>
                </a:solidFill>
                <a:latin typeface="黑体" panose="02010609060101010101" pitchFamily="49" charset="-122"/>
                <a:ea typeface="黑体" panose="02010609060101010101" pitchFamily="49" charset="-122"/>
              </a:rPr>
              <a:t>3.4  </a:t>
            </a:r>
            <a:r>
              <a:rPr lang="zh-CN" altLang="en-US" sz="3200">
                <a:solidFill>
                  <a:schemeClr val="tx2"/>
                </a:solidFill>
                <a:latin typeface="黑体" panose="02010609060101010101" pitchFamily="49" charset="-122"/>
                <a:ea typeface="黑体" panose="02010609060101010101" pitchFamily="49" charset="-122"/>
              </a:rPr>
              <a:t>输入</a:t>
            </a:r>
            <a:r>
              <a:rPr lang="en-US" altLang="zh-CN" sz="3200">
                <a:solidFill>
                  <a:schemeClr val="tx2"/>
                </a:solidFill>
                <a:latin typeface="黑体" panose="02010609060101010101" pitchFamily="49" charset="-122"/>
                <a:ea typeface="黑体" panose="02010609060101010101" pitchFamily="49" charset="-122"/>
              </a:rPr>
              <a:t>/</a:t>
            </a:r>
            <a:r>
              <a:rPr lang="zh-CN" altLang="en-US" sz="3200">
                <a:solidFill>
                  <a:schemeClr val="tx2"/>
                </a:solidFill>
                <a:latin typeface="黑体" panose="02010609060101010101" pitchFamily="49" charset="-122"/>
                <a:ea typeface="黑体" panose="02010609060101010101" pitchFamily="49" charset="-122"/>
              </a:rPr>
              <a:t>输出系统   </a:t>
            </a:r>
          </a:p>
        </p:txBody>
      </p:sp>
      <p:sp>
        <p:nvSpPr>
          <p:cNvPr id="175108" name="矩形 258052"/>
          <p:cNvSpPr>
            <a:spLocks noChangeArrowheads="1"/>
          </p:cNvSpPr>
          <p:nvPr/>
        </p:nvSpPr>
        <p:spPr bwMode="auto">
          <a:xfrm>
            <a:off x="395288" y="1025525"/>
            <a:ext cx="8353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a:latin typeface="黑体" panose="02010609060101010101" pitchFamily="49" charset="-122"/>
                <a:ea typeface="黑体" panose="02010609060101010101" pitchFamily="49" charset="-122"/>
              </a:rPr>
              <a:t>3.4.2</a:t>
            </a:r>
            <a:r>
              <a:rPr lang="zh-CN" altLang="en-US">
                <a:latin typeface="黑体" panose="02010609060101010101" pitchFamily="49" charset="-122"/>
                <a:ea typeface="黑体" panose="02010609060101010101" pitchFamily="49" charset="-122"/>
              </a:rPr>
              <a:t>通道处理机的工作原理和流量设计</a:t>
            </a:r>
            <a:endParaRPr lang="zh-CN" altLang="en-US">
              <a:latin typeface="华文新魏" panose="02010800040101010101" pitchFamily="2" charset="-122"/>
              <a:ea typeface="华文新魏" panose="02010800040101010101" pitchFamily="2" charset="-122"/>
            </a:endParaRPr>
          </a:p>
        </p:txBody>
      </p:sp>
      <p:sp>
        <p:nvSpPr>
          <p:cNvPr id="175109" name="矩形 258053"/>
          <p:cNvSpPr>
            <a:spLocks noChangeArrowheads="1"/>
          </p:cNvSpPr>
          <p:nvPr/>
        </p:nvSpPr>
        <p:spPr bwMode="auto">
          <a:xfrm>
            <a:off x="584200" y="2781300"/>
            <a:ext cx="806291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pPr>
            <a:r>
              <a:rPr lang="en-US" altLang="zh-CN">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数组多路通道</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每选一台设备传送</a:t>
            </a:r>
            <a:r>
              <a:rPr lang="en-US" altLang="zh-CN">
                <a:latin typeface="黑体" panose="02010609060101010101" pitchFamily="49" charset="-122"/>
                <a:ea typeface="黑体" panose="02010609060101010101" pitchFamily="49" charset="-122"/>
              </a:rPr>
              <a:t>K</a:t>
            </a:r>
            <a:r>
              <a:rPr lang="zh-CN" altLang="en-US">
                <a:latin typeface="黑体" panose="02010609060101010101" pitchFamily="49" charset="-122"/>
                <a:ea typeface="黑体" panose="02010609060101010101" pitchFamily="49" charset="-122"/>
              </a:rPr>
              <a:t>个字节。</a:t>
            </a:r>
          </a:p>
          <a:p>
            <a:pPr>
              <a:lnSpc>
                <a:spcPct val="120000"/>
              </a:lnSpc>
              <a:spcBef>
                <a:spcPct val="20000"/>
              </a:spcBef>
            </a:pPr>
            <a:r>
              <a:rPr lang="zh-CN" altLang="en-US"/>
              <a:t>            </a:t>
            </a:r>
            <a:endParaRPr lang="zh-CN" altLang="en-US" baseline="-25000"/>
          </a:p>
        </p:txBody>
      </p:sp>
      <p:sp>
        <p:nvSpPr>
          <p:cNvPr id="175110" name="矩形 258055"/>
          <p:cNvSpPr>
            <a:spLocks noChangeArrowheads="1"/>
          </p:cNvSpPr>
          <p:nvPr/>
        </p:nvSpPr>
        <p:spPr bwMode="auto">
          <a:xfrm>
            <a:off x="0"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75111" name="对象 258054"/>
          <p:cNvGraphicFramePr>
            <a:graphicFrameLocks/>
          </p:cNvGraphicFramePr>
          <p:nvPr/>
        </p:nvGraphicFramePr>
        <p:xfrm>
          <a:off x="1403350" y="3644900"/>
          <a:ext cx="5616575" cy="1608138"/>
        </p:xfrm>
        <a:graphic>
          <a:graphicData uri="http://schemas.openxmlformats.org/presentationml/2006/ole">
            <mc:AlternateContent xmlns:mc="http://schemas.openxmlformats.org/markup-compatibility/2006">
              <mc:Choice xmlns:v="urn:schemas-microsoft-com:vml" Requires="v">
                <p:oleObj spid="_x0000_s2108" r:id="rId3" imgW="2032000" imgH="584200" progId="Equation.3">
                  <p:embed/>
                </p:oleObj>
              </mc:Choice>
              <mc:Fallback>
                <p:oleObj r:id="rId3" imgW="2032000" imgH="584200" progId="Equation.3">
                  <p:embed/>
                  <p:pic>
                    <p:nvPicPr>
                      <p:cNvPr id="175111" name="对象 25805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644900"/>
                        <a:ext cx="5616575"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26045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文本占位符 260097"/>
          <p:cNvSpPr>
            <a:spLocks noGrp="1" noChangeArrowheads="1"/>
          </p:cNvSpPr>
          <p:nvPr>
            <p:ph type="body" idx="1"/>
          </p:nvPr>
        </p:nvSpPr>
        <p:spPr>
          <a:xfrm>
            <a:off x="395288" y="2343150"/>
            <a:ext cx="8062912" cy="725488"/>
          </a:xfrm>
        </p:spPr>
        <p:txBody>
          <a:bodyPr/>
          <a:lstStyle/>
          <a:p>
            <a:pPr>
              <a:lnSpc>
                <a:spcPct val="90000"/>
              </a:lnSpc>
              <a:buFont typeface="Arial" panose="020B0604020202020204" pitchFamily="34" charset="0"/>
              <a:buNone/>
            </a:pPr>
            <a:r>
              <a:rPr lang="en-US" altLang="zh-CN" sz="2800" b="1" smtClean="0"/>
              <a:t> </a:t>
            </a:r>
            <a:r>
              <a:rPr lang="zh-CN" altLang="en-US" sz="2800" b="1" smtClean="0">
                <a:latin typeface="黑体" panose="02010609060101010101" pitchFamily="49" charset="-122"/>
                <a:ea typeface="黑体" panose="02010609060101010101" pitchFamily="49" charset="-122"/>
              </a:rPr>
              <a:t>极限流量</a:t>
            </a:r>
            <a:r>
              <a:rPr lang="zh-CN" altLang="en-US" sz="2800" b="1" smtClean="0"/>
              <a:t>  </a:t>
            </a:r>
            <a:endParaRPr lang="zh-CN" altLang="en-US" sz="2800" b="1" baseline="-25000" smtClean="0"/>
          </a:p>
        </p:txBody>
      </p:sp>
      <p:sp>
        <p:nvSpPr>
          <p:cNvPr id="176130" name="文本框 260098"/>
          <p:cNvSpPr txBox="1">
            <a:spLocks noChangeArrowheads="1"/>
          </p:cNvSpPr>
          <p:nvPr/>
        </p:nvSpPr>
        <p:spPr bwMode="auto">
          <a:xfrm>
            <a:off x="468313" y="1793875"/>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
        <p:nvSpPr>
          <p:cNvPr id="176131" name="矩形 260099"/>
          <p:cNvSpPr>
            <a:spLocks noChangeArrowheads="1"/>
          </p:cNvSpPr>
          <p:nvPr/>
        </p:nvSpPr>
        <p:spPr bwMode="auto">
          <a:xfrm>
            <a:off x="323850" y="260350"/>
            <a:ext cx="60483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3200">
                <a:solidFill>
                  <a:schemeClr val="tx2"/>
                </a:solidFill>
                <a:latin typeface="黑体" panose="02010609060101010101" pitchFamily="49" charset="-122"/>
                <a:ea typeface="黑体" panose="02010609060101010101" pitchFamily="49" charset="-122"/>
              </a:rPr>
              <a:t>3.4  </a:t>
            </a:r>
            <a:r>
              <a:rPr lang="zh-CN" altLang="en-US" sz="3200">
                <a:solidFill>
                  <a:schemeClr val="tx2"/>
                </a:solidFill>
                <a:latin typeface="黑体" panose="02010609060101010101" pitchFamily="49" charset="-122"/>
                <a:ea typeface="黑体" panose="02010609060101010101" pitchFamily="49" charset="-122"/>
              </a:rPr>
              <a:t>输入</a:t>
            </a:r>
            <a:r>
              <a:rPr lang="en-US" altLang="zh-CN" sz="3200">
                <a:solidFill>
                  <a:schemeClr val="tx2"/>
                </a:solidFill>
                <a:latin typeface="黑体" panose="02010609060101010101" pitchFamily="49" charset="-122"/>
                <a:ea typeface="黑体" panose="02010609060101010101" pitchFamily="49" charset="-122"/>
              </a:rPr>
              <a:t>/</a:t>
            </a:r>
            <a:r>
              <a:rPr lang="zh-CN" altLang="en-US" sz="3200">
                <a:solidFill>
                  <a:schemeClr val="tx2"/>
                </a:solidFill>
                <a:latin typeface="黑体" panose="02010609060101010101" pitchFamily="49" charset="-122"/>
                <a:ea typeface="黑体" panose="02010609060101010101" pitchFamily="49" charset="-122"/>
              </a:rPr>
              <a:t>输出系统   </a:t>
            </a:r>
          </a:p>
        </p:txBody>
      </p:sp>
      <p:sp>
        <p:nvSpPr>
          <p:cNvPr id="176132" name="矩形 260100"/>
          <p:cNvSpPr>
            <a:spLocks noChangeArrowheads="1"/>
          </p:cNvSpPr>
          <p:nvPr/>
        </p:nvSpPr>
        <p:spPr bwMode="auto">
          <a:xfrm>
            <a:off x="395288" y="1025525"/>
            <a:ext cx="8353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a:latin typeface="黑体" panose="02010609060101010101" pitchFamily="49" charset="-122"/>
                <a:ea typeface="黑体" panose="02010609060101010101" pitchFamily="49" charset="-122"/>
              </a:rPr>
              <a:t>3.4.2</a:t>
            </a:r>
            <a:r>
              <a:rPr lang="zh-CN" altLang="en-US">
                <a:latin typeface="黑体" panose="02010609060101010101" pitchFamily="49" charset="-122"/>
                <a:ea typeface="黑体" panose="02010609060101010101" pitchFamily="49" charset="-122"/>
              </a:rPr>
              <a:t>通道处理机的工作原理和流量设计</a:t>
            </a:r>
            <a:endParaRPr lang="zh-CN" altLang="en-US">
              <a:latin typeface="华文新魏" panose="02010800040101010101" pitchFamily="2" charset="-122"/>
              <a:ea typeface="华文新魏" panose="02010800040101010101" pitchFamily="2" charset="-122"/>
            </a:endParaRPr>
          </a:p>
        </p:txBody>
      </p:sp>
      <p:sp>
        <p:nvSpPr>
          <p:cNvPr id="176133" name="矩形 260102"/>
          <p:cNvSpPr>
            <a:spLocks noChangeArrowheads="1"/>
          </p:cNvSpPr>
          <p:nvPr/>
        </p:nvSpPr>
        <p:spPr bwMode="auto">
          <a:xfrm>
            <a:off x="596900" y="2781300"/>
            <a:ext cx="80629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a:latin typeface="黑体" panose="02010609060101010101" pitchFamily="49" charset="-122"/>
                <a:ea typeface="黑体" panose="02010609060101010101" pitchFamily="49" charset="-122"/>
              </a:rPr>
              <a:t>3)</a:t>
            </a:r>
            <a:r>
              <a:rPr lang="zh-CN" altLang="en-US">
                <a:latin typeface="黑体" panose="02010609060101010101" pitchFamily="49" charset="-122"/>
                <a:ea typeface="黑体" panose="02010609060101010101" pitchFamily="49" charset="-122"/>
              </a:rPr>
              <a:t>选择通道</a:t>
            </a:r>
            <a:r>
              <a:rPr lang="en-US" altLang="zh-CN">
                <a:latin typeface="黑体" panose="02010609060101010101" pitchFamily="49" charset="-122"/>
                <a:ea typeface="黑体" panose="02010609060101010101" pitchFamily="49" charset="-122"/>
              </a:rPr>
              <a:t>:</a:t>
            </a:r>
            <a:r>
              <a:rPr lang="zh-CN" altLang="en-US">
                <a:latin typeface="黑体" panose="02010609060101010101" pitchFamily="49" charset="-122"/>
                <a:ea typeface="黑体" panose="02010609060101010101" pitchFamily="49" charset="-122"/>
              </a:rPr>
              <a:t>每选一台设备就把</a:t>
            </a:r>
            <a:r>
              <a:rPr lang="en-US" altLang="zh-CN">
                <a:latin typeface="黑体" panose="02010609060101010101" pitchFamily="49" charset="-122"/>
                <a:ea typeface="黑体" panose="02010609060101010101" pitchFamily="49" charset="-122"/>
              </a:rPr>
              <a:t>N</a:t>
            </a:r>
            <a:r>
              <a:rPr lang="zh-CN" altLang="en-US">
                <a:latin typeface="黑体" panose="02010609060101010101" pitchFamily="49" charset="-122"/>
                <a:ea typeface="黑体" panose="02010609060101010101" pitchFamily="49" charset="-122"/>
              </a:rPr>
              <a:t>个字节传送完。</a:t>
            </a:r>
            <a:r>
              <a:rPr lang="zh-CN" altLang="en-US"/>
              <a:t>   </a:t>
            </a:r>
          </a:p>
          <a:p>
            <a:pPr>
              <a:lnSpc>
                <a:spcPct val="120000"/>
              </a:lnSpc>
            </a:pPr>
            <a:endParaRPr lang="zh-CN" altLang="en-US"/>
          </a:p>
        </p:txBody>
      </p:sp>
      <p:sp>
        <p:nvSpPr>
          <p:cNvPr id="176134" name="矩形 260104"/>
          <p:cNvSpPr>
            <a:spLocks noChangeArrowheads="1"/>
          </p:cNvSpPr>
          <p:nvPr/>
        </p:nvSpPr>
        <p:spPr bwMode="auto">
          <a:xfrm>
            <a:off x="0"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76135" name="对象 260103"/>
          <p:cNvGraphicFramePr>
            <a:graphicFrameLocks/>
          </p:cNvGraphicFramePr>
          <p:nvPr/>
        </p:nvGraphicFramePr>
        <p:xfrm>
          <a:off x="1042988" y="3429000"/>
          <a:ext cx="5689600" cy="1614488"/>
        </p:xfrm>
        <a:graphic>
          <a:graphicData uri="http://schemas.openxmlformats.org/presentationml/2006/ole">
            <mc:AlternateContent xmlns:mc="http://schemas.openxmlformats.org/markup-compatibility/2006">
              <mc:Choice xmlns:v="urn:schemas-microsoft-com:vml" Requires="v">
                <p:oleObj spid="_x0000_s3132" r:id="rId3" imgW="2044700" imgH="584200" progId="Equation.3">
                  <p:embed/>
                </p:oleObj>
              </mc:Choice>
              <mc:Fallback>
                <p:oleObj r:id="rId3" imgW="2044700" imgH="584200" progId="Equation.3">
                  <p:embed/>
                  <p:pic>
                    <p:nvPicPr>
                      <p:cNvPr id="176135" name="对象 26010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429000"/>
                        <a:ext cx="56896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6136" name="矩形 260106"/>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1948583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文本占位符 285697"/>
          <p:cNvSpPr>
            <a:spLocks noGrp="1" noChangeArrowheads="1"/>
          </p:cNvSpPr>
          <p:nvPr>
            <p:ph type="body" idx="1"/>
          </p:nvPr>
        </p:nvSpPr>
        <p:spPr>
          <a:xfrm>
            <a:off x="395288" y="2343150"/>
            <a:ext cx="8062912" cy="725488"/>
          </a:xfrm>
        </p:spPr>
        <p:txBody>
          <a:bodyPr/>
          <a:lstStyle/>
          <a:p>
            <a:pPr>
              <a:lnSpc>
                <a:spcPct val="90000"/>
              </a:lnSpc>
              <a:buFont typeface="Arial" panose="020B0604020202020204" pitchFamily="34" charset="0"/>
              <a:buNone/>
            </a:pPr>
            <a:r>
              <a:rPr lang="en-US" altLang="zh-CN" sz="2800" b="1" smtClean="0"/>
              <a:t> </a:t>
            </a:r>
            <a:r>
              <a:rPr lang="zh-CN" altLang="en-US" sz="2800" b="1" smtClean="0">
                <a:latin typeface="黑体" panose="02010609060101010101" pitchFamily="49" charset="-122"/>
                <a:ea typeface="黑体" panose="02010609060101010101" pitchFamily="49" charset="-122"/>
              </a:rPr>
              <a:t>极限流量</a:t>
            </a:r>
            <a:r>
              <a:rPr lang="zh-CN" altLang="en-US" sz="2800" b="1" smtClean="0"/>
              <a:t>  </a:t>
            </a:r>
            <a:endParaRPr lang="zh-CN" altLang="en-US" sz="2800" b="1" baseline="-25000" smtClean="0"/>
          </a:p>
        </p:txBody>
      </p:sp>
      <p:sp>
        <p:nvSpPr>
          <p:cNvPr id="177154" name="文本框 285698"/>
          <p:cNvSpPr txBox="1">
            <a:spLocks noChangeArrowheads="1"/>
          </p:cNvSpPr>
          <p:nvPr/>
        </p:nvSpPr>
        <p:spPr bwMode="auto">
          <a:xfrm>
            <a:off x="468313" y="1793875"/>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
        <p:nvSpPr>
          <p:cNvPr id="177155" name="矩形 285699"/>
          <p:cNvSpPr>
            <a:spLocks noChangeArrowheads="1"/>
          </p:cNvSpPr>
          <p:nvPr/>
        </p:nvSpPr>
        <p:spPr bwMode="auto">
          <a:xfrm>
            <a:off x="323850" y="260350"/>
            <a:ext cx="60483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3200">
                <a:solidFill>
                  <a:schemeClr val="tx2"/>
                </a:solidFill>
                <a:latin typeface="黑体" panose="02010609060101010101" pitchFamily="49" charset="-122"/>
                <a:ea typeface="黑体" panose="02010609060101010101" pitchFamily="49" charset="-122"/>
              </a:rPr>
              <a:t>3.4  </a:t>
            </a:r>
            <a:r>
              <a:rPr lang="zh-CN" altLang="en-US" sz="3200">
                <a:solidFill>
                  <a:schemeClr val="tx2"/>
                </a:solidFill>
                <a:latin typeface="黑体" panose="02010609060101010101" pitchFamily="49" charset="-122"/>
                <a:ea typeface="黑体" panose="02010609060101010101" pitchFamily="49" charset="-122"/>
              </a:rPr>
              <a:t>输入</a:t>
            </a:r>
            <a:r>
              <a:rPr lang="en-US" altLang="zh-CN" sz="3200">
                <a:solidFill>
                  <a:schemeClr val="tx2"/>
                </a:solidFill>
                <a:latin typeface="黑体" panose="02010609060101010101" pitchFamily="49" charset="-122"/>
                <a:ea typeface="黑体" panose="02010609060101010101" pitchFamily="49" charset="-122"/>
              </a:rPr>
              <a:t>/</a:t>
            </a:r>
            <a:r>
              <a:rPr lang="zh-CN" altLang="en-US" sz="3200">
                <a:solidFill>
                  <a:schemeClr val="tx2"/>
                </a:solidFill>
                <a:latin typeface="黑体" panose="02010609060101010101" pitchFamily="49" charset="-122"/>
                <a:ea typeface="黑体" panose="02010609060101010101" pitchFamily="49" charset="-122"/>
              </a:rPr>
              <a:t>输出系统   </a:t>
            </a:r>
          </a:p>
        </p:txBody>
      </p:sp>
      <p:sp>
        <p:nvSpPr>
          <p:cNvPr id="177156" name="矩形 285700"/>
          <p:cNvSpPr>
            <a:spLocks noChangeArrowheads="1"/>
          </p:cNvSpPr>
          <p:nvPr/>
        </p:nvSpPr>
        <p:spPr bwMode="auto">
          <a:xfrm>
            <a:off x="395288" y="1025525"/>
            <a:ext cx="8353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a:latin typeface="黑体" panose="02010609060101010101" pitchFamily="49" charset="-122"/>
                <a:ea typeface="黑体" panose="02010609060101010101" pitchFamily="49" charset="-122"/>
              </a:rPr>
              <a:t>3.4.2</a:t>
            </a:r>
            <a:r>
              <a:rPr lang="zh-CN" altLang="en-US">
                <a:latin typeface="黑体" panose="02010609060101010101" pitchFamily="49" charset="-122"/>
                <a:ea typeface="黑体" panose="02010609060101010101" pitchFamily="49" charset="-122"/>
              </a:rPr>
              <a:t>通道处理机的工作原理和流量设计</a:t>
            </a:r>
            <a:endParaRPr lang="zh-CN" altLang="en-US">
              <a:latin typeface="华文新魏" panose="02010800040101010101" pitchFamily="2" charset="-122"/>
              <a:ea typeface="华文新魏" panose="02010800040101010101" pitchFamily="2" charset="-122"/>
            </a:endParaRPr>
          </a:p>
        </p:txBody>
      </p:sp>
      <p:sp>
        <p:nvSpPr>
          <p:cNvPr id="177157" name="矩形 285701"/>
          <p:cNvSpPr>
            <a:spLocks noChangeArrowheads="1"/>
          </p:cNvSpPr>
          <p:nvPr/>
        </p:nvSpPr>
        <p:spPr bwMode="auto">
          <a:xfrm>
            <a:off x="596900" y="2781300"/>
            <a:ext cx="806291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a:latin typeface="黑体" panose="02010609060101010101" pitchFamily="49" charset="-122"/>
                <a:ea typeface="黑体" panose="02010609060101010101" pitchFamily="49" charset="-122"/>
              </a:rPr>
              <a:t>若</a:t>
            </a:r>
            <a:r>
              <a:rPr lang="en-US" altLang="zh-CN">
                <a:latin typeface="黑体" panose="02010609060101010101" pitchFamily="49" charset="-122"/>
                <a:ea typeface="黑体" panose="02010609060101010101" pitchFamily="49" charset="-122"/>
              </a:rPr>
              <a:t>T</a:t>
            </a:r>
            <a:r>
              <a:rPr lang="en-US" altLang="zh-CN" baseline="-25000">
                <a:latin typeface="黑体" panose="02010609060101010101" pitchFamily="49" charset="-122"/>
                <a:ea typeface="黑体" panose="02010609060101010101" pitchFamily="49" charset="-122"/>
              </a:rPr>
              <a:t>S </a:t>
            </a:r>
            <a:r>
              <a:rPr lang="en-US" altLang="zh-CN">
                <a:latin typeface="黑体" panose="02010609060101010101" pitchFamily="49" charset="-122"/>
                <a:ea typeface="黑体" panose="02010609060101010101" pitchFamily="49" charset="-122"/>
              </a:rPr>
              <a:t>,T</a:t>
            </a:r>
            <a:r>
              <a:rPr lang="en-US" altLang="zh-CN" baseline="-25000">
                <a:latin typeface="黑体" panose="02010609060101010101" pitchFamily="49" charset="-122"/>
                <a:ea typeface="黑体" panose="02010609060101010101" pitchFamily="49" charset="-122"/>
              </a:rPr>
              <a:t>D</a:t>
            </a:r>
            <a:r>
              <a:rPr lang="zh-CN" altLang="en-US">
                <a:latin typeface="黑体" panose="02010609060101010101" pitchFamily="49" charset="-122"/>
                <a:ea typeface="黑体" panose="02010609060101010101" pitchFamily="49" charset="-122"/>
              </a:rPr>
              <a:t>一定，</a:t>
            </a:r>
            <a:r>
              <a:rPr lang="en-US" altLang="zh-CN">
                <a:latin typeface="黑体" panose="02010609060101010101" pitchFamily="49" charset="-122"/>
                <a:ea typeface="黑体" panose="02010609060101010101" pitchFamily="49" charset="-122"/>
              </a:rPr>
              <a:t>N&gt;k</a:t>
            </a:r>
            <a:r>
              <a:rPr lang="zh-CN" altLang="en-US">
                <a:latin typeface="黑体" panose="02010609060101010101" pitchFamily="49" charset="-122"/>
                <a:ea typeface="黑体" panose="02010609060101010101" pitchFamily="49" charset="-122"/>
              </a:rPr>
              <a:t>，则：</a:t>
            </a:r>
            <a:r>
              <a:rPr lang="zh-CN" altLang="en-US"/>
              <a:t>                 </a:t>
            </a:r>
            <a:endParaRPr lang="zh-CN" altLang="en-US" baseline="-25000"/>
          </a:p>
        </p:txBody>
      </p:sp>
      <p:graphicFrame>
        <p:nvGraphicFramePr>
          <p:cNvPr id="177158" name="对象 285705"/>
          <p:cNvGraphicFramePr>
            <a:graphicFrameLocks/>
          </p:cNvGraphicFramePr>
          <p:nvPr/>
        </p:nvGraphicFramePr>
        <p:xfrm>
          <a:off x="755650" y="3716338"/>
          <a:ext cx="6553200" cy="904875"/>
        </p:xfrm>
        <a:graphic>
          <a:graphicData uri="http://schemas.openxmlformats.org/presentationml/2006/ole">
            <mc:AlternateContent xmlns:mc="http://schemas.openxmlformats.org/markup-compatibility/2006">
              <mc:Choice xmlns:v="urn:schemas-microsoft-com:vml" Requires="v">
                <p:oleObj spid="_x0000_s4156" r:id="rId3" imgW="1727200" imgH="241300" progId="Equation.3">
                  <p:embed/>
                </p:oleObj>
              </mc:Choice>
              <mc:Fallback>
                <p:oleObj r:id="rId3" imgW="1727200" imgH="241300" progId="Equation.3">
                  <p:embed/>
                  <p:pic>
                    <p:nvPicPr>
                      <p:cNvPr id="177158" name="对象 28570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716338"/>
                        <a:ext cx="6553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4617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文本占位符 290817"/>
          <p:cNvSpPr>
            <a:spLocks noGrp="1" noChangeArrowheads="1"/>
          </p:cNvSpPr>
          <p:nvPr>
            <p:ph type="body" idx="1"/>
          </p:nvPr>
        </p:nvSpPr>
        <p:spPr>
          <a:xfrm>
            <a:off x="381000" y="685800"/>
            <a:ext cx="8583613" cy="4398963"/>
          </a:xfrm>
        </p:spPr>
        <p:txBody>
          <a:bodyPr/>
          <a:lstStyle/>
          <a:p>
            <a:pPr>
              <a:buFont typeface="Arial" panose="020B0604020202020204" pitchFamily="34" charset="0"/>
              <a:buNone/>
            </a:pPr>
            <a:r>
              <a:rPr lang="zh-CN" altLang="en-US" sz="2800" b="1" smtClean="0">
                <a:latin typeface="黑体" panose="02010609060101010101" pitchFamily="49" charset="-122"/>
                <a:ea typeface="黑体" panose="02010609060101010101" pitchFamily="49" charset="-122"/>
              </a:rPr>
              <a:t>实际最大流量</a:t>
            </a:r>
          </a:p>
          <a:p>
            <a:pPr>
              <a:buFont typeface="Arial" panose="020B0604020202020204" pitchFamily="34" charset="0"/>
              <a:buNone/>
            </a:pPr>
            <a:r>
              <a:rPr lang="en-US" altLang="zh-CN" sz="2800" b="1" smtClean="0">
                <a:latin typeface="黑体" panose="02010609060101010101" pitchFamily="49" charset="-122"/>
                <a:ea typeface="黑体" panose="02010609060101010101" pitchFamily="49" charset="-122"/>
              </a:rPr>
              <a:t>1)</a:t>
            </a:r>
            <a:r>
              <a:rPr lang="zh-CN" altLang="en-US" sz="2800" b="1" smtClean="0">
                <a:latin typeface="黑体" panose="02010609060101010101" pitchFamily="49" charset="-122"/>
                <a:ea typeface="黑体" panose="02010609060101010101" pitchFamily="49" charset="-122"/>
              </a:rPr>
              <a:t>字节多路通道</a:t>
            </a:r>
            <a:r>
              <a:rPr lang="en-US" altLang="zh-CN" sz="2800" b="1" smtClean="0">
                <a:latin typeface="黑体" panose="02010609060101010101" pitchFamily="49" charset="-122"/>
                <a:ea typeface="黑体" panose="02010609060101010101" pitchFamily="49" charset="-122"/>
              </a:rPr>
              <a:t>:</a:t>
            </a:r>
          </a:p>
          <a:p>
            <a:pPr>
              <a:buFont typeface="Arial" panose="020B0604020202020204" pitchFamily="34" charset="0"/>
              <a:buNone/>
            </a:pPr>
            <a:r>
              <a:rPr lang="en-US" altLang="zh-CN" sz="2800" b="1" smtClean="0"/>
              <a:t>        </a:t>
            </a:r>
            <a:endParaRPr lang="en-US" altLang="zh-CN" sz="2800" b="1" baseline="-25000" smtClean="0"/>
          </a:p>
          <a:p>
            <a:pPr>
              <a:buFont typeface="Arial" panose="020B0604020202020204" pitchFamily="34" charset="0"/>
              <a:buNone/>
            </a:pPr>
            <a:r>
              <a:rPr lang="en-US" altLang="zh-CN" sz="2800" b="1" baseline="-25000" smtClean="0"/>
              <a:t>       </a:t>
            </a:r>
          </a:p>
          <a:p>
            <a:pPr>
              <a:buFont typeface="Arial" panose="020B0604020202020204" pitchFamily="34" charset="0"/>
              <a:buNone/>
            </a:pPr>
            <a:r>
              <a:rPr lang="en-US" altLang="zh-CN" sz="2800" b="1" smtClean="0">
                <a:latin typeface="黑体" panose="02010609060101010101" pitchFamily="49" charset="-122"/>
                <a:ea typeface="黑体" panose="02010609060101010101" pitchFamily="49" charset="-122"/>
              </a:rPr>
              <a:t>2)</a:t>
            </a:r>
            <a:r>
              <a:rPr lang="zh-CN" altLang="en-US" sz="2800" b="1" smtClean="0">
                <a:latin typeface="黑体" panose="02010609060101010101" pitchFamily="49" charset="-122"/>
                <a:ea typeface="黑体" panose="02010609060101010101" pitchFamily="49" charset="-122"/>
              </a:rPr>
              <a:t>数组多路通道：</a:t>
            </a:r>
          </a:p>
          <a:p>
            <a:pPr>
              <a:buFont typeface="Arial" panose="020B0604020202020204" pitchFamily="34" charset="0"/>
              <a:buNone/>
            </a:pPr>
            <a:endParaRPr lang="zh-CN" altLang="en-US" sz="2800" b="1" smtClean="0">
              <a:latin typeface="黑体" panose="02010609060101010101" pitchFamily="49" charset="-122"/>
              <a:ea typeface="黑体" panose="02010609060101010101" pitchFamily="49" charset="-122"/>
            </a:endParaRPr>
          </a:p>
          <a:p>
            <a:pPr>
              <a:buFont typeface="Arial" panose="020B0604020202020204" pitchFamily="34" charset="0"/>
              <a:buNone/>
            </a:pPr>
            <a:endParaRPr lang="zh-CN" altLang="en-US" sz="2800" b="1" smtClean="0">
              <a:latin typeface="黑体" panose="02010609060101010101" pitchFamily="49" charset="-122"/>
              <a:ea typeface="黑体" panose="02010609060101010101" pitchFamily="49" charset="-122"/>
            </a:endParaRPr>
          </a:p>
          <a:p>
            <a:pPr>
              <a:buFont typeface="Arial" panose="020B0604020202020204" pitchFamily="34" charset="0"/>
              <a:buNone/>
            </a:pPr>
            <a:r>
              <a:rPr lang="en-US" altLang="zh-CN" sz="2800" b="1" smtClean="0">
                <a:latin typeface="黑体" panose="02010609060101010101" pitchFamily="49" charset="-122"/>
                <a:ea typeface="黑体" panose="02010609060101010101" pitchFamily="49" charset="-122"/>
              </a:rPr>
              <a:t>3)</a:t>
            </a:r>
            <a:r>
              <a:rPr lang="zh-CN" altLang="en-US" sz="2800" b="1" smtClean="0">
                <a:latin typeface="黑体" panose="02010609060101010101" pitchFamily="49" charset="-122"/>
                <a:ea typeface="黑体" panose="02010609060101010101" pitchFamily="49" charset="-122"/>
              </a:rPr>
              <a:t>选择通道：</a:t>
            </a:r>
          </a:p>
          <a:p>
            <a:pPr>
              <a:buFont typeface="Arial" panose="020B0604020202020204" pitchFamily="34" charset="0"/>
              <a:buNone/>
            </a:pPr>
            <a:r>
              <a:rPr lang="zh-CN" altLang="en-US" sz="2800" b="1" smtClean="0"/>
              <a:t>       </a:t>
            </a:r>
            <a:endParaRPr lang="zh-CN" altLang="en-US" sz="2800" b="1" baseline="-25000" smtClean="0"/>
          </a:p>
        </p:txBody>
      </p:sp>
      <p:sp>
        <p:nvSpPr>
          <p:cNvPr id="178178" name="文本框 290818"/>
          <p:cNvSpPr txBox="1">
            <a:spLocks noChangeArrowheads="1"/>
          </p:cNvSpPr>
          <p:nvPr/>
        </p:nvSpPr>
        <p:spPr bwMode="auto">
          <a:xfrm>
            <a:off x="3505200" y="1892300"/>
            <a:ext cx="538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2400" dirty="0">
                <a:latin typeface="Times New Roman" panose="02020603050405020304" pitchFamily="18" charset="0"/>
                <a:ea typeface="黑体" panose="02010609060101010101" pitchFamily="49" charset="-122"/>
              </a:rPr>
              <a:t>该通道所接各设备的字节传送速率之和</a:t>
            </a:r>
          </a:p>
        </p:txBody>
      </p:sp>
      <p:sp>
        <p:nvSpPr>
          <p:cNvPr id="178179" name="直接连接符 290819"/>
          <p:cNvSpPr>
            <a:spLocks noChangeShapeType="1"/>
          </p:cNvSpPr>
          <p:nvPr/>
        </p:nvSpPr>
        <p:spPr bwMode="auto">
          <a:xfrm>
            <a:off x="2819400" y="2133600"/>
            <a:ext cx="762000"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180" name="文本框 290820"/>
          <p:cNvSpPr txBox="1">
            <a:spLocks noChangeArrowheads="1"/>
          </p:cNvSpPr>
          <p:nvPr/>
        </p:nvSpPr>
        <p:spPr bwMode="auto">
          <a:xfrm>
            <a:off x="3810000" y="3657600"/>
            <a:ext cx="477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sz="2400">
                <a:latin typeface="Times New Roman" panose="02020603050405020304" pitchFamily="18" charset="0"/>
                <a:ea typeface="黑体" panose="02010609060101010101" pitchFamily="49" charset="-122"/>
              </a:rPr>
              <a:t>所接各设备的字节传送速率最大者</a:t>
            </a:r>
          </a:p>
        </p:txBody>
      </p:sp>
      <p:sp>
        <p:nvSpPr>
          <p:cNvPr id="178181" name="文本框 290821"/>
          <p:cNvSpPr txBox="1">
            <a:spLocks noChangeArrowheads="1"/>
          </p:cNvSpPr>
          <p:nvPr/>
        </p:nvSpPr>
        <p:spPr bwMode="auto">
          <a:xfrm>
            <a:off x="3492500" y="4540250"/>
            <a:ext cx="55086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rPr>
              <a:t>j—</a:t>
            </a:r>
            <a:r>
              <a:rPr lang="zh-CN" altLang="en-US" sz="2400">
                <a:latin typeface="Times New Roman" panose="02020603050405020304" pitchFamily="18" charset="0"/>
                <a:ea typeface="黑体" panose="02010609060101010101" pitchFamily="49" charset="-122"/>
              </a:rPr>
              <a:t>通道的编号</a:t>
            </a:r>
          </a:p>
          <a:p>
            <a:r>
              <a:rPr lang="en-US" altLang="zh-CN" sz="2400">
                <a:latin typeface="Times New Roman" panose="02020603050405020304" pitchFamily="18" charset="0"/>
              </a:rPr>
              <a:t>f</a:t>
            </a:r>
            <a:r>
              <a:rPr lang="en-US" altLang="zh-CN" sz="2400" baseline="-25000">
                <a:latin typeface="Times New Roman" panose="02020603050405020304" pitchFamily="18" charset="0"/>
              </a:rPr>
              <a:t>i.j</a:t>
            </a:r>
            <a:r>
              <a:rPr lang="en-US" altLang="zh-CN" sz="2400">
                <a:latin typeface="Times New Roman" panose="02020603050405020304" pitchFamily="18" charset="0"/>
              </a:rPr>
              <a:t>—j</a:t>
            </a:r>
            <a:r>
              <a:rPr lang="zh-CN" altLang="en-US" sz="2400">
                <a:latin typeface="Times New Roman" panose="02020603050405020304" pitchFamily="18" charset="0"/>
              </a:rPr>
              <a:t>号</a:t>
            </a:r>
            <a:r>
              <a:rPr lang="zh-CN" altLang="en-US" sz="2400">
                <a:latin typeface="Times New Roman" panose="02020603050405020304" pitchFamily="18" charset="0"/>
                <a:ea typeface="黑体" panose="02010609060101010101" pitchFamily="49" charset="-122"/>
              </a:rPr>
              <a:t>通道第</a:t>
            </a:r>
            <a:r>
              <a:rPr lang="en-US" altLang="zh-CN" sz="2400">
                <a:latin typeface="Times New Roman" panose="02020603050405020304" pitchFamily="18" charset="0"/>
                <a:ea typeface="黑体" panose="02010609060101010101" pitchFamily="49" charset="-122"/>
              </a:rPr>
              <a:t>i</a:t>
            </a:r>
            <a:r>
              <a:rPr lang="zh-CN" altLang="en-US" sz="2400">
                <a:latin typeface="Times New Roman" panose="02020603050405020304" pitchFamily="18" charset="0"/>
                <a:ea typeface="黑体" panose="02010609060101010101" pitchFamily="49" charset="-122"/>
              </a:rPr>
              <a:t>台设备的字节传送速率</a:t>
            </a:r>
          </a:p>
          <a:p>
            <a:r>
              <a:rPr lang="en-US" altLang="zh-CN" sz="2400">
                <a:latin typeface="Times New Roman" panose="02020603050405020304" pitchFamily="18" charset="0"/>
              </a:rPr>
              <a:t>p</a:t>
            </a:r>
            <a:r>
              <a:rPr lang="en-US" altLang="zh-CN" sz="2400" baseline="-25000">
                <a:latin typeface="Times New Roman" panose="02020603050405020304" pitchFamily="18" charset="0"/>
              </a:rPr>
              <a:t>j</a:t>
            </a:r>
            <a:r>
              <a:rPr lang="en-US" altLang="zh-CN" sz="2400">
                <a:latin typeface="Times New Roman" panose="02020603050405020304" pitchFamily="18" charset="0"/>
              </a:rPr>
              <a:t>—j</a:t>
            </a:r>
            <a:r>
              <a:rPr lang="zh-CN" altLang="en-US" sz="2400">
                <a:latin typeface="Times New Roman" panose="02020603050405020304" pitchFamily="18" charset="0"/>
                <a:ea typeface="黑体" panose="02010609060101010101" pitchFamily="49" charset="-122"/>
              </a:rPr>
              <a:t>通道上所接的总设备数</a:t>
            </a:r>
          </a:p>
          <a:p>
            <a:endParaRPr lang="zh-CN" altLang="en-US" sz="2400">
              <a:latin typeface="Times New Roman" panose="02020603050405020304" pitchFamily="18" charset="0"/>
            </a:endParaRPr>
          </a:p>
        </p:txBody>
      </p:sp>
      <p:sp>
        <p:nvSpPr>
          <p:cNvPr id="178182" name="直接连接符 290822"/>
          <p:cNvSpPr>
            <a:spLocks noChangeShapeType="1"/>
          </p:cNvSpPr>
          <p:nvPr/>
        </p:nvSpPr>
        <p:spPr bwMode="auto">
          <a:xfrm>
            <a:off x="3352800" y="3657600"/>
            <a:ext cx="533400" cy="228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183" name="直接连接符 290823"/>
          <p:cNvSpPr>
            <a:spLocks noChangeShapeType="1"/>
          </p:cNvSpPr>
          <p:nvPr/>
        </p:nvSpPr>
        <p:spPr bwMode="auto">
          <a:xfrm flipV="1">
            <a:off x="3276600" y="3886200"/>
            <a:ext cx="609600" cy="1371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8184" name="文本框 290824"/>
          <p:cNvSpPr txBox="1">
            <a:spLocks noChangeArrowheads="1"/>
          </p:cNvSpPr>
          <p:nvPr/>
        </p:nvSpPr>
        <p:spPr bwMode="auto">
          <a:xfrm>
            <a:off x="323850" y="115888"/>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graphicFrame>
        <p:nvGraphicFramePr>
          <p:cNvPr id="178185" name="对象 290826"/>
          <p:cNvGraphicFramePr>
            <a:graphicFrameLocks/>
          </p:cNvGraphicFramePr>
          <p:nvPr/>
        </p:nvGraphicFramePr>
        <p:xfrm>
          <a:off x="611188" y="1628775"/>
          <a:ext cx="2087562" cy="1076325"/>
        </p:xfrm>
        <a:graphic>
          <a:graphicData uri="http://schemas.openxmlformats.org/presentationml/2006/ole">
            <mc:AlternateContent xmlns:mc="http://schemas.openxmlformats.org/markup-compatibility/2006">
              <mc:Choice xmlns:v="urn:schemas-microsoft-com:vml" Requires="v">
                <p:oleObj spid="_x0000_s5296" r:id="rId3" imgW="889000" imgH="457200" progId="Equation.3">
                  <p:embed/>
                </p:oleObj>
              </mc:Choice>
              <mc:Fallback>
                <p:oleObj r:id="rId3" imgW="889000" imgH="457200" progId="Equation.3">
                  <p:embed/>
                  <p:pic>
                    <p:nvPicPr>
                      <p:cNvPr id="178185" name="对象 2908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628775"/>
                        <a:ext cx="20875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8186" name="对象 290828"/>
          <p:cNvGraphicFramePr>
            <a:graphicFrameLocks/>
          </p:cNvGraphicFramePr>
          <p:nvPr/>
        </p:nvGraphicFramePr>
        <p:xfrm>
          <a:off x="395288" y="3084513"/>
          <a:ext cx="2879725" cy="1076325"/>
        </p:xfrm>
        <a:graphic>
          <a:graphicData uri="http://schemas.openxmlformats.org/presentationml/2006/ole">
            <mc:AlternateContent xmlns:mc="http://schemas.openxmlformats.org/markup-compatibility/2006">
              <mc:Choice xmlns:v="urn:schemas-microsoft-com:vml" Requires="v">
                <p:oleObj spid="_x0000_s5297" r:id="rId5" imgW="1016000" imgH="381000" progId="Equation.3">
                  <p:embed/>
                </p:oleObj>
              </mc:Choice>
              <mc:Fallback>
                <p:oleObj r:id="rId5" imgW="1016000" imgH="381000" progId="Equation.3">
                  <p:embed/>
                  <p:pic>
                    <p:nvPicPr>
                      <p:cNvPr id="178186" name="对象 2908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084513"/>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8187" name="对象 290830"/>
          <p:cNvGraphicFramePr>
            <a:graphicFrameLocks/>
          </p:cNvGraphicFramePr>
          <p:nvPr/>
        </p:nvGraphicFramePr>
        <p:xfrm>
          <a:off x="468313" y="4652963"/>
          <a:ext cx="2665412" cy="1001712"/>
        </p:xfrm>
        <a:graphic>
          <a:graphicData uri="http://schemas.openxmlformats.org/presentationml/2006/ole">
            <mc:AlternateContent xmlns:mc="http://schemas.openxmlformats.org/markup-compatibility/2006">
              <mc:Choice xmlns:v="urn:schemas-microsoft-com:vml" Requires="v">
                <p:oleObj spid="_x0000_s5298" r:id="rId7" imgW="1040948" imgH="393529" progId="Equation.3">
                  <p:embed/>
                </p:oleObj>
              </mc:Choice>
              <mc:Fallback>
                <p:oleObj r:id="rId7" imgW="1040948" imgH="393529" progId="Equation.3">
                  <p:embed/>
                  <p:pic>
                    <p:nvPicPr>
                      <p:cNvPr id="178187" name="对象 29083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652963"/>
                        <a:ext cx="2665412"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19084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矩形 262160"/>
          <p:cNvSpPr>
            <a:spLocks noChangeArrowheads="1"/>
          </p:cNvSpPr>
          <p:nvPr/>
        </p:nvSpPr>
        <p:spPr bwMode="auto">
          <a:xfrm>
            <a:off x="400050" y="693738"/>
            <a:ext cx="84931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a:latin typeface="黑体" panose="02010609060101010101" pitchFamily="49" charset="-122"/>
                <a:ea typeface="黑体" panose="02010609060101010101" pitchFamily="49" charset="-122"/>
              </a:rPr>
              <a:t>设计原则</a:t>
            </a:r>
          </a:p>
          <a:p>
            <a:pPr>
              <a:lnSpc>
                <a:spcPct val="90000"/>
              </a:lnSpc>
              <a:spcBef>
                <a:spcPct val="20000"/>
              </a:spcBef>
            </a:pP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设备要求的实际最大流量不超过通道的极限流量</a:t>
            </a:r>
          </a:p>
        </p:txBody>
      </p:sp>
      <p:sp>
        <p:nvSpPr>
          <p:cNvPr id="179202" name="文本框 262161"/>
          <p:cNvSpPr txBox="1">
            <a:spLocks noChangeArrowheads="1"/>
          </p:cNvSpPr>
          <p:nvPr/>
        </p:nvSpPr>
        <p:spPr bwMode="auto">
          <a:xfrm>
            <a:off x="323850" y="115888"/>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graphicFrame>
        <p:nvGraphicFramePr>
          <p:cNvPr id="179203" name="对象 262168"/>
          <p:cNvGraphicFramePr>
            <a:graphicFrameLocks/>
          </p:cNvGraphicFramePr>
          <p:nvPr/>
        </p:nvGraphicFramePr>
        <p:xfrm>
          <a:off x="755650" y="1557338"/>
          <a:ext cx="5256213" cy="1250950"/>
        </p:xfrm>
        <a:graphic>
          <a:graphicData uri="http://schemas.openxmlformats.org/presentationml/2006/ole">
            <mc:AlternateContent xmlns:mc="http://schemas.openxmlformats.org/markup-compatibility/2006">
              <mc:Choice xmlns:v="urn:schemas-microsoft-com:vml" Requires="v">
                <p:oleObj spid="_x0000_s6320" r:id="rId3" imgW="1002865" imgH="241195" progId="Equation.3">
                  <p:embed/>
                </p:oleObj>
              </mc:Choice>
              <mc:Fallback>
                <p:oleObj r:id="rId3" imgW="1002865" imgH="241195" progId="Equation.3">
                  <p:embed/>
                  <p:pic>
                    <p:nvPicPr>
                      <p:cNvPr id="179203" name="对象 26216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557338"/>
                        <a:ext cx="5256213"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9204" name="对象 262167"/>
          <p:cNvGraphicFramePr>
            <a:graphicFrameLocks/>
          </p:cNvGraphicFramePr>
          <p:nvPr/>
        </p:nvGraphicFramePr>
        <p:xfrm>
          <a:off x="755650" y="2635250"/>
          <a:ext cx="5688013" cy="1225550"/>
        </p:xfrm>
        <a:graphic>
          <a:graphicData uri="http://schemas.openxmlformats.org/presentationml/2006/ole">
            <mc:AlternateContent xmlns:mc="http://schemas.openxmlformats.org/markup-compatibility/2006">
              <mc:Choice xmlns:v="urn:schemas-microsoft-com:vml" Requires="v">
                <p:oleObj spid="_x0000_s6321" r:id="rId5" imgW="1104900" imgH="241300" progId="Equation.3">
                  <p:embed/>
                </p:oleObj>
              </mc:Choice>
              <mc:Fallback>
                <p:oleObj r:id="rId5" imgW="1104900" imgH="241300" progId="Equation.3">
                  <p:embed/>
                  <p:pic>
                    <p:nvPicPr>
                      <p:cNvPr id="179204" name="对象 26216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635250"/>
                        <a:ext cx="5688013"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9205" name="对象 262166"/>
          <p:cNvGraphicFramePr>
            <a:graphicFrameLocks/>
          </p:cNvGraphicFramePr>
          <p:nvPr/>
        </p:nvGraphicFramePr>
        <p:xfrm>
          <a:off x="790575" y="3656013"/>
          <a:ext cx="6051550" cy="1285875"/>
        </p:xfrm>
        <a:graphic>
          <a:graphicData uri="http://schemas.openxmlformats.org/presentationml/2006/ole">
            <mc:AlternateContent xmlns:mc="http://schemas.openxmlformats.org/markup-compatibility/2006">
              <mc:Choice xmlns:v="urn:schemas-microsoft-com:vml" Requires="v">
                <p:oleObj spid="_x0000_s6322" r:id="rId7" imgW="1117115" imgH="241195" progId="Equation.3">
                  <p:embed/>
                </p:oleObj>
              </mc:Choice>
              <mc:Fallback>
                <p:oleObj r:id="rId7" imgW="1117115" imgH="241195" progId="Equation.3">
                  <p:embed/>
                  <p:pic>
                    <p:nvPicPr>
                      <p:cNvPr id="179205" name="对象 26216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575" y="3656013"/>
                        <a:ext cx="60515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79206" name="矩形 262169"/>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31372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文本框 240641"/>
          <p:cNvSpPr txBox="1"/>
          <p:nvPr/>
        </p:nvSpPr>
        <p:spPr>
          <a:xfrm>
            <a:off x="395288" y="1989138"/>
            <a:ext cx="3357562"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系统的发展：</a:t>
            </a:r>
          </a:p>
        </p:txBody>
      </p:sp>
      <p:sp>
        <p:nvSpPr>
          <p:cNvPr id="148482" name="文本框 240642"/>
          <p:cNvSpPr txBox="1"/>
          <p:nvPr/>
        </p:nvSpPr>
        <p:spPr>
          <a:xfrm>
            <a:off x="827088" y="2820988"/>
            <a:ext cx="7273925" cy="2225675"/>
          </a:xfrm>
          <a:prstGeom prst="rect">
            <a:avLst/>
          </a:prstGeom>
          <a:noFill/>
          <a:ln w="9525">
            <a:noFill/>
          </a:ln>
        </p:spPr>
        <p:txBody>
          <a:bodyPr anchor="t">
            <a:spAutoFit/>
          </a:bodyPr>
          <a:lstStyle/>
          <a:p>
            <a:r>
              <a:rPr lang="en-US" altLang="zh-CN" dirty="0">
                <a:latin typeface="Arial" panose="020B0604020202020204" pitchFamily="34" charset="0"/>
                <a:ea typeface="黑体" panose="02010609060101010101" pitchFamily="2" charset="-122"/>
              </a:rPr>
              <a:t>2</a:t>
            </a:r>
            <a:r>
              <a:rPr lang="zh-CN" altLang="en-US" dirty="0">
                <a:latin typeface="Arial" panose="020B0604020202020204" pitchFamily="34" charset="0"/>
                <a:ea typeface="黑体" panose="02010609060101010101" pitchFamily="2" charset="-122"/>
              </a:rPr>
              <a:t>）目前大多数计算机有较多</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设备，且是</a:t>
            </a:r>
            <a:r>
              <a:rPr lang="zh-CN" altLang="en-US" dirty="0">
                <a:solidFill>
                  <a:srgbClr val="0033CC"/>
                </a:solidFill>
                <a:latin typeface="Arial" panose="020B0604020202020204" pitchFamily="34" charset="0"/>
                <a:ea typeface="黑体" panose="02010609060101010101" pitchFamily="2" charset="-122"/>
              </a:rPr>
              <a:t>多个用户分享</a:t>
            </a:r>
            <a:r>
              <a:rPr lang="en-US" altLang="zh-CN" dirty="0">
                <a:latin typeface="Arial" panose="020B0604020202020204" pitchFamily="34" charset="0"/>
                <a:ea typeface="黑体" panose="02010609060101010101" pitchFamily="2" charset="-122"/>
              </a:rPr>
              <a:t>CPU</a:t>
            </a:r>
            <a:r>
              <a:rPr lang="zh-CN" altLang="en-US" dirty="0">
                <a:latin typeface="Arial" panose="020B0604020202020204" pitchFamily="34" charset="0"/>
                <a:ea typeface="黑体" panose="02010609060101010101" pitchFamily="2" charset="-122"/>
              </a:rPr>
              <a:t>、主存和外部设备资源，用户程序的输入输出不能由用户自己安排，必须由用户发出输入输出请求，经</a:t>
            </a:r>
            <a:r>
              <a:rPr lang="zh-CN" altLang="en-US" dirty="0">
                <a:solidFill>
                  <a:srgbClr val="0033CC"/>
                </a:solidFill>
                <a:latin typeface="Arial" panose="020B0604020202020204" pitchFamily="34" charset="0"/>
                <a:ea typeface="黑体" panose="02010609060101010101" pitchFamily="2" charset="-122"/>
              </a:rPr>
              <a:t>操作系统调度分配</a:t>
            </a:r>
            <a:r>
              <a:rPr lang="zh-CN" altLang="en-US" dirty="0">
                <a:latin typeface="Arial" panose="020B0604020202020204" pitchFamily="34" charset="0"/>
                <a:ea typeface="黑体" panose="02010609060101010101" pitchFamily="2" charset="-122"/>
              </a:rPr>
              <a:t>设备进行具体的输入输出处理。</a:t>
            </a:r>
          </a:p>
        </p:txBody>
      </p:sp>
      <p:sp>
        <p:nvSpPr>
          <p:cNvPr id="148483" name="矩形 24064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48484" name="矩形 24064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矩形 287745"/>
          <p:cNvSpPr>
            <a:spLocks noChangeArrowheads="1"/>
          </p:cNvSpPr>
          <p:nvPr/>
        </p:nvSpPr>
        <p:spPr bwMode="auto">
          <a:xfrm>
            <a:off x="400050" y="693738"/>
            <a:ext cx="849312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dirty="0">
                <a:latin typeface="黑体" panose="02010609060101010101" pitchFamily="49" charset="-122"/>
                <a:ea typeface="黑体" panose="02010609060101010101" pitchFamily="49" charset="-122"/>
              </a:rPr>
              <a:t>设计原则</a:t>
            </a:r>
          </a:p>
          <a:p>
            <a:pPr>
              <a:lnSpc>
                <a:spcPct val="90000"/>
              </a:lnSpc>
              <a:spcBef>
                <a:spcPct val="20000"/>
              </a:spcBef>
            </a:pPr>
            <a:r>
              <a:rPr lang="en-US" altLang="zh-CN" dirty="0">
                <a:latin typeface="黑体" panose="02010609060101010101" pitchFamily="49" charset="-122"/>
                <a:ea typeface="黑体" panose="02010609060101010101" pitchFamily="49" charset="-122"/>
              </a:rPr>
              <a:t>1)</a:t>
            </a:r>
            <a:r>
              <a:rPr lang="zh-CN" altLang="en-US" dirty="0">
                <a:solidFill>
                  <a:srgbClr val="0033CC"/>
                </a:solidFill>
                <a:latin typeface="黑体" panose="02010609060101010101" pitchFamily="49" charset="-122"/>
                <a:ea typeface="黑体" panose="02010609060101010101" pitchFamily="49" charset="-122"/>
              </a:rPr>
              <a:t>设备要求的实际最大流量不超过通道的极限流量</a:t>
            </a:r>
          </a:p>
          <a:p>
            <a:pPr>
              <a:lnSpc>
                <a:spcPct val="90000"/>
              </a:lnSpc>
              <a:spcBef>
                <a:spcPct val="20000"/>
              </a:spcBef>
            </a:pPr>
            <a:r>
              <a:rPr lang="zh-CN" altLang="en-US" dirty="0">
                <a:latin typeface="华文新魏" panose="02010800040101010101" pitchFamily="2" charset="-122"/>
                <a:ea typeface="华文新魏" panose="02010800040101010101" pitchFamily="2" charset="-122"/>
              </a:rPr>
              <a:t>如果</a:t>
            </a:r>
            <a:r>
              <a:rPr lang="en-US" altLang="zh-CN" dirty="0">
                <a:latin typeface="华文新魏" panose="02010800040101010101" pitchFamily="2" charset="-122"/>
                <a:ea typeface="华文新魏" panose="02010800040101010101" pitchFamily="2" charset="-122"/>
              </a:rPr>
              <a:t>I/O</a:t>
            </a:r>
            <a:r>
              <a:rPr lang="zh-CN" altLang="en-US" dirty="0">
                <a:latin typeface="华文新魏" panose="02010800040101010101" pitchFamily="2" charset="-122"/>
                <a:ea typeface="华文新魏" panose="02010800040101010101" pitchFamily="2" charset="-122"/>
              </a:rPr>
              <a:t>系统有</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个通道，其中</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至</a:t>
            </a:r>
            <a:r>
              <a:rPr lang="en-US" altLang="zh-CN" dirty="0">
                <a:latin typeface="华文新魏" panose="02010800040101010101" pitchFamily="2" charset="-122"/>
                <a:ea typeface="华文新魏" panose="02010800040101010101" pitchFamily="2" charset="-122"/>
              </a:rPr>
              <a:t>m</a:t>
            </a:r>
            <a:r>
              <a:rPr lang="en-US" altLang="zh-CN" baseline="-25000"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为字节多路，</a:t>
            </a:r>
            <a:r>
              <a:rPr lang="en-US" altLang="zh-CN" dirty="0">
                <a:latin typeface="华文新魏" panose="02010800040101010101" pitchFamily="2" charset="-122"/>
                <a:ea typeface="华文新魏" panose="02010800040101010101" pitchFamily="2" charset="-122"/>
              </a:rPr>
              <a:t>m</a:t>
            </a:r>
            <a:r>
              <a:rPr lang="en-US" altLang="zh-CN" baseline="-25000" dirty="0">
                <a:latin typeface="华文新魏" panose="02010800040101010101" pitchFamily="2" charset="-122"/>
                <a:ea typeface="华文新魏" panose="02010800040101010101" pitchFamily="2" charset="-122"/>
              </a:rPr>
              <a:t>1</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至</a:t>
            </a:r>
            <a:r>
              <a:rPr lang="en-US" altLang="zh-CN" dirty="0">
                <a:latin typeface="华文新魏" panose="02010800040101010101" pitchFamily="2" charset="-122"/>
                <a:ea typeface="华文新魏" panose="02010800040101010101" pitchFamily="2" charset="-122"/>
              </a:rPr>
              <a:t>m</a:t>
            </a:r>
            <a:r>
              <a:rPr lang="en-US" altLang="zh-CN" baseline="-25000"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为数组多路，</a:t>
            </a:r>
            <a:r>
              <a:rPr lang="en-US" altLang="zh-CN" dirty="0">
                <a:latin typeface="华文新魏" panose="02010800040101010101" pitchFamily="2" charset="-122"/>
                <a:ea typeface="华文新魏" panose="02010800040101010101" pitchFamily="2" charset="-122"/>
              </a:rPr>
              <a:t>m</a:t>
            </a:r>
            <a:r>
              <a:rPr lang="en-US" altLang="zh-CN" baseline="-25000" dirty="0">
                <a:latin typeface="华文新魏" panose="02010800040101010101" pitchFamily="2" charset="-122"/>
                <a:ea typeface="华文新魏" panose="02010800040101010101" pitchFamily="2" charset="-122"/>
              </a:rPr>
              <a:t>2</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至</a:t>
            </a:r>
            <a:r>
              <a:rPr lang="en-US" altLang="zh-CN" dirty="0">
                <a:latin typeface="华文新魏" panose="02010800040101010101" pitchFamily="2" charset="-122"/>
                <a:ea typeface="华文新魏" panose="02010800040101010101" pitchFamily="2" charset="-122"/>
              </a:rPr>
              <a:t>m</a:t>
            </a:r>
            <a:r>
              <a:rPr lang="zh-CN" altLang="en-US" dirty="0">
                <a:latin typeface="华文新魏" panose="02010800040101010101" pitchFamily="2" charset="-122"/>
                <a:ea typeface="华文新魏" panose="02010800040101010101" pitchFamily="2" charset="-122"/>
              </a:rPr>
              <a:t>为选择，则，</a:t>
            </a:r>
            <a:r>
              <a:rPr lang="en-US" altLang="zh-CN" dirty="0">
                <a:latin typeface="华文新魏" panose="02010800040101010101" pitchFamily="2" charset="-122"/>
                <a:ea typeface="华文新魏" panose="02010800040101010101" pitchFamily="2" charset="-122"/>
              </a:rPr>
              <a:t>I/O</a:t>
            </a:r>
            <a:r>
              <a:rPr lang="zh-CN" altLang="en-US" dirty="0">
                <a:latin typeface="华文新魏" panose="02010800040101010101" pitchFamily="2" charset="-122"/>
                <a:ea typeface="华文新魏" panose="02010800040101010101" pitchFamily="2" charset="-122"/>
              </a:rPr>
              <a:t>系统的极限流量为：</a:t>
            </a:r>
          </a:p>
        </p:txBody>
      </p:sp>
      <p:sp>
        <p:nvSpPr>
          <p:cNvPr id="180226" name="文本框 287746"/>
          <p:cNvSpPr txBox="1">
            <a:spLocks noChangeArrowheads="1"/>
          </p:cNvSpPr>
          <p:nvPr/>
        </p:nvSpPr>
        <p:spPr bwMode="auto">
          <a:xfrm>
            <a:off x="323850" y="115888"/>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
        <p:nvSpPr>
          <p:cNvPr id="180227" name="矩形 287750"/>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0228" name="矩形 287752"/>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80229" name="对象 287751"/>
          <p:cNvGraphicFramePr>
            <a:graphicFrameLocks/>
          </p:cNvGraphicFramePr>
          <p:nvPr/>
        </p:nvGraphicFramePr>
        <p:xfrm>
          <a:off x="179388" y="2781300"/>
          <a:ext cx="8748712" cy="1355725"/>
        </p:xfrm>
        <a:graphic>
          <a:graphicData uri="http://schemas.openxmlformats.org/presentationml/2006/ole">
            <mc:AlternateContent xmlns:mc="http://schemas.openxmlformats.org/markup-compatibility/2006">
              <mc:Choice xmlns:v="urn:schemas-microsoft-com:vml" Requires="v">
                <p:oleObj spid="_x0000_s7286" r:id="rId3" imgW="3009900" imgH="469900" progId="Equation.3">
                  <p:embed/>
                </p:oleObj>
              </mc:Choice>
              <mc:Fallback>
                <p:oleObj r:id="rId3" imgW="3009900" imgH="469900" progId="Equation.3">
                  <p:embed/>
                  <p:pic>
                    <p:nvPicPr>
                      <p:cNvPr id="180229" name="对象 28775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781300"/>
                        <a:ext cx="8748712"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0230" name="文本框 287753"/>
          <p:cNvSpPr txBox="1">
            <a:spLocks noChangeArrowheads="1"/>
          </p:cNvSpPr>
          <p:nvPr/>
        </p:nvSpPr>
        <p:spPr bwMode="auto">
          <a:xfrm>
            <a:off x="611188" y="4149725"/>
            <a:ext cx="309721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a:ea typeface="黑体" panose="02010609060101010101" pitchFamily="49" charset="-122"/>
              </a:rPr>
              <a:t>应满足：</a:t>
            </a:r>
          </a:p>
        </p:txBody>
      </p:sp>
      <p:sp>
        <p:nvSpPr>
          <p:cNvPr id="180231" name="矩形 287755"/>
          <p:cNvSpPr>
            <a:spLocks noChangeArrowheads="1"/>
          </p:cNvSpPr>
          <p:nvPr/>
        </p:nvSpPr>
        <p:spPr bwMode="auto">
          <a:xfrm>
            <a:off x="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180232" name="对象 287754"/>
          <p:cNvGraphicFramePr>
            <a:graphicFrameLocks/>
          </p:cNvGraphicFramePr>
          <p:nvPr/>
        </p:nvGraphicFramePr>
        <p:xfrm>
          <a:off x="250825" y="4724400"/>
          <a:ext cx="8569325" cy="1316038"/>
        </p:xfrm>
        <a:graphic>
          <a:graphicData uri="http://schemas.openxmlformats.org/presentationml/2006/ole">
            <mc:AlternateContent xmlns:mc="http://schemas.openxmlformats.org/markup-compatibility/2006">
              <mc:Choice xmlns:v="urn:schemas-microsoft-com:vml" Requires="v">
                <p:oleObj spid="_x0000_s7287" r:id="rId5" imgW="3162300" imgH="482600" progId="Equation.3">
                  <p:embed/>
                </p:oleObj>
              </mc:Choice>
              <mc:Fallback>
                <p:oleObj r:id="rId5" imgW="3162300" imgH="482600" progId="Equation.3">
                  <p:embed/>
                  <p:pic>
                    <p:nvPicPr>
                      <p:cNvPr id="180232" name="对象 28775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724400"/>
                        <a:ext cx="8569325"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26836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4664"/>
            <a:ext cx="8784976" cy="5040560"/>
          </a:xfrm>
        </p:spPr>
        <p:txBody>
          <a:bodyPr/>
          <a:lstStyle/>
          <a:p>
            <a:pPr algn="just"/>
            <a:r>
              <a:rPr lang="zh-CN" altLang="en-US" sz="2800" b="1" dirty="0" smtClean="0">
                <a:solidFill>
                  <a:srgbClr val="0033CC"/>
                </a:solidFill>
              </a:rPr>
              <a:t>例题</a:t>
            </a:r>
            <a:r>
              <a:rPr lang="en-US" altLang="zh-CN" sz="2800" b="1" dirty="0" smtClean="0">
                <a:solidFill>
                  <a:srgbClr val="0033CC"/>
                </a:solidFill>
              </a:rPr>
              <a:t>【</a:t>
            </a:r>
            <a:r>
              <a:rPr lang="zh-CN" altLang="en-US" sz="2800" b="1" dirty="0" smtClean="0">
                <a:solidFill>
                  <a:srgbClr val="0033CC"/>
                </a:solidFill>
              </a:rPr>
              <a:t>第五版新增</a:t>
            </a:r>
            <a:r>
              <a:rPr lang="en-US" altLang="zh-CN" sz="2800" b="1" dirty="0" smtClean="0">
                <a:solidFill>
                  <a:srgbClr val="0033CC"/>
                </a:solidFill>
              </a:rPr>
              <a:t>】</a:t>
            </a:r>
            <a:br>
              <a:rPr lang="en-US" altLang="zh-CN" sz="2800" b="1" dirty="0" smtClean="0">
                <a:solidFill>
                  <a:srgbClr val="0033CC"/>
                </a:solidFill>
              </a:rPr>
            </a:br>
            <a:r>
              <a:rPr lang="zh-CN" altLang="en-US" sz="2800" b="1" dirty="0" smtClean="0"/>
              <a:t>如果</a:t>
            </a:r>
            <a:r>
              <a:rPr lang="zh-CN" altLang="en-US" sz="2800" b="1" dirty="0"/>
              <a:t>通道在数据传送</a:t>
            </a:r>
            <a:r>
              <a:rPr lang="zh-CN" altLang="en-US" sz="2800" b="1"/>
              <a:t>期</a:t>
            </a:r>
            <a:r>
              <a:rPr lang="zh-CN" altLang="en-US" sz="2800" b="1" smtClean="0"/>
              <a:t>中，选择设备</a:t>
            </a:r>
            <a:r>
              <a:rPr lang="zh-CN" altLang="en-US" sz="2800" b="1" dirty="0"/>
              <a:t>需 </a:t>
            </a:r>
            <a:r>
              <a:rPr lang="en-US" altLang="zh-CN" sz="2800" b="1" dirty="0" smtClean="0"/>
              <a:t>9.8μs</a:t>
            </a:r>
            <a:r>
              <a:rPr lang="zh-CN" altLang="en-US" sz="2800" b="1" dirty="0" smtClean="0"/>
              <a:t>，传送</a:t>
            </a:r>
            <a:r>
              <a:rPr lang="zh-CN" altLang="en-US" sz="2800" b="1" dirty="0"/>
              <a:t>一个字节数据</a:t>
            </a:r>
            <a:r>
              <a:rPr lang="zh-CN" altLang="en-US" sz="2800" b="1" dirty="0" smtClean="0"/>
              <a:t>需</a:t>
            </a:r>
            <a:r>
              <a:rPr lang="en-US" altLang="zh-CN" sz="2800" b="1" dirty="0" smtClean="0"/>
              <a:t>0.2μs</a:t>
            </a:r>
            <a:r>
              <a:rPr lang="zh-CN" altLang="en-US" sz="2800" b="1" dirty="0"/>
              <a:t>。某低速设备每</a:t>
            </a:r>
            <a:r>
              <a:rPr lang="zh-CN" altLang="en-US" sz="2800" b="1" dirty="0" smtClean="0"/>
              <a:t>隔</a:t>
            </a:r>
            <a:r>
              <a:rPr lang="en-US" altLang="zh-CN" sz="2800" b="1" dirty="0" smtClean="0"/>
              <a:t>500μs</a:t>
            </a:r>
            <a:r>
              <a:rPr lang="zh-CN" altLang="en-US" sz="2800" b="1" dirty="0"/>
              <a:t>发</a:t>
            </a:r>
            <a:br>
              <a:rPr lang="zh-CN" altLang="en-US" sz="2800" b="1" dirty="0"/>
            </a:br>
            <a:r>
              <a:rPr lang="zh-CN" altLang="en-US" sz="2800" b="1" dirty="0"/>
              <a:t>出一个字节数据传送</a:t>
            </a:r>
            <a:r>
              <a:rPr lang="zh-CN" altLang="en-US" sz="2800" b="1" dirty="0" smtClean="0"/>
              <a:t>请求，问</a:t>
            </a:r>
            <a:r>
              <a:rPr lang="zh-CN" altLang="en-US" sz="2800" b="1" dirty="0"/>
              <a:t>至多可接几台这种低速</a:t>
            </a:r>
            <a:r>
              <a:rPr lang="zh-CN" altLang="en-US" sz="2800" b="1" dirty="0" smtClean="0"/>
              <a:t>设备</a:t>
            </a:r>
            <a:r>
              <a:rPr lang="en-US" altLang="zh-CN" sz="2800" b="1" dirty="0" smtClean="0"/>
              <a:t>?</a:t>
            </a:r>
            <a:r>
              <a:rPr lang="zh-CN" altLang="en-US" sz="2800" b="1" dirty="0"/>
              <a:t>对于</a:t>
            </a:r>
            <a:r>
              <a:rPr lang="zh-CN" altLang="en-US" sz="2800" b="1" dirty="0" smtClean="0"/>
              <a:t>如下</a:t>
            </a:r>
            <a:r>
              <a:rPr lang="en-US" altLang="zh-CN" sz="2800" b="1" dirty="0" smtClean="0"/>
              <a:t>A~F6</a:t>
            </a:r>
            <a:r>
              <a:rPr lang="zh-CN" altLang="en-US" sz="2800" b="1" dirty="0" smtClean="0"/>
              <a:t>种</a:t>
            </a:r>
            <a:r>
              <a:rPr lang="zh-CN" altLang="en-US" sz="2800" b="1" dirty="0"/>
              <a:t>高速</a:t>
            </a:r>
            <a:r>
              <a:rPr lang="zh-CN" altLang="en-US" sz="2800" b="1" dirty="0" smtClean="0"/>
              <a:t>设备，一</a:t>
            </a:r>
            <a:r>
              <a:rPr lang="zh-CN" altLang="en-US" sz="2800" b="1" dirty="0"/>
              <a:t>次通讯传送的</a:t>
            </a:r>
            <a:br>
              <a:rPr lang="zh-CN" altLang="en-US" sz="2800" b="1" dirty="0"/>
            </a:br>
            <a:r>
              <a:rPr lang="zh-CN" altLang="en-US" sz="2800" b="1" dirty="0"/>
              <a:t>字节数不少于 </a:t>
            </a:r>
            <a:r>
              <a:rPr lang="en-US" altLang="zh-CN" sz="2800" b="1" dirty="0"/>
              <a:t>1024 </a:t>
            </a:r>
            <a:r>
              <a:rPr lang="zh-CN" altLang="en-US" sz="2800" b="1" dirty="0"/>
              <a:t>个字节</a:t>
            </a:r>
            <a:r>
              <a:rPr lang="en-US" altLang="zh-CN" sz="2800" b="1" dirty="0"/>
              <a:t>, </a:t>
            </a:r>
            <a:r>
              <a:rPr lang="zh-CN" altLang="en-US" sz="2800" b="1" dirty="0"/>
              <a:t>问哪些设备可以挂在此通道</a:t>
            </a:r>
            <a:r>
              <a:rPr lang="zh-CN" altLang="en-US" sz="2800" b="1" dirty="0" smtClean="0"/>
              <a:t>上</a:t>
            </a:r>
            <a:r>
              <a:rPr lang="en-US" altLang="zh-CN" sz="2800" b="1" dirty="0" smtClean="0"/>
              <a:t>?</a:t>
            </a:r>
            <a:r>
              <a:rPr lang="zh-CN" altLang="en-US" sz="2800" b="1" dirty="0"/>
              <a:t>哪些则</a:t>
            </a:r>
            <a:r>
              <a:rPr lang="zh-CN" altLang="en-US" sz="2800" b="1" dirty="0" smtClean="0"/>
              <a:t>不能</a:t>
            </a:r>
            <a:r>
              <a:rPr lang="en-US" altLang="zh-CN" sz="2800" b="1" dirty="0" smtClean="0"/>
              <a:t>?</a:t>
            </a:r>
            <a:r>
              <a:rPr lang="zh-CN" altLang="en-US" sz="2800" b="1" dirty="0"/>
              <a:t>其中 </a:t>
            </a:r>
            <a:r>
              <a:rPr lang="en-US" altLang="zh-CN" sz="2800" b="1" dirty="0"/>
              <a:t>A— F </a:t>
            </a:r>
            <a:r>
              <a:rPr lang="zh-CN" altLang="en-US" sz="2800" b="1" dirty="0"/>
              <a:t>设备每发出一个字节数</a:t>
            </a:r>
            <a:br>
              <a:rPr lang="zh-CN" altLang="en-US" sz="2800" b="1" dirty="0"/>
            </a:br>
            <a:r>
              <a:rPr lang="zh-CN" altLang="en-US" sz="2800" b="1" dirty="0"/>
              <a:t>据传送请求的时间间隔分别为 </a:t>
            </a:r>
            <a:r>
              <a:rPr lang="en-US" altLang="zh-CN" sz="2800" b="1" dirty="0"/>
              <a:t>(</a:t>
            </a:r>
            <a:r>
              <a:rPr lang="zh-CN" altLang="en-US" sz="2800" b="1" dirty="0"/>
              <a:t>单位为 </a:t>
            </a:r>
            <a:r>
              <a:rPr lang="en-US" altLang="zh-CN" sz="2800" b="1" dirty="0"/>
              <a:t>μ s</a:t>
            </a:r>
            <a:r>
              <a:rPr lang="en-US" altLang="zh-CN" sz="2800" b="1" dirty="0" smtClean="0"/>
              <a:t>):</a:t>
            </a:r>
            <a:br>
              <a:rPr lang="en-US" altLang="zh-CN" sz="2800" b="1" dirty="0" smtClean="0"/>
            </a:br>
            <a:r>
              <a:rPr lang="en-US" altLang="zh-CN" sz="2800" b="1" dirty="0"/>
              <a:t/>
            </a:r>
            <a:br>
              <a:rPr lang="en-US" altLang="zh-CN" sz="2800" b="1" dirty="0"/>
            </a:br>
            <a:r>
              <a:rPr lang="zh-CN" altLang="en-US" sz="2800" b="1" dirty="0"/>
              <a:t>设备 </a:t>
            </a:r>
            <a:r>
              <a:rPr lang="en-US" altLang="zh-CN" sz="2800" b="1" dirty="0"/>
              <a:t>A B C D </a:t>
            </a:r>
            <a:r>
              <a:rPr lang="en-US" altLang="zh-CN" sz="2800" b="1" dirty="0" smtClean="0"/>
              <a:t>E F </a:t>
            </a:r>
            <a:r>
              <a:rPr lang="en-US" altLang="zh-CN" sz="2800" b="1" dirty="0"/>
              <a:t/>
            </a:r>
            <a:br>
              <a:rPr lang="en-US" altLang="zh-CN" sz="2800" b="1" dirty="0"/>
            </a:br>
            <a:r>
              <a:rPr lang="zh-CN" altLang="en-US" sz="2800" b="1" dirty="0"/>
              <a:t>发申请间隔 </a:t>
            </a:r>
            <a:r>
              <a:rPr lang="en-US" altLang="zh-CN" sz="2800" b="1" dirty="0"/>
              <a:t>(μ s) </a:t>
            </a:r>
            <a:r>
              <a:rPr lang="en-US" altLang="zh-CN" sz="2800" b="1" dirty="0" smtClean="0"/>
              <a:t> 0.2   0.25     0.5     0.19    0.4     0.21</a:t>
            </a:r>
            <a:endParaRPr lang="zh-CN" altLang="en-US" sz="2800" b="1" dirty="0"/>
          </a:p>
        </p:txBody>
      </p:sp>
    </p:spTree>
    <p:extLst>
      <p:ext uri="{BB962C8B-B14F-4D97-AF65-F5344CB8AC3E}">
        <p14:creationId xmlns:p14="http://schemas.microsoft.com/office/powerpoint/2010/main" val="2246729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矩形 286736"/>
          <p:cNvSpPr>
            <a:spLocks noChangeArrowheads="1"/>
          </p:cNvSpPr>
          <p:nvPr/>
        </p:nvSpPr>
        <p:spPr bwMode="auto">
          <a:xfrm>
            <a:off x="400050" y="693738"/>
            <a:ext cx="77724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dirty="0">
                <a:latin typeface="黑体" panose="02010609060101010101" pitchFamily="49" charset="-122"/>
                <a:ea typeface="黑体" panose="02010609060101010101" pitchFamily="49" charset="-122"/>
              </a:rPr>
              <a:t>设计原则</a:t>
            </a:r>
          </a:p>
          <a:p>
            <a:pPr>
              <a:lnSpc>
                <a:spcPct val="90000"/>
              </a:lnSpc>
              <a:spcBef>
                <a:spcPct val="20000"/>
              </a:spcBef>
            </a:pPr>
            <a:r>
              <a:rPr lang="en-US" altLang="zh-CN" dirty="0">
                <a:latin typeface="黑体" panose="02010609060101010101" pitchFamily="49" charset="-122"/>
                <a:ea typeface="黑体" panose="02010609060101010101" pitchFamily="49" charset="-122"/>
              </a:rPr>
              <a:t>2)</a:t>
            </a:r>
            <a:r>
              <a:rPr lang="zh-CN" altLang="en-US" dirty="0">
                <a:solidFill>
                  <a:srgbClr val="0033CC"/>
                </a:solidFill>
                <a:latin typeface="黑体" panose="02010609060101010101" pitchFamily="49" charset="-122"/>
                <a:ea typeface="黑体" panose="02010609060101010101" pitchFamily="49" charset="-122"/>
              </a:rPr>
              <a:t>极限流量与实际最大流量的差值越小越好</a:t>
            </a:r>
          </a:p>
          <a:p>
            <a:pPr>
              <a:lnSpc>
                <a:spcPct val="90000"/>
              </a:lnSpc>
              <a:spcBef>
                <a:spcPct val="20000"/>
              </a:spcBef>
            </a:pPr>
            <a:endParaRPr lang="zh-CN" altLang="en-US" dirty="0">
              <a:latin typeface="黑体" panose="02010609060101010101" pitchFamily="49" charset="-122"/>
              <a:ea typeface="黑体" panose="02010609060101010101" pitchFamily="49" charset="-122"/>
            </a:endParaRPr>
          </a:p>
          <a:p>
            <a:pPr>
              <a:lnSpc>
                <a:spcPct val="90000"/>
              </a:lnSpc>
              <a:spcBef>
                <a:spcPct val="20000"/>
              </a:spcBef>
            </a:pPr>
            <a:r>
              <a:rPr lang="zh-CN" altLang="en-US" dirty="0"/>
              <a:t>差值越小，利用率越高，设计越合理。               </a:t>
            </a:r>
            <a:endParaRPr lang="zh-CN" altLang="en-US" b="0" baseline="-25000" dirty="0"/>
          </a:p>
        </p:txBody>
      </p:sp>
      <p:sp>
        <p:nvSpPr>
          <p:cNvPr id="181250" name="文本框 286737"/>
          <p:cNvSpPr txBox="1">
            <a:spLocks noChangeArrowheads="1"/>
          </p:cNvSpPr>
          <p:nvPr/>
        </p:nvSpPr>
        <p:spPr bwMode="auto">
          <a:xfrm>
            <a:off x="323850" y="115888"/>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Tree>
    <p:extLst>
      <p:ext uri="{BB962C8B-B14F-4D97-AF65-F5344CB8AC3E}">
        <p14:creationId xmlns:p14="http://schemas.microsoft.com/office/powerpoint/2010/main" val="275648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文本框 263169"/>
          <p:cNvSpPr txBox="1">
            <a:spLocks noChangeArrowheads="1"/>
          </p:cNvSpPr>
          <p:nvPr/>
        </p:nvSpPr>
        <p:spPr bwMode="auto">
          <a:xfrm>
            <a:off x="539750" y="733425"/>
            <a:ext cx="843852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dirty="0">
                <a:latin typeface="Times New Roman" panose="02020603050405020304" pitchFamily="18" charset="0"/>
                <a:ea typeface="黑体" panose="02010609060101010101" pitchFamily="49" charset="-122"/>
              </a:rPr>
              <a:t>例题：</a:t>
            </a:r>
          </a:p>
          <a:p>
            <a:r>
              <a:rPr lang="zh-CN" altLang="en-US" dirty="0">
                <a:latin typeface="华文新魏" panose="02010800040101010101" pitchFamily="2" charset="-122"/>
                <a:ea typeface="华文新魏" panose="02010800040101010101" pitchFamily="2" charset="-122"/>
              </a:rPr>
              <a:t>设</a:t>
            </a:r>
            <a:r>
              <a:rPr lang="zh-CN" altLang="en-US" dirty="0">
                <a:solidFill>
                  <a:srgbClr val="0033CC"/>
                </a:solidFill>
                <a:latin typeface="华文新魏" panose="02010800040101010101" pitchFamily="2" charset="-122"/>
                <a:ea typeface="华文新魏" panose="02010800040101010101" pitchFamily="2" charset="-122"/>
              </a:rPr>
              <a:t>一字节多路通道</a:t>
            </a:r>
            <a:r>
              <a:rPr lang="zh-CN" altLang="en-US" dirty="0">
                <a:latin typeface="华文新魏" panose="02010800040101010101" pitchFamily="2" charset="-122"/>
                <a:ea typeface="华文新魏" panose="02010800040101010101" pitchFamily="2" charset="-122"/>
              </a:rPr>
              <a:t>，有</a:t>
            </a:r>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个子通道：</a:t>
            </a:r>
            <a:r>
              <a:rPr lang="zh-CN" altLang="en-US" dirty="0">
                <a:latin typeface="Times New Roman" panose="02020603050405020304" pitchFamily="18" charset="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0</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号、</a:t>
            </a:r>
            <a:r>
              <a:rPr lang="zh-CN" altLang="en-US" dirty="0">
                <a:latin typeface="Times New Roman" panose="02020603050405020304" pitchFamily="18" charset="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1</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号</a:t>
            </a:r>
          </a:p>
          <a:p>
            <a:r>
              <a:rPr lang="zh-CN" altLang="en-US" dirty="0">
                <a:latin typeface="华文新魏" panose="02010800040101010101" pitchFamily="2" charset="-122"/>
                <a:ea typeface="华文新魏" panose="02010800040101010101" pitchFamily="2" charset="-122"/>
              </a:rPr>
              <a:t>高速印字机各占一个子通道；</a:t>
            </a:r>
            <a:r>
              <a:rPr lang="zh-CN" altLang="en-US" dirty="0">
                <a:latin typeface="Times New Roman" panose="02020603050405020304" pitchFamily="18" charset="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0</a:t>
            </a:r>
            <a:r>
              <a:rPr lang="en-US" altLang="zh-CN" dirty="0">
                <a:latin typeface="Times New Roman" panose="02020603050405020304" pitchFamily="18" charset="0"/>
                <a:ea typeface="华文新魏" panose="02010800040101010101" pitchFamily="2" charset="-122"/>
              </a:rPr>
              <a:t>”</a:t>
            </a:r>
            <a:r>
              <a:rPr lang="zh-CN" altLang="en-US" dirty="0" smtClean="0">
                <a:latin typeface="华文新魏" panose="02010800040101010101" pitchFamily="2" charset="-122"/>
                <a:ea typeface="华文新魏" panose="02010800040101010101" pitchFamily="2" charset="-122"/>
              </a:rPr>
              <a:t>号打印机</a:t>
            </a:r>
            <a:r>
              <a:rPr lang="zh-CN" altLang="en-US" dirty="0">
                <a:latin typeface="华文新魏" panose="02010800040101010101" pitchFamily="2" charset="-122"/>
                <a:ea typeface="华文新魏" panose="02010800040101010101" pitchFamily="2" charset="-122"/>
              </a:rPr>
              <a:t>、</a:t>
            </a:r>
            <a:r>
              <a:rPr lang="zh-CN" altLang="en-US" dirty="0">
                <a:latin typeface="Times New Roman" panose="02020603050405020304" pitchFamily="18" charset="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1</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号</a:t>
            </a:r>
          </a:p>
          <a:p>
            <a:r>
              <a:rPr lang="zh-CN" altLang="en-US" dirty="0">
                <a:latin typeface="华文新魏" panose="02010800040101010101" pitchFamily="2" charset="-122"/>
                <a:ea typeface="华文新魏" panose="02010800040101010101" pitchFamily="2" charset="-122"/>
              </a:rPr>
              <a:t>低速</a:t>
            </a:r>
            <a:r>
              <a:rPr lang="zh-CN" altLang="en-US" dirty="0" smtClean="0">
                <a:latin typeface="华文新魏" panose="02010800040101010101" pitchFamily="2" charset="-122"/>
                <a:ea typeface="华文新魏" panose="02010800040101010101" pitchFamily="2" charset="-122"/>
              </a:rPr>
              <a:t>打印机</a:t>
            </a:r>
            <a:r>
              <a:rPr lang="zh-CN" altLang="en-US" dirty="0">
                <a:latin typeface="华文新魏" panose="02010800040101010101" pitchFamily="2" charset="-122"/>
                <a:ea typeface="华文新魏" panose="02010800040101010101" pitchFamily="2" charset="-122"/>
              </a:rPr>
              <a:t>和</a:t>
            </a:r>
            <a:r>
              <a:rPr lang="zh-CN" altLang="en-US" dirty="0">
                <a:latin typeface="Times New Roman" panose="02020603050405020304" pitchFamily="18" charset="0"/>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0</a:t>
            </a:r>
            <a:r>
              <a:rPr lang="en-US" altLang="zh-CN" dirty="0">
                <a:latin typeface="Times New Roman" panose="02020603050405020304" pitchFamily="18" charset="0"/>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号光电输入机合用一个子通道。</a:t>
            </a:r>
          </a:p>
          <a:p>
            <a:r>
              <a:rPr lang="zh-CN" altLang="en-US" dirty="0">
                <a:latin typeface="华文新魏" panose="02010800040101010101" pitchFamily="2" charset="-122"/>
                <a:ea typeface="华文新魏" panose="02010800040101010101" pitchFamily="2" charset="-122"/>
              </a:rPr>
              <a:t>假定数据传送期内，高速印字机每隔</a:t>
            </a:r>
            <a:r>
              <a:rPr lang="en-US" altLang="zh-CN" dirty="0">
                <a:latin typeface="华文新魏" panose="02010800040101010101" pitchFamily="2" charset="-122"/>
                <a:ea typeface="华文新魏" panose="02010800040101010101" pitchFamily="2" charset="-122"/>
              </a:rPr>
              <a:t>25us</a:t>
            </a:r>
            <a:r>
              <a:rPr lang="zh-CN" altLang="en-US" dirty="0">
                <a:latin typeface="华文新魏" panose="02010800040101010101" pitchFamily="2" charset="-122"/>
                <a:ea typeface="华文新魏" panose="02010800040101010101" pitchFamily="2" charset="-122"/>
              </a:rPr>
              <a:t>发一个字</a:t>
            </a:r>
          </a:p>
          <a:p>
            <a:r>
              <a:rPr lang="zh-CN" altLang="en-US" dirty="0">
                <a:latin typeface="华文新魏" panose="02010800040101010101" pitchFamily="2" charset="-122"/>
                <a:ea typeface="华文新魏" panose="02010800040101010101" pitchFamily="2" charset="-122"/>
              </a:rPr>
              <a:t>节请求，低速打印机每隔</a:t>
            </a:r>
            <a:r>
              <a:rPr lang="en-US" altLang="zh-CN" dirty="0">
                <a:latin typeface="华文新魏" panose="02010800040101010101" pitchFamily="2" charset="-122"/>
                <a:ea typeface="华文新魏" panose="02010800040101010101" pitchFamily="2" charset="-122"/>
              </a:rPr>
              <a:t>150us</a:t>
            </a:r>
            <a:r>
              <a:rPr lang="zh-CN" altLang="en-US" dirty="0">
                <a:latin typeface="华文新魏" panose="02010800040101010101" pitchFamily="2" charset="-122"/>
                <a:ea typeface="华文新魏" panose="02010800040101010101" pitchFamily="2" charset="-122"/>
              </a:rPr>
              <a:t>发一个字节请求，</a:t>
            </a:r>
          </a:p>
          <a:p>
            <a:r>
              <a:rPr lang="zh-CN" altLang="en-US" dirty="0">
                <a:latin typeface="华文新魏" panose="02010800040101010101" pitchFamily="2" charset="-122"/>
                <a:ea typeface="华文新魏" panose="02010800040101010101" pitchFamily="2" charset="-122"/>
              </a:rPr>
              <a:t>光电输入机每隔</a:t>
            </a:r>
            <a:r>
              <a:rPr lang="en-US" altLang="zh-CN" dirty="0">
                <a:latin typeface="华文新魏" panose="02010800040101010101" pitchFamily="2" charset="-122"/>
                <a:ea typeface="华文新魏" panose="02010800040101010101" pitchFamily="2" charset="-122"/>
              </a:rPr>
              <a:t>800us</a:t>
            </a:r>
            <a:r>
              <a:rPr lang="zh-CN" altLang="en-US" dirty="0">
                <a:latin typeface="华文新魏" panose="02010800040101010101" pitchFamily="2" charset="-122"/>
                <a:ea typeface="华文新魏" panose="02010800040101010101" pitchFamily="2" charset="-122"/>
              </a:rPr>
              <a:t>发一个字节请求，则这</a:t>
            </a:r>
            <a:r>
              <a:rPr lang="en-US" altLang="zh-CN" dirty="0">
                <a:latin typeface="华文新魏" panose="02010800040101010101" pitchFamily="2" charset="-122"/>
                <a:ea typeface="华文新魏" panose="02010800040101010101" pitchFamily="2" charset="-122"/>
              </a:rPr>
              <a:t>5</a:t>
            </a:r>
            <a:r>
              <a:rPr lang="zh-CN" altLang="en-US" dirty="0">
                <a:latin typeface="华文新魏" panose="02010800040101010101" pitchFamily="2" charset="-122"/>
                <a:ea typeface="华文新魏" panose="02010800040101010101" pitchFamily="2" charset="-122"/>
              </a:rPr>
              <a:t>台设</a:t>
            </a:r>
          </a:p>
          <a:p>
            <a:r>
              <a:rPr lang="zh-CN" altLang="en-US" dirty="0">
                <a:latin typeface="华文新魏" panose="02010800040101010101" pitchFamily="2" charset="-122"/>
                <a:ea typeface="华文新魏" panose="02010800040101010101" pitchFamily="2" charset="-122"/>
              </a:rPr>
              <a:t>备要求通道的流量为：</a:t>
            </a:r>
          </a:p>
          <a:p>
            <a:r>
              <a:rPr lang="en-US" altLang="zh-CN" dirty="0" err="1">
                <a:latin typeface="Times New Roman" panose="02020603050405020304" pitchFamily="18" charset="0"/>
                <a:ea typeface="黑体" panose="02010609060101010101" pitchFamily="49" charset="-122"/>
              </a:rPr>
              <a:t>f</a:t>
            </a:r>
            <a:r>
              <a:rPr lang="en-US" altLang="zh-CN" baseline="-25000" dirty="0" err="1">
                <a:latin typeface="Times New Roman" panose="02020603050405020304" pitchFamily="18" charset="0"/>
                <a:ea typeface="黑体" panose="02010609060101010101" pitchFamily="49" charset="-122"/>
              </a:rPr>
              <a:t>byte</a:t>
            </a:r>
            <a:r>
              <a:rPr lang="en-US" altLang="zh-CN" dirty="0">
                <a:latin typeface="Times New Roman" panose="02020603050405020304" pitchFamily="18" charset="0"/>
                <a:ea typeface="黑体" panose="02010609060101010101" pitchFamily="49" charset="-122"/>
              </a:rPr>
              <a:t>=1/25+1/25+1/150+1/150+1/800=0.095MB/s</a:t>
            </a:r>
          </a:p>
          <a:p>
            <a:endParaRPr lang="en-US" altLang="zh-CN" dirty="0">
              <a:latin typeface="Times New Roman" panose="02020603050405020304" pitchFamily="18" charset="0"/>
              <a:ea typeface="黑体" panose="02010609060101010101" pitchFamily="49" charset="-122"/>
            </a:endParaRPr>
          </a:p>
          <a:p>
            <a:r>
              <a:rPr lang="zh-CN" altLang="en-US" dirty="0">
                <a:latin typeface="Times New Roman" panose="02020603050405020304" pitchFamily="18" charset="0"/>
                <a:ea typeface="黑体" panose="02010609060101010101" pitchFamily="49" charset="-122"/>
              </a:rPr>
              <a:t>则该通道极限流量可设计为</a:t>
            </a:r>
            <a:r>
              <a:rPr lang="en-US" altLang="zh-CN" dirty="0">
                <a:latin typeface="Times New Roman" panose="02020603050405020304" pitchFamily="18" charset="0"/>
                <a:ea typeface="黑体" panose="02010609060101010101" pitchFamily="49" charset="-122"/>
              </a:rPr>
              <a:t>0.1MB/s</a:t>
            </a:r>
          </a:p>
          <a:p>
            <a:r>
              <a:rPr lang="zh-CN" altLang="en-US" dirty="0">
                <a:latin typeface="Times New Roman" panose="02020603050405020304" pitchFamily="18" charset="0"/>
                <a:ea typeface="黑体" panose="02010609060101010101" pitchFamily="49" charset="-122"/>
              </a:rPr>
              <a:t>即所设计的通道工作周期</a:t>
            </a:r>
            <a:r>
              <a:rPr lang="en-US" altLang="zh-CN" dirty="0">
                <a:latin typeface="Times New Roman" panose="02020603050405020304" pitchFamily="18" charset="0"/>
                <a:ea typeface="黑体" panose="02010609060101010101" pitchFamily="49" charset="-122"/>
              </a:rPr>
              <a:t>T</a:t>
            </a:r>
            <a:r>
              <a:rPr lang="en-US" altLang="zh-CN" baseline="-25000" dirty="0">
                <a:latin typeface="Times New Roman" panose="02020603050405020304" pitchFamily="18" charset="0"/>
                <a:ea typeface="黑体" panose="02010609060101010101" pitchFamily="49" charset="-122"/>
              </a:rPr>
              <a:t>S</a:t>
            </a:r>
            <a:r>
              <a:rPr lang="en-US" altLang="zh-CN" dirty="0">
                <a:latin typeface="Times New Roman" panose="02020603050405020304" pitchFamily="18" charset="0"/>
                <a:ea typeface="黑体" panose="02010609060101010101" pitchFamily="49" charset="-122"/>
              </a:rPr>
              <a:t>+T</a:t>
            </a:r>
            <a:r>
              <a:rPr lang="en-US" altLang="zh-CN" baseline="-25000" dirty="0">
                <a:latin typeface="Times New Roman" panose="02020603050405020304" pitchFamily="18" charset="0"/>
                <a:ea typeface="黑体" panose="02010609060101010101" pitchFamily="49" charset="-122"/>
              </a:rPr>
              <a:t>D</a:t>
            </a:r>
            <a:r>
              <a:rPr lang="zh-CN" altLang="en-US" dirty="0">
                <a:latin typeface="Times New Roman" panose="02020603050405020304" pitchFamily="18" charset="0"/>
                <a:ea typeface="黑体" panose="02010609060101010101" pitchFamily="49" charset="-122"/>
              </a:rPr>
              <a:t>为</a:t>
            </a:r>
            <a:r>
              <a:rPr lang="en-US" altLang="zh-CN" dirty="0">
                <a:latin typeface="Times New Roman" panose="02020603050405020304" pitchFamily="18" charset="0"/>
                <a:ea typeface="黑体" panose="02010609060101010101" pitchFamily="49" charset="-122"/>
              </a:rPr>
              <a:t>10us</a:t>
            </a:r>
          </a:p>
        </p:txBody>
      </p:sp>
      <p:sp>
        <p:nvSpPr>
          <p:cNvPr id="182274" name="文本框 263170"/>
          <p:cNvSpPr txBox="1">
            <a:spLocks noChangeArrowheads="1"/>
          </p:cNvSpPr>
          <p:nvPr/>
        </p:nvSpPr>
        <p:spPr bwMode="auto">
          <a:xfrm>
            <a:off x="323850" y="115888"/>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Tree>
    <p:extLst>
      <p:ext uri="{BB962C8B-B14F-4D97-AF65-F5344CB8AC3E}">
        <p14:creationId xmlns:p14="http://schemas.microsoft.com/office/powerpoint/2010/main" val="3858678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194" name="表格 264193"/>
          <p:cNvGraphicFramePr/>
          <p:nvPr/>
        </p:nvGraphicFramePr>
        <p:xfrm>
          <a:off x="2286000" y="1219200"/>
          <a:ext cx="6096000" cy="3719514"/>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gridCol w="381000">
                  <a:extLst>
                    <a:ext uri="{9D8B030D-6E8A-4147-A177-3AD203B41FA5}">
                      <a16:colId xmlns:a16="http://schemas.microsoft.com/office/drawing/2014/main" val="20013"/>
                    </a:ext>
                  </a:extLst>
                </a:gridCol>
                <a:gridCol w="381000">
                  <a:extLst>
                    <a:ext uri="{9D8B030D-6E8A-4147-A177-3AD203B41FA5}">
                      <a16:colId xmlns:a16="http://schemas.microsoft.com/office/drawing/2014/main" val="20014"/>
                    </a:ext>
                  </a:extLst>
                </a:gridCol>
                <a:gridCol w="381000">
                  <a:extLst>
                    <a:ext uri="{9D8B030D-6E8A-4147-A177-3AD203B41FA5}">
                      <a16:colId xmlns:a16="http://schemas.microsoft.com/office/drawing/2014/main" val="20015"/>
                    </a:ext>
                  </a:extLst>
                </a:gridCol>
              </a:tblGrid>
              <a:tr h="74809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cap="flat">
                      <a:noFill/>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6189">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cap="flat">
                      <a:noFill/>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555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cap="flat">
                      <a:noFill/>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58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cap="flat">
                      <a:noFill/>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4809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cap="flat">
                      <a:noFill/>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w="12700" cap="flat" cmpd="sng">
                      <a:solidFill>
                        <a:schemeClr val="tx1"/>
                      </a:solidFill>
                      <a:prstDash val="lgDash"/>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800" dirty="0"/>
                    </a:p>
                  </a:txBody>
                  <a:tcPr marT="45724" marB="45724">
                    <a:lnL w="12700" cap="flat" cmpd="sng">
                      <a:solidFill>
                        <a:schemeClr val="tx1"/>
                      </a:solidFill>
                      <a:prstDash val="lgDash"/>
                      <a:headEnd type="none" w="med" len="med"/>
                      <a:tailEnd type="none" w="med" len="med"/>
                    </a:lnL>
                    <a:lnR cap="flat">
                      <a:noFill/>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3401" name="文本框 264305"/>
          <p:cNvSpPr txBox="1">
            <a:spLocks noChangeArrowheads="1"/>
          </p:cNvSpPr>
          <p:nvPr/>
        </p:nvSpPr>
        <p:spPr bwMode="auto">
          <a:xfrm>
            <a:off x="76200" y="990600"/>
            <a:ext cx="2133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gn="r"/>
            <a:r>
              <a:rPr lang="en-US" altLang="zh-CN" sz="2400">
                <a:latin typeface="Times New Roman" panose="02020603050405020304" pitchFamily="18" charset="0"/>
                <a:ea typeface="黑体" panose="02010609060101010101" pitchFamily="49" charset="-122"/>
              </a:rPr>
              <a:t>“0”</a:t>
            </a:r>
            <a:r>
              <a:rPr lang="zh-CN" altLang="en-US" sz="2400">
                <a:latin typeface="Times New Roman" panose="02020603050405020304" pitchFamily="18" charset="0"/>
                <a:ea typeface="黑体" panose="02010609060101010101" pitchFamily="49" charset="-122"/>
              </a:rPr>
              <a:t>号印字机</a:t>
            </a:r>
          </a:p>
          <a:p>
            <a:pPr algn="r"/>
            <a:endParaRPr lang="zh-CN" altLang="en-US" sz="2400">
              <a:latin typeface="Times New Roman" panose="02020603050405020304" pitchFamily="18" charset="0"/>
              <a:ea typeface="黑体" panose="02010609060101010101" pitchFamily="49" charset="-122"/>
            </a:endParaRPr>
          </a:p>
          <a:p>
            <a:pPr algn="r"/>
            <a:r>
              <a:rPr lang="zh-CN" altLang="en-US" sz="2400">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黑体" panose="02010609060101010101" pitchFamily="49" charset="-122"/>
              </a:rPr>
              <a:t>1”</a:t>
            </a:r>
            <a:r>
              <a:rPr lang="zh-CN" altLang="en-US" sz="2400">
                <a:latin typeface="Times New Roman" panose="02020603050405020304" pitchFamily="18" charset="0"/>
                <a:ea typeface="黑体" panose="02010609060101010101" pitchFamily="49" charset="-122"/>
              </a:rPr>
              <a:t>号印字机</a:t>
            </a:r>
          </a:p>
          <a:p>
            <a:pPr algn="r"/>
            <a:endParaRPr lang="zh-CN" altLang="en-US" sz="2400">
              <a:latin typeface="Times New Roman" panose="02020603050405020304" pitchFamily="18" charset="0"/>
              <a:ea typeface="黑体" panose="02010609060101010101" pitchFamily="49" charset="-122"/>
            </a:endParaRPr>
          </a:p>
          <a:p>
            <a:pPr algn="r"/>
            <a:r>
              <a:rPr lang="zh-CN" altLang="en-US" sz="2400">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黑体" panose="02010609060101010101" pitchFamily="49" charset="-122"/>
              </a:rPr>
              <a:t>0”</a:t>
            </a:r>
            <a:r>
              <a:rPr lang="zh-CN" altLang="en-US" sz="2400">
                <a:latin typeface="Times New Roman" panose="02020603050405020304" pitchFamily="18" charset="0"/>
                <a:ea typeface="黑体" panose="02010609060101010101" pitchFamily="49" charset="-122"/>
              </a:rPr>
              <a:t>号宽打</a:t>
            </a:r>
          </a:p>
          <a:p>
            <a:pPr algn="r"/>
            <a:endParaRPr lang="zh-CN" altLang="en-US" sz="2400">
              <a:latin typeface="Times New Roman" panose="02020603050405020304" pitchFamily="18" charset="0"/>
              <a:ea typeface="黑体" panose="02010609060101010101" pitchFamily="49" charset="-122"/>
            </a:endParaRPr>
          </a:p>
          <a:p>
            <a:pPr algn="r"/>
            <a:r>
              <a:rPr lang="zh-CN" altLang="en-US" sz="2400">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黑体" panose="02010609060101010101" pitchFamily="49" charset="-122"/>
              </a:rPr>
              <a:t>1”</a:t>
            </a:r>
            <a:r>
              <a:rPr lang="zh-CN" altLang="en-US" sz="2400">
                <a:latin typeface="Times New Roman" panose="02020603050405020304" pitchFamily="18" charset="0"/>
                <a:ea typeface="黑体" panose="02010609060101010101" pitchFamily="49" charset="-122"/>
              </a:rPr>
              <a:t>号宽打</a:t>
            </a:r>
          </a:p>
          <a:p>
            <a:pPr algn="r"/>
            <a:endParaRPr lang="zh-CN" altLang="en-US" sz="2400">
              <a:latin typeface="Times New Roman" panose="02020603050405020304" pitchFamily="18" charset="0"/>
              <a:ea typeface="黑体" panose="02010609060101010101" pitchFamily="49" charset="-122"/>
            </a:endParaRPr>
          </a:p>
          <a:p>
            <a:pPr algn="r"/>
            <a:r>
              <a:rPr lang="zh-CN" altLang="en-US" sz="2400">
                <a:latin typeface="Times New Roman" panose="02020603050405020304" pitchFamily="18" charset="0"/>
                <a:ea typeface="黑体" panose="02010609060101010101" pitchFamily="49" charset="-122"/>
              </a:rPr>
              <a:t>“</a:t>
            </a:r>
            <a:r>
              <a:rPr lang="en-US" altLang="zh-CN" sz="2400">
                <a:latin typeface="Times New Roman" panose="02020603050405020304" pitchFamily="18" charset="0"/>
                <a:ea typeface="黑体" panose="02010609060101010101" pitchFamily="49" charset="-122"/>
              </a:rPr>
              <a:t>0”</a:t>
            </a:r>
            <a:r>
              <a:rPr lang="zh-CN" altLang="en-US" sz="2400">
                <a:latin typeface="Times New Roman" panose="02020603050405020304" pitchFamily="18" charset="0"/>
                <a:ea typeface="黑体" panose="02010609060101010101" pitchFamily="49" charset="-122"/>
              </a:rPr>
              <a:t>号光电机</a:t>
            </a:r>
          </a:p>
          <a:p>
            <a:pPr algn="r"/>
            <a:endParaRPr lang="zh-CN" altLang="en-US" sz="2400">
              <a:latin typeface="Times New Roman" panose="02020603050405020304" pitchFamily="18" charset="0"/>
              <a:ea typeface="黑体" panose="02010609060101010101" pitchFamily="49" charset="-122"/>
            </a:endParaRPr>
          </a:p>
          <a:p>
            <a:pPr algn="r"/>
            <a:r>
              <a:rPr lang="zh-CN" altLang="en-US" sz="2400">
                <a:latin typeface="Times New Roman" panose="02020603050405020304" pitchFamily="18" charset="0"/>
                <a:ea typeface="黑体" panose="02010609060101010101" pitchFamily="49" charset="-122"/>
              </a:rPr>
              <a:t>通道工作周期</a:t>
            </a:r>
          </a:p>
        </p:txBody>
      </p:sp>
      <p:grpSp>
        <p:nvGrpSpPr>
          <p:cNvPr id="183402" name="组合 264347"/>
          <p:cNvGrpSpPr>
            <a:grpSpLocks/>
          </p:cNvGrpSpPr>
          <p:nvPr/>
        </p:nvGrpSpPr>
        <p:grpSpPr bwMode="auto">
          <a:xfrm>
            <a:off x="2286000" y="914400"/>
            <a:ext cx="5880100" cy="3352800"/>
            <a:chOff x="1440" y="576"/>
            <a:chExt cx="3704" cy="2112"/>
          </a:xfrm>
        </p:grpSpPr>
        <p:grpSp>
          <p:nvGrpSpPr>
            <p:cNvPr id="183403" name="组合 264307"/>
            <p:cNvGrpSpPr>
              <a:grpSpLocks/>
            </p:cNvGrpSpPr>
            <p:nvPr/>
          </p:nvGrpSpPr>
          <p:grpSpPr bwMode="auto">
            <a:xfrm>
              <a:off x="1560" y="576"/>
              <a:ext cx="3584" cy="192"/>
              <a:chOff x="1560" y="576"/>
              <a:chExt cx="3584" cy="192"/>
            </a:xfrm>
          </p:grpSpPr>
          <p:sp>
            <p:nvSpPr>
              <p:cNvPr id="183404" name="直接连接符 264308"/>
              <p:cNvSpPr>
                <a:spLocks noChangeShapeType="1"/>
              </p:cNvSpPr>
              <p:nvPr/>
            </p:nvSpPr>
            <p:spPr bwMode="auto">
              <a:xfrm>
                <a:off x="1560" y="576"/>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05" name="直接连接符 264309"/>
              <p:cNvSpPr>
                <a:spLocks noChangeShapeType="1"/>
              </p:cNvSpPr>
              <p:nvPr/>
            </p:nvSpPr>
            <p:spPr bwMode="auto">
              <a:xfrm>
                <a:off x="2160" y="576"/>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06" name="直接连接符 264310"/>
              <p:cNvSpPr>
                <a:spLocks noChangeShapeType="1"/>
              </p:cNvSpPr>
              <p:nvPr/>
            </p:nvSpPr>
            <p:spPr bwMode="auto">
              <a:xfrm>
                <a:off x="2768" y="576"/>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07" name="直接连接符 264311"/>
              <p:cNvSpPr>
                <a:spLocks noChangeShapeType="1"/>
              </p:cNvSpPr>
              <p:nvPr/>
            </p:nvSpPr>
            <p:spPr bwMode="auto">
              <a:xfrm>
                <a:off x="3360" y="576"/>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08" name="直接连接符 264312"/>
              <p:cNvSpPr>
                <a:spLocks noChangeShapeType="1"/>
              </p:cNvSpPr>
              <p:nvPr/>
            </p:nvSpPr>
            <p:spPr bwMode="auto">
              <a:xfrm>
                <a:off x="3968" y="576"/>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09" name="直接连接符 264313"/>
              <p:cNvSpPr>
                <a:spLocks noChangeShapeType="1"/>
              </p:cNvSpPr>
              <p:nvPr/>
            </p:nvSpPr>
            <p:spPr bwMode="auto">
              <a:xfrm>
                <a:off x="4560" y="576"/>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10" name="直接连接符 264314"/>
              <p:cNvSpPr>
                <a:spLocks noChangeShapeType="1"/>
              </p:cNvSpPr>
              <p:nvPr/>
            </p:nvSpPr>
            <p:spPr bwMode="auto">
              <a:xfrm>
                <a:off x="5144" y="576"/>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3411" name="组合 264315"/>
            <p:cNvGrpSpPr>
              <a:grpSpLocks/>
            </p:cNvGrpSpPr>
            <p:nvPr/>
          </p:nvGrpSpPr>
          <p:grpSpPr bwMode="auto">
            <a:xfrm>
              <a:off x="1440" y="1040"/>
              <a:ext cx="3600" cy="192"/>
              <a:chOff x="1440" y="1040"/>
              <a:chExt cx="3600" cy="192"/>
            </a:xfrm>
          </p:grpSpPr>
          <p:sp>
            <p:nvSpPr>
              <p:cNvPr id="183412" name="直接连接符 264316"/>
              <p:cNvSpPr>
                <a:spLocks noChangeShapeType="1"/>
              </p:cNvSpPr>
              <p:nvPr/>
            </p:nvSpPr>
            <p:spPr bwMode="auto">
              <a:xfrm>
                <a:off x="1440" y="1040"/>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13" name="直接连接符 264317"/>
              <p:cNvSpPr>
                <a:spLocks noChangeShapeType="1"/>
              </p:cNvSpPr>
              <p:nvPr/>
            </p:nvSpPr>
            <p:spPr bwMode="auto">
              <a:xfrm>
                <a:off x="2040" y="1040"/>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14" name="直接连接符 264318"/>
              <p:cNvSpPr>
                <a:spLocks noChangeShapeType="1"/>
              </p:cNvSpPr>
              <p:nvPr/>
            </p:nvSpPr>
            <p:spPr bwMode="auto">
              <a:xfrm>
                <a:off x="2640" y="1040"/>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15" name="直接连接符 264319"/>
              <p:cNvSpPr>
                <a:spLocks noChangeShapeType="1"/>
              </p:cNvSpPr>
              <p:nvPr/>
            </p:nvSpPr>
            <p:spPr bwMode="auto">
              <a:xfrm>
                <a:off x="3240" y="1040"/>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16" name="直接连接符 264320"/>
              <p:cNvSpPr>
                <a:spLocks noChangeShapeType="1"/>
              </p:cNvSpPr>
              <p:nvPr/>
            </p:nvSpPr>
            <p:spPr bwMode="auto">
              <a:xfrm>
                <a:off x="3840" y="1040"/>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17" name="直接连接符 264321"/>
              <p:cNvSpPr>
                <a:spLocks noChangeShapeType="1"/>
              </p:cNvSpPr>
              <p:nvPr/>
            </p:nvSpPr>
            <p:spPr bwMode="auto">
              <a:xfrm>
                <a:off x="4440" y="1040"/>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18" name="直接连接符 264322"/>
              <p:cNvSpPr>
                <a:spLocks noChangeShapeType="1"/>
              </p:cNvSpPr>
              <p:nvPr/>
            </p:nvSpPr>
            <p:spPr bwMode="auto">
              <a:xfrm>
                <a:off x="5040" y="1040"/>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grpSp>
        <p:sp>
          <p:nvSpPr>
            <p:cNvPr id="183419" name="直接连接符 264323"/>
            <p:cNvSpPr>
              <a:spLocks noChangeShapeType="1"/>
            </p:cNvSpPr>
            <p:nvPr/>
          </p:nvSpPr>
          <p:spPr bwMode="auto">
            <a:xfrm>
              <a:off x="1440" y="1512"/>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20" name="直接连接符 264324"/>
            <p:cNvSpPr>
              <a:spLocks noChangeShapeType="1"/>
            </p:cNvSpPr>
            <p:nvPr/>
          </p:nvSpPr>
          <p:spPr bwMode="auto">
            <a:xfrm>
              <a:off x="1440" y="1968"/>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21" name="直接连接符 264325"/>
            <p:cNvSpPr>
              <a:spLocks noChangeShapeType="1"/>
            </p:cNvSpPr>
            <p:nvPr/>
          </p:nvSpPr>
          <p:spPr bwMode="auto">
            <a:xfrm>
              <a:off x="1440" y="2448"/>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22" name="直接连接符 264326"/>
            <p:cNvSpPr>
              <a:spLocks noChangeShapeType="1"/>
            </p:cNvSpPr>
            <p:nvPr/>
          </p:nvSpPr>
          <p:spPr bwMode="auto">
            <a:xfrm>
              <a:off x="5040" y="1520"/>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23" name="直接连接符 264327"/>
            <p:cNvSpPr>
              <a:spLocks noChangeShapeType="1"/>
            </p:cNvSpPr>
            <p:nvPr/>
          </p:nvSpPr>
          <p:spPr bwMode="auto">
            <a:xfrm>
              <a:off x="5040" y="1968"/>
              <a:ext cx="0" cy="192"/>
            </a:xfrm>
            <a:prstGeom prst="line">
              <a:avLst/>
            </a:prstGeom>
            <a:noFill/>
            <a:ln w="9525">
              <a:solidFill>
                <a:srgbClr val="FF3300"/>
              </a:solidFill>
              <a:round/>
              <a:headEnd type="triangle" w="lg" len="lg"/>
              <a:tailEnd/>
            </a:ln>
            <a:extLst>
              <a:ext uri="{909E8E84-426E-40DD-AFC4-6F175D3DCCD1}">
                <a14:hiddenFill xmlns:a14="http://schemas.microsoft.com/office/drawing/2010/main">
                  <a:noFill/>
                </a14:hiddenFill>
              </a:ext>
            </a:extLst>
          </p:spPr>
          <p:txBody>
            <a:bodyPr/>
            <a:lstStyle/>
            <a:p>
              <a:endParaRPr lang="zh-CN" altLang="en-US"/>
            </a:p>
          </p:txBody>
        </p:sp>
        <p:sp>
          <p:nvSpPr>
            <p:cNvPr id="183424" name="椭圆 264328"/>
            <p:cNvSpPr>
              <a:spLocks noChangeArrowheads="1"/>
            </p:cNvSpPr>
            <p:nvPr/>
          </p:nvSpPr>
          <p:spPr bwMode="auto">
            <a:xfrm>
              <a:off x="1632" y="120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25" name="椭圆 264329"/>
            <p:cNvSpPr>
              <a:spLocks noChangeArrowheads="1"/>
            </p:cNvSpPr>
            <p:nvPr/>
          </p:nvSpPr>
          <p:spPr bwMode="auto">
            <a:xfrm>
              <a:off x="1872" y="72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26" name="椭圆 264330"/>
            <p:cNvSpPr>
              <a:spLocks noChangeArrowheads="1"/>
            </p:cNvSpPr>
            <p:nvPr/>
          </p:nvSpPr>
          <p:spPr bwMode="auto">
            <a:xfrm>
              <a:off x="2352" y="72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27" name="椭圆 264331"/>
            <p:cNvSpPr>
              <a:spLocks noChangeArrowheads="1"/>
            </p:cNvSpPr>
            <p:nvPr/>
          </p:nvSpPr>
          <p:spPr bwMode="auto">
            <a:xfrm>
              <a:off x="3072" y="72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28" name="椭圆 264332"/>
            <p:cNvSpPr>
              <a:spLocks noChangeArrowheads="1"/>
            </p:cNvSpPr>
            <p:nvPr/>
          </p:nvSpPr>
          <p:spPr bwMode="auto">
            <a:xfrm>
              <a:off x="3552" y="72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29" name="椭圆 264333"/>
            <p:cNvSpPr>
              <a:spLocks noChangeArrowheads="1"/>
            </p:cNvSpPr>
            <p:nvPr/>
          </p:nvSpPr>
          <p:spPr bwMode="auto">
            <a:xfrm>
              <a:off x="2592" y="120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30" name="椭圆 264334"/>
            <p:cNvSpPr>
              <a:spLocks noChangeArrowheads="1"/>
            </p:cNvSpPr>
            <p:nvPr/>
          </p:nvSpPr>
          <p:spPr bwMode="auto">
            <a:xfrm>
              <a:off x="2832" y="120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31" name="椭圆 264335"/>
            <p:cNvSpPr>
              <a:spLocks noChangeArrowheads="1"/>
            </p:cNvSpPr>
            <p:nvPr/>
          </p:nvSpPr>
          <p:spPr bwMode="auto">
            <a:xfrm>
              <a:off x="2112" y="1656"/>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32" name="椭圆 264336"/>
            <p:cNvSpPr>
              <a:spLocks noChangeArrowheads="1"/>
            </p:cNvSpPr>
            <p:nvPr/>
          </p:nvSpPr>
          <p:spPr bwMode="auto">
            <a:xfrm>
              <a:off x="4512" y="2592"/>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33" name="椭圆 264337"/>
            <p:cNvSpPr>
              <a:spLocks noChangeArrowheads="1"/>
            </p:cNvSpPr>
            <p:nvPr/>
          </p:nvSpPr>
          <p:spPr bwMode="auto">
            <a:xfrm>
              <a:off x="4272" y="72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34" name="椭圆 264338"/>
            <p:cNvSpPr>
              <a:spLocks noChangeArrowheads="1"/>
            </p:cNvSpPr>
            <p:nvPr/>
          </p:nvSpPr>
          <p:spPr bwMode="auto">
            <a:xfrm>
              <a:off x="4752" y="72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35" name="椭圆 264339"/>
            <p:cNvSpPr>
              <a:spLocks noChangeArrowheads="1"/>
            </p:cNvSpPr>
            <p:nvPr/>
          </p:nvSpPr>
          <p:spPr bwMode="auto">
            <a:xfrm>
              <a:off x="3792" y="120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36" name="椭圆 264340"/>
            <p:cNvSpPr>
              <a:spLocks noChangeArrowheads="1"/>
            </p:cNvSpPr>
            <p:nvPr/>
          </p:nvSpPr>
          <p:spPr bwMode="auto">
            <a:xfrm>
              <a:off x="4032" y="120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37" name="椭圆 264341"/>
            <p:cNvSpPr>
              <a:spLocks noChangeArrowheads="1"/>
            </p:cNvSpPr>
            <p:nvPr/>
          </p:nvSpPr>
          <p:spPr bwMode="auto">
            <a:xfrm>
              <a:off x="4992" y="120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183438" name="椭圆 264342"/>
            <p:cNvSpPr>
              <a:spLocks noChangeArrowheads="1"/>
            </p:cNvSpPr>
            <p:nvPr/>
          </p:nvSpPr>
          <p:spPr bwMode="auto">
            <a:xfrm>
              <a:off x="3312" y="2120"/>
              <a:ext cx="96" cy="96"/>
            </a:xfrm>
            <a:prstGeom prst="ellipse">
              <a:avLst/>
            </a:pr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endParaRPr lang="zh-CN" altLang="en-US"/>
            </a:p>
          </p:txBody>
        </p:sp>
      </p:grpSp>
      <p:sp>
        <p:nvSpPr>
          <p:cNvPr id="183439" name="文本框 264343"/>
          <p:cNvSpPr txBox="1">
            <a:spLocks noChangeArrowheads="1"/>
          </p:cNvSpPr>
          <p:nvPr/>
        </p:nvSpPr>
        <p:spPr bwMode="auto">
          <a:xfrm>
            <a:off x="2209800" y="4927600"/>
            <a:ext cx="618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2400">
                <a:latin typeface="Times New Roman" panose="02020603050405020304" pitchFamily="18" charset="0"/>
                <a:ea typeface="黑体" panose="02010609060101010101" pitchFamily="49" charset="-122"/>
              </a:rPr>
              <a:t>0 10 20 30 40 50 60 70 80 90 00 10 20 30 40 50</a:t>
            </a:r>
          </a:p>
        </p:txBody>
      </p:sp>
      <p:sp>
        <p:nvSpPr>
          <p:cNvPr id="183440" name="文本框 264344"/>
          <p:cNvSpPr txBox="1">
            <a:spLocks noChangeArrowheads="1"/>
          </p:cNvSpPr>
          <p:nvPr/>
        </p:nvSpPr>
        <p:spPr bwMode="auto">
          <a:xfrm>
            <a:off x="323850" y="115888"/>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
        <p:nvSpPr>
          <p:cNvPr id="183441" name="文本框 264346"/>
          <p:cNvSpPr txBox="1">
            <a:spLocks noChangeArrowheads="1"/>
          </p:cNvSpPr>
          <p:nvPr/>
        </p:nvSpPr>
        <p:spPr bwMode="auto">
          <a:xfrm>
            <a:off x="468313" y="5516563"/>
            <a:ext cx="44735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a:ea typeface="楷体_GB2312" pitchFamily="49" charset="-122"/>
              </a:rPr>
              <a:t>红色箭头表示设备发出请求</a:t>
            </a:r>
          </a:p>
          <a:p>
            <a:r>
              <a:rPr lang="zh-CN" altLang="en-US">
                <a:ea typeface="楷体_GB2312" pitchFamily="49" charset="-122"/>
              </a:rPr>
              <a:t>蓝色圆点表示设备得到响应</a:t>
            </a:r>
          </a:p>
        </p:txBody>
      </p:sp>
    </p:spTree>
    <p:extLst>
      <p:ext uri="{BB962C8B-B14F-4D97-AF65-F5344CB8AC3E}">
        <p14:creationId xmlns:p14="http://schemas.microsoft.com/office/powerpoint/2010/main" val="3568414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文本占位符 265217"/>
          <p:cNvSpPr>
            <a:spLocks noGrp="1" noChangeArrowheads="1"/>
          </p:cNvSpPr>
          <p:nvPr>
            <p:ph type="body" idx="1"/>
          </p:nvPr>
        </p:nvSpPr>
        <p:spPr>
          <a:xfrm>
            <a:off x="539750" y="2781300"/>
            <a:ext cx="7772400" cy="2374900"/>
          </a:xfrm>
        </p:spPr>
        <p:txBody>
          <a:bodyPr/>
          <a:lstStyle/>
          <a:p>
            <a:pPr marL="0" indent="0">
              <a:buFont typeface="Arial" panose="020B0604020202020204" pitchFamily="34" charset="0"/>
              <a:buNone/>
            </a:pPr>
            <a:r>
              <a:rPr lang="zh-CN" altLang="en-US" sz="2800" b="1" dirty="0" smtClean="0">
                <a:latin typeface="楷体_GB2312" pitchFamily="49" charset="-122"/>
                <a:ea typeface="楷体_GB2312" pitchFamily="49" charset="-122"/>
              </a:rPr>
              <a:t>上述两个基本原则只是</a:t>
            </a:r>
            <a:r>
              <a:rPr lang="zh-CN" altLang="en-US" sz="2800" b="1" dirty="0" smtClean="0">
                <a:solidFill>
                  <a:srgbClr val="0033CC"/>
                </a:solidFill>
                <a:latin typeface="楷体_GB2312" pitchFamily="49" charset="-122"/>
                <a:ea typeface="楷体_GB2312" pitchFamily="49" charset="-122"/>
              </a:rPr>
              <a:t>保证宏观上不丢失设备信息，并不能从微观上保证每一个局部时刻都不丢失信息</a:t>
            </a:r>
            <a:r>
              <a:rPr lang="zh-CN" altLang="en-US" sz="2800" b="1" dirty="0" smtClean="0">
                <a:latin typeface="楷体_GB2312" pitchFamily="49" charset="-122"/>
                <a:ea typeface="楷体_GB2312" pitchFamily="49" charset="-122"/>
              </a:rPr>
              <a:t>。</a:t>
            </a:r>
          </a:p>
        </p:txBody>
      </p:sp>
      <p:sp>
        <p:nvSpPr>
          <p:cNvPr id="184322" name="文本框 265218"/>
          <p:cNvSpPr txBox="1">
            <a:spLocks noChangeArrowheads="1"/>
          </p:cNvSpPr>
          <p:nvPr/>
        </p:nvSpPr>
        <p:spPr bwMode="auto">
          <a:xfrm>
            <a:off x="323850" y="115888"/>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dirty="0">
                <a:ea typeface="黑体" panose="02010609060101010101" pitchFamily="49" charset="-122"/>
              </a:rPr>
              <a:t>2</a:t>
            </a:r>
            <a:r>
              <a:rPr lang="zh-CN" altLang="en-US" dirty="0">
                <a:ea typeface="黑体" panose="02010609060101010101" pitchFamily="49" charset="-122"/>
              </a:rPr>
              <a:t>．通道流量的设计</a:t>
            </a:r>
          </a:p>
        </p:txBody>
      </p:sp>
      <p:sp>
        <p:nvSpPr>
          <p:cNvPr id="184323" name="矩形 265219"/>
          <p:cNvSpPr>
            <a:spLocks noChangeArrowheads="1"/>
          </p:cNvSpPr>
          <p:nvPr/>
        </p:nvSpPr>
        <p:spPr bwMode="auto">
          <a:xfrm>
            <a:off x="395288" y="836613"/>
            <a:ext cx="849312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zh-CN" altLang="en-US">
                <a:latin typeface="黑体" panose="02010609060101010101" pitchFamily="49" charset="-122"/>
                <a:ea typeface="黑体" panose="02010609060101010101" pitchFamily="49" charset="-122"/>
              </a:rPr>
              <a:t>设计原则</a:t>
            </a:r>
          </a:p>
          <a:p>
            <a:pPr>
              <a:lnSpc>
                <a:spcPct val="90000"/>
              </a:lnSpc>
              <a:spcBef>
                <a:spcPct val="20000"/>
              </a:spcBef>
            </a:pPr>
            <a:r>
              <a:rPr lang="en-US" altLang="zh-CN">
                <a:latin typeface="黑体" panose="02010609060101010101" pitchFamily="49" charset="-122"/>
                <a:ea typeface="黑体" panose="02010609060101010101" pitchFamily="49" charset="-122"/>
              </a:rPr>
              <a:t>1)</a:t>
            </a:r>
            <a:r>
              <a:rPr lang="zh-CN" altLang="en-US">
                <a:latin typeface="黑体" panose="02010609060101010101" pitchFamily="49" charset="-122"/>
                <a:ea typeface="黑体" panose="02010609060101010101" pitchFamily="49" charset="-122"/>
              </a:rPr>
              <a:t>设备要求的实际最大流量不超过通道的极限流量。</a:t>
            </a:r>
          </a:p>
          <a:p>
            <a:pPr>
              <a:lnSpc>
                <a:spcPct val="90000"/>
              </a:lnSpc>
              <a:spcBef>
                <a:spcPct val="20000"/>
              </a:spcBef>
            </a:pPr>
            <a:r>
              <a:rPr lang="en-US" altLang="zh-CN">
                <a:latin typeface="黑体" panose="02010609060101010101" pitchFamily="49" charset="-122"/>
                <a:ea typeface="黑体" panose="02010609060101010101" pitchFamily="49" charset="-122"/>
              </a:rPr>
              <a:t>2)</a:t>
            </a:r>
            <a:r>
              <a:rPr lang="zh-CN" altLang="en-US">
                <a:latin typeface="黑体" panose="02010609060101010101" pitchFamily="49" charset="-122"/>
                <a:ea typeface="黑体" panose="02010609060101010101" pitchFamily="49" charset="-122"/>
              </a:rPr>
              <a:t>极限流量与实际最大流量的差值越小越好。</a:t>
            </a:r>
          </a:p>
        </p:txBody>
      </p:sp>
    </p:spTree>
    <p:extLst>
      <p:ext uri="{BB962C8B-B14F-4D97-AF65-F5344CB8AC3E}">
        <p14:creationId xmlns:p14="http://schemas.microsoft.com/office/powerpoint/2010/main" val="1408317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文本占位符 288769"/>
          <p:cNvSpPr>
            <a:spLocks noGrp="1" noChangeArrowheads="1"/>
          </p:cNvSpPr>
          <p:nvPr>
            <p:ph type="body" idx="1"/>
          </p:nvPr>
        </p:nvSpPr>
        <p:spPr>
          <a:xfrm>
            <a:off x="685800" y="838200"/>
            <a:ext cx="7772400" cy="5257800"/>
          </a:xfrm>
        </p:spPr>
        <p:txBody>
          <a:bodyPr/>
          <a:lstStyle/>
          <a:p>
            <a:pPr marL="0" indent="0">
              <a:lnSpc>
                <a:spcPct val="120000"/>
              </a:lnSpc>
              <a:spcBef>
                <a:spcPct val="0"/>
              </a:spcBef>
              <a:buFont typeface="Arial" panose="020B0604020202020204" pitchFamily="34" charset="0"/>
              <a:buNone/>
            </a:pPr>
            <a:r>
              <a:rPr lang="zh-CN" altLang="en-US" sz="2800" b="1" dirty="0" smtClean="0">
                <a:latin typeface="黑体" panose="02010609060101010101" pitchFamily="49" charset="-122"/>
                <a:ea typeface="黑体" panose="02010609060101010101" pitchFamily="49" charset="-122"/>
              </a:rPr>
              <a:t>因为当设备要求通道的</a:t>
            </a:r>
            <a:r>
              <a:rPr lang="zh-CN" altLang="en-US" sz="2800" b="1" dirty="0" smtClean="0">
                <a:solidFill>
                  <a:srgbClr val="0033CC"/>
                </a:solidFill>
                <a:latin typeface="黑体" panose="02010609060101010101" pitchFamily="49" charset="-122"/>
                <a:ea typeface="黑体" panose="02010609060101010101" pitchFamily="49" charset="-122"/>
              </a:rPr>
              <a:t>实际最大流量非常接近于通道设计所能达到的极限流量</a:t>
            </a:r>
            <a:r>
              <a:rPr lang="zh-CN" altLang="en-US" sz="2800" b="1" dirty="0" smtClean="0">
                <a:latin typeface="黑体" panose="02010609060101010101" pitchFamily="49" charset="-122"/>
                <a:ea typeface="黑体" panose="02010609060101010101" pitchFamily="49" charset="-122"/>
              </a:rPr>
              <a:t>时，速率高的设备频繁发出请求而优先得到响应和处理，速率低的设备会因得不到通道而丢失信息。</a:t>
            </a:r>
          </a:p>
        </p:txBody>
      </p:sp>
      <p:sp>
        <p:nvSpPr>
          <p:cNvPr id="186370" name="文本框 288770"/>
          <p:cNvSpPr txBox="1">
            <a:spLocks noChangeArrowheads="1"/>
          </p:cNvSpPr>
          <p:nvPr/>
        </p:nvSpPr>
        <p:spPr bwMode="auto">
          <a:xfrm>
            <a:off x="323850" y="115888"/>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dirty="0">
                <a:ea typeface="黑体" panose="02010609060101010101" pitchFamily="49" charset="-122"/>
              </a:rPr>
              <a:t>2</a:t>
            </a:r>
            <a:r>
              <a:rPr lang="zh-CN" altLang="en-US" dirty="0">
                <a:ea typeface="黑体" panose="02010609060101010101" pitchFamily="49" charset="-122"/>
              </a:rPr>
              <a:t>．通道流量的设计</a:t>
            </a:r>
          </a:p>
        </p:txBody>
      </p:sp>
    </p:spTree>
    <p:extLst>
      <p:ext uri="{BB962C8B-B14F-4D97-AF65-F5344CB8AC3E}">
        <p14:creationId xmlns:p14="http://schemas.microsoft.com/office/powerpoint/2010/main" val="182021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文本占位符 289793"/>
          <p:cNvSpPr>
            <a:spLocks noGrp="1" noChangeArrowheads="1"/>
          </p:cNvSpPr>
          <p:nvPr>
            <p:ph type="body" idx="1"/>
          </p:nvPr>
        </p:nvSpPr>
        <p:spPr>
          <a:xfrm>
            <a:off x="685800" y="838200"/>
            <a:ext cx="7772400" cy="5257800"/>
          </a:xfrm>
        </p:spPr>
        <p:txBody>
          <a:bodyPr/>
          <a:lstStyle/>
          <a:p>
            <a:pPr marL="0" indent="0">
              <a:lnSpc>
                <a:spcPct val="120000"/>
              </a:lnSpc>
              <a:spcBef>
                <a:spcPct val="0"/>
              </a:spcBef>
              <a:buFont typeface="Arial" panose="020B0604020202020204" pitchFamily="34" charset="0"/>
              <a:buNone/>
            </a:pPr>
            <a:r>
              <a:rPr lang="zh-CN" altLang="en-US" sz="2800" b="1" dirty="0" smtClean="0">
                <a:latin typeface="黑体" panose="02010609060101010101" pitchFamily="49" charset="-122"/>
                <a:ea typeface="黑体" panose="02010609060101010101" pitchFamily="49" charset="-122"/>
              </a:rPr>
              <a:t>为此可在设备或设备控制器中</a:t>
            </a:r>
            <a:r>
              <a:rPr lang="zh-CN" altLang="en-US" sz="2800" b="1" dirty="0" smtClean="0">
                <a:solidFill>
                  <a:srgbClr val="0033CC"/>
                </a:solidFill>
                <a:latin typeface="黑体" panose="02010609060101010101" pitchFamily="49" charset="-122"/>
                <a:ea typeface="黑体" panose="02010609060101010101" pitchFamily="49" charset="-122"/>
              </a:rPr>
              <a:t>设置一定容量的缓冲器以缓冲来不及处理的信息</a:t>
            </a:r>
            <a:r>
              <a:rPr lang="zh-CN" altLang="en-US" sz="2800" b="1" dirty="0" smtClean="0">
                <a:latin typeface="黑体" panose="02010609060101010101" pitchFamily="49" charset="-122"/>
                <a:ea typeface="黑体" panose="02010609060101010101" pitchFamily="49" charset="-122"/>
              </a:rPr>
              <a:t>，或</a:t>
            </a:r>
            <a:r>
              <a:rPr lang="zh-CN" altLang="en-US" sz="2800" b="1" dirty="0" smtClean="0">
                <a:solidFill>
                  <a:srgbClr val="0033CC"/>
                </a:solidFill>
                <a:latin typeface="黑体" panose="02010609060101010101" pitchFamily="49" charset="-122"/>
                <a:ea typeface="黑体" panose="02010609060101010101" pitchFamily="49" charset="-122"/>
              </a:rPr>
              <a:t>可动态改变设备响应优先级</a:t>
            </a:r>
            <a:r>
              <a:rPr lang="zh-CN" altLang="en-US" sz="2800" b="1" dirty="0" smtClean="0">
                <a:latin typeface="黑体" panose="02010609060101010101" pitchFamily="49" charset="-122"/>
                <a:ea typeface="黑体" panose="02010609060101010101" pitchFamily="49" charset="-122"/>
              </a:rPr>
              <a:t>，使得低速设备也有机会得到通道而保证微观上不丢失信息。当然基本原则是一定要满足的，否则无论采用什么办法，设备总是要丢失信息的。</a:t>
            </a:r>
          </a:p>
        </p:txBody>
      </p:sp>
      <p:sp>
        <p:nvSpPr>
          <p:cNvPr id="187394" name="文本框 289794"/>
          <p:cNvSpPr txBox="1">
            <a:spLocks noChangeArrowheads="1"/>
          </p:cNvSpPr>
          <p:nvPr/>
        </p:nvSpPr>
        <p:spPr bwMode="auto">
          <a:xfrm>
            <a:off x="323850" y="115888"/>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a:ea typeface="黑体" panose="02010609060101010101" pitchFamily="49" charset="-122"/>
              </a:rPr>
              <a:t>2</a:t>
            </a:r>
            <a:r>
              <a:rPr lang="zh-CN" altLang="en-US">
                <a:ea typeface="黑体" panose="02010609060101010101" pitchFamily="49" charset="-122"/>
              </a:rPr>
              <a:t>．通道流量的设计</a:t>
            </a:r>
          </a:p>
        </p:txBody>
      </p:sp>
    </p:spTree>
    <p:extLst>
      <p:ext uri="{BB962C8B-B14F-4D97-AF65-F5344CB8AC3E}">
        <p14:creationId xmlns:p14="http://schemas.microsoft.com/office/powerpoint/2010/main" val="2854985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文本占位符 266241"/>
          <p:cNvSpPr>
            <a:spLocks noGrp="1" noChangeArrowheads="1"/>
          </p:cNvSpPr>
          <p:nvPr>
            <p:ph type="body" idx="1"/>
          </p:nvPr>
        </p:nvSpPr>
        <p:spPr>
          <a:xfrm>
            <a:off x="539750" y="2420938"/>
            <a:ext cx="7772400" cy="3457575"/>
          </a:xfrm>
        </p:spPr>
        <p:txBody>
          <a:bodyPr/>
          <a:lstStyle/>
          <a:p>
            <a:pPr>
              <a:buFont typeface="Arial" panose="020B0604020202020204" pitchFamily="34" charset="0"/>
              <a:buNone/>
            </a:pPr>
            <a:r>
              <a:rPr lang="en-US" altLang="zh-CN" sz="2800" b="1" dirty="0" smtClean="0">
                <a:latin typeface="黑体" panose="02010609060101010101" pitchFamily="49" charset="-122"/>
                <a:ea typeface="黑体" panose="02010609060101010101" pitchFamily="49" charset="-122"/>
              </a:rPr>
              <a:t>1)</a:t>
            </a:r>
            <a:r>
              <a:rPr lang="zh-CN" altLang="en-US" sz="2800" b="1" dirty="0" smtClean="0">
                <a:solidFill>
                  <a:srgbClr val="0033CC"/>
                </a:solidFill>
                <a:latin typeface="黑体" panose="02010609060101010101" pitchFamily="49" charset="-122"/>
                <a:ea typeface="黑体" panose="02010609060101010101" pitchFamily="49" charset="-122"/>
              </a:rPr>
              <a:t>并非独立的</a:t>
            </a:r>
            <a:r>
              <a:rPr lang="zh-CN" altLang="en-US" sz="2800" b="1" dirty="0" smtClean="0">
                <a:latin typeface="黑体" panose="02010609060101010101" pitchFamily="49" charset="-122"/>
                <a:ea typeface="黑体" panose="02010609060101010101" pitchFamily="49" charset="-122"/>
              </a:rPr>
              <a:t>处理机，指令简单，无大容量存贮器</a:t>
            </a:r>
            <a:r>
              <a:rPr lang="zh-CN" altLang="en-US" sz="2800" b="1" dirty="0" smtClean="0"/>
              <a:t>。</a:t>
            </a:r>
          </a:p>
          <a:p>
            <a:pPr>
              <a:buFont typeface="Arial" panose="020B0604020202020204" pitchFamily="34" charset="0"/>
              <a:buNone/>
            </a:pPr>
            <a:r>
              <a:rPr lang="zh-CN" altLang="en-US" sz="2800" b="1" dirty="0" smtClean="0"/>
              <a:t>  </a:t>
            </a:r>
            <a:r>
              <a:rPr lang="en-US" altLang="zh-CN" sz="2800" b="1" dirty="0" smtClean="0">
                <a:latin typeface="黑体" panose="02010609060101010101" pitchFamily="49" charset="-122"/>
                <a:ea typeface="黑体" panose="02010609060101010101" pitchFamily="49" charset="-122"/>
              </a:rPr>
              <a:t>2)I/O</a:t>
            </a:r>
            <a:r>
              <a:rPr lang="zh-CN" altLang="en-US" sz="2800" b="1" dirty="0" smtClean="0">
                <a:latin typeface="黑体" panose="02010609060101010101" pitchFamily="49" charset="-122"/>
                <a:ea typeface="黑体" panose="02010609060101010101" pitchFamily="49" charset="-122"/>
              </a:rPr>
              <a:t>过程中</a:t>
            </a:r>
            <a:r>
              <a:rPr lang="zh-CN" altLang="en-US" sz="2800" b="1" dirty="0" smtClean="0">
                <a:solidFill>
                  <a:srgbClr val="0033CC"/>
                </a:solidFill>
                <a:latin typeface="黑体" panose="02010609060101010101" pitchFamily="49" charset="-122"/>
                <a:ea typeface="黑体" panose="02010609060101010101" pitchFamily="49" charset="-122"/>
              </a:rPr>
              <a:t>需要</a:t>
            </a:r>
            <a:r>
              <a:rPr lang="en-US" altLang="zh-CN" sz="2800" b="1" dirty="0" smtClean="0">
                <a:solidFill>
                  <a:srgbClr val="0033CC"/>
                </a:solidFill>
                <a:latin typeface="黑体" panose="02010609060101010101" pitchFamily="49" charset="-122"/>
                <a:ea typeface="黑体" panose="02010609060101010101" pitchFamily="49" charset="-122"/>
              </a:rPr>
              <a:t>CPU</a:t>
            </a:r>
            <a:r>
              <a:rPr lang="zh-CN" altLang="en-US" sz="2800" b="1" dirty="0" smtClean="0">
                <a:latin typeface="黑体" panose="02010609060101010101" pitchFamily="49" charset="-122"/>
                <a:ea typeface="黑体" panose="02010609060101010101" pitchFamily="49" charset="-122"/>
              </a:rPr>
              <a:t>承担很多工作。</a:t>
            </a:r>
          </a:p>
          <a:p>
            <a:pPr>
              <a:buFont typeface="Arial" panose="020B0604020202020204" pitchFamily="34" charset="0"/>
              <a:buNone/>
            </a:pPr>
            <a:r>
              <a:rPr lang="zh-CN" altLang="en-US" sz="2800" b="1" dirty="0" smtClean="0"/>
              <a:t>  </a:t>
            </a:r>
            <a:r>
              <a:rPr lang="en-US" altLang="zh-CN" sz="2800" b="1" dirty="0" smtClean="0">
                <a:latin typeface="黑体" panose="02010609060101010101" pitchFamily="49" charset="-122"/>
                <a:ea typeface="黑体" panose="02010609060101010101" pitchFamily="49" charset="-122"/>
              </a:rPr>
              <a:t>3)</a:t>
            </a:r>
            <a:r>
              <a:rPr lang="zh-CN" altLang="en-US" sz="2800" b="1" dirty="0" smtClean="0">
                <a:latin typeface="黑体" panose="02010609060101010101" pitchFamily="49" charset="-122"/>
                <a:ea typeface="黑体" panose="02010609060101010101" pitchFamily="49" charset="-122"/>
              </a:rPr>
              <a:t>流水等组成技术因</a:t>
            </a:r>
            <a:r>
              <a:rPr lang="en-US" altLang="zh-CN" sz="2800" b="1" dirty="0" smtClean="0">
                <a:latin typeface="黑体" panose="02010609060101010101" pitchFamily="49" charset="-122"/>
                <a:ea typeface="黑体" panose="02010609060101010101" pitchFamily="49" charset="-122"/>
              </a:rPr>
              <a:t>I/O</a:t>
            </a:r>
            <a:r>
              <a:rPr lang="zh-CN" altLang="en-US" sz="2800" b="1" dirty="0" smtClean="0">
                <a:latin typeface="黑体" panose="02010609060101010101" pitchFamily="49" charset="-122"/>
                <a:ea typeface="黑体" panose="02010609060101010101" pitchFamily="49" charset="-122"/>
              </a:rPr>
              <a:t>中断而不能发挥作用，</a:t>
            </a:r>
            <a:r>
              <a:rPr lang="en-US" altLang="zh-CN" sz="2800" b="1" dirty="0" smtClean="0">
                <a:latin typeface="黑体" panose="02010609060101010101" pitchFamily="49" charset="-122"/>
                <a:ea typeface="黑体" panose="02010609060101010101" pitchFamily="49" charset="-122"/>
              </a:rPr>
              <a:t>CPU</a:t>
            </a:r>
            <a:r>
              <a:rPr lang="zh-CN" altLang="en-US" sz="2800" b="1" dirty="0" smtClean="0">
                <a:latin typeface="黑体" panose="02010609060101010101" pitchFamily="49" charset="-122"/>
                <a:ea typeface="黑体" panose="02010609060101010101" pitchFamily="49" charset="-122"/>
              </a:rPr>
              <a:t>速度严重下降。</a:t>
            </a:r>
          </a:p>
          <a:p>
            <a:pPr>
              <a:buFont typeface="Arial" panose="020B0604020202020204" pitchFamily="34" charset="0"/>
              <a:buNone/>
            </a:pPr>
            <a:r>
              <a:rPr lang="zh-CN" altLang="en-US" sz="2800" b="1" dirty="0" smtClean="0"/>
              <a:t> </a:t>
            </a:r>
            <a:r>
              <a:rPr lang="en-US" altLang="zh-CN" sz="2800" b="1" dirty="0" smtClean="0">
                <a:latin typeface="黑体" panose="02010609060101010101" pitchFamily="49" charset="-122"/>
                <a:ea typeface="黑体" panose="02010609060101010101" pitchFamily="49" charset="-122"/>
              </a:rPr>
              <a:t>4)</a:t>
            </a:r>
            <a:r>
              <a:rPr lang="zh-CN" altLang="en-US" sz="2800" b="1" dirty="0" smtClean="0">
                <a:latin typeface="黑体" panose="02010609060101010101" pitchFamily="49" charset="-122"/>
                <a:ea typeface="黑体" panose="02010609060101010101" pitchFamily="49" charset="-122"/>
              </a:rPr>
              <a:t>访管中断转入</a:t>
            </a:r>
            <a:r>
              <a:rPr lang="en-US" altLang="zh-CN" sz="2800" b="1" dirty="0" smtClean="0">
                <a:latin typeface="黑体" panose="02010609060101010101" pitchFamily="49" charset="-122"/>
                <a:ea typeface="黑体" panose="02010609060101010101" pitchFamily="49" charset="-122"/>
              </a:rPr>
              <a:t>I/O</a:t>
            </a:r>
            <a:r>
              <a:rPr lang="zh-CN" altLang="en-US" sz="2800" b="1" dirty="0" smtClean="0">
                <a:latin typeface="黑体" panose="02010609060101010101" pitchFamily="49" charset="-122"/>
                <a:ea typeface="黑体" panose="02010609060101010101" pitchFamily="49" charset="-122"/>
              </a:rPr>
              <a:t>管理程序妨碍</a:t>
            </a:r>
            <a:r>
              <a:rPr lang="en-US" altLang="zh-CN" sz="2800" b="1" dirty="0" smtClean="0">
                <a:latin typeface="黑体" panose="02010609060101010101" pitchFamily="49" charset="-122"/>
                <a:ea typeface="黑体" panose="02010609060101010101" pitchFamily="49" charset="-122"/>
              </a:rPr>
              <a:t>CPU</a:t>
            </a:r>
            <a:r>
              <a:rPr lang="zh-CN" altLang="en-US" sz="2800" b="1" dirty="0" smtClean="0">
                <a:latin typeface="黑体" panose="02010609060101010101" pitchFamily="49" charset="-122"/>
                <a:ea typeface="黑体" panose="02010609060101010101" pitchFamily="49" charset="-122"/>
              </a:rPr>
              <a:t>资源的合理</a:t>
            </a:r>
            <a:r>
              <a:rPr lang="zh-CN" altLang="en-US" sz="2800" b="1" dirty="0" smtClean="0">
                <a:ea typeface="黑体" panose="02010609060101010101" pitchFamily="49" charset="-122"/>
              </a:rPr>
              <a:t>利用。</a:t>
            </a:r>
          </a:p>
        </p:txBody>
      </p:sp>
      <p:sp>
        <p:nvSpPr>
          <p:cNvPr id="188418" name="文本框 266242"/>
          <p:cNvSpPr txBox="1">
            <a:spLocks noChangeArrowheads="1"/>
          </p:cNvSpPr>
          <p:nvPr/>
        </p:nvSpPr>
        <p:spPr bwMode="auto">
          <a:xfrm>
            <a:off x="468313" y="1793875"/>
            <a:ext cx="8207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zh-CN" altLang="en-US">
                <a:ea typeface="黑体" panose="02010609060101010101" pitchFamily="49" charset="-122"/>
              </a:rPr>
              <a:t>缺点</a:t>
            </a:r>
          </a:p>
        </p:txBody>
      </p:sp>
      <p:sp>
        <p:nvSpPr>
          <p:cNvPr id="188419" name="矩形 266243"/>
          <p:cNvSpPr>
            <a:spLocks noChangeArrowheads="1"/>
          </p:cNvSpPr>
          <p:nvPr/>
        </p:nvSpPr>
        <p:spPr bwMode="auto">
          <a:xfrm>
            <a:off x="323850" y="260350"/>
            <a:ext cx="60483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3200">
                <a:solidFill>
                  <a:schemeClr val="tx2"/>
                </a:solidFill>
                <a:latin typeface="黑体" panose="02010609060101010101" pitchFamily="49" charset="-122"/>
                <a:ea typeface="黑体" panose="02010609060101010101" pitchFamily="49" charset="-122"/>
              </a:rPr>
              <a:t>3.4  </a:t>
            </a:r>
            <a:r>
              <a:rPr lang="zh-CN" altLang="en-US" sz="3200">
                <a:solidFill>
                  <a:schemeClr val="tx2"/>
                </a:solidFill>
                <a:latin typeface="黑体" panose="02010609060101010101" pitchFamily="49" charset="-122"/>
                <a:ea typeface="黑体" panose="02010609060101010101" pitchFamily="49" charset="-122"/>
              </a:rPr>
              <a:t>输入</a:t>
            </a:r>
            <a:r>
              <a:rPr lang="en-US" altLang="zh-CN" sz="3200">
                <a:solidFill>
                  <a:schemeClr val="tx2"/>
                </a:solidFill>
                <a:latin typeface="黑体" panose="02010609060101010101" pitchFamily="49" charset="-122"/>
                <a:ea typeface="黑体" panose="02010609060101010101" pitchFamily="49" charset="-122"/>
              </a:rPr>
              <a:t>/</a:t>
            </a:r>
            <a:r>
              <a:rPr lang="zh-CN" altLang="en-US" sz="3200">
                <a:solidFill>
                  <a:schemeClr val="tx2"/>
                </a:solidFill>
                <a:latin typeface="黑体" panose="02010609060101010101" pitchFamily="49" charset="-122"/>
                <a:ea typeface="黑体" panose="02010609060101010101" pitchFamily="49" charset="-122"/>
              </a:rPr>
              <a:t>输出系统   </a:t>
            </a:r>
          </a:p>
        </p:txBody>
      </p:sp>
      <p:sp>
        <p:nvSpPr>
          <p:cNvPr id="188420" name="矩形 266244"/>
          <p:cNvSpPr>
            <a:spLocks noChangeArrowheads="1"/>
          </p:cNvSpPr>
          <p:nvPr/>
        </p:nvSpPr>
        <p:spPr bwMode="auto">
          <a:xfrm>
            <a:off x="395288" y="1025525"/>
            <a:ext cx="8353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a:latin typeface="黑体" panose="02010609060101010101" pitchFamily="49" charset="-122"/>
                <a:ea typeface="黑体" panose="02010609060101010101" pitchFamily="49" charset="-122"/>
              </a:rPr>
              <a:t>3.4.2</a:t>
            </a:r>
            <a:r>
              <a:rPr lang="zh-CN" altLang="en-US">
                <a:latin typeface="黑体" panose="02010609060101010101" pitchFamily="49" charset="-122"/>
                <a:ea typeface="黑体" panose="02010609060101010101" pitchFamily="49" charset="-122"/>
              </a:rPr>
              <a:t>通道处理机的工作原理和流量设计</a:t>
            </a:r>
            <a:endParaRPr lang="zh-CN" altLang="en-US">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11554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文本占位符 267266"/>
          <p:cNvSpPr>
            <a:spLocks noGrp="1" noChangeArrowheads="1"/>
          </p:cNvSpPr>
          <p:nvPr>
            <p:ph type="body" idx="1"/>
          </p:nvPr>
        </p:nvSpPr>
        <p:spPr>
          <a:xfrm>
            <a:off x="457200" y="2019300"/>
            <a:ext cx="8229600" cy="3519488"/>
          </a:xfrm>
        </p:spPr>
        <p:txBody>
          <a:bodyPr/>
          <a:lstStyle/>
          <a:p>
            <a:pPr>
              <a:buFont typeface="Arial" panose="020B0604020202020204" pitchFamily="34" charset="0"/>
              <a:buNone/>
            </a:pPr>
            <a:r>
              <a:rPr lang="en-US" altLang="zh-CN" sz="2800" dirty="0" smtClean="0"/>
              <a:t>   </a:t>
            </a:r>
            <a:r>
              <a:rPr lang="zh-CN" altLang="en-US" sz="2800" b="1" dirty="0" smtClean="0">
                <a:latin typeface="黑体" panose="02010609060101010101" pitchFamily="49" charset="-122"/>
                <a:ea typeface="黑体" panose="02010609060101010101" pitchFamily="49" charset="-122"/>
              </a:rPr>
              <a:t>为了克服通道处理机的缺点，希望</a:t>
            </a:r>
            <a:r>
              <a:rPr lang="en-US" altLang="zh-CN" sz="2800" b="1" dirty="0" smtClean="0">
                <a:latin typeface="黑体" panose="02010609060101010101" pitchFamily="49" charset="-122"/>
                <a:ea typeface="黑体" panose="02010609060101010101" pitchFamily="49" charset="-122"/>
              </a:rPr>
              <a:t>CPU</a:t>
            </a:r>
            <a:r>
              <a:rPr lang="zh-CN" altLang="en-US" sz="2800" b="1" dirty="0" smtClean="0">
                <a:latin typeface="黑体" panose="02010609060101010101" pitchFamily="49" charset="-122"/>
                <a:ea typeface="黑体" panose="02010609060101010101" pitchFamily="49" charset="-122"/>
              </a:rPr>
              <a:t>进</a:t>
            </a:r>
          </a:p>
          <a:p>
            <a:pPr>
              <a:buFont typeface="Arial" panose="020B0604020202020204" pitchFamily="34" charset="0"/>
              <a:buNone/>
            </a:pPr>
            <a:r>
              <a:rPr lang="zh-CN" altLang="en-US" sz="2800" b="1" dirty="0" smtClean="0">
                <a:latin typeface="黑体" panose="02010609060101010101" pitchFamily="49" charset="-122"/>
                <a:ea typeface="黑体" panose="02010609060101010101" pitchFamily="49" charset="-122"/>
              </a:rPr>
              <a:t>一步摆脱数</a:t>
            </a:r>
            <a:r>
              <a:rPr lang="en-US" altLang="zh-CN" sz="2800" b="1" dirty="0" smtClean="0">
                <a:latin typeface="黑体" panose="02010609060101010101" pitchFamily="49" charset="-122"/>
                <a:ea typeface="黑体" panose="02010609060101010101" pitchFamily="49" charset="-122"/>
              </a:rPr>
              <a:t>I/O</a:t>
            </a:r>
            <a:r>
              <a:rPr lang="zh-CN" altLang="en-US" sz="2800" b="1" dirty="0" smtClean="0">
                <a:latin typeface="黑体" panose="02010609060101010101" pitchFamily="49" charset="-122"/>
                <a:ea typeface="黑体" panose="02010609060101010101" pitchFamily="49" charset="-122"/>
              </a:rPr>
              <a:t>操作的控制，以便更好地</a:t>
            </a:r>
          </a:p>
          <a:p>
            <a:pPr>
              <a:buFont typeface="Arial" panose="020B0604020202020204" pitchFamily="34" charset="0"/>
              <a:buNone/>
            </a:pPr>
            <a:r>
              <a:rPr lang="zh-CN" altLang="en-US" sz="2800" b="1" dirty="0" smtClean="0">
                <a:latin typeface="黑体" panose="02010609060101010101" pitchFamily="49" charset="-122"/>
                <a:ea typeface="黑体" panose="02010609060101010101" pitchFamily="49" charset="-122"/>
              </a:rPr>
              <a:t>集中精力专注于自己的事情而发展了</a:t>
            </a:r>
            <a:r>
              <a:rPr lang="zh-CN" altLang="en-US" sz="2800" b="1" dirty="0" smtClean="0">
                <a:solidFill>
                  <a:srgbClr val="0033CC"/>
                </a:solidFill>
                <a:latin typeface="黑体" panose="02010609060101010101" pitchFamily="49" charset="-122"/>
                <a:ea typeface="黑体" panose="02010609060101010101" pitchFamily="49" charset="-122"/>
              </a:rPr>
              <a:t>外围</a:t>
            </a:r>
          </a:p>
          <a:p>
            <a:pPr>
              <a:buFont typeface="Arial" panose="020B0604020202020204" pitchFamily="34" charset="0"/>
              <a:buNone/>
            </a:pPr>
            <a:r>
              <a:rPr lang="zh-CN" altLang="en-US" sz="2800" b="1" dirty="0" smtClean="0">
                <a:solidFill>
                  <a:srgbClr val="0033CC"/>
                </a:solidFill>
                <a:latin typeface="黑体" panose="02010609060101010101" pitchFamily="49" charset="-122"/>
                <a:ea typeface="黑体" panose="02010609060101010101" pitchFamily="49" charset="-122"/>
              </a:rPr>
              <a:t>处理机</a:t>
            </a:r>
            <a:r>
              <a:rPr lang="en-US" altLang="zh-CN" sz="2800" b="1" dirty="0" smtClean="0">
                <a:latin typeface="黑体" panose="02010609060101010101" pitchFamily="49" charset="-122"/>
                <a:ea typeface="黑体" panose="02010609060101010101" pitchFamily="49" charset="-122"/>
              </a:rPr>
              <a:t>(PPU)</a:t>
            </a:r>
            <a:r>
              <a:rPr lang="zh-CN" altLang="en-US" sz="2800" b="1" dirty="0" smtClean="0">
                <a:latin typeface="黑体" panose="02010609060101010101" pitchFamily="49" charset="-122"/>
                <a:ea typeface="黑体" panose="02010609060101010101" pitchFamily="49" charset="-122"/>
              </a:rPr>
              <a:t>。</a:t>
            </a:r>
          </a:p>
        </p:txBody>
      </p:sp>
      <p:sp>
        <p:nvSpPr>
          <p:cNvPr id="189442" name="矩形 267268"/>
          <p:cNvSpPr>
            <a:spLocks noChangeArrowheads="1"/>
          </p:cNvSpPr>
          <p:nvPr/>
        </p:nvSpPr>
        <p:spPr bwMode="auto">
          <a:xfrm>
            <a:off x="323850" y="260350"/>
            <a:ext cx="6048375"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r>
              <a:rPr lang="en-US" altLang="zh-CN" sz="3200">
                <a:solidFill>
                  <a:schemeClr val="tx2"/>
                </a:solidFill>
                <a:latin typeface="黑体" panose="02010609060101010101" pitchFamily="49" charset="-122"/>
                <a:ea typeface="黑体" panose="02010609060101010101" pitchFamily="49" charset="-122"/>
              </a:rPr>
              <a:t>3.4  </a:t>
            </a:r>
            <a:r>
              <a:rPr lang="zh-CN" altLang="en-US" sz="3200">
                <a:solidFill>
                  <a:schemeClr val="tx2"/>
                </a:solidFill>
                <a:latin typeface="黑体" panose="02010609060101010101" pitchFamily="49" charset="-122"/>
                <a:ea typeface="黑体" panose="02010609060101010101" pitchFamily="49" charset="-122"/>
              </a:rPr>
              <a:t>输入</a:t>
            </a:r>
            <a:r>
              <a:rPr lang="en-US" altLang="zh-CN" sz="3200">
                <a:solidFill>
                  <a:schemeClr val="tx2"/>
                </a:solidFill>
                <a:latin typeface="黑体" panose="02010609060101010101" pitchFamily="49" charset="-122"/>
                <a:ea typeface="黑体" panose="02010609060101010101" pitchFamily="49" charset="-122"/>
              </a:rPr>
              <a:t>/</a:t>
            </a:r>
            <a:r>
              <a:rPr lang="zh-CN" altLang="en-US" sz="3200">
                <a:solidFill>
                  <a:schemeClr val="tx2"/>
                </a:solidFill>
                <a:latin typeface="黑体" panose="02010609060101010101" pitchFamily="49" charset="-122"/>
                <a:ea typeface="黑体" panose="02010609060101010101" pitchFamily="49" charset="-122"/>
              </a:rPr>
              <a:t>输出系统   </a:t>
            </a:r>
          </a:p>
        </p:txBody>
      </p:sp>
      <p:sp>
        <p:nvSpPr>
          <p:cNvPr id="189443" name="矩形 267269"/>
          <p:cNvSpPr>
            <a:spLocks noChangeArrowheads="1"/>
          </p:cNvSpPr>
          <p:nvPr/>
        </p:nvSpPr>
        <p:spPr bwMode="auto">
          <a:xfrm>
            <a:off x="395288" y="1025525"/>
            <a:ext cx="83534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anose="020B0604020202020204" pitchFamily="34" charset="0"/>
                <a:ea typeface="宋体" panose="02010600030101010101" pitchFamily="2" charset="-122"/>
              </a:defRPr>
            </a:lvl1pPr>
            <a:lvl2pPr>
              <a:defRPr sz="2800" b="1">
                <a:solidFill>
                  <a:schemeClr val="tx1"/>
                </a:solidFill>
                <a:latin typeface="Arial" panose="020B0604020202020204" pitchFamily="34" charset="0"/>
                <a:ea typeface="宋体" panose="02010600030101010101" pitchFamily="2" charset="-122"/>
              </a:defRPr>
            </a:lvl2pPr>
            <a:lvl3pPr>
              <a:defRPr sz="2800" b="1">
                <a:solidFill>
                  <a:schemeClr val="tx1"/>
                </a:solidFill>
                <a:latin typeface="Arial" panose="020B0604020202020204" pitchFamily="34" charset="0"/>
                <a:ea typeface="宋体" panose="02010600030101010101" pitchFamily="2" charset="-122"/>
              </a:defRPr>
            </a:lvl3pPr>
            <a:lvl4pPr>
              <a:defRPr sz="2800" b="1">
                <a:solidFill>
                  <a:schemeClr val="tx1"/>
                </a:solidFill>
                <a:latin typeface="Arial" panose="020B0604020202020204" pitchFamily="34" charset="0"/>
                <a:ea typeface="宋体" panose="02010600030101010101" pitchFamily="2" charset="-122"/>
              </a:defRPr>
            </a:lvl4pPr>
            <a:lvl5pPr>
              <a:defRPr sz="2800"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a:latin typeface="黑体" panose="02010609060101010101" pitchFamily="49" charset="-122"/>
                <a:ea typeface="黑体" panose="02010609060101010101" pitchFamily="49" charset="-122"/>
              </a:rPr>
              <a:t>3.4.3</a:t>
            </a:r>
            <a:r>
              <a:rPr lang="zh-CN" altLang="en-US">
                <a:latin typeface="黑体" panose="02010609060101010101" pitchFamily="49" charset="-122"/>
                <a:ea typeface="黑体" panose="02010609060101010101" pitchFamily="49" charset="-122"/>
              </a:rPr>
              <a:t>外围处理机</a:t>
            </a:r>
            <a:endParaRPr lang="zh-CN" altLang="en-US">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064845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文本框 21507"/>
          <p:cNvSpPr txBox="1"/>
          <p:nvPr/>
        </p:nvSpPr>
        <p:spPr>
          <a:xfrm>
            <a:off x="395288" y="1989138"/>
            <a:ext cx="3357562"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系统的功能：</a:t>
            </a:r>
          </a:p>
        </p:txBody>
      </p:sp>
      <p:sp>
        <p:nvSpPr>
          <p:cNvPr id="21510" name="文本框 21509"/>
          <p:cNvSpPr txBox="1"/>
          <p:nvPr/>
        </p:nvSpPr>
        <p:spPr>
          <a:xfrm>
            <a:off x="900113" y="2687638"/>
            <a:ext cx="5543550" cy="523220"/>
          </a:xfrm>
          <a:prstGeom prst="rect">
            <a:avLst/>
          </a:prstGeom>
          <a:noFill/>
          <a:ln w="9525">
            <a:noFill/>
          </a:ln>
        </p:spPr>
        <p:txBody>
          <a:bodyPr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给指定外设的信息编址</a:t>
            </a:r>
          </a:p>
        </p:txBody>
      </p:sp>
      <p:sp>
        <p:nvSpPr>
          <p:cNvPr id="21511" name="文本框 21510"/>
          <p:cNvSpPr txBox="1"/>
          <p:nvPr/>
        </p:nvSpPr>
        <p:spPr>
          <a:xfrm>
            <a:off x="900113" y="3284538"/>
            <a:ext cx="7559675" cy="523220"/>
          </a:xfrm>
          <a:prstGeom prst="rect">
            <a:avLst/>
          </a:prstGeom>
          <a:noFill/>
          <a:ln w="9525">
            <a:noFill/>
          </a:ln>
        </p:spPr>
        <p:txBody>
          <a:bodyPr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连接好主存与指定外设间的信息通路</a:t>
            </a:r>
          </a:p>
        </p:txBody>
      </p:sp>
      <p:sp>
        <p:nvSpPr>
          <p:cNvPr id="21512" name="文本框 21511"/>
          <p:cNvSpPr txBox="1"/>
          <p:nvPr/>
        </p:nvSpPr>
        <p:spPr>
          <a:xfrm>
            <a:off x="900113" y="3860800"/>
            <a:ext cx="7343775" cy="523220"/>
          </a:xfrm>
          <a:prstGeom prst="rect">
            <a:avLst/>
          </a:prstGeom>
          <a:noFill/>
          <a:ln w="9525">
            <a:noFill/>
          </a:ln>
        </p:spPr>
        <p:txBody>
          <a:bodyPr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完成指定外设编址区与主存间信息传送</a:t>
            </a:r>
          </a:p>
        </p:txBody>
      </p:sp>
      <p:sp>
        <p:nvSpPr>
          <p:cNvPr id="21513" name="文本框 21512"/>
          <p:cNvSpPr txBox="1"/>
          <p:nvPr/>
        </p:nvSpPr>
        <p:spPr>
          <a:xfrm>
            <a:off x="900113" y="4545013"/>
            <a:ext cx="7127875" cy="523220"/>
          </a:xfrm>
          <a:prstGeom prst="rect">
            <a:avLst/>
          </a:prstGeom>
          <a:noFill/>
          <a:ln w="9525">
            <a:noFill/>
          </a:ln>
        </p:spPr>
        <p:txBody>
          <a:bodyPr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对要传送的信息进行格式变换</a:t>
            </a:r>
          </a:p>
        </p:txBody>
      </p:sp>
      <p:sp>
        <p:nvSpPr>
          <p:cNvPr id="21514" name="文本框 21513"/>
          <p:cNvSpPr txBox="1"/>
          <p:nvPr/>
        </p:nvSpPr>
        <p:spPr>
          <a:xfrm>
            <a:off x="900113" y="5141913"/>
            <a:ext cx="7343775" cy="523220"/>
          </a:xfrm>
          <a:prstGeom prst="rect">
            <a:avLst/>
          </a:prstGeom>
          <a:noFill/>
          <a:ln w="9525">
            <a:noFill/>
          </a:ln>
        </p:spPr>
        <p:txBody>
          <a:bodyPr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形成和产生有关状态控制信息</a:t>
            </a:r>
          </a:p>
        </p:txBody>
      </p:sp>
      <p:sp>
        <p:nvSpPr>
          <p:cNvPr id="149511" name="矩形 21514"/>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49512" name="矩形 21515"/>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0"/>
                                        </p:tgtEl>
                                        <p:attrNameLst>
                                          <p:attrName>style.visibility</p:attrName>
                                        </p:attrNameLst>
                                      </p:cBhvr>
                                      <p:to>
                                        <p:strVal val="visible"/>
                                      </p:to>
                                    </p:set>
                                    <p:animEffect transition="in" filter="wipe(left)">
                                      <p:cBhvr>
                                        <p:cTn id="7" dur="500"/>
                                        <p:tgtEl>
                                          <p:spTgt spid="215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511"/>
                                        </p:tgtEl>
                                        <p:attrNameLst>
                                          <p:attrName>style.visibility</p:attrName>
                                        </p:attrNameLst>
                                      </p:cBhvr>
                                      <p:to>
                                        <p:strVal val="visible"/>
                                      </p:to>
                                    </p:set>
                                    <p:animEffect transition="in" filter="wipe(left)">
                                      <p:cBhvr>
                                        <p:cTn id="11" dur="500"/>
                                        <p:tgtEl>
                                          <p:spTgt spid="215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512"/>
                                        </p:tgtEl>
                                        <p:attrNameLst>
                                          <p:attrName>style.visibility</p:attrName>
                                        </p:attrNameLst>
                                      </p:cBhvr>
                                      <p:to>
                                        <p:strVal val="visible"/>
                                      </p:to>
                                    </p:set>
                                    <p:animEffect transition="in" filter="wipe(left)">
                                      <p:cBhvr>
                                        <p:cTn id="15" dur="500"/>
                                        <p:tgtEl>
                                          <p:spTgt spid="215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513"/>
                                        </p:tgtEl>
                                        <p:attrNameLst>
                                          <p:attrName>style.visibility</p:attrName>
                                        </p:attrNameLst>
                                      </p:cBhvr>
                                      <p:to>
                                        <p:strVal val="visible"/>
                                      </p:to>
                                    </p:set>
                                    <p:animEffect transition="in" filter="wipe(left)">
                                      <p:cBhvr>
                                        <p:cTn id="20" dur="500"/>
                                        <p:tgtEl>
                                          <p:spTgt spid="2151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1514"/>
                                        </p:tgtEl>
                                        <p:attrNameLst>
                                          <p:attrName>style.visibility</p:attrName>
                                        </p:attrNameLst>
                                      </p:cBhvr>
                                      <p:to>
                                        <p:strVal val="visible"/>
                                      </p:to>
                                    </p:set>
                                    <p:animEffect transition="in" filter="wipe(left)">
                                      <p:cBhvr>
                                        <p:cTn id="24" dur="500"/>
                                        <p:tgtEl>
                                          <p:spTgt spid="21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p:bldP spid="21511" grpId="0"/>
      <p:bldP spid="21512" grpId="0"/>
      <p:bldP spid="21513" grpId="0"/>
      <p:bldP spid="215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文本占位符 268289"/>
          <p:cNvSpPr>
            <a:spLocks noGrp="1" noChangeArrowheads="1"/>
          </p:cNvSpPr>
          <p:nvPr>
            <p:ph type="body" idx="1"/>
          </p:nvPr>
        </p:nvSpPr>
        <p:spPr>
          <a:xfrm>
            <a:off x="685800" y="762000"/>
            <a:ext cx="7772400" cy="5334000"/>
          </a:xfrm>
        </p:spPr>
        <p:txBody>
          <a:bodyPr/>
          <a:lstStyle/>
          <a:p>
            <a:pPr>
              <a:buFont typeface="Arial" panose="020B0604020202020204" pitchFamily="34" charset="0"/>
              <a:buNone/>
            </a:pPr>
            <a:r>
              <a:rPr lang="en-US" altLang="zh-CN" sz="2800" b="1" dirty="0" smtClean="0">
                <a:latin typeface="黑体" panose="02010609060101010101" pitchFamily="49" charset="-122"/>
                <a:ea typeface="黑体" panose="02010609060101010101" pitchFamily="49" charset="-122"/>
              </a:rPr>
              <a:t>1.</a:t>
            </a:r>
            <a:r>
              <a:rPr lang="zh-CN" altLang="en-US" sz="2800" b="1" dirty="0" smtClean="0">
                <a:latin typeface="黑体" panose="02010609060101010101" pitchFamily="49" charset="-122"/>
                <a:ea typeface="黑体" panose="02010609060101010101" pitchFamily="49" charset="-122"/>
              </a:rPr>
              <a:t>外围处理机的优点</a:t>
            </a:r>
          </a:p>
          <a:p>
            <a:pPr>
              <a:buFont typeface="Arial" panose="020B0604020202020204" pitchFamily="34" charset="0"/>
              <a:buNone/>
            </a:pPr>
            <a:r>
              <a:rPr lang="zh-CN" altLang="en-US" sz="2800" b="1" dirty="0" smtClean="0"/>
              <a:t>  </a:t>
            </a:r>
            <a:r>
              <a:rPr lang="en-US" altLang="zh-CN" sz="2800" b="1" dirty="0" smtClean="0">
                <a:latin typeface="黑体" panose="02010609060101010101" pitchFamily="49" charset="-122"/>
                <a:ea typeface="黑体" panose="02010609060101010101" pitchFamily="49" charset="-122"/>
              </a:rPr>
              <a:t>1)</a:t>
            </a:r>
            <a:r>
              <a:rPr lang="zh-CN" altLang="en-US" sz="2800" b="1" dirty="0" smtClean="0">
                <a:latin typeface="黑体" panose="02010609060101010101" pitchFamily="49" charset="-122"/>
                <a:ea typeface="黑体" panose="02010609060101010101" pitchFamily="49" charset="-122"/>
              </a:rPr>
              <a:t>更接近于一般的处理机，指令丰富，功能强。</a:t>
            </a:r>
          </a:p>
          <a:p>
            <a:pPr>
              <a:buFont typeface="Arial" panose="020B0604020202020204" pitchFamily="34" charset="0"/>
              <a:buNone/>
            </a:pPr>
            <a:r>
              <a:rPr lang="zh-CN" altLang="en-US" sz="2800" b="1" dirty="0" smtClean="0"/>
              <a:t>  </a:t>
            </a:r>
            <a:r>
              <a:rPr lang="en-US" altLang="zh-CN" sz="2800" b="1" dirty="0" smtClean="0">
                <a:latin typeface="黑体" panose="02010609060101010101" pitchFamily="49" charset="-122"/>
                <a:ea typeface="黑体" panose="02010609060101010101" pitchFamily="49" charset="-122"/>
              </a:rPr>
              <a:t>2)</a:t>
            </a:r>
            <a:r>
              <a:rPr lang="zh-CN" altLang="en-US" sz="2800" b="1" dirty="0" smtClean="0">
                <a:latin typeface="黑体" panose="02010609060101010101" pitchFamily="49" charset="-122"/>
                <a:ea typeface="黑体" panose="02010609060101010101" pitchFamily="49" charset="-122"/>
              </a:rPr>
              <a:t>独立于主处理机异步工作。</a:t>
            </a:r>
          </a:p>
          <a:p>
            <a:pPr>
              <a:buFont typeface="Arial" panose="020B0604020202020204" pitchFamily="34" charset="0"/>
              <a:buNone/>
            </a:pPr>
            <a:r>
              <a:rPr lang="zh-CN" altLang="en-US" sz="2800" b="1" dirty="0" smtClean="0"/>
              <a:t>  </a:t>
            </a:r>
            <a:r>
              <a:rPr lang="en-US" altLang="zh-CN" sz="2800" b="1" dirty="0" smtClean="0">
                <a:latin typeface="黑体" panose="02010609060101010101" pitchFamily="49" charset="-122"/>
                <a:ea typeface="黑体" panose="02010609060101010101" pitchFamily="49" charset="-122"/>
              </a:rPr>
              <a:t>3)</a:t>
            </a:r>
            <a:r>
              <a:rPr lang="zh-CN" altLang="en-US" sz="2800" b="1" dirty="0" smtClean="0">
                <a:latin typeface="黑体" panose="02010609060101010101" pitchFamily="49" charset="-122"/>
                <a:ea typeface="黑体" panose="02010609060101010101" pitchFamily="49" charset="-122"/>
              </a:rPr>
              <a:t>可以与主处理机共享或不共享主存。</a:t>
            </a:r>
          </a:p>
          <a:p>
            <a:pPr>
              <a:buFont typeface="Arial" panose="020B0604020202020204" pitchFamily="34" charset="0"/>
              <a:buNone/>
            </a:pPr>
            <a:r>
              <a:rPr lang="zh-CN" altLang="en-US" sz="2800" b="1" dirty="0" smtClean="0"/>
              <a:t>  </a:t>
            </a:r>
            <a:r>
              <a:rPr lang="en-US" altLang="zh-CN" sz="2800" b="1" dirty="0" smtClean="0">
                <a:latin typeface="黑体" panose="02010609060101010101" pitchFamily="49" charset="-122"/>
                <a:ea typeface="黑体" panose="02010609060101010101" pitchFamily="49" charset="-122"/>
              </a:rPr>
              <a:t>4)</a:t>
            </a:r>
            <a:r>
              <a:rPr lang="zh-CN" altLang="en-US" sz="2800" b="1" dirty="0" smtClean="0">
                <a:latin typeface="黑体" panose="02010609060101010101" pitchFamily="49" charset="-122"/>
                <a:ea typeface="黑体" panose="02010609060101010101" pitchFamily="49" charset="-122"/>
              </a:rPr>
              <a:t>可以自由选择通道和设备进行灵活通信</a:t>
            </a:r>
            <a:r>
              <a:rPr lang="zh-CN" altLang="en-US" sz="2800" b="1" dirty="0" smtClean="0"/>
              <a:t>。</a:t>
            </a:r>
          </a:p>
          <a:p>
            <a:pPr>
              <a:buFont typeface="Arial" panose="020B0604020202020204" pitchFamily="34" charset="0"/>
              <a:buNone/>
            </a:pPr>
            <a:r>
              <a:rPr lang="en-US" altLang="zh-CN" sz="2800" b="1" dirty="0" smtClean="0">
                <a:latin typeface="黑体" panose="02010609060101010101" pitchFamily="49" charset="-122"/>
                <a:ea typeface="黑体" panose="02010609060101010101" pitchFamily="49" charset="-122"/>
              </a:rPr>
              <a:t>2.</a:t>
            </a:r>
            <a:r>
              <a:rPr lang="zh-CN" altLang="en-US" sz="2800" b="1" dirty="0" smtClean="0">
                <a:latin typeface="黑体" panose="02010609060101010101" pitchFamily="49" charset="-122"/>
                <a:ea typeface="黑体" panose="02010609060101010101" pitchFamily="49" charset="-122"/>
              </a:rPr>
              <a:t>缺点：</a:t>
            </a:r>
          </a:p>
          <a:p>
            <a:pPr>
              <a:buFont typeface="Arial" panose="020B0604020202020204" pitchFamily="34" charset="0"/>
              <a:buNone/>
            </a:pPr>
            <a:r>
              <a:rPr lang="zh-CN" altLang="en-US" sz="2800" b="1" dirty="0" smtClean="0"/>
              <a:t>       </a:t>
            </a:r>
            <a:r>
              <a:rPr lang="zh-CN" altLang="en-US" sz="2800" b="1" dirty="0" smtClean="0">
                <a:latin typeface="黑体" panose="02010609060101010101" pitchFamily="49" charset="-122"/>
                <a:ea typeface="黑体" panose="02010609060101010101" pitchFamily="49" charset="-122"/>
              </a:rPr>
              <a:t>就硬件利用率和成本来讲不如通道处理机好，但随着器件技术不断提高，成本在逐渐降低</a:t>
            </a:r>
            <a:r>
              <a:rPr lang="zh-CN" altLang="en-US" sz="2800" b="1" dirty="0" smtClean="0">
                <a:ea typeface="黑体" panose="02010609060101010101" pitchFamily="49" charset="-122"/>
              </a:rPr>
              <a:t>。</a:t>
            </a:r>
          </a:p>
        </p:txBody>
      </p:sp>
    </p:spTree>
    <p:extLst>
      <p:ext uri="{BB962C8B-B14F-4D97-AF65-F5344CB8AC3E}">
        <p14:creationId xmlns:p14="http://schemas.microsoft.com/office/powerpoint/2010/main" val="3512993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文本框 22531"/>
          <p:cNvSpPr txBox="1"/>
          <p:nvPr/>
        </p:nvSpPr>
        <p:spPr>
          <a:xfrm>
            <a:off x="395288" y="1989138"/>
            <a:ext cx="8815234" cy="1947649"/>
          </a:xfrm>
          <a:prstGeom prst="rect">
            <a:avLst/>
          </a:prstGeom>
          <a:noFill/>
          <a:ln w="9525">
            <a:noFill/>
          </a:ln>
        </p:spPr>
        <p:txBody>
          <a:bodyPr wrap="none" anchor="t">
            <a:spAutoFit/>
          </a:bodyPr>
          <a:lstStyle/>
          <a:p>
            <a:pPr>
              <a:lnSpc>
                <a:spcPct val="150000"/>
              </a:lnSpc>
            </a:pPr>
            <a:r>
              <a:rPr lang="en-US" altLang="zh-CN" dirty="0">
                <a:latin typeface="Arial" panose="020B0604020202020204" pitchFamily="34" charset="0"/>
                <a:ea typeface="黑体" panose="02010609060101010101" pitchFamily="2" charset="-122"/>
              </a:rPr>
              <a:t>4</a:t>
            </a:r>
            <a:r>
              <a:rPr lang="zh-CN" altLang="en-US" dirty="0">
                <a:latin typeface="Arial" panose="020B0604020202020204" pitchFamily="34" charset="0"/>
                <a:ea typeface="黑体" panose="02010609060101010101" pitchFamily="2" charset="-122"/>
              </a:rPr>
              <a:t>、上述功能</a:t>
            </a:r>
          </a:p>
          <a:p>
            <a:pPr marL="457200" indent="-457200">
              <a:lnSpc>
                <a:spcPct val="150000"/>
              </a:lnSpc>
              <a:buFont typeface="Arial" panose="020B0604020202020204" pitchFamily="34" charset="0"/>
              <a:buChar char="•"/>
            </a:pPr>
            <a:r>
              <a:rPr lang="zh-CN" altLang="en-US" dirty="0">
                <a:latin typeface="Arial" panose="020B0604020202020204" pitchFamily="34" charset="0"/>
                <a:ea typeface="黑体" panose="02010609060101010101" pitchFamily="2" charset="-122"/>
              </a:rPr>
              <a:t>一部分由</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指令、</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设备及其控制器硬件内部完成</a:t>
            </a:r>
          </a:p>
          <a:p>
            <a:pPr marL="457200" indent="-457200">
              <a:lnSpc>
                <a:spcPct val="150000"/>
              </a:lnSpc>
              <a:buFont typeface="Arial" panose="020B0604020202020204" pitchFamily="34" charset="0"/>
              <a:buChar char="•"/>
            </a:pPr>
            <a:r>
              <a:rPr lang="zh-CN" altLang="en-US" dirty="0">
                <a:latin typeface="Arial" panose="020B0604020202020204" pitchFamily="34" charset="0"/>
                <a:ea typeface="黑体" panose="02010609060101010101" pitchFamily="2" charset="-122"/>
              </a:rPr>
              <a:t>一部分由操作系统完成</a:t>
            </a:r>
          </a:p>
        </p:txBody>
      </p:sp>
      <p:sp>
        <p:nvSpPr>
          <p:cNvPr id="150530" name="矩形 22535"/>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0531" name="矩形 22536"/>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文本框 23555"/>
          <p:cNvSpPr txBox="1"/>
          <p:nvPr/>
        </p:nvSpPr>
        <p:spPr>
          <a:xfrm>
            <a:off x="395288" y="3125788"/>
            <a:ext cx="3197225"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5</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系统</a:t>
            </a:r>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种方式</a:t>
            </a:r>
          </a:p>
        </p:txBody>
      </p:sp>
      <p:grpSp>
        <p:nvGrpSpPr>
          <p:cNvPr id="2" name="组合 23558"/>
          <p:cNvGrpSpPr/>
          <p:nvPr/>
        </p:nvGrpSpPr>
        <p:grpSpPr>
          <a:xfrm>
            <a:off x="3563938" y="2271713"/>
            <a:ext cx="4679950" cy="2225675"/>
            <a:chOff x="2245" y="1431"/>
            <a:chExt cx="2948" cy="1402"/>
          </a:xfrm>
        </p:grpSpPr>
        <p:sp>
          <p:nvSpPr>
            <p:cNvPr id="151555" name="文本框 23556"/>
            <p:cNvSpPr txBox="1"/>
            <p:nvPr/>
          </p:nvSpPr>
          <p:spPr>
            <a:xfrm>
              <a:off x="2541" y="1431"/>
              <a:ext cx="2652" cy="1402"/>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程序控制输入输出</a:t>
              </a:r>
            </a:p>
            <a:p>
              <a:endParaRPr lang="zh-CN" altLang="en-US" dirty="0">
                <a:latin typeface="Arial" panose="020B0604020202020204" pitchFamily="34" charset="0"/>
                <a:ea typeface="黑体" panose="02010609060101010101" pitchFamily="2" charset="-122"/>
              </a:endParaRPr>
            </a:p>
            <a:p>
              <a:r>
                <a:rPr lang="zh-CN" altLang="en-US" dirty="0">
                  <a:latin typeface="Arial" panose="020B0604020202020204" pitchFamily="34" charset="0"/>
                  <a:ea typeface="黑体" panose="02010609060101010101" pitchFamily="2" charset="-122"/>
                </a:rPr>
                <a:t>直接存储器访问（</a:t>
              </a:r>
              <a:r>
                <a:rPr lang="en-US" altLang="zh-CN" dirty="0">
                  <a:latin typeface="Arial" panose="020B0604020202020204" pitchFamily="34" charset="0"/>
                  <a:ea typeface="黑体" panose="02010609060101010101" pitchFamily="2" charset="-122"/>
                </a:rPr>
                <a:t>DMA</a:t>
              </a:r>
              <a:r>
                <a:rPr lang="zh-CN" altLang="en-US" dirty="0">
                  <a:latin typeface="Arial" panose="020B0604020202020204" pitchFamily="34" charset="0"/>
                  <a:ea typeface="黑体" panose="02010609060101010101" pitchFamily="2" charset="-122"/>
                </a:rPr>
                <a:t>）</a:t>
              </a:r>
            </a:p>
            <a:p>
              <a:endParaRPr lang="zh-CN" altLang="en-US" dirty="0">
                <a:latin typeface="Arial" panose="020B0604020202020204" pitchFamily="34" charset="0"/>
                <a:ea typeface="黑体" panose="02010609060101010101" pitchFamily="2" charset="-122"/>
              </a:endParaRPr>
            </a:p>
            <a:p>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处理机</a:t>
              </a:r>
            </a:p>
          </p:txBody>
        </p:sp>
        <p:sp>
          <p:nvSpPr>
            <p:cNvPr id="151556" name="左大括号 23557"/>
            <p:cNvSpPr/>
            <p:nvPr/>
          </p:nvSpPr>
          <p:spPr>
            <a:xfrm>
              <a:off x="2245" y="1616"/>
              <a:ext cx="317" cy="1088"/>
            </a:xfrm>
            <a:prstGeom prst="leftBrace">
              <a:avLst>
                <a:gd name="adj1" fmla="val 28569"/>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grpSp>
        <p:nvGrpSpPr>
          <p:cNvPr id="3" name="组合 23561"/>
          <p:cNvGrpSpPr/>
          <p:nvPr/>
        </p:nvGrpSpPr>
        <p:grpSpPr>
          <a:xfrm>
            <a:off x="5653088" y="3808413"/>
            <a:ext cx="3024187" cy="944562"/>
            <a:chOff x="3561" y="2399"/>
            <a:chExt cx="1905" cy="595"/>
          </a:xfrm>
        </p:grpSpPr>
        <p:sp>
          <p:nvSpPr>
            <p:cNvPr id="151558" name="文本框 23559"/>
            <p:cNvSpPr txBox="1"/>
            <p:nvPr/>
          </p:nvSpPr>
          <p:spPr>
            <a:xfrm>
              <a:off x="3774" y="2399"/>
              <a:ext cx="1692" cy="595"/>
            </a:xfrm>
            <a:prstGeom prst="rect">
              <a:avLst/>
            </a:prstGeom>
            <a:noFill/>
            <a:ln w="9525">
              <a:noFill/>
            </a:ln>
          </p:spPr>
          <p:txBody>
            <a:bodyPr wrap="none" anchor="t">
              <a:spAutoFit/>
            </a:bodyPr>
            <a:lstStyle/>
            <a:p>
              <a:r>
                <a:rPr lang="zh-CN" altLang="en-US" dirty="0">
                  <a:latin typeface="Arial" panose="020B0604020202020204" pitchFamily="34" charset="0"/>
                  <a:ea typeface="黑体" panose="02010609060101010101" pitchFamily="2" charset="-122"/>
                </a:rPr>
                <a:t>通道方式</a:t>
              </a:r>
            </a:p>
            <a:p>
              <a:r>
                <a:rPr lang="zh-CN" altLang="en-US" dirty="0">
                  <a:latin typeface="Arial" panose="020B0604020202020204" pitchFamily="34" charset="0"/>
                  <a:ea typeface="黑体" panose="02010609060101010101" pitchFamily="2" charset="-122"/>
                </a:rPr>
                <a:t>外围处理机方式</a:t>
              </a:r>
            </a:p>
          </p:txBody>
        </p:sp>
        <p:sp>
          <p:nvSpPr>
            <p:cNvPr id="151559" name="左大括号 23560"/>
            <p:cNvSpPr/>
            <p:nvPr/>
          </p:nvSpPr>
          <p:spPr>
            <a:xfrm>
              <a:off x="3561" y="2568"/>
              <a:ext cx="226" cy="272"/>
            </a:xfrm>
            <a:prstGeom prst="leftBrace">
              <a:avLst>
                <a:gd name="adj1" fmla="val 10018"/>
                <a:gd name="adj2" fmla="val 50000"/>
              </a:avLst>
            </a:prstGeom>
            <a:noFill/>
            <a:ln w="38100" cap="flat" cmpd="sng">
              <a:solidFill>
                <a:schemeClr val="tx1"/>
              </a:solidFill>
              <a:prstDash val="solid"/>
              <a:round/>
              <a:headEnd type="none" w="med" len="med"/>
              <a:tailEnd type="none" w="med" len="med"/>
            </a:ln>
          </p:spPr>
          <p:txBody>
            <a:bodyPr anchor="t"/>
            <a:lstStyle/>
            <a:p>
              <a:endParaRPr lang="zh-CN" altLang="en-US" dirty="0">
                <a:latin typeface="Arial" panose="020B0604020202020204" pitchFamily="34" charset="0"/>
                <a:ea typeface="宋体" panose="02010600030101010101" pitchFamily="2" charset="-122"/>
              </a:endParaRPr>
            </a:p>
          </p:txBody>
        </p:sp>
      </p:grpSp>
      <p:sp>
        <p:nvSpPr>
          <p:cNvPr id="151560" name="矩形 23562"/>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1561" name="矩形 23563"/>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文本框 24579"/>
          <p:cNvSpPr txBox="1"/>
          <p:nvPr/>
        </p:nvSpPr>
        <p:spPr>
          <a:xfrm>
            <a:off x="3143250" y="2143125"/>
            <a:ext cx="2344738" cy="523875"/>
          </a:xfrm>
          <a:prstGeom prst="rect">
            <a:avLst/>
          </a:prstGeom>
          <a:noFill/>
          <a:ln w="9525">
            <a:noFill/>
          </a:ln>
        </p:spPr>
        <p:txBody>
          <a:bodyPr wrap="none" anchor="t">
            <a:spAutoFit/>
          </a:bodyPr>
          <a:lstStyle/>
          <a:p>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通道方式</a:t>
            </a:r>
          </a:p>
        </p:txBody>
      </p:sp>
      <p:sp>
        <p:nvSpPr>
          <p:cNvPr id="152578" name="文本框 24586"/>
          <p:cNvSpPr txBox="1"/>
          <p:nvPr/>
        </p:nvSpPr>
        <p:spPr>
          <a:xfrm>
            <a:off x="519113" y="2173288"/>
            <a:ext cx="2286000"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6</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处理机</a:t>
            </a:r>
          </a:p>
        </p:txBody>
      </p:sp>
      <p:sp>
        <p:nvSpPr>
          <p:cNvPr id="152579" name="文本框 24587"/>
          <p:cNvSpPr txBox="1"/>
          <p:nvPr/>
        </p:nvSpPr>
        <p:spPr>
          <a:xfrm>
            <a:off x="868201" y="3068960"/>
            <a:ext cx="6894836" cy="2677656"/>
          </a:xfrm>
          <a:prstGeom prst="rect">
            <a:avLst/>
          </a:prstGeom>
          <a:noFill/>
          <a:ln w="9525">
            <a:noFill/>
          </a:ln>
        </p:spPr>
        <p:txBody>
          <a:bodyPr wrap="none" anchor="t">
            <a:spAutoFit/>
          </a:bodyPr>
          <a:lstStyle/>
          <a:p>
            <a:pPr marL="457200" indent="-457200">
              <a:lnSpc>
                <a:spcPct val="150000"/>
              </a:lnSpc>
              <a:buFont typeface="Arial" panose="020B0604020202020204" pitchFamily="34" charset="0"/>
              <a:buChar char="•"/>
            </a:pPr>
            <a:r>
              <a:rPr lang="zh-CN" altLang="en-US" dirty="0">
                <a:latin typeface="Arial" panose="020B0604020202020204" pitchFamily="34" charset="0"/>
                <a:ea typeface="黑体" panose="02010609060101010101" pitchFamily="2" charset="-122"/>
              </a:rPr>
              <a:t>可看作一台</a:t>
            </a:r>
            <a:r>
              <a:rPr lang="zh-CN" altLang="en-US" dirty="0" smtClean="0">
                <a:latin typeface="Arial" panose="020B0604020202020204" pitchFamily="34" charset="0"/>
                <a:ea typeface="黑体" panose="02010609060101010101" pitchFamily="2" charset="-122"/>
              </a:rPr>
              <a:t>“处理机”</a:t>
            </a:r>
            <a:endParaRPr lang="en-US" altLang="zh-CN" dirty="0" smtClean="0">
              <a:latin typeface="Arial" panose="020B0604020202020204" pitchFamily="34" charset="0"/>
              <a:ea typeface="黑体" panose="02010609060101010101" pitchFamily="2" charset="-122"/>
            </a:endParaRPr>
          </a:p>
          <a:p>
            <a:pPr marL="457200" indent="-457200">
              <a:lnSpc>
                <a:spcPct val="150000"/>
              </a:lnSpc>
              <a:buFont typeface="Arial" panose="020B0604020202020204" pitchFamily="34" charset="0"/>
              <a:buChar char="•"/>
            </a:pPr>
            <a:r>
              <a:rPr lang="zh-CN" altLang="en-US" dirty="0" smtClean="0">
                <a:latin typeface="Arial" panose="020B0604020202020204" pitchFamily="34" charset="0"/>
                <a:ea typeface="黑体" panose="02010609060101010101" pitchFamily="2" charset="-122"/>
              </a:rPr>
              <a:t>有</a:t>
            </a:r>
            <a:r>
              <a:rPr lang="zh-CN" altLang="en-US" dirty="0">
                <a:latin typeface="Arial" panose="020B0604020202020204" pitchFamily="34" charset="0"/>
                <a:ea typeface="黑体" panose="02010609060101010101" pitchFamily="2" charset="-122"/>
              </a:rPr>
              <a:t>自己的指令系统（通道指令</a:t>
            </a:r>
            <a:r>
              <a:rPr lang="zh-CN" altLang="en-US" dirty="0" smtClean="0">
                <a:latin typeface="Arial" panose="020B0604020202020204" pitchFamily="34" charset="0"/>
                <a:ea typeface="黑体" panose="02010609060101010101" pitchFamily="2" charset="-122"/>
              </a:rPr>
              <a:t>）</a:t>
            </a:r>
            <a:endParaRPr lang="en-US" altLang="zh-CN" dirty="0" smtClean="0">
              <a:latin typeface="Arial" panose="020B0604020202020204" pitchFamily="34" charset="0"/>
              <a:ea typeface="黑体" panose="02010609060101010101" pitchFamily="2" charset="-122"/>
            </a:endParaRPr>
          </a:p>
          <a:p>
            <a:pPr marL="457200" indent="-457200">
              <a:lnSpc>
                <a:spcPct val="150000"/>
              </a:lnSpc>
              <a:buFont typeface="Arial" panose="020B0604020202020204" pitchFamily="34" charset="0"/>
              <a:buChar char="•"/>
            </a:pPr>
            <a:r>
              <a:rPr lang="zh-CN" altLang="en-US" dirty="0" smtClean="0">
                <a:latin typeface="Arial" panose="020B0604020202020204" pitchFamily="34" charset="0"/>
                <a:ea typeface="黑体" panose="02010609060101010101" pitchFamily="2" charset="-122"/>
              </a:rPr>
              <a:t>有</a:t>
            </a:r>
            <a:r>
              <a:rPr lang="zh-CN" altLang="en-US" dirty="0">
                <a:latin typeface="Arial" panose="020B0604020202020204" pitchFamily="34" charset="0"/>
                <a:ea typeface="黑体" panose="02010609060101010101" pitchFamily="2" charset="-122"/>
              </a:rPr>
              <a:t>自己的程序（通道程序</a:t>
            </a:r>
            <a:r>
              <a:rPr lang="zh-CN" altLang="en-US" dirty="0" smtClean="0">
                <a:latin typeface="Arial" panose="020B0604020202020204" pitchFamily="34" charset="0"/>
                <a:ea typeface="黑体" panose="02010609060101010101" pitchFamily="2" charset="-122"/>
              </a:rPr>
              <a:t>）</a:t>
            </a:r>
            <a:endParaRPr lang="en-US" altLang="zh-CN" dirty="0" smtClean="0">
              <a:latin typeface="Arial" panose="020B0604020202020204" pitchFamily="34" charset="0"/>
              <a:ea typeface="黑体" panose="02010609060101010101" pitchFamily="2" charset="-122"/>
            </a:endParaRPr>
          </a:p>
          <a:p>
            <a:pPr marL="457200" indent="-457200">
              <a:lnSpc>
                <a:spcPct val="150000"/>
              </a:lnSpc>
              <a:buFont typeface="Arial" panose="020B0604020202020204" pitchFamily="34" charset="0"/>
              <a:buChar char="•"/>
            </a:pPr>
            <a:r>
              <a:rPr lang="zh-CN" altLang="en-US" dirty="0" smtClean="0">
                <a:latin typeface="Arial" panose="020B0604020202020204" pitchFamily="34" charset="0"/>
                <a:ea typeface="黑体" panose="02010609060101010101" pitchFamily="2" charset="-122"/>
              </a:rPr>
              <a:t>每</a:t>
            </a:r>
            <a:r>
              <a:rPr lang="zh-CN" altLang="en-US" dirty="0">
                <a:latin typeface="Arial" panose="020B0604020202020204" pitchFamily="34" charset="0"/>
                <a:ea typeface="黑体" panose="02010609060101010101" pitchFamily="2" charset="-122"/>
              </a:rPr>
              <a:t>条通道指令为</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设备规定一定的动作</a:t>
            </a:r>
          </a:p>
        </p:txBody>
      </p:sp>
      <p:sp>
        <p:nvSpPr>
          <p:cNvPr id="152580" name="矩形 24588"/>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2581" name="矩形 24589"/>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文本框 25603"/>
          <p:cNvSpPr txBox="1"/>
          <p:nvPr/>
        </p:nvSpPr>
        <p:spPr>
          <a:xfrm>
            <a:off x="3000375" y="2214563"/>
            <a:ext cx="2344738" cy="523875"/>
          </a:xfrm>
          <a:prstGeom prst="rect">
            <a:avLst/>
          </a:prstGeom>
          <a:noFill/>
          <a:ln w="9525">
            <a:noFill/>
          </a:ln>
        </p:spPr>
        <p:txBody>
          <a:bodyPr wrap="none" anchor="t">
            <a:spAutoFit/>
          </a:bodyPr>
          <a:lstStyle/>
          <a:p>
            <a:r>
              <a:rPr lang="en-US" altLang="zh-CN" dirty="0">
                <a:solidFill>
                  <a:srgbClr val="0033CC"/>
                </a:solidFill>
                <a:latin typeface="Arial" panose="020B0604020202020204" pitchFamily="34" charset="0"/>
                <a:ea typeface="黑体" panose="02010609060101010101" pitchFamily="2" charset="-122"/>
              </a:rPr>
              <a:t>——</a:t>
            </a:r>
            <a:r>
              <a:rPr lang="zh-CN" altLang="en-US" dirty="0">
                <a:solidFill>
                  <a:srgbClr val="0033CC"/>
                </a:solidFill>
                <a:latin typeface="Arial" panose="020B0604020202020204" pitchFamily="34" charset="0"/>
                <a:ea typeface="黑体" panose="02010609060101010101" pitchFamily="2" charset="-122"/>
              </a:rPr>
              <a:t>通道方式</a:t>
            </a:r>
          </a:p>
        </p:txBody>
      </p:sp>
      <p:sp>
        <p:nvSpPr>
          <p:cNvPr id="153602" name="文本框 25604"/>
          <p:cNvSpPr txBox="1"/>
          <p:nvPr/>
        </p:nvSpPr>
        <p:spPr>
          <a:xfrm>
            <a:off x="519113" y="2173288"/>
            <a:ext cx="2286000" cy="517525"/>
          </a:xfrm>
          <a:prstGeom prst="rect">
            <a:avLst/>
          </a:prstGeom>
          <a:noFill/>
          <a:ln w="9525">
            <a:noFill/>
          </a:ln>
        </p:spPr>
        <p:txBody>
          <a:bodyPr wrap="none" anchor="t">
            <a:spAutoFit/>
          </a:bodyPr>
          <a:lstStyle/>
          <a:p>
            <a:r>
              <a:rPr lang="en-US" altLang="zh-CN" dirty="0">
                <a:latin typeface="Arial" panose="020B0604020202020204" pitchFamily="34" charset="0"/>
                <a:ea typeface="黑体" panose="02010609060101010101" pitchFamily="2" charset="-122"/>
              </a:rPr>
              <a:t>6</a:t>
            </a:r>
            <a:r>
              <a:rPr lang="zh-CN" altLang="en-US" dirty="0">
                <a:latin typeface="Arial" panose="020B0604020202020204" pitchFamily="34" charset="0"/>
                <a:ea typeface="黑体" panose="02010609060101010101" pitchFamily="2" charset="-122"/>
              </a:rPr>
              <a:t>、</a:t>
            </a:r>
            <a:r>
              <a:rPr lang="en-US" altLang="zh-CN" dirty="0">
                <a:latin typeface="Arial" panose="020B0604020202020204" pitchFamily="34" charset="0"/>
                <a:ea typeface="黑体" panose="02010609060101010101" pitchFamily="2" charset="-122"/>
              </a:rPr>
              <a:t>I/O</a:t>
            </a:r>
            <a:r>
              <a:rPr lang="zh-CN" altLang="en-US" dirty="0">
                <a:latin typeface="Arial" panose="020B0604020202020204" pitchFamily="34" charset="0"/>
                <a:ea typeface="黑体" panose="02010609060101010101" pitchFamily="2" charset="-122"/>
              </a:rPr>
              <a:t>处理机</a:t>
            </a:r>
          </a:p>
        </p:txBody>
      </p:sp>
      <p:sp>
        <p:nvSpPr>
          <p:cNvPr id="25606" name="文本框 25605"/>
          <p:cNvSpPr txBox="1"/>
          <p:nvPr/>
        </p:nvSpPr>
        <p:spPr>
          <a:xfrm>
            <a:off x="1042988" y="3479800"/>
            <a:ext cx="5335115" cy="523220"/>
          </a:xfrm>
          <a:prstGeom prst="rect">
            <a:avLst/>
          </a:prstGeom>
          <a:noFill/>
          <a:ln w="9525">
            <a:noFill/>
          </a:ln>
        </p:spPr>
        <p:txBody>
          <a:bodyPr wrap="none"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通道通过指令对外设进行控制</a:t>
            </a:r>
          </a:p>
        </p:txBody>
      </p:sp>
      <p:sp>
        <p:nvSpPr>
          <p:cNvPr id="25607" name="文本框 25606"/>
          <p:cNvSpPr txBox="1"/>
          <p:nvPr/>
        </p:nvSpPr>
        <p:spPr>
          <a:xfrm>
            <a:off x="1042988" y="4095750"/>
            <a:ext cx="7499169" cy="523220"/>
          </a:xfrm>
          <a:prstGeom prst="rect">
            <a:avLst/>
          </a:prstGeom>
          <a:noFill/>
          <a:ln w="9525">
            <a:noFill/>
          </a:ln>
        </p:spPr>
        <p:txBody>
          <a:bodyPr wrap="none"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给出交换信息的主存起始地址及交换的字数</a:t>
            </a:r>
          </a:p>
        </p:txBody>
      </p:sp>
      <p:sp>
        <p:nvSpPr>
          <p:cNvPr id="25608" name="文本框 25607"/>
          <p:cNvSpPr txBox="1"/>
          <p:nvPr/>
        </p:nvSpPr>
        <p:spPr>
          <a:xfrm>
            <a:off x="1042988" y="4672013"/>
            <a:ext cx="7138493" cy="523220"/>
          </a:xfrm>
          <a:prstGeom prst="rect">
            <a:avLst/>
          </a:prstGeom>
          <a:noFill/>
          <a:ln w="9525">
            <a:noFill/>
          </a:ln>
        </p:spPr>
        <p:txBody>
          <a:bodyPr wrap="none"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将多条通道指令构成通道程序存入缓冲区</a:t>
            </a:r>
          </a:p>
        </p:txBody>
      </p:sp>
      <p:sp>
        <p:nvSpPr>
          <p:cNvPr id="25609" name="文本框 25608"/>
          <p:cNvSpPr txBox="1"/>
          <p:nvPr/>
        </p:nvSpPr>
        <p:spPr>
          <a:xfrm>
            <a:off x="1095375" y="5229225"/>
            <a:ext cx="7536037" cy="523220"/>
          </a:xfrm>
          <a:prstGeom prst="rect">
            <a:avLst/>
          </a:prstGeom>
          <a:noFill/>
          <a:ln w="9525">
            <a:noFill/>
          </a:ln>
        </p:spPr>
        <p:txBody>
          <a:bodyPr wrap="none" anchor="t">
            <a:spAutoFit/>
          </a:bodyPr>
          <a:lstStyle/>
          <a:p>
            <a:pPr marL="457200" indent="-457200">
              <a:buFont typeface="Arial" panose="020B0604020202020204" pitchFamily="34" charset="0"/>
              <a:buChar char="•"/>
            </a:pPr>
            <a:r>
              <a:rPr lang="zh-CN" altLang="en-US" dirty="0">
                <a:latin typeface="Arial" panose="020B0604020202020204" pitchFamily="34" charset="0"/>
                <a:ea typeface="黑体" panose="02010609060101010101" pitchFamily="2" charset="-122"/>
              </a:rPr>
              <a:t>执行通道程序控制输入输出（与</a:t>
            </a:r>
            <a:r>
              <a:rPr lang="en-US" altLang="zh-CN" dirty="0">
                <a:latin typeface="Arial" panose="020B0604020202020204" pitchFamily="34" charset="0"/>
                <a:ea typeface="黑体" panose="02010609060101010101" pitchFamily="2" charset="-122"/>
              </a:rPr>
              <a:t>CPU</a:t>
            </a:r>
            <a:r>
              <a:rPr lang="zh-CN" altLang="en-US" dirty="0">
                <a:latin typeface="Arial" panose="020B0604020202020204" pitchFamily="34" charset="0"/>
                <a:ea typeface="黑体" panose="02010609060101010101" pitchFamily="2" charset="-122"/>
              </a:rPr>
              <a:t>并行）</a:t>
            </a:r>
          </a:p>
        </p:txBody>
      </p:sp>
      <p:sp>
        <p:nvSpPr>
          <p:cNvPr id="153607" name="矩形 25609"/>
          <p:cNvSpPr/>
          <p:nvPr/>
        </p:nvSpPr>
        <p:spPr>
          <a:xfrm>
            <a:off x="323850" y="260350"/>
            <a:ext cx="6048375" cy="633413"/>
          </a:xfrm>
          <a:prstGeom prst="rect">
            <a:avLst/>
          </a:prstGeom>
          <a:noFill/>
          <a:ln w="9525">
            <a:noFill/>
          </a:ln>
        </p:spPr>
        <p:txBody>
          <a:bodyPr anchor="ctr"/>
          <a:lstStyle/>
          <a:p>
            <a:r>
              <a:rPr lang="en-US" altLang="zh-CN" sz="3200" dirty="0">
                <a:solidFill>
                  <a:schemeClr val="tx2"/>
                </a:solidFill>
                <a:latin typeface="黑体" panose="02010609060101010101" pitchFamily="2" charset="-122"/>
                <a:ea typeface="黑体" panose="02010609060101010101" pitchFamily="2" charset="-122"/>
              </a:rPr>
              <a:t>3.4  </a:t>
            </a:r>
            <a:r>
              <a:rPr lang="zh-CN" altLang="en-US" sz="3200" dirty="0">
                <a:solidFill>
                  <a:schemeClr val="tx2"/>
                </a:solidFill>
                <a:latin typeface="黑体" panose="02010609060101010101" pitchFamily="2" charset="-122"/>
                <a:ea typeface="黑体" panose="02010609060101010101" pitchFamily="2" charset="-122"/>
              </a:rPr>
              <a:t>输入</a:t>
            </a:r>
            <a:r>
              <a:rPr lang="en-US" altLang="zh-CN" sz="3200" dirty="0">
                <a:solidFill>
                  <a:schemeClr val="tx2"/>
                </a:solidFill>
                <a:latin typeface="黑体" panose="02010609060101010101" pitchFamily="2" charset="-122"/>
                <a:ea typeface="黑体" panose="02010609060101010101" pitchFamily="2" charset="-122"/>
              </a:rPr>
              <a:t>/</a:t>
            </a:r>
            <a:r>
              <a:rPr lang="zh-CN" altLang="en-US" sz="3200" dirty="0">
                <a:solidFill>
                  <a:schemeClr val="tx2"/>
                </a:solidFill>
                <a:latin typeface="黑体" panose="02010609060101010101" pitchFamily="2" charset="-122"/>
                <a:ea typeface="黑体" panose="02010609060101010101" pitchFamily="2" charset="-122"/>
              </a:rPr>
              <a:t>输出系统   </a:t>
            </a:r>
          </a:p>
        </p:txBody>
      </p:sp>
      <p:sp>
        <p:nvSpPr>
          <p:cNvPr id="153608" name="矩形 25610"/>
          <p:cNvSpPr/>
          <p:nvPr/>
        </p:nvSpPr>
        <p:spPr>
          <a:xfrm>
            <a:off x="395288" y="981075"/>
            <a:ext cx="8353425" cy="1223963"/>
          </a:xfrm>
          <a:prstGeom prst="rect">
            <a:avLst/>
          </a:prstGeom>
          <a:noFill/>
          <a:ln w="9525">
            <a:noFill/>
          </a:ln>
        </p:spPr>
        <p:txBody>
          <a:bodyPr anchor="t"/>
          <a:lstStyle/>
          <a:p>
            <a:pPr>
              <a:lnSpc>
                <a:spcPct val="120000"/>
              </a:lnSpc>
            </a:pPr>
            <a:r>
              <a:rPr lang="en-US" altLang="zh-CN" dirty="0">
                <a:latin typeface="黑体" panose="02010609060101010101" pitchFamily="2" charset="-122"/>
                <a:ea typeface="黑体" panose="02010609060101010101" pitchFamily="2" charset="-122"/>
              </a:rPr>
              <a:t>3.4.1</a:t>
            </a:r>
            <a:r>
              <a:rPr lang="zh-CN" altLang="en-US" dirty="0">
                <a:latin typeface="黑体" panose="02010609060101010101" pitchFamily="2" charset="-122"/>
                <a:ea typeface="黑体" panose="02010609060101010101" pitchFamily="2" charset="-122"/>
              </a:rPr>
              <a:t>输入</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输出系统概述</a:t>
            </a:r>
          </a:p>
          <a:p>
            <a:pPr>
              <a:lnSpc>
                <a:spcPct val="120000"/>
              </a:lnSpc>
            </a:pPr>
            <a:endParaRPr lang="zh-CN" altLang="en-US" dirty="0">
              <a:latin typeface="华文新魏" panose="02010800040101010101" pitchFamily="2" charset="-122"/>
              <a:ea typeface="华文新魏"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left)">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7"/>
                                        </p:tgtEl>
                                        <p:attrNameLst>
                                          <p:attrName>style.visibility</p:attrName>
                                        </p:attrNameLst>
                                      </p:cBhvr>
                                      <p:to>
                                        <p:strVal val="visible"/>
                                      </p:to>
                                    </p:set>
                                    <p:animEffect transition="in" filter="wipe(left)">
                                      <p:cBhvr>
                                        <p:cTn id="12" dur="500"/>
                                        <p:tgtEl>
                                          <p:spTgt spid="256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8"/>
                                        </p:tgtEl>
                                        <p:attrNameLst>
                                          <p:attrName>style.visibility</p:attrName>
                                        </p:attrNameLst>
                                      </p:cBhvr>
                                      <p:to>
                                        <p:strVal val="visible"/>
                                      </p:to>
                                    </p:set>
                                    <p:animEffect transition="in" filter="wipe(left)">
                                      <p:cBhvr>
                                        <p:cTn id="17" dur="500"/>
                                        <p:tgtEl>
                                          <p:spTgt spid="256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9"/>
                                        </p:tgtEl>
                                        <p:attrNameLst>
                                          <p:attrName>style.visibility</p:attrName>
                                        </p:attrNameLst>
                                      </p:cBhvr>
                                      <p:to>
                                        <p:strVal val="visible"/>
                                      </p:to>
                                    </p:set>
                                    <p:animEffect transition="in" filter="wipe(left)">
                                      <p:cBhvr>
                                        <p:cTn id="22"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7" grpId="0"/>
      <p:bldP spid="25608" grpId="0"/>
      <p:bldP spid="25609"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1818</TotalTime>
  <Words>3022</Words>
  <Application>Microsoft Office PowerPoint</Application>
  <PresentationFormat>全屏显示(4:3)</PresentationFormat>
  <Paragraphs>411</Paragraphs>
  <Slides>50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9" baseType="lpstr">
      <vt:lpstr>等线</vt:lpstr>
      <vt:lpstr>黑体</vt:lpstr>
      <vt:lpstr>华文新魏</vt:lpstr>
      <vt:lpstr>楷体_GB2312</vt:lpstr>
      <vt:lpstr>宋体</vt:lpstr>
      <vt:lpstr>Arial</vt:lpstr>
      <vt:lpstr>Times New Roman</vt:lpstr>
      <vt:lpstr>默认设计模板</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例题【第五版新增】 如果通道在数据传送期中，选择设备需 9.8μs，传送一个字节数据需0.2μs。某低速设备每隔500μs发 出一个字节数据传送请求，问至多可接几台这种低速设备?对于如下A~F6种高速设备，一次通讯传送的 字节数不少于 1024 个字节, 问哪些设备可以挂在此通道上?哪些则不能?其中 A— F 设备每发出一个字节数 据传送请求的时间间隔分别为 (单位为 μ s):  设备 A B C D E F  发申请间隔 (μ s)  0.2   0.25     0.5     0.19    0.4     0.21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hebust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hcr</dc:creator>
  <cp:lastModifiedBy>a</cp:lastModifiedBy>
  <cp:revision>694</cp:revision>
  <dcterms:created xsi:type="dcterms:W3CDTF">2007-10-16T05:33:42Z</dcterms:created>
  <dcterms:modified xsi:type="dcterms:W3CDTF">2024-03-25T04:15:33Z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