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365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2" r:id="rId27"/>
    <p:sldId id="393" r:id="rId28"/>
    <p:sldId id="476" r:id="rId29"/>
    <p:sldId id="394" r:id="rId30"/>
    <p:sldId id="395" r:id="rId31"/>
    <p:sldId id="396" r:id="rId32"/>
    <p:sldId id="397" r:id="rId33"/>
    <p:sldId id="596" r:id="rId34"/>
    <p:sldId id="398" r:id="rId35"/>
    <p:sldId id="400" r:id="rId36"/>
    <p:sldId id="401" r:id="rId37"/>
    <p:sldId id="402" r:id="rId38"/>
    <p:sldId id="403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20" r:id="rId48"/>
    <p:sldId id="421" r:id="rId49"/>
    <p:sldId id="422" r:id="rId50"/>
    <p:sldId id="424" r:id="rId51"/>
    <p:sldId id="425" r:id="rId52"/>
    <p:sldId id="426" r:id="rId53"/>
    <p:sldId id="427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7" r:id="rId62"/>
    <p:sldId id="438" r:id="rId63"/>
    <p:sldId id="439" r:id="rId6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602" autoAdjust="0"/>
  </p:normalViewPr>
  <p:slideViewPr>
    <p:cSldViewPr>
      <p:cViewPr varScale="1">
        <p:scale>
          <a:sx n="82" d="100"/>
          <a:sy n="82" d="100"/>
        </p:scale>
        <p:origin x="777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260F28-12C4-4EB8-A38D-CCCD83EC18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174A1A-644B-4BAC-9162-E19CEEF523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174A1A-644B-4BAC-9162-E19CEEF5234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66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4D8D5-1A81-43AF-9A6A-5C9F19F4FC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4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40A6-9E50-485F-BFDC-D5FF8AD3F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97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037EA-8BAD-49B3-A4D2-FCEF5C056B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769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3693F-DC4E-4739-B398-E8E95D3F54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065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5CB78-2994-4CE3-8EA0-5EA748805C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83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20A06-F8E1-4B33-908F-2376853CAB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35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584B4-8741-47DA-A078-A46101EFD7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90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E783-7F8E-4A42-ACDE-1DDAE79AE9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302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1ECA5-3549-4B13-A060-5A267245B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2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AB1E2-E8EF-4091-8B79-42239D18CB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41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FE559-5C2E-437E-A418-B1A7B87E3F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00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ea typeface="+mn-ea"/>
              </a:defRPr>
            </a:lvl1pPr>
          </a:lstStyle>
          <a:p>
            <a:pPr>
              <a:defRPr/>
            </a:pPr>
            <a:fld id="{301C986F-3406-4E98-A96B-0BFBD084AB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800" b="1" dirty="0" smtClean="0">
                <a:ea typeface="黑体" panose="02010609060101010101" pitchFamily="49" charset="-122"/>
              </a:rPr>
              <a:t>4.3  </a:t>
            </a:r>
            <a:r>
              <a:rPr lang="zh-CN" altLang="en-US" sz="3800" b="1" dirty="0" smtClean="0">
                <a:ea typeface="黑体" panose="02010609060101010101" pitchFamily="49" charset="-122"/>
              </a:rPr>
              <a:t>高速缓冲存贮器</a:t>
            </a:r>
            <a:r>
              <a:rPr lang="en-US" altLang="zh-CN" sz="3800" b="1" dirty="0" smtClean="0">
                <a:ea typeface="黑体" panose="02010609060101010101" pitchFamily="49" charset="-122"/>
              </a:rPr>
              <a:t>(Cache)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351837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smtClean="0"/>
              <a:t>    </a:t>
            </a:r>
            <a:r>
              <a:rPr lang="zh-CN" altLang="en-US" b="1" smtClean="0">
                <a:solidFill>
                  <a:srgbClr val="FF0000"/>
                </a:solidFill>
                <a:ea typeface="黑体" panose="02010609060101010101" pitchFamily="49" charset="-122"/>
              </a:rPr>
              <a:t>高速缓冲存贮器</a:t>
            </a: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用以弥补主存速度的不足。</a:t>
            </a:r>
          </a:p>
          <a:p>
            <a:pPr algn="just" eaLnBrk="1" hangingPunct="1">
              <a:buFontTx/>
              <a:buNone/>
            </a:pPr>
            <a:r>
              <a:rPr lang="zh-CN" altLang="en-US" b="1" smtClean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b="1" smtClean="0">
                <a:ea typeface="黑体" panose="02010609060101010101" pitchFamily="49" charset="-122"/>
              </a:rPr>
              <a:t>CPU</a:t>
            </a:r>
            <a:r>
              <a:rPr lang="zh-CN" altLang="en-US" b="1" smtClean="0">
                <a:ea typeface="黑体" panose="02010609060101010101" pitchFamily="49" charset="-122"/>
              </a:rPr>
              <a:t>与主存</a:t>
            </a:r>
            <a:r>
              <a:rPr lang="en-US" altLang="zh-CN" b="1" smtClean="0">
                <a:ea typeface="黑体" panose="02010609060101010101" pitchFamily="49" charset="-122"/>
              </a:rPr>
              <a:t>(Main Memory—MM)</a:t>
            </a:r>
            <a:r>
              <a:rPr lang="zh-CN" altLang="en-US" b="1" smtClean="0">
                <a:ea typeface="黑体" panose="02010609060101010101" pitchFamily="49" charset="-122"/>
              </a:rPr>
              <a:t>之间设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置一个</a:t>
            </a:r>
            <a:r>
              <a:rPr lang="zh-CN" altLang="en-US" b="1" smtClean="0">
                <a:solidFill>
                  <a:srgbClr val="FF0000"/>
                </a:solidFill>
                <a:ea typeface="黑体" panose="02010609060101010101" pitchFamily="49" charset="-122"/>
              </a:rPr>
              <a:t>高速、小容量</a:t>
            </a:r>
            <a:r>
              <a:rPr lang="zh-CN" altLang="en-US" b="1" smtClean="0">
                <a:ea typeface="黑体" panose="02010609060101010101" pitchFamily="49" charset="-122"/>
              </a:rPr>
              <a:t>的</a:t>
            </a:r>
            <a:r>
              <a:rPr lang="zh-CN" altLang="en-US" b="1" smtClean="0">
                <a:solidFill>
                  <a:srgbClr val="FF0000"/>
                </a:solidFill>
                <a:ea typeface="黑体" panose="02010609060101010101" pitchFamily="49" charset="-122"/>
              </a:rPr>
              <a:t>缓冲存贮器</a:t>
            </a:r>
            <a:r>
              <a:rPr lang="en-US" altLang="zh-CN" b="1" smtClean="0">
                <a:solidFill>
                  <a:srgbClr val="FF0000"/>
                </a:solidFill>
                <a:ea typeface="黑体" panose="02010609060101010101" pitchFamily="49" charset="-122"/>
              </a:rPr>
              <a:t>(Cache)</a:t>
            </a:r>
            <a:r>
              <a:rPr lang="zh-CN" altLang="en-US" b="1" smtClean="0">
                <a:ea typeface="黑体" panose="02010609060101010101" pitchFamily="49" charset="-122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构成</a:t>
            </a:r>
            <a:r>
              <a:rPr lang="en-US" altLang="zh-CN" b="1" smtClean="0">
                <a:ea typeface="黑体" panose="02010609060101010101" pitchFamily="49" charset="-122"/>
              </a:rPr>
              <a:t>Cache——</a:t>
            </a:r>
            <a:r>
              <a:rPr lang="zh-CN" altLang="en-US" b="1" smtClean="0">
                <a:ea typeface="黑体" panose="02010609060101010101" pitchFamily="49" charset="-122"/>
              </a:rPr>
              <a:t>主存存贮层次。使之从</a:t>
            </a:r>
            <a:r>
              <a:rPr lang="en-US" altLang="zh-CN" b="1" smtClean="0">
                <a:ea typeface="黑体" panose="02010609060101010101" pitchFamily="49" charset="-122"/>
              </a:rPr>
              <a:t>CPU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来看，速度是接近于</a:t>
            </a:r>
            <a:r>
              <a:rPr lang="en-US" altLang="zh-CN" b="1" smtClean="0">
                <a:ea typeface="黑体" panose="02010609060101010101" pitchFamily="49" charset="-122"/>
              </a:rPr>
              <a:t>Cache</a:t>
            </a:r>
            <a:r>
              <a:rPr lang="zh-CN" altLang="en-US" b="1" smtClean="0">
                <a:ea typeface="黑体" panose="02010609060101010101" pitchFamily="49" charset="-122"/>
              </a:rPr>
              <a:t>的，容量却是主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存的。</a:t>
            </a:r>
            <a:endParaRPr lang="zh-CN" altLang="en-US" b="1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/>
              <a:t> </a:t>
            </a:r>
            <a:r>
              <a:rPr lang="en-US" altLang="zh-CN" b="1" dirty="0" smtClean="0"/>
              <a:t>2.</a:t>
            </a:r>
            <a:r>
              <a:rPr lang="zh-CN" altLang="en-US" b="1" dirty="0" smtClean="0">
                <a:ea typeface="黑体" panose="02010609060101010101" pitchFamily="49" charset="-122"/>
              </a:rPr>
              <a:t>直接映象及其变换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规则：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主存中每一块只能映像到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中唯一一个特定位置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，如图所示，主存的第</a:t>
            </a:r>
            <a:r>
              <a:rPr lang="en-US" altLang="zh-CN" sz="2800" b="1" dirty="0" err="1" smtClean="0">
                <a:solidFill>
                  <a:srgbClr val="000000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块只能映像到第</a:t>
            </a:r>
            <a:r>
              <a:rPr lang="en-US" altLang="zh-CN" sz="2800" b="1" dirty="0" err="1" smtClean="0">
                <a:solidFill>
                  <a:schemeClr val="accent2"/>
                </a:solidFill>
                <a:ea typeface="黑体" panose="02010609060101010101" pitchFamily="49" charset="-122"/>
              </a:rPr>
              <a:t>i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 mod</a:t>
            </a:r>
            <a:r>
              <a:rPr lang="en-US" altLang="zh-CN" sz="2800" b="1" dirty="0" smtClean="0">
                <a:solidFill>
                  <a:schemeClr val="accent2"/>
                </a:solidFill>
              </a:rPr>
              <a:t>2</a:t>
            </a:r>
            <a:r>
              <a:rPr lang="en-US" altLang="zh-CN" sz="2800" b="1" baseline="50000" dirty="0" smtClean="0">
                <a:solidFill>
                  <a:schemeClr val="accent2"/>
                </a:solidFill>
              </a:rPr>
              <a:t>n</a:t>
            </a:r>
            <a:r>
              <a:rPr lang="en-US" altLang="zh-CN" sz="2800" b="1" baseline="30000" dirty="0" smtClean="0">
                <a:solidFill>
                  <a:schemeClr val="accent2"/>
                </a:solidFill>
              </a:rPr>
              <a:t>cb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块位置上。如图</a:t>
            </a:r>
            <a:r>
              <a:rPr lang="en-US" altLang="zh-CN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4.35</a:t>
            </a:r>
            <a:r>
              <a:rPr lang="zh-CN" altLang="en-US" sz="2800" b="1" dirty="0" smtClean="0">
                <a:solidFill>
                  <a:srgbClr val="000000"/>
                </a:solidFill>
                <a:ea typeface="黑体" panose="02010609060101010101" pitchFamily="49" charset="-122"/>
              </a:rPr>
              <a:t>所示：</a:t>
            </a:r>
          </a:p>
          <a:p>
            <a:pPr eaLnBrk="1" hangingPunct="1">
              <a:buFontTx/>
              <a:buNone/>
            </a:pPr>
            <a:endParaRPr lang="en-US" altLang="zh-CN" sz="28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755650" y="2438400"/>
            <a:ext cx="12954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>
            <a:off x="755650" y="2743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755650" y="3048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>
            <a:off x="755650" y="4267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136650" y="3284538"/>
            <a:ext cx="611188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……</a:t>
            </a: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908050" y="19812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Cache</a:t>
            </a:r>
          </a:p>
        </p:txBody>
      </p:sp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831850" y="23622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块位置</a:t>
            </a:r>
            <a:r>
              <a:rPr lang="en-US" altLang="zh-CN" sz="2400"/>
              <a:t>0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116013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4346" name="Text Box 10"/>
          <p:cNvSpPr txBox="1">
            <a:spLocks noChangeArrowheads="1"/>
          </p:cNvSpPr>
          <p:nvPr/>
        </p:nvSpPr>
        <p:spPr bwMode="auto">
          <a:xfrm>
            <a:off x="969963" y="4267200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4730750" y="717550"/>
            <a:ext cx="1676400" cy="58070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5187950" y="26035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>
            <a:off x="4730750" y="109855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0" name="Line 14"/>
          <p:cNvSpPr>
            <a:spLocks noChangeShapeType="1"/>
          </p:cNvSpPr>
          <p:nvPr/>
        </p:nvSpPr>
        <p:spPr bwMode="auto">
          <a:xfrm>
            <a:off x="4730750" y="147955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730750" y="186055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>
            <a:off x="4730750" y="3500438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4730750" y="3141663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4" name="Text Box 18"/>
          <p:cNvSpPr txBox="1">
            <a:spLocks noChangeArrowheads="1"/>
          </p:cNvSpPr>
          <p:nvPr/>
        </p:nvSpPr>
        <p:spPr bwMode="auto">
          <a:xfrm>
            <a:off x="5264150" y="717550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</a:t>
            </a:r>
            <a:r>
              <a:rPr lang="en-US" altLang="zh-CN" sz="2400"/>
              <a:t>0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5437188" y="10525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5111750" y="6140450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mb</a:t>
            </a:r>
            <a:r>
              <a:rPr lang="en-US" altLang="zh-CN" sz="2400"/>
              <a:t>-1</a:t>
            </a:r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4716463" y="227647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>
            <a:off x="4716463" y="270827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5391150" y="1484313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/>
              <a:t>…</a:t>
            </a: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5148263" y="1892300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932363" y="2276475"/>
            <a:ext cx="1255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</a:t>
            </a: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+0</a:t>
            </a:r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5076825" y="2708275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+1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5391150" y="3141663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/>
              <a:t>…</a:t>
            </a:r>
          </a:p>
        </p:txBody>
      </p:sp>
      <p:sp>
        <p:nvSpPr>
          <p:cNvPr id="14364" name="Line 28"/>
          <p:cNvSpPr>
            <a:spLocks noChangeShapeType="1"/>
          </p:cNvSpPr>
          <p:nvPr/>
        </p:nvSpPr>
        <p:spPr bwMode="auto">
          <a:xfrm>
            <a:off x="4716463" y="393382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Rectangle 29"/>
          <p:cNvSpPr>
            <a:spLocks noChangeArrowheads="1"/>
          </p:cNvSpPr>
          <p:nvPr/>
        </p:nvSpPr>
        <p:spPr bwMode="auto">
          <a:xfrm>
            <a:off x="5003800" y="3500438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400">
                <a:cs typeface="Times New Roman" panose="02020603050405020304" pitchFamily="18" charset="0"/>
              </a:rPr>
              <a:t>·</a:t>
            </a: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4366" name="Rectangle 30"/>
          <p:cNvSpPr>
            <a:spLocks noChangeArrowheads="1"/>
          </p:cNvSpPr>
          <p:nvPr/>
        </p:nvSpPr>
        <p:spPr bwMode="auto">
          <a:xfrm>
            <a:off x="4787900" y="3933825"/>
            <a:ext cx="1508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</a:t>
            </a:r>
            <a:r>
              <a:rPr lang="en-US" altLang="zh-CN" sz="2400"/>
              <a:t>2</a:t>
            </a:r>
            <a:r>
              <a:rPr lang="en-US" altLang="zh-CN" sz="2400">
                <a:cs typeface="Times New Roman" panose="02020603050405020304" pitchFamily="18" charset="0"/>
              </a:rPr>
              <a:t>·</a:t>
            </a: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+0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4716463" y="436562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Line 32"/>
          <p:cNvSpPr>
            <a:spLocks noChangeShapeType="1"/>
          </p:cNvSpPr>
          <p:nvPr/>
        </p:nvSpPr>
        <p:spPr bwMode="auto">
          <a:xfrm>
            <a:off x="4716463" y="479742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4716463" y="522922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4716463" y="5589588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5364163" y="4365625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5003800" y="4797425"/>
            <a:ext cx="1182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3</a:t>
            </a:r>
            <a:r>
              <a:rPr lang="en-US" altLang="zh-CN" sz="2400">
                <a:cs typeface="Times New Roman" panose="02020603050405020304" pitchFamily="18" charset="0"/>
              </a:rPr>
              <a:t>·</a:t>
            </a: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5292725" y="5229225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374" name="AutoShape 38"/>
          <p:cNvSpPr>
            <a:spLocks/>
          </p:cNvSpPr>
          <p:nvPr/>
        </p:nvSpPr>
        <p:spPr bwMode="auto">
          <a:xfrm>
            <a:off x="6445250" y="692150"/>
            <a:ext cx="287338" cy="1584325"/>
          </a:xfrm>
          <a:prstGeom prst="rightBrace">
            <a:avLst>
              <a:gd name="adj1" fmla="val 4594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75" name="AutoShape 39"/>
          <p:cNvSpPr>
            <a:spLocks/>
          </p:cNvSpPr>
          <p:nvPr/>
        </p:nvSpPr>
        <p:spPr bwMode="auto">
          <a:xfrm>
            <a:off x="6445250" y="2276475"/>
            <a:ext cx="287338" cy="1657350"/>
          </a:xfrm>
          <a:prstGeom prst="rightBrace">
            <a:avLst>
              <a:gd name="adj1" fmla="val 48066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76" name="AutoShape 40"/>
          <p:cNvSpPr>
            <a:spLocks/>
          </p:cNvSpPr>
          <p:nvPr/>
        </p:nvSpPr>
        <p:spPr bwMode="auto">
          <a:xfrm>
            <a:off x="6445250" y="3933825"/>
            <a:ext cx="287338" cy="1295400"/>
          </a:xfrm>
          <a:prstGeom prst="rightBrace">
            <a:avLst>
              <a:gd name="adj1" fmla="val 3756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77" name="Line 41"/>
          <p:cNvSpPr>
            <a:spLocks noChangeShapeType="1"/>
          </p:cNvSpPr>
          <p:nvPr/>
        </p:nvSpPr>
        <p:spPr bwMode="auto">
          <a:xfrm>
            <a:off x="4716463" y="6092825"/>
            <a:ext cx="16557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8" name="Text Box 42"/>
          <p:cNvSpPr txBox="1">
            <a:spLocks noChangeArrowheads="1"/>
          </p:cNvSpPr>
          <p:nvPr/>
        </p:nvSpPr>
        <p:spPr bwMode="auto">
          <a:xfrm>
            <a:off x="5319713" y="5624513"/>
            <a:ext cx="549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14379" name="AutoShape 43"/>
          <p:cNvSpPr>
            <a:spLocks/>
          </p:cNvSpPr>
          <p:nvPr/>
        </p:nvSpPr>
        <p:spPr bwMode="auto">
          <a:xfrm>
            <a:off x="6445250" y="5589588"/>
            <a:ext cx="287338" cy="935037"/>
          </a:xfrm>
          <a:prstGeom prst="rightBrace">
            <a:avLst>
              <a:gd name="adj1" fmla="val 27118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4380" name="Text Box 44"/>
          <p:cNvSpPr txBox="1">
            <a:spLocks noChangeArrowheads="1"/>
          </p:cNvSpPr>
          <p:nvPr/>
        </p:nvSpPr>
        <p:spPr bwMode="auto">
          <a:xfrm>
            <a:off x="6732588" y="1341438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区</a:t>
            </a:r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6732588" y="292417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区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6732588" y="4365625"/>
            <a:ext cx="66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区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6661150" y="5805488"/>
            <a:ext cx="185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mb</a:t>
            </a:r>
            <a:r>
              <a:rPr lang="zh-CN" altLang="en-US" sz="2400" baseline="30000"/>
              <a:t>－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  <a:r>
              <a:rPr lang="zh-CN" altLang="en-US" sz="2400">
                <a:ea typeface="黑体" panose="02010609060101010101" pitchFamily="49" charset="-122"/>
              </a:rPr>
              <a:t>区</a:t>
            </a:r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 flipH="1">
            <a:off x="2051050" y="908050"/>
            <a:ext cx="2665413" cy="165735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5" name="Line 49"/>
          <p:cNvSpPr>
            <a:spLocks noChangeShapeType="1"/>
          </p:cNvSpPr>
          <p:nvPr/>
        </p:nvSpPr>
        <p:spPr bwMode="auto">
          <a:xfrm flipH="1">
            <a:off x="2051050" y="1341438"/>
            <a:ext cx="2665413" cy="158273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 flipH="1">
            <a:off x="2051050" y="2133600"/>
            <a:ext cx="2665413" cy="23034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 flipH="1">
            <a:off x="2051050" y="2492375"/>
            <a:ext cx="2665413" cy="73025"/>
          </a:xfrm>
          <a:prstGeom prst="lin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 flipH="1">
            <a:off x="2051050" y="2924175"/>
            <a:ext cx="2665413" cy="0"/>
          </a:xfrm>
          <a:prstGeom prst="lin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 flipH="1">
            <a:off x="2051050" y="3716338"/>
            <a:ext cx="2665413" cy="720725"/>
          </a:xfrm>
          <a:prstGeom prst="lin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 flipH="1" flipV="1">
            <a:off x="2051050" y="2565400"/>
            <a:ext cx="2665413" cy="158432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 flipH="1" flipV="1">
            <a:off x="2051050" y="4437063"/>
            <a:ext cx="2665413" cy="647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H="1" flipV="1">
            <a:off x="2051050" y="4437063"/>
            <a:ext cx="2665413" cy="18716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735013" y="5895975"/>
            <a:ext cx="3090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4.35 </a:t>
            </a: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直接映象规则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229600" cy="5434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</a:t>
            </a:r>
            <a:r>
              <a:rPr lang="en-US" altLang="zh-CN" sz="2800" b="1" smtClean="0"/>
              <a:t>2)</a:t>
            </a:r>
            <a:r>
              <a:rPr lang="zh-CN" altLang="en-US" sz="2800" b="1" smtClean="0">
                <a:ea typeface="黑体" panose="02010609060101010101" pitchFamily="49" charset="-122"/>
              </a:rPr>
              <a:t>变换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过程</a:t>
            </a:r>
          </a:p>
          <a:p>
            <a:pPr eaLnBrk="1" hangingPunct="1">
              <a:buFontTx/>
              <a:buNone/>
            </a:pPr>
            <a:endParaRPr lang="en-US" altLang="zh-CN" sz="2800" b="1" smtClean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797175" y="933450"/>
            <a:ext cx="3857625" cy="533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5207000" y="933450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35400" y="47625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主存块号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5283200" y="47625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块内地址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6654800" y="781050"/>
            <a:ext cx="1206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主存地址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ea typeface="黑体" panose="02010609060101010101" pitchFamily="49" charset="-122"/>
              </a:rPr>
              <a:t>m</a:t>
            </a:r>
            <a:endParaRPr lang="en-US" altLang="zh-CN" sz="240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165600" y="93345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solidFill>
                  <a:srgbClr val="000000"/>
                </a:solidFill>
                <a:ea typeface="黑体" panose="02010609060101010101" pitchFamily="49" charset="-122"/>
              </a:rPr>
              <a:t>mb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5511800" y="933450"/>
            <a:ext cx="690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solidFill>
                  <a:srgbClr val="000000"/>
                </a:solidFill>
                <a:ea typeface="黑体" panose="02010609060101010101" pitchFamily="49" charset="-122"/>
              </a:rPr>
              <a:t>mr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924300" y="2035175"/>
            <a:ext cx="2730500" cy="5334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5207000" y="2035175"/>
            <a:ext cx="0" cy="533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4064000" y="2035175"/>
            <a:ext cx="97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黑体" panose="02010609060101010101" pitchFamily="49" charset="-122"/>
              </a:rPr>
              <a:t>    n</a:t>
            </a:r>
            <a:r>
              <a:rPr lang="en-US" altLang="zh-CN" sz="2800" baseline="-25000">
                <a:solidFill>
                  <a:srgbClr val="000000"/>
                </a:solidFill>
                <a:ea typeface="黑体" panose="02010609060101010101" pitchFamily="49" charset="-122"/>
              </a:rPr>
              <a:t>cb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5511800" y="2035175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solidFill>
                  <a:srgbClr val="000000"/>
                </a:solidFill>
                <a:ea typeface="黑体" panose="02010609060101010101" pitchFamily="49" charset="-122"/>
              </a:rPr>
              <a:t>cr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6654800" y="1958975"/>
            <a:ext cx="13731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Cache</a:t>
            </a: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黑体" panose="02010609060101010101" pitchFamily="49" charset="-122"/>
              </a:rPr>
              <a:t>      </a:t>
            </a:r>
            <a:r>
              <a:rPr lang="en-US" altLang="zh-CN" sz="2400">
                <a:solidFill>
                  <a:srgbClr val="000000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solidFill>
                  <a:srgbClr val="000000"/>
                </a:solidFill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616200" y="3500438"/>
            <a:ext cx="1333500" cy="237648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2616200" y="3881438"/>
            <a:ext cx="1333500" cy="4762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2997200" y="4205288"/>
            <a:ext cx="6111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5892800" y="1466850"/>
            <a:ext cx="0" cy="561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AutoShape 19"/>
          <p:cNvSpPr>
            <a:spLocks/>
          </p:cNvSpPr>
          <p:nvPr/>
        </p:nvSpPr>
        <p:spPr bwMode="auto">
          <a:xfrm>
            <a:off x="3924300" y="3492500"/>
            <a:ext cx="254000" cy="2384425"/>
          </a:xfrm>
          <a:prstGeom prst="rightBrace">
            <a:avLst>
              <a:gd name="adj1" fmla="val 78229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4102100" y="4411663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en-US" altLang="zh-CN" sz="2800" baseline="5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cb</a:t>
            </a: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项</a:t>
            </a: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4483100" y="38893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rgbClr val="000000"/>
                </a:solidFill>
              </a:rPr>
              <a:t>    </a:t>
            </a:r>
            <a:endParaRPr lang="en-US" altLang="zh-CN" sz="240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82" name="AutoShape 22"/>
          <p:cNvSpPr>
            <a:spLocks noChangeArrowheads="1"/>
          </p:cNvSpPr>
          <p:nvPr/>
        </p:nvSpPr>
        <p:spPr bwMode="auto">
          <a:xfrm>
            <a:off x="2540000" y="2695575"/>
            <a:ext cx="1219200" cy="457200"/>
          </a:xfrm>
          <a:prstGeom prst="flowChartAlternateProcess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2540000" y="27432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相联比较</a:t>
            </a:r>
          </a:p>
        </p:txBody>
      </p:sp>
      <p:sp>
        <p:nvSpPr>
          <p:cNvPr id="15384" name="Line 24"/>
          <p:cNvSpPr>
            <a:spLocks noChangeShapeType="1"/>
          </p:cNvSpPr>
          <p:nvPr/>
        </p:nvSpPr>
        <p:spPr bwMode="auto">
          <a:xfrm flipH="1">
            <a:off x="3228975" y="1381125"/>
            <a:ext cx="0" cy="1327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 flipV="1">
            <a:off x="3228975" y="3152775"/>
            <a:ext cx="0" cy="3476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 flipH="1">
            <a:off x="1625600" y="2924175"/>
            <a:ext cx="914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1625600" y="254317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不等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1476375" y="2924175"/>
            <a:ext cx="1014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块失效</a:t>
            </a:r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3876675" y="949325"/>
            <a:ext cx="0" cy="5048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0" name="Text Box 30"/>
          <p:cNvSpPr txBox="1">
            <a:spLocks noChangeArrowheads="1"/>
          </p:cNvSpPr>
          <p:nvPr/>
        </p:nvSpPr>
        <p:spPr bwMode="auto">
          <a:xfrm>
            <a:off x="2941638" y="1020763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区号</a:t>
            </a:r>
          </a:p>
        </p:txBody>
      </p:sp>
      <p:sp>
        <p:nvSpPr>
          <p:cNvPr id="15391" name="Line 31"/>
          <p:cNvSpPr>
            <a:spLocks noChangeShapeType="1"/>
          </p:cNvSpPr>
          <p:nvPr/>
        </p:nvSpPr>
        <p:spPr bwMode="auto">
          <a:xfrm>
            <a:off x="4597400" y="1454150"/>
            <a:ext cx="0" cy="574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>
            <a:off x="2652713" y="4219575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>
            <a:off x="2652713" y="4652963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4" name="Line 34"/>
          <p:cNvSpPr>
            <a:spLocks noChangeShapeType="1"/>
          </p:cNvSpPr>
          <p:nvPr/>
        </p:nvSpPr>
        <p:spPr bwMode="auto">
          <a:xfrm>
            <a:off x="2652713" y="5011738"/>
            <a:ext cx="13684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>
            <a:off x="2627313" y="5445125"/>
            <a:ext cx="12969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6" name="Text Box 36"/>
          <p:cNvSpPr txBox="1">
            <a:spLocks noChangeArrowheads="1"/>
          </p:cNvSpPr>
          <p:nvPr/>
        </p:nvSpPr>
        <p:spPr bwMode="auto">
          <a:xfrm>
            <a:off x="3074988" y="5048250"/>
            <a:ext cx="6111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 flipH="1">
            <a:off x="1258888" y="1700213"/>
            <a:ext cx="33131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1258888" y="1700213"/>
            <a:ext cx="0" cy="3168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1258888" y="4868863"/>
            <a:ext cx="1368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2268538" y="3430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2268538" y="38623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402" name="Rectangle 42"/>
          <p:cNvSpPr>
            <a:spLocks noChangeArrowheads="1"/>
          </p:cNvSpPr>
          <p:nvPr/>
        </p:nvSpPr>
        <p:spPr bwMode="auto">
          <a:xfrm>
            <a:off x="1692275" y="5445125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4427538" y="1412875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>
            <a:off x="4787900" y="2852738"/>
            <a:ext cx="792163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5" name="Line 45"/>
          <p:cNvSpPr>
            <a:spLocks noChangeShapeType="1"/>
          </p:cNvSpPr>
          <p:nvPr/>
        </p:nvSpPr>
        <p:spPr bwMode="auto">
          <a:xfrm flipV="1">
            <a:off x="4787900" y="2565400"/>
            <a:ext cx="0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 flipV="1">
            <a:off x="5580063" y="2565400"/>
            <a:ext cx="0" cy="28733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>
            <a:off x="5219700" y="2852738"/>
            <a:ext cx="0" cy="1081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5076825" y="25654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>
            <a:off x="4211638" y="3284538"/>
            <a:ext cx="10080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0" name="Line 50"/>
          <p:cNvSpPr>
            <a:spLocks noChangeShapeType="1"/>
          </p:cNvSpPr>
          <p:nvPr/>
        </p:nvSpPr>
        <p:spPr bwMode="auto">
          <a:xfrm flipV="1">
            <a:off x="4211638" y="292417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 flipH="1">
            <a:off x="3779838" y="292417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4284663" y="292417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相等</a:t>
            </a: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4643438" y="3789363"/>
            <a:ext cx="120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访</a:t>
            </a:r>
            <a:r>
              <a:rPr kumimoji="0"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15414" name="Text Box 54"/>
          <p:cNvSpPr txBox="1">
            <a:spLocks noChangeArrowheads="1"/>
          </p:cNvSpPr>
          <p:nvPr/>
        </p:nvSpPr>
        <p:spPr bwMode="auto">
          <a:xfrm>
            <a:off x="2020888" y="5805488"/>
            <a:ext cx="29706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 dirty="0">
                <a:latin typeface="Arial" panose="020B0604020202020204" pitchFamily="34" charset="0"/>
                <a:ea typeface="黑体" panose="02010609060101010101" pitchFamily="49" charset="-122"/>
              </a:rPr>
              <a:t>             </a:t>
            </a:r>
            <a:r>
              <a:rPr kumimoji="0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区号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kumimoji="0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按地址访问存贮器</a:t>
            </a:r>
            <a:r>
              <a:rPr kumimoji="0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611188" y="2492375"/>
            <a:ext cx="674687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由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endParaRPr kumimoji="0" lang="en-US" altLang="zh-CN" sz="200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 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2000"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5416" name="Text Box 56"/>
          <p:cNvSpPr txBox="1">
            <a:spLocks noChangeArrowheads="1"/>
          </p:cNvSpPr>
          <p:nvPr/>
        </p:nvSpPr>
        <p:spPr bwMode="auto">
          <a:xfrm>
            <a:off x="5580063" y="5229225"/>
            <a:ext cx="28686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4.36  </a:t>
            </a: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直接映象的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Arial" panose="020B0604020202020204" pitchFamily="34" charset="0"/>
                <a:ea typeface="黑体" panose="02010609060101010101" pitchFamily="49" charset="-122"/>
              </a:rPr>
              <a:t>    地址变换过程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3)</a:t>
            </a:r>
            <a:r>
              <a:rPr lang="zh-CN" altLang="en-US" sz="2800" b="1" smtClean="0">
                <a:ea typeface="黑体" panose="02010609060101010101" pitchFamily="49" charset="-122"/>
              </a:rPr>
              <a:t>优缺点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优点：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</a:t>
            </a:r>
            <a:r>
              <a:rPr lang="en-US" altLang="zh-CN" sz="2800" b="1" smtClean="0">
                <a:ea typeface="黑体" panose="02010609060101010101" pitchFamily="49" charset="-122"/>
              </a:rPr>
              <a:t>a)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所需硬件简单</a:t>
            </a:r>
            <a:r>
              <a:rPr lang="zh-CN" altLang="en-US" sz="2800" b="1" smtClean="0">
                <a:ea typeface="黑体" panose="02010609060101010101" pitchFamily="49" charset="-122"/>
              </a:rPr>
              <a:t>，只需要容量较小的按地址访问 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的区号标志表存贮器和少量外比较电路，因此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成本低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</a:t>
            </a:r>
            <a:r>
              <a:rPr lang="en-US" altLang="zh-CN" sz="2800" b="1" smtClean="0">
                <a:ea typeface="黑体" panose="02010609060101010101" pitchFamily="49" charset="-122"/>
              </a:rPr>
              <a:t>b)</a:t>
            </a:r>
            <a:r>
              <a:rPr lang="zh-CN" altLang="en-US" sz="2800" b="1" smtClean="0">
                <a:ea typeface="黑体" panose="02010609060101010101" pitchFamily="49" charset="-122"/>
              </a:rPr>
              <a:t>访问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与访问区号表、比较区号是否相符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的操作是同时进行的。当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命中时就意味着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省去了地址变换所花费的时间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</a:t>
            </a:r>
            <a:r>
              <a:rPr lang="zh-CN" altLang="en-US" b="1" smtClean="0">
                <a:ea typeface="黑体" panose="02010609060101010101" pitchFamily="49" charset="-122"/>
              </a:rPr>
              <a:t>缺点</a:t>
            </a:r>
            <a:r>
              <a:rPr lang="zh-CN" altLang="en-US" sz="2800" b="1" smtClean="0">
                <a:ea typeface="黑体" panose="02010609060101010101" pitchFamily="49" charset="-122"/>
              </a:rPr>
              <a:t>：直接映象法最致命的缺点就是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的块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冲突率很高</a:t>
            </a:r>
            <a:r>
              <a:rPr lang="zh-CN" altLang="en-US" sz="2800" b="1" smtClean="0">
                <a:ea typeface="黑体" panose="02010609060101010101" pitchFamily="49" charset="-122"/>
              </a:rPr>
              <a:t>。只要有两个或两个以上经常使用的块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恰好被映象到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的同一个块位置时，就会使得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的命中率急剧下降。而且，即使此时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中有大量的空闲块存在，仍然会发生块失效和块冲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突，无法使用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中的空闲块，所以，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的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利用率很低</a:t>
            </a:r>
            <a:r>
              <a:rPr lang="zh-CN" altLang="en-US" sz="2800" b="1" smtClean="0">
                <a:ea typeface="黑体" panose="02010609060101010101" pitchFamily="49" charset="-122"/>
              </a:rPr>
              <a:t>。正是因为这个原因才使得目前采用直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接映象的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存贮器很少了。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3.</a:t>
            </a:r>
            <a:r>
              <a:rPr lang="zh-CN" altLang="en-US" b="1" dirty="0" smtClean="0">
                <a:ea typeface="黑体" panose="02010609060101010101" pitchFamily="49" charset="-122"/>
              </a:rPr>
              <a:t>组相联映象及其变换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思想：简要说明如下图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4.37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所示，将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空间和主存空间都分组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每组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en-US" altLang="zh-CN" sz="2800" b="1" baseline="50000" dirty="0" smtClean="0">
                <a:ea typeface="黑体" panose="02010609060101010101" pitchFamily="49" charset="-122"/>
              </a:rPr>
              <a:t>s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一共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2</a:t>
            </a:r>
            <a:r>
              <a:rPr lang="en-US" altLang="zh-CN" sz="2800" b="1" baseline="50000" dirty="0" smtClean="0">
                <a:solidFill>
                  <a:srgbClr val="000000"/>
                </a:solidFill>
              </a:rPr>
              <a:t>n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cb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个块，分成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Q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(Q= 2</a:t>
            </a:r>
            <a:r>
              <a:rPr lang="en-US" altLang="zh-CN" sz="2800" b="1" baseline="50000" dirty="0" smtClean="0">
                <a:ea typeface="黑体" panose="02010609060101010101" pitchFamily="49" charset="-122"/>
              </a:rPr>
              <a:t>q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，整个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是一区。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主存分成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一样大小的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2</a:t>
            </a:r>
            <a:r>
              <a:rPr lang="en-US" altLang="zh-CN" sz="2800" b="1" baseline="50000" dirty="0" smtClean="0">
                <a:solidFill>
                  <a:srgbClr val="000000"/>
                </a:solidFill>
              </a:rPr>
              <a:t>n</a:t>
            </a:r>
            <a:r>
              <a:rPr lang="en-US" altLang="zh-CN" sz="2400" b="1" baseline="30000" dirty="0" smtClean="0">
                <a:solidFill>
                  <a:srgbClr val="000000"/>
                </a:solidFill>
              </a:rPr>
              <a:t>d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区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，其地址按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区号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组号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组内块号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块内地址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分成对应的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个字段。主存地址的组号、组内块号分别用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q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en-US" altLang="zh-CN" sz="2800" b="1" baseline="30000" dirty="0" smtClean="0">
                <a:ea typeface="黑体" panose="02010609060101010101" pitchFamily="49" charset="-122"/>
              </a:rPr>
              <a:t>'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字段表示，它们的宽度和位置与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地址的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q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是一致的。</a:t>
            </a:r>
            <a:endParaRPr lang="zh-CN" altLang="el-GR" sz="28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750" y="549275"/>
            <a:ext cx="8229600" cy="56054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2)</a:t>
            </a:r>
            <a:r>
              <a:rPr lang="zh-CN" altLang="en-US" sz="2800" b="1" smtClean="0">
                <a:ea typeface="黑体" panose="02010609060101010101" pitchFamily="49" charset="-122"/>
              </a:rPr>
              <a:t>规则：组相联映象指的是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各组之间直接映象</a:t>
            </a:r>
            <a:r>
              <a:rPr lang="zh-CN" altLang="en-US" sz="2800" b="1" smtClean="0">
                <a:ea typeface="黑体" panose="02010609060101010101" pitchFamily="49" charset="-122"/>
              </a:rPr>
              <a:t>，但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组内各块间则是全相联</a:t>
            </a:r>
            <a:r>
              <a:rPr lang="zh-CN" altLang="en-US" sz="2800" b="1" smtClean="0">
                <a:ea typeface="黑体" panose="02010609060101010101" pitchFamily="49" charset="-122"/>
              </a:rPr>
              <a:t>映象。如图</a:t>
            </a:r>
            <a:r>
              <a:rPr lang="en-US" altLang="zh-CN" sz="2800" b="1" smtClean="0">
                <a:ea typeface="黑体" panose="02010609060101010101" pitchFamily="49" charset="-122"/>
              </a:rPr>
              <a:t>4.37</a:t>
            </a:r>
            <a:r>
              <a:rPr lang="zh-CN" altLang="en-US" sz="2800" b="1" smtClean="0">
                <a:ea typeface="黑体" panose="02010609060101010101" pitchFamily="49" charset="-122"/>
              </a:rPr>
              <a:t>所示。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900113" y="908050"/>
            <a:ext cx="2663825" cy="576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>
            <a:off x="1547813" y="9080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2555875" y="90805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900113" y="835025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476375" y="842963"/>
            <a:ext cx="110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组内块号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2484438" y="835025"/>
            <a:ext cx="110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块内地址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cr</a:t>
            </a:r>
            <a:endParaRPr kumimoji="0" lang="en-US" altLang="zh-CN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4716463" y="981075"/>
            <a:ext cx="3430587" cy="576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6130925" y="98107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7138988" y="98107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5483225" y="908050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6059488" y="915988"/>
            <a:ext cx="110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组内块号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s'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7067550" y="908050"/>
            <a:ext cx="110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块内地址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mr</a:t>
            </a:r>
            <a:endParaRPr kumimoji="0" lang="en-US" altLang="zh-CN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435600" y="981075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4716463" y="908050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区号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0496" name="Text Box 16"/>
          <p:cNvSpPr txBox="1">
            <a:spLocks noChangeArrowheads="1"/>
          </p:cNvSpPr>
          <p:nvPr/>
        </p:nvSpPr>
        <p:spPr bwMode="auto">
          <a:xfrm>
            <a:off x="900113" y="549275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4787900" y="62071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1763713" y="549275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6372225" y="62071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5508625" y="62071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 flipV="1">
            <a:off x="900113" y="333375"/>
            <a:ext cx="0" cy="5032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 flipV="1">
            <a:off x="2555875" y="333375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V="1">
            <a:off x="4716463" y="404813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V="1">
            <a:off x="7092950" y="404813"/>
            <a:ext cx="0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403350" y="188913"/>
            <a:ext cx="557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n</a:t>
            </a:r>
            <a:r>
              <a:rPr kumimoji="0" lang="en-US" altLang="zh-CN" sz="2400" baseline="-25000">
                <a:ea typeface="黑体" panose="02010609060101010101" pitchFamily="49" charset="-122"/>
              </a:rPr>
              <a:t>cb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5508625" y="234950"/>
            <a:ext cx="63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n</a:t>
            </a:r>
            <a:r>
              <a:rPr kumimoji="0" lang="en-US" altLang="zh-CN" sz="2400" baseline="-25000">
                <a:ea typeface="黑体" panose="02010609060101010101" pitchFamily="49" charset="-122"/>
              </a:rPr>
              <a:t>mb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1835150" y="476250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900113" y="47625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6011863" y="547688"/>
            <a:ext cx="1081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 flipH="1">
            <a:off x="4716463" y="5476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395288" y="909638"/>
            <a:ext cx="48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n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4140200" y="981075"/>
            <a:ext cx="58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n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m</a:t>
            </a: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1476375" y="2636838"/>
            <a:ext cx="1079500" cy="23764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>
            <a:off x="1476375" y="38608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5" name="Line 35"/>
          <p:cNvSpPr>
            <a:spLocks noChangeShapeType="1"/>
          </p:cNvSpPr>
          <p:nvPr/>
        </p:nvSpPr>
        <p:spPr bwMode="auto">
          <a:xfrm>
            <a:off x="1476375" y="32845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>
            <a:off x="1476375" y="29908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7" name="Line 37"/>
          <p:cNvSpPr>
            <a:spLocks noChangeShapeType="1"/>
          </p:cNvSpPr>
          <p:nvPr/>
        </p:nvSpPr>
        <p:spPr bwMode="auto">
          <a:xfrm>
            <a:off x="1476375" y="35734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1476375" y="41497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9" name="Line 39"/>
          <p:cNvSpPr>
            <a:spLocks noChangeShapeType="1"/>
          </p:cNvSpPr>
          <p:nvPr/>
        </p:nvSpPr>
        <p:spPr bwMode="auto">
          <a:xfrm>
            <a:off x="1476375" y="44370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0" name="Line 40"/>
          <p:cNvSpPr>
            <a:spLocks noChangeShapeType="1"/>
          </p:cNvSpPr>
          <p:nvPr/>
        </p:nvSpPr>
        <p:spPr bwMode="auto">
          <a:xfrm>
            <a:off x="1476375" y="47244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1476375" y="2630488"/>
            <a:ext cx="9890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块位置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4067175" y="1990725"/>
            <a:ext cx="1079500" cy="46783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>
            <a:off x="4067175" y="321468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>
            <a:off x="4067175" y="26352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>
            <a:off x="4067175" y="23479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6" name="Line 46"/>
          <p:cNvSpPr>
            <a:spLocks noChangeShapeType="1"/>
          </p:cNvSpPr>
          <p:nvPr/>
        </p:nvSpPr>
        <p:spPr bwMode="auto">
          <a:xfrm>
            <a:off x="4067175" y="29241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7" name="Line 47"/>
          <p:cNvSpPr>
            <a:spLocks noChangeShapeType="1"/>
          </p:cNvSpPr>
          <p:nvPr/>
        </p:nvSpPr>
        <p:spPr bwMode="auto">
          <a:xfrm>
            <a:off x="4067175" y="35036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8" name="Line 48"/>
          <p:cNvSpPr>
            <a:spLocks noChangeShapeType="1"/>
          </p:cNvSpPr>
          <p:nvPr/>
        </p:nvSpPr>
        <p:spPr bwMode="auto">
          <a:xfrm>
            <a:off x="4067175" y="37909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29" name="Line 49"/>
          <p:cNvSpPr>
            <a:spLocks noChangeShapeType="1"/>
          </p:cNvSpPr>
          <p:nvPr/>
        </p:nvSpPr>
        <p:spPr bwMode="auto">
          <a:xfrm>
            <a:off x="4067175" y="407828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4067175" y="1985963"/>
            <a:ext cx="782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31" name="Line 51"/>
          <p:cNvSpPr>
            <a:spLocks noChangeShapeType="1"/>
          </p:cNvSpPr>
          <p:nvPr/>
        </p:nvSpPr>
        <p:spPr bwMode="auto">
          <a:xfrm>
            <a:off x="4067175" y="43672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2" name="Line 52"/>
          <p:cNvSpPr>
            <a:spLocks noChangeShapeType="1"/>
          </p:cNvSpPr>
          <p:nvPr/>
        </p:nvSpPr>
        <p:spPr bwMode="auto">
          <a:xfrm>
            <a:off x="4067175" y="46545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3" name="Line 53"/>
          <p:cNvSpPr>
            <a:spLocks noChangeShapeType="1"/>
          </p:cNvSpPr>
          <p:nvPr/>
        </p:nvSpPr>
        <p:spPr bwMode="auto">
          <a:xfrm>
            <a:off x="4067175" y="49434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4" name="Line 54"/>
          <p:cNvSpPr>
            <a:spLocks noChangeShapeType="1"/>
          </p:cNvSpPr>
          <p:nvPr/>
        </p:nvSpPr>
        <p:spPr bwMode="auto">
          <a:xfrm>
            <a:off x="4067175" y="52308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5" name="Line 55"/>
          <p:cNvSpPr>
            <a:spLocks noChangeShapeType="1"/>
          </p:cNvSpPr>
          <p:nvPr/>
        </p:nvSpPr>
        <p:spPr bwMode="auto">
          <a:xfrm>
            <a:off x="4067175" y="55197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6" name="Line 56"/>
          <p:cNvSpPr>
            <a:spLocks noChangeShapeType="1"/>
          </p:cNvSpPr>
          <p:nvPr/>
        </p:nvSpPr>
        <p:spPr bwMode="auto">
          <a:xfrm>
            <a:off x="4067175" y="58070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7" name="Line 57"/>
          <p:cNvSpPr>
            <a:spLocks noChangeShapeType="1"/>
          </p:cNvSpPr>
          <p:nvPr/>
        </p:nvSpPr>
        <p:spPr bwMode="auto">
          <a:xfrm>
            <a:off x="4067175" y="60928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8" name="Line 58"/>
          <p:cNvSpPr>
            <a:spLocks noChangeShapeType="1"/>
          </p:cNvSpPr>
          <p:nvPr/>
        </p:nvSpPr>
        <p:spPr bwMode="auto">
          <a:xfrm>
            <a:off x="4067175" y="63817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39" name="Text Box 59"/>
          <p:cNvSpPr txBox="1">
            <a:spLocks noChangeArrowheads="1"/>
          </p:cNvSpPr>
          <p:nvPr/>
        </p:nvSpPr>
        <p:spPr bwMode="auto">
          <a:xfrm>
            <a:off x="2195513" y="29241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40" name="Rectangle 60"/>
          <p:cNvSpPr>
            <a:spLocks noChangeArrowheads="1"/>
          </p:cNvSpPr>
          <p:nvPr/>
        </p:nvSpPr>
        <p:spPr bwMode="auto">
          <a:xfrm>
            <a:off x="4572000" y="2276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41" name="Rectangle 61"/>
          <p:cNvSpPr>
            <a:spLocks noChangeArrowheads="1"/>
          </p:cNvSpPr>
          <p:nvPr/>
        </p:nvSpPr>
        <p:spPr bwMode="auto">
          <a:xfrm>
            <a:off x="2195513" y="3213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42" name="Rectangle 62"/>
          <p:cNvSpPr>
            <a:spLocks noChangeArrowheads="1"/>
          </p:cNvSpPr>
          <p:nvPr/>
        </p:nvSpPr>
        <p:spPr bwMode="auto">
          <a:xfrm>
            <a:off x="4572000" y="2565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43" name="Rectangle 63"/>
          <p:cNvSpPr>
            <a:spLocks noChangeArrowheads="1"/>
          </p:cNvSpPr>
          <p:nvPr/>
        </p:nvSpPr>
        <p:spPr bwMode="auto">
          <a:xfrm>
            <a:off x="2195513" y="3500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44" name="Rectangle 64"/>
          <p:cNvSpPr>
            <a:spLocks noChangeArrowheads="1"/>
          </p:cNvSpPr>
          <p:nvPr/>
        </p:nvSpPr>
        <p:spPr bwMode="auto">
          <a:xfrm>
            <a:off x="4572000" y="28527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45" name="Rectangle 65"/>
          <p:cNvSpPr>
            <a:spLocks noChangeArrowheads="1"/>
          </p:cNvSpPr>
          <p:nvPr/>
        </p:nvSpPr>
        <p:spPr bwMode="auto">
          <a:xfrm>
            <a:off x="2195513" y="3789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0546" name="Rectangle 66"/>
          <p:cNvSpPr>
            <a:spLocks noChangeArrowheads="1"/>
          </p:cNvSpPr>
          <p:nvPr/>
        </p:nvSpPr>
        <p:spPr bwMode="auto">
          <a:xfrm>
            <a:off x="4572000" y="3141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4</a:t>
            </a:r>
          </a:p>
        </p:txBody>
      </p:sp>
      <p:sp>
        <p:nvSpPr>
          <p:cNvPr id="20547" name="Rectangle 67"/>
          <p:cNvSpPr>
            <a:spLocks noChangeArrowheads="1"/>
          </p:cNvSpPr>
          <p:nvPr/>
        </p:nvSpPr>
        <p:spPr bwMode="auto">
          <a:xfrm>
            <a:off x="2195513" y="40767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4560888" y="3494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5</a:t>
            </a: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2195513" y="43656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4572000" y="37163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6</a:t>
            </a: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2185988" y="4652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0552" name="Rectangle 72"/>
          <p:cNvSpPr>
            <a:spLocks noChangeArrowheads="1"/>
          </p:cNvSpPr>
          <p:nvPr/>
        </p:nvSpPr>
        <p:spPr bwMode="auto">
          <a:xfrm>
            <a:off x="4572000" y="40052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0553" name="Rectangle 73"/>
          <p:cNvSpPr>
            <a:spLocks noChangeArrowheads="1"/>
          </p:cNvSpPr>
          <p:nvPr/>
        </p:nvSpPr>
        <p:spPr bwMode="auto">
          <a:xfrm>
            <a:off x="4500563" y="429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8</a:t>
            </a:r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4500563" y="45815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9</a:t>
            </a:r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4427538" y="4868863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10</a:t>
            </a:r>
          </a:p>
        </p:txBody>
      </p:sp>
      <p:sp>
        <p:nvSpPr>
          <p:cNvPr id="20556" name="Rectangle 76"/>
          <p:cNvSpPr>
            <a:spLocks noChangeArrowheads="1"/>
          </p:cNvSpPr>
          <p:nvPr/>
        </p:nvSpPr>
        <p:spPr bwMode="auto">
          <a:xfrm>
            <a:off x="4427538" y="51577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11</a:t>
            </a:r>
          </a:p>
        </p:txBody>
      </p:sp>
      <p:sp>
        <p:nvSpPr>
          <p:cNvPr id="20557" name="Rectangle 77"/>
          <p:cNvSpPr>
            <a:spLocks noChangeArrowheads="1"/>
          </p:cNvSpPr>
          <p:nvPr/>
        </p:nvSpPr>
        <p:spPr bwMode="auto">
          <a:xfrm>
            <a:off x="4427538" y="54451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12</a:t>
            </a:r>
          </a:p>
        </p:txBody>
      </p:sp>
      <p:sp>
        <p:nvSpPr>
          <p:cNvPr id="20558" name="Rectangle 78"/>
          <p:cNvSpPr>
            <a:spLocks noChangeArrowheads="1"/>
          </p:cNvSpPr>
          <p:nvPr/>
        </p:nvSpPr>
        <p:spPr bwMode="auto">
          <a:xfrm>
            <a:off x="4427538" y="573405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13</a:t>
            </a:r>
          </a:p>
        </p:txBody>
      </p:sp>
      <p:sp>
        <p:nvSpPr>
          <p:cNvPr id="20559" name="Rectangle 79"/>
          <p:cNvSpPr>
            <a:spLocks noChangeArrowheads="1"/>
          </p:cNvSpPr>
          <p:nvPr/>
        </p:nvSpPr>
        <p:spPr bwMode="auto">
          <a:xfrm>
            <a:off x="4427538" y="6021388"/>
            <a:ext cx="412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14</a:t>
            </a:r>
          </a:p>
        </p:txBody>
      </p:sp>
      <p:sp>
        <p:nvSpPr>
          <p:cNvPr id="20560" name="Rectangle 80"/>
          <p:cNvSpPr>
            <a:spLocks noChangeArrowheads="1"/>
          </p:cNvSpPr>
          <p:nvPr/>
        </p:nvSpPr>
        <p:spPr bwMode="auto">
          <a:xfrm>
            <a:off x="4427538" y="6308725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15</a:t>
            </a:r>
          </a:p>
        </p:txBody>
      </p: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1177925" y="26304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1177925" y="2917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63" name="Text Box 83"/>
          <p:cNvSpPr txBox="1">
            <a:spLocks noChangeArrowheads="1"/>
          </p:cNvSpPr>
          <p:nvPr/>
        </p:nvSpPr>
        <p:spPr bwMode="auto">
          <a:xfrm>
            <a:off x="1166813" y="32131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64" name="Text Box 84"/>
          <p:cNvSpPr txBox="1">
            <a:spLocks noChangeArrowheads="1"/>
          </p:cNvSpPr>
          <p:nvPr/>
        </p:nvSpPr>
        <p:spPr bwMode="auto">
          <a:xfrm>
            <a:off x="1166813" y="3500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65" name="Text Box 85"/>
          <p:cNvSpPr txBox="1">
            <a:spLocks noChangeArrowheads="1"/>
          </p:cNvSpPr>
          <p:nvPr/>
        </p:nvSpPr>
        <p:spPr bwMode="auto">
          <a:xfrm>
            <a:off x="1177925" y="37830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66" name="Text Box 86"/>
          <p:cNvSpPr txBox="1">
            <a:spLocks noChangeArrowheads="1"/>
          </p:cNvSpPr>
          <p:nvPr/>
        </p:nvSpPr>
        <p:spPr bwMode="auto">
          <a:xfrm>
            <a:off x="1177925" y="4068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67" name="Text Box 87"/>
          <p:cNvSpPr txBox="1">
            <a:spLocks noChangeArrowheads="1"/>
          </p:cNvSpPr>
          <p:nvPr/>
        </p:nvSpPr>
        <p:spPr bwMode="auto">
          <a:xfrm>
            <a:off x="1166813" y="4364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68" name="Text Box 88"/>
          <p:cNvSpPr txBox="1">
            <a:spLocks noChangeArrowheads="1"/>
          </p:cNvSpPr>
          <p:nvPr/>
        </p:nvSpPr>
        <p:spPr bwMode="auto">
          <a:xfrm>
            <a:off x="1166813" y="46529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69" name="Text Box 89"/>
          <p:cNvSpPr txBox="1">
            <a:spLocks noChangeArrowheads="1"/>
          </p:cNvSpPr>
          <p:nvPr/>
        </p:nvSpPr>
        <p:spPr bwMode="auto">
          <a:xfrm>
            <a:off x="5230813" y="1989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70" name="Text Box 90"/>
          <p:cNvSpPr txBox="1">
            <a:spLocks noChangeArrowheads="1"/>
          </p:cNvSpPr>
          <p:nvPr/>
        </p:nvSpPr>
        <p:spPr bwMode="auto">
          <a:xfrm>
            <a:off x="5230813" y="22764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71" name="Text Box 91"/>
          <p:cNvSpPr txBox="1">
            <a:spLocks noChangeArrowheads="1"/>
          </p:cNvSpPr>
          <p:nvPr/>
        </p:nvSpPr>
        <p:spPr bwMode="auto">
          <a:xfrm>
            <a:off x="5219700" y="25717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72" name="Text Box 92"/>
          <p:cNvSpPr txBox="1">
            <a:spLocks noChangeArrowheads="1"/>
          </p:cNvSpPr>
          <p:nvPr/>
        </p:nvSpPr>
        <p:spPr bwMode="auto">
          <a:xfrm>
            <a:off x="5219700" y="28590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73" name="Text Box 93"/>
          <p:cNvSpPr txBox="1">
            <a:spLocks noChangeArrowheads="1"/>
          </p:cNvSpPr>
          <p:nvPr/>
        </p:nvSpPr>
        <p:spPr bwMode="auto">
          <a:xfrm>
            <a:off x="5230813" y="31416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74" name="Text Box 94"/>
          <p:cNvSpPr txBox="1">
            <a:spLocks noChangeArrowheads="1"/>
          </p:cNvSpPr>
          <p:nvPr/>
        </p:nvSpPr>
        <p:spPr bwMode="auto">
          <a:xfrm>
            <a:off x="5230813" y="34274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75" name="Text Box 95"/>
          <p:cNvSpPr txBox="1">
            <a:spLocks noChangeArrowheads="1"/>
          </p:cNvSpPr>
          <p:nvPr/>
        </p:nvSpPr>
        <p:spPr bwMode="auto">
          <a:xfrm>
            <a:off x="5219700" y="37226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76" name="Text Box 96"/>
          <p:cNvSpPr txBox="1">
            <a:spLocks noChangeArrowheads="1"/>
          </p:cNvSpPr>
          <p:nvPr/>
        </p:nvSpPr>
        <p:spPr bwMode="auto">
          <a:xfrm>
            <a:off x="5219700" y="4011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77" name="Text Box 97"/>
          <p:cNvSpPr txBox="1">
            <a:spLocks noChangeArrowheads="1"/>
          </p:cNvSpPr>
          <p:nvPr/>
        </p:nvSpPr>
        <p:spPr bwMode="auto">
          <a:xfrm>
            <a:off x="5210175" y="429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78" name="Text Box 98"/>
          <p:cNvSpPr txBox="1">
            <a:spLocks noChangeArrowheads="1"/>
          </p:cNvSpPr>
          <p:nvPr/>
        </p:nvSpPr>
        <p:spPr bwMode="auto">
          <a:xfrm>
            <a:off x="5210175" y="4579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79" name="Text Box 99"/>
          <p:cNvSpPr txBox="1">
            <a:spLocks noChangeArrowheads="1"/>
          </p:cNvSpPr>
          <p:nvPr/>
        </p:nvSpPr>
        <p:spPr bwMode="auto">
          <a:xfrm>
            <a:off x="5199063" y="48752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80" name="Text Box 100"/>
          <p:cNvSpPr txBox="1">
            <a:spLocks noChangeArrowheads="1"/>
          </p:cNvSpPr>
          <p:nvPr/>
        </p:nvSpPr>
        <p:spPr bwMode="auto">
          <a:xfrm>
            <a:off x="5199063" y="51625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81" name="Text Box 101"/>
          <p:cNvSpPr txBox="1">
            <a:spLocks noChangeArrowheads="1"/>
          </p:cNvSpPr>
          <p:nvPr/>
        </p:nvSpPr>
        <p:spPr bwMode="auto">
          <a:xfrm>
            <a:off x="5210175" y="5445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0582" name="Text Box 102"/>
          <p:cNvSpPr txBox="1">
            <a:spLocks noChangeArrowheads="1"/>
          </p:cNvSpPr>
          <p:nvPr/>
        </p:nvSpPr>
        <p:spPr bwMode="auto">
          <a:xfrm>
            <a:off x="5210175" y="5730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0583" name="Text Box 103"/>
          <p:cNvSpPr txBox="1">
            <a:spLocks noChangeArrowheads="1"/>
          </p:cNvSpPr>
          <p:nvPr/>
        </p:nvSpPr>
        <p:spPr bwMode="auto">
          <a:xfrm>
            <a:off x="5199063" y="60261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0584" name="Text Box 104"/>
          <p:cNvSpPr txBox="1">
            <a:spLocks noChangeArrowheads="1"/>
          </p:cNvSpPr>
          <p:nvPr/>
        </p:nvSpPr>
        <p:spPr bwMode="auto">
          <a:xfrm>
            <a:off x="5199063" y="6315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0585" name="AutoShape 105"/>
          <p:cNvSpPr>
            <a:spLocks/>
          </p:cNvSpPr>
          <p:nvPr/>
        </p:nvSpPr>
        <p:spPr bwMode="auto">
          <a:xfrm>
            <a:off x="971550" y="2636838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86" name="AutoShape 106"/>
          <p:cNvSpPr>
            <a:spLocks/>
          </p:cNvSpPr>
          <p:nvPr/>
        </p:nvSpPr>
        <p:spPr bwMode="auto">
          <a:xfrm>
            <a:off x="971550" y="3860800"/>
            <a:ext cx="215900" cy="1152525"/>
          </a:xfrm>
          <a:prstGeom prst="leftBrace">
            <a:avLst>
              <a:gd name="adj1" fmla="val 44485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87" name="AutoShape 107"/>
          <p:cNvSpPr>
            <a:spLocks/>
          </p:cNvSpPr>
          <p:nvPr/>
        </p:nvSpPr>
        <p:spPr bwMode="auto">
          <a:xfrm>
            <a:off x="5435600" y="1989138"/>
            <a:ext cx="215900" cy="1152525"/>
          </a:xfrm>
          <a:prstGeom prst="rightBrace">
            <a:avLst>
              <a:gd name="adj1" fmla="val 44485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88" name="AutoShape 108"/>
          <p:cNvSpPr>
            <a:spLocks/>
          </p:cNvSpPr>
          <p:nvPr/>
        </p:nvSpPr>
        <p:spPr bwMode="auto">
          <a:xfrm>
            <a:off x="5508625" y="3284538"/>
            <a:ext cx="144463" cy="1008062"/>
          </a:xfrm>
          <a:prstGeom prst="rightBrace">
            <a:avLst>
              <a:gd name="adj1" fmla="val 58150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89" name="AutoShape 109"/>
          <p:cNvSpPr>
            <a:spLocks/>
          </p:cNvSpPr>
          <p:nvPr/>
        </p:nvSpPr>
        <p:spPr bwMode="auto">
          <a:xfrm>
            <a:off x="5508625" y="4437063"/>
            <a:ext cx="142875" cy="1008062"/>
          </a:xfrm>
          <a:prstGeom prst="rightBrace">
            <a:avLst>
              <a:gd name="adj1" fmla="val 58796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90" name="AutoShape 110"/>
          <p:cNvSpPr>
            <a:spLocks/>
          </p:cNvSpPr>
          <p:nvPr/>
        </p:nvSpPr>
        <p:spPr bwMode="auto">
          <a:xfrm>
            <a:off x="5508625" y="5589588"/>
            <a:ext cx="142875" cy="1079500"/>
          </a:xfrm>
          <a:prstGeom prst="rightBrace">
            <a:avLst>
              <a:gd name="adj1" fmla="val 62963"/>
              <a:gd name="adj2" fmla="val 50000"/>
            </a:avLst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323850" y="3068638"/>
            <a:ext cx="93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2" name="Rectangle 112"/>
          <p:cNvSpPr>
            <a:spLocks noChangeArrowheads="1"/>
          </p:cNvSpPr>
          <p:nvPr/>
        </p:nvSpPr>
        <p:spPr bwMode="auto">
          <a:xfrm>
            <a:off x="5580063" y="2420938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3" name="Rectangle 113"/>
          <p:cNvSpPr>
            <a:spLocks noChangeArrowheads="1"/>
          </p:cNvSpPr>
          <p:nvPr/>
        </p:nvSpPr>
        <p:spPr bwMode="auto">
          <a:xfrm>
            <a:off x="323850" y="4221163"/>
            <a:ext cx="935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4" name="Rectangle 114"/>
          <p:cNvSpPr>
            <a:spLocks noChangeArrowheads="1"/>
          </p:cNvSpPr>
          <p:nvPr/>
        </p:nvSpPr>
        <p:spPr bwMode="auto">
          <a:xfrm>
            <a:off x="5580063" y="3644900"/>
            <a:ext cx="936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5" name="Rectangle 115"/>
          <p:cNvSpPr>
            <a:spLocks noChangeArrowheads="1"/>
          </p:cNvSpPr>
          <p:nvPr/>
        </p:nvSpPr>
        <p:spPr bwMode="auto">
          <a:xfrm>
            <a:off x="5580063" y="4724400"/>
            <a:ext cx="115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6" name="Rectangle 116"/>
          <p:cNvSpPr>
            <a:spLocks noChangeArrowheads="1"/>
          </p:cNvSpPr>
          <p:nvPr/>
        </p:nvSpPr>
        <p:spPr bwMode="auto">
          <a:xfrm>
            <a:off x="5580063" y="5948363"/>
            <a:ext cx="10080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ea typeface="黑体" panose="02010609060101010101" pitchFamily="49" charset="-122"/>
              </a:rPr>
              <a:t>组</a:t>
            </a:r>
          </a:p>
        </p:txBody>
      </p:sp>
      <p:sp>
        <p:nvSpPr>
          <p:cNvPr id="20597" name="AutoShape 117"/>
          <p:cNvSpPr>
            <a:spLocks/>
          </p:cNvSpPr>
          <p:nvPr/>
        </p:nvSpPr>
        <p:spPr bwMode="auto">
          <a:xfrm>
            <a:off x="6300788" y="1916113"/>
            <a:ext cx="215900" cy="2449512"/>
          </a:xfrm>
          <a:prstGeom prst="rightBrace">
            <a:avLst>
              <a:gd name="adj1" fmla="val 94547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98" name="AutoShape 118"/>
          <p:cNvSpPr>
            <a:spLocks/>
          </p:cNvSpPr>
          <p:nvPr/>
        </p:nvSpPr>
        <p:spPr bwMode="auto">
          <a:xfrm>
            <a:off x="6300788" y="4437063"/>
            <a:ext cx="215900" cy="2232025"/>
          </a:xfrm>
          <a:prstGeom prst="rightBrace">
            <a:avLst>
              <a:gd name="adj1" fmla="val 86152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0599" name="Text Box 119"/>
          <p:cNvSpPr txBox="1">
            <a:spLocks noChangeArrowheads="1"/>
          </p:cNvSpPr>
          <p:nvPr/>
        </p:nvSpPr>
        <p:spPr bwMode="auto">
          <a:xfrm>
            <a:off x="6372225" y="2924175"/>
            <a:ext cx="1655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      </a:t>
            </a: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  <a:r>
              <a:rPr kumimoji="0" lang="zh-CN" altLang="en-US" sz="1800">
                <a:ea typeface="黑体" panose="02010609060101010101" pitchFamily="49" charset="-122"/>
              </a:rPr>
              <a:t>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(Cache</a:t>
            </a:r>
            <a:r>
              <a:rPr kumimoji="0" lang="zh-CN" altLang="en-US" sz="1800">
                <a:ea typeface="黑体" panose="02010609060101010101" pitchFamily="49" charset="-122"/>
              </a:rPr>
              <a:t>容量</a:t>
            </a:r>
            <a:r>
              <a:rPr kumimoji="0" lang="en-US" altLang="zh-CN" sz="18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0600" name="Rectangle 120"/>
          <p:cNvSpPr>
            <a:spLocks noChangeArrowheads="1"/>
          </p:cNvSpPr>
          <p:nvPr/>
        </p:nvSpPr>
        <p:spPr bwMode="auto">
          <a:xfrm>
            <a:off x="6372225" y="5300663"/>
            <a:ext cx="1512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      </a:t>
            </a:r>
            <a:r>
              <a:rPr kumimoji="0" lang="zh-CN" altLang="en-US" sz="1800">
                <a:ea typeface="黑体" panose="02010609060101010101" pitchFamily="49" charset="-122"/>
              </a:rPr>
              <a:t>第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  <a:r>
              <a:rPr kumimoji="0" lang="zh-CN" altLang="en-US" sz="1800">
                <a:ea typeface="黑体" panose="02010609060101010101" pitchFamily="49" charset="-122"/>
              </a:rPr>
              <a:t>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(Cache</a:t>
            </a:r>
            <a:r>
              <a:rPr kumimoji="0" lang="zh-CN" altLang="en-US" sz="1800">
                <a:ea typeface="黑体" panose="02010609060101010101" pitchFamily="49" charset="-122"/>
              </a:rPr>
              <a:t>容量</a:t>
            </a:r>
            <a:r>
              <a:rPr kumimoji="0" lang="en-US" altLang="zh-CN" sz="18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0601" name="Line 121"/>
          <p:cNvSpPr>
            <a:spLocks noChangeShapeType="1"/>
          </p:cNvSpPr>
          <p:nvPr/>
        </p:nvSpPr>
        <p:spPr bwMode="auto">
          <a:xfrm>
            <a:off x="2124075" y="1341438"/>
            <a:ext cx="0" cy="7191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2" name="Line 122"/>
          <p:cNvSpPr>
            <a:spLocks noChangeShapeType="1"/>
          </p:cNvSpPr>
          <p:nvPr/>
        </p:nvSpPr>
        <p:spPr bwMode="auto">
          <a:xfrm flipH="1">
            <a:off x="1331913" y="2060575"/>
            <a:ext cx="7921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3" name="Line 123"/>
          <p:cNvSpPr>
            <a:spLocks noChangeShapeType="1"/>
          </p:cNvSpPr>
          <p:nvPr/>
        </p:nvSpPr>
        <p:spPr bwMode="auto">
          <a:xfrm>
            <a:off x="1331913" y="2060575"/>
            <a:ext cx="0" cy="5048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4" name="Line 124"/>
          <p:cNvSpPr>
            <a:spLocks noChangeShapeType="1"/>
          </p:cNvSpPr>
          <p:nvPr/>
        </p:nvSpPr>
        <p:spPr bwMode="auto">
          <a:xfrm>
            <a:off x="1116013" y="1412875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5" name="Line 125"/>
          <p:cNvSpPr>
            <a:spLocks noChangeShapeType="1"/>
          </p:cNvSpPr>
          <p:nvPr/>
        </p:nvSpPr>
        <p:spPr bwMode="auto">
          <a:xfrm flipH="1">
            <a:off x="684213" y="1844675"/>
            <a:ext cx="4318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6" name="Line 126"/>
          <p:cNvSpPr>
            <a:spLocks noChangeShapeType="1"/>
          </p:cNvSpPr>
          <p:nvPr/>
        </p:nvSpPr>
        <p:spPr bwMode="auto">
          <a:xfrm>
            <a:off x="684213" y="1844675"/>
            <a:ext cx="0" cy="1079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07" name="Text Box 127"/>
          <p:cNvSpPr txBox="1">
            <a:spLocks noChangeArrowheads="1"/>
          </p:cNvSpPr>
          <p:nvPr/>
        </p:nvSpPr>
        <p:spPr bwMode="auto">
          <a:xfrm>
            <a:off x="1619250" y="2276475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20608" name="Text Box 128"/>
          <p:cNvSpPr txBox="1">
            <a:spLocks noChangeArrowheads="1"/>
          </p:cNvSpPr>
          <p:nvPr/>
        </p:nvSpPr>
        <p:spPr bwMode="auto">
          <a:xfrm>
            <a:off x="4140200" y="162877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20609" name="Line 129"/>
          <p:cNvSpPr>
            <a:spLocks noChangeShapeType="1"/>
          </p:cNvSpPr>
          <p:nvPr/>
        </p:nvSpPr>
        <p:spPr bwMode="auto">
          <a:xfrm>
            <a:off x="5940425" y="1412875"/>
            <a:ext cx="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0" name="Line 130"/>
          <p:cNvSpPr>
            <a:spLocks noChangeShapeType="1"/>
          </p:cNvSpPr>
          <p:nvPr/>
        </p:nvSpPr>
        <p:spPr bwMode="auto">
          <a:xfrm>
            <a:off x="4859338" y="1412875"/>
            <a:ext cx="0" cy="2873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1" name="Line 131"/>
          <p:cNvSpPr>
            <a:spLocks noChangeShapeType="1"/>
          </p:cNvSpPr>
          <p:nvPr/>
        </p:nvSpPr>
        <p:spPr bwMode="auto">
          <a:xfrm>
            <a:off x="4859338" y="1700213"/>
            <a:ext cx="22336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2" name="Line 132"/>
          <p:cNvSpPr>
            <a:spLocks noChangeShapeType="1"/>
          </p:cNvSpPr>
          <p:nvPr/>
        </p:nvSpPr>
        <p:spPr bwMode="auto">
          <a:xfrm>
            <a:off x="7092950" y="1700213"/>
            <a:ext cx="0" cy="1081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3" name="Line 133"/>
          <p:cNvSpPr>
            <a:spLocks noChangeShapeType="1"/>
          </p:cNvSpPr>
          <p:nvPr/>
        </p:nvSpPr>
        <p:spPr bwMode="auto">
          <a:xfrm>
            <a:off x="6588125" y="1484313"/>
            <a:ext cx="0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4" name="Line 134"/>
          <p:cNvSpPr>
            <a:spLocks noChangeShapeType="1"/>
          </p:cNvSpPr>
          <p:nvPr/>
        </p:nvSpPr>
        <p:spPr bwMode="auto">
          <a:xfrm flipH="1">
            <a:off x="5364163" y="1844675"/>
            <a:ext cx="12239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5" name="Line 135"/>
          <p:cNvSpPr>
            <a:spLocks noChangeShapeType="1"/>
          </p:cNvSpPr>
          <p:nvPr/>
        </p:nvSpPr>
        <p:spPr bwMode="auto">
          <a:xfrm>
            <a:off x="5364163" y="1844675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6" name="Line 136"/>
          <p:cNvSpPr>
            <a:spLocks noChangeShapeType="1"/>
          </p:cNvSpPr>
          <p:nvPr/>
        </p:nvSpPr>
        <p:spPr bwMode="auto">
          <a:xfrm flipH="1">
            <a:off x="2555875" y="1989138"/>
            <a:ext cx="1511300" cy="6477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7" name="Line 137"/>
          <p:cNvSpPr>
            <a:spLocks noChangeShapeType="1"/>
          </p:cNvSpPr>
          <p:nvPr/>
        </p:nvSpPr>
        <p:spPr bwMode="auto">
          <a:xfrm flipH="1">
            <a:off x="2555875" y="3213100"/>
            <a:ext cx="1511300" cy="6477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8" name="Line 138"/>
          <p:cNvSpPr>
            <a:spLocks noChangeShapeType="1"/>
          </p:cNvSpPr>
          <p:nvPr/>
        </p:nvSpPr>
        <p:spPr bwMode="auto">
          <a:xfrm flipH="1">
            <a:off x="2555875" y="4365625"/>
            <a:ext cx="1511300" cy="6477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9" name="Line 139"/>
          <p:cNvSpPr>
            <a:spLocks noChangeShapeType="1"/>
          </p:cNvSpPr>
          <p:nvPr/>
        </p:nvSpPr>
        <p:spPr bwMode="auto">
          <a:xfrm flipH="1" flipV="1">
            <a:off x="2555875" y="2636838"/>
            <a:ext cx="1511300" cy="172878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0" name="Line 140"/>
          <p:cNvSpPr>
            <a:spLocks noChangeShapeType="1"/>
          </p:cNvSpPr>
          <p:nvPr/>
        </p:nvSpPr>
        <p:spPr bwMode="auto">
          <a:xfrm flipH="1" flipV="1">
            <a:off x="2555875" y="3860800"/>
            <a:ext cx="1511300" cy="16557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1" name="Line 141"/>
          <p:cNvSpPr>
            <a:spLocks noChangeShapeType="1"/>
          </p:cNvSpPr>
          <p:nvPr/>
        </p:nvSpPr>
        <p:spPr bwMode="auto">
          <a:xfrm flipH="1" flipV="1">
            <a:off x="2555875" y="5013325"/>
            <a:ext cx="1511300" cy="165576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2" name="Line 142"/>
          <p:cNvSpPr>
            <a:spLocks noChangeShapeType="1"/>
          </p:cNvSpPr>
          <p:nvPr/>
        </p:nvSpPr>
        <p:spPr bwMode="auto">
          <a:xfrm>
            <a:off x="3276600" y="2133600"/>
            <a:ext cx="142875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3" name="Line 143"/>
          <p:cNvSpPr>
            <a:spLocks noChangeShapeType="1"/>
          </p:cNvSpPr>
          <p:nvPr/>
        </p:nvSpPr>
        <p:spPr bwMode="auto">
          <a:xfrm>
            <a:off x="3563938" y="3284538"/>
            <a:ext cx="144462" cy="2159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4" name="Line 144"/>
          <p:cNvSpPr>
            <a:spLocks noChangeShapeType="1"/>
          </p:cNvSpPr>
          <p:nvPr/>
        </p:nvSpPr>
        <p:spPr bwMode="auto">
          <a:xfrm>
            <a:off x="3563938" y="4437063"/>
            <a:ext cx="144462" cy="215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5" name="Line 145"/>
          <p:cNvSpPr>
            <a:spLocks noChangeShapeType="1"/>
          </p:cNvSpPr>
          <p:nvPr/>
        </p:nvSpPr>
        <p:spPr bwMode="auto">
          <a:xfrm flipH="1">
            <a:off x="3492500" y="3716338"/>
            <a:ext cx="142875" cy="1444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6" name="Line 146"/>
          <p:cNvSpPr>
            <a:spLocks noChangeShapeType="1"/>
          </p:cNvSpPr>
          <p:nvPr/>
        </p:nvSpPr>
        <p:spPr bwMode="auto">
          <a:xfrm flipH="1">
            <a:off x="3563938" y="3789363"/>
            <a:ext cx="144462" cy="1444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7" name="Line 147"/>
          <p:cNvSpPr>
            <a:spLocks noChangeShapeType="1"/>
          </p:cNvSpPr>
          <p:nvPr/>
        </p:nvSpPr>
        <p:spPr bwMode="auto">
          <a:xfrm flipH="1">
            <a:off x="2843213" y="4149725"/>
            <a:ext cx="144462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8" name="Line 148"/>
          <p:cNvSpPr>
            <a:spLocks noChangeShapeType="1"/>
          </p:cNvSpPr>
          <p:nvPr/>
        </p:nvSpPr>
        <p:spPr bwMode="auto">
          <a:xfrm flipH="1">
            <a:off x="2916238" y="4221163"/>
            <a:ext cx="142875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9" name="Line 149"/>
          <p:cNvSpPr>
            <a:spLocks noChangeShapeType="1"/>
          </p:cNvSpPr>
          <p:nvPr/>
        </p:nvSpPr>
        <p:spPr bwMode="auto">
          <a:xfrm flipH="1">
            <a:off x="2987675" y="5516563"/>
            <a:ext cx="144463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0" name="Line 150"/>
          <p:cNvSpPr>
            <a:spLocks noChangeShapeType="1"/>
          </p:cNvSpPr>
          <p:nvPr/>
        </p:nvSpPr>
        <p:spPr bwMode="auto">
          <a:xfrm flipH="1">
            <a:off x="3059113" y="5589588"/>
            <a:ext cx="144462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31" name="Text Box 151"/>
          <p:cNvSpPr txBox="1">
            <a:spLocks noChangeArrowheads="1"/>
          </p:cNvSpPr>
          <p:nvPr/>
        </p:nvSpPr>
        <p:spPr bwMode="auto">
          <a:xfrm>
            <a:off x="250825" y="5461000"/>
            <a:ext cx="324485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         </a:t>
            </a:r>
            <a:r>
              <a:rPr kumimoji="0" lang="zh-CN" altLang="en-US" sz="1800">
                <a:ea typeface="黑体" panose="02010609060101010101" pitchFamily="49" charset="-122"/>
              </a:rPr>
              <a:t>组内全相联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         组间直接相联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</a:t>
            </a:r>
            <a:r>
              <a:rPr kumimoji="0" lang="en-US" altLang="zh-CN" sz="2400">
                <a:ea typeface="黑体" panose="02010609060101010101" pitchFamily="49" charset="-122"/>
              </a:rPr>
              <a:t>4.37 </a:t>
            </a:r>
            <a:r>
              <a:rPr kumimoji="0" lang="zh-CN" altLang="en-US" sz="2400">
                <a:ea typeface="黑体" panose="02010609060101010101" pitchFamily="49" charset="-122"/>
              </a:rPr>
              <a:t>组相联映象规则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      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404813"/>
            <a:ext cx="8569325" cy="5721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3)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讨论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     当组相联映象的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值大到等于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的块数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即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s=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n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cb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时就变成了全相联映象，而当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值小到只有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即无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字段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时就变成了直接映象。因此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全相联映象和直接映象只是组相联映象的两个极端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   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空间大小及块的大小都已经确定的情况下，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的总块数就定了，但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结构设计者仍可以对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Q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值进行选择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Q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的选取主要依据对块冲突概率、块失效率、映象表复杂性和成本、查表速度等的折衷权衡。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      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组内块数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愈多，块冲突概率和块失效率愈低，映象表愈复杂、成本愈高，查表速度愈慢。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所以通常采用在典型工作负荷下进行模拟而定。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4)</a:t>
            </a:r>
            <a:r>
              <a:rPr lang="zh-CN" altLang="en-US" sz="2800" b="1" smtClean="0">
                <a:ea typeface="黑体" panose="02010609060101010101" pitchFamily="49" charset="-122"/>
              </a:rPr>
              <a:t>地址变换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140200" y="1485900"/>
            <a:ext cx="3430588" cy="5762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5554663" y="148590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6562725" y="148590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906963" y="1412875"/>
            <a:ext cx="817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5483225" y="1420813"/>
            <a:ext cx="11763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组内块号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s'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491288" y="1412875"/>
            <a:ext cx="12493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块内地址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mr</a:t>
            </a:r>
            <a:endParaRPr kumimoji="0" lang="en-US" altLang="zh-CN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4859338" y="1485900"/>
            <a:ext cx="0" cy="5762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140200" y="1412875"/>
            <a:ext cx="86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区号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4906963" y="2925763"/>
            <a:ext cx="2663825" cy="57626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5554663" y="2925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562725" y="2925763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4906963" y="2852738"/>
            <a:ext cx="6445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q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483225" y="2860675"/>
            <a:ext cx="11049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组内块号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6491288" y="2852738"/>
            <a:ext cx="109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块内地址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   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cr</a:t>
            </a:r>
            <a:endParaRPr kumimoji="0" lang="en-US" altLang="zh-CN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7596188" y="1557338"/>
            <a:ext cx="58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n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m</a:t>
            </a:r>
          </a:p>
        </p:txBody>
      </p:sp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7612063" y="2925763"/>
            <a:ext cx="48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n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219700" y="1989138"/>
            <a:ext cx="0" cy="8651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7235825" y="1989138"/>
            <a:ext cx="0" cy="936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5148263" y="2487613"/>
            <a:ext cx="644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直接</a:t>
            </a:r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7164388" y="2278063"/>
            <a:ext cx="644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直接</a:t>
            </a:r>
          </a:p>
        </p:txBody>
      </p:sp>
      <p:sp>
        <p:nvSpPr>
          <p:cNvPr id="22551" name="AutoShape 23"/>
          <p:cNvSpPr>
            <a:spLocks noChangeArrowheads="1"/>
          </p:cNvSpPr>
          <p:nvPr/>
        </p:nvSpPr>
        <p:spPr bwMode="auto">
          <a:xfrm>
            <a:off x="2540000" y="2984500"/>
            <a:ext cx="1219200" cy="457200"/>
          </a:xfrm>
          <a:prstGeom prst="flowChartAlternateProcess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2552" name="Rectangle 24"/>
          <p:cNvSpPr>
            <a:spLocks noChangeArrowheads="1"/>
          </p:cNvSpPr>
          <p:nvPr/>
        </p:nvSpPr>
        <p:spPr bwMode="auto">
          <a:xfrm>
            <a:off x="2540000" y="3032125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相联比较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 flipV="1">
            <a:off x="3203575" y="3441700"/>
            <a:ext cx="254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 flipH="1">
            <a:off x="1625600" y="3213100"/>
            <a:ext cx="914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1716088" y="2832100"/>
            <a:ext cx="911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黑体" panose="02010609060101010101" pitchFamily="49" charset="-122"/>
              </a:rPr>
              <a:t>不等</a:t>
            </a: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V="1">
            <a:off x="4427538" y="2638425"/>
            <a:ext cx="0" cy="1222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 flipH="1">
            <a:off x="3779838" y="3213100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3203575" y="2422525"/>
            <a:ext cx="0" cy="5746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3203575" y="2422525"/>
            <a:ext cx="28082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6011863" y="1989138"/>
            <a:ext cx="0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4427538" y="1989138"/>
            <a:ext cx="0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4427538" y="2636838"/>
            <a:ext cx="792162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1681163" y="3213100"/>
            <a:ext cx="8747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块失效</a:t>
            </a:r>
          </a:p>
        </p:txBody>
      </p:sp>
      <p:sp>
        <p:nvSpPr>
          <p:cNvPr id="22564" name="Line 36"/>
          <p:cNvSpPr>
            <a:spLocks noChangeShapeType="1"/>
          </p:cNvSpPr>
          <p:nvPr/>
        </p:nvSpPr>
        <p:spPr bwMode="auto">
          <a:xfrm flipV="1">
            <a:off x="5219700" y="1196975"/>
            <a:ext cx="0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 flipH="1">
            <a:off x="1116013" y="1196975"/>
            <a:ext cx="41036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1116013" y="1196975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7" name="Text Box 39"/>
          <p:cNvSpPr txBox="1">
            <a:spLocks noChangeArrowheads="1"/>
          </p:cNvSpPr>
          <p:nvPr/>
        </p:nvSpPr>
        <p:spPr bwMode="auto">
          <a:xfrm>
            <a:off x="3779838" y="2852738"/>
            <a:ext cx="863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相等</a:t>
            </a:r>
          </a:p>
        </p:txBody>
      </p:sp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284663" y="2924175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</a:rPr>
              <a:t>•</a:t>
            </a:r>
          </a:p>
        </p:txBody>
      </p:sp>
      <p:sp>
        <p:nvSpPr>
          <p:cNvPr id="22569" name="Rectangle 41"/>
          <p:cNvSpPr>
            <a:spLocks noChangeArrowheads="1"/>
          </p:cNvSpPr>
          <p:nvPr/>
        </p:nvSpPr>
        <p:spPr bwMode="auto">
          <a:xfrm>
            <a:off x="1979613" y="4076700"/>
            <a:ext cx="3529012" cy="21605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0"/>
              <a:t>区号           主存块      </a:t>
            </a:r>
            <a:r>
              <a:rPr lang="en-US" altLang="zh-CN" sz="2000" b="0"/>
              <a:t>Cache</a:t>
            </a:r>
            <a:r>
              <a:rPr lang="zh-CN" altLang="en-US" sz="2000" b="0"/>
              <a:t>块</a:t>
            </a:r>
          </a:p>
        </p:txBody>
      </p:sp>
      <p:sp>
        <p:nvSpPr>
          <p:cNvPr id="22570" name="Line 42"/>
          <p:cNvSpPr>
            <a:spLocks noChangeShapeType="1"/>
          </p:cNvSpPr>
          <p:nvPr/>
        </p:nvSpPr>
        <p:spPr bwMode="auto">
          <a:xfrm>
            <a:off x="1979613" y="4437063"/>
            <a:ext cx="352901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1" name="Line 43"/>
          <p:cNvSpPr>
            <a:spLocks noChangeShapeType="1"/>
          </p:cNvSpPr>
          <p:nvPr/>
        </p:nvSpPr>
        <p:spPr bwMode="auto">
          <a:xfrm>
            <a:off x="1979613" y="4797425"/>
            <a:ext cx="34559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2" name="Line 44"/>
          <p:cNvSpPr>
            <a:spLocks noChangeShapeType="1"/>
          </p:cNvSpPr>
          <p:nvPr/>
        </p:nvSpPr>
        <p:spPr bwMode="auto">
          <a:xfrm>
            <a:off x="1979613" y="5229225"/>
            <a:ext cx="352901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3" name="Line 45"/>
          <p:cNvSpPr>
            <a:spLocks noChangeShapeType="1"/>
          </p:cNvSpPr>
          <p:nvPr/>
        </p:nvSpPr>
        <p:spPr bwMode="auto">
          <a:xfrm>
            <a:off x="1979613" y="5589588"/>
            <a:ext cx="352901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4" name="Line 46"/>
          <p:cNvSpPr>
            <a:spLocks noChangeShapeType="1"/>
          </p:cNvSpPr>
          <p:nvPr/>
        </p:nvSpPr>
        <p:spPr bwMode="auto">
          <a:xfrm>
            <a:off x="4140200" y="4076700"/>
            <a:ext cx="0" cy="20891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5" name="Line 47"/>
          <p:cNvSpPr>
            <a:spLocks noChangeShapeType="1"/>
          </p:cNvSpPr>
          <p:nvPr/>
        </p:nvSpPr>
        <p:spPr bwMode="auto">
          <a:xfrm>
            <a:off x="3203575" y="4076700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6" name="Line 48"/>
          <p:cNvSpPr>
            <a:spLocks noChangeShapeType="1"/>
          </p:cNvSpPr>
          <p:nvPr/>
        </p:nvSpPr>
        <p:spPr bwMode="auto">
          <a:xfrm>
            <a:off x="3203575" y="5229225"/>
            <a:ext cx="0" cy="100806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2555875" y="4797425"/>
            <a:ext cx="1104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相联比较</a:t>
            </a:r>
          </a:p>
        </p:txBody>
      </p:sp>
      <p:sp>
        <p:nvSpPr>
          <p:cNvPr id="22578" name="Line 50"/>
          <p:cNvSpPr>
            <a:spLocks noChangeShapeType="1"/>
          </p:cNvSpPr>
          <p:nvPr/>
        </p:nvSpPr>
        <p:spPr bwMode="auto">
          <a:xfrm flipH="1">
            <a:off x="1979613" y="4797425"/>
            <a:ext cx="360362" cy="2873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79" name="Line 51"/>
          <p:cNvSpPr>
            <a:spLocks noChangeShapeType="1"/>
          </p:cNvSpPr>
          <p:nvPr/>
        </p:nvSpPr>
        <p:spPr bwMode="auto">
          <a:xfrm flipH="1">
            <a:off x="2124075" y="4797425"/>
            <a:ext cx="503238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0" name="Line 52"/>
          <p:cNvSpPr>
            <a:spLocks noChangeShapeType="1"/>
          </p:cNvSpPr>
          <p:nvPr/>
        </p:nvSpPr>
        <p:spPr bwMode="auto">
          <a:xfrm flipV="1">
            <a:off x="2411413" y="5013325"/>
            <a:ext cx="288925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1" name="Line 53"/>
          <p:cNvSpPr>
            <a:spLocks noChangeShapeType="1"/>
          </p:cNvSpPr>
          <p:nvPr/>
        </p:nvSpPr>
        <p:spPr bwMode="auto">
          <a:xfrm flipV="1">
            <a:off x="3419475" y="4797425"/>
            <a:ext cx="360363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2" name="Line 54"/>
          <p:cNvSpPr>
            <a:spLocks noChangeShapeType="1"/>
          </p:cNvSpPr>
          <p:nvPr/>
        </p:nvSpPr>
        <p:spPr bwMode="auto">
          <a:xfrm flipV="1">
            <a:off x="3708400" y="4797425"/>
            <a:ext cx="358775" cy="43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3" name="Line 55"/>
          <p:cNvSpPr>
            <a:spLocks noChangeShapeType="1"/>
          </p:cNvSpPr>
          <p:nvPr/>
        </p:nvSpPr>
        <p:spPr bwMode="auto">
          <a:xfrm flipV="1">
            <a:off x="4067175" y="5084763"/>
            <a:ext cx="73025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4" name="Line 56"/>
          <p:cNvSpPr>
            <a:spLocks noChangeShapeType="1"/>
          </p:cNvSpPr>
          <p:nvPr/>
        </p:nvSpPr>
        <p:spPr bwMode="auto">
          <a:xfrm flipV="1">
            <a:off x="2771775" y="5084763"/>
            <a:ext cx="144463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5" name="Line 57"/>
          <p:cNvSpPr>
            <a:spLocks noChangeShapeType="1"/>
          </p:cNvSpPr>
          <p:nvPr/>
        </p:nvSpPr>
        <p:spPr bwMode="auto">
          <a:xfrm flipV="1">
            <a:off x="3059113" y="5084763"/>
            <a:ext cx="144462" cy="14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6" name="Line 58"/>
          <p:cNvSpPr>
            <a:spLocks noChangeShapeType="1"/>
          </p:cNvSpPr>
          <p:nvPr/>
        </p:nvSpPr>
        <p:spPr bwMode="auto">
          <a:xfrm flipV="1">
            <a:off x="2843213" y="4797425"/>
            <a:ext cx="144462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7" name="Line 59"/>
          <p:cNvSpPr>
            <a:spLocks noChangeShapeType="1"/>
          </p:cNvSpPr>
          <p:nvPr/>
        </p:nvSpPr>
        <p:spPr bwMode="auto">
          <a:xfrm flipV="1">
            <a:off x="3203575" y="4797425"/>
            <a:ext cx="144463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8" name="Line 60"/>
          <p:cNvSpPr>
            <a:spLocks noChangeShapeType="1"/>
          </p:cNvSpPr>
          <p:nvPr/>
        </p:nvSpPr>
        <p:spPr bwMode="auto">
          <a:xfrm flipV="1">
            <a:off x="3492500" y="4797425"/>
            <a:ext cx="142875" cy="714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89" name="Line 61"/>
          <p:cNvSpPr>
            <a:spLocks noChangeShapeType="1"/>
          </p:cNvSpPr>
          <p:nvPr/>
        </p:nvSpPr>
        <p:spPr bwMode="auto">
          <a:xfrm>
            <a:off x="1908175" y="4005263"/>
            <a:ext cx="142875" cy="144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0" name="Line 62"/>
          <p:cNvSpPr>
            <a:spLocks noChangeShapeType="1"/>
          </p:cNvSpPr>
          <p:nvPr/>
        </p:nvSpPr>
        <p:spPr bwMode="auto">
          <a:xfrm flipH="1">
            <a:off x="1908175" y="3933825"/>
            <a:ext cx="142875" cy="2873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1" name="Line 63"/>
          <p:cNvSpPr>
            <a:spLocks noChangeShapeType="1"/>
          </p:cNvSpPr>
          <p:nvPr/>
        </p:nvSpPr>
        <p:spPr bwMode="auto">
          <a:xfrm>
            <a:off x="1908175" y="4365625"/>
            <a:ext cx="142875" cy="144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2" name="Line 64"/>
          <p:cNvSpPr>
            <a:spLocks noChangeShapeType="1"/>
          </p:cNvSpPr>
          <p:nvPr/>
        </p:nvSpPr>
        <p:spPr bwMode="auto">
          <a:xfrm flipH="1">
            <a:off x="1908175" y="4294188"/>
            <a:ext cx="142875" cy="2873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3" name="Line 65"/>
          <p:cNvSpPr>
            <a:spLocks noChangeShapeType="1"/>
          </p:cNvSpPr>
          <p:nvPr/>
        </p:nvSpPr>
        <p:spPr bwMode="auto">
          <a:xfrm>
            <a:off x="1908175" y="4725988"/>
            <a:ext cx="142875" cy="144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4" name="Line 66"/>
          <p:cNvSpPr>
            <a:spLocks noChangeShapeType="1"/>
          </p:cNvSpPr>
          <p:nvPr/>
        </p:nvSpPr>
        <p:spPr bwMode="auto">
          <a:xfrm flipH="1">
            <a:off x="1908175" y="4654550"/>
            <a:ext cx="142875" cy="2873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5" name="Line 67"/>
          <p:cNvSpPr>
            <a:spLocks noChangeShapeType="1"/>
          </p:cNvSpPr>
          <p:nvPr/>
        </p:nvSpPr>
        <p:spPr bwMode="auto">
          <a:xfrm>
            <a:off x="1908175" y="5157788"/>
            <a:ext cx="142875" cy="1444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6" name="Line 68"/>
          <p:cNvSpPr>
            <a:spLocks noChangeShapeType="1"/>
          </p:cNvSpPr>
          <p:nvPr/>
        </p:nvSpPr>
        <p:spPr bwMode="auto">
          <a:xfrm flipH="1">
            <a:off x="1908175" y="5086350"/>
            <a:ext cx="142875" cy="2873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7" name="Line 69"/>
          <p:cNvSpPr>
            <a:spLocks noChangeShapeType="1"/>
          </p:cNvSpPr>
          <p:nvPr/>
        </p:nvSpPr>
        <p:spPr bwMode="auto">
          <a:xfrm>
            <a:off x="1908175" y="5518150"/>
            <a:ext cx="142875" cy="1444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8" name="Line 70"/>
          <p:cNvSpPr>
            <a:spLocks noChangeShapeType="1"/>
          </p:cNvSpPr>
          <p:nvPr/>
        </p:nvSpPr>
        <p:spPr bwMode="auto">
          <a:xfrm flipH="1">
            <a:off x="1908175" y="5446713"/>
            <a:ext cx="142875" cy="2873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99" name="Line 71"/>
          <p:cNvSpPr>
            <a:spLocks noChangeShapeType="1"/>
          </p:cNvSpPr>
          <p:nvPr/>
        </p:nvSpPr>
        <p:spPr bwMode="auto">
          <a:xfrm>
            <a:off x="1116013" y="4797425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0" name="Line 72"/>
          <p:cNvSpPr>
            <a:spLocks noChangeShapeType="1"/>
          </p:cNvSpPr>
          <p:nvPr/>
        </p:nvSpPr>
        <p:spPr bwMode="auto">
          <a:xfrm flipV="1">
            <a:off x="5003800" y="3716338"/>
            <a:ext cx="0" cy="12969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1" name="Line 73"/>
          <p:cNvSpPr>
            <a:spLocks noChangeShapeType="1"/>
          </p:cNvSpPr>
          <p:nvPr/>
        </p:nvSpPr>
        <p:spPr bwMode="auto">
          <a:xfrm>
            <a:off x="2627313" y="3860800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2" name="Line 74"/>
          <p:cNvSpPr>
            <a:spLocks noChangeShapeType="1"/>
          </p:cNvSpPr>
          <p:nvPr/>
        </p:nvSpPr>
        <p:spPr bwMode="auto">
          <a:xfrm>
            <a:off x="2627313" y="3860800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3" name="Line 75"/>
          <p:cNvSpPr>
            <a:spLocks noChangeShapeType="1"/>
          </p:cNvSpPr>
          <p:nvPr/>
        </p:nvSpPr>
        <p:spPr bwMode="auto">
          <a:xfrm>
            <a:off x="3563938" y="3860800"/>
            <a:ext cx="0" cy="2159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4" name="Rectangle 76"/>
          <p:cNvSpPr>
            <a:spLocks noChangeArrowheads="1"/>
          </p:cNvSpPr>
          <p:nvPr/>
        </p:nvSpPr>
        <p:spPr bwMode="auto">
          <a:xfrm>
            <a:off x="2339975" y="6165850"/>
            <a:ext cx="5762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nd</a:t>
            </a:r>
          </a:p>
        </p:txBody>
      </p:sp>
      <p:sp>
        <p:nvSpPr>
          <p:cNvPr id="22605" name="Rectangle 77"/>
          <p:cNvSpPr>
            <a:spLocks noChangeArrowheads="1"/>
          </p:cNvSpPr>
          <p:nvPr/>
        </p:nvSpPr>
        <p:spPr bwMode="auto">
          <a:xfrm>
            <a:off x="3492500" y="6165850"/>
            <a:ext cx="36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s'</a:t>
            </a:r>
          </a:p>
        </p:txBody>
      </p:sp>
      <p:sp>
        <p:nvSpPr>
          <p:cNvPr id="22606" name="Rectangle 78"/>
          <p:cNvSpPr>
            <a:spLocks noChangeArrowheads="1"/>
          </p:cNvSpPr>
          <p:nvPr/>
        </p:nvSpPr>
        <p:spPr bwMode="auto">
          <a:xfrm>
            <a:off x="4572000" y="616585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22607" name="Rectangle 79"/>
          <p:cNvSpPr>
            <a:spLocks noChangeArrowheads="1"/>
          </p:cNvSpPr>
          <p:nvPr/>
        </p:nvSpPr>
        <p:spPr bwMode="auto">
          <a:xfrm>
            <a:off x="4859338" y="47244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</a:rPr>
              <a:t>•</a:t>
            </a:r>
          </a:p>
        </p:txBody>
      </p:sp>
      <p:sp>
        <p:nvSpPr>
          <p:cNvPr id="22608" name="Line 80"/>
          <p:cNvSpPr>
            <a:spLocks noChangeShapeType="1"/>
          </p:cNvSpPr>
          <p:nvPr/>
        </p:nvSpPr>
        <p:spPr bwMode="auto">
          <a:xfrm>
            <a:off x="4427538" y="3860800"/>
            <a:ext cx="5762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09" name="Text Box 81"/>
          <p:cNvSpPr txBox="1">
            <a:spLocks noChangeArrowheads="1"/>
          </p:cNvSpPr>
          <p:nvPr/>
        </p:nvSpPr>
        <p:spPr bwMode="auto">
          <a:xfrm>
            <a:off x="3203575" y="2349500"/>
            <a:ext cx="885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  <a:r>
              <a:rPr kumimoji="0" lang="en-US" altLang="zh-CN" sz="1800" baseline="-25000"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  <a:r>
              <a:rPr kumimoji="0" lang="en-US" altLang="zh-CN" sz="1800"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ea typeface="黑体" panose="02010609060101010101" pitchFamily="49" charset="-122"/>
              </a:rPr>
              <a:t>＋</a:t>
            </a: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s'</a:t>
            </a:r>
            <a:endParaRPr kumimoji="0" lang="en-US" altLang="zh-CN" sz="1800">
              <a:ea typeface="黑体" panose="02010609060101010101" pitchFamily="49" charset="-122"/>
            </a:endParaRPr>
          </a:p>
        </p:txBody>
      </p:sp>
      <p:sp>
        <p:nvSpPr>
          <p:cNvPr id="22610" name="AutoShape 82"/>
          <p:cNvSpPr>
            <a:spLocks/>
          </p:cNvSpPr>
          <p:nvPr/>
        </p:nvSpPr>
        <p:spPr bwMode="auto">
          <a:xfrm>
            <a:off x="5580063" y="4076700"/>
            <a:ext cx="215900" cy="2160588"/>
          </a:xfrm>
          <a:prstGeom prst="rightBrace">
            <a:avLst>
              <a:gd name="adj1" fmla="val 8339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2611" name="Text Box 83"/>
          <p:cNvSpPr txBox="1">
            <a:spLocks noChangeArrowheads="1"/>
          </p:cNvSpPr>
          <p:nvPr/>
        </p:nvSpPr>
        <p:spPr bwMode="auto">
          <a:xfrm>
            <a:off x="5724525" y="4868863"/>
            <a:ext cx="1616075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表的总容量为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en-US" altLang="zh-CN" sz="2000" baseline="50000">
                <a:solidFill>
                  <a:srgbClr val="000000"/>
                </a:solidFill>
              </a:rPr>
              <a:t>n</a:t>
            </a:r>
            <a:r>
              <a:rPr lang="en-US" altLang="zh-CN" sz="2000" baseline="30000">
                <a:solidFill>
                  <a:srgbClr val="000000"/>
                </a:solidFill>
              </a:rPr>
              <a:t>cb</a:t>
            </a:r>
            <a:r>
              <a:rPr kumimoji="0" lang="en-US" altLang="zh-CN" sz="1800"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ea typeface="黑体" panose="02010609060101010101" pitchFamily="49" charset="-122"/>
              </a:rPr>
              <a:t>＝ </a:t>
            </a: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en-US" altLang="zh-CN" sz="2000" baseline="50000">
                <a:solidFill>
                  <a:srgbClr val="000000"/>
                </a:solidFill>
              </a:rPr>
              <a:t>q</a:t>
            </a:r>
            <a:r>
              <a:rPr kumimoji="0" lang="en-US" altLang="zh-CN" sz="2000"/>
              <a:t>·</a:t>
            </a: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en-US" altLang="zh-CN" sz="2000" baseline="50000">
                <a:solidFill>
                  <a:srgbClr val="000000"/>
                </a:solidFill>
              </a:rPr>
              <a:t>s</a:t>
            </a:r>
            <a:r>
              <a:rPr kumimoji="0" lang="zh-CN" altLang="en-US" sz="1800">
                <a:ea typeface="黑体" panose="02010609060101010101" pitchFamily="49" charset="-122"/>
              </a:rPr>
              <a:t>行</a:t>
            </a:r>
          </a:p>
        </p:txBody>
      </p:sp>
      <p:sp>
        <p:nvSpPr>
          <p:cNvPr id="22612" name="Text Box 84"/>
          <p:cNvSpPr txBox="1">
            <a:spLocks noChangeArrowheads="1"/>
          </p:cNvSpPr>
          <p:nvPr/>
        </p:nvSpPr>
        <p:spPr bwMode="auto">
          <a:xfrm>
            <a:off x="684213" y="2276475"/>
            <a:ext cx="44132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000" baseline="50000">
                <a:solidFill>
                  <a:srgbClr val="000000"/>
                </a:solidFill>
                <a:ea typeface="黑体" panose="02010609060101010101" pitchFamily="49" charset="-122"/>
              </a:rPr>
              <a:t>q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2613" name="AutoShape 85"/>
          <p:cNvSpPr>
            <a:spLocks/>
          </p:cNvSpPr>
          <p:nvPr/>
        </p:nvSpPr>
        <p:spPr bwMode="auto">
          <a:xfrm>
            <a:off x="1835150" y="4797425"/>
            <a:ext cx="73025" cy="431800"/>
          </a:xfrm>
          <a:prstGeom prst="leftBrace">
            <a:avLst>
              <a:gd name="adj1" fmla="val 4927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1258888" y="4832350"/>
            <a:ext cx="604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rgbClr val="000000"/>
                </a:solidFill>
              </a:rPr>
              <a:t>2</a:t>
            </a:r>
            <a:r>
              <a:rPr lang="en-US" altLang="zh-CN" sz="2000" baseline="50000">
                <a:solidFill>
                  <a:srgbClr val="000000"/>
                </a:solidFill>
              </a:rPr>
              <a:t>s</a:t>
            </a:r>
            <a:r>
              <a:rPr kumimoji="0" lang="zh-CN" altLang="en-US" sz="1800">
                <a:ea typeface="黑体" panose="02010609060101010101" pitchFamily="49" charset="-122"/>
              </a:rPr>
              <a:t>行</a:t>
            </a:r>
          </a:p>
        </p:txBody>
      </p:sp>
      <p:sp>
        <p:nvSpPr>
          <p:cNvPr id="22615" name="Line 87"/>
          <p:cNvSpPr>
            <a:spLocks noChangeShapeType="1"/>
          </p:cNvSpPr>
          <p:nvPr/>
        </p:nvSpPr>
        <p:spPr bwMode="auto">
          <a:xfrm>
            <a:off x="5003800" y="3716338"/>
            <a:ext cx="1008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6" name="Line 88"/>
          <p:cNvSpPr>
            <a:spLocks noChangeShapeType="1"/>
          </p:cNvSpPr>
          <p:nvPr/>
        </p:nvSpPr>
        <p:spPr bwMode="auto">
          <a:xfrm flipV="1">
            <a:off x="6011863" y="3500438"/>
            <a:ext cx="0" cy="215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17" name="Text Box 90"/>
          <p:cNvSpPr txBox="1">
            <a:spLocks noChangeArrowheads="1"/>
          </p:cNvSpPr>
          <p:nvPr/>
        </p:nvSpPr>
        <p:spPr bwMode="auto">
          <a:xfrm>
            <a:off x="5508625" y="6237288"/>
            <a:ext cx="3244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图</a:t>
            </a:r>
            <a:r>
              <a:rPr lang="en-US" altLang="zh-CN" sz="2400"/>
              <a:t>4.38 </a:t>
            </a:r>
            <a:r>
              <a:rPr lang="zh-CN" altLang="en-US" sz="2400"/>
              <a:t>组相联地址变换</a:t>
            </a:r>
          </a:p>
        </p:txBody>
      </p:sp>
      <p:sp>
        <p:nvSpPr>
          <p:cNvPr id="22618" name="Text Box 91"/>
          <p:cNvSpPr txBox="1">
            <a:spLocks noChangeArrowheads="1"/>
          </p:cNvSpPr>
          <p:nvPr/>
        </p:nvSpPr>
        <p:spPr bwMode="auto">
          <a:xfrm>
            <a:off x="3059113" y="260350"/>
            <a:ext cx="5657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每一组都有一个目录表，共</a:t>
            </a:r>
            <a:r>
              <a:rPr lang="en-US" altLang="zh-CN" sz="2400"/>
              <a:t>2</a:t>
            </a:r>
            <a:r>
              <a:rPr lang="en-US" altLang="zh-CN" sz="2400" baseline="52000"/>
              <a:t>q</a:t>
            </a:r>
            <a:r>
              <a:rPr lang="zh-CN" altLang="en-US" sz="2400"/>
              <a:t>个目录表，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每个目录表</a:t>
            </a:r>
            <a:r>
              <a:rPr lang="en-US" altLang="zh-CN" sz="2400"/>
              <a:t>2</a:t>
            </a:r>
            <a:r>
              <a:rPr lang="en-US" altLang="zh-CN" sz="2400" baseline="52000"/>
              <a:t>s</a:t>
            </a:r>
            <a:r>
              <a:rPr lang="zh-CN" altLang="en-US" sz="2400"/>
              <a:t>行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7924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3600" b="1" dirty="0" smtClean="0"/>
              <a:t>4.3.1</a:t>
            </a:r>
            <a:r>
              <a:rPr lang="zh-CN" altLang="en-US" sz="3600" b="1" dirty="0" smtClean="0">
                <a:ea typeface="黑体" panose="02010609060101010101" pitchFamily="49" charset="-122"/>
              </a:rPr>
              <a:t>基本结构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36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3600" b="1" dirty="0" smtClean="0">
                <a:ea typeface="黑体" panose="02010609060101010101" pitchFamily="49" charset="-122"/>
              </a:rPr>
              <a:t>1.</a:t>
            </a:r>
            <a:r>
              <a:rPr lang="zh-CN" altLang="en-US" sz="3600" b="1" dirty="0" smtClean="0">
                <a:ea typeface="黑体" panose="02010609060101010101" pitchFamily="49" charset="-122"/>
              </a:rPr>
              <a:t>工作过程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  在高速缓冲存贮器中把</a:t>
            </a:r>
            <a:r>
              <a:rPr lang="en-US" altLang="zh-CN" b="1" dirty="0" smtClean="0">
                <a:ea typeface="黑体" panose="02010609060101010101" pitchFamily="49" charset="-122"/>
              </a:rPr>
              <a:t>Cache</a:t>
            </a:r>
            <a:r>
              <a:rPr lang="zh-CN" altLang="en-US" b="1" dirty="0" smtClean="0">
                <a:ea typeface="黑体" panose="02010609060101010101" pitchFamily="49" charset="-122"/>
              </a:rPr>
              <a:t>和主存机械的分成</a:t>
            </a:r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大小相同的块</a:t>
            </a:r>
            <a:r>
              <a:rPr lang="en-US" altLang="zh-CN" b="1" dirty="0" smtClean="0">
                <a:ea typeface="黑体" panose="02010609060101010101" pitchFamily="49" charset="-122"/>
              </a:rPr>
              <a:t>(</a:t>
            </a:r>
            <a:r>
              <a:rPr lang="zh-CN" altLang="en-US" b="1" dirty="0" smtClean="0">
                <a:ea typeface="黑体" panose="02010609060101010101" pitchFamily="49" charset="-122"/>
              </a:rPr>
              <a:t>或行</a:t>
            </a:r>
            <a:r>
              <a:rPr lang="en-US" altLang="zh-CN" b="1" dirty="0" smtClean="0"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每一块由若干个字</a:t>
            </a:r>
            <a:r>
              <a:rPr lang="en-US" altLang="zh-CN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(</a:t>
            </a:r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或字节</a:t>
            </a:r>
            <a:r>
              <a:rPr lang="en-US" altLang="zh-CN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)</a:t>
            </a:r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组成</a:t>
            </a:r>
            <a:r>
              <a:rPr lang="zh-CN" altLang="en-US" b="1" dirty="0" smtClean="0">
                <a:ea typeface="黑体" panose="02010609060101010101" pitchFamily="49" charset="-122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  从构成存贮层次的概念和原理上讲，</a:t>
            </a:r>
            <a:r>
              <a:rPr lang="en-US" altLang="zh-CN" b="1" dirty="0" smtClean="0">
                <a:ea typeface="黑体" panose="02010609060101010101" pitchFamily="49" charset="-122"/>
              </a:rPr>
              <a:t>Cache</a:t>
            </a:r>
            <a:r>
              <a:rPr lang="zh-CN" altLang="en-US" b="1" dirty="0" smtClean="0">
                <a:ea typeface="黑体" panose="02010609060101010101" pitchFamily="49" charset="-122"/>
              </a:rPr>
              <a:t>存贮器中的块和虚拟存贮器中的页具有相同的地位。只是</a:t>
            </a:r>
            <a:r>
              <a:rPr lang="zh-CN" altLang="en-US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实际块的大小比页的大小小的多</a:t>
            </a:r>
            <a:r>
              <a:rPr lang="zh-CN" altLang="en-US" b="1" dirty="0" smtClean="0">
                <a:ea typeface="黑体" panose="02010609060101010101" pitchFamily="49" charset="-122"/>
              </a:rPr>
              <a:t>，一般只是页的几十分之一或几百分之一。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4.</a:t>
            </a:r>
            <a:r>
              <a:rPr lang="zh-CN" altLang="en-US" b="1" dirty="0" smtClean="0">
                <a:ea typeface="黑体" panose="02010609060101010101" pitchFamily="49" charset="-122"/>
              </a:rPr>
              <a:t>段相联映象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在全相联、直接相联、组相联映象的基础上还可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以有各种变形，段相联就是一例。段相联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实质上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组相联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的特例。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采用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组间全相联、组内直接映象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。为了与组相联加以区别，将这种映象方式称为段相联。就是说，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段相联映象是把主存和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分成具有相同的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Z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块的若干段，段与段之间采用全相联映象，而段内各块之间采用直接映象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。如图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4.42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所示：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338388" y="1341438"/>
            <a:ext cx="1079500" cy="36004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2339975" y="263048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2339975" y="19891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339975" y="16954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2339975" y="22780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2339975" y="29194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2339975" y="34290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2538413" y="1333500"/>
            <a:ext cx="592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2627313" y="1628775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2627313" y="1917700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554288" y="2559050"/>
            <a:ext cx="6810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Z</a:t>
            </a:r>
            <a:r>
              <a:rPr kumimoji="0" lang="zh-CN" altLang="en-US" sz="1800">
                <a:ea typeface="黑体" panose="02010609060101010101" pitchFamily="49" charset="-122"/>
              </a:rPr>
              <a:t>－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059113" y="305435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zh-CN" sz="1800">
              <a:ea typeface="黑体" panose="02010609060101010101" pitchFamily="49" charset="-122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2482850" y="981075"/>
            <a:ext cx="793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5364163" y="333375"/>
            <a:ext cx="644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2743200" y="2316163"/>
            <a:ext cx="4587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2338388" y="46545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338388" y="40132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2338388" y="37195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2338388" y="43021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2536825" y="3357563"/>
            <a:ext cx="592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2625725" y="3652838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2625725" y="394176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2552700" y="4581525"/>
            <a:ext cx="681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Z</a:t>
            </a:r>
            <a:r>
              <a:rPr kumimoji="0" lang="zh-CN" altLang="en-US" sz="1800">
                <a:ea typeface="黑体" panose="02010609060101010101" pitchFamily="49" charset="-122"/>
              </a:rPr>
              <a:t>－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741613" y="4333875"/>
            <a:ext cx="4587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3130550" y="29257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4603" name="Rectangle 27"/>
          <p:cNvSpPr>
            <a:spLocks noChangeArrowheads="1"/>
          </p:cNvSpPr>
          <p:nvPr/>
        </p:nvSpPr>
        <p:spPr bwMode="auto">
          <a:xfrm>
            <a:off x="2051050" y="29257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4604" name="Rectangle 28"/>
          <p:cNvSpPr>
            <a:spLocks noChangeArrowheads="1"/>
          </p:cNvSpPr>
          <p:nvPr/>
        </p:nvSpPr>
        <p:spPr bwMode="auto">
          <a:xfrm>
            <a:off x="5232400" y="703263"/>
            <a:ext cx="1079500" cy="517683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5233988" y="35687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5233988" y="29273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5233988" y="26336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Line 32"/>
          <p:cNvSpPr>
            <a:spLocks noChangeShapeType="1"/>
          </p:cNvSpPr>
          <p:nvPr/>
        </p:nvSpPr>
        <p:spPr bwMode="auto">
          <a:xfrm>
            <a:off x="5233988" y="32162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5233988" y="38576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0" name="Line 34"/>
          <p:cNvSpPr>
            <a:spLocks noChangeShapeType="1"/>
          </p:cNvSpPr>
          <p:nvPr/>
        </p:nvSpPr>
        <p:spPr bwMode="auto">
          <a:xfrm>
            <a:off x="5233988" y="43672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1" name="Text Box 35"/>
          <p:cNvSpPr txBox="1">
            <a:spLocks noChangeArrowheads="1"/>
          </p:cNvSpPr>
          <p:nvPr/>
        </p:nvSpPr>
        <p:spPr bwMode="auto">
          <a:xfrm>
            <a:off x="5432425" y="2271713"/>
            <a:ext cx="592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612" name="Text Box 36"/>
          <p:cNvSpPr txBox="1">
            <a:spLocks noChangeArrowheads="1"/>
          </p:cNvSpPr>
          <p:nvPr/>
        </p:nvSpPr>
        <p:spPr bwMode="auto">
          <a:xfrm>
            <a:off x="5521325" y="2566988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13" name="Rectangle 37"/>
          <p:cNvSpPr>
            <a:spLocks noChangeArrowheads="1"/>
          </p:cNvSpPr>
          <p:nvPr/>
        </p:nvSpPr>
        <p:spPr bwMode="auto">
          <a:xfrm>
            <a:off x="5521325" y="2855913"/>
            <a:ext cx="5286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614" name="Rectangle 38"/>
          <p:cNvSpPr>
            <a:spLocks noChangeArrowheads="1"/>
          </p:cNvSpPr>
          <p:nvPr/>
        </p:nvSpPr>
        <p:spPr bwMode="auto">
          <a:xfrm>
            <a:off x="5448300" y="3497263"/>
            <a:ext cx="68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Z</a:t>
            </a:r>
            <a:r>
              <a:rPr kumimoji="0" lang="zh-CN" altLang="en-US" sz="1800">
                <a:ea typeface="黑体" panose="02010609060101010101" pitchFamily="49" charset="-122"/>
              </a:rPr>
              <a:t>－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15" name="Rectangle 39"/>
          <p:cNvSpPr>
            <a:spLocks noChangeArrowheads="1"/>
          </p:cNvSpPr>
          <p:nvPr/>
        </p:nvSpPr>
        <p:spPr bwMode="auto">
          <a:xfrm>
            <a:off x="5953125" y="399256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0" lang="zh-CN" altLang="zh-CN" sz="1800">
              <a:ea typeface="黑体" panose="02010609060101010101" pitchFamily="49" charset="-122"/>
            </a:endParaRPr>
          </a:p>
        </p:txBody>
      </p:sp>
      <p:sp>
        <p:nvSpPr>
          <p:cNvPr id="24616" name="Text Box 40"/>
          <p:cNvSpPr txBox="1">
            <a:spLocks noChangeArrowheads="1"/>
          </p:cNvSpPr>
          <p:nvPr/>
        </p:nvSpPr>
        <p:spPr bwMode="auto">
          <a:xfrm>
            <a:off x="5637213" y="3254375"/>
            <a:ext cx="458787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5232400" y="559276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8" name="Line 42"/>
          <p:cNvSpPr>
            <a:spLocks noChangeShapeType="1"/>
          </p:cNvSpPr>
          <p:nvPr/>
        </p:nvSpPr>
        <p:spPr bwMode="auto">
          <a:xfrm>
            <a:off x="5232400" y="4951413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19" name="Line 43"/>
          <p:cNvSpPr>
            <a:spLocks noChangeShapeType="1"/>
          </p:cNvSpPr>
          <p:nvPr/>
        </p:nvSpPr>
        <p:spPr bwMode="auto">
          <a:xfrm>
            <a:off x="5232400" y="46577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0" name="Line 44"/>
          <p:cNvSpPr>
            <a:spLocks noChangeShapeType="1"/>
          </p:cNvSpPr>
          <p:nvPr/>
        </p:nvSpPr>
        <p:spPr bwMode="auto">
          <a:xfrm>
            <a:off x="5232400" y="524033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1" name="Text Box 45"/>
          <p:cNvSpPr txBox="1">
            <a:spLocks noChangeArrowheads="1"/>
          </p:cNvSpPr>
          <p:nvPr/>
        </p:nvSpPr>
        <p:spPr bwMode="auto">
          <a:xfrm>
            <a:off x="5430838" y="4295775"/>
            <a:ext cx="5921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5519738" y="4591050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23" name="Rectangle 47"/>
          <p:cNvSpPr>
            <a:spLocks noChangeArrowheads="1"/>
          </p:cNvSpPr>
          <p:nvPr/>
        </p:nvSpPr>
        <p:spPr bwMode="auto">
          <a:xfrm>
            <a:off x="5519738" y="4879975"/>
            <a:ext cx="528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624" name="Rectangle 48"/>
          <p:cNvSpPr>
            <a:spLocks noChangeArrowheads="1"/>
          </p:cNvSpPr>
          <p:nvPr/>
        </p:nvSpPr>
        <p:spPr bwMode="auto">
          <a:xfrm>
            <a:off x="5446713" y="5519738"/>
            <a:ext cx="681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Z</a:t>
            </a:r>
            <a:r>
              <a:rPr kumimoji="0" lang="zh-CN" altLang="en-US" sz="1800">
                <a:ea typeface="黑体" panose="02010609060101010101" pitchFamily="49" charset="-122"/>
              </a:rPr>
              <a:t>－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25" name="Text Box 49"/>
          <p:cNvSpPr txBox="1">
            <a:spLocks noChangeArrowheads="1"/>
          </p:cNvSpPr>
          <p:nvPr/>
        </p:nvSpPr>
        <p:spPr bwMode="auto">
          <a:xfrm>
            <a:off x="5635625" y="5272088"/>
            <a:ext cx="4587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6024563" y="3863975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4945063" y="3863975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solidFill>
                  <a:srgbClr val="FF0000"/>
                </a:solidFill>
              </a:rPr>
              <a:t>≈</a:t>
            </a:r>
          </a:p>
        </p:txBody>
      </p:sp>
      <p:sp>
        <p:nvSpPr>
          <p:cNvPr id="24628" name="Line 52"/>
          <p:cNvSpPr>
            <a:spLocks noChangeShapeType="1"/>
          </p:cNvSpPr>
          <p:nvPr/>
        </p:nvSpPr>
        <p:spPr bwMode="auto">
          <a:xfrm>
            <a:off x="5219700" y="199072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29" name="Line 53"/>
          <p:cNvSpPr>
            <a:spLocks noChangeShapeType="1"/>
          </p:cNvSpPr>
          <p:nvPr/>
        </p:nvSpPr>
        <p:spPr bwMode="auto">
          <a:xfrm>
            <a:off x="5219700" y="1349375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0" name="Line 54"/>
          <p:cNvSpPr>
            <a:spLocks noChangeShapeType="1"/>
          </p:cNvSpPr>
          <p:nvPr/>
        </p:nvSpPr>
        <p:spPr bwMode="auto">
          <a:xfrm>
            <a:off x="5219700" y="1055688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1" name="Line 55"/>
          <p:cNvSpPr>
            <a:spLocks noChangeShapeType="1"/>
          </p:cNvSpPr>
          <p:nvPr/>
        </p:nvSpPr>
        <p:spPr bwMode="auto">
          <a:xfrm>
            <a:off x="5219700" y="163830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2" name="Line 56"/>
          <p:cNvSpPr>
            <a:spLocks noChangeShapeType="1"/>
          </p:cNvSpPr>
          <p:nvPr/>
        </p:nvSpPr>
        <p:spPr bwMode="auto">
          <a:xfrm>
            <a:off x="5219700" y="2279650"/>
            <a:ext cx="10795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33" name="Text Box 57"/>
          <p:cNvSpPr txBox="1">
            <a:spLocks noChangeArrowheads="1"/>
          </p:cNvSpPr>
          <p:nvPr/>
        </p:nvSpPr>
        <p:spPr bwMode="auto">
          <a:xfrm>
            <a:off x="5418138" y="693738"/>
            <a:ext cx="592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0"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5507038" y="989013"/>
            <a:ext cx="528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5507038" y="1277938"/>
            <a:ext cx="5286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1800">
                <a:ea typeface="黑体" panose="02010609060101010101" pitchFamily="49" charset="-122"/>
              </a:rPr>
              <a:t>块</a:t>
            </a:r>
            <a:r>
              <a:rPr kumimoji="0" lang="en-US" altLang="zh-CN" sz="18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5434013" y="1919288"/>
            <a:ext cx="681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ea typeface="黑体" panose="02010609060101010101" pitchFamily="49" charset="-122"/>
              </a:rPr>
              <a:t>Z</a:t>
            </a:r>
            <a:r>
              <a:rPr kumimoji="0" lang="zh-CN" altLang="en-US" sz="1800">
                <a:ea typeface="黑体" panose="02010609060101010101" pitchFamily="49" charset="-122"/>
              </a:rPr>
              <a:t>－</a:t>
            </a:r>
            <a:r>
              <a:rPr kumimoji="0" lang="en-US" altLang="zh-CN" sz="18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37" name="Text Box 61"/>
          <p:cNvSpPr txBox="1">
            <a:spLocks noChangeArrowheads="1"/>
          </p:cNvSpPr>
          <p:nvPr/>
        </p:nvSpPr>
        <p:spPr bwMode="auto">
          <a:xfrm>
            <a:off x="5622925" y="1676400"/>
            <a:ext cx="4587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…</a:t>
            </a:r>
          </a:p>
        </p:txBody>
      </p:sp>
      <p:sp>
        <p:nvSpPr>
          <p:cNvPr id="24638" name="AutoShape 62"/>
          <p:cNvSpPr>
            <a:spLocks/>
          </p:cNvSpPr>
          <p:nvPr/>
        </p:nvSpPr>
        <p:spPr bwMode="auto">
          <a:xfrm>
            <a:off x="2124075" y="1341438"/>
            <a:ext cx="142875" cy="1584325"/>
          </a:xfrm>
          <a:prstGeom prst="leftBrace">
            <a:avLst>
              <a:gd name="adj1" fmla="val 9240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39" name="AutoShape 63"/>
          <p:cNvSpPr>
            <a:spLocks/>
          </p:cNvSpPr>
          <p:nvPr/>
        </p:nvSpPr>
        <p:spPr bwMode="auto">
          <a:xfrm>
            <a:off x="2124075" y="3429000"/>
            <a:ext cx="142875" cy="1512888"/>
          </a:xfrm>
          <a:prstGeom prst="leftBrace">
            <a:avLst>
              <a:gd name="adj1" fmla="val 8824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40" name="AutoShape 64"/>
          <p:cNvSpPr>
            <a:spLocks/>
          </p:cNvSpPr>
          <p:nvPr/>
        </p:nvSpPr>
        <p:spPr bwMode="auto">
          <a:xfrm>
            <a:off x="6370638" y="693738"/>
            <a:ext cx="142875" cy="1584325"/>
          </a:xfrm>
          <a:prstGeom prst="rightBrace">
            <a:avLst>
              <a:gd name="adj1" fmla="val 9240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41" name="AutoShape 65"/>
          <p:cNvSpPr>
            <a:spLocks/>
          </p:cNvSpPr>
          <p:nvPr/>
        </p:nvSpPr>
        <p:spPr bwMode="auto">
          <a:xfrm>
            <a:off x="6370638" y="2278063"/>
            <a:ext cx="142875" cy="1584325"/>
          </a:xfrm>
          <a:prstGeom prst="rightBrace">
            <a:avLst>
              <a:gd name="adj1" fmla="val 92407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42" name="AutoShape 66"/>
          <p:cNvSpPr>
            <a:spLocks/>
          </p:cNvSpPr>
          <p:nvPr/>
        </p:nvSpPr>
        <p:spPr bwMode="auto">
          <a:xfrm>
            <a:off x="6370638" y="4365625"/>
            <a:ext cx="142875" cy="1512888"/>
          </a:xfrm>
          <a:prstGeom prst="rightBrace">
            <a:avLst>
              <a:gd name="adj1" fmla="val 88241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4643" name="Text Box 67"/>
          <p:cNvSpPr txBox="1">
            <a:spLocks noChangeArrowheads="1"/>
          </p:cNvSpPr>
          <p:nvPr/>
        </p:nvSpPr>
        <p:spPr bwMode="auto">
          <a:xfrm>
            <a:off x="1617663" y="1916113"/>
            <a:ext cx="56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</a:t>
            </a:r>
            <a:r>
              <a:rPr kumimoji="0" lang="en-US" altLang="zh-CN" sz="2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4644" name="Rectangle 68"/>
          <p:cNvSpPr>
            <a:spLocks noChangeArrowheads="1"/>
          </p:cNvSpPr>
          <p:nvPr/>
        </p:nvSpPr>
        <p:spPr bwMode="auto">
          <a:xfrm>
            <a:off x="6443663" y="1341438"/>
            <a:ext cx="14160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</a:t>
            </a:r>
            <a:r>
              <a:rPr kumimoji="0" lang="en-US" altLang="zh-CN" sz="2000">
                <a:ea typeface="黑体" panose="02010609060101010101" pitchFamily="49" charset="-122"/>
              </a:rPr>
              <a:t>0(Z</a:t>
            </a:r>
            <a:r>
              <a:rPr kumimoji="0" lang="zh-CN" altLang="en-US" sz="2000">
                <a:ea typeface="黑体" panose="02010609060101010101" pitchFamily="49" charset="-122"/>
              </a:rPr>
              <a:t>个块</a:t>
            </a:r>
            <a:r>
              <a:rPr kumimoji="0" lang="en-US" altLang="zh-CN" sz="2000"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4645" name="Rectangle 69"/>
          <p:cNvSpPr>
            <a:spLocks noChangeArrowheads="1"/>
          </p:cNvSpPr>
          <p:nvPr/>
        </p:nvSpPr>
        <p:spPr bwMode="auto">
          <a:xfrm>
            <a:off x="6443663" y="2924175"/>
            <a:ext cx="56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46" name="Text Box 70"/>
          <p:cNvSpPr txBox="1">
            <a:spLocks noChangeArrowheads="1"/>
          </p:cNvSpPr>
          <p:nvPr/>
        </p:nvSpPr>
        <p:spPr bwMode="auto">
          <a:xfrm>
            <a:off x="6443663" y="4838700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</a:t>
            </a:r>
            <a:r>
              <a:rPr lang="en-US" altLang="zh-CN" sz="2800">
                <a:solidFill>
                  <a:srgbClr val="000000"/>
                </a:solidFill>
              </a:rPr>
              <a:t>2</a:t>
            </a:r>
            <a:r>
              <a:rPr lang="en-US" altLang="zh-CN" sz="2800" baseline="5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mb</a:t>
            </a:r>
            <a:r>
              <a:rPr kumimoji="0" lang="en-US" altLang="zh-CN" sz="2000">
                <a:ea typeface="黑体" panose="02010609060101010101" pitchFamily="49" charset="-122"/>
              </a:rPr>
              <a:t>/Z</a:t>
            </a:r>
            <a:r>
              <a:rPr kumimoji="0" lang="zh-CN" altLang="en-US" sz="2000">
                <a:ea typeface="黑体" panose="02010609060101010101" pitchFamily="49" charset="-122"/>
              </a:rPr>
              <a:t>－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47" name="Rectangle 71"/>
          <p:cNvSpPr>
            <a:spLocks noChangeArrowheads="1"/>
          </p:cNvSpPr>
          <p:nvPr/>
        </p:nvSpPr>
        <p:spPr bwMode="auto">
          <a:xfrm>
            <a:off x="609600" y="3933825"/>
            <a:ext cx="157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</a:t>
            </a:r>
            <a:r>
              <a:rPr lang="en-US" altLang="zh-CN" sz="2800">
                <a:solidFill>
                  <a:srgbClr val="000000"/>
                </a:solidFill>
              </a:rPr>
              <a:t>2</a:t>
            </a:r>
            <a:r>
              <a:rPr lang="en-US" altLang="zh-CN" sz="2800" baseline="5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cb</a:t>
            </a:r>
            <a:r>
              <a:rPr kumimoji="0" lang="en-US" altLang="zh-CN" sz="2000">
                <a:ea typeface="黑体" panose="02010609060101010101" pitchFamily="49" charset="-122"/>
              </a:rPr>
              <a:t>/Z</a:t>
            </a:r>
            <a:r>
              <a:rPr kumimoji="0" lang="zh-CN" altLang="en-US" sz="2000">
                <a:ea typeface="黑体" panose="02010609060101010101" pitchFamily="49" charset="-122"/>
              </a:rPr>
              <a:t>－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24648" name="Line 72"/>
          <p:cNvSpPr>
            <a:spLocks noChangeShapeType="1"/>
          </p:cNvSpPr>
          <p:nvPr/>
        </p:nvSpPr>
        <p:spPr bwMode="auto">
          <a:xfrm flipH="1">
            <a:off x="3419475" y="1412875"/>
            <a:ext cx="1800225" cy="6477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49" name="Line 73"/>
          <p:cNvSpPr>
            <a:spLocks noChangeShapeType="1"/>
          </p:cNvSpPr>
          <p:nvPr/>
        </p:nvSpPr>
        <p:spPr bwMode="auto">
          <a:xfrm flipH="1">
            <a:off x="3419475" y="1412875"/>
            <a:ext cx="1800225" cy="273685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0" name="Line 74"/>
          <p:cNvSpPr>
            <a:spLocks noChangeShapeType="1"/>
          </p:cNvSpPr>
          <p:nvPr/>
        </p:nvSpPr>
        <p:spPr bwMode="auto">
          <a:xfrm flipH="1" flipV="1">
            <a:off x="3419475" y="2133600"/>
            <a:ext cx="1800225" cy="935038"/>
          </a:xfrm>
          <a:prstGeom prst="lin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1" name="Line 75"/>
          <p:cNvSpPr>
            <a:spLocks noChangeShapeType="1"/>
          </p:cNvSpPr>
          <p:nvPr/>
        </p:nvSpPr>
        <p:spPr bwMode="auto">
          <a:xfrm flipH="1">
            <a:off x="3419475" y="3068638"/>
            <a:ext cx="1800225" cy="1152525"/>
          </a:xfrm>
          <a:prstGeom prst="line">
            <a:avLst/>
          </a:prstGeom>
          <a:noFill/>
          <a:ln w="19050">
            <a:solidFill>
              <a:srgbClr val="0000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2" name="Line 76"/>
          <p:cNvSpPr>
            <a:spLocks noChangeShapeType="1"/>
          </p:cNvSpPr>
          <p:nvPr/>
        </p:nvSpPr>
        <p:spPr bwMode="auto">
          <a:xfrm flipH="1" flipV="1">
            <a:off x="3419475" y="2205038"/>
            <a:ext cx="1800225" cy="2879725"/>
          </a:xfrm>
          <a:prstGeom prst="line">
            <a:avLst/>
          </a:prstGeom>
          <a:noFill/>
          <a:ln w="19050">
            <a:solidFill>
              <a:srgbClr val="0000CC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3" name="Line 77"/>
          <p:cNvSpPr>
            <a:spLocks noChangeShapeType="1"/>
          </p:cNvSpPr>
          <p:nvPr/>
        </p:nvSpPr>
        <p:spPr bwMode="auto">
          <a:xfrm flipH="1" flipV="1">
            <a:off x="3419475" y="4292600"/>
            <a:ext cx="1800225" cy="792163"/>
          </a:xfrm>
          <a:prstGeom prst="line">
            <a:avLst/>
          </a:prstGeom>
          <a:noFill/>
          <a:ln w="19050">
            <a:solidFill>
              <a:srgbClr val="0000CC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54" name="Text Box 78"/>
          <p:cNvSpPr txBox="1">
            <a:spLocks noChangeArrowheads="1"/>
          </p:cNvSpPr>
          <p:nvPr/>
        </p:nvSpPr>
        <p:spPr bwMode="auto">
          <a:xfrm>
            <a:off x="1955800" y="6092825"/>
            <a:ext cx="5057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kumimoji="0" lang="en-US" altLang="zh-CN" sz="2400">
                <a:ea typeface="黑体" panose="02010609060101010101" pitchFamily="49" charset="-122"/>
              </a:rPr>
              <a:t>4.42</a:t>
            </a:r>
            <a:r>
              <a:rPr kumimoji="0"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具有每段</a:t>
            </a:r>
            <a:r>
              <a:rPr kumimoji="0" lang="en-US" altLang="zh-CN" sz="2400">
                <a:ea typeface="黑体" panose="02010609060101010101" pitchFamily="49" charset="-122"/>
              </a:rPr>
              <a:t>Z</a:t>
            </a:r>
            <a:r>
              <a:rPr kumimoji="0"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个块的段相联映象</a:t>
            </a:r>
          </a:p>
        </p:txBody>
      </p:sp>
      <p:sp>
        <p:nvSpPr>
          <p:cNvPr id="24655" name="Text Box 79"/>
          <p:cNvSpPr txBox="1">
            <a:spLocks noChangeArrowheads="1"/>
          </p:cNvSpPr>
          <p:nvPr/>
        </p:nvSpPr>
        <p:spPr bwMode="auto">
          <a:xfrm>
            <a:off x="3708400" y="855663"/>
            <a:ext cx="1462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段间全相联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  段内直接</a:t>
            </a:r>
          </a:p>
        </p:txBody>
      </p:sp>
      <p:sp>
        <p:nvSpPr>
          <p:cNvPr id="24656" name="Rectangle 80"/>
          <p:cNvSpPr>
            <a:spLocks noChangeArrowheads="1"/>
          </p:cNvSpPr>
          <p:nvPr/>
        </p:nvSpPr>
        <p:spPr bwMode="auto">
          <a:xfrm>
            <a:off x="539750" y="5199063"/>
            <a:ext cx="33115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段与段间全相联映象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段内各块间直接映象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4.3.3</a:t>
            </a:r>
            <a:r>
              <a:rPr lang="zh-CN" altLang="en-US" b="1" dirty="0" smtClean="0">
                <a:ea typeface="黑体" panose="02010609060101010101" pitchFamily="49" charset="-122"/>
              </a:rPr>
              <a:t>替换算法的实现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当访存发生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块失效，需要把主存块按所采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用的映象规则装入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时，如果又出现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块冲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突，就必须按某种策略选择将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中的哪一块替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换出去。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Cache——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主存存贮层次的替换算法与虚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拟存贮器的没有什么不同，不外乎也是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FIFO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法或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法，其中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法最为常用。</a:t>
            </a:r>
            <a:endParaRPr lang="en-US" altLang="zh-CN" sz="28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要求：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速度快，全硬件实现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55768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1.</a:t>
            </a:r>
            <a:r>
              <a:rPr lang="zh-CN" altLang="en-US" b="1" dirty="0" smtClean="0">
                <a:ea typeface="黑体" panose="02010609060101010101" pitchFamily="49" charset="-122"/>
              </a:rPr>
              <a:t>堆栈法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思想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我们在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4.2.2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中讲过，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法是堆栈型替换算法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也讲了对于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算法，堆栈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中由栈顶到栈底的各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项（行）恒反映出到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时刻，实存中各页被访问过的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近远次序，以及每访问一页，堆栈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S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t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中各项的变换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过程。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      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结果是此堆栈的栈顶恒存放近期最近访问过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的页的页号，而栈底恒存放近期最久没有方问过的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页的页号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，即准备被替换掉的页的页号。那么，我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们在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Cache——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主存存贮层次中就可以按此思想实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际组成一个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硬件堆栈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2)</a:t>
            </a:r>
            <a:r>
              <a:rPr lang="zh-CN" altLang="en-US" sz="2800" b="1" smtClean="0">
                <a:ea typeface="黑体" panose="02010609060101010101" pitchFamily="49" charset="-122"/>
              </a:rPr>
              <a:t>过程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2987675" y="1557338"/>
            <a:ext cx="2376488" cy="36718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2987675" y="1989138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2987675" y="2420938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987675" y="2852738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2987675" y="3644900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2987675" y="4076700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2987675" y="4797425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492500" y="155733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（块号）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3492500" y="198913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（块号）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419475" y="2420938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（块号）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563938" y="36449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（块号）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3492500" y="4797425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（块号）</a:t>
            </a: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3276600" y="3141663"/>
            <a:ext cx="1697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2</a:t>
            </a:r>
            <a:r>
              <a:rPr lang="en-US" altLang="zh-CN" sz="2800" baseline="50000">
                <a:solidFill>
                  <a:srgbClr val="000000"/>
                </a:solidFill>
              </a:rPr>
              <a:t>n</a:t>
            </a:r>
            <a:r>
              <a:rPr lang="en-US" altLang="zh-CN" sz="2400" baseline="30000">
                <a:solidFill>
                  <a:srgbClr val="000000"/>
                </a:solidFill>
              </a:rPr>
              <a:t>cb</a:t>
            </a:r>
            <a:r>
              <a:rPr kumimoji="0" lang="zh-CN" altLang="en-US" sz="2000">
                <a:ea typeface="黑体" panose="02010609060101010101" pitchFamily="49" charset="-122"/>
              </a:rPr>
              <a:t>个寄存器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 flipV="1">
            <a:off x="3348038" y="1557338"/>
            <a:ext cx="0" cy="1655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3348038" y="3500438"/>
            <a:ext cx="0" cy="17287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348038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5364163" y="5300663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AutoShape 20"/>
          <p:cNvSpPr>
            <a:spLocks/>
          </p:cNvSpPr>
          <p:nvPr/>
        </p:nvSpPr>
        <p:spPr bwMode="auto">
          <a:xfrm>
            <a:off x="5435600" y="1557338"/>
            <a:ext cx="215900" cy="2087562"/>
          </a:xfrm>
          <a:prstGeom prst="rightBrace">
            <a:avLst>
              <a:gd name="adj1" fmla="val 80576"/>
              <a:gd name="adj2" fmla="val 50000"/>
            </a:avLst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5580063" y="2349500"/>
            <a:ext cx="2228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需重新排列的块号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       都下推一行</a:t>
            </a:r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 flipH="1">
            <a:off x="5364163" y="3933825"/>
            <a:ext cx="5762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5580063" y="3663950"/>
            <a:ext cx="2484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     </a:t>
            </a:r>
            <a:r>
              <a:rPr kumimoji="0" lang="zh-CN" altLang="en-US" sz="2000">
                <a:ea typeface="黑体" panose="02010609060101010101" pitchFamily="49" charset="-122"/>
              </a:rPr>
              <a:t>被访问的块号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（经相联比较找到）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987675" y="3630613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0000CC"/>
                </a:solidFill>
              </a:rPr>
              <a:t>•</a:t>
            </a: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H="1">
            <a:off x="2484438" y="3860800"/>
            <a:ext cx="647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V="1">
            <a:off x="2484438" y="1125538"/>
            <a:ext cx="0" cy="27352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2484438" y="1125538"/>
            <a:ext cx="165576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4140200" y="1125538"/>
            <a:ext cx="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3708400" y="692150"/>
            <a:ext cx="14620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寄存器堆栈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       压入</a:t>
            </a:r>
          </a:p>
        </p:txBody>
      </p:sp>
      <p:sp>
        <p:nvSpPr>
          <p:cNvPr id="27678" name="Text Box 30"/>
          <p:cNvSpPr txBox="1">
            <a:spLocks noChangeArrowheads="1"/>
          </p:cNvSpPr>
          <p:nvPr/>
        </p:nvSpPr>
        <p:spPr bwMode="auto">
          <a:xfrm>
            <a:off x="3851275" y="5300663"/>
            <a:ext cx="81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n</a:t>
            </a:r>
            <a:r>
              <a:rPr kumimoji="0" lang="en-US" altLang="zh-CN" sz="2400" baseline="-25000">
                <a:ea typeface="黑体" panose="02010609060101010101" pitchFamily="49" charset="-122"/>
              </a:rPr>
              <a:t>cb</a:t>
            </a:r>
            <a:r>
              <a:rPr kumimoji="0" lang="zh-CN" altLang="en-US" sz="2000">
                <a:ea typeface="黑体" panose="02010609060101010101" pitchFamily="49" charset="-122"/>
              </a:rPr>
              <a:t>位</a:t>
            </a:r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>
            <a:off x="4572000" y="5516563"/>
            <a:ext cx="7921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 flipH="1">
            <a:off x="3348038" y="5589588"/>
            <a:ext cx="57626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35013" y="1412875"/>
            <a:ext cx="1462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近期最近访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  问过的块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2051050" y="1844675"/>
            <a:ext cx="9366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550863" y="4581525"/>
            <a:ext cx="1717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近期最久没有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 访问过的块</a:t>
            </a:r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2124075" y="5013325"/>
            <a:ext cx="863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395288" y="5949950"/>
            <a:ext cx="8561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ea typeface="黑体" panose="02010609060101010101" pitchFamily="49" charset="-122"/>
              </a:rPr>
              <a:t>4.43 </a:t>
            </a:r>
            <a:r>
              <a:rPr kumimoji="0" lang="zh-CN" altLang="en-US" sz="2400">
                <a:ea typeface="黑体" panose="02010609060101010101" pitchFamily="49" charset="-122"/>
              </a:rPr>
              <a:t>全相联映象</a:t>
            </a:r>
            <a:r>
              <a:rPr kumimoji="0" lang="en-US" altLang="zh-CN" sz="2400">
                <a:ea typeface="黑体" panose="02010609060101010101" pitchFamily="49" charset="-122"/>
              </a:rPr>
              <a:t>LRU</a:t>
            </a:r>
            <a:r>
              <a:rPr kumimoji="0" lang="zh-CN" altLang="en-US" sz="2400">
                <a:ea typeface="黑体" panose="02010609060101010101" pitchFamily="49" charset="-122"/>
              </a:rPr>
              <a:t>法经堆栈实现（需要有相联比较功能）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3)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这种硬件堆栈既要求具有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相联比较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的功能，又要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求能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全下移、部分下移和从中间取出一项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的功能，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成本较高，因此只适用于组相联且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组内块数较少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LRU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替换场合。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4)</a:t>
            </a:r>
            <a:r>
              <a:rPr lang="zh-CN" altLang="en-US" sz="2800" b="1" smtClean="0">
                <a:ea typeface="黑体" panose="02010609060101010101" pitchFamily="49" charset="-122"/>
              </a:rPr>
              <a:t>变形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上述这种堆栈，各块被访问的先后次序由该项在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堆栈中距离栈底是近还是远来反映。为了避免堆栈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中各行存放的内容经常同时进行下移，以便节省成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本，采用另一种变形，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即将存放块号的寄存器的几何位置与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中的块号对应，而用寄存器存放值的大小来表示已被访问过的远近次序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  <a:endParaRPr lang="zh-CN" altLang="en-US" sz="2800" b="1" smtClean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以组相联为例，每一组均使用如图</a:t>
            </a:r>
            <a:r>
              <a:rPr lang="en-US" altLang="zh-CN" sz="2800" b="1" smtClean="0">
                <a:ea typeface="黑体" panose="02010609060101010101" pitchFamily="49" charset="-122"/>
              </a:rPr>
              <a:t>4.44</a:t>
            </a:r>
            <a:r>
              <a:rPr lang="zh-CN" altLang="en-US" sz="2800" b="1" smtClean="0">
                <a:ea typeface="黑体" panose="02010609060101010101" pitchFamily="49" charset="-122"/>
              </a:rPr>
              <a:t>那样的一个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寄存器组</a:t>
            </a:r>
            <a:r>
              <a:rPr lang="zh-CN" altLang="en-US" sz="2800" b="1" smtClean="0">
                <a:ea typeface="黑体" panose="02010609060101010101" pitchFamily="49" charset="-122"/>
              </a:rPr>
              <a:t>，由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2800" b="1" baseline="40000" smtClean="0">
                <a:solidFill>
                  <a:srgbClr val="FF0000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个寄存器</a:t>
            </a:r>
            <a:r>
              <a:rPr lang="zh-CN" altLang="en-US" sz="2800" b="1" smtClean="0">
                <a:ea typeface="黑体" panose="02010609060101010101" pitchFamily="49" charset="-122"/>
              </a:rPr>
              <a:t>组成，每个寄存器为</a:t>
            </a:r>
            <a:r>
              <a:rPr lang="en-US" altLang="zh-CN" sz="2800" b="1" smtClean="0">
                <a:ea typeface="黑体" panose="02010609060101010101" pitchFamily="49" charset="-122"/>
              </a:rPr>
              <a:t>s</a:t>
            </a:r>
            <a:r>
              <a:rPr lang="zh-CN" altLang="en-US" sz="2800" b="1" smtClean="0">
                <a:ea typeface="黑体" panose="02010609060101010101" pitchFamily="49" charset="-122"/>
              </a:rPr>
              <a:t>位宽，可以存放表示从</a:t>
            </a:r>
            <a:r>
              <a:rPr lang="en-US" altLang="zh-CN" sz="2800" b="1" smtClean="0">
                <a:ea typeface="黑体" panose="02010609060101010101" pitchFamily="49" charset="-122"/>
              </a:rPr>
              <a:t>0</a:t>
            </a:r>
            <a:r>
              <a:rPr lang="zh-CN" altLang="en-US" sz="2800" b="1" smtClean="0">
                <a:ea typeface="黑体" panose="02010609060101010101" pitchFamily="49" charset="-122"/>
              </a:rPr>
              <a:t>到</a:t>
            </a:r>
            <a:r>
              <a:rPr lang="en-US" altLang="zh-CN" sz="2800" b="1" smtClean="0">
                <a:ea typeface="黑体" panose="02010609060101010101" pitchFamily="49" charset="-122"/>
              </a:rPr>
              <a:t>2</a:t>
            </a:r>
            <a:r>
              <a:rPr lang="en-US" altLang="zh-CN" sz="2800" b="1" baseline="40000" smtClean="0">
                <a:ea typeface="黑体" panose="02010609060101010101" pitchFamily="49" charset="-122"/>
              </a:rPr>
              <a:t>s</a:t>
            </a:r>
            <a:r>
              <a:rPr lang="zh-CN" altLang="en-US" sz="2800" b="1" smtClean="0">
                <a:ea typeface="黑体" panose="02010609060101010101" pitchFamily="49" charset="-122"/>
              </a:rPr>
              <a:t>－</a:t>
            </a:r>
            <a:r>
              <a:rPr lang="en-US" altLang="zh-CN" sz="2800" b="1" smtClean="0"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的次序值。如果让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越是最近访问的，其次序值愈小</a:t>
            </a:r>
            <a:r>
              <a:rPr lang="zh-CN" altLang="en-US" sz="2800" b="1" smtClean="0">
                <a:ea typeface="黑体" panose="02010609060101010101" pitchFamily="49" charset="-122"/>
              </a:rPr>
              <a:t>，则只需通过相联比较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求最大值</a:t>
            </a:r>
            <a:r>
              <a:rPr lang="zh-CN" altLang="en-US" sz="2800" b="1" smtClean="0">
                <a:ea typeface="黑体" panose="02010609060101010101" pitchFamily="49" charset="-122"/>
              </a:rPr>
              <a:t>（不是相联比较相符），找到该最大值所在的寄存器号，这就是对应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中应该被替换掉的块的块号。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835150" y="909638"/>
            <a:ext cx="2520950" cy="2879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5578475" y="909638"/>
            <a:ext cx="1514475" cy="2879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0724" name="Line 4"/>
          <p:cNvSpPr>
            <a:spLocks noChangeShapeType="1"/>
          </p:cNvSpPr>
          <p:nvPr/>
        </p:nvSpPr>
        <p:spPr bwMode="auto">
          <a:xfrm>
            <a:off x="1835150" y="1341438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Line 5"/>
          <p:cNvSpPr>
            <a:spLocks noChangeShapeType="1"/>
          </p:cNvSpPr>
          <p:nvPr/>
        </p:nvSpPr>
        <p:spPr bwMode="auto">
          <a:xfrm>
            <a:off x="5580063" y="1341438"/>
            <a:ext cx="15128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1835150" y="1773238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>
            <a:off x="5580063" y="1773238"/>
            <a:ext cx="15128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1835150" y="2205038"/>
            <a:ext cx="25209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580063" y="2205038"/>
            <a:ext cx="15128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1835150" y="3357563"/>
            <a:ext cx="25923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>
            <a:off x="5580063" y="3357563"/>
            <a:ext cx="15128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039938" y="981075"/>
            <a:ext cx="2100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黑体" panose="02010609060101010101" pitchFamily="49" charset="-122"/>
              </a:rPr>
              <a:t>第</a:t>
            </a:r>
            <a:r>
              <a:rPr kumimoji="0" lang="en-US" altLang="zh-CN" sz="2000" dirty="0">
                <a:ea typeface="黑体" panose="02010609060101010101" pitchFamily="49" charset="-122"/>
              </a:rPr>
              <a:t>0</a:t>
            </a:r>
            <a:r>
              <a:rPr kumimoji="0" lang="zh-CN" altLang="en-US" sz="2000" dirty="0">
                <a:ea typeface="黑体" panose="02010609060101010101" pitchFamily="49" charset="-122"/>
              </a:rPr>
              <a:t>块的访问次序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039938" y="1412875"/>
            <a:ext cx="2100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ea typeface="黑体" panose="02010609060101010101" pitchFamily="49" charset="-122"/>
              </a:rPr>
              <a:t>第</a:t>
            </a:r>
            <a:r>
              <a:rPr kumimoji="0" lang="en-US" altLang="zh-CN" sz="2000" dirty="0">
                <a:ea typeface="黑体" panose="02010609060101010101" pitchFamily="49" charset="-122"/>
              </a:rPr>
              <a:t>1</a:t>
            </a:r>
            <a:r>
              <a:rPr kumimoji="0" lang="zh-CN" altLang="en-US" sz="2000" dirty="0">
                <a:ea typeface="黑体" panose="02010609060101010101" pitchFamily="49" charset="-122"/>
              </a:rPr>
              <a:t>块的访问次序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039938" y="1844675"/>
            <a:ext cx="21002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第</a:t>
            </a:r>
            <a:r>
              <a:rPr kumimoji="0" lang="en-US" altLang="zh-CN" sz="2000">
                <a:ea typeface="黑体" panose="02010609060101010101" pitchFamily="49" charset="-122"/>
              </a:rPr>
              <a:t>2</a:t>
            </a:r>
            <a:r>
              <a:rPr kumimoji="0" lang="zh-CN" altLang="en-US" sz="2000">
                <a:ea typeface="黑体" panose="02010609060101010101" pitchFamily="49" charset="-122"/>
              </a:rPr>
              <a:t>块的访问次序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835150" y="3357563"/>
            <a:ext cx="252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latin typeface="Arial" panose="020B0604020202020204" pitchFamily="34" charset="0"/>
                <a:ea typeface="黑体" panose="02010609060101010101" pitchFamily="49" charset="-122"/>
              </a:rPr>
              <a:t>第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kumimoji="0" lang="en-US" altLang="zh-CN" sz="2400" baseline="400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  <a:r>
              <a:rPr kumimoji="0" lang="zh-CN" altLang="en-US" sz="2000">
                <a:ea typeface="黑体" panose="02010609060101010101" pitchFamily="49" charset="-122"/>
              </a:rPr>
              <a:t>块的访问次序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6011863" y="944563"/>
            <a:ext cx="56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</a:t>
            </a:r>
            <a:r>
              <a:rPr kumimoji="0" lang="en-US" altLang="zh-CN" sz="2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011863" y="1412875"/>
            <a:ext cx="56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6011863" y="1844675"/>
            <a:ext cx="5667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</a:t>
            </a:r>
            <a:r>
              <a:rPr kumimoji="0" lang="en-US" altLang="zh-CN" sz="2000">
                <a:ea typeface="黑体" panose="02010609060101010101" pitchFamily="49" charset="-122"/>
              </a:rPr>
              <a:t>2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5795963" y="3357563"/>
            <a:ext cx="99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kumimoji="0" lang="en-US" altLang="zh-CN" sz="2400" baseline="400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-1</a:t>
            </a: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4356100" y="1125538"/>
            <a:ext cx="12239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4356100" y="1557338"/>
            <a:ext cx="12239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Line 22"/>
          <p:cNvSpPr>
            <a:spLocks noChangeShapeType="1"/>
          </p:cNvSpPr>
          <p:nvPr/>
        </p:nvSpPr>
        <p:spPr bwMode="auto">
          <a:xfrm>
            <a:off x="4356100" y="1989138"/>
            <a:ext cx="12239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4356100" y="3573463"/>
            <a:ext cx="12239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V="1">
            <a:off x="1476375" y="836613"/>
            <a:ext cx="0" cy="12969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1476375" y="2852738"/>
            <a:ext cx="0" cy="936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884238" y="2060575"/>
            <a:ext cx="95091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  <a:ea typeface="黑体" panose="02010609060101010101" pitchFamily="49" charset="-122"/>
              </a:rPr>
              <a:t> 2</a:t>
            </a:r>
            <a:r>
              <a:rPr kumimoji="0" lang="en-US" altLang="zh-CN" sz="2400" baseline="40000">
                <a:latin typeface="Arial" panose="020B0604020202020204" pitchFamily="34" charset="0"/>
                <a:ea typeface="黑体" panose="02010609060101010101" pitchFamily="49" charset="-122"/>
              </a:rPr>
              <a:t>s</a:t>
            </a:r>
            <a:r>
              <a:rPr kumimoji="0" lang="zh-CN" altLang="en-US" sz="2000">
                <a:ea typeface="黑体" panose="02010609060101010101" pitchFamily="49" charset="-122"/>
              </a:rPr>
              <a:t>个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寄存器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2195513" y="3860800"/>
            <a:ext cx="202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         </a:t>
            </a:r>
            <a:r>
              <a:rPr kumimoji="0" lang="en-US" altLang="zh-CN" sz="2400">
                <a:ea typeface="黑体" panose="02010609060101010101" pitchFamily="49" charset="-122"/>
              </a:rPr>
              <a:t>S</a:t>
            </a:r>
            <a:r>
              <a:rPr kumimoji="0" lang="zh-CN" altLang="en-US" sz="2400">
                <a:ea typeface="黑体" panose="02010609060101010101" pitchFamily="49" charset="-122"/>
              </a:rPr>
              <a:t>位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（其中一组）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5292725" y="3860800"/>
            <a:ext cx="2022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Cache</a:t>
            </a:r>
            <a:r>
              <a:rPr kumimoji="0" lang="zh-CN" altLang="en-US" sz="2400">
                <a:ea typeface="黑体" panose="02010609060101010101" pitchFamily="49" charset="-122"/>
              </a:rPr>
              <a:t>存贮器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（其中一组）</a:t>
            </a:r>
          </a:p>
        </p:txBody>
      </p:sp>
      <p:sp>
        <p:nvSpPr>
          <p:cNvPr id="30749" name="Text Box 29"/>
          <p:cNvSpPr txBox="1">
            <a:spLocks noChangeArrowheads="1"/>
          </p:cNvSpPr>
          <p:nvPr/>
        </p:nvSpPr>
        <p:spPr bwMode="auto">
          <a:xfrm>
            <a:off x="1979613" y="5013325"/>
            <a:ext cx="5086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ea typeface="黑体" panose="02010609060101010101" pitchFamily="49" charset="-122"/>
              </a:rPr>
              <a:t>4.44  </a:t>
            </a:r>
            <a:r>
              <a:rPr kumimoji="0" lang="zh-CN" altLang="en-US" sz="2400">
                <a:ea typeface="黑体" panose="02010609060101010101" pitchFamily="49" charset="-122"/>
              </a:rPr>
              <a:t>组相联</a:t>
            </a:r>
            <a:r>
              <a:rPr kumimoji="0" lang="en-US" altLang="zh-CN" sz="2400">
                <a:ea typeface="黑体" panose="02010609060101010101" pitchFamily="49" charset="-122"/>
              </a:rPr>
              <a:t>LRU</a:t>
            </a:r>
            <a:r>
              <a:rPr kumimoji="0" lang="zh-CN" altLang="en-US" sz="2400">
                <a:ea typeface="黑体" panose="02010609060101010101" pitchFamily="49" charset="-122"/>
              </a:rPr>
              <a:t>法经寄存器实现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（每组一个，需要有相联比较功能）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3600" b="1" smtClean="0">
                <a:ea typeface="黑体" panose="02010609060101010101" pitchFamily="49" charset="-122"/>
              </a:rPr>
              <a:t>2.</a:t>
            </a:r>
            <a:r>
              <a:rPr lang="zh-CN" altLang="en-US" sz="3600" b="1" smtClean="0">
                <a:ea typeface="黑体" panose="02010609060101010101" pitchFamily="49" charset="-122"/>
              </a:rPr>
              <a:t>比较对法</a:t>
            </a:r>
          </a:p>
          <a:p>
            <a:pPr eaLnBrk="1" hangingPunct="1">
              <a:buFontTx/>
              <a:buNone/>
            </a:pPr>
            <a:r>
              <a:rPr lang="zh-CN" altLang="en-US" sz="3600" b="1" smtClean="0">
                <a:ea typeface="黑体" panose="02010609060101010101" pitchFamily="49" charset="-122"/>
              </a:rPr>
              <a:t> </a:t>
            </a:r>
            <a:r>
              <a:rPr lang="en-US" altLang="zh-CN" b="1" smtClean="0">
                <a:ea typeface="黑体" panose="02010609060101010101" pitchFamily="49" charset="-122"/>
              </a:rPr>
              <a:t>1)</a:t>
            </a:r>
            <a:r>
              <a:rPr lang="zh-CN" altLang="en-US" b="1" smtClean="0">
                <a:ea typeface="黑体" panose="02010609060101010101" pitchFamily="49" charset="-122"/>
              </a:rPr>
              <a:t>思路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   比较法的基本思路是让各个块</a:t>
            </a:r>
            <a:r>
              <a:rPr lang="zh-CN" altLang="en-US" b="1" smtClean="0">
                <a:solidFill>
                  <a:schemeClr val="accent2"/>
                </a:solidFill>
                <a:ea typeface="黑体" panose="02010609060101010101" pitchFamily="49" charset="-122"/>
              </a:rPr>
              <a:t>成对组合</a:t>
            </a:r>
            <a:r>
              <a:rPr lang="zh-CN" altLang="en-US" b="1" smtClean="0">
                <a:ea typeface="黑体" panose="02010609060101010101" pitchFamily="49" charset="-122"/>
              </a:rPr>
              <a:t>，用一个</a:t>
            </a:r>
            <a:r>
              <a:rPr lang="zh-CN" altLang="en-US" b="1" smtClean="0">
                <a:solidFill>
                  <a:schemeClr val="accent2"/>
                </a:solidFill>
                <a:ea typeface="黑体" panose="02010609060101010101" pitchFamily="49" charset="-122"/>
              </a:rPr>
              <a:t>触发器的状态</a:t>
            </a:r>
            <a:r>
              <a:rPr lang="zh-CN" altLang="en-US" b="1" smtClean="0">
                <a:ea typeface="黑体" panose="02010609060101010101" pitchFamily="49" charset="-122"/>
              </a:rPr>
              <a:t>来表示该比较对内两块访问的远近次序，再经门电路就可以找到</a:t>
            </a:r>
            <a:r>
              <a:rPr lang="en-US" altLang="zh-CN" b="1" smtClean="0">
                <a:ea typeface="黑体" panose="02010609060101010101" pitchFamily="49" charset="-122"/>
              </a:rPr>
              <a:t>LRU</a:t>
            </a:r>
            <a:r>
              <a:rPr lang="zh-CN" altLang="en-US" b="1" smtClean="0">
                <a:ea typeface="黑体" panose="02010609060101010101" pitchFamily="49" charset="-122"/>
              </a:rPr>
              <a:t>块。</a:t>
            </a:r>
          </a:p>
          <a:p>
            <a:pPr eaLnBrk="1" hangingPunct="1">
              <a:buFontTx/>
              <a:buNone/>
            </a:pPr>
            <a:endParaRPr lang="en-US" altLang="zh-CN" b="1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507413" cy="5576888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3600" b="1" smtClean="0">
                <a:ea typeface="黑体" panose="02010609060101010101" pitchFamily="49" charset="-122"/>
              </a:rPr>
              <a:t>2.</a:t>
            </a:r>
            <a:r>
              <a:rPr lang="zh-CN" altLang="en-US" sz="3600" b="1" smtClean="0">
                <a:ea typeface="黑体" panose="02010609060101010101" pitchFamily="49" charset="-122"/>
              </a:rPr>
              <a:t>比较对法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3600" b="1" smtClean="0">
                <a:ea typeface="黑体" panose="02010609060101010101" pitchFamily="49" charset="-122"/>
              </a:rPr>
              <a:t> </a:t>
            </a:r>
            <a:r>
              <a:rPr lang="en-US" altLang="zh-CN" b="1" smtClean="0">
                <a:ea typeface="黑体" panose="02010609060101010101" pitchFamily="49" charset="-122"/>
              </a:rPr>
              <a:t>1)</a:t>
            </a:r>
            <a:r>
              <a:rPr lang="zh-CN" altLang="en-US" b="1" smtClean="0">
                <a:ea typeface="黑体" panose="02010609060101010101" pitchFamily="49" charset="-122"/>
              </a:rPr>
              <a:t>思路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比如说有</a:t>
            </a:r>
            <a:r>
              <a:rPr lang="en-US" altLang="zh-CN" b="1" smtClean="0">
                <a:ea typeface="黑体" panose="02010609060101010101" pitchFamily="49" charset="-122"/>
              </a:rPr>
              <a:t>A B C</a:t>
            </a:r>
            <a:r>
              <a:rPr lang="zh-CN" altLang="en-US" b="1" smtClean="0">
                <a:ea typeface="黑体" panose="02010609060101010101" pitchFamily="49" charset="-122"/>
              </a:rPr>
              <a:t>三块，互相之间可以组合成</a:t>
            </a:r>
            <a:r>
              <a:rPr lang="en-US" altLang="zh-CN" b="1" smtClean="0">
                <a:ea typeface="黑体" panose="02010609060101010101" pitchFamily="49" charset="-122"/>
              </a:rPr>
              <a:t>AB  BA   AC  CA   BC CB6</a:t>
            </a:r>
            <a:r>
              <a:rPr lang="zh-CN" altLang="en-US" b="1" smtClean="0">
                <a:ea typeface="黑体" panose="02010609060101010101" pitchFamily="49" charset="-122"/>
              </a:rPr>
              <a:t>对，其中</a:t>
            </a:r>
            <a:r>
              <a:rPr lang="en-US" altLang="zh-CN" b="1" smtClean="0">
                <a:ea typeface="黑体" panose="02010609060101010101" pitchFamily="49" charset="-122"/>
              </a:rPr>
              <a:t>AB</a:t>
            </a:r>
            <a:r>
              <a:rPr lang="zh-CN" altLang="en-US" b="1" smtClean="0">
                <a:ea typeface="黑体" panose="02010609060101010101" pitchFamily="49" charset="-122"/>
              </a:rPr>
              <a:t>和</a:t>
            </a:r>
            <a:r>
              <a:rPr lang="en-US" altLang="zh-CN" b="1" smtClean="0">
                <a:ea typeface="黑体" panose="02010609060101010101" pitchFamily="49" charset="-122"/>
              </a:rPr>
              <a:t>BA</a:t>
            </a:r>
            <a:r>
              <a:rPr lang="zh-CN" altLang="en-US" b="1" smtClean="0">
                <a:ea typeface="黑体" panose="02010609060101010101" pitchFamily="49" charset="-122"/>
              </a:rPr>
              <a:t>、</a:t>
            </a:r>
            <a:r>
              <a:rPr lang="en-US" altLang="zh-CN" b="1" smtClean="0">
                <a:ea typeface="黑体" panose="02010609060101010101" pitchFamily="49" charset="-122"/>
              </a:rPr>
              <a:t>AC</a:t>
            </a:r>
            <a:r>
              <a:rPr lang="zh-CN" altLang="en-US" b="1" smtClean="0">
                <a:ea typeface="黑体" panose="02010609060101010101" pitchFamily="49" charset="-122"/>
              </a:rPr>
              <a:t>和</a:t>
            </a:r>
            <a:r>
              <a:rPr lang="en-US" altLang="zh-CN" b="1" smtClean="0">
                <a:ea typeface="黑体" panose="02010609060101010101" pitchFamily="49" charset="-122"/>
              </a:rPr>
              <a:t>CA</a:t>
            </a:r>
            <a:r>
              <a:rPr lang="zh-CN" altLang="en-US" b="1" smtClean="0">
                <a:ea typeface="黑体" panose="02010609060101010101" pitchFamily="49" charset="-122"/>
              </a:rPr>
              <a:t>、</a:t>
            </a:r>
            <a:r>
              <a:rPr lang="en-US" altLang="zh-CN" b="1" smtClean="0">
                <a:ea typeface="黑体" panose="02010609060101010101" pitchFamily="49" charset="-122"/>
              </a:rPr>
              <a:t>BC</a:t>
            </a:r>
            <a:r>
              <a:rPr lang="zh-CN" altLang="en-US" b="1" smtClean="0">
                <a:ea typeface="黑体" panose="02010609060101010101" pitchFamily="49" charset="-122"/>
              </a:rPr>
              <a:t>和</a:t>
            </a:r>
            <a:r>
              <a:rPr lang="en-US" altLang="zh-CN" b="1" smtClean="0">
                <a:ea typeface="黑体" panose="02010609060101010101" pitchFamily="49" charset="-122"/>
              </a:rPr>
              <a:t>CB</a:t>
            </a:r>
            <a:r>
              <a:rPr lang="zh-CN" altLang="en-US" b="1" smtClean="0">
                <a:ea typeface="黑体" panose="02010609060101010101" pitchFamily="49" charset="-122"/>
              </a:rPr>
              <a:t>是重复的，所以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AB</a:t>
            </a:r>
            <a:r>
              <a:rPr lang="zh-CN" altLang="en-US" b="1" smtClean="0">
                <a:ea typeface="黑体" panose="02010609060101010101" pitchFamily="49" charset="-122"/>
              </a:rPr>
              <a:t>为“</a:t>
            </a:r>
            <a:r>
              <a:rPr lang="en-US" altLang="zh-CN" b="1" smtClean="0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  <a:r>
              <a:rPr lang="en-US" altLang="zh-CN" b="1" smtClean="0">
                <a:ea typeface="黑体" panose="02010609060101010101" pitchFamily="49" charset="-122"/>
              </a:rPr>
              <a:t>”</a:t>
            </a:r>
            <a:r>
              <a:rPr lang="zh-CN" altLang="en-US" b="1" smtClean="0">
                <a:ea typeface="黑体" panose="02010609060101010101" pitchFamily="49" charset="-122"/>
              </a:rPr>
              <a:t>，表示</a:t>
            </a:r>
            <a:r>
              <a:rPr lang="en-US" altLang="zh-CN" b="1" smtClean="0">
                <a:ea typeface="黑体" panose="02010609060101010101" pitchFamily="49" charset="-122"/>
              </a:rPr>
              <a:t>A</a:t>
            </a:r>
            <a:r>
              <a:rPr lang="zh-CN" altLang="en-US" b="1" smtClean="0">
                <a:ea typeface="黑体" panose="02010609060101010101" pitchFamily="49" charset="-122"/>
              </a:rPr>
              <a:t>比</a:t>
            </a:r>
            <a:r>
              <a:rPr lang="en-US" altLang="zh-CN" b="1" smtClean="0">
                <a:ea typeface="黑体" panose="02010609060101010101" pitchFamily="49" charset="-122"/>
              </a:rPr>
              <a:t>B</a:t>
            </a:r>
            <a:r>
              <a:rPr lang="zh-CN" altLang="en-US" b="1" smtClean="0">
                <a:ea typeface="黑体" panose="02010609060101010101" pitchFamily="49" charset="-122"/>
              </a:rPr>
              <a:t>更近被访问过； 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AB</a:t>
            </a:r>
            <a:r>
              <a:rPr lang="zh-CN" altLang="en-US" b="1" smtClean="0">
                <a:ea typeface="黑体" panose="02010609060101010101" pitchFamily="49" charset="-122"/>
              </a:rPr>
              <a:t>为“</a:t>
            </a:r>
            <a:r>
              <a:rPr lang="en-US" altLang="zh-CN" b="1" smtClean="0">
                <a:solidFill>
                  <a:schemeClr val="accent2"/>
                </a:solidFill>
                <a:ea typeface="黑体" panose="02010609060101010101" pitchFamily="49" charset="-122"/>
              </a:rPr>
              <a:t>0</a:t>
            </a:r>
            <a:r>
              <a:rPr lang="en-US" altLang="zh-CN" b="1" smtClean="0">
                <a:ea typeface="黑体" panose="02010609060101010101" pitchFamily="49" charset="-122"/>
              </a:rPr>
              <a:t>”</a:t>
            </a:r>
            <a:r>
              <a:rPr lang="zh-CN" altLang="en-US" b="1" smtClean="0">
                <a:ea typeface="黑体" panose="02010609060101010101" pitchFamily="49" charset="-122"/>
              </a:rPr>
              <a:t>，则表示</a:t>
            </a:r>
            <a:r>
              <a:rPr lang="en-US" altLang="zh-CN" b="1" smtClean="0">
                <a:ea typeface="黑体" panose="02010609060101010101" pitchFamily="49" charset="-122"/>
              </a:rPr>
              <a:t>B</a:t>
            </a:r>
            <a:r>
              <a:rPr lang="zh-CN" altLang="en-US" b="1" smtClean="0">
                <a:ea typeface="黑体" panose="02010609060101010101" pitchFamily="49" charset="-122"/>
              </a:rPr>
              <a:t>比</a:t>
            </a:r>
            <a:r>
              <a:rPr lang="en-US" altLang="zh-CN" b="1" smtClean="0">
                <a:ea typeface="黑体" panose="02010609060101010101" pitchFamily="49" charset="-122"/>
              </a:rPr>
              <a:t>A</a:t>
            </a:r>
            <a:r>
              <a:rPr lang="zh-CN" altLang="en-US" b="1" smtClean="0">
                <a:ea typeface="黑体" panose="02010609060101010101" pitchFamily="49" charset="-122"/>
              </a:rPr>
              <a:t>更近被访问过。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AC</a:t>
            </a:r>
            <a:r>
              <a:rPr lang="en-US" altLang="zh-CN" b="1" smtClean="0">
                <a:ea typeface="黑体" panose="02010609060101010101" pitchFamily="49" charset="-122"/>
              </a:rPr>
              <a:t> </a:t>
            </a:r>
            <a:r>
              <a:rPr lang="zh-CN" altLang="en-US" b="1" smtClean="0">
                <a:ea typeface="黑体" panose="02010609060101010101" pitchFamily="49" charset="-122"/>
              </a:rPr>
              <a:t>、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BC</a:t>
            </a:r>
            <a:r>
              <a:rPr lang="zh-CN" altLang="en-US" b="1" smtClean="0">
                <a:ea typeface="黑体" panose="02010609060101010101" pitchFamily="49" charset="-122"/>
              </a:rPr>
              <a:t>也类似定义。这样，当访问过的次序为</a:t>
            </a:r>
            <a:r>
              <a:rPr lang="en-US" altLang="zh-CN" b="1" smtClean="0">
                <a:ea typeface="黑体" panose="02010609060101010101" pitchFamily="49" charset="-122"/>
              </a:rPr>
              <a:t>A  B  C</a:t>
            </a:r>
            <a:r>
              <a:rPr lang="zh-CN" altLang="en-US" b="1" smtClean="0">
                <a:ea typeface="黑体" panose="02010609060101010101" pitchFamily="49" charset="-122"/>
              </a:rPr>
              <a:t>，即最近访问过的为</a:t>
            </a:r>
            <a:r>
              <a:rPr lang="en-US" altLang="zh-CN" b="1" smtClean="0">
                <a:ea typeface="黑体" panose="02010609060101010101" pitchFamily="49" charset="-122"/>
              </a:rPr>
              <a:t>A</a:t>
            </a:r>
            <a:r>
              <a:rPr lang="zh-CN" altLang="en-US" b="1" smtClean="0">
                <a:ea typeface="黑体" panose="02010609060101010101" pitchFamily="49" charset="-122"/>
              </a:rPr>
              <a:t>，最久未被访问过的为</a:t>
            </a:r>
            <a:r>
              <a:rPr lang="en-US" altLang="zh-CN" b="1" smtClean="0">
                <a:ea typeface="黑体" panose="02010609060101010101" pitchFamily="49" charset="-122"/>
              </a:rPr>
              <a:t>C</a:t>
            </a:r>
            <a:r>
              <a:rPr lang="zh-CN" altLang="en-US" b="1" smtClean="0">
                <a:ea typeface="黑体" panose="02010609060101010101" pitchFamily="49" charset="-122"/>
              </a:rPr>
              <a:t>，则这三个触发器状态分别为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AB</a:t>
            </a:r>
            <a:r>
              <a:rPr lang="zh-CN" altLang="en-US" b="1" smtClean="0">
                <a:ea typeface="黑体" panose="02010609060101010101" pitchFamily="49" charset="-122"/>
              </a:rPr>
              <a:t>＝</a:t>
            </a:r>
            <a:r>
              <a:rPr lang="en-US" altLang="zh-CN" b="1" smtClean="0">
                <a:ea typeface="黑体" panose="02010609060101010101" pitchFamily="49" charset="-122"/>
              </a:rPr>
              <a:t>1</a:t>
            </a:r>
            <a:r>
              <a:rPr lang="zh-CN" altLang="en-US" b="1" smtClean="0">
                <a:ea typeface="黑体" panose="02010609060101010101" pitchFamily="49" charset="-122"/>
              </a:rPr>
              <a:t>，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AC</a:t>
            </a:r>
            <a:r>
              <a:rPr lang="zh-CN" altLang="en-US" b="1" smtClean="0">
                <a:ea typeface="黑体" panose="02010609060101010101" pitchFamily="49" charset="-122"/>
              </a:rPr>
              <a:t>＝</a:t>
            </a:r>
            <a:r>
              <a:rPr lang="en-US" altLang="zh-CN" b="1" smtClean="0">
                <a:ea typeface="黑体" panose="02010609060101010101" pitchFamily="49" charset="-122"/>
              </a:rPr>
              <a:t>1</a:t>
            </a:r>
            <a:r>
              <a:rPr lang="zh-CN" altLang="en-US" b="1" smtClean="0">
                <a:ea typeface="黑体" panose="02010609060101010101" pitchFamily="49" charset="-122"/>
              </a:rPr>
              <a:t>，</a:t>
            </a:r>
            <a:r>
              <a:rPr lang="en-US" altLang="zh-CN" b="1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smtClean="0">
                <a:ea typeface="黑体" panose="02010609060101010101" pitchFamily="49" charset="-122"/>
              </a:rPr>
              <a:t>BC</a:t>
            </a:r>
            <a:r>
              <a:rPr lang="zh-CN" altLang="en-US" b="1" smtClean="0">
                <a:ea typeface="黑体" panose="02010609060101010101" pitchFamily="49" charset="-122"/>
              </a:rPr>
              <a:t>＝</a:t>
            </a:r>
            <a:r>
              <a:rPr lang="en-US" altLang="zh-CN" b="1" smtClean="0">
                <a:ea typeface="黑体" panose="02010609060101010101" pitchFamily="49" charset="-122"/>
              </a:rPr>
              <a:t>1</a:t>
            </a:r>
            <a:r>
              <a:rPr lang="zh-CN" altLang="en-US" b="1" smtClean="0">
                <a:ea typeface="黑体" panose="02010609060101010101" pitchFamily="49" charset="-122"/>
              </a:rPr>
              <a:t>。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endParaRPr lang="en-US" altLang="zh-CN" b="1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3962400" y="1295400"/>
            <a:ext cx="23622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47" name="Line 5"/>
          <p:cNvSpPr>
            <a:spLocks noChangeShapeType="1"/>
          </p:cNvSpPr>
          <p:nvPr/>
        </p:nvSpPr>
        <p:spPr bwMode="auto">
          <a:xfrm>
            <a:off x="5029200" y="12954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8" name="Text Box 6"/>
          <p:cNvSpPr txBox="1">
            <a:spLocks noChangeArrowheads="1"/>
          </p:cNvSpPr>
          <p:nvPr/>
        </p:nvSpPr>
        <p:spPr bwMode="auto">
          <a:xfrm>
            <a:off x="5105400" y="12954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块内地址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4191000" y="12954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块号</a:t>
            </a:r>
          </a:p>
        </p:txBody>
      </p:sp>
      <p:sp>
        <p:nvSpPr>
          <p:cNvPr id="6150" name="Rectangle 8"/>
          <p:cNvSpPr>
            <a:spLocks noChangeArrowheads="1"/>
          </p:cNvSpPr>
          <p:nvPr/>
        </p:nvSpPr>
        <p:spPr bwMode="auto">
          <a:xfrm>
            <a:off x="2590800" y="12192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主存地址</a:t>
            </a:r>
          </a:p>
        </p:txBody>
      </p: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3124200" y="2209800"/>
            <a:ext cx="22860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52" name="Rectangle 10"/>
          <p:cNvSpPr>
            <a:spLocks noChangeArrowheads="1"/>
          </p:cNvSpPr>
          <p:nvPr/>
        </p:nvSpPr>
        <p:spPr bwMode="auto">
          <a:xfrm>
            <a:off x="3124200" y="2286000"/>
            <a:ext cx="22288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     </a:t>
            </a: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主存－</a:t>
            </a:r>
            <a:r>
              <a:rPr lang="en-US" altLang="zh-CN" sz="200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地址映像变换机构</a:t>
            </a:r>
          </a:p>
        </p:txBody>
      </p:sp>
      <p:sp>
        <p:nvSpPr>
          <p:cNvPr id="6153" name="Rectangle 11"/>
          <p:cNvSpPr>
            <a:spLocks noChangeArrowheads="1"/>
          </p:cNvSpPr>
          <p:nvPr/>
        </p:nvSpPr>
        <p:spPr bwMode="auto">
          <a:xfrm>
            <a:off x="3962400" y="3429000"/>
            <a:ext cx="2362200" cy="381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54" name="Line 12"/>
          <p:cNvSpPr>
            <a:spLocks noChangeShapeType="1"/>
          </p:cNvSpPr>
          <p:nvPr/>
        </p:nvSpPr>
        <p:spPr bwMode="auto">
          <a:xfrm>
            <a:off x="5029200" y="34290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5" name="Text Box 13"/>
          <p:cNvSpPr txBox="1">
            <a:spLocks noChangeArrowheads="1"/>
          </p:cNvSpPr>
          <p:nvPr/>
        </p:nvSpPr>
        <p:spPr bwMode="auto">
          <a:xfrm>
            <a:off x="5105400" y="34290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块内地址</a:t>
            </a:r>
          </a:p>
        </p:txBody>
      </p:sp>
      <p:sp>
        <p:nvSpPr>
          <p:cNvPr id="6156" name="Rectangle 14"/>
          <p:cNvSpPr>
            <a:spLocks noChangeArrowheads="1"/>
          </p:cNvSpPr>
          <p:nvPr/>
        </p:nvSpPr>
        <p:spPr bwMode="auto">
          <a:xfrm>
            <a:off x="4191000" y="34290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块号</a:t>
            </a:r>
          </a:p>
        </p:txBody>
      </p:sp>
      <p:sp>
        <p:nvSpPr>
          <p:cNvPr id="6157" name="Rectangle 15"/>
          <p:cNvSpPr>
            <a:spLocks noChangeArrowheads="1"/>
          </p:cNvSpPr>
          <p:nvPr/>
        </p:nvSpPr>
        <p:spPr bwMode="auto">
          <a:xfrm>
            <a:off x="4419600" y="4419600"/>
            <a:ext cx="13716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58" name="Text Box 16"/>
          <p:cNvSpPr txBox="1">
            <a:spLocks noChangeArrowheads="1"/>
          </p:cNvSpPr>
          <p:nvPr/>
        </p:nvSpPr>
        <p:spPr bwMode="auto">
          <a:xfrm>
            <a:off x="4572000" y="45720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Cache</a:t>
            </a:r>
          </a:p>
        </p:txBody>
      </p:sp>
      <p:sp>
        <p:nvSpPr>
          <p:cNvPr id="6159" name="Rectangle 17"/>
          <p:cNvSpPr>
            <a:spLocks noChangeArrowheads="1"/>
          </p:cNvSpPr>
          <p:nvPr/>
        </p:nvSpPr>
        <p:spPr bwMode="auto">
          <a:xfrm>
            <a:off x="7391400" y="2438400"/>
            <a:ext cx="1219200" cy="1828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60" name="Text Box 18"/>
          <p:cNvSpPr txBox="1">
            <a:spLocks noChangeArrowheads="1"/>
          </p:cNvSpPr>
          <p:nvPr/>
        </p:nvSpPr>
        <p:spPr bwMode="auto">
          <a:xfrm>
            <a:off x="7620000" y="31242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6161" name="Rectangle 19"/>
          <p:cNvSpPr>
            <a:spLocks noChangeArrowheads="1"/>
          </p:cNvSpPr>
          <p:nvPr/>
        </p:nvSpPr>
        <p:spPr bwMode="auto">
          <a:xfrm>
            <a:off x="1136650" y="3352800"/>
            <a:ext cx="990600" cy="1295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6162" name="Text Box 20"/>
          <p:cNvSpPr txBox="1">
            <a:spLocks noChangeArrowheads="1"/>
          </p:cNvSpPr>
          <p:nvPr/>
        </p:nvSpPr>
        <p:spPr bwMode="auto">
          <a:xfrm>
            <a:off x="1136650" y="3352800"/>
            <a:ext cx="9969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替 换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策 略</a:t>
            </a:r>
          </a:p>
        </p:txBody>
      </p:sp>
      <p:sp>
        <p:nvSpPr>
          <p:cNvPr id="6163" name="Line 22"/>
          <p:cNvSpPr>
            <a:spLocks noChangeShapeType="1"/>
          </p:cNvSpPr>
          <p:nvPr/>
        </p:nvSpPr>
        <p:spPr bwMode="auto">
          <a:xfrm flipH="1">
            <a:off x="914400" y="838200"/>
            <a:ext cx="0" cy="4800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4" name="Line 23"/>
          <p:cNvSpPr>
            <a:spLocks noChangeShapeType="1"/>
          </p:cNvSpPr>
          <p:nvPr/>
        </p:nvSpPr>
        <p:spPr bwMode="auto">
          <a:xfrm>
            <a:off x="914400" y="838200"/>
            <a:ext cx="59436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5" name="Line 24"/>
          <p:cNvSpPr>
            <a:spLocks noChangeShapeType="1"/>
          </p:cNvSpPr>
          <p:nvPr/>
        </p:nvSpPr>
        <p:spPr bwMode="auto">
          <a:xfrm>
            <a:off x="6858000" y="838200"/>
            <a:ext cx="0" cy="4800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6" name="Line 25"/>
          <p:cNvSpPr>
            <a:spLocks noChangeShapeType="1"/>
          </p:cNvSpPr>
          <p:nvPr/>
        </p:nvSpPr>
        <p:spPr bwMode="auto">
          <a:xfrm>
            <a:off x="914400" y="5638800"/>
            <a:ext cx="59436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7" name="Line 26"/>
          <p:cNvSpPr>
            <a:spLocks noChangeShapeType="1"/>
          </p:cNvSpPr>
          <p:nvPr/>
        </p:nvSpPr>
        <p:spPr bwMode="auto">
          <a:xfrm>
            <a:off x="4419600" y="2971800"/>
            <a:ext cx="0" cy="457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8" name="Line 27"/>
          <p:cNvSpPr>
            <a:spLocks noChangeShapeType="1"/>
          </p:cNvSpPr>
          <p:nvPr/>
        </p:nvSpPr>
        <p:spPr bwMode="auto">
          <a:xfrm>
            <a:off x="5791200" y="1600200"/>
            <a:ext cx="0" cy="1828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69" name="Line 29"/>
          <p:cNvSpPr>
            <a:spLocks noChangeShapeType="1"/>
          </p:cNvSpPr>
          <p:nvPr/>
        </p:nvSpPr>
        <p:spPr bwMode="auto">
          <a:xfrm>
            <a:off x="4495800" y="160020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0" name="Line 30"/>
          <p:cNvSpPr>
            <a:spLocks noChangeShapeType="1"/>
          </p:cNvSpPr>
          <p:nvPr/>
        </p:nvSpPr>
        <p:spPr bwMode="auto">
          <a:xfrm>
            <a:off x="4572000" y="38100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1" name="Line 31"/>
          <p:cNvSpPr>
            <a:spLocks noChangeShapeType="1"/>
          </p:cNvSpPr>
          <p:nvPr/>
        </p:nvSpPr>
        <p:spPr bwMode="auto">
          <a:xfrm>
            <a:off x="4572000" y="4038600"/>
            <a:ext cx="838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2" name="Line 32"/>
          <p:cNvSpPr>
            <a:spLocks noChangeShapeType="1"/>
          </p:cNvSpPr>
          <p:nvPr/>
        </p:nvSpPr>
        <p:spPr bwMode="auto">
          <a:xfrm flipV="1">
            <a:off x="5410200" y="3810000"/>
            <a:ext cx="0" cy="228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3" name="Line 33"/>
          <p:cNvSpPr>
            <a:spLocks noChangeShapeType="1"/>
          </p:cNvSpPr>
          <p:nvPr/>
        </p:nvSpPr>
        <p:spPr bwMode="auto">
          <a:xfrm>
            <a:off x="5029200" y="40386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4" name="Line 34"/>
          <p:cNvSpPr>
            <a:spLocks noChangeShapeType="1"/>
          </p:cNvSpPr>
          <p:nvPr/>
        </p:nvSpPr>
        <p:spPr bwMode="auto">
          <a:xfrm flipH="1">
            <a:off x="5791200" y="4800600"/>
            <a:ext cx="2209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5" name="Line 35"/>
          <p:cNvSpPr>
            <a:spLocks noChangeShapeType="1"/>
          </p:cNvSpPr>
          <p:nvPr/>
        </p:nvSpPr>
        <p:spPr bwMode="auto">
          <a:xfrm flipV="1">
            <a:off x="8001000" y="4267200"/>
            <a:ext cx="0" cy="16002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6" name="Line 36"/>
          <p:cNvSpPr>
            <a:spLocks noChangeShapeType="1"/>
          </p:cNvSpPr>
          <p:nvPr/>
        </p:nvSpPr>
        <p:spPr bwMode="auto">
          <a:xfrm>
            <a:off x="4648200" y="1143000"/>
            <a:ext cx="0" cy="152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7" name="Line 37"/>
          <p:cNvSpPr>
            <a:spLocks noChangeShapeType="1"/>
          </p:cNvSpPr>
          <p:nvPr/>
        </p:nvSpPr>
        <p:spPr bwMode="auto">
          <a:xfrm>
            <a:off x="4648200" y="1143000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8" name="Line 38"/>
          <p:cNvSpPr>
            <a:spLocks noChangeShapeType="1"/>
          </p:cNvSpPr>
          <p:nvPr/>
        </p:nvSpPr>
        <p:spPr bwMode="auto">
          <a:xfrm>
            <a:off x="5334000" y="1143000"/>
            <a:ext cx="0" cy="152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79" name="Rectangle 39"/>
          <p:cNvSpPr>
            <a:spLocks noChangeArrowheads="1"/>
          </p:cNvSpPr>
          <p:nvPr/>
        </p:nvSpPr>
        <p:spPr bwMode="auto">
          <a:xfrm>
            <a:off x="3124200" y="3200400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</a:t>
            </a:r>
            <a:r>
              <a:rPr lang="zh-CN" altLang="en-US" sz="2000">
                <a:ea typeface="黑体" panose="02010609060101010101" pitchFamily="49" charset="-122"/>
              </a:rPr>
              <a:t>地址</a:t>
            </a:r>
          </a:p>
        </p:txBody>
      </p:sp>
      <p:sp>
        <p:nvSpPr>
          <p:cNvPr id="6180" name="Line 40"/>
          <p:cNvSpPr>
            <a:spLocks noChangeShapeType="1"/>
          </p:cNvSpPr>
          <p:nvPr/>
        </p:nvSpPr>
        <p:spPr bwMode="auto">
          <a:xfrm>
            <a:off x="4953000" y="609600"/>
            <a:ext cx="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1" name="Line 41"/>
          <p:cNvSpPr>
            <a:spLocks noChangeShapeType="1"/>
          </p:cNvSpPr>
          <p:nvPr/>
        </p:nvSpPr>
        <p:spPr bwMode="auto">
          <a:xfrm>
            <a:off x="7924800" y="609600"/>
            <a:ext cx="0" cy="1828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2" name="Line 42"/>
          <p:cNvSpPr>
            <a:spLocks noChangeShapeType="1"/>
          </p:cNvSpPr>
          <p:nvPr/>
        </p:nvSpPr>
        <p:spPr bwMode="auto">
          <a:xfrm>
            <a:off x="1676400" y="609600"/>
            <a:ext cx="6248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3" name="Text Box 43"/>
          <p:cNvSpPr txBox="1">
            <a:spLocks noChangeArrowheads="1"/>
          </p:cNvSpPr>
          <p:nvPr/>
        </p:nvSpPr>
        <p:spPr bwMode="auto">
          <a:xfrm>
            <a:off x="3429000" y="1524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主存地址</a:t>
            </a:r>
          </a:p>
        </p:txBody>
      </p:sp>
      <p:sp>
        <p:nvSpPr>
          <p:cNvPr id="6184" name="Rectangle 44"/>
          <p:cNvSpPr>
            <a:spLocks noChangeArrowheads="1"/>
          </p:cNvSpPr>
          <p:nvPr/>
        </p:nvSpPr>
        <p:spPr bwMode="auto">
          <a:xfrm>
            <a:off x="1219200" y="152400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来自处理机</a:t>
            </a:r>
          </a:p>
        </p:txBody>
      </p:sp>
      <p:sp>
        <p:nvSpPr>
          <p:cNvPr id="6185" name="Rectangle 45"/>
          <p:cNvSpPr>
            <a:spLocks noChangeArrowheads="1"/>
          </p:cNvSpPr>
          <p:nvPr/>
        </p:nvSpPr>
        <p:spPr bwMode="auto">
          <a:xfrm>
            <a:off x="5867400" y="44196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多字宽</a:t>
            </a:r>
          </a:p>
        </p:txBody>
      </p:sp>
      <p:sp>
        <p:nvSpPr>
          <p:cNvPr id="6186" name="Line 46"/>
          <p:cNvSpPr>
            <a:spLocks noChangeShapeType="1"/>
          </p:cNvSpPr>
          <p:nvPr/>
        </p:nvSpPr>
        <p:spPr bwMode="auto">
          <a:xfrm flipH="1">
            <a:off x="1600200" y="5867400"/>
            <a:ext cx="6400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7" name="Line 47"/>
          <p:cNvSpPr>
            <a:spLocks noChangeShapeType="1"/>
          </p:cNvSpPr>
          <p:nvPr/>
        </p:nvSpPr>
        <p:spPr bwMode="auto">
          <a:xfrm flipV="1">
            <a:off x="5029200" y="5105400"/>
            <a:ext cx="0" cy="762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8" name="Line 48"/>
          <p:cNvSpPr>
            <a:spLocks noChangeShapeType="1"/>
          </p:cNvSpPr>
          <p:nvPr/>
        </p:nvSpPr>
        <p:spPr bwMode="auto">
          <a:xfrm>
            <a:off x="5029200" y="5486400"/>
            <a:ext cx="0" cy="381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89" name="Rectangle 49"/>
          <p:cNvSpPr>
            <a:spLocks noChangeArrowheads="1"/>
          </p:cNvSpPr>
          <p:nvPr/>
        </p:nvSpPr>
        <p:spPr bwMode="auto">
          <a:xfrm>
            <a:off x="4953000" y="5165725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单字宽</a:t>
            </a:r>
          </a:p>
        </p:txBody>
      </p:sp>
      <p:sp>
        <p:nvSpPr>
          <p:cNvPr id="6190" name="Line 50"/>
          <p:cNvSpPr>
            <a:spLocks noChangeShapeType="1"/>
          </p:cNvSpPr>
          <p:nvPr/>
        </p:nvSpPr>
        <p:spPr bwMode="auto">
          <a:xfrm flipH="1">
            <a:off x="5105400" y="5867400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1" name="Line 51"/>
          <p:cNvSpPr>
            <a:spLocks noChangeShapeType="1"/>
          </p:cNvSpPr>
          <p:nvPr/>
        </p:nvSpPr>
        <p:spPr bwMode="auto">
          <a:xfrm>
            <a:off x="3733800" y="5867400"/>
            <a:ext cx="1143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2" name="Text Box 52"/>
          <p:cNvSpPr txBox="1">
            <a:spLocks noChangeArrowheads="1"/>
          </p:cNvSpPr>
          <p:nvPr/>
        </p:nvSpPr>
        <p:spPr bwMode="auto">
          <a:xfrm>
            <a:off x="1447800" y="58674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去处理机</a:t>
            </a:r>
          </a:p>
        </p:txBody>
      </p:sp>
      <p:sp>
        <p:nvSpPr>
          <p:cNvPr id="6193" name="Rectangle 53"/>
          <p:cNvSpPr>
            <a:spLocks noChangeArrowheads="1"/>
          </p:cNvSpPr>
          <p:nvPr/>
        </p:nvSpPr>
        <p:spPr bwMode="auto">
          <a:xfrm>
            <a:off x="5410200" y="58674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直接通路</a:t>
            </a:r>
          </a:p>
        </p:txBody>
      </p:sp>
      <p:sp>
        <p:nvSpPr>
          <p:cNvPr id="6194" name="Rectangle 54"/>
          <p:cNvSpPr>
            <a:spLocks noChangeArrowheads="1"/>
          </p:cNvSpPr>
          <p:nvPr/>
        </p:nvSpPr>
        <p:spPr bwMode="auto">
          <a:xfrm>
            <a:off x="6934200" y="54864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单字宽</a:t>
            </a:r>
          </a:p>
        </p:txBody>
      </p:sp>
      <p:sp>
        <p:nvSpPr>
          <p:cNvPr id="6195" name="Line 55"/>
          <p:cNvSpPr>
            <a:spLocks noChangeShapeType="1"/>
          </p:cNvSpPr>
          <p:nvPr/>
        </p:nvSpPr>
        <p:spPr bwMode="auto">
          <a:xfrm>
            <a:off x="1600200" y="46482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6" name="Rectangle 56"/>
          <p:cNvSpPr>
            <a:spLocks noChangeArrowheads="1"/>
          </p:cNvSpPr>
          <p:nvPr/>
        </p:nvSpPr>
        <p:spPr bwMode="auto">
          <a:xfrm>
            <a:off x="990600" y="4876800"/>
            <a:ext cx="13731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访   主   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替换</a:t>
            </a:r>
            <a:r>
              <a:rPr lang="en-US" altLang="zh-CN" sz="2000">
                <a:ea typeface="黑体" panose="02010609060101010101" pitchFamily="49" charset="-122"/>
              </a:rPr>
              <a:t>Cache</a:t>
            </a:r>
          </a:p>
        </p:txBody>
      </p:sp>
      <p:sp>
        <p:nvSpPr>
          <p:cNvPr id="6197" name="Line 57"/>
          <p:cNvSpPr>
            <a:spLocks noChangeShapeType="1"/>
          </p:cNvSpPr>
          <p:nvPr/>
        </p:nvSpPr>
        <p:spPr bwMode="auto">
          <a:xfrm>
            <a:off x="1600200" y="2362200"/>
            <a:ext cx="0" cy="990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8" name="Line 58"/>
          <p:cNvSpPr>
            <a:spLocks noChangeShapeType="1"/>
          </p:cNvSpPr>
          <p:nvPr/>
        </p:nvSpPr>
        <p:spPr bwMode="auto">
          <a:xfrm>
            <a:off x="1600200" y="2362200"/>
            <a:ext cx="15240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99" name="Line 59"/>
          <p:cNvSpPr>
            <a:spLocks noChangeShapeType="1"/>
          </p:cNvSpPr>
          <p:nvPr/>
        </p:nvSpPr>
        <p:spPr bwMode="auto">
          <a:xfrm flipH="1">
            <a:off x="2667000" y="2895600"/>
            <a:ext cx="457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0" name="Line 60"/>
          <p:cNvSpPr>
            <a:spLocks noChangeShapeType="1"/>
          </p:cNvSpPr>
          <p:nvPr/>
        </p:nvSpPr>
        <p:spPr bwMode="auto">
          <a:xfrm>
            <a:off x="2667000" y="28956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1" name="Line 61"/>
          <p:cNvSpPr>
            <a:spLocks noChangeShapeType="1"/>
          </p:cNvSpPr>
          <p:nvPr/>
        </p:nvSpPr>
        <p:spPr bwMode="auto">
          <a:xfrm>
            <a:off x="2667000" y="3200400"/>
            <a:ext cx="1752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2" name="Rectangle 62"/>
          <p:cNvSpPr>
            <a:spLocks noChangeArrowheads="1"/>
          </p:cNvSpPr>
          <p:nvPr/>
        </p:nvSpPr>
        <p:spPr bwMode="auto">
          <a:xfrm>
            <a:off x="2209800" y="19812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不命中</a:t>
            </a:r>
          </a:p>
        </p:txBody>
      </p:sp>
      <p:sp>
        <p:nvSpPr>
          <p:cNvPr id="6203" name="Rectangle 63"/>
          <p:cNvSpPr>
            <a:spLocks noChangeArrowheads="1"/>
          </p:cNvSpPr>
          <p:nvPr/>
        </p:nvSpPr>
        <p:spPr bwMode="auto">
          <a:xfrm>
            <a:off x="2438400" y="25146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命中</a:t>
            </a:r>
          </a:p>
        </p:txBody>
      </p:sp>
      <p:sp>
        <p:nvSpPr>
          <p:cNvPr id="6204" name="Text Box 64"/>
          <p:cNvSpPr txBox="1">
            <a:spLocks noChangeArrowheads="1"/>
          </p:cNvSpPr>
          <p:nvPr/>
        </p:nvSpPr>
        <p:spPr bwMode="auto">
          <a:xfrm>
            <a:off x="1143000" y="2362200"/>
            <a:ext cx="48895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装不进</a:t>
            </a:r>
          </a:p>
        </p:txBody>
      </p:sp>
      <p:sp>
        <p:nvSpPr>
          <p:cNvPr id="6205" name="Line 65"/>
          <p:cNvSpPr>
            <a:spLocks noChangeShapeType="1"/>
          </p:cNvSpPr>
          <p:nvPr/>
        </p:nvSpPr>
        <p:spPr bwMode="auto">
          <a:xfrm>
            <a:off x="2362200" y="2362200"/>
            <a:ext cx="0" cy="1295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06" name="Text Box 67"/>
          <p:cNvSpPr txBox="1">
            <a:spLocks noChangeArrowheads="1"/>
          </p:cNvSpPr>
          <p:nvPr/>
        </p:nvSpPr>
        <p:spPr bwMode="auto">
          <a:xfrm>
            <a:off x="1981200" y="2362200"/>
            <a:ext cx="48895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可装入</a:t>
            </a:r>
          </a:p>
        </p:txBody>
      </p:sp>
      <p:sp>
        <p:nvSpPr>
          <p:cNvPr id="6207" name="Text Box 69"/>
          <p:cNvSpPr txBox="1">
            <a:spLocks noChangeArrowheads="1"/>
          </p:cNvSpPr>
          <p:nvPr/>
        </p:nvSpPr>
        <p:spPr bwMode="auto">
          <a:xfrm>
            <a:off x="2133600" y="3581400"/>
            <a:ext cx="9969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访主存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装    入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Cache</a:t>
            </a:r>
          </a:p>
        </p:txBody>
      </p:sp>
      <p:sp>
        <p:nvSpPr>
          <p:cNvPr id="6208" name="Text Box 70"/>
          <p:cNvSpPr txBox="1">
            <a:spLocks noChangeArrowheads="1"/>
          </p:cNvSpPr>
          <p:nvPr/>
        </p:nvSpPr>
        <p:spPr bwMode="auto">
          <a:xfrm>
            <a:off x="2117725" y="6289675"/>
            <a:ext cx="467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图</a:t>
            </a:r>
            <a:r>
              <a:rPr lang="en-US" altLang="zh-CN" sz="2400">
                <a:ea typeface="黑体" panose="02010609060101010101" pitchFamily="49" charset="-122"/>
              </a:rPr>
              <a:t>4.32   Cache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存贮器的基本结构</a:t>
            </a:r>
          </a:p>
        </p:txBody>
      </p:sp>
      <p:sp>
        <p:nvSpPr>
          <p:cNvPr id="6209" name="Text Box 71"/>
          <p:cNvSpPr txBox="1">
            <a:spLocks noChangeArrowheads="1"/>
          </p:cNvSpPr>
          <p:nvPr/>
        </p:nvSpPr>
        <p:spPr bwMode="auto">
          <a:xfrm>
            <a:off x="7848600" y="44958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6210" name="Rectangle 72"/>
          <p:cNvSpPr>
            <a:spLocks noChangeArrowheads="1"/>
          </p:cNvSpPr>
          <p:nvPr/>
        </p:nvSpPr>
        <p:spPr bwMode="auto">
          <a:xfrm>
            <a:off x="2209800" y="20574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6211" name="Rectangle 74"/>
          <p:cNvSpPr>
            <a:spLocks noChangeArrowheads="1"/>
          </p:cNvSpPr>
          <p:nvPr/>
        </p:nvSpPr>
        <p:spPr bwMode="auto">
          <a:xfrm>
            <a:off x="4800600" y="3048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  <a:cs typeface="Times New Roman" panose="02020603050405020304" pitchFamily="18" charset="0"/>
              </a:rPr>
              <a:t>•</a:t>
            </a:r>
          </a:p>
        </p:txBody>
      </p:sp>
      <p:sp>
        <p:nvSpPr>
          <p:cNvPr id="6212" name="Rectangle 75"/>
          <p:cNvSpPr>
            <a:spLocks noChangeArrowheads="1"/>
          </p:cNvSpPr>
          <p:nvPr/>
        </p:nvSpPr>
        <p:spPr bwMode="auto">
          <a:xfrm>
            <a:off x="4876800" y="37338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6600"/>
                </a:solidFill>
                <a:cs typeface="Times New Roman" panose="02020603050405020304" pitchFamily="18" charset="0"/>
              </a:rPr>
              <a:t>•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435975" cy="5792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因此最久未被访问过的块</a:t>
            </a:r>
            <a:r>
              <a:rPr lang="en-US" altLang="zh-CN" b="1" dirty="0" smtClean="0">
                <a:ea typeface="黑体" panose="02010609060101010101" pitchFamily="49" charset="-122"/>
              </a:rPr>
              <a:t>C</a:t>
            </a:r>
            <a:r>
              <a:rPr lang="zh-CN" altLang="en-US" b="1" dirty="0" smtClean="0">
                <a:ea typeface="黑体" panose="02010609060101010101" pitchFamily="49" charset="-122"/>
              </a:rPr>
              <a:t>作为被替换掉的块的话，用布尔代数式必有：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C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LRU</a:t>
            </a:r>
            <a:r>
              <a:rPr lang="zh-CN" altLang="en-US" b="1" dirty="0" smtClean="0">
                <a:ea typeface="黑体" panose="02010609060101010101" pitchFamily="49" charset="-122"/>
              </a:rPr>
              <a:t>＝</a:t>
            </a:r>
            <a:r>
              <a:rPr lang="en-US" altLang="zh-CN" b="1" dirty="0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AB</a:t>
            </a:r>
            <a:r>
              <a:rPr lang="en-US" altLang="zh-CN" b="1" dirty="0" smtClean="0">
                <a:ea typeface="黑体" panose="02010609060101010101" pitchFamily="49" charset="-122"/>
              </a:rPr>
              <a:t>• 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AC</a:t>
            </a:r>
            <a:r>
              <a:rPr lang="en-US" altLang="zh-CN" b="1" dirty="0" smtClean="0">
                <a:ea typeface="黑体" panose="02010609060101010101" pitchFamily="49" charset="-122"/>
              </a:rPr>
              <a:t>•T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BC </a:t>
            </a:r>
            <a:r>
              <a:rPr lang="en-US" altLang="zh-CN" b="1" dirty="0" smtClean="0">
                <a:ea typeface="黑体" panose="02010609060101010101" pitchFamily="49" charset="-122"/>
              </a:rPr>
              <a:t>+T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AB</a:t>
            </a:r>
            <a:r>
              <a:rPr lang="en-US" altLang="zh-CN" b="1" dirty="0" smtClean="0">
                <a:ea typeface="黑体" panose="02010609060101010101" pitchFamily="49" charset="-122"/>
              </a:rPr>
              <a:t>• 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AC</a:t>
            </a:r>
            <a:r>
              <a:rPr lang="en-US" altLang="zh-CN" b="1" dirty="0" smtClean="0">
                <a:ea typeface="黑体" panose="02010609060101010101" pitchFamily="49" charset="-122"/>
              </a:rPr>
              <a:t>•T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BC </a:t>
            </a:r>
            <a:r>
              <a:rPr lang="zh-CN" altLang="en-US" b="1" dirty="0" smtClean="0">
                <a:ea typeface="黑体" panose="02010609060101010101" pitchFamily="49" charset="-122"/>
              </a:rPr>
              <a:t>＝</a:t>
            </a:r>
            <a:r>
              <a:rPr lang="en-US" altLang="zh-CN" b="1" dirty="0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AC</a:t>
            </a:r>
            <a:r>
              <a:rPr lang="en-US" altLang="zh-CN" b="1" dirty="0" smtClean="0">
                <a:ea typeface="黑体" panose="02010609060101010101" pitchFamily="49" charset="-122"/>
              </a:rPr>
              <a:t>•T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BC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同理可得：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          </a:t>
            </a:r>
            <a:r>
              <a:rPr lang="en-US" altLang="zh-CN" b="1" dirty="0" smtClean="0">
                <a:ea typeface="黑体" panose="02010609060101010101" pitchFamily="49" charset="-122"/>
              </a:rPr>
              <a:t>B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LRU</a:t>
            </a:r>
            <a:r>
              <a:rPr lang="zh-CN" altLang="en-US" b="1" dirty="0" smtClean="0">
                <a:ea typeface="黑体" panose="02010609060101010101" pitchFamily="49" charset="-122"/>
              </a:rPr>
              <a:t>＝</a:t>
            </a:r>
            <a:r>
              <a:rPr lang="en-US" altLang="zh-CN" b="1" dirty="0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AB</a:t>
            </a:r>
            <a:r>
              <a:rPr lang="en-US" altLang="zh-CN" b="1" dirty="0" smtClean="0">
                <a:ea typeface="黑体" panose="02010609060101010101" pitchFamily="49" charset="-122"/>
              </a:rPr>
              <a:t>•T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BC    </a:t>
            </a:r>
            <a:r>
              <a:rPr lang="zh-CN" altLang="en-US" b="1" dirty="0" smtClean="0">
                <a:ea typeface="黑体" panose="02010609060101010101" pitchFamily="49" charset="-122"/>
              </a:rPr>
              <a:t>；     </a:t>
            </a:r>
            <a:r>
              <a:rPr lang="zh-CN" altLang="en-US" b="1" baseline="-25000" dirty="0" smtClean="0">
                <a:ea typeface="黑体" panose="02010609060101010101" pitchFamily="49" charset="-122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A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LRU</a:t>
            </a:r>
            <a:r>
              <a:rPr lang="zh-CN" altLang="en-US" b="1" dirty="0" smtClean="0">
                <a:ea typeface="黑体" panose="02010609060101010101" pitchFamily="49" charset="-122"/>
              </a:rPr>
              <a:t>＝</a:t>
            </a:r>
            <a:r>
              <a:rPr lang="en-US" altLang="zh-CN" b="1" dirty="0" smtClean="0">
                <a:ea typeface="黑体" panose="02010609060101010101" pitchFamily="49" charset="-122"/>
              </a:rPr>
              <a:t>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AB</a:t>
            </a:r>
            <a:r>
              <a:rPr lang="en-US" altLang="zh-CN" b="1" dirty="0" smtClean="0">
                <a:ea typeface="黑体" panose="02010609060101010101" pitchFamily="49" charset="-122"/>
              </a:rPr>
              <a:t>• T</a:t>
            </a:r>
            <a:r>
              <a:rPr lang="en-US" altLang="zh-CN" b="1" baseline="-25000" dirty="0" smtClean="0">
                <a:ea typeface="黑体" panose="02010609060101010101" pitchFamily="49" charset="-122"/>
              </a:rPr>
              <a:t>AC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因此，完全可以用门、触发器等硬件组合实现，如图</a:t>
            </a:r>
            <a:r>
              <a:rPr lang="en-US" altLang="zh-CN" b="1" dirty="0" smtClean="0">
                <a:ea typeface="黑体" panose="02010609060101010101" pitchFamily="49" charset="-122"/>
              </a:rPr>
              <a:t>4.45</a:t>
            </a:r>
            <a:r>
              <a:rPr lang="zh-CN" altLang="en-US" b="1" dirty="0" smtClean="0">
                <a:ea typeface="黑体" panose="02010609060101010101" pitchFamily="49" charset="-122"/>
              </a:rPr>
              <a:t>所示：</a:t>
            </a:r>
          </a:p>
        </p:txBody>
      </p:sp>
      <p:sp>
        <p:nvSpPr>
          <p:cNvPr id="33795" name="Line 3"/>
          <p:cNvSpPr>
            <a:spLocks noChangeShapeType="1"/>
          </p:cNvSpPr>
          <p:nvPr/>
        </p:nvSpPr>
        <p:spPr bwMode="auto">
          <a:xfrm>
            <a:off x="4498975" y="148431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7019925" y="2636838"/>
            <a:ext cx="5762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3779838" y="263683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 flipV="1">
            <a:off x="7812088" y="2636838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036763" y="1341438"/>
            <a:ext cx="936625" cy="647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540000" y="13160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&amp;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3836988" y="1341438"/>
            <a:ext cx="936625" cy="647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4340225" y="13160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&amp;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5632450" y="1341438"/>
            <a:ext cx="936625" cy="647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6135688" y="131603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>
                <a:ea typeface="黑体" panose="02010609060101010101" pitchFamily="49" charset="-122"/>
              </a:rPr>
              <a:t>&amp;</a:t>
            </a: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1460500" y="3284538"/>
            <a:ext cx="5543550" cy="9366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3405188" y="3284538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5205413" y="3284538"/>
            <a:ext cx="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1654175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2828925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597275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700588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5397500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6500813" y="328453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1965325" y="3573463"/>
            <a:ext cx="755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AB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052888" y="3573463"/>
            <a:ext cx="769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AC</a:t>
            </a:r>
          </a:p>
        </p:txBody>
      </p: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5708650" y="3573463"/>
            <a:ext cx="755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BC</a:t>
            </a:r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>
            <a:off x="2181225" y="1989138"/>
            <a:ext cx="0" cy="863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H="1">
            <a:off x="1820863" y="2852738"/>
            <a:ext cx="3603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1820863" y="2852738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2757488" y="1989138"/>
            <a:ext cx="0" cy="863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0" name="Line 24"/>
          <p:cNvSpPr>
            <a:spLocks noChangeShapeType="1"/>
          </p:cNvSpPr>
          <p:nvPr/>
        </p:nvSpPr>
        <p:spPr bwMode="auto">
          <a:xfrm>
            <a:off x="2757488" y="2852738"/>
            <a:ext cx="10080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1" name="Line 25"/>
          <p:cNvSpPr>
            <a:spLocks noChangeShapeType="1"/>
          </p:cNvSpPr>
          <p:nvPr/>
        </p:nvSpPr>
        <p:spPr bwMode="auto">
          <a:xfrm>
            <a:off x="3765550" y="2852738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2" name="Line 26"/>
          <p:cNvSpPr>
            <a:spLocks noChangeShapeType="1"/>
          </p:cNvSpPr>
          <p:nvPr/>
        </p:nvSpPr>
        <p:spPr bwMode="auto">
          <a:xfrm>
            <a:off x="4052888" y="1989138"/>
            <a:ext cx="0" cy="3603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3" name="Line 27"/>
          <p:cNvSpPr>
            <a:spLocks noChangeShapeType="1"/>
          </p:cNvSpPr>
          <p:nvPr/>
        </p:nvSpPr>
        <p:spPr bwMode="auto">
          <a:xfrm flipH="1">
            <a:off x="3044825" y="2349500"/>
            <a:ext cx="10080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4" name="Line 28"/>
          <p:cNvSpPr>
            <a:spLocks noChangeShapeType="1"/>
          </p:cNvSpPr>
          <p:nvPr/>
        </p:nvSpPr>
        <p:spPr bwMode="auto">
          <a:xfrm>
            <a:off x="3044825" y="2349500"/>
            <a:ext cx="0" cy="935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5" name="Line 29"/>
          <p:cNvSpPr>
            <a:spLocks noChangeShapeType="1"/>
          </p:cNvSpPr>
          <p:nvPr/>
        </p:nvSpPr>
        <p:spPr bwMode="auto">
          <a:xfrm>
            <a:off x="4557713" y="1989138"/>
            <a:ext cx="0" cy="3603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6" name="Line 30"/>
          <p:cNvSpPr>
            <a:spLocks noChangeShapeType="1"/>
          </p:cNvSpPr>
          <p:nvPr/>
        </p:nvSpPr>
        <p:spPr bwMode="auto">
          <a:xfrm>
            <a:off x="4557713" y="2349500"/>
            <a:ext cx="10080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7" name="Line 31"/>
          <p:cNvSpPr>
            <a:spLocks noChangeShapeType="1"/>
          </p:cNvSpPr>
          <p:nvPr/>
        </p:nvSpPr>
        <p:spPr bwMode="auto">
          <a:xfrm>
            <a:off x="5565775" y="2349500"/>
            <a:ext cx="0" cy="93503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8" name="Line 32"/>
          <p:cNvSpPr>
            <a:spLocks noChangeShapeType="1"/>
          </p:cNvSpPr>
          <p:nvPr/>
        </p:nvSpPr>
        <p:spPr bwMode="auto">
          <a:xfrm>
            <a:off x="5853113" y="1989138"/>
            <a:ext cx="0" cy="863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9" name="Line 33"/>
          <p:cNvSpPr>
            <a:spLocks noChangeShapeType="1"/>
          </p:cNvSpPr>
          <p:nvPr/>
        </p:nvSpPr>
        <p:spPr bwMode="auto">
          <a:xfrm flipH="1">
            <a:off x="4845050" y="2852738"/>
            <a:ext cx="10080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0" name="Line 34"/>
          <p:cNvSpPr>
            <a:spLocks noChangeShapeType="1"/>
          </p:cNvSpPr>
          <p:nvPr/>
        </p:nvSpPr>
        <p:spPr bwMode="auto">
          <a:xfrm>
            <a:off x="4845050" y="2852738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1" name="Line 35"/>
          <p:cNvSpPr>
            <a:spLocks noChangeShapeType="1"/>
          </p:cNvSpPr>
          <p:nvPr/>
        </p:nvSpPr>
        <p:spPr bwMode="auto">
          <a:xfrm>
            <a:off x="6357938" y="1989138"/>
            <a:ext cx="0" cy="863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2" name="Line 36"/>
          <p:cNvSpPr>
            <a:spLocks noChangeShapeType="1"/>
          </p:cNvSpPr>
          <p:nvPr/>
        </p:nvSpPr>
        <p:spPr bwMode="auto">
          <a:xfrm>
            <a:off x="6357938" y="2852738"/>
            <a:ext cx="35877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3" name="Line 37"/>
          <p:cNvSpPr>
            <a:spLocks noChangeShapeType="1"/>
          </p:cNvSpPr>
          <p:nvPr/>
        </p:nvSpPr>
        <p:spPr bwMode="auto">
          <a:xfrm>
            <a:off x="6716713" y="2852738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4" name="Line 38"/>
          <p:cNvSpPr>
            <a:spLocks noChangeShapeType="1"/>
          </p:cNvSpPr>
          <p:nvPr/>
        </p:nvSpPr>
        <p:spPr bwMode="auto">
          <a:xfrm flipV="1">
            <a:off x="2468563" y="981075"/>
            <a:ext cx="0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5" name="Line 39"/>
          <p:cNvSpPr>
            <a:spLocks noChangeShapeType="1"/>
          </p:cNvSpPr>
          <p:nvPr/>
        </p:nvSpPr>
        <p:spPr bwMode="auto">
          <a:xfrm flipV="1">
            <a:off x="4268788" y="981075"/>
            <a:ext cx="0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6" name="Line 40"/>
          <p:cNvSpPr>
            <a:spLocks noChangeShapeType="1"/>
          </p:cNvSpPr>
          <p:nvPr/>
        </p:nvSpPr>
        <p:spPr bwMode="auto">
          <a:xfrm flipV="1">
            <a:off x="6069013" y="981075"/>
            <a:ext cx="0" cy="3603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1892300" y="476250"/>
            <a:ext cx="1011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aseline="-25000">
                <a:ea typeface="黑体" panose="02010609060101010101" pitchFamily="49" charset="-122"/>
              </a:rPr>
              <a:t> </a:t>
            </a:r>
            <a:r>
              <a:rPr kumimoji="0" lang="en-US" altLang="zh-CN" sz="2800">
                <a:ea typeface="黑体" panose="02010609060101010101" pitchFamily="49" charset="-122"/>
              </a:rPr>
              <a:t>A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LRU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3836988" y="47625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aseline="-25000">
                <a:ea typeface="黑体" panose="02010609060101010101" pitchFamily="49" charset="-122"/>
              </a:rPr>
              <a:t> </a:t>
            </a:r>
            <a:r>
              <a:rPr kumimoji="0" lang="en-US" altLang="zh-CN" sz="2800">
                <a:ea typeface="黑体" panose="02010609060101010101" pitchFamily="49" charset="-122"/>
              </a:rPr>
              <a:t>B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LRU</a:t>
            </a:r>
          </a:p>
        </p:txBody>
      </p:sp>
      <p:sp>
        <p:nvSpPr>
          <p:cNvPr id="34859" name="Rectangle 43"/>
          <p:cNvSpPr>
            <a:spLocks noChangeArrowheads="1"/>
          </p:cNvSpPr>
          <p:nvPr/>
        </p:nvSpPr>
        <p:spPr bwMode="auto">
          <a:xfrm>
            <a:off x="5565775" y="476250"/>
            <a:ext cx="1011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baseline="-25000">
                <a:ea typeface="黑体" panose="02010609060101010101" pitchFamily="49" charset="-122"/>
              </a:rPr>
              <a:t> </a:t>
            </a:r>
            <a:r>
              <a:rPr kumimoji="0" lang="en-US" altLang="zh-CN" sz="2800">
                <a:ea typeface="黑体" panose="02010609060101010101" pitchFamily="49" charset="-122"/>
              </a:rPr>
              <a:t>C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LRU</a:t>
            </a:r>
          </a:p>
        </p:txBody>
      </p:sp>
      <p:sp>
        <p:nvSpPr>
          <p:cNvPr id="34860" name="Line 44"/>
          <p:cNvSpPr>
            <a:spLocks noChangeShapeType="1"/>
          </p:cNvSpPr>
          <p:nvPr/>
        </p:nvSpPr>
        <p:spPr bwMode="auto">
          <a:xfrm>
            <a:off x="3692525" y="4652963"/>
            <a:ext cx="38163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1" name="Line 45"/>
          <p:cNvSpPr>
            <a:spLocks noChangeShapeType="1"/>
          </p:cNvSpPr>
          <p:nvPr/>
        </p:nvSpPr>
        <p:spPr bwMode="auto">
          <a:xfrm>
            <a:off x="2973388" y="5373688"/>
            <a:ext cx="460851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2" name="Line 46"/>
          <p:cNvSpPr>
            <a:spLocks noChangeShapeType="1"/>
          </p:cNvSpPr>
          <p:nvPr/>
        </p:nvSpPr>
        <p:spPr bwMode="auto">
          <a:xfrm flipH="1">
            <a:off x="1173163" y="5013325"/>
            <a:ext cx="554355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3" name="Line 47"/>
          <p:cNvSpPr>
            <a:spLocks noChangeShapeType="1"/>
          </p:cNvSpPr>
          <p:nvPr/>
        </p:nvSpPr>
        <p:spPr bwMode="auto">
          <a:xfrm>
            <a:off x="2973388" y="4221163"/>
            <a:ext cx="0" cy="1152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4" name="Line 48"/>
          <p:cNvSpPr>
            <a:spLocks noChangeShapeType="1"/>
          </p:cNvSpPr>
          <p:nvPr/>
        </p:nvSpPr>
        <p:spPr bwMode="auto">
          <a:xfrm>
            <a:off x="4916488" y="4221163"/>
            <a:ext cx="0" cy="1152525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5" name="Line 49"/>
          <p:cNvSpPr>
            <a:spLocks noChangeShapeType="1"/>
          </p:cNvSpPr>
          <p:nvPr/>
        </p:nvSpPr>
        <p:spPr bwMode="auto">
          <a:xfrm>
            <a:off x="3692525" y="4221163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6" name="Line 50"/>
          <p:cNvSpPr>
            <a:spLocks noChangeShapeType="1"/>
          </p:cNvSpPr>
          <p:nvPr/>
        </p:nvSpPr>
        <p:spPr bwMode="auto">
          <a:xfrm>
            <a:off x="5565775" y="4221163"/>
            <a:ext cx="0" cy="431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7" name="Line 51"/>
          <p:cNvSpPr>
            <a:spLocks noChangeShapeType="1"/>
          </p:cNvSpPr>
          <p:nvPr/>
        </p:nvSpPr>
        <p:spPr bwMode="auto">
          <a:xfrm>
            <a:off x="1749425" y="4221163"/>
            <a:ext cx="0" cy="792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8" name="Line 52"/>
          <p:cNvSpPr>
            <a:spLocks noChangeShapeType="1"/>
          </p:cNvSpPr>
          <p:nvPr/>
        </p:nvSpPr>
        <p:spPr bwMode="auto">
          <a:xfrm>
            <a:off x="6716713" y="4221163"/>
            <a:ext cx="0" cy="792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69" name="Text Box 53"/>
          <p:cNvSpPr txBox="1">
            <a:spLocks noChangeArrowheads="1"/>
          </p:cNvSpPr>
          <p:nvPr/>
        </p:nvSpPr>
        <p:spPr bwMode="auto">
          <a:xfrm>
            <a:off x="1584325" y="4724400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773613" y="5084763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34871" name="Rectangle 55"/>
          <p:cNvSpPr>
            <a:spLocks noChangeArrowheads="1"/>
          </p:cNvSpPr>
          <p:nvPr/>
        </p:nvSpPr>
        <p:spPr bwMode="auto">
          <a:xfrm>
            <a:off x="5421313" y="4365625"/>
            <a:ext cx="307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34872" name="Text Box 56"/>
          <p:cNvSpPr txBox="1">
            <a:spLocks noChangeArrowheads="1"/>
          </p:cNvSpPr>
          <p:nvPr/>
        </p:nvSpPr>
        <p:spPr bwMode="auto">
          <a:xfrm>
            <a:off x="381000" y="4797425"/>
            <a:ext cx="865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访问</a:t>
            </a:r>
            <a:r>
              <a:rPr kumimoji="0" lang="en-US" altLang="zh-CN" sz="2000"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34873" name="Text Box 57"/>
          <p:cNvSpPr txBox="1">
            <a:spLocks noChangeArrowheads="1"/>
          </p:cNvSpPr>
          <p:nvPr/>
        </p:nvSpPr>
        <p:spPr bwMode="auto">
          <a:xfrm>
            <a:off x="7437438" y="4437063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访问</a:t>
            </a:r>
            <a:r>
              <a:rPr kumimoji="0" lang="en-US" altLang="zh-CN" sz="2000"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34874" name="Text Box 58"/>
          <p:cNvSpPr txBox="1">
            <a:spLocks noChangeArrowheads="1"/>
          </p:cNvSpPr>
          <p:nvPr/>
        </p:nvSpPr>
        <p:spPr bwMode="auto">
          <a:xfrm>
            <a:off x="7508875" y="5157788"/>
            <a:ext cx="879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访问</a:t>
            </a:r>
            <a:r>
              <a:rPr kumimoji="0" lang="en-US" altLang="zh-CN" sz="2000"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34875" name="Text Box 59"/>
          <p:cNvSpPr txBox="1">
            <a:spLocks noChangeArrowheads="1"/>
          </p:cNvSpPr>
          <p:nvPr/>
        </p:nvSpPr>
        <p:spPr bwMode="auto">
          <a:xfrm>
            <a:off x="2103438" y="5969000"/>
            <a:ext cx="465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ea typeface="黑体" panose="02010609060101010101" pitchFamily="49" charset="-122"/>
              </a:rPr>
              <a:t>4.15  </a:t>
            </a:r>
            <a:r>
              <a:rPr kumimoji="0" lang="zh-CN" altLang="en-US" sz="2400">
                <a:ea typeface="黑体" panose="02010609060101010101" pitchFamily="49" charset="-122"/>
              </a:rPr>
              <a:t>用比较对法实现</a:t>
            </a:r>
            <a:r>
              <a:rPr kumimoji="0" lang="en-US" altLang="zh-CN" sz="2400">
                <a:ea typeface="黑体" panose="02010609060101010101" pitchFamily="49" charset="-122"/>
              </a:rPr>
              <a:t>LRU</a:t>
            </a:r>
            <a:r>
              <a:rPr kumimoji="0" lang="zh-CN" altLang="en-US" sz="2400">
                <a:ea typeface="黑体" panose="02010609060101010101" pitchFamily="49" charset="-122"/>
              </a:rPr>
              <a:t>算法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2)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分析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我们来看比较对法所用的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硬件量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。由于每块均可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能作为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块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，其信号需要用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一个与门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产生，例如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A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与门要有从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AB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AC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来的输入，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LRU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门要有从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AB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BC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来的输入，而与每块有关的对数个数为块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数减去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，所以与门的输入数是块数减去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p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为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块数，两两组合，比较对触发器的个数应为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p</a:t>
            </a:r>
            <a:r>
              <a:rPr lang="en-US" altLang="zh-CN" sz="2800" b="1" baseline="40000" dirty="0" smtClean="0"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，即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p(p-1)/2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表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4.2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给出了比较对法块数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p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的取值与门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数、门的输入端数及比较对触发器数的关系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" b="4669"/>
          <a:stretch>
            <a:fillRect/>
          </a:stretch>
        </p:blipFill>
        <p:spPr bwMode="auto">
          <a:xfrm>
            <a:off x="1187450" y="981075"/>
            <a:ext cx="6858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333375"/>
            <a:ext cx="8229600" cy="57927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3)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总结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替换算法实现的设计要围绕下面两点来考虑：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a)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如何对每次访问进行记录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（使用位法、堆栈法和比较对法所用的记录方法都不同）；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b)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如何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根据所记录的信息来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判定近期内哪一块最久没有被访问过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由此可见，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实现方法和所用的映象方法密切相关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对于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Cache——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主存存贮层次的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组相联映象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，因为组内块数较少，就宜于采用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比较对法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或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堆栈法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替换算法的设计和实现也和器件的发展密切相关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，随着器件技术的发展，尤其是高速相联存贮器片子的改进，已经而且必然会不断研制出新的更好的实现方法。</a:t>
            </a:r>
          </a:p>
          <a:p>
            <a:pPr eaLnBrk="1" hangingPunct="1">
              <a:buFontTx/>
              <a:buNone/>
            </a:pPr>
            <a:endParaRPr lang="zh-CN" altLang="en-US" sz="2800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291513" cy="5360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4.3.4 Cache</a:t>
            </a:r>
            <a:r>
              <a:rPr lang="zh-CN" altLang="en-US" b="1" smtClean="0">
                <a:ea typeface="黑体" panose="02010609060101010101" pitchFamily="49" charset="-122"/>
              </a:rPr>
              <a:t>的透明性及性能分析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</a:t>
            </a:r>
            <a:r>
              <a:rPr lang="en-US" altLang="zh-CN" b="1" smtClean="0">
                <a:ea typeface="黑体" panose="02010609060101010101" pitchFamily="49" charset="-122"/>
              </a:rPr>
              <a:t>1.Cache</a:t>
            </a:r>
            <a:r>
              <a:rPr lang="zh-CN" altLang="en-US" b="1" smtClean="0">
                <a:ea typeface="黑体" panose="02010609060101010101" pitchFamily="49" charset="-122"/>
              </a:rPr>
              <a:t>的透明性分析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1)</a:t>
            </a:r>
            <a:r>
              <a:rPr lang="zh-CN" altLang="en-US" sz="2800" b="1" smtClean="0">
                <a:ea typeface="黑体" panose="02010609060101010101" pitchFamily="49" charset="-122"/>
              </a:rPr>
              <a:t>两种问题的出现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虽然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是主存的一部分副本，主存中某单元的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内容却可能在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一段时间里会与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中对应单元的内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容不一致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例如，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往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写入，修改了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中某单元的内容，而在主存中对应于此单元的内容却可能仍是原来的，没有改变。这时，如果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或</a:t>
            </a:r>
            <a:r>
              <a:rPr lang="en-US" altLang="zh-CN" sz="2800" b="1" smtClean="0">
                <a:ea typeface="黑体" panose="02010609060101010101" pitchFamily="49" charset="-122"/>
              </a:rPr>
              <a:t>I/O</a:t>
            </a:r>
            <a:r>
              <a:rPr lang="zh-CN" altLang="en-US" sz="2800" b="1" smtClean="0">
                <a:ea typeface="黑体" panose="02010609060101010101" pitchFamily="49" charset="-122"/>
              </a:rPr>
              <a:t>处理机及其他处理机要经主存交换信息，那么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主存内容跟不上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对应内容变化</a:t>
            </a:r>
            <a:r>
              <a:rPr lang="zh-CN" altLang="en-US" sz="2800" b="1" smtClean="0">
                <a:ea typeface="黑体" panose="02010609060101010101" pitchFamily="49" charset="-122"/>
              </a:rPr>
              <a:t>的这种不一致就会造成错误。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</a:t>
            </a:r>
            <a:r>
              <a:rPr lang="zh-CN" altLang="en-US" sz="2800" b="1" smtClean="0">
                <a:ea typeface="黑体" panose="02010609060101010101" pitchFamily="49" charset="-122"/>
              </a:rPr>
              <a:t>同样，</a:t>
            </a:r>
            <a:r>
              <a:rPr lang="en-US" altLang="zh-CN" sz="2800" b="1" smtClean="0">
                <a:ea typeface="黑体" panose="02010609060101010101" pitchFamily="49" charset="-122"/>
              </a:rPr>
              <a:t>I/O</a:t>
            </a:r>
            <a:r>
              <a:rPr lang="zh-CN" altLang="en-US" sz="2800" b="1" smtClean="0">
                <a:ea typeface="黑体" panose="02010609060101010101" pitchFamily="49" charset="-122"/>
              </a:rPr>
              <a:t>处理机或其他处理机已把新的内容送入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主存某个区域，而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中对应于此区域的副本内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容却仍可能是原来的。这时，如果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要从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中读取信息，也会因为这种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内容跟不上主存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对应内容变化的不一致</a:t>
            </a:r>
            <a:r>
              <a:rPr lang="zh-CN" altLang="en-US" sz="2800" b="1" smtClean="0">
                <a:ea typeface="黑体" panose="02010609060101010101" pitchFamily="49" charset="-122"/>
              </a:rPr>
              <a:t>而造成错误。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因此，必须采取措施解决好由于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读写过程中产生的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和主存对应内容不一致的问题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731838"/>
            <a:ext cx="8435975" cy="55768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2)</a:t>
            </a:r>
            <a:r>
              <a:rPr lang="zh-CN" altLang="en-US" sz="2800" b="1" smtClean="0">
                <a:ea typeface="黑体" panose="02010609060101010101" pitchFamily="49" charset="-122"/>
              </a:rPr>
              <a:t>写回法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写回法是在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执行写操作时，只是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把信息写入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，仅当需要被替换时，才将已经被写入过的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块先送回主存，然后再调入新块</a:t>
            </a:r>
            <a:r>
              <a:rPr lang="zh-CN" altLang="en-US" sz="2800" b="1" smtClean="0">
                <a:ea typeface="黑体" panose="02010609060101010101" pitchFamily="49" charset="-122"/>
              </a:rPr>
              <a:t>。这种方法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也称为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抵触修改法</a:t>
            </a:r>
            <a:r>
              <a:rPr lang="zh-CN" altLang="en-US" sz="2800" b="1" smtClean="0">
                <a:ea typeface="黑体" panose="02010609060101010101" pitchFamily="49" charset="-122"/>
              </a:rPr>
              <a:t>，类似于虚拟存贮器中进行页面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替换时的情况。因此，</a:t>
            </a:r>
            <a:r>
              <a:rPr lang="en-US" altLang="zh-CN" sz="2800" b="1" smtClean="0">
                <a:ea typeface="黑体" panose="02010609060101010101" pitchFamily="49" charset="-122"/>
              </a:rPr>
              <a:t>Cache——</a:t>
            </a:r>
            <a:r>
              <a:rPr lang="zh-CN" altLang="en-US" sz="2800" b="1" smtClean="0">
                <a:ea typeface="黑体" panose="02010609060101010101" pitchFamily="49" charset="-122"/>
              </a:rPr>
              <a:t>主存存贮层次的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地址映象表中需对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中的每个块设置一个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“修改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位”</a:t>
            </a:r>
            <a:r>
              <a:rPr lang="zh-CN" altLang="en-US" sz="2800" b="1" smtClean="0">
                <a:ea typeface="黑体" panose="02010609060101010101" pitchFamily="49" charset="-122"/>
              </a:rPr>
              <a:t>，作为该块装入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后是否被修改过的标志。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这样在块替换时，根据该块的修改位是否位</a:t>
            </a:r>
            <a:r>
              <a:rPr lang="en-US" altLang="zh-CN" sz="2800" b="1" smtClean="0">
                <a:ea typeface="黑体" panose="02010609060101010101" pitchFamily="49" charset="-122"/>
              </a:rPr>
              <a:t>1</a:t>
            </a:r>
            <a:r>
              <a:rPr lang="zh-CN" altLang="en-US" sz="2800" b="1" smtClean="0">
                <a:ea typeface="黑体" panose="02010609060101010101" pitchFamily="49" charset="-122"/>
              </a:rPr>
              <a:t>，就可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以决定替换时是否先将该块存回主存原来的位置。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684213" y="188913"/>
            <a:ext cx="6624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/>
              <a:t>主存内容跟不上</a:t>
            </a:r>
            <a:r>
              <a:rPr lang="en-US" altLang="zh-CN" sz="2800"/>
              <a:t>Cache</a:t>
            </a:r>
            <a:r>
              <a:rPr lang="zh-CN" altLang="en-US" sz="2800"/>
              <a:t>对应内容变化：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3)</a:t>
            </a:r>
            <a:r>
              <a:rPr lang="zh-CN" altLang="en-US" sz="2800" b="1" smtClean="0">
                <a:ea typeface="黑体" panose="02010609060101010101" pitchFamily="49" charset="-122"/>
              </a:rPr>
              <a:t>写直达法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写直达法也称为存直达法，它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利用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Cache——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主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存存贮层次在处理机和主存之间的直接通路，每当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处理机写入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的同时，也通过此通路直接写入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主存</a:t>
            </a:r>
            <a:r>
              <a:rPr lang="zh-CN" altLang="en-US" sz="2800" b="1" smtClean="0">
                <a:ea typeface="黑体" panose="02010609060101010101" pitchFamily="49" charset="-122"/>
              </a:rPr>
              <a:t>。这样，在块替换时，就不必先写回主存，而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可以立即调入新页。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显然，写回法是把开销花在每次需要替换的时候，而写直达法则把开销花在每次写入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时都附加一个比写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长的多的写主存时间。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写回法和写直达法都需要有少量缓冲器。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写回法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中缓冲器用于暂存将要写回的块</a:t>
            </a:r>
            <a:r>
              <a:rPr lang="zh-CN" altLang="en-US" sz="2800" b="1" smtClean="0">
                <a:ea typeface="黑体" panose="02010609060101010101" pitchFamily="49" charset="-122"/>
              </a:rPr>
              <a:t>，使之不必等待被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替换块写回主存后才开始进行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取。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写直达法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中缓冲器则用于缓冲由写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所要求的写回主存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的内容，</a:t>
            </a:r>
            <a:r>
              <a:rPr lang="zh-CN" altLang="en-US" sz="2800" b="1" smtClean="0">
                <a:ea typeface="黑体" panose="02010609060101010101" pitchFamily="49" charset="-122"/>
              </a:rPr>
              <a:t>使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不必等待这些写主存完成就能往下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运行。缓冲器由要存的数据和要存入的目标地址组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成。在写直达系统中容量为</a:t>
            </a:r>
            <a:r>
              <a:rPr lang="en-US" altLang="zh-CN" sz="2800" b="1" smtClean="0">
                <a:ea typeface="黑体" panose="02010609060101010101" pitchFamily="49" charset="-122"/>
              </a:rPr>
              <a:t>4</a:t>
            </a:r>
            <a:r>
              <a:rPr lang="zh-CN" altLang="en-US" sz="2800" b="1" smtClean="0">
                <a:ea typeface="黑体" panose="02010609060101010101" pitchFamily="49" charset="-122"/>
              </a:rPr>
              <a:t>的缓冲器就可以显著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改进其性能，</a:t>
            </a:r>
            <a:r>
              <a:rPr lang="en-US" altLang="zh-CN" sz="2800" b="1" smtClean="0">
                <a:ea typeface="黑体" panose="02010609060101010101" pitchFamily="49" charset="-122"/>
              </a:rPr>
              <a:t>IBM 3033</a:t>
            </a:r>
            <a:r>
              <a:rPr lang="zh-CN" altLang="en-US" sz="2800" b="1" smtClean="0">
                <a:ea typeface="黑体" panose="02010609060101010101" pitchFamily="49" charset="-122"/>
              </a:rPr>
              <a:t>就是这样用的。要注意的这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些缓冲器对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和主存是透明的。在设计时，要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处理好可能由它们所引起的错误</a:t>
            </a:r>
            <a:r>
              <a:rPr lang="en-US" altLang="zh-CN" sz="2800" b="1" smtClean="0"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ea typeface="黑体" panose="02010609060101010101" pitchFamily="49" charset="-122"/>
              </a:rPr>
              <a:t>如另一个处理机要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访问的主存单元的内容正好仍在缓冲器中</a:t>
            </a:r>
            <a:r>
              <a:rPr lang="en-US" altLang="zh-CN" sz="2800" b="1" smtClean="0">
                <a:ea typeface="黑体" panose="02010609060101010101" pitchFamily="49" charset="-122"/>
              </a:rPr>
              <a:t>)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 2.</a:t>
            </a:r>
            <a:r>
              <a:rPr lang="zh-CN" altLang="en-US" b="1" dirty="0" smtClean="0">
                <a:ea typeface="黑体" panose="02010609060101010101" pitchFamily="49" charset="-122"/>
              </a:rPr>
              <a:t>特点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1)Cache—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主存存贮层次和主存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辅存存贮层次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原理相同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2)Cache—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主存存贮层次的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速度要求高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构成与实现及透明性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等问题上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有自己的特点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3)Cache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存贮器一般采用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与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同类型的半导体工艺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构成。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4)Cache—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主存间的地址映像和变换，以及替换与调度算法全部采用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专门的硬件来实现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5)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前一地址的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访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和后一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地址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查表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变换在时间上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重叠流水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进行。</a:t>
            </a:r>
            <a:r>
              <a:rPr lang="zh-CN" altLang="en-US" b="1" dirty="0" smtClean="0"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5)</a:t>
            </a:r>
            <a:r>
              <a:rPr lang="zh-CN" altLang="en-US" sz="2800" b="1" smtClean="0">
                <a:ea typeface="黑体" panose="02010609060101010101" pitchFamily="49" charset="-122"/>
              </a:rPr>
              <a:t>两种方法对比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a)</a:t>
            </a:r>
            <a:r>
              <a:rPr lang="zh-CN" altLang="en-US" sz="2800" b="1" smtClean="0">
                <a:ea typeface="黑体" panose="02010609060101010101" pitchFamily="49" charset="-122"/>
              </a:rPr>
              <a:t>写回法有利于省去许多将中间结果写入主存的无谓开销。但是增加了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的复杂性。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b)</a:t>
            </a:r>
            <a:r>
              <a:rPr lang="zh-CN" altLang="en-US" sz="2800" b="1" smtClean="0">
                <a:ea typeface="黑体" panose="02010609060101010101" pitchFamily="49" charset="-122"/>
              </a:rPr>
              <a:t>可靠性上写回法不如写直达法好。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c)</a:t>
            </a:r>
            <a:r>
              <a:rPr lang="zh-CN" altLang="en-US" sz="2800" b="1" smtClean="0">
                <a:ea typeface="黑体" panose="02010609060101010101" pitchFamily="49" charset="-122"/>
              </a:rPr>
              <a:t>具体采用哪种方法还与系统使用场合有关。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d)</a:t>
            </a:r>
            <a:r>
              <a:rPr lang="zh-CN" altLang="en-US" sz="2800" b="1" smtClean="0">
                <a:ea typeface="黑体" panose="02010609060101010101" pitchFamily="49" charset="-122"/>
              </a:rPr>
              <a:t>如果让多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共享主存交换信息改成共享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交换信息，信息的一致性就能得到保证。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e)</a:t>
            </a:r>
            <a:r>
              <a:rPr lang="zh-CN" altLang="en-US" sz="2800" b="1" smtClean="0">
                <a:ea typeface="黑体" panose="02010609060101010101" pitchFamily="49" charset="-122"/>
              </a:rPr>
              <a:t>对于共享主存的多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系统，绝大多数还是采用各个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都有自己的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的方式与共享主存连接。这样的系统由于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的透明性，仅靠写直达法并不能保证同一主存单元在各个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中的对应内容都一致。如下图：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mtClean="0"/>
          </a:p>
          <a:p>
            <a:pPr eaLnBrk="1" hangingPunct="1">
              <a:buFontTx/>
              <a:buNone/>
            </a:pPr>
            <a:endParaRPr lang="en-US" altLang="zh-CN" sz="2800" b="1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要采取措施保证让有此单元的各个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的内容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都一致才行。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762125" y="981075"/>
            <a:ext cx="1081088" cy="719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762125" y="1160463"/>
            <a:ext cx="1019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CPU  A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3705225" y="981075"/>
            <a:ext cx="1081088" cy="719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3705225" y="1160463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Cache  a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1762125" y="2349500"/>
            <a:ext cx="1081088" cy="719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762125" y="2528888"/>
            <a:ext cx="1004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CPU  B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3705225" y="2349500"/>
            <a:ext cx="1081088" cy="7191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3705225" y="2528888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Cache b</a:t>
            </a:r>
          </a:p>
        </p:txBody>
      </p:sp>
      <p:sp>
        <p:nvSpPr>
          <p:cNvPr id="45067" name="Line 11"/>
          <p:cNvSpPr>
            <a:spLocks noChangeShapeType="1"/>
          </p:cNvSpPr>
          <p:nvPr/>
        </p:nvSpPr>
        <p:spPr bwMode="auto">
          <a:xfrm>
            <a:off x="2843213" y="1341438"/>
            <a:ext cx="863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8" name="Line 12"/>
          <p:cNvSpPr>
            <a:spLocks noChangeShapeType="1"/>
          </p:cNvSpPr>
          <p:nvPr/>
        </p:nvSpPr>
        <p:spPr bwMode="auto">
          <a:xfrm>
            <a:off x="2843213" y="2708275"/>
            <a:ext cx="863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6370638" y="1628775"/>
            <a:ext cx="865187" cy="7921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6443663" y="184467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3275013" y="692150"/>
            <a:ext cx="0" cy="649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2" name="Line 16"/>
          <p:cNvSpPr>
            <a:spLocks noChangeShapeType="1"/>
          </p:cNvSpPr>
          <p:nvPr/>
        </p:nvSpPr>
        <p:spPr bwMode="auto">
          <a:xfrm>
            <a:off x="3275013" y="2708275"/>
            <a:ext cx="0" cy="7921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17"/>
          <p:cNvSpPr>
            <a:spLocks noChangeShapeType="1"/>
          </p:cNvSpPr>
          <p:nvPr/>
        </p:nvSpPr>
        <p:spPr bwMode="auto">
          <a:xfrm>
            <a:off x="5362575" y="692150"/>
            <a:ext cx="0" cy="2808288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3275013" y="3500438"/>
            <a:ext cx="20875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275013" y="692150"/>
            <a:ext cx="20875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>
            <a:off x="5362575" y="2060575"/>
            <a:ext cx="1008063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>
            <a:off x="4786313" y="1341438"/>
            <a:ext cx="5762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4786313" y="2708275"/>
            <a:ext cx="576262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9" name="Text Box 23"/>
          <p:cNvSpPr txBox="1">
            <a:spLocks noChangeArrowheads="1"/>
          </p:cNvSpPr>
          <p:nvPr/>
        </p:nvSpPr>
        <p:spPr bwMode="auto">
          <a:xfrm>
            <a:off x="3130550" y="2420938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3109913" y="1052513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5218113" y="1052513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5218113" y="2420938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218113" y="1773238"/>
            <a:ext cx="30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solidFill>
                  <a:srgbClr val="FF0000"/>
                </a:solidFill>
              </a:rPr>
              <a:t>•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1042988" y="3644900"/>
            <a:ext cx="6967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 </a:t>
            </a:r>
            <a:r>
              <a:rPr kumimoji="0" lang="en-US" altLang="zh-CN" sz="2400">
                <a:ea typeface="黑体" panose="02010609060101010101" pitchFamily="49" charset="-122"/>
              </a:rPr>
              <a:t>4.46  </a:t>
            </a:r>
            <a:r>
              <a:rPr kumimoji="0" lang="zh-CN" altLang="en-US" sz="2400">
                <a:ea typeface="黑体" panose="02010609060101010101" pitchFamily="49" charset="-122"/>
              </a:rPr>
              <a:t>每个处理机都有</a:t>
            </a:r>
            <a:r>
              <a:rPr kumimoji="0" lang="en-US" altLang="zh-CN" sz="2400">
                <a:ea typeface="黑体" panose="02010609060101010101" pitchFamily="49" charset="-122"/>
              </a:rPr>
              <a:t>Cache</a:t>
            </a:r>
            <a:r>
              <a:rPr kumimoji="0" lang="zh-CN" altLang="en-US" sz="2400">
                <a:ea typeface="黑体" panose="02010609060101010101" pitchFamily="49" charset="-122"/>
              </a:rPr>
              <a:t>的共享多处理机系统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229600" cy="5721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</a:t>
            </a:r>
            <a:r>
              <a:rPr lang="zh-CN" altLang="en-US" sz="2800" b="1" smtClean="0">
                <a:ea typeface="黑体" panose="02010609060101010101" pitchFamily="49" charset="-122"/>
              </a:rPr>
              <a:t>解决办法：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•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采用播写法</a:t>
            </a:r>
            <a:r>
              <a:rPr lang="zh-CN" altLang="en-US" sz="2800" b="1" smtClean="0">
                <a:ea typeface="黑体" panose="02010609060101010101" pitchFamily="49" charset="-122"/>
              </a:rPr>
              <a:t>：即任何处理机要写入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时，不仅要写入自己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的目标块和主存中，还把信息或者播写到所有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有此单元的地方，或者让所有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有此单元的块作废以便下次访问时按缺块处理，从主存中重新调入。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•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控制某些共享信息</a:t>
            </a:r>
            <a:r>
              <a:rPr lang="zh-CN" altLang="en-US" sz="2800" b="1" smtClean="0">
                <a:ea typeface="黑体" panose="02010609060101010101" pitchFamily="49" charset="-122"/>
              </a:rPr>
              <a:t>（如信号灯或作业队等）不得进入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•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目录表法</a:t>
            </a:r>
            <a:r>
              <a:rPr lang="zh-CN" altLang="en-US" sz="2800" b="1" smtClean="0">
                <a:ea typeface="黑体" panose="02010609060101010101" pitchFamily="49" charset="-122"/>
              </a:rPr>
              <a:t>：即在</a:t>
            </a:r>
            <a:r>
              <a:rPr lang="en-US" altLang="zh-CN" sz="2800" b="1" smtClean="0">
                <a:ea typeface="黑体" panose="02010609060101010101" pitchFamily="49" charset="-122"/>
              </a:rPr>
              <a:t>CPU</a:t>
            </a:r>
            <a:r>
              <a:rPr lang="zh-CN" altLang="en-US" sz="2800" b="1" smtClean="0">
                <a:ea typeface="黑体" panose="02010609060101010101" pitchFamily="49" charset="-122"/>
              </a:rPr>
              <a:t>读</a:t>
            </a:r>
            <a:r>
              <a:rPr lang="en-US" altLang="zh-CN" sz="2800" b="1" smtClean="0">
                <a:ea typeface="黑体" panose="02010609060101010101" pitchFamily="49" charset="-122"/>
              </a:rPr>
              <a:t>/</a:t>
            </a:r>
            <a:r>
              <a:rPr lang="zh-CN" altLang="en-US" sz="2800" b="1" smtClean="0">
                <a:ea typeface="黑体" panose="02010609060101010101" pitchFamily="49" charset="-122"/>
              </a:rPr>
              <a:t>写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不命中时，先查主存中的目录表以判定目录块是否在别的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内，以及是否正在被修改等，然后再决定如何读写此块。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6)</a:t>
            </a:r>
            <a:r>
              <a:rPr lang="zh-CN" altLang="en-US" sz="2800" b="1" smtClean="0">
                <a:ea typeface="黑体" panose="02010609060101010101" pitchFamily="49" charset="-122"/>
              </a:rPr>
              <a:t>第二种问题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内容跟不上已变化了的主存内容的问题，有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两种解决办法：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</a:t>
            </a:r>
            <a:r>
              <a:rPr lang="en-US" altLang="zh-CN" sz="2800" b="1" smtClean="0">
                <a:ea typeface="黑体" panose="02010609060101010101" pitchFamily="49" charset="-122"/>
              </a:rPr>
              <a:t>a)</a:t>
            </a:r>
            <a:r>
              <a:rPr lang="zh-CN" altLang="en-US" sz="2800" b="1" smtClean="0">
                <a:ea typeface="黑体" panose="02010609060101010101" pitchFamily="49" charset="-122"/>
              </a:rPr>
              <a:t>当</a:t>
            </a:r>
            <a:r>
              <a:rPr lang="en-US" altLang="zh-CN" sz="2800" b="1" smtClean="0">
                <a:ea typeface="黑体" panose="02010609060101010101" pitchFamily="49" charset="-122"/>
              </a:rPr>
              <a:t>I/O</a:t>
            </a:r>
            <a:r>
              <a:rPr lang="zh-CN" altLang="en-US" sz="2800" b="1" smtClean="0">
                <a:ea typeface="黑体" panose="02010609060101010101" pitchFamily="49" charset="-122"/>
              </a:rPr>
              <a:t>处理机未经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往主存写入新内容的同时，由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OS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经某个专用指令清除整个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。这种办法的缺点是象我们在讲述用专用指令清除快表一样，会使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对</a:t>
            </a:r>
            <a:r>
              <a:rPr lang="en-US" altLang="zh-CN" sz="2800" b="1" smtClean="0">
                <a:ea typeface="黑体" panose="02010609060101010101" pitchFamily="49" charset="-122"/>
              </a:rPr>
              <a:t>OS</a:t>
            </a:r>
            <a:r>
              <a:rPr lang="zh-CN" altLang="en-US" sz="2800" b="1" smtClean="0">
                <a:ea typeface="黑体" panose="02010609060101010101" pitchFamily="49" charset="-122"/>
              </a:rPr>
              <a:t>和系统程序员成为不透明的，因此并不好。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b)</a:t>
            </a:r>
            <a:r>
              <a:rPr lang="zh-CN" altLang="en-US" sz="2800" b="1" smtClean="0">
                <a:ea typeface="黑体" panose="02010609060101010101" pitchFamily="49" charset="-122"/>
              </a:rPr>
              <a:t>当</a:t>
            </a:r>
            <a:r>
              <a:rPr lang="en-US" altLang="zh-CN" sz="2800" b="1" smtClean="0">
                <a:ea typeface="黑体" panose="02010609060101010101" pitchFamily="49" charset="-122"/>
              </a:rPr>
              <a:t>I/O</a:t>
            </a:r>
            <a:r>
              <a:rPr lang="zh-CN" altLang="en-US" sz="2800" b="1" smtClean="0">
                <a:ea typeface="黑体" panose="02010609060101010101" pitchFamily="49" charset="-122"/>
              </a:rPr>
              <a:t>处理机往主存某个区域写入新内容时，由专用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硬件自动地将</a:t>
            </a:r>
            <a:r>
              <a:rPr lang="en-US" altLang="zh-CN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chemeClr val="accent2"/>
                </a:solidFill>
                <a:ea typeface="黑体" panose="02010609060101010101" pitchFamily="49" charset="-122"/>
              </a:rPr>
              <a:t>内对应此区域地副本作废，</a:t>
            </a:r>
            <a:r>
              <a:rPr lang="zh-CN" altLang="en-US" sz="2800" b="1" smtClean="0">
                <a:ea typeface="黑体" panose="02010609060101010101" pitchFamily="49" charset="-122"/>
              </a:rPr>
              <a:t>而不必由</a:t>
            </a:r>
            <a:r>
              <a:rPr lang="en-US" altLang="zh-CN" sz="2800" b="1" smtClean="0">
                <a:ea typeface="黑体" panose="02010609060101010101" pitchFamily="49" charset="-122"/>
              </a:rPr>
              <a:t>OS</a:t>
            </a:r>
            <a:r>
              <a:rPr lang="zh-CN" altLang="en-US" sz="2800" b="1" smtClean="0">
                <a:ea typeface="黑体" panose="02010609060101010101" pitchFamily="49" charset="-122"/>
              </a:rPr>
              <a:t>进行任何干预，从而保持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的透明性。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2. Cache</a:t>
            </a:r>
            <a:r>
              <a:rPr lang="zh-CN" altLang="en-US" b="1" dirty="0" smtClean="0">
                <a:ea typeface="黑体" panose="02010609060101010101" pitchFamily="49" charset="-122"/>
              </a:rPr>
              <a:t>的取算法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预取法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为了便于硬件实现，通常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只预取直接顺序的下一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块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，即在访问到主存的第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i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不论是否已取进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Cache)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时，只有第</a:t>
            </a:r>
            <a:r>
              <a:rPr lang="en-US" altLang="zh-CN" sz="2800" b="1" dirty="0" err="1" smtClean="0">
                <a:solidFill>
                  <a:schemeClr val="accent2"/>
                </a:solidFill>
                <a:ea typeface="黑体" panose="02010609060101010101" pitchFamily="49" charset="-122"/>
              </a:rPr>
              <a:t>i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＋</a:t>
            </a:r>
            <a:r>
              <a:rPr lang="en-US" altLang="zh-CN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块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才是可能的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预取块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。至于何时将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该块取进，可以有恒预取和不命中时预取两种不同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的方法。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恒预取指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的是只要访问到主存的第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i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块的某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个字，不论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是否命中，恒发预取指令。不命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中时预取仅当访问第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i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块不命中时，才发预取指令。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2)</a:t>
            </a:r>
            <a:r>
              <a:rPr lang="zh-CN" altLang="en-US" sz="2800" b="1" smtClean="0">
                <a:ea typeface="黑体" panose="02010609060101010101" pitchFamily="49" charset="-122"/>
              </a:rPr>
              <a:t>影响命中率的其它因素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a)</a:t>
            </a:r>
            <a:r>
              <a:rPr lang="zh-CN" altLang="en-US" sz="2800" b="1" smtClean="0">
                <a:ea typeface="黑体" panose="02010609060101010101" pitchFamily="49" charset="-122"/>
              </a:rPr>
              <a:t>块的大小：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若每块的字节数过少，预取的效果不明显。从预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取的需要出发，希望块尽可能大。但若每块的字节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数过多，一方面可能会预取进不需要的信息，另一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方面由于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容量有限，又可能把正在使用或近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期使用到的信息给替换出去，反而降低了命中率。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从模拟结果来看，每块的字节数如果超过了</a:t>
            </a:r>
            <a:r>
              <a:rPr lang="en-US" altLang="zh-CN" sz="2800" b="1" smtClean="0">
                <a:ea typeface="黑体" panose="02010609060101010101" pitchFamily="49" charset="-122"/>
              </a:rPr>
              <a:t>256</a:t>
            </a:r>
            <a:r>
              <a:rPr lang="zh-CN" altLang="en-US" sz="2800" b="1" smtClean="0">
                <a:ea typeface="黑体" panose="02010609060101010101" pitchFamily="49" charset="-122"/>
              </a:rPr>
              <a:t>，就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会出现这种情况。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/>
              <a:t>   b)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预取开销：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要预取就要有访主存开销和将它取进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的访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开销，还要加上把被替换的块写回主存的开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销，这些开销会增加主存和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的负担，干扰和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延缓程序的执行。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由上可知，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采用预取法的效果不能只从命中率的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提高来衡量，还需要从所花费的开销多少来考虑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800" b="1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229600" cy="56499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3.</a:t>
            </a:r>
            <a:r>
              <a:rPr lang="zh-CN" altLang="en-US" b="1" smtClean="0">
                <a:ea typeface="黑体" panose="02010609060101010101" pitchFamily="49" charset="-122"/>
              </a:rPr>
              <a:t>影响</a:t>
            </a:r>
            <a:r>
              <a:rPr lang="en-US" altLang="zh-CN" b="1" smtClean="0">
                <a:ea typeface="黑体" panose="02010609060101010101" pitchFamily="49" charset="-122"/>
              </a:rPr>
              <a:t>Cache</a:t>
            </a:r>
            <a:r>
              <a:rPr lang="zh-CN" altLang="en-US" b="1" smtClean="0">
                <a:ea typeface="黑体" panose="02010609060101010101" pitchFamily="49" charset="-122"/>
              </a:rPr>
              <a:t>存贮器性能分析</a:t>
            </a:r>
            <a:endParaRPr lang="en-US" altLang="zh-CN" b="1" smtClean="0">
              <a:ea typeface="黑体" panose="02010609060101010101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1)</a:t>
            </a:r>
            <a:r>
              <a:rPr lang="zh-CN" altLang="en-US" sz="2800" b="1" smtClean="0">
                <a:ea typeface="黑体" panose="02010609060101010101" pitchFamily="49" charset="-122"/>
              </a:rPr>
              <a:t>不命中率与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的容量、组的大小和块的大小的一般关系</a:t>
            </a:r>
            <a:endParaRPr lang="zh-CN" altLang="en-US" b="1" smtClean="0">
              <a:ea typeface="黑体" panose="02010609060101010101" pitchFamily="49" charset="-122"/>
            </a:endParaRPr>
          </a:p>
        </p:txBody>
      </p:sp>
      <p:sp>
        <p:nvSpPr>
          <p:cNvPr id="51203" name="Line 3"/>
          <p:cNvSpPr>
            <a:spLocks noChangeShapeType="1"/>
          </p:cNvSpPr>
          <p:nvPr/>
        </p:nvSpPr>
        <p:spPr bwMode="auto">
          <a:xfrm>
            <a:off x="900113" y="4581525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V="1">
            <a:off x="900113" y="2420938"/>
            <a:ext cx="0" cy="216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95288" y="2078038"/>
            <a:ext cx="273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不命中率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  <a:r>
              <a:rPr kumimoji="0" lang="zh-CN" altLang="en-US" sz="2000">
                <a:ea typeface="黑体" panose="02010609060101010101" pitchFamily="49" charset="-122"/>
              </a:rPr>
              <a:t>－</a:t>
            </a:r>
            <a:r>
              <a:rPr kumimoji="0" lang="en-US" altLang="zh-CN" sz="2000">
                <a:ea typeface="黑体" panose="02010609060101010101" pitchFamily="49" charset="-122"/>
              </a:rPr>
              <a:t>H</a:t>
            </a:r>
            <a:r>
              <a:rPr kumimoji="0" lang="en-US" altLang="zh-CN" sz="2000" baseline="-25000">
                <a:ea typeface="黑体" panose="02010609060101010101" pitchFamily="49" charset="-122"/>
              </a:rPr>
              <a:t>c</a:t>
            </a:r>
            <a:endParaRPr kumimoji="0" lang="en-US" altLang="zh-CN" sz="2000">
              <a:ea typeface="黑体" panose="02010609060101010101" pitchFamily="49" charset="-122"/>
            </a:endParaRP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2843213" y="4652963"/>
            <a:ext cx="17287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Cache</a:t>
            </a:r>
            <a:r>
              <a:rPr kumimoji="0" lang="zh-CN" altLang="en-US" sz="2000">
                <a:ea typeface="黑体" panose="02010609060101010101" pitchFamily="49" charset="-122"/>
              </a:rPr>
              <a:t>容量</a:t>
            </a:r>
          </a:p>
        </p:txBody>
      </p:sp>
      <p:sp>
        <p:nvSpPr>
          <p:cNvPr id="51207" name="Freeform 7"/>
          <p:cNvSpPr>
            <a:spLocks/>
          </p:cNvSpPr>
          <p:nvPr/>
        </p:nvSpPr>
        <p:spPr bwMode="auto">
          <a:xfrm>
            <a:off x="1476375" y="2781300"/>
            <a:ext cx="2087563" cy="1295400"/>
          </a:xfrm>
          <a:custGeom>
            <a:avLst/>
            <a:gdLst>
              <a:gd name="T0" fmla="*/ 0 w 1542"/>
              <a:gd name="T1" fmla="*/ 0 h 695"/>
              <a:gd name="T2" fmla="*/ 2147483646 w 1542"/>
              <a:gd name="T3" fmla="*/ 2147483646 h 695"/>
              <a:gd name="T4" fmla="*/ 2147483646 w 1542"/>
              <a:gd name="T5" fmla="*/ 2147483646 h 695"/>
              <a:gd name="T6" fmla="*/ 2147483646 w 1542"/>
              <a:gd name="T7" fmla="*/ 2147483646 h 695"/>
              <a:gd name="T8" fmla="*/ 2147483646 w 1542"/>
              <a:gd name="T9" fmla="*/ 2147483646 h 695"/>
              <a:gd name="T10" fmla="*/ 2147483646 w 1542"/>
              <a:gd name="T11" fmla="*/ 2147483646 h 695"/>
              <a:gd name="T12" fmla="*/ 2147483646 w 1542"/>
              <a:gd name="T13" fmla="*/ 2147483646 h 695"/>
              <a:gd name="T14" fmla="*/ 2147483646 w 1542"/>
              <a:gd name="T15" fmla="*/ 2147483646 h 6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2" h="695">
                <a:moveTo>
                  <a:pt x="0" y="0"/>
                </a:moveTo>
                <a:cubicBezTo>
                  <a:pt x="26" y="45"/>
                  <a:pt x="52" y="91"/>
                  <a:pt x="90" y="136"/>
                </a:cubicBezTo>
                <a:cubicBezTo>
                  <a:pt x="128" y="181"/>
                  <a:pt x="181" y="234"/>
                  <a:pt x="227" y="272"/>
                </a:cubicBezTo>
                <a:cubicBezTo>
                  <a:pt x="273" y="310"/>
                  <a:pt x="295" y="325"/>
                  <a:pt x="363" y="363"/>
                </a:cubicBezTo>
                <a:cubicBezTo>
                  <a:pt x="431" y="401"/>
                  <a:pt x="537" y="461"/>
                  <a:pt x="635" y="499"/>
                </a:cubicBezTo>
                <a:cubicBezTo>
                  <a:pt x="733" y="537"/>
                  <a:pt x="831" y="560"/>
                  <a:pt x="952" y="590"/>
                </a:cubicBezTo>
                <a:cubicBezTo>
                  <a:pt x="1073" y="620"/>
                  <a:pt x="1263" y="665"/>
                  <a:pt x="1361" y="680"/>
                </a:cubicBezTo>
                <a:cubicBezTo>
                  <a:pt x="1459" y="695"/>
                  <a:pt x="1512" y="680"/>
                  <a:pt x="1542" y="68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8" name="Freeform 8"/>
          <p:cNvSpPr>
            <a:spLocks/>
          </p:cNvSpPr>
          <p:nvPr/>
        </p:nvSpPr>
        <p:spPr bwMode="auto">
          <a:xfrm>
            <a:off x="1042988" y="3357563"/>
            <a:ext cx="2520950" cy="1008062"/>
          </a:xfrm>
          <a:custGeom>
            <a:avLst/>
            <a:gdLst>
              <a:gd name="T0" fmla="*/ 0 w 1542"/>
              <a:gd name="T1" fmla="*/ 0 h 695"/>
              <a:gd name="T2" fmla="*/ 2147483646 w 1542"/>
              <a:gd name="T3" fmla="*/ 2147483646 h 695"/>
              <a:gd name="T4" fmla="*/ 2147483646 w 1542"/>
              <a:gd name="T5" fmla="*/ 2147483646 h 695"/>
              <a:gd name="T6" fmla="*/ 2147483646 w 1542"/>
              <a:gd name="T7" fmla="*/ 2147483646 h 695"/>
              <a:gd name="T8" fmla="*/ 2147483646 w 1542"/>
              <a:gd name="T9" fmla="*/ 2147483646 h 695"/>
              <a:gd name="T10" fmla="*/ 2147483646 w 1542"/>
              <a:gd name="T11" fmla="*/ 2147483646 h 695"/>
              <a:gd name="T12" fmla="*/ 2147483646 w 1542"/>
              <a:gd name="T13" fmla="*/ 2147483646 h 695"/>
              <a:gd name="T14" fmla="*/ 2147483646 w 1542"/>
              <a:gd name="T15" fmla="*/ 2147483646 h 6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2" h="695">
                <a:moveTo>
                  <a:pt x="0" y="0"/>
                </a:moveTo>
                <a:cubicBezTo>
                  <a:pt x="26" y="45"/>
                  <a:pt x="52" y="91"/>
                  <a:pt x="90" y="136"/>
                </a:cubicBezTo>
                <a:cubicBezTo>
                  <a:pt x="128" y="181"/>
                  <a:pt x="181" y="234"/>
                  <a:pt x="227" y="272"/>
                </a:cubicBezTo>
                <a:cubicBezTo>
                  <a:pt x="273" y="310"/>
                  <a:pt x="295" y="325"/>
                  <a:pt x="363" y="363"/>
                </a:cubicBezTo>
                <a:cubicBezTo>
                  <a:pt x="431" y="401"/>
                  <a:pt x="537" y="461"/>
                  <a:pt x="635" y="499"/>
                </a:cubicBezTo>
                <a:cubicBezTo>
                  <a:pt x="733" y="537"/>
                  <a:pt x="831" y="560"/>
                  <a:pt x="952" y="590"/>
                </a:cubicBezTo>
                <a:cubicBezTo>
                  <a:pt x="1073" y="620"/>
                  <a:pt x="1263" y="665"/>
                  <a:pt x="1361" y="680"/>
                </a:cubicBezTo>
                <a:cubicBezTo>
                  <a:pt x="1459" y="695"/>
                  <a:pt x="1512" y="680"/>
                  <a:pt x="1542" y="68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 flipV="1">
            <a:off x="2339975" y="3644900"/>
            <a:ext cx="431800" cy="792163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1763713" y="2636838"/>
            <a:ext cx="23034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组的大小一定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843213" y="3357563"/>
            <a:ext cx="1944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块的大小减小</a:t>
            </a:r>
          </a:p>
        </p:txBody>
      </p:sp>
      <p:sp>
        <p:nvSpPr>
          <p:cNvPr id="51212" name="Text Box 12"/>
          <p:cNvSpPr txBox="1">
            <a:spLocks noChangeArrowheads="1"/>
          </p:cNvSpPr>
          <p:nvPr/>
        </p:nvSpPr>
        <p:spPr bwMode="auto">
          <a:xfrm>
            <a:off x="1403350" y="4724400"/>
            <a:ext cx="479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(a)</a:t>
            </a:r>
          </a:p>
        </p:txBody>
      </p:sp>
      <p:sp>
        <p:nvSpPr>
          <p:cNvPr id="51213" name="Line 13"/>
          <p:cNvSpPr>
            <a:spLocks noChangeShapeType="1"/>
          </p:cNvSpPr>
          <p:nvPr/>
        </p:nvSpPr>
        <p:spPr bwMode="auto">
          <a:xfrm>
            <a:off x="5014913" y="4564063"/>
            <a:ext cx="3095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 flipV="1">
            <a:off x="5014913" y="24034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4510088" y="2060575"/>
            <a:ext cx="3086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不命中率</a:t>
            </a:r>
            <a:r>
              <a:rPr kumimoji="0" lang="en-US" altLang="zh-CN" sz="2000">
                <a:ea typeface="黑体" panose="02010609060101010101" pitchFamily="49" charset="-122"/>
              </a:rPr>
              <a:t>1</a:t>
            </a:r>
            <a:r>
              <a:rPr kumimoji="0" lang="zh-CN" altLang="en-US" sz="2000">
                <a:ea typeface="黑体" panose="02010609060101010101" pitchFamily="49" charset="-122"/>
              </a:rPr>
              <a:t>－</a:t>
            </a:r>
            <a:r>
              <a:rPr kumimoji="0" lang="en-US" altLang="zh-CN" sz="2000">
                <a:ea typeface="黑体" panose="02010609060101010101" pitchFamily="49" charset="-122"/>
              </a:rPr>
              <a:t>H</a:t>
            </a:r>
            <a:r>
              <a:rPr kumimoji="0" lang="en-US" altLang="zh-CN" sz="2000" baseline="-25000">
                <a:ea typeface="黑体" panose="02010609060101010101" pitchFamily="49" charset="-122"/>
              </a:rPr>
              <a:t>c</a:t>
            </a:r>
            <a:endParaRPr kumimoji="0" lang="en-US" altLang="zh-CN" sz="2000">
              <a:ea typeface="黑体" panose="02010609060101010101" pitchFamily="49" charset="-122"/>
            </a:endParaRP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6958013" y="4635500"/>
            <a:ext cx="1790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Cache</a:t>
            </a:r>
            <a:r>
              <a:rPr kumimoji="0" lang="zh-CN" altLang="en-US" sz="2000">
                <a:ea typeface="黑体" panose="02010609060101010101" pitchFamily="49" charset="-122"/>
              </a:rPr>
              <a:t>容量</a:t>
            </a:r>
          </a:p>
        </p:txBody>
      </p:sp>
      <p:sp>
        <p:nvSpPr>
          <p:cNvPr id="51217" name="Freeform 17"/>
          <p:cNvSpPr>
            <a:spLocks/>
          </p:cNvSpPr>
          <p:nvPr/>
        </p:nvSpPr>
        <p:spPr bwMode="auto">
          <a:xfrm>
            <a:off x="5591175" y="2763838"/>
            <a:ext cx="2087563" cy="1295400"/>
          </a:xfrm>
          <a:custGeom>
            <a:avLst/>
            <a:gdLst>
              <a:gd name="T0" fmla="*/ 0 w 1542"/>
              <a:gd name="T1" fmla="*/ 0 h 695"/>
              <a:gd name="T2" fmla="*/ 2147483646 w 1542"/>
              <a:gd name="T3" fmla="*/ 2147483646 h 695"/>
              <a:gd name="T4" fmla="*/ 2147483646 w 1542"/>
              <a:gd name="T5" fmla="*/ 2147483646 h 695"/>
              <a:gd name="T6" fmla="*/ 2147483646 w 1542"/>
              <a:gd name="T7" fmla="*/ 2147483646 h 695"/>
              <a:gd name="T8" fmla="*/ 2147483646 w 1542"/>
              <a:gd name="T9" fmla="*/ 2147483646 h 695"/>
              <a:gd name="T10" fmla="*/ 2147483646 w 1542"/>
              <a:gd name="T11" fmla="*/ 2147483646 h 695"/>
              <a:gd name="T12" fmla="*/ 2147483646 w 1542"/>
              <a:gd name="T13" fmla="*/ 2147483646 h 695"/>
              <a:gd name="T14" fmla="*/ 2147483646 w 1542"/>
              <a:gd name="T15" fmla="*/ 2147483646 h 6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2" h="695">
                <a:moveTo>
                  <a:pt x="0" y="0"/>
                </a:moveTo>
                <a:cubicBezTo>
                  <a:pt x="26" y="45"/>
                  <a:pt x="52" y="91"/>
                  <a:pt x="90" y="136"/>
                </a:cubicBezTo>
                <a:cubicBezTo>
                  <a:pt x="128" y="181"/>
                  <a:pt x="181" y="234"/>
                  <a:pt x="227" y="272"/>
                </a:cubicBezTo>
                <a:cubicBezTo>
                  <a:pt x="273" y="310"/>
                  <a:pt x="295" y="325"/>
                  <a:pt x="363" y="363"/>
                </a:cubicBezTo>
                <a:cubicBezTo>
                  <a:pt x="431" y="401"/>
                  <a:pt x="537" y="461"/>
                  <a:pt x="635" y="499"/>
                </a:cubicBezTo>
                <a:cubicBezTo>
                  <a:pt x="733" y="537"/>
                  <a:pt x="831" y="560"/>
                  <a:pt x="952" y="590"/>
                </a:cubicBezTo>
                <a:cubicBezTo>
                  <a:pt x="1073" y="620"/>
                  <a:pt x="1263" y="665"/>
                  <a:pt x="1361" y="680"/>
                </a:cubicBezTo>
                <a:cubicBezTo>
                  <a:pt x="1459" y="695"/>
                  <a:pt x="1512" y="680"/>
                  <a:pt x="1542" y="68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8" name="Freeform 18"/>
          <p:cNvSpPr>
            <a:spLocks/>
          </p:cNvSpPr>
          <p:nvPr/>
        </p:nvSpPr>
        <p:spPr bwMode="auto">
          <a:xfrm>
            <a:off x="5157788" y="3340100"/>
            <a:ext cx="2520950" cy="1008063"/>
          </a:xfrm>
          <a:custGeom>
            <a:avLst/>
            <a:gdLst>
              <a:gd name="T0" fmla="*/ 0 w 1542"/>
              <a:gd name="T1" fmla="*/ 0 h 695"/>
              <a:gd name="T2" fmla="*/ 2147483646 w 1542"/>
              <a:gd name="T3" fmla="*/ 2147483646 h 695"/>
              <a:gd name="T4" fmla="*/ 2147483646 w 1542"/>
              <a:gd name="T5" fmla="*/ 2147483646 h 695"/>
              <a:gd name="T6" fmla="*/ 2147483646 w 1542"/>
              <a:gd name="T7" fmla="*/ 2147483646 h 695"/>
              <a:gd name="T8" fmla="*/ 2147483646 w 1542"/>
              <a:gd name="T9" fmla="*/ 2147483646 h 695"/>
              <a:gd name="T10" fmla="*/ 2147483646 w 1542"/>
              <a:gd name="T11" fmla="*/ 2147483646 h 695"/>
              <a:gd name="T12" fmla="*/ 2147483646 w 1542"/>
              <a:gd name="T13" fmla="*/ 2147483646 h 695"/>
              <a:gd name="T14" fmla="*/ 2147483646 w 1542"/>
              <a:gd name="T15" fmla="*/ 2147483646 h 69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2" h="695">
                <a:moveTo>
                  <a:pt x="0" y="0"/>
                </a:moveTo>
                <a:cubicBezTo>
                  <a:pt x="26" y="45"/>
                  <a:pt x="52" y="91"/>
                  <a:pt x="90" y="136"/>
                </a:cubicBezTo>
                <a:cubicBezTo>
                  <a:pt x="128" y="181"/>
                  <a:pt x="181" y="234"/>
                  <a:pt x="227" y="272"/>
                </a:cubicBezTo>
                <a:cubicBezTo>
                  <a:pt x="273" y="310"/>
                  <a:pt x="295" y="325"/>
                  <a:pt x="363" y="363"/>
                </a:cubicBezTo>
                <a:cubicBezTo>
                  <a:pt x="431" y="401"/>
                  <a:pt x="537" y="461"/>
                  <a:pt x="635" y="499"/>
                </a:cubicBezTo>
                <a:cubicBezTo>
                  <a:pt x="733" y="537"/>
                  <a:pt x="831" y="560"/>
                  <a:pt x="952" y="590"/>
                </a:cubicBezTo>
                <a:cubicBezTo>
                  <a:pt x="1073" y="620"/>
                  <a:pt x="1263" y="665"/>
                  <a:pt x="1361" y="680"/>
                </a:cubicBezTo>
                <a:cubicBezTo>
                  <a:pt x="1459" y="695"/>
                  <a:pt x="1512" y="680"/>
                  <a:pt x="1542" y="68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19"/>
          <p:cNvSpPr>
            <a:spLocks noChangeShapeType="1"/>
          </p:cNvSpPr>
          <p:nvPr/>
        </p:nvSpPr>
        <p:spPr bwMode="auto">
          <a:xfrm flipV="1">
            <a:off x="6454775" y="3627438"/>
            <a:ext cx="431800" cy="792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5878513" y="2619375"/>
            <a:ext cx="25098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块的大小一定</a:t>
            </a:r>
          </a:p>
        </p:txBody>
      </p:sp>
      <p:sp>
        <p:nvSpPr>
          <p:cNvPr id="51221" name="Text Box 21"/>
          <p:cNvSpPr txBox="1">
            <a:spLocks noChangeArrowheads="1"/>
          </p:cNvSpPr>
          <p:nvPr/>
        </p:nvSpPr>
        <p:spPr bwMode="auto">
          <a:xfrm>
            <a:off x="6958013" y="3340100"/>
            <a:ext cx="1935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000">
                <a:ea typeface="黑体" panose="02010609060101010101" pitchFamily="49" charset="-122"/>
              </a:rPr>
              <a:t>组的大小减小</a:t>
            </a:r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5518150" y="4706938"/>
            <a:ext cx="4937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000">
                <a:ea typeface="黑体" panose="02010609060101010101" pitchFamily="49" charset="-122"/>
              </a:rPr>
              <a:t>(b)</a:t>
            </a:r>
          </a:p>
        </p:txBody>
      </p:sp>
      <p:sp>
        <p:nvSpPr>
          <p:cNvPr id="51223" name="Text Box 23"/>
          <p:cNvSpPr txBox="1">
            <a:spLocks noChangeArrowheads="1"/>
          </p:cNvSpPr>
          <p:nvPr/>
        </p:nvSpPr>
        <p:spPr bwMode="auto">
          <a:xfrm>
            <a:off x="250825" y="5611813"/>
            <a:ext cx="862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400">
                <a:ea typeface="黑体" panose="02010609060101010101" pitchFamily="49" charset="-122"/>
              </a:rPr>
              <a:t>图</a:t>
            </a:r>
            <a:r>
              <a:rPr kumimoji="0" lang="en-US" altLang="zh-CN" sz="2400">
                <a:ea typeface="黑体" panose="02010609060101010101" pitchFamily="49" charset="-122"/>
              </a:rPr>
              <a:t>4.47  </a:t>
            </a:r>
            <a:r>
              <a:rPr kumimoji="0" lang="zh-CN" altLang="en-US" sz="2400">
                <a:ea typeface="黑体" panose="02010609060101010101" pitchFamily="49" charset="-122"/>
              </a:rPr>
              <a:t>块的大小、组的大小与</a:t>
            </a:r>
            <a:r>
              <a:rPr kumimoji="0" lang="en-US" altLang="zh-CN" sz="2400">
                <a:ea typeface="黑体" panose="02010609060101010101" pitchFamily="49" charset="-122"/>
              </a:rPr>
              <a:t>Cache</a:t>
            </a:r>
            <a:r>
              <a:rPr kumimoji="0" lang="zh-CN" altLang="en-US" sz="2400">
                <a:ea typeface="黑体" panose="02010609060101010101" pitchFamily="49" charset="-122"/>
              </a:rPr>
              <a:t>容量对</a:t>
            </a:r>
            <a:r>
              <a:rPr kumimoji="0" lang="en-US" altLang="zh-CN" sz="2400">
                <a:ea typeface="黑体" panose="02010609060101010101" pitchFamily="49" charset="-122"/>
              </a:rPr>
              <a:t>Cache</a:t>
            </a:r>
            <a:r>
              <a:rPr kumimoji="0" lang="zh-CN" altLang="en-US" sz="2400">
                <a:ea typeface="黑体" panose="02010609060101010101" pitchFamily="49" charset="-122"/>
              </a:rPr>
              <a:t>命中率的影响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/>
              <a:t>  2)Cache——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主存存贮层次的等效速度与命中率的关系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设：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为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的访问时间；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    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m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为主存周期；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     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为访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的命中率；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存贮器的等效存贮周期为：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     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a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(1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－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m</a:t>
            </a:r>
          </a:p>
          <a:p>
            <a:pPr eaLnBrk="1" hangingPunct="1">
              <a:buFontTx/>
              <a:buNone/>
            </a:pPr>
            <a:r>
              <a:rPr lang="en-US" altLang="zh-CN" sz="2800" b="1" baseline="-25000" dirty="0" smtClean="0">
                <a:ea typeface="黑体" panose="02010609060101010101" pitchFamily="49" charset="-122"/>
              </a:rPr>
              <a:t>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与主存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——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辅存存贮层次不同的是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一旦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不命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中，由于主存与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之间有直接通路，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对第二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级的访问时间就是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solidFill>
                  <a:srgbClr val="FF0000"/>
                </a:solidFill>
                <a:ea typeface="黑体" panose="02010609060101010101" pitchFamily="49" charset="-122"/>
              </a:rPr>
              <a:t>m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，而不是调块时间再加一个访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的时间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了。这样，采用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比之于处理机直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接访问主存，其速度提高的倍数为：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l-GR" altLang="zh-CN" sz="2800" b="1" dirty="0" smtClean="0">
                <a:ea typeface="黑体" panose="02010609060101010101" pitchFamily="49" charset="-122"/>
              </a:rPr>
              <a:t>ρ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m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/ 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a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m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/ (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＋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(1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－ 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m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1/(1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－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－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t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/t</a:t>
            </a:r>
            <a:r>
              <a:rPr lang="en-US" altLang="zh-CN" sz="2800" b="1" baseline="-25000" dirty="0" smtClean="0">
                <a:ea typeface="黑体" panose="02010609060101010101" pitchFamily="49" charset="-122"/>
              </a:rPr>
              <a:t>m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因为</a:t>
            </a:r>
            <a:r>
              <a:rPr lang="en-US" altLang="zh-CN" sz="2800" b="1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solidFill>
                  <a:srgbClr val="FF0000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总是小于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，可以令</a:t>
            </a:r>
            <a:r>
              <a:rPr lang="en-US" altLang="zh-CN" sz="2800" b="1" dirty="0" err="1" smtClean="0"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 err="1" smtClean="0">
                <a:ea typeface="黑体" panose="02010609060101010101" pitchFamily="49" charset="-122"/>
              </a:rPr>
              <a:t>c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</a:t>
            </a:r>
            <a:r>
              <a:rPr lang="el-GR" altLang="zh-CN" sz="2800" b="1" dirty="0" smtClean="0">
                <a:ea typeface="黑体" panose="02010609060101010101" pitchFamily="49" charset="-122"/>
              </a:rPr>
              <a:t>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/(</a:t>
            </a:r>
            <a:r>
              <a:rPr lang="el-GR" altLang="zh-CN" sz="2800" b="1" dirty="0" smtClean="0">
                <a:ea typeface="黑体" panose="02010609060101010101" pitchFamily="49" charset="-122"/>
              </a:rPr>
              <a:t>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+1)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，代入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上式得：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               </a:t>
            </a:r>
            <a:r>
              <a:rPr lang="el-GR" altLang="zh-CN" sz="2800" b="1" dirty="0" smtClean="0">
                <a:ea typeface="黑体" panose="02010609060101010101" pitchFamily="49" charset="-122"/>
              </a:rPr>
              <a:t>ρ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＝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el-GR" altLang="zh-CN" sz="2800" b="1" dirty="0" smtClean="0">
                <a:ea typeface="黑体" panose="02010609060101010101" pitchFamily="49" charset="-122"/>
              </a:rPr>
              <a:t>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+1)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800" b="1" dirty="0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显然，不管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本身的速度有多高，只要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的命中率有限，那么采用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Cache——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主存存贮层次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后，速度能提高的最大值是有限的，不会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超过</a:t>
            </a:r>
            <a:r>
              <a:rPr lang="el-GR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α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倍。</a:t>
            </a:r>
            <a:endParaRPr lang="zh-CN" altLang="el-GR" sz="2800" b="1" dirty="0" smtClean="0">
              <a:ea typeface="黑体" panose="02010609060101010101" pitchFamily="49" charset="-122"/>
            </a:endParaRP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140200" y="2565400"/>
            <a:ext cx="23034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     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m</a:t>
            </a:r>
            <a:r>
              <a:rPr kumimoji="0" lang="en-US" altLang="zh-CN" sz="2000">
                <a:ea typeface="黑体" panose="02010609060101010101" pitchFamily="49" charset="-122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ea typeface="黑体" panose="02010609060101010101" pitchFamily="49" charset="-122"/>
              </a:rPr>
              <a:t>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m</a:t>
            </a:r>
            <a:r>
              <a:rPr kumimoji="0" lang="en-US" altLang="zh-CN" sz="2000">
                <a:ea typeface="黑体" panose="02010609060101010101" pitchFamily="49" charset="-122"/>
              </a:rPr>
              <a:t> + </a:t>
            </a:r>
            <a:r>
              <a:rPr kumimoji="0" lang="el-GR" altLang="zh-CN" sz="2800"/>
              <a:t>α</a:t>
            </a:r>
            <a:r>
              <a:rPr kumimoji="0" lang="en-US" altLang="zh-CN" sz="2800">
                <a:ea typeface="黑体" panose="02010609060101010101" pitchFamily="49" charset="-122"/>
              </a:rPr>
              <a:t>t</a:t>
            </a:r>
            <a:r>
              <a:rPr kumimoji="0" lang="en-US" altLang="zh-CN" sz="2800" baseline="-25000"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4211638" y="3141663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6)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为了更好发挥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的高速性，减小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CPU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与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之间的传输延迟，让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物理位置上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   尽量靠近处理机或就放在处理机中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而非主存中。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7)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除了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到处理机的通路外，在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主存和处理机间还设有直接通路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8)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为加速调块，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每块的容量等于一个主存周期由主存所能访问的字数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，因此在有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存贮器的主存系统都采用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多体交叉存贮器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9)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主存被机器的多个部件共用，应提高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的访存优先级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，一般应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高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于通道的访存级别。</a:t>
            </a:r>
            <a:endParaRPr lang="zh-CN" altLang="en-US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4)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总结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总之，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本身的速度与容量都会影响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存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贮器的等效访问速度。如果对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存贮器的等效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访问速度不满意，需要改进的话就要作具体分析，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看看现在</a:t>
            </a:r>
            <a:r>
              <a:rPr lang="en-US" altLang="zh-CN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的等效访问速度是否已接近于第一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级</a:t>
            </a:r>
            <a:r>
              <a:rPr lang="en-US" altLang="zh-CN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本身的访问速度</a:t>
            </a:r>
            <a:r>
              <a:rPr lang="zh-CN" altLang="en-US" sz="2800" b="1" smtClean="0">
                <a:ea typeface="黑体" panose="02010609060101010101" pitchFamily="49" charset="-122"/>
              </a:rPr>
              <a:t>。如果尚差的较远，说明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的命中率低，这时就不是去采用更高速度的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片子来替换现有的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片子，而应当从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提高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的命中率入手，包括调整组的大小、替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换算法以及增大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容量等方面着手，否则该速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度是无法提高的。相反的，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如果实际的等效访问速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29600" cy="52181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度已经非常接近于</a:t>
            </a:r>
            <a:r>
              <a:rPr lang="en-US" altLang="zh-CN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本身的访问速度还不能满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6600"/>
                </a:solidFill>
                <a:ea typeface="黑体" panose="02010609060101010101" pitchFamily="49" charset="-122"/>
              </a:rPr>
              <a:t>足速度要求</a:t>
            </a:r>
            <a:r>
              <a:rPr lang="zh-CN" altLang="en-US" sz="2800" b="1" smtClean="0">
                <a:ea typeface="黑体" panose="02010609060101010101" pitchFamily="49" charset="-122"/>
              </a:rPr>
              <a:t>时，就只有更换更高速的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片子。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否则，任何其它途径也是不会有什么效果的。因此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我们不能盲目设计和改进，否则花了很大代价，却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反而降低了系统的性能价格比。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zh-CN" sz="3800" b="1" dirty="0">
                <a:solidFill>
                  <a:srgbClr val="000000"/>
                </a:solidFill>
                <a:ea typeface="黑体" panose="02010609060101010101" pitchFamily="49" charset="-122"/>
                <a:cs typeface="+mj-cs"/>
              </a:rPr>
              <a:t>4.4 “Cache—</a:t>
            </a:r>
            <a:r>
              <a:rPr lang="zh-CN" altLang="en-US" sz="3800" b="1" dirty="0">
                <a:solidFill>
                  <a:srgbClr val="000000"/>
                </a:solidFill>
                <a:ea typeface="黑体" panose="02010609060101010101" pitchFamily="49" charset="-122"/>
                <a:cs typeface="+mj-cs"/>
              </a:rPr>
              <a:t>主存</a:t>
            </a:r>
            <a:r>
              <a:rPr lang="en-US" altLang="zh-CN" sz="3800" b="1" dirty="0">
                <a:solidFill>
                  <a:srgbClr val="000000"/>
                </a:solidFill>
                <a:ea typeface="黑体" panose="02010609060101010101" pitchFamily="49" charset="-122"/>
                <a:cs typeface="+mj-cs"/>
              </a:rPr>
              <a:t>—</a:t>
            </a:r>
            <a:r>
              <a:rPr lang="zh-CN" altLang="en-US" sz="3800" b="1" dirty="0">
                <a:solidFill>
                  <a:srgbClr val="000000"/>
                </a:solidFill>
                <a:ea typeface="黑体" panose="02010609060101010101" pitchFamily="49" charset="-122"/>
                <a:cs typeface="+mj-cs"/>
              </a:rPr>
              <a:t>辅存”存贮层次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三级存贮层次的地址变换：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CPU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提供访存的虚地址可能需要变换成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地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址、主存地址或辅存地址。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对应于虚地址的单元已在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这时就需要把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虚地址直接变换成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地址来访问</a:t>
            </a:r>
          </a:p>
          <a:p>
            <a:pPr eaLnBrk="1" hangingPunct="1"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，而不是先把虚地址变换成主存实地址，再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由主存实地址变换成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地址，这样可以缩短地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址变换的时间。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2)</a:t>
            </a:r>
            <a:r>
              <a:rPr lang="zh-CN" altLang="en-US" sz="2800" b="1" smtClean="0">
                <a:ea typeface="黑体" panose="02010609060101010101" pitchFamily="49" charset="-122"/>
              </a:rPr>
              <a:t>对应单元已在主存但尚未调入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这时则需要把虚地址经快表和慢表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变换成主存实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地址去访主存</a:t>
            </a:r>
            <a:r>
              <a:rPr lang="zh-CN" altLang="en-US" sz="2800" b="1" smtClean="0">
                <a:ea typeface="黑体" panose="02010609060101010101" pitchFamily="49" charset="-122"/>
              </a:rPr>
              <a:t>，对读访问以及采用按写访问还必须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进行虚地址到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地址的映象或变换，以便把包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含对应此单元所在的一块调入或替换进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3)</a:t>
            </a:r>
            <a:r>
              <a:rPr lang="zh-CN" altLang="en-US" sz="2800" b="1" smtClean="0">
                <a:ea typeface="黑体" panose="02010609060101010101" pitchFamily="49" charset="-122"/>
              </a:rPr>
              <a:t>对应单元还不在主存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这时就需要把虚地址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变换成辅存实地址去辅存调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页</a:t>
            </a:r>
            <a:r>
              <a:rPr lang="zh-CN" altLang="en-US" sz="2800" b="1" smtClean="0">
                <a:ea typeface="黑体" panose="02010609060101010101" pitchFamily="49" charset="-122"/>
              </a:rPr>
              <a:t>，同时还要将虚地址映象变换成主存实地址将页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调入主存，以及把虚地址映象变换成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地址，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将其中的一块装入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3800" b="1" dirty="0" smtClean="0"/>
              <a:t>4.5</a:t>
            </a:r>
            <a:r>
              <a:rPr lang="en-US" altLang="zh-CN" sz="3800" dirty="0" smtClean="0"/>
              <a:t>  </a:t>
            </a:r>
            <a:r>
              <a:rPr lang="zh-CN" altLang="en-US" sz="3800" b="1" dirty="0" smtClean="0">
                <a:ea typeface="黑体" panose="02010609060101010101" pitchFamily="49" charset="-122"/>
              </a:rPr>
              <a:t>主存保护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244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大多数计算机系统设计成让其资源能被并行的多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个用户所共享，就主存来说，就同时存有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多个用户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的程序和系统软件</a:t>
            </a:r>
            <a:r>
              <a:rPr lang="zh-CN" altLang="en-US" sz="2800" b="1" smtClean="0">
                <a:ea typeface="黑体" panose="02010609060101010101" pitchFamily="49" charset="-122"/>
              </a:rPr>
              <a:t>。为使系统能正常工作，应防止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由于一个用户程序出错而破坏主存中其它用户的程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序或系统软件，还要防止一个用户程序不合法地访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问不是分配给它的主存区域，哪怕这种访问不会引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起系统破坏。因此，系统结构需要为主存的使用提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供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存贮保护</a:t>
            </a:r>
            <a:r>
              <a:rPr lang="zh-CN" altLang="en-US" sz="2800" b="1" smtClean="0">
                <a:ea typeface="黑体" panose="02010609060101010101" pitchFamily="49" charset="-122"/>
              </a:rPr>
              <a:t>，它是多道程序和多处理机系统所必不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可少的。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smtClean="0">
                <a:ea typeface="黑体" panose="02010609060101010101" pitchFamily="49" charset="-122"/>
              </a:rPr>
              <a:t>1.</a:t>
            </a:r>
            <a:r>
              <a:rPr lang="zh-CN" altLang="en-US" b="1" smtClean="0">
                <a:ea typeface="黑体" panose="02010609060101010101" pitchFamily="49" charset="-122"/>
              </a:rPr>
              <a:t>存贮区域的保护</a:t>
            </a:r>
          </a:p>
          <a:p>
            <a:pPr eaLnBrk="1" hangingPunct="1">
              <a:buFontTx/>
              <a:buNone/>
            </a:pPr>
            <a:r>
              <a:rPr lang="zh-CN" altLang="en-US" b="1" smtClean="0">
                <a:ea typeface="黑体" panose="02010609060101010101" pitchFamily="49" charset="-122"/>
              </a:rPr>
              <a:t>  </a:t>
            </a:r>
            <a:r>
              <a:rPr lang="en-US" altLang="zh-CN" sz="2800" b="1" smtClean="0">
                <a:ea typeface="黑体" panose="02010609060101010101" pitchFamily="49" charset="-122"/>
              </a:rPr>
              <a:t>1)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主存系统的保护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 对于不是虚拟存贮器的主存系统可采用第二章讲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过的界限寄存器方式，由系统软件经特权指令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置定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上、下界寄存器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，从而</a:t>
            </a: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划定每个用户程序的区域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禁止它越界访问</a:t>
            </a: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。由于用户程序不能改变上、下界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的值，因此不论它如何出错，也只能破坏该用户自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身的程序，侵犯不到别的用户程序及系统软件。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zh-CN" altLang="en-US" b="1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/>
              <a:t>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2)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虚拟存贮系统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由于界限寄存器方式只适用于每个用户程序占用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主存一个或几个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当有多对上、下界寄存器时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连续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的区域；而对于虚拟存贮系统，由于一个用户的各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页能离散地分布于主存内，从而无法使用这种保护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方式。对虚拟存贮系统的主存区域保护就需要采用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页表保护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和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键式保护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等方式。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   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a)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页表保护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每个程序都有自己的页表，其行数等于该程序的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虚页数。例如它有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页，则只能有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3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虚页号。设由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OS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建立的程序页表，这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个虚页号分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别对应于实页号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8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，则不论虚地址如何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出错，总只能影响主存中分配给该程序的第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8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10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14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号实页。假设虚页号错成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5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，肯定不可能在该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程序的页表中找到，也就访问不了主存，当然就不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会映象主存中其它程序的区域。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这种页表保护是在没有形成主存实地址前进行的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保护，使之无法形成能侵犯别的程序区域的主存地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址。然而，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若地址形成环节</a:t>
            </a:r>
            <a:r>
              <a:rPr lang="zh-CN" altLang="en-US" sz="2800" b="1" smtClean="0">
                <a:ea typeface="黑体" panose="02010609060101010101" pitchFamily="49" charset="-122"/>
              </a:rPr>
              <a:t>由于软、硬件方面的故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障而形成了不属于本程序区域的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错误</a:t>
            </a:r>
            <a:r>
              <a:rPr lang="zh-CN" altLang="en-US" sz="2800" b="1" smtClean="0">
                <a:ea typeface="黑体" panose="02010609060101010101" pitchFamily="49" charset="-122"/>
              </a:rPr>
              <a:t>主存地址时，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则上述这种保护就无能为力了。因此，还应采取进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一步的保护措施，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键方式</a:t>
            </a:r>
            <a:r>
              <a:rPr lang="zh-CN" altLang="en-US" sz="2800" b="1" smtClean="0">
                <a:ea typeface="黑体" panose="02010609060101010101" pitchFamily="49" charset="-122"/>
              </a:rPr>
              <a:t>就是其中成功的一种。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507413" cy="57610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b)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键方式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是由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OS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按当时主存的使用分配状况给主存的每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页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配一个键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，称为存贮键，它相当于一把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“锁”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。所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有页的存贮键存在于相应的快速寄存器内，每个用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户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任务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的各实页的页存贮键都相同。为了打开这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把锁，需要有把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“钥匙”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，称为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访问键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。每个用户的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访问键由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OS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给定，存在处理机的程序状态字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(PSW)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或控制寄存器中。程序每次访存前，要核对主存地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址所在页的存贮键是否与该道程序的访问键相符，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只有相符才准访问。这样，就是错误地形成了侵犯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别的程序的主存地址，也因为这种键保护而仍然不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允许访问。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/>
              <a:t>4.3.2 </a:t>
            </a:r>
            <a:r>
              <a:rPr lang="zh-CN" altLang="en-US" b="1" dirty="0" smtClean="0">
                <a:ea typeface="黑体" panose="02010609060101010101" pitchFamily="49" charset="-122"/>
              </a:rPr>
              <a:t>地址的映像与变换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地址映像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：将每个主存块按什么规则或方法装入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定位于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之中。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地址变换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：当主存中的块按这种映像方法装入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后，每次访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时怎样将主存地址变换成对应的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地址。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</a:t>
            </a:r>
            <a:r>
              <a:rPr lang="zh-CN" altLang="en-US" sz="2800" b="1" dirty="0" smtClean="0">
                <a:solidFill>
                  <a:schemeClr val="accent2"/>
                </a:solidFill>
                <a:ea typeface="黑体" panose="02010609060101010101" pitchFamily="49" charset="-122"/>
              </a:rPr>
              <a:t>块冲突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：指出现了主存块要进入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中的某块位置已经被其它的主存块所占用。</a:t>
            </a:r>
            <a:endParaRPr lang="zh-CN" altLang="en-US" b="1" dirty="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 smtClean="0">
                <a:ea typeface="黑体" panose="02010609060101010101" pitchFamily="49" charset="-122"/>
              </a:rPr>
              <a:t>  c)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环状保护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    环状保护把系统程序和用户程序按其重要性及对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整个系统能否正常工作的影响程度分层，如图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4.50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所示。设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0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2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三层是系统程序的，之外的各层是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同一用户程序的分层。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环号大小表示保护的级别，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环号愈大，等级愈低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。在现行程序运行前，先由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OS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定好程序各页的环号，并置入页表。而后把该道程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序的开始环号送入处理机内的现行环号寄存器，并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且把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OS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规定给该程序的上限环号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规定该程序所能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进入的最内层环号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也置入相应的寄存器。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29600" cy="55768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 </a:t>
            </a:r>
            <a:r>
              <a:rPr lang="zh-CN" altLang="en-US" sz="2800" b="1" smtClean="0">
                <a:ea typeface="黑体" panose="02010609060101010101" pitchFamily="49" charset="-122"/>
              </a:rPr>
              <a:t>这种环式保护既能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保证由于用户程序的出错不至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于侵犯系统程序，也能保证由于同一用户程序内的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低级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环号大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的部分的出错而不致破坏其高级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环号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小</a:t>
            </a:r>
            <a:r>
              <a:rPr lang="en-US" altLang="zh-CN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的部分</a:t>
            </a:r>
            <a:r>
              <a:rPr lang="zh-CN" altLang="en-US" sz="2800" b="1" smtClean="0">
                <a:ea typeface="黑体" panose="02010609060101010101" pitchFamily="49" charset="-122"/>
              </a:rPr>
              <a:t>。这种环式保护对系统程序的研究和调试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运行特别有利，因为可以做到能修改系统程序的某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些部分而不必担心会影响到系统程序已设计好并调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好的核心部分。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2.</a:t>
            </a:r>
            <a:r>
              <a:rPr lang="zh-CN" altLang="en-US" b="1" dirty="0" smtClean="0">
                <a:ea typeface="黑体" panose="02010609060101010101" pitchFamily="49" charset="-122"/>
              </a:rPr>
              <a:t>访问方式的保护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上述种种区域保护，如判越界、判建相符、判环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号相符、判不超出段长等等，都是经硬件实现的，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因此速度可以是很快的。这些区域保护是对允许访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问的区域可以进行任何形式的访问，而对允许区域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之外，则任何形式的访问都不允许。但在实际中，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只是这种限制往往适应不了各种应用的要求，因此</a:t>
            </a:r>
          </a:p>
          <a:p>
            <a:pPr eaLnBrk="1" hangingPunct="1">
              <a:buFontTx/>
              <a:buNone/>
            </a:pPr>
            <a:r>
              <a:rPr lang="zh-CN" altLang="en-US" sz="2800" b="1" dirty="0" smtClean="0">
                <a:ea typeface="黑体" panose="02010609060101010101" pitchFamily="49" charset="-122"/>
              </a:rPr>
              <a:t>还得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加上访问方式的保护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(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限制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 1)</a:t>
            </a:r>
            <a:r>
              <a:rPr lang="zh-CN" altLang="en-US" sz="2800" b="1" smtClean="0">
                <a:ea typeface="黑体" panose="02010609060101010101" pitchFamily="49" charset="-122"/>
              </a:rPr>
              <a:t>对主存信息的使用可以有读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zh-CN" altLang="en-US" sz="2800" b="1" smtClean="0">
                <a:ea typeface="黑体" panose="02010609060101010101" pitchFamily="49" charset="-122"/>
              </a:rPr>
              <a:t>、写</a:t>
            </a:r>
            <a:r>
              <a:rPr lang="en-US" altLang="zh-CN" sz="2800" b="1" smtClean="0">
                <a:ea typeface="黑体" panose="02010609060101010101" pitchFamily="49" charset="-122"/>
              </a:rPr>
              <a:t>W</a:t>
            </a:r>
            <a:r>
              <a:rPr lang="zh-CN" altLang="en-US" sz="2800" b="1" smtClean="0">
                <a:ea typeface="黑体" panose="02010609060101010101" pitchFamily="49" charset="-122"/>
              </a:rPr>
              <a:t>和执行</a:t>
            </a:r>
            <a:r>
              <a:rPr lang="en-US" altLang="zh-CN" sz="2800" b="1" smtClean="0">
                <a:ea typeface="黑体" panose="02010609060101010101" pitchFamily="49" charset="-122"/>
              </a:rPr>
              <a:t>E</a:t>
            </a:r>
            <a:r>
              <a:rPr lang="zh-CN" altLang="en-US" sz="2800" b="1" smtClean="0">
                <a:ea typeface="黑体" panose="02010609060101010101" pitchFamily="49" charset="-122"/>
              </a:rPr>
              <a:t>三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种方式。相应的就有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zh-CN" altLang="en-US" sz="2800" b="1" smtClean="0">
                <a:ea typeface="黑体" panose="02010609060101010101" pitchFamily="49" charset="-122"/>
              </a:rPr>
              <a:t>、</a:t>
            </a:r>
            <a:r>
              <a:rPr lang="en-US" altLang="zh-CN" sz="2800" b="1" smtClean="0">
                <a:ea typeface="黑体" panose="02010609060101010101" pitchFamily="49" charset="-122"/>
              </a:rPr>
              <a:t>W</a:t>
            </a:r>
            <a:r>
              <a:rPr lang="zh-CN" altLang="en-US" sz="2800" b="1" smtClean="0">
                <a:ea typeface="黑体" panose="02010609060101010101" pitchFamily="49" charset="-122"/>
              </a:rPr>
              <a:t>、</a:t>
            </a:r>
            <a:r>
              <a:rPr lang="en-US" altLang="zh-CN" sz="2800" b="1" smtClean="0">
                <a:ea typeface="黑体" panose="02010609060101010101" pitchFamily="49" charset="-122"/>
              </a:rPr>
              <a:t>E</a:t>
            </a:r>
            <a:r>
              <a:rPr lang="zh-CN" altLang="en-US" sz="2800" b="1" smtClean="0">
                <a:ea typeface="黑体" panose="02010609060101010101" pitchFamily="49" charset="-122"/>
              </a:rPr>
              <a:t>访问方式保护，这</a:t>
            </a:r>
            <a:r>
              <a:rPr lang="en-US" altLang="zh-CN" sz="2800" b="1" smtClean="0">
                <a:ea typeface="黑体" panose="02010609060101010101" pitchFamily="49" charset="-122"/>
              </a:rPr>
              <a:t>3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者的逻辑组合可以反映出各种应用要求，如：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W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E——</a:t>
            </a:r>
            <a:r>
              <a:rPr lang="zh-CN" altLang="en-US" sz="2800" b="1" smtClean="0">
                <a:ea typeface="黑体" panose="02010609060101010101" pitchFamily="49" charset="-122"/>
              </a:rPr>
              <a:t>不允许进行任何访问；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W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E——</a:t>
            </a:r>
            <a:r>
              <a:rPr lang="zh-CN" altLang="en-US" sz="2800" b="1" smtClean="0">
                <a:ea typeface="黑体" panose="02010609060101010101" pitchFamily="49" charset="-122"/>
              </a:rPr>
              <a:t>可以进行任何访问；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R∩W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E——</a:t>
            </a:r>
            <a:r>
              <a:rPr lang="zh-CN" altLang="en-US" sz="2800" b="1" smtClean="0">
                <a:ea typeface="黑体" panose="02010609060101010101" pitchFamily="49" charset="-122"/>
              </a:rPr>
              <a:t>只能进行读访问；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W∩E——</a:t>
            </a:r>
            <a:r>
              <a:rPr lang="zh-CN" altLang="en-US" sz="2800" b="1" smtClean="0">
                <a:ea typeface="黑体" panose="02010609060101010101" pitchFamily="49" charset="-122"/>
              </a:rPr>
              <a:t>只能按数据进行读写；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W∩E——</a:t>
            </a:r>
            <a:r>
              <a:rPr lang="zh-CN" altLang="en-US" sz="2800" b="1" smtClean="0">
                <a:ea typeface="黑体" panose="02010609060101010101" pitchFamily="49" charset="-122"/>
              </a:rPr>
              <a:t>只能执行，不能作为数据使用；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E∩W——</a:t>
            </a:r>
            <a:r>
              <a:rPr lang="zh-CN" altLang="en-US" sz="2800" b="1" smtClean="0">
                <a:ea typeface="黑体" panose="02010609060101010101" pitchFamily="49" charset="-122"/>
              </a:rPr>
              <a:t>只能进行写访问；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</a:t>
            </a:r>
            <a:r>
              <a:rPr lang="en-US" altLang="zh-CN" sz="2800" b="1" smtClean="0">
                <a:ea typeface="黑体" panose="02010609060101010101" pitchFamily="49" charset="-122"/>
              </a:rPr>
              <a:t>R</a:t>
            </a:r>
            <a:r>
              <a:rPr lang="en-US" altLang="zh-CN" sz="2800" b="1" smtClean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800" b="1" smtClean="0">
                <a:ea typeface="黑体" panose="02010609060101010101" pitchFamily="49" charset="-122"/>
              </a:rPr>
              <a:t>E∩W——</a:t>
            </a:r>
            <a:r>
              <a:rPr lang="zh-CN" altLang="en-US" sz="2800" b="1" smtClean="0">
                <a:ea typeface="黑体" panose="02010609060101010101" pitchFamily="49" charset="-122"/>
              </a:rPr>
              <a:t>不准写访问。</a:t>
            </a:r>
            <a:endParaRPr lang="en-US" altLang="zh-CN" sz="2800" b="1" smtClean="0"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2)</a:t>
            </a:r>
            <a:r>
              <a:rPr lang="zh-CN" altLang="en-US" sz="2800" b="1" smtClean="0">
                <a:ea typeface="黑体" panose="02010609060101010101" pitchFamily="49" charset="-122"/>
              </a:rPr>
              <a:t>对前面讲过的各种区域保护，都可以加上相应的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访问方式位以实现这种访问限制。</a:t>
            </a:r>
          </a:p>
          <a:p>
            <a:pPr eaLnBrk="1" hangingPunct="1">
              <a:buFontTx/>
              <a:buNone/>
            </a:pPr>
            <a:endParaRPr lang="en-US" altLang="zh-CN" sz="2800" b="1" smtClean="0">
              <a:ea typeface="黑体" panose="02010609060101010101" pitchFamily="49" charset="-122"/>
            </a:endParaRP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900113" y="2276475"/>
            <a:ext cx="15843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1476375" y="3284538"/>
            <a:ext cx="935038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2195513" y="3789363"/>
            <a:ext cx="2889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900113" y="4292600"/>
            <a:ext cx="935037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900113" y="4797425"/>
            <a:ext cx="863600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2051050" y="5300663"/>
            <a:ext cx="504825" cy="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 smtClean="0">
                <a:ea typeface="黑体" panose="02010609060101010101" pitchFamily="49" charset="-122"/>
              </a:rPr>
              <a:t>1.</a:t>
            </a:r>
            <a:r>
              <a:rPr lang="zh-CN" altLang="en-US" b="1" dirty="0" smtClean="0">
                <a:ea typeface="黑体" panose="02010609060101010101" pitchFamily="49" charset="-122"/>
              </a:rPr>
              <a:t>全相联映像和变换</a:t>
            </a:r>
          </a:p>
          <a:p>
            <a:pPr eaLnBrk="1" hangingPunct="1">
              <a:buFontTx/>
              <a:buNone/>
            </a:pPr>
            <a:r>
              <a:rPr lang="zh-CN" altLang="en-US" b="1" dirty="0" smtClean="0">
                <a:ea typeface="黑体" panose="02010609060101010101" pitchFamily="49" charset="-122"/>
              </a:rPr>
              <a:t>  </a:t>
            </a:r>
            <a:r>
              <a:rPr lang="en-US" altLang="zh-CN" sz="2800" b="1" dirty="0" smtClean="0">
                <a:ea typeface="黑体" panose="02010609060101010101" pitchFamily="49" charset="-122"/>
              </a:rPr>
              <a:t>1)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规则：如同虚拟存贮器中那样的全相联映像，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主存中的任意一块均可映像装入到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内的任意一块的位置</a:t>
            </a:r>
            <a:r>
              <a:rPr lang="zh-CN" altLang="en-US" sz="2800" b="1" dirty="0" smtClean="0"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905000" y="3200400"/>
            <a:ext cx="1295400" cy="2209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1905000" y="3505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" name="Line 6"/>
          <p:cNvSpPr>
            <a:spLocks noChangeShapeType="1"/>
          </p:cNvSpPr>
          <p:nvPr/>
        </p:nvSpPr>
        <p:spPr bwMode="auto">
          <a:xfrm>
            <a:off x="1905000" y="38100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6" name="Line 7"/>
          <p:cNvSpPr>
            <a:spLocks noChangeShapeType="1"/>
          </p:cNvSpPr>
          <p:nvPr/>
        </p:nvSpPr>
        <p:spPr bwMode="auto">
          <a:xfrm>
            <a:off x="1905000" y="4114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8"/>
          <p:cNvSpPr>
            <a:spLocks noChangeShapeType="1"/>
          </p:cNvSpPr>
          <p:nvPr/>
        </p:nvSpPr>
        <p:spPr bwMode="auto">
          <a:xfrm>
            <a:off x="1905000" y="5029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8" name="Line 9"/>
          <p:cNvSpPr>
            <a:spLocks noChangeShapeType="1"/>
          </p:cNvSpPr>
          <p:nvPr/>
        </p:nvSpPr>
        <p:spPr bwMode="auto">
          <a:xfrm>
            <a:off x="1905000" y="47244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Text Box 10"/>
          <p:cNvSpPr txBox="1">
            <a:spLocks noChangeArrowheads="1"/>
          </p:cNvSpPr>
          <p:nvPr/>
        </p:nvSpPr>
        <p:spPr bwMode="auto">
          <a:xfrm>
            <a:off x="2286000" y="4191000"/>
            <a:ext cx="6111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</a:t>
            </a:r>
          </a:p>
        </p:txBody>
      </p:sp>
      <p:sp>
        <p:nvSpPr>
          <p:cNvPr id="10250" name="Text Box 11"/>
          <p:cNvSpPr txBox="1">
            <a:spLocks noChangeArrowheads="1"/>
          </p:cNvSpPr>
          <p:nvPr/>
        </p:nvSpPr>
        <p:spPr bwMode="auto">
          <a:xfrm>
            <a:off x="2057400" y="27432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Cache</a:t>
            </a:r>
          </a:p>
        </p:txBody>
      </p:sp>
      <p:sp>
        <p:nvSpPr>
          <p:cNvPr id="10251" name="Text Box 12"/>
          <p:cNvSpPr txBox="1">
            <a:spLocks noChangeArrowheads="1"/>
          </p:cNvSpPr>
          <p:nvPr/>
        </p:nvSpPr>
        <p:spPr bwMode="auto">
          <a:xfrm>
            <a:off x="1981200" y="31242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块位置</a:t>
            </a:r>
            <a:r>
              <a:rPr lang="en-US" altLang="zh-CN" sz="2400"/>
              <a:t>0</a:t>
            </a:r>
          </a:p>
        </p:txBody>
      </p:sp>
      <p:sp>
        <p:nvSpPr>
          <p:cNvPr id="10252" name="Rectangle 13"/>
          <p:cNvSpPr>
            <a:spLocks noChangeArrowheads="1"/>
          </p:cNvSpPr>
          <p:nvPr/>
        </p:nvSpPr>
        <p:spPr bwMode="auto">
          <a:xfrm>
            <a:off x="2743200" y="3429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0253" name="Rectangle 14"/>
          <p:cNvSpPr>
            <a:spLocks noChangeArrowheads="1"/>
          </p:cNvSpPr>
          <p:nvPr/>
        </p:nvSpPr>
        <p:spPr bwMode="auto">
          <a:xfrm>
            <a:off x="2743200" y="3733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0254" name="Text Box 15"/>
          <p:cNvSpPr txBox="1">
            <a:spLocks noChangeArrowheads="1"/>
          </p:cNvSpPr>
          <p:nvPr/>
        </p:nvSpPr>
        <p:spPr bwMode="auto">
          <a:xfrm>
            <a:off x="2119313" y="5029200"/>
            <a:ext cx="92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  <a:r>
              <a:rPr lang="en-US" altLang="zh-CN" sz="2400"/>
              <a:t>-1</a:t>
            </a:r>
          </a:p>
        </p:txBody>
      </p:sp>
      <p:sp>
        <p:nvSpPr>
          <p:cNvPr id="10255" name="Rectangle 16"/>
          <p:cNvSpPr>
            <a:spLocks noChangeArrowheads="1"/>
          </p:cNvSpPr>
          <p:nvPr/>
        </p:nvSpPr>
        <p:spPr bwMode="auto">
          <a:xfrm>
            <a:off x="6096000" y="2819400"/>
            <a:ext cx="1676400" cy="3200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0256" name="Text Box 17"/>
          <p:cNvSpPr txBox="1">
            <a:spLocks noChangeArrowheads="1"/>
          </p:cNvSpPr>
          <p:nvPr/>
        </p:nvSpPr>
        <p:spPr bwMode="auto">
          <a:xfrm>
            <a:off x="6553200" y="23622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主存</a:t>
            </a:r>
          </a:p>
        </p:txBody>
      </p:sp>
      <p:sp>
        <p:nvSpPr>
          <p:cNvPr id="10257" name="Line 18"/>
          <p:cNvSpPr>
            <a:spLocks noChangeShapeType="1"/>
          </p:cNvSpPr>
          <p:nvPr/>
        </p:nvSpPr>
        <p:spPr bwMode="auto">
          <a:xfrm>
            <a:off x="6096000" y="3200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Line 19"/>
          <p:cNvSpPr>
            <a:spLocks noChangeShapeType="1"/>
          </p:cNvSpPr>
          <p:nvPr/>
        </p:nvSpPr>
        <p:spPr bwMode="auto">
          <a:xfrm>
            <a:off x="6096000" y="3581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20"/>
          <p:cNvSpPr>
            <a:spLocks noChangeShapeType="1"/>
          </p:cNvSpPr>
          <p:nvPr/>
        </p:nvSpPr>
        <p:spPr bwMode="auto">
          <a:xfrm>
            <a:off x="6096000" y="39624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6096000" y="55626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1" name="Line 22"/>
          <p:cNvSpPr>
            <a:spLocks noChangeShapeType="1"/>
          </p:cNvSpPr>
          <p:nvPr/>
        </p:nvSpPr>
        <p:spPr bwMode="auto">
          <a:xfrm>
            <a:off x="6096000" y="52578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2" name="Text Box 23"/>
          <p:cNvSpPr txBox="1">
            <a:spLocks noChangeArrowheads="1"/>
          </p:cNvSpPr>
          <p:nvPr/>
        </p:nvSpPr>
        <p:spPr bwMode="auto">
          <a:xfrm>
            <a:off x="6629400" y="2819400"/>
            <a:ext cx="59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</a:t>
            </a:r>
            <a:r>
              <a:rPr lang="en-US" altLang="zh-CN" sz="2400"/>
              <a:t>0</a:t>
            </a:r>
          </a:p>
        </p:txBody>
      </p:sp>
      <p:sp>
        <p:nvSpPr>
          <p:cNvPr id="10263" name="Rectangle 24"/>
          <p:cNvSpPr>
            <a:spLocks noChangeArrowheads="1"/>
          </p:cNvSpPr>
          <p:nvPr/>
        </p:nvSpPr>
        <p:spPr bwMode="auto">
          <a:xfrm>
            <a:off x="6902450" y="3200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0264" name="Rectangle 25"/>
          <p:cNvSpPr>
            <a:spLocks noChangeArrowheads="1"/>
          </p:cNvSpPr>
          <p:nvPr/>
        </p:nvSpPr>
        <p:spPr bwMode="auto">
          <a:xfrm>
            <a:off x="6902450" y="3581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</a:p>
        </p:txBody>
      </p:sp>
      <p:sp>
        <p:nvSpPr>
          <p:cNvPr id="10265" name="Rectangle 26"/>
          <p:cNvSpPr>
            <a:spLocks noChangeArrowheads="1"/>
          </p:cNvSpPr>
          <p:nvPr/>
        </p:nvSpPr>
        <p:spPr bwMode="auto">
          <a:xfrm>
            <a:off x="6477000" y="5562600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mb</a:t>
            </a:r>
            <a:r>
              <a:rPr lang="en-US" altLang="zh-CN" sz="2400"/>
              <a:t>-1</a:t>
            </a:r>
          </a:p>
        </p:txBody>
      </p:sp>
      <p:sp>
        <p:nvSpPr>
          <p:cNvPr id="10266" name="Line 27"/>
          <p:cNvSpPr>
            <a:spLocks noChangeShapeType="1"/>
          </p:cNvSpPr>
          <p:nvPr/>
        </p:nvSpPr>
        <p:spPr bwMode="auto">
          <a:xfrm flipH="1">
            <a:off x="3200400" y="2895600"/>
            <a:ext cx="2895600" cy="4572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Line 28"/>
          <p:cNvSpPr>
            <a:spLocks noChangeShapeType="1"/>
          </p:cNvSpPr>
          <p:nvPr/>
        </p:nvSpPr>
        <p:spPr bwMode="auto">
          <a:xfrm flipH="1">
            <a:off x="3200400" y="2895600"/>
            <a:ext cx="2895600" cy="7620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8" name="Line 29"/>
          <p:cNvSpPr>
            <a:spLocks noChangeShapeType="1"/>
          </p:cNvSpPr>
          <p:nvPr/>
        </p:nvSpPr>
        <p:spPr bwMode="auto">
          <a:xfrm flipH="1">
            <a:off x="3200400" y="2895600"/>
            <a:ext cx="2895600" cy="19812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9" name="Line 30"/>
          <p:cNvSpPr>
            <a:spLocks noChangeShapeType="1"/>
          </p:cNvSpPr>
          <p:nvPr/>
        </p:nvSpPr>
        <p:spPr bwMode="auto">
          <a:xfrm flipH="1">
            <a:off x="3200400" y="2895600"/>
            <a:ext cx="2895600" cy="22860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0" name="Line 31"/>
          <p:cNvSpPr>
            <a:spLocks noChangeShapeType="1"/>
          </p:cNvSpPr>
          <p:nvPr/>
        </p:nvSpPr>
        <p:spPr bwMode="auto">
          <a:xfrm flipH="1" flipV="1">
            <a:off x="3200400" y="3352800"/>
            <a:ext cx="2895600" cy="23622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1" name="Line 32"/>
          <p:cNvSpPr>
            <a:spLocks noChangeShapeType="1"/>
          </p:cNvSpPr>
          <p:nvPr/>
        </p:nvSpPr>
        <p:spPr bwMode="auto">
          <a:xfrm flipH="1" flipV="1">
            <a:off x="3200400" y="3657600"/>
            <a:ext cx="2895600" cy="20574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2" name="Line 33"/>
          <p:cNvSpPr>
            <a:spLocks noChangeShapeType="1"/>
          </p:cNvSpPr>
          <p:nvPr/>
        </p:nvSpPr>
        <p:spPr bwMode="auto">
          <a:xfrm flipH="1" flipV="1">
            <a:off x="3200400" y="4876800"/>
            <a:ext cx="2895600" cy="8382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Line 34"/>
          <p:cNvSpPr>
            <a:spLocks noChangeShapeType="1"/>
          </p:cNvSpPr>
          <p:nvPr/>
        </p:nvSpPr>
        <p:spPr bwMode="auto">
          <a:xfrm flipH="1" flipV="1">
            <a:off x="3200400" y="5181600"/>
            <a:ext cx="2895600" cy="533400"/>
          </a:xfrm>
          <a:prstGeom prst="line">
            <a:avLst/>
          </a:prstGeom>
          <a:noFill/>
          <a:ln w="28575">
            <a:solidFill>
              <a:srgbClr val="FF66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4" name="Text Box 35"/>
          <p:cNvSpPr txBox="1">
            <a:spLocks noChangeArrowheads="1"/>
          </p:cNvSpPr>
          <p:nvPr/>
        </p:nvSpPr>
        <p:spPr bwMode="auto">
          <a:xfrm>
            <a:off x="4953000" y="3505200"/>
            <a:ext cx="12065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   </a:t>
            </a:r>
            <a:r>
              <a:rPr lang="zh-CN" altLang="en-US" sz="2000">
                <a:ea typeface="黑体" panose="02010609060101010101" pitchFamily="49" charset="-122"/>
              </a:rPr>
              <a:t>任何主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存块可映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像到任何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 </a:t>
            </a:r>
            <a:r>
              <a:rPr lang="en-US" altLang="zh-CN" sz="2000">
                <a:ea typeface="黑体" panose="02010609060101010101" pitchFamily="49" charset="-122"/>
              </a:rPr>
              <a:t>Cache</a:t>
            </a:r>
            <a:r>
              <a:rPr lang="zh-CN" altLang="en-US" sz="2000">
                <a:ea typeface="黑体" panose="02010609060101010101" pitchFamily="49" charset="-122"/>
              </a:rPr>
              <a:t>块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    的位置</a:t>
            </a:r>
          </a:p>
        </p:txBody>
      </p:sp>
      <p:sp>
        <p:nvSpPr>
          <p:cNvPr id="10275" name="Text Box 36"/>
          <p:cNvSpPr txBox="1">
            <a:spLocks noChangeArrowheads="1"/>
          </p:cNvSpPr>
          <p:nvPr/>
        </p:nvSpPr>
        <p:spPr bwMode="auto">
          <a:xfrm>
            <a:off x="6780213" y="4191000"/>
            <a:ext cx="611187" cy="8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……</a:t>
            </a:r>
          </a:p>
        </p:txBody>
      </p:sp>
      <p:sp>
        <p:nvSpPr>
          <p:cNvPr id="10276" name="Text Box 37"/>
          <p:cNvSpPr txBox="1">
            <a:spLocks noChangeArrowheads="1"/>
          </p:cNvSpPr>
          <p:nvPr/>
        </p:nvSpPr>
        <p:spPr bwMode="auto">
          <a:xfrm>
            <a:off x="2438400" y="6096000"/>
            <a:ext cx="332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图</a:t>
            </a:r>
            <a:r>
              <a:rPr lang="en-US" altLang="zh-CN" sz="2400"/>
              <a:t>4.33  </a:t>
            </a:r>
            <a:r>
              <a:rPr lang="zh-CN" altLang="en-US" sz="2400">
                <a:ea typeface="黑体" panose="02010609060101010101" pitchFamily="49" charset="-122"/>
              </a:rPr>
              <a:t>全相联映像规则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smtClean="0">
                <a:ea typeface="黑体" panose="02010609060101010101" pitchFamily="49" charset="-122"/>
              </a:rPr>
              <a:t>  2)</a:t>
            </a:r>
            <a:r>
              <a:rPr lang="zh-CN" altLang="en-US" sz="2800" b="1" smtClean="0">
                <a:ea typeface="黑体" panose="02010609060101010101" pitchFamily="49" charset="-122"/>
              </a:rPr>
              <a:t>地址变换过程</a:t>
            </a: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3657600" y="1828800"/>
            <a:ext cx="29718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268" name="Line 5"/>
          <p:cNvSpPr>
            <a:spLocks noChangeShapeType="1"/>
          </p:cNvSpPr>
          <p:nvPr/>
        </p:nvSpPr>
        <p:spPr bwMode="auto">
          <a:xfrm>
            <a:off x="5181600" y="1828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3810000" y="13716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主存块号</a:t>
            </a:r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5257800" y="13716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块内地址</a:t>
            </a:r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6629400" y="1676400"/>
            <a:ext cx="12065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主存地址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      </a:t>
            </a: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m</a:t>
            </a:r>
            <a:endParaRPr lang="en-US" altLang="zh-CN" sz="2400">
              <a:ea typeface="黑体" panose="02010609060101010101" pitchFamily="49" charset="-122"/>
            </a:endParaRPr>
          </a:p>
        </p:txBody>
      </p:sp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4038600" y="182880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mb</a:t>
            </a:r>
          </a:p>
        </p:txBody>
      </p:sp>
      <p:sp>
        <p:nvSpPr>
          <p:cNvPr id="11273" name="Rectangle 10"/>
          <p:cNvSpPr>
            <a:spLocks noChangeArrowheads="1"/>
          </p:cNvSpPr>
          <p:nvPr/>
        </p:nvSpPr>
        <p:spPr bwMode="auto">
          <a:xfrm>
            <a:off x="5486400" y="1828800"/>
            <a:ext cx="690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mr</a:t>
            </a:r>
          </a:p>
        </p:txBody>
      </p:sp>
      <p:sp>
        <p:nvSpPr>
          <p:cNvPr id="11274" name="Rectangle 11"/>
          <p:cNvSpPr>
            <a:spLocks noChangeArrowheads="1"/>
          </p:cNvSpPr>
          <p:nvPr/>
        </p:nvSpPr>
        <p:spPr bwMode="auto">
          <a:xfrm>
            <a:off x="4267200" y="3124200"/>
            <a:ext cx="23622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275" name="Line 12"/>
          <p:cNvSpPr>
            <a:spLocks noChangeShapeType="1"/>
          </p:cNvSpPr>
          <p:nvPr/>
        </p:nvSpPr>
        <p:spPr bwMode="auto">
          <a:xfrm>
            <a:off x="5181600" y="31242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Rectangle 13"/>
          <p:cNvSpPr>
            <a:spLocks noChangeArrowheads="1"/>
          </p:cNvSpPr>
          <p:nvPr/>
        </p:nvSpPr>
        <p:spPr bwMode="auto">
          <a:xfrm>
            <a:off x="4038600" y="3124200"/>
            <a:ext cx="979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    n</a:t>
            </a:r>
            <a:r>
              <a:rPr lang="en-US" altLang="zh-CN" sz="2800" baseline="-25000">
                <a:ea typeface="黑体" panose="02010609060101010101" pitchFamily="49" charset="-122"/>
              </a:rPr>
              <a:t>cb</a:t>
            </a:r>
          </a:p>
        </p:txBody>
      </p:sp>
      <p:sp>
        <p:nvSpPr>
          <p:cNvPr id="11277" name="Rectangle 14"/>
          <p:cNvSpPr>
            <a:spLocks noChangeArrowheads="1"/>
          </p:cNvSpPr>
          <p:nvPr/>
        </p:nvSpPr>
        <p:spPr bwMode="auto">
          <a:xfrm>
            <a:off x="5486400" y="3124200"/>
            <a:ext cx="595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cr</a:t>
            </a:r>
          </a:p>
        </p:txBody>
      </p:sp>
      <p:sp>
        <p:nvSpPr>
          <p:cNvPr id="11278" name="Rectangle 15"/>
          <p:cNvSpPr>
            <a:spLocks noChangeArrowheads="1"/>
          </p:cNvSpPr>
          <p:nvPr/>
        </p:nvSpPr>
        <p:spPr bwMode="auto">
          <a:xfrm>
            <a:off x="4267200" y="2498725"/>
            <a:ext cx="8620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</a:t>
            </a:r>
            <a:r>
              <a:rPr lang="zh-CN" altLang="en-US" sz="2000">
                <a:ea typeface="黑体" panose="02010609060101010101" pitchFamily="49" charset="-122"/>
              </a:rPr>
              <a:t>块号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6629400" y="3048000"/>
            <a:ext cx="13731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/>
              <a:t>Cache</a:t>
            </a:r>
            <a:r>
              <a:rPr lang="zh-CN" altLang="en-US" sz="2000">
                <a:ea typeface="黑体" panose="02010609060101010101" pitchFamily="49" charset="-122"/>
              </a:rPr>
              <a:t>地址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      </a:t>
            </a:r>
            <a:r>
              <a:rPr lang="en-US" altLang="zh-CN" sz="2400">
                <a:ea typeface="黑体" panose="02010609060101010101" pitchFamily="49" charset="-122"/>
              </a:rPr>
              <a:t>n</a:t>
            </a:r>
            <a:r>
              <a:rPr lang="en-US" altLang="zh-CN" sz="2400" baseline="-25000">
                <a:ea typeface="黑体" panose="02010609060101010101" pitchFamily="49" charset="-122"/>
              </a:rPr>
              <a:t>c</a:t>
            </a:r>
          </a:p>
        </p:txBody>
      </p:sp>
      <p:sp>
        <p:nvSpPr>
          <p:cNvPr id="11280" name="Rectangle 18"/>
          <p:cNvSpPr>
            <a:spLocks noChangeArrowheads="1"/>
          </p:cNvSpPr>
          <p:nvPr/>
        </p:nvSpPr>
        <p:spPr bwMode="auto">
          <a:xfrm>
            <a:off x="2590800" y="4267200"/>
            <a:ext cx="2667000" cy="1447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281" name="Line 19"/>
          <p:cNvSpPr>
            <a:spLocks noChangeShapeType="1"/>
          </p:cNvSpPr>
          <p:nvPr/>
        </p:nvSpPr>
        <p:spPr bwMode="auto">
          <a:xfrm>
            <a:off x="2590800" y="4953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2" name="Line 20"/>
          <p:cNvSpPr>
            <a:spLocks noChangeShapeType="1"/>
          </p:cNvSpPr>
          <p:nvPr/>
        </p:nvSpPr>
        <p:spPr bwMode="auto">
          <a:xfrm>
            <a:off x="2590800" y="46482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3" name="Line 21"/>
          <p:cNvSpPr>
            <a:spLocks noChangeShapeType="1"/>
          </p:cNvSpPr>
          <p:nvPr/>
        </p:nvSpPr>
        <p:spPr bwMode="auto">
          <a:xfrm>
            <a:off x="2590800" y="5334000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Line 22"/>
          <p:cNvSpPr>
            <a:spLocks noChangeShapeType="1"/>
          </p:cNvSpPr>
          <p:nvPr/>
        </p:nvSpPr>
        <p:spPr bwMode="auto">
          <a:xfrm>
            <a:off x="4114800" y="4267200"/>
            <a:ext cx="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5" name="Rectangle 23"/>
          <p:cNvSpPr>
            <a:spLocks noChangeArrowheads="1"/>
          </p:cNvSpPr>
          <p:nvPr/>
        </p:nvSpPr>
        <p:spPr bwMode="auto">
          <a:xfrm>
            <a:off x="3048000" y="5562600"/>
            <a:ext cx="719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mb</a:t>
            </a:r>
          </a:p>
        </p:txBody>
      </p:sp>
      <p:sp>
        <p:nvSpPr>
          <p:cNvPr id="11286" name="Rectangle 24"/>
          <p:cNvSpPr>
            <a:spLocks noChangeArrowheads="1"/>
          </p:cNvSpPr>
          <p:nvPr/>
        </p:nvSpPr>
        <p:spPr bwMode="auto">
          <a:xfrm>
            <a:off x="4267200" y="5562600"/>
            <a:ext cx="623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ea typeface="黑体" panose="02010609060101010101" pitchFamily="49" charset="-122"/>
              </a:rPr>
              <a:t>n</a:t>
            </a:r>
            <a:r>
              <a:rPr lang="en-US" altLang="zh-CN" sz="2800" baseline="-25000">
                <a:ea typeface="黑体" panose="02010609060101010101" pitchFamily="49" charset="-122"/>
              </a:rPr>
              <a:t>cb</a:t>
            </a:r>
          </a:p>
        </p:txBody>
      </p:sp>
      <p:sp>
        <p:nvSpPr>
          <p:cNvPr id="11287" name="Text Box 25"/>
          <p:cNvSpPr txBox="1">
            <a:spLocks noChangeArrowheads="1"/>
          </p:cNvSpPr>
          <p:nvPr/>
        </p:nvSpPr>
        <p:spPr bwMode="auto">
          <a:xfrm>
            <a:off x="2971800" y="4962525"/>
            <a:ext cx="6111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</a:t>
            </a:r>
          </a:p>
        </p:txBody>
      </p:sp>
      <p:sp>
        <p:nvSpPr>
          <p:cNvPr id="11288" name="Text Box 26"/>
          <p:cNvSpPr txBox="1">
            <a:spLocks noChangeArrowheads="1"/>
          </p:cNvSpPr>
          <p:nvPr/>
        </p:nvSpPr>
        <p:spPr bwMode="auto">
          <a:xfrm>
            <a:off x="4418013" y="4953000"/>
            <a:ext cx="611187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…</a:t>
            </a:r>
          </a:p>
        </p:txBody>
      </p:sp>
      <p:sp>
        <p:nvSpPr>
          <p:cNvPr id="11289" name="Line 27"/>
          <p:cNvSpPr>
            <a:spLocks noChangeShapeType="1"/>
          </p:cNvSpPr>
          <p:nvPr/>
        </p:nvSpPr>
        <p:spPr bwMode="auto">
          <a:xfrm>
            <a:off x="5867400" y="2362200"/>
            <a:ext cx="0" cy="7620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28"/>
          <p:cNvSpPr>
            <a:spLocks noChangeShapeType="1"/>
          </p:cNvSpPr>
          <p:nvPr/>
        </p:nvSpPr>
        <p:spPr bwMode="auto">
          <a:xfrm flipV="1">
            <a:off x="4648200" y="365760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1" name="Line 29"/>
          <p:cNvSpPr>
            <a:spLocks noChangeShapeType="1"/>
          </p:cNvSpPr>
          <p:nvPr/>
        </p:nvSpPr>
        <p:spPr bwMode="auto">
          <a:xfrm>
            <a:off x="4191000" y="2362200"/>
            <a:ext cx="0" cy="3048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2" name="Line 30"/>
          <p:cNvSpPr>
            <a:spLocks noChangeShapeType="1"/>
          </p:cNvSpPr>
          <p:nvPr/>
        </p:nvSpPr>
        <p:spPr bwMode="auto">
          <a:xfrm flipH="1">
            <a:off x="3124200" y="2667000"/>
            <a:ext cx="1066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3" name="AutoShape 31"/>
          <p:cNvSpPr>
            <a:spLocks/>
          </p:cNvSpPr>
          <p:nvPr/>
        </p:nvSpPr>
        <p:spPr bwMode="auto">
          <a:xfrm>
            <a:off x="5257800" y="4267200"/>
            <a:ext cx="228600" cy="1447800"/>
          </a:xfrm>
          <a:prstGeom prst="rightBrace">
            <a:avLst>
              <a:gd name="adj1" fmla="val 52778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294" name="Rectangle 32"/>
          <p:cNvSpPr>
            <a:spLocks noChangeArrowheads="1"/>
          </p:cNvSpPr>
          <p:nvPr/>
        </p:nvSpPr>
        <p:spPr bwMode="auto">
          <a:xfrm>
            <a:off x="5410200" y="48006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2</a:t>
            </a:r>
            <a:r>
              <a:rPr lang="en-US" altLang="zh-CN" sz="2800" baseline="50000"/>
              <a:t>n</a:t>
            </a:r>
            <a:r>
              <a:rPr lang="en-US" altLang="zh-CN" sz="2400" baseline="30000"/>
              <a:t>cb</a:t>
            </a:r>
          </a:p>
        </p:txBody>
      </p:sp>
      <p:sp>
        <p:nvSpPr>
          <p:cNvPr id="11295" name="Text Box 33"/>
          <p:cNvSpPr txBox="1">
            <a:spLocks noChangeArrowheads="1"/>
          </p:cNvSpPr>
          <p:nvPr/>
        </p:nvSpPr>
        <p:spPr bwMode="auto">
          <a:xfrm>
            <a:off x="5791200" y="4664075"/>
            <a:ext cx="173355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/>
              <a:t>    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目录表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专门硬件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11296" name="AutoShape 34"/>
          <p:cNvSpPr>
            <a:spLocks noChangeArrowheads="1"/>
          </p:cNvSpPr>
          <p:nvPr/>
        </p:nvSpPr>
        <p:spPr bwMode="auto">
          <a:xfrm>
            <a:off x="2514600" y="3200400"/>
            <a:ext cx="1219200" cy="457200"/>
          </a:xfrm>
          <a:prstGeom prst="flowChartAlternate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ea typeface="黑体" panose="02010609060101010101" pitchFamily="49" charset="-122"/>
            </a:endParaRPr>
          </a:p>
        </p:txBody>
      </p:sp>
      <p:sp>
        <p:nvSpPr>
          <p:cNvPr id="11297" name="Rectangle 36"/>
          <p:cNvSpPr>
            <a:spLocks noChangeArrowheads="1"/>
          </p:cNvSpPr>
          <p:nvPr/>
        </p:nvSpPr>
        <p:spPr bwMode="auto">
          <a:xfrm>
            <a:off x="2514600" y="3200400"/>
            <a:ext cx="1206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相联比较</a:t>
            </a:r>
          </a:p>
        </p:txBody>
      </p:sp>
      <p:sp>
        <p:nvSpPr>
          <p:cNvPr id="11298" name="Line 37"/>
          <p:cNvSpPr>
            <a:spLocks noChangeShapeType="1"/>
          </p:cNvSpPr>
          <p:nvPr/>
        </p:nvSpPr>
        <p:spPr bwMode="auto">
          <a:xfrm>
            <a:off x="3124200" y="2667000"/>
            <a:ext cx="0" cy="5334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9" name="Line 38"/>
          <p:cNvSpPr>
            <a:spLocks noChangeShapeType="1"/>
          </p:cNvSpPr>
          <p:nvPr/>
        </p:nvSpPr>
        <p:spPr bwMode="auto">
          <a:xfrm flipV="1">
            <a:off x="3124200" y="365760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0" name="Line 39"/>
          <p:cNvSpPr>
            <a:spLocks noChangeShapeType="1"/>
          </p:cNvSpPr>
          <p:nvPr/>
        </p:nvSpPr>
        <p:spPr bwMode="auto">
          <a:xfrm>
            <a:off x="3733800" y="3429000"/>
            <a:ext cx="2286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1" name="Line 40"/>
          <p:cNvSpPr>
            <a:spLocks noChangeShapeType="1"/>
          </p:cNvSpPr>
          <p:nvPr/>
        </p:nvSpPr>
        <p:spPr bwMode="auto">
          <a:xfrm>
            <a:off x="3962400" y="3429000"/>
            <a:ext cx="0" cy="6096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2" name="Line 41"/>
          <p:cNvSpPr>
            <a:spLocks noChangeShapeType="1"/>
          </p:cNvSpPr>
          <p:nvPr/>
        </p:nvSpPr>
        <p:spPr bwMode="auto">
          <a:xfrm>
            <a:off x="3962400" y="4038600"/>
            <a:ext cx="6858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3" name="Text Box 42"/>
          <p:cNvSpPr txBox="1">
            <a:spLocks noChangeArrowheads="1"/>
          </p:cNvSpPr>
          <p:nvPr/>
        </p:nvSpPr>
        <p:spPr bwMode="auto">
          <a:xfrm>
            <a:off x="3962400" y="3657600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查到</a:t>
            </a:r>
          </a:p>
        </p:txBody>
      </p:sp>
      <p:sp>
        <p:nvSpPr>
          <p:cNvPr id="11304" name="Line 43"/>
          <p:cNvSpPr>
            <a:spLocks noChangeShapeType="1"/>
          </p:cNvSpPr>
          <p:nvPr/>
        </p:nvSpPr>
        <p:spPr bwMode="auto">
          <a:xfrm flipH="1">
            <a:off x="1600200" y="3429000"/>
            <a:ext cx="9144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5" name="Rectangle 44"/>
          <p:cNvSpPr>
            <a:spLocks noChangeArrowheads="1"/>
          </p:cNvSpPr>
          <p:nvPr/>
        </p:nvSpPr>
        <p:spPr bwMode="auto">
          <a:xfrm>
            <a:off x="1600200" y="3048000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查不到</a:t>
            </a:r>
          </a:p>
        </p:txBody>
      </p:sp>
      <p:sp>
        <p:nvSpPr>
          <p:cNvPr id="11306" name="Rectangle 45"/>
          <p:cNvSpPr>
            <a:spLocks noChangeArrowheads="1"/>
          </p:cNvSpPr>
          <p:nvPr/>
        </p:nvSpPr>
        <p:spPr bwMode="auto">
          <a:xfrm>
            <a:off x="609600" y="3048000"/>
            <a:ext cx="9509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ea typeface="黑体" panose="02010609060101010101" pitchFamily="49" charset="-122"/>
              </a:rPr>
              <a:t> Cache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ea typeface="黑体" panose="02010609060101010101" pitchFamily="49" charset="-122"/>
              </a:rPr>
              <a:t>块失效</a:t>
            </a:r>
          </a:p>
        </p:txBody>
      </p:sp>
      <p:sp>
        <p:nvSpPr>
          <p:cNvPr id="11307" name="Rectangle 46"/>
          <p:cNvSpPr>
            <a:spLocks noChangeArrowheads="1"/>
          </p:cNvSpPr>
          <p:nvPr/>
        </p:nvSpPr>
        <p:spPr bwMode="auto">
          <a:xfrm>
            <a:off x="2209800" y="6192838"/>
            <a:ext cx="4852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ea typeface="黑体" panose="02010609060101010101" pitchFamily="49" charset="-122"/>
              </a:rPr>
              <a:t>图</a:t>
            </a:r>
            <a:r>
              <a:rPr lang="en-US" altLang="zh-CN" sz="2400">
                <a:ea typeface="黑体" panose="02010609060101010101" pitchFamily="49" charset="-122"/>
              </a:rPr>
              <a:t>4.34  </a:t>
            </a:r>
            <a:r>
              <a:rPr lang="zh-CN" altLang="en-US" sz="2400">
                <a:ea typeface="黑体" panose="02010609060101010101" pitchFamily="49" charset="-122"/>
              </a:rPr>
              <a:t>全相联映像的地址变换过程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mtClean="0"/>
              <a:t> </a:t>
            </a:r>
            <a:r>
              <a:rPr lang="en-US" altLang="zh-CN" sz="2800" b="1" smtClean="0">
                <a:ea typeface="黑体" panose="02010609060101010101" pitchFamily="49" charset="-122"/>
              </a:rPr>
              <a:t>3)</a:t>
            </a:r>
            <a:r>
              <a:rPr lang="zh-CN" altLang="en-US" sz="2800" b="1" smtClean="0">
                <a:ea typeface="黑体" panose="02010609060101010101" pitchFamily="49" charset="-122"/>
              </a:rPr>
              <a:t>优缺点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优点：块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冲突率低</a:t>
            </a:r>
            <a:r>
              <a:rPr lang="zh-CN" altLang="en-US" sz="2800" b="1" smtClean="0">
                <a:ea typeface="黑体" panose="02010609060101010101" pitchFamily="49" charset="-122"/>
              </a:rPr>
              <a:t>，只有当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中全部装满  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         后，才有可能出现块冲突。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缺点：要构成容量为</a:t>
            </a:r>
            <a:r>
              <a:rPr lang="en-US" altLang="zh-CN" sz="2400" b="1" smtClean="0"/>
              <a:t>2</a:t>
            </a:r>
            <a:r>
              <a:rPr lang="en-US" altLang="zh-CN" sz="2800" b="1" baseline="50000" smtClean="0"/>
              <a:t>n</a:t>
            </a:r>
            <a:r>
              <a:rPr lang="en-US" altLang="zh-CN" sz="2400" b="1" baseline="30000" smtClean="0"/>
              <a:t>cb</a:t>
            </a:r>
            <a:r>
              <a:rPr lang="zh-CN" altLang="en-US" sz="2800" b="1" smtClean="0">
                <a:ea typeface="黑体" panose="02010609060101010101" pitchFamily="49" charset="-122"/>
              </a:rPr>
              <a:t>项的相联存贮器，</a:t>
            </a: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代 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solidFill>
                  <a:srgbClr val="FF0000"/>
                </a:solidFill>
                <a:ea typeface="黑体" panose="02010609060101010101" pitchFamily="49" charset="-122"/>
              </a:rPr>
              <a:t>                价相对较大</a:t>
            </a:r>
            <a:r>
              <a:rPr lang="zh-CN" altLang="en-US" sz="2800" b="1" smtClean="0">
                <a:ea typeface="黑体" panose="02010609060101010101" pitchFamily="49" charset="-122"/>
              </a:rPr>
              <a:t>，而且目前</a:t>
            </a:r>
            <a:r>
              <a:rPr lang="en-US" altLang="zh-CN" sz="2800" b="1" smtClean="0">
                <a:ea typeface="黑体" panose="02010609060101010101" pitchFamily="49" charset="-122"/>
              </a:rPr>
              <a:t>Cache</a:t>
            </a:r>
            <a:r>
              <a:rPr lang="zh-CN" altLang="en-US" sz="2800" b="1" smtClean="0">
                <a:ea typeface="黑体" panose="02010609060101010101" pitchFamily="49" charset="-122"/>
              </a:rPr>
              <a:t>的容量已</a:t>
            </a:r>
          </a:p>
          <a:p>
            <a:pPr eaLnBrk="1" hangingPunct="1">
              <a:buFontTx/>
              <a:buNone/>
            </a:pPr>
            <a:r>
              <a:rPr lang="zh-CN" altLang="en-US" sz="2800" b="1" smtClean="0">
                <a:ea typeface="黑体" panose="02010609060101010101" pitchFamily="49" charset="-122"/>
              </a:rPr>
              <a:t>                经很大，这样查表速度就难以提高。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6951</TotalTime>
  <Words>6563</Words>
  <Application>Microsoft Office PowerPoint</Application>
  <PresentationFormat>全屏显示(4:3)</PresentationFormat>
  <Paragraphs>762</Paragraphs>
  <Slides>63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68" baseType="lpstr">
      <vt:lpstr>黑体</vt:lpstr>
      <vt:lpstr>宋体</vt:lpstr>
      <vt:lpstr>Arial</vt:lpstr>
      <vt:lpstr>Times New Roman</vt:lpstr>
      <vt:lpstr>默认设计模板</vt:lpstr>
      <vt:lpstr>4.3  高速缓冲存贮器(Cache)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4.5  主存保护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  存贮体系</dc:title>
  <dc:creator>904-ld</dc:creator>
  <cp:lastModifiedBy>a</cp:lastModifiedBy>
  <cp:revision>591</cp:revision>
  <dcterms:created xsi:type="dcterms:W3CDTF">2004-01-15T08:51:55Z</dcterms:created>
  <dcterms:modified xsi:type="dcterms:W3CDTF">2023-04-19T01:22:01Z</dcterms:modified>
</cp:coreProperties>
</file>