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54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0AC4-EC98-4DAD-8C20-83C37DBD13F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6178-3262-49AC-B6D8-C0F14E7A0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29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0AC4-EC98-4DAD-8C20-83C37DBD13F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6178-3262-49AC-B6D8-C0F14E7A0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99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0AC4-EC98-4DAD-8C20-83C37DBD13F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6178-3262-49AC-B6D8-C0F14E7A0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52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0AC4-EC98-4DAD-8C20-83C37DBD13F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6178-3262-49AC-B6D8-C0F14E7A0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97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0AC4-EC98-4DAD-8C20-83C37DBD13F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6178-3262-49AC-B6D8-C0F14E7A0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62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0AC4-EC98-4DAD-8C20-83C37DBD13F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6178-3262-49AC-B6D8-C0F14E7A0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81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0AC4-EC98-4DAD-8C20-83C37DBD13F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6178-3262-49AC-B6D8-C0F14E7A0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03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0AC4-EC98-4DAD-8C20-83C37DBD13F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6178-3262-49AC-B6D8-C0F14E7A0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6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0AC4-EC98-4DAD-8C20-83C37DBD13F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6178-3262-49AC-B6D8-C0F14E7A0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58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0AC4-EC98-4DAD-8C20-83C37DBD13F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6178-3262-49AC-B6D8-C0F14E7A0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31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0AC4-EC98-4DAD-8C20-83C37DBD13F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6178-3262-49AC-B6D8-C0F14E7A0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08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60AC4-EC98-4DAD-8C20-83C37DBD13F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16178-3262-49AC-B6D8-C0F14E7A0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06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4.3-4.5 </a:t>
            </a:r>
            <a:r>
              <a:rPr lang="zh-CN" altLang="en-US" b="1" dirty="0" smtClean="0"/>
              <a:t>课后作业</a:t>
            </a:r>
            <a:endParaRPr lang="zh-CN" altLang="en-US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Cache</a:t>
            </a:r>
            <a:r>
              <a:rPr lang="zh-CN" altLang="en-US" b="1" dirty="0" smtClean="0"/>
              <a:t>存储器，主存有</a:t>
            </a:r>
            <a:r>
              <a:rPr lang="en-US" altLang="zh-CN" b="1" dirty="0" smtClean="0"/>
              <a:t>0-7</a:t>
            </a:r>
            <a:r>
              <a:rPr lang="zh-CN" altLang="en-US" b="1" dirty="0" smtClean="0"/>
              <a:t>共</a:t>
            </a:r>
            <a:r>
              <a:rPr lang="en-US" altLang="zh-CN" b="1" dirty="0" smtClean="0"/>
              <a:t>8</a:t>
            </a:r>
            <a:r>
              <a:rPr lang="zh-CN" altLang="en-US" b="1" dirty="0" smtClean="0"/>
              <a:t>块，</a:t>
            </a:r>
            <a:r>
              <a:rPr lang="en-US" altLang="zh-CN" b="1" dirty="0" smtClean="0"/>
              <a:t>Cache</a:t>
            </a:r>
            <a:r>
              <a:rPr lang="zh-CN" altLang="en-US" b="1" dirty="0" smtClean="0"/>
              <a:t>有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块，采用组相联映像，分两组，假设</a:t>
            </a:r>
            <a:r>
              <a:rPr lang="en-US" altLang="zh-CN" b="1" dirty="0" smtClean="0"/>
              <a:t>Cache</a:t>
            </a:r>
            <a:r>
              <a:rPr lang="zh-CN" altLang="en-US" b="1" dirty="0" smtClean="0"/>
              <a:t>已先后访问并预取了主存的第</a:t>
            </a:r>
            <a:r>
              <a:rPr lang="en-US" altLang="zh-CN" b="1" dirty="0" smtClean="0"/>
              <a:t>5/1/3/7</a:t>
            </a:r>
            <a:r>
              <a:rPr lang="zh-CN" altLang="en-US" b="1" dirty="0" smtClean="0"/>
              <a:t>块，现访问地址流为</a:t>
            </a:r>
            <a:r>
              <a:rPr lang="en-US" altLang="zh-CN" b="1" dirty="0" smtClean="0"/>
              <a:t>1/2/4/1/3/7/0/1/2/5/4/6</a:t>
            </a:r>
            <a:r>
              <a:rPr lang="zh-CN" altLang="en-US" b="1" dirty="0" smtClean="0"/>
              <a:t>时，</a:t>
            </a:r>
          </a:p>
          <a:p>
            <a:pPr marL="0" indent="0">
              <a:buNone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）画出</a:t>
            </a:r>
            <a:r>
              <a:rPr lang="en-US" altLang="zh-CN" b="1" dirty="0" smtClean="0"/>
              <a:t>LRU</a:t>
            </a:r>
            <a:r>
              <a:rPr lang="zh-CN" altLang="en-US" b="1" dirty="0" smtClean="0"/>
              <a:t>替换算法，</a:t>
            </a:r>
            <a:r>
              <a:rPr lang="en-US" altLang="zh-CN" b="1" dirty="0" smtClean="0"/>
              <a:t>Cache</a:t>
            </a:r>
            <a:r>
              <a:rPr lang="zh-CN" altLang="en-US" b="1" dirty="0" smtClean="0"/>
              <a:t>内各块实际替换过程，并标出命中时刻。</a:t>
            </a:r>
          </a:p>
          <a:p>
            <a:pPr marL="0" indent="0">
              <a:buNone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）求出此期间的</a:t>
            </a:r>
            <a:r>
              <a:rPr lang="en-US" altLang="zh-CN" b="1" dirty="0" smtClean="0"/>
              <a:t>Cache</a:t>
            </a:r>
            <a:r>
              <a:rPr lang="zh-CN" altLang="en-US" b="1" dirty="0" smtClean="0"/>
              <a:t>命中率。</a:t>
            </a:r>
          </a:p>
          <a:p>
            <a:pPr marL="0" indent="0">
              <a:buNone/>
            </a:pPr>
            <a:r>
              <a:rPr lang="en-US" altLang="zh-CN" b="1" dirty="0" smtClean="0"/>
              <a:t>2</a:t>
            </a:r>
            <a:r>
              <a:rPr lang="zh-CN" altLang="en-US" b="1" dirty="0" smtClean="0"/>
              <a:t>、若</a:t>
            </a:r>
            <a:r>
              <a:rPr lang="en-US" altLang="zh-CN" b="1" dirty="0" smtClean="0"/>
              <a:t>Cache</a:t>
            </a:r>
            <a:r>
              <a:rPr lang="zh-CN" altLang="en-US" b="1" dirty="0" smtClean="0"/>
              <a:t>的命中率</a:t>
            </a:r>
            <a:r>
              <a:rPr lang="en-US" altLang="zh-CN" b="1" dirty="0" err="1" smtClean="0"/>
              <a:t>Hc</a:t>
            </a:r>
            <a:r>
              <a:rPr lang="en-US" altLang="zh-CN" b="1" dirty="0" smtClean="0"/>
              <a:t>=0.75</a:t>
            </a:r>
            <a:r>
              <a:rPr lang="zh-CN" altLang="en-US" b="1" dirty="0" smtClean="0"/>
              <a:t>，则不论其速度有多高，采用此</a:t>
            </a:r>
            <a:r>
              <a:rPr lang="en-US" altLang="zh-CN" b="1" dirty="0" smtClean="0"/>
              <a:t>Cache</a:t>
            </a:r>
            <a:r>
              <a:rPr lang="zh-CN" altLang="en-US" b="1" dirty="0" smtClean="0"/>
              <a:t>存储器比之于处理器直接访问主存等效访问速度提高的倍数</a:t>
            </a:r>
            <a:r>
              <a:rPr lang="en-US" altLang="zh-CN" b="1" dirty="0" smtClean="0"/>
              <a:t>ρ</a:t>
            </a:r>
            <a:r>
              <a:rPr lang="zh-CN" altLang="en-US" b="1" dirty="0" smtClean="0"/>
              <a:t>不会超过多少倍？</a:t>
            </a:r>
            <a:r>
              <a:rPr lang="en-US" altLang="zh-CN" b="1" dirty="0" err="1" smtClean="0"/>
              <a:t>Hc</a:t>
            </a:r>
            <a:r>
              <a:rPr lang="en-US" altLang="zh-CN" b="1" dirty="0" smtClean="0"/>
              <a:t>=0.5</a:t>
            </a:r>
            <a:r>
              <a:rPr lang="zh-CN" altLang="en-US" b="1" dirty="0" smtClean="0"/>
              <a:t>呢？</a:t>
            </a:r>
          </a:p>
        </p:txBody>
      </p:sp>
    </p:spTree>
    <p:extLst>
      <p:ext uri="{BB962C8B-B14F-4D97-AF65-F5344CB8AC3E}">
        <p14:creationId xmlns:p14="http://schemas.microsoft.com/office/powerpoint/2010/main" val="2136891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129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4.3-4.5 课后作业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个人用户</dc:creator>
  <cp:lastModifiedBy>a</cp:lastModifiedBy>
  <cp:revision>6</cp:revision>
  <dcterms:created xsi:type="dcterms:W3CDTF">2021-02-01T13:36:28Z</dcterms:created>
  <dcterms:modified xsi:type="dcterms:W3CDTF">2022-04-18T12:26:08Z</dcterms:modified>
</cp:coreProperties>
</file>